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3" r:id="rId2"/>
    <p:sldId id="258" r:id="rId3"/>
    <p:sldId id="260" r:id="rId4"/>
    <p:sldId id="261" r:id="rId5"/>
    <p:sldId id="265" r:id="rId6"/>
    <p:sldId id="264" r:id="rId7"/>
  </p:sldIdLst>
  <p:sldSz cx="12192000" cy="6858000"/>
  <p:notesSz cx="6858000" cy="9144000"/>
  <p:defaultText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94"/>
  </p:normalViewPr>
  <p:slideViewPr>
    <p:cSldViewPr snapToGrid="0" snapToObjects="1">
      <p:cViewPr varScale="1">
        <p:scale>
          <a:sx n="102" d="100"/>
          <a:sy n="102" d="100"/>
        </p:scale>
        <p:origin x="192"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3D075-85FE-D548-BD8F-BE96C1EAA6BD}" type="datetimeFigureOut">
              <a:rPr lang="en-TW" smtClean="0"/>
              <a:t>2020/3/30</a:t>
            </a:fld>
            <a:endParaRPr lang="en-TW"/>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AEB02-BFD4-0146-881D-CFD0586C16E1}" type="slidenum">
              <a:rPr lang="en-TW" smtClean="0"/>
              <a:t>‹#›</a:t>
            </a:fld>
            <a:endParaRPr lang="en-TW"/>
          </a:p>
        </p:txBody>
      </p:sp>
    </p:spTree>
    <p:extLst>
      <p:ext uri="{BB962C8B-B14F-4D97-AF65-F5344CB8AC3E}">
        <p14:creationId xmlns:p14="http://schemas.microsoft.com/office/powerpoint/2010/main" val="3034243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TW" dirty="0"/>
          </a:p>
        </p:txBody>
      </p:sp>
      <p:sp>
        <p:nvSpPr>
          <p:cNvPr id="4" name="Slide Number Placeholder 3"/>
          <p:cNvSpPr>
            <a:spLocks noGrp="1"/>
          </p:cNvSpPr>
          <p:nvPr>
            <p:ph type="sldNum" sz="quarter" idx="5"/>
          </p:nvPr>
        </p:nvSpPr>
        <p:spPr/>
        <p:txBody>
          <a:bodyPr/>
          <a:lstStyle/>
          <a:p>
            <a:fld id="{115AEB02-BFD4-0146-881D-CFD0586C16E1}" type="slidenum">
              <a:rPr lang="en-TW" smtClean="0"/>
              <a:t>3</a:t>
            </a:fld>
            <a:endParaRPr lang="en-TW"/>
          </a:p>
        </p:txBody>
      </p:sp>
    </p:spTree>
    <p:extLst>
      <p:ext uri="{BB962C8B-B14F-4D97-AF65-F5344CB8AC3E}">
        <p14:creationId xmlns:p14="http://schemas.microsoft.com/office/powerpoint/2010/main" val="2418790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6FD89-FA28-AB4B-8311-AB13D512AD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TW"/>
          </a:p>
        </p:txBody>
      </p:sp>
      <p:sp>
        <p:nvSpPr>
          <p:cNvPr id="3" name="Subtitle 2">
            <a:extLst>
              <a:ext uri="{FF2B5EF4-FFF2-40B4-BE49-F238E27FC236}">
                <a16:creationId xmlns:a16="http://schemas.microsoft.com/office/drawing/2014/main" id="{69D74C55-8F6A-5342-9B34-0A23ED7A49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TW"/>
          </a:p>
        </p:txBody>
      </p:sp>
      <p:sp>
        <p:nvSpPr>
          <p:cNvPr id="4" name="Date Placeholder 3">
            <a:extLst>
              <a:ext uri="{FF2B5EF4-FFF2-40B4-BE49-F238E27FC236}">
                <a16:creationId xmlns:a16="http://schemas.microsoft.com/office/drawing/2014/main" id="{24F4D653-0180-E646-BD6B-E129FA02A7AF}"/>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5" name="Footer Placeholder 4">
            <a:extLst>
              <a:ext uri="{FF2B5EF4-FFF2-40B4-BE49-F238E27FC236}">
                <a16:creationId xmlns:a16="http://schemas.microsoft.com/office/drawing/2014/main" id="{FDCEDC71-7EA9-0F47-B121-188DD205B3C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D4E7E498-E460-2E4C-B407-F9B5CB0043B2}"/>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136593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13D0-2E8D-E545-B303-79DB0E90483B}"/>
              </a:ext>
            </a:extLst>
          </p:cNvPr>
          <p:cNvSpPr>
            <a:spLocks noGrp="1"/>
          </p:cNvSpPr>
          <p:nvPr>
            <p:ph type="title"/>
          </p:nvPr>
        </p:nvSpPr>
        <p:spPr/>
        <p:txBody>
          <a:bodyPr/>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7A2FC5B8-14BF-A44B-8135-72DE2370EC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547D8F74-A7D8-E145-907A-BFB6C7C31054}"/>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5" name="Footer Placeholder 4">
            <a:extLst>
              <a:ext uri="{FF2B5EF4-FFF2-40B4-BE49-F238E27FC236}">
                <a16:creationId xmlns:a16="http://schemas.microsoft.com/office/drawing/2014/main" id="{393C96F4-4AA6-374D-9F4A-474A9033AFA9}"/>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9F819971-FAB7-4E42-9392-8D0A5DD2202B}"/>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83986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113CE-FC19-2B4C-BCD3-4D16BC4527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TW"/>
          </a:p>
        </p:txBody>
      </p:sp>
      <p:sp>
        <p:nvSpPr>
          <p:cNvPr id="3" name="Vertical Text Placeholder 2">
            <a:extLst>
              <a:ext uri="{FF2B5EF4-FFF2-40B4-BE49-F238E27FC236}">
                <a16:creationId xmlns:a16="http://schemas.microsoft.com/office/drawing/2014/main" id="{A9445F57-4E6C-8743-BA31-DE80015BC3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4E7D8144-162C-0347-BB05-BBF8E6CCFBCA}"/>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5" name="Footer Placeholder 4">
            <a:extLst>
              <a:ext uri="{FF2B5EF4-FFF2-40B4-BE49-F238E27FC236}">
                <a16:creationId xmlns:a16="http://schemas.microsoft.com/office/drawing/2014/main" id="{EA218567-7CD7-E446-BB15-6FC28B1DC4CD}"/>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6C9D29BC-87DC-E44E-9B5D-DD5C561299FC}"/>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48570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A8C00-BD10-AC4A-B8D9-1130C2EA65FE}"/>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F9A70EA3-065E-754C-B1C6-C29F7440ED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3F97EFD0-23C1-FC44-A563-70EDCC60B087}"/>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5" name="Footer Placeholder 4">
            <a:extLst>
              <a:ext uri="{FF2B5EF4-FFF2-40B4-BE49-F238E27FC236}">
                <a16:creationId xmlns:a16="http://schemas.microsoft.com/office/drawing/2014/main" id="{3C80B589-9E1E-AD48-BA99-4A78BF2D6F47}"/>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71CECA48-46AA-FC43-8E70-962769312002}"/>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8616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A19-EC0C-3842-A792-955A38ABAF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TW"/>
          </a:p>
        </p:txBody>
      </p:sp>
      <p:sp>
        <p:nvSpPr>
          <p:cNvPr id="3" name="Text Placeholder 2">
            <a:extLst>
              <a:ext uri="{FF2B5EF4-FFF2-40B4-BE49-F238E27FC236}">
                <a16:creationId xmlns:a16="http://schemas.microsoft.com/office/drawing/2014/main" id="{C84B6502-D669-744C-8FC2-3E7D93AE7C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509920-E21E-BE4C-A162-75D2B31A1A4F}"/>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5" name="Footer Placeholder 4">
            <a:extLst>
              <a:ext uri="{FF2B5EF4-FFF2-40B4-BE49-F238E27FC236}">
                <a16:creationId xmlns:a16="http://schemas.microsoft.com/office/drawing/2014/main" id="{F008F161-ABE2-D843-BC66-AD6BE81F689E}"/>
              </a:ext>
            </a:extLst>
          </p:cNvPr>
          <p:cNvSpPr>
            <a:spLocks noGrp="1"/>
          </p:cNvSpPr>
          <p:nvPr>
            <p:ph type="ftr" sz="quarter" idx="11"/>
          </p:nvPr>
        </p:nvSpPr>
        <p:spPr/>
        <p:txBody>
          <a:bodyPr/>
          <a:lstStyle/>
          <a:p>
            <a:endParaRPr lang="en-TW"/>
          </a:p>
        </p:txBody>
      </p:sp>
      <p:sp>
        <p:nvSpPr>
          <p:cNvPr id="6" name="Slide Number Placeholder 5">
            <a:extLst>
              <a:ext uri="{FF2B5EF4-FFF2-40B4-BE49-F238E27FC236}">
                <a16:creationId xmlns:a16="http://schemas.microsoft.com/office/drawing/2014/main" id="{B698FD28-65D0-9444-B026-FBEFD42B6DBB}"/>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1416825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84B3-769C-9149-8377-63094E012A55}"/>
              </a:ext>
            </a:extLst>
          </p:cNvPr>
          <p:cNvSpPr>
            <a:spLocks noGrp="1"/>
          </p:cNvSpPr>
          <p:nvPr>
            <p:ph type="title"/>
          </p:nvPr>
        </p:nvSpPr>
        <p:spPr/>
        <p:txBody>
          <a:bodyPr/>
          <a:lstStyle/>
          <a:p>
            <a:r>
              <a:rPr lang="en-US"/>
              <a:t>Click to edit Master title style</a:t>
            </a:r>
            <a:endParaRPr lang="en-TW"/>
          </a:p>
        </p:txBody>
      </p:sp>
      <p:sp>
        <p:nvSpPr>
          <p:cNvPr id="3" name="Content Placeholder 2">
            <a:extLst>
              <a:ext uri="{FF2B5EF4-FFF2-40B4-BE49-F238E27FC236}">
                <a16:creationId xmlns:a16="http://schemas.microsoft.com/office/drawing/2014/main" id="{4123BBB2-4305-2B47-A72D-60EBA4CA45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Content Placeholder 3">
            <a:extLst>
              <a:ext uri="{FF2B5EF4-FFF2-40B4-BE49-F238E27FC236}">
                <a16:creationId xmlns:a16="http://schemas.microsoft.com/office/drawing/2014/main" id="{4232744E-A30A-9B4F-8927-E873C7A07A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Date Placeholder 4">
            <a:extLst>
              <a:ext uri="{FF2B5EF4-FFF2-40B4-BE49-F238E27FC236}">
                <a16:creationId xmlns:a16="http://schemas.microsoft.com/office/drawing/2014/main" id="{72A2C631-D5EA-9642-B736-38ABC11BCA30}"/>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6" name="Footer Placeholder 5">
            <a:extLst>
              <a:ext uri="{FF2B5EF4-FFF2-40B4-BE49-F238E27FC236}">
                <a16:creationId xmlns:a16="http://schemas.microsoft.com/office/drawing/2014/main" id="{0E7970CA-A31E-8448-AB2F-245F5469CF53}"/>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8B21C35D-693C-664B-934D-FF0035329A47}"/>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2748112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C3275-15EE-0249-B4D9-9745B368564C}"/>
              </a:ext>
            </a:extLst>
          </p:cNvPr>
          <p:cNvSpPr>
            <a:spLocks noGrp="1"/>
          </p:cNvSpPr>
          <p:nvPr>
            <p:ph type="title"/>
          </p:nvPr>
        </p:nvSpPr>
        <p:spPr>
          <a:xfrm>
            <a:off x="839788" y="365125"/>
            <a:ext cx="10515600" cy="1325563"/>
          </a:xfrm>
        </p:spPr>
        <p:txBody>
          <a:bodyPr/>
          <a:lstStyle/>
          <a:p>
            <a:r>
              <a:rPr lang="en-US"/>
              <a:t>Click to edit Master title style</a:t>
            </a:r>
            <a:endParaRPr lang="en-TW"/>
          </a:p>
        </p:txBody>
      </p:sp>
      <p:sp>
        <p:nvSpPr>
          <p:cNvPr id="3" name="Text Placeholder 2">
            <a:extLst>
              <a:ext uri="{FF2B5EF4-FFF2-40B4-BE49-F238E27FC236}">
                <a16:creationId xmlns:a16="http://schemas.microsoft.com/office/drawing/2014/main" id="{374A6CFC-B3DB-E64E-BEA8-F1CCFDBFB0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F93169-3E45-7F43-9F35-81F49CFC24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5" name="Text Placeholder 4">
            <a:extLst>
              <a:ext uri="{FF2B5EF4-FFF2-40B4-BE49-F238E27FC236}">
                <a16:creationId xmlns:a16="http://schemas.microsoft.com/office/drawing/2014/main" id="{0CFBF40B-7052-F14E-BDC8-E8AC9846CF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31A2E6-7DF6-D647-B31C-A0A0D914F4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7" name="Date Placeholder 6">
            <a:extLst>
              <a:ext uri="{FF2B5EF4-FFF2-40B4-BE49-F238E27FC236}">
                <a16:creationId xmlns:a16="http://schemas.microsoft.com/office/drawing/2014/main" id="{EDA74791-6BF0-D544-84E2-9ADC307C5FB4}"/>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8" name="Footer Placeholder 7">
            <a:extLst>
              <a:ext uri="{FF2B5EF4-FFF2-40B4-BE49-F238E27FC236}">
                <a16:creationId xmlns:a16="http://schemas.microsoft.com/office/drawing/2014/main" id="{7EF6BFDC-2573-9D42-A923-81AC08312AC0}"/>
              </a:ext>
            </a:extLst>
          </p:cNvPr>
          <p:cNvSpPr>
            <a:spLocks noGrp="1"/>
          </p:cNvSpPr>
          <p:nvPr>
            <p:ph type="ftr" sz="quarter" idx="11"/>
          </p:nvPr>
        </p:nvSpPr>
        <p:spPr/>
        <p:txBody>
          <a:bodyPr/>
          <a:lstStyle/>
          <a:p>
            <a:endParaRPr lang="en-TW"/>
          </a:p>
        </p:txBody>
      </p:sp>
      <p:sp>
        <p:nvSpPr>
          <p:cNvPr id="9" name="Slide Number Placeholder 8">
            <a:extLst>
              <a:ext uri="{FF2B5EF4-FFF2-40B4-BE49-F238E27FC236}">
                <a16:creationId xmlns:a16="http://schemas.microsoft.com/office/drawing/2014/main" id="{AF46B9BD-8C83-7244-AA06-2363366EB650}"/>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3266066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C1376-9ECD-1345-B126-2AE5DC97F0F8}"/>
              </a:ext>
            </a:extLst>
          </p:cNvPr>
          <p:cNvSpPr>
            <a:spLocks noGrp="1"/>
          </p:cNvSpPr>
          <p:nvPr>
            <p:ph type="title"/>
          </p:nvPr>
        </p:nvSpPr>
        <p:spPr/>
        <p:txBody>
          <a:bodyPr/>
          <a:lstStyle/>
          <a:p>
            <a:r>
              <a:rPr lang="en-US"/>
              <a:t>Click to edit Master title style</a:t>
            </a:r>
            <a:endParaRPr lang="en-TW"/>
          </a:p>
        </p:txBody>
      </p:sp>
      <p:sp>
        <p:nvSpPr>
          <p:cNvPr id="3" name="Date Placeholder 2">
            <a:extLst>
              <a:ext uri="{FF2B5EF4-FFF2-40B4-BE49-F238E27FC236}">
                <a16:creationId xmlns:a16="http://schemas.microsoft.com/office/drawing/2014/main" id="{F40AD4A5-90F3-A742-B80A-BA92F22F9F9E}"/>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4" name="Footer Placeholder 3">
            <a:extLst>
              <a:ext uri="{FF2B5EF4-FFF2-40B4-BE49-F238E27FC236}">
                <a16:creationId xmlns:a16="http://schemas.microsoft.com/office/drawing/2014/main" id="{720EAAEF-CAAD-7241-A074-D1394FA56290}"/>
              </a:ext>
            </a:extLst>
          </p:cNvPr>
          <p:cNvSpPr>
            <a:spLocks noGrp="1"/>
          </p:cNvSpPr>
          <p:nvPr>
            <p:ph type="ftr" sz="quarter" idx="11"/>
          </p:nvPr>
        </p:nvSpPr>
        <p:spPr/>
        <p:txBody>
          <a:bodyPr/>
          <a:lstStyle/>
          <a:p>
            <a:endParaRPr lang="en-TW"/>
          </a:p>
        </p:txBody>
      </p:sp>
      <p:sp>
        <p:nvSpPr>
          <p:cNvPr id="5" name="Slide Number Placeholder 4">
            <a:extLst>
              <a:ext uri="{FF2B5EF4-FFF2-40B4-BE49-F238E27FC236}">
                <a16:creationId xmlns:a16="http://schemas.microsoft.com/office/drawing/2014/main" id="{90704122-3B53-B64D-9B47-00DA81B185FE}"/>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2774260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2595D5-75F5-5E43-8536-12152032F3E7}"/>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3" name="Footer Placeholder 2">
            <a:extLst>
              <a:ext uri="{FF2B5EF4-FFF2-40B4-BE49-F238E27FC236}">
                <a16:creationId xmlns:a16="http://schemas.microsoft.com/office/drawing/2014/main" id="{E2ED7631-0A24-E743-B5B0-FC27EE50351C}"/>
              </a:ext>
            </a:extLst>
          </p:cNvPr>
          <p:cNvSpPr>
            <a:spLocks noGrp="1"/>
          </p:cNvSpPr>
          <p:nvPr>
            <p:ph type="ftr" sz="quarter" idx="11"/>
          </p:nvPr>
        </p:nvSpPr>
        <p:spPr/>
        <p:txBody>
          <a:bodyPr/>
          <a:lstStyle/>
          <a:p>
            <a:endParaRPr lang="en-TW"/>
          </a:p>
        </p:txBody>
      </p:sp>
      <p:sp>
        <p:nvSpPr>
          <p:cNvPr id="4" name="Slide Number Placeholder 3">
            <a:extLst>
              <a:ext uri="{FF2B5EF4-FFF2-40B4-BE49-F238E27FC236}">
                <a16:creationId xmlns:a16="http://schemas.microsoft.com/office/drawing/2014/main" id="{CC6245D0-3DBA-2747-97CA-D962FDB2B6E3}"/>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2437058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CD7D0-F2BB-6F4C-8E2A-8EE69CBB0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Content Placeholder 2">
            <a:extLst>
              <a:ext uri="{FF2B5EF4-FFF2-40B4-BE49-F238E27FC236}">
                <a16:creationId xmlns:a16="http://schemas.microsoft.com/office/drawing/2014/main" id="{B240DFC0-5563-B246-BEDF-326A75B2D9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Text Placeholder 3">
            <a:extLst>
              <a:ext uri="{FF2B5EF4-FFF2-40B4-BE49-F238E27FC236}">
                <a16:creationId xmlns:a16="http://schemas.microsoft.com/office/drawing/2014/main" id="{256B4EB8-4FB2-774A-9CC7-A2C39C5CF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3D4EB-ED54-5C4F-92F4-76F6BFECE795}"/>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6" name="Footer Placeholder 5">
            <a:extLst>
              <a:ext uri="{FF2B5EF4-FFF2-40B4-BE49-F238E27FC236}">
                <a16:creationId xmlns:a16="http://schemas.microsoft.com/office/drawing/2014/main" id="{488A6AF3-4BA3-5049-920A-F4D4E4BC1E8F}"/>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26E05C95-F96E-374E-8083-334D74CAB3CB}"/>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53345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D665F-0DAD-7646-8BCD-3A93694CDD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TW"/>
          </a:p>
        </p:txBody>
      </p:sp>
      <p:sp>
        <p:nvSpPr>
          <p:cNvPr id="3" name="Picture Placeholder 2">
            <a:extLst>
              <a:ext uri="{FF2B5EF4-FFF2-40B4-BE49-F238E27FC236}">
                <a16:creationId xmlns:a16="http://schemas.microsoft.com/office/drawing/2014/main" id="{BD8BB16D-FA13-5B42-A014-FD32981328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TW"/>
          </a:p>
        </p:txBody>
      </p:sp>
      <p:sp>
        <p:nvSpPr>
          <p:cNvPr id="4" name="Text Placeholder 3">
            <a:extLst>
              <a:ext uri="{FF2B5EF4-FFF2-40B4-BE49-F238E27FC236}">
                <a16:creationId xmlns:a16="http://schemas.microsoft.com/office/drawing/2014/main" id="{F8FDCCA0-52F7-8A4C-AA9B-C67085401C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93B21-653A-7F47-8C76-0C5CBF6A8DA2}"/>
              </a:ext>
            </a:extLst>
          </p:cNvPr>
          <p:cNvSpPr>
            <a:spLocks noGrp="1"/>
          </p:cNvSpPr>
          <p:nvPr>
            <p:ph type="dt" sz="half" idx="10"/>
          </p:nvPr>
        </p:nvSpPr>
        <p:spPr/>
        <p:txBody>
          <a:bodyPr/>
          <a:lstStyle/>
          <a:p>
            <a:fld id="{7EA3A440-385D-9545-BDC5-08F1C03E6D24}" type="datetimeFigureOut">
              <a:rPr lang="en-TW" smtClean="0"/>
              <a:t>2020/3/30</a:t>
            </a:fld>
            <a:endParaRPr lang="en-TW"/>
          </a:p>
        </p:txBody>
      </p:sp>
      <p:sp>
        <p:nvSpPr>
          <p:cNvPr id="6" name="Footer Placeholder 5">
            <a:extLst>
              <a:ext uri="{FF2B5EF4-FFF2-40B4-BE49-F238E27FC236}">
                <a16:creationId xmlns:a16="http://schemas.microsoft.com/office/drawing/2014/main" id="{A3174937-948C-D645-BF6C-AE6257FAA656}"/>
              </a:ext>
            </a:extLst>
          </p:cNvPr>
          <p:cNvSpPr>
            <a:spLocks noGrp="1"/>
          </p:cNvSpPr>
          <p:nvPr>
            <p:ph type="ftr" sz="quarter" idx="11"/>
          </p:nvPr>
        </p:nvSpPr>
        <p:spPr/>
        <p:txBody>
          <a:bodyPr/>
          <a:lstStyle/>
          <a:p>
            <a:endParaRPr lang="en-TW"/>
          </a:p>
        </p:txBody>
      </p:sp>
      <p:sp>
        <p:nvSpPr>
          <p:cNvPr id="7" name="Slide Number Placeholder 6">
            <a:extLst>
              <a:ext uri="{FF2B5EF4-FFF2-40B4-BE49-F238E27FC236}">
                <a16:creationId xmlns:a16="http://schemas.microsoft.com/office/drawing/2014/main" id="{346C2833-C2BA-0240-92BA-D9C9BBC8BF03}"/>
              </a:ext>
            </a:extLst>
          </p:cNvPr>
          <p:cNvSpPr>
            <a:spLocks noGrp="1"/>
          </p:cNvSpPr>
          <p:nvPr>
            <p:ph type="sldNum" sz="quarter" idx="12"/>
          </p:nvPr>
        </p:nvSpPr>
        <p:spPr/>
        <p:txBody>
          <a:bodyPr/>
          <a:lstStyle/>
          <a:p>
            <a:fld id="{E3947D01-8C2E-1F4F-9223-3C4170186627}" type="slidenum">
              <a:rPr lang="en-TW" smtClean="0"/>
              <a:t>‹#›</a:t>
            </a:fld>
            <a:endParaRPr lang="en-TW"/>
          </a:p>
        </p:txBody>
      </p:sp>
    </p:spTree>
    <p:extLst>
      <p:ext uri="{BB962C8B-B14F-4D97-AF65-F5344CB8AC3E}">
        <p14:creationId xmlns:p14="http://schemas.microsoft.com/office/powerpoint/2010/main" val="2232558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FC7325-A794-B34C-890F-0E2F085D59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TW"/>
          </a:p>
        </p:txBody>
      </p:sp>
      <p:sp>
        <p:nvSpPr>
          <p:cNvPr id="3" name="Text Placeholder 2">
            <a:extLst>
              <a:ext uri="{FF2B5EF4-FFF2-40B4-BE49-F238E27FC236}">
                <a16:creationId xmlns:a16="http://schemas.microsoft.com/office/drawing/2014/main" id="{28031135-6A1F-4F4A-BDA5-A44D762BFF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4" name="Date Placeholder 3">
            <a:extLst>
              <a:ext uri="{FF2B5EF4-FFF2-40B4-BE49-F238E27FC236}">
                <a16:creationId xmlns:a16="http://schemas.microsoft.com/office/drawing/2014/main" id="{5F9B42DB-1603-3F4C-9BD0-246EDED83E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3A440-385D-9545-BDC5-08F1C03E6D24}" type="datetimeFigureOut">
              <a:rPr lang="en-TW" smtClean="0"/>
              <a:t>2020/3/30</a:t>
            </a:fld>
            <a:endParaRPr lang="en-TW"/>
          </a:p>
        </p:txBody>
      </p:sp>
      <p:sp>
        <p:nvSpPr>
          <p:cNvPr id="5" name="Footer Placeholder 4">
            <a:extLst>
              <a:ext uri="{FF2B5EF4-FFF2-40B4-BE49-F238E27FC236}">
                <a16:creationId xmlns:a16="http://schemas.microsoft.com/office/drawing/2014/main" id="{D4AE9AB3-F058-DD46-ABD5-7D8DFEE3A1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TW"/>
          </a:p>
        </p:txBody>
      </p:sp>
      <p:sp>
        <p:nvSpPr>
          <p:cNvPr id="6" name="Slide Number Placeholder 5">
            <a:extLst>
              <a:ext uri="{FF2B5EF4-FFF2-40B4-BE49-F238E27FC236}">
                <a16:creationId xmlns:a16="http://schemas.microsoft.com/office/drawing/2014/main" id="{89BC1CAD-1B53-F046-BEC0-F61525BA1C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947D01-8C2E-1F4F-9223-3C4170186627}" type="slidenum">
              <a:rPr lang="en-TW" smtClean="0"/>
              <a:t>‹#›</a:t>
            </a:fld>
            <a:endParaRPr lang="en-TW"/>
          </a:p>
        </p:txBody>
      </p:sp>
    </p:spTree>
    <p:extLst>
      <p:ext uri="{BB962C8B-B14F-4D97-AF65-F5344CB8AC3E}">
        <p14:creationId xmlns:p14="http://schemas.microsoft.com/office/powerpoint/2010/main" val="112002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71675-4FAF-1D46-9D23-AAA80B6C108C}"/>
              </a:ext>
            </a:extLst>
          </p:cNvPr>
          <p:cNvSpPr>
            <a:spLocks noGrp="1"/>
          </p:cNvSpPr>
          <p:nvPr>
            <p:ph type="ctrTitle"/>
          </p:nvPr>
        </p:nvSpPr>
        <p:spPr>
          <a:xfrm>
            <a:off x="1524000" y="874039"/>
            <a:ext cx="9144000" cy="2635924"/>
          </a:xfrm>
        </p:spPr>
        <p:txBody>
          <a:bodyPr>
            <a:normAutofit/>
          </a:bodyPr>
          <a:lstStyle/>
          <a:p>
            <a:r>
              <a:rPr lang="en-US" altLang="zh-TW" dirty="0">
                <a:latin typeface="Futura Medium" panose="020B0602020204020303" pitchFamily="34" charset="-79"/>
                <a:cs typeface="Futura Medium" panose="020B0602020204020303" pitchFamily="34" charset="-79"/>
              </a:rPr>
              <a:t>Design</a:t>
            </a:r>
            <a:r>
              <a:rPr lang="zh-TW" altLang="en-US" dirty="0">
                <a:latin typeface="Futura Medium" panose="020B0602020204020303" pitchFamily="34" charset="-79"/>
                <a:cs typeface="Futura Medium" panose="020B0602020204020303" pitchFamily="34" charset="-79"/>
              </a:rPr>
              <a:t> </a:t>
            </a:r>
            <a:r>
              <a:rPr lang="en-US" altLang="zh-TW" dirty="0">
                <a:latin typeface="Futura Medium" panose="020B0602020204020303" pitchFamily="34" charset="-79"/>
                <a:cs typeface="Futura Medium" panose="020B0602020204020303" pitchFamily="34" charset="-79"/>
              </a:rPr>
              <a:t>Recommendations</a:t>
            </a:r>
            <a:r>
              <a:rPr lang="zh-TW" altLang="en-US" dirty="0">
                <a:latin typeface="Futura Medium" panose="020B0602020204020303" pitchFamily="34" charset="-79"/>
                <a:cs typeface="Futura Medium" panose="020B0602020204020303" pitchFamily="34" charset="-79"/>
              </a:rPr>
              <a:t> </a:t>
            </a:r>
            <a:r>
              <a:rPr lang="en-US" altLang="zh-TW" dirty="0">
                <a:solidFill>
                  <a:schemeClr val="bg1">
                    <a:lumMod val="50000"/>
                  </a:schemeClr>
                </a:solidFill>
                <a:latin typeface="Futura Medium" panose="020B0602020204020303" pitchFamily="34" charset="-79"/>
                <a:cs typeface="Futura Medium" panose="020B0602020204020303" pitchFamily="34" charset="-79"/>
              </a:rPr>
              <a:t>for</a:t>
            </a:r>
            <a:r>
              <a:rPr lang="zh-TW" altLang="en-US" dirty="0">
                <a:solidFill>
                  <a:schemeClr val="bg1">
                    <a:lumMod val="50000"/>
                  </a:schemeClr>
                </a:solidFill>
                <a:latin typeface="Futura Medium" panose="020B0602020204020303" pitchFamily="34" charset="-79"/>
                <a:cs typeface="Futura Medium" panose="020B0602020204020303" pitchFamily="34" charset="-79"/>
              </a:rPr>
              <a:t> </a:t>
            </a:r>
            <a:r>
              <a:rPr lang="en-US" altLang="zh-TW" dirty="0">
                <a:solidFill>
                  <a:schemeClr val="bg1">
                    <a:lumMod val="50000"/>
                  </a:schemeClr>
                </a:solidFill>
                <a:latin typeface="Futura Medium" panose="020B0602020204020303" pitchFamily="34" charset="-79"/>
                <a:cs typeface="Futura Medium" panose="020B0602020204020303" pitchFamily="34" charset="-79"/>
              </a:rPr>
              <a:t>PA</a:t>
            </a:r>
            <a:r>
              <a:rPr lang="zh-TW" altLang="en-US" dirty="0">
                <a:solidFill>
                  <a:schemeClr val="bg1">
                    <a:lumMod val="50000"/>
                  </a:schemeClr>
                </a:solidFill>
                <a:latin typeface="Futura Medium" panose="020B0602020204020303" pitchFamily="34" charset="-79"/>
                <a:cs typeface="Futura Medium" panose="020B0602020204020303" pitchFamily="34" charset="-79"/>
              </a:rPr>
              <a:t> </a:t>
            </a:r>
            <a:r>
              <a:rPr lang="en-US" altLang="zh-TW" dirty="0">
                <a:solidFill>
                  <a:schemeClr val="bg1">
                    <a:lumMod val="50000"/>
                  </a:schemeClr>
                </a:solidFill>
                <a:latin typeface="Futura Medium" panose="020B0602020204020303" pitchFamily="34" charset="-79"/>
                <a:cs typeface="Futura Medium" panose="020B0602020204020303" pitchFamily="34" charset="-79"/>
              </a:rPr>
              <a:t>monitor</a:t>
            </a:r>
            <a:r>
              <a:rPr lang="zh-TW" altLang="en-US" dirty="0">
                <a:solidFill>
                  <a:schemeClr val="bg1">
                    <a:lumMod val="50000"/>
                  </a:schemeClr>
                </a:solidFill>
                <a:latin typeface="Futura Medium" panose="020B0602020204020303" pitchFamily="34" charset="-79"/>
                <a:cs typeface="Futura Medium" panose="020B0602020204020303" pitchFamily="34" charset="-79"/>
              </a:rPr>
              <a:t> </a:t>
            </a:r>
            <a:r>
              <a:rPr lang="en-US" altLang="zh-TW" dirty="0">
                <a:solidFill>
                  <a:schemeClr val="bg1">
                    <a:lumMod val="50000"/>
                  </a:schemeClr>
                </a:solidFill>
                <a:latin typeface="Futura Medium" panose="020B0602020204020303" pitchFamily="34" charset="-79"/>
                <a:cs typeface="Futura Medium" panose="020B0602020204020303" pitchFamily="34" charset="-79"/>
              </a:rPr>
              <a:t>c</a:t>
            </a:r>
            <a:r>
              <a:rPr lang="en-TW" dirty="0">
                <a:solidFill>
                  <a:schemeClr val="bg1">
                    <a:lumMod val="50000"/>
                  </a:schemeClr>
                </a:solidFill>
                <a:latin typeface="Futura Medium" panose="020B0602020204020303" pitchFamily="34" charset="-79"/>
                <a:cs typeface="Futura Medium" panose="020B0602020204020303" pitchFamily="34" charset="-79"/>
              </a:rPr>
              <a:t>ontrol</a:t>
            </a:r>
            <a:r>
              <a:rPr lang="en-US" altLang="zh-TW" dirty="0">
                <a:solidFill>
                  <a:schemeClr val="bg1">
                    <a:lumMod val="50000"/>
                  </a:schemeClr>
                </a:solidFill>
                <a:latin typeface="Futura Medium" panose="020B0602020204020303" pitchFamily="34" charset="-79"/>
                <a:cs typeface="Futura Medium" panose="020B0602020204020303" pitchFamily="34" charset="-79"/>
              </a:rPr>
              <a:t>s</a:t>
            </a:r>
            <a:endParaRPr lang="en-TW" dirty="0">
              <a:solidFill>
                <a:schemeClr val="bg1">
                  <a:lumMod val="50000"/>
                </a:schemeClr>
              </a:solidFill>
              <a:latin typeface="Futura Medium" panose="020B0602020204020303" pitchFamily="34" charset="-79"/>
              <a:cs typeface="Futura Medium" panose="020B0602020204020303" pitchFamily="34" charset="-79"/>
            </a:endParaRPr>
          </a:p>
        </p:txBody>
      </p:sp>
      <p:sp>
        <p:nvSpPr>
          <p:cNvPr id="3" name="Subtitle 2">
            <a:extLst>
              <a:ext uri="{FF2B5EF4-FFF2-40B4-BE49-F238E27FC236}">
                <a16:creationId xmlns:a16="http://schemas.microsoft.com/office/drawing/2014/main" id="{36BB7821-65C2-7347-B28E-46815BFC0147}"/>
              </a:ext>
            </a:extLst>
          </p:cNvPr>
          <p:cNvSpPr>
            <a:spLocks noGrp="1"/>
          </p:cNvSpPr>
          <p:nvPr>
            <p:ph type="subTitle" idx="1"/>
          </p:nvPr>
        </p:nvSpPr>
        <p:spPr>
          <a:xfrm>
            <a:off x="1524000" y="4096010"/>
            <a:ext cx="9144000" cy="2141951"/>
          </a:xfrm>
        </p:spPr>
        <p:txBody>
          <a:bodyPr>
            <a:normAutofit/>
          </a:bodyPr>
          <a:lstStyle/>
          <a:p>
            <a:pPr algn="l"/>
            <a:r>
              <a:rPr lang="en-US" altLang="zh-TW" dirty="0"/>
              <a:t>Source:</a:t>
            </a:r>
            <a:endParaRPr lang="en-TW" altLang="zh-TW" dirty="0"/>
          </a:p>
          <a:p>
            <a:pPr algn="l"/>
            <a:r>
              <a:rPr lang="en-US" altLang="zh-TW" i="1" dirty="0"/>
              <a:t>1.</a:t>
            </a:r>
            <a:r>
              <a:rPr lang="zh-TW" altLang="en-US" i="1" dirty="0"/>
              <a:t> </a:t>
            </a:r>
            <a:r>
              <a:rPr lang="en-TW" i="1" dirty="0"/>
              <a:t> “</a:t>
            </a:r>
            <a:r>
              <a:rPr lang="en-US" i="1" dirty="0"/>
              <a:t>Human Factors Design Guidelines for the Elderly and People with Disabilities</a:t>
            </a:r>
            <a:r>
              <a:rPr lang="en-TW" i="1" dirty="0"/>
              <a:t>”(1992) </a:t>
            </a:r>
          </a:p>
          <a:p>
            <a:pPr algn="l"/>
            <a:r>
              <a:rPr lang="en-US" altLang="zh-TW" i="1" dirty="0"/>
              <a:t>2.</a:t>
            </a:r>
            <a:r>
              <a:rPr lang="zh-TW" altLang="en-US" i="1" dirty="0"/>
              <a:t> </a:t>
            </a:r>
            <a:r>
              <a:rPr lang="en-TW" i="1" dirty="0"/>
              <a:t>“</a:t>
            </a:r>
            <a:r>
              <a:rPr lang="en-US" i="1" dirty="0"/>
              <a:t>DEPARTMENT OF DEFENSE DESIGN CRITERIA STANDARD - HUMAN ENGINEERING(MIL-STD-1472G)</a:t>
            </a:r>
            <a:r>
              <a:rPr lang="en-TW" i="1" dirty="0"/>
              <a:t>”(2012)</a:t>
            </a:r>
          </a:p>
        </p:txBody>
      </p:sp>
    </p:spTree>
    <p:extLst>
      <p:ext uri="{BB962C8B-B14F-4D97-AF65-F5344CB8AC3E}">
        <p14:creationId xmlns:p14="http://schemas.microsoft.com/office/powerpoint/2010/main" val="53067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05C66-2A84-0748-8BF5-A8BDA8786454}"/>
              </a:ext>
            </a:extLst>
          </p:cNvPr>
          <p:cNvSpPr>
            <a:spLocks noGrp="1"/>
          </p:cNvSpPr>
          <p:nvPr>
            <p:ph type="title"/>
          </p:nvPr>
        </p:nvSpPr>
        <p:spPr/>
        <p:txBody>
          <a:bodyPr/>
          <a:lstStyle/>
          <a:p>
            <a:r>
              <a:rPr lang="en-US" dirty="0">
                <a:latin typeface="Futura Medium" panose="020B0602020204020303" pitchFamily="34" charset="-79"/>
                <a:cs typeface="Futura Medium" panose="020B0602020204020303" pitchFamily="34" charset="-79"/>
              </a:rPr>
              <a:t>Finger-Operated Pushbutton </a:t>
            </a:r>
            <a:endParaRPr lang="en-TW" dirty="0">
              <a:latin typeface="Futura Medium" panose="020B0602020204020303" pitchFamily="34" charset="-79"/>
              <a:cs typeface="Futura Medium" panose="020B0602020204020303" pitchFamily="34" charset="-79"/>
            </a:endParaRPr>
          </a:p>
        </p:txBody>
      </p:sp>
      <p:sp>
        <p:nvSpPr>
          <p:cNvPr id="3" name="Content Placeholder 2">
            <a:extLst>
              <a:ext uri="{FF2B5EF4-FFF2-40B4-BE49-F238E27FC236}">
                <a16:creationId xmlns:a16="http://schemas.microsoft.com/office/drawing/2014/main" id="{72DB3ABF-057C-5841-A398-8AEEB4A292B7}"/>
              </a:ext>
            </a:extLst>
          </p:cNvPr>
          <p:cNvSpPr>
            <a:spLocks noGrp="1"/>
          </p:cNvSpPr>
          <p:nvPr>
            <p:ph idx="1"/>
          </p:nvPr>
        </p:nvSpPr>
        <p:spPr/>
        <p:txBody>
          <a:bodyPr>
            <a:normAutofit fontScale="70000" lnSpcReduction="20000"/>
          </a:bodyPr>
          <a:lstStyle/>
          <a:p>
            <a:r>
              <a:rPr lang="en-US" b="1" dirty="0"/>
              <a:t>Application</a:t>
            </a:r>
            <a:r>
              <a:rPr lang="en-US" dirty="0"/>
              <a:t>—Single, sequential, finger-operated pushbuttons are appropriate for many applications. Multiple-finger simultaneous operations should be avoided. Autorepeat activation (as the pushbutton is held down) should be avoided. </a:t>
            </a:r>
            <a:endParaRPr lang="en-US" dirty="0">
              <a:effectLst/>
            </a:endParaRPr>
          </a:p>
          <a:p>
            <a:r>
              <a:rPr lang="en-US" b="1" dirty="0"/>
              <a:t>Design</a:t>
            </a:r>
            <a:r>
              <a:rPr lang="en-US" dirty="0"/>
              <a:t>—Pushbuttons should have a matte, nonslip surface. The edges should be raised above the surrounding panel surface. It is preferred that the center of the pushbutton be slightly dished. </a:t>
            </a:r>
            <a:endParaRPr lang="en-US" dirty="0">
              <a:effectLst/>
            </a:endParaRPr>
          </a:p>
          <a:p>
            <a:r>
              <a:rPr lang="en-US" b="1" dirty="0"/>
              <a:t>Size</a:t>
            </a:r>
            <a:r>
              <a:rPr lang="en-US" dirty="0"/>
              <a:t>—From 0.5- to 1.0-in. diameter or from 0.5- to 1.0-in. square. </a:t>
            </a:r>
            <a:endParaRPr lang="en-US" dirty="0">
              <a:effectLst/>
            </a:endParaRPr>
          </a:p>
          <a:p>
            <a:r>
              <a:rPr lang="en-US" b="1" dirty="0"/>
              <a:t>Force</a:t>
            </a:r>
            <a:r>
              <a:rPr lang="en-US" dirty="0"/>
              <a:t>—From 10 to 20 oz of force. </a:t>
            </a:r>
            <a:endParaRPr lang="en-US" dirty="0">
              <a:effectLst/>
            </a:endParaRPr>
          </a:p>
          <a:p>
            <a:r>
              <a:rPr lang="en-US" b="1" dirty="0"/>
              <a:t>Travel</a:t>
            </a:r>
            <a:r>
              <a:rPr lang="en-US" dirty="0"/>
              <a:t>—From 0.125 to 1.5 in. of travel. A positive click should be felt to indicate actuation. </a:t>
            </a:r>
            <a:endParaRPr lang="en-US" dirty="0">
              <a:effectLst/>
            </a:endParaRPr>
          </a:p>
          <a:p>
            <a:r>
              <a:rPr lang="en-US" b="1" dirty="0"/>
              <a:t>Spacing</a:t>
            </a:r>
            <a:r>
              <a:rPr lang="en-US" dirty="0"/>
              <a:t>—For single-finger, sequential operation, from 0.5- to 2.0-in. separation between pushbuttons. </a:t>
            </a:r>
            <a:endParaRPr lang="en-US" dirty="0">
              <a:effectLst/>
            </a:endParaRPr>
          </a:p>
          <a:p>
            <a:r>
              <a:rPr lang="en-US" b="1" dirty="0"/>
              <a:t>Direction</a:t>
            </a:r>
            <a:r>
              <a:rPr lang="en-US" dirty="0"/>
              <a:t>—Pressing the pushbutton should turn on, start, or engage the device. If the pushbutton is a momentary-action type with spring return, some other indication of whether the device is on should be provided, such as an indicator light and tone. </a:t>
            </a:r>
            <a:endParaRPr lang="en-US" dirty="0">
              <a:effectLst/>
            </a:endParaRPr>
          </a:p>
        </p:txBody>
      </p:sp>
      <p:sp>
        <p:nvSpPr>
          <p:cNvPr id="4" name="TextBox 3">
            <a:extLst>
              <a:ext uri="{FF2B5EF4-FFF2-40B4-BE49-F238E27FC236}">
                <a16:creationId xmlns:a16="http://schemas.microsoft.com/office/drawing/2014/main" id="{1466004C-1AC6-6140-9B2E-F5701C3F1ABE}"/>
              </a:ext>
            </a:extLst>
          </p:cNvPr>
          <p:cNvSpPr txBox="1"/>
          <p:nvPr/>
        </p:nvSpPr>
        <p:spPr>
          <a:xfrm>
            <a:off x="4152107" y="6176963"/>
            <a:ext cx="8039893" cy="369332"/>
          </a:xfrm>
          <a:prstGeom prst="rect">
            <a:avLst/>
          </a:prstGeom>
          <a:noFill/>
        </p:spPr>
        <p:txBody>
          <a:bodyPr wrap="none" rtlCol="0">
            <a:spAutoFit/>
          </a:bodyPr>
          <a:lstStyle/>
          <a:p>
            <a:r>
              <a:rPr lang="en-US" dirty="0"/>
              <a:t>Human Factors Design Guidelines for the Elderly and People with Disabilities</a:t>
            </a:r>
            <a:r>
              <a:rPr lang="en-TW" dirty="0"/>
              <a:t>”(1992)</a:t>
            </a:r>
          </a:p>
        </p:txBody>
      </p:sp>
    </p:spTree>
    <p:extLst>
      <p:ext uri="{BB962C8B-B14F-4D97-AF65-F5344CB8AC3E}">
        <p14:creationId xmlns:p14="http://schemas.microsoft.com/office/powerpoint/2010/main" val="1558360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B072-C4E6-8B4D-8CC4-309522EE168E}"/>
              </a:ext>
            </a:extLst>
          </p:cNvPr>
          <p:cNvSpPr>
            <a:spLocks noGrp="1"/>
          </p:cNvSpPr>
          <p:nvPr>
            <p:ph type="title"/>
          </p:nvPr>
        </p:nvSpPr>
        <p:spPr/>
        <p:txBody>
          <a:bodyPr/>
          <a:lstStyle/>
          <a:p>
            <a:r>
              <a:rPr lang="en-US" dirty="0" err="1">
                <a:latin typeface="Futura Medium" panose="020B0602020204020303" pitchFamily="34" charset="-79"/>
                <a:cs typeface="Futura Medium" panose="020B0602020204020303" pitchFamily="34" charset="-79"/>
              </a:rPr>
              <a:t>Detented</a:t>
            </a:r>
            <a:r>
              <a:rPr lang="en-US" dirty="0">
                <a:latin typeface="Futura Medium" panose="020B0602020204020303" pitchFamily="34" charset="-79"/>
                <a:cs typeface="Futura Medium" panose="020B0602020204020303" pitchFamily="34" charset="-79"/>
              </a:rPr>
              <a:t> Rotary Selectors </a:t>
            </a:r>
            <a:endParaRPr lang="en-TW" dirty="0">
              <a:latin typeface="Futura Medium" panose="020B0602020204020303" pitchFamily="34" charset="-79"/>
              <a:cs typeface="Futura Medium" panose="020B0602020204020303" pitchFamily="34" charset="-79"/>
            </a:endParaRPr>
          </a:p>
        </p:txBody>
      </p:sp>
      <p:sp>
        <p:nvSpPr>
          <p:cNvPr id="3" name="Content Placeholder 2">
            <a:extLst>
              <a:ext uri="{FF2B5EF4-FFF2-40B4-BE49-F238E27FC236}">
                <a16:creationId xmlns:a16="http://schemas.microsoft.com/office/drawing/2014/main" id="{B353168A-6A67-6442-A44F-BF6E07FDB599}"/>
              </a:ext>
            </a:extLst>
          </p:cNvPr>
          <p:cNvSpPr>
            <a:spLocks noGrp="1"/>
          </p:cNvSpPr>
          <p:nvPr>
            <p:ph idx="1"/>
          </p:nvPr>
        </p:nvSpPr>
        <p:spPr/>
        <p:txBody>
          <a:bodyPr>
            <a:normAutofit fontScale="70000" lnSpcReduction="20000"/>
          </a:bodyPr>
          <a:lstStyle/>
          <a:p>
            <a:r>
              <a:rPr lang="en-US" b="1" dirty="0"/>
              <a:t>Application</a:t>
            </a:r>
            <a:r>
              <a:rPr lang="en-US" dirty="0"/>
              <a:t>—</a:t>
            </a:r>
            <a:r>
              <a:rPr lang="en-US" dirty="0" err="1"/>
              <a:t>Detented</a:t>
            </a:r>
            <a:r>
              <a:rPr lang="en-US" dirty="0"/>
              <a:t> rotary selectors are effective for multiple position settings of a control and provide easy verification of position setting. However, rotary selectors are difficult to operate because they require simultaneous grasping and turning actions. </a:t>
            </a:r>
          </a:p>
          <a:p>
            <a:r>
              <a:rPr lang="en-US" b="1" dirty="0"/>
              <a:t>Design</a:t>
            </a:r>
            <a:r>
              <a:rPr lang="en-US" dirty="0"/>
              <a:t>—Definitive tactile feedback of rotary selector positioning should be provided. From 3 to 12 discrete positions is acceptable. If a blade handle is used, the pointing end of the handle should be shaped unambiguously and different from the opposite end. A good design for a </a:t>
            </a:r>
            <a:r>
              <a:rPr lang="en-US" dirty="0" err="1"/>
              <a:t>detented</a:t>
            </a:r>
            <a:r>
              <a:rPr lang="en-US" dirty="0"/>
              <a:t> rotary selector has a blade handle that can be extended with a clip or tube for more leverage. Momentary action with spring return should be avoided. </a:t>
            </a:r>
          </a:p>
          <a:p>
            <a:r>
              <a:rPr lang="en-US" b="1" dirty="0"/>
              <a:t>Size</a:t>
            </a:r>
            <a:r>
              <a:rPr lang="en-US" dirty="0"/>
              <a:t>—From 0.625 in. high and 1.0 in. long to 3.0 in. high, 4.0 in. long, and 1.0 in. wide. </a:t>
            </a:r>
            <a:r>
              <a:rPr lang="en-US" b="1" dirty="0"/>
              <a:t>Force</a:t>
            </a:r>
            <a:r>
              <a:rPr lang="en-US" dirty="0"/>
              <a:t>—From 12 to 48 oz of force, with forces in the higher range for larger controls. </a:t>
            </a:r>
          </a:p>
          <a:p>
            <a:r>
              <a:rPr lang="en-US" b="1" dirty="0"/>
              <a:t>Travel</a:t>
            </a:r>
            <a:r>
              <a:rPr lang="en-US" dirty="0"/>
              <a:t>—From 15° to 40° angular travel between </a:t>
            </a:r>
            <a:r>
              <a:rPr lang="en-US" dirty="0" err="1"/>
              <a:t>detented</a:t>
            </a:r>
            <a:r>
              <a:rPr lang="en-US" dirty="0"/>
              <a:t> positions; 30° is recommended. Stops should be provided at the limits of the control range to prevent placing the rotary selector in an unused position. </a:t>
            </a:r>
          </a:p>
          <a:p>
            <a:r>
              <a:rPr lang="en-US" b="1" dirty="0"/>
              <a:t>Spacing</a:t>
            </a:r>
            <a:r>
              <a:rPr lang="en-US" dirty="0"/>
              <a:t>—Minimum of 2.0 in. of separation between selectors.</a:t>
            </a:r>
            <a:br>
              <a:rPr lang="en-US" dirty="0"/>
            </a:br>
            <a:r>
              <a:rPr lang="en-US" b="1" dirty="0"/>
              <a:t>Direction</a:t>
            </a:r>
            <a:r>
              <a:rPr lang="en-US" dirty="0"/>
              <a:t>—The rotary selector should turn to the right or clockwise to turn on, start, or engage the device. Increasing positions should continue clockwise. </a:t>
            </a:r>
          </a:p>
          <a:p>
            <a:pPr marL="0" indent="0">
              <a:buNone/>
            </a:pPr>
            <a:endParaRPr lang="en-TW" dirty="0"/>
          </a:p>
        </p:txBody>
      </p:sp>
      <p:sp>
        <p:nvSpPr>
          <p:cNvPr id="4" name="TextBox 3">
            <a:extLst>
              <a:ext uri="{FF2B5EF4-FFF2-40B4-BE49-F238E27FC236}">
                <a16:creationId xmlns:a16="http://schemas.microsoft.com/office/drawing/2014/main" id="{6B7E3EFC-4420-754F-8024-E7C8D0C78EE3}"/>
              </a:ext>
            </a:extLst>
          </p:cNvPr>
          <p:cNvSpPr txBox="1"/>
          <p:nvPr/>
        </p:nvSpPr>
        <p:spPr>
          <a:xfrm>
            <a:off x="4152107" y="6176963"/>
            <a:ext cx="8039893" cy="369332"/>
          </a:xfrm>
          <a:prstGeom prst="rect">
            <a:avLst/>
          </a:prstGeom>
          <a:noFill/>
        </p:spPr>
        <p:txBody>
          <a:bodyPr wrap="none" rtlCol="0">
            <a:spAutoFit/>
          </a:bodyPr>
          <a:lstStyle/>
          <a:p>
            <a:r>
              <a:rPr lang="en-US" dirty="0"/>
              <a:t>Human Factors Design Guidelines for the Elderly and People with Disabilities</a:t>
            </a:r>
            <a:r>
              <a:rPr lang="en-TW" dirty="0"/>
              <a:t>”(1992)</a:t>
            </a:r>
          </a:p>
        </p:txBody>
      </p:sp>
    </p:spTree>
    <p:extLst>
      <p:ext uri="{BB962C8B-B14F-4D97-AF65-F5344CB8AC3E}">
        <p14:creationId xmlns:p14="http://schemas.microsoft.com/office/powerpoint/2010/main" val="332634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DED33-2C66-6746-8E3F-D3F6B80A54A4}"/>
              </a:ext>
            </a:extLst>
          </p:cNvPr>
          <p:cNvSpPr>
            <a:spLocks noGrp="1"/>
          </p:cNvSpPr>
          <p:nvPr>
            <p:ph type="title"/>
          </p:nvPr>
        </p:nvSpPr>
        <p:spPr/>
        <p:txBody>
          <a:bodyPr>
            <a:normAutofit/>
          </a:bodyPr>
          <a:lstStyle/>
          <a:p>
            <a:r>
              <a:rPr lang="en-US" dirty="0">
                <a:latin typeface="Futura Medium" panose="020B0602020204020303" pitchFamily="34" charset="-79"/>
                <a:cs typeface="Futura Medium" panose="020B0602020204020303" pitchFamily="34" charset="-79"/>
              </a:rPr>
              <a:t>Continuous Rotary Controls</a:t>
            </a:r>
            <a:endParaRPr lang="en-TW" dirty="0">
              <a:latin typeface="Futura Medium" panose="020B0602020204020303" pitchFamily="34" charset="-79"/>
              <a:cs typeface="Futura Medium" panose="020B0602020204020303" pitchFamily="34" charset="-79"/>
            </a:endParaRPr>
          </a:p>
        </p:txBody>
      </p:sp>
      <p:sp>
        <p:nvSpPr>
          <p:cNvPr id="3" name="Content Placeholder 2">
            <a:extLst>
              <a:ext uri="{FF2B5EF4-FFF2-40B4-BE49-F238E27FC236}">
                <a16:creationId xmlns:a16="http://schemas.microsoft.com/office/drawing/2014/main" id="{E1B73755-8C2A-FE4A-A55D-777B87AB8D14}"/>
              </a:ext>
            </a:extLst>
          </p:cNvPr>
          <p:cNvSpPr>
            <a:spLocks noGrp="1"/>
          </p:cNvSpPr>
          <p:nvPr>
            <p:ph idx="1"/>
          </p:nvPr>
        </p:nvSpPr>
        <p:spPr/>
        <p:txBody>
          <a:bodyPr>
            <a:normAutofit fontScale="62500" lnSpcReduction="20000"/>
          </a:bodyPr>
          <a:lstStyle/>
          <a:p>
            <a:r>
              <a:rPr lang="en-US" b="1" dirty="0"/>
              <a:t>Application</a:t>
            </a:r>
            <a:r>
              <a:rPr lang="en-US" dirty="0"/>
              <a:t>—Continuous rotary controls are effective for selecting fine gradations. However, continuous rotary controls require movement precision and can be difficult to operate. </a:t>
            </a:r>
          </a:p>
          <a:p>
            <a:r>
              <a:rPr lang="en-US" b="1" dirty="0"/>
              <a:t>Design</a:t>
            </a:r>
            <a:r>
              <a:rPr lang="en-US" dirty="0"/>
              <a:t>—A knob with a blade handle accommodates most people. If a blade handle is used, the pointing end of the handle should be shaped unambiguously and different from the opposite end. If a round knob is used, the sides should be serrated to develop friction with the user’s fingers or hand. In all cases, the pointer should be distinctly shape-coded and color-coded. </a:t>
            </a:r>
          </a:p>
          <a:p>
            <a:r>
              <a:rPr lang="en-US" b="1" dirty="0"/>
              <a:t>Size</a:t>
            </a:r>
            <a:r>
              <a:rPr lang="en-US" dirty="0"/>
              <a:t>—From 0.5 to 1.0 in. high and from 1.0 to 1.5 in. in diameter. Knobs cannot be too small or too large because some individuals with disabilities cannot bring their thumbs and fingers very close together and others cannot separate them very far. </a:t>
            </a:r>
          </a:p>
          <a:p>
            <a:r>
              <a:rPr lang="en-US" b="1" dirty="0"/>
              <a:t>Force</a:t>
            </a:r>
            <a:r>
              <a:rPr lang="en-US" dirty="0"/>
              <a:t>—The maximum amount of torque that can be required to turn a knob is a function of the size, shape, and surface texture of the knob. In general, the fewer the sides, the greater the amount of torque that can be applied. If possible, the torque necessary to turn a knob should be no more than the average of the maximum effort available for individuals with limited hand strength. </a:t>
            </a:r>
          </a:p>
          <a:p>
            <a:r>
              <a:rPr lang="en-US" b="1" dirty="0"/>
              <a:t>Travel</a:t>
            </a:r>
            <a:r>
              <a:rPr lang="en-US" dirty="0"/>
              <a:t>—For coarse settings, 180° of knob rotation should produce about 6 in. of movement on a corresponding linear scale or other display. For fine settings, 180° of rotation should produce 1 to 2 in. of linear scale movement. Stops should be provided at the limits of the control range. </a:t>
            </a:r>
          </a:p>
          <a:p>
            <a:r>
              <a:rPr lang="en-US" b="1" dirty="0"/>
              <a:t>Spacing</a:t>
            </a:r>
            <a:r>
              <a:rPr lang="en-US" dirty="0"/>
              <a:t>—Minimum of 2.0 in. of separation between controls.</a:t>
            </a:r>
            <a:br>
              <a:rPr lang="en-US" dirty="0"/>
            </a:br>
            <a:r>
              <a:rPr lang="en-US" b="1" dirty="0"/>
              <a:t>Direction</a:t>
            </a:r>
            <a:r>
              <a:rPr lang="en-US" dirty="0"/>
              <a:t>—The rotary selector should turn clockwise to increase the level of the associated function. </a:t>
            </a:r>
          </a:p>
          <a:p>
            <a:pPr marL="0" indent="0">
              <a:buNone/>
            </a:pPr>
            <a:endParaRPr lang="en-TW" dirty="0"/>
          </a:p>
        </p:txBody>
      </p:sp>
      <p:sp>
        <p:nvSpPr>
          <p:cNvPr id="4" name="TextBox 3">
            <a:extLst>
              <a:ext uri="{FF2B5EF4-FFF2-40B4-BE49-F238E27FC236}">
                <a16:creationId xmlns:a16="http://schemas.microsoft.com/office/drawing/2014/main" id="{2A72AD61-F35C-AD42-AE0B-7D7268B73640}"/>
              </a:ext>
            </a:extLst>
          </p:cNvPr>
          <p:cNvSpPr txBox="1"/>
          <p:nvPr/>
        </p:nvSpPr>
        <p:spPr>
          <a:xfrm>
            <a:off x="4152107" y="6176963"/>
            <a:ext cx="8039893" cy="369332"/>
          </a:xfrm>
          <a:prstGeom prst="rect">
            <a:avLst/>
          </a:prstGeom>
          <a:noFill/>
        </p:spPr>
        <p:txBody>
          <a:bodyPr wrap="none" rtlCol="0">
            <a:spAutoFit/>
          </a:bodyPr>
          <a:lstStyle/>
          <a:p>
            <a:r>
              <a:rPr lang="en-US" dirty="0"/>
              <a:t>Human Factors Design Guidelines for the Elderly and People with Disabilities</a:t>
            </a:r>
            <a:r>
              <a:rPr lang="en-TW" dirty="0"/>
              <a:t>”(1992)</a:t>
            </a:r>
          </a:p>
        </p:txBody>
      </p:sp>
    </p:spTree>
    <p:extLst>
      <p:ext uri="{BB962C8B-B14F-4D97-AF65-F5344CB8AC3E}">
        <p14:creationId xmlns:p14="http://schemas.microsoft.com/office/powerpoint/2010/main" val="3078416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62437F-2E33-BE41-956E-7F67BEC351AF}"/>
              </a:ext>
            </a:extLst>
          </p:cNvPr>
          <p:cNvPicPr>
            <a:picLocks noChangeAspect="1"/>
          </p:cNvPicPr>
          <p:nvPr/>
        </p:nvPicPr>
        <p:blipFill>
          <a:blip r:embed="rId2"/>
          <a:stretch>
            <a:fillRect/>
          </a:stretch>
        </p:blipFill>
        <p:spPr>
          <a:xfrm>
            <a:off x="1971009" y="0"/>
            <a:ext cx="7966953" cy="6858000"/>
          </a:xfrm>
          <a:prstGeom prst="rect">
            <a:avLst/>
          </a:prstGeom>
        </p:spPr>
      </p:pic>
      <p:sp>
        <p:nvSpPr>
          <p:cNvPr id="5" name="TextBox 4">
            <a:extLst>
              <a:ext uri="{FF2B5EF4-FFF2-40B4-BE49-F238E27FC236}">
                <a16:creationId xmlns:a16="http://schemas.microsoft.com/office/drawing/2014/main" id="{C0122C04-07FA-7C4F-94A4-D8BD1207236B}"/>
              </a:ext>
            </a:extLst>
          </p:cNvPr>
          <p:cNvSpPr txBox="1"/>
          <p:nvPr/>
        </p:nvSpPr>
        <p:spPr>
          <a:xfrm>
            <a:off x="9937962" y="6298462"/>
            <a:ext cx="1651414" cy="369332"/>
          </a:xfrm>
          <a:prstGeom prst="rect">
            <a:avLst/>
          </a:prstGeom>
          <a:noFill/>
        </p:spPr>
        <p:txBody>
          <a:bodyPr wrap="none" rtlCol="0">
            <a:spAutoFit/>
          </a:bodyPr>
          <a:lstStyle/>
          <a:p>
            <a:r>
              <a:rPr lang="en-US" dirty="0"/>
              <a:t>MIL-STD-1472G</a:t>
            </a:r>
            <a:endParaRPr lang="en-TW" dirty="0"/>
          </a:p>
        </p:txBody>
      </p:sp>
    </p:spTree>
    <p:extLst>
      <p:ext uri="{BB962C8B-B14F-4D97-AF65-F5344CB8AC3E}">
        <p14:creationId xmlns:p14="http://schemas.microsoft.com/office/powerpoint/2010/main" val="1988092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1FE550-5739-2C4A-885E-A07BCCCB3AD1}"/>
              </a:ext>
            </a:extLst>
          </p:cNvPr>
          <p:cNvSpPr/>
          <p:nvPr/>
        </p:nvSpPr>
        <p:spPr>
          <a:xfrm>
            <a:off x="0" y="0"/>
            <a:ext cx="12192000" cy="6858000"/>
          </a:xfrm>
          <a:prstGeom prst="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W"/>
          </a:p>
        </p:txBody>
      </p:sp>
      <p:sp>
        <p:nvSpPr>
          <p:cNvPr id="2" name="Title 1">
            <a:extLst>
              <a:ext uri="{FF2B5EF4-FFF2-40B4-BE49-F238E27FC236}">
                <a16:creationId xmlns:a16="http://schemas.microsoft.com/office/drawing/2014/main" id="{81268A22-27CE-E84E-A5C7-1D7F9F0FD740}"/>
              </a:ext>
            </a:extLst>
          </p:cNvPr>
          <p:cNvSpPr>
            <a:spLocks noGrp="1"/>
          </p:cNvSpPr>
          <p:nvPr>
            <p:ph type="title"/>
          </p:nvPr>
        </p:nvSpPr>
        <p:spPr/>
        <p:txBody>
          <a:bodyPr/>
          <a:lstStyle/>
          <a:p>
            <a:r>
              <a:rPr lang="en-TW" dirty="0">
                <a:solidFill>
                  <a:schemeClr val="bg1"/>
                </a:solidFill>
                <a:latin typeface="Futura Medium" panose="020B0602020204020303" pitchFamily="34" charset="-79"/>
                <a:cs typeface="Futura Medium" panose="020B0602020204020303" pitchFamily="34" charset="-79"/>
              </a:rPr>
              <a:t>For ProArt protable monitor…</a:t>
            </a:r>
          </a:p>
        </p:txBody>
      </p:sp>
      <p:sp>
        <p:nvSpPr>
          <p:cNvPr id="3" name="Content Placeholder 2">
            <a:extLst>
              <a:ext uri="{FF2B5EF4-FFF2-40B4-BE49-F238E27FC236}">
                <a16:creationId xmlns:a16="http://schemas.microsoft.com/office/drawing/2014/main" id="{D2327C49-8673-8445-825A-9267D1478535}"/>
              </a:ext>
            </a:extLst>
          </p:cNvPr>
          <p:cNvSpPr>
            <a:spLocks noGrp="1"/>
          </p:cNvSpPr>
          <p:nvPr>
            <p:ph idx="1"/>
          </p:nvPr>
        </p:nvSpPr>
        <p:spPr/>
        <p:txBody>
          <a:bodyPr/>
          <a:lstStyle/>
          <a:p>
            <a:r>
              <a:rPr lang="en-TW" dirty="0">
                <a:solidFill>
                  <a:schemeClr val="bg1"/>
                </a:solidFill>
              </a:rPr>
              <a:t>Wheel (the outer circle): </a:t>
            </a:r>
          </a:p>
          <a:p>
            <a:pPr lvl="1"/>
            <a:r>
              <a:rPr lang="en-TW" dirty="0">
                <a:solidFill>
                  <a:schemeClr val="bg1"/>
                </a:solidFill>
              </a:rPr>
              <a:t>To provide easier operation, concave-shape is prefered. Also, it should have nonslip surface. </a:t>
            </a:r>
          </a:p>
          <a:p>
            <a:pPr lvl="1"/>
            <a:r>
              <a:rPr lang="en-TW" dirty="0">
                <a:solidFill>
                  <a:schemeClr val="bg1"/>
                </a:solidFill>
              </a:rPr>
              <a:t>Since it is designed for fingertips operation, 10mm in width is recommended.</a:t>
            </a:r>
          </a:p>
          <a:p>
            <a:pPr lvl="1"/>
            <a:r>
              <a:rPr lang="en-US" altLang="zh-TW" dirty="0">
                <a:solidFill>
                  <a:schemeClr val="bg1"/>
                </a:solidFill>
              </a:rPr>
              <a:t>Users</a:t>
            </a:r>
            <a:r>
              <a:rPr lang="zh-TW" altLang="en-US" dirty="0">
                <a:solidFill>
                  <a:schemeClr val="bg1"/>
                </a:solidFill>
              </a:rPr>
              <a:t> </a:t>
            </a:r>
            <a:r>
              <a:rPr lang="en-US" altLang="zh-TW" dirty="0">
                <a:solidFill>
                  <a:schemeClr val="bg1"/>
                </a:solidFill>
              </a:rPr>
              <a:t>might</a:t>
            </a:r>
            <a:r>
              <a:rPr lang="zh-TW" altLang="en-US" dirty="0">
                <a:solidFill>
                  <a:schemeClr val="bg1"/>
                </a:solidFill>
              </a:rPr>
              <a:t> </a:t>
            </a:r>
            <a:r>
              <a:rPr lang="en-US" altLang="zh-TW" dirty="0">
                <a:solidFill>
                  <a:schemeClr val="bg1"/>
                </a:solidFill>
              </a:rPr>
              <a:t>scroll</a:t>
            </a:r>
            <a:r>
              <a:rPr lang="zh-TW" altLang="en-US" dirty="0">
                <a:solidFill>
                  <a:schemeClr val="bg1"/>
                </a:solidFill>
              </a:rPr>
              <a:t> </a:t>
            </a:r>
            <a:r>
              <a:rPr lang="en-US" altLang="zh-TW" dirty="0">
                <a:solidFill>
                  <a:schemeClr val="bg1"/>
                </a:solidFill>
              </a:rPr>
              <a:t>the</a:t>
            </a:r>
            <a:r>
              <a:rPr lang="zh-TW" altLang="en-US" dirty="0">
                <a:solidFill>
                  <a:schemeClr val="bg1"/>
                </a:solidFill>
              </a:rPr>
              <a:t> </a:t>
            </a:r>
            <a:r>
              <a:rPr lang="en-US" altLang="zh-TW" dirty="0">
                <a:solidFill>
                  <a:schemeClr val="bg1"/>
                </a:solidFill>
              </a:rPr>
              <a:t>wheel</a:t>
            </a:r>
            <a:r>
              <a:rPr lang="zh-TW" altLang="en-US" dirty="0">
                <a:solidFill>
                  <a:schemeClr val="bg1"/>
                </a:solidFill>
              </a:rPr>
              <a:t> </a:t>
            </a:r>
            <a:r>
              <a:rPr lang="en-US" altLang="zh-TW" dirty="0">
                <a:solidFill>
                  <a:schemeClr val="bg1"/>
                </a:solidFill>
              </a:rPr>
              <a:t>from</a:t>
            </a:r>
            <a:r>
              <a:rPr lang="zh-TW" altLang="en-US" dirty="0">
                <a:solidFill>
                  <a:schemeClr val="bg1"/>
                </a:solidFill>
              </a:rPr>
              <a:t> </a:t>
            </a:r>
            <a:r>
              <a:rPr lang="en-US" altLang="zh-TW" dirty="0">
                <a:solidFill>
                  <a:schemeClr val="bg1"/>
                </a:solidFill>
              </a:rPr>
              <a:t>the</a:t>
            </a:r>
            <a:r>
              <a:rPr lang="zh-TW" altLang="en-US" dirty="0">
                <a:solidFill>
                  <a:schemeClr val="bg1"/>
                </a:solidFill>
              </a:rPr>
              <a:t> </a:t>
            </a:r>
            <a:r>
              <a:rPr lang="en-US" altLang="zh-TW" dirty="0">
                <a:solidFill>
                  <a:schemeClr val="bg1"/>
                </a:solidFill>
              </a:rPr>
              <a:t>side</a:t>
            </a:r>
            <a:r>
              <a:rPr lang="zh-TW" altLang="en-US" dirty="0">
                <a:solidFill>
                  <a:schemeClr val="bg1"/>
                </a:solidFill>
              </a:rPr>
              <a:t> </a:t>
            </a:r>
            <a:r>
              <a:rPr lang="en-US" altLang="zh-TW" dirty="0">
                <a:solidFill>
                  <a:schemeClr val="bg1"/>
                </a:solidFill>
              </a:rPr>
              <a:t>of</a:t>
            </a:r>
            <a:r>
              <a:rPr lang="zh-TW" altLang="en-US" dirty="0">
                <a:solidFill>
                  <a:schemeClr val="bg1"/>
                </a:solidFill>
              </a:rPr>
              <a:t> </a:t>
            </a:r>
            <a:r>
              <a:rPr lang="en-US" altLang="zh-TW" dirty="0">
                <a:solidFill>
                  <a:schemeClr val="bg1"/>
                </a:solidFill>
              </a:rPr>
              <a:t>the</a:t>
            </a:r>
            <a:r>
              <a:rPr lang="zh-TW" altLang="en-US" dirty="0">
                <a:solidFill>
                  <a:schemeClr val="bg1"/>
                </a:solidFill>
              </a:rPr>
              <a:t> </a:t>
            </a:r>
            <a:r>
              <a:rPr lang="en-US" altLang="zh-TW" dirty="0">
                <a:solidFill>
                  <a:schemeClr val="bg1"/>
                </a:solidFill>
              </a:rPr>
              <a:t>monitor.</a:t>
            </a:r>
            <a:r>
              <a:rPr lang="zh-TW" altLang="en-US" dirty="0">
                <a:solidFill>
                  <a:schemeClr val="bg1"/>
                </a:solidFill>
              </a:rPr>
              <a:t> </a:t>
            </a:r>
            <a:r>
              <a:rPr lang="en-US" altLang="zh-TW" dirty="0">
                <a:solidFill>
                  <a:schemeClr val="bg1"/>
                </a:solidFill>
              </a:rPr>
              <a:t>In</a:t>
            </a:r>
            <a:r>
              <a:rPr lang="zh-TW" altLang="en-US" dirty="0">
                <a:solidFill>
                  <a:schemeClr val="bg1"/>
                </a:solidFill>
              </a:rPr>
              <a:t> </a:t>
            </a:r>
            <a:r>
              <a:rPr lang="en-US" altLang="zh-TW" dirty="0">
                <a:solidFill>
                  <a:schemeClr val="bg1"/>
                </a:solidFill>
              </a:rPr>
              <a:t>this</a:t>
            </a:r>
            <a:r>
              <a:rPr lang="zh-TW" altLang="en-US" dirty="0">
                <a:solidFill>
                  <a:schemeClr val="bg1"/>
                </a:solidFill>
              </a:rPr>
              <a:t> </a:t>
            </a:r>
            <a:r>
              <a:rPr lang="en-US" altLang="zh-TW" dirty="0">
                <a:solidFill>
                  <a:schemeClr val="bg1"/>
                </a:solidFill>
              </a:rPr>
              <a:t>scenario,</a:t>
            </a:r>
            <a:r>
              <a:rPr lang="zh-TW" altLang="en-US" dirty="0">
                <a:solidFill>
                  <a:schemeClr val="bg1"/>
                </a:solidFill>
              </a:rPr>
              <a:t> </a:t>
            </a:r>
            <a:r>
              <a:rPr lang="en-US" altLang="zh-TW" dirty="0">
                <a:solidFill>
                  <a:schemeClr val="bg1"/>
                </a:solidFill>
              </a:rPr>
              <a:t>we</a:t>
            </a:r>
            <a:r>
              <a:rPr lang="zh-TW" altLang="en-US" dirty="0">
                <a:solidFill>
                  <a:schemeClr val="bg1"/>
                </a:solidFill>
              </a:rPr>
              <a:t> </a:t>
            </a:r>
            <a:r>
              <a:rPr lang="en-US" altLang="zh-TW" dirty="0">
                <a:solidFill>
                  <a:schemeClr val="bg1"/>
                </a:solidFill>
              </a:rPr>
              <a:t>recommend</a:t>
            </a:r>
            <a:r>
              <a:rPr lang="zh-TW" altLang="en-US" dirty="0">
                <a:solidFill>
                  <a:schemeClr val="bg1"/>
                </a:solidFill>
              </a:rPr>
              <a:t> </a:t>
            </a:r>
            <a:r>
              <a:rPr lang="en-US" altLang="zh-TW" dirty="0">
                <a:solidFill>
                  <a:schemeClr val="bg1"/>
                </a:solidFill>
              </a:rPr>
              <a:t>the</a:t>
            </a:r>
            <a:r>
              <a:rPr lang="zh-TW" altLang="en-US" dirty="0">
                <a:solidFill>
                  <a:schemeClr val="bg1"/>
                </a:solidFill>
              </a:rPr>
              <a:t> </a:t>
            </a:r>
            <a:r>
              <a:rPr lang="en-US" altLang="zh-TW" dirty="0">
                <a:solidFill>
                  <a:schemeClr val="bg1"/>
                </a:solidFill>
              </a:rPr>
              <a:t>wheel</a:t>
            </a:r>
            <a:r>
              <a:rPr lang="zh-TW" altLang="en-US" dirty="0">
                <a:solidFill>
                  <a:schemeClr val="bg1"/>
                </a:solidFill>
              </a:rPr>
              <a:t> </a:t>
            </a:r>
            <a:r>
              <a:rPr lang="en-US" altLang="zh-TW" dirty="0">
                <a:solidFill>
                  <a:schemeClr val="bg1"/>
                </a:solidFill>
              </a:rPr>
              <a:t>to</a:t>
            </a:r>
            <a:r>
              <a:rPr lang="zh-TW" altLang="en-US" dirty="0">
                <a:solidFill>
                  <a:schemeClr val="bg1"/>
                </a:solidFill>
              </a:rPr>
              <a:t> </a:t>
            </a:r>
            <a:r>
              <a:rPr lang="en-US" altLang="zh-TW" dirty="0">
                <a:solidFill>
                  <a:schemeClr val="bg1"/>
                </a:solidFill>
              </a:rPr>
              <a:t>be</a:t>
            </a:r>
            <a:r>
              <a:rPr lang="zh-TW" altLang="en-US" dirty="0">
                <a:solidFill>
                  <a:schemeClr val="bg1"/>
                </a:solidFill>
              </a:rPr>
              <a:t> </a:t>
            </a:r>
            <a:r>
              <a:rPr lang="en-US" altLang="zh-TW" dirty="0">
                <a:solidFill>
                  <a:schemeClr val="bg1"/>
                </a:solidFill>
              </a:rPr>
              <a:t>at</a:t>
            </a:r>
            <a:r>
              <a:rPr lang="zh-TW" altLang="en-US" dirty="0">
                <a:solidFill>
                  <a:schemeClr val="bg1"/>
                </a:solidFill>
              </a:rPr>
              <a:t> </a:t>
            </a:r>
            <a:r>
              <a:rPr lang="en-US" altLang="zh-TW" dirty="0">
                <a:solidFill>
                  <a:schemeClr val="bg1"/>
                </a:solidFill>
              </a:rPr>
              <a:t>least</a:t>
            </a:r>
            <a:r>
              <a:rPr lang="zh-TW" altLang="en-US" dirty="0">
                <a:solidFill>
                  <a:schemeClr val="bg1"/>
                </a:solidFill>
              </a:rPr>
              <a:t> </a:t>
            </a:r>
            <a:r>
              <a:rPr lang="en-US" altLang="zh-TW" dirty="0">
                <a:solidFill>
                  <a:schemeClr val="bg1"/>
                </a:solidFill>
              </a:rPr>
              <a:t>3mm</a:t>
            </a:r>
            <a:r>
              <a:rPr lang="zh-TW" altLang="en-US" dirty="0">
                <a:solidFill>
                  <a:schemeClr val="bg1"/>
                </a:solidFill>
              </a:rPr>
              <a:t> </a:t>
            </a:r>
            <a:r>
              <a:rPr lang="en-US" altLang="zh-TW" dirty="0">
                <a:solidFill>
                  <a:schemeClr val="bg1"/>
                </a:solidFill>
              </a:rPr>
              <a:t>thick.</a:t>
            </a:r>
            <a:r>
              <a:rPr lang="zh-TW" altLang="en-US" dirty="0">
                <a:solidFill>
                  <a:schemeClr val="bg1"/>
                </a:solidFill>
              </a:rPr>
              <a:t> </a:t>
            </a:r>
            <a:r>
              <a:rPr lang="en-US" altLang="zh-TW" dirty="0">
                <a:solidFill>
                  <a:schemeClr val="bg1"/>
                </a:solidFill>
              </a:rPr>
              <a:t>At</a:t>
            </a:r>
            <a:r>
              <a:rPr lang="zh-TW" altLang="en-US" dirty="0">
                <a:solidFill>
                  <a:schemeClr val="bg1"/>
                </a:solidFill>
              </a:rPr>
              <a:t> </a:t>
            </a:r>
            <a:r>
              <a:rPr lang="en-US" altLang="zh-TW" dirty="0">
                <a:solidFill>
                  <a:schemeClr val="bg1"/>
                </a:solidFill>
              </a:rPr>
              <a:t>the</a:t>
            </a:r>
            <a:r>
              <a:rPr lang="zh-TW" altLang="en-US" dirty="0">
                <a:solidFill>
                  <a:schemeClr val="bg1"/>
                </a:solidFill>
              </a:rPr>
              <a:t> </a:t>
            </a:r>
            <a:r>
              <a:rPr lang="en-US" altLang="zh-TW" dirty="0">
                <a:solidFill>
                  <a:schemeClr val="bg1"/>
                </a:solidFill>
              </a:rPr>
              <a:t>same</a:t>
            </a:r>
            <a:r>
              <a:rPr lang="zh-TW" altLang="en-US" dirty="0">
                <a:solidFill>
                  <a:schemeClr val="bg1"/>
                </a:solidFill>
              </a:rPr>
              <a:t> </a:t>
            </a:r>
            <a:r>
              <a:rPr lang="en-US" altLang="zh-TW" dirty="0">
                <a:solidFill>
                  <a:schemeClr val="bg1"/>
                </a:solidFill>
              </a:rPr>
              <a:t>time,</a:t>
            </a:r>
            <a:r>
              <a:rPr lang="zh-TW" altLang="en-US" dirty="0">
                <a:solidFill>
                  <a:schemeClr val="bg1"/>
                </a:solidFill>
              </a:rPr>
              <a:t> </a:t>
            </a:r>
            <a:r>
              <a:rPr lang="en-US" altLang="zh-TW" dirty="0">
                <a:solidFill>
                  <a:schemeClr val="bg1"/>
                </a:solidFill>
              </a:rPr>
              <a:t>have</a:t>
            </a:r>
            <a:r>
              <a:rPr lang="zh-TW" altLang="en-US" dirty="0">
                <a:solidFill>
                  <a:schemeClr val="bg1"/>
                </a:solidFill>
              </a:rPr>
              <a:t> </a:t>
            </a:r>
            <a:r>
              <a:rPr lang="en-US" altLang="zh-TW" dirty="0">
                <a:solidFill>
                  <a:schemeClr val="bg1"/>
                </a:solidFill>
              </a:rPr>
              <a:t>at</a:t>
            </a:r>
            <a:r>
              <a:rPr lang="zh-TW" altLang="en-US" dirty="0">
                <a:solidFill>
                  <a:schemeClr val="bg1"/>
                </a:solidFill>
              </a:rPr>
              <a:t> </a:t>
            </a:r>
            <a:r>
              <a:rPr lang="en-US" altLang="zh-TW" dirty="0">
                <a:solidFill>
                  <a:schemeClr val="bg1"/>
                </a:solidFill>
              </a:rPr>
              <a:t>least</a:t>
            </a:r>
            <a:r>
              <a:rPr lang="zh-TW" altLang="en-US" dirty="0">
                <a:solidFill>
                  <a:schemeClr val="bg1"/>
                </a:solidFill>
              </a:rPr>
              <a:t> </a:t>
            </a:r>
            <a:r>
              <a:rPr lang="en-US" altLang="zh-TW" dirty="0">
                <a:solidFill>
                  <a:schemeClr val="bg1"/>
                </a:solidFill>
              </a:rPr>
              <a:t>1</a:t>
            </a:r>
            <a:r>
              <a:rPr lang="zh-TW" altLang="en-US" dirty="0">
                <a:solidFill>
                  <a:schemeClr val="bg1"/>
                </a:solidFill>
              </a:rPr>
              <a:t> </a:t>
            </a:r>
            <a:r>
              <a:rPr lang="en-US" altLang="zh-TW" dirty="0">
                <a:solidFill>
                  <a:schemeClr val="bg1"/>
                </a:solidFill>
              </a:rPr>
              <a:t>inch</a:t>
            </a:r>
            <a:r>
              <a:rPr lang="zh-TW" altLang="en-US" dirty="0">
                <a:solidFill>
                  <a:schemeClr val="bg1"/>
                </a:solidFill>
              </a:rPr>
              <a:t> </a:t>
            </a:r>
            <a:r>
              <a:rPr lang="en-US" altLang="zh-TW" dirty="0">
                <a:solidFill>
                  <a:schemeClr val="bg1"/>
                </a:solidFill>
              </a:rPr>
              <a:t>of</a:t>
            </a:r>
            <a:r>
              <a:rPr lang="zh-TW" altLang="en-US" dirty="0">
                <a:solidFill>
                  <a:schemeClr val="bg1"/>
                </a:solidFill>
              </a:rPr>
              <a:t> </a:t>
            </a:r>
            <a:r>
              <a:rPr lang="en-US" altLang="zh-TW" dirty="0">
                <a:solidFill>
                  <a:schemeClr val="bg1"/>
                </a:solidFill>
              </a:rPr>
              <a:t>its</a:t>
            </a:r>
            <a:r>
              <a:rPr lang="zh-TW" altLang="en-US" dirty="0">
                <a:solidFill>
                  <a:schemeClr val="bg1"/>
                </a:solidFill>
              </a:rPr>
              <a:t> </a:t>
            </a:r>
            <a:r>
              <a:rPr lang="en-US" altLang="zh-TW" dirty="0">
                <a:solidFill>
                  <a:schemeClr val="bg1"/>
                </a:solidFill>
              </a:rPr>
              <a:t>rim</a:t>
            </a:r>
            <a:r>
              <a:rPr lang="zh-TW" altLang="en-US" dirty="0">
                <a:solidFill>
                  <a:schemeClr val="bg1"/>
                </a:solidFill>
              </a:rPr>
              <a:t> </a:t>
            </a:r>
            <a:r>
              <a:rPr lang="en-US" altLang="zh-TW" dirty="0">
                <a:solidFill>
                  <a:schemeClr val="bg1"/>
                </a:solidFill>
              </a:rPr>
              <a:t>exposed.</a:t>
            </a:r>
            <a:endParaRPr lang="en-TW" dirty="0">
              <a:solidFill>
                <a:schemeClr val="bg1"/>
              </a:solidFill>
            </a:endParaRPr>
          </a:p>
          <a:p>
            <a:pPr lvl="1"/>
            <a:endParaRPr lang="en-TW" dirty="0">
              <a:solidFill>
                <a:schemeClr val="bg1"/>
              </a:solidFill>
            </a:endParaRPr>
          </a:p>
          <a:p>
            <a:r>
              <a:rPr lang="en-TW" dirty="0">
                <a:solidFill>
                  <a:schemeClr val="bg1"/>
                </a:solidFill>
              </a:rPr>
              <a:t>Push-button (the centre): </a:t>
            </a:r>
          </a:p>
          <a:p>
            <a:pPr lvl="1"/>
            <a:r>
              <a:rPr lang="en-TW" dirty="0">
                <a:solidFill>
                  <a:schemeClr val="bg1"/>
                </a:solidFill>
              </a:rPr>
              <a:t>10mm in diameter is recommended. It should have nonslip surface as well.</a:t>
            </a:r>
          </a:p>
          <a:p>
            <a:pPr marL="457200" lvl="1" indent="0">
              <a:buNone/>
            </a:pPr>
            <a:endParaRPr lang="en-TW" dirty="0">
              <a:solidFill>
                <a:schemeClr val="bg1"/>
              </a:solidFill>
            </a:endParaRPr>
          </a:p>
          <a:p>
            <a:pPr lvl="1"/>
            <a:endParaRPr lang="en-TW" dirty="0">
              <a:solidFill>
                <a:schemeClr val="bg1"/>
              </a:solidFill>
            </a:endParaRPr>
          </a:p>
        </p:txBody>
      </p:sp>
    </p:spTree>
    <p:extLst>
      <p:ext uri="{BB962C8B-B14F-4D97-AF65-F5344CB8AC3E}">
        <p14:creationId xmlns:p14="http://schemas.microsoft.com/office/powerpoint/2010/main" val="316090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949</Words>
  <Application>Microsoft Macintosh PowerPoint</Application>
  <PresentationFormat>Widescreen</PresentationFormat>
  <Paragraphs>38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Futura Medium</vt:lpstr>
      <vt:lpstr>Office Theme</vt:lpstr>
      <vt:lpstr>Design Recommendations for PA monitor controls</vt:lpstr>
      <vt:lpstr>Finger-Operated Pushbutton </vt:lpstr>
      <vt:lpstr>Detented Rotary Selectors </vt:lpstr>
      <vt:lpstr>Continuous Rotary Controls</vt:lpstr>
      <vt:lpstr>PowerPoint Presentation</vt:lpstr>
      <vt:lpstr>For ProArt protable monitor…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Continuous Rotary Controls</dc:title>
  <dc:creator>亦甄 張</dc:creator>
  <cp:lastModifiedBy>亦甄 張</cp:lastModifiedBy>
  <cp:revision>25</cp:revision>
  <dcterms:created xsi:type="dcterms:W3CDTF">2020-03-30T06:39:59Z</dcterms:created>
  <dcterms:modified xsi:type="dcterms:W3CDTF">2020-03-30T08:11:22Z</dcterms:modified>
</cp:coreProperties>
</file>