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6" r:id="rId20"/>
    <p:sldId id="275" r:id="rId21"/>
    <p:sldId id="277" r:id="rId22"/>
    <p:sldId id="280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187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19"/>
    <p:restoredTop sz="94649"/>
  </p:normalViewPr>
  <p:slideViewPr>
    <p:cSldViewPr snapToGrid="0" snapToObjects="1">
      <p:cViewPr>
        <p:scale>
          <a:sx n="88" d="100"/>
          <a:sy n="88" d="100"/>
        </p:scale>
        <p:origin x="6560" y="2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FC798-CD41-8F4D-B58F-44B3A40DE107}" type="datetimeFigureOut">
              <a:rPr lang="en-TW" smtClean="0"/>
              <a:t>2020/5/11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FE729-320E-644F-90B6-73DCFE34B7C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1373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E729-320E-644F-90B6-73DCFE34B7C9}" type="slidenum">
              <a:rPr lang="en-TW" smtClean="0"/>
              <a:t>11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09893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E4BC-1554-EE47-8BC3-016EB7E374AC}" type="datetimeFigureOut">
              <a:rPr lang="en-TW" smtClean="0"/>
              <a:t>2020/5/11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C477-DE98-6E4E-8E15-69C795F7BC6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87426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E4BC-1554-EE47-8BC3-016EB7E374AC}" type="datetimeFigureOut">
              <a:rPr lang="en-TW" smtClean="0"/>
              <a:t>2020/5/11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C477-DE98-6E4E-8E15-69C795F7BC6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771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E4BC-1554-EE47-8BC3-016EB7E374AC}" type="datetimeFigureOut">
              <a:rPr lang="en-TW" smtClean="0"/>
              <a:t>2020/5/11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C477-DE98-6E4E-8E15-69C795F7BC6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1977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E4BC-1554-EE47-8BC3-016EB7E374AC}" type="datetimeFigureOut">
              <a:rPr lang="en-TW" smtClean="0"/>
              <a:t>2020/5/11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C477-DE98-6E4E-8E15-69C795F7BC6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4914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E4BC-1554-EE47-8BC3-016EB7E374AC}" type="datetimeFigureOut">
              <a:rPr lang="en-TW" smtClean="0"/>
              <a:t>2020/5/11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C477-DE98-6E4E-8E15-69C795F7BC6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37208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E4BC-1554-EE47-8BC3-016EB7E374AC}" type="datetimeFigureOut">
              <a:rPr lang="en-TW" smtClean="0"/>
              <a:t>2020/5/11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C477-DE98-6E4E-8E15-69C795F7BC6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55063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E4BC-1554-EE47-8BC3-016EB7E374AC}" type="datetimeFigureOut">
              <a:rPr lang="en-TW" smtClean="0"/>
              <a:t>2020/5/11</a:t>
            </a:fld>
            <a:endParaRPr lang="en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C477-DE98-6E4E-8E15-69C795F7BC6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9524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E4BC-1554-EE47-8BC3-016EB7E374AC}" type="datetimeFigureOut">
              <a:rPr lang="en-TW" smtClean="0"/>
              <a:t>2020/5/11</a:t>
            </a:fld>
            <a:endParaRPr lang="en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C477-DE98-6E4E-8E15-69C795F7BC6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22503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E4BC-1554-EE47-8BC3-016EB7E374AC}" type="datetimeFigureOut">
              <a:rPr lang="en-TW" smtClean="0"/>
              <a:t>2020/5/11</a:t>
            </a:fld>
            <a:endParaRPr lang="en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C477-DE98-6E4E-8E15-69C795F7BC6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389921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E4BC-1554-EE47-8BC3-016EB7E374AC}" type="datetimeFigureOut">
              <a:rPr lang="en-TW" smtClean="0"/>
              <a:t>2020/5/11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C477-DE98-6E4E-8E15-69C795F7BC6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32250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E4BC-1554-EE47-8BC3-016EB7E374AC}" type="datetimeFigureOut">
              <a:rPr lang="en-TW" smtClean="0"/>
              <a:t>2020/5/11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C477-DE98-6E4E-8E15-69C795F7BC6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19371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5E4BC-1554-EE47-8BC3-016EB7E374AC}" type="datetimeFigureOut">
              <a:rPr lang="en-TW" smtClean="0"/>
              <a:t>2020/5/11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8C477-DE98-6E4E-8E15-69C795F7BC6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66141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645E62C-A098-2247-96E9-D41A2B940832}"/>
              </a:ext>
            </a:extLst>
          </p:cNvPr>
          <p:cNvGrpSpPr/>
          <p:nvPr/>
        </p:nvGrpSpPr>
        <p:grpSpPr>
          <a:xfrm>
            <a:off x="3918857" y="2600503"/>
            <a:ext cx="1306286" cy="1656994"/>
            <a:chOff x="3918857" y="2229206"/>
            <a:chExt cx="1306286" cy="1656994"/>
          </a:xfrm>
        </p:grpSpPr>
        <p:pic>
          <p:nvPicPr>
            <p:cNvPr id="7" name="Graphic 6" descr="Line arrow Straight">
              <a:extLst>
                <a:ext uri="{FF2B5EF4-FFF2-40B4-BE49-F238E27FC236}">
                  <a16:creationId xmlns:a16="http://schemas.microsoft.com/office/drawing/2014/main" id="{221EEDDD-BC39-D54C-8A20-6D0CBAA89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14800" y="2971800"/>
              <a:ext cx="914400" cy="9144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5A5ADC6-8CD7-2842-82AF-2C52C19755C1}"/>
                </a:ext>
              </a:extLst>
            </p:cNvPr>
            <p:cNvSpPr/>
            <p:nvPr/>
          </p:nvSpPr>
          <p:spPr>
            <a:xfrm>
              <a:off x="3918857" y="2229206"/>
              <a:ext cx="1306286" cy="47045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/>
                <a:t>滾輪</a:t>
              </a:r>
              <a:endParaRPr lang="en-US" altLang="zh-CN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16265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D6E4817-2D7B-6743-A760-BEB39423B740}"/>
              </a:ext>
            </a:extLst>
          </p:cNvPr>
          <p:cNvGrpSpPr/>
          <p:nvPr/>
        </p:nvGrpSpPr>
        <p:grpSpPr>
          <a:xfrm>
            <a:off x="3918857" y="2600503"/>
            <a:ext cx="1306286" cy="1656994"/>
            <a:chOff x="3918857" y="2229206"/>
            <a:chExt cx="1306286" cy="1656994"/>
          </a:xfrm>
        </p:grpSpPr>
        <p:pic>
          <p:nvPicPr>
            <p:cNvPr id="7" name="Graphic 6" descr="Line arrow Straight">
              <a:extLst>
                <a:ext uri="{FF2B5EF4-FFF2-40B4-BE49-F238E27FC236}">
                  <a16:creationId xmlns:a16="http://schemas.microsoft.com/office/drawing/2014/main" id="{221EEDDD-BC39-D54C-8A20-6D0CBAA89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4114800" y="2971800"/>
              <a:ext cx="914400" cy="9144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F695D18-705E-AB45-A515-2642987C99F3}"/>
                </a:ext>
              </a:extLst>
            </p:cNvPr>
            <p:cNvSpPr/>
            <p:nvPr/>
          </p:nvSpPr>
          <p:spPr>
            <a:xfrm>
              <a:off x="3918857" y="2229206"/>
              <a:ext cx="1306286" cy="47045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/>
                <a:t>搖桿</a:t>
              </a:r>
              <a:endParaRPr lang="en-US" altLang="zh-CN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98237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38B498D-2593-1A4C-AC11-DEF478C2BA2D}"/>
              </a:ext>
            </a:extLst>
          </p:cNvPr>
          <p:cNvGrpSpPr/>
          <p:nvPr/>
        </p:nvGrpSpPr>
        <p:grpSpPr>
          <a:xfrm>
            <a:off x="3918857" y="2600503"/>
            <a:ext cx="1306286" cy="1656994"/>
            <a:chOff x="3918857" y="2229206"/>
            <a:chExt cx="1306286" cy="1656994"/>
          </a:xfrm>
        </p:grpSpPr>
        <p:pic>
          <p:nvPicPr>
            <p:cNvPr id="11" name="Graphic 10" descr="Checkmark">
              <a:extLst>
                <a:ext uri="{FF2B5EF4-FFF2-40B4-BE49-F238E27FC236}">
                  <a16:creationId xmlns:a16="http://schemas.microsoft.com/office/drawing/2014/main" id="{BD6E3427-B5C3-0C40-A4B1-7CEBD1B83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14800" y="2971800"/>
              <a:ext cx="914400" cy="9144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1BE6BBF-AA46-E346-8D17-8050CCC11770}"/>
                </a:ext>
              </a:extLst>
            </p:cNvPr>
            <p:cNvSpPr/>
            <p:nvPr/>
          </p:nvSpPr>
          <p:spPr>
            <a:xfrm>
              <a:off x="3918857" y="2229206"/>
              <a:ext cx="1306286" cy="47045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/>
                <a:t>搖桿</a:t>
              </a:r>
              <a:endParaRPr lang="en-US" altLang="zh-CN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57962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AB69A45-C4DD-0D40-9C9B-E12519F21C8B}"/>
              </a:ext>
            </a:extLst>
          </p:cNvPr>
          <p:cNvGrpSpPr/>
          <p:nvPr/>
        </p:nvGrpSpPr>
        <p:grpSpPr>
          <a:xfrm>
            <a:off x="3918857" y="2600503"/>
            <a:ext cx="1306286" cy="1656994"/>
            <a:chOff x="3918857" y="2229206"/>
            <a:chExt cx="1306286" cy="1656994"/>
          </a:xfrm>
        </p:grpSpPr>
        <p:pic>
          <p:nvPicPr>
            <p:cNvPr id="13" name="Graphic 12" descr="Close">
              <a:extLst>
                <a:ext uri="{FF2B5EF4-FFF2-40B4-BE49-F238E27FC236}">
                  <a16:creationId xmlns:a16="http://schemas.microsoft.com/office/drawing/2014/main" id="{0555376C-49CB-1C4B-A4E7-F6E2C2852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14800" y="2971800"/>
              <a:ext cx="914400" cy="9144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4841DAB-6795-AC4E-959E-8307ED2F1058}"/>
                </a:ext>
              </a:extLst>
            </p:cNvPr>
            <p:cNvSpPr/>
            <p:nvPr/>
          </p:nvSpPr>
          <p:spPr>
            <a:xfrm>
              <a:off x="3918857" y="2229206"/>
              <a:ext cx="1306286" cy="47045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/>
                <a:t>搖桿</a:t>
              </a:r>
              <a:endParaRPr lang="en-US" altLang="zh-CN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61911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2EB717-B67C-504D-AE5F-13E7BAD2FD25}"/>
              </a:ext>
            </a:extLst>
          </p:cNvPr>
          <p:cNvSpPr/>
          <p:nvPr/>
        </p:nvSpPr>
        <p:spPr>
          <a:xfrm>
            <a:off x="3826328" y="3026229"/>
            <a:ext cx="1491343" cy="80554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</a:rPr>
              <a:t>休息</a:t>
            </a:r>
            <a:endParaRPr lang="en-US" altLang="zh-CN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048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2EB717-B67C-504D-AE5F-13E7BAD2FD25}"/>
              </a:ext>
            </a:extLst>
          </p:cNvPr>
          <p:cNvSpPr/>
          <p:nvPr/>
        </p:nvSpPr>
        <p:spPr>
          <a:xfrm>
            <a:off x="3404507" y="3026229"/>
            <a:ext cx="2334985" cy="80554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accent2"/>
                </a:solidFill>
              </a:rPr>
              <a:t>實驗開始</a:t>
            </a:r>
            <a:endParaRPr lang="en-US" altLang="zh-CN" sz="3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50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2EB717-B67C-504D-AE5F-13E7BAD2FD25}"/>
              </a:ext>
            </a:extLst>
          </p:cNvPr>
          <p:cNvSpPr/>
          <p:nvPr/>
        </p:nvSpPr>
        <p:spPr>
          <a:xfrm>
            <a:off x="2905125" y="3026229"/>
            <a:ext cx="3333749" cy="80554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accent6"/>
                </a:solidFill>
              </a:rPr>
              <a:t>實驗完成</a:t>
            </a:r>
            <a:endParaRPr lang="en-US" altLang="zh-CN" sz="3600" b="1" dirty="0">
              <a:solidFill>
                <a:schemeClr val="accent6"/>
              </a:solidFill>
            </a:endParaRPr>
          </a:p>
          <a:p>
            <a:pPr algn="ctr"/>
            <a:r>
              <a:rPr lang="zh-CN" altLang="en-US" sz="3600" b="1" dirty="0">
                <a:solidFill>
                  <a:schemeClr val="accent6"/>
                </a:solidFill>
              </a:rPr>
              <a:t>感謝您的參與</a:t>
            </a:r>
            <a:endParaRPr lang="en-US" altLang="zh-CN" sz="36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875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2EB717-B67C-504D-AE5F-13E7BAD2FD25}"/>
              </a:ext>
            </a:extLst>
          </p:cNvPr>
          <p:cNvSpPr/>
          <p:nvPr/>
        </p:nvSpPr>
        <p:spPr>
          <a:xfrm>
            <a:off x="3878035" y="3026229"/>
            <a:ext cx="1910443" cy="80554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accent6"/>
                </a:solidFill>
              </a:rPr>
              <a:t>答對了！</a:t>
            </a:r>
            <a:endParaRPr lang="en-US" altLang="zh-CN" sz="3600" b="1" dirty="0">
              <a:solidFill>
                <a:schemeClr val="accent6"/>
              </a:solidFill>
            </a:endParaRPr>
          </a:p>
        </p:txBody>
      </p:sp>
      <p:pic>
        <p:nvPicPr>
          <p:cNvPr id="4" name="Graphic 3" descr="Checkmark">
            <a:extLst>
              <a:ext uri="{FF2B5EF4-FFF2-40B4-BE49-F238E27FC236}">
                <a16:creationId xmlns:a16="http://schemas.microsoft.com/office/drawing/2014/main" id="{5391F135-E9B7-7F44-8012-7D71672AE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2378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17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2EB717-B67C-504D-AE5F-13E7BAD2FD25}"/>
              </a:ext>
            </a:extLst>
          </p:cNvPr>
          <p:cNvSpPr/>
          <p:nvPr/>
        </p:nvSpPr>
        <p:spPr>
          <a:xfrm>
            <a:off x="3657600" y="3026229"/>
            <a:ext cx="2237015" cy="80554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accent2"/>
                </a:solidFill>
              </a:rPr>
              <a:t>答錯囉！再來一次</a:t>
            </a:r>
            <a:endParaRPr lang="en-US" altLang="zh-CN" sz="3600" b="1" dirty="0">
              <a:solidFill>
                <a:schemeClr val="accent2"/>
              </a:solidFill>
            </a:endParaRPr>
          </a:p>
        </p:txBody>
      </p:sp>
      <p:pic>
        <p:nvPicPr>
          <p:cNvPr id="4" name="Graphic 3" descr="Close">
            <a:extLst>
              <a:ext uri="{FF2B5EF4-FFF2-40B4-BE49-F238E27FC236}">
                <a16:creationId xmlns:a16="http://schemas.microsoft.com/office/drawing/2014/main" id="{D80CC4DB-5137-CC49-AF06-396824509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3200" y="302622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69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2EB717-B67C-504D-AE5F-13E7BAD2FD25}"/>
              </a:ext>
            </a:extLst>
          </p:cNvPr>
          <p:cNvSpPr/>
          <p:nvPr/>
        </p:nvSpPr>
        <p:spPr>
          <a:xfrm>
            <a:off x="2905125" y="3026229"/>
            <a:ext cx="3333749" cy="80554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b="1">
                <a:solidFill>
                  <a:schemeClr val="accent1"/>
                </a:solidFill>
              </a:rPr>
              <a:t>練習階段開始</a:t>
            </a:r>
            <a:endParaRPr lang="en-US" altLang="zh-TW" sz="3600" b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032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2EB717-B67C-504D-AE5F-13E7BAD2FD25}"/>
              </a:ext>
            </a:extLst>
          </p:cNvPr>
          <p:cNvSpPr/>
          <p:nvPr/>
        </p:nvSpPr>
        <p:spPr>
          <a:xfrm>
            <a:off x="2905125" y="3026229"/>
            <a:ext cx="3333749" cy="80554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accent1"/>
                </a:solidFill>
              </a:rPr>
              <a:t>練習階段完成</a:t>
            </a:r>
            <a:endParaRPr lang="en-US" altLang="zh-CN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678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C4763B8-413C-E945-9FE1-77DF73FA6402}"/>
              </a:ext>
            </a:extLst>
          </p:cNvPr>
          <p:cNvGrpSpPr/>
          <p:nvPr/>
        </p:nvGrpSpPr>
        <p:grpSpPr>
          <a:xfrm>
            <a:off x="3918857" y="2600503"/>
            <a:ext cx="1306286" cy="1656994"/>
            <a:chOff x="3918857" y="2229206"/>
            <a:chExt cx="1306286" cy="1656994"/>
          </a:xfrm>
        </p:grpSpPr>
        <p:pic>
          <p:nvPicPr>
            <p:cNvPr id="7" name="Graphic 6" descr="Line arrow Straight">
              <a:extLst>
                <a:ext uri="{FF2B5EF4-FFF2-40B4-BE49-F238E27FC236}">
                  <a16:creationId xmlns:a16="http://schemas.microsoft.com/office/drawing/2014/main" id="{221EEDDD-BC39-D54C-8A20-6D0CBAA89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4114800" y="2971800"/>
              <a:ext cx="914400" cy="9144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EBDA94B-D66E-CF4F-869D-A3DA4D99CA3F}"/>
                </a:ext>
              </a:extLst>
            </p:cNvPr>
            <p:cNvSpPr/>
            <p:nvPr/>
          </p:nvSpPr>
          <p:spPr>
            <a:xfrm>
              <a:off x="3918857" y="2229206"/>
              <a:ext cx="1306286" cy="47045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/>
                <a:t>滾輪</a:t>
              </a:r>
              <a:endParaRPr lang="en-US" altLang="zh-CN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0897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2EB717-B67C-504D-AE5F-13E7BAD2FD25}"/>
              </a:ext>
            </a:extLst>
          </p:cNvPr>
          <p:cNvSpPr/>
          <p:nvPr/>
        </p:nvSpPr>
        <p:spPr>
          <a:xfrm>
            <a:off x="2595562" y="3026229"/>
            <a:ext cx="3952875" cy="80554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accent1"/>
                </a:solidFill>
              </a:rPr>
              <a:t>接下來</a:t>
            </a:r>
            <a:endParaRPr lang="en-US" altLang="zh-CN" sz="3600" b="1" dirty="0">
              <a:solidFill>
                <a:schemeClr val="accent1"/>
              </a:solidFill>
            </a:endParaRPr>
          </a:p>
          <a:p>
            <a:pPr algn="ctr"/>
            <a:r>
              <a:rPr lang="zh-CN" altLang="en-US" sz="3600" b="1" dirty="0">
                <a:solidFill>
                  <a:schemeClr val="accent1"/>
                </a:solidFill>
              </a:rPr>
              <a:t>請使用</a:t>
            </a:r>
            <a:r>
              <a:rPr lang="zh-CN" altLang="en-US" sz="3600" b="1" dirty="0">
                <a:solidFill>
                  <a:schemeClr val="accent2"/>
                </a:solidFill>
              </a:rPr>
              <a:t>滾輪</a:t>
            </a:r>
            <a:r>
              <a:rPr lang="zh-CN" altLang="en-US" sz="3600" b="1" dirty="0">
                <a:solidFill>
                  <a:schemeClr val="accent1"/>
                </a:solidFill>
              </a:rPr>
              <a:t>作答</a:t>
            </a:r>
            <a:endParaRPr lang="en-US" altLang="zh-CN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268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2EB717-B67C-504D-AE5F-13E7BAD2FD25}"/>
              </a:ext>
            </a:extLst>
          </p:cNvPr>
          <p:cNvSpPr/>
          <p:nvPr/>
        </p:nvSpPr>
        <p:spPr>
          <a:xfrm>
            <a:off x="2595562" y="3026229"/>
            <a:ext cx="3952875" cy="80554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accent1"/>
                </a:solidFill>
              </a:rPr>
              <a:t>接下來</a:t>
            </a:r>
            <a:endParaRPr lang="en-US" altLang="zh-CN" sz="3600" b="1" dirty="0">
              <a:solidFill>
                <a:schemeClr val="accent1"/>
              </a:solidFill>
            </a:endParaRPr>
          </a:p>
          <a:p>
            <a:pPr algn="ctr"/>
            <a:r>
              <a:rPr lang="zh-CN" altLang="en-US" sz="3600" b="1" dirty="0">
                <a:solidFill>
                  <a:schemeClr val="accent1"/>
                </a:solidFill>
              </a:rPr>
              <a:t>請使用</a:t>
            </a:r>
            <a:r>
              <a:rPr lang="zh-CN" altLang="en-US" sz="3600" b="1" dirty="0">
                <a:solidFill>
                  <a:schemeClr val="accent2"/>
                </a:solidFill>
              </a:rPr>
              <a:t>搖桿</a:t>
            </a:r>
            <a:r>
              <a:rPr lang="zh-CN" altLang="en-US" sz="3600" b="1" dirty="0">
                <a:solidFill>
                  <a:schemeClr val="accent1"/>
                </a:solidFill>
              </a:rPr>
              <a:t>作答</a:t>
            </a:r>
            <a:endParaRPr lang="en-US" altLang="zh-CN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420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2EB717-B67C-504D-AE5F-13E7BAD2FD25}"/>
              </a:ext>
            </a:extLst>
          </p:cNvPr>
          <p:cNvSpPr/>
          <p:nvPr/>
        </p:nvSpPr>
        <p:spPr>
          <a:xfrm>
            <a:off x="3320715" y="1287378"/>
            <a:ext cx="5674276" cy="428324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接下來會出現一些路徑</a:t>
            </a:r>
            <a:endParaRPr lang="en-US" altLang="zh-CN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（如左圖）</a:t>
            </a:r>
            <a:endParaRPr lang="en-US" altLang="zh-CN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zh-CN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請利用</a:t>
            </a:r>
            <a:r>
              <a:rPr lang="zh-CN" altLang="en-US" sz="3600" b="1" dirty="0">
                <a:solidFill>
                  <a:schemeClr val="accent2"/>
                </a:solidFill>
              </a:rPr>
              <a:t>滾輪</a:t>
            </a:r>
            <a:r>
              <a:rPr lang="en-US" altLang="zh-TW" sz="3600" b="1" dirty="0">
                <a:solidFill>
                  <a:schemeClr val="accent2"/>
                </a:solidFill>
              </a:rPr>
              <a:t>/</a:t>
            </a:r>
            <a:r>
              <a:rPr lang="zh-CN" altLang="en-US" sz="3600" b="1" dirty="0">
                <a:solidFill>
                  <a:schemeClr val="accent2"/>
                </a:solidFill>
              </a:rPr>
              <a:t>搖桿</a:t>
            </a:r>
            <a:r>
              <a:rPr lang="zh-CN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來操作前進</a:t>
            </a:r>
            <a:r>
              <a:rPr lang="zh-CN" altLang="en-US" sz="3600" b="1" dirty="0">
                <a:solidFill>
                  <a:schemeClr val="accent2"/>
                </a:solidFill>
              </a:rPr>
              <a:t>方向</a:t>
            </a:r>
            <a:r>
              <a:rPr lang="zh-CN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，盡量快速地沿著路徑走到終點</a:t>
            </a:r>
            <a:endParaRPr lang="en-US" altLang="zh-CN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46CEEACC-2C40-304D-953B-738AB6331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09" y="2424927"/>
            <a:ext cx="3012218" cy="200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728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2EB717-B67C-504D-AE5F-13E7BAD2FD25}"/>
              </a:ext>
            </a:extLst>
          </p:cNvPr>
          <p:cNvSpPr/>
          <p:nvPr/>
        </p:nvSpPr>
        <p:spPr>
          <a:xfrm>
            <a:off x="3552270" y="1346200"/>
            <a:ext cx="5265967" cy="113669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3600" b="1" dirty="0">
                <a:solidFill>
                  <a:schemeClr val="accent6"/>
                </a:solidFill>
              </a:rPr>
              <a:t>綠色線段</a:t>
            </a:r>
            <a:r>
              <a:rPr lang="zh-CN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代表：</a:t>
            </a:r>
            <a:endParaRPr lang="en-US" altLang="zh-CN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已經</a:t>
            </a:r>
            <a:r>
              <a:rPr lang="zh-CN" altLang="en-US" sz="3600" b="1" dirty="0">
                <a:solidFill>
                  <a:schemeClr val="accent6"/>
                </a:solidFill>
              </a:rPr>
              <a:t>正確</a:t>
            </a:r>
            <a:r>
              <a:rPr lang="zh-CN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走過的路徑</a:t>
            </a:r>
            <a:endParaRPr lang="en-US" altLang="zh-CN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7DEDB5-529E-2B49-8C66-7077E6530F9D}"/>
              </a:ext>
            </a:extLst>
          </p:cNvPr>
          <p:cNvSpPr/>
          <p:nvPr/>
        </p:nvSpPr>
        <p:spPr>
          <a:xfrm>
            <a:off x="3552270" y="4706258"/>
            <a:ext cx="5265967" cy="80554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3600" b="1" dirty="0">
                <a:solidFill>
                  <a:srgbClr val="FF3187"/>
                </a:solidFill>
              </a:rPr>
              <a:t>紅色線段</a:t>
            </a:r>
            <a:r>
              <a:rPr lang="zh-CN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代表：</a:t>
            </a:r>
            <a:endParaRPr lang="en-US" altLang="zh-CN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剛才</a:t>
            </a:r>
            <a:r>
              <a:rPr lang="zh-CN" altLang="en-US" sz="3600" b="1" dirty="0">
                <a:solidFill>
                  <a:srgbClr val="FF3187"/>
                </a:solidFill>
              </a:rPr>
              <a:t>走錯</a:t>
            </a:r>
            <a:r>
              <a:rPr lang="zh-CN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方向了，</a:t>
            </a:r>
            <a:endParaRPr lang="en-US" altLang="zh-CN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請修正路徑以便前進</a:t>
            </a:r>
            <a:endParaRPr lang="en-US" altLang="zh-CN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Picture 2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50527C67-2DE2-F842-A563-9878AA916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64" y="1752600"/>
            <a:ext cx="3136900" cy="3352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66FCBEC-7CF7-2F49-8EBC-B86EB403F5B0}"/>
              </a:ext>
            </a:extLst>
          </p:cNvPr>
          <p:cNvSpPr/>
          <p:nvPr/>
        </p:nvSpPr>
        <p:spPr>
          <a:xfrm>
            <a:off x="3552270" y="2860651"/>
            <a:ext cx="5265967" cy="113669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3600" b="1" dirty="0">
                <a:solidFill>
                  <a:schemeClr val="accent2"/>
                </a:solidFill>
              </a:rPr>
              <a:t>黃色圓點</a:t>
            </a:r>
            <a:r>
              <a:rPr lang="zh-CN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代表：</a:t>
            </a:r>
            <a:endParaRPr lang="en-US" altLang="zh-CN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sz="3600" b="1" dirty="0">
                <a:solidFill>
                  <a:schemeClr val="accent2"/>
                </a:solidFill>
              </a:rPr>
              <a:t>目前</a:t>
            </a:r>
            <a:r>
              <a:rPr lang="zh-CN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所在位置</a:t>
            </a:r>
            <a:endParaRPr lang="en-US" altLang="zh-CN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997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2EB717-B67C-504D-AE5F-13E7BAD2FD25}"/>
              </a:ext>
            </a:extLst>
          </p:cNvPr>
          <p:cNvSpPr/>
          <p:nvPr/>
        </p:nvSpPr>
        <p:spPr>
          <a:xfrm>
            <a:off x="2590800" y="3026229"/>
            <a:ext cx="3777916" cy="80554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</a:rPr>
              <a:t>很好！</a:t>
            </a:r>
            <a:endParaRPr lang="en-US" altLang="zh-CN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229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0ECB0A8-9CC6-9E4F-8DD1-EF7829184D09}"/>
              </a:ext>
            </a:extLst>
          </p:cNvPr>
          <p:cNvGrpSpPr/>
          <p:nvPr/>
        </p:nvGrpSpPr>
        <p:grpSpPr>
          <a:xfrm>
            <a:off x="3918857" y="2600503"/>
            <a:ext cx="1306286" cy="1656994"/>
            <a:chOff x="3918857" y="2229206"/>
            <a:chExt cx="1306286" cy="1656994"/>
          </a:xfrm>
        </p:grpSpPr>
        <p:pic>
          <p:nvPicPr>
            <p:cNvPr id="7" name="Graphic 6" descr="Line arrow Straight">
              <a:extLst>
                <a:ext uri="{FF2B5EF4-FFF2-40B4-BE49-F238E27FC236}">
                  <a16:creationId xmlns:a16="http://schemas.microsoft.com/office/drawing/2014/main" id="{221EEDDD-BC39-D54C-8A20-6D0CBAA89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4114800" y="2971800"/>
              <a:ext cx="914400" cy="9144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59E60D4-5475-2143-98A6-005BC85F3817}"/>
                </a:ext>
              </a:extLst>
            </p:cNvPr>
            <p:cNvSpPr/>
            <p:nvPr/>
          </p:nvSpPr>
          <p:spPr>
            <a:xfrm>
              <a:off x="3918857" y="2229206"/>
              <a:ext cx="1306286" cy="47045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/>
                <a:t>滾輪</a:t>
              </a:r>
              <a:endParaRPr lang="en-US" altLang="zh-CN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860951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B8F440F-40F5-A849-9B88-DF427A417523}"/>
              </a:ext>
            </a:extLst>
          </p:cNvPr>
          <p:cNvGrpSpPr/>
          <p:nvPr/>
        </p:nvGrpSpPr>
        <p:grpSpPr>
          <a:xfrm>
            <a:off x="3918857" y="2600503"/>
            <a:ext cx="1306286" cy="1656994"/>
            <a:chOff x="3918857" y="2229206"/>
            <a:chExt cx="1306286" cy="1656994"/>
          </a:xfrm>
        </p:grpSpPr>
        <p:pic>
          <p:nvPicPr>
            <p:cNvPr id="7" name="Graphic 6" descr="Line arrow Straight">
              <a:extLst>
                <a:ext uri="{FF2B5EF4-FFF2-40B4-BE49-F238E27FC236}">
                  <a16:creationId xmlns:a16="http://schemas.microsoft.com/office/drawing/2014/main" id="{221EEDDD-BC39-D54C-8A20-6D0CBAA89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4114800" y="2971800"/>
              <a:ext cx="914400" cy="9144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19BC8BC-3D5D-B144-9C13-8F176E3C9C36}"/>
                </a:ext>
              </a:extLst>
            </p:cNvPr>
            <p:cNvSpPr/>
            <p:nvPr/>
          </p:nvSpPr>
          <p:spPr>
            <a:xfrm>
              <a:off x="3918857" y="2229206"/>
              <a:ext cx="1306286" cy="47045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/>
                <a:t>滾輪</a:t>
              </a:r>
              <a:endParaRPr lang="en-US" altLang="zh-CN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67525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9AA2683-A7B0-A84F-AED9-2F58D5CEE11E}"/>
              </a:ext>
            </a:extLst>
          </p:cNvPr>
          <p:cNvGrpSpPr/>
          <p:nvPr/>
        </p:nvGrpSpPr>
        <p:grpSpPr>
          <a:xfrm>
            <a:off x="3918857" y="2600503"/>
            <a:ext cx="1306286" cy="1656994"/>
            <a:chOff x="3918857" y="2229206"/>
            <a:chExt cx="1306286" cy="1656994"/>
          </a:xfrm>
        </p:grpSpPr>
        <p:pic>
          <p:nvPicPr>
            <p:cNvPr id="11" name="Graphic 10" descr="Checkmark">
              <a:extLst>
                <a:ext uri="{FF2B5EF4-FFF2-40B4-BE49-F238E27FC236}">
                  <a16:creationId xmlns:a16="http://schemas.microsoft.com/office/drawing/2014/main" id="{BD6E3427-B5C3-0C40-A4B1-7CEBD1B83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14800" y="2971800"/>
              <a:ext cx="914400" cy="9144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3F164F6-CA2C-A140-8BAA-A0F36A67FBEE}"/>
                </a:ext>
              </a:extLst>
            </p:cNvPr>
            <p:cNvSpPr/>
            <p:nvPr/>
          </p:nvSpPr>
          <p:spPr>
            <a:xfrm>
              <a:off x="3918857" y="2229206"/>
              <a:ext cx="1306286" cy="47045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/>
                <a:t>滾輪</a:t>
              </a:r>
              <a:endParaRPr lang="en-US" altLang="zh-CN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589750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E69C2F4-9C5F-1348-AD0D-031B97EEFE59}"/>
              </a:ext>
            </a:extLst>
          </p:cNvPr>
          <p:cNvGrpSpPr/>
          <p:nvPr/>
        </p:nvGrpSpPr>
        <p:grpSpPr>
          <a:xfrm>
            <a:off x="3918857" y="2600503"/>
            <a:ext cx="1306286" cy="1656994"/>
            <a:chOff x="3918857" y="2229206"/>
            <a:chExt cx="1306286" cy="1656994"/>
          </a:xfrm>
        </p:grpSpPr>
        <p:pic>
          <p:nvPicPr>
            <p:cNvPr id="13" name="Graphic 12" descr="Close">
              <a:extLst>
                <a:ext uri="{FF2B5EF4-FFF2-40B4-BE49-F238E27FC236}">
                  <a16:creationId xmlns:a16="http://schemas.microsoft.com/office/drawing/2014/main" id="{0555376C-49CB-1C4B-A4E7-F6E2C2852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14800" y="2971800"/>
              <a:ext cx="914400" cy="9144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55D57C9-3C7C-5047-AD81-872F7DB31111}"/>
                </a:ext>
              </a:extLst>
            </p:cNvPr>
            <p:cNvSpPr/>
            <p:nvPr/>
          </p:nvSpPr>
          <p:spPr>
            <a:xfrm>
              <a:off x="3918857" y="2229206"/>
              <a:ext cx="1306286" cy="47045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/>
                <a:t>滾輪</a:t>
              </a:r>
              <a:endParaRPr lang="en-US" altLang="zh-CN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21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4CA6618-745A-9843-829A-ABD4E766F614}"/>
              </a:ext>
            </a:extLst>
          </p:cNvPr>
          <p:cNvGrpSpPr/>
          <p:nvPr/>
        </p:nvGrpSpPr>
        <p:grpSpPr>
          <a:xfrm>
            <a:off x="3918857" y="2600503"/>
            <a:ext cx="1306286" cy="1656994"/>
            <a:chOff x="3918857" y="2229206"/>
            <a:chExt cx="1306286" cy="1656994"/>
          </a:xfrm>
        </p:grpSpPr>
        <p:pic>
          <p:nvPicPr>
            <p:cNvPr id="7" name="Graphic 6" descr="Line arrow Straight">
              <a:extLst>
                <a:ext uri="{FF2B5EF4-FFF2-40B4-BE49-F238E27FC236}">
                  <a16:creationId xmlns:a16="http://schemas.microsoft.com/office/drawing/2014/main" id="{221EEDDD-BC39-D54C-8A20-6D0CBAA89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14800" y="2971800"/>
              <a:ext cx="914400" cy="9144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A51E0EE-E5FF-0649-8F1C-40614F78DFA8}"/>
                </a:ext>
              </a:extLst>
            </p:cNvPr>
            <p:cNvSpPr/>
            <p:nvPr/>
          </p:nvSpPr>
          <p:spPr>
            <a:xfrm>
              <a:off x="3918857" y="2229206"/>
              <a:ext cx="1306286" cy="47045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/>
                <a:t>搖桿</a:t>
              </a:r>
              <a:endParaRPr lang="en-US" altLang="zh-CN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68898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FD9EBCA-4DA9-BB4D-95DA-2650D15779A0}"/>
              </a:ext>
            </a:extLst>
          </p:cNvPr>
          <p:cNvGrpSpPr/>
          <p:nvPr/>
        </p:nvGrpSpPr>
        <p:grpSpPr>
          <a:xfrm>
            <a:off x="3918857" y="2600503"/>
            <a:ext cx="1306286" cy="1656994"/>
            <a:chOff x="3918857" y="2229206"/>
            <a:chExt cx="1306286" cy="1656994"/>
          </a:xfrm>
        </p:grpSpPr>
        <p:pic>
          <p:nvPicPr>
            <p:cNvPr id="7" name="Graphic 6" descr="Line arrow Straight">
              <a:extLst>
                <a:ext uri="{FF2B5EF4-FFF2-40B4-BE49-F238E27FC236}">
                  <a16:creationId xmlns:a16="http://schemas.microsoft.com/office/drawing/2014/main" id="{221EEDDD-BC39-D54C-8A20-6D0CBAA89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4114800" y="2971800"/>
              <a:ext cx="914400" cy="9144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A51B453-0025-4048-907F-572A75A70527}"/>
                </a:ext>
              </a:extLst>
            </p:cNvPr>
            <p:cNvSpPr/>
            <p:nvPr/>
          </p:nvSpPr>
          <p:spPr>
            <a:xfrm>
              <a:off x="3918857" y="2229206"/>
              <a:ext cx="1306286" cy="47045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/>
                <a:t>搖桿</a:t>
              </a:r>
              <a:endParaRPr lang="en-US" altLang="zh-CN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31410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CF519F3-0E36-494B-BAFD-40005B59961F}"/>
              </a:ext>
            </a:extLst>
          </p:cNvPr>
          <p:cNvGrpSpPr/>
          <p:nvPr/>
        </p:nvGrpSpPr>
        <p:grpSpPr>
          <a:xfrm>
            <a:off x="3918857" y="2600503"/>
            <a:ext cx="1306286" cy="1656994"/>
            <a:chOff x="3918857" y="2229206"/>
            <a:chExt cx="1306286" cy="1656994"/>
          </a:xfrm>
        </p:grpSpPr>
        <p:pic>
          <p:nvPicPr>
            <p:cNvPr id="7" name="Graphic 6" descr="Line arrow Straight">
              <a:extLst>
                <a:ext uri="{FF2B5EF4-FFF2-40B4-BE49-F238E27FC236}">
                  <a16:creationId xmlns:a16="http://schemas.microsoft.com/office/drawing/2014/main" id="{221EEDDD-BC39-D54C-8A20-6D0CBAA89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4114800" y="2971800"/>
              <a:ext cx="914400" cy="9144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853F282-6A4B-A046-B952-B7865C60A6B2}"/>
                </a:ext>
              </a:extLst>
            </p:cNvPr>
            <p:cNvSpPr/>
            <p:nvPr/>
          </p:nvSpPr>
          <p:spPr>
            <a:xfrm>
              <a:off x="3918857" y="2229206"/>
              <a:ext cx="1306286" cy="47045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/>
                <a:t>搖桿</a:t>
              </a:r>
              <a:endParaRPr lang="en-US" altLang="zh-CN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33795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118</Words>
  <Application>Microsoft Macintosh PowerPoint</Application>
  <PresentationFormat>On-screen Show (4:3)</PresentationFormat>
  <Paragraphs>37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亦甄 張</dc:creator>
  <cp:lastModifiedBy>亦甄 張</cp:lastModifiedBy>
  <cp:revision>42</cp:revision>
  <dcterms:created xsi:type="dcterms:W3CDTF">2020-03-27T07:31:57Z</dcterms:created>
  <dcterms:modified xsi:type="dcterms:W3CDTF">2020-05-11T08:18:06Z</dcterms:modified>
</cp:coreProperties>
</file>