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C14AF-F844-4352-B0CC-CCA5C96A1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63ACD-A367-4705-8691-FFAF335A8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1ro secundaria</a:t>
            </a:r>
          </a:p>
        </p:txBody>
      </p:sp>
    </p:spTree>
    <p:extLst>
      <p:ext uri="{BB962C8B-B14F-4D97-AF65-F5344CB8AC3E}">
        <p14:creationId xmlns:p14="http://schemas.microsoft.com/office/powerpoint/2010/main" val="369113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CAAA6-047C-44AE-91C1-B091B629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30103-C07C-408E-A0DC-212EA9C2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2" y="660400"/>
            <a:ext cx="7315200" cy="3495548"/>
          </a:xfrm>
        </p:spPr>
        <p:txBody>
          <a:bodyPr/>
          <a:lstStyle/>
          <a:p>
            <a:r>
              <a:rPr lang="es-MX" b="1" dirty="0"/>
              <a:t>El pseudocódigo es una forma de escribir los pasos que va a realizar un programa de la forma más cercana al lenguaje de programación que vamos a utilizar posteriormente</a:t>
            </a:r>
            <a:r>
              <a:rPr lang="es-MX" dirty="0"/>
              <a:t>. Es como un falso lenguaje, pero en nuestro idioma, en el lenguaje humano y en español.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4E9DD7-8144-49BB-9C87-379B11CDF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542"/>
          <a:stretch/>
        </p:blipFill>
        <p:spPr>
          <a:xfrm>
            <a:off x="3886202" y="3681941"/>
            <a:ext cx="7616827" cy="13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86F5B-A7D1-4C0E-BDB9-3ED94667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3603B-760F-4371-9832-6EB0AE41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puede ejecutar en un ordenador </a:t>
            </a:r>
          </a:p>
          <a:p>
            <a:r>
              <a:rPr lang="es-MX" dirty="0"/>
              <a:t>Es una forma de representación sencilla de utilizar y de manipular. </a:t>
            </a:r>
          </a:p>
          <a:p>
            <a:r>
              <a:rPr lang="es-MX" dirty="0"/>
              <a:t>Facilita el paso del programa al lenguaje de programación. </a:t>
            </a:r>
          </a:p>
          <a:p>
            <a:r>
              <a:rPr lang="es-MX" dirty="0"/>
              <a:t>Es independiente del lenguaje de programación que se vaya a utilizar. </a:t>
            </a:r>
          </a:p>
          <a:p>
            <a:r>
              <a:rPr lang="es-MX" dirty="0"/>
              <a:t>Es un método que facilita la programación y solución al algoritmo del programa. </a:t>
            </a:r>
          </a:p>
          <a:p>
            <a:r>
              <a:rPr lang="es-MX" dirty="0"/>
              <a:t>Cuerpo:</a:t>
            </a:r>
          </a:p>
          <a:p>
            <a:pPr lvl="1"/>
            <a:r>
              <a:rPr lang="es-MX" dirty="0"/>
              <a:t>Inicio</a:t>
            </a:r>
          </a:p>
          <a:p>
            <a:pPr lvl="1"/>
            <a:r>
              <a:rPr lang="es-MX" dirty="0"/>
              <a:t>Instrucciones</a:t>
            </a:r>
          </a:p>
          <a:p>
            <a:pPr lvl="1"/>
            <a:r>
              <a:rPr lang="es-MX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18454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87454-8B9A-4A5E-ADBB-6F5691ED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Palabras reservadas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3856E79-3FB0-4BDF-BBC2-4139A9F1B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576721"/>
              </p:ext>
            </p:extLst>
          </p:nvPr>
        </p:nvGraphicFramePr>
        <p:xfrm>
          <a:off x="3868738" y="1157950"/>
          <a:ext cx="7315200" cy="45325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93908">
                  <a:extLst>
                    <a:ext uri="{9D8B030D-6E8A-4147-A177-3AD203B41FA5}">
                      <a16:colId xmlns:a16="http://schemas.microsoft.com/office/drawing/2014/main" val="3542236213"/>
                    </a:ext>
                  </a:extLst>
                </a:gridCol>
                <a:gridCol w="5121292">
                  <a:extLst>
                    <a:ext uri="{9D8B030D-6E8A-4147-A177-3AD203B41FA5}">
                      <a16:colId xmlns:a16="http://schemas.microsoft.com/office/drawing/2014/main" val="2897227612"/>
                    </a:ext>
                  </a:extLst>
                </a:gridCol>
              </a:tblGrid>
              <a:tr h="270658">
                <a:tc>
                  <a:txBody>
                    <a:bodyPr/>
                    <a:lstStyle/>
                    <a:p>
                      <a:pPr fontAlgn="t"/>
                      <a:r>
                        <a:rPr lang="es-MX" sz="1700" dirty="0">
                          <a:solidFill>
                            <a:schemeClr val="bg1"/>
                          </a:solidFill>
                          <a:effectLst/>
                        </a:rPr>
                        <a:t>PALABRA</a:t>
                      </a:r>
                    </a:p>
                  </a:txBody>
                  <a:tcPr marL="28490" marR="28490" marT="7123" marB="7123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700" dirty="0">
                          <a:solidFill>
                            <a:schemeClr val="bg1"/>
                          </a:solidFill>
                          <a:effectLst/>
                        </a:rPr>
                        <a:t> SIGNIFICADO </a:t>
                      </a:r>
                    </a:p>
                  </a:txBody>
                  <a:tcPr marL="28490" marR="28490" marT="7123" marB="7123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10366"/>
                  </a:ext>
                </a:extLst>
              </a:tr>
              <a:tr h="527072">
                <a:tc>
                  <a:txBody>
                    <a:bodyPr/>
                    <a:lstStyle/>
                    <a:p>
                      <a:pPr fontAlgn="t"/>
                      <a:r>
                        <a:rPr lang="es-MX" sz="1700" dirty="0">
                          <a:effectLst/>
                        </a:rPr>
                        <a:t> Algoritmo nombre</a:t>
                      </a:r>
                    </a:p>
                  </a:txBody>
                  <a:tcPr marL="28490" marR="28490" marT="7123" marB="71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Marca el comienzo de un algoritmo y le adjudica un nombre</a:t>
                      </a:r>
                    </a:p>
                  </a:txBody>
                  <a:tcPr marL="28490" marR="28490" marT="7123" marB="7123"/>
                </a:tc>
                <a:extLst>
                  <a:ext uri="{0D108BD9-81ED-4DB2-BD59-A6C34878D82A}">
                    <a16:rowId xmlns:a16="http://schemas.microsoft.com/office/drawing/2014/main" val="3010484301"/>
                  </a:ext>
                </a:extLst>
              </a:tr>
              <a:tr h="270658"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Inicio</a:t>
                      </a:r>
                    </a:p>
                  </a:txBody>
                  <a:tcPr marL="28490" marR="28490" marT="7123" marB="71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Marca el comienzo de un bloque de instrucciones </a:t>
                      </a:r>
                    </a:p>
                  </a:txBody>
                  <a:tcPr marL="28490" marR="28490" marT="7123" marB="7123"/>
                </a:tc>
                <a:extLst>
                  <a:ext uri="{0D108BD9-81ED-4DB2-BD59-A6C34878D82A}">
                    <a16:rowId xmlns:a16="http://schemas.microsoft.com/office/drawing/2014/main" val="2091586676"/>
                  </a:ext>
                </a:extLst>
              </a:tr>
              <a:tr h="270658"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fin</a:t>
                      </a:r>
                    </a:p>
                  </a:txBody>
                  <a:tcPr marL="28490" marR="28490" marT="7123" marB="71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Marca el final de un bloque de instrucciones </a:t>
                      </a:r>
                    </a:p>
                  </a:txBody>
                  <a:tcPr marL="28490" marR="28490" marT="7123" marB="7123"/>
                </a:tc>
                <a:extLst>
                  <a:ext uri="{0D108BD9-81ED-4DB2-BD59-A6C34878D82A}">
                    <a16:rowId xmlns:a16="http://schemas.microsoft.com/office/drawing/2014/main" val="445171665"/>
                  </a:ext>
                </a:extLst>
              </a:tr>
              <a:tr h="527072"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leer (variable)</a:t>
                      </a:r>
                    </a:p>
                  </a:txBody>
                  <a:tcPr marL="28490" marR="28490" marT="7123" marB="71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Entrada de datos. El programa lee un dato desde un dispositivo de entrada.</a:t>
                      </a:r>
                    </a:p>
                  </a:txBody>
                  <a:tcPr marL="28490" marR="28490" marT="7123" marB="7123"/>
                </a:tc>
                <a:extLst>
                  <a:ext uri="{0D108BD9-81ED-4DB2-BD59-A6C34878D82A}">
                    <a16:rowId xmlns:a16="http://schemas.microsoft.com/office/drawing/2014/main" val="3480899861"/>
                  </a:ext>
                </a:extLst>
              </a:tr>
              <a:tr h="527072"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escribir (variable)</a:t>
                      </a:r>
                    </a:p>
                  </a:txBody>
                  <a:tcPr marL="28490" marR="28490" marT="7123" marB="71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700" dirty="0">
                          <a:effectLst/>
                        </a:rPr>
                        <a:t> Salida de datos. Sirve para que el programa escriba un dato en un dispositivo de salida.</a:t>
                      </a:r>
                    </a:p>
                  </a:txBody>
                  <a:tcPr marL="28490" marR="28490" marT="7123" marB="7123"/>
                </a:tc>
                <a:extLst>
                  <a:ext uri="{0D108BD9-81ED-4DB2-BD59-A6C34878D82A}">
                    <a16:rowId xmlns:a16="http://schemas.microsoft.com/office/drawing/2014/main" val="2991123825"/>
                  </a:ext>
                </a:extLst>
              </a:tr>
              <a:tr h="527072"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variable=expresión</a:t>
                      </a:r>
                    </a:p>
                  </a:txBody>
                  <a:tcPr marL="28490" marR="28490" marT="7123" marB="71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Asignación. La expresión se evalúa y su resultado es asignado a la variable.</a:t>
                      </a:r>
                    </a:p>
                  </a:txBody>
                  <a:tcPr marL="28490" marR="28490" marT="7123" marB="7123"/>
                </a:tc>
                <a:extLst>
                  <a:ext uri="{0D108BD9-81ED-4DB2-BD59-A6C34878D82A}">
                    <a16:rowId xmlns:a16="http://schemas.microsoft.com/office/drawing/2014/main" val="3313464629"/>
                  </a:ext>
                </a:extLst>
              </a:tr>
              <a:tr h="783485"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repetir </a:t>
                      </a:r>
                    </a:p>
                  </a:txBody>
                  <a:tcPr marL="28490" marR="28490" marT="7123" marB="71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700" dirty="0">
                          <a:effectLst/>
                        </a:rPr>
                        <a:t> Bucle repetir. Las acciones se repiten en tanto que tanto la condición, que debe ser una expresión lógica sea verdadera. </a:t>
                      </a:r>
                    </a:p>
                  </a:txBody>
                  <a:tcPr marL="28490" marR="28490" marT="7123" marB="7123"/>
                </a:tc>
                <a:extLst>
                  <a:ext uri="{0D108BD9-81ED-4DB2-BD59-A6C34878D82A}">
                    <a16:rowId xmlns:a16="http://schemas.microsoft.com/office/drawing/2014/main" val="719404214"/>
                  </a:ext>
                </a:extLst>
              </a:tr>
              <a:tr h="783485">
                <a:tc>
                  <a:txBody>
                    <a:bodyPr/>
                    <a:lstStyle/>
                    <a:p>
                      <a:pPr fontAlgn="t"/>
                      <a:r>
                        <a:rPr lang="es-MX" sz="1700">
                          <a:effectLst/>
                        </a:rPr>
                        <a:t> mientras </a:t>
                      </a:r>
                    </a:p>
                  </a:txBody>
                  <a:tcPr marL="28490" marR="28490" marT="7123" marB="712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700" dirty="0">
                          <a:effectLst/>
                        </a:rPr>
                        <a:t> Bucle mientras. Las acciones se repiten en tanto la condición, que debe ser una expresión lógica sea verdadera.</a:t>
                      </a:r>
                    </a:p>
                  </a:txBody>
                  <a:tcPr marL="28490" marR="28490" marT="7123" marB="7123"/>
                </a:tc>
                <a:extLst>
                  <a:ext uri="{0D108BD9-81ED-4DB2-BD59-A6C34878D82A}">
                    <a16:rowId xmlns:a16="http://schemas.microsoft.com/office/drawing/2014/main" val="1961797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95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AF301-0EFE-4D1A-8712-F9B6C5E0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75D56-CDE0-4E87-AE05-6B09B655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PSEUDOCODIGO PARA IR A LA ESCUELA: </a:t>
            </a:r>
          </a:p>
          <a:p>
            <a:pPr lvl="1"/>
            <a:r>
              <a:rPr lang="es-MX" b="1" dirty="0"/>
              <a:t>INICIO</a:t>
            </a:r>
          </a:p>
          <a:p>
            <a:pPr lvl="1"/>
            <a:r>
              <a:rPr lang="es-MX" dirty="0"/>
              <a:t>Despertar</a:t>
            </a:r>
          </a:p>
          <a:p>
            <a:pPr lvl="1"/>
            <a:r>
              <a:rPr lang="es-MX" dirty="0"/>
              <a:t>Bañarse</a:t>
            </a:r>
          </a:p>
          <a:p>
            <a:pPr lvl="2"/>
            <a:r>
              <a:rPr lang="es-MX" b="1" dirty="0"/>
              <a:t>SI </a:t>
            </a:r>
            <a:r>
              <a:rPr lang="es-MX" dirty="0"/>
              <a:t>Desayuno </a:t>
            </a:r>
            <a:r>
              <a:rPr lang="es-MX" b="1" dirty="0"/>
              <a:t>ENTONCES:</a:t>
            </a:r>
          </a:p>
          <a:p>
            <a:pPr lvl="3"/>
            <a:r>
              <a:rPr lang="es-MX" dirty="0"/>
              <a:t>Como</a:t>
            </a:r>
          </a:p>
          <a:p>
            <a:pPr lvl="3"/>
            <a:r>
              <a:rPr lang="es-MX" dirty="0"/>
              <a:t>Me lavo los dientes</a:t>
            </a:r>
          </a:p>
          <a:p>
            <a:pPr lvl="2"/>
            <a:r>
              <a:rPr lang="es-MX" b="1" dirty="0"/>
              <a:t>SINO </a:t>
            </a:r>
            <a:r>
              <a:rPr lang="es-MX" dirty="0"/>
              <a:t>Me lavo los dientes</a:t>
            </a:r>
            <a:endParaRPr lang="es-MX" b="1" dirty="0"/>
          </a:p>
          <a:p>
            <a:pPr lvl="2"/>
            <a:r>
              <a:rPr lang="es-MX" b="1" dirty="0"/>
              <a:t>FIN SI</a:t>
            </a:r>
          </a:p>
          <a:p>
            <a:pPr lvl="1"/>
            <a:r>
              <a:rPr lang="es-MX" dirty="0"/>
              <a:t>Subo al medio de transporte</a:t>
            </a:r>
          </a:p>
          <a:p>
            <a:pPr lvl="1"/>
            <a:r>
              <a:rPr lang="es-MX" dirty="0"/>
              <a:t>En camino a la escuela</a:t>
            </a:r>
          </a:p>
          <a:p>
            <a:pPr lvl="1"/>
            <a:r>
              <a:rPr lang="es-MX" dirty="0"/>
              <a:t>Llego a la escuela</a:t>
            </a:r>
          </a:p>
          <a:p>
            <a:pPr lvl="1"/>
            <a:r>
              <a:rPr lang="es-MX" dirty="0"/>
              <a:t>Subo a mi salón</a:t>
            </a:r>
          </a:p>
          <a:p>
            <a:pPr lvl="1"/>
            <a:r>
              <a:rPr lang="es-MX" b="1" dirty="0"/>
              <a:t>FIN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988782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176</TotalTime>
  <Words>319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Marco</vt:lpstr>
      <vt:lpstr>PSEUDOCÓDIGO</vt:lpstr>
      <vt:lpstr>¿Qué es?</vt:lpstr>
      <vt:lpstr>Características</vt:lpstr>
      <vt:lpstr>Palabras reservadas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</dc:title>
  <dc:creator>Edwin Jesus Aguilar Cortes</dc:creator>
  <cp:lastModifiedBy>Edwin Jesus Aguilar Cortes</cp:lastModifiedBy>
  <cp:revision>5</cp:revision>
  <dcterms:created xsi:type="dcterms:W3CDTF">2020-01-09T05:49:07Z</dcterms:created>
  <dcterms:modified xsi:type="dcterms:W3CDTF">2020-01-09T18:34:00Z</dcterms:modified>
</cp:coreProperties>
</file>