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7"/>
  </p:notesMasterIdLst>
  <p:sldIdLst>
    <p:sldId id="263" r:id="rId5"/>
    <p:sldId id="258" r:id="rId6"/>
    <p:sldId id="261" r:id="rId7"/>
    <p:sldId id="270" r:id="rId8"/>
    <p:sldId id="271" r:id="rId9"/>
    <p:sldId id="281" r:id="rId10"/>
    <p:sldId id="282" r:id="rId11"/>
    <p:sldId id="285" r:id="rId12"/>
    <p:sldId id="286" r:id="rId13"/>
    <p:sldId id="287" r:id="rId14"/>
    <p:sldId id="264" r:id="rId15"/>
    <p:sldId id="283" r:id="rId16"/>
    <p:sldId id="272" r:id="rId17"/>
    <p:sldId id="284" r:id="rId18"/>
    <p:sldId id="275" r:id="rId19"/>
    <p:sldId id="289" r:id="rId20"/>
    <p:sldId id="288" r:id="rId21"/>
    <p:sldId id="291" r:id="rId22"/>
    <p:sldId id="292" r:id="rId23"/>
    <p:sldId id="268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>
    <p:extLst/>
  </p:cmAuthor>
  <p:cmAuthor id="2" name="Billy McCarthy" initials="BM" lastIdx="1" clrIdx="1">
    <p:extLst/>
  </p:cmAuthor>
  <p:cmAuthor id="3" name="Craig Dolan" initials="CD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66FFCC"/>
    <a:srgbClr val="00FFFF"/>
    <a:srgbClr val="00FFCC"/>
    <a:srgbClr val="33CCCC"/>
    <a:srgbClr val="00CC99"/>
    <a:srgbClr val="00CC6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4B0B5-2F2A-4369-82F4-AC308D5D7DC1}" v="207" dt="2019-02-06T14:55:40.62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01" autoAdjust="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038E4-51A8-494F-B5E5-ABBE62D28327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4C0E51EE-465A-49E9-9F6D-04D4AED4968F}">
      <dgm:prSet phldrT="[Text]" custT="1"/>
      <dgm:spPr>
        <a:solidFill>
          <a:srgbClr val="2D9AD9">
            <a:alpha val="50000"/>
          </a:srgbClr>
        </a:solidFill>
        <a:scene3d>
          <a:camera prst="orthographicFront"/>
          <a:lightRig rig="threePt" dir="t"/>
        </a:scene3d>
        <a:sp3d prstMaterial="dkEdge">
          <a:bevelT/>
        </a:sp3d>
      </dgm:spPr>
      <dgm:t>
        <a:bodyPr/>
        <a:lstStyle/>
        <a:p>
          <a:pPr algn="ctr"/>
          <a:endParaRPr lang="en-GB" sz="1800" b="1" dirty="0" smtClean="0">
            <a:latin typeface="+mj-lt"/>
          </a:endParaRPr>
        </a:p>
        <a:p>
          <a:pPr algn="ctr"/>
          <a:r>
            <a:rPr lang="en-GB" sz="1800" b="1" dirty="0" smtClean="0">
              <a:latin typeface="+mj-lt"/>
            </a:rPr>
            <a:t>Artificial Intelligence</a:t>
          </a:r>
        </a:p>
        <a:p>
          <a:pPr algn="ctr"/>
          <a:endParaRPr lang="en-GB" sz="800" b="1" dirty="0" smtClean="0">
            <a:latin typeface="+mj-lt"/>
          </a:endParaRPr>
        </a:p>
        <a:p>
          <a:pPr algn="l"/>
          <a:endParaRPr lang="en-GB" sz="1400" b="0" dirty="0" smtClean="0">
            <a:latin typeface="+mj-lt"/>
          </a:endParaRPr>
        </a:p>
        <a:p>
          <a:pPr algn="l"/>
          <a:r>
            <a:rPr lang="en-GB" sz="1400" b="0" dirty="0" smtClean="0">
              <a:latin typeface="+mj-lt"/>
            </a:rPr>
            <a:t>Computer programs that are </a:t>
          </a:r>
        </a:p>
        <a:p>
          <a:pPr algn="l"/>
          <a:r>
            <a:rPr lang="en-GB" sz="1400" b="0" dirty="0" smtClean="0">
              <a:latin typeface="+mj-lt"/>
            </a:rPr>
            <a:t>capable of following a set of </a:t>
          </a:r>
        </a:p>
        <a:p>
          <a:pPr algn="l"/>
          <a:r>
            <a:rPr lang="en-GB" sz="1400" b="0" dirty="0" smtClean="0">
              <a:latin typeface="+mj-lt"/>
            </a:rPr>
            <a:t>provided explicit rules</a:t>
          </a:r>
        </a:p>
        <a:p>
          <a:pPr algn="ctr"/>
          <a:endParaRPr lang="en-GB" sz="1800" b="1" dirty="0" smtClean="0">
            <a:latin typeface="+mj-lt"/>
          </a:endParaRPr>
        </a:p>
        <a:p>
          <a:pPr algn="ctr"/>
          <a:endParaRPr lang="en-GB" sz="1800" b="1" dirty="0" smtClean="0">
            <a:latin typeface="+mj-lt"/>
          </a:endParaRPr>
        </a:p>
        <a:p>
          <a:pPr algn="ctr"/>
          <a:endParaRPr lang="en-GB" sz="1800" b="1" dirty="0">
            <a:latin typeface="+mj-lt"/>
          </a:endParaRPr>
        </a:p>
      </dgm:t>
    </dgm:pt>
    <dgm:pt modelId="{B6B5AB32-2F9F-47D6-A4A0-6731CC07B843}" type="parTrans" cxnId="{9E591921-A5EB-4272-8B00-BBAFC95127F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9CE6501-68AC-48EA-B7BE-B8BC737D5FC7}" type="sibTrans" cxnId="{9E591921-A5EB-4272-8B00-BBAFC95127F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C95BD62-026B-4E8B-BE6A-839332F4AD3B}">
      <dgm:prSet phldrT="[Text]" custT="1"/>
      <dgm:spPr>
        <a:solidFill>
          <a:srgbClr val="FAB041">
            <a:alpha val="50000"/>
          </a:srgbClr>
        </a:solidFill>
        <a:scene3d>
          <a:camera prst="orthographicFront"/>
          <a:lightRig rig="threePt" dir="t"/>
        </a:scene3d>
        <a:sp3d prstMaterial="dkEdge">
          <a:bevelT/>
        </a:sp3d>
      </dgm:spPr>
      <dgm:t>
        <a:bodyPr/>
        <a:lstStyle/>
        <a:p>
          <a:pPr algn="ctr"/>
          <a:endParaRPr lang="en-GB" sz="1800" b="1" dirty="0" smtClean="0">
            <a:latin typeface="+mj-lt"/>
          </a:endParaRPr>
        </a:p>
        <a:p>
          <a:pPr algn="ctr"/>
          <a:r>
            <a:rPr lang="en-GB" sz="1800" b="1" dirty="0" smtClean="0">
              <a:latin typeface="+mj-lt"/>
            </a:rPr>
            <a:t>Machine Learning     </a:t>
          </a:r>
        </a:p>
        <a:p>
          <a:pPr algn="ctr"/>
          <a:endParaRPr lang="en-GB" sz="800" b="1" dirty="0" smtClean="0">
            <a:latin typeface="+mj-lt"/>
          </a:endParaRPr>
        </a:p>
        <a:p>
          <a:pPr algn="l"/>
          <a:r>
            <a:rPr lang="en-GB" sz="1400" b="0" dirty="0" smtClean="0">
              <a:latin typeface="+mj-lt"/>
            </a:rPr>
            <a:t>Computer programs that </a:t>
          </a:r>
        </a:p>
        <a:p>
          <a:pPr algn="l"/>
          <a:r>
            <a:rPr lang="en-GB" sz="1400" b="0" dirty="0" smtClean="0">
              <a:latin typeface="+mj-lt"/>
            </a:rPr>
            <a:t>learn from examples</a:t>
          </a:r>
        </a:p>
        <a:p>
          <a:pPr algn="ctr"/>
          <a:endParaRPr lang="en-GB" sz="1800" b="1" dirty="0" smtClean="0">
            <a:latin typeface="+mj-lt"/>
          </a:endParaRPr>
        </a:p>
        <a:p>
          <a:pPr algn="ctr"/>
          <a:endParaRPr lang="en-GB" sz="1800" b="1" dirty="0">
            <a:latin typeface="+mj-lt"/>
          </a:endParaRPr>
        </a:p>
      </dgm:t>
    </dgm:pt>
    <dgm:pt modelId="{87F9DCD5-62CC-4A16-ABFD-97E9147CFDB9}" type="parTrans" cxnId="{38042E6B-78CF-43AD-B043-60C03EC22619}">
      <dgm:prSet/>
      <dgm:spPr/>
      <dgm:t>
        <a:bodyPr/>
        <a:lstStyle/>
        <a:p>
          <a:endParaRPr lang="en-GB"/>
        </a:p>
      </dgm:t>
    </dgm:pt>
    <dgm:pt modelId="{5A958D35-89DD-4312-BF2F-C567BA6F6A3F}" type="sibTrans" cxnId="{38042E6B-78CF-43AD-B043-60C03EC22619}">
      <dgm:prSet/>
      <dgm:spPr/>
      <dgm:t>
        <a:bodyPr/>
        <a:lstStyle/>
        <a:p>
          <a:endParaRPr lang="en-GB"/>
        </a:p>
      </dgm:t>
    </dgm:pt>
    <dgm:pt modelId="{67F51F59-F025-4345-8D10-BC73BCE0C327}" type="pres">
      <dgm:prSet presAssocID="{94A038E4-51A8-494F-B5E5-ABBE62D28327}" presName="compositeShape" presStyleCnt="0">
        <dgm:presLayoutVars>
          <dgm:chMax val="7"/>
          <dgm:dir/>
          <dgm:resizeHandles val="exact"/>
        </dgm:presLayoutVars>
      </dgm:prSet>
      <dgm:spPr/>
    </dgm:pt>
    <dgm:pt modelId="{F364C1A5-CD77-4474-AB65-A4ECBE901AD5}" type="pres">
      <dgm:prSet presAssocID="{4C0E51EE-465A-49E9-9F6D-04D4AED4968F}" presName="circ1" presStyleLbl="vennNode1" presStyleIdx="0" presStyleCnt="2" custScaleX="257632" custScaleY="100547" custLinFactNeighborX="6392" custLinFactNeighborY="-667"/>
      <dgm:spPr/>
      <dgm:t>
        <a:bodyPr/>
        <a:lstStyle/>
        <a:p>
          <a:endParaRPr lang="en-GB"/>
        </a:p>
      </dgm:t>
    </dgm:pt>
    <dgm:pt modelId="{AE3704EF-93EA-4A04-84C3-8AE5F137F819}" type="pres">
      <dgm:prSet presAssocID="{4C0E51EE-465A-49E9-9F6D-04D4AED4968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1548BB-F246-4469-916F-08AEC2647D14}" type="pres">
      <dgm:prSet presAssocID="{5C95BD62-026B-4E8B-BE6A-839332F4AD3B}" presName="circ2" presStyleLbl="vennNode1" presStyleIdx="1" presStyleCnt="2" custScaleX="113386" custScaleY="56111" custLinFactNeighborX="-16119" custLinFactNeighborY="7861"/>
      <dgm:spPr/>
      <dgm:t>
        <a:bodyPr/>
        <a:lstStyle/>
        <a:p>
          <a:endParaRPr lang="en-US"/>
        </a:p>
      </dgm:t>
    </dgm:pt>
    <dgm:pt modelId="{4AE6661D-CA2F-4DBD-8938-107864F1B359}" type="pres">
      <dgm:prSet presAssocID="{5C95BD62-026B-4E8B-BE6A-839332F4AD3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91921-A5EB-4272-8B00-BBAFC95127FF}" srcId="{94A038E4-51A8-494F-B5E5-ABBE62D28327}" destId="{4C0E51EE-465A-49E9-9F6D-04D4AED4968F}" srcOrd="0" destOrd="0" parTransId="{B6B5AB32-2F9F-47D6-A4A0-6731CC07B843}" sibTransId="{A9CE6501-68AC-48EA-B7BE-B8BC737D5FC7}"/>
    <dgm:cxn modelId="{24CF5F8F-D6F5-4B46-A8E6-DE6AF258D9B8}" type="presOf" srcId="{4C0E51EE-465A-49E9-9F6D-04D4AED4968F}" destId="{AE3704EF-93EA-4A04-84C3-8AE5F137F819}" srcOrd="0" destOrd="0" presId="urn:microsoft.com/office/officeart/2005/8/layout/venn1"/>
    <dgm:cxn modelId="{5DAC2DE8-D890-48D4-949A-69588B823A43}" type="presOf" srcId="{94A038E4-51A8-494F-B5E5-ABBE62D28327}" destId="{67F51F59-F025-4345-8D10-BC73BCE0C327}" srcOrd="0" destOrd="0" presId="urn:microsoft.com/office/officeart/2005/8/layout/venn1"/>
    <dgm:cxn modelId="{FFD6E3FE-8804-4B5D-A00F-695AC8321CB4}" type="presOf" srcId="{5C95BD62-026B-4E8B-BE6A-839332F4AD3B}" destId="{4AE6661D-CA2F-4DBD-8938-107864F1B359}" srcOrd="1" destOrd="0" presId="urn:microsoft.com/office/officeart/2005/8/layout/venn1"/>
    <dgm:cxn modelId="{38042E6B-78CF-43AD-B043-60C03EC22619}" srcId="{94A038E4-51A8-494F-B5E5-ABBE62D28327}" destId="{5C95BD62-026B-4E8B-BE6A-839332F4AD3B}" srcOrd="1" destOrd="0" parTransId="{87F9DCD5-62CC-4A16-ABFD-97E9147CFDB9}" sibTransId="{5A958D35-89DD-4312-BF2F-C567BA6F6A3F}"/>
    <dgm:cxn modelId="{2FA4060D-5FB4-400A-9050-B58CD9FE464E}" type="presOf" srcId="{4C0E51EE-465A-49E9-9F6D-04D4AED4968F}" destId="{F364C1A5-CD77-4474-AB65-A4ECBE901AD5}" srcOrd="1" destOrd="0" presId="urn:microsoft.com/office/officeart/2005/8/layout/venn1"/>
    <dgm:cxn modelId="{758548E7-240F-4EEC-AEB9-D4D61F80F6DD}" type="presOf" srcId="{5C95BD62-026B-4E8B-BE6A-839332F4AD3B}" destId="{EB1548BB-F246-4469-916F-08AEC2647D14}" srcOrd="0" destOrd="0" presId="urn:microsoft.com/office/officeart/2005/8/layout/venn1"/>
    <dgm:cxn modelId="{6021BD52-9937-4C7B-B12C-C7EBBE1328A7}" type="presParOf" srcId="{67F51F59-F025-4345-8D10-BC73BCE0C327}" destId="{F364C1A5-CD77-4474-AB65-A4ECBE901AD5}" srcOrd="0" destOrd="0" presId="urn:microsoft.com/office/officeart/2005/8/layout/venn1"/>
    <dgm:cxn modelId="{FD63BF53-B3C0-41AF-882E-0C71C90C360C}" type="presParOf" srcId="{67F51F59-F025-4345-8D10-BC73BCE0C327}" destId="{AE3704EF-93EA-4A04-84C3-8AE5F137F819}" srcOrd="1" destOrd="0" presId="urn:microsoft.com/office/officeart/2005/8/layout/venn1"/>
    <dgm:cxn modelId="{31E0BF90-91CC-4656-8F33-D0D84DD73499}" type="presParOf" srcId="{67F51F59-F025-4345-8D10-BC73BCE0C327}" destId="{EB1548BB-F246-4469-916F-08AEC2647D14}" srcOrd="2" destOrd="0" presId="urn:microsoft.com/office/officeart/2005/8/layout/venn1"/>
    <dgm:cxn modelId="{451F1B0B-2822-4BAA-8751-EFECE2D024EC}" type="presParOf" srcId="{67F51F59-F025-4345-8D10-BC73BCE0C327}" destId="{4AE6661D-CA2F-4DBD-8938-107864F1B35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C1A5-CD77-4474-AB65-A4ECBE901AD5}">
      <dsp:nvSpPr>
        <dsp:cNvPr id="0" name=""/>
        <dsp:cNvSpPr/>
      </dsp:nvSpPr>
      <dsp:spPr>
        <a:xfrm>
          <a:off x="439712" y="0"/>
          <a:ext cx="8608936" cy="3359841"/>
        </a:xfrm>
        <a:prstGeom prst="ellipse">
          <a:avLst/>
        </a:prstGeom>
        <a:solidFill>
          <a:srgbClr val="2D9AD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 smtClean="0"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+mj-lt"/>
            </a:rPr>
            <a:t>Artificial Intelligence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b="1" kern="1200" dirty="0" smtClean="0">
            <a:latin typeface="+mj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0" kern="1200" dirty="0" smtClean="0">
            <a:latin typeface="+mj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+mj-lt"/>
            </a:rPr>
            <a:t>Computer programs that are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+mj-lt"/>
            </a:rPr>
            <a:t>capable of following a set of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+mj-lt"/>
            </a:rPr>
            <a:t>provided explicit rules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 smtClean="0"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 smtClean="0"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>
            <a:latin typeface="+mj-lt"/>
          </a:endParaRPr>
        </a:p>
      </dsp:txBody>
      <dsp:txXfrm>
        <a:off x="1641861" y="396197"/>
        <a:ext cx="4963711" cy="2567446"/>
      </dsp:txXfrm>
    </dsp:sp>
    <dsp:sp modelId="{EB1548BB-F246-4469-916F-08AEC2647D14}">
      <dsp:nvSpPr>
        <dsp:cNvPr id="0" name=""/>
        <dsp:cNvSpPr/>
      </dsp:nvSpPr>
      <dsp:spPr>
        <a:xfrm>
          <a:off x="4505862" y="1005108"/>
          <a:ext cx="3788865" cy="1874984"/>
        </a:xfrm>
        <a:prstGeom prst="ellipse">
          <a:avLst/>
        </a:prstGeom>
        <a:solidFill>
          <a:srgbClr val="FAB041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 smtClean="0"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+mj-lt"/>
            </a:rPr>
            <a:t>Machine Learning   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b="1" kern="1200" dirty="0" smtClean="0">
            <a:latin typeface="+mj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+mj-lt"/>
            </a:rPr>
            <a:t>Computer programs that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+mj-lt"/>
            </a:rPr>
            <a:t>learn from examples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 smtClean="0"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>
            <a:latin typeface="+mj-lt"/>
          </a:endParaRPr>
        </a:p>
      </dsp:txBody>
      <dsp:txXfrm>
        <a:off x="5581081" y="1226209"/>
        <a:ext cx="2184570" cy="14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statisti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cbi.nlm.nih.gov/pmc/articles/PMC6082636/" TargetMode="External"/><Relationship Id="rId4" Type="http://schemas.openxmlformats.org/officeDocument/2006/relationships/hyperlink" Target="https://www.reddit.com/r/MachineLearning/comments/2fxi6v/ama_michael_i_jordan/ckelmtt/?context=3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nspirational-applications-deep-learn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i.googleblog.com/2015/06/inceptionism-going-deeper-into-neural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6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1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Definition</a:t>
            </a:r>
            <a:r>
              <a:rPr lang="en-GB" baseline="0" dirty="0" smtClean="0"/>
              <a:t> of “statistics”:</a:t>
            </a:r>
          </a:p>
          <a:p>
            <a:endParaRPr lang="en-GB" baseline="0" dirty="0" smtClean="0"/>
          </a:p>
          <a:p>
            <a:r>
              <a:rPr lang="en-US" dirty="0" smtClean="0">
                <a:hlinkClick r:id="rId3"/>
              </a:rPr>
              <a:t>https://www.merriam-webster.com/dictionary/statistics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very interesting read</a:t>
            </a:r>
            <a:r>
              <a:rPr lang="en-GB" baseline="0" dirty="0" smtClean="0"/>
              <a:t> on the relation between ML and stats, where </a:t>
            </a:r>
            <a:r>
              <a:rPr lang="en-GB" dirty="0" smtClean="0"/>
              <a:t>Michael I. Jordan proposes the</a:t>
            </a:r>
            <a:r>
              <a:rPr lang="en-GB" baseline="0" dirty="0" smtClean="0"/>
              <a:t> use of the term “data science” as a placeholder for the overall field:</a:t>
            </a:r>
          </a:p>
          <a:p>
            <a:endParaRPr lang="en-GB" baseline="0" dirty="0" smtClean="0"/>
          </a:p>
          <a:p>
            <a:r>
              <a:rPr lang="en-US" dirty="0" smtClean="0">
                <a:hlinkClick r:id="rId4"/>
              </a:rPr>
              <a:t>https://www.reddit.com/r/MachineLearning/comments/2fxi6v/ama_michael_i_jordan/ckelmtt/?context=3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Another one</a:t>
            </a:r>
            <a:r>
              <a:rPr lang="en-GB" baseline="0" dirty="0" smtClean="0"/>
              <a:t> on the relationship between ML and stats:</a:t>
            </a:r>
          </a:p>
          <a:p>
            <a:endParaRPr lang="en-GB" baseline="0" dirty="0" smtClean="0"/>
          </a:p>
          <a:p>
            <a:r>
              <a:rPr lang="en-US" dirty="0" smtClean="0">
                <a:hlinkClick r:id="rId5"/>
              </a:rPr>
              <a:t>https://www.ncbi.nlm.nih.gov/pmc/articles/PMC6082636/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0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484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41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62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0810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70722" indent="-29643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5726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60017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4307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859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8288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717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31469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mtClean="0"/>
              <a:t>Effective Communication Workshop  v2.0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70722" indent="-29643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5726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60017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4307" indent="-2371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859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8288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7178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31469" indent="-237146" defTabSz="4742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D51FD29-B2E2-415F-A4FD-8D36A2A984B0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4036" name="Rectangle 7"/>
          <p:cNvSpPr txBox="1">
            <a:spLocks noGrp="1" noChangeArrowheads="1"/>
          </p:cNvSpPr>
          <p:nvPr/>
        </p:nvSpPr>
        <p:spPr bwMode="auto">
          <a:xfrm>
            <a:off x="3815374" y="9372997"/>
            <a:ext cx="2920389" cy="49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8584" tIns="49290" rIns="98584" bIns="49290" anchor="b"/>
          <a:lstStyle>
            <a:lvl1pPr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6D805A-706A-4563-896A-9D98AB38AA59}" type="slidenum">
              <a:rPr lang="en-US" altLang="en-US" sz="13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543" y="4686499"/>
            <a:ext cx="4942678" cy="44398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584" tIns="49290" rIns="98584" bIns="4929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i="0" dirty="0" smtClean="0">
                <a:latin typeface="Arial" pitchFamily="34" charset="0"/>
              </a:rPr>
              <a:t>Tools:</a:t>
            </a:r>
          </a:p>
          <a:p>
            <a:endParaRPr lang="en-GB" altLang="en-US" i="0" dirty="0" smtClean="0">
              <a:latin typeface="Arial" pitchFamily="34" charset="0"/>
            </a:endParaRPr>
          </a:p>
          <a:p>
            <a:r>
              <a:rPr lang="en-GB" altLang="en-US" i="0" dirty="0" smtClean="0">
                <a:latin typeface="Arial" pitchFamily="34" charset="0"/>
              </a:rPr>
              <a:t>Microsoft</a:t>
            </a:r>
            <a:r>
              <a:rPr lang="en-GB" altLang="en-US" i="0" baseline="0" dirty="0" smtClean="0">
                <a:latin typeface="Arial" pitchFamily="34" charset="0"/>
              </a:rPr>
              <a:t> Azure Machine Learning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Amazon Web Services (AWS) Machine Learning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IBM’s Watson Machine Learning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Google Cloud Machine Learning Engine; 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Google Brain’s Tensor Flow 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Apache: Mahout; Spark; </a:t>
            </a:r>
            <a:r>
              <a:rPr lang="en-GB" altLang="en-US" i="0" baseline="0" dirty="0" err="1" smtClean="0">
                <a:latin typeface="Arial" pitchFamily="34" charset="0"/>
              </a:rPr>
              <a:t>MXNet</a:t>
            </a:r>
            <a:endParaRPr lang="en-GB" altLang="en-US" i="0" baseline="0" dirty="0" smtClean="0">
              <a:latin typeface="Arial" pitchFamily="34" charset="0"/>
            </a:endParaRPr>
          </a:p>
          <a:p>
            <a:r>
              <a:rPr lang="en-GB" altLang="en-US" i="0" baseline="0" dirty="0" err="1" smtClean="0">
                <a:latin typeface="Arial" pitchFamily="34" charset="0"/>
              </a:rPr>
              <a:t>SciKit</a:t>
            </a:r>
            <a:r>
              <a:rPr lang="en-GB" altLang="en-US" i="0" baseline="0" dirty="0" smtClean="0">
                <a:latin typeface="Arial" pitchFamily="34" charset="0"/>
              </a:rPr>
              <a:t> Learn</a:t>
            </a:r>
          </a:p>
          <a:p>
            <a:r>
              <a:rPr lang="en-GB" altLang="en-US" i="0" baseline="0" dirty="0" smtClean="0">
                <a:latin typeface="Arial" pitchFamily="34" charset="0"/>
              </a:rPr>
              <a:t>Torch / </a:t>
            </a:r>
            <a:r>
              <a:rPr lang="en-GB" altLang="en-US" i="0" baseline="0" dirty="0" err="1" smtClean="0">
                <a:latin typeface="Arial" pitchFamily="34" charset="0"/>
              </a:rPr>
              <a:t>PyTorch</a:t>
            </a:r>
            <a:endParaRPr lang="en-GB" altLang="en-US" i="0" baseline="0" dirty="0" smtClean="0">
              <a:latin typeface="Arial" pitchFamily="34" charset="0"/>
            </a:endParaRPr>
          </a:p>
          <a:p>
            <a:r>
              <a:rPr lang="en-GB" altLang="en-US" i="0" baseline="0" dirty="0" smtClean="0">
                <a:latin typeface="Arial" pitchFamily="34" charset="0"/>
              </a:rPr>
              <a:t>…</a:t>
            </a:r>
          </a:p>
          <a:p>
            <a:endParaRPr lang="en-GB" altLang="en-US" i="0" baseline="0" dirty="0" smtClean="0">
              <a:latin typeface="Arial" pitchFamily="34" charset="0"/>
            </a:endParaRPr>
          </a:p>
          <a:p>
            <a:endParaRPr lang="en-GB" altLang="en-US" i="0" baseline="0" dirty="0" smtClean="0">
              <a:latin typeface="Arial" pitchFamily="34" charset="0"/>
            </a:endParaRPr>
          </a:p>
          <a:p>
            <a:endParaRPr lang="en-GB" altLang="en-US" i="0" baseline="0" dirty="0" smtClean="0">
              <a:latin typeface="Arial" pitchFamily="34" charset="0"/>
            </a:endParaRPr>
          </a:p>
          <a:p>
            <a:endParaRPr lang="en-GB" altLang="en-US" i="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71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94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90877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0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35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Links:</a:t>
            </a:r>
          </a:p>
          <a:p>
            <a:endParaRPr lang="en-GB" dirty="0" smtClean="0"/>
          </a:p>
          <a:p>
            <a:r>
              <a:rPr lang="en-US" dirty="0" smtClean="0">
                <a:hlinkClick r:id="rId3"/>
              </a:rPr>
              <a:t>https://machinelearningmastery.com/inspirational-applications-deep-learning/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>
                <a:hlinkClick r:id="rId4"/>
              </a:rPr>
              <a:t>https://ai.googleblog.com/2015/06/inceptionism-going-deeper-into-neural.html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0075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66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9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0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Introduction to Machine Learning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ML Applications: The Down To Earth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Those examples were all very cool, but … how can ML help ordinary companies?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001" y="5694347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business applications, ML is also referred to as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001" y="1797239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some questions that ML can help you answer: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6776" y="2441540"/>
            <a:ext cx="279352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dirty="0" smtClean="0">
                <a:solidFill>
                  <a:srgbClr val="33CC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What’s the best price </a:t>
            </a:r>
          </a:p>
          <a:p>
            <a:pPr algn="ctr"/>
            <a:r>
              <a:rPr lang="en-GB" sz="2000" dirty="0" smtClean="0">
                <a:solidFill>
                  <a:srgbClr val="33CC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 sell a product?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3076" y="2445873"/>
            <a:ext cx="332127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dirty="0" smtClean="0">
                <a:solidFill>
                  <a:srgbClr val="00CC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often should we send </a:t>
            </a:r>
          </a:p>
          <a:p>
            <a:pPr algn="ctr"/>
            <a:r>
              <a:rPr lang="en-GB" sz="2000" dirty="0" smtClean="0">
                <a:solidFill>
                  <a:srgbClr val="00CC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marketing emails?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5049" y="3220707"/>
            <a:ext cx="5052757" cy="4078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50" dirty="0" smtClean="0">
                <a:solidFill>
                  <a:srgbClr val="00CC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Should we segment them by category?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076" y="3712711"/>
            <a:ext cx="459030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solidFill>
                  <a:srgbClr val="00CC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should those categories be?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775" y="3703226"/>
            <a:ext cx="459030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dirty="0" smtClean="0">
                <a:solidFill>
                  <a:srgbClr val="33CC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likely is it that this customer will renew their subscription?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6630" y="4434361"/>
            <a:ext cx="45710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solidFill>
                  <a:srgbClr val="00FF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can we do to keep them here?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601" y="4117496"/>
            <a:ext cx="410157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dirty="0" smtClean="0">
                <a:solidFill>
                  <a:srgbClr val="99CC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 people say good or bad things about us online?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124" y="4779214"/>
            <a:ext cx="459030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solidFill>
                  <a:srgbClr val="CCCC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Does it even matter?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0292" y="4926135"/>
            <a:ext cx="274951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solidFill>
                  <a:srgbClr val="00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Offers? Promotions?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7959" y="4810315"/>
            <a:ext cx="233095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dirty="0" smtClean="0">
                <a:solidFill>
                  <a:srgbClr val="66FF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Offer? What Promotion?</a:t>
            </a:r>
          </a:p>
        </p:txBody>
      </p:sp>
    </p:spTree>
    <p:extLst>
      <p:ext uri="{BB962C8B-B14F-4D97-AF65-F5344CB8AC3E}">
        <p14:creationId xmlns:p14="http://schemas.microsoft.com/office/powerpoint/2010/main" val="19508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Machine Learning and Artificial Intelligence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518075"/>
            <a:ext cx="1159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Broadly speaking, AI encompasses any cognitive ability a machine may possess: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28610499"/>
              </p:ext>
            </p:extLst>
          </p:nvPr>
        </p:nvGraphicFramePr>
        <p:xfrm>
          <a:off x="240001" y="2152117"/>
          <a:ext cx="9061176" cy="335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0001" y="5786962"/>
            <a:ext cx="1159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ML is used whenever conventional algorithms are not able to effectively perform a task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Exercise 1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3 practical problems where a conventional programming solution works best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3 practical problems where machine learning works best</a:t>
            </a:r>
            <a:endParaRPr lang="en-GB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ext subject"/>
          <p:cNvSpPr txBox="1">
            <a:spLocks/>
          </p:cNvSpPr>
          <p:nvPr/>
        </p:nvSpPr>
        <p:spPr>
          <a:xfrm>
            <a:off x="3252168" y="2599058"/>
            <a:ext cx="2891730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- </a:t>
            </a:r>
            <a:r>
              <a:rPr lang="en-GB" b="1" dirty="0" smtClean="0"/>
              <a:t>15 </a:t>
            </a:r>
            <a:r>
              <a:rPr lang="en-GB" b="1" dirty="0"/>
              <a:t>minutes.</a:t>
            </a:r>
          </a:p>
        </p:txBody>
      </p:sp>
      <p:sp>
        <p:nvSpPr>
          <p:cNvPr id="11" name="Rounded Rectangle 4"/>
          <p:cNvSpPr/>
          <p:nvPr/>
        </p:nvSpPr>
        <p:spPr>
          <a:xfrm>
            <a:off x="1098033" y="3559118"/>
            <a:ext cx="7200000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Discussion </a:t>
            </a:r>
            <a:r>
              <a:rPr lang="en-GB" dirty="0">
                <a:solidFill>
                  <a:sysClr val="windowText" lastClr="000000"/>
                </a:solidFill>
              </a:rPr>
              <a:t>&amp; Feedback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873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Machine Learning and Statistics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01" y="1268760"/>
            <a:ext cx="114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and Statistics are actually much closer than many people would think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0001" y="1938786"/>
            <a:ext cx="8241332" cy="867044"/>
          </a:xfrm>
          <a:prstGeom prst="roundRect">
            <a:avLst/>
          </a:prstGeom>
          <a:solidFill>
            <a:srgbClr val="9EC23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GB" sz="2000" dirty="0" smtClean="0">
                <a:solidFill>
                  <a:schemeClr val="tx1"/>
                </a:solidFill>
              </a:rPr>
              <a:t> is a branch of mathematics dealing with the collection, analysis, interpretation and presentation of masses of numerical data.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3106524"/>
            <a:ext cx="114492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Sounds a lot like what machine learning is concerned about … so, what’s the difference?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Argument 1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statistics focuses on inference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machine learning on prediction</a:t>
            </a:r>
          </a:p>
          <a:p>
            <a:pPr lvl="1"/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Isn’t prediction just one instance application of inference?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Can’t the same techniques be applied in both cases?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Argument 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 statistics is concerned with theory; machine learning with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False: statistics applies inference to medicine, demographics,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…;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	 and many ML algorithms “rediscovered” old statistical methods</a:t>
            </a:r>
          </a:p>
          <a:p>
            <a:pPr lvl="1"/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But … true: ML broadens the scope of application of statistical inference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		  by making creative use of new computing architectures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Exercise </a:t>
            </a:r>
            <a:r>
              <a:rPr lang="en-GB" dirty="0" smtClean="0">
                <a:latin typeface="Arial Black" panose="020B0A04020102020204" pitchFamily="34" charset="0"/>
              </a:rPr>
              <a:t>2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 problem that has been solved by both machine learning and statistical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two solution differ? How are </a:t>
            </a:r>
            <a:r>
              <a:rPr lang="en-GB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similar?</a:t>
            </a:r>
            <a:endParaRPr lang="en-GB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ext subject"/>
          <p:cNvSpPr txBox="1">
            <a:spLocks/>
          </p:cNvSpPr>
          <p:nvPr/>
        </p:nvSpPr>
        <p:spPr>
          <a:xfrm>
            <a:off x="3252168" y="2599058"/>
            <a:ext cx="2891730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- </a:t>
            </a:r>
            <a:r>
              <a:rPr lang="en-GB" b="1" dirty="0" smtClean="0"/>
              <a:t>15 </a:t>
            </a:r>
            <a:r>
              <a:rPr lang="en-GB" b="1" dirty="0"/>
              <a:t>minutes.</a:t>
            </a:r>
          </a:p>
        </p:txBody>
      </p:sp>
      <p:sp>
        <p:nvSpPr>
          <p:cNvPr id="11" name="Rounded Rectangle 4"/>
          <p:cNvSpPr/>
          <p:nvPr/>
        </p:nvSpPr>
        <p:spPr>
          <a:xfrm>
            <a:off x="1098033" y="3559118"/>
            <a:ext cx="7200000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Discussion </a:t>
            </a:r>
            <a:r>
              <a:rPr lang="en-GB" dirty="0">
                <a:solidFill>
                  <a:sysClr val="windowText" lastClr="000000"/>
                </a:solidFill>
              </a:rPr>
              <a:t>&amp; Feedback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85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Causes for Concern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01" y="1193310"/>
            <a:ext cx="115932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Privacy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Malicious actors having access to personal and/or sensitive information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Voter targeting campaigns and implications for democracy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Common good sacrificed in the name of profits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Algorithmic 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Biases reinforced in criminal </a:t>
            </a:r>
            <a:r>
              <a:rPr lang="en-GB" sz="2000" dirty="0"/>
              <a:t>r</a:t>
            </a:r>
            <a:r>
              <a:rPr lang="en-GB" sz="2000" dirty="0" smtClean="0"/>
              <a:t>isk </a:t>
            </a:r>
            <a:r>
              <a:rPr lang="en-GB" sz="2000" dirty="0"/>
              <a:t>a</a:t>
            </a:r>
            <a:r>
              <a:rPr lang="en-GB" sz="2000" dirty="0" smtClean="0"/>
              <a:t>ssessment systems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Spread of hate speech and fake news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Biased search engine </a:t>
            </a:r>
            <a:r>
              <a:rPr lang="en-GB" sz="2000" dirty="0" smtClean="0"/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Safety </a:t>
            </a:r>
            <a:r>
              <a:rPr lang="en-GB" sz="2000" dirty="0"/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Self-driving cars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Any ML algorithm applied to critical tasks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72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The Devil Is </a:t>
            </a:r>
            <a:r>
              <a:rPr lang="en-GB" dirty="0">
                <a:latin typeface="Arial Black" panose="020B0A04020102020204" pitchFamily="34" charset="0"/>
              </a:rPr>
              <a:t>I</a:t>
            </a:r>
            <a:r>
              <a:rPr lang="en-GB" dirty="0" smtClean="0">
                <a:latin typeface="Arial Black" panose="020B0A04020102020204" pitchFamily="34" charset="0"/>
              </a:rPr>
              <a:t>n The Data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YouT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377" y="2413074"/>
            <a:ext cx="1456129" cy="147344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</p:pic>
      <p:sp>
        <p:nvSpPr>
          <p:cNvPr id="2" name="Flowchart: Multidocument 1"/>
          <p:cNvSpPr/>
          <p:nvPr/>
        </p:nvSpPr>
        <p:spPr>
          <a:xfrm>
            <a:off x="4581587" y="2793631"/>
            <a:ext cx="861292" cy="585584"/>
          </a:xfrm>
          <a:prstGeom prst="flowChartMultidocumen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 rot="16200000">
            <a:off x="6394773" y="2237105"/>
            <a:ext cx="495282" cy="3200400"/>
          </a:xfrm>
          <a:prstGeom prst="curved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6394773" y="851857"/>
            <a:ext cx="495282" cy="3200400"/>
          </a:xfrm>
          <a:prstGeom prst="curved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000" y="1266176"/>
            <a:ext cx="6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Consider a streaming platform’s recommendation system: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0001" y="4590627"/>
            <a:ext cx="921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How often do you get recommendations that you aren’t currently interested 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What if the system had to choose whether to admit a </a:t>
            </a:r>
            <a:r>
              <a:rPr lang="en-GB" sz="2000" dirty="0"/>
              <a:t>University </a:t>
            </a:r>
            <a:r>
              <a:rPr lang="en-GB" sz="2000" dirty="0" smtClean="0"/>
              <a:t>candidate, or </a:t>
            </a:r>
          </a:p>
          <a:p>
            <a:r>
              <a:rPr lang="en-GB" sz="2000" dirty="0" smtClean="0"/>
              <a:t>      to assess the likelihood of recidivism of a convicted felon?</a:t>
            </a:r>
          </a:p>
          <a:p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data and criteria selection</a:t>
            </a:r>
            <a:r>
              <a:rPr lang="en-GB" sz="2000" dirty="0" smtClean="0"/>
              <a:t> are extremely important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9320" y="2685893"/>
            <a:ext cx="107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Personal </a:t>
            </a:r>
          </a:p>
          <a:p>
            <a:pPr algn="ctr"/>
            <a:r>
              <a:rPr lang="en-US" dirty="0" err="1"/>
              <a:t>r</a:t>
            </a:r>
            <a:r>
              <a:rPr lang="en-US" dirty="0" err="1" smtClean="0"/>
              <a:t>ecomm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25749" y="2826629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Recommendation </a:t>
            </a:r>
          </a:p>
          <a:p>
            <a:pPr algn="ctr"/>
            <a:r>
              <a:rPr lang="en-US" dirty="0" smtClean="0"/>
              <a:t>engine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2879" y="1795955"/>
            <a:ext cx="261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 recommendations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3163" y="4091626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atch video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569797" y="2789708"/>
            <a:ext cx="861292" cy="585584"/>
          </a:xfrm>
          <a:prstGeom prst="flowChartMultidocumen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085" y="2620835"/>
            <a:ext cx="960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Popular </a:t>
            </a:r>
          </a:p>
          <a:p>
            <a:pPr algn="ctr"/>
            <a:r>
              <a:rPr lang="en-US" dirty="0" smtClean="0"/>
              <a:t>videos </a:t>
            </a:r>
          </a:p>
          <a:p>
            <a:pPr algn="ctr"/>
            <a:r>
              <a:rPr lang="en-US" dirty="0" smtClean="0"/>
              <a:t>list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2191407" y="2204417"/>
            <a:ext cx="2680138" cy="495282"/>
          </a:xfrm>
          <a:prstGeom prst="curved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3738" y="1790081"/>
            <a:ext cx="261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19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Addressing Concerns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01" y="1193310"/>
            <a:ext cx="115932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Algorithmic processes have a great impact on individuals and society at large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Critiques are fair and should be listened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But ML is simply a tool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It is </a:t>
            </a:r>
            <a:r>
              <a:rPr lang="en-GB" sz="2000" dirty="0"/>
              <a:t>neither inherently good </a:t>
            </a:r>
            <a:r>
              <a:rPr lang="en-GB" sz="2000" dirty="0" smtClean="0"/>
              <a:t>nor </a:t>
            </a:r>
            <a:r>
              <a:rPr lang="en-GB" sz="2000" dirty="0"/>
              <a:t>inherently bad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Arguably, any radical change in society or technology i</a:t>
            </a:r>
            <a:r>
              <a:rPr lang="en-GB" sz="2000" dirty="0" smtClean="0"/>
              <a:t>s </a:t>
            </a:r>
            <a:r>
              <a:rPr lang="en-GB" sz="2000" dirty="0"/>
              <a:t>driven by </a:t>
            </a:r>
            <a:r>
              <a:rPr lang="en-GB" sz="2000" dirty="0" smtClean="0"/>
              <a:t>profitability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Concerns should be seen as an opportunity for a more nuanced conversation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Ways to address issues include regulations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Experts from various fields should be consulted (sociology, law, …)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152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59366" y="992684"/>
            <a:ext cx="8717256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000" b="1" dirty="0" smtClean="0">
                <a:solidFill>
                  <a:srgbClr val="2D98D9"/>
                </a:solidFill>
                <a:cs typeface="Arial" panose="020B0604020202020204" pitchFamily="34" charset="0"/>
              </a:rPr>
              <a:t>Group presentation on a critical application for  automated decision making </a:t>
            </a:r>
            <a:endParaRPr lang="en-GB" sz="2000" b="1" dirty="0">
              <a:solidFill>
                <a:srgbClr val="2D98D9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7368" y="483765"/>
            <a:ext cx="8408319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+mn-lt"/>
              </a:rPr>
              <a:t>Exercise </a:t>
            </a:r>
            <a:r>
              <a:rPr lang="en-GB" dirty="0" smtClean="0">
                <a:latin typeface="+mn-lt"/>
              </a:rPr>
              <a:t>3</a:t>
            </a:r>
            <a:endParaRPr lang="en-GB" dirty="0">
              <a:latin typeface="+mn-lt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1175841" y="2436654"/>
            <a:ext cx="7200000" cy="34732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lvl="2"/>
            <a:r>
              <a:rPr lang="en-GB" altLang="en-US" dirty="0"/>
              <a:t>5 – 6 slides – 10-15 minute presentations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Topics decided beforehand and distinct for each group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Describe application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Describe challenges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How were challenges solved to reach accurate/ fair decisions?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r>
              <a:rPr lang="en-GB" altLang="en-US" dirty="0" smtClean="0"/>
              <a:t>State your sources (research papers, online articles, wikis, …)</a:t>
            </a:r>
            <a:endParaRPr lang="en-GB" altLang="en-US" dirty="0"/>
          </a:p>
        </p:txBody>
      </p:sp>
      <p:sp>
        <p:nvSpPr>
          <p:cNvPr id="9" name="Next subject"/>
          <p:cNvSpPr txBox="1">
            <a:spLocks/>
          </p:cNvSpPr>
          <p:nvPr/>
        </p:nvSpPr>
        <p:spPr>
          <a:xfrm>
            <a:off x="2703315" y="1593895"/>
            <a:ext cx="3816424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– Afternoon Session.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5008" y="515297"/>
            <a:ext cx="8408319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Market Players and Tools</a:t>
            </a:r>
            <a:endParaRPr lang="en-GB" dirty="0">
              <a:latin typeface="+mn-lt"/>
            </a:endParaRPr>
          </a:p>
        </p:txBody>
      </p:sp>
      <p:pic>
        <p:nvPicPr>
          <p:cNvPr id="2050" name="Picture 2" descr="Microsoft Azure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54" y="1533167"/>
            <a:ext cx="2136179" cy="61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Web Services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19" y="1701669"/>
            <a:ext cx="1217790" cy="72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BM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78" y="1639364"/>
            <a:ext cx="1308729" cy="5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Each letter of &quot;Google&quot; is colored (from left to right) in blue, red, yellow, blue, green, and red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8" y="1533167"/>
            <a:ext cx="1862866" cy="6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nsorFlowLogo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01" y="4247106"/>
            <a:ext cx="1531335" cy="127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park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20" y="4135906"/>
            <a:ext cx="1941239" cy="10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pache Software Foundation Logo (2016)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52" y="1336534"/>
            <a:ext cx="2338121" cy="11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95008" y="3230430"/>
            <a:ext cx="8408319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Frameworks / Tools</a:t>
            </a:r>
            <a:endParaRPr lang="en-GB" dirty="0">
              <a:latin typeface="+mn-lt"/>
            </a:endParaRPr>
          </a:p>
        </p:txBody>
      </p:sp>
      <p:pic>
        <p:nvPicPr>
          <p:cNvPr id="2066" name="Picture 18" descr="Scikit learn logo small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43" y="4403491"/>
            <a:ext cx="1767818" cy="9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orch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47" y="4247106"/>
            <a:ext cx="1414980" cy="141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21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field of machine learning is about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Contextualize machine learning with respect to artificial intelligence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and statistics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kinds of problems machine learning can efficiently solve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Explain what the challenges for machine learning are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some of the market players in machine learning and the tools they provide 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513" y="4996114"/>
            <a:ext cx="478528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critics of machine learning say?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282" y="5850909"/>
            <a:ext cx="464582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overcome the challenges?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82" y="3286524"/>
            <a:ext cx="760817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relationship between machine learning and statistics?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82" y="2431729"/>
            <a:ext cx="885210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between machine learning and artificial intelligence?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282" y="4141319"/>
            <a:ext cx="621516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machine learning help ordinary companies?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828" y="1576934"/>
            <a:ext cx="5498621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machine learning and what does it do?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Outcomes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should be able to: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Understand what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Compare machine learning with conventional programming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Compare machine learning with other fields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typical questions machine learning can answer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some of the best practices to ensure fair and accurate results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Meet &amp; Greet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01" y="1268760"/>
            <a:ext cx="114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Let’s get to know each other! Tell us: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686142" y="2114699"/>
            <a:ext cx="4059983" cy="36870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ysClr val="windowText" lastClr="000000"/>
                </a:solidFill>
              </a:rPr>
              <a:t>Who </a:t>
            </a:r>
            <a:r>
              <a:rPr lang="en-GB" sz="2000" dirty="0">
                <a:solidFill>
                  <a:sysClr val="windowText" lastClr="000000"/>
                </a:solidFill>
              </a:rPr>
              <a:t>you are?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GB" sz="800" dirty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ysClr val="windowText" lastClr="000000"/>
                </a:solidFill>
              </a:rPr>
              <a:t>University?</a:t>
            </a:r>
          </a:p>
          <a:p>
            <a:pPr marL="0" indent="0" algn="ctr"/>
            <a:r>
              <a:rPr lang="en-GB" sz="800" dirty="0" smtClean="0">
                <a:solidFill>
                  <a:sysClr val="windowText" lastClr="000000"/>
                </a:solidFill>
              </a:rPr>
              <a:t> </a:t>
            </a:r>
            <a:endParaRPr lang="en-GB" sz="800" dirty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</a:rPr>
              <a:t>Previous Experiences? 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GB" sz="800" dirty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</a:rPr>
              <a:t>Hobbies?</a:t>
            </a:r>
            <a:endParaRPr lang="en-GB" sz="2000" dirty="0" smtClean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GB" sz="800" dirty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ysClr val="windowText" lastClr="000000"/>
                </a:solidFill>
              </a:rPr>
              <a:t>If you ever were the first person to meet a previously uncontacted tribe…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A Short History of Machine Learning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95536" y="1415328"/>
            <a:ext cx="8138864" cy="48219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2EABE2"/>
                </a:solidFill>
              </a:rPr>
              <a:t>&lt;1950</a:t>
            </a:r>
            <a:r>
              <a:rPr lang="en-US" sz="1800" dirty="0" smtClean="0"/>
              <a:t> 		Prehistory of machine learning (aka “statistics”)</a:t>
            </a:r>
          </a:p>
          <a:p>
            <a:endParaRPr lang="en-US" sz="1000" dirty="0"/>
          </a:p>
          <a:p>
            <a:r>
              <a:rPr lang="en-US" sz="1800" b="1" dirty="0" smtClean="0">
                <a:solidFill>
                  <a:srgbClr val="2EABE2"/>
                </a:solidFill>
              </a:rPr>
              <a:t>1950	</a:t>
            </a:r>
            <a:r>
              <a:rPr lang="en-US" sz="1800" dirty="0" smtClean="0"/>
              <a:t> 	Alan Turing started the quest for thinking machines</a:t>
            </a:r>
          </a:p>
          <a:p>
            <a:endParaRPr lang="en-GB" sz="1000" dirty="0" smtClean="0"/>
          </a:p>
          <a:p>
            <a:r>
              <a:rPr lang="en-US" sz="1800" b="1" dirty="0" smtClean="0">
                <a:solidFill>
                  <a:srgbClr val="2EABE2"/>
                </a:solidFill>
              </a:rPr>
              <a:t>1959</a:t>
            </a:r>
            <a:r>
              <a:rPr lang="en-US" sz="1800" dirty="0" smtClean="0"/>
              <a:t> 		Arthur Samuel first coined the term “machine learning”</a:t>
            </a:r>
          </a:p>
          <a:p>
            <a:endParaRPr lang="en-US" sz="1000" dirty="0"/>
          </a:p>
          <a:p>
            <a:r>
              <a:rPr lang="en-US" sz="1800" b="1" dirty="0" smtClean="0">
                <a:solidFill>
                  <a:srgbClr val="2EABE2"/>
                </a:solidFill>
              </a:rPr>
              <a:t>1980’s</a:t>
            </a:r>
            <a:r>
              <a:rPr lang="en-US" sz="1800" dirty="0" smtClean="0"/>
              <a:t> 	</a:t>
            </a:r>
            <a:r>
              <a:rPr lang="en-US" sz="1800" dirty="0"/>
              <a:t>	The rediscovery of backpropagation causes a </a:t>
            </a:r>
            <a:r>
              <a:rPr lang="en-US" sz="1800" dirty="0" smtClean="0"/>
              <a:t>resurgence</a:t>
            </a:r>
            <a:endParaRPr lang="en-GB" sz="1800" dirty="0" smtClean="0"/>
          </a:p>
          <a:p>
            <a:r>
              <a:rPr lang="en-GB" sz="1800" dirty="0" smtClean="0"/>
              <a:t>				in machine learning research</a:t>
            </a:r>
          </a:p>
          <a:p>
            <a:endParaRPr lang="en-GB" sz="1000" dirty="0" smtClean="0"/>
          </a:p>
          <a:p>
            <a:r>
              <a:rPr lang="en-US" sz="1800" b="1" dirty="0" smtClean="0">
                <a:solidFill>
                  <a:srgbClr val="2EABE2"/>
                </a:solidFill>
              </a:rPr>
              <a:t>1990’s</a:t>
            </a:r>
            <a:r>
              <a:rPr lang="en-US" sz="1800" dirty="0" smtClean="0"/>
              <a:t> </a:t>
            </a:r>
            <a:r>
              <a:rPr lang="en-US" sz="1800" dirty="0"/>
              <a:t>		</a:t>
            </a:r>
            <a:r>
              <a:rPr lang="en-US" sz="1800" dirty="0" smtClean="0"/>
              <a:t>The focus shifts from knowledge-driven to data-driven</a:t>
            </a:r>
            <a:endParaRPr lang="en-GB" sz="1800" dirty="0"/>
          </a:p>
          <a:p>
            <a:endParaRPr lang="en-GB" sz="1000" dirty="0"/>
          </a:p>
          <a:p>
            <a:r>
              <a:rPr lang="en-US" sz="1800" b="1" dirty="0" smtClean="0">
                <a:solidFill>
                  <a:srgbClr val="2EABE2"/>
                </a:solidFill>
              </a:rPr>
              <a:t>2000’s	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The sudden availability of huge volumes of data drastically</a:t>
            </a:r>
            <a:endParaRPr lang="en-US" sz="1800" dirty="0"/>
          </a:p>
          <a:p>
            <a:r>
              <a:rPr lang="en-GB" sz="1800" dirty="0" smtClean="0"/>
              <a:t>				</a:t>
            </a:r>
            <a:r>
              <a:rPr lang="en-US" sz="1800" dirty="0"/>
              <a:t> expanded the </a:t>
            </a:r>
            <a:r>
              <a:rPr lang="en-GB" sz="1800" dirty="0" smtClean="0"/>
              <a:t>number of applications for machine learning </a:t>
            </a:r>
          </a:p>
          <a:p>
            <a:endParaRPr lang="en-GB" sz="1000" dirty="0"/>
          </a:p>
          <a:p>
            <a:r>
              <a:rPr lang="en-US" sz="1800" b="1" dirty="0" smtClean="0">
                <a:solidFill>
                  <a:srgbClr val="2EABE2"/>
                </a:solidFill>
              </a:rPr>
              <a:t>2010’s</a:t>
            </a:r>
            <a:r>
              <a:rPr lang="en-US" sz="1800" b="1" dirty="0">
                <a:solidFill>
                  <a:srgbClr val="2EABE2"/>
                </a:solidFill>
              </a:rPr>
              <a:t>	</a:t>
            </a:r>
            <a:r>
              <a:rPr lang="en-US" sz="1800" dirty="0"/>
              <a:t> 	D</a:t>
            </a:r>
            <a:r>
              <a:rPr lang="en-US" sz="1800" dirty="0" smtClean="0"/>
              <a:t>eep learning becomes feasible, which leads to the widespread</a:t>
            </a:r>
            <a:endParaRPr lang="en-US" sz="1800" dirty="0"/>
          </a:p>
          <a:p>
            <a:r>
              <a:rPr lang="en-GB" sz="1800" dirty="0"/>
              <a:t>				</a:t>
            </a:r>
            <a:r>
              <a:rPr lang="en-GB" sz="1800" dirty="0" smtClean="0"/>
              <a:t>use of machine learning in services and applications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589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What is Machine Learning?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Tom M. Mitchell provided the following formal definition of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programs </a:t>
            </a:r>
          </a:p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that can learn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7368" y="2599058"/>
            <a:ext cx="8241332" cy="1315518"/>
          </a:xfrm>
          <a:prstGeom prst="roundRect">
            <a:avLst/>
          </a:prstGeom>
          <a:solidFill>
            <a:srgbClr val="9EC23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000" dirty="0" smtClean="0">
                <a:solidFill>
                  <a:schemeClr val="tx1"/>
                </a:solidFill>
              </a:rPr>
              <a:t>A computer program is said to learn from experience </a:t>
            </a:r>
            <a:r>
              <a:rPr lang="en-GB" sz="2000" i="1" dirty="0" smtClean="0">
                <a:solidFill>
                  <a:schemeClr val="tx1"/>
                </a:solidFill>
              </a:rPr>
              <a:t>E</a:t>
            </a:r>
            <a:r>
              <a:rPr lang="en-GB" sz="2000" dirty="0" smtClean="0">
                <a:solidFill>
                  <a:schemeClr val="tx1"/>
                </a:solidFill>
              </a:rPr>
              <a:t> with respect to some class of tasks </a:t>
            </a:r>
            <a:r>
              <a:rPr lang="en-GB" sz="2000" i="1" dirty="0" smtClean="0">
                <a:solidFill>
                  <a:schemeClr val="tx1"/>
                </a:solidFill>
              </a:rPr>
              <a:t>T</a:t>
            </a:r>
            <a:r>
              <a:rPr lang="en-GB" sz="2000" dirty="0" smtClean="0">
                <a:solidFill>
                  <a:schemeClr val="tx1"/>
                </a:solidFill>
              </a:rPr>
              <a:t> and performance measure </a:t>
            </a:r>
            <a:r>
              <a:rPr lang="en-GB" sz="2000" i="1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 if its performance at tasks in </a:t>
            </a:r>
            <a:r>
              <a:rPr lang="en-GB" sz="2000" i="1" dirty="0" smtClean="0">
                <a:solidFill>
                  <a:schemeClr val="tx1"/>
                </a:solidFill>
              </a:rPr>
              <a:t>T</a:t>
            </a:r>
            <a:r>
              <a:rPr lang="en-GB" sz="2000" dirty="0" smtClean="0">
                <a:solidFill>
                  <a:schemeClr val="tx1"/>
                </a:solidFill>
              </a:rPr>
              <a:t>, as measured by </a:t>
            </a:r>
            <a:r>
              <a:rPr lang="en-GB" sz="2000" i="1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, improves with experience </a:t>
            </a:r>
            <a:r>
              <a:rPr lang="en-GB" sz="2000" i="1" dirty="0" smtClean="0">
                <a:solidFill>
                  <a:schemeClr val="tx1"/>
                </a:solidFill>
              </a:rPr>
              <a:t>E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What is Machine Learning?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Still trying to wrap your head around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definition?</a:t>
            </a:r>
          </a:p>
        </p:txBody>
      </p:sp>
    </p:spTree>
    <p:extLst>
      <p:ext uri="{BB962C8B-B14F-4D97-AF65-F5344CB8AC3E}">
        <p14:creationId xmlns:p14="http://schemas.microsoft.com/office/powerpoint/2010/main" val="22508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What is Machine Learning?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Still trying to wrap your head around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definition?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a more accessible one: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7368" y="2814853"/>
            <a:ext cx="8241332" cy="1025244"/>
          </a:xfrm>
          <a:prstGeom prst="roundRect">
            <a:avLst/>
          </a:prstGeom>
          <a:solidFill>
            <a:srgbClr val="9EC23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r>
              <a:rPr lang="en-GB" sz="2000" dirty="0" smtClean="0">
                <a:solidFill>
                  <a:schemeClr val="tx1"/>
                </a:solidFill>
              </a:rPr>
              <a:t> allows us to take existing data, analyse it to identify patterns and use the results to make better predictions about new data.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01" y="4520145"/>
            <a:ext cx="11593288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Sounds better? </a:t>
            </a: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What? Still unclear how those steps are carried out?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worries, we will delve into each of them in this course.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ML Applications: The Visual and Inspiring!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50981"/>
            <a:ext cx="30121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Colorization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00" y="1934006"/>
            <a:ext cx="1971675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119" y="1934006"/>
            <a:ext cx="2284516" cy="77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1119" y="1250981"/>
            <a:ext cx="33568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mage translation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214" y="4112265"/>
            <a:ext cx="1080528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4483" y="3235181"/>
            <a:ext cx="36608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classification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nd detection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000" y="4112265"/>
            <a:ext cx="2455903" cy="1193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000" y="3389069"/>
            <a:ext cx="30121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Handwriting Generation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1118" y="4112265"/>
            <a:ext cx="3356881" cy="23149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1118" y="3235181"/>
            <a:ext cx="261590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 Generation (from Shakespeare)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5079" y="1934006"/>
            <a:ext cx="2652245" cy="10476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6951" y="1059181"/>
            <a:ext cx="335688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mage generation (intermediate phase)</a:t>
            </a:r>
          </a:p>
        </p:txBody>
      </p:sp>
    </p:spTree>
    <p:extLst>
      <p:ext uri="{BB962C8B-B14F-4D97-AF65-F5344CB8AC3E}">
        <p14:creationId xmlns:p14="http://schemas.microsoft.com/office/powerpoint/2010/main" val="22279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ML Applications: The Down To Earth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429619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Those examples were all very cool, but … how can ML help ordinary companies?</a:t>
            </a:r>
          </a:p>
        </p:txBody>
      </p:sp>
    </p:spTree>
    <p:extLst>
      <p:ext uri="{BB962C8B-B14F-4D97-AF65-F5344CB8AC3E}">
        <p14:creationId xmlns:p14="http://schemas.microsoft.com/office/powerpoint/2010/main" val="18901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28B4B3527A046A1C61887853F0F28" ma:contentTypeVersion="10" ma:contentTypeDescription="Create a new document." ma:contentTypeScope="" ma:versionID="0e0b51c2cc2cf47e733d6ad18225b5bd">
  <xsd:schema xmlns:xsd="http://www.w3.org/2001/XMLSchema" xmlns:xs="http://www.w3.org/2001/XMLSchema" xmlns:p="http://schemas.microsoft.com/office/2006/metadata/properties" xmlns:ns1="http://schemas.microsoft.com/sharepoint/v3" xmlns:ns3="0c320b0f-797c-4741-9453-0c67664f5d94" targetNamespace="http://schemas.microsoft.com/office/2006/metadata/properties" ma:root="true" ma:fieldsID="57482731bc076b292147e93f6e054406" ns1:_="" ns3:_="">
    <xsd:import namespace="http://schemas.microsoft.com/sharepoint/v3"/>
    <xsd:import namespace="0c320b0f-797c-4741-9453-0c67664f5d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20b0f-797c-4741-9453-0c67664f5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0c320b0f-797c-4741-9453-0c67664f5d94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B6A6FB-30D7-442B-9B2B-7BF01776B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320b0f-797c-4741-9453-0c67664f5d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2439</TotalTime>
  <Words>1211</Words>
  <Application>Microsoft Office PowerPoint</Application>
  <PresentationFormat>Widescreen</PresentationFormat>
  <Paragraphs>267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ＭＳ Ｐゴシック</vt:lpstr>
      <vt:lpstr>Arial</vt:lpstr>
      <vt:lpstr>Arial Black</vt:lpstr>
      <vt:lpstr>Calibri</vt:lpstr>
      <vt:lpstr>Comic Sans MS</vt:lpstr>
      <vt:lpstr>新細明體</vt:lpstr>
      <vt:lpstr>Times New Roman</vt:lpstr>
      <vt:lpstr>Wingdings</vt:lpstr>
      <vt:lpstr>FDM PowerPoint Theme Template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dc:creator>Donatien Kabwe</dc:creator>
  <cp:lastModifiedBy>Luca Fossati</cp:lastModifiedBy>
  <cp:revision>129</cp:revision>
  <dcterms:created xsi:type="dcterms:W3CDTF">2018-10-30T11:41:52Z</dcterms:created>
  <dcterms:modified xsi:type="dcterms:W3CDTF">2019-08-28T13:50:27Z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0x010100ABB28B4B3527A046A1C61887853F0F28</vt:lpwstr>
  </property>
</Properties>
</file>