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4"/>
  </p:sldMasterIdLst>
  <p:notesMasterIdLst>
    <p:notesMasterId r:id="rId26"/>
  </p:notesMasterIdLst>
  <p:sldIdLst>
    <p:sldId id="263" r:id="rId5"/>
    <p:sldId id="283" r:id="rId6"/>
    <p:sldId id="258" r:id="rId7"/>
    <p:sldId id="261" r:id="rId8"/>
    <p:sldId id="294" r:id="rId9"/>
    <p:sldId id="293" r:id="rId10"/>
    <p:sldId id="281" r:id="rId11"/>
    <p:sldId id="295" r:id="rId12"/>
    <p:sldId id="296" r:id="rId13"/>
    <p:sldId id="297" r:id="rId14"/>
    <p:sldId id="298" r:id="rId15"/>
    <p:sldId id="299" r:id="rId16"/>
    <p:sldId id="302" r:id="rId17"/>
    <p:sldId id="303" r:id="rId18"/>
    <p:sldId id="301" r:id="rId19"/>
    <p:sldId id="304" r:id="rId20"/>
    <p:sldId id="305" r:id="rId21"/>
    <p:sldId id="306" r:id="rId22"/>
    <p:sldId id="268" r:id="rId23"/>
    <p:sldId id="267" r:id="rId24"/>
    <p:sldId id="26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tty Boutin" initials="SB" lastIdx="7" clrIdx="0">
    <p:extLst/>
  </p:cmAuthor>
  <p:cmAuthor id="2" name="Billy McCarthy" initials="BM" lastIdx="1" clrIdx="1">
    <p:extLst/>
  </p:cmAuthor>
  <p:cmAuthor id="3" name="Craig Dolan" initials="CD"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99CCFF"/>
    <a:srgbClr val="66FFCC"/>
    <a:srgbClr val="00FFFF"/>
    <a:srgbClr val="00FFCC"/>
    <a:srgbClr val="33CCCC"/>
    <a:srgbClr val="00CC99"/>
    <a:srgbClr val="00CC66"/>
    <a:srgbClr val="00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D4B0B5-2F2A-4369-82F4-AC308D5D7DC1}" v="207" dt="2019-02-06T14:55:40.622"/>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01" autoAdjust="0"/>
  </p:normalViewPr>
  <p:slideViewPr>
    <p:cSldViewPr snapToGrid="0">
      <p:cViewPr varScale="1">
        <p:scale>
          <a:sx n="91" d="100"/>
          <a:sy n="91" d="100"/>
        </p:scale>
        <p:origin x="96" y="10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7FD61D-B51A-4146-A61C-5D1D31D73CFD}" type="datetimeFigureOut">
              <a:rPr lang="en-GB" smtClean="0"/>
              <a:t>16/09/2019</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CAF7F7-481D-4FBB-872B-CAD62DA8C4BA}" type="slidenum">
              <a:rPr lang="en-GB" smtClean="0"/>
              <a:t>‹#›</a:t>
            </a:fld>
            <a:endParaRPr lang="en-GB"/>
          </a:p>
        </p:txBody>
      </p:sp>
    </p:spTree>
    <p:extLst>
      <p:ext uri="{BB962C8B-B14F-4D97-AF65-F5344CB8AC3E}">
        <p14:creationId xmlns:p14="http://schemas.microsoft.com/office/powerpoint/2010/main" val="2365621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Data_editin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en.wikipedia.org/wiki/Instance_selection" TargetMode="External"/><Relationship Id="rId3" Type="http://schemas.openxmlformats.org/officeDocument/2006/relationships/hyperlink" Target="https://en.wikipedia.org/wiki/Data_pre-processing" TargetMode="External"/><Relationship Id="rId7" Type="http://schemas.openxmlformats.org/officeDocument/2006/relationships/hyperlink" Target="https://en.wikipedia.org/wiki/Data_reduction"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en.wikipedia.org/wiki/Data_cleansing" TargetMode="External"/><Relationship Id="rId5" Type="http://schemas.openxmlformats.org/officeDocument/2006/relationships/hyperlink" Target="https://en.wikipedia.org/wiki/Data_integration" TargetMode="External"/><Relationship Id="rId10" Type="http://schemas.openxmlformats.org/officeDocument/2006/relationships/hyperlink" Target="https://en.wikipedia.org/wiki/Data_wrangling" TargetMode="External"/><Relationship Id="rId4" Type="http://schemas.openxmlformats.org/officeDocument/2006/relationships/hyperlink" Target="https://en.wikipedia.org/wiki/Data_preparation" TargetMode="External"/><Relationship Id="rId9" Type="http://schemas.openxmlformats.org/officeDocument/2006/relationships/hyperlink" Target="https://en.wikipedia.org/wiki/Feature_selection"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3045818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fontScale="85000" lnSpcReduction="20000"/>
          </a:bodyPr>
          <a:lstStyle/>
          <a:p>
            <a:r>
              <a:rPr lang="en-GB" dirty="0" smtClean="0"/>
              <a:t>A </a:t>
            </a:r>
            <a:r>
              <a:rPr lang="en-GB" i="1" dirty="0" smtClean="0"/>
              <a:t>data hub</a:t>
            </a:r>
            <a:r>
              <a:rPr lang="en-GB" dirty="0" smtClean="0"/>
              <a:t> </a:t>
            </a:r>
            <a:r>
              <a:rPr lang="en-US" sz="1200" b="0" i="0" kern="1200" dirty="0" smtClean="0">
                <a:solidFill>
                  <a:schemeClr val="tx1"/>
                </a:solidFill>
                <a:effectLst/>
                <a:latin typeface="+mn-lt"/>
                <a:ea typeface="+mn-ea"/>
                <a:cs typeface="+mn-cs"/>
              </a:rPr>
              <a:t>is a collection of data from multiple sources organized for distribution, </a:t>
            </a:r>
            <a:r>
              <a:rPr lang="en-US" sz="1200" b="0" i="0" kern="1200" dirty="0" err="1" smtClean="0">
                <a:solidFill>
                  <a:schemeClr val="tx1"/>
                </a:solidFill>
                <a:effectLst/>
                <a:latin typeface="+mn-lt"/>
                <a:ea typeface="+mn-ea"/>
                <a:cs typeface="+mn-cs"/>
              </a:rPr>
              <a:t>subsetting</a:t>
            </a:r>
            <a:r>
              <a:rPr lang="en-US" sz="1200" b="0" i="0" kern="1200" dirty="0" smtClean="0">
                <a:solidFill>
                  <a:schemeClr val="tx1"/>
                </a:solidFill>
                <a:effectLst/>
                <a:latin typeface="+mn-lt"/>
                <a:ea typeface="+mn-ea"/>
                <a:cs typeface="+mn-cs"/>
              </a:rPr>
              <a:t> and sharing. Generally this data distribution is in the form of </a:t>
            </a:r>
            <a:r>
              <a:rPr lang="en-GB" dirty="0" smtClean="0"/>
              <a:t>a hub and spoke architecture.</a:t>
            </a:r>
          </a:p>
          <a:p>
            <a:endParaRPr lang="en-GB" dirty="0" smtClean="0"/>
          </a:p>
          <a:p>
            <a:r>
              <a:rPr lang="en-US" sz="1200" b="0" i="0" kern="1200" dirty="0" smtClean="0">
                <a:solidFill>
                  <a:schemeClr val="tx1"/>
                </a:solidFill>
                <a:effectLst/>
                <a:latin typeface="+mn-lt"/>
                <a:ea typeface="+mn-ea"/>
                <a:cs typeface="+mn-cs"/>
              </a:rPr>
              <a:t>A data hub differs from a data warehouse in that it is generally unintegrated and often at different grains. It differs from an operational data store because a data hub does not need to be limited to operational data.</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data hub differs from a data lake by homogenizing data and possibly serving data in multiple desired formats, rather than simply storing it in one place, and by adding other value to the data such as de-duplication, quality, security, and a standardized set of query services. A Data Lake tends to store data in one place for availability, and allow/require the consumer to process or add value to the data.</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Data Hubs are ideally the "go-to" place for data within an enterprise, so that many point-to-point connections between callers and data suppliers do not need to be made, and so that the Data Hub organization can negotiate deliverables and schedules with various data enclave teams, rather than being an organizational free-for-all as different teams try to get new services and features from many other teams.</a:t>
            </a:r>
          </a:p>
          <a:p>
            <a:endParaRPr lang="en-GB" dirty="0" smtClean="0"/>
          </a:p>
          <a:p>
            <a:r>
              <a:rPr lang="en-GB" dirty="0" smtClean="0"/>
              <a:t>=&gt; TODO:</a:t>
            </a:r>
            <a:r>
              <a:rPr lang="en-GB" baseline="0" dirty="0" smtClean="0"/>
              <a:t> Add slide on </a:t>
            </a:r>
            <a:r>
              <a:rPr lang="en-GB" dirty="0" smtClean="0"/>
              <a:t>Data hub vs. data warehouse vs. data lake</a:t>
            </a:r>
          </a:p>
          <a:p>
            <a:endParaRPr lang="en-GB" dirty="0" smtClean="0"/>
          </a:p>
          <a:p>
            <a:r>
              <a:rPr lang="en-GB" dirty="0" smtClean="0"/>
              <a:t>=============================================================================</a:t>
            </a:r>
          </a:p>
          <a:p>
            <a:endParaRPr lang="en-GB" dirty="0" smtClean="0"/>
          </a:p>
          <a:p>
            <a:r>
              <a:rPr lang="en-GB" dirty="0" smtClean="0"/>
              <a:t>The term </a:t>
            </a:r>
            <a:r>
              <a:rPr lang="en-GB" i="1" dirty="0" smtClean="0"/>
              <a:t>data silo</a:t>
            </a:r>
            <a:r>
              <a:rPr lang="en-GB" dirty="0" smtClean="0"/>
              <a:t> refers to the isolation of distinct data sources, which makes it possible for the</a:t>
            </a:r>
            <a:r>
              <a:rPr lang="en-GB" baseline="0" dirty="0" smtClean="0"/>
              <a:t> same information to be duplicated. An approach to handle this issue is to use </a:t>
            </a:r>
            <a:r>
              <a:rPr lang="en-GB" i="1" baseline="0" dirty="0" smtClean="0"/>
              <a:t>commonality relationships</a:t>
            </a:r>
            <a:r>
              <a:rPr lang="en-GB" i="0" baseline="0" dirty="0" smtClean="0"/>
              <a:t>. </a:t>
            </a:r>
            <a:r>
              <a:rPr lang="en-US" sz="1200" b="0" i="0" kern="1200" dirty="0" smtClean="0">
                <a:solidFill>
                  <a:schemeClr val="tx1"/>
                </a:solidFill>
                <a:effectLst/>
                <a:latin typeface="+mn-lt"/>
                <a:ea typeface="+mn-ea"/>
                <a:cs typeface="+mn-cs"/>
              </a:rPr>
              <a:t>Commonality relationships are peer-to-peer relationships between standardized data entities of multiple data models. By</a:t>
            </a:r>
            <a:r>
              <a:rPr lang="en-US" sz="1200" b="0" i="0" kern="1200" baseline="0" dirty="0" smtClean="0">
                <a:solidFill>
                  <a:schemeClr val="tx1"/>
                </a:solidFill>
                <a:effectLst/>
                <a:latin typeface="+mn-lt"/>
                <a:ea typeface="+mn-ea"/>
                <a:cs typeface="+mn-cs"/>
              </a:rPr>
              <a:t> keeping track of duplicates, </a:t>
            </a:r>
            <a:r>
              <a:rPr lang="en-US" sz="1200" b="0" i="0" kern="1200" dirty="0" smtClean="0">
                <a:solidFill>
                  <a:schemeClr val="tx1"/>
                </a:solidFill>
                <a:effectLst/>
                <a:latin typeface="+mn-lt"/>
                <a:ea typeface="+mn-ea"/>
                <a:cs typeface="+mn-cs"/>
              </a:rPr>
              <a:t>they enable joins and other forms of data merging.</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Issues still arise with</a:t>
            </a:r>
            <a:r>
              <a:rPr lang="en-US" sz="1200" b="0" i="0" kern="1200" baseline="0" dirty="0" smtClean="0">
                <a:solidFill>
                  <a:schemeClr val="tx1"/>
                </a:solidFill>
                <a:effectLst/>
                <a:latin typeface="+mn-lt"/>
                <a:ea typeface="+mn-ea"/>
                <a:cs typeface="+mn-cs"/>
              </a:rPr>
              <a:t> return sets which are inaccurate, incomplete or impossible to validate. One solution is to </a:t>
            </a:r>
            <a:r>
              <a:rPr lang="en-US" sz="1200" b="0" i="0" kern="1200" dirty="0" smtClean="0">
                <a:solidFill>
                  <a:schemeClr val="tx1"/>
                </a:solidFill>
                <a:effectLst/>
                <a:latin typeface="+mn-lt"/>
                <a:ea typeface="+mn-ea"/>
                <a:cs typeface="+mn-cs"/>
              </a:rPr>
              <a:t>support commonality constraints where referential integrity may be enforced between databases.</a:t>
            </a:r>
            <a:endParaRPr lang="en-GB" i="1" dirty="0" smtClean="0"/>
          </a:p>
          <a:p>
            <a:endParaRPr lang="en-GB" dirty="0" smtClean="0"/>
          </a:p>
          <a:p>
            <a:endParaRPr lang="en-GB" dirty="0" smtClean="0"/>
          </a:p>
          <a:p>
            <a:endParaRPr lang="en-GB" dirty="0"/>
          </a:p>
        </p:txBody>
      </p:sp>
    </p:spTree>
    <p:extLst>
      <p:ext uri="{BB962C8B-B14F-4D97-AF65-F5344CB8AC3E}">
        <p14:creationId xmlns:p14="http://schemas.microsoft.com/office/powerpoint/2010/main" val="2022144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i="0" baseline="0" dirty="0" smtClean="0"/>
              <a:t>When data is corrected (but not removed), we can speak of data editing:</a:t>
            </a:r>
          </a:p>
          <a:p>
            <a:endParaRPr lang="en-GB" i="0" baseline="0" dirty="0" smtClean="0"/>
          </a:p>
          <a:p>
            <a:r>
              <a:rPr lang="en-US" dirty="0" smtClean="0">
                <a:hlinkClick r:id="rId3"/>
              </a:rPr>
              <a:t>https://en.wikipedia.org/wiki/Data_editing</a:t>
            </a:r>
            <a:endParaRPr lang="en-US" dirty="0" smtClean="0"/>
          </a:p>
          <a:p>
            <a:endParaRPr lang="en-GB" i="0" dirty="0" smtClean="0"/>
          </a:p>
        </p:txBody>
      </p:sp>
    </p:spTree>
    <p:extLst>
      <p:ext uri="{BB962C8B-B14F-4D97-AF65-F5344CB8AC3E}">
        <p14:creationId xmlns:p14="http://schemas.microsoft.com/office/powerpoint/2010/main" val="1744280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i="0" dirty="0" smtClean="0"/>
          </a:p>
          <a:p>
            <a:endParaRPr lang="en-GB" i="0" dirty="0" smtClean="0"/>
          </a:p>
          <a:p>
            <a:endParaRPr lang="en-GB" i="0" dirty="0" smtClean="0"/>
          </a:p>
        </p:txBody>
      </p:sp>
    </p:spTree>
    <p:extLst>
      <p:ext uri="{BB962C8B-B14F-4D97-AF65-F5344CB8AC3E}">
        <p14:creationId xmlns:p14="http://schemas.microsoft.com/office/powerpoint/2010/main" val="308281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1708075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i="1" dirty="0"/>
          </a:p>
        </p:txBody>
      </p:sp>
    </p:spTree>
    <p:extLst>
      <p:ext uri="{BB962C8B-B14F-4D97-AF65-F5344CB8AC3E}">
        <p14:creationId xmlns:p14="http://schemas.microsoft.com/office/powerpoint/2010/main" val="437338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i="1" dirty="0"/>
          </a:p>
        </p:txBody>
      </p:sp>
    </p:spTree>
    <p:extLst>
      <p:ext uri="{BB962C8B-B14F-4D97-AF65-F5344CB8AC3E}">
        <p14:creationId xmlns:p14="http://schemas.microsoft.com/office/powerpoint/2010/main" val="4010760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i="0" dirty="0" smtClean="0">
                <a:effectLst>
                  <a:outerShdw blurRad="38100" dist="38100" dir="2700000" algn="tl">
                    <a:srgbClr val="000000">
                      <a:alpha val="43137"/>
                    </a:srgbClr>
                  </a:outerShdw>
                </a:effectLst>
              </a:rPr>
              <a:t>Filters</a:t>
            </a:r>
            <a:r>
              <a:rPr lang="en-GB" i="0" baseline="0" dirty="0" smtClean="0">
                <a:effectLst/>
              </a:rPr>
              <a:t> keep the selection of the subset (including its evaluation) separate from the learning algorithm. They are usually cheaper and tend to avoid overfitting, by having simpler evaluation criteria.</a:t>
            </a:r>
          </a:p>
          <a:p>
            <a:endParaRPr lang="en-GB" i="0" baseline="0" dirty="0" smtClean="0">
              <a:effectLst/>
            </a:endParaRPr>
          </a:p>
          <a:p>
            <a:r>
              <a:rPr lang="en-GB" i="0" baseline="0" dirty="0" smtClean="0">
                <a:effectLst/>
              </a:rPr>
              <a:t>Wrappers evaluate each subset of features by running it against a learning model, but will then follow up with a separate training phase, once the features have been selected.</a:t>
            </a:r>
          </a:p>
          <a:p>
            <a:endParaRPr lang="en-GB" i="0" baseline="0" dirty="0" smtClean="0">
              <a:effectLst/>
            </a:endParaRPr>
          </a:p>
          <a:p>
            <a:r>
              <a:rPr lang="en-GB" i="0" baseline="0" dirty="0" smtClean="0">
                <a:effectLst/>
              </a:rPr>
              <a:t>Embedded techniques are embedded in, and specific to, a model.</a:t>
            </a:r>
          </a:p>
          <a:p>
            <a:endParaRPr lang="en-GB" i="0" baseline="0" dirty="0" smtClean="0">
              <a:effectLst/>
            </a:endParaRPr>
          </a:p>
          <a:p>
            <a:r>
              <a:rPr lang="en-GB" i="0" baseline="0" dirty="0" smtClean="0">
                <a:effectLst/>
              </a:rPr>
              <a:t>Advantages and disadvantages are hard to generalise, as each class actually contains many algorithms.</a:t>
            </a:r>
          </a:p>
          <a:p>
            <a:endParaRPr lang="en-GB" i="0" baseline="0" dirty="0" smtClean="0">
              <a:effectLst/>
            </a:endParaRPr>
          </a:p>
          <a:p>
            <a:r>
              <a:rPr lang="en-GB" i="0" baseline="0" dirty="0" smtClean="0">
                <a:effectLst/>
              </a:rPr>
              <a:t>A separate concern is to decide when to stop searching for the best subset, since exhaustive search is too computationally expensive. One way is by locally optimizing some measure. Another one aims for the subset that maximizes the area projected by the dataset in lower dimensions (to get more variance).</a:t>
            </a:r>
          </a:p>
          <a:p>
            <a:endParaRPr lang="en-GB" i="0" baseline="0" dirty="0" smtClean="0">
              <a:effectLst/>
            </a:endParaRPr>
          </a:p>
          <a:p>
            <a:endParaRPr lang="en-GB" i="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89910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i="1" dirty="0" smtClean="0"/>
              <a:t>Feature extraction</a:t>
            </a:r>
            <a:r>
              <a:rPr lang="en-GB" i="0" dirty="0" smtClean="0"/>
              <a:t> is another related phase, where new features may</a:t>
            </a:r>
            <a:r>
              <a:rPr lang="en-GB" i="0" baseline="0" dirty="0" smtClean="0"/>
              <a:t> be obtained from existing ones by applying advanced analytical techniques. It tends to target a narrower range of applications, usually limited to uses in machine learning. Data wrangling is thus a broader term, both in range of use cases and in the diversity of transformations.</a:t>
            </a:r>
            <a:endParaRPr lang="en-GB" i="0" dirty="0" smtClean="0"/>
          </a:p>
        </p:txBody>
      </p:sp>
    </p:spTree>
    <p:extLst>
      <p:ext uri="{BB962C8B-B14F-4D97-AF65-F5344CB8AC3E}">
        <p14:creationId xmlns:p14="http://schemas.microsoft.com/office/powerpoint/2010/main" val="3859347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p:txBody>
      </p:sp>
    </p:spTree>
    <p:extLst>
      <p:ext uri="{BB962C8B-B14F-4D97-AF65-F5344CB8AC3E}">
        <p14:creationId xmlns:p14="http://schemas.microsoft.com/office/powerpoint/2010/main" val="749842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p:txBody>
      </p:sp>
    </p:spTree>
    <p:extLst>
      <p:ext uri="{BB962C8B-B14F-4D97-AF65-F5344CB8AC3E}">
        <p14:creationId xmlns:p14="http://schemas.microsoft.com/office/powerpoint/2010/main" val="889594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3</a:t>
            </a:fld>
            <a:endParaRPr lang="en-US" altLang="zh-TW"/>
          </a:p>
        </p:txBody>
      </p:sp>
    </p:spTree>
    <p:extLst>
      <p:ext uri="{BB962C8B-B14F-4D97-AF65-F5344CB8AC3E}">
        <p14:creationId xmlns:p14="http://schemas.microsoft.com/office/powerpoint/2010/main" val="6416737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p:txBody>
      </p:sp>
    </p:spTree>
    <p:extLst>
      <p:ext uri="{BB962C8B-B14F-4D97-AF65-F5344CB8AC3E}">
        <p14:creationId xmlns:p14="http://schemas.microsoft.com/office/powerpoint/2010/main" val="2405738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2753752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1395501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US" dirty="0" smtClean="0">
                <a:hlinkClick r:id="rId3"/>
              </a:rPr>
              <a:t>https://en.wikipedia.org/wiki/Data_pre-processing</a:t>
            </a:r>
            <a:endParaRPr lang="en-US" dirty="0" smtClean="0"/>
          </a:p>
          <a:p>
            <a:r>
              <a:rPr lang="en-US" dirty="0" smtClean="0">
                <a:hlinkClick r:id="rId4"/>
              </a:rPr>
              <a:t>https://en.wikipedia.org/wiki/Data_preparation</a:t>
            </a:r>
            <a:endParaRPr lang="en-US" dirty="0" smtClean="0"/>
          </a:p>
          <a:p>
            <a:r>
              <a:rPr lang="en-US" dirty="0" smtClean="0">
                <a:hlinkClick r:id="rId5"/>
              </a:rPr>
              <a:t>https://en.wikipedia.org/wiki/Data_integration</a:t>
            </a:r>
            <a:endParaRPr lang="en-US" dirty="0" smtClean="0"/>
          </a:p>
          <a:p>
            <a:r>
              <a:rPr lang="en-US" dirty="0" smtClean="0">
                <a:hlinkClick r:id="rId6"/>
              </a:rPr>
              <a:t>https://en.wikipedia.org/wiki/Data_cleansing</a:t>
            </a:r>
            <a:endParaRPr lang="en-US" dirty="0" smtClean="0"/>
          </a:p>
          <a:p>
            <a:r>
              <a:rPr lang="en-US" dirty="0" smtClean="0">
                <a:hlinkClick r:id="rId7"/>
              </a:rPr>
              <a:t>https://en.wikipedia.org/wiki/Data_reduction</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8"/>
              </a:rPr>
              <a:t>https://en.wikipedia.org/wiki/Instance_selection</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9"/>
              </a:rPr>
              <a:t>https://en.wikipedia.org/wiki/Feature_selection</a:t>
            </a:r>
            <a:endParaRPr lang="en-US" dirty="0" smtClean="0"/>
          </a:p>
          <a:p>
            <a:r>
              <a:rPr lang="en-US" dirty="0" smtClean="0">
                <a:hlinkClick r:id="rId10"/>
              </a:rPr>
              <a:t>https://en.wikipedia.org/wiki/Data_wrangling</a:t>
            </a:r>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265902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1394197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2469289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US" sz="1200" b="0" i="0" kern="1200" dirty="0" smtClean="0">
                <a:solidFill>
                  <a:schemeClr val="tx1"/>
                </a:solidFill>
                <a:effectLst/>
                <a:latin typeface="+mn-lt"/>
                <a:ea typeface="+mn-ea"/>
                <a:cs typeface="+mn-cs"/>
              </a:rPr>
              <a:t>Note that the data swamp criticism only applies to data lakes (whether</a:t>
            </a:r>
            <a:r>
              <a:rPr lang="en-US" sz="1200" b="0" i="0" kern="1200" baseline="0" dirty="0" smtClean="0">
                <a:solidFill>
                  <a:schemeClr val="tx1"/>
                </a:solidFill>
                <a:effectLst/>
                <a:latin typeface="+mn-lt"/>
                <a:ea typeface="+mn-ea"/>
                <a:cs typeface="+mn-cs"/>
              </a:rPr>
              <a:t> they are on the cloud or not). This is because</a:t>
            </a:r>
            <a:r>
              <a:rPr lang="en-US" sz="1200" b="0" i="0" kern="1200" dirty="0" smtClean="0">
                <a:solidFill>
                  <a:schemeClr val="tx1"/>
                </a:solidFill>
                <a:effectLst/>
                <a:latin typeface="+mn-lt"/>
                <a:ea typeface="+mn-ea"/>
                <a:cs typeface="+mn-cs"/>
              </a:rPr>
              <a:t> a data lake is typically a storage system where a wide range of data formats may</a:t>
            </a:r>
            <a:r>
              <a:rPr lang="en-US" sz="1200" b="0" i="0" kern="1200" baseline="0" dirty="0" smtClean="0">
                <a:solidFill>
                  <a:schemeClr val="tx1"/>
                </a:solidFill>
                <a:effectLst/>
                <a:latin typeface="+mn-lt"/>
                <a:ea typeface="+mn-ea"/>
                <a:cs typeface="+mn-cs"/>
              </a:rPr>
              <a:t> coexist, whereas a data warehouse is by definition more structured.</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data swamp</a:t>
            </a:r>
            <a:r>
              <a:rPr lang="en-US" sz="1200" b="0" i="0" kern="1200" dirty="0" smtClean="0">
                <a:solidFill>
                  <a:schemeClr val="tx1"/>
                </a:solidFill>
                <a:effectLst/>
                <a:latin typeface="+mn-lt"/>
                <a:ea typeface="+mn-ea"/>
                <a:cs typeface="+mn-cs"/>
              </a:rPr>
              <a:t> is a deteriorated and unmanaged data lake that is either inaccessible to its intended users or is providing little value” </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Olavsrud</a:t>
            </a:r>
            <a:r>
              <a:rPr lang="en-US" sz="1200" b="0" i="0" kern="1200" dirty="0" smtClean="0">
                <a:solidFill>
                  <a:schemeClr val="tx1"/>
                </a:solidFill>
                <a:effectLst/>
                <a:latin typeface="+mn-lt"/>
                <a:ea typeface="+mn-ea"/>
                <a:cs typeface="+mn-cs"/>
              </a:rPr>
              <a:t>, Thor. </a:t>
            </a:r>
            <a:r>
              <a:rPr lang="en-US" sz="1200" b="0" i="1" kern="1200" dirty="0" smtClean="0">
                <a:solidFill>
                  <a:schemeClr val="tx1"/>
                </a:solidFill>
                <a:effectLst/>
                <a:latin typeface="+mn-lt"/>
                <a:ea typeface="+mn-ea"/>
                <a:cs typeface="+mn-cs"/>
              </a:rPr>
              <a:t>“3 keys to keep your data lake from becoming a data swamp”</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CIO</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“We see customers creating big data graveyards, dumping everything into Hadoop distributed file</a:t>
            </a:r>
            <a:r>
              <a:rPr lang="en-US" sz="1200" b="0" i="0" kern="1200" baseline="0" dirty="0" smtClean="0">
                <a:solidFill>
                  <a:schemeClr val="tx1"/>
                </a:solidFill>
                <a:effectLst/>
                <a:latin typeface="+mn-lt"/>
                <a:ea typeface="+mn-ea"/>
                <a:cs typeface="+mn-cs"/>
              </a:rPr>
              <a:t> system</a:t>
            </a:r>
            <a:r>
              <a:rPr lang="en-US" sz="1200" b="0" i="0" kern="1200" dirty="0" smtClean="0">
                <a:solidFill>
                  <a:schemeClr val="tx1"/>
                </a:solidFill>
                <a:effectLst/>
                <a:latin typeface="+mn-lt"/>
                <a:ea typeface="+mn-ea"/>
                <a:cs typeface="+mn-cs"/>
              </a:rPr>
              <a:t> (HDFS) and hoping to do something with it down the road. But then they just lose track of what’s there.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main challenge is not creating a data lake, but taking advantage of the opportunities it presents.” </a:t>
            </a:r>
          </a:p>
          <a:p>
            <a:r>
              <a:rPr lang="en-US" sz="1200" b="0" i="0" kern="1200" dirty="0" smtClean="0">
                <a:solidFill>
                  <a:schemeClr val="tx1"/>
                </a:solidFill>
                <a:effectLst/>
                <a:latin typeface="+mn-lt"/>
                <a:ea typeface="+mn-ea"/>
                <a:cs typeface="+mn-cs"/>
              </a:rPr>
              <a:t>(Stein, Brian; Morrison, Alan (2014). “</a:t>
            </a:r>
            <a:r>
              <a:rPr lang="en-US" sz="1200" b="0" i="1" kern="1200" dirty="0" smtClean="0">
                <a:solidFill>
                  <a:schemeClr val="tx1"/>
                </a:solidFill>
                <a:effectLst/>
                <a:latin typeface="+mn-lt"/>
                <a:ea typeface="+mn-ea"/>
                <a:cs typeface="+mn-cs"/>
              </a:rPr>
              <a:t>Data lakes and the promise of </a:t>
            </a:r>
            <a:r>
              <a:rPr lang="en-US" sz="1200" b="0" i="1" kern="1200" dirty="0" err="1" smtClean="0">
                <a:solidFill>
                  <a:schemeClr val="tx1"/>
                </a:solidFill>
                <a:effectLst/>
                <a:latin typeface="+mn-lt"/>
                <a:ea typeface="+mn-ea"/>
                <a:cs typeface="+mn-cs"/>
              </a:rPr>
              <a:t>unsiloed</a:t>
            </a:r>
            <a:r>
              <a:rPr lang="en-US" sz="1200" b="0" i="1" kern="1200" dirty="0" smtClean="0">
                <a:solidFill>
                  <a:schemeClr val="tx1"/>
                </a:solidFill>
                <a:effectLst/>
                <a:latin typeface="+mn-lt"/>
                <a:ea typeface="+mn-ea"/>
                <a:cs typeface="+mn-cs"/>
              </a:rPr>
              <a:t> data</a:t>
            </a:r>
            <a:r>
              <a:rPr lang="en-US" sz="1200" b="0" i="0" kern="1200" dirty="0" smtClean="0">
                <a:solidFill>
                  <a:schemeClr val="tx1"/>
                </a:solidFill>
                <a:effectLst/>
                <a:latin typeface="+mn-lt"/>
                <a:ea typeface="+mn-ea"/>
                <a:cs typeface="+mn-cs"/>
              </a:rPr>
              <a:t>”. Technology Forecast: Rethinking integration.</a:t>
            </a:r>
            <a:r>
              <a:rPr lang="en-US" sz="1200" b="0" i="0" kern="1200" baseline="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PricewaterhouseCooper</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Successful data lakes gradually mature as the company figures out which data and metadata are important.</a:t>
            </a:r>
          </a:p>
          <a:p>
            <a:endParaRPr lang="en-GB" dirty="0" smtClean="0"/>
          </a:p>
          <a:p>
            <a:endParaRPr lang="en-GB" dirty="0" smtClean="0"/>
          </a:p>
          <a:p>
            <a:endParaRPr lang="en-GB" dirty="0"/>
          </a:p>
        </p:txBody>
      </p:sp>
    </p:spTree>
    <p:extLst>
      <p:ext uri="{BB962C8B-B14F-4D97-AF65-F5344CB8AC3E}">
        <p14:creationId xmlns:p14="http://schemas.microsoft.com/office/powerpoint/2010/main" val="189116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6096000" y="-6757"/>
            <a:ext cx="6101957"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a:p>
        </p:txBody>
      </p:sp>
      <p:sp>
        <p:nvSpPr>
          <p:cNvPr id="2" name="Title 1">
            <a:extLst>
              <a:ext uri="{FF2B5EF4-FFF2-40B4-BE49-F238E27FC236}">
                <a16:creationId xmlns:a16="http://schemas.microsoft.com/office/drawing/2014/main" id="{8B69D0A9-E10C-458E-90E2-971C8DF126F7}"/>
              </a:ext>
            </a:extLst>
          </p:cNvPr>
          <p:cNvSpPr>
            <a:spLocks noGrp="1"/>
          </p:cNvSpPr>
          <p:nvPr>
            <p:ph type="title"/>
          </p:nvPr>
        </p:nvSpPr>
        <p:spPr>
          <a:xfrm>
            <a:off x="599902" y="1552848"/>
            <a:ext cx="8404614" cy="1123452"/>
          </a:xfrm>
          <a:prstGeom prst="rect">
            <a:avLst/>
          </a:prstGeom>
        </p:spPr>
        <p:txBody>
          <a:bodyPr anchor="b" anchorCtr="0">
            <a:noAutofit/>
          </a:bodyPr>
          <a:lstStyle>
            <a:lvl1pPr>
              <a:lnSpc>
                <a:spcPct val="100000"/>
              </a:lnSpc>
              <a:spcBef>
                <a:spcPts val="0"/>
              </a:spcBef>
              <a:defRPr sz="5000">
                <a:latin typeface="Arial Black" panose="020B0A04020102020204" pitchFamily="34" charset="0"/>
              </a:defRPr>
            </a:lvl1pPr>
          </a:lstStyle>
          <a:p>
            <a:r>
              <a:rPr lang="en-US"/>
              <a:t>Click to edit Master title style</a:t>
            </a:r>
            <a:endParaRPr lang="en-GB"/>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9300296" y="5194370"/>
            <a:ext cx="2314575"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p:nvPr>
        </p:nvSpPr>
        <p:spPr>
          <a:xfrm>
            <a:off x="599901" y="2873623"/>
            <a:ext cx="6538981" cy="2257425"/>
          </a:xfrm>
          <a:prstGeom prst="rect">
            <a:avLst/>
          </a:prstGeom>
        </p:spPr>
        <p:txBody>
          <a:bodyPr>
            <a:noAutofit/>
          </a:bodyPr>
          <a:lstStyle>
            <a:lvl1pPr marL="0" indent="0">
              <a:lnSpc>
                <a:spcPct val="100000"/>
              </a:lnSpc>
              <a:spcBef>
                <a:spcPts val="0"/>
              </a:spcBef>
              <a:buNone/>
              <a:defRPr sz="2800">
                <a:latin typeface="Arial" panose="020B0604020202020204" pitchFamily="34" charset="0"/>
                <a:cs typeface="Arial" panose="020B0604020202020204" pitchFamily="34" charset="0"/>
              </a:defRPr>
            </a:lvl1pPr>
            <a:lvl2pPr>
              <a:lnSpc>
                <a:spcPct val="100000"/>
              </a:lnSpc>
              <a:defRPr sz="2800">
                <a:latin typeface="Arial" panose="020B0604020202020204" pitchFamily="34" charset="0"/>
                <a:cs typeface="Arial" panose="020B0604020202020204" pitchFamily="34" charset="0"/>
              </a:defRPr>
            </a:lvl2pPr>
            <a:lvl3pPr>
              <a:lnSpc>
                <a:spcPct val="100000"/>
              </a:lnSpc>
              <a:defRPr sz="2800">
                <a:latin typeface="Arial" panose="020B0604020202020204" pitchFamily="34" charset="0"/>
                <a:cs typeface="Arial" panose="020B0604020202020204" pitchFamily="34" charset="0"/>
              </a:defRPr>
            </a:lvl3pPr>
            <a:lvl4pPr>
              <a:lnSpc>
                <a:spcPct val="100000"/>
              </a:lnSpc>
              <a:defRPr sz="2800">
                <a:latin typeface="Arial" panose="020B0604020202020204" pitchFamily="34" charset="0"/>
                <a:cs typeface="Arial" panose="020B0604020202020204" pitchFamily="34" charset="0"/>
              </a:defRPr>
            </a:lvl4pPr>
            <a:lvl5pPr>
              <a:lnSpc>
                <a:spcPct val="100000"/>
              </a:lnSpc>
              <a:defRPr sz="2800">
                <a:latin typeface="Arial" panose="020B0604020202020204" pitchFamily="34" charset="0"/>
                <a:cs typeface="Arial" panose="020B0604020202020204" pitchFamily="34" charset="0"/>
              </a:defRPr>
            </a:lvl5pPr>
          </a:lstStyle>
          <a:p>
            <a:pPr lvl="0"/>
            <a:r>
              <a:rPr lang="en-US"/>
              <a:t>Click to edit Master text styles</a:t>
            </a:r>
          </a:p>
        </p:txBody>
      </p:sp>
      <p:sp>
        <p:nvSpPr>
          <p:cNvPr id="41" name="Content Placeholder 9">
            <a:extLst>
              <a:ext uri="{FF2B5EF4-FFF2-40B4-BE49-F238E27FC236}">
                <a16:creationId xmlns:a16="http://schemas.microsoft.com/office/drawing/2014/main" id="{06DE940F-761C-4905-A81B-C51850827CF0}"/>
              </a:ext>
            </a:extLst>
          </p:cNvPr>
          <p:cNvSpPr>
            <a:spLocks noGrp="1"/>
          </p:cNvSpPr>
          <p:nvPr>
            <p:ph sz="quarter" idx="12"/>
          </p:nvPr>
        </p:nvSpPr>
        <p:spPr>
          <a:xfrm>
            <a:off x="599901" y="5328371"/>
            <a:ext cx="5221288" cy="943841"/>
          </a:xfrm>
          <a:prstGeom prst="rect">
            <a:avLst/>
          </a:prstGeom>
        </p:spPr>
        <p:txBody>
          <a:bodyPr>
            <a:noAutofit/>
          </a:bodyPr>
          <a:lstStyle>
            <a:lvl1pPr marL="0" indent="0">
              <a:lnSpc>
                <a:spcPct val="100000"/>
              </a:lnSpc>
              <a:spcBef>
                <a:spcPts val="0"/>
              </a:spcBef>
              <a:buNone/>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4161821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4297339"/>
            <a:ext cx="3275011" cy="1976461"/>
          </a:xfrm>
          <a:prstGeom prst="rect">
            <a:avLst/>
          </a:prstGeom>
        </p:spPr>
        <p:txBody>
          <a:bodyPr>
            <a:noAutofit/>
          </a:bodyPr>
          <a:lstStyle>
            <a:lvl1pPr>
              <a:defRPr sz="1800"/>
            </a:lvl1pPr>
          </a:lstStyle>
          <a:p>
            <a:pPr lvl="0"/>
            <a:r>
              <a:rPr lang="en-US"/>
              <a:t>Click to edit Master text styles</a:t>
            </a:r>
          </a:p>
        </p:txBody>
      </p:sp>
      <p:sp>
        <p:nvSpPr>
          <p:cNvPr id="8" name="Content Placeholder 9">
            <a:extLst>
              <a:ext uri="{FF2B5EF4-FFF2-40B4-BE49-F238E27FC236}">
                <a16:creationId xmlns:a16="http://schemas.microsoft.com/office/drawing/2014/main" id="{D222E9D0-7316-48EE-A819-766D60B44C4E}"/>
              </a:ext>
            </a:extLst>
          </p:cNvPr>
          <p:cNvSpPr>
            <a:spLocks noGrp="1"/>
          </p:cNvSpPr>
          <p:nvPr>
            <p:ph sz="quarter" idx="15"/>
          </p:nvPr>
        </p:nvSpPr>
        <p:spPr>
          <a:xfrm>
            <a:off x="4469004" y="4297339"/>
            <a:ext cx="3275011" cy="1976461"/>
          </a:xfrm>
          <a:prstGeom prst="rect">
            <a:avLst/>
          </a:prstGeom>
        </p:spPr>
        <p:txBody>
          <a:bodyPr>
            <a:noAutofit/>
          </a:bodyPr>
          <a:lstStyle>
            <a:lvl1pPr>
              <a:defRPr sz="1800"/>
            </a:lvl1pPr>
          </a:lstStyle>
          <a:p>
            <a:pPr lvl="0"/>
            <a:r>
              <a:rPr lang="en-US"/>
              <a:t>Click to edit Master text styles</a:t>
            </a:r>
          </a:p>
        </p:txBody>
      </p:sp>
      <p:sp>
        <p:nvSpPr>
          <p:cNvPr id="9" name="Picture Placeholder 3">
            <a:extLst>
              <a:ext uri="{FF2B5EF4-FFF2-40B4-BE49-F238E27FC236}">
                <a16:creationId xmlns:a16="http://schemas.microsoft.com/office/drawing/2014/main" id="{A603ECA0-2580-47CE-AE2F-B495EF47F73E}"/>
              </a:ext>
            </a:extLst>
          </p:cNvPr>
          <p:cNvSpPr>
            <a:spLocks noGrp="1"/>
          </p:cNvSpPr>
          <p:nvPr>
            <p:ph type="pic" sz="quarter" idx="16"/>
          </p:nvPr>
        </p:nvSpPr>
        <p:spPr>
          <a:xfrm>
            <a:off x="4469003" y="2286985"/>
            <a:ext cx="3275011" cy="1835299"/>
          </a:xfrm>
          <a:prstGeom prst="rect">
            <a:avLst/>
          </a:prstGeom>
        </p:spPr>
        <p:txBody>
          <a:bodyPr>
            <a:noAutofit/>
          </a:bodyPr>
          <a:lstStyle>
            <a:lvl1pPr>
              <a:defRPr sz="1800"/>
            </a:lvl1pPr>
          </a:lstStyle>
          <a:p>
            <a:r>
              <a:rPr lang="en-US"/>
              <a:t>Click icon to add picture</a:t>
            </a:r>
            <a:endParaRPr lang="en-GB"/>
          </a:p>
        </p:txBody>
      </p:sp>
      <p:sp>
        <p:nvSpPr>
          <p:cNvPr id="10" name="Content Placeholder 9">
            <a:extLst>
              <a:ext uri="{FF2B5EF4-FFF2-40B4-BE49-F238E27FC236}">
                <a16:creationId xmlns:a16="http://schemas.microsoft.com/office/drawing/2014/main" id="{0E065BBE-251C-48BF-9BFB-DA3EE6EDB835}"/>
              </a:ext>
            </a:extLst>
          </p:cNvPr>
          <p:cNvSpPr>
            <a:spLocks noGrp="1"/>
          </p:cNvSpPr>
          <p:nvPr>
            <p:ph sz="quarter" idx="17"/>
          </p:nvPr>
        </p:nvSpPr>
        <p:spPr>
          <a:xfrm>
            <a:off x="8328025" y="4297339"/>
            <a:ext cx="3275011" cy="1976461"/>
          </a:xfrm>
          <a:prstGeom prst="rect">
            <a:avLst/>
          </a:prstGeom>
        </p:spPr>
        <p:txBody>
          <a:bodyPr>
            <a:noAutofit/>
          </a:bodyPr>
          <a:lstStyle>
            <a:lvl1pPr>
              <a:defRPr sz="1800"/>
            </a:lvl1pPr>
          </a:lstStyle>
          <a:p>
            <a:pPr lvl="0"/>
            <a:r>
              <a:rPr lang="en-US"/>
              <a:t>Click to edit Master text styles</a:t>
            </a:r>
          </a:p>
        </p:txBody>
      </p:sp>
      <p:sp>
        <p:nvSpPr>
          <p:cNvPr id="11" name="Picture Placeholder 3">
            <a:extLst>
              <a:ext uri="{FF2B5EF4-FFF2-40B4-BE49-F238E27FC236}">
                <a16:creationId xmlns:a16="http://schemas.microsoft.com/office/drawing/2014/main" id="{DBDDCB70-1977-4945-863F-2AD7EA8F69BB}"/>
              </a:ext>
            </a:extLst>
          </p:cNvPr>
          <p:cNvSpPr>
            <a:spLocks noGrp="1"/>
          </p:cNvSpPr>
          <p:nvPr>
            <p:ph type="pic" sz="quarter" idx="18"/>
          </p:nvPr>
        </p:nvSpPr>
        <p:spPr>
          <a:xfrm>
            <a:off x="8328024" y="2286986"/>
            <a:ext cx="3275011" cy="1835298"/>
          </a:xfrm>
          <a:prstGeom prst="rect">
            <a:avLst/>
          </a:prstGeom>
        </p:spPr>
        <p:txBody>
          <a:bodyPr>
            <a:noAutofit/>
          </a:bodyPr>
          <a:lstStyle>
            <a:lvl1pPr>
              <a:defRPr sz="1800"/>
            </a:lvl1pPr>
          </a:lstStyle>
          <a:p>
            <a:r>
              <a:rPr lang="en-US"/>
              <a:t>Click icon to add picture</a:t>
            </a:r>
            <a:endParaRPr lang="en-GB"/>
          </a:p>
        </p:txBody>
      </p:sp>
      <p:sp>
        <p:nvSpPr>
          <p:cNvPr id="12" name="Picture Placeholder 3">
            <a:extLst>
              <a:ext uri="{FF2B5EF4-FFF2-40B4-BE49-F238E27FC236}">
                <a16:creationId xmlns:a16="http://schemas.microsoft.com/office/drawing/2014/main" id="{0FB627FE-E548-46EB-A472-24A3A108D79E}"/>
              </a:ext>
            </a:extLst>
          </p:cNvPr>
          <p:cNvSpPr>
            <a:spLocks noGrp="1"/>
          </p:cNvSpPr>
          <p:nvPr>
            <p:ph type="pic" sz="quarter" idx="19"/>
          </p:nvPr>
        </p:nvSpPr>
        <p:spPr>
          <a:xfrm>
            <a:off x="588963" y="2286985"/>
            <a:ext cx="3275011" cy="1835299"/>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r>
              <a:rPr lang="en-US"/>
              <a:t>Click icon to add picture</a:t>
            </a:r>
            <a:endParaRPr lang="en-GB"/>
          </a:p>
        </p:txBody>
      </p:sp>
    </p:spTree>
    <p:extLst>
      <p:ext uri="{BB962C8B-B14F-4D97-AF65-F5344CB8AC3E}">
        <p14:creationId xmlns:p14="http://schemas.microsoft.com/office/powerpoint/2010/main" val="1355291660"/>
      </p:ext>
    </p:extLst>
  </p:cSld>
  <p:clrMapOvr>
    <a:masterClrMapping/>
  </p:clrMapOvr>
  <p:extLst mod="1">
    <p:ext uri="{DCECCB84-F9BA-43D5-87BE-67443E8EF086}">
      <p15:sldGuideLst xmlns:p15="http://schemas.microsoft.com/office/powerpoint/2012/main">
        <p15:guide id="5" orient="horz" pos="1434">
          <p15:clr>
            <a:srgbClr val="FBAE40"/>
          </p15:clr>
        </p15:guide>
        <p15:guide id="6" pos="2434">
          <p15:clr>
            <a:srgbClr val="FBAE40"/>
          </p15:clr>
        </p15:guide>
        <p15:guide id="7" pos="2819">
          <p15:clr>
            <a:srgbClr val="FBAE40"/>
          </p15:clr>
        </p15:guide>
        <p15:guide id="8" pos="4883">
          <p15:clr>
            <a:srgbClr val="FBAE40"/>
          </p15:clr>
        </p15:guide>
        <p15:guide id="9" pos="52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8964" y="2300147"/>
            <a:ext cx="2317397" cy="3972066"/>
          </a:xfrm>
          <a:prstGeom prst="rect">
            <a:avLst/>
          </a:prstGeom>
        </p:spPr>
        <p:txBody>
          <a:bodyPr>
            <a:noAutofit/>
          </a:bodyPr>
          <a:lstStyle>
            <a:lvl1pPr>
              <a:defRPr sz="1800"/>
            </a:lvl1pPr>
          </a:lstStyle>
          <a:p>
            <a:pPr lvl="0"/>
            <a:r>
              <a:rPr lang="en-US"/>
              <a:t>Click to edit Master text styles</a:t>
            </a:r>
          </a:p>
        </p:txBody>
      </p:sp>
      <p:sp>
        <p:nvSpPr>
          <p:cNvPr id="28" name="Content Placeholder 9">
            <a:extLst>
              <a:ext uri="{FF2B5EF4-FFF2-40B4-BE49-F238E27FC236}">
                <a16:creationId xmlns:a16="http://schemas.microsoft.com/office/drawing/2014/main" id="{36EB76BC-1441-48D5-A2CC-2EA2CD2AA350}"/>
              </a:ext>
            </a:extLst>
          </p:cNvPr>
          <p:cNvSpPr>
            <a:spLocks noGrp="1"/>
          </p:cNvSpPr>
          <p:nvPr>
            <p:ph sz="quarter" idx="11"/>
          </p:nvPr>
        </p:nvSpPr>
        <p:spPr>
          <a:xfrm>
            <a:off x="3480281" y="2301734"/>
            <a:ext cx="2317397" cy="3972066"/>
          </a:xfrm>
          <a:prstGeom prst="rect">
            <a:avLst/>
          </a:prstGeom>
        </p:spPr>
        <p:txBody>
          <a:bodyPr>
            <a:noAutofit/>
          </a:bodyPr>
          <a:lstStyle>
            <a:lvl1pPr>
              <a:defRPr sz="1800"/>
            </a:lvl1pPr>
          </a:lstStyle>
          <a:p>
            <a:pPr lvl="0"/>
            <a:r>
              <a:rPr lang="en-US"/>
              <a:t>Click to edit Master text styles</a:t>
            </a:r>
          </a:p>
        </p:txBody>
      </p:sp>
      <p:sp>
        <p:nvSpPr>
          <p:cNvPr id="29" name="Content Placeholder 9">
            <a:extLst>
              <a:ext uri="{FF2B5EF4-FFF2-40B4-BE49-F238E27FC236}">
                <a16:creationId xmlns:a16="http://schemas.microsoft.com/office/drawing/2014/main" id="{B6E5C1B3-F70B-4891-922A-62E3AB65A739}"/>
              </a:ext>
            </a:extLst>
          </p:cNvPr>
          <p:cNvSpPr>
            <a:spLocks noGrp="1"/>
          </p:cNvSpPr>
          <p:nvPr>
            <p:ph sz="quarter" idx="12"/>
          </p:nvPr>
        </p:nvSpPr>
        <p:spPr>
          <a:xfrm>
            <a:off x="6398405" y="2300147"/>
            <a:ext cx="2317397" cy="3972066"/>
          </a:xfrm>
          <a:prstGeom prst="rect">
            <a:avLst/>
          </a:prstGeom>
        </p:spPr>
        <p:txBody>
          <a:bodyPr>
            <a:noAutofit/>
          </a:bodyPr>
          <a:lstStyle>
            <a:lvl1pPr>
              <a:defRPr sz="1800"/>
            </a:lvl1pPr>
          </a:lstStyle>
          <a:p>
            <a:pPr lvl="0"/>
            <a:r>
              <a:rPr lang="en-US"/>
              <a:t>Click to edit Master text styles</a:t>
            </a:r>
          </a:p>
        </p:txBody>
      </p:sp>
      <p:sp>
        <p:nvSpPr>
          <p:cNvPr id="30" name="Content Placeholder 9">
            <a:extLst>
              <a:ext uri="{FF2B5EF4-FFF2-40B4-BE49-F238E27FC236}">
                <a16:creationId xmlns:a16="http://schemas.microsoft.com/office/drawing/2014/main" id="{3428F215-34F6-45EF-89E3-14647293542A}"/>
              </a:ext>
            </a:extLst>
          </p:cNvPr>
          <p:cNvSpPr>
            <a:spLocks noGrp="1"/>
          </p:cNvSpPr>
          <p:nvPr>
            <p:ph sz="quarter" idx="13"/>
          </p:nvPr>
        </p:nvSpPr>
        <p:spPr>
          <a:xfrm>
            <a:off x="9289722" y="2301734"/>
            <a:ext cx="2317397"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205254720"/>
      </p:ext>
    </p:extLst>
  </p:cSld>
  <p:clrMapOvr>
    <a:masterClrMapping/>
  </p:clrMapOvr>
  <p:extLst mod="1">
    <p:ext uri="{DCECCB84-F9BA-43D5-87BE-67443E8EF086}">
      <p15:sldGuideLst xmlns:p15="http://schemas.microsoft.com/office/powerpoint/2012/main">
        <p15:guide id="1" pos="2184">
          <p15:clr>
            <a:srgbClr val="FBAE40"/>
          </p15:clr>
        </p15:guide>
        <p15:guide id="2" pos="184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85649"/>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4" name="Picture Placeholder 3">
            <a:extLst>
              <a:ext uri="{FF2B5EF4-FFF2-40B4-BE49-F238E27FC236}">
                <a16:creationId xmlns:a16="http://schemas.microsoft.com/office/drawing/2014/main" id="{E036A035-5E1D-4FEB-AD42-8C738760F495}"/>
              </a:ext>
            </a:extLst>
          </p:cNvPr>
          <p:cNvSpPr>
            <a:spLocks noGrp="1"/>
          </p:cNvSpPr>
          <p:nvPr>
            <p:ph type="pic" sz="quarter" idx="14"/>
          </p:nvPr>
        </p:nvSpPr>
        <p:spPr>
          <a:xfrm>
            <a:off x="588963"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19" name="Content Placeholder 9">
            <a:extLst>
              <a:ext uri="{FF2B5EF4-FFF2-40B4-BE49-F238E27FC236}">
                <a16:creationId xmlns:a16="http://schemas.microsoft.com/office/drawing/2014/main" id="{CB76B09E-041D-4615-AFC8-FD5EFC779E2B}"/>
              </a:ext>
            </a:extLst>
          </p:cNvPr>
          <p:cNvSpPr>
            <a:spLocks noGrp="1"/>
          </p:cNvSpPr>
          <p:nvPr>
            <p:ph sz="quarter" idx="21"/>
          </p:nvPr>
        </p:nvSpPr>
        <p:spPr>
          <a:xfrm>
            <a:off x="588964" y="3850047"/>
            <a:ext cx="2317397" cy="2422166"/>
          </a:xfrm>
          <a:prstGeom prst="rect">
            <a:avLst/>
          </a:prstGeom>
        </p:spPr>
        <p:txBody>
          <a:bodyPr>
            <a:noAutofit/>
          </a:bodyPr>
          <a:lstStyle>
            <a:lvl1pPr>
              <a:defRPr sz="1800"/>
            </a:lvl1pPr>
          </a:lstStyle>
          <a:p>
            <a:pPr lvl="0"/>
            <a:r>
              <a:rPr lang="en-US"/>
              <a:t>Click to edit Master text styles</a:t>
            </a:r>
          </a:p>
        </p:txBody>
      </p:sp>
      <p:sp>
        <p:nvSpPr>
          <p:cNvPr id="23" name="Picture Placeholder 3">
            <a:extLst>
              <a:ext uri="{FF2B5EF4-FFF2-40B4-BE49-F238E27FC236}">
                <a16:creationId xmlns:a16="http://schemas.microsoft.com/office/drawing/2014/main" id="{3E52C249-A5C2-4E04-8BE0-1060DD0DA93B}"/>
              </a:ext>
            </a:extLst>
          </p:cNvPr>
          <p:cNvSpPr>
            <a:spLocks noGrp="1"/>
          </p:cNvSpPr>
          <p:nvPr>
            <p:ph type="pic" sz="quarter" idx="22"/>
          </p:nvPr>
        </p:nvSpPr>
        <p:spPr>
          <a:xfrm>
            <a:off x="3491266"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24" name="Content Placeholder 9">
            <a:extLst>
              <a:ext uri="{FF2B5EF4-FFF2-40B4-BE49-F238E27FC236}">
                <a16:creationId xmlns:a16="http://schemas.microsoft.com/office/drawing/2014/main" id="{A784DFF9-9AF5-4A2A-B098-26838208ADBA}"/>
              </a:ext>
            </a:extLst>
          </p:cNvPr>
          <p:cNvSpPr>
            <a:spLocks noGrp="1"/>
          </p:cNvSpPr>
          <p:nvPr>
            <p:ph sz="quarter" idx="23"/>
          </p:nvPr>
        </p:nvSpPr>
        <p:spPr>
          <a:xfrm>
            <a:off x="3491267" y="3850047"/>
            <a:ext cx="2317397" cy="2422166"/>
          </a:xfrm>
          <a:prstGeom prst="rect">
            <a:avLst/>
          </a:prstGeom>
        </p:spPr>
        <p:txBody>
          <a:bodyPr>
            <a:noAutofit/>
          </a:bodyPr>
          <a:lstStyle>
            <a:lvl1pPr>
              <a:defRPr sz="1800"/>
            </a:lvl1pPr>
          </a:lstStyle>
          <a:p>
            <a:pPr lvl="0"/>
            <a:r>
              <a:rPr lang="en-US"/>
              <a:t>Click to edit Master text styles</a:t>
            </a:r>
          </a:p>
        </p:txBody>
      </p:sp>
      <p:sp>
        <p:nvSpPr>
          <p:cNvPr id="25" name="Picture Placeholder 3">
            <a:extLst>
              <a:ext uri="{FF2B5EF4-FFF2-40B4-BE49-F238E27FC236}">
                <a16:creationId xmlns:a16="http://schemas.microsoft.com/office/drawing/2014/main" id="{C3325528-45FC-4C82-A0CC-37BAEF7BFCA6}"/>
              </a:ext>
            </a:extLst>
          </p:cNvPr>
          <p:cNvSpPr>
            <a:spLocks noGrp="1"/>
          </p:cNvSpPr>
          <p:nvPr>
            <p:ph type="pic" sz="quarter" idx="24"/>
          </p:nvPr>
        </p:nvSpPr>
        <p:spPr>
          <a:xfrm>
            <a:off x="6393848"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26" name="Content Placeholder 9">
            <a:extLst>
              <a:ext uri="{FF2B5EF4-FFF2-40B4-BE49-F238E27FC236}">
                <a16:creationId xmlns:a16="http://schemas.microsoft.com/office/drawing/2014/main" id="{3C597C1D-5167-4669-949D-CA5A8450FB4A}"/>
              </a:ext>
            </a:extLst>
          </p:cNvPr>
          <p:cNvSpPr>
            <a:spLocks noGrp="1"/>
          </p:cNvSpPr>
          <p:nvPr>
            <p:ph sz="quarter" idx="25"/>
          </p:nvPr>
        </p:nvSpPr>
        <p:spPr>
          <a:xfrm>
            <a:off x="6393849" y="3850047"/>
            <a:ext cx="2317397" cy="2422166"/>
          </a:xfrm>
          <a:prstGeom prst="rect">
            <a:avLst/>
          </a:prstGeom>
        </p:spPr>
        <p:txBody>
          <a:bodyPr>
            <a:noAutofit/>
          </a:bodyPr>
          <a:lstStyle>
            <a:lvl1pPr>
              <a:defRPr sz="1800"/>
            </a:lvl1pPr>
          </a:lstStyle>
          <a:p>
            <a:pPr lvl="0"/>
            <a:r>
              <a:rPr lang="en-US"/>
              <a:t>Click to edit Master text styles</a:t>
            </a:r>
          </a:p>
        </p:txBody>
      </p:sp>
      <p:sp>
        <p:nvSpPr>
          <p:cNvPr id="27" name="Picture Placeholder 3">
            <a:extLst>
              <a:ext uri="{FF2B5EF4-FFF2-40B4-BE49-F238E27FC236}">
                <a16:creationId xmlns:a16="http://schemas.microsoft.com/office/drawing/2014/main" id="{8216A13C-6734-459B-8AB5-0340E0067E9B}"/>
              </a:ext>
            </a:extLst>
          </p:cNvPr>
          <p:cNvSpPr>
            <a:spLocks noGrp="1"/>
          </p:cNvSpPr>
          <p:nvPr>
            <p:ph type="pic" sz="quarter" idx="26"/>
          </p:nvPr>
        </p:nvSpPr>
        <p:spPr>
          <a:xfrm>
            <a:off x="9285638" y="2301875"/>
            <a:ext cx="2317397" cy="1357527"/>
          </a:xfrm>
          <a:prstGeom prst="rect">
            <a:avLst/>
          </a:prstGeom>
        </p:spPr>
        <p:txBody>
          <a:bodyPr>
            <a:noAutofit/>
          </a:bodyPr>
          <a:lstStyle>
            <a:lvl1pPr>
              <a:defRPr sz="1800"/>
            </a:lvl1pPr>
          </a:lstStyle>
          <a:p>
            <a:r>
              <a:rPr lang="en-US"/>
              <a:t>Click icon to add picture</a:t>
            </a:r>
            <a:endParaRPr lang="en-GB"/>
          </a:p>
        </p:txBody>
      </p:sp>
      <p:sp>
        <p:nvSpPr>
          <p:cNvPr id="28" name="Content Placeholder 9">
            <a:extLst>
              <a:ext uri="{FF2B5EF4-FFF2-40B4-BE49-F238E27FC236}">
                <a16:creationId xmlns:a16="http://schemas.microsoft.com/office/drawing/2014/main" id="{C313676A-9E66-43F9-9150-888B1068C8A8}"/>
              </a:ext>
            </a:extLst>
          </p:cNvPr>
          <p:cNvSpPr>
            <a:spLocks noGrp="1"/>
          </p:cNvSpPr>
          <p:nvPr>
            <p:ph sz="quarter" idx="27"/>
          </p:nvPr>
        </p:nvSpPr>
        <p:spPr>
          <a:xfrm>
            <a:off x="9285639" y="3851634"/>
            <a:ext cx="2317397" cy="24221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1776555910"/>
      </p:ext>
    </p:extLst>
  </p:cSld>
  <p:clrMapOvr>
    <a:masterClrMapping/>
  </p:clrMapOvr>
  <p:extLst mod="1">
    <p:ext uri="{DCECCB84-F9BA-43D5-87BE-67443E8EF086}">
      <p15:sldGuideLst xmlns:p15="http://schemas.microsoft.com/office/powerpoint/2012/main">
        <p15:guide id="1" pos="1844">
          <p15:clr>
            <a:srgbClr val="FBAE40"/>
          </p15:clr>
        </p15:guide>
        <p15:guide id="2" pos="218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2292804"/>
            <a:ext cx="1739679" cy="3972066"/>
          </a:xfrm>
          <a:prstGeom prst="rect">
            <a:avLst/>
          </a:prstGeom>
        </p:spPr>
        <p:txBody>
          <a:bodyPr>
            <a:noAutofit/>
          </a:bodyPr>
          <a:lstStyle>
            <a:lvl1pPr>
              <a:defRPr sz="1800"/>
            </a:lvl1pPr>
          </a:lstStyle>
          <a:p>
            <a:pPr lvl="0"/>
            <a:r>
              <a:rPr lang="en-US"/>
              <a:t>Click to edit Master text styles</a:t>
            </a:r>
          </a:p>
        </p:txBody>
      </p:sp>
      <p:sp>
        <p:nvSpPr>
          <p:cNvPr id="26" name="Content Placeholder 9">
            <a:extLst>
              <a:ext uri="{FF2B5EF4-FFF2-40B4-BE49-F238E27FC236}">
                <a16:creationId xmlns:a16="http://schemas.microsoft.com/office/drawing/2014/main" id="{0176E233-E1D7-49C1-8E09-23CDD44A754E}"/>
              </a:ext>
            </a:extLst>
          </p:cNvPr>
          <p:cNvSpPr>
            <a:spLocks noGrp="1"/>
          </p:cNvSpPr>
          <p:nvPr>
            <p:ph sz="quarter" idx="11"/>
          </p:nvPr>
        </p:nvSpPr>
        <p:spPr>
          <a:xfrm>
            <a:off x="2916222" y="2292804"/>
            <a:ext cx="1739679" cy="3972066"/>
          </a:xfrm>
          <a:prstGeom prst="rect">
            <a:avLst/>
          </a:prstGeom>
        </p:spPr>
        <p:txBody>
          <a:bodyPr>
            <a:noAutofit/>
          </a:bodyPr>
          <a:lstStyle>
            <a:lvl1pPr>
              <a:defRPr sz="1800"/>
            </a:lvl1pPr>
          </a:lstStyle>
          <a:p>
            <a:pPr lvl="0"/>
            <a:r>
              <a:rPr lang="en-US"/>
              <a:t>Click to edit Master text styles</a:t>
            </a:r>
          </a:p>
        </p:txBody>
      </p:sp>
      <p:sp>
        <p:nvSpPr>
          <p:cNvPr id="27" name="Content Placeholder 9">
            <a:extLst>
              <a:ext uri="{FF2B5EF4-FFF2-40B4-BE49-F238E27FC236}">
                <a16:creationId xmlns:a16="http://schemas.microsoft.com/office/drawing/2014/main" id="{A41C7C2A-4A4B-422C-BB2A-4C9FAC3A5506}"/>
              </a:ext>
            </a:extLst>
          </p:cNvPr>
          <p:cNvSpPr>
            <a:spLocks noGrp="1"/>
          </p:cNvSpPr>
          <p:nvPr>
            <p:ph sz="quarter" idx="12"/>
          </p:nvPr>
        </p:nvSpPr>
        <p:spPr>
          <a:xfrm>
            <a:off x="5224800" y="2292804"/>
            <a:ext cx="1739679" cy="3972066"/>
          </a:xfrm>
          <a:prstGeom prst="rect">
            <a:avLst/>
          </a:prstGeom>
        </p:spPr>
        <p:txBody>
          <a:bodyPr>
            <a:noAutofit/>
          </a:bodyPr>
          <a:lstStyle>
            <a:lvl1pPr>
              <a:defRPr sz="1800"/>
            </a:lvl1pPr>
          </a:lstStyle>
          <a:p>
            <a:pPr lvl="0"/>
            <a:r>
              <a:rPr lang="en-US"/>
              <a:t>Click to edit Master text styles</a:t>
            </a:r>
          </a:p>
        </p:txBody>
      </p:sp>
      <p:sp>
        <p:nvSpPr>
          <p:cNvPr id="31" name="Content Placeholder 9">
            <a:extLst>
              <a:ext uri="{FF2B5EF4-FFF2-40B4-BE49-F238E27FC236}">
                <a16:creationId xmlns:a16="http://schemas.microsoft.com/office/drawing/2014/main" id="{E3418751-869D-4F85-B32F-0965D7D2AD55}"/>
              </a:ext>
            </a:extLst>
          </p:cNvPr>
          <p:cNvSpPr>
            <a:spLocks noGrp="1"/>
          </p:cNvSpPr>
          <p:nvPr>
            <p:ph sz="quarter" idx="13"/>
          </p:nvPr>
        </p:nvSpPr>
        <p:spPr>
          <a:xfrm>
            <a:off x="7533378" y="2292804"/>
            <a:ext cx="1739679" cy="3972066"/>
          </a:xfrm>
          <a:prstGeom prst="rect">
            <a:avLst/>
          </a:prstGeom>
        </p:spPr>
        <p:txBody>
          <a:bodyPr>
            <a:noAutofit/>
          </a:bodyPr>
          <a:lstStyle>
            <a:lvl1pPr>
              <a:defRPr sz="1800"/>
            </a:lvl1pPr>
          </a:lstStyle>
          <a:p>
            <a:pPr lvl="0"/>
            <a:r>
              <a:rPr lang="en-US"/>
              <a:t>Click to edit Master text styles</a:t>
            </a:r>
          </a:p>
        </p:txBody>
      </p:sp>
      <p:sp>
        <p:nvSpPr>
          <p:cNvPr id="32" name="Content Placeholder 9">
            <a:extLst>
              <a:ext uri="{FF2B5EF4-FFF2-40B4-BE49-F238E27FC236}">
                <a16:creationId xmlns:a16="http://schemas.microsoft.com/office/drawing/2014/main" id="{40CFF437-23DA-4121-8666-7AFDA6F1C6F8}"/>
              </a:ext>
            </a:extLst>
          </p:cNvPr>
          <p:cNvSpPr>
            <a:spLocks noGrp="1"/>
          </p:cNvSpPr>
          <p:nvPr>
            <p:ph sz="quarter" idx="14"/>
          </p:nvPr>
        </p:nvSpPr>
        <p:spPr>
          <a:xfrm>
            <a:off x="9862226" y="2292804"/>
            <a:ext cx="1739679"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928824496"/>
      </p:ext>
    </p:extLst>
  </p:cSld>
  <p:clrMapOvr>
    <a:masterClrMapping/>
  </p:clrMapOvr>
  <p:extLst mod="1">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3565624"/>
            <a:ext cx="1739679" cy="2699245"/>
          </a:xfrm>
          <a:prstGeom prst="rect">
            <a:avLst/>
          </a:prstGeom>
        </p:spPr>
        <p:txBody>
          <a:bodyPr>
            <a:noAutofit/>
          </a:bodyPr>
          <a:lstStyle>
            <a:lvl1pPr>
              <a:defRPr sz="1800"/>
            </a:lvl1pPr>
          </a:lstStyle>
          <a:p>
            <a:pPr lvl="0"/>
            <a:r>
              <a:rPr lang="en-US"/>
              <a:t>Click to edit Master text styles</a:t>
            </a:r>
          </a:p>
        </p:txBody>
      </p:sp>
      <p:sp>
        <p:nvSpPr>
          <p:cNvPr id="8" name="Picture Placeholder 3">
            <a:extLst>
              <a:ext uri="{FF2B5EF4-FFF2-40B4-BE49-F238E27FC236}">
                <a16:creationId xmlns:a16="http://schemas.microsoft.com/office/drawing/2014/main" id="{8CB3F181-B90E-4709-A812-42F5F9FAEF8C}"/>
              </a:ext>
            </a:extLst>
          </p:cNvPr>
          <p:cNvSpPr>
            <a:spLocks noGrp="1"/>
          </p:cNvSpPr>
          <p:nvPr>
            <p:ph type="pic" sz="quarter" idx="15"/>
          </p:nvPr>
        </p:nvSpPr>
        <p:spPr>
          <a:xfrm>
            <a:off x="587374" y="2300287"/>
            <a:ext cx="1763713" cy="992089"/>
          </a:xfrm>
          <a:prstGeom prst="rect">
            <a:avLst/>
          </a:prstGeom>
        </p:spPr>
        <p:txBody>
          <a:bodyPr>
            <a:noAutofit/>
          </a:bodyPr>
          <a:lstStyle>
            <a:lvl1pPr>
              <a:defRPr sz="1800"/>
            </a:lvl1pPr>
          </a:lstStyle>
          <a:p>
            <a:r>
              <a:rPr lang="en-US"/>
              <a:t>Click icon to add picture</a:t>
            </a:r>
            <a:endParaRPr lang="en-GB"/>
          </a:p>
        </p:txBody>
      </p:sp>
      <p:sp>
        <p:nvSpPr>
          <p:cNvPr id="10" name="Content Placeholder 9">
            <a:extLst>
              <a:ext uri="{FF2B5EF4-FFF2-40B4-BE49-F238E27FC236}">
                <a16:creationId xmlns:a16="http://schemas.microsoft.com/office/drawing/2014/main" id="{F7064BD1-661D-4392-B2D3-C94C878F5F00}"/>
              </a:ext>
            </a:extLst>
          </p:cNvPr>
          <p:cNvSpPr>
            <a:spLocks noGrp="1"/>
          </p:cNvSpPr>
          <p:nvPr>
            <p:ph sz="quarter" idx="16"/>
          </p:nvPr>
        </p:nvSpPr>
        <p:spPr>
          <a:xfrm>
            <a:off x="2908754" y="3561383"/>
            <a:ext cx="1739679" cy="2699245"/>
          </a:xfrm>
          <a:prstGeom prst="rect">
            <a:avLst/>
          </a:prstGeom>
        </p:spPr>
        <p:txBody>
          <a:bodyPr>
            <a:noAutofit/>
          </a:bodyPr>
          <a:lstStyle>
            <a:lvl1pPr>
              <a:defRPr sz="1800"/>
            </a:lvl1pPr>
          </a:lstStyle>
          <a:p>
            <a:pPr lvl="0"/>
            <a:r>
              <a:rPr lang="en-US"/>
              <a:t>Click to edit Master text styles</a:t>
            </a:r>
          </a:p>
        </p:txBody>
      </p:sp>
      <p:sp>
        <p:nvSpPr>
          <p:cNvPr id="12" name="Picture Placeholder 3">
            <a:extLst>
              <a:ext uri="{FF2B5EF4-FFF2-40B4-BE49-F238E27FC236}">
                <a16:creationId xmlns:a16="http://schemas.microsoft.com/office/drawing/2014/main" id="{E23378D4-9D40-4803-8C24-3DB36C6A5716}"/>
              </a:ext>
            </a:extLst>
          </p:cNvPr>
          <p:cNvSpPr>
            <a:spLocks noGrp="1"/>
          </p:cNvSpPr>
          <p:nvPr>
            <p:ph type="pic" sz="quarter" idx="17"/>
          </p:nvPr>
        </p:nvSpPr>
        <p:spPr>
          <a:xfrm>
            <a:off x="2908754" y="2296046"/>
            <a:ext cx="1763713" cy="992089"/>
          </a:xfrm>
          <a:prstGeom prst="rect">
            <a:avLst/>
          </a:prstGeom>
        </p:spPr>
        <p:txBody>
          <a:bodyPr>
            <a:noAutofit/>
          </a:bodyPr>
          <a:lstStyle>
            <a:lvl1pPr>
              <a:defRPr sz="1800"/>
            </a:lvl1pPr>
          </a:lstStyle>
          <a:p>
            <a:r>
              <a:rPr lang="en-US"/>
              <a:t>Click icon to add picture</a:t>
            </a:r>
            <a:endParaRPr lang="en-GB"/>
          </a:p>
        </p:txBody>
      </p:sp>
      <p:sp>
        <p:nvSpPr>
          <p:cNvPr id="13" name="Content Placeholder 9">
            <a:extLst>
              <a:ext uri="{FF2B5EF4-FFF2-40B4-BE49-F238E27FC236}">
                <a16:creationId xmlns:a16="http://schemas.microsoft.com/office/drawing/2014/main" id="{00FE57DA-ED33-4CB4-86C8-810DD824BFAB}"/>
              </a:ext>
            </a:extLst>
          </p:cNvPr>
          <p:cNvSpPr>
            <a:spLocks noGrp="1"/>
          </p:cNvSpPr>
          <p:nvPr>
            <p:ph sz="quarter" idx="18"/>
          </p:nvPr>
        </p:nvSpPr>
        <p:spPr>
          <a:xfrm>
            <a:off x="5217219" y="3558226"/>
            <a:ext cx="1739679" cy="2699245"/>
          </a:xfrm>
          <a:prstGeom prst="rect">
            <a:avLst/>
          </a:prstGeom>
        </p:spPr>
        <p:txBody>
          <a:bodyPr>
            <a:noAutofit/>
          </a:bodyPr>
          <a:lstStyle>
            <a:lvl1pPr>
              <a:defRPr sz="1800"/>
            </a:lvl1pPr>
          </a:lstStyle>
          <a:p>
            <a:pPr lvl="0"/>
            <a:r>
              <a:rPr lang="en-US"/>
              <a:t>Click to edit Master text styles</a:t>
            </a:r>
          </a:p>
        </p:txBody>
      </p:sp>
      <p:sp>
        <p:nvSpPr>
          <p:cNvPr id="14" name="Picture Placeholder 3">
            <a:extLst>
              <a:ext uri="{FF2B5EF4-FFF2-40B4-BE49-F238E27FC236}">
                <a16:creationId xmlns:a16="http://schemas.microsoft.com/office/drawing/2014/main" id="{A9355ED7-F872-4706-9817-B13472A932E1}"/>
              </a:ext>
            </a:extLst>
          </p:cNvPr>
          <p:cNvSpPr>
            <a:spLocks noGrp="1"/>
          </p:cNvSpPr>
          <p:nvPr>
            <p:ph type="pic" sz="quarter" idx="19"/>
          </p:nvPr>
        </p:nvSpPr>
        <p:spPr>
          <a:xfrm>
            <a:off x="5217219" y="2292889"/>
            <a:ext cx="1763713" cy="992089"/>
          </a:xfrm>
          <a:prstGeom prst="rect">
            <a:avLst/>
          </a:prstGeom>
        </p:spPr>
        <p:txBody>
          <a:bodyPr>
            <a:noAutofit/>
          </a:bodyPr>
          <a:lstStyle>
            <a:lvl1pPr>
              <a:defRPr sz="1800"/>
            </a:lvl1pPr>
          </a:lstStyle>
          <a:p>
            <a:r>
              <a:rPr lang="en-US"/>
              <a:t>Click icon to add picture</a:t>
            </a:r>
            <a:endParaRPr lang="en-GB"/>
          </a:p>
        </p:txBody>
      </p:sp>
      <p:sp>
        <p:nvSpPr>
          <p:cNvPr id="15" name="Content Placeholder 9">
            <a:extLst>
              <a:ext uri="{FF2B5EF4-FFF2-40B4-BE49-F238E27FC236}">
                <a16:creationId xmlns:a16="http://schemas.microsoft.com/office/drawing/2014/main" id="{115CCB77-02EC-4783-9DF6-0A05456ED730}"/>
              </a:ext>
            </a:extLst>
          </p:cNvPr>
          <p:cNvSpPr>
            <a:spLocks noGrp="1"/>
          </p:cNvSpPr>
          <p:nvPr>
            <p:ph sz="quarter" idx="20"/>
          </p:nvPr>
        </p:nvSpPr>
        <p:spPr>
          <a:xfrm>
            <a:off x="7527238" y="3549295"/>
            <a:ext cx="1739679" cy="2699245"/>
          </a:xfrm>
          <a:prstGeom prst="rect">
            <a:avLst/>
          </a:prstGeom>
        </p:spPr>
        <p:txBody>
          <a:bodyPr>
            <a:noAutofit/>
          </a:bodyPr>
          <a:lstStyle>
            <a:lvl1pPr>
              <a:defRPr sz="1800"/>
            </a:lvl1pPr>
          </a:lstStyle>
          <a:p>
            <a:pPr lvl="0"/>
            <a:r>
              <a:rPr lang="en-US"/>
              <a:t>Click to edit Master text styles</a:t>
            </a:r>
          </a:p>
        </p:txBody>
      </p:sp>
      <p:sp>
        <p:nvSpPr>
          <p:cNvPr id="16" name="Picture Placeholder 3">
            <a:extLst>
              <a:ext uri="{FF2B5EF4-FFF2-40B4-BE49-F238E27FC236}">
                <a16:creationId xmlns:a16="http://schemas.microsoft.com/office/drawing/2014/main" id="{DC2F2444-14F2-4088-9371-18C2860AC6D3}"/>
              </a:ext>
            </a:extLst>
          </p:cNvPr>
          <p:cNvSpPr>
            <a:spLocks noGrp="1"/>
          </p:cNvSpPr>
          <p:nvPr>
            <p:ph type="pic" sz="quarter" idx="21"/>
          </p:nvPr>
        </p:nvSpPr>
        <p:spPr>
          <a:xfrm>
            <a:off x="7527238" y="2283958"/>
            <a:ext cx="1763713" cy="992089"/>
          </a:xfrm>
          <a:prstGeom prst="rect">
            <a:avLst/>
          </a:prstGeom>
        </p:spPr>
        <p:txBody>
          <a:bodyPr>
            <a:noAutofit/>
          </a:bodyPr>
          <a:lstStyle>
            <a:lvl1pPr>
              <a:defRPr sz="1800"/>
            </a:lvl1pPr>
          </a:lstStyle>
          <a:p>
            <a:r>
              <a:rPr lang="en-US"/>
              <a:t>Click icon to add picture</a:t>
            </a:r>
            <a:endParaRPr lang="en-GB"/>
          </a:p>
        </p:txBody>
      </p:sp>
      <p:sp>
        <p:nvSpPr>
          <p:cNvPr id="17" name="Content Placeholder 9">
            <a:extLst>
              <a:ext uri="{FF2B5EF4-FFF2-40B4-BE49-F238E27FC236}">
                <a16:creationId xmlns:a16="http://schemas.microsoft.com/office/drawing/2014/main" id="{5E077B78-FC6D-470D-BE7E-00548B8BBCD1}"/>
              </a:ext>
            </a:extLst>
          </p:cNvPr>
          <p:cNvSpPr>
            <a:spLocks noGrp="1"/>
          </p:cNvSpPr>
          <p:nvPr>
            <p:ph sz="quarter" idx="22"/>
          </p:nvPr>
        </p:nvSpPr>
        <p:spPr>
          <a:xfrm>
            <a:off x="9855129" y="3574555"/>
            <a:ext cx="1739679" cy="2699245"/>
          </a:xfrm>
          <a:prstGeom prst="rect">
            <a:avLst/>
          </a:prstGeom>
        </p:spPr>
        <p:txBody>
          <a:bodyPr>
            <a:noAutofit/>
          </a:bodyPr>
          <a:lstStyle>
            <a:lvl1pPr>
              <a:defRPr sz="1800"/>
            </a:lvl1pPr>
          </a:lstStyle>
          <a:p>
            <a:pPr lvl="0"/>
            <a:r>
              <a:rPr lang="en-US"/>
              <a:t>Click to edit Master text styles</a:t>
            </a:r>
          </a:p>
        </p:txBody>
      </p:sp>
      <p:sp>
        <p:nvSpPr>
          <p:cNvPr id="18" name="Picture Placeholder 3">
            <a:extLst>
              <a:ext uri="{FF2B5EF4-FFF2-40B4-BE49-F238E27FC236}">
                <a16:creationId xmlns:a16="http://schemas.microsoft.com/office/drawing/2014/main" id="{FAD3149A-0394-4B2A-9DB9-07B38D07064A}"/>
              </a:ext>
            </a:extLst>
          </p:cNvPr>
          <p:cNvSpPr>
            <a:spLocks noGrp="1"/>
          </p:cNvSpPr>
          <p:nvPr>
            <p:ph type="pic" sz="quarter" idx="23"/>
          </p:nvPr>
        </p:nvSpPr>
        <p:spPr>
          <a:xfrm>
            <a:off x="9855129" y="2309218"/>
            <a:ext cx="1763713" cy="992089"/>
          </a:xfrm>
          <a:prstGeom prst="rect">
            <a:avLst/>
          </a:prstGeom>
        </p:spPr>
        <p:txBody>
          <a:bodyPr>
            <a:noAutofit/>
          </a:bodyPr>
          <a:lstStyle>
            <a:lvl1pPr>
              <a:defRPr sz="1800"/>
            </a:lvl1pPr>
          </a:lstStyle>
          <a:p>
            <a:r>
              <a:rPr lang="en-US"/>
              <a:t>Click icon to add picture</a:t>
            </a:r>
            <a:endParaRPr lang="en-GB"/>
          </a:p>
        </p:txBody>
      </p:sp>
    </p:spTree>
    <p:extLst>
      <p:ext uri="{BB962C8B-B14F-4D97-AF65-F5344CB8AC3E}">
        <p14:creationId xmlns:p14="http://schemas.microsoft.com/office/powerpoint/2010/main" val="3045894758"/>
      </p:ext>
    </p:extLst>
  </p:cSld>
  <p:clrMapOvr>
    <a:masterClrMapping/>
  </p:clrMapOvr>
  <p:extLst mod="1">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4156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50964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9348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17282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9643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3F14-1390-4C40-9519-48E0DB1E16B0}"/>
              </a:ext>
            </a:extLst>
          </p:cNvPr>
          <p:cNvSpPr>
            <a:spLocks noGrp="1"/>
          </p:cNvSpPr>
          <p:nvPr>
            <p:ph type="title"/>
          </p:nvPr>
        </p:nvSpPr>
        <p:spPr>
          <a:xfrm>
            <a:off x="612428" y="2875756"/>
            <a:ext cx="10992198" cy="1106488"/>
          </a:xfrm>
        </p:spPr>
        <p:txBody>
          <a:bodyPr anchor="ctr" anchorCtr="0"/>
          <a:lstStyle>
            <a:lvl1pPr algn="ctr">
              <a:lnSpc>
                <a:spcPct val="100000"/>
              </a:lnSpc>
              <a:defRPr/>
            </a:lvl1pPr>
          </a:lstStyle>
          <a:p>
            <a:r>
              <a:rPr lang="en-US"/>
              <a:t>Click to edit Master title style</a:t>
            </a:r>
            <a:endParaRPr lang="en-GB"/>
          </a:p>
        </p:txBody>
      </p:sp>
    </p:spTree>
    <p:extLst>
      <p:ext uri="{BB962C8B-B14F-4D97-AF65-F5344CB8AC3E}">
        <p14:creationId xmlns:p14="http://schemas.microsoft.com/office/powerpoint/2010/main" val="4278724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7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55334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094313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8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042491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930856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9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136455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867876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10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926866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5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857551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093360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6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4228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602248" y="609898"/>
            <a:ext cx="11002378" cy="1117932"/>
          </a:xfrm>
          <a:prstGeom prst="rect">
            <a:avLst/>
          </a:prstGeom>
        </p:spPr>
        <p:txBody>
          <a:bodyPr anchor="t" anchorCtr="0">
            <a:noAutofit/>
          </a:bodyPr>
          <a:lstStyle>
            <a:lvl1pPr algn="ctr">
              <a:lnSpc>
                <a:spcPct val="100000"/>
              </a:lnSpc>
              <a:spcBef>
                <a:spcPts val="0"/>
              </a:spcBef>
              <a:defRPr sz="3600">
                <a:latin typeface="Arial Black" panose="020B0A04020102020204" pitchFamily="34" charset="0"/>
              </a:defRPr>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601490" y="2300147"/>
            <a:ext cx="11003136" cy="3972066"/>
          </a:xfrm>
          <a:prstGeom prst="rect">
            <a:avLst/>
          </a:prstGeom>
        </p:spPr>
        <p:txBody>
          <a:bodyPr>
            <a:noAutofit/>
          </a:bodyPr>
          <a:lstStyle>
            <a:lvl1pPr>
              <a:lnSpc>
                <a:spcPct val="100000"/>
              </a:lnSpc>
              <a:spcBef>
                <a:spcPts val="0"/>
              </a:spcBef>
              <a:defRPr sz="1800">
                <a:latin typeface="Arial" panose="020B0604020202020204" pitchFamily="34" charset="0"/>
                <a:cs typeface="Arial" panose="020B0604020202020204" pitchFamily="34" charset="0"/>
              </a:defRPr>
            </a:lvl1pPr>
            <a:lvl2pPr>
              <a:lnSpc>
                <a:spcPct val="100000"/>
              </a:lnSpc>
              <a:spcBef>
                <a:spcPts val="0"/>
              </a:spcBef>
              <a:defRPr sz="1800">
                <a:latin typeface="Arial" panose="020B0604020202020204" pitchFamily="34" charset="0"/>
                <a:cs typeface="Arial" panose="020B0604020202020204" pitchFamily="34" charset="0"/>
              </a:defRPr>
            </a:lvl2pPr>
            <a:lvl3pPr>
              <a:lnSpc>
                <a:spcPct val="100000"/>
              </a:lnSpc>
              <a:spcBef>
                <a:spcPts val="0"/>
              </a:spcBef>
              <a:defRPr sz="1800">
                <a:latin typeface="Arial" panose="020B0604020202020204" pitchFamily="34" charset="0"/>
                <a:cs typeface="Arial" panose="020B0604020202020204" pitchFamily="34" charset="0"/>
              </a:defRPr>
            </a:lvl3pPr>
            <a:lvl4pPr>
              <a:lnSpc>
                <a:spcPct val="100000"/>
              </a:lnSpc>
              <a:spcBef>
                <a:spcPts val="0"/>
              </a:spcBef>
              <a:defRPr sz="1800">
                <a:latin typeface="Arial" panose="020B0604020202020204" pitchFamily="34" charset="0"/>
                <a:cs typeface="Arial" panose="020B0604020202020204" pitchFamily="34" charset="0"/>
              </a:defRPr>
            </a:lvl4pPr>
            <a:lvl5pPr>
              <a:lnSpc>
                <a:spcPct val="100000"/>
              </a:lnSpc>
              <a:spcBef>
                <a:spcPts val="0"/>
              </a:spcBef>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989768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61090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333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a:p>
        </p:txBody>
      </p:sp>
    </p:spTree>
    <p:extLst>
      <p:ext uri="{BB962C8B-B14F-4D97-AF65-F5344CB8AC3E}">
        <p14:creationId xmlns:p14="http://schemas.microsoft.com/office/powerpoint/2010/main" val="38263229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cSld name="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6096000" y="-6757"/>
            <a:ext cx="6101957"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a:p>
        </p:txBody>
      </p:sp>
      <p:sp>
        <p:nvSpPr>
          <p:cNvPr id="2" name="Title 1">
            <a:extLst>
              <a:ext uri="{FF2B5EF4-FFF2-40B4-BE49-F238E27FC236}">
                <a16:creationId xmlns:a16="http://schemas.microsoft.com/office/drawing/2014/main" id="{8B69D0A9-E10C-458E-90E2-971C8DF126F7}"/>
              </a:ext>
            </a:extLst>
          </p:cNvPr>
          <p:cNvSpPr>
            <a:spLocks noGrp="1"/>
          </p:cNvSpPr>
          <p:nvPr>
            <p:ph type="title"/>
          </p:nvPr>
        </p:nvSpPr>
        <p:spPr>
          <a:xfrm>
            <a:off x="599902" y="1552848"/>
            <a:ext cx="8404614" cy="1123452"/>
          </a:xfrm>
          <a:prstGeom prst="rect">
            <a:avLst/>
          </a:prstGeom>
        </p:spPr>
        <p:txBody>
          <a:bodyPr anchor="b" anchorCtr="0">
            <a:noAutofit/>
          </a:bodyPr>
          <a:lstStyle>
            <a:lvl1pPr>
              <a:lnSpc>
                <a:spcPct val="100000"/>
              </a:lnSpc>
              <a:spcBef>
                <a:spcPts val="0"/>
              </a:spcBef>
              <a:defRPr sz="5000">
                <a:latin typeface="Arial Black" panose="020B0A04020102020204" pitchFamily="34" charset="0"/>
              </a:defRPr>
            </a:lvl1pPr>
          </a:lstStyle>
          <a:p>
            <a:r>
              <a:rPr lang="en-US"/>
              <a:t>Click to edit Master title style</a:t>
            </a:r>
            <a:endParaRPr lang="en-GB"/>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9300296" y="5194370"/>
            <a:ext cx="2314575"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p:nvPr>
        </p:nvSpPr>
        <p:spPr>
          <a:xfrm>
            <a:off x="599901" y="2873623"/>
            <a:ext cx="6538981" cy="2257425"/>
          </a:xfrm>
          <a:prstGeom prst="rect">
            <a:avLst/>
          </a:prstGeom>
        </p:spPr>
        <p:txBody>
          <a:bodyPr>
            <a:noAutofit/>
          </a:bodyPr>
          <a:lstStyle>
            <a:lvl1pPr marL="0" indent="0">
              <a:lnSpc>
                <a:spcPct val="100000"/>
              </a:lnSpc>
              <a:spcBef>
                <a:spcPts val="0"/>
              </a:spcBef>
              <a:buNone/>
              <a:defRPr sz="2800">
                <a:latin typeface="Arial" panose="020B0604020202020204" pitchFamily="34" charset="0"/>
                <a:cs typeface="Arial" panose="020B0604020202020204" pitchFamily="34" charset="0"/>
              </a:defRPr>
            </a:lvl1pPr>
            <a:lvl2pPr>
              <a:lnSpc>
                <a:spcPct val="100000"/>
              </a:lnSpc>
              <a:defRPr sz="2800">
                <a:latin typeface="Arial" panose="020B0604020202020204" pitchFamily="34" charset="0"/>
                <a:cs typeface="Arial" panose="020B0604020202020204" pitchFamily="34" charset="0"/>
              </a:defRPr>
            </a:lvl2pPr>
            <a:lvl3pPr>
              <a:lnSpc>
                <a:spcPct val="100000"/>
              </a:lnSpc>
              <a:defRPr sz="2800">
                <a:latin typeface="Arial" panose="020B0604020202020204" pitchFamily="34" charset="0"/>
                <a:cs typeface="Arial" panose="020B0604020202020204" pitchFamily="34" charset="0"/>
              </a:defRPr>
            </a:lvl3pPr>
            <a:lvl4pPr>
              <a:lnSpc>
                <a:spcPct val="100000"/>
              </a:lnSpc>
              <a:defRPr sz="2800">
                <a:latin typeface="Arial" panose="020B0604020202020204" pitchFamily="34" charset="0"/>
                <a:cs typeface="Arial" panose="020B0604020202020204" pitchFamily="34" charset="0"/>
              </a:defRPr>
            </a:lvl4pPr>
            <a:lvl5pPr>
              <a:lnSpc>
                <a:spcPct val="100000"/>
              </a:lnSpc>
              <a:defRPr sz="2800">
                <a:latin typeface="Arial" panose="020B0604020202020204" pitchFamily="34" charset="0"/>
                <a:cs typeface="Arial" panose="020B0604020202020204" pitchFamily="34" charset="0"/>
              </a:defRPr>
            </a:lvl5pPr>
          </a:lstStyle>
          <a:p>
            <a:pPr lvl="0"/>
            <a:r>
              <a:rPr lang="en-US"/>
              <a:t>Click to edit Master text styles</a:t>
            </a:r>
          </a:p>
        </p:txBody>
      </p:sp>
      <p:sp>
        <p:nvSpPr>
          <p:cNvPr id="41" name="Content Placeholder 9">
            <a:extLst>
              <a:ext uri="{FF2B5EF4-FFF2-40B4-BE49-F238E27FC236}">
                <a16:creationId xmlns:a16="http://schemas.microsoft.com/office/drawing/2014/main" id="{06DE940F-761C-4905-A81B-C51850827CF0}"/>
              </a:ext>
            </a:extLst>
          </p:cNvPr>
          <p:cNvSpPr>
            <a:spLocks noGrp="1"/>
          </p:cNvSpPr>
          <p:nvPr>
            <p:ph sz="quarter" idx="12"/>
          </p:nvPr>
        </p:nvSpPr>
        <p:spPr>
          <a:xfrm>
            <a:off x="599901" y="5328371"/>
            <a:ext cx="5221288" cy="943841"/>
          </a:xfrm>
          <a:prstGeom prst="rect">
            <a:avLst/>
          </a:prstGeom>
        </p:spPr>
        <p:txBody>
          <a:bodyPr>
            <a:noAutofit/>
          </a:bodyPr>
          <a:lstStyle>
            <a:lvl1pPr marL="0" indent="0">
              <a:lnSpc>
                <a:spcPct val="100000"/>
              </a:lnSpc>
              <a:spcBef>
                <a:spcPts val="0"/>
              </a:spcBef>
              <a:buNone/>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3740948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10042" y="0"/>
            <a:ext cx="5814644"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77356"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50564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6377356" y="0"/>
            <a:ext cx="5814644"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84788"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72756"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5594102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310">
          <p15:clr>
            <a:srgbClr val="FBAE40"/>
          </p15:clr>
        </p15:guide>
        <p15:guide id="4" orient="horz" pos="3974">
          <p15:clr>
            <a:srgbClr val="FBAE40"/>
          </p15:clr>
        </p15:guide>
        <p15:guide id="5" orient="horz" pos="368">
          <p15:clr>
            <a:srgbClr val="FBAE40"/>
          </p15:clr>
        </p15:guide>
        <p15:guide id="6" pos="37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11">
            <a:extLst>
              <a:ext uri="{FF2B5EF4-FFF2-40B4-BE49-F238E27FC236}">
                <a16:creationId xmlns:a16="http://schemas.microsoft.com/office/drawing/2014/main" id="{3FC6D143-2387-4A1E-96D3-A9467EA4A995}"/>
              </a:ext>
            </a:extLst>
          </p:cNvPr>
          <p:cNvSpPr>
            <a:spLocks noGrp="1"/>
          </p:cNvSpPr>
          <p:nvPr>
            <p:ph sz="quarter" idx="13"/>
          </p:nvPr>
        </p:nvSpPr>
        <p:spPr>
          <a:xfrm>
            <a:off x="6380749"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9196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11">
            <a:extLst>
              <a:ext uri="{FF2B5EF4-FFF2-40B4-BE49-F238E27FC236}">
                <a16:creationId xmlns:a16="http://schemas.microsoft.com/office/drawing/2014/main" id="{98FC274D-A48E-42C4-9DC7-F6049539065E}"/>
              </a:ext>
            </a:extLst>
          </p:cNvPr>
          <p:cNvSpPr>
            <a:spLocks noGrp="1"/>
          </p:cNvSpPr>
          <p:nvPr>
            <p:ph sz="quarter" idx="14"/>
          </p:nvPr>
        </p:nvSpPr>
        <p:spPr>
          <a:xfrm>
            <a:off x="585662"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11">
            <a:extLst>
              <a:ext uri="{FF2B5EF4-FFF2-40B4-BE49-F238E27FC236}">
                <a16:creationId xmlns:a16="http://schemas.microsoft.com/office/drawing/2014/main" id="{D1CA8378-3408-439F-8F67-E28774CB5E43}"/>
              </a:ext>
            </a:extLst>
          </p:cNvPr>
          <p:cNvSpPr>
            <a:spLocks noGrp="1"/>
          </p:cNvSpPr>
          <p:nvPr>
            <p:ph sz="quarter" idx="15"/>
          </p:nvPr>
        </p:nvSpPr>
        <p:spPr>
          <a:xfrm>
            <a:off x="6380749"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5C7ECB63-85CD-4ACC-BEFF-B0D37FA6877E}"/>
              </a:ext>
            </a:extLst>
          </p:cNvPr>
          <p:cNvSpPr>
            <a:spLocks noGrp="1"/>
          </p:cNvSpPr>
          <p:nvPr>
            <p:ph sz="quarter" idx="16"/>
          </p:nvPr>
        </p:nvSpPr>
        <p:spPr>
          <a:xfrm>
            <a:off x="6380747"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7919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spcBef>
                <a:spcPts val="0"/>
              </a:spcBef>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460713" y="2301734"/>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1" name="Content Placeholder 9">
            <a:extLst>
              <a:ext uri="{FF2B5EF4-FFF2-40B4-BE49-F238E27FC236}">
                <a16:creationId xmlns:a16="http://schemas.microsoft.com/office/drawing/2014/main" id="{1D07E080-B3E4-4B1D-A18E-2D10025797CC}"/>
              </a:ext>
            </a:extLst>
          </p:cNvPr>
          <p:cNvSpPr>
            <a:spLocks noGrp="1"/>
          </p:cNvSpPr>
          <p:nvPr>
            <p:ph sz="quarter" idx="12"/>
          </p:nvPr>
        </p:nvSpPr>
        <p:spPr>
          <a:xfrm>
            <a:off x="8328025"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2144617087"/>
      </p:ext>
    </p:extLst>
  </p:cSld>
  <p:clrMapOvr>
    <a:masterClrMapping/>
  </p:clrMapOvr>
  <p:extLst mod="1">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328505" y="2301734"/>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3" name="Content Placeholder 9">
            <a:extLst>
              <a:ext uri="{FF2B5EF4-FFF2-40B4-BE49-F238E27FC236}">
                <a16:creationId xmlns:a16="http://schemas.microsoft.com/office/drawing/2014/main" id="{333C1F87-A303-4CC8-9E9C-9C78AEC6180E}"/>
              </a:ext>
            </a:extLst>
          </p:cNvPr>
          <p:cNvSpPr>
            <a:spLocks noGrp="1"/>
          </p:cNvSpPr>
          <p:nvPr>
            <p:ph sz="quarter" idx="13"/>
          </p:nvPr>
        </p:nvSpPr>
        <p:spPr>
          <a:xfrm>
            <a:off x="4328505" y="3679268"/>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4" name="Content Placeholder 9">
            <a:extLst>
              <a:ext uri="{FF2B5EF4-FFF2-40B4-BE49-F238E27FC236}">
                <a16:creationId xmlns:a16="http://schemas.microsoft.com/office/drawing/2014/main" id="{57B7F16B-A317-4FE4-A49A-EF8904DB1A8A}"/>
              </a:ext>
            </a:extLst>
          </p:cNvPr>
          <p:cNvSpPr>
            <a:spLocks noGrp="1"/>
          </p:cNvSpPr>
          <p:nvPr>
            <p:ph sz="quarter" idx="14"/>
          </p:nvPr>
        </p:nvSpPr>
        <p:spPr>
          <a:xfrm>
            <a:off x="4328505" y="5062642"/>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5" name="Content Placeholder 9">
            <a:extLst>
              <a:ext uri="{FF2B5EF4-FFF2-40B4-BE49-F238E27FC236}">
                <a16:creationId xmlns:a16="http://schemas.microsoft.com/office/drawing/2014/main" id="{B7AEA07C-10F8-403E-A03F-4141E4E77FE8}"/>
              </a:ext>
            </a:extLst>
          </p:cNvPr>
          <p:cNvSpPr>
            <a:spLocks noGrp="1"/>
          </p:cNvSpPr>
          <p:nvPr>
            <p:ph sz="quarter" idx="15"/>
          </p:nvPr>
        </p:nvSpPr>
        <p:spPr>
          <a:xfrm>
            <a:off x="588964" y="367926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6" name="Content Placeholder 9">
            <a:extLst>
              <a:ext uri="{FF2B5EF4-FFF2-40B4-BE49-F238E27FC236}">
                <a16:creationId xmlns:a16="http://schemas.microsoft.com/office/drawing/2014/main" id="{2E3C93EA-3B23-48E7-AFA4-FA01AEADD2FF}"/>
              </a:ext>
            </a:extLst>
          </p:cNvPr>
          <p:cNvSpPr>
            <a:spLocks noGrp="1"/>
          </p:cNvSpPr>
          <p:nvPr>
            <p:ph sz="quarter" idx="16"/>
          </p:nvPr>
        </p:nvSpPr>
        <p:spPr>
          <a:xfrm>
            <a:off x="588964" y="5072542"/>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0" name="Content Placeholder 9">
            <a:extLst>
              <a:ext uri="{FF2B5EF4-FFF2-40B4-BE49-F238E27FC236}">
                <a16:creationId xmlns:a16="http://schemas.microsoft.com/office/drawing/2014/main" id="{EFAA73BB-5DE7-4228-8286-4CD1B5AC1EA5}"/>
              </a:ext>
            </a:extLst>
          </p:cNvPr>
          <p:cNvSpPr>
            <a:spLocks noGrp="1"/>
          </p:cNvSpPr>
          <p:nvPr>
            <p:ph sz="quarter" idx="17"/>
          </p:nvPr>
        </p:nvSpPr>
        <p:spPr>
          <a:xfrm>
            <a:off x="8051934" y="2300147"/>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Content Placeholder 9">
            <a:extLst>
              <a:ext uri="{FF2B5EF4-FFF2-40B4-BE49-F238E27FC236}">
                <a16:creationId xmlns:a16="http://schemas.microsoft.com/office/drawing/2014/main" id="{728184AE-9026-48AC-B7D7-5D12FFCC2C05}"/>
              </a:ext>
            </a:extLst>
          </p:cNvPr>
          <p:cNvSpPr>
            <a:spLocks noGrp="1"/>
          </p:cNvSpPr>
          <p:nvPr>
            <p:ph sz="quarter" idx="18"/>
          </p:nvPr>
        </p:nvSpPr>
        <p:spPr>
          <a:xfrm>
            <a:off x="8051934" y="3677681"/>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2" name="Content Placeholder 9">
            <a:extLst>
              <a:ext uri="{FF2B5EF4-FFF2-40B4-BE49-F238E27FC236}">
                <a16:creationId xmlns:a16="http://schemas.microsoft.com/office/drawing/2014/main" id="{A3015C1D-411B-45B4-8B71-9BDD089AD984}"/>
              </a:ext>
            </a:extLst>
          </p:cNvPr>
          <p:cNvSpPr>
            <a:spLocks noGrp="1"/>
          </p:cNvSpPr>
          <p:nvPr>
            <p:ph sz="quarter" idx="19"/>
          </p:nvPr>
        </p:nvSpPr>
        <p:spPr>
          <a:xfrm>
            <a:off x="8051934" y="5061055"/>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646202565"/>
      </p:ext>
    </p:extLst>
  </p:cSld>
  <p:clrMapOvr>
    <a:masterClrMapping/>
  </p:clrMapOvr>
  <p:extLst mod="1">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80000">
              <a:schemeClr val="accent1">
                <a:tint val="44500"/>
                <a:satMod val="160000"/>
                <a:alpha val="50000"/>
              </a:schemeClr>
            </a:gs>
            <a:gs pos="100000">
              <a:schemeClr val="accent1"/>
            </a:gs>
          </a:gsLst>
          <a:lin ang="2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428" y="609252"/>
            <a:ext cx="10992198" cy="1106488"/>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p:cNvSpPr>
            <a:spLocks noGrp="1"/>
          </p:cNvSpPr>
          <p:nvPr>
            <p:ph type="body" idx="1"/>
          </p:nvPr>
        </p:nvSpPr>
        <p:spPr>
          <a:xfrm>
            <a:off x="612428" y="1825624"/>
            <a:ext cx="10992198" cy="4448175"/>
          </a:xfrm>
          <a:prstGeom prst="rect">
            <a:avLst/>
          </a:prstGeom>
        </p:spPr>
        <p:txBody>
          <a:bodyPr vert="horz" lIns="91440" tIns="45720" rIns="91440" bIns="4572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0689790"/>
      </p:ext>
    </p:extLst>
  </p:cSld>
  <p:clrMap bg1="lt1" tx1="dk1" bg2="lt2" tx2="dk2" accent1="accent1" accent2="accent2" accent3="accent3" accent4="accent4" accent5="accent5" accent6="accent6" hlink="hlink" folHlink="folHlink"/>
  <p:sldLayoutIdLst>
    <p:sldLayoutId id="2147483754" r:id="rId1"/>
    <p:sldLayoutId id="2147483748" r:id="rId2"/>
    <p:sldLayoutId id="2147483649" r:id="rId3"/>
    <p:sldLayoutId id="2147483661" r:id="rId4"/>
    <p:sldLayoutId id="2147483650" r:id="rId5"/>
    <p:sldLayoutId id="2147483652" r:id="rId6"/>
    <p:sldLayoutId id="2147483749" r:id="rId7"/>
    <p:sldLayoutId id="2147483666" r:id="rId8"/>
    <p:sldLayoutId id="2147483750" r:id="rId9"/>
    <p:sldLayoutId id="2147483670" r:id="rId10"/>
    <p:sldLayoutId id="2147483669" r:id="rId11"/>
    <p:sldLayoutId id="2147483667" r:id="rId12"/>
    <p:sldLayoutId id="2147483736" r:id="rId13"/>
    <p:sldLayoutId id="2147483737" r:id="rId14"/>
    <p:sldLayoutId id="2147483664" r:id="rId15"/>
    <p:sldLayoutId id="2147483740" r:id="rId16"/>
    <p:sldLayoutId id="2147483665" r:id="rId17"/>
    <p:sldLayoutId id="2147483741" r:id="rId18"/>
    <p:sldLayoutId id="2147483651" r:id="rId19"/>
    <p:sldLayoutId id="2147483742" r:id="rId20"/>
    <p:sldLayoutId id="2147483662" r:id="rId21"/>
    <p:sldLayoutId id="2147483743" r:id="rId22"/>
    <p:sldLayoutId id="2147483663" r:id="rId23"/>
    <p:sldLayoutId id="2147483744" r:id="rId24"/>
    <p:sldLayoutId id="2147483668" r:id="rId25"/>
    <p:sldLayoutId id="2147483745" r:id="rId26"/>
    <p:sldLayoutId id="2147483738" r:id="rId27"/>
    <p:sldLayoutId id="2147483746" r:id="rId28"/>
    <p:sldLayoutId id="2147483739" r:id="rId29"/>
    <p:sldLayoutId id="2147483747" r:id="rId30"/>
    <p:sldLayoutId id="2147483751" r:id="rId31"/>
    <p:sldLayoutId id="2147483752" r:id="rId32"/>
    <p:sldLayoutId id="2147483755" r:id="rId33"/>
  </p:sldLayoutIdLst>
  <p:txStyles>
    <p:titleStyle>
      <a:lvl1pPr algn="l" defTabSz="914400" rtl="0" eaLnBrk="1" latinLnBrk="0" hangingPunct="1">
        <a:lnSpc>
          <a:spcPct val="100000"/>
        </a:lnSpc>
        <a:spcBef>
          <a:spcPts val="0"/>
        </a:spcBef>
        <a:buNone/>
        <a:defRPr sz="3600" kern="1200">
          <a:solidFill>
            <a:schemeClr val="tx1"/>
          </a:solidFill>
          <a:latin typeface="Arial Black" panose="020B0A04020102020204" pitchFamily="34" charset="0"/>
          <a:ea typeface="+mj-ea"/>
          <a:cs typeface="+mj-cs"/>
        </a:defRPr>
      </a:lvl1pPr>
    </p:titleStyle>
    <p:body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orient="horz" pos="3952">
          <p15:clr>
            <a:srgbClr val="F26B43"/>
          </p15:clr>
        </p15:guide>
        <p15:guide id="3" orient="horz" pos="368">
          <p15:clr>
            <a:srgbClr val="F26B43"/>
          </p15:clr>
        </p15:guide>
        <p15:guide id="4" pos="7310">
          <p15:clr>
            <a:srgbClr val="F26B43"/>
          </p15:clr>
        </p15:guide>
        <p15:guide id="5" pos="370">
          <p15:clr>
            <a:srgbClr val="F26B43"/>
          </p15:clr>
        </p15:guide>
        <p15:guide id="6" pos="3659">
          <p15:clr>
            <a:srgbClr val="F26B43"/>
          </p15:clr>
        </p15:guide>
        <p15:guide id="7" pos="402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2.xml"/><Relationship Id="rId1" Type="http://schemas.openxmlformats.org/officeDocument/2006/relationships/tags" Target="../tags/tag9.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2.xml"/><Relationship Id="rId1" Type="http://schemas.openxmlformats.org/officeDocument/2006/relationships/tags" Target="../tags/tag10.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2.xml"/><Relationship Id="rId1" Type="http://schemas.openxmlformats.org/officeDocument/2006/relationships/tags" Target="../tags/tag11.xml"/><Relationship Id="rId5" Type="http://schemas.microsoft.com/office/2007/relationships/hdphoto" Target="../media/hdphoto1.wdp"/><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2.xml"/><Relationship Id="rId1" Type="http://schemas.openxmlformats.org/officeDocument/2006/relationships/tags" Target="../tags/tag12.xml"/><Relationship Id="rId5" Type="http://schemas.microsoft.com/office/2007/relationships/hdphoto" Target="../media/hdphoto1.wdp"/><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2.xml"/><Relationship Id="rId1" Type="http://schemas.openxmlformats.org/officeDocument/2006/relationships/tags" Target="../tags/tag13.xml"/><Relationship Id="rId5" Type="http://schemas.microsoft.com/office/2007/relationships/hdphoto" Target="../media/hdphoto1.wdp"/><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2.xml"/><Relationship Id="rId1" Type="http://schemas.openxmlformats.org/officeDocument/2006/relationships/tags" Target="../tags/tag14.xml"/><Relationship Id="rId5" Type="http://schemas.microsoft.com/office/2007/relationships/hdphoto" Target="../media/hdphoto1.wdp"/><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2.xml"/><Relationship Id="rId1" Type="http://schemas.openxmlformats.org/officeDocument/2006/relationships/tags" Target="../tags/tag15.xml"/><Relationship Id="rId5" Type="http://schemas.microsoft.com/office/2007/relationships/hdphoto" Target="../media/hdphoto1.wdp"/><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16.xml"/><Relationship Id="rId7" Type="http://schemas.openxmlformats.org/officeDocument/2006/relationships/image" Target="../media/image5.png"/><Relationship Id="rId2" Type="http://schemas.openxmlformats.org/officeDocument/2006/relationships/slideLayout" Target="../slideLayouts/slideLayout32.xml"/><Relationship Id="rId1" Type="http://schemas.openxmlformats.org/officeDocument/2006/relationships/tags" Target="../tags/tag16.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2.xml"/><Relationship Id="rId1" Type="http://schemas.openxmlformats.org/officeDocument/2006/relationships/tags" Target="../tags/tag17.xml"/><Relationship Id="rId5" Type="http://schemas.microsoft.com/office/2007/relationships/hdphoto" Target="../media/hdphoto1.wdp"/><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2.xml"/><Relationship Id="rId1" Type="http://schemas.openxmlformats.org/officeDocument/2006/relationships/tags" Target="../tags/tag18.xml"/><Relationship Id="rId5" Type="http://schemas.microsoft.com/office/2007/relationships/hdphoto" Target="../media/hdphoto1.wdp"/><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2.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2.xml"/><Relationship Id="rId1" Type="http://schemas.openxmlformats.org/officeDocument/2006/relationships/tags" Target="../tags/tag19.xml"/><Relationship Id="rId5" Type="http://schemas.microsoft.com/office/2007/relationships/hdphoto" Target="../media/hdphoto1.wdp"/><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2.xml"/><Relationship Id="rId1" Type="http://schemas.openxmlformats.org/officeDocument/2006/relationships/tags" Target="../tags/tag20.xml"/><Relationship Id="rId5" Type="http://schemas.microsoft.com/office/2007/relationships/hdphoto" Target="../media/hdphoto1.wdp"/><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2.xml"/><Relationship Id="rId1" Type="http://schemas.openxmlformats.org/officeDocument/2006/relationships/tags" Target="../tags/tag2.xml"/><Relationship Id="rId5" Type="http://schemas.microsoft.com/office/2007/relationships/hdphoto" Target="../media/hdphoto1.wdp"/><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2.xml"/><Relationship Id="rId1" Type="http://schemas.openxmlformats.org/officeDocument/2006/relationships/tags" Target="../tags/tag3.xml"/><Relationship Id="rId5" Type="http://schemas.microsoft.com/office/2007/relationships/hdphoto" Target="../media/hdphoto1.wdp"/><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2.xml"/><Relationship Id="rId1" Type="http://schemas.openxmlformats.org/officeDocument/2006/relationships/tags" Target="../tags/tag4.xml"/><Relationship Id="rId5" Type="http://schemas.microsoft.com/office/2007/relationships/hdphoto" Target="../media/hdphoto1.wdp"/><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2.xml"/><Relationship Id="rId1" Type="http://schemas.openxmlformats.org/officeDocument/2006/relationships/tags" Target="../tags/tag5.xml"/><Relationship Id="rId5" Type="http://schemas.microsoft.com/office/2007/relationships/hdphoto" Target="../media/hdphoto1.wdp"/><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2.xml"/><Relationship Id="rId1" Type="http://schemas.openxmlformats.org/officeDocument/2006/relationships/tags" Target="../tags/tag6.xml"/><Relationship Id="rId5" Type="http://schemas.microsoft.com/office/2007/relationships/hdphoto" Target="../media/hdphoto1.wdp"/><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2.xml"/><Relationship Id="rId1" Type="http://schemas.openxmlformats.org/officeDocument/2006/relationships/tags" Target="../tags/tag7.xml"/><Relationship Id="rId5" Type="http://schemas.microsoft.com/office/2007/relationships/hdphoto" Target="../media/hdphoto1.wdp"/><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2.xml"/><Relationship Id="rId1" Type="http://schemas.openxmlformats.org/officeDocument/2006/relationships/tags" Target="../tags/tag8.xml"/><Relationship Id="rId5" Type="http://schemas.microsoft.com/office/2007/relationships/hdphoto" Target="../media/hdphoto1.wdp"/><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Machine Learning</a:t>
            </a:r>
            <a:endParaRPr lang="en-GB" dirty="0"/>
          </a:p>
        </p:txBody>
      </p:sp>
      <p:sp>
        <p:nvSpPr>
          <p:cNvPr id="3" name="Text Placeholder 2"/>
          <p:cNvSpPr>
            <a:spLocks noGrp="1"/>
          </p:cNvSpPr>
          <p:nvPr>
            <p:ph type="body" sz="quarter" idx="10"/>
          </p:nvPr>
        </p:nvSpPr>
        <p:spPr/>
        <p:txBody>
          <a:bodyPr/>
          <a:lstStyle/>
          <a:p>
            <a:r>
              <a:rPr lang="en-GB" b="1" smtClean="0">
                <a:solidFill>
                  <a:schemeClr val="accent1"/>
                </a:solidFill>
              </a:rPr>
              <a:t>Data Preparation</a:t>
            </a:r>
            <a:endParaRPr lang="en-GB" b="1" dirty="0">
              <a:solidFill>
                <a:schemeClr val="accent1"/>
              </a:solidFill>
            </a:endParaRPr>
          </a:p>
        </p:txBody>
      </p:sp>
    </p:spTree>
    <p:extLst>
      <p:ext uri="{BB962C8B-B14F-4D97-AF65-F5344CB8AC3E}">
        <p14:creationId xmlns:p14="http://schemas.microsoft.com/office/powerpoint/2010/main" val="1544478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latin typeface="Arial Black" panose="020B0A04020102020204" pitchFamily="34" charset="0"/>
              </a:rPr>
              <a:t>Data Ingestion and Integration</a:t>
            </a:r>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0464926"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10</a:t>
            </a:fld>
            <a:endParaRPr lang="zh-TW" altLang="en-US" sz="1400" dirty="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1692771"/>
          </a:xfrm>
          <a:prstGeom prst="rect">
            <a:avLst/>
          </a:prstGeom>
          <a:noFill/>
        </p:spPr>
        <p:txBody>
          <a:bodyPr wrap="square" rtlCol="0" anchor="t">
            <a:spAutoFit/>
          </a:bodyPr>
          <a:lstStyle/>
          <a:p>
            <a:pPr marL="342900" indent="-342900">
              <a:buFont typeface="Arial" panose="020B0604020202020204" pitchFamily="34" charset="0"/>
              <a:buChar char="•"/>
            </a:pPr>
            <a:r>
              <a:rPr lang="en-GB" sz="2000" b="1" dirty="0" smtClean="0">
                <a:latin typeface="Arial" panose="020B0604020202020204" pitchFamily="34" charset="0"/>
                <a:cs typeface="Arial" panose="020B0604020202020204" pitchFamily="34" charset="0"/>
              </a:rPr>
              <a:t>ETL</a:t>
            </a:r>
            <a:r>
              <a:rPr lang="en-GB" sz="2000" dirty="0" smtClean="0">
                <a:latin typeface="Arial" panose="020B0604020202020204" pitchFamily="34" charset="0"/>
                <a:cs typeface="Arial" panose="020B0604020202020204" pitchFamily="34" charset="0"/>
              </a:rPr>
              <a:t> is a common technique used to:</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i="1" dirty="0" smtClean="0">
                <a:latin typeface="Arial" panose="020B0604020202020204" pitchFamily="34" charset="0"/>
                <a:cs typeface="Arial" panose="020B0604020202020204" pitchFamily="34" charset="0"/>
              </a:rPr>
              <a:t>Extract</a:t>
            </a:r>
            <a:r>
              <a:rPr lang="en-GB" sz="2000" dirty="0" smtClean="0">
                <a:latin typeface="Arial" panose="020B0604020202020204" pitchFamily="34" charset="0"/>
                <a:cs typeface="Arial" panose="020B0604020202020204" pitchFamily="34" charset="0"/>
              </a:rPr>
              <a:t> data from various original locations;</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i="1" dirty="0" smtClean="0">
                <a:latin typeface="Arial" panose="020B0604020202020204" pitchFamily="34" charset="0"/>
                <a:cs typeface="Arial" panose="020B0604020202020204" pitchFamily="34" charset="0"/>
              </a:rPr>
              <a:t>Transform</a:t>
            </a:r>
            <a:r>
              <a:rPr lang="en-GB" sz="2000" dirty="0" smtClean="0">
                <a:latin typeface="Arial" panose="020B0604020202020204" pitchFamily="34" charset="0"/>
                <a:cs typeface="Arial" panose="020B0604020202020204" pitchFamily="34" charset="0"/>
              </a:rPr>
              <a:t> it to comply to some predefined uniform schema;</a:t>
            </a:r>
          </a:p>
          <a:p>
            <a:pPr marL="1257300" lvl="2" indent="-3429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i="1" dirty="0" smtClean="0">
                <a:latin typeface="Arial" panose="020B0604020202020204" pitchFamily="34" charset="0"/>
                <a:cs typeface="Arial" panose="020B0604020202020204" pitchFamily="34" charset="0"/>
              </a:rPr>
              <a:t>Load</a:t>
            </a:r>
            <a:r>
              <a:rPr lang="en-GB" sz="2000" dirty="0" smtClean="0">
                <a:latin typeface="Arial" panose="020B0604020202020204" pitchFamily="34" charset="0"/>
                <a:cs typeface="Arial" panose="020B0604020202020204" pitchFamily="34" charset="0"/>
              </a:rPr>
              <a:t> it into its destination (a data warehouse, a data lake, or on the cloud)</a:t>
            </a:r>
            <a:endParaRPr lang="en-GB" sz="2000" dirty="0">
              <a:latin typeface="Arial" panose="020B0604020202020204" pitchFamily="34" charset="0"/>
              <a:cs typeface="Arial" panose="020B0604020202020204" pitchFamily="34" charset="0"/>
            </a:endParaRPr>
          </a:p>
        </p:txBody>
      </p:sp>
      <p:pic>
        <p:nvPicPr>
          <p:cNvPr id="1026" name="Picture 2" descr="https://upload.wikimedia.org/wikipedia/en/d/db/Datawarehous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30665" y="3893463"/>
            <a:ext cx="3630521" cy="166694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918912" y="3322755"/>
            <a:ext cx="5092191" cy="3170099"/>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Advantages</a:t>
            </a:r>
            <a:r>
              <a:rPr lang="en-GB" sz="2000" dirty="0" smtClean="0">
                <a:latin typeface="Arial" panose="020B0604020202020204" pitchFamily="34" charset="0"/>
                <a:cs typeface="Arial" panose="020B0604020202020204" pitchFamily="34" charset="0"/>
              </a:rPr>
              <a:t>:</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Data in one location</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Faster queries</a:t>
            </a:r>
          </a:p>
          <a:p>
            <a:pPr marL="1257300" lvl="2" indent="-342900">
              <a:buFont typeface="Wingdings" panose="05000000000000000000" pitchFamily="2" charset="2"/>
              <a:buChar char="ü"/>
            </a:pPr>
            <a:endParaRPr lang="en-GB"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Disadvantages</a:t>
            </a:r>
            <a:r>
              <a:rPr lang="en-GB" sz="2000" dirty="0">
                <a:latin typeface="Arial" panose="020B0604020202020204" pitchFamily="34" charset="0"/>
                <a:cs typeface="Arial" panose="020B0604020202020204" pitchFamily="34" charset="0"/>
              </a:rPr>
              <a:t>:</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Frequent updates require continuous </a:t>
            </a:r>
            <a:r>
              <a:rPr lang="en-GB" sz="2000" dirty="0" smtClean="0">
                <a:latin typeface="Arial" panose="020B0604020202020204" pitchFamily="34" charset="0"/>
                <a:cs typeface="Arial" panose="020B0604020202020204" pitchFamily="34" charset="0"/>
              </a:rPr>
              <a:t>synchronization;</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Creation of </a:t>
            </a:r>
            <a:r>
              <a:rPr lang="en-GB" sz="2000" i="1" dirty="0" smtClean="0">
                <a:latin typeface="Arial" panose="020B0604020202020204" pitchFamily="34" charset="0"/>
                <a:cs typeface="Arial" panose="020B0604020202020204" pitchFamily="34" charset="0"/>
              </a:rPr>
              <a:t>data swamps</a:t>
            </a:r>
            <a:endParaRPr lang="en-GB" sz="2000" i="1"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769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latin typeface="Arial Black" panose="020B0A04020102020204" pitchFamily="34" charset="0"/>
              </a:rPr>
              <a:t>Data Ingestion and Integration</a:t>
            </a:r>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0464926"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11</a:t>
            </a:fld>
            <a:endParaRPr lang="zh-TW" altLang="en-US" sz="1400" dirty="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1692771"/>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smtClean="0">
                <a:latin typeface="Arial" panose="020B0604020202020204" pitchFamily="34" charset="0"/>
                <a:cs typeface="Arial" panose="020B0604020202020204" pitchFamily="34" charset="0"/>
              </a:rPr>
              <a:t>Another common technique is known as </a:t>
            </a:r>
            <a:r>
              <a:rPr lang="en-GB" sz="2000" b="1" dirty="0" smtClean="0">
                <a:latin typeface="Arial" panose="020B0604020202020204" pitchFamily="34" charset="0"/>
                <a:cs typeface="Arial" panose="020B0604020202020204" pitchFamily="34" charset="0"/>
              </a:rPr>
              <a:t>virtual data integration</a:t>
            </a:r>
            <a:endParaRPr lang="en-GB" sz="2000" b="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A </a:t>
            </a:r>
            <a:r>
              <a:rPr lang="en-GB" sz="2000" i="1" dirty="0" smtClean="0">
                <a:latin typeface="Arial" panose="020B0604020202020204" pitchFamily="34" charset="0"/>
                <a:cs typeface="Arial" panose="020B0604020202020204" pitchFamily="34" charset="0"/>
              </a:rPr>
              <a:t>virtual database</a:t>
            </a:r>
            <a:r>
              <a:rPr lang="en-GB" sz="2000" dirty="0" smtClean="0">
                <a:latin typeface="Arial" panose="020B0604020202020204" pitchFamily="34" charset="0"/>
                <a:cs typeface="Arial" panose="020B0604020202020204" pitchFamily="34" charset="0"/>
              </a:rPr>
              <a:t> presents a </a:t>
            </a:r>
            <a:r>
              <a:rPr lang="en-GB" sz="2000" i="1" dirty="0" smtClean="0">
                <a:latin typeface="Arial" panose="020B0604020202020204" pitchFamily="34" charset="0"/>
                <a:cs typeface="Arial" panose="020B0604020202020204" pitchFamily="34" charset="0"/>
              </a:rPr>
              <a:t>unified view</a:t>
            </a:r>
            <a:r>
              <a:rPr lang="en-GB" sz="2000" dirty="0" smtClean="0">
                <a:latin typeface="Arial" panose="020B0604020202020204" pitchFamily="34" charset="0"/>
                <a:cs typeface="Arial" panose="020B0604020202020204" pitchFamily="34" charset="0"/>
              </a:rPr>
              <a:t> of the data;</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A system of </a:t>
            </a:r>
            <a:r>
              <a:rPr lang="en-GB" sz="2000" i="1" dirty="0" smtClean="0">
                <a:latin typeface="Arial" panose="020B0604020202020204" pitchFamily="34" charset="0"/>
                <a:cs typeface="Arial" panose="020B0604020202020204" pitchFamily="34" charset="0"/>
              </a:rPr>
              <a:t>wrappers</a:t>
            </a:r>
            <a:r>
              <a:rPr lang="en-GB" sz="2000" dirty="0" smtClean="0">
                <a:latin typeface="Arial" panose="020B0604020202020204" pitchFamily="34" charset="0"/>
                <a:cs typeface="Arial" panose="020B0604020202020204" pitchFamily="34" charset="0"/>
              </a:rPr>
              <a:t> converts queries on the virtual </a:t>
            </a:r>
            <a:r>
              <a:rPr lang="en-GB" sz="2000" dirty="0" err="1" smtClean="0">
                <a:latin typeface="Arial" panose="020B0604020202020204" pitchFamily="34" charset="0"/>
                <a:cs typeface="Arial" panose="020B0604020202020204" pitchFamily="34" charset="0"/>
              </a:rPr>
              <a:t>db</a:t>
            </a:r>
            <a:r>
              <a:rPr lang="en-GB" sz="2000" dirty="0" smtClean="0">
                <a:latin typeface="Arial" panose="020B0604020202020204" pitchFamily="34" charset="0"/>
                <a:cs typeface="Arial" panose="020B0604020202020204" pitchFamily="34" charset="0"/>
              </a:rPr>
              <a:t> into queries on the data sources;</a:t>
            </a:r>
          </a:p>
          <a:p>
            <a:pPr marL="1257300" lvl="2" indent="-3429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The corresponding architecture is known as </a:t>
            </a:r>
            <a:r>
              <a:rPr lang="en-GB" sz="2000" i="1" dirty="0" smtClean="0">
                <a:latin typeface="Arial" panose="020B0604020202020204" pitchFamily="34" charset="0"/>
                <a:cs typeface="Arial" panose="020B0604020202020204" pitchFamily="34" charset="0"/>
              </a:rPr>
              <a:t>data hub</a:t>
            </a:r>
            <a:endParaRPr lang="en-GB" sz="2000" i="1" dirty="0">
              <a:latin typeface="Arial" panose="020B0604020202020204" pitchFamily="34" charset="0"/>
              <a:cs typeface="Arial" panose="020B0604020202020204" pitchFamily="34" charset="0"/>
            </a:endParaRPr>
          </a:p>
        </p:txBody>
      </p:sp>
      <p:sp>
        <p:nvSpPr>
          <p:cNvPr id="7" name="TextBox 6"/>
          <p:cNvSpPr txBox="1"/>
          <p:nvPr/>
        </p:nvSpPr>
        <p:spPr>
          <a:xfrm>
            <a:off x="4918912" y="3322755"/>
            <a:ext cx="5092191" cy="2862322"/>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Advantages</a:t>
            </a:r>
            <a:r>
              <a:rPr lang="en-GB" sz="2000" dirty="0" smtClean="0">
                <a:latin typeface="Arial" panose="020B0604020202020204" pitchFamily="34" charset="0"/>
                <a:cs typeface="Arial" panose="020B0604020202020204" pitchFamily="34" charset="0"/>
              </a:rPr>
              <a:t>:</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Real-time updates</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No need for ETL</a:t>
            </a:r>
          </a:p>
          <a:p>
            <a:pPr marL="1257300" lvl="2" indent="-342900">
              <a:buFont typeface="Wingdings" panose="05000000000000000000" pitchFamily="2" charset="2"/>
              <a:buChar char="ü"/>
            </a:pPr>
            <a:endParaRPr lang="en-GB"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Disadvantages</a:t>
            </a:r>
            <a:r>
              <a:rPr lang="en-GB" sz="2000" dirty="0">
                <a:latin typeface="Arial" panose="020B0604020202020204" pitchFamily="34" charset="0"/>
                <a:cs typeface="Arial" panose="020B0604020202020204" pitchFamily="34" charset="0"/>
              </a:rPr>
              <a:t>:</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Slower queries (e.g. joins);</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Creation of </a:t>
            </a:r>
            <a:r>
              <a:rPr lang="en-GB" sz="2000" i="1" dirty="0" smtClean="0">
                <a:latin typeface="Arial" panose="020B0604020202020204" pitchFamily="34" charset="0"/>
                <a:cs typeface="Arial" panose="020B0604020202020204" pitchFamily="34" charset="0"/>
              </a:rPr>
              <a:t>data silos</a:t>
            </a:r>
            <a:endParaRPr lang="en-GB" sz="2000" i="1"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p:txBody>
      </p:sp>
      <p:pic>
        <p:nvPicPr>
          <p:cNvPr id="2050" name="Picture 2" descr="https://upload.wikimedia.org/wikipedia/en/0/0c/Dataintegrati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04540" y="3893463"/>
            <a:ext cx="3630521" cy="1666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2916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latin typeface="Arial Black" panose="020B0A04020102020204" pitchFamily="34" charset="0"/>
              </a:rPr>
              <a:t>Data Cleansing</a:t>
            </a:r>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12</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5509200"/>
          </a:xfrm>
          <a:prstGeom prst="rect">
            <a:avLst/>
          </a:prstGeom>
          <a:noFill/>
        </p:spPr>
        <p:txBody>
          <a:bodyPr wrap="square" rtlCol="0" anchor="t">
            <a:spAutoFit/>
          </a:bodyPr>
          <a:lstStyle/>
          <a:p>
            <a:pPr marL="342900" indent="-342900">
              <a:buFont typeface="Arial" panose="020B0604020202020204" pitchFamily="34" charset="0"/>
              <a:buChar char="•"/>
            </a:pPr>
            <a:r>
              <a:rPr lang="en-GB" sz="2000" i="1" dirty="0" smtClean="0">
                <a:latin typeface="Arial" panose="020B0604020202020204" pitchFamily="34" charset="0"/>
                <a:cs typeface="Arial" panose="020B0604020202020204" pitchFamily="34" charset="0"/>
              </a:rPr>
              <a:t>Data cleansing</a:t>
            </a:r>
            <a:r>
              <a:rPr lang="en-GB" sz="2000" dirty="0" smtClean="0">
                <a:latin typeface="Arial" panose="020B0604020202020204" pitchFamily="34" charset="0"/>
                <a:cs typeface="Arial" panose="020B0604020202020204" pitchFamily="34" charset="0"/>
              </a:rPr>
              <a:t> is the process of obtaining high quality data from possibly dirty or coarse data</a:t>
            </a:r>
          </a:p>
          <a:p>
            <a:pPr lvl="1"/>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smtClean="0">
                <a:latin typeface="Arial" panose="020B0604020202020204" pitchFamily="34" charset="0"/>
                <a:cs typeface="Arial" panose="020B0604020202020204" pitchFamily="34" charset="0"/>
              </a:rPr>
              <a:t>High quality data is defined by the following criteria:</a:t>
            </a:r>
          </a:p>
          <a:p>
            <a:pPr marL="800100" lvl="1" indent="-342900">
              <a:buFont typeface="Wingdings" panose="05000000000000000000" pitchFamily="2" charset="2"/>
              <a:buChar char="Ø"/>
            </a:pPr>
            <a:endParaRPr lang="en-GB" sz="800" dirty="0" smtClean="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Validity</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smtClean="0">
                <a:latin typeface="Arial" panose="020B0604020202020204" pitchFamily="34" charset="0"/>
                <a:cs typeface="Arial" panose="020B0604020202020204" pitchFamily="34" charset="0"/>
              </a:rPr>
              <a:t>It satisfies constraints (data type/range, uniqueness, FK, reg. exp. </a:t>
            </a:r>
            <a:r>
              <a:rPr lang="en-GB" sz="2000" dirty="0">
                <a:latin typeface="Arial" panose="020B0604020202020204" pitchFamily="34" charset="0"/>
                <a:cs typeface="Arial" panose="020B0604020202020204" pitchFamily="34" charset="0"/>
              </a:rPr>
              <a:t>p</a:t>
            </a:r>
            <a:r>
              <a:rPr lang="en-GB" sz="2000" dirty="0" smtClean="0">
                <a:latin typeface="Arial" panose="020B0604020202020204" pitchFamily="34" charset="0"/>
                <a:cs typeface="Arial" panose="020B0604020202020204" pitchFamily="34" charset="0"/>
              </a:rPr>
              <a:t>atterns, …)</a:t>
            </a:r>
          </a:p>
          <a:p>
            <a:pPr marL="800100" lvl="1" indent="-342900">
              <a:buFont typeface="Wingdings" panose="05000000000000000000" pitchFamily="2" charset="2"/>
              <a:buChar char="Ø"/>
            </a:pPr>
            <a:endParaRPr lang="en-GB" sz="800" dirty="0" smtClean="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Accuracy</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smtClean="0">
                <a:latin typeface="Arial" panose="020B0604020202020204" pitchFamily="34" charset="0"/>
                <a:cs typeface="Arial" panose="020B0604020202020204" pitchFamily="34" charset="0"/>
              </a:rPr>
              <a:t>Does it conform to true value? (true value may be unknown)</a:t>
            </a:r>
          </a:p>
          <a:p>
            <a:pPr marL="800100" lvl="1" indent="-342900">
              <a:buFont typeface="Wingdings" panose="05000000000000000000" pitchFamily="2" charset="2"/>
              <a:buChar char="Ø"/>
            </a:pPr>
            <a:endParaRPr lang="en-GB" sz="800" dirty="0" smtClean="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Completeness</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smtClean="0">
                <a:latin typeface="Arial" panose="020B0604020202020204" pitchFamily="34" charset="0"/>
                <a:cs typeface="Arial" panose="020B0604020202020204" pitchFamily="34" charset="0"/>
              </a:rPr>
              <a:t>Almost impossible to fix (unless going back to the source)</a:t>
            </a: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800" dirty="0" smtClean="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Consistency</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smtClean="0">
                <a:latin typeface="Arial" panose="020B0604020202020204" pitchFamily="34" charset="0"/>
                <a:cs typeface="Arial" panose="020B0604020202020204" pitchFamily="34" charset="0"/>
              </a:rPr>
              <a:t>Distinct data items do not contradict each other</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Uniformity</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smtClean="0">
                <a:latin typeface="Arial" panose="020B0604020202020204" pitchFamily="34" charset="0"/>
                <a:cs typeface="Arial" panose="020B0604020202020204" pitchFamily="34" charset="0"/>
              </a:rPr>
              <a:t>Same unit of measure used across systems</a:t>
            </a:r>
          </a:p>
        </p:txBody>
      </p:sp>
    </p:spTree>
    <p:extLst>
      <p:ext uri="{BB962C8B-B14F-4D97-AF65-F5344CB8AC3E}">
        <p14:creationId xmlns:p14="http://schemas.microsoft.com/office/powerpoint/2010/main" val="382258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latin typeface="Arial Black" panose="020B0A04020102020204" pitchFamily="34" charset="0"/>
              </a:rPr>
              <a:t>Data Cleansing – How It Works</a:t>
            </a:r>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13</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4462760"/>
          </a:xfrm>
          <a:prstGeom prst="rect">
            <a:avLst/>
          </a:prstGeom>
          <a:noFill/>
        </p:spPr>
        <p:txBody>
          <a:bodyPr wrap="square" rtlCol="0" anchor="t">
            <a:spAutoFit/>
          </a:bodyPr>
          <a:lstStyle/>
          <a:p>
            <a:r>
              <a:rPr lang="en-GB" sz="2000" dirty="0" smtClean="0">
                <a:latin typeface="Arial" panose="020B0604020202020204" pitchFamily="34" charset="0"/>
                <a:cs typeface="Arial" panose="020B0604020202020204" pitchFamily="34" charset="0"/>
              </a:rPr>
              <a:t>The data cleansing process may be split up into three separate steps: </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457200" indent="-457200">
              <a:buFont typeface="+mj-lt"/>
              <a:buAutoNum type="arabicPeriod"/>
            </a:pPr>
            <a:r>
              <a:rPr lang="en-GB" sz="2000" i="1" dirty="0" smtClean="0">
                <a:latin typeface="Arial" panose="020B0604020202020204" pitchFamily="34" charset="0"/>
                <a:cs typeface="Arial" panose="020B0604020202020204" pitchFamily="34" charset="0"/>
              </a:rPr>
              <a:t>Data auditing</a:t>
            </a:r>
          </a:p>
          <a:p>
            <a:pPr marL="800100" lvl="1" indent="-342900">
              <a:buFont typeface="Wingdings" panose="05000000000000000000" pitchFamily="2" charset="2"/>
              <a:buChar char="Ø"/>
            </a:pPr>
            <a:endParaRPr lang="en-GB" sz="800" dirty="0" smtClean="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It uses statistical methods</a:t>
            </a:r>
          </a:p>
          <a:p>
            <a:pPr marL="800100" lvl="1" indent="-342900">
              <a:buFont typeface="Wingdings" panose="05000000000000000000" pitchFamily="2" charset="2"/>
              <a:buChar char="Ø"/>
            </a:pPr>
            <a:endParaRPr lang="en-GB" sz="800" dirty="0" smtClean="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It gives an indication of the presence of anomalies, their type and location</a:t>
            </a:r>
          </a:p>
          <a:p>
            <a:pPr marL="800100" lvl="1" indent="-342900">
              <a:buFont typeface="Wingdings" panose="05000000000000000000" pitchFamily="2" charset="2"/>
              <a:buChar char="Ø"/>
            </a:pPr>
            <a:endParaRPr lang="en-GB" sz="800" dirty="0" smtClean="0">
              <a:latin typeface="Arial" panose="020B0604020202020204" pitchFamily="34" charset="0"/>
              <a:cs typeface="Arial" panose="020B0604020202020204" pitchFamily="34" charset="0"/>
            </a:endParaRPr>
          </a:p>
          <a:p>
            <a:pPr marL="457200" indent="-457200">
              <a:buFont typeface="+mj-lt"/>
              <a:buAutoNum type="arabicPeriod"/>
            </a:pPr>
            <a:r>
              <a:rPr lang="en-GB" sz="2000" i="1" dirty="0" smtClean="0">
                <a:latin typeface="Arial" panose="020B0604020202020204" pitchFamily="34" charset="0"/>
                <a:cs typeface="Arial" panose="020B0604020202020204" pitchFamily="34" charset="0"/>
              </a:rPr>
              <a:t>Correction</a:t>
            </a:r>
            <a:endParaRPr lang="en-GB" sz="2000" dirty="0" smtClean="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smtClean="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Multiple anomalies require a workflow specification - techniques </a:t>
            </a:r>
            <a:r>
              <a:rPr lang="en-GB" sz="2000" dirty="0">
                <a:latin typeface="Arial" panose="020B0604020202020204" pitchFamily="34" charset="0"/>
                <a:cs typeface="Arial" panose="020B0604020202020204" pitchFamily="34" charset="0"/>
              </a:rPr>
              <a:t>include:</a:t>
            </a:r>
            <a:endParaRPr lang="en-GB" sz="2000" dirty="0" smtClean="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R</a:t>
            </a:r>
            <a:r>
              <a:rPr lang="en-GB" sz="2000" dirty="0" smtClean="0">
                <a:latin typeface="Arial" panose="020B0604020202020204" pitchFamily="34" charset="0"/>
                <a:cs typeface="Arial" panose="020B0604020202020204" pitchFamily="34" charset="0"/>
              </a:rPr>
              <a:t>emoving incorrect/duplicate entries;  </a:t>
            </a:r>
          </a:p>
          <a:p>
            <a:pPr marL="1257300" lvl="2" indent="-3429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smtClean="0">
                <a:latin typeface="Arial" panose="020B0604020202020204" pitchFamily="34" charset="0"/>
                <a:cs typeface="Arial" panose="020B0604020202020204" pitchFamily="34" charset="0"/>
              </a:rPr>
              <a:t>Replacing incorrect / missing values with default / mean</a:t>
            </a:r>
            <a:r>
              <a:rPr lang="en-GB" sz="2000" dirty="0">
                <a:latin typeface="Arial" panose="020B0604020202020204" pitchFamily="34" charset="0"/>
                <a:cs typeface="Arial" panose="020B0604020202020204" pitchFamily="34" charset="0"/>
              </a:rPr>
              <a:t> </a:t>
            </a:r>
            <a:r>
              <a:rPr lang="en-GB" sz="2000" dirty="0" smtClean="0">
                <a:latin typeface="Arial" panose="020B0604020202020204" pitchFamily="34" charset="0"/>
                <a:cs typeface="Arial" panose="020B0604020202020204" pitchFamily="34" charset="0"/>
              </a:rPr>
              <a:t>/ median / … </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457200" indent="-457200">
              <a:buFont typeface="+mj-lt"/>
              <a:buAutoNum type="arabicPeriod"/>
            </a:pPr>
            <a:r>
              <a:rPr lang="en-GB" sz="2000" i="1" dirty="0" smtClean="0">
                <a:latin typeface="Arial" panose="020B0604020202020204" pitchFamily="34" charset="0"/>
                <a:cs typeface="Arial" panose="020B0604020202020204" pitchFamily="34" charset="0"/>
              </a:rPr>
              <a:t>Post-processing</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Inspect results to check for correctness</a:t>
            </a:r>
          </a:p>
        </p:txBody>
      </p:sp>
    </p:spTree>
    <p:extLst>
      <p:ext uri="{BB962C8B-B14F-4D97-AF65-F5344CB8AC3E}">
        <p14:creationId xmlns:p14="http://schemas.microsoft.com/office/powerpoint/2010/main" val="396973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latin typeface="Arial Black" panose="020B0A04020102020204" pitchFamily="34" charset="0"/>
              </a:rPr>
              <a:t>Exercise </a:t>
            </a:r>
            <a:r>
              <a:rPr lang="en-GB" dirty="0">
                <a:latin typeface="Arial Black" panose="020B0A04020102020204" pitchFamily="34" charset="0"/>
              </a:rPr>
              <a:t>1</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r>
              <a:rPr lang="en-US" altLang="zh-TW" sz="1400" dirty="0" smtClean="0">
                <a:latin typeface="Arial" panose="020B0604020202020204" pitchFamily="34" charset="0"/>
                <a:cs typeface="Arial" panose="020B0604020202020204" pitchFamily="34" charset="0"/>
              </a:rPr>
              <a:t>14</a:t>
            </a:r>
            <a:endParaRPr lang="zh-TW" altLang="en-US" sz="1400" dirty="0">
              <a:latin typeface="Arial" panose="020B0604020202020204" pitchFamily="34" charset="0"/>
              <a:cs typeface="Arial" panose="020B0604020202020204" pitchFamily="34" charset="0"/>
            </a:endParaRPr>
          </a:p>
        </p:txBody>
      </p:sp>
      <p:sp>
        <p:nvSpPr>
          <p:cNvPr id="10" name="TextBox 9"/>
          <p:cNvSpPr txBox="1"/>
          <p:nvPr/>
        </p:nvSpPr>
        <p:spPr>
          <a:xfrm>
            <a:off x="240001" y="1429619"/>
            <a:ext cx="11593288" cy="400110"/>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smtClean="0">
                <a:solidFill>
                  <a:schemeClr val="accent1"/>
                </a:solidFill>
                <a:latin typeface="Arial" panose="020B0604020202020204" pitchFamily="34" charset="0"/>
                <a:cs typeface="Arial" panose="020B0604020202020204" pitchFamily="34" charset="0"/>
              </a:rPr>
              <a:t>Research different data cleaning techniques</a:t>
            </a:r>
            <a:endParaRPr lang="en-GB" sz="2000" dirty="0">
              <a:solidFill>
                <a:schemeClr val="accent1"/>
              </a:solidFill>
              <a:latin typeface="Arial" panose="020B0604020202020204" pitchFamily="34" charset="0"/>
              <a:cs typeface="Arial" panose="020B0604020202020204" pitchFamily="34" charset="0"/>
            </a:endParaRPr>
          </a:p>
        </p:txBody>
      </p:sp>
      <p:sp>
        <p:nvSpPr>
          <p:cNvPr id="8" name="Next subject"/>
          <p:cNvSpPr txBox="1">
            <a:spLocks/>
          </p:cNvSpPr>
          <p:nvPr/>
        </p:nvSpPr>
        <p:spPr>
          <a:xfrm>
            <a:off x="3252168" y="2291282"/>
            <a:ext cx="2891730" cy="504000"/>
          </a:xfrm>
          <a:prstGeom prst="roundRect">
            <a:avLst/>
          </a:prstGeom>
          <a:solidFill>
            <a:srgbClr val="FAB041"/>
          </a:solidFill>
          <a:ln>
            <a:solidFill>
              <a:srgbClr val="FAB041"/>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b="1" dirty="0"/>
              <a:t>Duration - </a:t>
            </a:r>
            <a:r>
              <a:rPr lang="en-GB" b="1" dirty="0" smtClean="0"/>
              <a:t>15 </a:t>
            </a:r>
            <a:r>
              <a:rPr lang="en-GB" b="1" dirty="0"/>
              <a:t>minutes.</a:t>
            </a:r>
          </a:p>
        </p:txBody>
      </p:sp>
      <p:sp>
        <p:nvSpPr>
          <p:cNvPr id="11" name="Rounded Rectangle 4"/>
          <p:cNvSpPr/>
          <p:nvPr/>
        </p:nvSpPr>
        <p:spPr>
          <a:xfrm>
            <a:off x="1098033" y="3251342"/>
            <a:ext cx="7200000" cy="1021556"/>
          </a:xfrm>
          <a:prstGeom prst="roundRect">
            <a:avLst/>
          </a:prstGeom>
          <a:solidFill>
            <a:schemeClr val="accent6">
              <a:lumMod val="20000"/>
              <a:lumOff val="80000"/>
            </a:schemeClr>
          </a:solidFill>
          <a:ln w="38100" cmpd="sng">
            <a:solidFill>
              <a:srgbClr val="FAB041"/>
            </a:solid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r>
              <a:rPr lang="en-GB" dirty="0" smtClean="0">
                <a:solidFill>
                  <a:sysClr val="windowText" lastClr="000000"/>
                </a:solidFill>
              </a:rPr>
              <a:t>Discussion </a:t>
            </a:r>
            <a:r>
              <a:rPr lang="en-GB" dirty="0">
                <a:solidFill>
                  <a:sysClr val="windowText" lastClr="000000"/>
                </a:solidFill>
              </a:rPr>
              <a:t>&amp; Feedback</a:t>
            </a:r>
            <a:r>
              <a:rPr lang="en-GB" altLang="en-US" dirty="0" smtClean="0"/>
              <a:t>.</a:t>
            </a:r>
            <a:endParaRPr lang="en-GB" altLang="en-US" dirty="0"/>
          </a:p>
          <a:p>
            <a:pPr lvl="2"/>
            <a:endParaRPr lang="en-GB" altLang="en-US" dirty="0"/>
          </a:p>
          <a:p>
            <a:pPr lvl="2"/>
            <a:endParaRPr lang="en-GB" altLang="en-US" dirty="0"/>
          </a:p>
        </p:txBody>
      </p:sp>
    </p:spTree>
    <p:extLst>
      <p:ext uri="{BB962C8B-B14F-4D97-AF65-F5344CB8AC3E}">
        <p14:creationId xmlns:p14="http://schemas.microsoft.com/office/powerpoint/2010/main" val="4073119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latin typeface="Arial Black" panose="020B0A04020102020204" pitchFamily="34" charset="0"/>
              </a:rPr>
              <a:t>Data Selection</a:t>
            </a:r>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15</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5262979"/>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smtClean="0">
                <a:latin typeface="Arial" panose="020B0604020202020204" pitchFamily="34" charset="0"/>
                <a:cs typeface="Arial" panose="020B0604020202020204" pitchFamily="34" charset="0"/>
              </a:rPr>
              <a:t>Data entry removal may be required not just for cleaning purposes</a:t>
            </a:r>
            <a:endParaRPr lang="en-GB" sz="2000" dirty="0">
              <a:latin typeface="Arial" panose="020B0604020202020204" pitchFamily="34" charset="0"/>
              <a:cs typeface="Arial" panose="020B0604020202020204" pitchFamily="34" charset="0"/>
            </a:endParaRPr>
          </a:p>
          <a:p>
            <a:pPr lvl="1"/>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smtClean="0">
                <a:latin typeface="Arial" panose="020B0604020202020204" pitchFamily="34" charset="0"/>
                <a:cs typeface="Arial" panose="020B0604020202020204" pitchFamily="34" charset="0"/>
              </a:rPr>
              <a:t>Data needs to be carefully selected to provide a faithful representation of the overall population</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i="1" dirty="0" smtClean="0">
                <a:latin typeface="Arial" panose="020B0604020202020204" pitchFamily="34" charset="0"/>
                <a:cs typeface="Arial" panose="020B0604020202020204" pitchFamily="34" charset="0"/>
              </a:rPr>
              <a:t>Selection bias</a:t>
            </a:r>
            <a:r>
              <a:rPr lang="en-GB" sz="2000" dirty="0" smtClean="0">
                <a:latin typeface="Arial" panose="020B0604020202020204" pitchFamily="34" charset="0"/>
                <a:cs typeface="Arial" panose="020B0604020202020204" pitchFamily="34" charset="0"/>
              </a:rPr>
              <a:t> occurs when a particular group is either over- or under-represented</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i="1" dirty="0" smtClean="0">
                <a:latin typeface="Arial" panose="020B0604020202020204" pitchFamily="34" charset="0"/>
                <a:cs typeface="Arial" panose="020B0604020202020204" pitchFamily="34" charset="0"/>
              </a:rPr>
              <a:t>Data reduction</a:t>
            </a:r>
            <a:r>
              <a:rPr lang="en-GB" sz="2000" dirty="0" smtClean="0">
                <a:latin typeface="Arial" panose="020B0604020202020204" pitchFamily="34" charset="0"/>
                <a:cs typeface="Arial" panose="020B0604020202020204" pitchFamily="34" charset="0"/>
              </a:rPr>
              <a:t> is a special case of data selection</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The aim is to reduce the size without losing information</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Many algorithms are available</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A use case is data reduction in the Kepler satellite</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smtClean="0">
                <a:latin typeface="Arial" panose="020B0604020202020204" pitchFamily="34" charset="0"/>
                <a:cs typeface="Arial" panose="020B0604020202020204" pitchFamily="34" charset="0"/>
              </a:rPr>
              <a:t>Generated data is orders of magnitude more than the downlink bandwidth</a:t>
            </a:r>
          </a:p>
          <a:p>
            <a:pPr marL="1257300" lvl="2" indent="-3429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smtClean="0">
                <a:latin typeface="Arial" panose="020B0604020202020204" pitchFamily="34" charset="0"/>
                <a:cs typeface="Arial" panose="020B0604020202020204" pitchFamily="34" charset="0"/>
              </a:rPr>
              <a:t>First, only meaningful parts of an image are selected</a:t>
            </a:r>
          </a:p>
          <a:p>
            <a:pPr marL="1257300" lvl="2" indent="-3429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smtClean="0">
                <a:latin typeface="Arial" panose="020B0604020202020204" pitchFamily="34" charset="0"/>
                <a:cs typeface="Arial" panose="020B0604020202020204" pitchFamily="34" charset="0"/>
              </a:rPr>
              <a:t>Then data reduction algorithms are applied</a:t>
            </a: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800" dirty="0" smtClean="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Wearable devices may also apply data reduction algorithms</a:t>
            </a:r>
          </a:p>
        </p:txBody>
      </p:sp>
    </p:spTree>
    <p:extLst>
      <p:ext uri="{BB962C8B-B14F-4D97-AF65-F5344CB8AC3E}">
        <p14:creationId xmlns:p14="http://schemas.microsoft.com/office/powerpoint/2010/main" val="3243831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latin typeface="Arial Black" panose="020B0A04020102020204" pitchFamily="34" charset="0"/>
              </a:rPr>
              <a:t>Feature Selection</a:t>
            </a:r>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16</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5078313"/>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smtClean="0">
                <a:latin typeface="Arial" panose="020B0604020202020204" pitchFamily="34" charset="0"/>
                <a:cs typeface="Arial" panose="020B0604020202020204" pitchFamily="34" charset="0"/>
              </a:rPr>
              <a:t>Wide tables have up to hundreds of thousands of attributes (features), thus being intractable</a:t>
            </a:r>
          </a:p>
          <a:p>
            <a:pPr marL="342900" indent="-342900">
              <a:buFont typeface="Arial" panose="020B0604020202020204" pitchFamily="34" charset="0"/>
              <a:buChar char="•"/>
            </a:pPr>
            <a:endPar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Feature selection</a:t>
            </a:r>
            <a:r>
              <a:rPr lang="en-GB" sz="2000" dirty="0" smtClean="0">
                <a:latin typeface="Arial" panose="020B0604020202020204" pitchFamily="34" charset="0"/>
                <a:cs typeface="Arial" panose="020B0604020202020204" pitchFamily="34" charset="0"/>
              </a:rPr>
              <a:t> aims to reduce data dimensionality by discarding features which are either:</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i="1" dirty="0" smtClean="0">
                <a:latin typeface="Arial" panose="020B0604020202020204" pitchFamily="34" charset="0"/>
                <a:cs typeface="Arial" panose="020B0604020202020204" pitchFamily="34" charset="0"/>
              </a:rPr>
              <a:t>Irrelevant</a:t>
            </a:r>
            <a:r>
              <a:rPr lang="en-GB" sz="2000" dirty="0" smtClean="0">
                <a:latin typeface="Arial" panose="020B0604020202020204" pitchFamily="34" charset="0"/>
                <a:cs typeface="Arial" panose="020B0604020202020204" pitchFamily="34" charset="0"/>
              </a:rPr>
              <a:t> for the purposes of the analysis, or</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i="1" dirty="0" smtClean="0">
                <a:latin typeface="Arial" panose="020B0604020202020204" pitchFamily="34" charset="0"/>
                <a:cs typeface="Arial" panose="020B0604020202020204" pitchFamily="34" charset="0"/>
              </a:rPr>
              <a:t>Redundant</a:t>
            </a:r>
            <a:r>
              <a:rPr lang="en-GB" sz="2000" dirty="0" smtClean="0">
                <a:latin typeface="Arial" panose="020B0604020202020204" pitchFamily="34" charset="0"/>
                <a:cs typeface="Arial" panose="020B0604020202020204" pitchFamily="34" charset="0"/>
              </a:rPr>
              <a:t> (i.e. highly correlated to some other feature) </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smtClean="0">
                <a:latin typeface="Arial" panose="020B0604020202020204" pitchFamily="34" charset="0"/>
                <a:cs typeface="Arial" panose="020B0604020202020204" pitchFamily="34" charset="0"/>
              </a:rPr>
              <a:t>Benefits include:</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i="1" dirty="0" smtClean="0">
                <a:latin typeface="Arial" panose="020B0604020202020204" pitchFamily="34" charset="0"/>
                <a:cs typeface="Arial" panose="020B0604020202020204" pitchFamily="34" charset="0"/>
              </a:rPr>
              <a:t>Model simplification</a:t>
            </a:r>
            <a:r>
              <a:rPr lang="en-GB" sz="2000" dirty="0" smtClean="0">
                <a:latin typeface="Arial" panose="020B0604020202020204" pitchFamily="34" charset="0"/>
                <a:cs typeface="Arial" panose="020B0604020202020204" pitchFamily="34" charset="0"/>
              </a:rPr>
              <a:t>, for easier interpretation of the results </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i="1" dirty="0" smtClean="0">
                <a:latin typeface="Arial" panose="020B0604020202020204" pitchFamily="34" charset="0"/>
                <a:cs typeface="Arial" panose="020B0604020202020204" pitchFamily="34" charset="0"/>
              </a:rPr>
              <a:t>Faster training</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Avoiding the </a:t>
            </a:r>
            <a:r>
              <a:rPr lang="en-GB" sz="2000" i="1" dirty="0" smtClean="0">
                <a:latin typeface="Arial" panose="020B0604020202020204" pitchFamily="34" charset="0"/>
                <a:cs typeface="Arial" panose="020B0604020202020204" pitchFamily="34" charset="0"/>
              </a:rPr>
              <a:t>curse of dimensionality</a:t>
            </a:r>
            <a:r>
              <a:rPr lang="en-GB" sz="2000" dirty="0" smtClean="0">
                <a:latin typeface="Arial" panose="020B0604020202020204" pitchFamily="34" charset="0"/>
                <a:cs typeface="Arial" panose="020B0604020202020204" pitchFamily="34" charset="0"/>
              </a:rPr>
              <a:t>, namely:</a:t>
            </a:r>
            <a:endParaRPr lang="en-GB" sz="2000" i="1" dirty="0" smtClean="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smtClean="0">
                <a:latin typeface="Arial" panose="020B0604020202020204" pitchFamily="34" charset="0"/>
                <a:cs typeface="Arial" panose="020B0604020202020204" pitchFamily="34" charset="0"/>
              </a:rPr>
              <a:t>Data points becoming sparse and dissimilar as dimensions increase</a:t>
            </a:r>
          </a:p>
          <a:p>
            <a:pPr marL="1257300" lvl="2" indent="-3429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smtClean="0">
                <a:latin typeface="Arial" panose="020B0604020202020204" pitchFamily="34" charset="0"/>
                <a:cs typeface="Arial" panose="020B0604020202020204" pitchFamily="34" charset="0"/>
              </a:rPr>
              <a:t>Data required to maintain density increases exponentially </a:t>
            </a:r>
          </a:p>
          <a:p>
            <a:pPr marL="1257300" lvl="2" indent="-3429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smtClean="0">
                <a:latin typeface="Arial" panose="020B0604020202020204" pitchFamily="34" charset="0"/>
                <a:cs typeface="Arial" panose="020B0604020202020204" pitchFamily="34" charset="0"/>
              </a:rPr>
              <a:t>May cause </a:t>
            </a:r>
            <a:r>
              <a:rPr lang="en-GB" sz="2000" i="1" dirty="0" smtClean="0">
                <a:latin typeface="Arial" panose="020B0604020202020204" pitchFamily="34" charset="0"/>
                <a:cs typeface="Arial" panose="020B0604020202020204" pitchFamily="34" charset="0"/>
              </a:rPr>
              <a:t>overfitting</a:t>
            </a:r>
            <a:r>
              <a:rPr lang="en-GB" sz="2000" dirty="0" smtClean="0">
                <a:latin typeface="Arial" panose="020B0604020202020204" pitchFamily="34" charset="0"/>
                <a:cs typeface="Arial" panose="020B0604020202020204" pitchFamily="34" charset="0"/>
              </a:rPr>
              <a:t>, or even make analysis impractical</a:t>
            </a:r>
          </a:p>
        </p:txBody>
      </p:sp>
    </p:spTree>
    <p:extLst>
      <p:ext uri="{BB962C8B-B14F-4D97-AF65-F5344CB8AC3E}">
        <p14:creationId xmlns:p14="http://schemas.microsoft.com/office/powerpoint/2010/main" val="35107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latin typeface="Arial Black" panose="020B0A04020102020204" pitchFamily="34" charset="0"/>
              </a:rPr>
              <a:t>Feature Selection – How It Works</a:t>
            </a:r>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17</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1631216"/>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smtClean="0">
                <a:latin typeface="Arial" panose="020B0604020202020204" pitchFamily="34" charset="0"/>
                <a:cs typeface="Arial" panose="020B0604020202020204" pitchFamily="34" charset="0"/>
              </a:rPr>
              <a:t>Several subsets of features are evaluated for suitability and the best one is chosen </a:t>
            </a:r>
          </a:p>
          <a:p>
            <a:pPr marL="342900" indent="-342900">
              <a:buFont typeface="Arial" panose="020B0604020202020204" pitchFamily="34" charset="0"/>
              <a:buChar char="•"/>
            </a:pPr>
            <a:endPar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smtClean="0">
                <a:latin typeface="Arial" panose="020B0604020202020204" pitchFamily="34" charset="0"/>
                <a:cs typeface="Arial" panose="020B0604020202020204" pitchFamily="34" charset="0"/>
              </a:rPr>
              <a:t>Criteria for selection incorporate a measure of accuracy, penalised by the number of features</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smtClean="0">
                <a:latin typeface="Arial" panose="020B0604020202020204" pitchFamily="34" charset="0"/>
                <a:cs typeface="Arial" panose="020B0604020202020204" pitchFamily="34" charset="0"/>
              </a:rPr>
              <a:t>Algorithms can be split into three categories:</a:t>
            </a:r>
          </a:p>
        </p:txBody>
      </p:sp>
      <p:pic>
        <p:nvPicPr>
          <p:cNvPr id="3074" name="Picture 2" descr="https://upload.wikimedia.org/wikipedia/commons/2/2c/Filter_Method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7367" y="3824084"/>
            <a:ext cx="3706977" cy="3659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upload.wikimedia.org/wikipedia/commons/thumb/0/04/Feature_selection_Wrapper_Method.png/1024px-Feature_selection_Wrapper_Metho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7367" y="5083852"/>
            <a:ext cx="3706977" cy="103896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upload.wikimedia.org/wikipedia/commons/thumb/b/bf/Feature_selection_Embedded_Method.png/1024px-Feature_selection_Embedded_Method.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436961" y="3819747"/>
            <a:ext cx="3511227" cy="103896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07367" y="3115095"/>
            <a:ext cx="752065" cy="369332"/>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rPr>
              <a:t>Filters</a:t>
            </a:r>
            <a:endParaRPr lang="en-US" dirty="0">
              <a:effectLst>
                <a:outerShdw blurRad="38100" dist="38100" dir="2700000" algn="tl">
                  <a:srgbClr val="000000">
                    <a:alpha val="43137"/>
                  </a:srgbClr>
                </a:outerShdw>
              </a:effectLst>
            </a:endParaRPr>
          </a:p>
        </p:txBody>
      </p:sp>
      <p:sp>
        <p:nvSpPr>
          <p:cNvPr id="3" name="TextBox 2"/>
          <p:cNvSpPr txBox="1"/>
          <p:nvPr/>
        </p:nvSpPr>
        <p:spPr>
          <a:xfrm>
            <a:off x="707367" y="4529267"/>
            <a:ext cx="1094146" cy="369332"/>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rPr>
              <a:t>Wrappers</a:t>
            </a:r>
            <a:endParaRPr lang="en-US" dirty="0">
              <a:effectLst>
                <a:outerShdw blurRad="38100" dist="38100" dir="2700000" algn="tl">
                  <a:srgbClr val="000000">
                    <a:alpha val="43137"/>
                  </a:srgbClr>
                </a:outerShdw>
              </a:effectLst>
            </a:endParaRPr>
          </a:p>
        </p:txBody>
      </p:sp>
      <p:sp>
        <p:nvSpPr>
          <p:cNvPr id="7" name="TextBox 6"/>
          <p:cNvSpPr txBox="1"/>
          <p:nvPr/>
        </p:nvSpPr>
        <p:spPr>
          <a:xfrm>
            <a:off x="5436961" y="3115095"/>
            <a:ext cx="1199367" cy="369332"/>
          </a:xfrm>
          <a:prstGeom prst="rect">
            <a:avLst/>
          </a:prstGeom>
          <a:noFill/>
        </p:spPr>
        <p:txBody>
          <a:bodyPr wrap="none" rtlCol="0">
            <a:spAutoFit/>
          </a:bodyPr>
          <a:lstStyle/>
          <a:p>
            <a:r>
              <a:rPr lang="en-US" dirty="0" smtClean="0">
                <a:effectLst>
                  <a:outerShdw blurRad="38100" dist="38100" dir="2700000" algn="tl">
                    <a:srgbClr val="000000">
                      <a:alpha val="43137"/>
                    </a:srgbClr>
                  </a:outerShdw>
                </a:effectLst>
              </a:rPr>
              <a:t>Embedded</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7858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latin typeface="Arial Black" panose="020B0A04020102020204" pitchFamily="34" charset="0"/>
              </a:rPr>
              <a:t>Data Wrangling</a:t>
            </a:r>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18</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4893647"/>
          </a:xfrm>
          <a:prstGeom prst="rect">
            <a:avLst/>
          </a:prstGeom>
          <a:noFill/>
        </p:spPr>
        <p:txBody>
          <a:bodyPr wrap="square" rtlCol="0" anchor="t">
            <a:spAutoFit/>
          </a:bodyPr>
          <a:lstStyle/>
          <a:p>
            <a:pPr marL="342900" indent="-342900">
              <a:buFont typeface="Arial" panose="020B0604020202020204" pitchFamily="34" charset="0"/>
              <a:buChar char="•"/>
            </a:pPr>
            <a:r>
              <a:rPr lang="en-GB" sz="2000" i="1" dirty="0" smtClean="0">
                <a:latin typeface="Arial" panose="020B0604020202020204" pitchFamily="34" charset="0"/>
                <a:cs typeface="Arial" panose="020B0604020202020204" pitchFamily="34" charset="0"/>
              </a:rPr>
              <a:t>Data wrangling</a:t>
            </a:r>
            <a:r>
              <a:rPr lang="en-GB" sz="2000" dirty="0" smtClean="0">
                <a:latin typeface="Arial" panose="020B0604020202020204" pitchFamily="34" charset="0"/>
                <a:cs typeface="Arial" panose="020B0604020202020204" pitchFamily="34" charset="0"/>
              </a:rPr>
              <a:t> is the process of mapping raw data into data suitable for some specific purpose</a:t>
            </a:r>
          </a:p>
          <a:p>
            <a:pPr lvl="1"/>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smtClean="0">
                <a:latin typeface="Arial" panose="020B0604020202020204" pitchFamily="34" charset="0"/>
                <a:cs typeface="Arial" panose="020B0604020202020204" pitchFamily="34" charset="0"/>
              </a:rPr>
              <a:t>The transformations may apply to: values, records, fields, entities, …; they include:</a:t>
            </a:r>
          </a:p>
          <a:p>
            <a:pPr marL="800100" lvl="1" indent="-342900">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extraction, parsing, joining, standardizing, augmenting</a:t>
            </a:r>
            <a:r>
              <a:rPr lang="en-GB" sz="2000" smtClean="0">
                <a:latin typeface="Arial" panose="020B0604020202020204" pitchFamily="34" charset="0"/>
                <a:cs typeface="Arial" panose="020B0604020202020204" pitchFamily="34" charset="0"/>
              </a:rPr>
              <a:t>, tagging, </a:t>
            </a:r>
            <a:r>
              <a:rPr lang="en-GB" sz="2000" dirty="0" smtClean="0">
                <a:latin typeface="Arial" panose="020B0604020202020204" pitchFamily="34" charset="0"/>
                <a:cs typeface="Arial" panose="020B0604020202020204" pitchFamily="34" charset="0"/>
              </a:rPr>
              <a:t>cleaning, filtering, …</a:t>
            </a:r>
          </a:p>
          <a:p>
            <a:pPr marL="342900" indent="-342900">
              <a:buFont typeface="Arial" panose="020B0604020202020204" pitchFamily="34" charset="0"/>
              <a:buChar char="•"/>
            </a:pPr>
            <a:endParaRPr lang="en-GB"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smtClean="0">
                <a:latin typeface="Arial" panose="020B0604020202020204" pitchFamily="34" charset="0"/>
                <a:cs typeface="Arial" panose="020B0604020202020204" pitchFamily="34" charset="0"/>
              </a:rPr>
              <a:t>As such, data wrangling overlaps with data cleansing</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smtClean="0">
                <a:latin typeface="Arial" panose="020B0604020202020204" pitchFamily="34" charset="0"/>
                <a:cs typeface="Arial" panose="020B0604020202020204" pitchFamily="34" charset="0"/>
              </a:rPr>
              <a:t>Data cleansing usually refers to an earlier data prep phase</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smtClean="0">
                <a:latin typeface="Arial" panose="020B0604020202020204" pitchFamily="34" charset="0"/>
                <a:cs typeface="Arial" panose="020B0604020202020204" pitchFamily="34" charset="0"/>
              </a:rPr>
              <a:t>Data wrangling happens later, targeting one or more downstream application:</a:t>
            </a: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800" dirty="0" smtClean="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Visualization and report creation</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Analysis purposes</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Model training</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Further processing</a:t>
            </a:r>
          </a:p>
        </p:txBody>
      </p:sp>
    </p:spTree>
    <p:extLst>
      <p:ext uri="{BB962C8B-B14F-4D97-AF65-F5344CB8AC3E}">
        <p14:creationId xmlns:p14="http://schemas.microsoft.com/office/powerpoint/2010/main" val="121866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Module Review </a:t>
            </a:r>
          </a:p>
          <a:p>
            <a:endParaRPr lang="en-GB">
              <a:latin typeface="Arial Black" panose="020B0A04020102020204" pitchFamily="34" charset="0"/>
            </a:endParaRPr>
          </a:p>
          <a:p>
            <a:endParaRPr lang="en-GB">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r>
              <a:rPr lang="en-US" altLang="zh-TW" sz="1400" dirty="0" smtClean="0">
                <a:latin typeface="Arial" panose="020B0604020202020204" pitchFamily="34" charset="0"/>
                <a:cs typeface="Arial" panose="020B0604020202020204" pitchFamily="34" charset="0"/>
              </a:rPr>
              <a:t>19</a:t>
            </a:r>
            <a:endParaRPr lang="zh-TW" altLang="en-US" sz="1400" dirty="0">
              <a:latin typeface="Arial" panose="020B0604020202020204" pitchFamily="34" charset="0"/>
              <a:cs typeface="Arial" panose="020B0604020202020204" pitchFamily="34" charset="0"/>
            </a:endParaRPr>
          </a:p>
        </p:txBody>
      </p:sp>
      <p:sp>
        <p:nvSpPr>
          <p:cNvPr id="7" name="TextBox 6"/>
          <p:cNvSpPr txBox="1"/>
          <p:nvPr/>
        </p:nvSpPr>
        <p:spPr>
          <a:xfrm>
            <a:off x="919613" y="4775927"/>
            <a:ext cx="6008376"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smtClean="0">
                <a:latin typeface="Arial" panose="020B0604020202020204" pitchFamily="34" charset="0"/>
                <a:cs typeface="Arial" panose="020B0604020202020204" pitchFamily="34" charset="0"/>
              </a:rPr>
              <a:t>What are the possible benefits of feature selection?</a:t>
            </a:r>
            <a:endParaRPr lang="en-GB" sz="2000" dirty="0">
              <a:latin typeface="Arial" panose="020B0604020202020204" pitchFamily="34" charset="0"/>
              <a:cs typeface="Arial" panose="020B0604020202020204" pitchFamily="34" charset="0"/>
            </a:endParaRPr>
          </a:p>
        </p:txBody>
      </p:sp>
      <p:sp>
        <p:nvSpPr>
          <p:cNvPr id="8" name="TextBox 7"/>
          <p:cNvSpPr txBox="1"/>
          <p:nvPr/>
        </p:nvSpPr>
        <p:spPr>
          <a:xfrm>
            <a:off x="916382" y="5630722"/>
            <a:ext cx="4628190"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smtClean="0">
                <a:latin typeface="Arial" panose="020B0604020202020204" pitchFamily="34" charset="0"/>
                <a:cs typeface="Arial" panose="020B0604020202020204" pitchFamily="34" charset="0"/>
              </a:rPr>
              <a:t>What is the purpose of data wrangling?</a:t>
            </a:r>
            <a:endParaRPr lang="en-GB" sz="2000" dirty="0">
              <a:latin typeface="Arial" panose="020B0604020202020204" pitchFamily="34" charset="0"/>
              <a:cs typeface="Arial" panose="020B0604020202020204" pitchFamily="34" charset="0"/>
            </a:endParaRPr>
          </a:p>
        </p:txBody>
      </p:sp>
      <p:sp>
        <p:nvSpPr>
          <p:cNvPr id="9" name="TextBox 8"/>
          <p:cNvSpPr txBox="1"/>
          <p:nvPr/>
        </p:nvSpPr>
        <p:spPr>
          <a:xfrm>
            <a:off x="916382" y="3066337"/>
            <a:ext cx="3810287"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What </a:t>
            </a:r>
            <a:r>
              <a:rPr lang="en-GB" sz="2000" dirty="0" smtClean="0">
                <a:latin typeface="Arial" panose="020B0604020202020204" pitchFamily="34" charset="0"/>
                <a:cs typeface="Arial" panose="020B0604020202020204" pitchFamily="34" charset="0"/>
              </a:rPr>
              <a:t>is virtual data integration?</a:t>
            </a:r>
            <a:endParaRPr lang="en-GB" sz="2000" dirty="0">
              <a:latin typeface="Arial" panose="020B0604020202020204" pitchFamily="34" charset="0"/>
              <a:cs typeface="Arial" panose="020B0604020202020204" pitchFamily="34" charset="0"/>
            </a:endParaRPr>
          </a:p>
        </p:txBody>
      </p:sp>
      <p:sp>
        <p:nvSpPr>
          <p:cNvPr id="10" name="TextBox 9"/>
          <p:cNvSpPr txBox="1"/>
          <p:nvPr/>
        </p:nvSpPr>
        <p:spPr>
          <a:xfrm>
            <a:off x="916382" y="2211542"/>
            <a:ext cx="7734810"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What is the </a:t>
            </a:r>
            <a:r>
              <a:rPr lang="en-GB" sz="2000" dirty="0" smtClean="0">
                <a:latin typeface="Arial" panose="020B0604020202020204" pitchFamily="34" charset="0"/>
                <a:cs typeface="Arial" panose="020B0604020202020204" pitchFamily="34" charset="0"/>
              </a:rPr>
              <a:t>purpose of data specification? Who should be involved</a:t>
            </a:r>
            <a:endParaRPr lang="en-GB" sz="2000" dirty="0">
              <a:latin typeface="Arial" panose="020B0604020202020204" pitchFamily="34" charset="0"/>
              <a:cs typeface="Arial" panose="020B0604020202020204" pitchFamily="34" charset="0"/>
            </a:endParaRPr>
          </a:p>
        </p:txBody>
      </p:sp>
      <p:sp>
        <p:nvSpPr>
          <p:cNvPr id="11" name="TextBox 10"/>
          <p:cNvSpPr txBox="1"/>
          <p:nvPr/>
        </p:nvSpPr>
        <p:spPr>
          <a:xfrm>
            <a:off x="916382" y="3921132"/>
            <a:ext cx="4532010"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smtClean="0">
                <a:latin typeface="Arial" panose="020B0604020202020204" pitchFamily="34" charset="0"/>
                <a:cs typeface="Arial" panose="020B0604020202020204" pitchFamily="34" charset="0"/>
              </a:rPr>
              <a:t>How can high quality data be defined?</a:t>
            </a:r>
            <a:endParaRPr lang="en-GB" sz="2000" dirty="0">
              <a:latin typeface="Arial" panose="020B0604020202020204" pitchFamily="34" charset="0"/>
              <a:cs typeface="Arial" panose="020B0604020202020204" pitchFamily="34" charset="0"/>
            </a:endParaRPr>
          </a:p>
        </p:txBody>
      </p:sp>
      <p:sp>
        <p:nvSpPr>
          <p:cNvPr id="12" name="TextBox 11"/>
          <p:cNvSpPr txBox="1"/>
          <p:nvPr/>
        </p:nvSpPr>
        <p:spPr>
          <a:xfrm>
            <a:off x="918928" y="1356747"/>
            <a:ext cx="10121873"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smtClean="0">
                <a:latin typeface="Arial" panose="020B0604020202020204" pitchFamily="34" charset="0"/>
                <a:cs typeface="Arial" panose="020B0604020202020204" pitchFamily="34" charset="0"/>
              </a:rPr>
              <a:t>How does the usage of data in machine learning differ from conventional programming?</a:t>
            </a: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8165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latin typeface="Arial Black" panose="020B0A04020102020204" pitchFamily="34" charset="0"/>
              </a:rPr>
              <a:t>Previous Day Recap</a:t>
            </a:r>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r>
              <a:rPr lang="en-US" altLang="zh-TW" sz="1400" dirty="0">
                <a:latin typeface="Arial" panose="020B0604020202020204" pitchFamily="34" charset="0"/>
                <a:cs typeface="Arial" panose="020B0604020202020204" pitchFamily="34" charset="0"/>
              </a:rPr>
              <a:t>2</a:t>
            </a:r>
            <a:endParaRPr lang="zh-TW" altLang="en-US" sz="1400" dirty="0">
              <a:latin typeface="Arial" panose="020B0604020202020204" pitchFamily="34" charset="0"/>
              <a:cs typeface="Arial" panose="020B0604020202020204" pitchFamily="34" charset="0"/>
            </a:endParaRPr>
          </a:p>
        </p:txBody>
      </p:sp>
      <p:sp>
        <p:nvSpPr>
          <p:cNvPr id="8" name="Next subject"/>
          <p:cNvSpPr txBox="1">
            <a:spLocks/>
          </p:cNvSpPr>
          <p:nvPr/>
        </p:nvSpPr>
        <p:spPr>
          <a:xfrm>
            <a:off x="3252168" y="1656767"/>
            <a:ext cx="2891730" cy="504000"/>
          </a:xfrm>
          <a:prstGeom prst="roundRect">
            <a:avLst/>
          </a:prstGeom>
          <a:solidFill>
            <a:srgbClr val="FAB041"/>
          </a:solidFill>
          <a:ln>
            <a:solidFill>
              <a:srgbClr val="FAB041"/>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b="1" dirty="0"/>
              <a:t>Duration - 2</a:t>
            </a:r>
            <a:r>
              <a:rPr lang="en-GB" b="1" dirty="0" smtClean="0"/>
              <a:t> </a:t>
            </a:r>
            <a:r>
              <a:rPr lang="en-GB" b="1" dirty="0"/>
              <a:t>minutes.</a:t>
            </a:r>
          </a:p>
        </p:txBody>
      </p:sp>
      <p:sp>
        <p:nvSpPr>
          <p:cNvPr id="11" name="Rounded Rectangle 4"/>
          <p:cNvSpPr/>
          <p:nvPr/>
        </p:nvSpPr>
        <p:spPr>
          <a:xfrm>
            <a:off x="1098033" y="2744593"/>
            <a:ext cx="7200000" cy="1940957"/>
          </a:xfrm>
          <a:prstGeom prst="roundRect">
            <a:avLst/>
          </a:prstGeom>
          <a:solidFill>
            <a:schemeClr val="accent6">
              <a:lumMod val="20000"/>
              <a:lumOff val="80000"/>
            </a:schemeClr>
          </a:solidFill>
          <a:ln w="38100" cmpd="sng">
            <a:solidFill>
              <a:srgbClr val="FAB041"/>
            </a:solid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endParaRPr lang="en-GB" dirty="0" smtClean="0">
              <a:solidFill>
                <a:sysClr val="windowText" lastClr="000000"/>
              </a:solidFill>
            </a:endParaRPr>
          </a:p>
          <a:p>
            <a:endParaRPr lang="en-GB" dirty="0">
              <a:solidFill>
                <a:sysClr val="windowText" lastClr="000000"/>
              </a:solidFill>
            </a:endParaRPr>
          </a:p>
          <a:p>
            <a:pPr algn="ctr"/>
            <a:r>
              <a:rPr lang="en-GB" dirty="0" smtClean="0">
                <a:solidFill>
                  <a:sysClr val="windowText" lastClr="000000"/>
                </a:solidFill>
              </a:rPr>
              <a:t>Interactive Discussion</a:t>
            </a:r>
            <a:endParaRPr lang="en-GB" altLang="en-US" dirty="0" smtClean="0"/>
          </a:p>
          <a:p>
            <a:pPr lvl="2"/>
            <a:endParaRPr lang="en-GB" altLang="en-US" dirty="0" smtClean="0"/>
          </a:p>
          <a:p>
            <a:pPr lvl="2"/>
            <a:endParaRPr lang="en-GB" altLang="en-US" dirty="0" smtClean="0"/>
          </a:p>
          <a:p>
            <a:pPr lvl="2"/>
            <a:endParaRPr lang="en-GB" altLang="en-US" dirty="0"/>
          </a:p>
        </p:txBody>
      </p:sp>
    </p:spTree>
    <p:extLst>
      <p:ext uri="{BB962C8B-B14F-4D97-AF65-F5344CB8AC3E}">
        <p14:creationId xmlns:p14="http://schemas.microsoft.com/office/powerpoint/2010/main" val="2987326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Module Outcomes </a:t>
            </a:r>
          </a:p>
          <a:p>
            <a:endParaRPr lang="en-GB">
              <a:latin typeface="Arial Black" panose="020B0A04020102020204" pitchFamily="34" charset="0"/>
            </a:endParaRPr>
          </a:p>
          <a:p>
            <a:endParaRPr lang="en-GB">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r>
              <a:rPr lang="en-US" altLang="zh-TW" sz="1400" dirty="0" smtClean="0">
                <a:latin typeface="Arial" panose="020B0604020202020204" pitchFamily="34" charset="0"/>
                <a:cs typeface="Arial" panose="020B0604020202020204" pitchFamily="34" charset="0"/>
              </a:rPr>
              <a:t>20</a:t>
            </a:r>
            <a:endParaRPr lang="zh-TW" altLang="en-US" sz="1400" dirty="0">
              <a:latin typeface="Arial" panose="020B0604020202020204" pitchFamily="34" charset="0"/>
              <a:cs typeface="Arial" panose="020B0604020202020204" pitchFamily="34" charset="0"/>
            </a:endParaRPr>
          </a:p>
        </p:txBody>
      </p:sp>
      <p:sp>
        <p:nvSpPr>
          <p:cNvPr id="7"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a:latin typeface="Arial" panose="020B0604020202020204" pitchFamily="34" charset="0"/>
              </a:rPr>
              <a:t>You should be able to:</a:t>
            </a:r>
          </a:p>
        </p:txBody>
      </p:sp>
      <p:sp>
        <p:nvSpPr>
          <p:cNvPr id="8" name="Rectangle 7"/>
          <p:cNvSpPr/>
          <p:nvPr/>
        </p:nvSpPr>
        <p:spPr>
          <a:xfrm>
            <a:off x="1031150" y="1700808"/>
            <a:ext cx="9628789" cy="2169825"/>
          </a:xfrm>
          <a:prstGeom prst="rect">
            <a:avLst/>
          </a:prstGeom>
          <a:noFill/>
          <a:ln w="15875">
            <a:noFill/>
          </a:ln>
        </p:spPr>
        <p:txBody>
          <a:bodyPr wrap="square">
            <a:spAutoFit/>
          </a:bodyPr>
          <a:lstStyle/>
          <a:p>
            <a:pPr marL="285750" indent="-285750">
              <a:lnSpc>
                <a:spcPct val="150000"/>
              </a:lnSpc>
              <a:buClr>
                <a:schemeClr val="accent1"/>
              </a:buClr>
              <a:buSzPct val="100000"/>
              <a:buFont typeface="Wingdings" panose="05000000000000000000" pitchFamily="2" charset="2"/>
              <a:buChar char="q"/>
              <a:defRPr/>
            </a:pPr>
            <a:r>
              <a:rPr lang="en-GB" dirty="0">
                <a:latin typeface="Arial" panose="020B0604020202020204" pitchFamily="34" charset="0"/>
                <a:cs typeface="Arial" panose="020B0604020202020204" pitchFamily="34" charset="0"/>
              </a:rPr>
              <a:t>Understand </a:t>
            </a:r>
            <a:r>
              <a:rPr lang="en-GB" dirty="0" smtClean="0">
                <a:latin typeface="Arial" panose="020B0604020202020204" pitchFamily="34" charset="0"/>
                <a:cs typeface="Arial" panose="020B0604020202020204" pitchFamily="34" charset="0"/>
              </a:rPr>
              <a:t>how data is required for learning</a:t>
            </a:r>
            <a:endParaRPr lang="en-GB" dirty="0">
              <a:latin typeface="Arial" panose="020B0604020202020204" pitchFamily="34" charset="0"/>
              <a:cs typeface="Arial" panose="020B0604020202020204" pitchFamily="34" charset="0"/>
            </a:endParaRPr>
          </a:p>
          <a:p>
            <a:pPr marL="285750" indent="-285750">
              <a:lnSpc>
                <a:spcPct val="150000"/>
              </a:lnSpc>
              <a:buClr>
                <a:schemeClr val="accent1"/>
              </a:buClr>
              <a:buSzPct val="100000"/>
              <a:buFont typeface="Wingdings" panose="05000000000000000000" pitchFamily="2" charset="2"/>
              <a:buChar char="q"/>
              <a:defRPr/>
            </a:pPr>
            <a:r>
              <a:rPr lang="en-GB" dirty="0" smtClean="0">
                <a:latin typeface="Arial" panose="020B0604020202020204" pitchFamily="34" charset="0"/>
                <a:cs typeface="Arial" panose="020B0604020202020204" pitchFamily="34" charset="0"/>
              </a:rPr>
              <a:t>Understand the concrete need to prepare data before use</a:t>
            </a:r>
            <a:endParaRPr lang="en-GB" dirty="0">
              <a:latin typeface="Arial" panose="020B0604020202020204" pitchFamily="34" charset="0"/>
              <a:cs typeface="Arial" panose="020B0604020202020204" pitchFamily="34" charset="0"/>
            </a:endParaRPr>
          </a:p>
          <a:p>
            <a:pPr marL="285750" indent="-285750">
              <a:lnSpc>
                <a:spcPct val="150000"/>
              </a:lnSpc>
              <a:buClr>
                <a:schemeClr val="accent1"/>
              </a:buClr>
              <a:buSzPct val="100000"/>
              <a:buFont typeface="Wingdings" panose="05000000000000000000" pitchFamily="2" charset="2"/>
              <a:buChar char="q"/>
              <a:defRPr/>
            </a:pPr>
            <a:r>
              <a:rPr lang="en-GB" altLang="en-US" dirty="0" smtClean="0">
                <a:latin typeface="Arial" panose="020B0604020202020204" pitchFamily="34" charset="0"/>
                <a:cs typeface="Arial" panose="020B0604020202020204" pitchFamily="34" charset="0"/>
              </a:rPr>
              <a:t>Understand what data specification consists of</a:t>
            </a:r>
            <a:endParaRPr lang="en-GB" altLang="en-US" dirty="0">
              <a:latin typeface="Arial" panose="020B0604020202020204" pitchFamily="34" charset="0"/>
              <a:cs typeface="Arial" panose="020B0604020202020204" pitchFamily="34" charset="0"/>
            </a:endParaRPr>
          </a:p>
          <a:p>
            <a:pPr marL="285750" indent="-285750">
              <a:lnSpc>
                <a:spcPct val="150000"/>
              </a:lnSpc>
              <a:buClr>
                <a:schemeClr val="accent1"/>
              </a:buClr>
              <a:buSzPct val="100000"/>
              <a:buFont typeface="Wingdings" panose="05000000000000000000" pitchFamily="2" charset="2"/>
              <a:buChar char="q"/>
            </a:pPr>
            <a:r>
              <a:rPr lang="en-GB" altLang="en-US" dirty="0" smtClean="0">
                <a:latin typeface="Arial" panose="020B0604020202020204" pitchFamily="34" charset="0"/>
                <a:cs typeface="Arial" panose="020B0604020202020204" pitchFamily="34" charset="0"/>
              </a:rPr>
              <a:t>Compare approaches to using data that is scattered across different storage systems </a:t>
            </a:r>
            <a:endParaRPr lang="en-GB" altLang="en-US" dirty="0">
              <a:latin typeface="Arial" panose="020B0604020202020204" pitchFamily="34" charset="0"/>
              <a:cs typeface="Arial" panose="020B0604020202020204" pitchFamily="34" charset="0"/>
            </a:endParaRPr>
          </a:p>
          <a:p>
            <a:pPr marL="285750" indent="-285750">
              <a:lnSpc>
                <a:spcPct val="150000"/>
              </a:lnSpc>
              <a:buClr>
                <a:schemeClr val="accent1"/>
              </a:buClr>
              <a:buSzPct val="100000"/>
              <a:buFont typeface="Wingdings" panose="05000000000000000000" pitchFamily="2" charset="2"/>
              <a:buChar char="q"/>
            </a:pPr>
            <a:r>
              <a:rPr lang="en-GB" altLang="en-US" dirty="0" smtClean="0">
                <a:latin typeface="Arial" panose="020B0604020202020204" pitchFamily="34" charset="0"/>
                <a:cs typeface="Arial" panose="020B0604020202020204" pitchFamily="34" charset="0"/>
              </a:rPr>
              <a:t>Understand how raw data is modified through multiple steps</a:t>
            </a:r>
            <a:endParaRPr lang="en-GB"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6045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Questions</a:t>
            </a:r>
          </a:p>
          <a:p>
            <a:endParaRPr lang="en-GB">
              <a:latin typeface="Arial Black" panose="020B0A04020102020204" pitchFamily="34" charset="0"/>
            </a:endParaRPr>
          </a:p>
          <a:p>
            <a:endParaRPr lang="en-GB">
              <a:latin typeface="Arial Black" panose="020B0A04020102020204" pitchFamily="34" charset="0"/>
            </a:endParaRPr>
          </a:p>
          <a:p>
            <a:endParaRPr lang="en-GB">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r>
              <a:rPr lang="en-US" altLang="zh-TW" sz="1400" dirty="0" smtClean="0">
                <a:latin typeface="Arial" panose="020B0604020202020204" pitchFamily="34" charset="0"/>
                <a:cs typeface="Arial" panose="020B0604020202020204" pitchFamily="34" charset="0"/>
              </a:rPr>
              <a:t>21</a:t>
            </a:r>
            <a:endParaRPr lang="zh-TW" altLang="en-US" sz="1400" dirty="0">
              <a:latin typeface="Arial" panose="020B060402020202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C7813E0F-D8EA-4197-985B-61A3E80C238C}"/>
              </a:ext>
            </a:extLst>
          </p:cNvPr>
          <p:cNvGrpSpPr/>
          <p:nvPr/>
        </p:nvGrpSpPr>
        <p:grpSpPr>
          <a:xfrm>
            <a:off x="3624312" y="1246598"/>
            <a:ext cx="3954562" cy="3973102"/>
            <a:chOff x="4157663" y="2916238"/>
            <a:chExt cx="482600" cy="549275"/>
          </a:xfrm>
        </p:grpSpPr>
        <p:sp>
          <p:nvSpPr>
            <p:cNvPr id="8" name="Freeform 89">
              <a:extLst>
                <a:ext uri="{FF2B5EF4-FFF2-40B4-BE49-F238E27FC236}">
                  <a16:creationId xmlns:a16="http://schemas.microsoft.com/office/drawing/2014/main" id="{29FD3966-66D7-47CE-BBA5-2BF5F1C23F36}"/>
                </a:ext>
              </a:extLst>
            </p:cNvPr>
            <p:cNvSpPr>
              <a:spLocks/>
            </p:cNvSpPr>
            <p:nvPr/>
          </p:nvSpPr>
          <p:spPr bwMode="auto">
            <a:xfrm>
              <a:off x="4157663" y="2916238"/>
              <a:ext cx="482600" cy="549275"/>
            </a:xfrm>
            <a:custGeom>
              <a:avLst/>
              <a:gdLst>
                <a:gd name="T0" fmla="*/ 875 w 912"/>
                <a:gd name="T1" fmla="*/ 1024 h 1037"/>
                <a:gd name="T2" fmla="*/ 850 w 912"/>
                <a:gd name="T3" fmla="*/ 1037 h 1037"/>
                <a:gd name="T4" fmla="*/ 820 w 912"/>
                <a:gd name="T5" fmla="*/ 1005 h 1037"/>
                <a:gd name="T6" fmla="*/ 749 w 912"/>
                <a:gd name="T7" fmla="*/ 870 h 1037"/>
                <a:gd name="T8" fmla="*/ 732 w 912"/>
                <a:gd name="T9" fmla="*/ 747 h 1037"/>
                <a:gd name="T10" fmla="*/ 807 w 912"/>
                <a:gd name="T11" fmla="*/ 569 h 1037"/>
                <a:gd name="T12" fmla="*/ 862 w 912"/>
                <a:gd name="T13" fmla="*/ 387 h 1037"/>
                <a:gd name="T14" fmla="*/ 855 w 912"/>
                <a:gd name="T15" fmla="*/ 289 h 1037"/>
                <a:gd name="T16" fmla="*/ 810 w 912"/>
                <a:gd name="T17" fmla="*/ 189 h 1037"/>
                <a:gd name="T18" fmla="*/ 731 w 912"/>
                <a:gd name="T19" fmla="*/ 113 h 1037"/>
                <a:gd name="T20" fmla="*/ 629 w 912"/>
                <a:gd name="T21" fmla="*/ 65 h 1037"/>
                <a:gd name="T22" fmla="*/ 512 w 912"/>
                <a:gd name="T23" fmla="*/ 49 h 1037"/>
                <a:gd name="T24" fmla="*/ 396 w 912"/>
                <a:gd name="T25" fmla="*/ 69 h 1037"/>
                <a:gd name="T26" fmla="*/ 275 w 912"/>
                <a:gd name="T27" fmla="*/ 135 h 1037"/>
                <a:gd name="T28" fmla="*/ 200 w 912"/>
                <a:gd name="T29" fmla="*/ 214 h 1037"/>
                <a:gd name="T30" fmla="*/ 152 w 912"/>
                <a:gd name="T31" fmla="*/ 315 h 1037"/>
                <a:gd name="T32" fmla="*/ 148 w 912"/>
                <a:gd name="T33" fmla="*/ 406 h 1037"/>
                <a:gd name="T34" fmla="*/ 111 w 912"/>
                <a:gd name="T35" fmla="*/ 511 h 1037"/>
                <a:gd name="T36" fmla="*/ 55 w 912"/>
                <a:gd name="T37" fmla="*/ 635 h 1037"/>
                <a:gd name="T38" fmla="*/ 127 w 912"/>
                <a:gd name="T39" fmla="*/ 656 h 1037"/>
                <a:gd name="T40" fmla="*/ 136 w 912"/>
                <a:gd name="T41" fmla="*/ 686 h 1037"/>
                <a:gd name="T42" fmla="*/ 159 w 912"/>
                <a:gd name="T43" fmla="*/ 725 h 1037"/>
                <a:gd name="T44" fmla="*/ 182 w 912"/>
                <a:gd name="T45" fmla="*/ 746 h 1037"/>
                <a:gd name="T46" fmla="*/ 171 w 912"/>
                <a:gd name="T47" fmla="*/ 770 h 1037"/>
                <a:gd name="T48" fmla="*/ 127 w 912"/>
                <a:gd name="T49" fmla="*/ 771 h 1037"/>
                <a:gd name="T50" fmla="*/ 143 w 912"/>
                <a:gd name="T51" fmla="*/ 839 h 1037"/>
                <a:gd name="T52" fmla="*/ 143 w 912"/>
                <a:gd name="T53" fmla="*/ 880 h 1037"/>
                <a:gd name="T54" fmla="*/ 216 w 912"/>
                <a:gd name="T55" fmla="*/ 915 h 1037"/>
                <a:gd name="T56" fmla="*/ 341 w 912"/>
                <a:gd name="T57" fmla="*/ 934 h 1037"/>
                <a:gd name="T58" fmla="*/ 409 w 912"/>
                <a:gd name="T59" fmla="*/ 976 h 1037"/>
                <a:gd name="T60" fmla="*/ 425 w 912"/>
                <a:gd name="T61" fmla="*/ 1022 h 1037"/>
                <a:gd name="T62" fmla="*/ 403 w 912"/>
                <a:gd name="T63" fmla="*/ 1037 h 1037"/>
                <a:gd name="T64" fmla="*/ 381 w 912"/>
                <a:gd name="T65" fmla="*/ 1023 h 1037"/>
                <a:gd name="T66" fmla="*/ 336 w 912"/>
                <a:gd name="T67" fmla="*/ 983 h 1037"/>
                <a:gd name="T68" fmla="*/ 236 w 912"/>
                <a:gd name="T69" fmla="*/ 967 h 1037"/>
                <a:gd name="T70" fmla="*/ 129 w 912"/>
                <a:gd name="T71" fmla="*/ 935 h 1037"/>
                <a:gd name="T72" fmla="*/ 99 w 912"/>
                <a:gd name="T73" fmla="*/ 901 h 1037"/>
                <a:gd name="T74" fmla="*/ 92 w 912"/>
                <a:gd name="T75" fmla="*/ 848 h 1037"/>
                <a:gd name="T76" fmla="*/ 87 w 912"/>
                <a:gd name="T77" fmla="*/ 804 h 1037"/>
                <a:gd name="T78" fmla="*/ 64 w 912"/>
                <a:gd name="T79" fmla="*/ 774 h 1037"/>
                <a:gd name="T80" fmla="*/ 65 w 912"/>
                <a:gd name="T81" fmla="*/ 748 h 1037"/>
                <a:gd name="T82" fmla="*/ 79 w 912"/>
                <a:gd name="T83" fmla="*/ 692 h 1037"/>
                <a:gd name="T84" fmla="*/ 6 w 912"/>
                <a:gd name="T85" fmla="*/ 654 h 1037"/>
                <a:gd name="T86" fmla="*/ 33 w 912"/>
                <a:gd name="T87" fmla="*/ 555 h 1037"/>
                <a:gd name="T88" fmla="*/ 100 w 912"/>
                <a:gd name="T89" fmla="*/ 416 h 1037"/>
                <a:gd name="T90" fmla="*/ 108 w 912"/>
                <a:gd name="T91" fmla="*/ 289 h 1037"/>
                <a:gd name="T92" fmla="*/ 171 w 912"/>
                <a:gd name="T93" fmla="*/ 172 h 1037"/>
                <a:gd name="T94" fmla="*/ 263 w 912"/>
                <a:gd name="T95" fmla="*/ 83 h 1037"/>
                <a:gd name="T96" fmla="*/ 403 w 912"/>
                <a:gd name="T97" fmla="*/ 16 h 1037"/>
                <a:gd name="T98" fmla="*/ 531 w 912"/>
                <a:gd name="T99" fmla="*/ 0 h 1037"/>
                <a:gd name="T100" fmla="*/ 663 w 912"/>
                <a:gd name="T101" fmla="*/ 26 h 1037"/>
                <a:gd name="T102" fmla="*/ 777 w 912"/>
                <a:gd name="T103" fmla="*/ 87 h 1037"/>
                <a:gd name="T104" fmla="*/ 862 w 912"/>
                <a:gd name="T105" fmla="*/ 178 h 1037"/>
                <a:gd name="T106" fmla="*/ 907 w 912"/>
                <a:gd name="T107" fmla="*/ 298 h 1037"/>
                <a:gd name="T108" fmla="*/ 907 w 912"/>
                <a:gd name="T109" fmla="*/ 422 h 1037"/>
                <a:gd name="T110" fmla="*/ 832 w 912"/>
                <a:gd name="T111" fmla="*/ 629 h 1037"/>
                <a:gd name="T112" fmla="*/ 778 w 912"/>
                <a:gd name="T113" fmla="*/ 770 h 1037"/>
                <a:gd name="T114" fmla="*/ 804 w 912"/>
                <a:gd name="T115" fmla="*/ 874 h 1037"/>
                <a:gd name="T116" fmla="*/ 874 w 912"/>
                <a:gd name="T117" fmla="*/ 1001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2" h="1037">
                  <a:moveTo>
                    <a:pt x="874" y="1001"/>
                  </a:moveTo>
                  <a:lnTo>
                    <a:pt x="874" y="1001"/>
                  </a:lnTo>
                  <a:lnTo>
                    <a:pt x="876" y="1005"/>
                  </a:lnTo>
                  <a:lnTo>
                    <a:pt x="877" y="1010"/>
                  </a:lnTo>
                  <a:lnTo>
                    <a:pt x="877" y="1015"/>
                  </a:lnTo>
                  <a:lnTo>
                    <a:pt x="876" y="1019"/>
                  </a:lnTo>
                  <a:lnTo>
                    <a:pt x="875" y="1024"/>
                  </a:lnTo>
                  <a:lnTo>
                    <a:pt x="872" y="1027"/>
                  </a:lnTo>
                  <a:lnTo>
                    <a:pt x="869" y="1031"/>
                  </a:lnTo>
                  <a:lnTo>
                    <a:pt x="865" y="1034"/>
                  </a:lnTo>
                  <a:lnTo>
                    <a:pt x="865" y="1034"/>
                  </a:lnTo>
                  <a:lnTo>
                    <a:pt x="861" y="1036"/>
                  </a:lnTo>
                  <a:lnTo>
                    <a:pt x="855" y="1037"/>
                  </a:lnTo>
                  <a:lnTo>
                    <a:pt x="850" y="1037"/>
                  </a:lnTo>
                  <a:lnTo>
                    <a:pt x="846" y="1036"/>
                  </a:lnTo>
                  <a:lnTo>
                    <a:pt x="842" y="1034"/>
                  </a:lnTo>
                  <a:lnTo>
                    <a:pt x="838" y="1032"/>
                  </a:lnTo>
                  <a:lnTo>
                    <a:pt x="834" y="1028"/>
                  </a:lnTo>
                  <a:lnTo>
                    <a:pt x="831" y="1024"/>
                  </a:lnTo>
                  <a:lnTo>
                    <a:pt x="831" y="1024"/>
                  </a:lnTo>
                  <a:lnTo>
                    <a:pt x="820" y="1005"/>
                  </a:lnTo>
                  <a:lnTo>
                    <a:pt x="820" y="1005"/>
                  </a:lnTo>
                  <a:lnTo>
                    <a:pt x="806" y="981"/>
                  </a:lnTo>
                  <a:lnTo>
                    <a:pt x="789" y="953"/>
                  </a:lnTo>
                  <a:lnTo>
                    <a:pt x="772" y="922"/>
                  </a:lnTo>
                  <a:lnTo>
                    <a:pt x="764" y="904"/>
                  </a:lnTo>
                  <a:lnTo>
                    <a:pt x="756" y="887"/>
                  </a:lnTo>
                  <a:lnTo>
                    <a:pt x="749" y="870"/>
                  </a:lnTo>
                  <a:lnTo>
                    <a:pt x="743" y="852"/>
                  </a:lnTo>
                  <a:lnTo>
                    <a:pt x="738" y="834"/>
                  </a:lnTo>
                  <a:lnTo>
                    <a:pt x="733" y="815"/>
                  </a:lnTo>
                  <a:lnTo>
                    <a:pt x="731" y="798"/>
                  </a:lnTo>
                  <a:lnTo>
                    <a:pt x="729" y="780"/>
                  </a:lnTo>
                  <a:lnTo>
                    <a:pt x="730" y="764"/>
                  </a:lnTo>
                  <a:lnTo>
                    <a:pt x="732" y="747"/>
                  </a:lnTo>
                  <a:lnTo>
                    <a:pt x="732" y="747"/>
                  </a:lnTo>
                  <a:lnTo>
                    <a:pt x="738" y="724"/>
                  </a:lnTo>
                  <a:lnTo>
                    <a:pt x="745" y="702"/>
                  </a:lnTo>
                  <a:lnTo>
                    <a:pt x="754" y="680"/>
                  </a:lnTo>
                  <a:lnTo>
                    <a:pt x="763" y="658"/>
                  </a:lnTo>
                  <a:lnTo>
                    <a:pt x="785" y="614"/>
                  </a:lnTo>
                  <a:lnTo>
                    <a:pt x="807" y="569"/>
                  </a:lnTo>
                  <a:lnTo>
                    <a:pt x="818" y="546"/>
                  </a:lnTo>
                  <a:lnTo>
                    <a:pt x="828" y="523"/>
                  </a:lnTo>
                  <a:lnTo>
                    <a:pt x="838" y="498"/>
                  </a:lnTo>
                  <a:lnTo>
                    <a:pt x="846" y="472"/>
                  </a:lnTo>
                  <a:lnTo>
                    <a:pt x="853" y="445"/>
                  </a:lnTo>
                  <a:lnTo>
                    <a:pt x="859" y="418"/>
                  </a:lnTo>
                  <a:lnTo>
                    <a:pt x="862" y="387"/>
                  </a:lnTo>
                  <a:lnTo>
                    <a:pt x="863" y="372"/>
                  </a:lnTo>
                  <a:lnTo>
                    <a:pt x="864" y="357"/>
                  </a:lnTo>
                  <a:lnTo>
                    <a:pt x="864" y="357"/>
                  </a:lnTo>
                  <a:lnTo>
                    <a:pt x="863" y="339"/>
                  </a:lnTo>
                  <a:lnTo>
                    <a:pt x="862" y="321"/>
                  </a:lnTo>
                  <a:lnTo>
                    <a:pt x="859" y="305"/>
                  </a:lnTo>
                  <a:lnTo>
                    <a:pt x="855" y="289"/>
                  </a:lnTo>
                  <a:lnTo>
                    <a:pt x="851" y="273"/>
                  </a:lnTo>
                  <a:lnTo>
                    <a:pt x="846" y="258"/>
                  </a:lnTo>
                  <a:lnTo>
                    <a:pt x="840" y="243"/>
                  </a:lnTo>
                  <a:lnTo>
                    <a:pt x="834" y="228"/>
                  </a:lnTo>
                  <a:lnTo>
                    <a:pt x="827" y="215"/>
                  </a:lnTo>
                  <a:lnTo>
                    <a:pt x="819" y="202"/>
                  </a:lnTo>
                  <a:lnTo>
                    <a:pt x="810" y="189"/>
                  </a:lnTo>
                  <a:lnTo>
                    <a:pt x="801" y="177"/>
                  </a:lnTo>
                  <a:lnTo>
                    <a:pt x="791" y="164"/>
                  </a:lnTo>
                  <a:lnTo>
                    <a:pt x="780" y="153"/>
                  </a:lnTo>
                  <a:lnTo>
                    <a:pt x="768" y="142"/>
                  </a:lnTo>
                  <a:lnTo>
                    <a:pt x="756" y="132"/>
                  </a:lnTo>
                  <a:lnTo>
                    <a:pt x="744" y="122"/>
                  </a:lnTo>
                  <a:lnTo>
                    <a:pt x="731" y="113"/>
                  </a:lnTo>
                  <a:lnTo>
                    <a:pt x="718" y="105"/>
                  </a:lnTo>
                  <a:lnTo>
                    <a:pt x="704" y="97"/>
                  </a:lnTo>
                  <a:lnTo>
                    <a:pt x="689" y="90"/>
                  </a:lnTo>
                  <a:lnTo>
                    <a:pt x="674" y="82"/>
                  </a:lnTo>
                  <a:lnTo>
                    <a:pt x="660" y="76"/>
                  </a:lnTo>
                  <a:lnTo>
                    <a:pt x="644" y="70"/>
                  </a:lnTo>
                  <a:lnTo>
                    <a:pt x="629" y="65"/>
                  </a:lnTo>
                  <a:lnTo>
                    <a:pt x="612" y="61"/>
                  </a:lnTo>
                  <a:lnTo>
                    <a:pt x="596" y="57"/>
                  </a:lnTo>
                  <a:lnTo>
                    <a:pt x="580" y="54"/>
                  </a:lnTo>
                  <a:lnTo>
                    <a:pt x="563" y="52"/>
                  </a:lnTo>
                  <a:lnTo>
                    <a:pt x="547" y="50"/>
                  </a:lnTo>
                  <a:lnTo>
                    <a:pt x="529" y="49"/>
                  </a:lnTo>
                  <a:lnTo>
                    <a:pt x="512" y="49"/>
                  </a:lnTo>
                  <a:lnTo>
                    <a:pt x="512" y="49"/>
                  </a:lnTo>
                  <a:lnTo>
                    <a:pt x="493" y="50"/>
                  </a:lnTo>
                  <a:lnTo>
                    <a:pt x="473" y="51"/>
                  </a:lnTo>
                  <a:lnTo>
                    <a:pt x="454" y="54"/>
                  </a:lnTo>
                  <a:lnTo>
                    <a:pt x="434" y="58"/>
                  </a:lnTo>
                  <a:lnTo>
                    <a:pt x="415" y="63"/>
                  </a:lnTo>
                  <a:lnTo>
                    <a:pt x="396" y="69"/>
                  </a:lnTo>
                  <a:lnTo>
                    <a:pt x="378" y="75"/>
                  </a:lnTo>
                  <a:lnTo>
                    <a:pt x="359" y="83"/>
                  </a:lnTo>
                  <a:lnTo>
                    <a:pt x="342" y="93"/>
                  </a:lnTo>
                  <a:lnTo>
                    <a:pt x="325" y="102"/>
                  </a:lnTo>
                  <a:lnTo>
                    <a:pt x="308" y="112"/>
                  </a:lnTo>
                  <a:lnTo>
                    <a:pt x="291" y="123"/>
                  </a:lnTo>
                  <a:lnTo>
                    <a:pt x="275" y="135"/>
                  </a:lnTo>
                  <a:lnTo>
                    <a:pt x="260" y="147"/>
                  </a:lnTo>
                  <a:lnTo>
                    <a:pt x="246" y="161"/>
                  </a:lnTo>
                  <a:lnTo>
                    <a:pt x="232" y="175"/>
                  </a:lnTo>
                  <a:lnTo>
                    <a:pt x="232" y="175"/>
                  </a:lnTo>
                  <a:lnTo>
                    <a:pt x="221" y="188"/>
                  </a:lnTo>
                  <a:lnTo>
                    <a:pt x="210" y="201"/>
                  </a:lnTo>
                  <a:lnTo>
                    <a:pt x="200" y="214"/>
                  </a:lnTo>
                  <a:lnTo>
                    <a:pt x="191" y="227"/>
                  </a:lnTo>
                  <a:lnTo>
                    <a:pt x="182" y="241"/>
                  </a:lnTo>
                  <a:lnTo>
                    <a:pt x="174" y="256"/>
                  </a:lnTo>
                  <a:lnTo>
                    <a:pt x="167" y="271"/>
                  </a:lnTo>
                  <a:lnTo>
                    <a:pt x="161" y="285"/>
                  </a:lnTo>
                  <a:lnTo>
                    <a:pt x="156" y="300"/>
                  </a:lnTo>
                  <a:lnTo>
                    <a:pt x="152" y="315"/>
                  </a:lnTo>
                  <a:lnTo>
                    <a:pt x="148" y="330"/>
                  </a:lnTo>
                  <a:lnTo>
                    <a:pt x="146" y="346"/>
                  </a:lnTo>
                  <a:lnTo>
                    <a:pt x="145" y="361"/>
                  </a:lnTo>
                  <a:lnTo>
                    <a:pt x="145" y="376"/>
                  </a:lnTo>
                  <a:lnTo>
                    <a:pt x="146" y="391"/>
                  </a:lnTo>
                  <a:lnTo>
                    <a:pt x="148" y="406"/>
                  </a:lnTo>
                  <a:lnTo>
                    <a:pt x="148" y="406"/>
                  </a:lnTo>
                  <a:lnTo>
                    <a:pt x="149" y="412"/>
                  </a:lnTo>
                  <a:lnTo>
                    <a:pt x="148" y="421"/>
                  </a:lnTo>
                  <a:lnTo>
                    <a:pt x="146" y="429"/>
                  </a:lnTo>
                  <a:lnTo>
                    <a:pt x="144" y="439"/>
                  </a:lnTo>
                  <a:lnTo>
                    <a:pt x="136" y="460"/>
                  </a:lnTo>
                  <a:lnTo>
                    <a:pt x="124" y="484"/>
                  </a:lnTo>
                  <a:lnTo>
                    <a:pt x="111" y="511"/>
                  </a:lnTo>
                  <a:lnTo>
                    <a:pt x="97" y="538"/>
                  </a:lnTo>
                  <a:lnTo>
                    <a:pt x="68" y="594"/>
                  </a:lnTo>
                  <a:lnTo>
                    <a:pt x="47" y="629"/>
                  </a:lnTo>
                  <a:lnTo>
                    <a:pt x="47" y="629"/>
                  </a:lnTo>
                  <a:lnTo>
                    <a:pt x="48" y="631"/>
                  </a:lnTo>
                  <a:lnTo>
                    <a:pt x="49" y="632"/>
                  </a:lnTo>
                  <a:lnTo>
                    <a:pt x="55" y="635"/>
                  </a:lnTo>
                  <a:lnTo>
                    <a:pt x="63" y="637"/>
                  </a:lnTo>
                  <a:lnTo>
                    <a:pt x="63" y="637"/>
                  </a:lnTo>
                  <a:lnTo>
                    <a:pt x="92" y="645"/>
                  </a:lnTo>
                  <a:lnTo>
                    <a:pt x="118" y="652"/>
                  </a:lnTo>
                  <a:lnTo>
                    <a:pt x="118" y="652"/>
                  </a:lnTo>
                  <a:lnTo>
                    <a:pt x="123" y="653"/>
                  </a:lnTo>
                  <a:lnTo>
                    <a:pt x="127" y="656"/>
                  </a:lnTo>
                  <a:lnTo>
                    <a:pt x="132" y="660"/>
                  </a:lnTo>
                  <a:lnTo>
                    <a:pt x="135" y="665"/>
                  </a:lnTo>
                  <a:lnTo>
                    <a:pt x="137" y="670"/>
                  </a:lnTo>
                  <a:lnTo>
                    <a:pt x="137" y="675"/>
                  </a:lnTo>
                  <a:lnTo>
                    <a:pt x="137" y="680"/>
                  </a:lnTo>
                  <a:lnTo>
                    <a:pt x="136" y="686"/>
                  </a:lnTo>
                  <a:lnTo>
                    <a:pt x="136" y="686"/>
                  </a:lnTo>
                  <a:lnTo>
                    <a:pt x="128" y="703"/>
                  </a:lnTo>
                  <a:lnTo>
                    <a:pt x="120" y="719"/>
                  </a:lnTo>
                  <a:lnTo>
                    <a:pt x="120" y="719"/>
                  </a:lnTo>
                  <a:lnTo>
                    <a:pt x="141" y="723"/>
                  </a:lnTo>
                  <a:lnTo>
                    <a:pt x="150" y="725"/>
                  </a:lnTo>
                  <a:lnTo>
                    <a:pt x="159" y="725"/>
                  </a:lnTo>
                  <a:lnTo>
                    <a:pt x="159" y="725"/>
                  </a:lnTo>
                  <a:lnTo>
                    <a:pt x="164" y="726"/>
                  </a:lnTo>
                  <a:lnTo>
                    <a:pt x="168" y="727"/>
                  </a:lnTo>
                  <a:lnTo>
                    <a:pt x="172" y="730"/>
                  </a:lnTo>
                  <a:lnTo>
                    <a:pt x="176" y="733"/>
                  </a:lnTo>
                  <a:lnTo>
                    <a:pt x="178" y="736"/>
                  </a:lnTo>
                  <a:lnTo>
                    <a:pt x="180" y="740"/>
                  </a:lnTo>
                  <a:lnTo>
                    <a:pt x="182" y="746"/>
                  </a:lnTo>
                  <a:lnTo>
                    <a:pt x="182" y="751"/>
                  </a:lnTo>
                  <a:lnTo>
                    <a:pt x="182" y="751"/>
                  </a:lnTo>
                  <a:lnTo>
                    <a:pt x="182" y="755"/>
                  </a:lnTo>
                  <a:lnTo>
                    <a:pt x="180" y="760"/>
                  </a:lnTo>
                  <a:lnTo>
                    <a:pt x="178" y="764"/>
                  </a:lnTo>
                  <a:lnTo>
                    <a:pt x="175" y="767"/>
                  </a:lnTo>
                  <a:lnTo>
                    <a:pt x="171" y="770"/>
                  </a:lnTo>
                  <a:lnTo>
                    <a:pt x="167" y="772"/>
                  </a:lnTo>
                  <a:lnTo>
                    <a:pt x="162" y="774"/>
                  </a:lnTo>
                  <a:lnTo>
                    <a:pt x="158" y="774"/>
                  </a:lnTo>
                  <a:lnTo>
                    <a:pt x="158" y="774"/>
                  </a:lnTo>
                  <a:lnTo>
                    <a:pt x="144" y="773"/>
                  </a:lnTo>
                  <a:lnTo>
                    <a:pt x="127" y="771"/>
                  </a:lnTo>
                  <a:lnTo>
                    <a:pt x="127" y="771"/>
                  </a:lnTo>
                  <a:lnTo>
                    <a:pt x="136" y="777"/>
                  </a:lnTo>
                  <a:lnTo>
                    <a:pt x="141" y="785"/>
                  </a:lnTo>
                  <a:lnTo>
                    <a:pt x="145" y="792"/>
                  </a:lnTo>
                  <a:lnTo>
                    <a:pt x="146" y="801"/>
                  </a:lnTo>
                  <a:lnTo>
                    <a:pt x="147" y="810"/>
                  </a:lnTo>
                  <a:lnTo>
                    <a:pt x="146" y="819"/>
                  </a:lnTo>
                  <a:lnTo>
                    <a:pt x="143" y="839"/>
                  </a:lnTo>
                  <a:lnTo>
                    <a:pt x="143" y="839"/>
                  </a:lnTo>
                  <a:lnTo>
                    <a:pt x="141" y="849"/>
                  </a:lnTo>
                  <a:lnTo>
                    <a:pt x="140" y="860"/>
                  </a:lnTo>
                  <a:lnTo>
                    <a:pt x="141" y="870"/>
                  </a:lnTo>
                  <a:lnTo>
                    <a:pt x="142" y="875"/>
                  </a:lnTo>
                  <a:lnTo>
                    <a:pt x="143" y="880"/>
                  </a:lnTo>
                  <a:lnTo>
                    <a:pt x="143" y="880"/>
                  </a:lnTo>
                  <a:lnTo>
                    <a:pt x="146" y="885"/>
                  </a:lnTo>
                  <a:lnTo>
                    <a:pt x="151" y="890"/>
                  </a:lnTo>
                  <a:lnTo>
                    <a:pt x="156" y="894"/>
                  </a:lnTo>
                  <a:lnTo>
                    <a:pt x="163" y="898"/>
                  </a:lnTo>
                  <a:lnTo>
                    <a:pt x="178" y="904"/>
                  </a:lnTo>
                  <a:lnTo>
                    <a:pt x="196" y="910"/>
                  </a:lnTo>
                  <a:lnTo>
                    <a:pt x="216" y="915"/>
                  </a:lnTo>
                  <a:lnTo>
                    <a:pt x="235" y="918"/>
                  </a:lnTo>
                  <a:lnTo>
                    <a:pt x="268" y="925"/>
                  </a:lnTo>
                  <a:lnTo>
                    <a:pt x="268" y="925"/>
                  </a:lnTo>
                  <a:lnTo>
                    <a:pt x="288" y="928"/>
                  </a:lnTo>
                  <a:lnTo>
                    <a:pt x="309" y="930"/>
                  </a:lnTo>
                  <a:lnTo>
                    <a:pt x="330" y="933"/>
                  </a:lnTo>
                  <a:lnTo>
                    <a:pt x="341" y="934"/>
                  </a:lnTo>
                  <a:lnTo>
                    <a:pt x="351" y="937"/>
                  </a:lnTo>
                  <a:lnTo>
                    <a:pt x="361" y="940"/>
                  </a:lnTo>
                  <a:lnTo>
                    <a:pt x="371" y="944"/>
                  </a:lnTo>
                  <a:lnTo>
                    <a:pt x="382" y="950"/>
                  </a:lnTo>
                  <a:lnTo>
                    <a:pt x="392" y="957"/>
                  </a:lnTo>
                  <a:lnTo>
                    <a:pt x="401" y="965"/>
                  </a:lnTo>
                  <a:lnTo>
                    <a:pt x="409" y="976"/>
                  </a:lnTo>
                  <a:lnTo>
                    <a:pt x="417" y="988"/>
                  </a:lnTo>
                  <a:lnTo>
                    <a:pt x="424" y="1003"/>
                  </a:lnTo>
                  <a:lnTo>
                    <a:pt x="424" y="1003"/>
                  </a:lnTo>
                  <a:lnTo>
                    <a:pt x="426" y="1008"/>
                  </a:lnTo>
                  <a:lnTo>
                    <a:pt x="426" y="1013"/>
                  </a:lnTo>
                  <a:lnTo>
                    <a:pt x="426" y="1017"/>
                  </a:lnTo>
                  <a:lnTo>
                    <a:pt x="425" y="1022"/>
                  </a:lnTo>
                  <a:lnTo>
                    <a:pt x="423" y="1026"/>
                  </a:lnTo>
                  <a:lnTo>
                    <a:pt x="420" y="1029"/>
                  </a:lnTo>
                  <a:lnTo>
                    <a:pt x="416" y="1032"/>
                  </a:lnTo>
                  <a:lnTo>
                    <a:pt x="412" y="1035"/>
                  </a:lnTo>
                  <a:lnTo>
                    <a:pt x="412" y="1035"/>
                  </a:lnTo>
                  <a:lnTo>
                    <a:pt x="408" y="1036"/>
                  </a:lnTo>
                  <a:lnTo>
                    <a:pt x="403" y="1037"/>
                  </a:lnTo>
                  <a:lnTo>
                    <a:pt x="398" y="1037"/>
                  </a:lnTo>
                  <a:lnTo>
                    <a:pt x="394" y="1035"/>
                  </a:lnTo>
                  <a:lnTo>
                    <a:pt x="390" y="1033"/>
                  </a:lnTo>
                  <a:lnTo>
                    <a:pt x="386" y="1031"/>
                  </a:lnTo>
                  <a:lnTo>
                    <a:pt x="383" y="1027"/>
                  </a:lnTo>
                  <a:lnTo>
                    <a:pt x="381" y="1023"/>
                  </a:lnTo>
                  <a:lnTo>
                    <a:pt x="381" y="1023"/>
                  </a:lnTo>
                  <a:lnTo>
                    <a:pt x="376" y="1014"/>
                  </a:lnTo>
                  <a:lnTo>
                    <a:pt x="369" y="1006"/>
                  </a:lnTo>
                  <a:lnTo>
                    <a:pt x="364" y="1000"/>
                  </a:lnTo>
                  <a:lnTo>
                    <a:pt x="357" y="994"/>
                  </a:lnTo>
                  <a:lnTo>
                    <a:pt x="350" y="989"/>
                  </a:lnTo>
                  <a:lnTo>
                    <a:pt x="343" y="986"/>
                  </a:lnTo>
                  <a:lnTo>
                    <a:pt x="336" y="983"/>
                  </a:lnTo>
                  <a:lnTo>
                    <a:pt x="328" y="981"/>
                  </a:lnTo>
                  <a:lnTo>
                    <a:pt x="311" y="978"/>
                  </a:lnTo>
                  <a:lnTo>
                    <a:pt x="294" y="976"/>
                  </a:lnTo>
                  <a:lnTo>
                    <a:pt x="275" y="975"/>
                  </a:lnTo>
                  <a:lnTo>
                    <a:pt x="258" y="972"/>
                  </a:lnTo>
                  <a:lnTo>
                    <a:pt x="258" y="972"/>
                  </a:lnTo>
                  <a:lnTo>
                    <a:pt x="236" y="967"/>
                  </a:lnTo>
                  <a:lnTo>
                    <a:pt x="213" y="963"/>
                  </a:lnTo>
                  <a:lnTo>
                    <a:pt x="190" y="958"/>
                  </a:lnTo>
                  <a:lnTo>
                    <a:pt x="168" y="952"/>
                  </a:lnTo>
                  <a:lnTo>
                    <a:pt x="158" y="949"/>
                  </a:lnTo>
                  <a:lnTo>
                    <a:pt x="148" y="945"/>
                  </a:lnTo>
                  <a:lnTo>
                    <a:pt x="139" y="940"/>
                  </a:lnTo>
                  <a:lnTo>
                    <a:pt x="129" y="935"/>
                  </a:lnTo>
                  <a:lnTo>
                    <a:pt x="121" y="929"/>
                  </a:lnTo>
                  <a:lnTo>
                    <a:pt x="113" y="922"/>
                  </a:lnTo>
                  <a:lnTo>
                    <a:pt x="106" y="914"/>
                  </a:lnTo>
                  <a:lnTo>
                    <a:pt x="100" y="904"/>
                  </a:lnTo>
                  <a:lnTo>
                    <a:pt x="100" y="904"/>
                  </a:lnTo>
                  <a:lnTo>
                    <a:pt x="100" y="904"/>
                  </a:lnTo>
                  <a:lnTo>
                    <a:pt x="99" y="901"/>
                  </a:lnTo>
                  <a:lnTo>
                    <a:pt x="99" y="901"/>
                  </a:lnTo>
                  <a:lnTo>
                    <a:pt x="95" y="891"/>
                  </a:lnTo>
                  <a:lnTo>
                    <a:pt x="93" y="881"/>
                  </a:lnTo>
                  <a:lnTo>
                    <a:pt x="91" y="872"/>
                  </a:lnTo>
                  <a:lnTo>
                    <a:pt x="91" y="863"/>
                  </a:lnTo>
                  <a:lnTo>
                    <a:pt x="91" y="855"/>
                  </a:lnTo>
                  <a:lnTo>
                    <a:pt x="92" y="848"/>
                  </a:lnTo>
                  <a:lnTo>
                    <a:pt x="94" y="835"/>
                  </a:lnTo>
                  <a:lnTo>
                    <a:pt x="96" y="823"/>
                  </a:lnTo>
                  <a:lnTo>
                    <a:pt x="96" y="818"/>
                  </a:lnTo>
                  <a:lnTo>
                    <a:pt x="96" y="814"/>
                  </a:lnTo>
                  <a:lnTo>
                    <a:pt x="94" y="810"/>
                  </a:lnTo>
                  <a:lnTo>
                    <a:pt x="91" y="806"/>
                  </a:lnTo>
                  <a:lnTo>
                    <a:pt x="87" y="804"/>
                  </a:lnTo>
                  <a:lnTo>
                    <a:pt x="81" y="801"/>
                  </a:lnTo>
                  <a:lnTo>
                    <a:pt x="81" y="801"/>
                  </a:lnTo>
                  <a:lnTo>
                    <a:pt x="74" y="798"/>
                  </a:lnTo>
                  <a:lnTo>
                    <a:pt x="69" y="793"/>
                  </a:lnTo>
                  <a:lnTo>
                    <a:pt x="65" y="787"/>
                  </a:lnTo>
                  <a:lnTo>
                    <a:pt x="64" y="781"/>
                  </a:lnTo>
                  <a:lnTo>
                    <a:pt x="64" y="774"/>
                  </a:lnTo>
                  <a:lnTo>
                    <a:pt x="66" y="768"/>
                  </a:lnTo>
                  <a:lnTo>
                    <a:pt x="70" y="762"/>
                  </a:lnTo>
                  <a:lnTo>
                    <a:pt x="76" y="757"/>
                  </a:lnTo>
                  <a:lnTo>
                    <a:pt x="76" y="757"/>
                  </a:lnTo>
                  <a:lnTo>
                    <a:pt x="72" y="755"/>
                  </a:lnTo>
                  <a:lnTo>
                    <a:pt x="68" y="752"/>
                  </a:lnTo>
                  <a:lnTo>
                    <a:pt x="65" y="748"/>
                  </a:lnTo>
                  <a:lnTo>
                    <a:pt x="63" y="743"/>
                  </a:lnTo>
                  <a:lnTo>
                    <a:pt x="61" y="738"/>
                  </a:lnTo>
                  <a:lnTo>
                    <a:pt x="61" y="733"/>
                  </a:lnTo>
                  <a:lnTo>
                    <a:pt x="62" y="728"/>
                  </a:lnTo>
                  <a:lnTo>
                    <a:pt x="64" y="724"/>
                  </a:lnTo>
                  <a:lnTo>
                    <a:pt x="79" y="692"/>
                  </a:lnTo>
                  <a:lnTo>
                    <a:pt x="79" y="692"/>
                  </a:lnTo>
                  <a:lnTo>
                    <a:pt x="51" y="685"/>
                  </a:lnTo>
                  <a:lnTo>
                    <a:pt x="37" y="680"/>
                  </a:lnTo>
                  <a:lnTo>
                    <a:pt x="28" y="676"/>
                  </a:lnTo>
                  <a:lnTo>
                    <a:pt x="28" y="676"/>
                  </a:lnTo>
                  <a:lnTo>
                    <a:pt x="19" y="670"/>
                  </a:lnTo>
                  <a:lnTo>
                    <a:pt x="11" y="663"/>
                  </a:lnTo>
                  <a:lnTo>
                    <a:pt x="6" y="654"/>
                  </a:lnTo>
                  <a:lnTo>
                    <a:pt x="2" y="645"/>
                  </a:lnTo>
                  <a:lnTo>
                    <a:pt x="0" y="635"/>
                  </a:lnTo>
                  <a:lnTo>
                    <a:pt x="0" y="625"/>
                  </a:lnTo>
                  <a:lnTo>
                    <a:pt x="2" y="615"/>
                  </a:lnTo>
                  <a:lnTo>
                    <a:pt x="6" y="605"/>
                  </a:lnTo>
                  <a:lnTo>
                    <a:pt x="6" y="605"/>
                  </a:lnTo>
                  <a:lnTo>
                    <a:pt x="33" y="555"/>
                  </a:lnTo>
                  <a:lnTo>
                    <a:pt x="65" y="496"/>
                  </a:lnTo>
                  <a:lnTo>
                    <a:pt x="80" y="469"/>
                  </a:lnTo>
                  <a:lnTo>
                    <a:pt x="91" y="445"/>
                  </a:lnTo>
                  <a:lnTo>
                    <a:pt x="98" y="427"/>
                  </a:lnTo>
                  <a:lnTo>
                    <a:pt x="100" y="420"/>
                  </a:lnTo>
                  <a:lnTo>
                    <a:pt x="100" y="416"/>
                  </a:lnTo>
                  <a:lnTo>
                    <a:pt x="100" y="416"/>
                  </a:lnTo>
                  <a:lnTo>
                    <a:pt x="97" y="397"/>
                  </a:lnTo>
                  <a:lnTo>
                    <a:pt x="96" y="379"/>
                  </a:lnTo>
                  <a:lnTo>
                    <a:pt x="96" y="361"/>
                  </a:lnTo>
                  <a:lnTo>
                    <a:pt x="97" y="343"/>
                  </a:lnTo>
                  <a:lnTo>
                    <a:pt x="100" y="324"/>
                  </a:lnTo>
                  <a:lnTo>
                    <a:pt x="103" y="307"/>
                  </a:lnTo>
                  <a:lnTo>
                    <a:pt x="108" y="289"/>
                  </a:lnTo>
                  <a:lnTo>
                    <a:pt x="114" y="271"/>
                  </a:lnTo>
                  <a:lnTo>
                    <a:pt x="121" y="254"/>
                  </a:lnTo>
                  <a:lnTo>
                    <a:pt x="129" y="236"/>
                  </a:lnTo>
                  <a:lnTo>
                    <a:pt x="139" y="220"/>
                  </a:lnTo>
                  <a:lnTo>
                    <a:pt x="149" y="203"/>
                  </a:lnTo>
                  <a:lnTo>
                    <a:pt x="160" y="187"/>
                  </a:lnTo>
                  <a:lnTo>
                    <a:pt x="171" y="172"/>
                  </a:lnTo>
                  <a:lnTo>
                    <a:pt x="184" y="156"/>
                  </a:lnTo>
                  <a:lnTo>
                    <a:pt x="197" y="142"/>
                  </a:lnTo>
                  <a:lnTo>
                    <a:pt x="197" y="142"/>
                  </a:lnTo>
                  <a:lnTo>
                    <a:pt x="213" y="126"/>
                  </a:lnTo>
                  <a:lnTo>
                    <a:pt x="229" y="111"/>
                  </a:lnTo>
                  <a:lnTo>
                    <a:pt x="246" y="97"/>
                  </a:lnTo>
                  <a:lnTo>
                    <a:pt x="263" y="83"/>
                  </a:lnTo>
                  <a:lnTo>
                    <a:pt x="282" y="71"/>
                  </a:lnTo>
                  <a:lnTo>
                    <a:pt x="301" y="59"/>
                  </a:lnTo>
                  <a:lnTo>
                    <a:pt x="321" y="49"/>
                  </a:lnTo>
                  <a:lnTo>
                    <a:pt x="340" y="39"/>
                  </a:lnTo>
                  <a:lnTo>
                    <a:pt x="360" y="30"/>
                  </a:lnTo>
                  <a:lnTo>
                    <a:pt x="382" y="23"/>
                  </a:lnTo>
                  <a:lnTo>
                    <a:pt x="403" y="16"/>
                  </a:lnTo>
                  <a:lnTo>
                    <a:pt x="424" y="11"/>
                  </a:lnTo>
                  <a:lnTo>
                    <a:pt x="446" y="7"/>
                  </a:lnTo>
                  <a:lnTo>
                    <a:pt x="468" y="4"/>
                  </a:lnTo>
                  <a:lnTo>
                    <a:pt x="490" y="1"/>
                  </a:lnTo>
                  <a:lnTo>
                    <a:pt x="512" y="0"/>
                  </a:lnTo>
                  <a:lnTo>
                    <a:pt x="512" y="0"/>
                  </a:lnTo>
                  <a:lnTo>
                    <a:pt x="531" y="0"/>
                  </a:lnTo>
                  <a:lnTo>
                    <a:pt x="552" y="2"/>
                  </a:lnTo>
                  <a:lnTo>
                    <a:pt x="571" y="5"/>
                  </a:lnTo>
                  <a:lnTo>
                    <a:pt x="589" y="7"/>
                  </a:lnTo>
                  <a:lnTo>
                    <a:pt x="608" y="11"/>
                  </a:lnTo>
                  <a:lnTo>
                    <a:pt x="627" y="15"/>
                  </a:lnTo>
                  <a:lnTo>
                    <a:pt x="645" y="20"/>
                  </a:lnTo>
                  <a:lnTo>
                    <a:pt x="663" y="26"/>
                  </a:lnTo>
                  <a:lnTo>
                    <a:pt x="680" y="32"/>
                  </a:lnTo>
                  <a:lnTo>
                    <a:pt x="698" y="40"/>
                  </a:lnTo>
                  <a:lnTo>
                    <a:pt x="715" y="47"/>
                  </a:lnTo>
                  <a:lnTo>
                    <a:pt x="731" y="56"/>
                  </a:lnTo>
                  <a:lnTo>
                    <a:pt x="746" y="65"/>
                  </a:lnTo>
                  <a:lnTo>
                    <a:pt x="761" y="75"/>
                  </a:lnTo>
                  <a:lnTo>
                    <a:pt x="777" y="87"/>
                  </a:lnTo>
                  <a:lnTo>
                    <a:pt x="791" y="98"/>
                  </a:lnTo>
                  <a:lnTo>
                    <a:pt x="804" y="110"/>
                  </a:lnTo>
                  <a:lnTo>
                    <a:pt x="817" y="122"/>
                  </a:lnTo>
                  <a:lnTo>
                    <a:pt x="829" y="135"/>
                  </a:lnTo>
                  <a:lnTo>
                    <a:pt x="840" y="149"/>
                  </a:lnTo>
                  <a:lnTo>
                    <a:pt x="851" y="163"/>
                  </a:lnTo>
                  <a:lnTo>
                    <a:pt x="862" y="178"/>
                  </a:lnTo>
                  <a:lnTo>
                    <a:pt x="871" y="194"/>
                  </a:lnTo>
                  <a:lnTo>
                    <a:pt x="879" y="210"/>
                  </a:lnTo>
                  <a:lnTo>
                    <a:pt x="886" y="226"/>
                  </a:lnTo>
                  <a:lnTo>
                    <a:pt x="893" y="243"/>
                  </a:lnTo>
                  <a:lnTo>
                    <a:pt x="898" y="261"/>
                  </a:lnTo>
                  <a:lnTo>
                    <a:pt x="903" y="279"/>
                  </a:lnTo>
                  <a:lnTo>
                    <a:pt x="907" y="298"/>
                  </a:lnTo>
                  <a:lnTo>
                    <a:pt x="909" y="316"/>
                  </a:lnTo>
                  <a:lnTo>
                    <a:pt x="911" y="337"/>
                  </a:lnTo>
                  <a:lnTo>
                    <a:pt x="912" y="357"/>
                  </a:lnTo>
                  <a:lnTo>
                    <a:pt x="912" y="357"/>
                  </a:lnTo>
                  <a:lnTo>
                    <a:pt x="911" y="373"/>
                  </a:lnTo>
                  <a:lnTo>
                    <a:pt x="910" y="390"/>
                  </a:lnTo>
                  <a:lnTo>
                    <a:pt x="907" y="422"/>
                  </a:lnTo>
                  <a:lnTo>
                    <a:pt x="902" y="452"/>
                  </a:lnTo>
                  <a:lnTo>
                    <a:pt x="895" y="481"/>
                  </a:lnTo>
                  <a:lnTo>
                    <a:pt x="886" y="509"/>
                  </a:lnTo>
                  <a:lnTo>
                    <a:pt x="876" y="534"/>
                  </a:lnTo>
                  <a:lnTo>
                    <a:pt x="866" y="559"/>
                  </a:lnTo>
                  <a:lnTo>
                    <a:pt x="854" y="584"/>
                  </a:lnTo>
                  <a:lnTo>
                    <a:pt x="832" y="629"/>
                  </a:lnTo>
                  <a:lnTo>
                    <a:pt x="810" y="673"/>
                  </a:lnTo>
                  <a:lnTo>
                    <a:pt x="801" y="694"/>
                  </a:lnTo>
                  <a:lnTo>
                    <a:pt x="792" y="714"/>
                  </a:lnTo>
                  <a:lnTo>
                    <a:pt x="785" y="735"/>
                  </a:lnTo>
                  <a:lnTo>
                    <a:pt x="780" y="757"/>
                  </a:lnTo>
                  <a:lnTo>
                    <a:pt x="780" y="757"/>
                  </a:lnTo>
                  <a:lnTo>
                    <a:pt x="778" y="770"/>
                  </a:lnTo>
                  <a:lnTo>
                    <a:pt x="778" y="784"/>
                  </a:lnTo>
                  <a:lnTo>
                    <a:pt x="780" y="798"/>
                  </a:lnTo>
                  <a:lnTo>
                    <a:pt x="782" y="813"/>
                  </a:lnTo>
                  <a:lnTo>
                    <a:pt x="786" y="829"/>
                  </a:lnTo>
                  <a:lnTo>
                    <a:pt x="791" y="844"/>
                  </a:lnTo>
                  <a:lnTo>
                    <a:pt x="797" y="859"/>
                  </a:lnTo>
                  <a:lnTo>
                    <a:pt x="804" y="874"/>
                  </a:lnTo>
                  <a:lnTo>
                    <a:pt x="818" y="904"/>
                  </a:lnTo>
                  <a:lnTo>
                    <a:pt x="833" y="933"/>
                  </a:lnTo>
                  <a:lnTo>
                    <a:pt x="848" y="958"/>
                  </a:lnTo>
                  <a:lnTo>
                    <a:pt x="861" y="979"/>
                  </a:lnTo>
                  <a:lnTo>
                    <a:pt x="861" y="979"/>
                  </a:lnTo>
                  <a:lnTo>
                    <a:pt x="874" y="1001"/>
                  </a:lnTo>
                  <a:lnTo>
                    <a:pt x="874" y="1001"/>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a:p>
          </p:txBody>
        </p:sp>
        <p:sp>
          <p:nvSpPr>
            <p:cNvPr id="9" name="Freeform 90">
              <a:extLst>
                <a:ext uri="{FF2B5EF4-FFF2-40B4-BE49-F238E27FC236}">
                  <a16:creationId xmlns:a16="http://schemas.microsoft.com/office/drawing/2014/main" id="{FE1D3ADA-F117-484C-9ED4-237E2A327D5F}"/>
                </a:ext>
              </a:extLst>
            </p:cNvPr>
            <p:cNvSpPr>
              <a:spLocks noEditPoints="1"/>
            </p:cNvSpPr>
            <p:nvPr/>
          </p:nvSpPr>
          <p:spPr bwMode="auto">
            <a:xfrm>
              <a:off x="4276725" y="3006725"/>
              <a:ext cx="298450" cy="214313"/>
            </a:xfrm>
            <a:custGeom>
              <a:avLst/>
              <a:gdLst>
                <a:gd name="T0" fmla="*/ 456 w 566"/>
                <a:gd name="T1" fmla="*/ 297 h 404"/>
                <a:gd name="T2" fmla="*/ 463 w 566"/>
                <a:gd name="T3" fmla="*/ 260 h 404"/>
                <a:gd name="T4" fmla="*/ 506 w 566"/>
                <a:gd name="T5" fmla="*/ 216 h 404"/>
                <a:gd name="T6" fmla="*/ 520 w 566"/>
                <a:gd name="T7" fmla="*/ 191 h 404"/>
                <a:gd name="T8" fmla="*/ 497 w 566"/>
                <a:gd name="T9" fmla="*/ 160 h 404"/>
                <a:gd name="T10" fmla="*/ 451 w 566"/>
                <a:gd name="T11" fmla="*/ 169 h 404"/>
                <a:gd name="T12" fmla="*/ 435 w 566"/>
                <a:gd name="T13" fmla="*/ 195 h 404"/>
                <a:gd name="T14" fmla="*/ 395 w 566"/>
                <a:gd name="T15" fmla="*/ 192 h 404"/>
                <a:gd name="T16" fmla="*/ 408 w 566"/>
                <a:gd name="T17" fmla="*/ 153 h 404"/>
                <a:gd name="T18" fmla="*/ 452 w 566"/>
                <a:gd name="T19" fmla="*/ 126 h 404"/>
                <a:gd name="T20" fmla="*/ 506 w 566"/>
                <a:gd name="T21" fmla="*/ 126 h 404"/>
                <a:gd name="T22" fmla="*/ 547 w 566"/>
                <a:gd name="T23" fmla="*/ 149 h 404"/>
                <a:gd name="T24" fmla="*/ 566 w 566"/>
                <a:gd name="T25" fmla="*/ 192 h 404"/>
                <a:gd name="T26" fmla="*/ 552 w 566"/>
                <a:gd name="T27" fmla="*/ 228 h 404"/>
                <a:gd name="T28" fmla="*/ 502 w 566"/>
                <a:gd name="T29" fmla="*/ 278 h 404"/>
                <a:gd name="T30" fmla="*/ 494 w 566"/>
                <a:gd name="T31" fmla="*/ 303 h 404"/>
                <a:gd name="T32" fmla="*/ 64 w 566"/>
                <a:gd name="T33" fmla="*/ 302 h 404"/>
                <a:gd name="T34" fmla="*/ 64 w 566"/>
                <a:gd name="T35" fmla="*/ 275 h 404"/>
                <a:gd name="T36" fmla="*/ 96 w 566"/>
                <a:gd name="T37" fmla="*/ 230 h 404"/>
                <a:gd name="T38" fmla="*/ 126 w 566"/>
                <a:gd name="T39" fmla="*/ 196 h 404"/>
                <a:gd name="T40" fmla="*/ 115 w 566"/>
                <a:gd name="T41" fmla="*/ 168 h 404"/>
                <a:gd name="T42" fmla="*/ 71 w 566"/>
                <a:gd name="T43" fmla="*/ 160 h 404"/>
                <a:gd name="T44" fmla="*/ 42 w 566"/>
                <a:gd name="T45" fmla="*/ 193 h 404"/>
                <a:gd name="T46" fmla="*/ 6 w 566"/>
                <a:gd name="T47" fmla="*/ 195 h 404"/>
                <a:gd name="T48" fmla="*/ 3 w 566"/>
                <a:gd name="T49" fmla="*/ 174 h 404"/>
                <a:gd name="T50" fmla="*/ 43 w 566"/>
                <a:gd name="T51" fmla="*/ 131 h 404"/>
                <a:gd name="T52" fmla="*/ 94 w 566"/>
                <a:gd name="T53" fmla="*/ 123 h 404"/>
                <a:gd name="T54" fmla="*/ 147 w 566"/>
                <a:gd name="T55" fmla="*/ 144 h 404"/>
                <a:gd name="T56" fmla="*/ 170 w 566"/>
                <a:gd name="T57" fmla="*/ 179 h 404"/>
                <a:gd name="T58" fmla="*/ 163 w 566"/>
                <a:gd name="T59" fmla="*/ 221 h 404"/>
                <a:gd name="T60" fmla="*/ 114 w 566"/>
                <a:gd name="T61" fmla="*/ 269 h 404"/>
                <a:gd name="T62" fmla="*/ 104 w 566"/>
                <a:gd name="T63" fmla="*/ 300 h 404"/>
                <a:gd name="T64" fmla="*/ 62 w 566"/>
                <a:gd name="T65" fmla="*/ 328 h 404"/>
                <a:gd name="T66" fmla="*/ 100 w 566"/>
                <a:gd name="T67" fmla="*/ 320 h 404"/>
                <a:gd name="T68" fmla="*/ 102 w 566"/>
                <a:gd name="T69" fmla="*/ 364 h 404"/>
                <a:gd name="T70" fmla="*/ 63 w 566"/>
                <a:gd name="T71" fmla="*/ 362 h 404"/>
                <a:gd name="T72" fmla="*/ 224 w 566"/>
                <a:gd name="T73" fmla="*/ 298 h 404"/>
                <a:gd name="T74" fmla="*/ 223 w 566"/>
                <a:gd name="T75" fmla="*/ 253 h 404"/>
                <a:gd name="T76" fmla="*/ 277 w 566"/>
                <a:gd name="T77" fmla="*/ 178 h 404"/>
                <a:gd name="T78" fmla="*/ 325 w 566"/>
                <a:gd name="T79" fmla="*/ 128 h 404"/>
                <a:gd name="T80" fmla="*/ 310 w 566"/>
                <a:gd name="T81" fmla="*/ 74 h 404"/>
                <a:gd name="T82" fmla="*/ 261 w 566"/>
                <a:gd name="T83" fmla="*/ 58 h 404"/>
                <a:gd name="T84" fmla="*/ 204 w 566"/>
                <a:gd name="T85" fmla="*/ 83 h 404"/>
                <a:gd name="T86" fmla="*/ 178 w 566"/>
                <a:gd name="T87" fmla="*/ 124 h 404"/>
                <a:gd name="T88" fmla="*/ 116 w 566"/>
                <a:gd name="T89" fmla="*/ 109 h 404"/>
                <a:gd name="T90" fmla="*/ 134 w 566"/>
                <a:gd name="T91" fmla="*/ 57 h 404"/>
                <a:gd name="T92" fmla="*/ 189 w 566"/>
                <a:gd name="T93" fmla="*/ 13 h 404"/>
                <a:gd name="T94" fmla="*/ 274 w 566"/>
                <a:gd name="T95" fmla="*/ 1 h 404"/>
                <a:gd name="T96" fmla="*/ 363 w 566"/>
                <a:gd name="T97" fmla="*/ 34 h 404"/>
                <a:gd name="T98" fmla="*/ 401 w 566"/>
                <a:gd name="T99" fmla="*/ 93 h 404"/>
                <a:gd name="T100" fmla="*/ 388 w 566"/>
                <a:gd name="T101" fmla="*/ 163 h 404"/>
                <a:gd name="T102" fmla="*/ 316 w 566"/>
                <a:gd name="T103" fmla="*/ 234 h 404"/>
                <a:gd name="T104" fmla="*/ 291 w 566"/>
                <a:gd name="T105" fmla="*/ 279 h 404"/>
                <a:gd name="T106" fmla="*/ 279 w 566"/>
                <a:gd name="T107" fmla="*/ 301 h 404"/>
                <a:gd name="T108" fmla="*/ 234 w 566"/>
                <a:gd name="T109" fmla="*/ 328 h 404"/>
                <a:gd name="T110" fmla="*/ 291 w 566"/>
                <a:gd name="T111" fmla="*/ 392 h 404"/>
                <a:gd name="T112" fmla="*/ 234 w 566"/>
                <a:gd name="T113" fmla="*/ 404 h 404"/>
                <a:gd name="T114" fmla="*/ 456 w 566"/>
                <a:gd name="T115" fmla="*/ 328 h 404"/>
                <a:gd name="T116" fmla="*/ 491 w 566"/>
                <a:gd name="T117" fmla="*/ 320 h 404"/>
                <a:gd name="T118" fmla="*/ 498 w 566"/>
                <a:gd name="T119" fmla="*/ 362 h 404"/>
                <a:gd name="T120" fmla="*/ 458 w 566"/>
                <a:gd name="T121" fmla="*/ 36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6" h="404">
                  <a:moveTo>
                    <a:pt x="491" y="304"/>
                  </a:moveTo>
                  <a:lnTo>
                    <a:pt x="463" y="304"/>
                  </a:lnTo>
                  <a:lnTo>
                    <a:pt x="463" y="304"/>
                  </a:lnTo>
                  <a:lnTo>
                    <a:pt x="460" y="303"/>
                  </a:lnTo>
                  <a:lnTo>
                    <a:pt x="458" y="302"/>
                  </a:lnTo>
                  <a:lnTo>
                    <a:pt x="456" y="300"/>
                  </a:lnTo>
                  <a:lnTo>
                    <a:pt x="456" y="297"/>
                  </a:lnTo>
                  <a:lnTo>
                    <a:pt x="456" y="297"/>
                  </a:lnTo>
                  <a:lnTo>
                    <a:pt x="456" y="293"/>
                  </a:lnTo>
                  <a:lnTo>
                    <a:pt x="456" y="293"/>
                  </a:lnTo>
                  <a:lnTo>
                    <a:pt x="456" y="284"/>
                  </a:lnTo>
                  <a:lnTo>
                    <a:pt x="457" y="275"/>
                  </a:lnTo>
                  <a:lnTo>
                    <a:pt x="460" y="267"/>
                  </a:lnTo>
                  <a:lnTo>
                    <a:pt x="463" y="260"/>
                  </a:lnTo>
                  <a:lnTo>
                    <a:pt x="463" y="260"/>
                  </a:lnTo>
                  <a:lnTo>
                    <a:pt x="467" y="253"/>
                  </a:lnTo>
                  <a:lnTo>
                    <a:pt x="473" y="246"/>
                  </a:lnTo>
                  <a:lnTo>
                    <a:pt x="481" y="238"/>
                  </a:lnTo>
                  <a:lnTo>
                    <a:pt x="490" y="230"/>
                  </a:lnTo>
                  <a:lnTo>
                    <a:pt x="490" y="230"/>
                  </a:lnTo>
                  <a:lnTo>
                    <a:pt x="506" y="216"/>
                  </a:lnTo>
                  <a:lnTo>
                    <a:pt x="514" y="209"/>
                  </a:lnTo>
                  <a:lnTo>
                    <a:pt x="514" y="209"/>
                  </a:lnTo>
                  <a:lnTo>
                    <a:pt x="517" y="205"/>
                  </a:lnTo>
                  <a:lnTo>
                    <a:pt x="519" y="200"/>
                  </a:lnTo>
                  <a:lnTo>
                    <a:pt x="520" y="196"/>
                  </a:lnTo>
                  <a:lnTo>
                    <a:pt x="520" y="191"/>
                  </a:lnTo>
                  <a:lnTo>
                    <a:pt x="520" y="191"/>
                  </a:lnTo>
                  <a:lnTo>
                    <a:pt x="519" y="185"/>
                  </a:lnTo>
                  <a:lnTo>
                    <a:pt x="517" y="179"/>
                  </a:lnTo>
                  <a:lnTo>
                    <a:pt x="514" y="173"/>
                  </a:lnTo>
                  <a:lnTo>
                    <a:pt x="509" y="168"/>
                  </a:lnTo>
                  <a:lnTo>
                    <a:pt x="509" y="168"/>
                  </a:lnTo>
                  <a:lnTo>
                    <a:pt x="504" y="164"/>
                  </a:lnTo>
                  <a:lnTo>
                    <a:pt x="497" y="160"/>
                  </a:lnTo>
                  <a:lnTo>
                    <a:pt x="489" y="159"/>
                  </a:lnTo>
                  <a:lnTo>
                    <a:pt x="481" y="158"/>
                  </a:lnTo>
                  <a:lnTo>
                    <a:pt x="481" y="158"/>
                  </a:lnTo>
                  <a:lnTo>
                    <a:pt x="472" y="159"/>
                  </a:lnTo>
                  <a:lnTo>
                    <a:pt x="464" y="160"/>
                  </a:lnTo>
                  <a:lnTo>
                    <a:pt x="457" y="165"/>
                  </a:lnTo>
                  <a:lnTo>
                    <a:pt x="451" y="169"/>
                  </a:lnTo>
                  <a:lnTo>
                    <a:pt x="451" y="169"/>
                  </a:lnTo>
                  <a:lnTo>
                    <a:pt x="446" y="174"/>
                  </a:lnTo>
                  <a:lnTo>
                    <a:pt x="442" y="179"/>
                  </a:lnTo>
                  <a:lnTo>
                    <a:pt x="439" y="186"/>
                  </a:lnTo>
                  <a:lnTo>
                    <a:pt x="436" y="193"/>
                  </a:lnTo>
                  <a:lnTo>
                    <a:pt x="436" y="193"/>
                  </a:lnTo>
                  <a:lnTo>
                    <a:pt x="435" y="195"/>
                  </a:lnTo>
                  <a:lnTo>
                    <a:pt x="433" y="197"/>
                  </a:lnTo>
                  <a:lnTo>
                    <a:pt x="431" y="198"/>
                  </a:lnTo>
                  <a:lnTo>
                    <a:pt x="428" y="198"/>
                  </a:lnTo>
                  <a:lnTo>
                    <a:pt x="400" y="195"/>
                  </a:lnTo>
                  <a:lnTo>
                    <a:pt x="400" y="195"/>
                  </a:lnTo>
                  <a:lnTo>
                    <a:pt x="397" y="194"/>
                  </a:lnTo>
                  <a:lnTo>
                    <a:pt x="395" y="192"/>
                  </a:lnTo>
                  <a:lnTo>
                    <a:pt x="395" y="192"/>
                  </a:lnTo>
                  <a:lnTo>
                    <a:pt x="394" y="189"/>
                  </a:lnTo>
                  <a:lnTo>
                    <a:pt x="393" y="186"/>
                  </a:lnTo>
                  <a:lnTo>
                    <a:pt x="393" y="186"/>
                  </a:lnTo>
                  <a:lnTo>
                    <a:pt x="396" y="174"/>
                  </a:lnTo>
                  <a:lnTo>
                    <a:pt x="401" y="164"/>
                  </a:lnTo>
                  <a:lnTo>
                    <a:pt x="408" y="153"/>
                  </a:lnTo>
                  <a:lnTo>
                    <a:pt x="417" y="143"/>
                  </a:lnTo>
                  <a:lnTo>
                    <a:pt x="417" y="143"/>
                  </a:lnTo>
                  <a:lnTo>
                    <a:pt x="423" y="139"/>
                  </a:lnTo>
                  <a:lnTo>
                    <a:pt x="430" y="135"/>
                  </a:lnTo>
                  <a:lnTo>
                    <a:pt x="437" y="131"/>
                  </a:lnTo>
                  <a:lnTo>
                    <a:pt x="444" y="128"/>
                  </a:lnTo>
                  <a:lnTo>
                    <a:pt x="452" y="126"/>
                  </a:lnTo>
                  <a:lnTo>
                    <a:pt x="460" y="124"/>
                  </a:lnTo>
                  <a:lnTo>
                    <a:pt x="469" y="123"/>
                  </a:lnTo>
                  <a:lnTo>
                    <a:pt x="479" y="123"/>
                  </a:lnTo>
                  <a:lnTo>
                    <a:pt x="479" y="123"/>
                  </a:lnTo>
                  <a:lnTo>
                    <a:pt x="488" y="123"/>
                  </a:lnTo>
                  <a:lnTo>
                    <a:pt x="497" y="124"/>
                  </a:lnTo>
                  <a:lnTo>
                    <a:pt x="506" y="126"/>
                  </a:lnTo>
                  <a:lnTo>
                    <a:pt x="514" y="128"/>
                  </a:lnTo>
                  <a:lnTo>
                    <a:pt x="522" y="131"/>
                  </a:lnTo>
                  <a:lnTo>
                    <a:pt x="529" y="135"/>
                  </a:lnTo>
                  <a:lnTo>
                    <a:pt x="535" y="139"/>
                  </a:lnTo>
                  <a:lnTo>
                    <a:pt x="541" y="144"/>
                  </a:lnTo>
                  <a:lnTo>
                    <a:pt x="541" y="144"/>
                  </a:lnTo>
                  <a:lnTo>
                    <a:pt x="547" y="149"/>
                  </a:lnTo>
                  <a:lnTo>
                    <a:pt x="552" y="154"/>
                  </a:lnTo>
                  <a:lnTo>
                    <a:pt x="556" y="160"/>
                  </a:lnTo>
                  <a:lnTo>
                    <a:pt x="560" y="167"/>
                  </a:lnTo>
                  <a:lnTo>
                    <a:pt x="562" y="173"/>
                  </a:lnTo>
                  <a:lnTo>
                    <a:pt x="564" y="179"/>
                  </a:lnTo>
                  <a:lnTo>
                    <a:pt x="565" y="186"/>
                  </a:lnTo>
                  <a:lnTo>
                    <a:pt x="566" y="192"/>
                  </a:lnTo>
                  <a:lnTo>
                    <a:pt x="566" y="192"/>
                  </a:lnTo>
                  <a:lnTo>
                    <a:pt x="565" y="200"/>
                  </a:lnTo>
                  <a:lnTo>
                    <a:pt x="563" y="207"/>
                  </a:lnTo>
                  <a:lnTo>
                    <a:pt x="561" y="214"/>
                  </a:lnTo>
                  <a:lnTo>
                    <a:pt x="557" y="221"/>
                  </a:lnTo>
                  <a:lnTo>
                    <a:pt x="557" y="221"/>
                  </a:lnTo>
                  <a:lnTo>
                    <a:pt x="552" y="228"/>
                  </a:lnTo>
                  <a:lnTo>
                    <a:pt x="543" y="237"/>
                  </a:lnTo>
                  <a:lnTo>
                    <a:pt x="532" y="248"/>
                  </a:lnTo>
                  <a:lnTo>
                    <a:pt x="520" y="259"/>
                  </a:lnTo>
                  <a:lnTo>
                    <a:pt x="520" y="259"/>
                  </a:lnTo>
                  <a:lnTo>
                    <a:pt x="508" y="269"/>
                  </a:lnTo>
                  <a:lnTo>
                    <a:pt x="504" y="274"/>
                  </a:lnTo>
                  <a:lnTo>
                    <a:pt x="502" y="278"/>
                  </a:lnTo>
                  <a:lnTo>
                    <a:pt x="502" y="278"/>
                  </a:lnTo>
                  <a:lnTo>
                    <a:pt x="499" y="286"/>
                  </a:lnTo>
                  <a:lnTo>
                    <a:pt x="499" y="297"/>
                  </a:lnTo>
                  <a:lnTo>
                    <a:pt x="499" y="297"/>
                  </a:lnTo>
                  <a:lnTo>
                    <a:pt x="498" y="300"/>
                  </a:lnTo>
                  <a:lnTo>
                    <a:pt x="496" y="302"/>
                  </a:lnTo>
                  <a:lnTo>
                    <a:pt x="494" y="303"/>
                  </a:lnTo>
                  <a:lnTo>
                    <a:pt x="491" y="304"/>
                  </a:lnTo>
                  <a:lnTo>
                    <a:pt x="491" y="304"/>
                  </a:lnTo>
                  <a:close/>
                  <a:moveTo>
                    <a:pt x="97" y="304"/>
                  </a:moveTo>
                  <a:lnTo>
                    <a:pt x="70" y="304"/>
                  </a:lnTo>
                  <a:lnTo>
                    <a:pt x="70" y="304"/>
                  </a:lnTo>
                  <a:lnTo>
                    <a:pt x="67" y="303"/>
                  </a:lnTo>
                  <a:lnTo>
                    <a:pt x="64" y="302"/>
                  </a:lnTo>
                  <a:lnTo>
                    <a:pt x="63" y="300"/>
                  </a:lnTo>
                  <a:lnTo>
                    <a:pt x="62" y="297"/>
                  </a:lnTo>
                  <a:lnTo>
                    <a:pt x="62" y="297"/>
                  </a:lnTo>
                  <a:lnTo>
                    <a:pt x="62" y="293"/>
                  </a:lnTo>
                  <a:lnTo>
                    <a:pt x="62" y="293"/>
                  </a:lnTo>
                  <a:lnTo>
                    <a:pt x="62" y="284"/>
                  </a:lnTo>
                  <a:lnTo>
                    <a:pt x="64" y="275"/>
                  </a:lnTo>
                  <a:lnTo>
                    <a:pt x="66" y="267"/>
                  </a:lnTo>
                  <a:lnTo>
                    <a:pt x="70" y="260"/>
                  </a:lnTo>
                  <a:lnTo>
                    <a:pt x="70" y="260"/>
                  </a:lnTo>
                  <a:lnTo>
                    <a:pt x="74" y="253"/>
                  </a:lnTo>
                  <a:lnTo>
                    <a:pt x="80" y="246"/>
                  </a:lnTo>
                  <a:lnTo>
                    <a:pt x="87" y="238"/>
                  </a:lnTo>
                  <a:lnTo>
                    <a:pt x="96" y="230"/>
                  </a:lnTo>
                  <a:lnTo>
                    <a:pt x="96" y="230"/>
                  </a:lnTo>
                  <a:lnTo>
                    <a:pt x="112" y="216"/>
                  </a:lnTo>
                  <a:lnTo>
                    <a:pt x="120" y="209"/>
                  </a:lnTo>
                  <a:lnTo>
                    <a:pt x="120" y="209"/>
                  </a:lnTo>
                  <a:lnTo>
                    <a:pt x="123" y="205"/>
                  </a:lnTo>
                  <a:lnTo>
                    <a:pt x="125" y="200"/>
                  </a:lnTo>
                  <a:lnTo>
                    <a:pt x="126" y="196"/>
                  </a:lnTo>
                  <a:lnTo>
                    <a:pt x="126" y="191"/>
                  </a:lnTo>
                  <a:lnTo>
                    <a:pt x="126" y="191"/>
                  </a:lnTo>
                  <a:lnTo>
                    <a:pt x="125" y="185"/>
                  </a:lnTo>
                  <a:lnTo>
                    <a:pt x="123" y="179"/>
                  </a:lnTo>
                  <a:lnTo>
                    <a:pt x="120" y="173"/>
                  </a:lnTo>
                  <a:lnTo>
                    <a:pt x="115" y="168"/>
                  </a:lnTo>
                  <a:lnTo>
                    <a:pt x="115" y="168"/>
                  </a:lnTo>
                  <a:lnTo>
                    <a:pt x="110" y="164"/>
                  </a:lnTo>
                  <a:lnTo>
                    <a:pt x="103" y="160"/>
                  </a:lnTo>
                  <a:lnTo>
                    <a:pt x="95" y="159"/>
                  </a:lnTo>
                  <a:lnTo>
                    <a:pt x="87" y="158"/>
                  </a:lnTo>
                  <a:lnTo>
                    <a:pt x="87" y="158"/>
                  </a:lnTo>
                  <a:lnTo>
                    <a:pt x="78" y="159"/>
                  </a:lnTo>
                  <a:lnTo>
                    <a:pt x="71" y="160"/>
                  </a:lnTo>
                  <a:lnTo>
                    <a:pt x="63" y="165"/>
                  </a:lnTo>
                  <a:lnTo>
                    <a:pt x="57" y="169"/>
                  </a:lnTo>
                  <a:lnTo>
                    <a:pt x="57" y="169"/>
                  </a:lnTo>
                  <a:lnTo>
                    <a:pt x="52" y="174"/>
                  </a:lnTo>
                  <a:lnTo>
                    <a:pt x="48" y="179"/>
                  </a:lnTo>
                  <a:lnTo>
                    <a:pt x="45" y="186"/>
                  </a:lnTo>
                  <a:lnTo>
                    <a:pt x="42" y="193"/>
                  </a:lnTo>
                  <a:lnTo>
                    <a:pt x="42" y="193"/>
                  </a:lnTo>
                  <a:lnTo>
                    <a:pt x="41" y="195"/>
                  </a:lnTo>
                  <a:lnTo>
                    <a:pt x="39" y="197"/>
                  </a:lnTo>
                  <a:lnTo>
                    <a:pt x="37" y="198"/>
                  </a:lnTo>
                  <a:lnTo>
                    <a:pt x="34" y="198"/>
                  </a:lnTo>
                  <a:lnTo>
                    <a:pt x="6" y="195"/>
                  </a:lnTo>
                  <a:lnTo>
                    <a:pt x="6" y="195"/>
                  </a:lnTo>
                  <a:lnTo>
                    <a:pt x="3" y="194"/>
                  </a:lnTo>
                  <a:lnTo>
                    <a:pt x="1" y="192"/>
                  </a:lnTo>
                  <a:lnTo>
                    <a:pt x="1" y="192"/>
                  </a:lnTo>
                  <a:lnTo>
                    <a:pt x="0" y="189"/>
                  </a:lnTo>
                  <a:lnTo>
                    <a:pt x="0" y="186"/>
                  </a:lnTo>
                  <a:lnTo>
                    <a:pt x="0" y="186"/>
                  </a:lnTo>
                  <a:lnTo>
                    <a:pt x="3" y="174"/>
                  </a:lnTo>
                  <a:lnTo>
                    <a:pt x="8" y="164"/>
                  </a:lnTo>
                  <a:lnTo>
                    <a:pt x="15" y="153"/>
                  </a:lnTo>
                  <a:lnTo>
                    <a:pt x="23" y="143"/>
                  </a:lnTo>
                  <a:lnTo>
                    <a:pt x="23" y="143"/>
                  </a:lnTo>
                  <a:lnTo>
                    <a:pt x="29" y="139"/>
                  </a:lnTo>
                  <a:lnTo>
                    <a:pt x="36" y="135"/>
                  </a:lnTo>
                  <a:lnTo>
                    <a:pt x="43" y="131"/>
                  </a:lnTo>
                  <a:lnTo>
                    <a:pt x="50" y="128"/>
                  </a:lnTo>
                  <a:lnTo>
                    <a:pt x="58" y="126"/>
                  </a:lnTo>
                  <a:lnTo>
                    <a:pt x="66" y="124"/>
                  </a:lnTo>
                  <a:lnTo>
                    <a:pt x="76" y="123"/>
                  </a:lnTo>
                  <a:lnTo>
                    <a:pt x="85" y="123"/>
                  </a:lnTo>
                  <a:lnTo>
                    <a:pt x="85" y="123"/>
                  </a:lnTo>
                  <a:lnTo>
                    <a:pt x="94" y="123"/>
                  </a:lnTo>
                  <a:lnTo>
                    <a:pt x="103" y="124"/>
                  </a:lnTo>
                  <a:lnTo>
                    <a:pt x="112" y="126"/>
                  </a:lnTo>
                  <a:lnTo>
                    <a:pt x="120" y="128"/>
                  </a:lnTo>
                  <a:lnTo>
                    <a:pt x="128" y="131"/>
                  </a:lnTo>
                  <a:lnTo>
                    <a:pt x="135" y="135"/>
                  </a:lnTo>
                  <a:lnTo>
                    <a:pt x="141" y="139"/>
                  </a:lnTo>
                  <a:lnTo>
                    <a:pt x="147" y="144"/>
                  </a:lnTo>
                  <a:lnTo>
                    <a:pt x="147" y="144"/>
                  </a:lnTo>
                  <a:lnTo>
                    <a:pt x="154" y="149"/>
                  </a:lnTo>
                  <a:lnTo>
                    <a:pt x="159" y="154"/>
                  </a:lnTo>
                  <a:lnTo>
                    <a:pt x="163" y="160"/>
                  </a:lnTo>
                  <a:lnTo>
                    <a:pt x="166" y="167"/>
                  </a:lnTo>
                  <a:lnTo>
                    <a:pt x="168" y="173"/>
                  </a:lnTo>
                  <a:lnTo>
                    <a:pt x="170" y="179"/>
                  </a:lnTo>
                  <a:lnTo>
                    <a:pt x="171" y="186"/>
                  </a:lnTo>
                  <a:lnTo>
                    <a:pt x="172" y="192"/>
                  </a:lnTo>
                  <a:lnTo>
                    <a:pt x="172" y="192"/>
                  </a:lnTo>
                  <a:lnTo>
                    <a:pt x="171" y="200"/>
                  </a:lnTo>
                  <a:lnTo>
                    <a:pt x="169" y="207"/>
                  </a:lnTo>
                  <a:lnTo>
                    <a:pt x="167" y="214"/>
                  </a:lnTo>
                  <a:lnTo>
                    <a:pt x="163" y="221"/>
                  </a:lnTo>
                  <a:lnTo>
                    <a:pt x="163" y="221"/>
                  </a:lnTo>
                  <a:lnTo>
                    <a:pt x="158" y="228"/>
                  </a:lnTo>
                  <a:lnTo>
                    <a:pt x="150" y="237"/>
                  </a:lnTo>
                  <a:lnTo>
                    <a:pt x="138" y="248"/>
                  </a:lnTo>
                  <a:lnTo>
                    <a:pt x="126" y="259"/>
                  </a:lnTo>
                  <a:lnTo>
                    <a:pt x="126" y="259"/>
                  </a:lnTo>
                  <a:lnTo>
                    <a:pt x="114" y="269"/>
                  </a:lnTo>
                  <a:lnTo>
                    <a:pt x="110" y="274"/>
                  </a:lnTo>
                  <a:lnTo>
                    <a:pt x="108" y="278"/>
                  </a:lnTo>
                  <a:lnTo>
                    <a:pt x="108" y="278"/>
                  </a:lnTo>
                  <a:lnTo>
                    <a:pt x="106" y="286"/>
                  </a:lnTo>
                  <a:lnTo>
                    <a:pt x="105" y="297"/>
                  </a:lnTo>
                  <a:lnTo>
                    <a:pt x="105" y="297"/>
                  </a:lnTo>
                  <a:lnTo>
                    <a:pt x="104" y="300"/>
                  </a:lnTo>
                  <a:lnTo>
                    <a:pt x="102" y="302"/>
                  </a:lnTo>
                  <a:lnTo>
                    <a:pt x="100" y="303"/>
                  </a:lnTo>
                  <a:lnTo>
                    <a:pt x="97" y="304"/>
                  </a:lnTo>
                  <a:lnTo>
                    <a:pt x="97" y="304"/>
                  </a:lnTo>
                  <a:close/>
                  <a:moveTo>
                    <a:pt x="62" y="359"/>
                  </a:moveTo>
                  <a:lnTo>
                    <a:pt x="62" y="328"/>
                  </a:lnTo>
                  <a:lnTo>
                    <a:pt x="62" y="328"/>
                  </a:lnTo>
                  <a:lnTo>
                    <a:pt x="63" y="324"/>
                  </a:lnTo>
                  <a:lnTo>
                    <a:pt x="64" y="322"/>
                  </a:lnTo>
                  <a:lnTo>
                    <a:pt x="67" y="320"/>
                  </a:lnTo>
                  <a:lnTo>
                    <a:pt x="71" y="320"/>
                  </a:lnTo>
                  <a:lnTo>
                    <a:pt x="97" y="320"/>
                  </a:lnTo>
                  <a:lnTo>
                    <a:pt x="97" y="320"/>
                  </a:lnTo>
                  <a:lnTo>
                    <a:pt x="100" y="320"/>
                  </a:lnTo>
                  <a:lnTo>
                    <a:pt x="102" y="322"/>
                  </a:lnTo>
                  <a:lnTo>
                    <a:pt x="104" y="324"/>
                  </a:lnTo>
                  <a:lnTo>
                    <a:pt x="105" y="328"/>
                  </a:lnTo>
                  <a:lnTo>
                    <a:pt x="105" y="359"/>
                  </a:lnTo>
                  <a:lnTo>
                    <a:pt x="105" y="359"/>
                  </a:lnTo>
                  <a:lnTo>
                    <a:pt x="104" y="362"/>
                  </a:lnTo>
                  <a:lnTo>
                    <a:pt x="102" y="364"/>
                  </a:lnTo>
                  <a:lnTo>
                    <a:pt x="100" y="366"/>
                  </a:lnTo>
                  <a:lnTo>
                    <a:pt x="97" y="366"/>
                  </a:lnTo>
                  <a:lnTo>
                    <a:pt x="71" y="366"/>
                  </a:lnTo>
                  <a:lnTo>
                    <a:pt x="71" y="366"/>
                  </a:lnTo>
                  <a:lnTo>
                    <a:pt x="67" y="366"/>
                  </a:lnTo>
                  <a:lnTo>
                    <a:pt x="64" y="364"/>
                  </a:lnTo>
                  <a:lnTo>
                    <a:pt x="63" y="362"/>
                  </a:lnTo>
                  <a:lnTo>
                    <a:pt x="62" y="359"/>
                  </a:lnTo>
                  <a:lnTo>
                    <a:pt x="62" y="359"/>
                  </a:lnTo>
                  <a:close/>
                  <a:moveTo>
                    <a:pt x="279" y="301"/>
                  </a:moveTo>
                  <a:lnTo>
                    <a:pt x="234" y="301"/>
                  </a:lnTo>
                  <a:lnTo>
                    <a:pt x="234" y="301"/>
                  </a:lnTo>
                  <a:lnTo>
                    <a:pt x="228" y="300"/>
                  </a:lnTo>
                  <a:lnTo>
                    <a:pt x="224" y="298"/>
                  </a:lnTo>
                  <a:lnTo>
                    <a:pt x="222" y="294"/>
                  </a:lnTo>
                  <a:lnTo>
                    <a:pt x="221" y="289"/>
                  </a:lnTo>
                  <a:lnTo>
                    <a:pt x="221" y="289"/>
                  </a:lnTo>
                  <a:lnTo>
                    <a:pt x="220" y="283"/>
                  </a:lnTo>
                  <a:lnTo>
                    <a:pt x="220" y="283"/>
                  </a:lnTo>
                  <a:lnTo>
                    <a:pt x="221" y="267"/>
                  </a:lnTo>
                  <a:lnTo>
                    <a:pt x="223" y="253"/>
                  </a:lnTo>
                  <a:lnTo>
                    <a:pt x="227" y="238"/>
                  </a:lnTo>
                  <a:lnTo>
                    <a:pt x="233" y="227"/>
                  </a:lnTo>
                  <a:lnTo>
                    <a:pt x="233" y="227"/>
                  </a:lnTo>
                  <a:lnTo>
                    <a:pt x="240" y="216"/>
                  </a:lnTo>
                  <a:lnTo>
                    <a:pt x="249" y="204"/>
                  </a:lnTo>
                  <a:lnTo>
                    <a:pt x="262" y="191"/>
                  </a:lnTo>
                  <a:lnTo>
                    <a:pt x="277" y="178"/>
                  </a:lnTo>
                  <a:lnTo>
                    <a:pt x="277" y="178"/>
                  </a:lnTo>
                  <a:lnTo>
                    <a:pt x="304" y="155"/>
                  </a:lnTo>
                  <a:lnTo>
                    <a:pt x="313" y="147"/>
                  </a:lnTo>
                  <a:lnTo>
                    <a:pt x="318" y="142"/>
                  </a:lnTo>
                  <a:lnTo>
                    <a:pt x="318" y="142"/>
                  </a:lnTo>
                  <a:lnTo>
                    <a:pt x="322" y="135"/>
                  </a:lnTo>
                  <a:lnTo>
                    <a:pt x="325" y="128"/>
                  </a:lnTo>
                  <a:lnTo>
                    <a:pt x="327" y="120"/>
                  </a:lnTo>
                  <a:lnTo>
                    <a:pt x="328" y="113"/>
                  </a:lnTo>
                  <a:lnTo>
                    <a:pt x="328" y="113"/>
                  </a:lnTo>
                  <a:lnTo>
                    <a:pt x="327" y="102"/>
                  </a:lnTo>
                  <a:lnTo>
                    <a:pt x="323" y="92"/>
                  </a:lnTo>
                  <a:lnTo>
                    <a:pt x="318" y="83"/>
                  </a:lnTo>
                  <a:lnTo>
                    <a:pt x="310" y="74"/>
                  </a:lnTo>
                  <a:lnTo>
                    <a:pt x="310" y="74"/>
                  </a:lnTo>
                  <a:lnTo>
                    <a:pt x="304" y="70"/>
                  </a:lnTo>
                  <a:lnTo>
                    <a:pt x="299" y="67"/>
                  </a:lnTo>
                  <a:lnTo>
                    <a:pt x="294" y="64"/>
                  </a:lnTo>
                  <a:lnTo>
                    <a:pt x="288" y="62"/>
                  </a:lnTo>
                  <a:lnTo>
                    <a:pt x="276" y="59"/>
                  </a:lnTo>
                  <a:lnTo>
                    <a:pt x="261" y="58"/>
                  </a:lnTo>
                  <a:lnTo>
                    <a:pt x="261" y="58"/>
                  </a:lnTo>
                  <a:lnTo>
                    <a:pt x="247" y="59"/>
                  </a:lnTo>
                  <a:lnTo>
                    <a:pt x="235" y="62"/>
                  </a:lnTo>
                  <a:lnTo>
                    <a:pt x="222" y="67"/>
                  </a:lnTo>
                  <a:lnTo>
                    <a:pt x="212" y="75"/>
                  </a:lnTo>
                  <a:lnTo>
                    <a:pt x="212" y="75"/>
                  </a:lnTo>
                  <a:lnTo>
                    <a:pt x="204" y="83"/>
                  </a:lnTo>
                  <a:lnTo>
                    <a:pt x="197" y="93"/>
                  </a:lnTo>
                  <a:lnTo>
                    <a:pt x="192" y="103"/>
                  </a:lnTo>
                  <a:lnTo>
                    <a:pt x="187" y="116"/>
                  </a:lnTo>
                  <a:lnTo>
                    <a:pt x="187" y="116"/>
                  </a:lnTo>
                  <a:lnTo>
                    <a:pt x="185" y="120"/>
                  </a:lnTo>
                  <a:lnTo>
                    <a:pt x="182" y="123"/>
                  </a:lnTo>
                  <a:lnTo>
                    <a:pt x="178" y="124"/>
                  </a:lnTo>
                  <a:lnTo>
                    <a:pt x="174" y="125"/>
                  </a:lnTo>
                  <a:lnTo>
                    <a:pt x="126" y="119"/>
                  </a:lnTo>
                  <a:lnTo>
                    <a:pt x="126" y="119"/>
                  </a:lnTo>
                  <a:lnTo>
                    <a:pt x="122" y="117"/>
                  </a:lnTo>
                  <a:lnTo>
                    <a:pt x="118" y="114"/>
                  </a:lnTo>
                  <a:lnTo>
                    <a:pt x="118" y="114"/>
                  </a:lnTo>
                  <a:lnTo>
                    <a:pt x="116" y="109"/>
                  </a:lnTo>
                  <a:lnTo>
                    <a:pt x="116" y="104"/>
                  </a:lnTo>
                  <a:lnTo>
                    <a:pt x="116" y="104"/>
                  </a:lnTo>
                  <a:lnTo>
                    <a:pt x="118" y="94"/>
                  </a:lnTo>
                  <a:lnTo>
                    <a:pt x="121" y="85"/>
                  </a:lnTo>
                  <a:lnTo>
                    <a:pt x="124" y="75"/>
                  </a:lnTo>
                  <a:lnTo>
                    <a:pt x="129" y="66"/>
                  </a:lnTo>
                  <a:lnTo>
                    <a:pt x="134" y="57"/>
                  </a:lnTo>
                  <a:lnTo>
                    <a:pt x="140" y="49"/>
                  </a:lnTo>
                  <a:lnTo>
                    <a:pt x="149" y="41"/>
                  </a:lnTo>
                  <a:lnTo>
                    <a:pt x="156" y="34"/>
                  </a:lnTo>
                  <a:lnTo>
                    <a:pt x="156" y="34"/>
                  </a:lnTo>
                  <a:lnTo>
                    <a:pt x="166" y="26"/>
                  </a:lnTo>
                  <a:lnTo>
                    <a:pt x="177" y="19"/>
                  </a:lnTo>
                  <a:lnTo>
                    <a:pt x="189" y="13"/>
                  </a:lnTo>
                  <a:lnTo>
                    <a:pt x="201" y="8"/>
                  </a:lnTo>
                  <a:lnTo>
                    <a:pt x="214" y="5"/>
                  </a:lnTo>
                  <a:lnTo>
                    <a:pt x="227" y="2"/>
                  </a:lnTo>
                  <a:lnTo>
                    <a:pt x="243" y="1"/>
                  </a:lnTo>
                  <a:lnTo>
                    <a:pt x="258" y="0"/>
                  </a:lnTo>
                  <a:lnTo>
                    <a:pt x="258" y="0"/>
                  </a:lnTo>
                  <a:lnTo>
                    <a:pt x="274" y="1"/>
                  </a:lnTo>
                  <a:lnTo>
                    <a:pt x="289" y="2"/>
                  </a:lnTo>
                  <a:lnTo>
                    <a:pt x="303" y="5"/>
                  </a:lnTo>
                  <a:lnTo>
                    <a:pt x="318" y="9"/>
                  </a:lnTo>
                  <a:lnTo>
                    <a:pt x="330" y="13"/>
                  </a:lnTo>
                  <a:lnTo>
                    <a:pt x="342" y="19"/>
                  </a:lnTo>
                  <a:lnTo>
                    <a:pt x="353" y="26"/>
                  </a:lnTo>
                  <a:lnTo>
                    <a:pt x="363" y="34"/>
                  </a:lnTo>
                  <a:lnTo>
                    <a:pt x="363" y="34"/>
                  </a:lnTo>
                  <a:lnTo>
                    <a:pt x="372" y="43"/>
                  </a:lnTo>
                  <a:lnTo>
                    <a:pt x="380" y="52"/>
                  </a:lnTo>
                  <a:lnTo>
                    <a:pt x="387" y="61"/>
                  </a:lnTo>
                  <a:lnTo>
                    <a:pt x="393" y="71"/>
                  </a:lnTo>
                  <a:lnTo>
                    <a:pt x="398" y="82"/>
                  </a:lnTo>
                  <a:lnTo>
                    <a:pt x="401" y="93"/>
                  </a:lnTo>
                  <a:lnTo>
                    <a:pt x="402" y="104"/>
                  </a:lnTo>
                  <a:lnTo>
                    <a:pt x="403" y="115"/>
                  </a:lnTo>
                  <a:lnTo>
                    <a:pt x="403" y="115"/>
                  </a:lnTo>
                  <a:lnTo>
                    <a:pt x="402" y="127"/>
                  </a:lnTo>
                  <a:lnTo>
                    <a:pt x="399" y="139"/>
                  </a:lnTo>
                  <a:lnTo>
                    <a:pt x="395" y="151"/>
                  </a:lnTo>
                  <a:lnTo>
                    <a:pt x="388" y="163"/>
                  </a:lnTo>
                  <a:lnTo>
                    <a:pt x="388" y="163"/>
                  </a:lnTo>
                  <a:lnTo>
                    <a:pt x="379" y="176"/>
                  </a:lnTo>
                  <a:lnTo>
                    <a:pt x="366" y="190"/>
                  </a:lnTo>
                  <a:lnTo>
                    <a:pt x="348" y="206"/>
                  </a:lnTo>
                  <a:lnTo>
                    <a:pt x="327" y="225"/>
                  </a:lnTo>
                  <a:lnTo>
                    <a:pt x="327" y="225"/>
                  </a:lnTo>
                  <a:lnTo>
                    <a:pt x="316" y="234"/>
                  </a:lnTo>
                  <a:lnTo>
                    <a:pt x="307" y="243"/>
                  </a:lnTo>
                  <a:lnTo>
                    <a:pt x="300" y="251"/>
                  </a:lnTo>
                  <a:lnTo>
                    <a:pt x="296" y="258"/>
                  </a:lnTo>
                  <a:lnTo>
                    <a:pt x="296" y="258"/>
                  </a:lnTo>
                  <a:lnTo>
                    <a:pt x="294" y="263"/>
                  </a:lnTo>
                  <a:lnTo>
                    <a:pt x="293" y="270"/>
                  </a:lnTo>
                  <a:lnTo>
                    <a:pt x="291" y="279"/>
                  </a:lnTo>
                  <a:lnTo>
                    <a:pt x="291" y="289"/>
                  </a:lnTo>
                  <a:lnTo>
                    <a:pt x="291" y="289"/>
                  </a:lnTo>
                  <a:lnTo>
                    <a:pt x="290" y="294"/>
                  </a:lnTo>
                  <a:lnTo>
                    <a:pt x="287" y="298"/>
                  </a:lnTo>
                  <a:lnTo>
                    <a:pt x="283" y="300"/>
                  </a:lnTo>
                  <a:lnTo>
                    <a:pt x="279" y="301"/>
                  </a:lnTo>
                  <a:lnTo>
                    <a:pt x="279" y="301"/>
                  </a:lnTo>
                  <a:close/>
                  <a:moveTo>
                    <a:pt x="221" y="392"/>
                  </a:moveTo>
                  <a:lnTo>
                    <a:pt x="221" y="341"/>
                  </a:lnTo>
                  <a:lnTo>
                    <a:pt x="221" y="341"/>
                  </a:lnTo>
                  <a:lnTo>
                    <a:pt x="222" y="336"/>
                  </a:lnTo>
                  <a:lnTo>
                    <a:pt x="224" y="332"/>
                  </a:lnTo>
                  <a:lnTo>
                    <a:pt x="228" y="329"/>
                  </a:lnTo>
                  <a:lnTo>
                    <a:pt x="234" y="328"/>
                  </a:lnTo>
                  <a:lnTo>
                    <a:pt x="278" y="328"/>
                  </a:lnTo>
                  <a:lnTo>
                    <a:pt x="278" y="328"/>
                  </a:lnTo>
                  <a:lnTo>
                    <a:pt x="283" y="329"/>
                  </a:lnTo>
                  <a:lnTo>
                    <a:pt x="287" y="332"/>
                  </a:lnTo>
                  <a:lnTo>
                    <a:pt x="290" y="336"/>
                  </a:lnTo>
                  <a:lnTo>
                    <a:pt x="291" y="341"/>
                  </a:lnTo>
                  <a:lnTo>
                    <a:pt x="291" y="392"/>
                  </a:lnTo>
                  <a:lnTo>
                    <a:pt x="291" y="392"/>
                  </a:lnTo>
                  <a:lnTo>
                    <a:pt x="290" y="396"/>
                  </a:lnTo>
                  <a:lnTo>
                    <a:pt x="287" y="400"/>
                  </a:lnTo>
                  <a:lnTo>
                    <a:pt x="283" y="403"/>
                  </a:lnTo>
                  <a:lnTo>
                    <a:pt x="278" y="404"/>
                  </a:lnTo>
                  <a:lnTo>
                    <a:pt x="234" y="404"/>
                  </a:lnTo>
                  <a:lnTo>
                    <a:pt x="234" y="404"/>
                  </a:lnTo>
                  <a:lnTo>
                    <a:pt x="228" y="403"/>
                  </a:lnTo>
                  <a:lnTo>
                    <a:pt x="224" y="400"/>
                  </a:lnTo>
                  <a:lnTo>
                    <a:pt x="222" y="396"/>
                  </a:lnTo>
                  <a:lnTo>
                    <a:pt x="221" y="392"/>
                  </a:lnTo>
                  <a:lnTo>
                    <a:pt x="221" y="392"/>
                  </a:lnTo>
                  <a:close/>
                  <a:moveTo>
                    <a:pt x="456" y="359"/>
                  </a:moveTo>
                  <a:lnTo>
                    <a:pt x="456" y="328"/>
                  </a:lnTo>
                  <a:lnTo>
                    <a:pt x="456" y="328"/>
                  </a:lnTo>
                  <a:lnTo>
                    <a:pt x="457" y="324"/>
                  </a:lnTo>
                  <a:lnTo>
                    <a:pt x="458" y="322"/>
                  </a:lnTo>
                  <a:lnTo>
                    <a:pt x="461" y="320"/>
                  </a:lnTo>
                  <a:lnTo>
                    <a:pt x="463" y="320"/>
                  </a:lnTo>
                  <a:lnTo>
                    <a:pt x="491" y="320"/>
                  </a:lnTo>
                  <a:lnTo>
                    <a:pt x="491" y="320"/>
                  </a:lnTo>
                  <a:lnTo>
                    <a:pt x="494" y="320"/>
                  </a:lnTo>
                  <a:lnTo>
                    <a:pt x="496" y="322"/>
                  </a:lnTo>
                  <a:lnTo>
                    <a:pt x="498" y="324"/>
                  </a:lnTo>
                  <a:lnTo>
                    <a:pt x="498" y="328"/>
                  </a:lnTo>
                  <a:lnTo>
                    <a:pt x="498" y="359"/>
                  </a:lnTo>
                  <a:lnTo>
                    <a:pt x="498" y="359"/>
                  </a:lnTo>
                  <a:lnTo>
                    <a:pt x="498" y="362"/>
                  </a:lnTo>
                  <a:lnTo>
                    <a:pt x="496" y="364"/>
                  </a:lnTo>
                  <a:lnTo>
                    <a:pt x="494" y="366"/>
                  </a:lnTo>
                  <a:lnTo>
                    <a:pt x="491" y="366"/>
                  </a:lnTo>
                  <a:lnTo>
                    <a:pt x="463" y="366"/>
                  </a:lnTo>
                  <a:lnTo>
                    <a:pt x="463" y="366"/>
                  </a:lnTo>
                  <a:lnTo>
                    <a:pt x="461" y="366"/>
                  </a:lnTo>
                  <a:lnTo>
                    <a:pt x="458" y="364"/>
                  </a:lnTo>
                  <a:lnTo>
                    <a:pt x="457" y="362"/>
                  </a:lnTo>
                  <a:lnTo>
                    <a:pt x="456" y="359"/>
                  </a:lnTo>
                  <a:lnTo>
                    <a:pt x="456" y="359"/>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00807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a:latin typeface="Arial" panose="020B0604020202020204" pitchFamily="34" charset="0"/>
              </a:rPr>
              <a:t>After completing this course you will be able to:</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Module Objectives</a:t>
            </a:r>
          </a:p>
        </p:txBody>
      </p:sp>
      <p:sp>
        <p:nvSpPr>
          <p:cNvPr id="3" name="Rectangle 2"/>
          <p:cNvSpPr/>
          <p:nvPr/>
        </p:nvSpPr>
        <p:spPr>
          <a:xfrm>
            <a:off x="1031150" y="1700808"/>
            <a:ext cx="9628789" cy="2169825"/>
          </a:xfrm>
          <a:prstGeom prst="rect">
            <a:avLst/>
          </a:prstGeom>
          <a:noFill/>
          <a:ln w="15875">
            <a:noFill/>
          </a:ln>
        </p:spPr>
        <p:txBody>
          <a:bodyPr wrap="square">
            <a:spAutoFit/>
          </a:bodyPr>
          <a:lstStyle/>
          <a:p>
            <a:pPr marL="285750" indent="-285750">
              <a:lnSpc>
                <a:spcPct val="150000"/>
              </a:lnSpc>
              <a:buClr>
                <a:schemeClr val="accent1"/>
              </a:buClr>
              <a:buSzPct val="100000"/>
              <a:buFont typeface="Wingdings" panose="05000000000000000000" pitchFamily="2" charset="2"/>
              <a:buChar char="q"/>
              <a:defRPr/>
            </a:pPr>
            <a:r>
              <a:rPr lang="en-GB" dirty="0" smtClean="0">
                <a:latin typeface="Arial" panose="020B0604020202020204" pitchFamily="34" charset="0"/>
                <a:cs typeface="Arial" panose="020B0604020202020204" pitchFamily="34" charset="0"/>
              </a:rPr>
              <a:t>Understand the centrality of data in machine learning </a:t>
            </a:r>
            <a:endParaRPr lang="en-GB" dirty="0">
              <a:latin typeface="Arial" panose="020B0604020202020204" pitchFamily="34" charset="0"/>
              <a:cs typeface="Arial" panose="020B0604020202020204" pitchFamily="34" charset="0"/>
            </a:endParaRPr>
          </a:p>
          <a:p>
            <a:pPr marL="285750" indent="-285750">
              <a:lnSpc>
                <a:spcPct val="150000"/>
              </a:lnSpc>
              <a:buClr>
                <a:schemeClr val="accent1"/>
              </a:buClr>
              <a:buSzPct val="100000"/>
              <a:buFont typeface="Wingdings" panose="05000000000000000000" pitchFamily="2" charset="2"/>
              <a:buChar char="q"/>
              <a:defRPr/>
            </a:pPr>
            <a:r>
              <a:rPr lang="en-GB" dirty="0" smtClean="0">
                <a:latin typeface="Arial" panose="020B0604020202020204" pitchFamily="34" charset="0"/>
                <a:cs typeface="Arial" panose="020B0604020202020204" pitchFamily="34" charset="0"/>
              </a:rPr>
              <a:t>Understand the importance of having data of good quality</a:t>
            </a:r>
            <a:endParaRPr lang="en-GB" dirty="0">
              <a:latin typeface="Arial" panose="020B0604020202020204" pitchFamily="34" charset="0"/>
              <a:cs typeface="Arial" panose="020B0604020202020204" pitchFamily="34" charset="0"/>
            </a:endParaRPr>
          </a:p>
          <a:p>
            <a:pPr marL="285750" indent="-285750">
              <a:lnSpc>
                <a:spcPct val="150000"/>
              </a:lnSpc>
              <a:buClr>
                <a:schemeClr val="accent1"/>
              </a:buClr>
              <a:buSzPct val="100000"/>
              <a:buFont typeface="Wingdings" panose="05000000000000000000" pitchFamily="2" charset="2"/>
              <a:buChar char="q"/>
              <a:defRPr/>
            </a:pPr>
            <a:r>
              <a:rPr lang="en-GB" altLang="en-US" dirty="0" smtClean="0">
                <a:latin typeface="Arial" panose="020B0604020202020204" pitchFamily="34" charset="0"/>
                <a:cs typeface="Arial" panose="020B0604020202020204" pitchFamily="34" charset="0"/>
              </a:rPr>
              <a:t>Explain what data preparation is</a:t>
            </a:r>
            <a:endParaRPr lang="en-GB" altLang="en-US" dirty="0">
              <a:latin typeface="Arial" panose="020B0604020202020204" pitchFamily="34" charset="0"/>
              <a:cs typeface="Arial" panose="020B0604020202020204" pitchFamily="34" charset="0"/>
            </a:endParaRPr>
          </a:p>
          <a:p>
            <a:pPr marL="285750" indent="-285750">
              <a:lnSpc>
                <a:spcPct val="150000"/>
              </a:lnSpc>
              <a:buClr>
                <a:schemeClr val="accent1"/>
              </a:buClr>
              <a:buSzPct val="100000"/>
              <a:buFont typeface="Wingdings" panose="05000000000000000000" pitchFamily="2" charset="2"/>
              <a:buChar char="q"/>
            </a:pPr>
            <a:r>
              <a:rPr lang="en-GB" altLang="en-US" dirty="0" smtClean="0">
                <a:latin typeface="Arial" panose="020B0604020202020204" pitchFamily="34" charset="0"/>
                <a:cs typeface="Arial" panose="020B0604020202020204" pitchFamily="34" charset="0"/>
              </a:rPr>
              <a:t>List the different </a:t>
            </a:r>
            <a:r>
              <a:rPr lang="en-GB" altLang="en-US" dirty="0">
                <a:latin typeface="Arial" panose="020B0604020202020204" pitchFamily="34" charset="0"/>
                <a:cs typeface="Arial" panose="020B0604020202020204" pitchFamily="34" charset="0"/>
              </a:rPr>
              <a:t>steps involved in data preparation</a:t>
            </a:r>
          </a:p>
          <a:p>
            <a:pPr marL="285750" indent="-285750">
              <a:lnSpc>
                <a:spcPct val="150000"/>
              </a:lnSpc>
              <a:buClr>
                <a:schemeClr val="accent1"/>
              </a:buClr>
              <a:buSzPct val="100000"/>
              <a:buFont typeface="Wingdings" panose="05000000000000000000" pitchFamily="2" charset="2"/>
              <a:buChar char="q"/>
            </a:pPr>
            <a:r>
              <a:rPr lang="en-GB" altLang="en-US" dirty="0" smtClean="0">
                <a:latin typeface="Arial" panose="020B0604020202020204" pitchFamily="34" charset="0"/>
                <a:cs typeface="Arial" panose="020B0604020202020204" pitchFamily="34" charset="0"/>
              </a:rPr>
              <a:t>Describe some techniques used in each step</a:t>
            </a:r>
            <a:endParaRPr lang="en-GB" altLang="en-US" dirty="0">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a:t>
            </a:fld>
            <a:endParaRPr lang="zh-TW" alt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546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latin typeface="Arial Black" panose="020B0A04020102020204" pitchFamily="34" charset="0"/>
              </a:rPr>
              <a:t>Learning From Data</a:t>
            </a:r>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4</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1877437"/>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smtClean="0">
                <a:latin typeface="Arial" panose="020B0604020202020204" pitchFamily="34" charset="0"/>
                <a:cs typeface="Arial" panose="020B0604020202020204" pitchFamily="34" charset="0"/>
              </a:rPr>
              <a:t>Traditionally, we only use data for either input or output</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A traditional algorithm is designed to do just one thing</a:t>
            </a:r>
          </a:p>
          <a:p>
            <a:pPr marL="800100" lvl="1" indent="-342900">
              <a:buFont typeface="Wingdings" panose="05000000000000000000" pitchFamily="2" charset="2"/>
              <a:buChar char="Ø"/>
            </a:pPr>
            <a:endParaRPr lang="en-GB" sz="800" dirty="0" smtClean="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What if you want to teach it new behaviours?</a:t>
            </a:r>
          </a:p>
          <a:p>
            <a:pPr marL="800100" lvl="1" indent="-342900">
              <a:buFont typeface="Wingdings" panose="05000000000000000000" pitchFamily="2" charset="2"/>
              <a:buChar char="Ø"/>
            </a:pPr>
            <a:endParaRPr lang="en-GB"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smtClean="0">
                <a:latin typeface="Arial" panose="020B0604020202020204" pitchFamily="34" charset="0"/>
                <a:cs typeface="Arial" panose="020B0604020202020204" pitchFamily="34" charset="0"/>
              </a:rPr>
              <a:t>Let’s take a step back …how do </a:t>
            </a:r>
            <a:r>
              <a:rPr lang="en-GB" sz="20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you</a:t>
            </a:r>
            <a:r>
              <a:rPr lang="en-GB" sz="2000" dirty="0" smtClean="0">
                <a:latin typeface="Arial" panose="020B0604020202020204" pitchFamily="34" charset="0"/>
                <a:cs typeface="Arial" panose="020B0604020202020204" pitchFamily="34" charset="0"/>
              </a:rPr>
              <a:t> learn new things?</a:t>
            </a:r>
          </a:p>
        </p:txBody>
      </p:sp>
    </p:spTree>
    <p:extLst>
      <p:ext uri="{BB962C8B-B14F-4D97-AF65-F5344CB8AC3E}">
        <p14:creationId xmlns:p14="http://schemas.microsoft.com/office/powerpoint/2010/main" val="3288989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Learning From Data</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5</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3600986"/>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smtClean="0">
                <a:latin typeface="Arial" panose="020B0604020202020204" pitchFamily="34" charset="0"/>
                <a:cs typeface="Arial" panose="020B0604020202020204" pitchFamily="34" charset="0"/>
              </a:rPr>
              <a:t>Traditionally, we only use data for either input or output</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A traditional algorithm is designed to do just one thing</a:t>
            </a:r>
          </a:p>
          <a:p>
            <a:pPr marL="800100" lvl="1" indent="-342900">
              <a:buFont typeface="Wingdings" panose="05000000000000000000" pitchFamily="2" charset="2"/>
              <a:buChar char="Ø"/>
            </a:pPr>
            <a:endParaRPr lang="en-GB" sz="800" dirty="0" smtClean="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What if you want to teach it new behaviours?</a:t>
            </a:r>
          </a:p>
          <a:p>
            <a:pPr marL="800100" lvl="1" indent="-342900">
              <a:buFont typeface="Wingdings" panose="05000000000000000000" pitchFamily="2" charset="2"/>
              <a:buChar char="Ø"/>
            </a:pPr>
            <a:endParaRPr lang="en-GB"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smtClean="0">
                <a:latin typeface="Arial" panose="020B0604020202020204" pitchFamily="34" charset="0"/>
                <a:cs typeface="Arial" panose="020B0604020202020204" pitchFamily="34" charset="0"/>
              </a:rPr>
              <a:t>Let’s take a step back …how do </a:t>
            </a:r>
            <a:r>
              <a:rPr lang="en-GB" sz="20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you</a:t>
            </a:r>
            <a:r>
              <a:rPr lang="en-GB" sz="2000" dirty="0" smtClean="0">
                <a:latin typeface="Arial" panose="020B0604020202020204" pitchFamily="34" charset="0"/>
                <a:cs typeface="Arial" panose="020B0604020202020204" pitchFamily="34" charset="0"/>
              </a:rPr>
              <a:t> learn new things?</a:t>
            </a:r>
          </a:p>
          <a:p>
            <a:pPr lvl="2"/>
            <a:r>
              <a:rPr lang="en-GB" sz="800" dirty="0" smtClean="0">
                <a:latin typeface="Arial" panose="020B0604020202020204" pitchFamily="34" charset="0"/>
                <a:cs typeface="Arial" panose="020B0604020202020204" pitchFamily="34" charset="0"/>
              </a:rPr>
              <a:t> </a:t>
            </a:r>
          </a:p>
          <a:p>
            <a:pPr marL="1257300" lvl="2" indent="-342900">
              <a:buFont typeface="Wingdings" panose="05000000000000000000" pitchFamily="2" charset="2"/>
              <a:buChar char="ü"/>
            </a:pPr>
            <a:r>
              <a:rPr lang="en-GB" sz="2000" dirty="0" smtClean="0">
                <a:latin typeface="Arial" panose="020B0604020202020204" pitchFamily="34" charset="0"/>
                <a:cs typeface="Arial" panose="020B0604020202020204" pitchFamily="34" charset="0"/>
              </a:rPr>
              <a:t>By watching other people</a:t>
            </a:r>
          </a:p>
          <a:p>
            <a:pPr marL="1257300" lvl="2" indent="-3429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smtClean="0">
                <a:latin typeface="Arial" panose="020B0604020202020204" pitchFamily="34" charset="0"/>
                <a:cs typeface="Arial" panose="020B0604020202020204" pitchFamily="34" charset="0"/>
              </a:rPr>
              <a:t>By trying</a:t>
            </a:r>
          </a:p>
          <a:p>
            <a:pPr marL="1257300" lvl="2" indent="-3429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smtClean="0">
                <a:latin typeface="Arial" panose="020B0604020202020204" pitchFamily="34" charset="0"/>
                <a:cs typeface="Arial" panose="020B0604020202020204" pitchFamily="34" charset="0"/>
              </a:rPr>
              <a:t>By failing</a:t>
            </a:r>
          </a:p>
          <a:p>
            <a:pPr marL="1257300" lvl="2" indent="-3429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smtClean="0">
                <a:latin typeface="Arial" panose="020B0604020202020204" pitchFamily="34" charset="0"/>
                <a:cs typeface="Arial" panose="020B0604020202020204" pitchFamily="34" charset="0"/>
              </a:rPr>
              <a:t>Also, by succeeding  </a:t>
            </a:r>
          </a:p>
        </p:txBody>
      </p:sp>
    </p:spTree>
    <p:extLst>
      <p:ext uri="{BB962C8B-B14F-4D97-AF65-F5344CB8AC3E}">
        <p14:creationId xmlns:p14="http://schemas.microsoft.com/office/powerpoint/2010/main" val="515212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Learning From Data</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6</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4031873"/>
          </a:xfrm>
          <a:prstGeom prst="rect">
            <a:avLst/>
          </a:prstGeom>
          <a:noFill/>
        </p:spPr>
        <p:txBody>
          <a:bodyPr wrap="square" rtlCol="0" anchor="t">
            <a:spAutoFit/>
          </a:bodyPr>
          <a:lstStyle/>
          <a:p>
            <a:pPr marL="342900" indent="-342900">
              <a:buFont typeface="Arial" panose="020B0604020202020204" pitchFamily="34" charset="0"/>
              <a:buChar char="•"/>
            </a:pPr>
            <a:r>
              <a:rPr lang="en-GB" sz="2000" smtClean="0">
                <a:latin typeface="Arial" panose="020B0604020202020204" pitchFamily="34" charset="0"/>
                <a:cs typeface="Arial" panose="020B0604020202020204" pitchFamily="34" charset="0"/>
              </a:rPr>
              <a:t>The way an algorithm learns </a:t>
            </a:r>
            <a:r>
              <a:rPr lang="en-GB" sz="2000" dirty="0" smtClean="0">
                <a:latin typeface="Arial" panose="020B0604020202020204" pitchFamily="34" charset="0"/>
                <a:cs typeface="Arial" panose="020B0604020202020204" pitchFamily="34" charset="0"/>
              </a:rPr>
              <a:t>is not very different from the way you learn </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It needs examples …</a:t>
            </a:r>
          </a:p>
          <a:p>
            <a:pPr marL="800100" lvl="1" indent="-342900">
              <a:buFont typeface="Wingdings" panose="05000000000000000000" pitchFamily="2" charset="2"/>
              <a:buChar char="Ø"/>
            </a:pPr>
            <a:endParaRPr lang="en-GB" sz="800" dirty="0" smtClean="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 possibly with associated outcomes </a:t>
            </a:r>
          </a:p>
          <a:p>
            <a:pPr marL="1257300" lvl="2"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smtClean="0">
                <a:latin typeface="Arial" panose="020B0604020202020204" pitchFamily="34" charset="0"/>
                <a:cs typeface="Arial" panose="020B0604020202020204" pitchFamily="34" charset="0"/>
              </a:rPr>
              <a:t>What works vs. what doesn’t work</a:t>
            </a:r>
          </a:p>
          <a:p>
            <a:pPr marL="1257300" lvl="2"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smtClean="0">
                <a:latin typeface="Arial" panose="020B0604020202020204" pitchFamily="34" charset="0"/>
                <a:cs typeface="Arial" panose="020B0604020202020204" pitchFamily="34" charset="0"/>
              </a:rPr>
              <a:t>Or, quantitative outcomes (how well it works)</a:t>
            </a:r>
          </a:p>
          <a:p>
            <a:pPr marL="800100" lvl="1" indent="-342900">
              <a:buFont typeface="Wingdings" panose="05000000000000000000" pitchFamily="2" charset="2"/>
              <a:buChar char="Ø"/>
            </a:pPr>
            <a:endParaRPr lang="en-GB" sz="800" dirty="0" smtClean="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This means </a:t>
            </a:r>
            <a:r>
              <a:rPr lang="en-GB" sz="2000" b="1" dirty="0" smtClean="0">
                <a:latin typeface="Arial" panose="020B0604020202020204" pitchFamily="34" charset="0"/>
                <a:cs typeface="Arial" panose="020B0604020202020204" pitchFamily="34" charset="0"/>
              </a:rPr>
              <a:t>data</a:t>
            </a:r>
            <a:r>
              <a:rPr lang="en-GB" sz="2000" dirty="0" smtClean="0">
                <a:latin typeface="Arial" panose="020B0604020202020204" pitchFamily="34" charset="0"/>
                <a:cs typeface="Arial" panose="020B0604020202020204" pitchFamily="34" charset="0"/>
              </a:rPr>
              <a:t>, plenty of data</a:t>
            </a:r>
            <a:endParaRPr lang="en-GB" sz="2000" b="1" dirty="0" smtClean="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endParaRPr lang="en-GB" sz="800" dirty="0" smtClean="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smtClean="0">
                <a:latin typeface="Arial" panose="020B0604020202020204" pitchFamily="34" charset="0"/>
                <a:cs typeface="Arial" panose="020B0604020202020204" pitchFamily="34" charset="0"/>
              </a:rPr>
              <a:t>The more the data, the better the prediction</a:t>
            </a:r>
          </a:p>
          <a:p>
            <a:pPr lvl="2"/>
            <a:endParaRPr lang="en-GB"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smtClean="0">
                <a:latin typeface="Arial" panose="020B0604020202020204" pitchFamily="34" charset="0"/>
                <a:cs typeface="Arial" panose="020B0604020202020204" pitchFamily="34" charset="0"/>
              </a:rPr>
              <a:t>By feeding an algorithm data, we </a:t>
            </a:r>
            <a:r>
              <a:rPr lang="en-GB" sz="2000" i="1" dirty="0" smtClean="0">
                <a:latin typeface="Arial" panose="020B0604020202020204" pitchFamily="34" charset="0"/>
                <a:cs typeface="Arial" panose="020B0604020202020204" pitchFamily="34" charset="0"/>
              </a:rPr>
              <a:t>build a model</a:t>
            </a:r>
            <a:endParaRPr lang="en-GB"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An algorithm that has yet to see any data can’t make any prediction </a:t>
            </a:r>
          </a:p>
        </p:txBody>
      </p:sp>
    </p:spTree>
    <p:extLst>
      <p:ext uri="{BB962C8B-B14F-4D97-AF65-F5344CB8AC3E}">
        <p14:creationId xmlns:p14="http://schemas.microsoft.com/office/powerpoint/2010/main" val="188792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latin typeface="Arial Black" panose="020B0A04020102020204" pitchFamily="34" charset="0"/>
              </a:rPr>
              <a:t>Data Preparation</a:t>
            </a:r>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7</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68248"/>
            <a:ext cx="11593288" cy="4462760"/>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smtClean="0">
                <a:latin typeface="Arial" panose="020B0604020202020204" pitchFamily="34" charset="0"/>
                <a:cs typeface="Arial" panose="020B0604020202020204" pitchFamily="34" charset="0"/>
              </a:rPr>
              <a:t>Data needs to be prepared before it can be used</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This is a huge step in the overall ML process</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It can very well take up a majority of the invested time and efforts</a:t>
            </a:r>
          </a:p>
          <a:p>
            <a:pPr lvl="1"/>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smtClean="0">
                <a:latin typeface="Arial" panose="020B0604020202020204" pitchFamily="34" charset="0"/>
                <a:cs typeface="Arial" panose="020B0604020202020204" pitchFamily="34" charset="0"/>
              </a:rPr>
              <a:t>Data preparation itself consists of several steps:</a:t>
            </a:r>
          </a:p>
          <a:p>
            <a:pPr marL="342900"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Data specification</a:t>
            </a:r>
          </a:p>
          <a:p>
            <a:pPr marL="800100" lvl="1" indent="-342900">
              <a:buFont typeface="Wingdings" panose="05000000000000000000" pitchFamily="2" charset="2"/>
              <a:buChar char="Ø"/>
            </a:pPr>
            <a:endParaRPr lang="en-GB" sz="800" dirty="0" smtClean="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Data ingestion and integration</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Data cleansing</a:t>
            </a:r>
          </a:p>
          <a:p>
            <a:pPr marL="800100" lvl="1" indent="-342900">
              <a:buFont typeface="Wingdings" panose="05000000000000000000" pitchFamily="2" charset="2"/>
              <a:buChar char="Ø"/>
            </a:pPr>
            <a:endParaRPr lang="en-GB" sz="800" dirty="0" smtClean="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Data selection</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Feature Selection</a:t>
            </a:r>
          </a:p>
          <a:p>
            <a:pPr marL="800100" lvl="1" indent="-342900">
              <a:buFont typeface="Wingdings" panose="05000000000000000000" pitchFamily="2" charset="2"/>
              <a:buChar char="Ø"/>
            </a:pPr>
            <a:endParaRPr lang="en-GB" sz="800" dirty="0" smtClean="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Data wrangling</a:t>
            </a:r>
          </a:p>
        </p:txBody>
      </p:sp>
    </p:spTree>
    <p:extLst>
      <p:ext uri="{BB962C8B-B14F-4D97-AF65-F5344CB8AC3E}">
        <p14:creationId xmlns:p14="http://schemas.microsoft.com/office/powerpoint/2010/main" val="225083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latin typeface="Arial Black" panose="020B0A04020102020204" pitchFamily="34" charset="0"/>
              </a:rPr>
              <a:t>Data Specification</a:t>
            </a:r>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8</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4832092"/>
          </a:xfrm>
          <a:prstGeom prst="rect">
            <a:avLst/>
          </a:prstGeom>
          <a:noFill/>
        </p:spPr>
        <p:txBody>
          <a:bodyPr wrap="square" rtlCol="0" anchor="t">
            <a:spAutoFit/>
          </a:bodyPr>
          <a:lstStyle/>
          <a:p>
            <a:r>
              <a:rPr lang="en-GB" sz="2000" dirty="0" smtClean="0">
                <a:latin typeface="Arial" panose="020B0604020202020204" pitchFamily="34" charset="0"/>
                <a:cs typeface="Arial" panose="020B0604020202020204" pitchFamily="34" charset="0"/>
              </a:rPr>
              <a:t>It is </a:t>
            </a:r>
            <a:r>
              <a:rPr lang="en-GB" sz="20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step zero</a:t>
            </a:r>
            <a:r>
              <a:rPr lang="en-GB" sz="2000" dirty="0" smtClean="0">
                <a:latin typeface="Arial" panose="020B0604020202020204" pitchFamily="34" charset="0"/>
                <a:cs typeface="Arial" panose="020B0604020202020204" pitchFamily="34" charset="0"/>
              </a:rPr>
              <a:t> of the </a:t>
            </a:r>
            <a:r>
              <a:rPr lang="en-GB" sz="2000" i="1" dirty="0" smtClean="0">
                <a:latin typeface="Arial" panose="020B0604020202020204" pitchFamily="34" charset="0"/>
                <a:cs typeface="Arial" panose="020B0604020202020204" pitchFamily="34" charset="0"/>
              </a:rPr>
              <a:t>data pipeline</a:t>
            </a:r>
            <a:r>
              <a:rPr lang="en-GB" sz="2000" dirty="0" smtClean="0">
                <a:latin typeface="Arial" panose="020B0604020202020204" pitchFamily="34" charset="0"/>
                <a:cs typeface="Arial" panose="020B0604020202020204" pitchFamily="34" charset="0"/>
              </a:rPr>
              <a:t>, where </a:t>
            </a:r>
            <a:r>
              <a:rPr lang="en-GB" sz="20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you</a:t>
            </a:r>
            <a:r>
              <a:rPr lang="en-GB" sz="2000" dirty="0" smtClean="0">
                <a:latin typeface="Arial" panose="020B0604020202020204" pitchFamily="34" charset="0"/>
                <a:cs typeface="Arial" panose="020B0604020202020204" pitchFamily="34" charset="0"/>
              </a:rPr>
              <a:t> (the developer) must:</a:t>
            </a:r>
            <a:endParaRPr lang="en-GB" sz="2000" dirty="0">
              <a:latin typeface="Arial" panose="020B0604020202020204" pitchFamily="34" charset="0"/>
              <a:cs typeface="Arial" panose="020B0604020202020204" pitchFamily="34" charset="0"/>
            </a:endParaRPr>
          </a:p>
          <a:p>
            <a:pPr lvl="1"/>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communicate with </a:t>
            </a:r>
            <a:r>
              <a:rPr lang="en-GB" sz="2000" dirty="0" smtClean="0">
                <a:latin typeface="Arial" panose="020B0604020202020204" pitchFamily="34" charset="0"/>
                <a:cs typeface="Arial" panose="020B0604020202020204" pitchFamily="34" charset="0"/>
              </a:rPr>
              <a:t>all the </a:t>
            </a:r>
            <a:r>
              <a:rPr lang="en-GB" sz="2000" dirty="0">
                <a:latin typeface="Arial" panose="020B0604020202020204" pitchFamily="34" charset="0"/>
                <a:cs typeface="Arial" panose="020B0604020202020204" pitchFamily="34" charset="0"/>
              </a:rPr>
              <a:t>stakeholders, including:</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Predictive analytics team (if separate from data prep team)</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End users of the ML model:</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Other teams in the same company (for internal analyses) </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Clients</a:t>
            </a: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smtClean="0">
                <a:latin typeface="Arial" panose="020B0604020202020204" pitchFamily="34" charset="0"/>
                <a:cs typeface="Arial" panose="020B0604020202020204" pitchFamily="34" charset="0"/>
              </a:rPr>
              <a:t>consider:</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Any available specification of the system where the data is analysed</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All the information available (including gaps, typos, inconsistencies, …)</a:t>
            </a:r>
            <a:endParaRPr lang="en-GB" sz="2000" i="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smtClean="0">
                <a:latin typeface="Arial" panose="020B0604020202020204" pitchFamily="34" charset="0"/>
                <a:cs typeface="Arial" panose="020B0604020202020204" pitchFamily="34" charset="0"/>
              </a:rPr>
              <a:t>define the </a:t>
            </a:r>
            <a:r>
              <a:rPr lang="en-GB" sz="2000" i="1" dirty="0" smtClean="0">
                <a:latin typeface="Arial" panose="020B0604020202020204" pitchFamily="34" charset="0"/>
                <a:cs typeface="Arial" panose="020B0604020202020204" pitchFamily="34" charset="0"/>
              </a:rPr>
              <a:t>name</a:t>
            </a:r>
            <a:r>
              <a:rPr lang="en-GB" sz="2000" dirty="0" smtClean="0">
                <a:latin typeface="Arial" panose="020B0604020202020204" pitchFamily="34" charset="0"/>
                <a:cs typeface="Arial" panose="020B0604020202020204" pitchFamily="34" charset="0"/>
              </a:rPr>
              <a:t>, </a:t>
            </a:r>
            <a:r>
              <a:rPr lang="en-GB" sz="2000" i="1" dirty="0" smtClean="0">
                <a:latin typeface="Arial" panose="020B0604020202020204" pitchFamily="34" charset="0"/>
                <a:cs typeface="Arial" panose="020B0604020202020204" pitchFamily="34" charset="0"/>
              </a:rPr>
              <a:t>format</a:t>
            </a:r>
            <a:r>
              <a:rPr lang="en-GB" sz="2000" dirty="0" smtClean="0">
                <a:latin typeface="Arial" panose="020B0604020202020204" pitchFamily="34" charset="0"/>
                <a:cs typeface="Arial" panose="020B0604020202020204" pitchFamily="34" charset="0"/>
              </a:rPr>
              <a:t> and </a:t>
            </a:r>
            <a:r>
              <a:rPr lang="en-GB" sz="2000" i="1" dirty="0" smtClean="0">
                <a:latin typeface="Arial" panose="020B0604020202020204" pitchFamily="34" charset="0"/>
                <a:cs typeface="Arial" panose="020B0604020202020204" pitchFamily="34" charset="0"/>
              </a:rPr>
              <a:t>meaning</a:t>
            </a:r>
            <a:r>
              <a:rPr lang="en-GB" sz="2000" dirty="0" smtClean="0">
                <a:latin typeface="Arial" panose="020B0604020202020204" pitchFamily="34" charset="0"/>
                <a:cs typeface="Arial" panose="020B0604020202020204" pitchFamily="34" charset="0"/>
              </a:rPr>
              <a:t> of each data field</a:t>
            </a:r>
          </a:p>
        </p:txBody>
      </p:sp>
    </p:spTree>
    <p:extLst>
      <p:ext uri="{BB962C8B-B14F-4D97-AF65-F5344CB8AC3E}">
        <p14:creationId xmlns:p14="http://schemas.microsoft.com/office/powerpoint/2010/main" val="127096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smtClean="0">
                <a:latin typeface="Arial Black" panose="020B0A04020102020204" pitchFamily="34" charset="0"/>
              </a:rPr>
              <a:t>Data Ingestion and Integration</a:t>
            </a:r>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9</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5509200"/>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Data is typically scattered across different locations, due to one or more of </a:t>
            </a:r>
            <a:r>
              <a:rPr lang="en-GB" sz="2000" dirty="0" smtClean="0">
                <a:latin typeface="Arial" panose="020B0604020202020204" pitchFamily="34" charset="0"/>
                <a:cs typeface="Arial" panose="020B0604020202020204" pitchFamily="34" charset="0"/>
              </a:rPr>
              <a:t>:</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Diversity of sources </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smtClean="0">
                <a:latin typeface="Arial" panose="020B0604020202020204" pitchFamily="34" charset="0"/>
                <a:cs typeface="Arial" panose="020B0604020202020204" pitchFamily="34" charset="0"/>
              </a:rPr>
              <a:t>internal, third party, the web, any kind of environmental sensor</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Variety of use cases:</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s</a:t>
            </a:r>
            <a:r>
              <a:rPr lang="en-GB" sz="2000" dirty="0" smtClean="0">
                <a:latin typeface="Arial" panose="020B0604020202020204" pitchFamily="34" charset="0"/>
                <a:cs typeface="Arial" panose="020B0604020202020204" pitchFamily="34" charset="0"/>
              </a:rPr>
              <a:t>taging, reporting, visualization, advanced analytics, machine learning</a:t>
            </a:r>
          </a:p>
          <a:p>
            <a:pPr marL="1257300" lvl="2" indent="-3429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smtClean="0">
                <a:latin typeface="Arial" panose="020B0604020202020204" pitchFamily="34" charset="0"/>
                <a:cs typeface="Arial" panose="020B0604020202020204" pitchFamily="34" charset="0"/>
              </a:rPr>
              <a:t>Company mergers</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smtClean="0">
                <a:latin typeface="Arial" panose="020B0604020202020204" pitchFamily="34" charset="0"/>
                <a:cs typeface="Arial" panose="020B0604020202020204" pitchFamily="34" charset="0"/>
              </a:rPr>
              <a:t>Data also comes in different formats:</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i="1" dirty="0" smtClean="0">
                <a:latin typeface="Arial" panose="020B0604020202020204" pitchFamily="34" charset="0"/>
                <a:cs typeface="Arial" panose="020B0604020202020204" pitchFamily="34" charset="0"/>
              </a:rPr>
              <a:t>Structured</a:t>
            </a:r>
            <a:r>
              <a:rPr lang="en-GB" sz="2000" dirty="0" smtClean="0">
                <a:latin typeface="Arial" panose="020B0604020202020204" pitchFamily="34" charset="0"/>
                <a:cs typeface="Arial" panose="020B0604020202020204" pitchFamily="34" charset="0"/>
              </a:rPr>
              <a:t> (relational database tables)</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i="1" dirty="0" smtClean="0">
                <a:latin typeface="Arial" panose="020B0604020202020204" pitchFamily="34" charset="0"/>
                <a:cs typeface="Arial" panose="020B0604020202020204" pitchFamily="34" charset="0"/>
              </a:rPr>
              <a:t>Semi-structured</a:t>
            </a:r>
            <a:r>
              <a:rPr lang="en-GB" sz="2000" dirty="0" smtClean="0">
                <a:latin typeface="Arial" panose="020B0604020202020204" pitchFamily="34" charset="0"/>
                <a:cs typeface="Arial" panose="020B0604020202020204" pitchFamily="34" charset="0"/>
              </a:rPr>
              <a:t> (CSV, logs, XML, JSON, …)</a:t>
            </a:r>
            <a:endParaRPr lang="en-GB" sz="20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i="1" dirty="0" smtClean="0">
                <a:latin typeface="Arial" panose="020B0604020202020204" pitchFamily="34" charset="0"/>
                <a:cs typeface="Arial" panose="020B0604020202020204" pitchFamily="34" charset="0"/>
              </a:rPr>
              <a:t>Unstructured</a:t>
            </a:r>
            <a:r>
              <a:rPr lang="en-GB" sz="2000" dirty="0" smtClean="0">
                <a:latin typeface="Arial" panose="020B0604020202020204" pitchFamily="34" charset="0"/>
                <a:cs typeface="Arial" panose="020B0604020202020204" pitchFamily="34" charset="0"/>
              </a:rPr>
              <a:t> (text files, </a:t>
            </a:r>
            <a:r>
              <a:rPr lang="en-GB" sz="2000" dirty="0">
                <a:latin typeface="Arial" panose="020B0604020202020204" pitchFamily="34" charset="0"/>
                <a:cs typeface="Arial" panose="020B0604020202020204" pitchFamily="34" charset="0"/>
              </a:rPr>
              <a:t>W</a:t>
            </a:r>
            <a:r>
              <a:rPr lang="en-GB" sz="2000" dirty="0" smtClean="0">
                <a:latin typeface="Arial" panose="020B0604020202020204" pitchFamily="34" charset="0"/>
                <a:cs typeface="Arial" panose="020B0604020202020204" pitchFamily="34" charset="0"/>
              </a:rPr>
              <a:t>ord documents, Pdfs, emails, …)</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i="1" dirty="0" smtClean="0">
                <a:latin typeface="Arial" panose="020B0604020202020204" pitchFamily="34" charset="0"/>
                <a:cs typeface="Arial" panose="020B0604020202020204" pitchFamily="34" charset="0"/>
              </a:rPr>
              <a:t>Binary</a:t>
            </a:r>
            <a:r>
              <a:rPr lang="en-GB" sz="2000" dirty="0" smtClean="0">
                <a:latin typeface="Arial" panose="020B0604020202020204" pitchFamily="34" charset="0"/>
                <a:cs typeface="Arial" panose="020B0604020202020204" pitchFamily="34" charset="0"/>
              </a:rPr>
              <a:t> (images, audio, video, …)</a:t>
            </a:r>
            <a:endParaRPr lang="en-GB" sz="2000" i="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5129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heme/theme1.xml><?xml version="1.0" encoding="utf-8"?>
<a:theme xmlns:a="http://schemas.openxmlformats.org/drawingml/2006/main" name="FDM PowerPoint Theme Template">
  <a:themeElements>
    <a:clrScheme name="FDM">
      <a:dk1>
        <a:srgbClr val="000000"/>
      </a:dk1>
      <a:lt1>
        <a:sysClr val="window" lastClr="FFFFFF"/>
      </a:lt1>
      <a:dk2>
        <a:srgbClr val="000000"/>
      </a:dk2>
      <a:lt2>
        <a:srgbClr val="FFFFFF"/>
      </a:lt2>
      <a:accent1>
        <a:srgbClr val="009FE3"/>
      </a:accent1>
      <a:accent2>
        <a:srgbClr val="E4032E"/>
      </a:accent2>
      <a:accent3>
        <a:srgbClr val="823F91"/>
      </a:accent3>
      <a:accent4>
        <a:srgbClr val="91989C"/>
      </a:accent4>
      <a:accent5>
        <a:srgbClr val="FBBA00"/>
      </a:accent5>
      <a:accent6>
        <a:srgbClr val="00A75D"/>
      </a:accent6>
      <a:hlink>
        <a:srgbClr val="009FE3"/>
      </a:hlink>
      <a:folHlink>
        <a:srgbClr val="823F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DM PowerPoint Theme Template 3" id="{827A5BDE-93F6-4916-9EA2-BEE8519C1FFF}" vid="{3F37F2BE-5E5B-43EA-B815-E562BDF42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BB28B4B3527A046A1C61887853F0F28" ma:contentTypeVersion="10" ma:contentTypeDescription="Create a new document." ma:contentTypeScope="" ma:versionID="0e0b51c2cc2cf47e733d6ad18225b5bd">
  <xsd:schema xmlns:xsd="http://www.w3.org/2001/XMLSchema" xmlns:xs="http://www.w3.org/2001/XMLSchema" xmlns:p="http://schemas.microsoft.com/office/2006/metadata/properties" xmlns:ns1="http://schemas.microsoft.com/sharepoint/v3" xmlns:ns3="0c320b0f-797c-4741-9453-0c67664f5d94" targetNamespace="http://schemas.microsoft.com/office/2006/metadata/properties" ma:root="true" ma:fieldsID="57482731bc076b292147e93f6e054406" ns1:_="" ns3:_="">
    <xsd:import namespace="http://schemas.microsoft.com/sharepoint/v3"/>
    <xsd:import namespace="0c320b0f-797c-4741-9453-0c67664f5d9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c320b0f-797c-4741-9453-0c67664f5d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1B990D4E-216B-4223-82E4-A152CD1EE9F2}">
  <ds:schemaRefs>
    <ds:schemaRef ds:uri="http://schemas.microsoft.com/sharepoint/v3/contenttype/forms"/>
  </ds:schemaRefs>
</ds:datastoreItem>
</file>

<file path=customXml/itemProps2.xml><?xml version="1.0" encoding="utf-8"?>
<ds:datastoreItem xmlns:ds="http://schemas.openxmlformats.org/officeDocument/2006/customXml" ds:itemID="{AFB6A6FB-30D7-442B-9B2B-7BF01776B0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c320b0f-797c-4741-9453-0c67664f5d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7DE1E78-43C8-491B-A155-1CEE6C63C108}">
  <ds:schemaRefs>
    <ds:schemaRef ds:uri="http://purl.org/dc/terms/"/>
    <ds:schemaRef ds:uri="http://purl.org/dc/elements/1.1/"/>
    <ds:schemaRef ds:uri="http://schemas.microsoft.com/office/infopath/2007/PartnerControls"/>
    <ds:schemaRef ds:uri="http://schemas.openxmlformats.org/package/2006/metadata/core-properties"/>
    <ds:schemaRef ds:uri="http://schemas.microsoft.com/office/2006/documentManagement/types"/>
    <ds:schemaRef ds:uri="http://www.w3.org/XML/1998/namespace"/>
    <ds:schemaRef ds:uri="http://schemas.microsoft.com/office/2006/metadata/properties"/>
    <ds:schemaRef ds:uri="0c320b0f-797c-4741-9453-0c67664f5d94"/>
    <ds:schemaRef ds:uri="http://schemas.microsoft.com/sharepoint/v3"/>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FDM PowerPoint Theme Template</Template>
  <TotalTime>4423</TotalTime>
  <Words>1618</Words>
  <Application>Microsoft Office PowerPoint</Application>
  <PresentationFormat>Widescreen</PresentationFormat>
  <Paragraphs>363</Paragraphs>
  <Slides>21</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ＭＳ Ｐゴシック</vt:lpstr>
      <vt:lpstr>ＭＳ Ｐゴシック</vt:lpstr>
      <vt:lpstr>Arial</vt:lpstr>
      <vt:lpstr>Arial Black</vt:lpstr>
      <vt:lpstr>Calibri</vt:lpstr>
      <vt:lpstr>新細明體</vt:lpstr>
      <vt:lpstr>Wingdings</vt:lpstr>
      <vt:lpstr>FDM PowerPoint Theme Template</vt:lpstr>
      <vt:lpstr>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FDM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Lambdas</dc:title>
  <dc:creator>Donatien Kabwe</dc:creator>
  <cp:lastModifiedBy>Luca Fossati</cp:lastModifiedBy>
  <cp:revision>233</cp:revision>
  <dcterms:created xsi:type="dcterms:W3CDTF">2018-10-30T11:41:52Z</dcterms:created>
  <dcterms:modified xsi:type="dcterms:W3CDTF">2019-09-16T18:47:45Z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0x010100ABB28B4B3527A046A1C61887853F0F28</vt:lpwstr>
  </property>
</Properties>
</file>