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35"/>
  </p:notesMasterIdLst>
  <p:sldIdLst>
    <p:sldId id="263" r:id="rId5"/>
    <p:sldId id="283" r:id="rId6"/>
    <p:sldId id="258" r:id="rId7"/>
    <p:sldId id="261" r:id="rId8"/>
    <p:sldId id="294" r:id="rId9"/>
    <p:sldId id="307" r:id="rId10"/>
    <p:sldId id="293" r:id="rId11"/>
    <p:sldId id="309" r:id="rId12"/>
    <p:sldId id="312" r:id="rId13"/>
    <p:sldId id="281" r:id="rId14"/>
    <p:sldId id="310" r:id="rId15"/>
    <p:sldId id="308" r:id="rId16"/>
    <p:sldId id="311" r:id="rId17"/>
    <p:sldId id="296" r:id="rId18"/>
    <p:sldId id="313" r:id="rId19"/>
    <p:sldId id="314" r:id="rId20"/>
    <p:sldId id="315" r:id="rId21"/>
    <p:sldId id="317" r:id="rId22"/>
    <p:sldId id="319" r:id="rId23"/>
    <p:sldId id="322" r:id="rId24"/>
    <p:sldId id="320" r:id="rId25"/>
    <p:sldId id="321" r:id="rId26"/>
    <p:sldId id="323" r:id="rId27"/>
    <p:sldId id="324" r:id="rId28"/>
    <p:sldId id="325" r:id="rId29"/>
    <p:sldId id="326" r:id="rId30"/>
    <p:sldId id="327" r:id="rId31"/>
    <p:sldId id="268" r:id="rId32"/>
    <p:sldId id="267" r:id="rId33"/>
    <p:sldId id="26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7" clrIdx="0"/>
  <p:cmAuthor id="2" name="Billy McCarthy" initials="BM" lastIdx="1" clrIdx="1"/>
  <p:cmAuthor id="3" name="Craig Dolan" initials="C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CCFF"/>
    <a:srgbClr val="66FFCC"/>
    <a:srgbClr val="00FFFF"/>
    <a:srgbClr val="00FFCC"/>
    <a:srgbClr val="33CCCC"/>
    <a:srgbClr val="00CC99"/>
    <a:srgbClr val="00CC6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F7E9DA-9EA5-4594-8ECC-9E166CF52FF6}" v="1" dt="2019-11-29T12:42:20.023"/>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01" autoAdjust="0"/>
  </p:normalViewPr>
  <p:slideViewPr>
    <p:cSldViewPr snapToGrid="0">
      <p:cViewPr varScale="1">
        <p:scale>
          <a:sx n="95" d="100"/>
          <a:sy n="95" d="100"/>
        </p:scale>
        <p:origin x="108" y="13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Fossati" userId="7d8a27c9-d805-45d1-af3d-5cf81a9395c3" providerId="ADAL" clId="{40F7E9DA-9EA5-4594-8ECC-9E166CF52FF6}"/>
    <pc:docChg chg="custSel modSld">
      <pc:chgData name="Luca Fossati" userId="7d8a27c9-d805-45d1-af3d-5cf81a9395c3" providerId="ADAL" clId="{40F7E9DA-9EA5-4594-8ECC-9E166CF52FF6}" dt="2019-11-29T12:50:17.374" v="955" actId="20577"/>
      <pc:docMkLst>
        <pc:docMk/>
      </pc:docMkLst>
      <pc:sldChg chg="modSp">
        <pc:chgData name="Luca Fossati" userId="7d8a27c9-d805-45d1-af3d-5cf81a9395c3" providerId="ADAL" clId="{40F7E9DA-9EA5-4594-8ECC-9E166CF52FF6}" dt="2019-11-29T12:33:59.205" v="270" actId="20577"/>
        <pc:sldMkLst>
          <pc:docMk/>
          <pc:sldMk cId="2595467257" sldId="258"/>
        </pc:sldMkLst>
        <pc:spChg chg="mod">
          <ac:chgData name="Luca Fossati" userId="7d8a27c9-d805-45d1-af3d-5cf81a9395c3" providerId="ADAL" clId="{40F7E9DA-9EA5-4594-8ECC-9E166CF52FF6}" dt="2019-11-29T12:33:59.205" v="270" actId="20577"/>
          <ac:spMkLst>
            <pc:docMk/>
            <pc:sldMk cId="2595467257" sldId="258"/>
            <ac:spMk id="3" creationId="{00000000-0000-0000-0000-000000000000}"/>
          </ac:spMkLst>
        </pc:spChg>
      </pc:sldChg>
      <pc:sldChg chg="modSp">
        <pc:chgData name="Luca Fossati" userId="7d8a27c9-d805-45d1-af3d-5cf81a9395c3" providerId="ADAL" clId="{40F7E9DA-9EA5-4594-8ECC-9E166CF52FF6}" dt="2019-11-29T12:50:17.374" v="955" actId="20577"/>
        <pc:sldMkLst>
          <pc:docMk/>
          <pc:sldMk cId="816045097" sldId="267"/>
        </pc:sldMkLst>
        <pc:spChg chg="mod">
          <ac:chgData name="Luca Fossati" userId="7d8a27c9-d805-45d1-af3d-5cf81a9395c3" providerId="ADAL" clId="{40F7E9DA-9EA5-4594-8ECC-9E166CF52FF6}" dt="2019-11-29T12:50:17.374" v="955" actId="20577"/>
          <ac:spMkLst>
            <pc:docMk/>
            <pc:sldMk cId="816045097" sldId="267"/>
            <ac:spMk id="8" creationId="{00000000-0000-0000-0000-000000000000}"/>
          </ac:spMkLst>
        </pc:spChg>
      </pc:sldChg>
      <pc:sldChg chg="delSp modSp">
        <pc:chgData name="Luca Fossati" userId="7d8a27c9-d805-45d1-af3d-5cf81a9395c3" providerId="ADAL" clId="{40F7E9DA-9EA5-4594-8ECC-9E166CF52FF6}" dt="2019-11-29T12:46:47.549" v="684" actId="478"/>
        <pc:sldMkLst>
          <pc:docMk/>
          <pc:sldMk cId="2088165517" sldId="268"/>
        </pc:sldMkLst>
        <pc:spChg chg="mod">
          <ac:chgData name="Luca Fossati" userId="7d8a27c9-d805-45d1-af3d-5cf81a9395c3" providerId="ADAL" clId="{40F7E9DA-9EA5-4594-8ECC-9E166CF52FF6}" dt="2019-11-29T12:46:37.946" v="682" actId="20577"/>
          <ac:spMkLst>
            <pc:docMk/>
            <pc:sldMk cId="2088165517" sldId="268"/>
            <ac:spMk id="7" creationId="{00000000-0000-0000-0000-000000000000}"/>
          </ac:spMkLst>
        </pc:spChg>
        <pc:spChg chg="del mod">
          <ac:chgData name="Luca Fossati" userId="7d8a27c9-d805-45d1-af3d-5cf81a9395c3" providerId="ADAL" clId="{40F7E9DA-9EA5-4594-8ECC-9E166CF52FF6}" dt="2019-11-29T12:46:47.549" v="684" actId="478"/>
          <ac:spMkLst>
            <pc:docMk/>
            <pc:sldMk cId="2088165517" sldId="268"/>
            <ac:spMk id="8" creationId="{00000000-0000-0000-0000-000000000000}"/>
          </ac:spMkLst>
        </pc:spChg>
        <pc:spChg chg="mod">
          <ac:chgData name="Luca Fossati" userId="7d8a27c9-d805-45d1-af3d-5cf81a9395c3" providerId="ADAL" clId="{40F7E9DA-9EA5-4594-8ECC-9E166CF52FF6}" dt="2019-11-29T12:38:18.772" v="502" actId="20577"/>
          <ac:spMkLst>
            <pc:docMk/>
            <pc:sldMk cId="2088165517" sldId="268"/>
            <ac:spMk id="9" creationId="{00000000-0000-0000-0000-000000000000}"/>
          </ac:spMkLst>
        </pc:spChg>
        <pc:spChg chg="mod">
          <ac:chgData name="Luca Fossati" userId="7d8a27c9-d805-45d1-af3d-5cf81a9395c3" providerId="ADAL" clId="{40F7E9DA-9EA5-4594-8ECC-9E166CF52FF6}" dt="2019-11-29T12:37:40.401" v="447" actId="20577"/>
          <ac:spMkLst>
            <pc:docMk/>
            <pc:sldMk cId="2088165517" sldId="268"/>
            <ac:spMk id="10" creationId="{00000000-0000-0000-0000-000000000000}"/>
          </ac:spMkLst>
        </pc:spChg>
        <pc:spChg chg="mod">
          <ac:chgData name="Luca Fossati" userId="7d8a27c9-d805-45d1-af3d-5cf81a9395c3" providerId="ADAL" clId="{40F7E9DA-9EA5-4594-8ECC-9E166CF52FF6}" dt="2019-11-29T12:43:44.418" v="575" actId="20577"/>
          <ac:spMkLst>
            <pc:docMk/>
            <pc:sldMk cId="2088165517" sldId="268"/>
            <ac:spMk id="11" creationId="{00000000-0000-0000-0000-000000000000}"/>
          </ac:spMkLst>
        </pc:spChg>
        <pc:spChg chg="mod">
          <ac:chgData name="Luca Fossati" userId="7d8a27c9-d805-45d1-af3d-5cf81a9395c3" providerId="ADAL" clId="{40F7E9DA-9EA5-4594-8ECC-9E166CF52FF6}" dt="2019-11-29T12:36:51.053" v="365" actId="20577"/>
          <ac:spMkLst>
            <pc:docMk/>
            <pc:sldMk cId="2088165517" sldId="268"/>
            <ac:spMk id="12" creationId="{00000000-0000-0000-0000-000000000000}"/>
          </ac:spMkLst>
        </pc:spChg>
      </pc:sldChg>
      <pc:sldChg chg="modNotesTx">
        <pc:chgData name="Luca Fossati" userId="7d8a27c9-d805-45d1-af3d-5cf81a9395c3" providerId="ADAL" clId="{40F7E9DA-9EA5-4594-8ECC-9E166CF52FF6}" dt="2019-11-29T12:42:22.703" v="538" actId="20577"/>
        <pc:sldMkLst>
          <pc:docMk/>
          <pc:sldMk cId="437663712" sldId="308"/>
        </pc:sldMkLst>
      </pc:sldChg>
      <pc:sldChg chg="modSp">
        <pc:chgData name="Luca Fossati" userId="7d8a27c9-d805-45d1-af3d-5cf81a9395c3" providerId="ADAL" clId="{40F7E9DA-9EA5-4594-8ECC-9E166CF52FF6}" dt="2019-11-26T10:45:33.630" v="4" actId="20577"/>
        <pc:sldMkLst>
          <pc:docMk/>
          <pc:sldMk cId="2607816558" sldId="309"/>
        </pc:sldMkLst>
        <pc:spChg chg="mod">
          <ac:chgData name="Luca Fossati" userId="7d8a27c9-d805-45d1-af3d-5cf81a9395c3" providerId="ADAL" clId="{40F7E9DA-9EA5-4594-8ECC-9E166CF52FF6}" dt="2019-11-26T10:45:33.630" v="4" actId="20577"/>
          <ac:spMkLst>
            <pc:docMk/>
            <pc:sldMk cId="2607816558" sldId="309"/>
            <ac:spMk id="8" creationId="{00000000-0000-0000-0000-000000000000}"/>
          </ac:spMkLst>
        </pc:spChg>
      </pc:sldChg>
    </pc:docChg>
  </pc:docChgLst>
  <pc:docChgLst>
    <pc:chgData name="Luca Fossati" userId="S::luca.fossati@fdmgroup.com::7d8a27c9-d805-45d1-af3d-5cf81a9395c3" providerId="AD" clId="Web-{720A3360-1E4C-1AD6-6DD8-3004E3445C22}"/>
    <pc:docChg chg="addSld delSld modSld">
      <pc:chgData name="Luca Fossati" userId="S::luca.fossati@fdmgroup.com::7d8a27c9-d805-45d1-af3d-5cf81a9395c3" providerId="AD" clId="Web-{720A3360-1E4C-1AD6-6DD8-3004E3445C22}" dt="2019-09-30T00:27:41.395" v="3985" actId="20577"/>
      <pc:docMkLst>
        <pc:docMk/>
      </pc:docMkLst>
      <pc:sldChg chg="modSp add modNotes">
        <pc:chgData name="Luca Fossati" userId="S::luca.fossati@fdmgroup.com::7d8a27c9-d805-45d1-af3d-5cf81a9395c3" providerId="AD" clId="Web-{720A3360-1E4C-1AD6-6DD8-3004E3445C22}" dt="2019-09-29T23:20:03.137" v="1967"/>
        <pc:sldMkLst>
          <pc:docMk/>
          <pc:sldMk cId="2201116044" sldId="317"/>
        </pc:sldMkLst>
        <pc:spChg chg="mod">
          <ac:chgData name="Luca Fossati" userId="S::luca.fossati@fdmgroup.com::7d8a27c9-d805-45d1-af3d-5cf81a9395c3" providerId="AD" clId="Web-{720A3360-1E4C-1AD6-6DD8-3004E3445C22}" dt="2019-09-29T22:59:23.347" v="1469" actId="20577"/>
          <ac:spMkLst>
            <pc:docMk/>
            <pc:sldMk cId="2201116044" sldId="317"/>
            <ac:spMk id="5" creationId="{00000000-0000-0000-0000-000000000000}"/>
          </ac:spMkLst>
        </pc:spChg>
        <pc:spChg chg="mod">
          <ac:chgData name="Luca Fossati" userId="S::luca.fossati@fdmgroup.com::7d8a27c9-d805-45d1-af3d-5cf81a9395c3" providerId="AD" clId="Web-{720A3360-1E4C-1AD6-6DD8-3004E3445C22}" dt="2019-09-29T23:08:40.580" v="1596" actId="20577"/>
          <ac:spMkLst>
            <pc:docMk/>
            <pc:sldMk cId="2201116044" sldId="317"/>
            <ac:spMk id="8" creationId="{00000000-0000-0000-0000-000000000000}"/>
          </ac:spMkLst>
        </pc:spChg>
      </pc:sldChg>
      <pc:sldChg chg="modSp add replId modNotes">
        <pc:chgData name="Luca Fossati" userId="S::luca.fossati@fdmgroup.com::7d8a27c9-d805-45d1-af3d-5cf81a9395c3" providerId="AD" clId="Web-{720A3360-1E4C-1AD6-6DD8-3004E3445C22}" dt="2019-09-29T23:34:13.203" v="2331" actId="20577"/>
        <pc:sldMkLst>
          <pc:docMk/>
          <pc:sldMk cId="3872681271" sldId="319"/>
        </pc:sldMkLst>
        <pc:spChg chg="mod">
          <ac:chgData name="Luca Fossati" userId="S::luca.fossati@fdmgroup.com::7d8a27c9-d805-45d1-af3d-5cf81a9395c3" providerId="AD" clId="Web-{720A3360-1E4C-1AD6-6DD8-3004E3445C22}" dt="2019-09-29T23:34:13.203" v="2331" actId="20577"/>
          <ac:spMkLst>
            <pc:docMk/>
            <pc:sldMk cId="3872681271" sldId="319"/>
            <ac:spMk id="8" creationId="{00000000-0000-0000-0000-000000000000}"/>
          </ac:spMkLst>
        </pc:spChg>
      </pc:sldChg>
      <pc:sldChg chg="delSp modSp add replId">
        <pc:chgData name="Luca Fossati" userId="S::luca.fossati@fdmgroup.com::7d8a27c9-d805-45d1-af3d-5cf81a9395c3" providerId="AD" clId="Web-{720A3360-1E4C-1AD6-6DD8-3004E3445C22}" dt="2019-09-29T23:56:45.062" v="3030" actId="20577"/>
        <pc:sldMkLst>
          <pc:docMk/>
          <pc:sldMk cId="2101131101" sldId="320"/>
        </pc:sldMkLst>
        <pc:spChg chg="mod">
          <ac:chgData name="Luca Fossati" userId="S::luca.fossati@fdmgroup.com::7d8a27c9-d805-45d1-af3d-5cf81a9395c3" providerId="AD" clId="Web-{720A3360-1E4C-1AD6-6DD8-3004E3445C22}" dt="2019-09-29T23:56:45.062" v="3030" actId="20577"/>
          <ac:spMkLst>
            <pc:docMk/>
            <pc:sldMk cId="2101131101" sldId="320"/>
            <ac:spMk id="8" creationId="{00000000-0000-0000-0000-000000000000}"/>
          </ac:spMkLst>
        </pc:spChg>
        <pc:picChg chg="del">
          <ac:chgData name="Luca Fossati" userId="S::luca.fossati@fdmgroup.com::7d8a27c9-d805-45d1-af3d-5cf81a9395c3" providerId="AD" clId="Web-{720A3360-1E4C-1AD6-6DD8-3004E3445C22}" dt="2019-09-29T23:47:47.422" v="2532"/>
          <ac:picMkLst>
            <pc:docMk/>
            <pc:sldMk cId="2101131101" sldId="320"/>
            <ac:picMk id="2" creationId="{52F33F00-18E3-4A6A-868D-57D916F90106}"/>
          </ac:picMkLst>
        </pc:picChg>
      </pc:sldChg>
      <pc:sldChg chg="delSp modSp add replId">
        <pc:chgData name="Luca Fossati" userId="S::luca.fossati@fdmgroup.com::7d8a27c9-d805-45d1-af3d-5cf81a9395c3" providerId="AD" clId="Web-{720A3360-1E4C-1AD6-6DD8-3004E3445C22}" dt="2019-09-30T00:03:46.223" v="3128" actId="20577"/>
        <pc:sldMkLst>
          <pc:docMk/>
          <pc:sldMk cId="2295415586" sldId="321"/>
        </pc:sldMkLst>
        <pc:spChg chg="mod">
          <ac:chgData name="Luca Fossati" userId="S::luca.fossati@fdmgroup.com::7d8a27c9-d805-45d1-af3d-5cf81a9395c3" providerId="AD" clId="Web-{720A3360-1E4C-1AD6-6DD8-3004E3445C22}" dt="2019-09-30T00:03:46.223" v="3128" actId="20577"/>
          <ac:spMkLst>
            <pc:docMk/>
            <pc:sldMk cId="2295415586" sldId="321"/>
            <ac:spMk id="8" creationId="{00000000-0000-0000-0000-000000000000}"/>
          </ac:spMkLst>
        </pc:spChg>
        <pc:picChg chg="del mod">
          <ac:chgData name="Luca Fossati" userId="S::luca.fossati@fdmgroup.com::7d8a27c9-d805-45d1-af3d-5cf81a9395c3" providerId="AD" clId="Web-{720A3360-1E4C-1AD6-6DD8-3004E3445C22}" dt="2019-09-30T00:02:31.234" v="3045"/>
          <ac:picMkLst>
            <pc:docMk/>
            <pc:sldMk cId="2295415586" sldId="321"/>
            <ac:picMk id="2" creationId="{52F33F00-18E3-4A6A-868D-57D916F90106}"/>
          </ac:picMkLst>
        </pc:picChg>
        <pc:picChg chg="mod">
          <ac:chgData name="Luca Fossati" userId="S::luca.fossati@fdmgroup.com::7d8a27c9-d805-45d1-af3d-5cf81a9395c3" providerId="AD" clId="Web-{720A3360-1E4C-1AD6-6DD8-3004E3445C22}" dt="2019-09-30T00:02:26.766" v="3044" actId="1076"/>
          <ac:picMkLst>
            <pc:docMk/>
            <pc:sldMk cId="2295415586" sldId="321"/>
            <ac:picMk id="7" creationId="{8EE23C70-90B7-4EB5-879E-6E0CF0A2BB6F}"/>
          </ac:picMkLst>
        </pc:picChg>
      </pc:sldChg>
      <pc:sldChg chg="delSp add replId">
        <pc:chgData name="Luca Fossati" userId="S::luca.fossati@fdmgroup.com::7d8a27c9-d805-45d1-af3d-5cf81a9395c3" providerId="AD" clId="Web-{720A3360-1E4C-1AD6-6DD8-3004E3445C22}" dt="2019-09-30T00:01:37.391" v="3041"/>
        <pc:sldMkLst>
          <pc:docMk/>
          <pc:sldMk cId="852123568" sldId="322"/>
        </pc:sldMkLst>
        <pc:picChg chg="del">
          <ac:chgData name="Luca Fossati" userId="S::luca.fossati@fdmgroup.com::7d8a27c9-d805-45d1-af3d-5cf81a9395c3" providerId="AD" clId="Web-{720A3360-1E4C-1AD6-6DD8-3004E3445C22}" dt="2019-09-30T00:01:37.391" v="3041"/>
          <ac:picMkLst>
            <pc:docMk/>
            <pc:sldMk cId="852123568" sldId="322"/>
            <ac:picMk id="7" creationId="{8EE23C70-90B7-4EB5-879E-6E0CF0A2BB6F}"/>
          </ac:picMkLst>
        </pc:picChg>
      </pc:sldChg>
      <pc:sldChg chg="modSp add replId">
        <pc:chgData name="Luca Fossati" userId="S::luca.fossati@fdmgroup.com::7d8a27c9-d805-45d1-af3d-5cf81a9395c3" providerId="AD" clId="Web-{720A3360-1E4C-1AD6-6DD8-3004E3445C22}" dt="2019-09-30T00:12:39.690" v="3615" actId="20577"/>
        <pc:sldMkLst>
          <pc:docMk/>
          <pc:sldMk cId="2779619385" sldId="323"/>
        </pc:sldMkLst>
        <pc:spChg chg="mod">
          <ac:chgData name="Luca Fossati" userId="S::luca.fossati@fdmgroup.com::7d8a27c9-d805-45d1-af3d-5cf81a9395c3" providerId="AD" clId="Web-{720A3360-1E4C-1AD6-6DD8-3004E3445C22}" dt="2019-09-30T00:12:39.690" v="3615" actId="20577"/>
          <ac:spMkLst>
            <pc:docMk/>
            <pc:sldMk cId="2779619385" sldId="323"/>
            <ac:spMk id="8" creationId="{00000000-0000-0000-0000-000000000000}"/>
          </ac:spMkLst>
        </pc:spChg>
      </pc:sldChg>
      <pc:sldChg chg="modSp add replId">
        <pc:chgData name="Luca Fossati" userId="S::luca.fossati@fdmgroup.com::7d8a27c9-d805-45d1-af3d-5cf81a9395c3" providerId="AD" clId="Web-{720A3360-1E4C-1AD6-6DD8-3004E3445C22}" dt="2019-09-30T00:13:28.628" v="3622" actId="20577"/>
        <pc:sldMkLst>
          <pc:docMk/>
          <pc:sldMk cId="3287071520" sldId="324"/>
        </pc:sldMkLst>
        <pc:spChg chg="mod">
          <ac:chgData name="Luca Fossati" userId="S::luca.fossati@fdmgroup.com::7d8a27c9-d805-45d1-af3d-5cf81a9395c3" providerId="AD" clId="Web-{720A3360-1E4C-1AD6-6DD8-3004E3445C22}" dt="2019-09-30T00:13:28.628" v="3622" actId="20577"/>
          <ac:spMkLst>
            <pc:docMk/>
            <pc:sldMk cId="3287071520" sldId="324"/>
            <ac:spMk id="8" creationId="{00000000-0000-0000-0000-000000000000}"/>
          </ac:spMkLst>
        </pc:spChg>
      </pc:sldChg>
      <pc:sldChg chg="modSp add replId">
        <pc:chgData name="Luca Fossati" userId="S::luca.fossati@fdmgroup.com::7d8a27c9-d805-45d1-af3d-5cf81a9395c3" providerId="AD" clId="Web-{720A3360-1E4C-1AD6-6DD8-3004E3445C22}" dt="2019-09-30T00:16:20.955" v="3704" actId="20577"/>
        <pc:sldMkLst>
          <pc:docMk/>
          <pc:sldMk cId="966284595" sldId="325"/>
        </pc:sldMkLst>
        <pc:spChg chg="mod">
          <ac:chgData name="Luca Fossati" userId="S::luca.fossati@fdmgroup.com::7d8a27c9-d805-45d1-af3d-5cf81a9395c3" providerId="AD" clId="Web-{720A3360-1E4C-1AD6-6DD8-3004E3445C22}" dt="2019-09-30T00:16:20.955" v="3704" actId="20577"/>
          <ac:spMkLst>
            <pc:docMk/>
            <pc:sldMk cId="966284595" sldId="325"/>
            <ac:spMk id="8" creationId="{00000000-0000-0000-0000-000000000000}"/>
          </ac:spMkLst>
        </pc:spChg>
      </pc:sldChg>
      <pc:sldChg chg="modSp add replId">
        <pc:chgData name="Luca Fossati" userId="S::luca.fossati@fdmgroup.com::7d8a27c9-d805-45d1-af3d-5cf81a9395c3" providerId="AD" clId="Web-{720A3360-1E4C-1AD6-6DD8-3004E3445C22}" dt="2019-09-30T00:19:52.629" v="3867" actId="20577"/>
        <pc:sldMkLst>
          <pc:docMk/>
          <pc:sldMk cId="255669514" sldId="326"/>
        </pc:sldMkLst>
        <pc:spChg chg="mod">
          <ac:chgData name="Luca Fossati" userId="S::luca.fossati@fdmgroup.com::7d8a27c9-d805-45d1-af3d-5cf81a9395c3" providerId="AD" clId="Web-{720A3360-1E4C-1AD6-6DD8-3004E3445C22}" dt="2019-09-30T00:19:52.629" v="3867" actId="20577"/>
          <ac:spMkLst>
            <pc:docMk/>
            <pc:sldMk cId="255669514" sldId="326"/>
            <ac:spMk id="8" creationId="{00000000-0000-0000-0000-000000000000}"/>
          </ac:spMkLst>
        </pc:spChg>
      </pc:sldChg>
      <pc:sldChg chg="addSp delSp modSp add replId">
        <pc:chgData name="Luca Fossati" userId="S::luca.fossati@fdmgroup.com::7d8a27c9-d805-45d1-af3d-5cf81a9395c3" providerId="AD" clId="Web-{720A3360-1E4C-1AD6-6DD8-3004E3445C22}" dt="2019-09-30T00:27:29.972" v="3983" actId="20577"/>
        <pc:sldMkLst>
          <pc:docMk/>
          <pc:sldMk cId="1319441311" sldId="327"/>
        </pc:sldMkLst>
        <pc:spChg chg="mod">
          <ac:chgData name="Luca Fossati" userId="S::luca.fossati@fdmgroup.com::7d8a27c9-d805-45d1-af3d-5cf81a9395c3" providerId="AD" clId="Web-{720A3360-1E4C-1AD6-6DD8-3004E3445C22}" dt="2019-09-30T00:26:45.207" v="3902" actId="20577"/>
          <ac:spMkLst>
            <pc:docMk/>
            <pc:sldMk cId="1319441311" sldId="327"/>
            <ac:spMk id="8" creationId="{00000000-0000-0000-0000-000000000000}"/>
          </ac:spMkLst>
        </pc:spChg>
        <pc:spChg chg="add mod">
          <ac:chgData name="Luca Fossati" userId="S::luca.fossati@fdmgroup.com::7d8a27c9-d805-45d1-af3d-5cf81a9395c3" providerId="AD" clId="Web-{720A3360-1E4C-1AD6-6DD8-3004E3445C22}" dt="2019-09-30T00:27:29.972" v="3983" actId="20577"/>
          <ac:spMkLst>
            <pc:docMk/>
            <pc:sldMk cId="1319441311" sldId="327"/>
            <ac:spMk id="9" creationId="{EBF81FAE-62C0-4722-8824-9091B3E6DADC}"/>
          </ac:spMkLst>
        </pc:spChg>
        <pc:picChg chg="add mod">
          <ac:chgData name="Luca Fossati" userId="S::luca.fossati@fdmgroup.com::7d8a27c9-d805-45d1-af3d-5cf81a9395c3" providerId="AD" clId="Web-{720A3360-1E4C-1AD6-6DD8-3004E3445C22}" dt="2019-09-30T00:25:19.685" v="3887" actId="1076"/>
          <ac:picMkLst>
            <pc:docMk/>
            <pc:sldMk cId="1319441311" sldId="327"/>
            <ac:picMk id="2" creationId="{1CDC8608-EF94-449A-9047-C24B9DCB7B3D}"/>
          </ac:picMkLst>
        </pc:picChg>
        <pc:picChg chg="del">
          <ac:chgData name="Luca Fossati" userId="S::luca.fossati@fdmgroup.com::7d8a27c9-d805-45d1-af3d-5cf81a9395c3" providerId="AD" clId="Web-{720A3360-1E4C-1AD6-6DD8-3004E3445C22}" dt="2019-09-30T00:25:05.607" v="3886"/>
          <ac:picMkLst>
            <pc:docMk/>
            <pc:sldMk cId="1319441311" sldId="327"/>
            <ac:picMk id="7" creationId="{8EE23C70-90B7-4EB5-879E-6E0CF0A2BB6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29/11/2019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tats.stackexchange.com/questions/52274/how-to-choose-a-predictive-model-after-k-fold-cross-valid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scikit-learn.org/stable/modules/cross_validation.html#cross-validatio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04581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Note that, since</a:t>
            </a:r>
            <a:r>
              <a:rPr lang="en-GB" baseline="0" dirty="0"/>
              <a:t> validation is performed while training is still ongoing, the validation set may affect the model. Testing, on the other end, is only performed at the very end, when all of the model’s parameters are finalized. Then the testing set does not affect the model in any way. This is why the testing set is also called </a:t>
            </a:r>
            <a:r>
              <a:rPr lang="en-GB" b="1" baseline="0" dirty="0">
                <a:effectLst/>
              </a:rPr>
              <a:t>holdout set</a:t>
            </a:r>
            <a:r>
              <a:rPr lang="en-GB" b="0" baseline="0" dirty="0">
                <a:effectLst/>
              </a:rPr>
              <a:t>.</a:t>
            </a:r>
            <a:endParaRPr lang="en-GB" b="1" baseline="0" dirty="0">
              <a:effectLst/>
            </a:endParaRPr>
          </a:p>
          <a:p>
            <a:endParaRPr lang="en-GB" dirty="0"/>
          </a:p>
        </p:txBody>
      </p:sp>
    </p:spTree>
    <p:extLst>
      <p:ext uri="{BB962C8B-B14F-4D97-AF65-F5344CB8AC3E}">
        <p14:creationId xmlns:p14="http://schemas.microsoft.com/office/powerpoint/2010/main" val="1499031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Some links on cross-validation:</a:t>
            </a:r>
          </a:p>
          <a:p>
            <a:endParaRPr lang="en-GB" dirty="0"/>
          </a:p>
          <a:p>
            <a:r>
              <a:rPr lang="en-GB" sz="1200" u="sng" kern="1200" dirty="0">
                <a:solidFill>
                  <a:schemeClr val="tx1"/>
                </a:solidFill>
                <a:effectLst/>
                <a:latin typeface="+mn-lt"/>
                <a:ea typeface="+mn-ea"/>
                <a:cs typeface="+mn-cs"/>
                <a:hlinkClick r:id="rId3"/>
              </a:rPr>
              <a:t>https://stats.stackexchange.com/questions/52274/how-to-choose-a-predictive-model-after-k-fold-cross-validation</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u="sng" kern="1200" dirty="0">
                <a:solidFill>
                  <a:schemeClr val="tx1"/>
                </a:solidFill>
                <a:effectLst/>
                <a:latin typeface="+mn-lt"/>
                <a:ea typeface="+mn-ea"/>
                <a:cs typeface="+mn-cs"/>
                <a:hlinkClick r:id="rId4"/>
              </a:rPr>
              <a:t>https://scikit-learn.org/stable/modules/cross_validation.html#cross-validation</a:t>
            </a:r>
            <a:endParaRPr lang="en-GB" sz="1200" kern="1200" dirty="0">
              <a:solidFill>
                <a:schemeClr val="tx1"/>
              </a:solidFill>
              <a:effectLst/>
              <a:latin typeface="+mn-lt"/>
              <a:ea typeface="+mn-ea"/>
              <a:cs typeface="+mn-cs"/>
            </a:endParaRPr>
          </a:p>
          <a:p>
            <a:endParaRPr lang="en-GB" dirty="0"/>
          </a:p>
        </p:txBody>
      </p:sp>
    </p:spTree>
    <p:extLst>
      <p:ext uri="{BB962C8B-B14F-4D97-AF65-F5344CB8AC3E}">
        <p14:creationId xmlns:p14="http://schemas.microsoft.com/office/powerpoint/2010/main" val="168984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506831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469289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350073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37033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4231588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lvl="0"/>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3632470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Note that there are methods for feature importance such as correlation feature selection and mutual information that use a mathematical calculation to get the importance of a feature. Those methods can be used to select features before running the model but they don’t use the model itself in their calculation. Other methods to calculate feature importance are applicable for a specific estimator, such as Random Forest Feature Importance. Those methods can’t necessarily be used for black box models.</a:t>
            </a:r>
            <a:endParaRPr lang="en-GB" dirty="0">
              <a:cs typeface="Calibri"/>
            </a:endParaRPr>
          </a:p>
          <a:p>
            <a:endParaRPr lang="en-GB" baseline="0" dirty="0"/>
          </a:p>
          <a:p>
            <a:endParaRPr lang="en-GB" dirty="0"/>
          </a:p>
        </p:txBody>
      </p:sp>
    </p:spTree>
    <p:extLst>
      <p:ext uri="{BB962C8B-B14F-4D97-AF65-F5344CB8AC3E}">
        <p14:creationId xmlns:p14="http://schemas.microsoft.com/office/powerpoint/2010/main" val="3013217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987786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2099277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1168678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1658134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2803609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2308244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2215202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379210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749842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889594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2405738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753752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4207376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395501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826573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796910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lnSpcReduction="10000"/>
          </a:bodyPr>
          <a:lstStyle/>
          <a:p>
            <a:endParaRPr lang="en-US" dirty="0"/>
          </a:p>
          <a:p>
            <a:r>
              <a:rPr lang="en-US" dirty="0"/>
              <a:t>***** DISCLAIMER ***** : The above is a very simplistic</a:t>
            </a:r>
            <a:r>
              <a:rPr lang="en-US" baseline="0" dirty="0"/>
              <a:t> view of our brains, and is only useful as an interesting analogy that offers a different perspective on the whole machine learning process.</a:t>
            </a:r>
            <a:endParaRPr lang="en-US" dirty="0"/>
          </a:p>
          <a:p>
            <a:endParaRPr lang="en-US" dirty="0"/>
          </a:p>
          <a:p>
            <a:endParaRPr lang="en-US" dirty="0"/>
          </a:p>
          <a:p>
            <a:r>
              <a:rPr lang="en-US" dirty="0"/>
              <a:t>This said, the analogy can be pushed a little further…</a:t>
            </a:r>
            <a:r>
              <a:rPr lang="en-US" baseline="0" dirty="0"/>
              <a:t> </a:t>
            </a:r>
          </a:p>
          <a:p>
            <a:endParaRPr lang="en-US" baseline="0" dirty="0"/>
          </a:p>
          <a:p>
            <a:r>
              <a:rPr lang="en-US" baseline="0" dirty="0"/>
              <a:t>N</a:t>
            </a:r>
            <a:r>
              <a:rPr lang="en-US" dirty="0"/>
              <a:t>ote, for example, that the training set for the</a:t>
            </a:r>
            <a:r>
              <a:rPr lang="en-US" baseline="0" dirty="0"/>
              <a:t> unconscious brain likely consists of some view on the history (i.e., a partial history) of all sensory signals ever received; while the testing set is yet a different view. </a:t>
            </a:r>
          </a:p>
          <a:p>
            <a:endParaRPr lang="en-US" baseline="0" dirty="0"/>
          </a:p>
          <a:p>
            <a:r>
              <a:rPr lang="en-US" baseline="0" dirty="0"/>
              <a:t>One could also argue that the history of all the sensory signals we’ve ever received (and the chain of thoughts that they started) is </a:t>
            </a:r>
            <a:r>
              <a:rPr lang="en-US" i="1" baseline="0" dirty="0"/>
              <a:t>who we are </a:t>
            </a:r>
            <a:r>
              <a:rPr lang="en-US" i="0" baseline="0" dirty="0"/>
              <a:t>: They make us, just like the training and testing datasets make a model. Our personality is the result of our history and our genes. Analogously, a machine learning model is the output of the training and testing phases. It therefore depends heavily on the datasets used in each phase, as well as on some other preliminary assumptions, such as the choice of the algorithm and the values of the parameters used for its initial configuration.</a:t>
            </a:r>
            <a:endParaRPr lang="en-US" i="1"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26590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5"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tags" Target="../tags/tag9.xml"/><Relationship Id="rId6" Type="http://schemas.openxmlformats.org/officeDocument/2006/relationships/image" Target="../media/image6.jpeg"/><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2.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12.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2.xml"/><Relationship Id="rId1" Type="http://schemas.openxmlformats.org/officeDocument/2006/relationships/tags" Target="../tags/tag14.xml"/><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tags" Target="../tags/tag15.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2.xml"/><Relationship Id="rId1" Type="http://schemas.openxmlformats.org/officeDocument/2006/relationships/tags" Target="../tags/tag16.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xml"/><Relationship Id="rId1" Type="http://schemas.openxmlformats.org/officeDocument/2006/relationships/tags" Target="../tags/tag17.xml"/><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tags" Target="../tags/tag19.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2.xml"/><Relationship Id="rId1" Type="http://schemas.openxmlformats.org/officeDocument/2006/relationships/tags" Target="../tags/tag20.xml"/><Relationship Id="rId5" Type="http://schemas.microsoft.com/office/2007/relationships/hdphoto" Target="../media/hdphoto1.wdp"/><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2.xml"/><Relationship Id="rId1" Type="http://schemas.openxmlformats.org/officeDocument/2006/relationships/tags" Target="../tags/tag21.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2.xml"/><Relationship Id="rId1" Type="http://schemas.openxmlformats.org/officeDocument/2006/relationships/tags" Target="../tags/tag22.xml"/><Relationship Id="rId5" Type="http://schemas.microsoft.com/office/2007/relationships/hdphoto" Target="../media/hdphoto1.wdp"/><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2.xml"/><Relationship Id="rId1" Type="http://schemas.openxmlformats.org/officeDocument/2006/relationships/tags" Target="../tags/tag23.xml"/><Relationship Id="rId5" Type="http://schemas.microsoft.com/office/2007/relationships/hdphoto" Target="../media/hdphoto1.wdp"/><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2.xml"/><Relationship Id="rId1" Type="http://schemas.openxmlformats.org/officeDocument/2006/relationships/tags" Target="../tags/tag24.xml"/><Relationship Id="rId5" Type="http://schemas.microsoft.com/office/2007/relationships/hdphoto" Target="../media/hdphoto1.wdp"/><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2.xml"/><Relationship Id="rId1" Type="http://schemas.openxmlformats.org/officeDocument/2006/relationships/tags" Target="../tags/tag25.xml"/><Relationship Id="rId5" Type="http://schemas.microsoft.com/office/2007/relationships/hdphoto" Target="../media/hdphoto1.wdp"/><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2.xml"/><Relationship Id="rId1" Type="http://schemas.openxmlformats.org/officeDocument/2006/relationships/tags" Target="../tags/tag26.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2.xml"/><Relationship Id="rId1" Type="http://schemas.openxmlformats.org/officeDocument/2006/relationships/tags" Target="../tags/tag27.xml"/><Relationship Id="rId5" Type="http://schemas.microsoft.com/office/2007/relationships/hdphoto" Target="../media/hdphoto1.wdp"/><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2.xml"/><Relationship Id="rId1" Type="http://schemas.openxmlformats.org/officeDocument/2006/relationships/tags" Target="../tags/tag28.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2.xml"/><Relationship Id="rId1" Type="http://schemas.openxmlformats.org/officeDocument/2006/relationships/tags" Target="../tags/tag29.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3.xml"/><Relationship Id="rId7" Type="http://schemas.openxmlformats.org/officeDocument/2006/relationships/image" Target="../media/image3.jpeg"/><Relationship Id="rId2" Type="http://schemas.openxmlformats.org/officeDocument/2006/relationships/slideLayout" Target="../slideLayouts/slideLayout32.xml"/><Relationship Id="rId1" Type="http://schemas.openxmlformats.org/officeDocument/2006/relationships/tags" Target="../tags/tag3.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2.xml"/><Relationship Id="rId1" Type="http://schemas.openxmlformats.org/officeDocument/2006/relationships/tags" Target="../tags/tag8.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Machine Learning</a:t>
            </a:r>
          </a:p>
        </p:txBody>
      </p:sp>
      <p:sp>
        <p:nvSpPr>
          <p:cNvPr id="3" name="Text Placeholder 2"/>
          <p:cNvSpPr>
            <a:spLocks noGrp="1"/>
          </p:cNvSpPr>
          <p:nvPr>
            <p:ph type="body" sz="quarter" idx="10"/>
          </p:nvPr>
        </p:nvSpPr>
        <p:spPr/>
        <p:txBody>
          <a:bodyPr/>
          <a:lstStyle/>
          <a:p>
            <a:r>
              <a:rPr lang="en-GB" b="1" dirty="0">
                <a:solidFill>
                  <a:schemeClr val="accent1"/>
                </a:solidFill>
              </a:rPr>
              <a:t>Model Construction</a:t>
            </a:r>
          </a:p>
        </p:txBody>
      </p:sp>
    </p:spTree>
    <p:extLst>
      <p:ext uri="{BB962C8B-B14F-4D97-AF65-F5344CB8AC3E}">
        <p14:creationId xmlns:p14="http://schemas.microsoft.com/office/powerpoint/2010/main" val="154447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Training and Testing … in the brain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1593288" cy="4832092"/>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Our thought process offers yet another analogy for training / testing:</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We don’t know exactly how decisions are made</a:t>
            </a:r>
          </a:p>
          <a:p>
            <a:pPr marL="342900"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That’s our unconscious brain at work</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It takes data in as sensory signals (our training set)</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It produces thoughts (that inner voice you hear all the time)</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Not all thoughts are converted into actions</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conscious brain then assesses each possible decision</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Like a data scientist who compares the outcomes of different models</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The assessment is based on experience (our testing set)</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Only the thoughts that </a:t>
            </a:r>
            <a:r>
              <a:rPr lang="en-GB" sz="2000" i="1" dirty="0">
                <a:latin typeface="Arial" panose="020B0604020202020204" pitchFamily="34" charset="0"/>
                <a:cs typeface="Arial" panose="020B0604020202020204" pitchFamily="34" charset="0"/>
              </a:rPr>
              <a:t>make more sense</a:t>
            </a:r>
            <a:r>
              <a:rPr lang="en-GB" sz="2000" dirty="0">
                <a:latin typeface="Arial" panose="020B0604020202020204" pitchFamily="34" charset="0"/>
                <a:cs typeface="Arial" panose="020B0604020202020204" pitchFamily="34" charset="0"/>
              </a:rPr>
              <a:t> are converted into actions </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Those represent our best models so far!</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p:txBody>
      </p:sp>
      <p:pic>
        <p:nvPicPr>
          <p:cNvPr id="2054" name="Picture 6" descr="Image result for conscious unconscious brai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4219" y="802565"/>
            <a:ext cx="1861682" cy="2558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83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Model Validation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893647"/>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When do we stop training?</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Use yet another input set to assess a model’s performance as it is trained:</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A decline in performance could be a sign of overfitting </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dirty="0">
                <a:latin typeface="Arial" panose="020B0604020202020204" pitchFamily="34" charset="0"/>
                <a:cs typeface="Arial" panose="020B0604020202020204" pitchFamily="34" charset="0"/>
              </a:rPr>
              <a:t>Early stopping</a:t>
            </a:r>
            <a:r>
              <a:rPr lang="en-GB" sz="2000" dirty="0">
                <a:latin typeface="Arial" panose="020B0604020202020204" pitchFamily="34" charset="0"/>
                <a:cs typeface="Arial" panose="020B0604020202020204" pitchFamily="34" charset="0"/>
              </a:rPr>
              <a:t> technique: stop training as soon as performance declines </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More advanced techniques are available to avoid getting stuck in local optima</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 This assessment is called </a:t>
            </a: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validation</a:t>
            </a:r>
            <a:r>
              <a:rPr lang="en-GB" sz="2000" dirty="0">
                <a:latin typeface="Arial" panose="020B0604020202020204" pitchFamily="34" charset="0"/>
                <a:cs typeface="Arial" panose="020B0604020202020204" pitchFamily="34" charset="0"/>
              </a:rPr>
              <a:t>; the used set is the </a:t>
            </a:r>
            <a:r>
              <a:rPr lang="en-GB" sz="2000" i="1" dirty="0">
                <a:latin typeface="Arial" panose="020B0604020202020204" pitchFamily="34" charset="0"/>
                <a:cs typeface="Arial" panose="020B0604020202020204" pitchFamily="34" charset="0"/>
              </a:rPr>
              <a:t>validation set</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What’s the difference between validation and testing?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Validation is used to decide when the training process should stop</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Testing is used to compare the performance of a model versus others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model is validated as it is trained…</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 but it is only tested at the end</a:t>
            </a:r>
          </a:p>
        </p:txBody>
      </p:sp>
    </p:spTree>
    <p:extLst>
      <p:ext uri="{BB962C8B-B14F-4D97-AF65-F5344CB8AC3E}">
        <p14:creationId xmlns:p14="http://schemas.microsoft.com/office/powerpoint/2010/main" val="376360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Cross-Validation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832092"/>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 model may still be fitting the particular training and validation sets too closely</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In comes </a:t>
            </a: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cross-validation </a:t>
            </a:r>
            <a:r>
              <a:rPr lang="en-GB" sz="2000" dirty="0">
                <a:latin typeface="Arial" panose="020B0604020202020204" pitchFamily="34" charset="0"/>
                <a:cs typeface="Arial" panose="020B0604020202020204" pitchFamily="34" charset="0"/>
              </a:rPr>
              <a:t>to the rescue!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Multiple rounds of training and testing are applied</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In each round, a different partition of the input data is chosen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validation results are combined to get a better measure of fitness</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i="1" dirty="0">
                <a:latin typeface="Arial" panose="020B0604020202020204" pitchFamily="34" charset="0"/>
                <a:cs typeface="Arial" panose="020B0604020202020204" pitchFamily="34" charset="0"/>
              </a:rPr>
              <a:t>Exhaustive cross-validation</a:t>
            </a:r>
            <a:r>
              <a:rPr lang="en-GB" sz="2000" dirty="0">
                <a:latin typeface="Arial" panose="020B0604020202020204" pitchFamily="34" charset="0"/>
                <a:cs typeface="Arial" panose="020B0604020202020204" pitchFamily="34" charset="0"/>
              </a:rPr>
              <a:t> methods try all possible training/validation data partitions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Examples: </a:t>
            </a:r>
            <a:r>
              <a:rPr lang="en-GB" sz="2000" i="1" dirty="0">
                <a:latin typeface="Arial" panose="020B0604020202020204" pitchFamily="34" charset="0"/>
                <a:cs typeface="Arial" panose="020B0604020202020204" pitchFamily="34" charset="0"/>
              </a:rPr>
              <a:t>Leave-p-Out CV</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Leave-One-Out CV</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Highly reliable results, but very inefficient implementation</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i="1" dirty="0">
                <a:latin typeface="Arial" panose="020B0604020202020204" pitchFamily="34" charset="0"/>
                <a:cs typeface="Arial" panose="020B0604020202020204" pitchFamily="34" charset="0"/>
              </a:rPr>
              <a:t>Non-exhaustive</a:t>
            </a:r>
            <a:r>
              <a:rPr lang="en-GB" sz="2000" dirty="0">
                <a:latin typeface="Arial" panose="020B0604020202020204" pitchFamily="34" charset="0"/>
                <a:cs typeface="Arial" panose="020B0604020202020204" pitchFamily="34" charset="0"/>
              </a:rPr>
              <a:t> methods offer a more practical approximation:</a:t>
            </a:r>
          </a:p>
          <a:p>
            <a:pPr marL="800100" lvl="1"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Examples: </a:t>
            </a:r>
            <a:r>
              <a:rPr lang="en-GB" sz="2000" i="1" dirty="0">
                <a:latin typeface="Arial" panose="020B0604020202020204" pitchFamily="34" charset="0"/>
                <a:cs typeface="Arial" panose="020B0604020202020204" pitchFamily="34" charset="0"/>
              </a:rPr>
              <a:t>K-fold CV</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Monte Carlo CV</a:t>
            </a:r>
          </a:p>
        </p:txBody>
      </p:sp>
    </p:spTree>
    <p:extLst>
      <p:ext uri="{BB962C8B-B14F-4D97-AF65-F5344CB8AC3E}">
        <p14:creationId xmlns:p14="http://schemas.microsoft.com/office/powerpoint/2010/main" val="43766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Exercise 1</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13</a:t>
            </a:r>
            <a:endParaRPr lang="zh-TW" altLang="en-US" sz="1400" dirty="0">
              <a:latin typeface="Arial" panose="020B0604020202020204" pitchFamily="34" charset="0"/>
              <a:cs typeface="Arial" panose="020B0604020202020204" pitchFamily="34" charset="0"/>
            </a:endParaRPr>
          </a:p>
        </p:txBody>
      </p:sp>
      <p:sp>
        <p:nvSpPr>
          <p:cNvPr id="10" name="TextBox 9"/>
          <p:cNvSpPr txBox="1"/>
          <p:nvPr/>
        </p:nvSpPr>
        <p:spPr>
          <a:xfrm>
            <a:off x="240001" y="1429619"/>
            <a:ext cx="11593288" cy="40011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solidFill>
                  <a:schemeClr val="accent1"/>
                </a:solidFill>
                <a:latin typeface="Arial" panose="020B0604020202020204" pitchFamily="34" charset="0"/>
                <a:cs typeface="Arial" panose="020B0604020202020204" pitchFamily="34" charset="0"/>
              </a:rPr>
              <a:t>Research and compare different kinds of cross-validation</a:t>
            </a:r>
          </a:p>
        </p:txBody>
      </p:sp>
      <p:sp>
        <p:nvSpPr>
          <p:cNvPr id="8" name="Next subject"/>
          <p:cNvSpPr txBox="1">
            <a:spLocks/>
          </p:cNvSpPr>
          <p:nvPr/>
        </p:nvSpPr>
        <p:spPr>
          <a:xfrm>
            <a:off x="3252168" y="2291282"/>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- 15 minutes.</a:t>
            </a:r>
          </a:p>
        </p:txBody>
      </p:sp>
      <p:sp>
        <p:nvSpPr>
          <p:cNvPr id="11" name="Rounded Rectangle 4"/>
          <p:cNvSpPr/>
          <p:nvPr/>
        </p:nvSpPr>
        <p:spPr>
          <a:xfrm>
            <a:off x="1098033" y="3251342"/>
            <a:ext cx="7200000" cy="1021556"/>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a:solidFill>
                  <a:sysClr val="windowText" lastClr="000000"/>
                </a:solidFill>
              </a:rPr>
              <a:t>Discussion &amp; Feedback</a:t>
            </a:r>
            <a:r>
              <a:rPr lang="en-GB" altLang="en-US" dirty="0"/>
              <a:t>.</a:t>
            </a:r>
          </a:p>
          <a:p>
            <a:pPr lvl="2"/>
            <a:endParaRPr lang="en-GB" altLang="en-US" dirty="0"/>
          </a:p>
          <a:p>
            <a:pPr lvl="2"/>
            <a:endParaRPr lang="en-GB" altLang="en-US" dirty="0"/>
          </a:p>
        </p:txBody>
      </p:sp>
    </p:spTree>
    <p:extLst>
      <p:ext uri="{BB962C8B-B14F-4D97-AF65-F5344CB8AC3E}">
        <p14:creationId xmlns:p14="http://schemas.microsoft.com/office/powerpoint/2010/main" val="101160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Model Classification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832092"/>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We have talked about how algorithms can be trained and tested with data to produce a model</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It is now time to look into the algorithms themselves!</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Machine learning algorithms can be split into two broad classes: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Supervised learning</a:t>
            </a:r>
          </a:p>
          <a:p>
            <a:pPr marL="800100" lvl="1" indent="-342900">
              <a:buFont typeface="Wingdings" panose="05000000000000000000" pitchFamily="2" charset="2"/>
              <a:buChar char="Ø"/>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Both inputs and outputs are provided</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Unsupervised learning</a:t>
            </a:r>
          </a:p>
          <a:p>
            <a:pPr marL="800100" lvl="1" indent="-342900">
              <a:buFont typeface="Wingdings" panose="05000000000000000000" pitchFamily="2" charset="2"/>
              <a:buChar char="Ø"/>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Only inputs are available (no outputs or labels)</a:t>
            </a:r>
            <a:endPar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Other classes may also be defined:</a:t>
            </a:r>
            <a:endPar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Semi-supervised learning (output only available for some input)</a:t>
            </a: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Reinforcement learning (results are fed back to the model)</a:t>
            </a:r>
          </a:p>
        </p:txBody>
      </p:sp>
    </p:spTree>
    <p:extLst>
      <p:ext uri="{BB962C8B-B14F-4D97-AF65-F5344CB8AC3E}">
        <p14:creationId xmlns:p14="http://schemas.microsoft.com/office/powerpoint/2010/main" val="203512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Supervised Learning Models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816977"/>
          </a:xfrm>
          <a:prstGeom prst="rect">
            <a:avLst/>
          </a:prstGeom>
          <a:noFill/>
        </p:spPr>
        <p:txBody>
          <a:bodyPr wrap="square" rtlCol="0" anchor="t">
            <a:spAutoFit/>
          </a:bodyPr>
          <a:lstStyle/>
          <a:p>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Supervised learning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Takes data structured as input / output pairs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Looks for a function that maps inputs to outputs</a:t>
            </a:r>
          </a:p>
          <a:p>
            <a:pPr marL="342900" indent="-342900">
              <a:buFont typeface="Arial" panose="020B0604020202020204" pitchFamily="34" charset="0"/>
              <a:buChar char="•"/>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Requires prior training and testing of the model</a:t>
            </a:r>
            <a:endPar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Supervised models can be further divided into two subclasses:</a:t>
            </a:r>
            <a:endPar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Regression models</a:t>
            </a:r>
          </a:p>
          <a:p>
            <a:pPr marL="342900"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Predict continuous </a:t>
            </a:r>
            <a:r>
              <a:rPr lang="en-GB" sz="2000">
                <a:latin typeface="Arial" panose="020B0604020202020204" pitchFamily="34" charset="0"/>
                <a:cs typeface="Arial" panose="020B0604020202020204" pitchFamily="34" charset="0"/>
              </a:rPr>
              <a:t>output values: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Temperature; currency value; probability of fraudulent activity</a:t>
            </a:r>
          </a:p>
          <a:p>
            <a:pPr marL="342900"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Classification models</a:t>
            </a:r>
          </a:p>
          <a:p>
            <a:pPr marL="342900"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Predict which class a certain input belongs to:</a:t>
            </a:r>
          </a:p>
          <a:p>
            <a:pPr marL="800100" lvl="1"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Two-class output (low risk / high risk; spam / not spam, …) </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Multi-class output (“horse”, “dog”, “cat”, …) </a:t>
            </a:r>
          </a:p>
          <a:p>
            <a:pPr marL="800100" lvl="1" indent="-342900">
              <a:buFont typeface="Wingdings" panose="05000000000000000000" pitchFamily="2" charset="2"/>
              <a:buChar char="Ø"/>
            </a:pPr>
            <a:endParaRPr lang="en-GB"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947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Unsupervised Learning Models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632311"/>
          </a:xfrm>
          <a:prstGeom prst="rect">
            <a:avLst/>
          </a:prstGeom>
          <a:noFill/>
        </p:spPr>
        <p:txBody>
          <a:bodyPr wrap="square" rtlCol="0" anchor="t">
            <a:spAutoFit/>
          </a:bodyPr>
          <a:lstStyle/>
          <a:p>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Unsupervised learning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Tries to infer structure from the data</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Does not require prior training and testing of the model</a:t>
            </a:r>
          </a:p>
          <a:p>
            <a:pPr marL="342900" indent="-342900">
              <a:buFont typeface="Arial" panose="020B0604020202020204" pitchFamily="34" charset="0"/>
              <a:buChar char="•"/>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May be applied to simplify / enhance input data to be used in further analysis, e.g.: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Algorithms for data cleaning, data / feature selection, feature extraction, …</a:t>
            </a:r>
            <a:endPar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Two main subclasses of unsupervised models:</a:t>
            </a:r>
            <a:endPar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Cluster Analysis</a:t>
            </a:r>
          </a:p>
          <a:p>
            <a:pPr marL="342900"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Split input data into subclasses that share common features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Classes are typically hard to categorize manually</a:t>
            </a:r>
          </a:p>
          <a:p>
            <a:pPr marL="342900"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Anomaly detection</a:t>
            </a:r>
          </a:p>
          <a:p>
            <a:pPr marL="342900"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Spot anomalous entries (outliers) in the input:</a:t>
            </a:r>
          </a:p>
          <a:p>
            <a:pPr marL="800100" lvl="1"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Excessively high withdrawal amount, … </a:t>
            </a:r>
          </a:p>
          <a:p>
            <a:pPr marL="800100" lvl="1" indent="-342900">
              <a:buFont typeface="Wingdings" panose="05000000000000000000" pitchFamily="2" charset="2"/>
              <a:buChar char="Ø"/>
            </a:pPr>
            <a:endParaRPr lang="en-GB"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798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Model Classification: The Full Picture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6"/>
          <a:stretch>
            <a:fillRect/>
          </a:stretch>
        </p:blipFill>
        <p:spPr>
          <a:xfrm>
            <a:off x="881062" y="2209800"/>
            <a:ext cx="7173082" cy="3012467"/>
          </a:xfrm>
          <a:prstGeom prst="rect">
            <a:avLst/>
          </a:prstGeom>
        </p:spPr>
      </p:pic>
    </p:spTree>
    <p:extLst>
      <p:ext uri="{BB962C8B-B14F-4D97-AF65-F5344CB8AC3E}">
        <p14:creationId xmlns:p14="http://schemas.microsoft.com/office/powerpoint/2010/main" val="286659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Sensitivity Analysis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647426"/>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a:cs typeface="Arial"/>
              </a:rPr>
              <a:t>Understanding the model is crucial to: </a:t>
            </a: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Validate its correctness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Detect bias or leakages</a:t>
            </a:r>
          </a:p>
          <a:p>
            <a:pPr marL="800100" lvl="1" indent="-342900">
              <a:buFont typeface="Wingdings" panose="05000000000000000000" pitchFamily="2" charset="2"/>
              <a:buChar char="Ø"/>
            </a:pPr>
            <a:endParaRPr lang="en-GB" sz="800" dirty="0">
              <a:latin typeface="Arial"/>
              <a:cs typeface="Arial"/>
            </a:endParaRPr>
          </a:p>
          <a:p>
            <a:pPr marL="800100" lvl="1" indent="-342900">
              <a:buFont typeface="Wingdings" panose="05000000000000000000" pitchFamily="2" charset="2"/>
              <a:buChar char="Ø"/>
            </a:pPr>
            <a:r>
              <a:rPr lang="en-GB" sz="2000" dirty="0">
                <a:latin typeface="Arial"/>
                <a:cs typeface="Arial"/>
              </a:rPr>
              <a:t>Learn new patterns in the data</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Every model relies on assumptions</a:t>
            </a:r>
            <a:endParaRPr lang="en-GB" sz="2000" dirty="0">
              <a:latin typeface="Arial" panose="020B0604020202020204" pitchFamily="34" charset="0"/>
              <a:cs typeface="Arial" panose="020B0604020202020204" pitchFamily="34" charset="0"/>
            </a:endParaRPr>
          </a:p>
          <a:p>
            <a:pPr marL="342900" indent="-342900">
              <a:buFont typeface="Arial"/>
              <a:buChar char="•"/>
            </a:pPr>
            <a:endParaRPr lang="en-GB" sz="800" dirty="0">
              <a:latin typeface="Arial" panose="020B0604020202020204" pitchFamily="34" charset="0"/>
              <a:cs typeface="Arial" panose="020B0604020202020204" pitchFamily="34" charset="0"/>
            </a:endParaRPr>
          </a:p>
          <a:p>
            <a:pPr marL="800100" lvl="1" indent="-342900">
              <a:buFont typeface="Wingdings"/>
              <a:buChar char="Ø"/>
            </a:pPr>
            <a:r>
              <a:rPr lang="en-GB" sz="2000" dirty="0">
                <a:latin typeface="Arial"/>
                <a:cs typeface="Arial"/>
              </a:rPr>
              <a:t>Assumptions are necessary for the model to work …</a:t>
            </a:r>
          </a:p>
          <a:p>
            <a:pPr marL="800100" lvl="1" indent="-342900">
              <a:buFont typeface="Wingdings"/>
              <a:buChar char="Ø"/>
            </a:pPr>
            <a:endParaRPr lang="en-GB" sz="800" dirty="0">
              <a:latin typeface="Arial"/>
              <a:cs typeface="Arial"/>
            </a:endParaRPr>
          </a:p>
          <a:p>
            <a:pPr marL="800100" lvl="1" indent="-342900">
              <a:buFont typeface="Wingdings"/>
              <a:buChar char="Ø"/>
            </a:pPr>
            <a:r>
              <a:rPr lang="en-GB" sz="2000" dirty="0">
                <a:latin typeface="Arial"/>
                <a:cs typeface="Arial"/>
              </a:rPr>
              <a:t>… but they make a model's interpretability a complex task </a:t>
            </a:r>
          </a:p>
          <a:p>
            <a:pPr marL="342900" indent="-342900">
              <a:buFont typeface="Arial"/>
              <a:buChar char="•"/>
            </a:pPr>
            <a:endParaRPr lang="en-GB" sz="2000" dirty="0">
              <a:effectLst>
                <a:outerShdw blurRad="38100" dist="38100" dir="2700000" algn="tl">
                  <a:srgbClr val="000000">
                    <a:alpha val="43137"/>
                  </a:srgbClr>
                </a:outerShdw>
              </a:effectLst>
              <a:latin typeface="Arial"/>
              <a:cs typeface="Arial"/>
            </a:endParaRPr>
          </a:p>
          <a:p>
            <a:pPr marL="342900" indent="-342900">
              <a:buFont typeface="Arial"/>
              <a:buChar char="•"/>
            </a:pPr>
            <a:r>
              <a:rPr lang="en-GB" sz="2000" dirty="0">
                <a:effectLst>
                  <a:outerShdw blurRad="38100" dist="38100" dir="2700000" algn="tl">
                    <a:srgbClr val="000000">
                      <a:alpha val="43137"/>
                    </a:srgbClr>
                  </a:outerShdw>
                </a:effectLst>
                <a:latin typeface="Arial"/>
                <a:cs typeface="Arial"/>
              </a:rPr>
              <a:t>Sensitivity analysis </a:t>
            </a:r>
            <a:r>
              <a:rPr lang="en-GB" sz="2000" dirty="0">
                <a:latin typeface="Arial"/>
                <a:cs typeface="Arial"/>
              </a:rPr>
              <a:t>is a technique used in forecasting to understand: </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what assumptions a model relies on</a:t>
            </a:r>
            <a:endParaRPr lang="en-GB" sz="2000" i="1" dirty="0">
              <a:latin typeface="Arial"/>
              <a:cs typeface="Arial"/>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how a small change in one assumption can affect the model</a:t>
            </a:r>
          </a:p>
        </p:txBody>
      </p:sp>
    </p:spTree>
    <p:extLst>
      <p:ext uri="{BB962C8B-B14F-4D97-AF65-F5344CB8AC3E}">
        <p14:creationId xmlns:p14="http://schemas.microsoft.com/office/powerpoint/2010/main" val="220111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Sensitivity Analysis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170099"/>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a:cs typeface="Arial"/>
              </a:rPr>
              <a:t>Sensitivity analysis tries to answer the following questions: </a:t>
            </a: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How reliable are the assumptions made?</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a:cs typeface="Arial"/>
              </a:rPr>
              <a:t>What happens if assumptions turn out to be very different?</a:t>
            </a:r>
          </a:p>
          <a:p>
            <a:pPr marL="800100" lvl="1" indent="-342900">
              <a:buFont typeface="Wingdings" panose="05000000000000000000" pitchFamily="2" charset="2"/>
              <a:buChar char="Ø"/>
            </a:pPr>
            <a:endParaRPr lang="en-GB" sz="800" dirty="0">
              <a:latin typeface="Arial"/>
              <a:cs typeface="Arial"/>
            </a:endParaRPr>
          </a:p>
          <a:p>
            <a:pPr marL="800100" lvl="1" indent="-342900">
              <a:buFont typeface="Wingdings" panose="05000000000000000000" pitchFamily="2" charset="2"/>
              <a:buChar char="Ø"/>
            </a:pPr>
            <a:r>
              <a:rPr lang="en-GB" sz="2000" dirty="0">
                <a:latin typeface="Arial"/>
                <a:cs typeface="Arial"/>
              </a:rPr>
              <a:t>What assumptions are most significant to the analysis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Each feature </a:t>
            </a:r>
            <a:r>
              <a:rPr lang="en-GB" sz="2000" i="1" dirty="0" err="1">
                <a:latin typeface="Arial"/>
                <a:cs typeface="Arial"/>
              </a:rPr>
              <a:t>i</a:t>
            </a:r>
            <a:r>
              <a:rPr lang="en-GB" sz="2000" dirty="0">
                <a:latin typeface="Arial"/>
                <a:cs typeface="Arial"/>
              </a:rPr>
              <a:t> is examined independently:</a:t>
            </a:r>
            <a:endParaRPr lang="en-GB" sz="2000" dirty="0">
              <a:latin typeface="Arial" panose="020B0604020202020204" pitchFamily="34" charset="0"/>
              <a:cs typeface="Arial" panose="020B0604020202020204" pitchFamily="34" charset="0"/>
            </a:endParaRPr>
          </a:p>
          <a:p>
            <a:pPr marL="342900" indent="-342900">
              <a:buFont typeface="Arial"/>
              <a:buChar char="•"/>
            </a:pPr>
            <a:endParaRPr lang="en-GB" sz="800" dirty="0">
              <a:latin typeface="Arial" panose="020B0604020202020204" pitchFamily="34" charset="0"/>
              <a:cs typeface="Arial" panose="020B0604020202020204" pitchFamily="34" charset="0"/>
            </a:endParaRPr>
          </a:p>
          <a:p>
            <a:pPr marL="800100" lvl="1" indent="-342900">
              <a:buFont typeface="Wingdings"/>
              <a:buChar char="Ø"/>
            </a:pPr>
            <a:r>
              <a:rPr lang="en-GB" sz="2000" dirty="0">
                <a:latin typeface="Arial"/>
                <a:cs typeface="Arial"/>
              </a:rPr>
              <a:t>Feature </a:t>
            </a:r>
            <a:r>
              <a:rPr lang="en-GB" sz="2000" i="1" dirty="0" err="1">
                <a:latin typeface="Arial"/>
                <a:cs typeface="Arial"/>
              </a:rPr>
              <a:t>i</a:t>
            </a:r>
            <a:r>
              <a:rPr lang="en-GB" sz="2000" dirty="0">
                <a:latin typeface="Arial"/>
                <a:cs typeface="Arial"/>
              </a:rPr>
              <a:t> is changed while other features are kept constant </a:t>
            </a:r>
          </a:p>
          <a:p>
            <a:pPr marL="800100" lvl="1" indent="-342900">
              <a:buFont typeface="Wingdings"/>
              <a:buChar char="Ø"/>
            </a:pPr>
            <a:endParaRPr lang="en-GB" sz="800" dirty="0">
              <a:latin typeface="Arial"/>
              <a:cs typeface="Arial"/>
            </a:endParaRPr>
          </a:p>
          <a:p>
            <a:pPr marL="800100" lvl="1" indent="-342900">
              <a:buFont typeface="Wingdings"/>
              <a:buChar char="Ø"/>
            </a:pPr>
            <a:r>
              <a:rPr lang="en-GB" sz="2000" dirty="0">
                <a:latin typeface="Arial"/>
                <a:cs typeface="Arial"/>
              </a:rPr>
              <a:t>The change in performance gives the sensitivity for feature </a:t>
            </a:r>
            <a:r>
              <a:rPr lang="en-GB" sz="2000" i="1" dirty="0" err="1">
                <a:latin typeface="Arial"/>
                <a:cs typeface="Arial"/>
              </a:rPr>
              <a:t>i</a:t>
            </a:r>
            <a:r>
              <a:rPr lang="en-GB" sz="2000" dirty="0">
                <a:latin typeface="Arial"/>
                <a:cs typeface="Arial"/>
              </a:rPr>
              <a:t> </a:t>
            </a:r>
          </a:p>
        </p:txBody>
      </p:sp>
    </p:spTree>
    <p:extLst>
      <p:ext uri="{BB962C8B-B14F-4D97-AF65-F5344CB8AC3E}">
        <p14:creationId xmlns:p14="http://schemas.microsoft.com/office/powerpoint/2010/main" val="387268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Previous Day Recap</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a:t>
            </a:r>
            <a:endParaRPr lang="zh-TW" altLang="en-US" sz="1400" dirty="0">
              <a:latin typeface="Arial" panose="020B0604020202020204" pitchFamily="34" charset="0"/>
              <a:cs typeface="Arial" panose="020B0604020202020204" pitchFamily="34" charset="0"/>
            </a:endParaRPr>
          </a:p>
        </p:txBody>
      </p:sp>
      <p:sp>
        <p:nvSpPr>
          <p:cNvPr id="8" name="Next subject"/>
          <p:cNvSpPr txBox="1">
            <a:spLocks/>
          </p:cNvSpPr>
          <p:nvPr/>
        </p:nvSpPr>
        <p:spPr>
          <a:xfrm>
            <a:off x="3252168" y="1656767"/>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- 2 minutes.</a:t>
            </a:r>
          </a:p>
        </p:txBody>
      </p:sp>
      <p:sp>
        <p:nvSpPr>
          <p:cNvPr id="11" name="Rounded Rectangle 4"/>
          <p:cNvSpPr/>
          <p:nvPr/>
        </p:nvSpPr>
        <p:spPr>
          <a:xfrm>
            <a:off x="1098033" y="2744593"/>
            <a:ext cx="7200000" cy="1940957"/>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endParaRPr lang="en-GB" dirty="0">
              <a:solidFill>
                <a:sysClr val="windowText" lastClr="000000"/>
              </a:solidFill>
            </a:endParaRPr>
          </a:p>
          <a:p>
            <a:endParaRPr lang="en-GB" dirty="0">
              <a:solidFill>
                <a:sysClr val="windowText" lastClr="000000"/>
              </a:solidFill>
            </a:endParaRPr>
          </a:p>
          <a:p>
            <a:pPr algn="ctr"/>
            <a:r>
              <a:rPr lang="en-GB" dirty="0">
                <a:solidFill>
                  <a:sysClr val="windowText" lastClr="000000"/>
                </a:solidFill>
              </a:rPr>
              <a:t>Interactive Discussion</a:t>
            </a:r>
            <a:endParaRPr lang="en-GB" altLang="en-US" dirty="0"/>
          </a:p>
          <a:p>
            <a:pPr lvl="2"/>
            <a:endParaRPr lang="en-GB" altLang="en-US" dirty="0"/>
          </a:p>
          <a:p>
            <a:pPr lvl="2"/>
            <a:endParaRPr lang="en-GB" altLang="en-US" dirty="0"/>
          </a:p>
          <a:p>
            <a:pPr lvl="2"/>
            <a:endParaRPr lang="en-GB" altLang="en-US" dirty="0"/>
          </a:p>
        </p:txBody>
      </p:sp>
    </p:spTree>
    <p:extLst>
      <p:ext uri="{BB962C8B-B14F-4D97-AF65-F5344CB8AC3E}">
        <p14:creationId xmlns:p14="http://schemas.microsoft.com/office/powerpoint/2010/main" val="298732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Sensitivity Analysis: Example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0110"/>
          </a:xfrm>
          <a:prstGeom prst="rect">
            <a:avLst/>
          </a:prstGeom>
          <a:noFill/>
        </p:spPr>
        <p:txBody>
          <a:bodyPr wrap="square" rtlCol="0" anchor="t">
            <a:spAutoFit/>
          </a:bodyPr>
          <a:lstStyle/>
          <a:p>
            <a:r>
              <a:rPr lang="en-GB" sz="2000">
                <a:latin typeface="Arial"/>
                <a:cs typeface="Arial"/>
              </a:rPr>
              <a:t>Suppose we want to forecast the profit for our business based on the following assumptions:</a:t>
            </a:r>
            <a:endParaRPr lang="en-GB" sz="800">
              <a:latin typeface="Arial" panose="020B0604020202020204" pitchFamily="34" charset="0"/>
              <a:cs typeface="Arial" panose="020B0604020202020204" pitchFamily="34" charset="0"/>
            </a:endParaRPr>
          </a:p>
        </p:txBody>
      </p:sp>
      <p:pic>
        <p:nvPicPr>
          <p:cNvPr id="2" name="Picture 2" descr="A screenshot of a cell phone&#10;&#10;Description generated with very high confidence">
            <a:extLst>
              <a:ext uri="{FF2B5EF4-FFF2-40B4-BE49-F238E27FC236}">
                <a16:creationId xmlns:a16="http://schemas.microsoft.com/office/drawing/2014/main" id="{52F33F00-18E3-4A6A-868D-57D916F90106}"/>
              </a:ext>
            </a:extLst>
          </p:cNvPr>
          <p:cNvPicPr>
            <a:picLocks noChangeAspect="1"/>
          </p:cNvPicPr>
          <p:nvPr/>
        </p:nvPicPr>
        <p:blipFill>
          <a:blip r:embed="rId6"/>
          <a:stretch>
            <a:fillRect/>
          </a:stretch>
        </p:blipFill>
        <p:spPr>
          <a:xfrm>
            <a:off x="842513" y="2304697"/>
            <a:ext cx="7286445" cy="2996228"/>
          </a:xfrm>
          <a:prstGeom prst="rect">
            <a:avLst/>
          </a:prstGeom>
        </p:spPr>
      </p:pic>
    </p:spTree>
    <p:extLst>
      <p:ext uri="{BB962C8B-B14F-4D97-AF65-F5344CB8AC3E}">
        <p14:creationId xmlns:p14="http://schemas.microsoft.com/office/powerpoint/2010/main" val="85212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Sensitivity Analysis: Example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724096"/>
          </a:xfrm>
          <a:prstGeom prst="rect">
            <a:avLst/>
          </a:prstGeom>
          <a:noFill/>
        </p:spPr>
        <p:txBody>
          <a:bodyPr wrap="square" rtlCol="0" anchor="t">
            <a:spAutoFit/>
          </a:bodyPr>
          <a:lstStyle/>
          <a:p>
            <a:pPr marL="342900" indent="-342900">
              <a:buFont typeface="Arial"/>
              <a:buChar char="•"/>
            </a:pPr>
            <a:r>
              <a:rPr lang="en-GB" sz="2000" dirty="0">
                <a:latin typeface="Arial"/>
                <a:cs typeface="Arial"/>
              </a:rPr>
              <a:t>The profit can be calculated using the following formula:</a:t>
            </a:r>
          </a:p>
          <a:p>
            <a:pPr marL="342900" indent="-342900">
              <a:buFont typeface="Arial"/>
              <a:buChar char="•"/>
            </a:pPr>
            <a:endParaRPr lang="en-GB" sz="2000" dirty="0">
              <a:latin typeface="Arial" panose="020B0604020202020204" pitchFamily="34" charset="0"/>
              <a:cs typeface="Arial" panose="020B0604020202020204" pitchFamily="34" charset="0"/>
            </a:endParaRPr>
          </a:p>
          <a:p>
            <a:pPr lvl="3"/>
            <a:r>
              <a:rPr lang="en-GB" sz="2000" i="1" dirty="0">
                <a:latin typeface="Arial"/>
                <a:cs typeface="Arial"/>
              </a:rPr>
              <a:t>profit = revenue – variable cost – fixed costs</a:t>
            </a:r>
            <a:endParaRPr lang="en-GB" sz="2000" dirty="0">
              <a:latin typeface="Arial" panose="020B0604020202020204" pitchFamily="34" charset="0"/>
              <a:cs typeface="Arial" panose="020B0604020202020204" pitchFamily="34" charset="0"/>
            </a:endParaRPr>
          </a:p>
          <a:p>
            <a:pPr marL="342900" indent="-342900">
              <a:buFont typeface="Arial"/>
              <a:buChar char="•"/>
            </a:pPr>
            <a:endParaRPr lang="en-GB" sz="2000"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Given that:</a:t>
            </a:r>
          </a:p>
          <a:p>
            <a:pPr marL="342900" indent="-342900">
              <a:buFont typeface="Arial"/>
              <a:buChar char="•"/>
            </a:pPr>
            <a:endParaRPr lang="en-GB" sz="800" dirty="0">
              <a:latin typeface="Arial" panose="020B0604020202020204" pitchFamily="34" charset="0"/>
              <a:cs typeface="Arial" panose="020B0604020202020204" pitchFamily="34" charset="0"/>
            </a:endParaRPr>
          </a:p>
          <a:p>
            <a:pPr marL="800100" lvl="1" indent="-342900">
              <a:buFont typeface="Wingdings"/>
              <a:buChar char="Ø"/>
            </a:pPr>
            <a:r>
              <a:rPr lang="en-GB" sz="2000" i="1" dirty="0">
                <a:latin typeface="Arial"/>
                <a:cs typeface="Arial"/>
              </a:rPr>
              <a:t>revenue = </a:t>
            </a:r>
            <a:r>
              <a:rPr lang="en-GB" sz="2000" i="1" dirty="0" err="1">
                <a:latin typeface="Arial"/>
                <a:cs typeface="Arial"/>
              </a:rPr>
              <a:t>spu</a:t>
            </a:r>
            <a:r>
              <a:rPr lang="en-GB" sz="2000" i="1" dirty="0">
                <a:latin typeface="Arial"/>
                <a:cs typeface="Arial"/>
              </a:rPr>
              <a:t> * units = 100 * 10,000 = 1,000,000</a:t>
            </a:r>
          </a:p>
          <a:p>
            <a:pPr marL="800100" lvl="1" indent="-342900">
              <a:buFont typeface="Wingdings"/>
              <a:buChar char="Ø"/>
            </a:pPr>
            <a:endParaRPr lang="en-GB" sz="800" i="1" dirty="0">
              <a:latin typeface="Arial" panose="020B0604020202020204" pitchFamily="34" charset="0"/>
              <a:cs typeface="Arial" panose="020B0604020202020204" pitchFamily="34" charset="0"/>
            </a:endParaRPr>
          </a:p>
          <a:p>
            <a:pPr marL="800100" lvl="1" indent="-342900">
              <a:buFont typeface="Wingdings"/>
              <a:buChar char="Ø"/>
            </a:pPr>
            <a:r>
              <a:rPr lang="en-GB" sz="2000" i="1" dirty="0">
                <a:latin typeface="Arial"/>
                <a:cs typeface="Arial"/>
              </a:rPr>
              <a:t>variable cost = </a:t>
            </a:r>
            <a:r>
              <a:rPr lang="en-GB" sz="2000" i="1" dirty="0" err="1">
                <a:latin typeface="Arial"/>
                <a:cs typeface="Arial"/>
              </a:rPr>
              <a:t>vcu</a:t>
            </a:r>
            <a:r>
              <a:rPr lang="en-GB" sz="2000" i="1" dirty="0">
                <a:latin typeface="Arial"/>
                <a:cs typeface="Arial"/>
              </a:rPr>
              <a:t> * units = 30 * 10,000 = 300,000</a:t>
            </a:r>
            <a:endParaRPr lang="en-GB" sz="2000" i="1" dirty="0">
              <a:latin typeface="Arial" panose="020B0604020202020204" pitchFamily="34" charset="0"/>
              <a:cs typeface="Arial" panose="020B0604020202020204" pitchFamily="34" charset="0"/>
            </a:endParaRP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We have:</a:t>
            </a:r>
            <a:endParaRPr lang="en-GB" sz="2000" i="1" dirty="0">
              <a:latin typeface="Arial" panose="020B0604020202020204" pitchFamily="34" charset="0"/>
              <a:cs typeface="Arial" panose="020B0604020202020204" pitchFamily="34" charset="0"/>
            </a:endParaRP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lvl="3"/>
            <a:r>
              <a:rPr lang="en-GB" sz="2000" i="1" dirty="0">
                <a:latin typeface="Arial"/>
                <a:cs typeface="Arial"/>
              </a:rPr>
              <a:t>profit = 1,000,000 – 300,000 – 500,000 = 200,000</a:t>
            </a:r>
            <a:endParaRPr lang="en-GB"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13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Sensitivity Analysis: Example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22</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0110"/>
          </a:xfrm>
          <a:prstGeom prst="rect">
            <a:avLst/>
          </a:prstGeom>
          <a:noFill/>
        </p:spPr>
        <p:txBody>
          <a:bodyPr wrap="square" rtlCol="0" anchor="t">
            <a:spAutoFit/>
          </a:bodyPr>
          <a:lstStyle/>
          <a:p>
            <a:r>
              <a:rPr lang="en-GB" sz="2000">
                <a:latin typeface="Arial"/>
                <a:cs typeface="Arial"/>
              </a:rPr>
              <a:t>What if we (independently) make each assumption worse by 10%?</a:t>
            </a:r>
            <a:endParaRPr lang="en-GB" sz="800">
              <a:latin typeface="Arial" panose="020B0604020202020204" pitchFamily="34" charset="0"/>
              <a:cs typeface="Arial" panose="020B0604020202020204" pitchFamily="34" charset="0"/>
            </a:endParaRPr>
          </a:p>
        </p:txBody>
      </p:sp>
      <p:pic>
        <p:nvPicPr>
          <p:cNvPr id="7" name="Picture 8" descr="A screenshot of a cell phone&#10;&#10;Description generated with very high confidence">
            <a:extLst>
              <a:ext uri="{FF2B5EF4-FFF2-40B4-BE49-F238E27FC236}">
                <a16:creationId xmlns:a16="http://schemas.microsoft.com/office/drawing/2014/main" id="{8EE23C70-90B7-4EB5-879E-6E0CF0A2BB6F}"/>
              </a:ext>
            </a:extLst>
          </p:cNvPr>
          <p:cNvPicPr>
            <a:picLocks noChangeAspect="1"/>
          </p:cNvPicPr>
          <p:nvPr/>
        </p:nvPicPr>
        <p:blipFill>
          <a:blip r:embed="rId6"/>
          <a:stretch>
            <a:fillRect/>
          </a:stretch>
        </p:blipFill>
        <p:spPr>
          <a:xfrm>
            <a:off x="842513" y="2346921"/>
            <a:ext cx="7286444" cy="2710497"/>
          </a:xfrm>
          <a:prstGeom prst="rect">
            <a:avLst/>
          </a:prstGeom>
        </p:spPr>
      </p:pic>
    </p:spTree>
    <p:extLst>
      <p:ext uri="{BB962C8B-B14F-4D97-AF65-F5344CB8AC3E}">
        <p14:creationId xmlns:p14="http://schemas.microsoft.com/office/powerpoint/2010/main" val="229541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Sensitivity Analysis: Example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23</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908762"/>
          </a:xfrm>
          <a:prstGeom prst="rect">
            <a:avLst/>
          </a:prstGeom>
          <a:noFill/>
        </p:spPr>
        <p:txBody>
          <a:bodyPr wrap="square" rtlCol="0" anchor="t">
            <a:spAutoFit/>
          </a:bodyPr>
          <a:lstStyle/>
          <a:p>
            <a:pPr marL="342900" indent="-342900">
              <a:buFont typeface="Arial"/>
              <a:buChar char="•"/>
            </a:pPr>
            <a:r>
              <a:rPr lang="en-GB" sz="2000" dirty="0">
                <a:latin typeface="Arial"/>
                <a:cs typeface="Arial"/>
              </a:rPr>
              <a:t>What if we make selling price per unit worse by 10%?</a:t>
            </a:r>
            <a:endParaRPr lang="en-GB" sz="2000" i="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Here is how revenue would change:</a:t>
            </a:r>
          </a:p>
          <a:p>
            <a:pPr marL="342900" indent="-342900">
              <a:buFont typeface="Arial"/>
              <a:buChar char="•"/>
            </a:pPr>
            <a:endParaRPr lang="en-GB" sz="800" dirty="0">
              <a:latin typeface="Arial" panose="020B0604020202020204" pitchFamily="34" charset="0"/>
              <a:cs typeface="Arial" panose="020B0604020202020204" pitchFamily="34" charset="0"/>
            </a:endParaRPr>
          </a:p>
          <a:p>
            <a:pPr marL="800100" lvl="1" indent="-342900">
              <a:buFont typeface="Wingdings"/>
              <a:buChar char="Ø"/>
            </a:pPr>
            <a:r>
              <a:rPr lang="en-GB" sz="2000" i="1" dirty="0">
                <a:latin typeface="Arial"/>
                <a:cs typeface="Arial"/>
              </a:rPr>
              <a:t>revenue = </a:t>
            </a:r>
            <a:r>
              <a:rPr lang="en-GB" sz="2000" i="1" dirty="0" err="1">
                <a:latin typeface="Arial"/>
                <a:cs typeface="Arial"/>
              </a:rPr>
              <a:t>spu</a:t>
            </a:r>
            <a:r>
              <a:rPr lang="en-GB" sz="2000" i="1" dirty="0">
                <a:latin typeface="Arial"/>
                <a:cs typeface="Arial"/>
              </a:rPr>
              <a:t> * units = 90 * 10,000 = £900,000</a:t>
            </a: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Everything else would stay the same</a:t>
            </a:r>
            <a:endParaRPr lang="en-GB" sz="2000" dirty="0">
              <a:latin typeface="Arial" panose="020B0604020202020204" pitchFamily="34" charset="0"/>
              <a:cs typeface="Arial" panose="020B0604020202020204" pitchFamily="34" charset="0"/>
            </a:endParaRP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Then, here is how profit would change:</a:t>
            </a:r>
            <a:endParaRPr lang="en-GB" sz="2000" i="1" dirty="0">
              <a:latin typeface="Arial" panose="020B0604020202020204" pitchFamily="34" charset="0"/>
              <a:cs typeface="Arial" panose="020B0604020202020204" pitchFamily="34" charset="0"/>
            </a:endParaRP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lvl="3"/>
            <a:r>
              <a:rPr lang="en-GB" sz="2000" i="1" dirty="0">
                <a:latin typeface="Arial"/>
                <a:cs typeface="Arial"/>
              </a:rPr>
              <a:t>profit = 900,000 – 300,000 – 500,000 = £100,000</a:t>
            </a:r>
          </a:p>
          <a:p>
            <a:pPr lvl="3"/>
            <a:endParaRPr lang="en-GB" sz="20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This constitutes a 50% decrease from the original estimate of £200,000</a:t>
            </a:r>
          </a:p>
        </p:txBody>
      </p:sp>
    </p:spTree>
    <p:extLst>
      <p:ext uri="{BB962C8B-B14F-4D97-AF65-F5344CB8AC3E}">
        <p14:creationId xmlns:p14="http://schemas.microsoft.com/office/powerpoint/2010/main" val="277961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Sensitivity Analysis: Example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24</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908762"/>
          </a:xfrm>
          <a:prstGeom prst="rect">
            <a:avLst/>
          </a:prstGeom>
          <a:noFill/>
        </p:spPr>
        <p:txBody>
          <a:bodyPr wrap="square" rtlCol="0" anchor="t">
            <a:spAutoFit/>
          </a:bodyPr>
          <a:lstStyle/>
          <a:p>
            <a:pPr marL="342900" indent="-342900">
              <a:buFont typeface="Arial"/>
              <a:buChar char="•"/>
            </a:pPr>
            <a:r>
              <a:rPr lang="en-GB" sz="2000" dirty="0">
                <a:latin typeface="Arial"/>
                <a:cs typeface="Arial"/>
              </a:rPr>
              <a:t>What if we make variable cost per unit worse by 10%?</a:t>
            </a:r>
            <a:endParaRPr lang="en-GB" sz="2000" i="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Here is how variable cost would change:</a:t>
            </a:r>
          </a:p>
          <a:p>
            <a:pPr marL="342900" indent="-342900">
              <a:buFont typeface="Arial"/>
              <a:buChar char="•"/>
            </a:pPr>
            <a:endParaRPr lang="en-GB" sz="800" dirty="0">
              <a:latin typeface="Arial" panose="020B0604020202020204" pitchFamily="34" charset="0"/>
              <a:cs typeface="Arial" panose="020B0604020202020204" pitchFamily="34" charset="0"/>
            </a:endParaRPr>
          </a:p>
          <a:p>
            <a:pPr marL="800100" lvl="1" indent="-342900">
              <a:buFont typeface="Wingdings"/>
              <a:buChar char="Ø"/>
            </a:pPr>
            <a:r>
              <a:rPr lang="en-GB" sz="2000" i="1" dirty="0">
                <a:latin typeface="Arial"/>
                <a:cs typeface="Arial"/>
              </a:rPr>
              <a:t>variable cost = </a:t>
            </a:r>
            <a:r>
              <a:rPr lang="en-GB" sz="2000" i="1" dirty="0" err="1">
                <a:latin typeface="Arial"/>
                <a:cs typeface="Arial"/>
              </a:rPr>
              <a:t>vcu</a:t>
            </a:r>
            <a:r>
              <a:rPr lang="en-GB" sz="2000" i="1" dirty="0">
                <a:latin typeface="Arial"/>
                <a:cs typeface="Arial"/>
              </a:rPr>
              <a:t> * units = 33 * 10,000 = £330,000</a:t>
            </a: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Everything else would stay the same</a:t>
            </a:r>
            <a:endParaRPr lang="en-GB" sz="2000" dirty="0">
              <a:latin typeface="Arial" panose="020B0604020202020204" pitchFamily="34" charset="0"/>
              <a:cs typeface="Arial" panose="020B0604020202020204" pitchFamily="34" charset="0"/>
            </a:endParaRP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Then, here is how profit would change:</a:t>
            </a:r>
            <a:endParaRPr lang="en-GB" sz="2000" i="1" dirty="0">
              <a:latin typeface="Arial" panose="020B0604020202020204" pitchFamily="34" charset="0"/>
              <a:cs typeface="Arial" panose="020B0604020202020204" pitchFamily="34" charset="0"/>
            </a:endParaRP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lvl="3"/>
            <a:r>
              <a:rPr lang="en-GB" sz="2000" i="1" dirty="0">
                <a:latin typeface="Arial"/>
                <a:cs typeface="Arial"/>
              </a:rPr>
              <a:t>profit = 1,000,000 – 330,000 – 500,000 = £170,000</a:t>
            </a:r>
          </a:p>
          <a:p>
            <a:pPr lvl="3"/>
            <a:endParaRPr lang="en-GB" sz="20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This constitutes a 15% decrease from the original estimate of £200,000</a:t>
            </a:r>
          </a:p>
        </p:txBody>
      </p:sp>
    </p:spTree>
    <p:extLst>
      <p:ext uri="{BB962C8B-B14F-4D97-AF65-F5344CB8AC3E}">
        <p14:creationId xmlns:p14="http://schemas.microsoft.com/office/powerpoint/2010/main" val="328707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Sensitivity Analysis: Example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25</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908762"/>
          </a:xfrm>
          <a:prstGeom prst="rect">
            <a:avLst/>
          </a:prstGeom>
          <a:noFill/>
        </p:spPr>
        <p:txBody>
          <a:bodyPr wrap="square" rtlCol="0" anchor="t">
            <a:spAutoFit/>
          </a:bodyPr>
          <a:lstStyle/>
          <a:p>
            <a:pPr marL="342900" indent="-342900">
              <a:buFont typeface="Arial"/>
              <a:buChar char="•"/>
            </a:pPr>
            <a:r>
              <a:rPr lang="en-GB" sz="2000" dirty="0">
                <a:latin typeface="Arial"/>
                <a:cs typeface="Arial"/>
              </a:rPr>
              <a:t>What if we make fixed costs worse by 10%?</a:t>
            </a:r>
            <a:endParaRPr lang="en-GB" sz="2000" i="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Here is how fixed costs would change:</a:t>
            </a:r>
          </a:p>
          <a:p>
            <a:pPr marL="342900" indent="-342900">
              <a:buFont typeface="Arial"/>
              <a:buChar char="•"/>
            </a:pPr>
            <a:endParaRPr lang="en-GB" sz="800" dirty="0">
              <a:latin typeface="Arial" panose="020B0604020202020204" pitchFamily="34" charset="0"/>
              <a:cs typeface="Arial" panose="020B0604020202020204" pitchFamily="34" charset="0"/>
            </a:endParaRPr>
          </a:p>
          <a:p>
            <a:pPr marL="800100" lvl="1" indent="-342900">
              <a:buFont typeface="Wingdings"/>
              <a:buChar char="Ø"/>
            </a:pPr>
            <a:r>
              <a:rPr lang="en-GB" sz="2000" i="1" dirty="0">
                <a:latin typeface="Arial"/>
                <a:cs typeface="Arial"/>
              </a:rPr>
              <a:t>fixed costs = £550,000</a:t>
            </a: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Everything else would stay the same</a:t>
            </a:r>
            <a:endParaRPr lang="en-GB" sz="2000" dirty="0">
              <a:latin typeface="Arial" panose="020B0604020202020204" pitchFamily="34" charset="0"/>
              <a:cs typeface="Arial" panose="020B0604020202020204" pitchFamily="34" charset="0"/>
            </a:endParaRP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Then, here is how profit would change:</a:t>
            </a:r>
            <a:endParaRPr lang="en-GB" sz="2000" i="1" dirty="0">
              <a:latin typeface="Arial" panose="020B0604020202020204" pitchFamily="34" charset="0"/>
              <a:cs typeface="Arial" panose="020B0604020202020204" pitchFamily="34" charset="0"/>
            </a:endParaRP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lvl="3"/>
            <a:r>
              <a:rPr lang="en-GB" sz="2000" i="1" dirty="0">
                <a:latin typeface="Arial"/>
                <a:cs typeface="Arial"/>
              </a:rPr>
              <a:t>profit = 1,000,000 – 300,000 – 550,000 = £150,000</a:t>
            </a:r>
          </a:p>
          <a:p>
            <a:pPr lvl="3"/>
            <a:endParaRPr lang="en-GB" sz="20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This constitutes a 25% decrease from the original estimate of £200,000</a:t>
            </a:r>
          </a:p>
        </p:txBody>
      </p:sp>
    </p:spTree>
    <p:extLst>
      <p:ext uri="{BB962C8B-B14F-4D97-AF65-F5344CB8AC3E}">
        <p14:creationId xmlns:p14="http://schemas.microsoft.com/office/powerpoint/2010/main" val="96628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Sensitivity Analysis: Example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26</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339650"/>
          </a:xfrm>
          <a:prstGeom prst="rect">
            <a:avLst/>
          </a:prstGeom>
          <a:noFill/>
        </p:spPr>
        <p:txBody>
          <a:bodyPr wrap="square" rtlCol="0" anchor="t">
            <a:spAutoFit/>
          </a:bodyPr>
          <a:lstStyle/>
          <a:p>
            <a:pPr marL="342900" indent="-342900">
              <a:buFont typeface="Arial"/>
              <a:buChar char="•"/>
            </a:pPr>
            <a:r>
              <a:rPr lang="en-GB" sz="2000" dirty="0">
                <a:latin typeface="Arial"/>
                <a:cs typeface="Arial"/>
              </a:rPr>
              <a:t>What if we make forecast sales worse by 10%?</a:t>
            </a:r>
            <a:endParaRPr lang="en-GB" sz="2000" i="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Here is how revenue and variable cost would change:</a:t>
            </a:r>
          </a:p>
          <a:p>
            <a:pPr marL="342900" indent="-342900">
              <a:buFont typeface="Arial"/>
              <a:buChar char="•"/>
            </a:pPr>
            <a:endParaRPr lang="en-GB" sz="800" dirty="0">
              <a:latin typeface="Arial" panose="020B0604020202020204" pitchFamily="34" charset="0"/>
              <a:cs typeface="Arial" panose="020B0604020202020204" pitchFamily="34" charset="0"/>
            </a:endParaRPr>
          </a:p>
          <a:p>
            <a:pPr marL="800100" lvl="1" indent="-342900">
              <a:buFont typeface="Wingdings"/>
              <a:buChar char="Ø"/>
            </a:pPr>
            <a:r>
              <a:rPr lang="en-GB" sz="2000" i="1" dirty="0">
                <a:latin typeface="Arial"/>
                <a:cs typeface="Arial"/>
              </a:rPr>
              <a:t>revenue = </a:t>
            </a:r>
            <a:r>
              <a:rPr lang="en-GB" sz="2000" i="1" dirty="0" err="1">
                <a:latin typeface="Arial"/>
                <a:cs typeface="Arial"/>
              </a:rPr>
              <a:t>spu</a:t>
            </a:r>
            <a:r>
              <a:rPr lang="en-GB" sz="2000" i="1" dirty="0">
                <a:latin typeface="Arial"/>
                <a:cs typeface="Arial"/>
              </a:rPr>
              <a:t> * units = 100 * 9,000 = 900,000</a:t>
            </a:r>
          </a:p>
          <a:p>
            <a:pPr marL="800100" lvl="1" indent="-342900">
              <a:buFont typeface="Wingdings"/>
              <a:buChar char="Ø"/>
            </a:pPr>
            <a:endParaRPr lang="en-GB" sz="800" i="1" dirty="0">
              <a:latin typeface="Arial"/>
              <a:cs typeface="Arial"/>
            </a:endParaRPr>
          </a:p>
          <a:p>
            <a:pPr marL="800100" lvl="1" indent="-342900">
              <a:buFont typeface="Wingdings"/>
              <a:buChar char="Ø"/>
            </a:pPr>
            <a:r>
              <a:rPr lang="en-GB" sz="2000" i="1" dirty="0">
                <a:latin typeface="Arial"/>
                <a:cs typeface="Arial"/>
              </a:rPr>
              <a:t>variable cost = </a:t>
            </a:r>
            <a:r>
              <a:rPr lang="en-GB" sz="2000" i="1" dirty="0" err="1">
                <a:latin typeface="Arial"/>
                <a:cs typeface="Arial"/>
              </a:rPr>
              <a:t>vcu</a:t>
            </a:r>
            <a:r>
              <a:rPr lang="en-GB" sz="2000" i="1" dirty="0">
                <a:latin typeface="Arial"/>
                <a:cs typeface="Arial"/>
              </a:rPr>
              <a:t> * units = 30 * 9,000 = £270,000</a:t>
            </a:r>
            <a:endParaRPr lang="en-GB" dirty="0">
              <a:cs typeface="Calibri"/>
            </a:endParaRP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Fixed costs would stay the same</a:t>
            </a:r>
            <a:endParaRPr lang="en-GB" sz="2000" dirty="0">
              <a:latin typeface="Arial" panose="020B0604020202020204" pitchFamily="34" charset="0"/>
              <a:cs typeface="Arial" panose="020B0604020202020204" pitchFamily="34" charset="0"/>
            </a:endParaRP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Then, here is how profit would change:</a:t>
            </a:r>
            <a:endParaRPr lang="en-GB" sz="2000" i="1" dirty="0">
              <a:latin typeface="Arial" panose="020B0604020202020204" pitchFamily="34" charset="0"/>
              <a:cs typeface="Arial" panose="020B0604020202020204" pitchFamily="34" charset="0"/>
            </a:endParaRPr>
          </a:p>
          <a:p>
            <a:pPr marL="800100" lvl="1" indent="-342900">
              <a:buFont typeface="Wingdings"/>
              <a:buChar char="Ø"/>
            </a:pPr>
            <a:endParaRPr lang="en-GB" sz="2000" i="1" dirty="0">
              <a:latin typeface="Arial" panose="020B0604020202020204" pitchFamily="34" charset="0"/>
              <a:cs typeface="Arial" panose="020B0604020202020204" pitchFamily="34" charset="0"/>
            </a:endParaRPr>
          </a:p>
          <a:p>
            <a:pPr lvl="3"/>
            <a:r>
              <a:rPr lang="en-GB" sz="2000" i="1" dirty="0">
                <a:latin typeface="Arial"/>
                <a:cs typeface="Arial"/>
              </a:rPr>
              <a:t>profit = 900,000 – 270,000 – 500,000 = £130,000</a:t>
            </a:r>
          </a:p>
          <a:p>
            <a:pPr lvl="3"/>
            <a:endParaRPr lang="en-GB" sz="2000" i="1" dirty="0">
              <a:latin typeface="Arial" panose="020B0604020202020204" pitchFamily="34" charset="0"/>
              <a:cs typeface="Arial" panose="020B0604020202020204" pitchFamily="34" charset="0"/>
            </a:endParaRPr>
          </a:p>
          <a:p>
            <a:pPr marL="342900" indent="-342900">
              <a:buFont typeface="Arial"/>
              <a:buChar char="•"/>
            </a:pPr>
            <a:r>
              <a:rPr lang="en-GB" sz="2000" dirty="0">
                <a:latin typeface="Arial"/>
                <a:cs typeface="Arial"/>
              </a:rPr>
              <a:t>This constitutes a 35% decrease from the original estimate of £200,000</a:t>
            </a:r>
          </a:p>
        </p:txBody>
      </p:sp>
    </p:spTree>
    <p:extLst>
      <p:ext uri="{BB962C8B-B14F-4D97-AF65-F5344CB8AC3E}">
        <p14:creationId xmlns:p14="http://schemas.microsoft.com/office/powerpoint/2010/main" val="25566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chor="t">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a:ea typeface="MS PGothic"/>
              </a:rPr>
              <a:t>Sensitivity Analysis: Example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27</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0110"/>
          </a:xfrm>
          <a:prstGeom prst="rect">
            <a:avLst/>
          </a:prstGeom>
          <a:noFill/>
        </p:spPr>
        <p:txBody>
          <a:bodyPr wrap="square" rtlCol="0" anchor="t">
            <a:spAutoFit/>
          </a:bodyPr>
          <a:lstStyle/>
          <a:p>
            <a:pPr marL="342900" indent="-342900">
              <a:buFont typeface="Arial"/>
              <a:buChar char="•"/>
            </a:pPr>
            <a:r>
              <a:rPr lang="en-GB" sz="2000">
                <a:latin typeface="Arial"/>
                <a:cs typeface="Arial"/>
              </a:rPr>
              <a:t>To recap:</a:t>
            </a:r>
            <a:endParaRPr lang="en-GB" sz="800">
              <a:latin typeface="Arial" panose="020B0604020202020204" pitchFamily="34" charset="0"/>
              <a:cs typeface="Arial" panose="020B0604020202020204" pitchFamily="34" charset="0"/>
            </a:endParaRPr>
          </a:p>
        </p:txBody>
      </p:sp>
      <p:pic>
        <p:nvPicPr>
          <p:cNvPr id="2" name="Picture 2" descr="A screenshot of a cell phone&#10;&#10;Description generated with very high confidence">
            <a:extLst>
              <a:ext uri="{FF2B5EF4-FFF2-40B4-BE49-F238E27FC236}">
                <a16:creationId xmlns:a16="http://schemas.microsoft.com/office/drawing/2014/main" id="{1CDC8608-EF94-449A-9047-C24B9DCB7B3D}"/>
              </a:ext>
            </a:extLst>
          </p:cNvPr>
          <p:cNvPicPr>
            <a:picLocks noChangeAspect="1"/>
          </p:cNvPicPr>
          <p:nvPr/>
        </p:nvPicPr>
        <p:blipFill>
          <a:blip r:embed="rId6"/>
          <a:stretch>
            <a:fillRect/>
          </a:stretch>
        </p:blipFill>
        <p:spPr>
          <a:xfrm>
            <a:off x="842513" y="2302947"/>
            <a:ext cx="7286445" cy="2640296"/>
          </a:xfrm>
          <a:prstGeom prst="rect">
            <a:avLst/>
          </a:prstGeom>
        </p:spPr>
      </p:pic>
      <p:sp>
        <p:nvSpPr>
          <p:cNvPr id="9" name="TextBox 8">
            <a:extLst>
              <a:ext uri="{FF2B5EF4-FFF2-40B4-BE49-F238E27FC236}">
                <a16:creationId xmlns:a16="http://schemas.microsoft.com/office/drawing/2014/main" id="{EBF81FAE-62C0-4722-8824-9091B3E6DADC}"/>
              </a:ext>
            </a:extLst>
          </p:cNvPr>
          <p:cNvSpPr txBox="1"/>
          <p:nvPr/>
        </p:nvSpPr>
        <p:spPr>
          <a:xfrm>
            <a:off x="240000" y="5426524"/>
            <a:ext cx="11593288" cy="400110"/>
          </a:xfrm>
          <a:prstGeom prst="rect">
            <a:avLst/>
          </a:prstGeom>
          <a:noFill/>
        </p:spPr>
        <p:txBody>
          <a:bodyPr wrap="square" rtlCol="0" anchor="t">
            <a:spAutoFit/>
          </a:bodyPr>
          <a:lstStyle/>
          <a:p>
            <a:pPr marL="342900" indent="-342900">
              <a:buFont typeface="Arial"/>
              <a:buChar char="•"/>
            </a:pPr>
            <a:r>
              <a:rPr lang="en-GB" sz="2000">
                <a:latin typeface="Arial"/>
                <a:cs typeface="Arial"/>
              </a:rPr>
              <a:t>We conclude that </a:t>
            </a:r>
            <a:r>
              <a:rPr lang="en-GB" sz="2000" i="1">
                <a:latin typeface="Arial"/>
                <a:cs typeface="Arial"/>
              </a:rPr>
              <a:t>selling price per unit</a:t>
            </a:r>
            <a:r>
              <a:rPr lang="en-GB" sz="2000">
                <a:latin typeface="Arial"/>
                <a:cs typeface="Arial"/>
              </a:rPr>
              <a:t> is the most sensitive feature</a:t>
            </a:r>
            <a:endParaRPr lang="en-GB" sz="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944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Review </a:t>
            </a: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19</a:t>
            </a:r>
            <a:endParaRPr lang="zh-TW" altLang="en-US" sz="1400" dirty="0">
              <a:latin typeface="Arial" panose="020B0604020202020204" pitchFamily="34" charset="0"/>
              <a:cs typeface="Arial" panose="020B0604020202020204" pitchFamily="34" charset="0"/>
            </a:endParaRPr>
          </a:p>
        </p:txBody>
      </p:sp>
      <p:sp>
        <p:nvSpPr>
          <p:cNvPr id="7" name="TextBox 6"/>
          <p:cNvSpPr txBox="1"/>
          <p:nvPr/>
        </p:nvSpPr>
        <p:spPr>
          <a:xfrm>
            <a:off x="919613" y="4775927"/>
            <a:ext cx="3998034"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How can assumptions be tested?</a:t>
            </a:r>
          </a:p>
        </p:txBody>
      </p:sp>
      <p:sp>
        <p:nvSpPr>
          <p:cNvPr id="9" name="TextBox 8"/>
          <p:cNvSpPr txBox="1"/>
          <p:nvPr/>
        </p:nvSpPr>
        <p:spPr>
          <a:xfrm>
            <a:off x="916382" y="3066337"/>
            <a:ext cx="5937844"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the purpose of the cross-validation phase?</a:t>
            </a:r>
          </a:p>
        </p:txBody>
      </p:sp>
      <p:sp>
        <p:nvSpPr>
          <p:cNvPr id="10" name="TextBox 9"/>
          <p:cNvSpPr txBox="1"/>
          <p:nvPr/>
        </p:nvSpPr>
        <p:spPr>
          <a:xfrm>
            <a:off x="916382" y="2211542"/>
            <a:ext cx="9155070"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the purpose of having separate sets for training, validation and testing?</a:t>
            </a:r>
          </a:p>
        </p:txBody>
      </p:sp>
      <p:sp>
        <p:nvSpPr>
          <p:cNvPr id="11" name="TextBox 10"/>
          <p:cNvSpPr txBox="1"/>
          <p:nvPr/>
        </p:nvSpPr>
        <p:spPr>
          <a:xfrm>
            <a:off x="916382" y="3921132"/>
            <a:ext cx="3990070"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How can we classify ML models?</a:t>
            </a:r>
          </a:p>
        </p:txBody>
      </p:sp>
      <p:sp>
        <p:nvSpPr>
          <p:cNvPr id="12" name="TextBox 11"/>
          <p:cNvSpPr txBox="1"/>
          <p:nvPr/>
        </p:nvSpPr>
        <p:spPr>
          <a:xfrm>
            <a:off x="918928" y="1356747"/>
            <a:ext cx="7079502"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How is data in ML used differently than in other applications?</a:t>
            </a:r>
          </a:p>
        </p:txBody>
      </p:sp>
    </p:spTree>
    <p:extLst>
      <p:ext uri="{BB962C8B-B14F-4D97-AF65-F5344CB8AC3E}">
        <p14:creationId xmlns:p14="http://schemas.microsoft.com/office/powerpoint/2010/main" val="208816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Outcomes </a:t>
            </a: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20</a:t>
            </a:r>
            <a:endParaRPr lang="zh-TW" altLang="en-US" sz="1400" dirty="0">
              <a:latin typeface="Arial" panose="020B0604020202020204" pitchFamily="34" charset="0"/>
              <a:cs typeface="Arial" panose="020B0604020202020204" pitchFamily="34" charset="0"/>
            </a:endParaRPr>
          </a:p>
        </p:txBody>
      </p:sp>
      <p:sp>
        <p:nvSpPr>
          <p:cNvPr id="7"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You should be able to:</a:t>
            </a:r>
          </a:p>
        </p:txBody>
      </p:sp>
      <p:sp>
        <p:nvSpPr>
          <p:cNvPr id="8" name="Rectangle 7"/>
          <p:cNvSpPr/>
          <p:nvPr/>
        </p:nvSpPr>
        <p:spPr>
          <a:xfrm>
            <a:off x="1031150" y="1700808"/>
            <a:ext cx="9628789" cy="2169825"/>
          </a:xfrm>
          <a:prstGeom prst="rect">
            <a:avLst/>
          </a:prstGeom>
          <a:noFill/>
          <a:ln w="15875">
            <a:noFill/>
          </a:ln>
        </p:spPr>
        <p:txBody>
          <a:bodyPr wrap="square">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Understand how data is used in model construction</a:t>
            </a:r>
          </a:p>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Compare validation and testing and tell why they are both important</a:t>
            </a:r>
          </a:p>
          <a:p>
            <a:pPr marL="285750" indent="-285750">
              <a:lnSpc>
                <a:spcPct val="150000"/>
              </a:lnSpc>
              <a:buClr>
                <a:schemeClr val="accent1"/>
              </a:buClr>
              <a:buSzPct val="100000"/>
              <a:buFont typeface="Wingdings" panose="05000000000000000000" pitchFamily="2" charset="2"/>
              <a:buChar char="q"/>
              <a:defRPr/>
            </a:pPr>
            <a:r>
              <a:rPr lang="en-GB" altLang="en-US" dirty="0">
                <a:latin typeface="Arial" panose="020B0604020202020204" pitchFamily="34" charset="0"/>
                <a:cs typeface="Arial" panose="020B0604020202020204" pitchFamily="34" charset="0"/>
              </a:rPr>
              <a:t>Explain what cross-validation accomplishes</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Classify ML models</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Explain how sensitivity analysis is used to </a:t>
            </a:r>
            <a:r>
              <a:rPr lang="en-GB" altLang="en-US">
                <a:latin typeface="Arial" panose="020B0604020202020204" pitchFamily="34" charset="0"/>
                <a:cs typeface="Arial" panose="020B0604020202020204" pitchFamily="34" charset="0"/>
              </a:rPr>
              <a:t>test assumptions</a:t>
            </a:r>
            <a:endParaRPr lang="en-GB"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0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After completing this course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Objectives</a:t>
            </a:r>
          </a:p>
        </p:txBody>
      </p:sp>
      <p:sp>
        <p:nvSpPr>
          <p:cNvPr id="3" name="Rectangle 2"/>
          <p:cNvSpPr/>
          <p:nvPr/>
        </p:nvSpPr>
        <p:spPr>
          <a:xfrm>
            <a:off x="1031150" y="1700808"/>
            <a:ext cx="9628789" cy="2169825"/>
          </a:xfrm>
          <a:prstGeom prst="rect">
            <a:avLst/>
          </a:prstGeom>
          <a:noFill/>
          <a:ln w="15875">
            <a:noFill/>
          </a:ln>
        </p:spPr>
        <p:txBody>
          <a:bodyPr wrap="square">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Understand how data is used in model construction</a:t>
            </a:r>
          </a:p>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Explain what is the purpose of testing</a:t>
            </a:r>
          </a:p>
          <a:p>
            <a:pPr marL="285750" indent="-285750">
              <a:lnSpc>
                <a:spcPct val="150000"/>
              </a:lnSpc>
              <a:buClr>
                <a:schemeClr val="accent1"/>
              </a:buClr>
              <a:buSzPct val="100000"/>
              <a:buFont typeface="Wingdings" panose="05000000000000000000" pitchFamily="2" charset="2"/>
              <a:buChar char="q"/>
              <a:defRPr/>
            </a:pPr>
            <a:r>
              <a:rPr lang="en-GB" altLang="en-US" dirty="0">
                <a:latin typeface="Arial" panose="020B0604020202020204" pitchFamily="34" charset="0"/>
                <a:cs typeface="Arial" panose="020B0604020202020204" pitchFamily="34" charset="0"/>
              </a:rPr>
              <a:t>Describe what is cross validation and why it matters</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List the different classes of machine learning models</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Describe what sensitivity analysis does</a:t>
            </a: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21</a:t>
            </a:r>
            <a:endParaRPr lang="zh-TW" altLang="en-US" sz="1400"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0080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Learning From Data</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011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To recap:</a:t>
            </a:r>
            <a:r>
              <a:rPr lang="en-GB" sz="2000" dirty="0">
                <a:latin typeface="Arial" panose="020B0604020202020204" pitchFamily="34" charset="0"/>
                <a:cs typeface="Arial" panose="020B0604020202020204" pitchFamily="34" charset="0"/>
              </a:rPr>
              <a:t> ML models are shaped by data, similarly to how our brains are:</a:t>
            </a:r>
          </a:p>
        </p:txBody>
      </p:sp>
      <p:pic>
        <p:nvPicPr>
          <p:cNvPr id="7" name="Picture 6"/>
          <p:cNvPicPr>
            <a:picLocks noChangeAspect="1"/>
          </p:cNvPicPr>
          <p:nvPr/>
        </p:nvPicPr>
        <p:blipFill>
          <a:blip r:embed="rId6"/>
          <a:stretch>
            <a:fillRect/>
          </a:stretch>
        </p:blipFill>
        <p:spPr>
          <a:xfrm>
            <a:off x="3880255" y="2291281"/>
            <a:ext cx="1965292" cy="1648499"/>
          </a:xfrm>
          <a:prstGeom prst="rect">
            <a:avLst/>
          </a:prstGeom>
        </p:spPr>
      </p:pic>
      <p:pic>
        <p:nvPicPr>
          <p:cNvPr id="1028" name="Picture 4" descr="Image result for dat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V="1">
            <a:off x="1397876" y="2616201"/>
            <a:ext cx="1480206" cy="13235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8"/>
          <a:stretch>
            <a:fillRect/>
          </a:stretch>
        </p:blipFill>
        <p:spPr>
          <a:xfrm>
            <a:off x="6863003" y="2627798"/>
            <a:ext cx="1704198" cy="1312881"/>
          </a:xfrm>
          <a:prstGeom prst="rect">
            <a:avLst/>
          </a:prstGeom>
        </p:spPr>
      </p:pic>
      <p:sp>
        <p:nvSpPr>
          <p:cNvPr id="14" name="Curved Down Arrow 13"/>
          <p:cNvSpPr/>
          <p:nvPr/>
        </p:nvSpPr>
        <p:spPr>
          <a:xfrm>
            <a:off x="2578100" y="2019300"/>
            <a:ext cx="1600200" cy="495301"/>
          </a:xfrm>
          <a:prstGeom prst="curvedDownArrow">
            <a:avLst>
              <a:gd name="adj1" fmla="val 15463"/>
              <a:gd name="adj2" fmla="val 52333"/>
              <a:gd name="adj3" fmla="val 31909"/>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Down Arrow 14"/>
          <p:cNvSpPr/>
          <p:nvPr/>
        </p:nvSpPr>
        <p:spPr>
          <a:xfrm>
            <a:off x="5689600" y="2089150"/>
            <a:ext cx="1600200" cy="495301"/>
          </a:xfrm>
          <a:prstGeom prst="curvedDownArrow">
            <a:avLst>
              <a:gd name="adj1" fmla="val 15463"/>
              <a:gd name="adj2" fmla="val 52333"/>
              <a:gd name="adj3" fmla="val 31909"/>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1697859" y="2152134"/>
            <a:ext cx="880241" cy="369332"/>
          </a:xfrm>
          <a:prstGeom prst="rect">
            <a:avLst/>
          </a:prstGeom>
          <a:noFill/>
        </p:spPr>
        <p:txBody>
          <a:bodyPr wrap="none" rtlCol="0">
            <a:spAutoFit/>
          </a:bodyPr>
          <a:lstStyle/>
          <a:p>
            <a:r>
              <a:rPr lang="en-US" dirty="0"/>
              <a:t>Data IN</a:t>
            </a:r>
          </a:p>
        </p:txBody>
      </p:sp>
      <p:sp>
        <p:nvSpPr>
          <p:cNvPr id="17" name="TextBox 16"/>
          <p:cNvSpPr txBox="1"/>
          <p:nvPr/>
        </p:nvSpPr>
        <p:spPr>
          <a:xfrm>
            <a:off x="7289800" y="2220954"/>
            <a:ext cx="1277401" cy="369332"/>
          </a:xfrm>
          <a:prstGeom prst="rect">
            <a:avLst/>
          </a:prstGeom>
          <a:noFill/>
        </p:spPr>
        <p:txBody>
          <a:bodyPr wrap="none" rtlCol="0">
            <a:spAutoFit/>
          </a:bodyPr>
          <a:lstStyle/>
          <a:p>
            <a:r>
              <a:rPr lang="en-US" dirty="0"/>
              <a:t>Insight OUT</a:t>
            </a:r>
          </a:p>
        </p:txBody>
      </p:sp>
      <p:sp>
        <p:nvSpPr>
          <p:cNvPr id="18" name="TextBox 17"/>
          <p:cNvSpPr txBox="1"/>
          <p:nvPr/>
        </p:nvSpPr>
        <p:spPr>
          <a:xfrm>
            <a:off x="240001" y="4401332"/>
            <a:ext cx="11593288" cy="2000548"/>
          </a:xfrm>
          <a:prstGeom prst="rect">
            <a:avLst/>
          </a:prstGeom>
          <a:noFill/>
        </p:spPr>
        <p:txBody>
          <a:bodyPr wrap="square" rtlCol="0" anchor="t">
            <a:spAutoFit/>
          </a:bodyPr>
          <a:lstStyle/>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We take data in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We compare it with previous examples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We make decisions (… sometimes we guess)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We derive insights that will inform future decisions</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898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Learning From Data</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1015663"/>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But … </a:t>
            </a: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how?!</a:t>
            </a:r>
            <a:r>
              <a:rPr lang="en-GB" sz="2000" dirty="0">
                <a:latin typeface="Arial" panose="020B0604020202020204" pitchFamily="34" charset="0"/>
                <a:cs typeface="Arial" panose="020B0604020202020204" pitchFamily="34" charset="0"/>
              </a:rPr>
              <a:t> How can we use old examples to make new decisions?</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In other words: how do we write a machine learning algorithm? </a:t>
            </a:r>
          </a:p>
        </p:txBody>
      </p:sp>
    </p:spTree>
    <p:extLst>
      <p:ext uri="{BB962C8B-B14F-4D97-AF65-F5344CB8AC3E}">
        <p14:creationId xmlns:p14="http://schemas.microsoft.com/office/powerpoint/2010/main" val="51521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Learning From Data</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477875"/>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But … </a:t>
            </a: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how?!</a:t>
            </a:r>
            <a:r>
              <a:rPr lang="en-GB" sz="2000" dirty="0">
                <a:latin typeface="Arial" panose="020B0604020202020204" pitchFamily="34" charset="0"/>
                <a:cs typeface="Arial" panose="020B0604020202020204" pitchFamily="34" charset="0"/>
              </a:rPr>
              <a:t> How can we use old examples to make new decisions?</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In other words: how do we write a machine learning algorithm?</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Actually, we don’t!</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 wide variety of algorithms are already available</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We just need to choose one …</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 and maybe fine-tune it a bit </a:t>
            </a:r>
          </a:p>
        </p:txBody>
      </p:sp>
    </p:spTree>
    <p:extLst>
      <p:ext uri="{BB962C8B-B14F-4D97-AF65-F5344CB8AC3E}">
        <p14:creationId xmlns:p14="http://schemas.microsoft.com/office/powerpoint/2010/main" val="642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Model Fitting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33965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Fine-tuning and configuring an algorithm is not done randomly:</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It may partly depend on the developer’s experience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But, mostly, a model’s parameters are </a:t>
            </a:r>
            <a:r>
              <a:rPr lang="en-GB" sz="2000" i="1" dirty="0">
                <a:latin typeface="Arial" panose="020B0604020202020204" pitchFamily="34" charset="0"/>
                <a:cs typeface="Arial" panose="020B0604020202020204" pitchFamily="34" charset="0"/>
              </a:rPr>
              <a:t>made to fit</a:t>
            </a:r>
            <a:r>
              <a:rPr lang="en-GB" sz="2000" dirty="0">
                <a:latin typeface="Arial" panose="020B0604020202020204" pitchFamily="34" charset="0"/>
                <a:cs typeface="Arial" panose="020B0604020202020204" pitchFamily="34" charset="0"/>
              </a:rPr>
              <a:t> some set of </a:t>
            </a:r>
            <a:r>
              <a:rPr lang="en-GB" sz="2000" i="1" dirty="0">
                <a:latin typeface="Arial" panose="020B0604020202020204" pitchFamily="34" charset="0"/>
                <a:cs typeface="Arial" panose="020B0604020202020204" pitchFamily="34" charset="0"/>
              </a:rPr>
              <a:t>training data</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This is what we mean when we say that the model is </a:t>
            </a:r>
            <a:r>
              <a:rPr lang="en-GB" sz="2000" i="1" dirty="0">
                <a:latin typeface="Arial" panose="020B0604020202020204" pitchFamily="34" charset="0"/>
                <a:cs typeface="Arial" panose="020B0604020202020204" pitchFamily="34" charset="0"/>
              </a:rPr>
              <a:t>shaped by data</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This process is called </a:t>
            </a: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model training</a:t>
            </a:r>
            <a:r>
              <a:rPr lang="en-GB" sz="2000" dirty="0">
                <a:latin typeface="Arial" panose="020B0604020202020204" pitchFamily="34" charset="0"/>
                <a:cs typeface="Arial" panose="020B0604020202020204" pitchFamily="34" charset="0"/>
              </a:rPr>
              <a:t>, or </a:t>
            </a: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model fitting</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training dataset consists of pairs of an input vector and some output value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resulting model will be an approximation of the underlying function</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Overfitting</a:t>
            </a:r>
            <a:r>
              <a:rPr lang="en-GB" sz="2000" dirty="0">
                <a:latin typeface="Arial" panose="020B0604020202020204" pitchFamily="34" charset="0"/>
                <a:cs typeface="Arial" panose="020B0604020202020204" pitchFamily="34" charset="0"/>
              </a:rPr>
              <a:t> happens if the model approximates the training data too closely</a:t>
            </a:r>
          </a:p>
          <a:p>
            <a:pPr marL="457200" indent="-4572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If it identifies relationships in the data that do not hold in general</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79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Model Testing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5078313"/>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To prevent overfitting, the model needs to be </a:t>
            </a: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tested</a:t>
            </a:r>
            <a:r>
              <a:rPr lang="en-GB"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 new set of data, called the </a:t>
            </a:r>
            <a:r>
              <a:rPr lang="en-GB" sz="2000" i="1" dirty="0">
                <a:latin typeface="Arial" panose="020B0604020202020204" pitchFamily="34" charset="0"/>
                <a:cs typeface="Arial" panose="020B0604020202020204" pitchFamily="34" charset="0"/>
              </a:rPr>
              <a:t>testing set</a:t>
            </a:r>
            <a:r>
              <a:rPr lang="en-GB" sz="2000" dirty="0">
                <a:latin typeface="Arial" panose="020B0604020202020204" pitchFamily="34" charset="0"/>
                <a:cs typeface="Arial" panose="020B0604020202020204" pitchFamily="34" charset="0"/>
              </a:rPr>
              <a:t>, is required</a:t>
            </a: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model’s predictions are compared against the expected values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This allows to assess the model’s performance on brand new data</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Both the training and testing sets should be chosen carefully:</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Selection bias</a:t>
            </a:r>
            <a:r>
              <a:rPr lang="en-GB" sz="2000" dirty="0">
                <a:latin typeface="Arial" panose="020B0604020202020204" pitchFamily="34" charset="0"/>
                <a:cs typeface="Arial" panose="020B0604020202020204" pitchFamily="34" charset="0"/>
              </a:rPr>
              <a:t> should be avoided</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Aim for sets that follow the distribution of the overall population</a:t>
            </a:r>
          </a:p>
          <a:p>
            <a:pPr marL="800100" lvl="1" indent="-342900">
              <a:buFont typeface="Wingdings" panose="05000000000000000000" pitchFamily="2" charset="2"/>
              <a:buChar char="Ø"/>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training set may consist of 80% of all the input data</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remaining 20% would then be used for testing</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a:latin typeface="Arial" panose="020B0604020202020204" pitchFamily="34" charset="0"/>
                <a:cs typeface="Arial" panose="020B0604020202020204" pitchFamily="34" charset="0"/>
              </a:rPr>
              <a:t>Often </a:t>
            </a:r>
            <a:r>
              <a:rPr lang="en-GB" sz="2000" dirty="0">
                <a:latin typeface="Arial" panose="020B0604020202020204" pitchFamily="34" charset="0"/>
                <a:cs typeface="Arial" panose="020B0604020202020204" pitchFamily="34" charset="0"/>
              </a:rPr>
              <a:t>multiple models are trained and tested, not just one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best performer is then selected</a:t>
            </a:r>
          </a:p>
        </p:txBody>
      </p:sp>
    </p:spTree>
    <p:extLst>
      <p:ext uri="{BB962C8B-B14F-4D97-AF65-F5344CB8AC3E}">
        <p14:creationId xmlns:p14="http://schemas.microsoft.com/office/powerpoint/2010/main" val="260781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Overfitting By Example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0110"/>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Two distinct models obtained from the same training data:</a:t>
            </a:r>
          </a:p>
        </p:txBody>
      </p:sp>
      <p:pic>
        <p:nvPicPr>
          <p:cNvPr id="3" name="Picture 2"/>
          <p:cNvPicPr>
            <a:picLocks noChangeAspect="1"/>
          </p:cNvPicPr>
          <p:nvPr/>
        </p:nvPicPr>
        <p:blipFill>
          <a:blip r:embed="rId6"/>
          <a:stretch>
            <a:fillRect/>
          </a:stretch>
        </p:blipFill>
        <p:spPr>
          <a:xfrm>
            <a:off x="1252867" y="2291282"/>
            <a:ext cx="5973103" cy="2285871"/>
          </a:xfrm>
          <a:prstGeom prst="rect">
            <a:avLst/>
          </a:prstGeom>
        </p:spPr>
      </p:pic>
      <p:sp>
        <p:nvSpPr>
          <p:cNvPr id="9" name="TextBox 8"/>
          <p:cNvSpPr txBox="1"/>
          <p:nvPr/>
        </p:nvSpPr>
        <p:spPr>
          <a:xfrm>
            <a:off x="240001" y="5038706"/>
            <a:ext cx="11593288" cy="1015663"/>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yellow model is overly fit to the training data</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green model offers a good approximation</a:t>
            </a:r>
          </a:p>
        </p:txBody>
      </p:sp>
    </p:spTree>
    <p:extLst>
      <p:ext uri="{BB962C8B-B14F-4D97-AF65-F5344CB8AC3E}">
        <p14:creationId xmlns:p14="http://schemas.microsoft.com/office/powerpoint/2010/main" val="176034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B28B4B3527A046A1C61887853F0F28" ma:contentTypeVersion="10" ma:contentTypeDescription="Create a new document." ma:contentTypeScope="" ma:versionID="0e0b51c2cc2cf47e733d6ad18225b5bd">
  <xsd:schema xmlns:xsd="http://www.w3.org/2001/XMLSchema" xmlns:xs="http://www.w3.org/2001/XMLSchema" xmlns:p="http://schemas.microsoft.com/office/2006/metadata/properties" xmlns:ns1="http://schemas.microsoft.com/sharepoint/v3" xmlns:ns3="0c320b0f-797c-4741-9453-0c67664f5d94" targetNamespace="http://schemas.microsoft.com/office/2006/metadata/properties" ma:root="true" ma:fieldsID="57482731bc076b292147e93f6e054406" ns1:_="" ns3:_="">
    <xsd:import namespace="http://schemas.microsoft.com/sharepoint/v3"/>
    <xsd:import namespace="0c320b0f-797c-4741-9453-0c67664f5d9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320b0f-797c-4741-9453-0c67664f5d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DE1E78-43C8-491B-A155-1CEE6C63C108}">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FB6A6FB-30D7-442B-9B2B-7BF01776B0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c320b0f-797c-4741-9453-0c67664f5d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990D4E-216B-4223-82E4-A152CD1EE9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FDM PowerPoint Theme Template</Template>
  <TotalTime>6334</TotalTime>
  <Words>2031</Words>
  <Application>Microsoft Office PowerPoint</Application>
  <PresentationFormat>Widescreen</PresentationFormat>
  <Paragraphs>420</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Wingdings</vt:lpstr>
      <vt:lpstr>FDM PowerPoint Theme Template</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Lambdas</dc:title>
  <dc:creator>Donatien Kabwe</dc:creator>
  <cp:lastModifiedBy>Luca Fossati</cp:lastModifiedBy>
  <cp:revision>912</cp:revision>
  <dcterms:created xsi:type="dcterms:W3CDTF">2018-10-30T11:41:52Z</dcterms:created>
  <dcterms:modified xsi:type="dcterms:W3CDTF">2019-11-29T12:50:19Z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0x010100ABB28B4B3527A046A1C61887853F0F28</vt:lpwstr>
  </property>
</Properties>
</file>