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ppt/tags/tag45.xml" ContentType="application/vnd.openxmlformats-officedocument.presentationml.tags+xml"/>
  <Override PartName="/ppt/notesSlides/notesSlide45.xml" ContentType="application/vnd.openxmlformats-officedocument.presentationml.notesSlide+xml"/>
  <Override PartName="/ppt/tags/tag46.xml" ContentType="application/vnd.openxmlformats-officedocument.presentationml.tags+xml"/>
  <Override PartName="/ppt/notesSlides/notesSlide46.xml" ContentType="application/vnd.openxmlformats-officedocument.presentationml.notesSlide+xml"/>
  <Override PartName="/ppt/tags/tag47.xml" ContentType="application/vnd.openxmlformats-officedocument.presentationml.tags+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53"/>
  </p:notesMasterIdLst>
  <p:sldIdLst>
    <p:sldId id="263" r:id="rId5"/>
    <p:sldId id="283" r:id="rId6"/>
    <p:sldId id="258" r:id="rId7"/>
    <p:sldId id="294" r:id="rId8"/>
    <p:sldId id="316" r:id="rId9"/>
    <p:sldId id="307" r:id="rId10"/>
    <p:sldId id="293" r:id="rId11"/>
    <p:sldId id="317" r:id="rId12"/>
    <p:sldId id="309" r:id="rId13"/>
    <p:sldId id="336" r:id="rId14"/>
    <p:sldId id="310" r:id="rId15"/>
    <p:sldId id="308" r:id="rId16"/>
    <p:sldId id="318" r:id="rId17"/>
    <p:sldId id="319" r:id="rId18"/>
    <p:sldId id="337" r:id="rId19"/>
    <p:sldId id="320" r:id="rId20"/>
    <p:sldId id="321" r:id="rId21"/>
    <p:sldId id="322" r:id="rId22"/>
    <p:sldId id="323" r:id="rId23"/>
    <p:sldId id="338" r:id="rId24"/>
    <p:sldId id="296" r:id="rId25"/>
    <p:sldId id="313" r:id="rId26"/>
    <p:sldId id="324" r:id="rId27"/>
    <p:sldId id="325" r:id="rId28"/>
    <p:sldId id="339" r:id="rId29"/>
    <p:sldId id="314" r:id="rId30"/>
    <p:sldId id="326" r:id="rId31"/>
    <p:sldId id="327" r:id="rId32"/>
    <p:sldId id="328" r:id="rId33"/>
    <p:sldId id="341" r:id="rId34"/>
    <p:sldId id="331" r:id="rId35"/>
    <p:sldId id="329" r:id="rId36"/>
    <p:sldId id="332" r:id="rId37"/>
    <p:sldId id="343" r:id="rId38"/>
    <p:sldId id="334" r:id="rId39"/>
    <p:sldId id="333" r:id="rId40"/>
    <p:sldId id="342" r:id="rId41"/>
    <p:sldId id="335" r:id="rId42"/>
    <p:sldId id="330" r:id="rId43"/>
    <p:sldId id="344" r:id="rId44"/>
    <p:sldId id="345" r:id="rId45"/>
    <p:sldId id="346" r:id="rId46"/>
    <p:sldId id="348" r:id="rId47"/>
    <p:sldId id="347" r:id="rId48"/>
    <p:sldId id="349" r:id="rId49"/>
    <p:sldId id="268" r:id="rId50"/>
    <p:sldId id="267" r:id="rId51"/>
    <p:sldId id="269" r:id="rId52"/>
  </p:sldIdLst>
  <p:sldSz cx="12192000" cy="6858000"/>
  <p:notesSz cx="6858000" cy="10763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y Boutin" initials="SB" lastIdx="7" clrIdx="0"/>
  <p:cmAuthor id="2" name="Billy McCarthy" initials="BM" lastIdx="1" clrIdx="1"/>
  <p:cmAuthor id="3" name="Craig Dolan" initials="CD"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66FFCC"/>
    <a:srgbClr val="99CCFF"/>
    <a:srgbClr val="00FFFF"/>
    <a:srgbClr val="00FFCC"/>
    <a:srgbClr val="33CCCC"/>
    <a:srgbClr val="00CC99"/>
    <a:srgbClr val="00CC6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3C8E03-4FB7-4DF2-9209-DC9AB3E6FD9B}" v="116" dt="2019-11-29T12:01:09.733"/>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25" autoAdjust="0"/>
  </p:normalViewPr>
  <p:slideViewPr>
    <p:cSldViewPr snapToGrid="0">
      <p:cViewPr varScale="1">
        <p:scale>
          <a:sx n="95" d="100"/>
          <a:sy n="95" d="100"/>
        </p:scale>
        <p:origin x="108" y="180"/>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Fossati" userId="S::luca.fossati@fdmgroup.com::7d8a27c9-d805-45d1-af3d-5cf81a9395c3" providerId="AD" clId="Web-{239E7650-FA32-4B23-9D83-49A4CF7FE037}"/>
    <pc:docChg chg="sldOrd">
      <pc:chgData name="Luca Fossati" userId="S::luca.fossati@fdmgroup.com::7d8a27c9-d805-45d1-af3d-5cf81a9395c3" providerId="AD" clId="Web-{239E7650-FA32-4B23-9D83-49A4CF7FE037}" dt="2019-09-07T21:39:09.292" v="0"/>
      <pc:docMkLst>
        <pc:docMk/>
      </pc:docMkLst>
      <pc:sldChg chg="ord">
        <pc:chgData name="Luca Fossati" userId="S::luca.fossati@fdmgroup.com::7d8a27c9-d805-45d1-af3d-5cf81a9395c3" providerId="AD" clId="Web-{239E7650-FA32-4B23-9D83-49A4CF7FE037}" dt="2019-09-07T21:39:09.292" v="0"/>
        <pc:sldMkLst>
          <pc:docMk/>
          <pc:sldMk cId="2035129089" sldId="296"/>
        </pc:sldMkLst>
      </pc:sldChg>
    </pc:docChg>
  </pc:docChgLst>
  <pc:docChgLst>
    <pc:chgData name="Luca Fossati" userId="7d8a27c9-d805-45d1-af3d-5cf81a9395c3" providerId="ADAL" clId="{DD3640C2-54A5-4634-B7A8-D3B584751C0A}"/>
    <pc:docChg chg="undo custSel delSld modSld">
      <pc:chgData name="Luca Fossati" userId="7d8a27c9-d805-45d1-af3d-5cf81a9395c3" providerId="ADAL" clId="{DD3640C2-54A5-4634-B7A8-D3B584751C0A}" dt="2019-11-06T11:25:34.721" v="2060" actId="20577"/>
      <pc:docMkLst>
        <pc:docMk/>
      </pc:docMkLst>
      <pc:sldChg chg="modNotes">
        <pc:chgData name="Luca Fossati" userId="7d8a27c9-d805-45d1-af3d-5cf81a9395c3" providerId="ADAL" clId="{DD3640C2-54A5-4634-B7A8-D3B584751C0A}" dt="2019-10-29T11:44:42.199" v="0" actId="27636"/>
        <pc:sldMkLst>
          <pc:docMk/>
          <pc:sldMk cId="1680031472" sldId="336"/>
        </pc:sldMkLst>
      </pc:sldChg>
      <pc:sldChg chg="modSp modNotesTx">
        <pc:chgData name="Luca Fossati" userId="7d8a27c9-d805-45d1-af3d-5cf81a9395c3" providerId="ADAL" clId="{DD3640C2-54A5-4634-B7A8-D3B584751C0A}" dt="2019-11-06T11:25:34.721" v="2060" actId="20577"/>
        <pc:sldMkLst>
          <pc:docMk/>
          <pc:sldMk cId="374088534" sldId="339"/>
        </pc:sldMkLst>
        <pc:spChg chg="mod">
          <ac:chgData name="Luca Fossati" userId="7d8a27c9-d805-45d1-af3d-5cf81a9395c3" providerId="ADAL" clId="{DD3640C2-54A5-4634-B7A8-D3B584751C0A}" dt="2019-11-01T14:37:45.199" v="674" actId="1036"/>
          <ac:spMkLst>
            <pc:docMk/>
            <pc:sldMk cId="374088534" sldId="339"/>
            <ac:spMk id="2" creationId="{DE1A783B-A681-4766-93D8-46E0A5E5B9BD}"/>
          </ac:spMkLst>
        </pc:spChg>
        <pc:spChg chg="mod">
          <ac:chgData name="Luca Fossati" userId="7d8a27c9-d805-45d1-af3d-5cf81a9395c3" providerId="ADAL" clId="{DD3640C2-54A5-4634-B7A8-D3B584751C0A}" dt="2019-11-01T14:37:45.199" v="674" actId="1036"/>
          <ac:spMkLst>
            <pc:docMk/>
            <pc:sldMk cId="374088534" sldId="339"/>
            <ac:spMk id="3" creationId="{D23AB014-98BC-46DB-B272-187649EA2652}"/>
          </ac:spMkLst>
        </pc:spChg>
        <pc:spChg chg="mod">
          <ac:chgData name="Luca Fossati" userId="7d8a27c9-d805-45d1-af3d-5cf81a9395c3" providerId="ADAL" clId="{DD3640C2-54A5-4634-B7A8-D3B584751C0A}" dt="2019-10-29T11:45:08.928" v="19" actId="20577"/>
          <ac:spMkLst>
            <pc:docMk/>
            <pc:sldMk cId="374088534" sldId="339"/>
            <ac:spMk id="5" creationId="{00000000-0000-0000-0000-000000000000}"/>
          </ac:spMkLst>
        </pc:spChg>
        <pc:spChg chg="mod">
          <ac:chgData name="Luca Fossati" userId="7d8a27c9-d805-45d1-af3d-5cf81a9395c3" providerId="ADAL" clId="{DD3640C2-54A5-4634-B7A8-D3B584751C0A}" dt="2019-11-01T14:39:39.093" v="738" actId="20577"/>
          <ac:spMkLst>
            <pc:docMk/>
            <pc:sldMk cId="374088534" sldId="339"/>
            <ac:spMk id="8" creationId="{00000000-0000-0000-0000-000000000000}"/>
          </ac:spMkLst>
        </pc:spChg>
        <pc:spChg chg="mod">
          <ac:chgData name="Luca Fossati" userId="7d8a27c9-d805-45d1-af3d-5cf81a9395c3" providerId="ADAL" clId="{DD3640C2-54A5-4634-B7A8-D3B584751C0A}" dt="2019-11-01T14:37:35.309" v="673" actId="1036"/>
          <ac:spMkLst>
            <pc:docMk/>
            <pc:sldMk cId="374088534" sldId="339"/>
            <ac:spMk id="9" creationId="{BD3F712B-787D-4949-ACD6-719A600003FE}"/>
          </ac:spMkLst>
        </pc:spChg>
        <pc:spChg chg="mod">
          <ac:chgData name="Luca Fossati" userId="7d8a27c9-d805-45d1-af3d-5cf81a9395c3" providerId="ADAL" clId="{DD3640C2-54A5-4634-B7A8-D3B584751C0A}" dt="2019-11-06T11:25:34.721" v="2060" actId="20577"/>
          <ac:spMkLst>
            <pc:docMk/>
            <pc:sldMk cId="374088534" sldId="339"/>
            <ac:spMk id="10" creationId="{08CC0247-D8D8-480D-881B-5BED193E1FC2}"/>
          </ac:spMkLst>
        </pc:spChg>
        <pc:spChg chg="mod">
          <ac:chgData name="Luca Fossati" userId="7d8a27c9-d805-45d1-af3d-5cf81a9395c3" providerId="ADAL" clId="{DD3640C2-54A5-4634-B7A8-D3B584751C0A}" dt="2019-11-01T14:38:18.617" v="722" actId="1036"/>
          <ac:spMkLst>
            <pc:docMk/>
            <pc:sldMk cId="374088534" sldId="339"/>
            <ac:spMk id="11" creationId="{EFE6C446-5961-498B-8AF2-67B9C9ABB991}"/>
          </ac:spMkLst>
        </pc:spChg>
        <pc:spChg chg="mod">
          <ac:chgData name="Luca Fossati" userId="7d8a27c9-d805-45d1-af3d-5cf81a9395c3" providerId="ADAL" clId="{DD3640C2-54A5-4634-B7A8-D3B584751C0A}" dt="2019-11-01T14:38:18.617" v="722" actId="1036"/>
          <ac:spMkLst>
            <pc:docMk/>
            <pc:sldMk cId="374088534" sldId="339"/>
            <ac:spMk id="12" creationId="{6B701F91-1346-458E-AB9D-0CCF4C391151}"/>
          </ac:spMkLst>
        </pc:spChg>
      </pc:sldChg>
      <pc:sldChg chg="modSp modNotesTx">
        <pc:chgData name="Luca Fossati" userId="7d8a27c9-d805-45d1-af3d-5cf81a9395c3" providerId="ADAL" clId="{DD3640C2-54A5-4634-B7A8-D3B584751C0A}" dt="2019-11-04T17:00:47.260" v="1213" actId="20577"/>
        <pc:sldMkLst>
          <pc:docMk/>
          <pc:sldMk cId="1002168275" sldId="341"/>
        </pc:sldMkLst>
        <pc:spChg chg="mod">
          <ac:chgData name="Luca Fossati" userId="7d8a27c9-d805-45d1-af3d-5cf81a9395c3" providerId="ADAL" clId="{DD3640C2-54A5-4634-B7A8-D3B584751C0A}" dt="2019-11-01T14:42:16.965" v="764" actId="20577"/>
          <ac:spMkLst>
            <pc:docMk/>
            <pc:sldMk cId="1002168275" sldId="341"/>
            <ac:spMk id="3" creationId="{D23AB014-98BC-46DB-B272-187649EA2652}"/>
          </ac:spMkLst>
        </pc:spChg>
        <pc:spChg chg="mod">
          <ac:chgData name="Luca Fossati" userId="7d8a27c9-d805-45d1-af3d-5cf81a9395c3" providerId="ADAL" clId="{DD3640C2-54A5-4634-B7A8-D3B584751C0A}" dt="2019-11-01T14:38:50.977" v="736" actId="20577"/>
          <ac:spMkLst>
            <pc:docMk/>
            <pc:sldMk cId="1002168275" sldId="341"/>
            <ac:spMk id="5" creationId="{00000000-0000-0000-0000-000000000000}"/>
          </ac:spMkLst>
        </pc:spChg>
        <pc:spChg chg="mod">
          <ac:chgData name="Luca Fossati" userId="7d8a27c9-d805-45d1-af3d-5cf81a9395c3" providerId="ADAL" clId="{DD3640C2-54A5-4634-B7A8-D3B584751C0A}" dt="2019-11-01T14:39:16.572" v="737" actId="20577"/>
          <ac:spMkLst>
            <pc:docMk/>
            <pc:sldMk cId="1002168275" sldId="341"/>
            <ac:spMk id="8" creationId="{00000000-0000-0000-0000-000000000000}"/>
          </ac:spMkLst>
        </pc:spChg>
        <pc:spChg chg="mod">
          <ac:chgData name="Luca Fossati" userId="7d8a27c9-d805-45d1-af3d-5cf81a9395c3" providerId="ADAL" clId="{DD3640C2-54A5-4634-B7A8-D3B584751C0A}" dt="2019-11-04T16:57:46.462" v="1114" actId="20577"/>
          <ac:spMkLst>
            <pc:docMk/>
            <pc:sldMk cId="1002168275" sldId="341"/>
            <ac:spMk id="10" creationId="{08CC0247-D8D8-480D-881B-5BED193E1FC2}"/>
          </ac:spMkLst>
        </pc:spChg>
        <pc:spChg chg="mod">
          <ac:chgData name="Luca Fossati" userId="7d8a27c9-d805-45d1-af3d-5cf81a9395c3" providerId="ADAL" clId="{DD3640C2-54A5-4634-B7A8-D3B584751C0A}" dt="2019-11-04T16:47:22.936" v="882" actId="20577"/>
          <ac:spMkLst>
            <pc:docMk/>
            <pc:sldMk cId="1002168275" sldId="341"/>
            <ac:spMk id="12" creationId="{6B701F91-1346-458E-AB9D-0CCF4C391151}"/>
          </ac:spMkLst>
        </pc:spChg>
      </pc:sldChg>
      <pc:sldChg chg="modSp modNotes modNotesTx">
        <pc:chgData name="Luca Fossati" userId="7d8a27c9-d805-45d1-af3d-5cf81a9395c3" providerId="ADAL" clId="{DD3640C2-54A5-4634-B7A8-D3B584751C0A}" dt="2019-11-05T12:05:02.518" v="2050" actId="20577"/>
        <pc:sldMkLst>
          <pc:docMk/>
          <pc:sldMk cId="3877104172" sldId="342"/>
        </pc:sldMkLst>
        <pc:spChg chg="mod">
          <ac:chgData name="Luca Fossati" userId="7d8a27c9-d805-45d1-af3d-5cf81a9395c3" providerId="ADAL" clId="{DD3640C2-54A5-4634-B7A8-D3B584751C0A}" dt="2019-11-05T11:13:26.980" v="1262" actId="14100"/>
          <ac:spMkLst>
            <pc:docMk/>
            <pc:sldMk cId="3877104172" sldId="342"/>
            <ac:spMk id="2" creationId="{DE1A783B-A681-4766-93D8-46E0A5E5B9BD}"/>
          </ac:spMkLst>
        </pc:spChg>
        <pc:spChg chg="mod">
          <ac:chgData name="Luca Fossati" userId="7d8a27c9-d805-45d1-af3d-5cf81a9395c3" providerId="ADAL" clId="{DD3640C2-54A5-4634-B7A8-D3B584751C0A}" dt="2019-11-05T11:13:12.513" v="1261" actId="14100"/>
          <ac:spMkLst>
            <pc:docMk/>
            <pc:sldMk cId="3877104172" sldId="342"/>
            <ac:spMk id="3" creationId="{D23AB014-98BC-46DB-B272-187649EA2652}"/>
          </ac:spMkLst>
        </pc:spChg>
        <pc:spChg chg="mod">
          <ac:chgData name="Luca Fossati" userId="7d8a27c9-d805-45d1-af3d-5cf81a9395c3" providerId="ADAL" clId="{DD3640C2-54A5-4634-B7A8-D3B584751C0A}" dt="2019-11-05T11:06:04.595" v="1226" actId="20577"/>
          <ac:spMkLst>
            <pc:docMk/>
            <pc:sldMk cId="3877104172" sldId="342"/>
            <ac:spMk id="5" creationId="{00000000-0000-0000-0000-000000000000}"/>
          </ac:spMkLst>
        </pc:spChg>
        <pc:spChg chg="mod">
          <ac:chgData name="Luca Fossati" userId="7d8a27c9-d805-45d1-af3d-5cf81a9395c3" providerId="ADAL" clId="{DD3640C2-54A5-4634-B7A8-D3B584751C0A}" dt="2019-11-05T12:04:43.895" v="2049" actId="20577"/>
          <ac:spMkLst>
            <pc:docMk/>
            <pc:sldMk cId="3877104172" sldId="342"/>
            <ac:spMk id="8" creationId="{00000000-0000-0000-0000-000000000000}"/>
          </ac:spMkLst>
        </pc:spChg>
        <pc:spChg chg="mod">
          <ac:chgData name="Luca Fossati" userId="7d8a27c9-d805-45d1-af3d-5cf81a9395c3" providerId="ADAL" clId="{DD3640C2-54A5-4634-B7A8-D3B584751C0A}" dt="2019-11-05T11:13:37.221" v="1263" actId="14100"/>
          <ac:spMkLst>
            <pc:docMk/>
            <pc:sldMk cId="3877104172" sldId="342"/>
            <ac:spMk id="9" creationId="{BD3F712B-787D-4949-ACD6-719A600003FE}"/>
          </ac:spMkLst>
        </pc:spChg>
        <pc:spChg chg="mod">
          <ac:chgData name="Luca Fossati" userId="7d8a27c9-d805-45d1-af3d-5cf81a9395c3" providerId="ADAL" clId="{DD3640C2-54A5-4634-B7A8-D3B584751C0A}" dt="2019-11-05T11:54:16.912" v="1778" actId="20577"/>
          <ac:spMkLst>
            <pc:docMk/>
            <pc:sldMk cId="3877104172" sldId="342"/>
            <ac:spMk id="10" creationId="{08CC0247-D8D8-480D-881B-5BED193E1FC2}"/>
          </ac:spMkLst>
        </pc:spChg>
        <pc:spChg chg="mod">
          <ac:chgData name="Luca Fossati" userId="7d8a27c9-d805-45d1-af3d-5cf81a9395c3" providerId="ADAL" clId="{DD3640C2-54A5-4634-B7A8-D3B584751C0A}" dt="2019-11-05T11:13:42.425" v="1264" actId="14100"/>
          <ac:spMkLst>
            <pc:docMk/>
            <pc:sldMk cId="3877104172" sldId="342"/>
            <ac:spMk id="11" creationId="{EFE6C446-5961-498B-8AF2-67B9C9ABB991}"/>
          </ac:spMkLst>
        </pc:spChg>
        <pc:spChg chg="mod">
          <ac:chgData name="Luca Fossati" userId="7d8a27c9-d805-45d1-af3d-5cf81a9395c3" providerId="ADAL" clId="{DD3640C2-54A5-4634-B7A8-D3B584751C0A}" dt="2019-11-05T11:36:51.572" v="1463" actId="20577"/>
          <ac:spMkLst>
            <pc:docMk/>
            <pc:sldMk cId="3877104172" sldId="342"/>
            <ac:spMk id="12" creationId="{6B701F91-1346-458E-AB9D-0CCF4C391151}"/>
          </ac:spMkLst>
        </pc:spChg>
      </pc:sldChg>
    </pc:docChg>
  </pc:docChgLst>
  <pc:docChgLst>
    <pc:chgData name="Luca Fossati" userId="S::luca.fossati@fdmgroup.com::7d8a27c9-d805-45d1-af3d-5cf81a9395c3" providerId="AD" clId="Web-{F5D604AF-0712-C4EE-98A1-833788B4A3E2}"/>
    <pc:docChg chg="addSld modSld">
      <pc:chgData name="Luca Fossati" userId="S::luca.fossati@fdmgroup.com::7d8a27c9-d805-45d1-af3d-5cf81a9395c3" providerId="AD" clId="Web-{F5D604AF-0712-C4EE-98A1-833788B4A3E2}" dt="2019-10-08T21:21:50.288" v="26"/>
      <pc:docMkLst>
        <pc:docMk/>
      </pc:docMkLst>
      <pc:sldChg chg="modSp add replId modNotes">
        <pc:chgData name="Luca Fossati" userId="S::luca.fossati@fdmgroup.com::7d8a27c9-d805-45d1-af3d-5cf81a9395c3" providerId="AD" clId="Web-{F5D604AF-0712-C4EE-98A1-833788B4A3E2}" dt="2019-10-08T21:21:50.288" v="26"/>
        <pc:sldMkLst>
          <pc:docMk/>
          <pc:sldMk cId="1680031472" sldId="336"/>
        </pc:sldMkLst>
        <pc:spChg chg="mod">
          <ac:chgData name="Luca Fossati" userId="S::luca.fossati@fdmgroup.com::7d8a27c9-d805-45d1-af3d-5cf81a9395c3" providerId="AD" clId="Web-{F5D604AF-0712-C4EE-98A1-833788B4A3E2}" dt="2019-10-08T21:15:58.832" v="12" actId="20577"/>
          <ac:spMkLst>
            <pc:docMk/>
            <pc:sldMk cId="1680031472" sldId="336"/>
            <ac:spMk id="5" creationId="{00000000-0000-0000-0000-000000000000}"/>
          </ac:spMkLst>
        </pc:spChg>
        <pc:spChg chg="mod">
          <ac:chgData name="Luca Fossati" userId="S::luca.fossati@fdmgroup.com::7d8a27c9-d805-45d1-af3d-5cf81a9395c3" providerId="AD" clId="Web-{F5D604AF-0712-C4EE-98A1-833788B4A3E2}" dt="2019-10-08T21:17:05.661" v="14" actId="20577"/>
          <ac:spMkLst>
            <pc:docMk/>
            <pc:sldMk cId="1680031472" sldId="336"/>
            <ac:spMk id="8" creationId="{00000000-0000-0000-0000-000000000000}"/>
          </ac:spMkLst>
        </pc:spChg>
      </pc:sldChg>
    </pc:docChg>
  </pc:docChgLst>
  <pc:docChgLst>
    <pc:chgData name="Luca Fossati" userId="S::luca.fossati@fdmgroup.com::7d8a27c9-d805-45d1-af3d-5cf81a9395c3" providerId="AD" clId="Web-{59029EC0-8A59-0EB5-877D-88808EA22FB9}"/>
    <pc:docChg chg="modSld">
      <pc:chgData name="Luca Fossati" userId="S::luca.fossati@fdmgroup.com::7d8a27c9-d805-45d1-af3d-5cf81a9395c3" providerId="AD" clId="Web-{59029EC0-8A59-0EB5-877D-88808EA22FB9}" dt="2019-10-12T22:44:27.186" v="534"/>
      <pc:docMkLst>
        <pc:docMk/>
      </pc:docMkLst>
      <pc:sldChg chg="addSp modSp modNotes">
        <pc:chgData name="Luca Fossati" userId="S::luca.fossati@fdmgroup.com::7d8a27c9-d805-45d1-af3d-5cf81a9395c3" providerId="AD" clId="Web-{59029EC0-8A59-0EB5-877D-88808EA22FB9}" dt="2019-10-12T22:44:27.186" v="534"/>
        <pc:sldMkLst>
          <pc:docMk/>
          <pc:sldMk cId="1680031472" sldId="336"/>
        </pc:sldMkLst>
        <pc:spChg chg="mod">
          <ac:chgData name="Luca Fossati" userId="S::luca.fossati@fdmgroup.com::7d8a27c9-d805-45d1-af3d-5cf81a9395c3" providerId="AD" clId="Web-{59029EC0-8A59-0EB5-877D-88808EA22FB9}" dt="2019-10-12T22:15:25.074" v="12" actId="1076"/>
          <ac:spMkLst>
            <pc:docMk/>
            <pc:sldMk cId="1680031472" sldId="336"/>
            <ac:spMk id="9" creationId="{BD3F712B-787D-4949-ACD6-719A600003FE}"/>
          </ac:spMkLst>
        </pc:spChg>
        <pc:spChg chg="mod">
          <ac:chgData name="Luca Fossati" userId="S::luca.fossati@fdmgroup.com::7d8a27c9-d805-45d1-af3d-5cf81a9395c3" providerId="AD" clId="Web-{59029EC0-8A59-0EB5-877D-88808EA22FB9}" dt="2019-10-12T22:24:27.249" v="109" actId="20577"/>
          <ac:spMkLst>
            <pc:docMk/>
            <pc:sldMk cId="1680031472" sldId="336"/>
            <ac:spMk id="10" creationId="{08CC0247-D8D8-480D-881B-5BED193E1FC2}"/>
          </ac:spMkLst>
        </pc:spChg>
        <pc:spChg chg="add mod">
          <ac:chgData name="Luca Fossati" userId="S::luca.fossati@fdmgroup.com::7d8a27c9-d805-45d1-af3d-5cf81a9395c3" providerId="AD" clId="Web-{59029EC0-8A59-0EB5-877D-88808EA22FB9}" dt="2019-10-12T22:29:58.813" v="209" actId="14100"/>
          <ac:spMkLst>
            <pc:docMk/>
            <pc:sldMk cId="1680031472" sldId="336"/>
            <ac:spMk id="11" creationId="{EFE6C446-5961-498B-8AF2-67B9C9ABB991}"/>
          </ac:spMkLst>
        </pc:spChg>
        <pc:spChg chg="add mod">
          <ac:chgData name="Luca Fossati" userId="S::luca.fossati@fdmgroup.com::7d8a27c9-d805-45d1-af3d-5cf81a9395c3" providerId="AD" clId="Web-{59029EC0-8A59-0EB5-877D-88808EA22FB9}" dt="2019-10-12T22:35:51.619" v="231" actId="20577"/>
          <ac:spMkLst>
            <pc:docMk/>
            <pc:sldMk cId="1680031472" sldId="336"/>
            <ac:spMk id="12" creationId="{6B701F91-1346-458E-AB9D-0CCF4C391151}"/>
          </ac:spMkLst>
        </pc:spChg>
      </pc:sldChg>
    </pc:docChg>
  </pc:docChgLst>
  <pc:docChgLst>
    <pc:chgData name="Luca Fossati" userId="S::luca.fossati@fdmgroup.com::7d8a27c9-d805-45d1-af3d-5cf81a9395c3" providerId="AD" clId="Web-{C31A702F-5540-4A54-8CFE-ACF8466C6297}"/>
    <pc:docChg chg="addSld modSld sldOrd">
      <pc:chgData name="Luca Fossati" userId="S::luca.fossati@fdmgroup.com::7d8a27c9-d805-45d1-af3d-5cf81a9395c3" providerId="AD" clId="Web-{C31A702F-5540-4A54-8CFE-ACF8466C6297}" dt="2019-10-13T22:57:49.055" v="928"/>
      <pc:docMkLst>
        <pc:docMk/>
      </pc:docMkLst>
      <pc:sldChg chg="modSp">
        <pc:chgData name="Luca Fossati" userId="S::luca.fossati@fdmgroup.com::7d8a27c9-d805-45d1-af3d-5cf81a9395c3" providerId="AD" clId="Web-{C31A702F-5540-4A54-8CFE-ACF8466C6297}" dt="2019-10-13T22:51:01.134" v="867" actId="20577"/>
        <pc:sldMkLst>
          <pc:docMk/>
          <pc:sldMk cId="1680031472" sldId="336"/>
        </pc:sldMkLst>
        <pc:spChg chg="mod">
          <ac:chgData name="Luca Fossati" userId="S::luca.fossati@fdmgroup.com::7d8a27c9-d805-45d1-af3d-5cf81a9395c3" providerId="AD" clId="Web-{C31A702F-5540-4A54-8CFE-ACF8466C6297}" dt="2019-10-13T20:22:02.518" v="4" actId="14100"/>
          <ac:spMkLst>
            <pc:docMk/>
            <pc:sldMk cId="1680031472" sldId="336"/>
            <ac:spMk id="2" creationId="{DE1A783B-A681-4766-93D8-46E0A5E5B9BD}"/>
          </ac:spMkLst>
        </pc:spChg>
        <pc:spChg chg="mod">
          <ac:chgData name="Luca Fossati" userId="S::luca.fossati@fdmgroup.com::7d8a27c9-d805-45d1-af3d-5cf81a9395c3" providerId="AD" clId="Web-{C31A702F-5540-4A54-8CFE-ACF8466C6297}" dt="2019-10-13T20:21:51.091" v="2" actId="20577"/>
          <ac:spMkLst>
            <pc:docMk/>
            <pc:sldMk cId="1680031472" sldId="336"/>
            <ac:spMk id="3" creationId="{D23AB014-98BC-46DB-B272-187649EA2652}"/>
          </ac:spMkLst>
        </pc:spChg>
        <pc:spChg chg="mod">
          <ac:chgData name="Luca Fossati" userId="S::luca.fossati@fdmgroup.com::7d8a27c9-d805-45d1-af3d-5cf81a9395c3" providerId="AD" clId="Web-{C31A702F-5540-4A54-8CFE-ACF8466C6297}" dt="2019-10-13T20:22:26.690" v="11" actId="20577"/>
          <ac:spMkLst>
            <pc:docMk/>
            <pc:sldMk cId="1680031472" sldId="336"/>
            <ac:spMk id="8" creationId="{00000000-0000-0000-0000-000000000000}"/>
          </ac:spMkLst>
        </pc:spChg>
        <pc:spChg chg="mod">
          <ac:chgData name="Luca Fossati" userId="S::luca.fossati@fdmgroup.com::7d8a27c9-d805-45d1-af3d-5cf81a9395c3" providerId="AD" clId="Web-{C31A702F-5540-4A54-8CFE-ACF8466C6297}" dt="2019-10-13T20:23:55.424" v="25" actId="1076"/>
          <ac:spMkLst>
            <pc:docMk/>
            <pc:sldMk cId="1680031472" sldId="336"/>
            <ac:spMk id="9" creationId="{BD3F712B-787D-4949-ACD6-719A600003FE}"/>
          </ac:spMkLst>
        </pc:spChg>
        <pc:spChg chg="mod">
          <ac:chgData name="Luca Fossati" userId="S::luca.fossati@fdmgroup.com::7d8a27c9-d805-45d1-af3d-5cf81a9395c3" providerId="AD" clId="Web-{C31A702F-5540-4A54-8CFE-ACF8466C6297}" dt="2019-10-13T20:23:55.440" v="26" actId="1076"/>
          <ac:spMkLst>
            <pc:docMk/>
            <pc:sldMk cId="1680031472" sldId="336"/>
            <ac:spMk id="10" creationId="{08CC0247-D8D8-480D-881B-5BED193E1FC2}"/>
          </ac:spMkLst>
        </pc:spChg>
        <pc:spChg chg="mod">
          <ac:chgData name="Luca Fossati" userId="S::luca.fossati@fdmgroup.com::7d8a27c9-d805-45d1-af3d-5cf81a9395c3" providerId="AD" clId="Web-{C31A702F-5540-4A54-8CFE-ACF8466C6297}" dt="2019-10-13T20:23:39.909" v="23" actId="1076"/>
          <ac:spMkLst>
            <pc:docMk/>
            <pc:sldMk cId="1680031472" sldId="336"/>
            <ac:spMk id="11" creationId="{EFE6C446-5961-498B-8AF2-67B9C9ABB991}"/>
          </ac:spMkLst>
        </pc:spChg>
        <pc:spChg chg="mod">
          <ac:chgData name="Luca Fossati" userId="S::luca.fossati@fdmgroup.com::7d8a27c9-d805-45d1-af3d-5cf81a9395c3" providerId="AD" clId="Web-{C31A702F-5540-4A54-8CFE-ACF8466C6297}" dt="2019-10-13T22:51:01.134" v="867" actId="20577"/>
          <ac:spMkLst>
            <pc:docMk/>
            <pc:sldMk cId="1680031472" sldId="336"/>
            <ac:spMk id="12" creationId="{6B701F91-1346-458E-AB9D-0CCF4C391151}"/>
          </ac:spMkLst>
        </pc:spChg>
      </pc:sldChg>
      <pc:sldChg chg="modSp add replId modNotes">
        <pc:chgData name="Luca Fossati" userId="S::luca.fossati@fdmgroup.com::7d8a27c9-d805-45d1-af3d-5cf81a9395c3" providerId="AD" clId="Web-{C31A702F-5540-4A54-8CFE-ACF8466C6297}" dt="2019-10-13T22:50:39.338" v="862" actId="20577"/>
        <pc:sldMkLst>
          <pc:docMk/>
          <pc:sldMk cId="844851887" sldId="337"/>
        </pc:sldMkLst>
        <pc:spChg chg="mod">
          <ac:chgData name="Luca Fossati" userId="S::luca.fossati@fdmgroup.com::7d8a27c9-d805-45d1-af3d-5cf81a9395c3" providerId="AD" clId="Web-{C31A702F-5540-4A54-8CFE-ACF8466C6297}" dt="2019-10-13T20:29:27.238" v="52" actId="14100"/>
          <ac:spMkLst>
            <pc:docMk/>
            <pc:sldMk cId="844851887" sldId="337"/>
            <ac:spMk id="2" creationId="{DE1A783B-A681-4766-93D8-46E0A5E5B9BD}"/>
          </ac:spMkLst>
        </pc:spChg>
        <pc:spChg chg="mod">
          <ac:chgData name="Luca Fossati" userId="S::luca.fossati@fdmgroup.com::7d8a27c9-d805-45d1-af3d-5cf81a9395c3" providerId="AD" clId="Web-{C31A702F-5540-4A54-8CFE-ACF8466C6297}" dt="2019-10-13T20:28:51.378" v="51" actId="14100"/>
          <ac:spMkLst>
            <pc:docMk/>
            <pc:sldMk cId="844851887" sldId="337"/>
            <ac:spMk id="3" creationId="{D23AB014-98BC-46DB-B272-187649EA2652}"/>
          </ac:spMkLst>
        </pc:spChg>
        <pc:spChg chg="mod">
          <ac:chgData name="Luca Fossati" userId="S::luca.fossati@fdmgroup.com::7d8a27c9-d805-45d1-af3d-5cf81a9395c3" providerId="AD" clId="Web-{C31A702F-5540-4A54-8CFE-ACF8466C6297}" dt="2019-10-13T20:25:08.096" v="33" actId="20577"/>
          <ac:spMkLst>
            <pc:docMk/>
            <pc:sldMk cId="844851887" sldId="337"/>
            <ac:spMk id="5" creationId="{00000000-0000-0000-0000-000000000000}"/>
          </ac:spMkLst>
        </pc:spChg>
        <pc:spChg chg="mod">
          <ac:chgData name="Luca Fossati" userId="S::luca.fossati@fdmgroup.com::7d8a27c9-d805-45d1-af3d-5cf81a9395c3" providerId="AD" clId="Web-{C31A702F-5540-4A54-8CFE-ACF8466C6297}" dt="2019-10-13T20:29:44.113" v="53" actId="14100"/>
          <ac:spMkLst>
            <pc:docMk/>
            <pc:sldMk cId="844851887" sldId="337"/>
            <ac:spMk id="9" creationId="{BD3F712B-787D-4949-ACD6-719A600003FE}"/>
          </ac:spMkLst>
        </pc:spChg>
        <pc:spChg chg="mod">
          <ac:chgData name="Luca Fossati" userId="S::luca.fossati@fdmgroup.com::7d8a27c9-d805-45d1-af3d-5cf81a9395c3" providerId="AD" clId="Web-{C31A702F-5540-4A54-8CFE-ACF8466C6297}" dt="2019-10-13T20:35:57.754" v="65" actId="20577"/>
          <ac:spMkLst>
            <pc:docMk/>
            <pc:sldMk cId="844851887" sldId="337"/>
            <ac:spMk id="10" creationId="{08CC0247-D8D8-480D-881B-5BED193E1FC2}"/>
          </ac:spMkLst>
        </pc:spChg>
        <pc:spChg chg="mod">
          <ac:chgData name="Luca Fossati" userId="S::luca.fossati@fdmgroup.com::7d8a27c9-d805-45d1-af3d-5cf81a9395c3" providerId="AD" clId="Web-{C31A702F-5540-4A54-8CFE-ACF8466C6297}" dt="2019-10-13T20:29:52.316" v="54" actId="14100"/>
          <ac:spMkLst>
            <pc:docMk/>
            <pc:sldMk cId="844851887" sldId="337"/>
            <ac:spMk id="11" creationId="{EFE6C446-5961-498B-8AF2-67B9C9ABB991}"/>
          </ac:spMkLst>
        </pc:spChg>
        <pc:spChg chg="mod">
          <ac:chgData name="Luca Fossati" userId="S::luca.fossati@fdmgroup.com::7d8a27c9-d805-45d1-af3d-5cf81a9395c3" providerId="AD" clId="Web-{C31A702F-5540-4A54-8CFE-ACF8466C6297}" dt="2019-10-13T22:50:39.338" v="862" actId="20577"/>
          <ac:spMkLst>
            <pc:docMk/>
            <pc:sldMk cId="844851887" sldId="337"/>
            <ac:spMk id="12" creationId="{6B701F91-1346-458E-AB9D-0CCF4C391151}"/>
          </ac:spMkLst>
        </pc:spChg>
      </pc:sldChg>
      <pc:sldChg chg="modSp add ord replId modNotes">
        <pc:chgData name="Luca Fossati" userId="S::luca.fossati@fdmgroup.com::7d8a27c9-d805-45d1-af3d-5cf81a9395c3" providerId="AD" clId="Web-{C31A702F-5540-4A54-8CFE-ACF8466C6297}" dt="2019-10-13T22:57:49.055" v="928"/>
        <pc:sldMkLst>
          <pc:docMk/>
          <pc:sldMk cId="4132720065" sldId="338"/>
        </pc:sldMkLst>
        <pc:spChg chg="mod">
          <ac:chgData name="Luca Fossati" userId="S::luca.fossati@fdmgroup.com::7d8a27c9-d805-45d1-af3d-5cf81a9395c3" providerId="AD" clId="Web-{C31A702F-5540-4A54-8CFE-ACF8466C6297}" dt="2019-10-13T22:32:34.049" v="630" actId="1076"/>
          <ac:spMkLst>
            <pc:docMk/>
            <pc:sldMk cId="4132720065" sldId="338"/>
            <ac:spMk id="2" creationId="{DE1A783B-A681-4766-93D8-46E0A5E5B9BD}"/>
          </ac:spMkLst>
        </pc:spChg>
        <pc:spChg chg="mod">
          <ac:chgData name="Luca Fossati" userId="S::luca.fossati@fdmgroup.com::7d8a27c9-d805-45d1-af3d-5cf81a9395c3" providerId="AD" clId="Web-{C31A702F-5540-4A54-8CFE-ACF8466C6297}" dt="2019-10-13T22:35:23.439" v="690" actId="20577"/>
          <ac:spMkLst>
            <pc:docMk/>
            <pc:sldMk cId="4132720065" sldId="338"/>
            <ac:spMk id="3" creationId="{D23AB014-98BC-46DB-B272-187649EA2652}"/>
          </ac:spMkLst>
        </pc:spChg>
        <pc:spChg chg="mod">
          <ac:chgData name="Luca Fossati" userId="S::luca.fossati@fdmgroup.com::7d8a27c9-d805-45d1-af3d-5cf81a9395c3" providerId="AD" clId="Web-{C31A702F-5540-4A54-8CFE-ACF8466C6297}" dt="2019-10-13T21:19:25.668" v="523" actId="20577"/>
          <ac:spMkLst>
            <pc:docMk/>
            <pc:sldMk cId="4132720065" sldId="338"/>
            <ac:spMk id="5" creationId="{00000000-0000-0000-0000-000000000000}"/>
          </ac:spMkLst>
        </pc:spChg>
        <pc:spChg chg="mod">
          <ac:chgData name="Luca Fossati" userId="S::luca.fossati@fdmgroup.com::7d8a27c9-d805-45d1-af3d-5cf81a9395c3" providerId="AD" clId="Web-{C31A702F-5540-4A54-8CFE-ACF8466C6297}" dt="2019-10-13T22:45:05.476" v="749" actId="20577"/>
          <ac:spMkLst>
            <pc:docMk/>
            <pc:sldMk cId="4132720065" sldId="338"/>
            <ac:spMk id="8" creationId="{00000000-0000-0000-0000-000000000000}"/>
          </ac:spMkLst>
        </pc:spChg>
        <pc:spChg chg="mod">
          <ac:chgData name="Luca Fossati" userId="S::luca.fossati@fdmgroup.com::7d8a27c9-d805-45d1-af3d-5cf81a9395c3" providerId="AD" clId="Web-{C31A702F-5540-4A54-8CFE-ACF8466C6297}" dt="2019-10-13T22:44:56.757" v="747" actId="14100"/>
          <ac:spMkLst>
            <pc:docMk/>
            <pc:sldMk cId="4132720065" sldId="338"/>
            <ac:spMk id="9" creationId="{BD3F712B-787D-4949-ACD6-719A600003FE}"/>
          </ac:spMkLst>
        </pc:spChg>
        <pc:spChg chg="mod">
          <ac:chgData name="Luca Fossati" userId="S::luca.fossati@fdmgroup.com::7d8a27c9-d805-45d1-af3d-5cf81a9395c3" providerId="AD" clId="Web-{C31A702F-5540-4A54-8CFE-ACF8466C6297}" dt="2019-10-13T22:44:35.867" v="744" actId="20577"/>
          <ac:spMkLst>
            <pc:docMk/>
            <pc:sldMk cId="4132720065" sldId="338"/>
            <ac:spMk id="10" creationId="{08CC0247-D8D8-480D-881B-5BED193E1FC2}"/>
          </ac:spMkLst>
        </pc:spChg>
        <pc:spChg chg="mod">
          <ac:chgData name="Luca Fossati" userId="S::luca.fossati@fdmgroup.com::7d8a27c9-d805-45d1-af3d-5cf81a9395c3" providerId="AD" clId="Web-{C31A702F-5540-4A54-8CFE-ACF8466C6297}" dt="2019-10-13T22:50:17.581" v="861" actId="14100"/>
          <ac:spMkLst>
            <pc:docMk/>
            <pc:sldMk cId="4132720065" sldId="338"/>
            <ac:spMk id="11" creationId="{EFE6C446-5961-498B-8AF2-67B9C9ABB991}"/>
          </ac:spMkLst>
        </pc:spChg>
        <pc:spChg chg="mod">
          <ac:chgData name="Luca Fossati" userId="S::luca.fossati@fdmgroup.com::7d8a27c9-d805-45d1-af3d-5cf81a9395c3" providerId="AD" clId="Web-{C31A702F-5540-4A54-8CFE-ACF8466C6297}" dt="2019-10-13T22:50:09.253" v="859" actId="20577"/>
          <ac:spMkLst>
            <pc:docMk/>
            <pc:sldMk cId="4132720065" sldId="338"/>
            <ac:spMk id="12" creationId="{6B701F91-1346-458E-AB9D-0CCF4C391151}"/>
          </ac:spMkLst>
        </pc:spChg>
      </pc:sldChg>
    </pc:docChg>
  </pc:docChgLst>
  <pc:docChgLst>
    <pc:chgData name="Luca Fossati" userId="S::luca.fossati@fdmgroup.com::7d8a27c9-d805-45d1-af3d-5cf81a9395c3" providerId="AD" clId="Web-{88F9159C-4C66-4A62-BBBB-0ED344BC70A1}"/>
    <pc:docChg chg="addSld delSld modSld sldOrd">
      <pc:chgData name="Luca Fossati" userId="S::luca.fossati@fdmgroup.com::7d8a27c9-d805-45d1-af3d-5cf81a9395c3" providerId="AD" clId="Web-{88F9159C-4C66-4A62-BBBB-0ED344BC70A1}" dt="2019-09-08T23:23:33.153" v="3550" actId="20577"/>
      <pc:docMkLst>
        <pc:docMk/>
      </pc:docMkLst>
      <pc:sldChg chg="modSp">
        <pc:chgData name="Luca Fossati" userId="S::luca.fossati@fdmgroup.com::7d8a27c9-d805-45d1-af3d-5cf81a9395c3" providerId="AD" clId="Web-{88F9159C-4C66-4A62-BBBB-0ED344BC70A1}" dt="2019-09-08T23:23:33.153" v="3549" actId="20577"/>
        <pc:sldMkLst>
          <pc:docMk/>
          <pc:sldMk cId="2035129089" sldId="296"/>
        </pc:sldMkLst>
        <pc:spChg chg="mod">
          <ac:chgData name="Luca Fossati" userId="S::luca.fossati@fdmgroup.com::7d8a27c9-d805-45d1-af3d-5cf81a9395c3" providerId="AD" clId="Web-{88F9159C-4C66-4A62-BBBB-0ED344BC70A1}" dt="2019-09-08T23:17:47.680" v="3284" actId="20577"/>
          <ac:spMkLst>
            <pc:docMk/>
            <pc:sldMk cId="2035129089" sldId="296"/>
            <ac:spMk id="5" creationId="{00000000-0000-0000-0000-000000000000}"/>
          </ac:spMkLst>
        </pc:spChg>
        <pc:spChg chg="mod">
          <ac:chgData name="Luca Fossati" userId="S::luca.fossati@fdmgroup.com::7d8a27c9-d805-45d1-af3d-5cf81a9395c3" providerId="AD" clId="Web-{88F9159C-4C66-4A62-BBBB-0ED344BC70A1}" dt="2019-09-08T23:23:33.153" v="3549" actId="20577"/>
          <ac:spMkLst>
            <pc:docMk/>
            <pc:sldMk cId="2035129089" sldId="296"/>
            <ac:spMk id="10" creationId="{00000000-0000-0000-0000-000000000000}"/>
          </ac:spMkLst>
        </pc:spChg>
      </pc:sldChg>
      <pc:sldChg chg="addSp delSp modSp add ord replId modNotes">
        <pc:chgData name="Luca Fossati" userId="S::luca.fossati@fdmgroup.com::7d8a27c9-d805-45d1-af3d-5cf81a9395c3" providerId="AD" clId="Web-{88F9159C-4C66-4A62-BBBB-0ED344BC70A1}" dt="2019-09-08T22:03:35.900" v="941"/>
        <pc:sldMkLst>
          <pc:docMk/>
          <pc:sldMk cId="3764228154" sldId="320"/>
        </pc:sldMkLst>
        <pc:spChg chg="mod">
          <ac:chgData name="Luca Fossati" userId="S::luca.fossati@fdmgroup.com::7d8a27c9-d805-45d1-af3d-5cf81a9395c3" providerId="AD" clId="Web-{88F9159C-4C66-4A62-BBBB-0ED344BC70A1}" dt="2019-09-08T21:23:30.204" v="24" actId="20577"/>
          <ac:spMkLst>
            <pc:docMk/>
            <pc:sldMk cId="3764228154" sldId="320"/>
            <ac:spMk id="5" creationId="{00000000-0000-0000-0000-000000000000}"/>
          </ac:spMkLst>
        </pc:spChg>
        <pc:spChg chg="mod">
          <ac:chgData name="Luca Fossati" userId="S::luca.fossati@fdmgroup.com::7d8a27c9-d805-45d1-af3d-5cf81a9395c3" providerId="AD" clId="Web-{88F9159C-4C66-4A62-BBBB-0ED344BC70A1}" dt="2019-09-08T21:51:28.872" v="442" actId="20577"/>
          <ac:spMkLst>
            <pc:docMk/>
            <pc:sldMk cId="3764228154" sldId="320"/>
            <ac:spMk id="8" creationId="{00000000-0000-0000-0000-000000000000}"/>
          </ac:spMkLst>
        </pc:spChg>
        <pc:spChg chg="del mod">
          <ac:chgData name="Luca Fossati" userId="S::luca.fossati@fdmgroup.com::7d8a27c9-d805-45d1-af3d-5cf81a9395c3" providerId="AD" clId="Web-{88F9159C-4C66-4A62-BBBB-0ED344BC70A1}" dt="2019-09-08T21:35:05.812" v="394"/>
          <ac:spMkLst>
            <pc:docMk/>
            <pc:sldMk cId="3764228154" sldId="320"/>
            <ac:spMk id="38" creationId="{00000000-0000-0000-0000-000000000000}"/>
          </ac:spMkLst>
        </pc:spChg>
        <pc:grpChg chg="del mod">
          <ac:chgData name="Luca Fossati" userId="S::luca.fossati@fdmgroup.com::7d8a27c9-d805-45d1-af3d-5cf81a9395c3" providerId="AD" clId="Web-{88F9159C-4C66-4A62-BBBB-0ED344BC70A1}" dt="2019-09-08T21:46:35.668" v="397"/>
          <ac:grpSpMkLst>
            <pc:docMk/>
            <pc:sldMk cId="3764228154" sldId="320"/>
            <ac:grpSpMk id="39" creationId="{00000000-0000-0000-0000-000000000000}"/>
          </ac:grpSpMkLst>
        </pc:grpChg>
        <pc:picChg chg="add mod">
          <ac:chgData name="Luca Fossati" userId="S::luca.fossati@fdmgroup.com::7d8a27c9-d805-45d1-af3d-5cf81a9395c3" providerId="AD" clId="Web-{88F9159C-4C66-4A62-BBBB-0ED344BC70A1}" dt="2019-09-08T21:46:58.746" v="399" actId="14100"/>
          <ac:picMkLst>
            <pc:docMk/>
            <pc:sldMk cId="3764228154" sldId="320"/>
            <ac:picMk id="2" creationId="{DB3C3CBD-D380-4D4A-B04F-0A35A484C8B7}"/>
          </ac:picMkLst>
        </pc:picChg>
      </pc:sldChg>
      <pc:sldChg chg="addSp delSp modSp add replId modNotes">
        <pc:chgData name="Luca Fossati" userId="S::luca.fossati@fdmgroup.com::7d8a27c9-d805-45d1-af3d-5cf81a9395c3" providerId="AD" clId="Web-{88F9159C-4C66-4A62-BBBB-0ED344BC70A1}" dt="2019-09-08T22:04:20.634" v="950" actId="20577"/>
        <pc:sldMkLst>
          <pc:docMk/>
          <pc:sldMk cId="3476006985" sldId="321"/>
        </pc:sldMkLst>
        <pc:spChg chg="mod">
          <ac:chgData name="Luca Fossati" userId="S::luca.fossati@fdmgroup.com::7d8a27c9-d805-45d1-af3d-5cf81a9395c3" providerId="AD" clId="Web-{88F9159C-4C66-4A62-BBBB-0ED344BC70A1}" dt="2019-09-08T22:04:20.634" v="950" actId="20577"/>
          <ac:spMkLst>
            <pc:docMk/>
            <pc:sldMk cId="3476006985" sldId="321"/>
            <ac:spMk id="8" creationId="{00000000-0000-0000-0000-000000000000}"/>
          </ac:spMkLst>
        </pc:spChg>
        <pc:picChg chg="del">
          <ac:chgData name="Luca Fossati" userId="S::luca.fossati@fdmgroup.com::7d8a27c9-d805-45d1-af3d-5cf81a9395c3" providerId="AD" clId="Web-{88F9159C-4C66-4A62-BBBB-0ED344BC70A1}" dt="2019-09-08T21:54:43.794" v="559"/>
          <ac:picMkLst>
            <pc:docMk/>
            <pc:sldMk cId="3476006985" sldId="321"/>
            <ac:picMk id="2" creationId="{DB3C3CBD-D380-4D4A-B04F-0A35A484C8B7}"/>
          </ac:picMkLst>
        </pc:picChg>
        <pc:picChg chg="add mod">
          <ac:chgData name="Luca Fossati" userId="S::luca.fossati@fdmgroup.com::7d8a27c9-d805-45d1-af3d-5cf81a9395c3" providerId="AD" clId="Web-{88F9159C-4C66-4A62-BBBB-0ED344BC70A1}" dt="2019-09-08T22:00:35.401" v="855" actId="1076"/>
          <ac:picMkLst>
            <pc:docMk/>
            <pc:sldMk cId="3476006985" sldId="321"/>
            <ac:picMk id="3" creationId="{389D6F20-6D5C-4A80-91F6-758D834334F4}"/>
          </ac:picMkLst>
        </pc:picChg>
      </pc:sldChg>
      <pc:sldChg chg="addSp delSp modSp add replId modNotes">
        <pc:chgData name="Luca Fossati" userId="S::luca.fossati@fdmgroup.com::7d8a27c9-d805-45d1-af3d-5cf81a9395c3" providerId="AD" clId="Web-{88F9159C-4C66-4A62-BBBB-0ED344BC70A1}" dt="2019-09-08T22:35:59.722" v="1720" actId="14100"/>
        <pc:sldMkLst>
          <pc:docMk/>
          <pc:sldMk cId="4290722880" sldId="322"/>
        </pc:sldMkLst>
        <pc:spChg chg="mod">
          <ac:chgData name="Luca Fossati" userId="S::luca.fossati@fdmgroup.com::7d8a27c9-d805-45d1-af3d-5cf81a9395c3" providerId="AD" clId="Web-{88F9159C-4C66-4A62-BBBB-0ED344BC70A1}" dt="2019-09-08T22:30:43.751" v="1713" actId="20577"/>
          <ac:spMkLst>
            <pc:docMk/>
            <pc:sldMk cId="4290722880" sldId="322"/>
            <ac:spMk id="8" creationId="{00000000-0000-0000-0000-000000000000}"/>
          </ac:spMkLst>
        </pc:spChg>
        <pc:picChg chg="add del mod">
          <ac:chgData name="Luca Fossati" userId="S::luca.fossati@fdmgroup.com::7d8a27c9-d805-45d1-af3d-5cf81a9395c3" providerId="AD" clId="Web-{88F9159C-4C66-4A62-BBBB-0ED344BC70A1}" dt="2019-09-08T22:35:34.754" v="1716"/>
          <ac:picMkLst>
            <pc:docMk/>
            <pc:sldMk cId="4290722880" sldId="322"/>
            <ac:picMk id="2" creationId="{B795A5F7-81FB-457C-8FFA-C4BDA50B6AA5}"/>
          </ac:picMkLst>
        </pc:picChg>
        <pc:picChg chg="del">
          <ac:chgData name="Luca Fossati" userId="S::luca.fossati@fdmgroup.com::7d8a27c9-d805-45d1-af3d-5cf81a9395c3" providerId="AD" clId="Web-{88F9159C-4C66-4A62-BBBB-0ED344BC70A1}" dt="2019-09-08T22:19:19.121" v="1632"/>
          <ac:picMkLst>
            <pc:docMk/>
            <pc:sldMk cId="4290722880" sldId="322"/>
            <ac:picMk id="3" creationId="{389D6F20-6D5C-4A80-91F6-758D834334F4}"/>
          </ac:picMkLst>
        </pc:picChg>
        <pc:picChg chg="add mod">
          <ac:chgData name="Luca Fossati" userId="S::luca.fossati@fdmgroup.com::7d8a27c9-d805-45d1-af3d-5cf81a9395c3" providerId="AD" clId="Web-{88F9159C-4C66-4A62-BBBB-0ED344BC70A1}" dt="2019-09-08T22:35:59.722" v="1720" actId="14100"/>
          <ac:picMkLst>
            <pc:docMk/>
            <pc:sldMk cId="4290722880" sldId="322"/>
            <ac:picMk id="9" creationId="{F6321B97-C904-4BFC-9590-747CDF36199B}"/>
          </ac:picMkLst>
        </pc:picChg>
      </pc:sldChg>
      <pc:sldChg chg="delSp modSp add replId modNotes">
        <pc:chgData name="Luca Fossati" userId="S::luca.fossati@fdmgroup.com::7d8a27c9-d805-45d1-af3d-5cf81a9395c3" providerId="AD" clId="Web-{88F9159C-4C66-4A62-BBBB-0ED344BC70A1}" dt="2019-09-08T23:13:52.784" v="3230"/>
        <pc:sldMkLst>
          <pc:docMk/>
          <pc:sldMk cId="106668740" sldId="323"/>
        </pc:sldMkLst>
        <pc:spChg chg="mod">
          <ac:chgData name="Luca Fossati" userId="S::luca.fossati@fdmgroup.com::7d8a27c9-d805-45d1-af3d-5cf81a9395c3" providerId="AD" clId="Web-{88F9159C-4C66-4A62-BBBB-0ED344BC70A1}" dt="2019-09-08T23:08:49.346" v="3159" actId="20577"/>
          <ac:spMkLst>
            <pc:docMk/>
            <pc:sldMk cId="106668740" sldId="323"/>
            <ac:spMk id="8" creationId="{00000000-0000-0000-0000-000000000000}"/>
          </ac:spMkLst>
        </pc:spChg>
        <pc:picChg chg="del">
          <ac:chgData name="Luca Fossati" userId="S::luca.fossati@fdmgroup.com::7d8a27c9-d805-45d1-af3d-5cf81a9395c3" providerId="AD" clId="Web-{88F9159C-4C66-4A62-BBBB-0ED344BC70A1}" dt="2019-09-08T22:50:18.370" v="2517"/>
          <ac:picMkLst>
            <pc:docMk/>
            <pc:sldMk cId="106668740" sldId="323"/>
            <ac:picMk id="2" creationId="{B795A5F7-81FB-457C-8FFA-C4BDA50B6AA5}"/>
          </ac:picMkLst>
        </pc:picChg>
      </pc:sldChg>
    </pc:docChg>
  </pc:docChgLst>
  <pc:docChgLst>
    <pc:chgData name="Luca Fossati" userId="7d8a27c9-d805-45d1-af3d-5cf81a9395c3" providerId="ADAL" clId="{2C3C8E03-4FB7-4DF2-9209-DC9AB3E6FD9B}"/>
    <pc:docChg chg="undo custSel addSld delSld modSld">
      <pc:chgData name="Luca Fossati" userId="7d8a27c9-d805-45d1-af3d-5cf81a9395c3" providerId="ADAL" clId="{2C3C8E03-4FB7-4DF2-9209-DC9AB3E6FD9B}" dt="2019-11-29T12:29:26.304" v="11671" actId="20577"/>
      <pc:docMkLst>
        <pc:docMk/>
      </pc:docMkLst>
      <pc:sldChg chg="modSp">
        <pc:chgData name="Luca Fossati" userId="7d8a27c9-d805-45d1-af3d-5cf81a9395c3" providerId="ADAL" clId="{2C3C8E03-4FB7-4DF2-9209-DC9AB3E6FD9B}" dt="2019-11-29T12:11:08.290" v="10834" actId="20577"/>
        <pc:sldMkLst>
          <pc:docMk/>
          <pc:sldMk cId="2595467257" sldId="258"/>
        </pc:sldMkLst>
        <pc:spChg chg="mod">
          <ac:chgData name="Luca Fossati" userId="7d8a27c9-d805-45d1-af3d-5cf81a9395c3" providerId="ADAL" clId="{2C3C8E03-4FB7-4DF2-9209-DC9AB3E6FD9B}" dt="2019-11-29T12:11:08.290" v="10834" actId="20577"/>
          <ac:spMkLst>
            <pc:docMk/>
            <pc:sldMk cId="2595467257" sldId="258"/>
            <ac:spMk id="3" creationId="{00000000-0000-0000-0000-000000000000}"/>
          </ac:spMkLst>
        </pc:spChg>
      </pc:sldChg>
      <pc:sldChg chg="modSp">
        <pc:chgData name="Luca Fossati" userId="7d8a27c9-d805-45d1-af3d-5cf81a9395c3" providerId="ADAL" clId="{2C3C8E03-4FB7-4DF2-9209-DC9AB3E6FD9B}" dt="2019-11-29T12:29:26.304" v="11671" actId="20577"/>
        <pc:sldMkLst>
          <pc:docMk/>
          <pc:sldMk cId="816045097" sldId="267"/>
        </pc:sldMkLst>
        <pc:spChg chg="mod">
          <ac:chgData name="Luca Fossati" userId="7d8a27c9-d805-45d1-af3d-5cf81a9395c3" providerId="ADAL" clId="{2C3C8E03-4FB7-4DF2-9209-DC9AB3E6FD9B}" dt="2019-11-29T12:29:26.304" v="11671" actId="20577"/>
          <ac:spMkLst>
            <pc:docMk/>
            <pc:sldMk cId="816045097" sldId="267"/>
            <ac:spMk id="8" creationId="{00000000-0000-0000-0000-000000000000}"/>
          </ac:spMkLst>
        </pc:spChg>
      </pc:sldChg>
      <pc:sldChg chg="modSp">
        <pc:chgData name="Luca Fossati" userId="7d8a27c9-d805-45d1-af3d-5cf81a9395c3" providerId="ADAL" clId="{2C3C8E03-4FB7-4DF2-9209-DC9AB3E6FD9B}" dt="2019-11-29T12:19:58.098" v="11251" actId="20577"/>
        <pc:sldMkLst>
          <pc:docMk/>
          <pc:sldMk cId="2088165517" sldId="268"/>
        </pc:sldMkLst>
        <pc:spChg chg="mod">
          <ac:chgData name="Luca Fossati" userId="7d8a27c9-d805-45d1-af3d-5cf81a9395c3" providerId="ADAL" clId="{2C3C8E03-4FB7-4DF2-9209-DC9AB3E6FD9B}" dt="2019-11-29T12:19:11.227" v="11177" actId="20577"/>
          <ac:spMkLst>
            <pc:docMk/>
            <pc:sldMk cId="2088165517" sldId="268"/>
            <ac:spMk id="7" creationId="{00000000-0000-0000-0000-000000000000}"/>
          </ac:spMkLst>
        </pc:spChg>
        <pc:spChg chg="mod">
          <ac:chgData name="Luca Fossati" userId="7d8a27c9-d805-45d1-af3d-5cf81a9395c3" providerId="ADAL" clId="{2C3C8E03-4FB7-4DF2-9209-DC9AB3E6FD9B}" dt="2019-11-29T12:19:58.098" v="11251" actId="20577"/>
          <ac:spMkLst>
            <pc:docMk/>
            <pc:sldMk cId="2088165517" sldId="268"/>
            <ac:spMk id="8" creationId="{00000000-0000-0000-0000-000000000000}"/>
          </ac:spMkLst>
        </pc:spChg>
        <pc:spChg chg="mod">
          <ac:chgData name="Luca Fossati" userId="7d8a27c9-d805-45d1-af3d-5cf81a9395c3" providerId="ADAL" clId="{2C3C8E03-4FB7-4DF2-9209-DC9AB3E6FD9B}" dt="2019-11-29T12:17:05.723" v="11044" actId="20577"/>
          <ac:spMkLst>
            <pc:docMk/>
            <pc:sldMk cId="2088165517" sldId="268"/>
            <ac:spMk id="9" creationId="{00000000-0000-0000-0000-000000000000}"/>
          </ac:spMkLst>
        </pc:spChg>
        <pc:spChg chg="mod">
          <ac:chgData name="Luca Fossati" userId="7d8a27c9-d805-45d1-af3d-5cf81a9395c3" providerId="ADAL" clId="{2C3C8E03-4FB7-4DF2-9209-DC9AB3E6FD9B}" dt="2019-11-29T12:16:15.543" v="10997" actId="20577"/>
          <ac:spMkLst>
            <pc:docMk/>
            <pc:sldMk cId="2088165517" sldId="268"/>
            <ac:spMk id="10" creationId="{00000000-0000-0000-0000-000000000000}"/>
          </ac:spMkLst>
        </pc:spChg>
        <pc:spChg chg="mod">
          <ac:chgData name="Luca Fossati" userId="7d8a27c9-d805-45d1-af3d-5cf81a9395c3" providerId="ADAL" clId="{2C3C8E03-4FB7-4DF2-9209-DC9AB3E6FD9B}" dt="2019-11-29T12:18:36.529" v="11146" actId="20577"/>
          <ac:spMkLst>
            <pc:docMk/>
            <pc:sldMk cId="2088165517" sldId="268"/>
            <ac:spMk id="11" creationId="{00000000-0000-0000-0000-000000000000}"/>
          </ac:spMkLst>
        </pc:spChg>
        <pc:spChg chg="mod">
          <ac:chgData name="Luca Fossati" userId="7d8a27c9-d805-45d1-af3d-5cf81a9395c3" providerId="ADAL" clId="{2C3C8E03-4FB7-4DF2-9209-DC9AB3E6FD9B}" dt="2019-11-29T12:15:58.112" v="10973" actId="20577"/>
          <ac:spMkLst>
            <pc:docMk/>
            <pc:sldMk cId="2088165517" sldId="268"/>
            <ac:spMk id="12" creationId="{00000000-0000-0000-0000-000000000000}"/>
          </ac:spMkLst>
        </pc:spChg>
      </pc:sldChg>
      <pc:sldChg chg="addSp modSp">
        <pc:chgData name="Luca Fossati" userId="7d8a27c9-d805-45d1-af3d-5cf81a9395c3" providerId="ADAL" clId="{2C3C8E03-4FB7-4DF2-9209-DC9AB3E6FD9B}" dt="2019-11-27T10:47:18.475" v="35" actId="20577"/>
        <pc:sldMkLst>
          <pc:docMk/>
          <pc:sldMk cId="3953977099" sldId="332"/>
        </pc:sldMkLst>
        <pc:spChg chg="mod">
          <ac:chgData name="Luca Fossati" userId="7d8a27c9-d805-45d1-af3d-5cf81a9395c3" providerId="ADAL" clId="{2C3C8E03-4FB7-4DF2-9209-DC9AB3E6FD9B}" dt="2019-11-27T10:47:18.475" v="35" actId="20577"/>
          <ac:spMkLst>
            <pc:docMk/>
            <pc:sldMk cId="3953977099" sldId="332"/>
            <ac:spMk id="10" creationId="{00000000-0000-0000-0000-000000000000}"/>
          </ac:spMkLst>
        </pc:spChg>
        <pc:picChg chg="add mod">
          <ac:chgData name="Luca Fossati" userId="7d8a27c9-d805-45d1-af3d-5cf81a9395c3" providerId="ADAL" clId="{2C3C8E03-4FB7-4DF2-9209-DC9AB3E6FD9B}" dt="2019-11-27T10:42:17.835" v="14" actId="1076"/>
          <ac:picMkLst>
            <pc:docMk/>
            <pc:sldMk cId="3953977099" sldId="332"/>
            <ac:picMk id="2" creationId="{9F724DD3-B819-4579-9D12-8377C8D60337}"/>
          </ac:picMkLst>
        </pc:picChg>
      </pc:sldChg>
      <pc:sldChg chg="modSp modNotesTx">
        <pc:chgData name="Luca Fossati" userId="7d8a27c9-d805-45d1-af3d-5cf81a9395c3" providerId="ADAL" clId="{2C3C8E03-4FB7-4DF2-9209-DC9AB3E6FD9B}" dt="2019-11-27T12:27:02.186" v="1298" actId="20577"/>
        <pc:sldMkLst>
          <pc:docMk/>
          <pc:sldMk cId="2279185968" sldId="334"/>
        </pc:sldMkLst>
        <pc:spChg chg="mod">
          <ac:chgData name="Luca Fossati" userId="7d8a27c9-d805-45d1-af3d-5cf81a9395c3" providerId="ADAL" clId="{2C3C8E03-4FB7-4DF2-9209-DC9AB3E6FD9B}" dt="2019-11-27T12:27:02.186" v="1298" actId="20577"/>
          <ac:spMkLst>
            <pc:docMk/>
            <pc:sldMk cId="2279185968" sldId="334"/>
            <ac:spMk id="10" creationId="{00000000-0000-0000-0000-000000000000}"/>
          </ac:spMkLst>
        </pc:spChg>
      </pc:sldChg>
      <pc:sldChg chg="modNotes">
        <pc:chgData name="Luca Fossati" userId="7d8a27c9-d805-45d1-af3d-5cf81a9395c3" providerId="ADAL" clId="{2C3C8E03-4FB7-4DF2-9209-DC9AB3E6FD9B}" dt="2019-11-27T10:12:47.482" v="0" actId="27636"/>
        <pc:sldMkLst>
          <pc:docMk/>
          <pc:sldMk cId="3877104172" sldId="342"/>
        </pc:sldMkLst>
      </pc:sldChg>
      <pc:sldChg chg="modSp modNotesTx">
        <pc:chgData name="Luca Fossati" userId="7d8a27c9-d805-45d1-af3d-5cf81a9395c3" providerId="ADAL" clId="{2C3C8E03-4FB7-4DF2-9209-DC9AB3E6FD9B}" dt="2019-11-27T11:27:29.732" v="830" actId="115"/>
        <pc:sldMkLst>
          <pc:docMk/>
          <pc:sldMk cId="1241054911" sldId="343"/>
        </pc:sldMkLst>
        <pc:spChg chg="mod">
          <ac:chgData name="Luca Fossati" userId="7d8a27c9-d805-45d1-af3d-5cf81a9395c3" providerId="ADAL" clId="{2C3C8E03-4FB7-4DF2-9209-DC9AB3E6FD9B}" dt="2019-11-27T11:06:26.060" v="472" actId="20577"/>
          <ac:spMkLst>
            <pc:docMk/>
            <pc:sldMk cId="1241054911" sldId="343"/>
            <ac:spMk id="10" creationId="{00000000-0000-0000-0000-000000000000}"/>
          </ac:spMkLst>
        </pc:spChg>
      </pc:sldChg>
      <pc:sldChg chg="addSp delSp modSp modNotesTx">
        <pc:chgData name="Luca Fossati" userId="7d8a27c9-d805-45d1-af3d-5cf81a9395c3" providerId="ADAL" clId="{2C3C8E03-4FB7-4DF2-9209-DC9AB3E6FD9B}" dt="2019-11-27T13:06:25.890" v="1931" actId="1076"/>
        <pc:sldMkLst>
          <pc:docMk/>
          <pc:sldMk cId="707455926" sldId="344"/>
        </pc:sldMkLst>
        <pc:spChg chg="mod">
          <ac:chgData name="Luca Fossati" userId="7d8a27c9-d805-45d1-af3d-5cf81a9395c3" providerId="ADAL" clId="{2C3C8E03-4FB7-4DF2-9209-DC9AB3E6FD9B}" dt="2019-11-27T11:30:23.843" v="838" actId="20577"/>
          <ac:spMkLst>
            <pc:docMk/>
            <pc:sldMk cId="707455926" sldId="344"/>
            <ac:spMk id="5" creationId="{00000000-0000-0000-0000-000000000000}"/>
          </ac:spMkLst>
        </pc:spChg>
        <pc:spChg chg="mod">
          <ac:chgData name="Luca Fossati" userId="7d8a27c9-d805-45d1-af3d-5cf81a9395c3" providerId="ADAL" clId="{2C3C8E03-4FB7-4DF2-9209-DC9AB3E6FD9B}" dt="2019-11-27T13:02:10.680" v="1918" actId="20577"/>
          <ac:spMkLst>
            <pc:docMk/>
            <pc:sldMk cId="707455926" sldId="344"/>
            <ac:spMk id="10" creationId="{00000000-0000-0000-0000-000000000000}"/>
          </ac:spMkLst>
        </pc:spChg>
        <pc:picChg chg="add del mod">
          <ac:chgData name="Luca Fossati" userId="7d8a27c9-d805-45d1-af3d-5cf81a9395c3" providerId="ADAL" clId="{2C3C8E03-4FB7-4DF2-9209-DC9AB3E6FD9B}" dt="2019-11-27T13:02:45.692" v="1921"/>
          <ac:picMkLst>
            <pc:docMk/>
            <pc:sldMk cId="707455926" sldId="344"/>
            <ac:picMk id="2" creationId="{BF125E5A-0CB1-4E3D-ADFF-018D3335B749}"/>
          </ac:picMkLst>
        </pc:picChg>
        <pc:picChg chg="add mod">
          <ac:chgData name="Luca Fossati" userId="7d8a27c9-d805-45d1-af3d-5cf81a9395c3" providerId="ADAL" clId="{2C3C8E03-4FB7-4DF2-9209-DC9AB3E6FD9B}" dt="2019-11-27T13:04:13.638" v="1926" actId="1076"/>
          <ac:picMkLst>
            <pc:docMk/>
            <pc:sldMk cId="707455926" sldId="344"/>
            <ac:picMk id="3" creationId="{1338C1D5-49D0-4AF4-95E6-E78432538CB6}"/>
          </ac:picMkLst>
        </pc:picChg>
        <pc:picChg chg="add mod">
          <ac:chgData name="Luca Fossati" userId="7d8a27c9-d805-45d1-af3d-5cf81a9395c3" providerId="ADAL" clId="{2C3C8E03-4FB7-4DF2-9209-DC9AB3E6FD9B}" dt="2019-11-27T13:06:25.890" v="1931" actId="1076"/>
          <ac:picMkLst>
            <pc:docMk/>
            <pc:sldMk cId="707455926" sldId="344"/>
            <ac:picMk id="7" creationId="{10EE8431-29E0-4BFC-91A2-D3227288155B}"/>
          </ac:picMkLst>
        </pc:picChg>
        <pc:picChg chg="add mod">
          <ac:chgData name="Luca Fossati" userId="7d8a27c9-d805-45d1-af3d-5cf81a9395c3" providerId="ADAL" clId="{2C3C8E03-4FB7-4DF2-9209-DC9AB3E6FD9B}" dt="2019-11-27T13:06:25.890" v="1931" actId="1076"/>
          <ac:picMkLst>
            <pc:docMk/>
            <pc:sldMk cId="707455926" sldId="344"/>
            <ac:picMk id="8" creationId="{818A2CE9-14E6-44B6-A442-3A807B4F5843}"/>
          </ac:picMkLst>
        </pc:picChg>
      </pc:sldChg>
      <pc:sldChg chg="modSp modNotes modNotesTx">
        <pc:chgData name="Luca Fossati" userId="7d8a27c9-d805-45d1-af3d-5cf81a9395c3" providerId="ADAL" clId="{2C3C8E03-4FB7-4DF2-9209-DC9AB3E6FD9B}" dt="2019-11-29T12:00:43.221" v="10438" actId="20577"/>
        <pc:sldMkLst>
          <pc:docMk/>
          <pc:sldMk cId="3637329930" sldId="345"/>
        </pc:sldMkLst>
        <pc:spChg chg="mod">
          <ac:chgData name="Luca Fossati" userId="7d8a27c9-d805-45d1-af3d-5cf81a9395c3" providerId="ADAL" clId="{2C3C8E03-4FB7-4DF2-9209-DC9AB3E6FD9B}" dt="2019-11-27T15:43:58.358" v="1948" actId="20577"/>
          <ac:spMkLst>
            <pc:docMk/>
            <pc:sldMk cId="3637329930" sldId="345"/>
            <ac:spMk id="5" creationId="{00000000-0000-0000-0000-000000000000}"/>
          </ac:spMkLst>
        </pc:spChg>
        <pc:spChg chg="mod">
          <ac:chgData name="Luca Fossati" userId="7d8a27c9-d805-45d1-af3d-5cf81a9395c3" providerId="ADAL" clId="{2C3C8E03-4FB7-4DF2-9209-DC9AB3E6FD9B}" dt="2019-11-28T11:31:11.537" v="3565" actId="20577"/>
          <ac:spMkLst>
            <pc:docMk/>
            <pc:sldMk cId="3637329930" sldId="345"/>
            <ac:spMk id="10" creationId="{00000000-0000-0000-0000-000000000000}"/>
          </ac:spMkLst>
        </pc:spChg>
      </pc:sldChg>
      <pc:sldChg chg="modSp modNotesTx">
        <pc:chgData name="Luca Fossati" userId="7d8a27c9-d805-45d1-af3d-5cf81a9395c3" providerId="ADAL" clId="{2C3C8E03-4FB7-4DF2-9209-DC9AB3E6FD9B}" dt="2019-11-28T15:54:21.199" v="5602" actId="20577"/>
        <pc:sldMkLst>
          <pc:docMk/>
          <pc:sldMk cId="1595564907" sldId="346"/>
        </pc:sldMkLst>
        <pc:spChg chg="mod">
          <ac:chgData name="Luca Fossati" userId="7d8a27c9-d805-45d1-af3d-5cf81a9395c3" providerId="ADAL" clId="{2C3C8E03-4FB7-4DF2-9209-DC9AB3E6FD9B}" dt="2019-11-28T14:50:46.440" v="4702" actId="20577"/>
          <ac:spMkLst>
            <pc:docMk/>
            <pc:sldMk cId="1595564907" sldId="346"/>
            <ac:spMk id="5" creationId="{00000000-0000-0000-0000-000000000000}"/>
          </ac:spMkLst>
        </pc:spChg>
        <pc:spChg chg="mod">
          <ac:chgData name="Luca Fossati" userId="7d8a27c9-d805-45d1-af3d-5cf81a9395c3" providerId="ADAL" clId="{2C3C8E03-4FB7-4DF2-9209-DC9AB3E6FD9B}" dt="2019-11-28T15:25:13.227" v="5544" actId="255"/>
          <ac:spMkLst>
            <pc:docMk/>
            <pc:sldMk cId="1595564907" sldId="346"/>
            <ac:spMk id="10" creationId="{00000000-0000-0000-0000-000000000000}"/>
          </ac:spMkLst>
        </pc:spChg>
      </pc:sldChg>
      <pc:sldChg chg="add del">
        <pc:chgData name="Luca Fossati" userId="7d8a27c9-d805-45d1-af3d-5cf81a9395c3" providerId="ADAL" clId="{2C3C8E03-4FB7-4DF2-9209-DC9AB3E6FD9B}" dt="2019-11-28T14:50:22.377" v="4690" actId="2696"/>
        <pc:sldMkLst>
          <pc:docMk/>
          <pc:sldMk cId="3228860840" sldId="346"/>
        </pc:sldMkLst>
      </pc:sldChg>
      <pc:sldChg chg="modSp modNotes modNotesTx">
        <pc:chgData name="Luca Fossati" userId="7d8a27c9-d805-45d1-af3d-5cf81a9395c3" providerId="ADAL" clId="{2C3C8E03-4FB7-4DF2-9209-DC9AB3E6FD9B}" dt="2019-11-28T18:23:52.966" v="8866" actId="20577"/>
        <pc:sldMkLst>
          <pc:docMk/>
          <pc:sldMk cId="2152443063" sldId="347"/>
        </pc:sldMkLst>
        <pc:spChg chg="mod">
          <ac:chgData name="Luca Fossati" userId="7d8a27c9-d805-45d1-af3d-5cf81a9395c3" providerId="ADAL" clId="{2C3C8E03-4FB7-4DF2-9209-DC9AB3E6FD9B}" dt="2019-11-28T15:49:38.720" v="5559" actId="20577"/>
          <ac:spMkLst>
            <pc:docMk/>
            <pc:sldMk cId="2152443063" sldId="347"/>
            <ac:spMk id="5" creationId="{00000000-0000-0000-0000-000000000000}"/>
          </ac:spMkLst>
        </pc:spChg>
        <pc:spChg chg="mod">
          <ac:chgData name="Luca Fossati" userId="7d8a27c9-d805-45d1-af3d-5cf81a9395c3" providerId="ADAL" clId="{2C3C8E03-4FB7-4DF2-9209-DC9AB3E6FD9B}" dt="2019-11-28T18:22:26.015" v="8665" actId="20577"/>
          <ac:spMkLst>
            <pc:docMk/>
            <pc:sldMk cId="2152443063" sldId="347"/>
            <ac:spMk id="10" creationId="{00000000-0000-0000-0000-000000000000}"/>
          </ac:spMkLst>
        </pc:spChg>
      </pc:sldChg>
      <pc:sldChg chg="addSp modSp modNotesTx">
        <pc:chgData name="Luca Fossati" userId="7d8a27c9-d805-45d1-af3d-5cf81a9395c3" providerId="ADAL" clId="{2C3C8E03-4FB7-4DF2-9209-DC9AB3E6FD9B}" dt="2019-11-28T15:59:08.879" v="5778" actId="20577"/>
        <pc:sldMkLst>
          <pc:docMk/>
          <pc:sldMk cId="1094925047" sldId="348"/>
        </pc:sldMkLst>
        <pc:spChg chg="mod">
          <ac:chgData name="Luca Fossati" userId="7d8a27c9-d805-45d1-af3d-5cf81a9395c3" providerId="ADAL" clId="{2C3C8E03-4FB7-4DF2-9209-DC9AB3E6FD9B}" dt="2019-11-28T15:57:53.528" v="5772" actId="20577"/>
          <ac:spMkLst>
            <pc:docMk/>
            <pc:sldMk cId="1094925047" sldId="348"/>
            <ac:spMk id="10" creationId="{00000000-0000-0000-0000-000000000000}"/>
          </ac:spMkLst>
        </pc:spChg>
        <pc:picChg chg="add mod">
          <ac:chgData name="Luca Fossati" userId="7d8a27c9-d805-45d1-af3d-5cf81a9395c3" providerId="ADAL" clId="{2C3C8E03-4FB7-4DF2-9209-DC9AB3E6FD9B}" dt="2019-11-28T15:58:51.986" v="5775" actId="1076"/>
          <ac:picMkLst>
            <pc:docMk/>
            <pc:sldMk cId="1094925047" sldId="348"/>
            <ac:picMk id="2" creationId="{E1DAA6A1-4C3C-4AC0-8902-6E6FD3F08D55}"/>
          </ac:picMkLst>
        </pc:picChg>
      </pc:sldChg>
      <pc:sldChg chg="modSp modNotesTx">
        <pc:chgData name="Luca Fossati" userId="7d8a27c9-d805-45d1-af3d-5cf81a9395c3" providerId="ADAL" clId="{2C3C8E03-4FB7-4DF2-9209-DC9AB3E6FD9B}" dt="2019-11-29T11:52:48.274" v="10433" actId="20577"/>
        <pc:sldMkLst>
          <pc:docMk/>
          <pc:sldMk cId="3332418341" sldId="349"/>
        </pc:sldMkLst>
        <pc:spChg chg="mod">
          <ac:chgData name="Luca Fossati" userId="7d8a27c9-d805-45d1-af3d-5cf81a9395c3" providerId="ADAL" clId="{2C3C8E03-4FB7-4DF2-9209-DC9AB3E6FD9B}" dt="2019-11-29T10:44:23.346" v="8883" actId="20577"/>
          <ac:spMkLst>
            <pc:docMk/>
            <pc:sldMk cId="3332418341" sldId="349"/>
            <ac:spMk id="5" creationId="{00000000-0000-0000-0000-000000000000}"/>
          </ac:spMkLst>
        </pc:spChg>
        <pc:spChg chg="mod">
          <ac:chgData name="Luca Fossati" userId="7d8a27c9-d805-45d1-af3d-5cf81a9395c3" providerId="ADAL" clId="{2C3C8E03-4FB7-4DF2-9209-DC9AB3E6FD9B}" dt="2019-11-29T11:52:48.274" v="10433" actId="20577"/>
          <ac:spMkLst>
            <pc:docMk/>
            <pc:sldMk cId="3332418341" sldId="349"/>
            <ac:spMk id="10" creationId="{00000000-0000-0000-0000-000000000000}"/>
          </ac:spMkLst>
        </pc:spChg>
      </pc:sldChg>
      <pc:sldChg chg="del">
        <pc:chgData name="Luca Fossati" userId="7d8a27c9-d805-45d1-af3d-5cf81a9395c3" providerId="ADAL" clId="{2C3C8E03-4FB7-4DF2-9209-DC9AB3E6FD9B}" dt="2019-11-29T12:02:56.309" v="10439" actId="2696"/>
        <pc:sldMkLst>
          <pc:docMk/>
          <pc:sldMk cId="2351613181" sldId="350"/>
        </pc:sldMkLst>
      </pc:sldChg>
    </pc:docChg>
  </pc:docChgLst>
  <pc:docChgLst>
    <pc:chgData name="Luca Fossati" userId="S::luca.fossati@fdmgroup.com::7d8a27c9-d805-45d1-af3d-5cf81a9395c3" providerId="AD" clId="Web-{D087229F-1F8E-401A-A476-AD6B0171D8D6}"/>
    <pc:docChg chg="modSld">
      <pc:chgData name="Luca Fossati" userId="S::luca.fossati@fdmgroup.com::7d8a27c9-d805-45d1-af3d-5cf81a9395c3" providerId="AD" clId="Web-{D087229F-1F8E-401A-A476-AD6B0171D8D6}" dt="2019-10-12T22:13:50.037" v="315" actId="14100"/>
      <pc:docMkLst>
        <pc:docMk/>
      </pc:docMkLst>
      <pc:sldChg chg="addSp modSp">
        <pc:chgData name="Luca Fossati" userId="S::luca.fossati@fdmgroup.com::7d8a27c9-d805-45d1-af3d-5cf81a9395c3" providerId="AD" clId="Web-{D087229F-1F8E-401A-A476-AD6B0171D8D6}" dt="2019-10-12T22:13:50.037" v="315" actId="14100"/>
        <pc:sldMkLst>
          <pc:docMk/>
          <pc:sldMk cId="1680031472" sldId="336"/>
        </pc:sldMkLst>
        <pc:spChg chg="add mod">
          <ac:chgData name="Luca Fossati" userId="S::luca.fossati@fdmgroup.com::7d8a27c9-d805-45d1-af3d-5cf81a9395c3" providerId="AD" clId="Web-{D087229F-1F8E-401A-A476-AD6B0171D8D6}" dt="2019-10-12T22:05:05.244" v="240" actId="1076"/>
          <ac:spMkLst>
            <pc:docMk/>
            <pc:sldMk cId="1680031472" sldId="336"/>
            <ac:spMk id="2" creationId="{DE1A783B-A681-4766-93D8-46E0A5E5B9BD}"/>
          </ac:spMkLst>
        </pc:spChg>
        <pc:spChg chg="add mod">
          <ac:chgData name="Luca Fossati" userId="S::luca.fossati@fdmgroup.com::7d8a27c9-d805-45d1-af3d-5cf81a9395c3" providerId="AD" clId="Web-{D087229F-1F8E-401A-A476-AD6B0171D8D6}" dt="2019-10-12T22:10:45.234" v="256" actId="20577"/>
          <ac:spMkLst>
            <pc:docMk/>
            <pc:sldMk cId="1680031472" sldId="336"/>
            <ac:spMk id="3" creationId="{D23AB014-98BC-46DB-B272-187649EA2652}"/>
          </ac:spMkLst>
        </pc:spChg>
        <pc:spChg chg="mod">
          <ac:chgData name="Luca Fossati" userId="S::luca.fossati@fdmgroup.com::7d8a27c9-d805-45d1-af3d-5cf81a9395c3" providerId="AD" clId="Web-{D087229F-1F8E-401A-A476-AD6B0171D8D6}" dt="2019-10-12T22:04:55.072" v="238" actId="20577"/>
          <ac:spMkLst>
            <pc:docMk/>
            <pc:sldMk cId="1680031472" sldId="336"/>
            <ac:spMk id="8" creationId="{00000000-0000-0000-0000-000000000000}"/>
          </ac:spMkLst>
        </pc:spChg>
        <pc:spChg chg="add mod">
          <ac:chgData name="Luca Fossati" userId="S::luca.fossati@fdmgroup.com::7d8a27c9-d805-45d1-af3d-5cf81a9395c3" providerId="AD" clId="Web-{D087229F-1F8E-401A-A476-AD6B0171D8D6}" dt="2019-10-12T22:13:50.037" v="315" actId="14100"/>
          <ac:spMkLst>
            <pc:docMk/>
            <pc:sldMk cId="1680031472" sldId="336"/>
            <ac:spMk id="9" creationId="{BD3F712B-787D-4949-ACD6-719A600003FE}"/>
          </ac:spMkLst>
        </pc:spChg>
        <pc:spChg chg="add mod">
          <ac:chgData name="Luca Fossati" userId="S::luca.fossati@fdmgroup.com::7d8a27c9-d805-45d1-af3d-5cf81a9395c3" providerId="AD" clId="Web-{D087229F-1F8E-401A-A476-AD6B0171D8D6}" dt="2019-10-12T22:13:49.131" v="314" actId="1076"/>
          <ac:spMkLst>
            <pc:docMk/>
            <pc:sldMk cId="1680031472" sldId="336"/>
            <ac:spMk id="10" creationId="{08CC0247-D8D8-480D-881B-5BED193E1FC2}"/>
          </ac:spMkLst>
        </pc:spChg>
      </pc:sldChg>
    </pc:docChg>
  </pc:docChgLst>
  <pc:docChgLst>
    <pc:chgData name="Luca Fossati" userId="S::luca.fossati@fdmgroup.com::7d8a27c9-d805-45d1-af3d-5cf81a9395c3" providerId="AD" clId="Web-{92E74DBF-607D-4622-A755-1B80F7E73ED0}"/>
    <pc:docChg chg="modSld">
      <pc:chgData name="Luca Fossati" userId="S::luca.fossati@fdmgroup.com::7d8a27c9-d805-45d1-af3d-5cf81a9395c3" providerId="AD" clId="Web-{92E74DBF-607D-4622-A755-1B80F7E73ED0}" dt="2019-09-07T16:47:09.167" v="1" actId="14100"/>
      <pc:docMkLst>
        <pc:docMk/>
      </pc:docMkLst>
      <pc:sldChg chg="modSp">
        <pc:chgData name="Luca Fossati" userId="S::luca.fossati@fdmgroup.com::7d8a27c9-d805-45d1-af3d-5cf81a9395c3" providerId="AD" clId="Web-{92E74DBF-607D-4622-A755-1B80F7E73ED0}" dt="2019-09-07T16:47:09.167" v="1" actId="14100"/>
        <pc:sldMkLst>
          <pc:docMk/>
          <pc:sldMk cId="437663712" sldId="308"/>
        </pc:sldMkLst>
        <pc:spChg chg="mod">
          <ac:chgData name="Luca Fossati" userId="S::luca.fossati@fdmgroup.com::7d8a27c9-d805-45d1-af3d-5cf81a9395c3" providerId="AD" clId="Web-{92E74DBF-607D-4622-A755-1B80F7E73ED0}" dt="2019-09-07T16:47:09.167" v="1" actId="14100"/>
          <ac:spMkLst>
            <pc:docMk/>
            <pc:sldMk cId="437663712" sldId="308"/>
            <ac:spMk id="16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FD61D-B51A-4146-A61C-5D1D31D73CFD}" type="datetimeFigureOut">
              <a:rPr lang="en-GB" smtClean="0"/>
              <a:t>28/11/2019</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CAF7F7-481D-4FBB-872B-CAD62DA8C4BA}" type="slidenum">
              <a:rPr lang="en-GB" smtClean="0"/>
              <a:t>‹#›</a:t>
            </a:fld>
            <a:endParaRPr lang="en-GB"/>
          </a:p>
        </p:txBody>
      </p:sp>
    </p:spTree>
    <p:extLst>
      <p:ext uri="{BB962C8B-B14F-4D97-AF65-F5344CB8AC3E}">
        <p14:creationId xmlns:p14="http://schemas.microsoft.com/office/powerpoint/2010/main" val="236562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cikit-learn.org/stable/modules/generated/sklearn.linear_model.LogisticRegression.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towardsdatascience.com/support-vector-machine-python-example-d67d9b63f1c8" TargetMode="External"/><Relationship Id="rId3" Type="http://schemas.openxmlformats.org/officeDocument/2006/relationships/hyperlink" Target="https://scikit-learn.org/stable/modules/generated/sklearn.svm.SVC.html#sklearn.svm.SVC" TargetMode="External"/><Relationship Id="rId7" Type="http://schemas.openxmlformats.org/officeDocument/2006/relationships/hyperlink" Target="https://scikit-learn.org/stable/modules/svm.html"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scikit-learn.org/stable/modules/generated/sklearn.svm.LinearSVC.html#sklearn.svm.LinearSVC" TargetMode="External"/><Relationship Id="rId5" Type="http://schemas.openxmlformats.org/officeDocument/2006/relationships/hyperlink" Target="https://scikit-learn.org/stable/modules/svm.html#svm-mathematical-formulation" TargetMode="External"/><Relationship Id="rId4" Type="http://schemas.openxmlformats.org/officeDocument/2006/relationships/hyperlink" Target="https://scikit-learn.org/stable/modules/generated/sklearn.svm.NuSVC.html#sklearn.svm.NuSVC"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cikit-learn.org/stable/modules/neighbors.html"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towardsdatascience.com/k-nearest-neighbor-python-2fccc47d2a55" TargetMode="External"/><Relationship Id="rId5" Type="http://schemas.openxmlformats.org/officeDocument/2006/relationships/hyperlink" Target="https://scikit-learn.org/stable/modules/generated/sklearn.neighbors.KNeighborsRegressor.html#sklearn.neighbors.KNeighborsRegressor" TargetMode="External"/><Relationship Id="rId4" Type="http://schemas.openxmlformats.org/officeDocument/2006/relationships/hyperlink" Target="https://scikit-learn.org/stable/modules/svm.html"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cikit-learn.org/stable/modules/tree.html"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towardsdatascience.com/decision-tree-in-python-b433ae57fb93" TargetMode="External"/><Relationship Id="rId4" Type="http://schemas.openxmlformats.org/officeDocument/2006/relationships/hyperlink" Target="https://www.datacamp.com/community/tutorials/decision-tree-classification-pyth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eb.ma.utexas.edu/users/parker/sampling/repl.htm"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cikit-learn.org/stable/modules/generated/sklearn.ensemble.RandomForestRegressor.html" TargetMode="External"/><Relationship Id="rId7" Type="http://schemas.openxmlformats.org/officeDocument/2006/relationships/hyperlink" Target="https://www.datacamp.com/community/tutorials/random-forests-classifier-python"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s://www.datacamp.com/community/tutorials/decision-tree-classification-python" TargetMode="External"/><Relationship Id="rId5" Type="http://schemas.openxmlformats.org/officeDocument/2006/relationships/hyperlink" Target="https://towardsdatascience.com/random-forest-in-python-24d0893d51c0" TargetMode="External"/><Relationship Id="rId4" Type="http://schemas.openxmlformats.org/officeDocument/2006/relationships/hyperlink" Target="https://scikit-learn.org/stable/modules/generated/sklearn.ensemble.RandomForestClassifier.html"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realpython.com/linear-regression-in-python/#implementing-linear-regression-in-python"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en.wikipedia.org/wiki/Coefficient_of_determination" TargetMode="External"/><Relationship Id="rId4" Type="http://schemas.openxmlformats.org/officeDocument/2006/relationships/hyperlink" Target="https://scikit-learn.org/stable/modules/generated/sklearn.linear_model.LinearRegression.html#sklearn.linear_model.LinearRegression.fi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3045818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marL="0" lvl="0" indent="0">
              <a:buFont typeface="Wingdings" panose="05000000000000000000" pitchFamily="2" charset="2"/>
              <a:buNone/>
            </a:pPr>
            <a:r>
              <a:rPr lang="en-GB" sz="2000">
                <a:latin typeface="Arial" panose="020B0604020202020204" pitchFamily="34" charset="0"/>
                <a:cs typeface="Arial" panose="020B0604020202020204" pitchFamily="34" charset="0"/>
              </a:rPr>
              <a:t>NOTE:</a:t>
            </a:r>
            <a:r>
              <a:rPr lang="en-GB" sz="2000" baseline="0">
                <a:latin typeface="Arial" panose="020B0604020202020204" pitchFamily="34" charset="0"/>
                <a:cs typeface="Arial" panose="020B0604020202020204" pitchFamily="34" charset="0"/>
              </a:rPr>
              <a:t> </a:t>
            </a:r>
            <a:r>
              <a:rPr lang="en-GB" sz="2000">
                <a:latin typeface="Arial" panose="020B0604020202020204" pitchFamily="34" charset="0"/>
                <a:cs typeface="Arial" panose="020B0604020202020204" pitchFamily="34" charset="0"/>
              </a:rPr>
              <a:t>Despite the name, logistic</a:t>
            </a:r>
            <a:r>
              <a:rPr lang="en-GB" sz="2000" baseline="0">
                <a:latin typeface="Arial" panose="020B0604020202020204" pitchFamily="34" charset="0"/>
                <a:cs typeface="Arial" panose="020B0604020202020204" pitchFamily="34" charset="0"/>
              </a:rPr>
              <a:t> regression </a:t>
            </a:r>
            <a:r>
              <a:rPr lang="en-GB" sz="2000">
                <a:latin typeface="Arial" panose="020B0604020202020204" pitchFamily="34" charset="0"/>
                <a:cs typeface="Arial" panose="020B0604020202020204" pitchFamily="34" charset="0"/>
              </a:rPr>
              <a:t>does not belong</a:t>
            </a:r>
            <a:r>
              <a:rPr lang="en-GB" sz="2000" baseline="0">
                <a:latin typeface="Arial" panose="020B0604020202020204" pitchFamily="34" charset="0"/>
                <a:cs typeface="Arial" panose="020B0604020202020204" pitchFamily="34" charset="0"/>
              </a:rPr>
              <a:t> to the realm of</a:t>
            </a:r>
            <a:r>
              <a:rPr lang="en-GB" sz="2000">
                <a:latin typeface="Arial" panose="020B0604020202020204" pitchFamily="34" charset="0"/>
                <a:cs typeface="Arial" panose="020B0604020202020204" pitchFamily="34" charset="0"/>
              </a:rPr>
              <a:t> regression analysis.</a:t>
            </a:r>
          </a:p>
          <a:p>
            <a:endParaRPr lang="en-GB"/>
          </a:p>
          <a:p>
            <a:endParaRPr lang="en-GB"/>
          </a:p>
          <a:p>
            <a:endParaRPr lang="en-GB"/>
          </a:p>
          <a:p>
            <a:endParaRPr lang="en-GB"/>
          </a:p>
        </p:txBody>
      </p:sp>
    </p:spTree>
    <p:extLst>
      <p:ext uri="{BB962C8B-B14F-4D97-AF65-F5344CB8AC3E}">
        <p14:creationId xmlns:p14="http://schemas.microsoft.com/office/powerpoint/2010/main" val="1499031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a:t>Like we did for linear regression, it is possible to define a cost</a:t>
            </a:r>
            <a:r>
              <a:rPr lang="en-GB" baseline="0"/>
              <a:t> function for logistic regression. </a:t>
            </a:r>
          </a:p>
          <a:p>
            <a:endParaRPr lang="en-GB" baseline="0"/>
          </a:p>
          <a:p>
            <a:r>
              <a:rPr lang="en-GB" baseline="0"/>
              <a:t>We can then apply gradient descent or other, more advanced, methods to minimize the cost function. However, that is beyond the scope of this course.</a:t>
            </a:r>
          </a:p>
          <a:p>
            <a:endParaRPr lang="en-GB" baseline="0"/>
          </a:p>
          <a:p>
            <a:endParaRPr lang="en-GB"/>
          </a:p>
          <a:p>
            <a:endParaRPr lang="en-GB"/>
          </a:p>
        </p:txBody>
      </p:sp>
    </p:spTree>
    <p:extLst>
      <p:ext uri="{BB962C8B-B14F-4D97-AF65-F5344CB8AC3E}">
        <p14:creationId xmlns:p14="http://schemas.microsoft.com/office/powerpoint/2010/main" val="168984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a:p>
            <a:endParaRPr lang="en-GB"/>
          </a:p>
          <a:p>
            <a:endParaRPr lang="en-GB"/>
          </a:p>
          <a:p>
            <a:endParaRPr lang="en-GB"/>
          </a:p>
        </p:txBody>
      </p:sp>
    </p:spTree>
    <p:extLst>
      <p:ext uri="{BB962C8B-B14F-4D97-AF65-F5344CB8AC3E}">
        <p14:creationId xmlns:p14="http://schemas.microsoft.com/office/powerpoint/2010/main" val="946015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a:p>
            <a:endParaRPr lang="en-GB"/>
          </a:p>
          <a:p>
            <a:endParaRPr lang="en-GB"/>
          </a:p>
          <a:p>
            <a:endParaRPr lang="en-GB"/>
          </a:p>
        </p:txBody>
      </p:sp>
    </p:spTree>
    <p:extLst>
      <p:ext uri="{BB962C8B-B14F-4D97-AF65-F5344CB8AC3E}">
        <p14:creationId xmlns:p14="http://schemas.microsoft.com/office/powerpoint/2010/main" val="187984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US" i="1">
                <a:cs typeface="Calibri"/>
              </a:rPr>
              <a:t>model.predict(x)</a:t>
            </a:r>
            <a:r>
              <a:rPr lang="en-US">
                <a:cs typeface="Calibri"/>
              </a:rPr>
              <a:t> predicts class labels for samples in </a:t>
            </a:r>
            <a:r>
              <a:rPr lang="en-US" i="1">
                <a:cs typeface="Calibri"/>
              </a:rPr>
              <a:t>x</a:t>
            </a:r>
            <a:r>
              <a:rPr lang="en-US" dirty="0">
                <a:cs typeface="Calibri"/>
              </a:rPr>
              <a:t>.</a:t>
            </a:r>
          </a:p>
          <a:p>
            <a:endParaRPr lang="en-US" dirty="0">
              <a:cs typeface="Calibri"/>
            </a:endParaRPr>
          </a:p>
          <a:p>
            <a:r>
              <a:rPr lang="en-US" i="1">
                <a:cs typeface="Calibri"/>
              </a:rPr>
              <a:t>model.score(x,y)</a:t>
            </a:r>
            <a:r>
              <a:rPr lang="en-US">
                <a:cs typeface="Calibri"/>
              </a:rPr>
              <a:t> calculates the mean accuracy. Accuracy is given by the number of correctly classified test samples over the total number of samples. Mean accuracy refers to the mean of all the accuracies calculated over several tests (e.g. if cross-validation is used). The </a:t>
            </a:r>
            <a:r>
              <a:rPr lang="en-US" i="1">
                <a:cs typeface="Calibri"/>
              </a:rPr>
              <a:t>coef_</a:t>
            </a:r>
            <a:r>
              <a:rPr lang="en-US">
                <a:cs typeface="Calibri"/>
              </a:rPr>
              <a:t> and </a:t>
            </a:r>
            <a:r>
              <a:rPr lang="en-US" i="1">
                <a:cs typeface="Calibri"/>
              </a:rPr>
              <a:t>intercept_</a:t>
            </a:r>
            <a:r>
              <a:rPr lang="en-US">
                <a:cs typeface="Calibri"/>
              </a:rPr>
              <a:t> attributes define the lines that separate the various classes (a single line in the case of binary regression).   </a:t>
            </a:r>
            <a:endParaRPr lang="en-US" dirty="0">
              <a:cs typeface="Calibri"/>
            </a:endParaRPr>
          </a:p>
          <a:p>
            <a:endParaRPr lang="en-US" dirty="0">
              <a:cs typeface="Calibri"/>
            </a:endParaRPr>
          </a:p>
          <a:p>
            <a:r>
              <a:rPr lang="en-US">
                <a:cs typeface="Calibri"/>
              </a:rPr>
              <a:t>More info on </a:t>
            </a:r>
            <a:r>
              <a:rPr lang="en-US" i="1">
                <a:cs typeface="Calibri"/>
              </a:rPr>
              <a:t>LogisticRegression()</a:t>
            </a:r>
            <a:r>
              <a:rPr lang="en-US">
                <a:cs typeface="Calibri"/>
              </a:rPr>
              <a:t>, here:</a:t>
            </a:r>
          </a:p>
          <a:p>
            <a:endParaRPr lang="en-US" dirty="0">
              <a:cs typeface="Calibri"/>
            </a:endParaRPr>
          </a:p>
          <a:p>
            <a:r>
              <a:rPr lang="en-US" dirty="0">
                <a:hlinkClick r:id="rId3"/>
              </a:rPr>
              <a:t>https://scikit-learn.org/stable/modules/generated/sklearn.linear_model.LogisticRegression.html</a:t>
            </a:r>
            <a:endParaRPr lang="en-US" dirty="0">
              <a:cs typeface="Calibri"/>
              <a:hlinkClick r:id="rId3"/>
            </a:endParaRPr>
          </a:p>
          <a:p>
            <a:endParaRPr lang="en-US" dirty="0">
              <a:cs typeface="Calibri"/>
            </a:endParaRPr>
          </a:p>
          <a:p>
            <a:endParaRPr lang="en-US" dirty="0">
              <a:cs typeface="Calibri"/>
            </a:endParaRPr>
          </a:p>
          <a:p>
            <a:endParaRPr lang="en-US">
              <a:cs typeface="Calibri"/>
            </a:endParaRPr>
          </a:p>
        </p:txBody>
      </p:sp>
    </p:spTree>
    <p:extLst>
      <p:ext uri="{BB962C8B-B14F-4D97-AF65-F5344CB8AC3E}">
        <p14:creationId xmlns:p14="http://schemas.microsoft.com/office/powerpoint/2010/main" val="632129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a:p>
            <a:endParaRPr lang="en-GB"/>
          </a:p>
          <a:p>
            <a:endParaRPr lang="en-GB"/>
          </a:p>
        </p:txBody>
      </p:sp>
    </p:spTree>
    <p:extLst>
      <p:ext uri="{BB962C8B-B14F-4D97-AF65-F5344CB8AC3E}">
        <p14:creationId xmlns:p14="http://schemas.microsoft.com/office/powerpoint/2010/main" val="2302786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a:cs typeface="Calibri"/>
              </a:rPr>
              <a:t>NOTE: the hyperplane may not be always a line, but it is always </a:t>
            </a:r>
            <a:r>
              <a:rPr lang="en-GB" i="1">
                <a:cs typeface="Calibri"/>
              </a:rPr>
              <a:t>linear</a:t>
            </a:r>
            <a:r>
              <a:rPr lang="en-GB">
                <a:cs typeface="Calibri"/>
              </a:rPr>
              <a:t>: that means that it is not curved.</a:t>
            </a:r>
            <a:endParaRPr lang="en-GB"/>
          </a:p>
          <a:p>
            <a:endParaRPr lang="en-GB"/>
          </a:p>
          <a:p>
            <a:endParaRPr lang="en-GB"/>
          </a:p>
        </p:txBody>
      </p:sp>
    </p:spTree>
    <p:extLst>
      <p:ext uri="{BB962C8B-B14F-4D97-AF65-F5344CB8AC3E}">
        <p14:creationId xmlns:p14="http://schemas.microsoft.com/office/powerpoint/2010/main" val="317076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a:p>
            <a:endParaRPr lang="en-GB"/>
          </a:p>
        </p:txBody>
      </p:sp>
    </p:spTree>
    <p:extLst>
      <p:ext uri="{BB962C8B-B14F-4D97-AF65-F5344CB8AC3E}">
        <p14:creationId xmlns:p14="http://schemas.microsoft.com/office/powerpoint/2010/main" val="1453764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a:t>Other issues with high dimensions are population sparsity and overfitting.</a:t>
            </a:r>
            <a:endParaRPr lang="en-US"/>
          </a:p>
          <a:p>
            <a:endParaRPr lang="en-GB">
              <a:cs typeface="Calibri"/>
            </a:endParaRPr>
          </a:p>
          <a:p>
            <a:r>
              <a:rPr lang="en-GB">
                <a:cs typeface="Calibri"/>
              </a:rPr>
              <a:t>An issue with SVMs, in general, is that they do not directly support probability estimates.</a:t>
            </a:r>
          </a:p>
          <a:p>
            <a:endParaRPr lang="en-GB">
              <a:cs typeface="Calibri"/>
            </a:endParaRPr>
          </a:p>
          <a:p>
            <a:endParaRPr lang="en-GB">
              <a:cs typeface="Calibri"/>
            </a:endParaRPr>
          </a:p>
        </p:txBody>
      </p:sp>
    </p:spTree>
    <p:extLst>
      <p:ext uri="{BB962C8B-B14F-4D97-AF65-F5344CB8AC3E}">
        <p14:creationId xmlns:p14="http://schemas.microsoft.com/office/powerpoint/2010/main" val="2396261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US" dirty="0">
                <a:hlinkClick r:id="rId3"/>
              </a:rPr>
              <a:t>SVC</a:t>
            </a:r>
            <a:r>
              <a:rPr lang="en-US" dirty="0"/>
              <a:t> and </a:t>
            </a:r>
            <a:r>
              <a:rPr lang="en-US" dirty="0">
                <a:hlinkClick r:id="rId4"/>
              </a:rPr>
              <a:t>NuSVC</a:t>
            </a:r>
            <a:r>
              <a:rPr lang="en-US" dirty="0"/>
              <a:t> are similar methods, but accept slightly different sets of parameters and have different mathematical formulations (see section </a:t>
            </a:r>
            <a:r>
              <a:rPr lang="en-US" dirty="0">
                <a:hlinkClick r:id="rId5"/>
              </a:rPr>
              <a:t>Mathematical formulation</a:t>
            </a:r>
            <a:r>
              <a:rPr lang="en-US" dirty="0"/>
              <a:t>). On the other hand, </a:t>
            </a:r>
            <a:r>
              <a:rPr lang="en-US" dirty="0">
                <a:hlinkClick r:id="rId6"/>
              </a:rPr>
              <a:t>LinearSVC</a:t>
            </a:r>
            <a:r>
              <a:rPr lang="en-US" dirty="0"/>
              <a:t> is another implementation of Support Vector Classification for the case of a linear kernel. Note that </a:t>
            </a:r>
            <a:r>
              <a:rPr lang="en-US" dirty="0">
                <a:hlinkClick r:id="rId6"/>
              </a:rPr>
              <a:t>LinearSVC</a:t>
            </a:r>
            <a:r>
              <a:rPr lang="en-US" dirty="0"/>
              <a:t> does not accept keyword kernel, as this is assumed to be linear. It also lacks some of the members of </a:t>
            </a:r>
            <a:r>
              <a:rPr lang="en-US" dirty="0">
                <a:hlinkClick r:id="rId3"/>
              </a:rPr>
              <a:t>SVC</a:t>
            </a:r>
            <a:r>
              <a:rPr lang="en-US" dirty="0"/>
              <a:t> and </a:t>
            </a:r>
            <a:r>
              <a:rPr lang="en-US" dirty="0">
                <a:hlinkClick r:id="rId4"/>
              </a:rPr>
              <a:t>NuSVC</a:t>
            </a:r>
            <a:r>
              <a:rPr lang="en-US" dirty="0"/>
              <a:t>, like support_.</a:t>
            </a:r>
          </a:p>
          <a:p>
            <a:r>
              <a:rPr lang="en-US" dirty="0"/>
              <a:t>As other classifiers, </a:t>
            </a:r>
            <a:r>
              <a:rPr lang="en-US" dirty="0">
                <a:hlinkClick r:id="rId3"/>
              </a:rPr>
              <a:t>SVC</a:t>
            </a:r>
            <a:r>
              <a:rPr lang="en-US" dirty="0"/>
              <a:t>, </a:t>
            </a:r>
            <a:r>
              <a:rPr lang="en-US" dirty="0">
                <a:hlinkClick r:id="rId4"/>
              </a:rPr>
              <a:t>NuSVC</a:t>
            </a:r>
            <a:r>
              <a:rPr lang="en-US" dirty="0"/>
              <a:t> and </a:t>
            </a:r>
            <a:r>
              <a:rPr lang="en-US" dirty="0">
                <a:hlinkClick r:id="rId6"/>
              </a:rPr>
              <a:t>LinearSVC</a:t>
            </a:r>
            <a:r>
              <a:rPr lang="en-US" dirty="0"/>
              <a:t> take as input two arrays: an array X of size [</a:t>
            </a:r>
            <a:r>
              <a:rPr lang="en-US" dirty="0" err="1"/>
              <a:t>n_samples</a:t>
            </a:r>
            <a:r>
              <a:rPr lang="en-US" dirty="0"/>
              <a:t>, </a:t>
            </a:r>
            <a:r>
              <a:rPr lang="en-US" dirty="0" err="1"/>
              <a:t>n_features</a:t>
            </a:r>
            <a:r>
              <a:rPr lang="en-US" dirty="0"/>
              <a:t>] holding the training samples, and an array y of class labels (strings or integers), size [</a:t>
            </a:r>
            <a:r>
              <a:rPr lang="en-US" dirty="0" err="1"/>
              <a:t>n_samples</a:t>
            </a:r>
            <a:r>
              <a:rPr lang="en-US" dirty="0"/>
              <a:t>]</a:t>
            </a:r>
          </a:p>
          <a:p>
            <a:endParaRPr lang="en-US" dirty="0">
              <a:cs typeface="Calibri"/>
            </a:endParaRPr>
          </a:p>
          <a:p>
            <a:r>
              <a:rPr lang="en-US" dirty="0">
                <a:cs typeface="Calibri"/>
              </a:rPr>
              <a:t>More info on the </a:t>
            </a:r>
            <a:r>
              <a:rPr lang="en-US" i="1" dirty="0">
                <a:cs typeface="Calibri"/>
              </a:rPr>
              <a:t>svm</a:t>
            </a:r>
            <a:r>
              <a:rPr lang="en-US" dirty="0">
                <a:cs typeface="Calibri"/>
              </a:rPr>
              <a:t> package, here:</a:t>
            </a:r>
          </a:p>
          <a:p>
            <a:endParaRPr lang="en-US" dirty="0">
              <a:cs typeface="Calibri"/>
            </a:endParaRPr>
          </a:p>
          <a:p>
            <a:r>
              <a:rPr lang="en-US" dirty="0">
                <a:hlinkClick r:id="rId7"/>
              </a:rPr>
              <a:t>https://scikit-learn.org/stable/modules/svm.html</a:t>
            </a:r>
            <a:endParaRPr lang="en-US" dirty="0">
              <a:cs typeface="Calibri"/>
              <a:hlinkClick r:id="rId7"/>
            </a:endParaRPr>
          </a:p>
          <a:p>
            <a:endParaRPr lang="en-US" dirty="0">
              <a:cs typeface="Calibri"/>
            </a:endParaRPr>
          </a:p>
          <a:p>
            <a:r>
              <a:rPr lang="en-US" dirty="0">
                <a:cs typeface="Calibri"/>
              </a:rPr>
              <a:t>A tutorial on how to use it:</a:t>
            </a:r>
          </a:p>
          <a:p>
            <a:endParaRPr lang="en-US" dirty="0">
              <a:cs typeface="Calibri"/>
            </a:endParaRPr>
          </a:p>
          <a:p>
            <a:r>
              <a:rPr lang="en-US" dirty="0">
                <a:hlinkClick r:id="rId8"/>
              </a:rPr>
              <a:t>https://towardsdatascience.com/support-vector-machine-python-example-d67d9b63f1c8</a:t>
            </a:r>
            <a:endParaRPr lang="en-US" dirty="0"/>
          </a:p>
          <a:p>
            <a:endParaRPr lang="en-US" dirty="0"/>
          </a:p>
          <a:p>
            <a:endParaRPr lang="en-US" dirty="0">
              <a:cs typeface="Calibri"/>
            </a:endParaRPr>
          </a:p>
        </p:txBody>
      </p:sp>
    </p:spTree>
    <p:extLst>
      <p:ext uri="{BB962C8B-B14F-4D97-AF65-F5344CB8AC3E}">
        <p14:creationId xmlns:p14="http://schemas.microsoft.com/office/powerpoint/2010/main" val="62450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2469289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3350073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marL="0" lvl="0" indent="0">
              <a:buFont typeface="Wingdings" panose="05000000000000000000" pitchFamily="2" charset="2"/>
              <a:buNone/>
            </a:pPr>
            <a:r>
              <a:rPr lang="en-GB" sz="2000">
                <a:latin typeface="Arial" panose="020B0604020202020204" pitchFamily="34" charset="0"/>
                <a:cs typeface="Arial" panose="020B0604020202020204" pitchFamily="34" charset="0"/>
              </a:rPr>
              <a:t>NOTE:</a:t>
            </a:r>
            <a:r>
              <a:rPr lang="en-GB" sz="2000" baseline="0">
                <a:latin typeface="Arial" panose="020B0604020202020204" pitchFamily="34" charset="0"/>
                <a:cs typeface="Arial" panose="020B0604020202020204" pitchFamily="34" charset="0"/>
              </a:rPr>
              <a:t> </a:t>
            </a:r>
            <a:r>
              <a:rPr lang="en-GB" sz="2000">
                <a:latin typeface="Arial" panose="020B0604020202020204" pitchFamily="34" charset="0"/>
                <a:cs typeface="Arial" panose="020B0604020202020204" pitchFamily="34" charset="0"/>
              </a:rPr>
              <a:t>Despite the name, logistic</a:t>
            </a:r>
            <a:r>
              <a:rPr lang="en-GB" sz="2000" baseline="0">
                <a:latin typeface="Arial" panose="020B0604020202020204" pitchFamily="34" charset="0"/>
                <a:cs typeface="Arial" panose="020B0604020202020204" pitchFamily="34" charset="0"/>
              </a:rPr>
              <a:t> regression </a:t>
            </a:r>
            <a:r>
              <a:rPr lang="en-GB" sz="2000">
                <a:latin typeface="Arial" panose="020B0604020202020204" pitchFamily="34" charset="0"/>
                <a:cs typeface="Arial" panose="020B0604020202020204" pitchFamily="34" charset="0"/>
              </a:rPr>
              <a:t>does not belong</a:t>
            </a:r>
            <a:r>
              <a:rPr lang="en-GB" sz="2000" baseline="0">
                <a:latin typeface="Arial" panose="020B0604020202020204" pitchFamily="34" charset="0"/>
                <a:cs typeface="Arial" panose="020B0604020202020204" pitchFamily="34" charset="0"/>
              </a:rPr>
              <a:t> to the realm of</a:t>
            </a:r>
            <a:r>
              <a:rPr lang="en-GB" sz="2000">
                <a:latin typeface="Arial" panose="020B0604020202020204" pitchFamily="34" charset="0"/>
                <a:cs typeface="Arial" panose="020B0604020202020204" pitchFamily="34" charset="0"/>
              </a:rPr>
              <a:t> regression analysis.</a:t>
            </a:r>
          </a:p>
          <a:p>
            <a:endParaRPr lang="en-GB"/>
          </a:p>
          <a:p>
            <a:endParaRPr lang="en-GB"/>
          </a:p>
          <a:p>
            <a:endParaRPr lang="en-GB"/>
          </a:p>
          <a:p>
            <a:endParaRPr lang="en-GB"/>
          </a:p>
        </p:txBody>
      </p:sp>
    </p:spTree>
    <p:extLst>
      <p:ext uri="{BB962C8B-B14F-4D97-AF65-F5344CB8AC3E}">
        <p14:creationId xmlns:p14="http://schemas.microsoft.com/office/powerpoint/2010/main" val="70973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marL="0" lvl="0" indent="0">
              <a:buFont typeface="Wingdings" panose="05000000000000000000" pitchFamily="2" charset="2"/>
              <a:buNone/>
            </a:pPr>
            <a:r>
              <a:rPr lang="en-GB" sz="2000">
                <a:latin typeface="Arial" panose="020B0604020202020204" pitchFamily="34" charset="0"/>
                <a:cs typeface="Arial" panose="020B0604020202020204" pitchFamily="34" charset="0"/>
              </a:rPr>
              <a:t>In the definition of the Hamming distance above:</a:t>
            </a:r>
            <a:r>
              <a:rPr lang="en-GB" sz="2000" baseline="0">
                <a:latin typeface="Arial" panose="020B0604020202020204" pitchFamily="34" charset="0"/>
                <a:cs typeface="Arial" panose="020B0604020202020204" pitchFamily="34" charset="0"/>
              </a:rPr>
              <a:t>  </a:t>
            </a:r>
            <a:r>
              <a:rPr lang="en-GB" sz="2000" i="1" baseline="0">
                <a:latin typeface="Arial" panose="020B0604020202020204" pitchFamily="34" charset="0"/>
                <a:cs typeface="Arial" panose="020B0604020202020204" pitchFamily="34" charset="0"/>
              </a:rPr>
              <a:t>a</a:t>
            </a:r>
            <a:r>
              <a:rPr lang="en-GB" sz="2000" baseline="0">
                <a:latin typeface="Arial" panose="020B0604020202020204" pitchFamily="34" charset="0"/>
                <a:cs typeface="Arial" panose="020B0604020202020204" pitchFamily="34" charset="0"/>
              </a:rPr>
              <a:t> and </a:t>
            </a:r>
            <a:r>
              <a:rPr lang="en-GB" sz="2000" i="1" baseline="0">
                <a:latin typeface="Arial" panose="020B0604020202020204" pitchFamily="34" charset="0"/>
                <a:cs typeface="Arial" panose="020B0604020202020204" pitchFamily="34" charset="0"/>
              </a:rPr>
              <a:t>b</a:t>
            </a:r>
            <a:r>
              <a:rPr lang="en-GB" sz="2000" baseline="0">
                <a:latin typeface="Arial" panose="020B0604020202020204" pitchFamily="34" charset="0"/>
                <a:cs typeface="Arial" panose="020B0604020202020204" pitchFamily="34" charset="0"/>
              </a:rPr>
              <a:t> are characters, while </a:t>
            </a:r>
            <a:r>
              <a:rPr lang="en-GB" sz="2000" i="1" baseline="0">
                <a:latin typeface="Arial" panose="020B0604020202020204" pitchFamily="34" charset="0"/>
                <a:cs typeface="Arial" panose="020B0604020202020204" pitchFamily="34" charset="0"/>
              </a:rPr>
              <a:t>s</a:t>
            </a:r>
            <a:r>
              <a:rPr lang="en-GB" sz="2000" baseline="0">
                <a:latin typeface="Arial" panose="020B0604020202020204" pitchFamily="34" charset="0"/>
                <a:cs typeface="Arial" panose="020B0604020202020204" pitchFamily="34" charset="0"/>
              </a:rPr>
              <a:t> and </a:t>
            </a:r>
            <a:r>
              <a:rPr lang="en-GB" sz="2000" i="1" baseline="0">
                <a:latin typeface="Arial" panose="020B0604020202020204" pitchFamily="34" charset="0"/>
                <a:cs typeface="Arial" panose="020B0604020202020204" pitchFamily="34" charset="0"/>
              </a:rPr>
              <a:t>t</a:t>
            </a:r>
            <a:r>
              <a:rPr lang="en-GB" sz="2000" baseline="0">
                <a:latin typeface="Arial" panose="020B0604020202020204" pitchFamily="34" charset="0"/>
                <a:cs typeface="Arial" panose="020B0604020202020204" pitchFamily="34" charset="0"/>
              </a:rPr>
              <a:t> are strings; . is the string concatenation operation and </a:t>
            </a:r>
            <a:r>
              <a:rPr lang="en-GB" sz="2000" i="1" baseline="0" err="1">
                <a:latin typeface="Arial" panose="020B0604020202020204" pitchFamily="34" charset="0"/>
                <a:cs typeface="Arial" panose="020B0604020202020204" pitchFamily="34" charset="0"/>
              </a:rPr>
              <a:t>len</a:t>
            </a:r>
            <a:r>
              <a:rPr lang="en-GB" sz="2000" baseline="0">
                <a:latin typeface="Arial" panose="020B0604020202020204" pitchFamily="34" charset="0"/>
                <a:cs typeface="Arial" panose="020B0604020202020204" pitchFamily="34" charset="0"/>
              </a:rPr>
              <a:t> is the function that returns the length of a string. </a:t>
            </a:r>
            <a:endParaRPr lang="en-GB" sz="2000">
              <a:latin typeface="Arial" panose="020B0604020202020204" pitchFamily="34" charset="0"/>
              <a:cs typeface="Arial" panose="020B0604020202020204" pitchFamily="34" charset="0"/>
            </a:endParaRPr>
          </a:p>
          <a:p>
            <a:pPr marL="0" lvl="0" indent="0">
              <a:buFont typeface="Wingdings" panose="05000000000000000000" pitchFamily="2" charset="2"/>
              <a:buNone/>
            </a:pPr>
            <a:endParaRPr lang="en-GB" sz="2000">
              <a:latin typeface="Arial" panose="020B0604020202020204" pitchFamily="34" charset="0"/>
              <a:cs typeface="Arial" panose="020B0604020202020204" pitchFamily="34" charset="0"/>
            </a:endParaRPr>
          </a:p>
          <a:p>
            <a:pPr marL="0" lvl="0" indent="0">
              <a:buFont typeface="Wingdings" panose="05000000000000000000" pitchFamily="2" charset="2"/>
              <a:buNone/>
            </a:pPr>
            <a:r>
              <a:rPr lang="en-GB" sz="2000">
                <a:latin typeface="Arial" panose="020B0604020202020204" pitchFamily="34" charset="0"/>
                <a:cs typeface="Arial" panose="020B0604020202020204" pitchFamily="34" charset="0"/>
              </a:rPr>
              <a:t>Other common distances include: </a:t>
            </a:r>
            <a:r>
              <a:rPr lang="en-GB" sz="2000" i="1">
                <a:latin typeface="Arial" panose="020B0604020202020204" pitchFamily="34" charset="0"/>
                <a:cs typeface="Arial" panose="020B0604020202020204" pitchFamily="34" charset="0"/>
              </a:rPr>
              <a:t>Manhattan</a:t>
            </a:r>
            <a:r>
              <a:rPr lang="en-GB" sz="2000">
                <a:latin typeface="Arial" panose="020B0604020202020204" pitchFamily="34" charset="0"/>
                <a:cs typeface="Arial" panose="020B0604020202020204" pitchFamily="34" charset="0"/>
              </a:rPr>
              <a:t>, </a:t>
            </a:r>
            <a:r>
              <a:rPr lang="en-GB" sz="2000" i="1" err="1">
                <a:latin typeface="Arial" panose="020B0604020202020204" pitchFamily="34" charset="0"/>
                <a:cs typeface="Arial" panose="020B0604020202020204" pitchFamily="34" charset="0"/>
              </a:rPr>
              <a:t>Camberra</a:t>
            </a:r>
            <a:r>
              <a:rPr lang="en-GB" sz="2000">
                <a:latin typeface="Arial" panose="020B0604020202020204" pitchFamily="34" charset="0"/>
                <a:cs typeface="Arial" panose="020B0604020202020204" pitchFamily="34" charset="0"/>
              </a:rPr>
              <a:t>, </a:t>
            </a:r>
            <a:r>
              <a:rPr lang="en-GB" sz="2000" i="1" err="1">
                <a:latin typeface="Arial" panose="020B0604020202020204" pitchFamily="34" charset="0"/>
                <a:cs typeface="Arial" panose="020B0604020202020204" pitchFamily="34" charset="0"/>
              </a:rPr>
              <a:t>Minkowsky</a:t>
            </a:r>
            <a:r>
              <a:rPr lang="en-GB" sz="2000">
                <a:latin typeface="Arial" panose="020B0604020202020204" pitchFamily="34" charset="0"/>
                <a:cs typeface="Arial" panose="020B0604020202020204" pitchFamily="34" charset="0"/>
              </a:rPr>
              <a:t>, </a:t>
            </a:r>
            <a:r>
              <a:rPr lang="en-GB" sz="2000" i="1" err="1">
                <a:latin typeface="Arial" panose="020B0604020202020204" pitchFamily="34" charset="0"/>
                <a:cs typeface="Arial" panose="020B0604020202020204" pitchFamily="34" charset="0"/>
              </a:rPr>
              <a:t>Chebychev</a:t>
            </a:r>
            <a:r>
              <a:rPr lang="en-GB" sz="2000">
                <a:latin typeface="Arial" panose="020B0604020202020204" pitchFamily="34" charset="0"/>
                <a:cs typeface="Arial" panose="020B0604020202020204" pitchFamily="34" charset="0"/>
              </a:rPr>
              <a:t>, …</a:t>
            </a:r>
          </a:p>
          <a:p>
            <a:endParaRPr lang="en-GB"/>
          </a:p>
          <a:p>
            <a:r>
              <a:rPr lang="en-GB"/>
              <a:t>Algorithms used</a:t>
            </a:r>
            <a:r>
              <a:rPr lang="en-GB" baseline="0"/>
              <a:t> to learn the optimal distance include: </a:t>
            </a:r>
            <a:r>
              <a:rPr lang="en-GB" i="1" baseline="0"/>
              <a:t>Neighbourhood Component Analysis</a:t>
            </a:r>
            <a:r>
              <a:rPr lang="en-GB" baseline="0"/>
              <a:t> and </a:t>
            </a:r>
            <a:r>
              <a:rPr lang="en-GB" i="1" baseline="0"/>
              <a:t>Large Margin Nearest </a:t>
            </a:r>
            <a:r>
              <a:rPr lang="en-GB" i="1" baseline="0" err="1"/>
              <a:t>Neighbor</a:t>
            </a:r>
            <a:endParaRPr lang="en-GB" i="1"/>
          </a:p>
        </p:txBody>
      </p:sp>
    </p:spTree>
    <p:extLst>
      <p:ext uri="{BB962C8B-B14F-4D97-AF65-F5344CB8AC3E}">
        <p14:creationId xmlns:p14="http://schemas.microsoft.com/office/powerpoint/2010/main" val="639403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US" i="1" dirty="0">
                <a:cs typeface="Calibri"/>
              </a:rPr>
              <a:t>indices</a:t>
            </a:r>
            <a:r>
              <a:rPr lang="en-US" dirty="0">
                <a:cs typeface="Calibri"/>
              </a:rPr>
              <a:t> and </a:t>
            </a:r>
            <a:r>
              <a:rPr lang="en-US" i="1" dirty="0">
                <a:cs typeface="Calibri"/>
              </a:rPr>
              <a:t>distances</a:t>
            </a:r>
            <a:r>
              <a:rPr lang="en-US" dirty="0">
                <a:cs typeface="Calibri"/>
              </a:rPr>
              <a:t> are two arrays which consist of lists of lists. Each inner list refers to one point and indicates the indices of (distances to, resp.) each one of the n neighbors of </a:t>
            </a:r>
            <a:r>
              <a:rPr lang="en-US">
                <a:cs typeface="Calibri"/>
              </a:rPr>
              <a:t>that point.</a:t>
            </a:r>
            <a:endParaRPr lang="en-US" dirty="0">
              <a:cs typeface="Calibri"/>
            </a:endParaRPr>
          </a:p>
          <a:p>
            <a:endParaRPr lang="en-US" dirty="0">
              <a:cs typeface="Calibri"/>
            </a:endParaRPr>
          </a:p>
          <a:p>
            <a:r>
              <a:rPr lang="en-US" dirty="0">
                <a:cs typeface="Calibri"/>
              </a:rPr>
              <a:t>More info on the </a:t>
            </a:r>
            <a:r>
              <a:rPr lang="en-US" i="1" dirty="0" err="1">
                <a:cs typeface="Calibri"/>
              </a:rPr>
              <a:t>NearestNeighbor</a:t>
            </a:r>
            <a:r>
              <a:rPr lang="en-US" dirty="0">
                <a:cs typeface="Calibri"/>
              </a:rPr>
              <a:t> package, here:</a:t>
            </a:r>
          </a:p>
          <a:p>
            <a:endParaRPr lang="en-US" dirty="0">
              <a:cs typeface="Calibri"/>
            </a:endParaRPr>
          </a:p>
          <a:p>
            <a:r>
              <a:rPr lang="en-GB" dirty="0">
                <a:hlinkClick r:id="rId3"/>
              </a:rPr>
              <a:t>https://scikit-learn.org/stable/modules/neighbors.html</a:t>
            </a:r>
            <a:endParaRPr lang="en-US" dirty="0">
              <a:hlinkClick r:id="rId4"/>
            </a:endParaRPr>
          </a:p>
          <a:p>
            <a:r>
              <a:rPr lang="en-GB" dirty="0">
                <a:hlinkClick r:id="rId5"/>
              </a:rPr>
              <a:t>https://scikit-learn.org/stable/modules/generated/sklearn.neighbors.KNeighborsRegressor.html#sklearn.neighbors.KNeighborsRegressor</a:t>
            </a:r>
            <a:endParaRPr lang="en-US" dirty="0">
              <a:cs typeface="Calibri"/>
              <a:hlinkClick r:id="rId4"/>
            </a:endParaRPr>
          </a:p>
          <a:p>
            <a:endParaRPr lang="en-US" dirty="0">
              <a:cs typeface="Calibri"/>
            </a:endParaRPr>
          </a:p>
          <a:p>
            <a:r>
              <a:rPr lang="en-US" dirty="0">
                <a:cs typeface="Calibri"/>
              </a:rPr>
              <a:t>A tutorial on how to use it:</a:t>
            </a:r>
          </a:p>
          <a:p>
            <a:endParaRPr lang="en-US" dirty="0">
              <a:cs typeface="Calibri"/>
            </a:endParaRPr>
          </a:p>
          <a:p>
            <a:r>
              <a:rPr lang="en-GB" dirty="0">
                <a:hlinkClick r:id="rId6"/>
              </a:rPr>
              <a:t>https://towardsdatascience.com/k-nearest-neighbor-python-2fccc47d2a55</a:t>
            </a:r>
            <a:endParaRPr lang="en-US" dirty="0"/>
          </a:p>
          <a:p>
            <a:endParaRPr lang="en-US" dirty="0"/>
          </a:p>
          <a:p>
            <a:endParaRPr lang="en-US" dirty="0">
              <a:cs typeface="Calibri"/>
            </a:endParaRPr>
          </a:p>
        </p:txBody>
      </p:sp>
    </p:spTree>
    <p:extLst>
      <p:ext uri="{BB962C8B-B14F-4D97-AF65-F5344CB8AC3E}">
        <p14:creationId xmlns:p14="http://schemas.microsoft.com/office/powerpoint/2010/main" val="8749222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137033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2539458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sz="1200">
                <a:latin typeface="Arial" panose="020B0604020202020204" pitchFamily="34" charset="0"/>
                <a:cs typeface="Arial" panose="020B0604020202020204" pitchFamily="34" charset="0"/>
              </a:rPr>
              <a:t>The decision trees that we use in machine learning are also known as </a:t>
            </a:r>
            <a:r>
              <a:rPr lang="en-GB" sz="1200" i="1">
                <a:latin typeface="Arial" panose="020B0604020202020204" pitchFamily="34" charset="0"/>
                <a:cs typeface="Arial" panose="020B0604020202020204" pitchFamily="34" charset="0"/>
              </a:rPr>
              <a:t>Classification And Regression Trees</a:t>
            </a:r>
            <a:r>
              <a:rPr lang="en-GB" sz="1200">
                <a:latin typeface="Arial" panose="020B0604020202020204" pitchFamily="34" charset="0"/>
                <a:cs typeface="Arial" panose="020B0604020202020204" pitchFamily="34" charset="0"/>
              </a:rPr>
              <a:t> (</a:t>
            </a:r>
            <a:r>
              <a:rPr lang="en-GB" sz="1200" i="1">
                <a:latin typeface="Arial" panose="020B0604020202020204" pitchFamily="34" charset="0"/>
                <a:cs typeface="Arial" panose="020B0604020202020204" pitchFamily="34" charset="0"/>
              </a:rPr>
              <a:t>CART</a:t>
            </a:r>
            <a:r>
              <a:rPr lang="en-GB" sz="1200">
                <a:latin typeface="Arial" panose="020B0604020202020204" pitchFamily="34" charset="0"/>
                <a:cs typeface="Arial" panose="020B0604020202020204" pitchFamily="34" charset="0"/>
              </a:rPr>
              <a:t>). This term is used to explicitly</a:t>
            </a:r>
            <a:r>
              <a:rPr lang="en-GB" sz="1200" baseline="0">
                <a:latin typeface="Arial" panose="020B0604020202020204" pitchFamily="34" charset="0"/>
                <a:cs typeface="Arial" panose="020B0604020202020204" pitchFamily="34" charset="0"/>
              </a:rPr>
              <a:t> </a:t>
            </a:r>
            <a:r>
              <a:rPr lang="en-GB" sz="1200">
                <a:latin typeface="Arial" panose="020B0604020202020204" pitchFamily="34" charset="0"/>
                <a:cs typeface="Arial" panose="020B0604020202020204" pitchFamily="34" charset="0"/>
              </a:rPr>
              <a:t>distinguish the</a:t>
            </a:r>
            <a:r>
              <a:rPr lang="en-GB" sz="1200" baseline="0">
                <a:latin typeface="Arial" panose="020B0604020202020204" pitchFamily="34" charset="0"/>
                <a:cs typeface="Arial" panose="020B0604020202020204" pitchFamily="34" charset="0"/>
              </a:rPr>
              <a:t>m</a:t>
            </a:r>
            <a:r>
              <a:rPr lang="en-GB" sz="1200">
                <a:latin typeface="Arial" panose="020B0604020202020204" pitchFamily="34" charset="0"/>
                <a:cs typeface="Arial" panose="020B0604020202020204" pitchFamily="34" charset="0"/>
              </a:rPr>
              <a:t> from the decision</a:t>
            </a:r>
            <a:r>
              <a:rPr lang="en-GB" sz="1200" baseline="0">
                <a:latin typeface="Arial" panose="020B0604020202020204" pitchFamily="34" charset="0"/>
                <a:cs typeface="Arial" panose="020B0604020202020204" pitchFamily="34" charset="0"/>
              </a:rPr>
              <a:t> trees</a:t>
            </a:r>
            <a:r>
              <a:rPr lang="en-GB" sz="1200">
                <a:latin typeface="Arial" panose="020B0604020202020204" pitchFamily="34" charset="0"/>
                <a:cs typeface="Arial" panose="020B0604020202020204" pitchFamily="34" charset="0"/>
              </a:rPr>
              <a:t> used in other fields, such as decision</a:t>
            </a:r>
            <a:r>
              <a:rPr lang="en-GB" sz="1200" baseline="0">
                <a:latin typeface="Arial" panose="020B0604020202020204" pitchFamily="34" charset="0"/>
                <a:cs typeface="Arial" panose="020B0604020202020204" pitchFamily="34" charset="0"/>
              </a:rPr>
              <a:t> analysis. The term “CART” also emphasizes the internal distinction between decision trees used for classification (</a:t>
            </a:r>
            <a:r>
              <a:rPr lang="en-GB" sz="1200" i="1" baseline="0">
                <a:latin typeface="Arial" panose="020B0604020202020204" pitchFamily="34" charset="0"/>
                <a:cs typeface="Arial" panose="020B0604020202020204" pitchFamily="34" charset="0"/>
              </a:rPr>
              <a:t>classification trees</a:t>
            </a:r>
            <a:r>
              <a:rPr lang="en-GB" sz="1200" baseline="0">
                <a:latin typeface="Arial" panose="020B0604020202020204" pitchFamily="34" charset="0"/>
                <a:cs typeface="Arial" panose="020B0604020202020204" pitchFamily="34" charset="0"/>
              </a:rPr>
              <a:t>) and decision trees used for regression (</a:t>
            </a:r>
            <a:r>
              <a:rPr lang="en-GB" sz="1200" i="1" baseline="0">
                <a:latin typeface="Arial" panose="020B0604020202020204" pitchFamily="34" charset="0"/>
                <a:cs typeface="Arial" panose="020B0604020202020204" pitchFamily="34" charset="0"/>
              </a:rPr>
              <a:t>regression trees</a:t>
            </a:r>
            <a:r>
              <a:rPr lang="en-GB" sz="1200" baseline="0">
                <a:latin typeface="Arial" panose="020B0604020202020204" pitchFamily="34" charset="0"/>
                <a:cs typeface="Arial" panose="020B0604020202020204" pitchFamily="34" charset="0"/>
              </a:rPr>
              <a:t>).</a:t>
            </a:r>
          </a:p>
          <a:p>
            <a:endParaRPr lang="en-GB" sz="1200" baseline="0">
              <a:latin typeface="Arial" panose="020B0604020202020204" pitchFamily="34" charset="0"/>
              <a:cs typeface="Arial" panose="020B0604020202020204" pitchFamily="34" charset="0"/>
            </a:endParaRPr>
          </a:p>
          <a:p>
            <a:endParaRPr lang="en-GB" sz="1200" baseline="0">
              <a:latin typeface="Arial" panose="020B0604020202020204" pitchFamily="34" charset="0"/>
              <a:cs typeface="Arial" panose="020B0604020202020204" pitchFamily="34" charset="0"/>
            </a:endParaRPr>
          </a:p>
          <a:p>
            <a:endParaRPr lang="en-GB"/>
          </a:p>
          <a:p>
            <a:endParaRPr lang="en-GB"/>
          </a:p>
        </p:txBody>
      </p:sp>
    </p:spTree>
    <p:extLst>
      <p:ext uri="{BB962C8B-B14F-4D97-AF65-F5344CB8AC3E}">
        <p14:creationId xmlns:p14="http://schemas.microsoft.com/office/powerpoint/2010/main" val="40006649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err="1"/>
              <a:t>nBHK</a:t>
            </a:r>
            <a:r>
              <a:rPr lang="en-GB"/>
              <a:t> = n Bedrooms, 1 Hall, 1 Kitchen </a:t>
            </a:r>
          </a:p>
        </p:txBody>
      </p:sp>
    </p:spTree>
    <p:extLst>
      <p:ext uri="{BB962C8B-B14F-4D97-AF65-F5344CB8AC3E}">
        <p14:creationId xmlns:p14="http://schemas.microsoft.com/office/powerpoint/2010/main" val="28225826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US" dirty="0">
                <a:cs typeface="Calibri"/>
              </a:rPr>
              <a:t>The </a:t>
            </a:r>
            <a:r>
              <a:rPr lang="en-US" i="1" dirty="0">
                <a:cs typeface="Calibri"/>
              </a:rPr>
              <a:t>predict</a:t>
            </a:r>
            <a:r>
              <a:rPr lang="en-US" dirty="0">
                <a:cs typeface="Calibri"/>
              </a:rPr>
              <a:t> method returns the index of the class with highest probability (for each point in </a:t>
            </a:r>
            <a:r>
              <a:rPr lang="en-US" i="1" dirty="0" err="1">
                <a:cs typeface="Calibri"/>
              </a:rPr>
              <a:t>x_test</a:t>
            </a:r>
            <a:r>
              <a:rPr lang="en-US" dirty="0">
                <a:cs typeface="Calibri"/>
              </a:rPr>
              <a:t>), whereas </a:t>
            </a:r>
            <a:r>
              <a:rPr lang="en-US" i="1" dirty="0" err="1">
                <a:cs typeface="Calibri"/>
              </a:rPr>
              <a:t>predict_proba</a:t>
            </a:r>
            <a:r>
              <a:rPr lang="en-US" dirty="0">
                <a:cs typeface="Calibri"/>
              </a:rPr>
              <a:t> returns the probability of each point to be in each class.</a:t>
            </a:r>
          </a:p>
          <a:p>
            <a:endParaRPr lang="en-US" dirty="0">
              <a:cs typeface="Calibri"/>
            </a:endParaRPr>
          </a:p>
          <a:p>
            <a:r>
              <a:rPr lang="en-US" dirty="0">
                <a:cs typeface="Calibri"/>
              </a:rPr>
              <a:t>To use decision trees for regression, use the </a:t>
            </a:r>
            <a:r>
              <a:rPr lang="en-US" dirty="0" err="1">
                <a:cs typeface="Calibri"/>
              </a:rPr>
              <a:t>sklearn.tree.DecisionTreeRegressor</a:t>
            </a:r>
            <a:r>
              <a:rPr lang="en-US">
                <a:cs typeface="Calibri"/>
              </a:rPr>
              <a:t> package.</a:t>
            </a:r>
            <a:endParaRPr lang="en-US" dirty="0">
              <a:cs typeface="Calibri"/>
            </a:endParaRPr>
          </a:p>
          <a:p>
            <a:endParaRPr lang="en-US" dirty="0">
              <a:cs typeface="Calibri"/>
            </a:endParaRPr>
          </a:p>
          <a:p>
            <a:r>
              <a:rPr lang="en-US" dirty="0">
                <a:cs typeface="Calibri"/>
              </a:rPr>
              <a:t>More info on the </a:t>
            </a:r>
            <a:r>
              <a:rPr lang="en-US" i="1" dirty="0" err="1">
                <a:cs typeface="Calibri"/>
              </a:rPr>
              <a:t>DecisionTree</a:t>
            </a:r>
            <a:r>
              <a:rPr lang="en-US" dirty="0">
                <a:cs typeface="Calibri"/>
              </a:rPr>
              <a:t> package, here:</a:t>
            </a:r>
          </a:p>
          <a:p>
            <a:endParaRPr lang="en-US" dirty="0">
              <a:cs typeface="Calibri"/>
            </a:endParaRPr>
          </a:p>
          <a:p>
            <a:r>
              <a:rPr lang="en-GB" dirty="0">
                <a:hlinkClick r:id="rId3"/>
              </a:rPr>
              <a:t>https://scikit-learn.org/stable/modules/tree.html</a:t>
            </a:r>
            <a:endParaRPr lang="en-US" dirty="0">
              <a:cs typeface="Calibri"/>
            </a:endParaRPr>
          </a:p>
          <a:p>
            <a:endParaRPr lang="en-US" dirty="0">
              <a:cs typeface="Calibri"/>
            </a:endParaRPr>
          </a:p>
          <a:p>
            <a:r>
              <a:rPr lang="en-US" dirty="0">
                <a:cs typeface="Calibri"/>
              </a:rPr>
              <a:t>Two tutorials on how to use it:</a:t>
            </a:r>
          </a:p>
          <a:p>
            <a:endParaRPr lang="en-US" dirty="0">
              <a:cs typeface="Calibri"/>
            </a:endParaRPr>
          </a:p>
          <a:p>
            <a:r>
              <a:rPr lang="en-GB" dirty="0">
                <a:hlinkClick r:id="rId4"/>
              </a:rPr>
              <a:t>https://www.datacamp.com/community/tutorials/decision-tree-classification-python</a:t>
            </a:r>
            <a:endParaRPr lang="en-GB" dirty="0"/>
          </a:p>
          <a:p>
            <a:endParaRPr lang="en-GB" dirty="0"/>
          </a:p>
          <a:p>
            <a:r>
              <a:rPr lang="en-GB" dirty="0">
                <a:hlinkClick r:id="rId5"/>
              </a:rPr>
              <a:t>https://towardsdatascience.com/decision-tree-in-python-b433ae57fb93</a:t>
            </a:r>
            <a:endParaRPr lang="en-US" dirty="0"/>
          </a:p>
          <a:p>
            <a:endParaRPr lang="en-US" dirty="0"/>
          </a:p>
          <a:p>
            <a:endParaRPr lang="en-US" dirty="0">
              <a:cs typeface="Calibri"/>
            </a:endParaRPr>
          </a:p>
        </p:txBody>
      </p:sp>
    </p:spTree>
    <p:extLst>
      <p:ext uri="{BB962C8B-B14F-4D97-AF65-F5344CB8AC3E}">
        <p14:creationId xmlns:p14="http://schemas.microsoft.com/office/powerpoint/2010/main" val="2472416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US" sz="1200" b="0" i="0" kern="1200">
                <a:solidFill>
                  <a:schemeClr val="tx1"/>
                </a:solidFill>
                <a:effectLst/>
                <a:latin typeface="+mn-lt"/>
                <a:ea typeface="+mn-ea"/>
                <a:cs typeface="+mn-cs"/>
              </a:rPr>
              <a:t>Prediction is concerned with estimating the outcomes on unseen data. </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Forecasting is a sub-discipline of prediction in which we are making predictions about the future, on the basis of time-series data.</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Sometimes, the term</a:t>
            </a:r>
            <a:r>
              <a:rPr lang="en-US" sz="1200" b="0" i="0" kern="1200" baseline="0">
                <a:solidFill>
                  <a:schemeClr val="tx1"/>
                </a:solidFill>
                <a:effectLst/>
                <a:latin typeface="+mn-lt"/>
                <a:ea typeface="+mn-ea"/>
                <a:cs typeface="+mn-cs"/>
              </a:rPr>
              <a:t> </a:t>
            </a:r>
            <a:r>
              <a:rPr lang="en-US" sz="1200" b="0" i="1" kern="1200" baseline="0">
                <a:solidFill>
                  <a:schemeClr val="tx1"/>
                </a:solidFill>
                <a:effectLst/>
                <a:latin typeface="+mn-lt"/>
                <a:ea typeface="+mn-ea"/>
                <a:cs typeface="+mn-cs"/>
              </a:rPr>
              <a:t>metric regression</a:t>
            </a:r>
            <a:r>
              <a:rPr lang="en-US" sz="1200" b="0" i="0" kern="1200" baseline="0">
                <a:solidFill>
                  <a:schemeClr val="tx1"/>
                </a:solidFill>
                <a:effectLst/>
                <a:latin typeface="+mn-lt"/>
                <a:ea typeface="+mn-ea"/>
                <a:cs typeface="+mn-cs"/>
              </a:rPr>
              <a:t> is used to indicate explicitly that we have one dependent variable with continuous values. However, often the term regression itself implicitly refers to metric regression, distinct from classification.</a:t>
            </a:r>
          </a:p>
          <a:p>
            <a:endParaRPr lang="en-US" sz="1200" b="0" i="0" kern="1200" baseline="0">
              <a:solidFill>
                <a:schemeClr val="tx1"/>
              </a:solidFill>
              <a:effectLst/>
              <a:latin typeface="+mn-lt"/>
              <a:ea typeface="+mn-ea"/>
              <a:cs typeface="+mn-cs"/>
            </a:endParaRPr>
          </a:p>
          <a:p>
            <a:r>
              <a:rPr lang="en-US" sz="1200" b="0" i="0" kern="1200" baseline="0">
                <a:solidFill>
                  <a:schemeClr val="tx1"/>
                </a:solidFill>
                <a:effectLst/>
                <a:latin typeface="+mn-lt"/>
                <a:ea typeface="+mn-ea"/>
                <a:cs typeface="+mn-cs"/>
              </a:rPr>
              <a:t>Multivariate linear regression is also known as general linear regression. Univariate linear regression is also known as simple linear regression.</a:t>
            </a:r>
          </a:p>
          <a:p>
            <a:endParaRPr lang="en-US" sz="1200" b="0" i="0" kern="1200" baseline="0">
              <a:solidFill>
                <a:schemeClr val="tx1"/>
              </a:solidFill>
              <a:effectLst/>
              <a:latin typeface="+mn-lt"/>
              <a:ea typeface="+mn-ea"/>
              <a:cs typeface="+mn-cs"/>
            </a:endParaRPr>
          </a:p>
          <a:p>
            <a:r>
              <a:rPr lang="en-US" sz="1200" b="0" i="0" kern="1200" baseline="0">
                <a:solidFill>
                  <a:schemeClr val="tx1"/>
                </a:solidFill>
                <a:effectLst/>
                <a:latin typeface="+mn-lt"/>
                <a:ea typeface="+mn-ea"/>
                <a:cs typeface="+mn-cs"/>
              </a:rPr>
              <a:t>Non-linear regression is less common. Some non-linear problems can be converted to the linear domain.</a:t>
            </a:r>
          </a:p>
          <a:p>
            <a:endParaRPr lang="en-US" sz="1200" b="0" i="0" kern="1200" baseline="0">
              <a:solidFill>
                <a:schemeClr val="tx1"/>
              </a:solidFill>
              <a:effectLst/>
              <a:latin typeface="+mn-lt"/>
              <a:ea typeface="+mn-ea"/>
              <a:cs typeface="+mn-cs"/>
            </a:endParaRPr>
          </a:p>
          <a:p>
            <a:r>
              <a:rPr lang="en-US" sz="1200" b="0" i="0" kern="1200" baseline="0">
                <a:solidFill>
                  <a:schemeClr val="tx1"/>
                </a:solidFill>
                <a:effectLst/>
                <a:latin typeface="+mn-lt"/>
                <a:ea typeface="+mn-ea"/>
                <a:cs typeface="+mn-cs"/>
              </a:rPr>
              <a:t> </a:t>
            </a:r>
            <a:endParaRPr lang="en-GB"/>
          </a:p>
        </p:txBody>
      </p:sp>
    </p:spTree>
    <p:extLst>
      <p:ext uri="{BB962C8B-B14F-4D97-AF65-F5344CB8AC3E}">
        <p14:creationId xmlns:p14="http://schemas.microsoft.com/office/powerpoint/2010/main" val="27537523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1251541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3319277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Boosting tends to overfit the training data. Bagging is a simple and very common implementation that yields</a:t>
            </a:r>
            <a:r>
              <a:rPr lang="en-GB" baseline="0" dirty="0"/>
              <a:t> good results.</a:t>
            </a:r>
            <a:r>
              <a:rPr lang="en-GB" dirty="0"/>
              <a:t> Stacking is</a:t>
            </a:r>
            <a:r>
              <a:rPr lang="en-GB" baseline="0" dirty="0"/>
              <a:t> a sophisticated approach and possibly the best performer.</a:t>
            </a:r>
            <a:endParaRPr lang="en-GB" dirty="0"/>
          </a:p>
        </p:txBody>
      </p:sp>
    </p:spTree>
    <p:extLst>
      <p:ext uri="{BB962C8B-B14F-4D97-AF65-F5344CB8AC3E}">
        <p14:creationId xmlns:p14="http://schemas.microsoft.com/office/powerpoint/2010/main" val="24946398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sz="1200" b="1" dirty="0">
                <a:latin typeface="Arial" panose="020B0604020202020204" pitchFamily="34" charset="0"/>
                <a:cs typeface="Arial" panose="020B0604020202020204" pitchFamily="34" charset="0"/>
              </a:rPr>
              <a:t>NOTE!</a:t>
            </a:r>
            <a:r>
              <a:rPr lang="en-GB" sz="1200" dirty="0">
                <a:latin typeface="Arial" panose="020B0604020202020204" pitchFamily="34" charset="0"/>
                <a:cs typeface="Arial" panose="020B0604020202020204" pitchFamily="34" charset="0"/>
              </a:rPr>
              <a:t> Base models and aggregation method must be chosen coherently:</a:t>
            </a:r>
          </a:p>
          <a:p>
            <a:endParaRPr lang="en-GB" sz="1200" dirty="0">
              <a:latin typeface="Arial" panose="020B0604020202020204" pitchFamily="34" charset="0"/>
              <a:cs typeface="Arial" panose="020B0604020202020204" pitchFamily="34" charset="0"/>
            </a:endParaRPr>
          </a:p>
          <a:p>
            <a:r>
              <a:rPr lang="en-GB" sz="1200" dirty="0">
                <a:latin typeface="Arial" panose="020B0604020202020204" pitchFamily="34" charset="0"/>
                <a:cs typeface="Arial" panose="020B0604020202020204" pitchFamily="34" charset="0"/>
              </a:rPr>
              <a:t>- if base model has high variance, aggregation method should aim to reduce variance </a:t>
            </a:r>
          </a:p>
          <a:p>
            <a:r>
              <a:rPr lang="en-GB" sz="1200" dirty="0">
                <a:latin typeface="Arial" panose="020B0604020202020204" pitchFamily="34" charset="0"/>
                <a:cs typeface="Arial" panose="020B0604020202020204" pitchFamily="34" charset="0"/>
              </a:rPr>
              <a:t>- if base model has high bias, aggregation method should aim to reduce bias </a:t>
            </a:r>
          </a:p>
          <a:p>
            <a:endParaRPr lang="en-GB" sz="1200" dirty="0">
              <a:latin typeface="Arial" panose="020B0604020202020204" pitchFamily="34" charset="0"/>
              <a:cs typeface="Arial" panose="020B0604020202020204" pitchFamily="34" charset="0"/>
            </a:endParaRPr>
          </a:p>
          <a:p>
            <a:r>
              <a:rPr lang="en-GB" sz="1200" dirty="0">
                <a:latin typeface="Arial" panose="020B0604020202020204" pitchFamily="34" charset="0"/>
                <a:cs typeface="Arial" panose="020B0604020202020204" pitchFamily="34" charset="0"/>
              </a:rPr>
              <a:t>Bagging techniques usually tend to reduce variance, while boosting and stacking tend to reduce bias. </a:t>
            </a:r>
          </a:p>
          <a:p>
            <a:endParaRPr lang="en-GB" sz="1200" dirty="0">
              <a:latin typeface="Arial" panose="020B0604020202020204" pitchFamily="34" charset="0"/>
              <a:cs typeface="Arial" panose="020B0604020202020204" pitchFamily="34" charset="0"/>
            </a:endParaRPr>
          </a:p>
          <a:p>
            <a:r>
              <a:rPr lang="en-GB" sz="1200" dirty="0">
                <a:latin typeface="Arial" panose="020B0604020202020204" pitchFamily="34" charset="0"/>
                <a:cs typeface="Arial" panose="020B0604020202020204" pitchFamily="34" charset="0"/>
              </a:rPr>
              <a:t>Stacking techniques are more sophisticated and can potentially yield the best results. But they are also less commonly used than bagging and boosting, due to their complexity and the amount of resources they require. We will not cover stacking techniques in these slides</a:t>
            </a:r>
          </a:p>
          <a:p>
            <a:endParaRPr lang="en-GB" sz="1200" dirty="0">
              <a:latin typeface="Arial" panose="020B0604020202020204" pitchFamily="34" charset="0"/>
              <a:cs typeface="Arial" panose="020B0604020202020204" pitchFamily="34" charset="0"/>
            </a:endParaRPr>
          </a:p>
          <a:p>
            <a:r>
              <a:rPr lang="en-GB" sz="1200" u="sng" dirty="0">
                <a:latin typeface="Arial" panose="020B0604020202020204" pitchFamily="34" charset="0"/>
                <a:cs typeface="Arial" panose="020B0604020202020204" pitchFamily="34" charset="0"/>
              </a:rPr>
              <a:t>Main source</a:t>
            </a:r>
            <a:r>
              <a:rPr lang="en-GB" sz="1200" dirty="0">
                <a:latin typeface="Arial" panose="020B0604020202020204" pitchFamily="34" charset="0"/>
                <a:cs typeface="Arial" panose="020B0604020202020204" pitchFamily="34" charset="0"/>
              </a:rPr>
              <a:t>:</a:t>
            </a:r>
          </a:p>
          <a:p>
            <a:endParaRPr lang="en-GB" sz="1200" dirty="0">
              <a:latin typeface="Arial" panose="020B0604020202020204" pitchFamily="34" charset="0"/>
              <a:cs typeface="Arial" panose="020B0604020202020204" pitchFamily="34" charset="0"/>
            </a:endParaRPr>
          </a:p>
          <a:p>
            <a:r>
              <a:rPr lang="en-GB" sz="1200" dirty="0">
                <a:latin typeface="Arial" panose="020B0604020202020204" pitchFamily="34" charset="0"/>
                <a:cs typeface="Arial" panose="020B0604020202020204" pitchFamily="34" charset="0"/>
              </a:rPr>
              <a:t>https://towardsdatascience.com/ensemble-methods-bagging-boosting-and-stacking-c9214a10a205</a:t>
            </a:r>
          </a:p>
          <a:p>
            <a:endParaRPr lang="en-GB" sz="1200" dirty="0">
              <a:latin typeface="Arial" panose="020B0604020202020204" pitchFamily="34" charset="0"/>
              <a:cs typeface="Arial" panose="020B0604020202020204" pitchFamily="34" charset="0"/>
            </a:endParaRPr>
          </a:p>
          <a:p>
            <a:endParaRPr lang="en-GB" sz="1200" dirty="0">
              <a:latin typeface="Arial" panose="020B0604020202020204" pitchFamily="34" charset="0"/>
              <a:cs typeface="Arial" panose="020B0604020202020204" pitchFamily="34" charset="0"/>
            </a:endParaRPr>
          </a:p>
          <a:p>
            <a:endParaRPr lang="en-GB" sz="1200" dirty="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6752134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sz="1200" baseline="0" dirty="0">
                <a:latin typeface="Arial" panose="020B0604020202020204" pitchFamily="34" charset="0"/>
                <a:cs typeface="Arial" panose="020B0604020202020204" pitchFamily="34" charset="0"/>
              </a:rPr>
              <a:t>Sampling with and without replacement (definition with example): </a:t>
            </a:r>
            <a:r>
              <a:rPr lang="en-US" dirty="0">
                <a:hlinkClick r:id="rId3"/>
              </a:rPr>
              <a:t>https://web.ma.utexas.edu/users/parker/sampling/repl.htm</a:t>
            </a:r>
            <a:endParaRPr lang="en-GB" sz="1200" baseline="0" dirty="0">
              <a:latin typeface="Arial" panose="020B0604020202020204" pitchFamily="34" charset="0"/>
              <a:cs typeface="Arial" panose="020B0604020202020204" pitchFamily="34" charset="0"/>
            </a:endParaRPr>
          </a:p>
          <a:p>
            <a:endParaRPr lang="en-GB" sz="1200" baseline="0" dirty="0">
              <a:latin typeface="Arial" panose="020B0604020202020204" pitchFamily="34" charset="0"/>
              <a:cs typeface="Arial" panose="020B0604020202020204" pitchFamily="34" charset="0"/>
            </a:endParaRPr>
          </a:p>
          <a:p>
            <a:r>
              <a:rPr lang="en-GB" dirty="0"/>
              <a:t>In the drawback:</a:t>
            </a:r>
            <a:r>
              <a:rPr lang="en-GB" baseline="0" dirty="0"/>
              <a:t> a feature is said to dominate when it has a high impact on the prediction. Then it is likely to be chosen early by each decision tree, potentially leading all trees to biased decisions, as they might all get stuck in local optima.</a:t>
            </a:r>
            <a:endParaRPr lang="en-GB" dirty="0"/>
          </a:p>
          <a:p>
            <a:endParaRPr lang="en-GB" dirty="0"/>
          </a:p>
          <a:p>
            <a:r>
              <a:rPr lang="en-GB" b="1" dirty="0"/>
              <a:t>NOTE!</a:t>
            </a:r>
            <a:r>
              <a:rPr lang="en-GB" dirty="0"/>
              <a:t> Shallow trees tend to have high bias and low variance, while deep trees tend to have low bias but high variance. Bagging works best with deep trees, as it mainly focuses on reducing variance.</a:t>
            </a:r>
          </a:p>
          <a:p>
            <a:endParaRPr lang="en-GB" dirty="0"/>
          </a:p>
          <a:p>
            <a:endParaRPr lang="en-GB" dirty="0"/>
          </a:p>
          <a:p>
            <a:endParaRPr lang="en-GB" dirty="0"/>
          </a:p>
        </p:txBody>
      </p:sp>
    </p:spTree>
    <p:extLst>
      <p:ext uri="{BB962C8B-B14F-4D97-AF65-F5344CB8AC3E}">
        <p14:creationId xmlns:p14="http://schemas.microsoft.com/office/powerpoint/2010/main" val="35378963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sz="1200" i="0">
                <a:latin typeface="Arial" panose="020B0604020202020204" pitchFamily="34" charset="0"/>
                <a:cs typeface="Arial" panose="020B0604020202020204" pitchFamily="34" charset="0"/>
              </a:rPr>
              <a:t>Feature bagging is also known as the </a:t>
            </a:r>
            <a:r>
              <a:rPr lang="en-GB" sz="1200" i="1">
                <a:latin typeface="Arial" panose="020B0604020202020204" pitchFamily="34" charset="0"/>
                <a:cs typeface="Arial" panose="020B0604020202020204" pitchFamily="34" charset="0"/>
              </a:rPr>
              <a:t>random subspace method</a:t>
            </a:r>
            <a:r>
              <a:rPr lang="en-GB" sz="1200" i="0">
                <a:latin typeface="Arial" panose="020B0604020202020204" pitchFamily="34" charset="0"/>
                <a:cs typeface="Arial" panose="020B0604020202020204" pitchFamily="34" charset="0"/>
              </a:rPr>
              <a:t> and also as </a:t>
            </a:r>
            <a:r>
              <a:rPr lang="en-GB" sz="1200" i="1">
                <a:latin typeface="Arial" panose="020B0604020202020204" pitchFamily="34" charset="0"/>
                <a:cs typeface="Arial" panose="020B0604020202020204" pitchFamily="34" charset="0"/>
              </a:rPr>
              <a:t>attribute bagging</a:t>
            </a:r>
            <a:r>
              <a:rPr lang="en-GB" sz="1200" i="0">
                <a:latin typeface="Arial" panose="020B0604020202020204" pitchFamily="34" charset="0"/>
                <a:cs typeface="Arial" panose="020B0604020202020204" pitchFamily="34" charset="0"/>
              </a:rPr>
              <a:t>.</a:t>
            </a:r>
            <a:endParaRPr lang="en-GB" sz="1200" baseline="0">
              <a:latin typeface="Arial" panose="020B0604020202020204" pitchFamily="34" charset="0"/>
              <a:cs typeface="Arial" panose="020B0604020202020204" pitchFamily="34" charset="0"/>
            </a:endParaRPr>
          </a:p>
          <a:p>
            <a:endParaRPr lang="en-GB" sz="1200" baseline="0">
              <a:latin typeface="Arial" panose="020B0604020202020204" pitchFamily="34" charset="0"/>
              <a:cs typeface="Arial" panose="020B0604020202020204" pitchFamily="34" charset="0"/>
            </a:endParaRPr>
          </a:p>
          <a:p>
            <a:endParaRPr lang="en-GB"/>
          </a:p>
          <a:p>
            <a:endParaRPr lang="en-GB"/>
          </a:p>
        </p:txBody>
      </p:sp>
    </p:spTree>
    <p:extLst>
      <p:ext uri="{BB962C8B-B14F-4D97-AF65-F5344CB8AC3E}">
        <p14:creationId xmlns:p14="http://schemas.microsoft.com/office/powerpoint/2010/main" val="1255326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US" dirty="0">
                <a:cs typeface="Calibri"/>
              </a:rPr>
              <a:t>The </a:t>
            </a:r>
            <a:r>
              <a:rPr lang="en-US" i="1" dirty="0" err="1">
                <a:cs typeface="Calibri"/>
              </a:rPr>
              <a:t>n_estimators</a:t>
            </a:r>
            <a:r>
              <a:rPr lang="en-US" dirty="0">
                <a:cs typeface="Calibri"/>
              </a:rPr>
              <a:t> parameter sets the number of trees in the forest. The </a:t>
            </a:r>
            <a:r>
              <a:rPr lang="en-US" i="1" dirty="0" err="1">
                <a:cs typeface="Calibri"/>
              </a:rPr>
              <a:t>max_features</a:t>
            </a:r>
            <a:r>
              <a:rPr lang="en-US" dirty="0">
                <a:cs typeface="Calibri"/>
              </a:rPr>
              <a:t> parameter is used to define the number of features to consider in each split of each tree.</a:t>
            </a:r>
          </a:p>
          <a:p>
            <a:endParaRPr lang="en-US" dirty="0">
              <a:cs typeface="Calibri"/>
            </a:endParaRPr>
          </a:p>
          <a:p>
            <a:r>
              <a:rPr lang="en-US" dirty="0">
                <a:cs typeface="Calibri"/>
              </a:rPr>
              <a:t>The </a:t>
            </a:r>
            <a:r>
              <a:rPr lang="en-US" i="1" dirty="0">
                <a:cs typeface="Calibri"/>
              </a:rPr>
              <a:t>estimators_</a:t>
            </a:r>
            <a:r>
              <a:rPr lang="en-US" dirty="0">
                <a:cs typeface="Calibri"/>
              </a:rPr>
              <a:t> attribute is a list of all the trees in the forest. Above, we save one tree, which could be visualized later.</a:t>
            </a:r>
          </a:p>
          <a:p>
            <a:endParaRPr lang="en-US" dirty="0">
              <a:cs typeface="Calibri"/>
            </a:endParaRPr>
          </a:p>
          <a:p>
            <a:r>
              <a:rPr lang="en-US" dirty="0">
                <a:cs typeface="Calibri"/>
              </a:rPr>
              <a:t>More info on the </a:t>
            </a:r>
            <a:r>
              <a:rPr lang="en-US" i="1" dirty="0" err="1">
                <a:cs typeface="Calibri"/>
              </a:rPr>
              <a:t>RandomForestRegressor</a:t>
            </a:r>
            <a:r>
              <a:rPr lang="en-US" dirty="0">
                <a:cs typeface="Calibri"/>
              </a:rPr>
              <a:t> and the </a:t>
            </a:r>
            <a:r>
              <a:rPr lang="en-US" i="1" dirty="0" err="1">
                <a:cs typeface="Calibri"/>
              </a:rPr>
              <a:t>RandomForestClassifier</a:t>
            </a:r>
            <a:r>
              <a:rPr lang="en-US" dirty="0">
                <a:cs typeface="Calibri"/>
              </a:rPr>
              <a:t> packages, here:</a:t>
            </a:r>
          </a:p>
          <a:p>
            <a:endParaRPr lang="en-US" dirty="0">
              <a:cs typeface="Calibri"/>
            </a:endParaRPr>
          </a:p>
          <a:p>
            <a:r>
              <a:rPr lang="en-GB" dirty="0">
                <a:hlinkClick r:id="rId3"/>
              </a:rPr>
              <a:t>https://scikit-learn.org/stable/modules/generated/sklearn.ensemble.RandomForestRegressor.html</a:t>
            </a:r>
            <a:endParaRPr lang="en-GB" dirty="0"/>
          </a:p>
          <a:p>
            <a:endParaRPr lang="en-GB" dirty="0">
              <a:hlinkClick r:id="rId4"/>
            </a:endParaRPr>
          </a:p>
          <a:p>
            <a:r>
              <a:rPr lang="en-GB" dirty="0">
                <a:hlinkClick r:id="rId4"/>
              </a:rPr>
              <a:t>https://scikit-learn.org/stable/modules/generated/sklearn.ensemble.RandomForestClassifier.html</a:t>
            </a:r>
            <a:endParaRPr lang="en-US" dirty="0">
              <a:cs typeface="Calibri"/>
            </a:endParaRPr>
          </a:p>
          <a:p>
            <a:endParaRPr lang="en-US" dirty="0">
              <a:cs typeface="Calibri"/>
            </a:endParaRPr>
          </a:p>
          <a:p>
            <a:r>
              <a:rPr lang="en-US" dirty="0">
                <a:cs typeface="Calibri"/>
              </a:rPr>
              <a:t>Two tutorials on how to use them:</a:t>
            </a:r>
          </a:p>
          <a:p>
            <a:endParaRPr lang="en-US" dirty="0">
              <a:cs typeface="Calibri"/>
            </a:endParaRPr>
          </a:p>
          <a:p>
            <a:r>
              <a:rPr lang="en-GB" dirty="0">
                <a:hlinkClick r:id="rId5"/>
              </a:rPr>
              <a:t>https://towardsdatascience.com/random-forest-in-python-24d0893d51c0</a:t>
            </a:r>
            <a:endParaRPr lang="en-GB" dirty="0">
              <a:hlinkClick r:id="rId6"/>
            </a:endParaRPr>
          </a:p>
          <a:p>
            <a:endParaRPr lang="en-GB" dirty="0"/>
          </a:p>
          <a:p>
            <a:r>
              <a:rPr lang="en-GB" dirty="0">
                <a:hlinkClick r:id="rId7"/>
              </a:rPr>
              <a:t>https://www.datacamp.com/community/tutorials/random-forests-classifier-python</a:t>
            </a:r>
            <a:endParaRPr lang="en-US" dirty="0"/>
          </a:p>
          <a:p>
            <a:endParaRPr lang="en-US" dirty="0"/>
          </a:p>
          <a:p>
            <a:endParaRPr lang="en-US" dirty="0">
              <a:cs typeface="Calibri"/>
            </a:endParaRPr>
          </a:p>
        </p:txBody>
      </p:sp>
    </p:spTree>
    <p:extLst>
      <p:ext uri="{BB962C8B-B14F-4D97-AF65-F5344CB8AC3E}">
        <p14:creationId xmlns:p14="http://schemas.microsoft.com/office/powerpoint/2010/main" val="29449662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38737583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14205728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Note that, while the focus of boosting is on reducing bias, it can also have the effect of reducing variance.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a:t>
            </a:r>
            <a:r>
              <a:rPr lang="en-GB" dirty="0"/>
              <a:t>Being </a:t>
            </a:r>
            <a:r>
              <a:rPr lang="en-GB" b="0" dirty="0"/>
              <a:t>mainly focused at reducing bias</a:t>
            </a:r>
            <a:r>
              <a:rPr lang="en-GB" dirty="0"/>
              <a:t>, the base models that are often considered for boosting are models with low variance but high bias. For example, if we want to use trees as our base models, we will choose most of the time shallow decision trees with only a few depths. Another important reason that motivates the use of low variance but high bias models as weak learners for boosting is that these models are in general less computationally expensive to fit (few degrees of freedom when parametrised). Indeed, as computations to fit the different models </a:t>
            </a:r>
            <a:r>
              <a:rPr lang="en-GB" b="0" dirty="0"/>
              <a:t>can’t be done in parallel</a:t>
            </a:r>
            <a:r>
              <a:rPr lang="en-GB" dirty="0"/>
              <a:t> (unlike bagging), it could become too expensive to fit sequentially several complex models.</a:t>
            </a:r>
            <a:r>
              <a:rPr lang="en-GB" sz="1200" dirty="0">
                <a:latin typeface="Arial" panose="020B0604020202020204" pitchFamily="34" charset="0"/>
                <a:cs typeface="Arial" panose="020B0604020202020204" pitchFamily="34" charset="0"/>
              </a:rPr>
              <a:t>” (https://towardsdatascience.com/ensemble-methods-bagging-boosting-and-stacking-c9214a10a205)</a:t>
            </a:r>
          </a:p>
          <a:p>
            <a:endParaRPr lang="en-GB" dirty="0"/>
          </a:p>
        </p:txBody>
      </p:sp>
    </p:spTree>
    <p:extLst>
      <p:ext uri="{BB962C8B-B14F-4D97-AF65-F5344CB8AC3E}">
        <p14:creationId xmlns:p14="http://schemas.microsoft.com/office/powerpoint/2010/main" val="137165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a:p>
            <a:endParaRPr lang="en-GB"/>
          </a:p>
          <a:p>
            <a:endParaRPr lang="en-GB"/>
          </a:p>
          <a:p>
            <a:endParaRPr lang="en-GB"/>
          </a:p>
        </p:txBody>
      </p:sp>
    </p:spTree>
    <p:extLst>
      <p:ext uri="{BB962C8B-B14F-4D97-AF65-F5344CB8AC3E}">
        <p14:creationId xmlns:p14="http://schemas.microsoft.com/office/powerpoint/2010/main" val="745040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lnSpcReduction="10000"/>
          </a:bodyPr>
          <a:lstStyle/>
          <a:p>
            <a:r>
              <a:rPr lang="en-GB" dirty="0"/>
              <a:t>For more details on the algorithm:</a:t>
            </a:r>
          </a:p>
          <a:p>
            <a:endParaRPr lang="en-GB" dirty="0"/>
          </a:p>
          <a:p>
            <a:r>
              <a:rPr lang="en-GB" dirty="0"/>
              <a:t>https://en.wikipedia.org/wiki/Gradient_boosting</a:t>
            </a:r>
          </a:p>
          <a:p>
            <a:endParaRPr lang="en-GB" dirty="0"/>
          </a:p>
          <a:p>
            <a:r>
              <a:rPr lang="en-GB" dirty="0"/>
              <a:t>https://medium.com/gradient-boosting-working-limitations-time/gradient-boosting-working-and-applications-28e8d4ba866d</a:t>
            </a:r>
          </a:p>
          <a:p>
            <a:endParaRPr lang="en-GB" dirty="0"/>
          </a:p>
          <a:p>
            <a:r>
              <a:rPr lang="en-GB" dirty="0"/>
              <a:t>https://explained.ai/gradient-boosting/index.html</a:t>
            </a:r>
          </a:p>
          <a:p>
            <a:endParaRPr lang="en-GB" dirty="0"/>
          </a:p>
          <a:p>
            <a:r>
              <a:rPr lang="en-GB" dirty="0"/>
              <a:t>Note that line 4 is the key step that sets Gradient Boosting apart from other boosting algorithms, such as AdaBoost. While in general boosting, the weak learners are fit directly on (some derivative of) the input set, in Gradient Boosting they are fit on the pseudo-residuals for the model that was computed in the previous iteration. This approach makes Gradient Boosting more easily adaptable to a larger number of loss functions.</a:t>
            </a:r>
          </a:p>
          <a:p>
            <a:endParaRPr lang="en-GB" dirty="0"/>
          </a:p>
          <a:p>
            <a:r>
              <a:rPr lang="en-GB" dirty="0"/>
              <a:t>Decision trees, aka CARTs (Classification And Regression Trees), are the weak learners of choice for Gradient Boosting. Since the optimization process is sequential, it could take a long time if the weak learners are themselves complex to compute. For this reason, CARTs used for Gradient Boosting are typically shallow (only a few nodes between the root and each leaf). By contrast, Random Forests may contain deep trees, since the computations are done in parallel. </a:t>
            </a:r>
          </a:p>
          <a:p>
            <a:endParaRPr lang="en-GB" dirty="0"/>
          </a:p>
          <a:p>
            <a:endParaRPr lang="en-GB" dirty="0"/>
          </a:p>
          <a:p>
            <a:r>
              <a:rPr lang="en-GB" dirty="0"/>
              <a:t> </a:t>
            </a:r>
          </a:p>
          <a:p>
            <a:endParaRPr lang="en-GB" dirty="0"/>
          </a:p>
        </p:txBody>
      </p:sp>
    </p:spTree>
    <p:extLst>
      <p:ext uri="{BB962C8B-B14F-4D97-AF65-F5344CB8AC3E}">
        <p14:creationId xmlns:p14="http://schemas.microsoft.com/office/powerpoint/2010/main" val="2445489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Sources:</a:t>
            </a:r>
          </a:p>
          <a:p>
            <a:endParaRPr lang="en-GB" dirty="0"/>
          </a:p>
          <a:p>
            <a:r>
              <a:rPr lang="en-GB" dirty="0"/>
              <a:t>https://machinelearningmastery.com/gentle-introduction-xgboost-applied-machine-learning/</a:t>
            </a:r>
          </a:p>
          <a:p>
            <a:endParaRPr lang="en-GB" dirty="0"/>
          </a:p>
          <a:p>
            <a:r>
              <a:rPr lang="en-GB" dirty="0"/>
              <a:t>https://towardsdatascience.com/https-medium-com-vishalmorde-xgboost-algorithm-long-she-may-rein-edd9f99be63d</a:t>
            </a:r>
          </a:p>
          <a:p>
            <a:endParaRPr lang="en-GB" dirty="0"/>
          </a:p>
          <a:p>
            <a:r>
              <a:rPr lang="en-GB" dirty="0" err="1"/>
              <a:t>XGBoost</a:t>
            </a:r>
            <a:r>
              <a:rPr lang="en-GB" dirty="0"/>
              <a:t> library on GitHub:</a:t>
            </a:r>
          </a:p>
          <a:p>
            <a:endParaRPr lang="en-GB" dirty="0"/>
          </a:p>
          <a:p>
            <a:r>
              <a:rPr lang="en-GB" dirty="0"/>
              <a:t>https://github.com/dmlc/xgboost</a:t>
            </a:r>
          </a:p>
          <a:p>
            <a:endParaRPr lang="en-GB" dirty="0"/>
          </a:p>
          <a:p>
            <a:endParaRPr lang="en-GB" dirty="0"/>
          </a:p>
          <a:p>
            <a:endParaRPr lang="en-GB" dirty="0"/>
          </a:p>
          <a:p>
            <a:endParaRPr lang="en-GB" dirty="0"/>
          </a:p>
          <a:p>
            <a:r>
              <a:rPr lang="en-GB" dirty="0"/>
              <a:t> </a:t>
            </a:r>
          </a:p>
          <a:p>
            <a:endParaRPr lang="en-GB" dirty="0"/>
          </a:p>
        </p:txBody>
      </p:sp>
    </p:spTree>
    <p:extLst>
      <p:ext uri="{BB962C8B-B14F-4D97-AF65-F5344CB8AC3E}">
        <p14:creationId xmlns:p14="http://schemas.microsoft.com/office/powerpoint/2010/main" val="42139890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Source:</a:t>
            </a:r>
          </a:p>
          <a:p>
            <a:endParaRPr lang="en-GB" dirty="0"/>
          </a:p>
          <a:p>
            <a:r>
              <a:rPr lang="en-GB" dirty="0"/>
              <a:t>https://towardsdatascience.com/https-medium-com-vishalmorde-xgboost-algorithm-long-she-may-rein-edd9f99be63d</a:t>
            </a:r>
          </a:p>
          <a:p>
            <a:endParaRPr lang="en-GB" dirty="0"/>
          </a:p>
          <a:p>
            <a:endParaRPr lang="en-GB" dirty="0"/>
          </a:p>
          <a:p>
            <a:endParaRPr lang="en-GB" dirty="0"/>
          </a:p>
          <a:p>
            <a:endParaRPr lang="en-GB" dirty="0"/>
          </a:p>
          <a:p>
            <a:endParaRPr lang="en-GB" dirty="0"/>
          </a:p>
          <a:p>
            <a:r>
              <a:rPr lang="en-GB" dirty="0"/>
              <a:t> </a:t>
            </a:r>
          </a:p>
          <a:p>
            <a:endParaRPr lang="en-GB" dirty="0"/>
          </a:p>
        </p:txBody>
      </p:sp>
    </p:spTree>
    <p:extLst>
      <p:ext uri="{BB962C8B-B14F-4D97-AF65-F5344CB8AC3E}">
        <p14:creationId xmlns:p14="http://schemas.microsoft.com/office/powerpoint/2010/main" val="14835127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fontScale="92500" lnSpcReduction="20000"/>
          </a:bodyPr>
          <a:lstStyle/>
          <a:p>
            <a:r>
              <a:rPr lang="en-GB" dirty="0"/>
              <a:t>Sources:</a:t>
            </a:r>
          </a:p>
          <a:p>
            <a:endParaRPr lang="en-GB" dirty="0"/>
          </a:p>
          <a:p>
            <a:r>
              <a:rPr lang="en-GB" dirty="0"/>
              <a:t>https://towardsdatascience.com/https-medium-com-talperetz24-mastering-the-new-generation-of-gradient-boosting-db04062a7ea2</a:t>
            </a:r>
          </a:p>
          <a:p>
            <a:endParaRPr lang="en-GB" dirty="0"/>
          </a:p>
          <a:p>
            <a:r>
              <a:rPr lang="en-GB" dirty="0"/>
              <a:t>https://medium.com/@hanishsidhu/whats-so-special-about-catboost-335d64d754ae</a:t>
            </a:r>
          </a:p>
          <a:p>
            <a:endParaRPr lang="en-GB" dirty="0"/>
          </a:p>
          <a:p>
            <a:r>
              <a:rPr lang="en-GB" dirty="0"/>
              <a:t>A symmetric tree is a tree where nodes of each level use the same split. This allows to encode path to leaf with an index. An example could be a tree with depth 2, where the split on the first level is f1&lt;2, while the split on the second level is f2&lt;4. This has two advantages: one is to decrease prediction time and the other is to reduce overfitting. </a:t>
            </a:r>
          </a:p>
          <a:p>
            <a:endParaRPr lang="en-GB" dirty="0"/>
          </a:p>
          <a:p>
            <a:r>
              <a:rPr lang="en-GB" i="1" dirty="0"/>
              <a:t>Target statistic</a:t>
            </a:r>
            <a:r>
              <a:rPr lang="en-GB" dirty="0"/>
              <a:t> is a method by which each categorical feature is encoded with the estimate of the expected target y, conditioned by the category. If this method is applied carelessly (e.g. by replacing a category with the average value of the target variable for that category), it leads to target leakage, which  in turn influences the prediction (</a:t>
            </a:r>
            <a:r>
              <a:rPr lang="en-GB" i="1" dirty="0"/>
              <a:t>prediction shift</a:t>
            </a:r>
            <a:r>
              <a:rPr lang="en-GB" dirty="0"/>
              <a:t>). </a:t>
            </a:r>
          </a:p>
          <a:p>
            <a:endParaRPr lang="en-GB" dirty="0"/>
          </a:p>
          <a:p>
            <a:r>
              <a:rPr lang="en-GB" i="1" dirty="0"/>
              <a:t>Target leakage</a:t>
            </a:r>
            <a:r>
              <a:rPr lang="en-GB" dirty="0"/>
              <a:t>, also known as </a:t>
            </a:r>
            <a:r>
              <a:rPr lang="en-GB" i="1" dirty="0"/>
              <a:t>data leakage</a:t>
            </a:r>
            <a:r>
              <a:rPr lang="en-GB" dirty="0"/>
              <a:t>, “happens when you train your algorithm on a dataset that includes information that </a:t>
            </a:r>
            <a:r>
              <a:rPr lang="en-GB" u="sng" dirty="0">
                <a:effectLst/>
              </a:rPr>
              <a:t>would not be available at the time of prediction</a:t>
            </a:r>
            <a:r>
              <a:rPr lang="en-GB" dirty="0"/>
              <a:t> when you apply that model to data you collect in the future. Since it already knows the actual outcomes, the model’s results will be unrealistically accurate for the training data, like bringing an answer sheet into an exam.” (https://www.datarobot.com/wiki/target-leakage/)</a:t>
            </a:r>
          </a:p>
          <a:p>
            <a:endParaRPr lang="en-GB" dirty="0"/>
          </a:p>
          <a:p>
            <a:r>
              <a:rPr lang="en-GB" i="1" dirty="0"/>
              <a:t>Ordered target statistic</a:t>
            </a:r>
            <a:r>
              <a:rPr lang="en-GB" dirty="0"/>
              <a:t> is an optimization of the target statistic approach introduced by </a:t>
            </a:r>
            <a:r>
              <a:rPr lang="en-GB" dirty="0" err="1"/>
              <a:t>CatBoost</a:t>
            </a:r>
            <a:r>
              <a:rPr lang="en-GB" dirty="0"/>
              <a:t>. It avoids target leakage by relying on an internal ordering of data. In this setting, the values of the training statistic for each example rely only on the history up to that point. As an example, consider the following toy dataset:</a:t>
            </a:r>
          </a:p>
          <a:p>
            <a:endParaRPr lang="en-GB" dirty="0"/>
          </a:p>
          <a:p>
            <a:r>
              <a:rPr lang="en-GB" dirty="0"/>
              <a:t>Day of week		weather condition	Max temperature</a:t>
            </a:r>
          </a:p>
          <a:p>
            <a:endParaRPr lang="en-GB" dirty="0"/>
          </a:p>
          <a:p>
            <a:r>
              <a:rPr lang="en-GB" dirty="0"/>
              <a:t>Sunday		sunny		35</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Monday		sunny		32</a:t>
            </a:r>
          </a:p>
          <a:p>
            <a:r>
              <a:rPr lang="en-GB" dirty="0"/>
              <a:t>Tuesday		cloudy		15</a:t>
            </a:r>
          </a:p>
          <a:p>
            <a:r>
              <a:rPr lang="en-GB" dirty="0"/>
              <a:t>Wednesday		cloudy		14</a:t>
            </a:r>
          </a:p>
          <a:p>
            <a:r>
              <a:rPr lang="en-GB" dirty="0"/>
              <a:t>Thursday		mostly cloudy		10</a:t>
            </a:r>
          </a:p>
          <a:p>
            <a:r>
              <a:rPr lang="en-GB" dirty="0"/>
              <a:t>Friday		cloudy		20</a:t>
            </a:r>
          </a:p>
          <a:p>
            <a:r>
              <a:rPr lang="en-GB" dirty="0"/>
              <a:t>Saturday		cloudy		25</a:t>
            </a:r>
          </a:p>
          <a:p>
            <a:endParaRPr lang="en-GB" dirty="0"/>
          </a:p>
          <a:p>
            <a:r>
              <a:rPr lang="en-GB" dirty="0"/>
              <a:t>With naïve target statistic, we represent cloudy as (15+14+20+25) / 4 = 18.5. This leads to target leakage, because we are vectorising a data point using the target value for the same data point.</a:t>
            </a:r>
          </a:p>
          <a:p>
            <a:endParaRPr lang="en-GB" dirty="0"/>
          </a:p>
          <a:p>
            <a:r>
              <a:rPr lang="en-GB" dirty="0"/>
              <a:t>OTS vectorises all categorical features without target leakage. For example, on Friday cloudy would be represented as (15+14) / 2 = 15.5; while on Saturday it would be represented as (15+14+20) / 3 = 16.3. What about on Tuesday? In order to avoid the 0/0 problem, a constant is added. </a:t>
            </a:r>
          </a:p>
          <a:p>
            <a:endParaRPr lang="en-GB" dirty="0"/>
          </a:p>
          <a:p>
            <a:r>
              <a:rPr lang="en-GB" dirty="0"/>
              <a:t>Categorical feature combination makes sense, since in the real world, there are many different categorical features that can be represented as a single feature.</a:t>
            </a:r>
          </a:p>
          <a:p>
            <a:endParaRPr lang="en-GB" dirty="0"/>
          </a:p>
        </p:txBody>
      </p:sp>
    </p:spTree>
    <p:extLst>
      <p:ext uri="{BB962C8B-B14F-4D97-AF65-F5344CB8AC3E}">
        <p14:creationId xmlns:p14="http://schemas.microsoft.com/office/powerpoint/2010/main" val="1916332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sz="1200" dirty="0">
                <a:latin typeface="Arial" panose="020B0604020202020204" pitchFamily="34" charset="0"/>
                <a:cs typeface="Arial" panose="020B0604020202020204" pitchFamily="34" charset="0"/>
              </a:rPr>
              <a:t>While GBDT implementations such as </a:t>
            </a:r>
            <a:r>
              <a:rPr lang="en-GB" sz="1200" dirty="0" err="1">
                <a:latin typeface="Arial" panose="020B0604020202020204" pitchFamily="34" charset="0"/>
                <a:cs typeface="Arial" panose="020B0604020202020204" pitchFamily="34" charset="0"/>
              </a:rPr>
              <a:t>XGBoost</a:t>
            </a:r>
            <a:r>
              <a:rPr lang="en-GB" sz="1200" dirty="0">
                <a:latin typeface="Arial" panose="020B0604020202020204" pitchFamily="34" charset="0"/>
                <a:cs typeface="Arial" panose="020B0604020202020204" pitchFamily="34" charset="0"/>
              </a:rPr>
              <a:t> and </a:t>
            </a:r>
            <a:r>
              <a:rPr lang="en-GB" sz="1200" dirty="0" err="1">
                <a:latin typeface="Arial" panose="020B0604020202020204" pitchFamily="34" charset="0"/>
                <a:cs typeface="Arial" panose="020B0604020202020204" pitchFamily="34" charset="0"/>
              </a:rPr>
              <a:t>CatBoost</a:t>
            </a:r>
            <a:r>
              <a:rPr lang="en-GB" sz="1200" dirty="0">
                <a:latin typeface="Arial" panose="020B0604020202020204" pitchFamily="34" charset="0"/>
                <a:cs typeface="Arial" panose="020B0604020202020204" pitchFamily="34" charset="0"/>
              </a:rPr>
              <a:t> are well known for offering the best performance in most applications, random forest is still preferred in situations where:</a:t>
            </a:r>
          </a:p>
          <a:p>
            <a:pPr marL="171450" indent="-171450">
              <a:buFontTx/>
              <a:buChar char="-"/>
            </a:pPr>
            <a:r>
              <a:rPr lang="en-GB" sz="1200" dirty="0">
                <a:latin typeface="Arial" panose="020B0604020202020204" pitchFamily="34" charset="0"/>
                <a:cs typeface="Arial" panose="020B0604020202020204" pitchFamily="34" charset="0"/>
              </a:rPr>
              <a:t>You want a solution that works better out-of-the-box </a:t>
            </a:r>
          </a:p>
          <a:p>
            <a:pPr marL="171450" indent="-171450">
              <a:buFontTx/>
              <a:buChar char="-"/>
            </a:pPr>
            <a:r>
              <a:rPr lang="en-GB" sz="1200" dirty="0">
                <a:latin typeface="Arial" panose="020B0604020202020204" pitchFamily="34" charset="0"/>
                <a:cs typeface="Arial" panose="020B0604020202020204" pitchFamily="34" charset="0"/>
              </a:rPr>
              <a:t>You are dealing with small datasets</a:t>
            </a:r>
          </a:p>
          <a:p>
            <a:pPr marL="0" indent="0">
              <a:buFontTx/>
              <a:buNone/>
            </a:pPr>
            <a:r>
              <a:rPr lang="en-GB" sz="1200" dirty="0">
                <a:latin typeface="Arial" panose="020B0604020202020204" pitchFamily="34" charset="0"/>
                <a:cs typeface="Arial" panose="020B0604020202020204" pitchFamily="34" charset="0"/>
              </a:rPr>
              <a:t>Note that RF and GBDT can also be used together. For example, since RF is able to indicate the most important features, it may be used in a preliminary, feature selection phase, before the data is fed to some GBDT implementation for the actual training. </a:t>
            </a:r>
          </a:p>
          <a:p>
            <a:pPr marL="171450" indent="-171450">
              <a:buFontTx/>
              <a:buChar char="-"/>
            </a:pPr>
            <a:endParaRPr lang="en-GB" dirty="0"/>
          </a:p>
        </p:txBody>
      </p:sp>
    </p:spTree>
    <p:extLst>
      <p:ext uri="{BB962C8B-B14F-4D97-AF65-F5344CB8AC3E}">
        <p14:creationId xmlns:p14="http://schemas.microsoft.com/office/powerpoint/2010/main" val="6925253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749842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8895944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2405738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4207376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1395501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3589662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826573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fontScale="92500" lnSpcReduction="20000"/>
          </a:bodyPr>
          <a:lstStyle/>
          <a:p>
            <a:r>
              <a:rPr lang="en-US" i="1" dirty="0">
                <a:cs typeface="Calibri"/>
              </a:rPr>
              <a:t>x </a:t>
            </a:r>
            <a:r>
              <a:rPr lang="en-US" dirty="0">
                <a:cs typeface="Calibri"/>
              </a:rPr>
              <a:t>can be a one- or two-dimensional array, </a:t>
            </a:r>
            <a:r>
              <a:rPr lang="en-US" i="1" dirty="0">
                <a:cs typeface="Calibri"/>
              </a:rPr>
              <a:t>y</a:t>
            </a:r>
            <a:r>
              <a:rPr lang="en-US" dirty="0">
                <a:cs typeface="Calibri"/>
              </a:rPr>
              <a:t> is typically one-dimensional. If </a:t>
            </a:r>
            <a:r>
              <a:rPr lang="en-US" i="1" dirty="0">
                <a:cs typeface="Calibri"/>
              </a:rPr>
              <a:t>x</a:t>
            </a:r>
            <a:r>
              <a:rPr lang="en-US" dirty="0">
                <a:cs typeface="Calibri"/>
              </a:rPr>
              <a:t> is two-dimensional, then </a:t>
            </a:r>
            <a:r>
              <a:rPr lang="en-US" i="1" dirty="0">
                <a:cs typeface="Calibri"/>
              </a:rPr>
              <a:t>a</a:t>
            </a:r>
            <a:r>
              <a:rPr lang="en-US" dirty="0">
                <a:cs typeface="Calibri"/>
              </a:rPr>
              <a:t> is one-dimensional and has as many elements as </a:t>
            </a:r>
            <a:r>
              <a:rPr lang="en-US" i="1" dirty="0">
                <a:cs typeface="Calibri"/>
              </a:rPr>
              <a:t>x</a:t>
            </a:r>
            <a:r>
              <a:rPr lang="en-US" dirty="0">
                <a:cs typeface="Calibri"/>
              </a:rPr>
              <a:t> has columns. </a:t>
            </a:r>
          </a:p>
          <a:p>
            <a:endParaRPr lang="en-US">
              <a:cs typeface="Calibri"/>
            </a:endParaRPr>
          </a:p>
          <a:p>
            <a:r>
              <a:rPr lang="en-US" dirty="0" err="1">
                <a:cs typeface="Calibri"/>
              </a:rPr>
              <a:t>LinearRegression</a:t>
            </a:r>
            <a:r>
              <a:rPr lang="en-US" dirty="0">
                <a:cs typeface="Calibri"/>
              </a:rPr>
              <a:t>() creates an instance of a linear regression model. It accepts the following optional parameters:</a:t>
            </a:r>
          </a:p>
          <a:p>
            <a:endParaRPr lang="en-US" dirty="0">
              <a:cs typeface="Calibri"/>
            </a:endParaRPr>
          </a:p>
          <a:p>
            <a:pPr marL="171450" indent="-171450">
              <a:buFont typeface="Arial"/>
              <a:buChar char="•"/>
            </a:pPr>
            <a:r>
              <a:rPr lang="en-US" b="1" dirty="0" err="1"/>
              <a:t>fit_intercept</a:t>
            </a:r>
            <a:r>
              <a:rPr lang="en-US" dirty="0"/>
              <a:t> is a Boolean (True by default) that decides whether to calculate the intercept 𝑏₀ (True) or consider it equal to zero (False).</a:t>
            </a:r>
            <a:endParaRPr lang="en-US" dirty="0">
              <a:cs typeface="Calibri"/>
            </a:endParaRPr>
          </a:p>
          <a:p>
            <a:pPr marL="171450" indent="-171450">
              <a:buFont typeface="Arial"/>
              <a:buChar char="•"/>
            </a:pPr>
            <a:r>
              <a:rPr lang="en-US" b="1" dirty="0"/>
              <a:t>normalize</a:t>
            </a:r>
            <a:r>
              <a:rPr lang="en-US" dirty="0"/>
              <a:t> is a Boolean (False by default) that decides whether to normalize the input variables (True) or not (False).</a:t>
            </a:r>
            <a:endParaRPr lang="en-US" dirty="0">
              <a:cs typeface="Calibri"/>
            </a:endParaRPr>
          </a:p>
          <a:p>
            <a:pPr marL="171450" indent="-171450">
              <a:buFont typeface="Arial"/>
              <a:buChar char="•"/>
            </a:pPr>
            <a:r>
              <a:rPr lang="en-US" b="1" dirty="0" err="1"/>
              <a:t>copy_X</a:t>
            </a:r>
            <a:r>
              <a:rPr lang="en-US" dirty="0"/>
              <a:t> is a Boolean (True by default) that decides whether to copy (True) or overwrite the input variables (False).</a:t>
            </a:r>
            <a:endParaRPr lang="en-US" dirty="0">
              <a:cs typeface="Calibri"/>
            </a:endParaRPr>
          </a:p>
          <a:p>
            <a:pPr marL="171450" indent="-171450">
              <a:buFont typeface="Arial"/>
              <a:buChar char="•"/>
            </a:pPr>
            <a:r>
              <a:rPr lang="en-US" b="1" dirty="0" err="1"/>
              <a:t>n_jobs</a:t>
            </a:r>
            <a:r>
              <a:rPr lang="en-US" dirty="0"/>
              <a:t> is an integer or None (default) and represents the number of jobs used in parallel computation. None usually means one job and -1 to use all processors.</a:t>
            </a:r>
            <a:endParaRPr lang="en-US" dirty="0">
              <a:cs typeface="Calibri"/>
            </a:endParaRPr>
          </a:p>
          <a:p>
            <a:endParaRPr lang="en-US" dirty="0">
              <a:cs typeface="Calibri"/>
            </a:endParaRPr>
          </a:p>
          <a:p>
            <a:r>
              <a:rPr lang="en-US" dirty="0">
                <a:cs typeface="Calibri"/>
              </a:rPr>
              <a:t>More info, here:</a:t>
            </a:r>
          </a:p>
          <a:p>
            <a:endParaRPr lang="en-US" dirty="0">
              <a:cs typeface="Calibri"/>
            </a:endParaRPr>
          </a:p>
          <a:p>
            <a:r>
              <a:rPr lang="en-US" dirty="0">
                <a:hlinkClick r:id="rId3"/>
              </a:rPr>
              <a:t>https://realpython.com/linear-regression-in-python/#implementing-linear-regression-in-python</a:t>
            </a:r>
            <a:endParaRPr lang="en-US" dirty="0"/>
          </a:p>
          <a:p>
            <a:endParaRPr lang="en-US" dirty="0"/>
          </a:p>
          <a:p>
            <a:r>
              <a:rPr lang="en-US" dirty="0">
                <a:cs typeface="Calibri"/>
              </a:rPr>
              <a:t>And here:</a:t>
            </a:r>
          </a:p>
          <a:p>
            <a:endParaRPr lang="en-US" dirty="0"/>
          </a:p>
          <a:p>
            <a:r>
              <a:rPr lang="en-US" dirty="0">
                <a:hlinkClick r:id="rId4"/>
              </a:rPr>
              <a:t>https://scikit-learn.org/stable/modules/generated/sklearn.linear_model.LinearRegression.html#sklearn.linear_model.LinearRegression.fit</a:t>
            </a:r>
            <a:endParaRPr lang="en-US"/>
          </a:p>
          <a:p>
            <a:endParaRPr lang="en-US" dirty="0">
              <a:cs typeface="Calibri"/>
            </a:endParaRPr>
          </a:p>
          <a:p>
            <a:r>
              <a:rPr lang="en-US" dirty="0">
                <a:cs typeface="Calibri"/>
              </a:rPr>
              <a:t>Wikipedia page for the coefficient of determination (</a:t>
            </a:r>
            <a:r>
              <a:rPr lang="en-US" i="1" dirty="0" err="1">
                <a:cs typeface="Calibri"/>
              </a:rPr>
              <a:t>r_sq</a:t>
            </a:r>
            <a:r>
              <a:rPr lang="en-US" dirty="0">
                <a:cs typeface="Calibri"/>
              </a:rPr>
              <a:t> above):</a:t>
            </a:r>
          </a:p>
          <a:p>
            <a:endParaRPr lang="en-US" dirty="0"/>
          </a:p>
          <a:p>
            <a:r>
              <a:rPr lang="en-US" dirty="0">
                <a:hlinkClick r:id="rId5"/>
              </a:rPr>
              <a:t>https://en.wikipedia.org/wiki/Coefficient_of_determination</a:t>
            </a:r>
            <a:endParaRPr lang="en-US"/>
          </a:p>
          <a:p>
            <a:endParaRPr lang="en-US" dirty="0"/>
          </a:p>
          <a:p>
            <a:endParaRPr lang="en-US" dirty="0">
              <a:cs typeface="Calibri"/>
            </a:endParaRPr>
          </a:p>
          <a:p>
            <a:endParaRPr lang="en-US">
              <a:cs typeface="Calibri"/>
            </a:endParaRPr>
          </a:p>
          <a:p>
            <a:endParaRPr lang="en-US" dirty="0">
              <a:cs typeface="Calibri"/>
            </a:endParaRPr>
          </a:p>
          <a:p>
            <a:endParaRPr lang="en-US">
              <a:cs typeface="Calibri"/>
            </a:endParaRPr>
          </a:p>
        </p:txBody>
      </p:sp>
    </p:spTree>
    <p:extLst>
      <p:ext uri="{BB962C8B-B14F-4D97-AF65-F5344CB8AC3E}">
        <p14:creationId xmlns:p14="http://schemas.microsoft.com/office/powerpoint/2010/main" val="3086785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416182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a:t>Click icon to add picture</a:t>
            </a:r>
            <a:endParaRPr lang="en-GB"/>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a:t>Click icon to add picture</a:t>
            </a:r>
            <a:endParaRPr lang="en-GB"/>
          </a:p>
        </p:txBody>
      </p:sp>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a:t>Click icon to add picture</a:t>
            </a:r>
            <a:endParaRPr lang="en-GB"/>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a:t>Click icon to add picture</a:t>
            </a:r>
            <a:endParaRPr lang="en-GB"/>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a:t>Click icon to add picture</a:t>
            </a:r>
            <a:endParaRPr lang="en-GB"/>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a:t>Click icon to add picture</a:t>
            </a:r>
            <a:endParaRPr lang="en-GB"/>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a:t>Click icon to add picture</a:t>
            </a:r>
            <a:endParaRPr lang="en-GB"/>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a:p>
        </p:txBody>
      </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a:p>
        </p:txBody>
      </p:sp>
    </p:spTree>
    <p:extLst>
      <p:ext uri="{BB962C8B-B14F-4D97-AF65-F5344CB8AC3E}">
        <p14:creationId xmlns:p14="http://schemas.microsoft.com/office/powerpoint/2010/main" val="38263229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374094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54"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 id="2147483755" r:id="rId33"/>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2.xml"/><Relationship Id="rId1" Type="http://schemas.openxmlformats.org/officeDocument/2006/relationships/tags" Target="../tags/tag9.xml"/><Relationship Id="rId5" Type="http://schemas.microsoft.com/office/2007/relationships/hdphoto" Target="../media/hdphoto1.wdp"/><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2.xml"/><Relationship Id="rId1" Type="http://schemas.openxmlformats.org/officeDocument/2006/relationships/tags" Target="../tags/tag10.xml"/><Relationship Id="rId5" Type="http://schemas.microsoft.com/office/2007/relationships/hdphoto" Target="../media/hdphoto1.wdp"/><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2.xml"/><Relationship Id="rId1" Type="http://schemas.openxmlformats.org/officeDocument/2006/relationships/tags" Target="../tags/tag11.xml"/><Relationship Id="rId5" Type="http://schemas.microsoft.com/office/2007/relationships/hdphoto" Target="../media/hdphoto1.wdp"/><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2.xml"/><Relationship Id="rId1" Type="http://schemas.openxmlformats.org/officeDocument/2006/relationships/tags" Target="../tags/tag12.xml"/><Relationship Id="rId5" Type="http://schemas.microsoft.com/office/2007/relationships/hdphoto" Target="../media/hdphoto1.wdp"/><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2.xml"/><Relationship Id="rId1" Type="http://schemas.openxmlformats.org/officeDocument/2006/relationships/tags" Target="../tags/tag13.xml"/><Relationship Id="rId5" Type="http://schemas.microsoft.com/office/2007/relationships/hdphoto" Target="../media/hdphoto1.wdp"/><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2.xml"/><Relationship Id="rId1" Type="http://schemas.openxmlformats.org/officeDocument/2006/relationships/tags" Target="../tags/tag14.xml"/><Relationship Id="rId5" Type="http://schemas.microsoft.com/office/2007/relationships/hdphoto" Target="../media/hdphoto1.wdp"/><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2.xml"/><Relationship Id="rId1" Type="http://schemas.openxmlformats.org/officeDocument/2006/relationships/tags" Target="../tags/tag15.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2.xml"/><Relationship Id="rId1" Type="http://schemas.openxmlformats.org/officeDocument/2006/relationships/tags" Target="../tags/tag16.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2.xml"/><Relationship Id="rId1" Type="http://schemas.openxmlformats.org/officeDocument/2006/relationships/tags" Target="../tags/tag17.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2.xml"/><Relationship Id="rId1" Type="http://schemas.openxmlformats.org/officeDocument/2006/relationships/tags" Target="../tags/tag18.xml"/><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2.xml"/><Relationship Id="rId1" Type="http://schemas.openxmlformats.org/officeDocument/2006/relationships/tags" Target="../tags/tag19.xml"/><Relationship Id="rId5" Type="http://schemas.microsoft.com/office/2007/relationships/hdphoto" Target="../media/hdphoto1.wdp"/><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2.xml"/><Relationship Id="rId1" Type="http://schemas.openxmlformats.org/officeDocument/2006/relationships/tags" Target="../tags/tag20.xml"/><Relationship Id="rId5" Type="http://schemas.microsoft.com/office/2007/relationships/hdphoto" Target="../media/hdphoto1.wdp"/><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2.xml"/><Relationship Id="rId1" Type="http://schemas.openxmlformats.org/officeDocument/2006/relationships/tags" Target="../tags/tag21.xml"/><Relationship Id="rId5" Type="http://schemas.microsoft.com/office/2007/relationships/hdphoto" Target="../media/hdphoto1.wdp"/><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2.xml"/><Relationship Id="rId1" Type="http://schemas.openxmlformats.org/officeDocument/2006/relationships/tags" Target="../tags/tag22.xml"/><Relationship Id="rId5" Type="http://schemas.microsoft.com/office/2007/relationships/hdphoto" Target="../media/hdphoto1.wdp"/><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2.xml"/><Relationship Id="rId1" Type="http://schemas.openxmlformats.org/officeDocument/2006/relationships/tags" Target="../tags/tag23.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2.xml"/><Relationship Id="rId1" Type="http://schemas.openxmlformats.org/officeDocument/2006/relationships/tags" Target="../tags/tag24.xml"/><Relationship Id="rId5" Type="http://schemas.microsoft.com/office/2007/relationships/hdphoto" Target="../media/hdphoto1.wdp"/><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2.xml"/><Relationship Id="rId1" Type="http://schemas.openxmlformats.org/officeDocument/2006/relationships/tags" Target="../tags/tag25.xml"/><Relationship Id="rId5" Type="http://schemas.microsoft.com/office/2007/relationships/hdphoto" Target="../media/hdphoto1.wdp"/><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2.xml"/><Relationship Id="rId1" Type="http://schemas.openxmlformats.org/officeDocument/2006/relationships/tags" Target="../tags/tag26.xml"/><Relationship Id="rId5" Type="http://schemas.microsoft.com/office/2007/relationships/hdphoto" Target="../media/hdphoto1.wdp"/><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2.xml"/><Relationship Id="rId1" Type="http://schemas.openxmlformats.org/officeDocument/2006/relationships/tags" Target="../tags/tag27.xml"/><Relationship Id="rId5" Type="http://schemas.microsoft.com/office/2007/relationships/hdphoto" Target="../media/hdphoto1.wdp"/><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2.xml"/><Relationship Id="rId1" Type="http://schemas.openxmlformats.org/officeDocument/2006/relationships/tags" Target="../tags/tag28.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2.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2.xml"/><Relationship Id="rId1" Type="http://schemas.openxmlformats.org/officeDocument/2006/relationships/tags" Target="../tags/tag29.xml"/><Relationship Id="rId5" Type="http://schemas.microsoft.com/office/2007/relationships/hdphoto" Target="../media/hdphoto1.wdp"/><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2.xml"/><Relationship Id="rId1" Type="http://schemas.openxmlformats.org/officeDocument/2006/relationships/tags" Target="../tags/tag30.xml"/><Relationship Id="rId5" Type="http://schemas.microsoft.com/office/2007/relationships/hdphoto" Target="../media/hdphoto1.wdp"/><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2.xml"/><Relationship Id="rId1" Type="http://schemas.openxmlformats.org/officeDocument/2006/relationships/tags" Target="../tags/tag31.xml"/><Relationship Id="rId5" Type="http://schemas.microsoft.com/office/2007/relationships/hdphoto" Target="../media/hdphoto1.wdp"/><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2.xml"/><Relationship Id="rId1" Type="http://schemas.openxmlformats.org/officeDocument/2006/relationships/tags" Target="../tags/tag32.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2.xml"/><Relationship Id="rId1" Type="http://schemas.openxmlformats.org/officeDocument/2006/relationships/tags" Target="../tags/tag33.xml"/><Relationship Id="rId5" Type="http://schemas.microsoft.com/office/2007/relationships/hdphoto" Target="../media/hdphoto1.wdp"/><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2.xml"/><Relationship Id="rId1" Type="http://schemas.openxmlformats.org/officeDocument/2006/relationships/tags" Target="../tags/tag34.xml"/><Relationship Id="rId5" Type="http://schemas.microsoft.com/office/2007/relationships/hdphoto" Target="../media/hdphoto1.wdp"/><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2.xml"/><Relationship Id="rId1" Type="http://schemas.openxmlformats.org/officeDocument/2006/relationships/tags" Target="../tags/tag35.xml"/><Relationship Id="rId6" Type="http://schemas.openxmlformats.org/officeDocument/2006/relationships/image" Target="../media/image14.jpeg"/><Relationship Id="rId5" Type="http://schemas.microsoft.com/office/2007/relationships/hdphoto" Target="../media/hdphoto1.wdp"/><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2.xml"/><Relationship Id="rId1" Type="http://schemas.openxmlformats.org/officeDocument/2006/relationships/tags" Target="../tags/tag36.xml"/><Relationship Id="rId5" Type="http://schemas.microsoft.com/office/2007/relationships/hdphoto" Target="../media/hdphoto1.wdp"/><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2.xml"/><Relationship Id="rId1" Type="http://schemas.openxmlformats.org/officeDocument/2006/relationships/tags" Target="../tags/tag37.xml"/><Relationship Id="rId5" Type="http://schemas.microsoft.com/office/2007/relationships/hdphoto" Target="../media/hdphoto1.wdp"/><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2.xml"/><Relationship Id="rId1" Type="http://schemas.openxmlformats.org/officeDocument/2006/relationships/tags" Target="../tags/tag38.xml"/><Relationship Id="rId5" Type="http://schemas.microsoft.com/office/2007/relationships/hdphoto" Target="../media/hdphoto1.wdp"/><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2.xml"/><Relationship Id="rId1" Type="http://schemas.openxmlformats.org/officeDocument/2006/relationships/tags" Target="../tags/tag3.xml"/><Relationship Id="rId5" Type="http://schemas.microsoft.com/office/2007/relationships/hdphoto" Target="../media/hdphoto1.wdp"/><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39.xml"/><Relationship Id="rId7" Type="http://schemas.openxmlformats.org/officeDocument/2006/relationships/image" Target="../media/image16.png"/><Relationship Id="rId2" Type="http://schemas.openxmlformats.org/officeDocument/2006/relationships/slideLayout" Target="../slideLayouts/slideLayout32.xml"/><Relationship Id="rId1" Type="http://schemas.openxmlformats.org/officeDocument/2006/relationships/tags" Target="../tags/tag39.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2.xml"/><Relationship Id="rId1" Type="http://schemas.openxmlformats.org/officeDocument/2006/relationships/tags" Target="../tags/tag40.xml"/><Relationship Id="rId5" Type="http://schemas.microsoft.com/office/2007/relationships/hdphoto" Target="../media/hdphoto1.wdp"/><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2.xml"/><Relationship Id="rId1" Type="http://schemas.openxmlformats.org/officeDocument/2006/relationships/tags" Target="../tags/tag41.xml"/><Relationship Id="rId5" Type="http://schemas.microsoft.com/office/2007/relationships/hdphoto" Target="../media/hdphoto1.wdp"/><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2.xml"/><Relationship Id="rId1" Type="http://schemas.openxmlformats.org/officeDocument/2006/relationships/tags" Target="../tags/tag42.xml"/><Relationship Id="rId6" Type="http://schemas.openxmlformats.org/officeDocument/2006/relationships/image" Target="../media/image18.png"/><Relationship Id="rId5" Type="http://schemas.microsoft.com/office/2007/relationships/hdphoto" Target="../media/hdphoto1.wdp"/><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2.xml"/><Relationship Id="rId1" Type="http://schemas.openxmlformats.org/officeDocument/2006/relationships/tags" Target="../tags/tag43.xml"/><Relationship Id="rId5" Type="http://schemas.microsoft.com/office/2007/relationships/hdphoto" Target="../media/hdphoto1.wdp"/><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2.xml"/><Relationship Id="rId1" Type="http://schemas.openxmlformats.org/officeDocument/2006/relationships/tags" Target="../tags/tag44.xml"/><Relationship Id="rId5" Type="http://schemas.microsoft.com/office/2007/relationships/hdphoto" Target="../media/hdphoto1.wdp"/><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2.xml"/><Relationship Id="rId1" Type="http://schemas.openxmlformats.org/officeDocument/2006/relationships/tags" Target="../tags/tag45.xml"/><Relationship Id="rId5" Type="http://schemas.microsoft.com/office/2007/relationships/hdphoto" Target="../media/hdphoto1.wdp"/><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2.xml"/><Relationship Id="rId1" Type="http://schemas.openxmlformats.org/officeDocument/2006/relationships/tags" Target="../tags/tag46.xml"/><Relationship Id="rId5" Type="http://schemas.microsoft.com/office/2007/relationships/hdphoto" Target="../media/hdphoto1.wdp"/><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2.xml"/><Relationship Id="rId1" Type="http://schemas.openxmlformats.org/officeDocument/2006/relationships/tags" Target="../tags/tag47.xml"/><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2.xml"/><Relationship Id="rId1" Type="http://schemas.openxmlformats.org/officeDocument/2006/relationships/tags" Target="../tags/tag4.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2.xml"/><Relationship Id="rId1" Type="http://schemas.openxmlformats.org/officeDocument/2006/relationships/tags" Target="../tags/tag5.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2.xml"/><Relationship Id="rId1" Type="http://schemas.openxmlformats.org/officeDocument/2006/relationships/tags" Target="../tags/tag6.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6.png"/><Relationship Id="rId2" Type="http://schemas.openxmlformats.org/officeDocument/2006/relationships/slideLayout" Target="../slideLayouts/slideLayout32.xml"/><Relationship Id="rId1" Type="http://schemas.openxmlformats.org/officeDocument/2006/relationships/tags" Target="../tags/tag7.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2.xml"/><Relationship Id="rId1" Type="http://schemas.openxmlformats.org/officeDocument/2006/relationships/tags" Target="../tags/tag8.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Machine Learning</a:t>
            </a:r>
          </a:p>
        </p:txBody>
      </p:sp>
      <p:sp>
        <p:nvSpPr>
          <p:cNvPr id="3" name="Text Placeholder 2"/>
          <p:cNvSpPr>
            <a:spLocks noGrp="1"/>
          </p:cNvSpPr>
          <p:nvPr>
            <p:ph type="body" sz="quarter" idx="10"/>
          </p:nvPr>
        </p:nvSpPr>
        <p:spPr/>
        <p:txBody>
          <a:bodyPr/>
          <a:lstStyle/>
          <a:p>
            <a:r>
              <a:rPr lang="en-GB" b="1">
                <a:solidFill>
                  <a:schemeClr val="accent1"/>
                </a:solidFill>
              </a:rPr>
              <a:t>Supervised Algorithms</a:t>
            </a:r>
          </a:p>
        </p:txBody>
      </p:sp>
    </p:spTree>
    <p:extLst>
      <p:ext uri="{BB962C8B-B14F-4D97-AF65-F5344CB8AC3E}">
        <p14:creationId xmlns:p14="http://schemas.microsoft.com/office/powerpoint/2010/main" val="1544478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Linear Regression in Python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10</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2862322"/>
          </a:xfrm>
          <a:prstGeom prst="rect">
            <a:avLst/>
          </a:prstGeom>
          <a:noFill/>
        </p:spPr>
        <p:txBody>
          <a:bodyPr wrap="square" rtlCol="0" anchor="t">
            <a:spAutoFit/>
          </a:bodyPr>
          <a:lstStyle/>
          <a:p>
            <a:pPr marL="457200" indent="-457200">
              <a:buAutoNum type="arabicPeriod"/>
            </a:pPr>
            <a:r>
              <a:rPr lang="en-GB" sz="2000" dirty="0">
                <a:latin typeface="Arial"/>
                <a:cs typeface="Arial"/>
              </a:rPr>
              <a:t>Import packages and classes:</a:t>
            </a:r>
            <a:endParaRPr lang="en-GB" sz="2000" dirty="0">
              <a:latin typeface="Arial" panose="020B0604020202020204" pitchFamily="34" charset="0"/>
              <a:cs typeface="Arial" panose="020B0604020202020204" pitchFamily="34" charset="0"/>
            </a:endParaRPr>
          </a:p>
          <a:p>
            <a:pPr marL="457200" lvl="2"/>
            <a:endParaRPr lang="en-GB" sz="2000" dirty="0">
              <a:ea typeface="+mn-lt"/>
              <a:cs typeface="+mn-lt"/>
            </a:endParaRPr>
          </a:p>
          <a:p>
            <a:pPr marL="457200" lvl="2"/>
            <a:endParaRPr lang="en-GB" sz="2000" dirty="0">
              <a:latin typeface="Calibri" panose="020F0502020204030204"/>
              <a:cs typeface="Calibri" panose="020F0502020204030204"/>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r>
              <a:rPr lang="en-GB" sz="2000" dirty="0">
                <a:latin typeface="Arial"/>
                <a:cs typeface="Arial"/>
              </a:rPr>
              <a:t>Create model and fit it:</a:t>
            </a: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r>
              <a:rPr lang="en-GB" sz="2000" dirty="0">
                <a:latin typeface="Arial"/>
                <a:cs typeface="Arial"/>
              </a:rPr>
              <a:t>Get results:</a:t>
            </a:r>
            <a:endParaRPr lang="en-GB" sz="2000" dirty="0">
              <a:latin typeface="Arial" panose="020B0604020202020204" pitchFamily="34" charset="0"/>
              <a:cs typeface="Arial" panose="020B0604020202020204" pitchFamily="34" charset="0"/>
            </a:endParaRPr>
          </a:p>
        </p:txBody>
      </p:sp>
      <p:sp>
        <p:nvSpPr>
          <p:cNvPr id="2" name="Rectangle: Rounded Corners 1">
            <a:extLst>
              <a:ext uri="{FF2B5EF4-FFF2-40B4-BE49-F238E27FC236}">
                <a16:creationId xmlns:a16="http://schemas.microsoft.com/office/drawing/2014/main" id="{DE1A783B-A681-4766-93D8-46E0A5E5B9BD}"/>
              </a:ext>
            </a:extLst>
          </p:cNvPr>
          <p:cNvSpPr/>
          <p:nvPr/>
        </p:nvSpPr>
        <p:spPr>
          <a:xfrm>
            <a:off x="779253" y="1979762"/>
            <a:ext cx="5795120" cy="57221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23AB014-98BC-46DB-B272-187649EA2652}"/>
              </a:ext>
            </a:extLst>
          </p:cNvPr>
          <p:cNvSpPr txBox="1"/>
          <p:nvPr/>
        </p:nvSpPr>
        <p:spPr>
          <a:xfrm>
            <a:off x="942257" y="2063690"/>
            <a:ext cx="561867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solidFill>
                  <a:schemeClr val="accent1">
                    <a:lumMod val="75000"/>
                  </a:schemeClr>
                </a:solidFill>
                <a:latin typeface="Times New Roman"/>
                <a:ea typeface="+mn-lt"/>
                <a:cs typeface="+mn-lt"/>
              </a:rPr>
              <a:t>from</a:t>
            </a:r>
            <a:r>
              <a:rPr lang="en-GB" sz="2000" dirty="0">
                <a:latin typeface="Times New Roman"/>
                <a:ea typeface="+mn-lt"/>
                <a:cs typeface="+mn-lt"/>
              </a:rPr>
              <a:t> </a:t>
            </a:r>
            <a:r>
              <a:rPr lang="en-GB" sz="2000" dirty="0" err="1">
                <a:latin typeface="Times New Roman"/>
                <a:ea typeface="+mn-lt"/>
                <a:cs typeface="+mn-lt"/>
              </a:rPr>
              <a:t>sklearn.linear_model</a:t>
            </a:r>
            <a:r>
              <a:rPr lang="en-GB" sz="2000" dirty="0">
                <a:latin typeface="Times New Roman"/>
                <a:ea typeface="+mn-lt"/>
                <a:cs typeface="+mn-lt"/>
              </a:rPr>
              <a:t> </a:t>
            </a:r>
            <a:r>
              <a:rPr lang="en-GB" sz="2000" dirty="0">
                <a:solidFill>
                  <a:schemeClr val="accent1">
                    <a:lumMod val="75000"/>
                  </a:schemeClr>
                </a:solidFill>
                <a:latin typeface="Times New Roman"/>
                <a:ea typeface="+mn-lt"/>
                <a:cs typeface="+mn-lt"/>
              </a:rPr>
              <a:t>import</a:t>
            </a:r>
            <a:r>
              <a:rPr lang="en-GB" sz="2000" dirty="0">
                <a:latin typeface="Times New Roman"/>
                <a:ea typeface="+mn-lt"/>
                <a:cs typeface="+mn-lt"/>
              </a:rPr>
              <a:t> </a:t>
            </a:r>
            <a:r>
              <a:rPr lang="en-GB" sz="2000" dirty="0" err="1">
                <a:latin typeface="Times New Roman"/>
                <a:ea typeface="+mn-lt"/>
                <a:cs typeface="+mn-lt"/>
              </a:rPr>
              <a:t>LinearRegression</a:t>
            </a:r>
            <a:endParaRPr lang="en-US" sz="2000" dirty="0" err="1">
              <a:latin typeface="Times New Roman"/>
            </a:endParaRPr>
          </a:p>
        </p:txBody>
      </p:sp>
      <p:sp>
        <p:nvSpPr>
          <p:cNvPr id="9" name="Rectangle: Rounded Corners 8">
            <a:extLst>
              <a:ext uri="{FF2B5EF4-FFF2-40B4-BE49-F238E27FC236}">
                <a16:creationId xmlns:a16="http://schemas.microsoft.com/office/drawing/2014/main" id="{BD3F712B-787D-4949-ACD6-719A600003FE}"/>
              </a:ext>
            </a:extLst>
          </p:cNvPr>
          <p:cNvSpPr/>
          <p:nvPr/>
        </p:nvSpPr>
        <p:spPr>
          <a:xfrm>
            <a:off x="779252" y="3184060"/>
            <a:ext cx="5822829" cy="56071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8CC0247-D8D8-480D-881B-5BED193E1FC2}"/>
              </a:ext>
            </a:extLst>
          </p:cNvPr>
          <p:cNvSpPr txBox="1"/>
          <p:nvPr/>
        </p:nvSpPr>
        <p:spPr>
          <a:xfrm>
            <a:off x="942256" y="3267988"/>
            <a:ext cx="561867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solidFill>
                  <a:srgbClr val="000000"/>
                </a:solidFill>
                <a:latin typeface="Times New Roman"/>
                <a:ea typeface="+mn-lt"/>
                <a:cs typeface="+mn-lt"/>
              </a:rPr>
              <a:t>model = </a:t>
            </a:r>
            <a:r>
              <a:rPr lang="en-GB" sz="2000" dirty="0" err="1">
                <a:latin typeface="Times New Roman"/>
                <a:ea typeface="+mn-lt"/>
                <a:cs typeface="+mn-lt"/>
              </a:rPr>
              <a:t>LinearRegression</a:t>
            </a:r>
            <a:r>
              <a:rPr lang="en-GB" sz="2000" dirty="0">
                <a:latin typeface="Times New Roman"/>
                <a:ea typeface="+mn-lt"/>
                <a:cs typeface="+mn-lt"/>
              </a:rPr>
              <a:t>().fit(</a:t>
            </a:r>
            <a:r>
              <a:rPr lang="en-GB" sz="2000" dirty="0" err="1">
                <a:latin typeface="Times New Roman"/>
                <a:ea typeface="+mn-lt"/>
                <a:cs typeface="+mn-lt"/>
              </a:rPr>
              <a:t>x_train,y_train</a:t>
            </a:r>
            <a:r>
              <a:rPr lang="en-GB" sz="2000" dirty="0">
                <a:latin typeface="Times New Roman"/>
                <a:ea typeface="+mn-lt"/>
                <a:cs typeface="+mn-lt"/>
              </a:rPr>
              <a:t>)</a:t>
            </a:r>
            <a:endParaRPr lang="en-US" sz="2000" dirty="0">
              <a:latin typeface="Times New Roman"/>
            </a:endParaRPr>
          </a:p>
        </p:txBody>
      </p:sp>
      <p:sp>
        <p:nvSpPr>
          <p:cNvPr id="11" name="Rectangle: Rounded Corners 10">
            <a:extLst>
              <a:ext uri="{FF2B5EF4-FFF2-40B4-BE49-F238E27FC236}">
                <a16:creationId xmlns:a16="http://schemas.microsoft.com/office/drawing/2014/main" id="{EFE6C446-5961-498B-8AF2-67B9C9ABB991}"/>
              </a:ext>
            </a:extLst>
          </p:cNvPr>
          <p:cNvSpPr/>
          <p:nvPr/>
        </p:nvSpPr>
        <p:spPr>
          <a:xfrm>
            <a:off x="779253" y="4418161"/>
            <a:ext cx="5795120" cy="150047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B701F91-1346-458E-AB9D-0CCF4C391151}"/>
              </a:ext>
            </a:extLst>
          </p:cNvPr>
          <p:cNvSpPr txBox="1"/>
          <p:nvPr/>
        </p:nvSpPr>
        <p:spPr>
          <a:xfrm>
            <a:off x="956111" y="4502087"/>
            <a:ext cx="561867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err="1">
                <a:solidFill>
                  <a:srgbClr val="000000"/>
                </a:solidFill>
                <a:latin typeface="Times New Roman"/>
                <a:ea typeface="+mn-lt"/>
                <a:cs typeface="+mn-lt"/>
              </a:rPr>
              <a:t>r</a:t>
            </a:r>
            <a:r>
              <a:rPr lang="en-GB" sz="2000" err="1">
                <a:latin typeface="Times New Roman"/>
                <a:ea typeface="+mn-lt"/>
                <a:cs typeface="+mn-lt"/>
              </a:rPr>
              <a:t>_sq</a:t>
            </a:r>
            <a:r>
              <a:rPr lang="en-GB" sz="2000" dirty="0">
                <a:latin typeface="Times New Roman"/>
                <a:ea typeface="+mn-lt"/>
                <a:cs typeface="+mn-lt"/>
              </a:rPr>
              <a:t> = </a:t>
            </a:r>
            <a:r>
              <a:rPr lang="en-GB" sz="2000" err="1">
                <a:latin typeface="Times New Roman"/>
                <a:ea typeface="+mn-lt"/>
                <a:cs typeface="+mn-lt"/>
              </a:rPr>
              <a:t>model.score</a:t>
            </a:r>
            <a:r>
              <a:rPr lang="en-GB" sz="2000" dirty="0">
                <a:latin typeface="Times New Roman"/>
                <a:ea typeface="+mn-lt"/>
                <a:cs typeface="+mn-lt"/>
              </a:rPr>
              <a:t>(</a:t>
            </a:r>
            <a:r>
              <a:rPr lang="en-GB" sz="2000" err="1">
                <a:latin typeface="Times New Roman"/>
                <a:ea typeface="+mn-lt"/>
                <a:cs typeface="+mn-lt"/>
              </a:rPr>
              <a:t>x_valid</a:t>
            </a:r>
            <a:r>
              <a:rPr lang="en-GB" sz="2000" dirty="0">
                <a:latin typeface="Times New Roman"/>
                <a:ea typeface="+mn-lt"/>
                <a:cs typeface="+mn-lt"/>
              </a:rPr>
              <a:t>, </a:t>
            </a:r>
            <a:r>
              <a:rPr lang="en-GB" sz="2000" err="1">
                <a:latin typeface="Times New Roman"/>
                <a:ea typeface="+mn-lt"/>
                <a:cs typeface="+mn-lt"/>
              </a:rPr>
              <a:t>y_valid</a:t>
            </a:r>
            <a:r>
              <a:rPr lang="en-GB" sz="2000" dirty="0">
                <a:latin typeface="Times New Roman"/>
                <a:ea typeface="+mn-lt"/>
                <a:cs typeface="+mn-lt"/>
              </a:rPr>
              <a:t>)</a:t>
            </a:r>
            <a:br>
              <a:rPr lang="en-GB" sz="2000" dirty="0">
                <a:latin typeface="Times New Roman"/>
                <a:ea typeface="+mn-lt"/>
                <a:cs typeface="+mn-lt"/>
              </a:rPr>
            </a:br>
            <a:r>
              <a:rPr lang="en-GB" sz="2000" dirty="0">
                <a:latin typeface="Times New Roman"/>
                <a:ea typeface="+mn-lt"/>
                <a:cs typeface="Times New Roman"/>
              </a:rPr>
              <a:t>a = </a:t>
            </a:r>
            <a:r>
              <a:rPr lang="en-GB" sz="2000">
                <a:latin typeface="Times New Roman"/>
                <a:ea typeface="+mn-lt"/>
                <a:cs typeface="Times New Roman"/>
              </a:rPr>
              <a:t>model.coef</a:t>
            </a:r>
            <a:r>
              <a:rPr lang="en-GB" sz="2000" dirty="0">
                <a:latin typeface="Times New Roman"/>
                <a:ea typeface="+mn-lt"/>
                <a:cs typeface="Times New Roman"/>
              </a:rPr>
              <a:t>_</a:t>
            </a:r>
            <a:endParaRPr lang="en-GB" sz="2000" dirty="0">
              <a:latin typeface="Times New Roman"/>
              <a:ea typeface="+mn-lt"/>
              <a:cs typeface="+mn-lt"/>
            </a:endParaRPr>
          </a:p>
          <a:p>
            <a:r>
              <a:rPr lang="en-GB" sz="2000" dirty="0">
                <a:latin typeface="Times New Roman"/>
                <a:cs typeface="Times New Roman"/>
              </a:rPr>
              <a:t>b = </a:t>
            </a:r>
            <a:r>
              <a:rPr lang="en-GB" sz="2000" dirty="0" err="1">
                <a:latin typeface="Times New Roman"/>
                <a:cs typeface="Times New Roman"/>
              </a:rPr>
              <a:t>model.intercept</a:t>
            </a:r>
            <a:r>
              <a:rPr lang="en-GB" sz="2000" dirty="0">
                <a:latin typeface="Times New Roman"/>
                <a:cs typeface="Times New Roman"/>
              </a:rPr>
              <a:t>_</a:t>
            </a:r>
            <a:endParaRPr lang="en-GB">
              <a:cs typeface="Calibri" panose="020F0502020204030204"/>
            </a:endParaRPr>
          </a:p>
          <a:p>
            <a:r>
              <a:rPr lang="en-GB" sz="2000" dirty="0" err="1">
                <a:latin typeface="Times New Roman"/>
                <a:cs typeface="Calibri"/>
              </a:rPr>
              <a:t>y_pred</a:t>
            </a:r>
            <a:r>
              <a:rPr lang="en-GB" sz="2000" dirty="0">
                <a:latin typeface="Times New Roman"/>
                <a:cs typeface="Calibri"/>
              </a:rPr>
              <a:t> = </a:t>
            </a:r>
            <a:r>
              <a:rPr lang="en-GB" sz="2000" dirty="0" err="1">
                <a:latin typeface="Times New Roman"/>
                <a:cs typeface="Calibri"/>
              </a:rPr>
              <a:t>model.predict</a:t>
            </a:r>
            <a:r>
              <a:rPr lang="en-GB" sz="2000" dirty="0">
                <a:latin typeface="Times New Roman"/>
                <a:cs typeface="Calibri"/>
              </a:rPr>
              <a:t>(</a:t>
            </a:r>
            <a:r>
              <a:rPr lang="en-GB" sz="2000" dirty="0" err="1">
                <a:latin typeface="Times New Roman"/>
                <a:cs typeface="Calibri"/>
              </a:rPr>
              <a:t>x_test</a:t>
            </a:r>
            <a:r>
              <a:rPr lang="en-GB" sz="2000" dirty="0">
                <a:latin typeface="Times New Roman"/>
                <a:cs typeface="Calibri"/>
              </a:rPr>
              <a:t>)</a:t>
            </a:r>
          </a:p>
        </p:txBody>
      </p:sp>
    </p:spTree>
    <p:extLst>
      <p:ext uri="{BB962C8B-B14F-4D97-AF65-F5344CB8AC3E}">
        <p14:creationId xmlns:p14="http://schemas.microsoft.com/office/powerpoint/2010/main" val="168003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Logistic Regression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11</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2308324"/>
          </a:xfrm>
          <a:prstGeom prst="rect">
            <a:avLst/>
          </a:prstGeom>
          <a:noFill/>
        </p:spPr>
        <p:txBody>
          <a:bodyPr wrap="square" rtlCol="0" anchor="t">
            <a:spAutoFit/>
          </a:bodyPr>
          <a:lstStyle/>
          <a:p>
            <a:pPr marL="342900" indent="-342900">
              <a:buFont typeface="Arial" panose="020B0604020202020204" pitchFamily="34" charset="0"/>
              <a:buChar char="•"/>
            </a:pPr>
            <a:r>
              <a:rPr lang="en-GB" sz="2000" i="1">
                <a:latin typeface="Arial" panose="020B0604020202020204" pitchFamily="34" charset="0"/>
                <a:cs typeface="Arial" panose="020B0604020202020204" pitchFamily="34" charset="0"/>
              </a:rPr>
              <a:t>Binomial classification</a:t>
            </a:r>
            <a:r>
              <a:rPr lang="en-GB" sz="2000">
                <a:latin typeface="Arial" panose="020B0604020202020204" pitchFamily="34" charset="0"/>
                <a:cs typeface="Arial" panose="020B0604020202020204" pitchFamily="34" charset="0"/>
              </a:rPr>
              <a:t> aims to determine which of two classes an input belongs to</a:t>
            </a: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effectLst>
                  <a:outerShdw blurRad="38100" dist="38100" dir="2700000" algn="tl">
                    <a:srgbClr val="000000">
                      <a:alpha val="43137"/>
                    </a:srgbClr>
                  </a:outerShdw>
                </a:effectLst>
                <a:latin typeface="Arial" panose="020B0604020202020204" pitchFamily="34" charset="0"/>
                <a:cs typeface="Arial" panose="020B0604020202020204" pitchFamily="34" charset="0"/>
              </a:rPr>
              <a:t>Logistic regression</a:t>
            </a:r>
            <a:r>
              <a:rPr lang="en-GB" sz="2000">
                <a:latin typeface="Arial" panose="020B0604020202020204" pitchFamily="34" charset="0"/>
                <a:cs typeface="Arial" panose="020B0604020202020204" pitchFamily="34" charset="0"/>
              </a:rPr>
              <a:t> is a binomial classification technique</a:t>
            </a:r>
          </a:p>
          <a:p>
            <a:pPr lvl="1"/>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It looks for a function expressing a probability  </a:t>
            </a:r>
          </a:p>
          <a:p>
            <a:pPr marL="1257300" lvl="2" indent="-342900">
              <a:buFont typeface="Wingdings" panose="05000000000000000000" pitchFamily="2" charset="2"/>
              <a:buChar char="ü"/>
            </a:pPr>
            <a:endParaRPr lang="en-GB" sz="80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a:latin typeface="Arial" panose="020B0604020202020204" pitchFamily="34" charset="0"/>
                <a:cs typeface="Arial" panose="020B0604020202020204" pitchFamily="34" charset="0"/>
              </a:rPr>
              <a:t>The class is chosen based on whether the probability is closer to 0 or to 1</a:t>
            </a:r>
          </a:p>
          <a:p>
            <a:pPr marL="1257300" lvl="2" indent="-342900">
              <a:buFont typeface="Wingdings" panose="05000000000000000000" pitchFamily="2" charset="2"/>
              <a:buChar char="ü"/>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u="sng">
                <a:latin typeface="Arial" panose="020B0604020202020204" pitchFamily="34" charset="0"/>
                <a:cs typeface="Arial" panose="020B0604020202020204" pitchFamily="34" charset="0"/>
              </a:rPr>
              <a:t>Example</a:t>
            </a:r>
            <a:r>
              <a:rPr lang="en-GB" sz="2000">
                <a:latin typeface="Arial" panose="020B0604020202020204" pitchFamily="34" charset="0"/>
                <a:cs typeface="Arial" panose="020B0604020202020204" pitchFamily="34" charset="0"/>
              </a:rPr>
              <a:t>: Say if account is low or high risk, based on credit history, salary, …</a:t>
            </a:r>
          </a:p>
        </p:txBody>
      </p:sp>
      <p:cxnSp>
        <p:nvCxnSpPr>
          <p:cNvPr id="3" name="Straight Arrow Connector 2"/>
          <p:cNvCxnSpPr/>
          <p:nvPr/>
        </p:nvCxnSpPr>
        <p:spPr>
          <a:xfrm flipV="1">
            <a:off x="1108364" y="4003964"/>
            <a:ext cx="0" cy="2230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108364" y="6234546"/>
            <a:ext cx="320040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5-Point Star 12"/>
          <p:cNvSpPr/>
          <p:nvPr/>
        </p:nvSpPr>
        <p:spPr>
          <a:xfrm>
            <a:off x="1510146" y="5611091"/>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1420092" y="5915891"/>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1814946" y="5915891"/>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p:nvPr/>
        </p:nvSpPr>
        <p:spPr>
          <a:xfrm>
            <a:off x="1981201" y="5541820"/>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p:nvPr/>
        </p:nvSpPr>
        <p:spPr>
          <a:xfrm>
            <a:off x="2258292" y="5818909"/>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p:nvPr/>
        </p:nvSpPr>
        <p:spPr>
          <a:xfrm>
            <a:off x="1122219" y="5374496"/>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p:cNvSpPr/>
          <p:nvPr/>
        </p:nvSpPr>
        <p:spPr>
          <a:xfrm>
            <a:off x="1496291" y="5091546"/>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911282" y="5888183"/>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423098" y="4901190"/>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327942" y="4338422"/>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451609" y="4619647"/>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959772" y="4990698"/>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233589" y="5310888"/>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664528" y="5283583"/>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750128" y="4369183"/>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126673" y="4754059"/>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467560" y="5354619"/>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p:cNvSpPr/>
          <p:nvPr/>
        </p:nvSpPr>
        <p:spPr>
          <a:xfrm>
            <a:off x="1744227" y="4828310"/>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p:cNvSpPr/>
          <p:nvPr/>
        </p:nvSpPr>
        <p:spPr>
          <a:xfrm>
            <a:off x="2563091" y="5625104"/>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p:cNvSpPr/>
          <p:nvPr/>
        </p:nvSpPr>
        <p:spPr>
          <a:xfrm>
            <a:off x="2134325" y="5299364"/>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582202" y="4003964"/>
            <a:ext cx="4680833" cy="1569660"/>
          </a:xfrm>
          <a:prstGeom prst="rect">
            <a:avLst/>
          </a:prstGeom>
          <a:noFill/>
        </p:spPr>
        <p:txBody>
          <a:bodyPr wrap="none" rtlCol="0">
            <a:spAutoFit/>
          </a:bodyPr>
          <a:lstStyle/>
          <a:p>
            <a:r>
              <a:rPr lang="en-US"/>
              <a:t>Based on training set (star = high risk):</a:t>
            </a:r>
          </a:p>
          <a:p>
            <a:endParaRPr lang="en-US" sz="800"/>
          </a:p>
          <a:p>
            <a:pPr marL="285750" indent="-285750">
              <a:buFont typeface="Arial" panose="020B0604020202020204" pitchFamily="34" charset="0"/>
              <a:buChar char="•"/>
            </a:pPr>
            <a:r>
              <a:rPr lang="en-US"/>
              <a:t>Give higher probability to bottom left entries</a:t>
            </a:r>
          </a:p>
          <a:p>
            <a:pPr marL="285750" indent="-285750">
              <a:buFont typeface="Arial" panose="020B0604020202020204" pitchFamily="34" charset="0"/>
              <a:buChar char="•"/>
            </a:pPr>
            <a:endParaRPr lang="en-US" sz="800"/>
          </a:p>
          <a:p>
            <a:pPr marL="285750" indent="-285750">
              <a:buFont typeface="Arial" panose="020B0604020202020204" pitchFamily="34" charset="0"/>
              <a:buChar char="•"/>
            </a:pPr>
            <a:r>
              <a:rPr lang="en-US"/>
              <a:t>Progressively lower as we go right and up</a:t>
            </a:r>
          </a:p>
          <a:p>
            <a:pPr marL="285750" indent="-285750">
              <a:buFont typeface="Arial" panose="020B0604020202020204" pitchFamily="34" charset="0"/>
              <a:buChar char="•"/>
            </a:pPr>
            <a:endParaRPr lang="en-US" sz="800"/>
          </a:p>
          <a:p>
            <a:pPr marL="285750" indent="-285750">
              <a:buFont typeface="Arial" panose="020B0604020202020204" pitchFamily="34" charset="0"/>
              <a:buChar char="•"/>
            </a:pPr>
            <a:r>
              <a:rPr lang="en-US"/>
              <a:t>High probability = high risk</a:t>
            </a:r>
          </a:p>
        </p:txBody>
      </p:sp>
      <p:sp>
        <p:nvSpPr>
          <p:cNvPr id="34" name="TextBox 33"/>
          <p:cNvSpPr txBox="1"/>
          <p:nvPr/>
        </p:nvSpPr>
        <p:spPr>
          <a:xfrm>
            <a:off x="4308764" y="5888183"/>
            <a:ext cx="825867" cy="646331"/>
          </a:xfrm>
          <a:prstGeom prst="rect">
            <a:avLst/>
          </a:prstGeom>
          <a:noFill/>
        </p:spPr>
        <p:txBody>
          <a:bodyPr wrap="none" rtlCol="0">
            <a:spAutoFit/>
          </a:bodyPr>
          <a:lstStyle/>
          <a:p>
            <a:r>
              <a:rPr lang="en-US"/>
              <a:t>Credit </a:t>
            </a:r>
          </a:p>
          <a:p>
            <a:r>
              <a:rPr lang="en-US"/>
              <a:t>quality</a:t>
            </a:r>
          </a:p>
        </p:txBody>
      </p:sp>
      <p:sp>
        <p:nvSpPr>
          <p:cNvPr id="35" name="TextBox 34"/>
          <p:cNvSpPr txBox="1"/>
          <p:nvPr/>
        </p:nvSpPr>
        <p:spPr>
          <a:xfrm>
            <a:off x="331544" y="3950234"/>
            <a:ext cx="750077" cy="369332"/>
          </a:xfrm>
          <a:prstGeom prst="rect">
            <a:avLst/>
          </a:prstGeom>
          <a:noFill/>
        </p:spPr>
        <p:txBody>
          <a:bodyPr wrap="none" rtlCol="0">
            <a:spAutoFit/>
          </a:bodyPr>
          <a:lstStyle/>
          <a:p>
            <a:r>
              <a:rPr lang="en-US"/>
              <a:t>Salary</a:t>
            </a:r>
          </a:p>
        </p:txBody>
      </p:sp>
    </p:spTree>
    <p:extLst>
      <p:ext uri="{BB962C8B-B14F-4D97-AF65-F5344CB8AC3E}">
        <p14:creationId xmlns:p14="http://schemas.microsoft.com/office/powerpoint/2010/main" val="376360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Logistic Regression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12</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3354765"/>
          </a:xfrm>
          <a:prstGeom prst="rect">
            <a:avLst/>
          </a:prstGeom>
          <a:noFill/>
        </p:spPr>
        <p:txBody>
          <a:bodyPr wrap="square" rtlCol="0" anchor="t">
            <a:spAutoFit/>
          </a:bodyPr>
          <a:lstStyle/>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Can we use linear regression to determine probability function?</a:t>
            </a:r>
          </a:p>
          <a:p>
            <a:pPr marL="342900" indent="-342900">
              <a:buFont typeface="Arial" panose="020B0604020202020204" pitchFamily="34" charset="0"/>
              <a:buChar char="•"/>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b="1">
                <a:latin typeface="Arial" panose="020B0604020202020204" pitchFamily="34" charset="0"/>
                <a:cs typeface="Arial" panose="020B0604020202020204" pitchFamily="34" charset="0"/>
              </a:rPr>
              <a:t>NO</a:t>
            </a:r>
            <a:r>
              <a:rPr lang="en-GB" sz="2000">
                <a:latin typeface="Arial" panose="020B0604020202020204" pitchFamily="34" charset="0"/>
                <a:cs typeface="Arial" panose="020B0604020202020204" pitchFamily="34" charset="0"/>
              </a:rPr>
              <a:t>!   A linear function’s range can’t be contained in </a:t>
            </a:r>
            <a:r>
              <a:rPr lang="en-GB" sz="2000" i="1">
                <a:latin typeface="Arial" panose="020B0604020202020204" pitchFamily="34" charset="0"/>
                <a:cs typeface="Arial" panose="020B0604020202020204" pitchFamily="34" charset="0"/>
              </a:rPr>
              <a:t>(0,1)</a:t>
            </a:r>
            <a:r>
              <a:rPr lang="en-GB" sz="2000">
                <a:latin typeface="Arial" panose="020B0604020202020204" pitchFamily="34" charset="0"/>
                <a:cs typeface="Arial" panose="020B0604020202020204" pitchFamily="34" charset="0"/>
              </a:rPr>
              <a:t> interval</a:t>
            </a:r>
            <a:endParaRPr lang="en-GB" sz="2000" i="1">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That makes the model too sensitive to outliers</a:t>
            </a:r>
          </a:p>
          <a:p>
            <a:pPr marL="342900" indent="-342900">
              <a:buFont typeface="Arial" panose="020B0604020202020204" pitchFamily="34" charset="0"/>
              <a:buChar char="•"/>
            </a:pPr>
            <a:endParaRPr lang="en-GB" sz="8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8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Logistic regression uses a </a:t>
            </a:r>
            <a:r>
              <a:rPr lang="en-GB" sz="2000" i="1">
                <a:latin typeface="Arial" panose="020B0604020202020204" pitchFamily="34" charset="0"/>
                <a:cs typeface="Arial" panose="020B0604020202020204" pitchFamily="34" charset="0"/>
              </a:rPr>
              <a:t>sigmoid function</a:t>
            </a:r>
            <a:r>
              <a:rPr lang="en-GB" sz="2000">
                <a:latin typeface="Arial" panose="020B0604020202020204" pitchFamily="34" charset="0"/>
                <a:cs typeface="Arial" panose="020B0604020202020204" pitchFamily="34" charset="0"/>
              </a:rPr>
              <a:t>:</a:t>
            </a:r>
            <a:endParaRPr lang="en-GB" sz="2000" i="1">
              <a:latin typeface="Arial" panose="020B0604020202020204" pitchFamily="34" charset="0"/>
              <a:cs typeface="Arial" panose="020B0604020202020204" pitchFamily="34" charset="0"/>
            </a:endParaRPr>
          </a:p>
        </p:txBody>
      </p:sp>
      <p:cxnSp>
        <p:nvCxnSpPr>
          <p:cNvPr id="7" name="Straight Arrow Connector 6"/>
          <p:cNvCxnSpPr/>
          <p:nvPr/>
        </p:nvCxnSpPr>
        <p:spPr>
          <a:xfrm flipV="1">
            <a:off x="1967347" y="2854036"/>
            <a:ext cx="13853" cy="1215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967346" y="4069158"/>
            <a:ext cx="320040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981200" y="3209531"/>
            <a:ext cx="3186546" cy="1385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Connector 39"/>
          <p:cNvCxnSpPr/>
          <p:nvPr/>
        </p:nvCxnSpPr>
        <p:spPr>
          <a:xfrm>
            <a:off x="1981200" y="3639344"/>
            <a:ext cx="3186546" cy="1385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2" name="TextBox 41"/>
          <p:cNvSpPr txBox="1"/>
          <p:nvPr/>
        </p:nvSpPr>
        <p:spPr>
          <a:xfrm>
            <a:off x="1154627" y="2773250"/>
            <a:ext cx="826573" cy="276999"/>
          </a:xfrm>
          <a:prstGeom prst="rect">
            <a:avLst/>
          </a:prstGeom>
          <a:noFill/>
        </p:spPr>
        <p:txBody>
          <a:bodyPr wrap="none" rtlCol="0">
            <a:spAutoFit/>
          </a:bodyPr>
          <a:lstStyle/>
          <a:p>
            <a:r>
              <a:rPr lang="en-US" sz="1200"/>
              <a:t>Prob. pass</a:t>
            </a:r>
          </a:p>
        </p:txBody>
      </p:sp>
      <p:sp>
        <p:nvSpPr>
          <p:cNvPr id="43" name="TextBox 42"/>
          <p:cNvSpPr txBox="1"/>
          <p:nvPr/>
        </p:nvSpPr>
        <p:spPr>
          <a:xfrm>
            <a:off x="1774350" y="3073188"/>
            <a:ext cx="263214" cy="276999"/>
          </a:xfrm>
          <a:prstGeom prst="rect">
            <a:avLst/>
          </a:prstGeom>
          <a:noFill/>
        </p:spPr>
        <p:txBody>
          <a:bodyPr wrap="none" rtlCol="0">
            <a:spAutoFit/>
          </a:bodyPr>
          <a:lstStyle/>
          <a:p>
            <a:r>
              <a:rPr lang="en-US" sz="1200"/>
              <a:t>1</a:t>
            </a:r>
          </a:p>
        </p:txBody>
      </p:sp>
      <p:sp>
        <p:nvSpPr>
          <p:cNvPr id="44" name="TextBox 43"/>
          <p:cNvSpPr txBox="1"/>
          <p:nvPr/>
        </p:nvSpPr>
        <p:spPr>
          <a:xfrm>
            <a:off x="1735878" y="3489148"/>
            <a:ext cx="301686" cy="276999"/>
          </a:xfrm>
          <a:prstGeom prst="rect">
            <a:avLst/>
          </a:prstGeom>
          <a:noFill/>
        </p:spPr>
        <p:txBody>
          <a:bodyPr wrap="none" rtlCol="0">
            <a:spAutoFit/>
          </a:bodyPr>
          <a:lstStyle/>
          <a:p>
            <a:r>
              <a:rPr lang="en-US" sz="1200"/>
              <a:t>.5</a:t>
            </a:r>
          </a:p>
        </p:txBody>
      </p:sp>
      <p:sp>
        <p:nvSpPr>
          <p:cNvPr id="45" name="TextBox 44"/>
          <p:cNvSpPr txBox="1"/>
          <p:nvPr/>
        </p:nvSpPr>
        <p:spPr>
          <a:xfrm>
            <a:off x="1755114" y="3905108"/>
            <a:ext cx="263214" cy="276999"/>
          </a:xfrm>
          <a:prstGeom prst="rect">
            <a:avLst/>
          </a:prstGeom>
          <a:noFill/>
        </p:spPr>
        <p:txBody>
          <a:bodyPr wrap="none" rtlCol="0">
            <a:spAutoFit/>
          </a:bodyPr>
          <a:lstStyle/>
          <a:p>
            <a:r>
              <a:rPr lang="en-US" sz="1200"/>
              <a:t>0</a:t>
            </a:r>
          </a:p>
        </p:txBody>
      </p:sp>
      <p:sp>
        <p:nvSpPr>
          <p:cNvPr id="46" name="TextBox 45"/>
          <p:cNvSpPr txBox="1"/>
          <p:nvPr/>
        </p:nvSpPr>
        <p:spPr>
          <a:xfrm>
            <a:off x="5167746" y="3930658"/>
            <a:ext cx="1092415" cy="276999"/>
          </a:xfrm>
          <a:prstGeom prst="rect">
            <a:avLst/>
          </a:prstGeom>
          <a:noFill/>
        </p:spPr>
        <p:txBody>
          <a:bodyPr wrap="none" rtlCol="0">
            <a:spAutoFit/>
          </a:bodyPr>
          <a:lstStyle/>
          <a:p>
            <a:r>
              <a:rPr lang="en-US" sz="1200"/>
              <a:t>Hours of study</a:t>
            </a:r>
          </a:p>
        </p:txBody>
      </p:sp>
      <p:sp>
        <p:nvSpPr>
          <p:cNvPr id="47" name="Oval 46"/>
          <p:cNvSpPr/>
          <p:nvPr/>
        </p:nvSpPr>
        <p:spPr>
          <a:xfrm flipH="1">
            <a:off x="2092767" y="403937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flipH="1">
            <a:off x="2291243" y="403937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flipH="1">
            <a:off x="2388358" y="403937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flipH="1">
            <a:off x="2550433" y="403937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flipH="1">
            <a:off x="2658154" y="403937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flipH="1">
            <a:off x="2204078" y="403937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flipH="1">
            <a:off x="4813967" y="319359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flipH="1">
            <a:off x="3382998" y="319359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flipH="1">
            <a:off x="4669582" y="319359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flipH="1">
            <a:off x="3188129" y="319359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flipH="1">
            <a:off x="4962475" y="319359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flipH="1">
            <a:off x="3270911" y="319359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flipH="1">
            <a:off x="2989350" y="319359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flipH="1">
            <a:off x="3796715" y="319359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flipH="1">
            <a:off x="3652330" y="319359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flipH="1">
            <a:off x="3548563" y="319359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Arrow Connector 138"/>
          <p:cNvCxnSpPr/>
          <p:nvPr/>
        </p:nvCxnSpPr>
        <p:spPr>
          <a:xfrm flipV="1">
            <a:off x="1967347" y="5029220"/>
            <a:ext cx="13853" cy="1215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flipV="1">
            <a:off x="1967346" y="6244342"/>
            <a:ext cx="320040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981200" y="5384715"/>
            <a:ext cx="3186546" cy="1385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2" name="Straight Connector 141"/>
          <p:cNvCxnSpPr/>
          <p:nvPr/>
        </p:nvCxnSpPr>
        <p:spPr>
          <a:xfrm>
            <a:off x="1981200" y="5814528"/>
            <a:ext cx="3186546" cy="1385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3" name="TextBox 142"/>
          <p:cNvSpPr txBox="1"/>
          <p:nvPr/>
        </p:nvSpPr>
        <p:spPr>
          <a:xfrm>
            <a:off x="1154627" y="4948434"/>
            <a:ext cx="826573" cy="276999"/>
          </a:xfrm>
          <a:prstGeom prst="rect">
            <a:avLst/>
          </a:prstGeom>
          <a:noFill/>
        </p:spPr>
        <p:txBody>
          <a:bodyPr wrap="none" rtlCol="0">
            <a:spAutoFit/>
          </a:bodyPr>
          <a:lstStyle/>
          <a:p>
            <a:r>
              <a:rPr lang="en-US" sz="1200"/>
              <a:t>Prob. pass</a:t>
            </a:r>
          </a:p>
        </p:txBody>
      </p:sp>
      <p:sp>
        <p:nvSpPr>
          <p:cNvPr id="144" name="TextBox 143"/>
          <p:cNvSpPr txBox="1"/>
          <p:nvPr/>
        </p:nvSpPr>
        <p:spPr>
          <a:xfrm>
            <a:off x="1774350" y="5248372"/>
            <a:ext cx="263214" cy="276999"/>
          </a:xfrm>
          <a:prstGeom prst="rect">
            <a:avLst/>
          </a:prstGeom>
          <a:noFill/>
        </p:spPr>
        <p:txBody>
          <a:bodyPr wrap="none" rtlCol="0">
            <a:spAutoFit/>
          </a:bodyPr>
          <a:lstStyle/>
          <a:p>
            <a:r>
              <a:rPr lang="en-US" sz="1200"/>
              <a:t>1</a:t>
            </a:r>
          </a:p>
        </p:txBody>
      </p:sp>
      <p:sp>
        <p:nvSpPr>
          <p:cNvPr id="145" name="TextBox 144"/>
          <p:cNvSpPr txBox="1"/>
          <p:nvPr/>
        </p:nvSpPr>
        <p:spPr>
          <a:xfrm>
            <a:off x="1735878" y="5664332"/>
            <a:ext cx="301686" cy="276999"/>
          </a:xfrm>
          <a:prstGeom prst="rect">
            <a:avLst/>
          </a:prstGeom>
          <a:noFill/>
        </p:spPr>
        <p:txBody>
          <a:bodyPr wrap="none" rtlCol="0">
            <a:spAutoFit/>
          </a:bodyPr>
          <a:lstStyle/>
          <a:p>
            <a:r>
              <a:rPr lang="en-US" sz="1200"/>
              <a:t>.5</a:t>
            </a:r>
          </a:p>
        </p:txBody>
      </p:sp>
      <p:sp>
        <p:nvSpPr>
          <p:cNvPr id="146" name="TextBox 145"/>
          <p:cNvSpPr txBox="1"/>
          <p:nvPr/>
        </p:nvSpPr>
        <p:spPr>
          <a:xfrm>
            <a:off x="1755114" y="6080292"/>
            <a:ext cx="263214" cy="276999"/>
          </a:xfrm>
          <a:prstGeom prst="rect">
            <a:avLst/>
          </a:prstGeom>
          <a:noFill/>
        </p:spPr>
        <p:txBody>
          <a:bodyPr wrap="none" rtlCol="0">
            <a:spAutoFit/>
          </a:bodyPr>
          <a:lstStyle/>
          <a:p>
            <a:r>
              <a:rPr lang="en-US" sz="1200"/>
              <a:t>0</a:t>
            </a:r>
          </a:p>
        </p:txBody>
      </p:sp>
      <p:sp>
        <p:nvSpPr>
          <p:cNvPr id="147" name="TextBox 146"/>
          <p:cNvSpPr txBox="1"/>
          <p:nvPr/>
        </p:nvSpPr>
        <p:spPr>
          <a:xfrm>
            <a:off x="5167746" y="6105842"/>
            <a:ext cx="1092415" cy="276999"/>
          </a:xfrm>
          <a:prstGeom prst="rect">
            <a:avLst/>
          </a:prstGeom>
          <a:noFill/>
        </p:spPr>
        <p:txBody>
          <a:bodyPr wrap="none" rtlCol="0">
            <a:spAutoFit/>
          </a:bodyPr>
          <a:lstStyle/>
          <a:p>
            <a:r>
              <a:rPr lang="en-US" sz="1200"/>
              <a:t>Hours of study</a:t>
            </a:r>
          </a:p>
        </p:txBody>
      </p:sp>
      <p:sp>
        <p:nvSpPr>
          <p:cNvPr id="148" name="Oval 147"/>
          <p:cNvSpPr/>
          <p:nvPr/>
        </p:nvSpPr>
        <p:spPr>
          <a:xfrm flipH="1">
            <a:off x="2092767" y="621455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flipH="1">
            <a:off x="2291243" y="621455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flipH="1">
            <a:off x="2388358" y="621455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flipH="1">
            <a:off x="2550433" y="621455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flipH="1">
            <a:off x="2658154" y="621455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flipH="1">
            <a:off x="2204078" y="621455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flipH="1">
            <a:off x="4813967" y="536878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flipH="1">
            <a:off x="3382998" y="536878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flipH="1">
            <a:off x="4669582" y="536878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flipH="1">
            <a:off x="3188129" y="536878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flipH="1">
            <a:off x="4962475" y="536878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flipH="1">
            <a:off x="3270911" y="536878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flipH="1">
            <a:off x="2989350" y="536878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flipH="1">
            <a:off x="3796715" y="536878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flipH="1">
            <a:off x="3652330" y="536878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flipH="1">
            <a:off x="3548563" y="536878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166"/>
          <p:cNvSpPr/>
          <p:nvPr/>
        </p:nvSpPr>
        <p:spPr>
          <a:xfrm>
            <a:off x="1967345" y="5832764"/>
            <a:ext cx="900546" cy="405342"/>
          </a:xfrm>
          <a:custGeom>
            <a:avLst/>
            <a:gdLst>
              <a:gd name="connsiteX0" fmla="*/ 0 w 900546"/>
              <a:gd name="connsiteY0" fmla="*/ 387927 h 405342"/>
              <a:gd name="connsiteX1" fmla="*/ 720437 w 900546"/>
              <a:gd name="connsiteY1" fmla="*/ 360218 h 405342"/>
              <a:gd name="connsiteX2" fmla="*/ 900546 w 900546"/>
              <a:gd name="connsiteY2" fmla="*/ 0 h 405342"/>
              <a:gd name="connsiteX3" fmla="*/ 900546 w 900546"/>
              <a:gd name="connsiteY3" fmla="*/ 0 h 405342"/>
              <a:gd name="connsiteX4" fmla="*/ 900546 w 900546"/>
              <a:gd name="connsiteY4" fmla="*/ 0 h 405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546" h="405342">
                <a:moveTo>
                  <a:pt x="0" y="387927"/>
                </a:moveTo>
                <a:cubicBezTo>
                  <a:pt x="285173" y="406399"/>
                  <a:pt x="570346" y="424872"/>
                  <a:pt x="720437" y="360218"/>
                </a:cubicBezTo>
                <a:cubicBezTo>
                  <a:pt x="870528" y="295564"/>
                  <a:pt x="900546" y="0"/>
                  <a:pt x="900546" y="0"/>
                </a:cubicBezTo>
                <a:lnTo>
                  <a:pt x="900546" y="0"/>
                </a:lnTo>
                <a:lnTo>
                  <a:pt x="900546" y="0"/>
                </a:lnTo>
              </a:path>
            </a:pathLst>
          </a:cu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167"/>
          <p:cNvSpPr/>
          <p:nvPr/>
        </p:nvSpPr>
        <p:spPr>
          <a:xfrm rot="10800000">
            <a:off x="2867890" y="5430431"/>
            <a:ext cx="2140303" cy="393791"/>
          </a:xfrm>
          <a:custGeom>
            <a:avLst/>
            <a:gdLst>
              <a:gd name="connsiteX0" fmla="*/ 0 w 900546"/>
              <a:gd name="connsiteY0" fmla="*/ 387927 h 405342"/>
              <a:gd name="connsiteX1" fmla="*/ 720437 w 900546"/>
              <a:gd name="connsiteY1" fmla="*/ 360218 h 405342"/>
              <a:gd name="connsiteX2" fmla="*/ 900546 w 900546"/>
              <a:gd name="connsiteY2" fmla="*/ 0 h 405342"/>
              <a:gd name="connsiteX3" fmla="*/ 900546 w 900546"/>
              <a:gd name="connsiteY3" fmla="*/ 0 h 405342"/>
              <a:gd name="connsiteX4" fmla="*/ 900546 w 900546"/>
              <a:gd name="connsiteY4" fmla="*/ 0 h 405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546" h="405342">
                <a:moveTo>
                  <a:pt x="0" y="387927"/>
                </a:moveTo>
                <a:cubicBezTo>
                  <a:pt x="285173" y="406399"/>
                  <a:pt x="570346" y="424872"/>
                  <a:pt x="720437" y="360218"/>
                </a:cubicBezTo>
                <a:cubicBezTo>
                  <a:pt x="870528" y="295564"/>
                  <a:pt x="900546" y="0"/>
                  <a:pt x="900546" y="0"/>
                </a:cubicBezTo>
                <a:lnTo>
                  <a:pt x="900546" y="0"/>
                </a:lnTo>
                <a:lnTo>
                  <a:pt x="900546" y="0"/>
                </a:lnTo>
              </a:path>
            </a:pathLst>
          </a:cu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3" name="Straight Connector 172"/>
          <p:cNvCxnSpPr/>
          <p:nvPr/>
        </p:nvCxnSpPr>
        <p:spPr>
          <a:xfrm flipV="1">
            <a:off x="2092767" y="3050249"/>
            <a:ext cx="2460027" cy="1131858"/>
          </a:xfrm>
          <a:prstGeom prst="line">
            <a:avLst/>
          </a:prstGeom>
          <a:ln>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3252168" y="2854036"/>
            <a:ext cx="0" cy="121512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3766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Logistic Regression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13</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00110"/>
          </a:xfrm>
          <a:prstGeom prst="rect">
            <a:avLst/>
          </a:prstGeom>
          <a:noFill/>
        </p:spPr>
        <p:txBody>
          <a:bodyPr wrap="square" rtlCol="0" anchor="t">
            <a:spAutoFit/>
          </a:bodyPr>
          <a:lstStyle/>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The decision boundary </a:t>
            </a:r>
            <a:r>
              <a:rPr lang="en-GB" sz="2000" i="1">
                <a:latin typeface="Arial" panose="020B0604020202020204" pitchFamily="34" charset="0"/>
                <a:cs typeface="Arial" panose="020B0604020202020204" pitchFamily="34" charset="0"/>
              </a:rPr>
              <a:t>can</a:t>
            </a:r>
            <a:r>
              <a:rPr lang="en-GB" sz="2000">
                <a:latin typeface="Arial" panose="020B0604020202020204" pitchFamily="34" charset="0"/>
                <a:cs typeface="Arial" panose="020B0604020202020204" pitchFamily="34" charset="0"/>
              </a:rPr>
              <a:t> be represented by a straight line (sometimes):</a:t>
            </a:r>
          </a:p>
        </p:txBody>
      </p:sp>
      <p:grpSp>
        <p:nvGrpSpPr>
          <p:cNvPr id="39" name="Group 38"/>
          <p:cNvGrpSpPr/>
          <p:nvPr/>
        </p:nvGrpSpPr>
        <p:grpSpPr>
          <a:xfrm>
            <a:off x="719472" y="2291282"/>
            <a:ext cx="6346346" cy="3208973"/>
            <a:chOff x="719472" y="2291282"/>
            <a:chExt cx="6346346" cy="3208973"/>
          </a:xfrm>
        </p:grpSpPr>
        <p:cxnSp>
          <p:nvCxnSpPr>
            <p:cNvPr id="3" name="Straight Arrow Connector 2"/>
            <p:cNvCxnSpPr/>
            <p:nvPr/>
          </p:nvCxnSpPr>
          <p:spPr>
            <a:xfrm flipV="1">
              <a:off x="1745889" y="2358000"/>
              <a:ext cx="0" cy="2769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745889" y="5127776"/>
              <a:ext cx="422870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5-Point Star 12"/>
            <p:cNvSpPr/>
            <p:nvPr/>
          </p:nvSpPr>
          <p:spPr>
            <a:xfrm>
              <a:off x="2276765" y="4353615"/>
              <a:ext cx="384427" cy="25805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2157777" y="4732093"/>
              <a:ext cx="384427" cy="25805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2679499" y="4732093"/>
              <a:ext cx="384427" cy="25805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p:nvPr/>
          </p:nvSpPr>
          <p:spPr>
            <a:xfrm>
              <a:off x="2899173" y="4267599"/>
              <a:ext cx="384427" cy="25805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p:nvPr/>
          </p:nvSpPr>
          <p:spPr>
            <a:xfrm>
              <a:off x="3265295" y="4611668"/>
              <a:ext cx="384427" cy="25805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p:nvPr/>
          </p:nvSpPr>
          <p:spPr>
            <a:xfrm>
              <a:off x="1764195" y="4059828"/>
              <a:ext cx="384427" cy="25805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p:cNvSpPr/>
            <p:nvPr/>
          </p:nvSpPr>
          <p:spPr>
            <a:xfrm>
              <a:off x="2258459" y="3708481"/>
              <a:ext cx="384427" cy="25805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128094" y="4697688"/>
              <a:ext cx="251459" cy="258053"/>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483054" y="3472111"/>
              <a:ext cx="251459" cy="258053"/>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357324" y="2773306"/>
              <a:ext cx="251459" cy="258053"/>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842032" y="3122511"/>
              <a:ext cx="251459" cy="258053"/>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192165" y="3583255"/>
              <a:ext cx="251459" cy="258053"/>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553960" y="3980844"/>
              <a:ext cx="251459" cy="258053"/>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123363" y="3946939"/>
              <a:ext cx="251459" cy="258053"/>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915161" y="2811503"/>
              <a:ext cx="251459" cy="258053"/>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091386" y="3289414"/>
              <a:ext cx="251459" cy="258053"/>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541802" y="4035146"/>
              <a:ext cx="251459" cy="258053"/>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p:cNvSpPr/>
            <p:nvPr/>
          </p:nvSpPr>
          <p:spPr>
            <a:xfrm>
              <a:off x="2586058" y="3381614"/>
              <a:ext cx="384427" cy="25805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p:cNvSpPr/>
            <p:nvPr/>
          </p:nvSpPr>
          <p:spPr>
            <a:xfrm>
              <a:off x="3668028" y="4371015"/>
              <a:ext cx="384427" cy="25805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p:cNvSpPr/>
            <p:nvPr/>
          </p:nvSpPr>
          <p:spPr>
            <a:xfrm>
              <a:off x="3101497" y="3966535"/>
              <a:ext cx="384427" cy="25805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974595" y="4697688"/>
              <a:ext cx="1091223" cy="802567"/>
            </a:xfrm>
            <a:prstGeom prst="rect">
              <a:avLst/>
            </a:prstGeom>
            <a:noFill/>
          </p:spPr>
          <p:txBody>
            <a:bodyPr wrap="none" rtlCol="0">
              <a:spAutoFit/>
            </a:bodyPr>
            <a:lstStyle/>
            <a:p>
              <a:r>
                <a:rPr lang="en-US"/>
                <a:t>Credit </a:t>
              </a:r>
            </a:p>
            <a:p>
              <a:r>
                <a:rPr lang="en-US"/>
                <a:t>quality</a:t>
              </a:r>
            </a:p>
          </p:txBody>
        </p:sp>
        <p:sp>
          <p:nvSpPr>
            <p:cNvPr id="35" name="TextBox 34"/>
            <p:cNvSpPr txBox="1"/>
            <p:nvPr/>
          </p:nvSpPr>
          <p:spPr>
            <a:xfrm>
              <a:off x="719472" y="2291282"/>
              <a:ext cx="991081" cy="458610"/>
            </a:xfrm>
            <a:prstGeom prst="rect">
              <a:avLst/>
            </a:prstGeom>
            <a:noFill/>
          </p:spPr>
          <p:txBody>
            <a:bodyPr wrap="none" rtlCol="0">
              <a:spAutoFit/>
            </a:bodyPr>
            <a:lstStyle/>
            <a:p>
              <a:r>
                <a:rPr lang="en-US"/>
                <a:t>Salary</a:t>
              </a:r>
            </a:p>
          </p:txBody>
        </p:sp>
        <p:cxnSp>
          <p:nvCxnSpPr>
            <p:cNvPr id="12" name="Straight Connector 11"/>
            <p:cNvCxnSpPr/>
            <p:nvPr/>
          </p:nvCxnSpPr>
          <p:spPr>
            <a:xfrm>
              <a:off x="2148622" y="2431853"/>
              <a:ext cx="2295002" cy="269592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38" name="TextBox 37"/>
          <p:cNvSpPr txBox="1"/>
          <p:nvPr/>
        </p:nvSpPr>
        <p:spPr>
          <a:xfrm>
            <a:off x="240001" y="5656050"/>
            <a:ext cx="11593288" cy="400110"/>
          </a:xfrm>
          <a:prstGeom prst="rect">
            <a:avLst/>
          </a:prstGeom>
          <a:noFill/>
        </p:spPr>
        <p:txBody>
          <a:bodyPr wrap="square" rtlCol="0" anchor="t">
            <a:spAutoFit/>
          </a:bodyPr>
          <a:lstStyle/>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The red dashed line represents the </a:t>
            </a:r>
            <a:r>
              <a:rPr lang="en-GB" sz="2000" i="1">
                <a:latin typeface="Arial" panose="020B0604020202020204" pitchFamily="34" charset="0"/>
                <a:cs typeface="Arial" panose="020B0604020202020204" pitchFamily="34" charset="0"/>
              </a:rPr>
              <a:t>0.5</a:t>
            </a:r>
            <a:r>
              <a:rPr lang="en-GB" sz="2000">
                <a:latin typeface="Arial" panose="020B0604020202020204" pitchFamily="34" charset="0"/>
                <a:cs typeface="Arial" panose="020B0604020202020204" pitchFamily="34" charset="0"/>
              </a:rPr>
              <a:t> probability</a:t>
            </a:r>
          </a:p>
        </p:txBody>
      </p:sp>
    </p:spTree>
    <p:extLst>
      <p:ext uri="{BB962C8B-B14F-4D97-AF65-F5344CB8AC3E}">
        <p14:creationId xmlns:p14="http://schemas.microsoft.com/office/powerpoint/2010/main" val="627538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Multinomial classification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14</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2554545"/>
          </a:xfrm>
          <a:prstGeom prst="rect">
            <a:avLst/>
          </a:prstGeom>
          <a:noFill/>
        </p:spPr>
        <p:txBody>
          <a:bodyPr wrap="square" rtlCol="0" anchor="t">
            <a:spAutoFit/>
          </a:bodyPr>
          <a:lstStyle/>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Logistic regression can also be used for multinomial classification</a:t>
            </a:r>
            <a:endParaRPr lang="en-GB" sz="8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We reduce the problem to multiple binomial classification problems: </a:t>
            </a:r>
          </a:p>
        </p:txBody>
      </p:sp>
      <p:sp>
        <p:nvSpPr>
          <p:cNvPr id="38" name="TextBox 37"/>
          <p:cNvSpPr txBox="1"/>
          <p:nvPr/>
        </p:nvSpPr>
        <p:spPr>
          <a:xfrm>
            <a:off x="240001" y="5656050"/>
            <a:ext cx="11593288" cy="830997"/>
          </a:xfrm>
          <a:prstGeom prst="rect">
            <a:avLst/>
          </a:prstGeom>
          <a:noFill/>
        </p:spPr>
        <p:txBody>
          <a:bodyPr wrap="square" rtlCol="0" anchor="t">
            <a:spAutoFit/>
          </a:bodyPr>
          <a:lstStyle/>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We then have multiple probability functions</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The one with highest probability determines the predicted class</a:t>
            </a:r>
          </a:p>
        </p:txBody>
      </p:sp>
      <p:cxnSp>
        <p:nvCxnSpPr>
          <p:cNvPr id="3" name="Straight Arrow Connector 2"/>
          <p:cNvCxnSpPr/>
          <p:nvPr/>
        </p:nvCxnSpPr>
        <p:spPr>
          <a:xfrm flipV="1">
            <a:off x="1747609" y="2088775"/>
            <a:ext cx="0" cy="1305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747609" y="3394363"/>
            <a:ext cx="21195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085927" y="3248301"/>
            <a:ext cx="126037" cy="121638"/>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555299" y="2284538"/>
            <a:ext cx="126037" cy="12163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966313" y="3035827"/>
            <a:ext cx="126037" cy="121638"/>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311054" y="2379493"/>
            <a:ext cx="126037" cy="12163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550281" y="2526204"/>
            <a:ext cx="126037" cy="12163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233254" y="3070328"/>
            <a:ext cx="126037" cy="121638"/>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834900" y="2302542"/>
            <a:ext cx="126037" cy="12163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311053" y="3213897"/>
            <a:ext cx="126037" cy="121638"/>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897918" y="2960283"/>
            <a:ext cx="126037" cy="121638"/>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807373" y="3195774"/>
            <a:ext cx="126037" cy="121638"/>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037029" y="3226820"/>
            <a:ext cx="126037" cy="121638"/>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100047" y="3017636"/>
            <a:ext cx="126037" cy="121638"/>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p:nvPr/>
        </p:nvCxnSpPr>
        <p:spPr>
          <a:xfrm flipV="1">
            <a:off x="778389" y="4145562"/>
            <a:ext cx="0" cy="1305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778389" y="5451150"/>
            <a:ext cx="21195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116707" y="5305088"/>
            <a:ext cx="126037" cy="12163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586079" y="4341325"/>
            <a:ext cx="126037" cy="12163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997093" y="5092614"/>
            <a:ext cx="126037" cy="12163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341834" y="4436280"/>
            <a:ext cx="126037" cy="12163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581061" y="4582991"/>
            <a:ext cx="126037" cy="12163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264034" y="5127115"/>
            <a:ext cx="126037" cy="12163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865680" y="4359329"/>
            <a:ext cx="126037" cy="12163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341833" y="5270684"/>
            <a:ext cx="126037" cy="12163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928698" y="5017070"/>
            <a:ext cx="126037" cy="12163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838153" y="5252561"/>
            <a:ext cx="126037" cy="12163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067809" y="5283607"/>
            <a:ext cx="126037" cy="12163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130827" y="5074423"/>
            <a:ext cx="126037" cy="12163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p:nvPr/>
        </p:nvCxnSpPr>
        <p:spPr>
          <a:xfrm flipV="1">
            <a:off x="3421264" y="4145561"/>
            <a:ext cx="0" cy="1305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3421264" y="5451149"/>
            <a:ext cx="21195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3759582" y="5305087"/>
            <a:ext cx="126037" cy="121638"/>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228954" y="4341324"/>
            <a:ext cx="126037" cy="12163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639968" y="5092613"/>
            <a:ext cx="126037" cy="121638"/>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984709" y="4436279"/>
            <a:ext cx="126037" cy="12163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223936" y="4582990"/>
            <a:ext cx="126037" cy="12163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906909" y="5127114"/>
            <a:ext cx="126037" cy="121638"/>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508555" y="4359328"/>
            <a:ext cx="126037" cy="12163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984708" y="5270683"/>
            <a:ext cx="126037" cy="121638"/>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4571573" y="5017069"/>
            <a:ext cx="126037" cy="12163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4481028" y="5252560"/>
            <a:ext cx="126037" cy="12163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4710684" y="5283606"/>
            <a:ext cx="126037" cy="12163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773702" y="5074422"/>
            <a:ext cx="126037" cy="12163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p:nvPr/>
        </p:nvCxnSpPr>
        <p:spPr>
          <a:xfrm flipV="1">
            <a:off x="6065536" y="4121136"/>
            <a:ext cx="0" cy="1305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6065536" y="5426724"/>
            <a:ext cx="21195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6403854" y="5280662"/>
            <a:ext cx="126037" cy="12163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6873226" y="4316899"/>
            <a:ext cx="126037" cy="12163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284240" y="5068188"/>
            <a:ext cx="126037" cy="12163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628981" y="4411854"/>
            <a:ext cx="126037" cy="12163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868208" y="4558565"/>
            <a:ext cx="126037" cy="12163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551181" y="5102689"/>
            <a:ext cx="126037" cy="12163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7152827" y="4334903"/>
            <a:ext cx="126037" cy="12163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628980" y="5246258"/>
            <a:ext cx="126037" cy="12163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7215845" y="4992644"/>
            <a:ext cx="126037" cy="121638"/>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7125300" y="5228135"/>
            <a:ext cx="126037" cy="121638"/>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7354956" y="5259181"/>
            <a:ext cx="126037" cy="121638"/>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7417974" y="5049997"/>
            <a:ext cx="126037" cy="121638"/>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rot="5400000">
            <a:off x="993158" y="3518821"/>
            <a:ext cx="1265562" cy="1490445"/>
          </a:xfrm>
          <a:prstGeom prst="arc">
            <a:avLst>
              <a:gd name="adj1" fmla="val 16200000"/>
              <a:gd name="adj2" fmla="val 3978055"/>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87" name="Arc 86"/>
          <p:cNvSpPr/>
          <p:nvPr/>
        </p:nvSpPr>
        <p:spPr>
          <a:xfrm rot="-2700000">
            <a:off x="3435931" y="4720378"/>
            <a:ext cx="867700" cy="1051761"/>
          </a:xfrm>
          <a:prstGeom prst="arc">
            <a:avLst>
              <a:gd name="adj1" fmla="val 15923799"/>
              <a:gd name="adj2" fmla="val 3978055"/>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88" name="Arc 87"/>
          <p:cNvSpPr/>
          <p:nvPr/>
        </p:nvSpPr>
        <p:spPr>
          <a:xfrm rot="2700000" flipH="1">
            <a:off x="6984124" y="4698446"/>
            <a:ext cx="867700" cy="1051761"/>
          </a:xfrm>
          <a:prstGeom prst="arc">
            <a:avLst>
              <a:gd name="adj1" fmla="val 15923799"/>
              <a:gd name="adj2" fmla="val 3978055"/>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8046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a:ea typeface="MS PGothic"/>
              </a:rPr>
              <a:t>Logistic Regression in Python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15</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2862322"/>
          </a:xfrm>
          <a:prstGeom prst="rect">
            <a:avLst/>
          </a:prstGeom>
          <a:noFill/>
        </p:spPr>
        <p:txBody>
          <a:bodyPr wrap="square" rtlCol="0" anchor="t">
            <a:spAutoFit/>
          </a:bodyPr>
          <a:lstStyle/>
          <a:p>
            <a:pPr marL="457200" indent="-457200">
              <a:buAutoNum type="arabicPeriod"/>
            </a:pPr>
            <a:r>
              <a:rPr lang="en-GB" sz="2000" dirty="0">
                <a:latin typeface="Arial"/>
                <a:cs typeface="Arial"/>
              </a:rPr>
              <a:t>Import packages and classes:</a:t>
            </a:r>
            <a:endParaRPr lang="en-GB" sz="2000" dirty="0">
              <a:latin typeface="Arial" panose="020B0604020202020204" pitchFamily="34" charset="0"/>
              <a:cs typeface="Arial" panose="020B0604020202020204" pitchFamily="34" charset="0"/>
            </a:endParaRPr>
          </a:p>
          <a:p>
            <a:pPr marL="457200" lvl="2"/>
            <a:endParaRPr lang="en-GB" sz="2000" dirty="0">
              <a:ea typeface="+mn-lt"/>
              <a:cs typeface="+mn-lt"/>
            </a:endParaRPr>
          </a:p>
          <a:p>
            <a:pPr marL="457200" lvl="2"/>
            <a:endParaRPr lang="en-GB" sz="2000" dirty="0">
              <a:latin typeface="Calibri" panose="020F0502020204030204"/>
              <a:cs typeface="Calibri" panose="020F0502020204030204"/>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r>
              <a:rPr lang="en-GB" sz="2000" dirty="0">
                <a:latin typeface="Arial"/>
                <a:cs typeface="Arial"/>
              </a:rPr>
              <a:t>Create model and fit it:</a:t>
            </a: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r>
              <a:rPr lang="en-GB" sz="2000" dirty="0">
                <a:latin typeface="Arial"/>
                <a:cs typeface="Arial"/>
              </a:rPr>
              <a:t>Get results:</a:t>
            </a:r>
            <a:endParaRPr lang="en-GB" sz="2000" dirty="0">
              <a:latin typeface="Arial" panose="020B0604020202020204" pitchFamily="34" charset="0"/>
              <a:cs typeface="Arial" panose="020B0604020202020204" pitchFamily="34" charset="0"/>
            </a:endParaRPr>
          </a:p>
        </p:txBody>
      </p:sp>
      <p:sp>
        <p:nvSpPr>
          <p:cNvPr id="2" name="Rectangle: Rounded Corners 1">
            <a:extLst>
              <a:ext uri="{FF2B5EF4-FFF2-40B4-BE49-F238E27FC236}">
                <a16:creationId xmlns:a16="http://schemas.microsoft.com/office/drawing/2014/main" id="{DE1A783B-A681-4766-93D8-46E0A5E5B9BD}"/>
              </a:ext>
            </a:extLst>
          </p:cNvPr>
          <p:cNvSpPr/>
          <p:nvPr/>
        </p:nvSpPr>
        <p:spPr>
          <a:xfrm>
            <a:off x="779253" y="1979762"/>
            <a:ext cx="5864392" cy="57221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23AB014-98BC-46DB-B272-187649EA2652}"/>
              </a:ext>
            </a:extLst>
          </p:cNvPr>
          <p:cNvSpPr txBox="1"/>
          <p:nvPr/>
        </p:nvSpPr>
        <p:spPr>
          <a:xfrm>
            <a:off x="956111" y="2063690"/>
            <a:ext cx="568794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solidFill>
                  <a:schemeClr val="accent1">
                    <a:lumMod val="75000"/>
                  </a:schemeClr>
                </a:solidFill>
                <a:latin typeface="Times New Roman"/>
                <a:ea typeface="+mn-lt"/>
                <a:cs typeface="+mn-lt"/>
              </a:rPr>
              <a:t>from</a:t>
            </a:r>
            <a:r>
              <a:rPr lang="en-GB" sz="2000" dirty="0">
                <a:latin typeface="Times New Roman"/>
                <a:ea typeface="+mn-lt"/>
                <a:cs typeface="+mn-lt"/>
              </a:rPr>
              <a:t> </a:t>
            </a:r>
            <a:r>
              <a:rPr lang="en-GB" sz="2000" dirty="0" err="1">
                <a:latin typeface="Times New Roman"/>
                <a:ea typeface="+mn-lt"/>
                <a:cs typeface="+mn-lt"/>
              </a:rPr>
              <a:t>sklearn.linear_model</a:t>
            </a:r>
            <a:r>
              <a:rPr lang="en-GB" sz="2000" dirty="0">
                <a:latin typeface="Times New Roman"/>
                <a:ea typeface="+mn-lt"/>
                <a:cs typeface="+mn-lt"/>
              </a:rPr>
              <a:t> </a:t>
            </a:r>
            <a:r>
              <a:rPr lang="en-GB" sz="2000" dirty="0">
                <a:solidFill>
                  <a:schemeClr val="accent1">
                    <a:lumMod val="75000"/>
                  </a:schemeClr>
                </a:solidFill>
                <a:latin typeface="Times New Roman"/>
                <a:ea typeface="+mn-lt"/>
                <a:cs typeface="+mn-lt"/>
              </a:rPr>
              <a:t>import</a:t>
            </a:r>
            <a:r>
              <a:rPr lang="en-GB" sz="2000" dirty="0">
                <a:latin typeface="Times New Roman"/>
                <a:ea typeface="+mn-lt"/>
                <a:cs typeface="+mn-lt"/>
              </a:rPr>
              <a:t> </a:t>
            </a:r>
            <a:r>
              <a:rPr lang="en-GB" sz="2000" dirty="0" err="1">
                <a:latin typeface="Times New Roman"/>
                <a:ea typeface="+mn-lt"/>
                <a:cs typeface="+mn-lt"/>
              </a:rPr>
              <a:t>LogisticRegression</a:t>
            </a:r>
            <a:endParaRPr lang="en-US" sz="2000" dirty="0" err="1">
              <a:latin typeface="Times New Roman"/>
            </a:endParaRPr>
          </a:p>
        </p:txBody>
      </p:sp>
      <p:sp>
        <p:nvSpPr>
          <p:cNvPr id="9" name="Rectangle: Rounded Corners 8">
            <a:extLst>
              <a:ext uri="{FF2B5EF4-FFF2-40B4-BE49-F238E27FC236}">
                <a16:creationId xmlns:a16="http://schemas.microsoft.com/office/drawing/2014/main" id="{BD3F712B-787D-4949-ACD6-719A600003FE}"/>
              </a:ext>
            </a:extLst>
          </p:cNvPr>
          <p:cNvSpPr/>
          <p:nvPr/>
        </p:nvSpPr>
        <p:spPr>
          <a:xfrm>
            <a:off x="779252" y="3184060"/>
            <a:ext cx="5864392" cy="56071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8CC0247-D8D8-480D-881B-5BED193E1FC2}"/>
              </a:ext>
            </a:extLst>
          </p:cNvPr>
          <p:cNvSpPr txBox="1"/>
          <p:nvPr/>
        </p:nvSpPr>
        <p:spPr>
          <a:xfrm>
            <a:off x="942256" y="3267988"/>
            <a:ext cx="561867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solidFill>
                  <a:srgbClr val="000000"/>
                </a:solidFill>
                <a:latin typeface="Times New Roman"/>
                <a:ea typeface="+mn-lt"/>
                <a:cs typeface="+mn-lt"/>
              </a:rPr>
              <a:t>model = </a:t>
            </a:r>
            <a:r>
              <a:rPr lang="en-GB" sz="2000" dirty="0" err="1">
                <a:latin typeface="Times New Roman"/>
                <a:ea typeface="+mn-lt"/>
                <a:cs typeface="+mn-lt"/>
              </a:rPr>
              <a:t>LogisticRegression</a:t>
            </a:r>
            <a:r>
              <a:rPr lang="en-GB" sz="2000" dirty="0">
                <a:latin typeface="Times New Roman"/>
                <a:ea typeface="+mn-lt"/>
                <a:cs typeface="+mn-lt"/>
              </a:rPr>
              <a:t>().fit(</a:t>
            </a:r>
            <a:r>
              <a:rPr lang="en-GB" sz="2000" dirty="0" err="1">
                <a:latin typeface="Times New Roman"/>
                <a:ea typeface="+mn-lt"/>
                <a:cs typeface="+mn-lt"/>
              </a:rPr>
              <a:t>x_train,y_train</a:t>
            </a:r>
            <a:r>
              <a:rPr lang="en-GB" sz="2000" dirty="0">
                <a:latin typeface="Times New Roman"/>
                <a:ea typeface="+mn-lt"/>
                <a:cs typeface="+mn-lt"/>
              </a:rPr>
              <a:t>)</a:t>
            </a:r>
            <a:endParaRPr lang="en-US" sz="2000" dirty="0">
              <a:latin typeface="Times New Roman"/>
            </a:endParaRPr>
          </a:p>
        </p:txBody>
      </p:sp>
      <p:sp>
        <p:nvSpPr>
          <p:cNvPr id="11" name="Rectangle: Rounded Corners 10">
            <a:extLst>
              <a:ext uri="{FF2B5EF4-FFF2-40B4-BE49-F238E27FC236}">
                <a16:creationId xmlns:a16="http://schemas.microsoft.com/office/drawing/2014/main" id="{EFE6C446-5961-498B-8AF2-67B9C9ABB991}"/>
              </a:ext>
            </a:extLst>
          </p:cNvPr>
          <p:cNvSpPr/>
          <p:nvPr/>
        </p:nvSpPr>
        <p:spPr>
          <a:xfrm>
            <a:off x="779253" y="4418161"/>
            <a:ext cx="5864392" cy="150047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B701F91-1346-458E-AB9D-0CCF4C391151}"/>
              </a:ext>
            </a:extLst>
          </p:cNvPr>
          <p:cNvSpPr txBox="1"/>
          <p:nvPr/>
        </p:nvSpPr>
        <p:spPr>
          <a:xfrm>
            <a:off x="956111" y="4502087"/>
            <a:ext cx="561867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latin typeface="Times New Roman"/>
                <a:ea typeface="+mn-lt"/>
                <a:cs typeface="+mn-lt"/>
              </a:rPr>
              <a:t>mean_acc = </a:t>
            </a:r>
            <a:r>
              <a:rPr lang="en-GB" sz="2000" dirty="0">
                <a:latin typeface="Times New Roman"/>
                <a:ea typeface="+mn-lt"/>
                <a:cs typeface="+mn-lt"/>
              </a:rPr>
              <a:t>model.score(</a:t>
            </a:r>
            <a:r>
              <a:rPr lang="en-GB" sz="2000">
                <a:latin typeface="Times New Roman"/>
                <a:ea typeface="+mn-lt"/>
                <a:cs typeface="+mn-lt"/>
              </a:rPr>
              <a:t>x_valid, </a:t>
            </a:r>
            <a:r>
              <a:rPr lang="en-GB" sz="2000" err="1">
                <a:latin typeface="Times New Roman"/>
                <a:ea typeface="+mn-lt"/>
                <a:cs typeface="+mn-lt"/>
              </a:rPr>
              <a:t>y_valid</a:t>
            </a:r>
            <a:r>
              <a:rPr lang="en-GB" sz="2000" dirty="0">
                <a:latin typeface="Times New Roman"/>
                <a:ea typeface="+mn-lt"/>
                <a:cs typeface="+mn-lt"/>
              </a:rPr>
              <a:t>)</a:t>
            </a:r>
            <a:br>
              <a:rPr lang="en-GB" sz="2000" dirty="0">
                <a:latin typeface="Times New Roman"/>
                <a:ea typeface="+mn-lt"/>
                <a:cs typeface="+mn-lt"/>
              </a:rPr>
            </a:br>
            <a:r>
              <a:rPr lang="en-GB" sz="2000">
                <a:latin typeface="Times New Roman"/>
                <a:ea typeface="+mn-lt"/>
                <a:cs typeface="Times New Roman"/>
              </a:rPr>
              <a:t>a = model.coef</a:t>
            </a:r>
            <a:r>
              <a:rPr lang="en-GB" sz="2000" dirty="0">
                <a:latin typeface="Times New Roman"/>
                <a:ea typeface="+mn-lt"/>
                <a:cs typeface="Times New Roman"/>
              </a:rPr>
              <a:t>_</a:t>
            </a:r>
            <a:endParaRPr lang="en-GB" sz="2000" dirty="0">
              <a:latin typeface="Times New Roman"/>
              <a:ea typeface="+mn-lt"/>
              <a:cs typeface="+mn-lt"/>
            </a:endParaRPr>
          </a:p>
          <a:p>
            <a:r>
              <a:rPr lang="en-GB" sz="2000" dirty="0">
                <a:latin typeface="Times New Roman"/>
                <a:cs typeface="Times New Roman"/>
              </a:rPr>
              <a:t>b = </a:t>
            </a:r>
            <a:r>
              <a:rPr lang="en-GB" sz="2000" dirty="0" err="1">
                <a:latin typeface="Times New Roman"/>
                <a:cs typeface="Times New Roman"/>
              </a:rPr>
              <a:t>model.intercept</a:t>
            </a:r>
            <a:r>
              <a:rPr lang="en-GB" sz="2000" dirty="0">
                <a:latin typeface="Times New Roman"/>
                <a:cs typeface="Times New Roman"/>
              </a:rPr>
              <a:t>_</a:t>
            </a:r>
            <a:endParaRPr lang="en-GB">
              <a:cs typeface="Calibri" panose="020F0502020204030204"/>
            </a:endParaRPr>
          </a:p>
          <a:p>
            <a:r>
              <a:rPr lang="en-GB" sz="2000" dirty="0" err="1">
                <a:latin typeface="Times New Roman"/>
                <a:cs typeface="Calibri"/>
              </a:rPr>
              <a:t>y_pred</a:t>
            </a:r>
            <a:r>
              <a:rPr lang="en-GB" sz="2000" dirty="0">
                <a:latin typeface="Times New Roman"/>
                <a:cs typeface="Calibri"/>
              </a:rPr>
              <a:t> = </a:t>
            </a:r>
            <a:r>
              <a:rPr lang="en-GB" sz="2000" dirty="0" err="1">
                <a:latin typeface="Times New Roman"/>
                <a:cs typeface="Calibri"/>
              </a:rPr>
              <a:t>model.predict</a:t>
            </a:r>
            <a:r>
              <a:rPr lang="en-GB" sz="2000" dirty="0">
                <a:latin typeface="Times New Roman"/>
                <a:cs typeface="Calibri"/>
              </a:rPr>
              <a:t>(</a:t>
            </a:r>
            <a:r>
              <a:rPr lang="en-GB" sz="2000" dirty="0" err="1">
                <a:latin typeface="Times New Roman"/>
                <a:cs typeface="Calibri"/>
              </a:rPr>
              <a:t>x_test</a:t>
            </a:r>
            <a:r>
              <a:rPr lang="en-GB" sz="2000" dirty="0">
                <a:latin typeface="Times New Roman"/>
                <a:cs typeface="Calibri"/>
              </a:rPr>
              <a:t>)</a:t>
            </a:r>
          </a:p>
        </p:txBody>
      </p:sp>
    </p:spTree>
    <p:extLst>
      <p:ext uri="{BB962C8B-B14F-4D97-AF65-F5344CB8AC3E}">
        <p14:creationId xmlns:p14="http://schemas.microsoft.com/office/powerpoint/2010/main" val="84485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Support Vector Machines</a:t>
            </a:r>
            <a:endParaRPr lang="en-US"/>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16</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1261884"/>
          </a:xfrm>
          <a:prstGeom prst="rect">
            <a:avLst/>
          </a:prstGeom>
          <a:noFill/>
        </p:spPr>
        <p:txBody>
          <a:bodyPr wrap="square" rtlCol="0" anchor="t">
            <a:spAutoFit/>
          </a:bodyPr>
          <a:lstStyle/>
          <a:p>
            <a:pPr marL="342900" indent="-342900">
              <a:buFont typeface="Arial" panose="020B0604020202020204" pitchFamily="34" charset="0"/>
              <a:buChar char="•"/>
            </a:pPr>
            <a:r>
              <a:rPr lang="en-GB" sz="2000">
                <a:latin typeface="Arial"/>
                <a:cs typeface="Arial"/>
              </a:rPr>
              <a:t>Support Vector Machine (SVM) is a classification algorithm</a:t>
            </a:r>
          </a:p>
          <a:p>
            <a:pPr marL="342900" indent="-342900">
              <a:buFont typeface="Arial" panose="020B0604020202020204" pitchFamily="34" charset="0"/>
              <a:buChar char="•"/>
            </a:pPr>
            <a:endParaRPr lang="en-GB" sz="800">
              <a:latin typeface="Arial"/>
              <a:cs typeface="Arial"/>
            </a:endParaRPr>
          </a:p>
          <a:p>
            <a:pPr marL="800100" lvl="1" indent="-342900">
              <a:buFont typeface="Wingdings" panose="020B0604020202020204" pitchFamily="34" charset="0"/>
              <a:buChar char="Ø"/>
            </a:pPr>
            <a:r>
              <a:rPr lang="en-GB" sz="2000">
                <a:latin typeface="Arial"/>
                <a:cs typeface="Arial"/>
              </a:rPr>
              <a:t>It  aims to maximize the </a:t>
            </a:r>
            <a:r>
              <a:rPr lang="en-GB" sz="2000" i="1">
                <a:latin typeface="Arial"/>
                <a:cs typeface="Arial"/>
              </a:rPr>
              <a:t>linear margin</a:t>
            </a:r>
            <a:r>
              <a:rPr lang="en-GB" sz="2000">
                <a:latin typeface="Arial"/>
                <a:cs typeface="Arial"/>
              </a:rPr>
              <a:t> between two classes</a:t>
            </a:r>
          </a:p>
          <a:p>
            <a:pPr marL="800100" lvl="1" indent="-342900">
              <a:buFont typeface="Wingdings" panose="020B0604020202020204" pitchFamily="34" charset="0"/>
              <a:buChar char="Ø"/>
            </a:pPr>
            <a:endParaRPr lang="en-GB" sz="800">
              <a:latin typeface="Arial"/>
              <a:cs typeface="Arial"/>
            </a:endParaRPr>
          </a:p>
          <a:p>
            <a:pPr marL="800100" lvl="1" indent="-342900">
              <a:buFont typeface="Wingdings" panose="020B0604020202020204" pitchFamily="34" charset="0"/>
              <a:buChar char="Ø"/>
            </a:pPr>
            <a:r>
              <a:rPr lang="en-GB" sz="2000">
                <a:latin typeface="Arial"/>
                <a:cs typeface="Arial"/>
              </a:rPr>
              <a:t>The </a:t>
            </a:r>
            <a:r>
              <a:rPr lang="en-GB" sz="2000" i="1">
                <a:latin typeface="Arial"/>
                <a:cs typeface="Arial"/>
              </a:rPr>
              <a:t>support vectors</a:t>
            </a:r>
            <a:r>
              <a:rPr lang="en-GB" sz="2000">
                <a:latin typeface="Arial"/>
                <a:cs typeface="Arial"/>
              </a:rPr>
              <a:t> are the points on the margin's borders</a:t>
            </a:r>
            <a:endParaRPr lang="en-GB" sz="2000">
              <a:latin typeface="Arial" panose="020B0604020202020204" pitchFamily="34" charset="0"/>
              <a:cs typeface="Arial" panose="020B0604020202020204" pitchFamily="34" charset="0"/>
            </a:endParaRPr>
          </a:p>
        </p:txBody>
      </p:sp>
      <p:pic>
        <p:nvPicPr>
          <p:cNvPr id="2" name="Picture 6" descr="A close up of a map&#10;&#10;Description generated with very high confidence">
            <a:extLst>
              <a:ext uri="{FF2B5EF4-FFF2-40B4-BE49-F238E27FC236}">
                <a16:creationId xmlns:a16="http://schemas.microsoft.com/office/drawing/2014/main" id="{DB3C3CBD-D380-4D4A-B04F-0A35A484C8B7}"/>
              </a:ext>
            </a:extLst>
          </p:cNvPr>
          <p:cNvPicPr>
            <a:picLocks noChangeAspect="1"/>
          </p:cNvPicPr>
          <p:nvPr/>
        </p:nvPicPr>
        <p:blipFill>
          <a:blip r:embed="rId6"/>
          <a:stretch>
            <a:fillRect/>
          </a:stretch>
        </p:blipFill>
        <p:spPr>
          <a:xfrm>
            <a:off x="872066" y="3153057"/>
            <a:ext cx="5946173" cy="3210278"/>
          </a:xfrm>
          <a:prstGeom prst="rect">
            <a:avLst/>
          </a:prstGeom>
        </p:spPr>
      </p:pic>
    </p:spTree>
    <p:extLst>
      <p:ext uri="{BB962C8B-B14F-4D97-AF65-F5344CB8AC3E}">
        <p14:creationId xmlns:p14="http://schemas.microsoft.com/office/powerpoint/2010/main" val="3764228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Support Vector Machines</a:t>
            </a:r>
            <a:endParaRPr lang="en-US"/>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17</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1631216"/>
          </a:xfrm>
          <a:prstGeom prst="rect">
            <a:avLst/>
          </a:prstGeom>
          <a:noFill/>
        </p:spPr>
        <p:txBody>
          <a:bodyPr wrap="square" rtlCol="0" anchor="t">
            <a:spAutoFit/>
          </a:bodyPr>
          <a:lstStyle/>
          <a:p>
            <a:pPr marL="342900" indent="-342900">
              <a:buFont typeface="Arial" panose="020B0604020202020204" pitchFamily="34" charset="0"/>
              <a:buChar char="•"/>
            </a:pPr>
            <a:r>
              <a:rPr lang="en-GB" sz="2000">
                <a:latin typeface="Arial"/>
                <a:cs typeface="Arial"/>
              </a:rPr>
              <a:t>The </a:t>
            </a:r>
            <a:r>
              <a:rPr lang="en-GB" sz="2000" i="1">
                <a:latin typeface="Arial"/>
                <a:cs typeface="Arial"/>
              </a:rPr>
              <a:t>optimal hyperplane</a:t>
            </a:r>
            <a:r>
              <a:rPr lang="en-GB" sz="2000">
                <a:latin typeface="Arial"/>
                <a:cs typeface="Arial"/>
              </a:rPr>
              <a:t> lies in the middle of the largest margin</a:t>
            </a:r>
          </a:p>
          <a:p>
            <a:pPr marL="342900" indent="-342900">
              <a:buFont typeface="Arial" panose="020B0604020202020204" pitchFamily="34" charset="0"/>
              <a:buChar char="•"/>
            </a:pPr>
            <a:endParaRPr lang="en-GB" sz="2000">
              <a:latin typeface="Arial"/>
              <a:cs typeface="Arial"/>
            </a:endParaRPr>
          </a:p>
          <a:p>
            <a:pPr marL="342900" indent="-342900">
              <a:buFont typeface="Arial" panose="020B0604020202020204" pitchFamily="34" charset="0"/>
              <a:buChar char="•"/>
            </a:pPr>
            <a:r>
              <a:rPr lang="en-GB" sz="2000">
                <a:latin typeface="Arial"/>
                <a:cs typeface="Arial"/>
              </a:rPr>
              <a:t>It is called hyperplane because, in general, it isn’t a line</a:t>
            </a:r>
          </a:p>
          <a:p>
            <a:pPr marL="342900" indent="-342900">
              <a:buFont typeface="Arial" panose="020B0604020202020204" pitchFamily="34" charset="0"/>
              <a:buChar char="•"/>
            </a:pPr>
            <a:endParaRPr lang="en-GB" sz="2000">
              <a:latin typeface="Arial"/>
              <a:cs typeface="Arial"/>
            </a:endParaRPr>
          </a:p>
          <a:p>
            <a:pPr marL="342900" indent="-342900">
              <a:buFont typeface="Arial" panose="020B0604020202020204" pitchFamily="34" charset="0"/>
              <a:buChar char="•"/>
            </a:pPr>
            <a:r>
              <a:rPr lang="en-GB" sz="2000">
                <a:latin typeface="Arial"/>
                <a:cs typeface="Arial"/>
              </a:rPr>
              <a:t>If the diagram is </a:t>
            </a:r>
            <a:r>
              <a:rPr lang="en-GB" sz="2000" i="1">
                <a:latin typeface="Arial"/>
                <a:cs typeface="Arial"/>
              </a:rPr>
              <a:t>n</a:t>
            </a:r>
            <a:r>
              <a:rPr lang="en-GB" sz="2000">
                <a:latin typeface="Arial"/>
                <a:cs typeface="Arial"/>
              </a:rPr>
              <a:t>-dimensional (</a:t>
            </a:r>
            <a:r>
              <a:rPr lang="en-GB" sz="2000" i="1">
                <a:latin typeface="Arial"/>
                <a:cs typeface="Arial"/>
              </a:rPr>
              <a:t>n</a:t>
            </a:r>
            <a:r>
              <a:rPr lang="en-GB" sz="2000">
                <a:latin typeface="Arial"/>
                <a:cs typeface="Arial"/>
              </a:rPr>
              <a:t> features), the hyperplane is (</a:t>
            </a:r>
            <a:r>
              <a:rPr lang="en-GB" sz="2000" i="1">
                <a:latin typeface="Arial"/>
                <a:cs typeface="Arial"/>
              </a:rPr>
              <a:t>n-1</a:t>
            </a:r>
            <a:r>
              <a:rPr lang="en-GB" sz="2000">
                <a:latin typeface="Arial"/>
                <a:cs typeface="Arial"/>
              </a:rPr>
              <a:t>)-dimensional</a:t>
            </a:r>
            <a:endParaRPr lang="en-GB" sz="2000">
              <a:latin typeface="Arial" panose="020B0604020202020204" pitchFamily="34" charset="0"/>
              <a:cs typeface="Arial" panose="020B0604020202020204" pitchFamily="34" charset="0"/>
            </a:endParaRPr>
          </a:p>
        </p:txBody>
      </p:sp>
      <p:pic>
        <p:nvPicPr>
          <p:cNvPr id="3" name="Picture 6" descr="A close up of a map&#10;&#10;Description generated with very high confidence">
            <a:extLst>
              <a:ext uri="{FF2B5EF4-FFF2-40B4-BE49-F238E27FC236}">
                <a16:creationId xmlns:a16="http://schemas.microsoft.com/office/drawing/2014/main" id="{389D6F20-6D5C-4A80-91F6-758D834334F4}"/>
              </a:ext>
            </a:extLst>
          </p:cNvPr>
          <p:cNvPicPr>
            <a:picLocks noChangeAspect="1"/>
          </p:cNvPicPr>
          <p:nvPr/>
        </p:nvPicPr>
        <p:blipFill>
          <a:blip r:embed="rId6"/>
          <a:stretch>
            <a:fillRect/>
          </a:stretch>
        </p:blipFill>
        <p:spPr>
          <a:xfrm>
            <a:off x="618067" y="3513745"/>
            <a:ext cx="6623755" cy="2666843"/>
          </a:xfrm>
          <a:prstGeom prst="rect">
            <a:avLst/>
          </a:prstGeom>
        </p:spPr>
      </p:pic>
    </p:spTree>
    <p:extLst>
      <p:ext uri="{BB962C8B-B14F-4D97-AF65-F5344CB8AC3E}">
        <p14:creationId xmlns:p14="http://schemas.microsoft.com/office/powerpoint/2010/main" val="347600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Support Vector Machines</a:t>
            </a:r>
            <a:endParaRPr lang="en-US"/>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18</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1261884"/>
          </a:xfrm>
          <a:prstGeom prst="rect">
            <a:avLst/>
          </a:prstGeom>
          <a:noFill/>
        </p:spPr>
        <p:txBody>
          <a:bodyPr wrap="square" rtlCol="0" anchor="t">
            <a:spAutoFit/>
          </a:bodyPr>
          <a:lstStyle/>
          <a:p>
            <a:pPr marL="342900" indent="-342900">
              <a:buFont typeface="Arial" panose="020B0604020202020204" pitchFamily="34" charset="0"/>
              <a:buChar char="•"/>
            </a:pPr>
            <a:r>
              <a:rPr lang="en-GB" sz="2000">
                <a:latin typeface="Arial"/>
                <a:cs typeface="Arial"/>
              </a:rPr>
              <a:t>In many practical cases, classes are </a:t>
            </a:r>
            <a:r>
              <a:rPr lang="en-GB" sz="2000" i="1">
                <a:latin typeface="Arial"/>
                <a:cs typeface="Arial"/>
              </a:rPr>
              <a:t>not</a:t>
            </a:r>
            <a:r>
              <a:rPr lang="en-GB" sz="2000">
                <a:latin typeface="Arial"/>
                <a:cs typeface="Arial"/>
              </a:rPr>
              <a:t> linearly separable</a:t>
            </a:r>
          </a:p>
          <a:p>
            <a:pPr marL="342900" indent="-342900">
              <a:buFont typeface="Arial" panose="020B0604020202020204" pitchFamily="34" charset="0"/>
              <a:buChar char="•"/>
            </a:pPr>
            <a:endParaRPr lang="en-GB" sz="800" i="1">
              <a:latin typeface="Arial"/>
              <a:cs typeface="Arial"/>
            </a:endParaRPr>
          </a:p>
          <a:p>
            <a:pPr marL="800100" lvl="1" indent="-342900">
              <a:buFont typeface="Wingdings" panose="020B0604020202020204" pitchFamily="34" charset="0"/>
              <a:buChar char="Ø"/>
            </a:pPr>
            <a:r>
              <a:rPr lang="en-GB" sz="2000">
                <a:latin typeface="Arial"/>
                <a:cs typeface="Arial"/>
              </a:rPr>
              <a:t>A solution consists in mapping the space to a higher dimension</a:t>
            </a:r>
          </a:p>
          <a:p>
            <a:pPr marL="800100" lvl="1" indent="-342900">
              <a:buFont typeface="Wingdings" panose="020B0604020202020204" pitchFamily="34" charset="0"/>
              <a:buChar char="Ø"/>
            </a:pPr>
            <a:endParaRPr lang="en-GB" sz="800">
              <a:latin typeface="Arial"/>
              <a:cs typeface="Arial"/>
            </a:endParaRPr>
          </a:p>
          <a:p>
            <a:pPr marL="800100" lvl="1" indent="-342900">
              <a:buFont typeface="Wingdings" panose="020B0604020202020204" pitchFamily="34" charset="0"/>
              <a:buChar char="Ø"/>
            </a:pPr>
            <a:r>
              <a:rPr lang="en-GB" sz="2000">
                <a:latin typeface="Arial"/>
                <a:cs typeface="Arial"/>
              </a:rPr>
              <a:t>A curved margin is mapped to a linear hyperplane in the higher dimensional space</a:t>
            </a:r>
          </a:p>
        </p:txBody>
      </p:sp>
      <p:pic>
        <p:nvPicPr>
          <p:cNvPr id="9" name="Picture 9" descr="A close up of a map&#10;&#10;Description generated with very high confidence">
            <a:extLst>
              <a:ext uri="{FF2B5EF4-FFF2-40B4-BE49-F238E27FC236}">
                <a16:creationId xmlns:a16="http://schemas.microsoft.com/office/drawing/2014/main" id="{F6321B97-C904-4BFC-9590-747CDF36199B}"/>
              </a:ext>
            </a:extLst>
          </p:cNvPr>
          <p:cNvPicPr>
            <a:picLocks noChangeAspect="1"/>
          </p:cNvPicPr>
          <p:nvPr/>
        </p:nvPicPr>
        <p:blipFill>
          <a:blip r:embed="rId6"/>
          <a:stretch>
            <a:fillRect/>
          </a:stretch>
        </p:blipFill>
        <p:spPr>
          <a:xfrm>
            <a:off x="1679178" y="3153056"/>
            <a:ext cx="4817533" cy="2888922"/>
          </a:xfrm>
          <a:prstGeom prst="rect">
            <a:avLst/>
          </a:prstGeom>
        </p:spPr>
      </p:pic>
    </p:spTree>
    <p:extLst>
      <p:ext uri="{BB962C8B-B14F-4D97-AF65-F5344CB8AC3E}">
        <p14:creationId xmlns:p14="http://schemas.microsoft.com/office/powerpoint/2010/main" val="429072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Support Vector Machines</a:t>
            </a:r>
            <a:endParaRPr lang="en-US"/>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19</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031873"/>
          </a:xfrm>
          <a:prstGeom prst="rect">
            <a:avLst/>
          </a:prstGeom>
          <a:noFill/>
        </p:spPr>
        <p:txBody>
          <a:bodyPr wrap="square" rtlCol="0" anchor="t">
            <a:spAutoFit/>
          </a:bodyPr>
          <a:lstStyle/>
          <a:p>
            <a:pPr marL="342900" indent="-342900">
              <a:buFont typeface="Arial" panose="020B0604020202020204" pitchFamily="34" charset="0"/>
              <a:buChar char="•"/>
            </a:pPr>
            <a:r>
              <a:rPr lang="en-GB" sz="2000">
                <a:latin typeface="Arial"/>
                <a:cs typeface="Arial"/>
              </a:rPr>
              <a:t>Higher dimensions require more computing power</a:t>
            </a:r>
          </a:p>
          <a:p>
            <a:pPr marL="342900" indent="-342900">
              <a:buFont typeface="Arial" panose="020B0604020202020204" pitchFamily="34" charset="0"/>
              <a:buChar char="•"/>
            </a:pPr>
            <a:endParaRPr lang="en-US" sz="800"/>
          </a:p>
          <a:p>
            <a:pPr marL="800100" lvl="1" indent="-342900">
              <a:buFont typeface="Wingdings" panose="020B0604020202020204" pitchFamily="34" charset="0"/>
              <a:buChar char="Ø"/>
            </a:pPr>
            <a:r>
              <a:rPr lang="en-GB" sz="2000" i="1">
                <a:cs typeface="Calibri" panose="020F0502020204030204"/>
              </a:rPr>
              <a:t>Kernel trick</a:t>
            </a:r>
            <a:r>
              <a:rPr lang="en-GB" sz="2000">
                <a:cs typeface="Calibri" panose="020F0502020204030204"/>
              </a:rPr>
              <a:t>: exploits projection in lower dimensions to reduce cost</a:t>
            </a:r>
          </a:p>
          <a:p>
            <a:pPr marL="800100" lvl="1" indent="-342900">
              <a:buFont typeface="Wingdings" panose="020B0604020202020204" pitchFamily="34" charset="0"/>
              <a:buChar char="Ø"/>
            </a:pPr>
            <a:endParaRPr lang="en-GB" sz="800">
              <a:latin typeface="Calibri"/>
              <a:cs typeface="Calibri"/>
            </a:endParaRPr>
          </a:p>
          <a:p>
            <a:pPr marL="800100" lvl="1" indent="-342900">
              <a:buFont typeface="Wingdings" panose="020B0604020202020204" pitchFamily="34" charset="0"/>
              <a:buChar char="Ø"/>
            </a:pPr>
            <a:r>
              <a:rPr lang="en-GB" sz="2000">
                <a:latin typeface="Calibri"/>
                <a:cs typeface="Calibri"/>
              </a:rPr>
              <a:t>Different kernel types: choosing the right one is not trivial</a:t>
            </a:r>
          </a:p>
          <a:p>
            <a:pPr marL="342900" indent="-342900">
              <a:buFont typeface="Arial" panose="020B0604020202020204" pitchFamily="34" charset="0"/>
              <a:buChar char="•"/>
            </a:pPr>
            <a:endParaRPr lang="en-GB" sz="2000">
              <a:latin typeface="Arial"/>
              <a:cs typeface="Arial"/>
            </a:endParaRPr>
          </a:p>
          <a:p>
            <a:pPr marL="342900" indent="-342900">
              <a:buFont typeface="Arial" panose="020B0604020202020204" pitchFamily="34" charset="0"/>
              <a:buChar char="•"/>
            </a:pPr>
            <a:r>
              <a:rPr lang="en-GB" sz="2000">
                <a:latin typeface="Arial"/>
                <a:cs typeface="Arial"/>
              </a:rPr>
              <a:t>Alternative approach: replace </a:t>
            </a:r>
            <a:r>
              <a:rPr lang="en-GB" sz="2000" i="1">
                <a:latin typeface="Arial"/>
                <a:cs typeface="Arial"/>
              </a:rPr>
              <a:t>hard margin</a:t>
            </a:r>
            <a:r>
              <a:rPr lang="en-GB" sz="2000">
                <a:latin typeface="Arial"/>
                <a:cs typeface="Arial"/>
              </a:rPr>
              <a:t> with </a:t>
            </a:r>
            <a:r>
              <a:rPr lang="en-GB" sz="2000" i="1">
                <a:latin typeface="Arial"/>
                <a:cs typeface="Arial"/>
              </a:rPr>
              <a:t>soft margin</a:t>
            </a:r>
            <a:endParaRPr lang="en-GB" sz="2000">
              <a:latin typeface="Arial"/>
              <a:cs typeface="Arial"/>
            </a:endParaRPr>
          </a:p>
          <a:p>
            <a:pPr marL="800100" lvl="1" indent="-342900">
              <a:buFont typeface="Wingdings" panose="020B0604020202020204" pitchFamily="34" charset="0"/>
              <a:buChar char="Ø"/>
            </a:pPr>
            <a:endParaRPr lang="en-GB" sz="800">
              <a:latin typeface="Arial"/>
              <a:cs typeface="Arial"/>
            </a:endParaRPr>
          </a:p>
          <a:p>
            <a:pPr marL="800100" lvl="1" indent="-342900">
              <a:buFont typeface="Wingdings" panose="020B0604020202020204" pitchFamily="34" charset="0"/>
              <a:buChar char="Ø"/>
            </a:pPr>
            <a:r>
              <a:rPr lang="en-GB" sz="2000">
                <a:latin typeface="Arial"/>
                <a:cs typeface="Arial"/>
              </a:rPr>
              <a:t>Points from each class are allowed to be on the </a:t>
            </a:r>
            <a:r>
              <a:rPr lang="en-GB" sz="2000" i="1">
                <a:latin typeface="Arial"/>
                <a:cs typeface="Arial"/>
              </a:rPr>
              <a:t>wrong side</a:t>
            </a:r>
            <a:r>
              <a:rPr lang="en-GB" sz="2000">
                <a:latin typeface="Arial"/>
                <a:cs typeface="Arial"/>
              </a:rPr>
              <a:t> of the border …</a:t>
            </a:r>
          </a:p>
          <a:p>
            <a:pPr marL="800100" lvl="1" indent="-342900">
              <a:buFont typeface="Wingdings" panose="020B0604020202020204" pitchFamily="34" charset="0"/>
              <a:buChar char="Ø"/>
            </a:pPr>
            <a:endParaRPr lang="en-GB" sz="800">
              <a:latin typeface="Arial"/>
              <a:cs typeface="Arial"/>
            </a:endParaRPr>
          </a:p>
          <a:p>
            <a:pPr marL="800100" lvl="1" indent="-342900">
              <a:buFont typeface="Wingdings" panose="020B0604020202020204" pitchFamily="34" charset="0"/>
              <a:buChar char="Ø"/>
            </a:pPr>
            <a:r>
              <a:rPr lang="en-GB" sz="2000">
                <a:latin typeface="Arial"/>
                <a:cs typeface="Arial"/>
              </a:rPr>
              <a:t>… but that results in a penalty defined by a </a:t>
            </a:r>
            <a:r>
              <a:rPr lang="en-GB" sz="2000" i="1">
                <a:latin typeface="Arial"/>
                <a:cs typeface="Arial"/>
              </a:rPr>
              <a:t>hinge loss function</a:t>
            </a:r>
            <a:endParaRPr lang="en-GB" i="1">
              <a:latin typeface="Calibri" panose="020F0502020204030204"/>
              <a:cs typeface="Calibri" panose="020F0502020204030204"/>
            </a:endParaRPr>
          </a:p>
          <a:p>
            <a:pPr marL="800100" lvl="1" indent="-342900">
              <a:buFont typeface="Wingdings" panose="020B0604020202020204" pitchFamily="34" charset="0"/>
              <a:buChar char="Ø"/>
            </a:pPr>
            <a:endParaRPr lang="en-GB" sz="800">
              <a:latin typeface="Arial"/>
              <a:cs typeface="Arial"/>
            </a:endParaRPr>
          </a:p>
          <a:p>
            <a:pPr marL="800100" lvl="1" indent="-342900">
              <a:buFont typeface="Wingdings" panose="020B0604020202020204" pitchFamily="34" charset="0"/>
              <a:buChar char="Ø"/>
            </a:pPr>
            <a:r>
              <a:rPr lang="en-GB" sz="2000">
                <a:latin typeface="Arial"/>
                <a:cs typeface="Arial"/>
              </a:rPr>
              <a:t>The deeper a point is into "wrong territory", the higher the penalty </a:t>
            </a:r>
          </a:p>
          <a:p>
            <a:pPr marL="800100" lvl="1" indent="-342900">
              <a:buFont typeface="Wingdings" panose="020B0604020202020204" pitchFamily="34" charset="0"/>
              <a:buChar char="Ø"/>
            </a:pPr>
            <a:endParaRPr lang="en-GB" sz="800">
              <a:latin typeface="Arial"/>
              <a:cs typeface="Arial"/>
            </a:endParaRPr>
          </a:p>
          <a:p>
            <a:pPr marL="800100" lvl="1" indent="-342900">
              <a:buFont typeface="Wingdings" panose="020B0604020202020204" pitchFamily="34" charset="0"/>
              <a:buChar char="Ø"/>
            </a:pPr>
            <a:r>
              <a:rPr lang="en-GB" sz="2000">
                <a:latin typeface="Arial"/>
                <a:cs typeface="Arial"/>
              </a:rPr>
              <a:t>A cost function takes into account both border size and sum of penalties</a:t>
            </a:r>
            <a:endParaRPr lang="en-GB">
              <a:latin typeface="Calibri" panose="020F0502020204030204"/>
              <a:cs typeface="Calibri"/>
            </a:endParaRPr>
          </a:p>
          <a:p>
            <a:pPr marL="800100" lvl="1" indent="-342900">
              <a:buFont typeface="Wingdings" panose="020B0604020202020204" pitchFamily="34" charset="0"/>
              <a:buChar char="Ø"/>
            </a:pPr>
            <a:endParaRPr lang="en-GB" sz="800">
              <a:latin typeface="Arial"/>
              <a:cs typeface="Arial"/>
            </a:endParaRPr>
          </a:p>
          <a:p>
            <a:pPr marL="800100" lvl="1" indent="-342900">
              <a:buFont typeface="Wingdings" panose="020B0604020202020204" pitchFamily="34" charset="0"/>
              <a:buChar char="Ø"/>
            </a:pPr>
            <a:r>
              <a:rPr lang="en-GB" sz="2000">
                <a:latin typeface="Arial"/>
                <a:cs typeface="Arial"/>
              </a:rPr>
              <a:t>The goal is to minimize the cost function  </a:t>
            </a:r>
            <a:endParaRPr lang="en-GB">
              <a:cs typeface="Calibri"/>
            </a:endParaRPr>
          </a:p>
        </p:txBody>
      </p:sp>
    </p:spTree>
    <p:extLst>
      <p:ext uri="{BB962C8B-B14F-4D97-AF65-F5344CB8AC3E}">
        <p14:creationId xmlns:p14="http://schemas.microsoft.com/office/powerpoint/2010/main" val="10666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Previous Day Recap</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a:latin typeface="Arial" panose="020B0604020202020204" pitchFamily="34" charset="0"/>
                <a:cs typeface="Arial" panose="020B0604020202020204" pitchFamily="34" charset="0"/>
              </a:rPr>
              <a:t>2</a:t>
            </a:r>
            <a:endParaRPr lang="zh-TW" altLang="en-US" sz="1400">
              <a:latin typeface="Arial" panose="020B0604020202020204" pitchFamily="34" charset="0"/>
              <a:cs typeface="Arial" panose="020B0604020202020204" pitchFamily="34" charset="0"/>
            </a:endParaRPr>
          </a:p>
        </p:txBody>
      </p:sp>
      <p:sp>
        <p:nvSpPr>
          <p:cNvPr id="8" name="Next subject"/>
          <p:cNvSpPr txBox="1">
            <a:spLocks/>
          </p:cNvSpPr>
          <p:nvPr/>
        </p:nvSpPr>
        <p:spPr>
          <a:xfrm>
            <a:off x="3252168" y="1656767"/>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a:t>Duration - 2 minutes.</a:t>
            </a:r>
          </a:p>
        </p:txBody>
      </p:sp>
      <p:sp>
        <p:nvSpPr>
          <p:cNvPr id="11" name="Rounded Rectangle 4"/>
          <p:cNvSpPr/>
          <p:nvPr/>
        </p:nvSpPr>
        <p:spPr>
          <a:xfrm>
            <a:off x="1098033" y="2744593"/>
            <a:ext cx="7200000" cy="1940957"/>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endParaRPr lang="en-GB">
              <a:solidFill>
                <a:sysClr val="windowText" lastClr="000000"/>
              </a:solidFill>
            </a:endParaRPr>
          </a:p>
          <a:p>
            <a:endParaRPr lang="en-GB">
              <a:solidFill>
                <a:sysClr val="windowText" lastClr="000000"/>
              </a:solidFill>
            </a:endParaRPr>
          </a:p>
          <a:p>
            <a:pPr algn="ctr"/>
            <a:r>
              <a:rPr lang="en-GB">
                <a:solidFill>
                  <a:sysClr val="windowText" lastClr="000000"/>
                </a:solidFill>
              </a:rPr>
              <a:t>Interactive Discussion</a:t>
            </a:r>
            <a:endParaRPr lang="en-GB" altLang="en-US"/>
          </a:p>
          <a:p>
            <a:pPr lvl="2"/>
            <a:endParaRPr lang="en-GB" altLang="en-US"/>
          </a:p>
          <a:p>
            <a:pPr lvl="2"/>
            <a:endParaRPr lang="en-GB" altLang="en-US"/>
          </a:p>
          <a:p>
            <a:pPr lvl="2"/>
            <a:endParaRPr lang="en-GB" altLang="en-US"/>
          </a:p>
        </p:txBody>
      </p:sp>
    </p:spTree>
    <p:extLst>
      <p:ext uri="{BB962C8B-B14F-4D97-AF65-F5344CB8AC3E}">
        <p14:creationId xmlns:p14="http://schemas.microsoft.com/office/powerpoint/2010/main" val="298732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Support Vector Machines in Python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20</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3785652"/>
          </a:xfrm>
          <a:prstGeom prst="rect">
            <a:avLst/>
          </a:prstGeom>
          <a:noFill/>
        </p:spPr>
        <p:txBody>
          <a:bodyPr wrap="square" rtlCol="0" anchor="t">
            <a:spAutoFit/>
          </a:bodyPr>
          <a:lstStyle/>
          <a:p>
            <a:r>
              <a:rPr lang="en-GB" sz="2000">
                <a:latin typeface="Arial"/>
                <a:cs typeface="Arial"/>
              </a:rPr>
              <a:t>Three classifiers available: SVC, NuSVC, LinearSVC</a:t>
            </a:r>
            <a:endParaRPr lang="en-GB" sz="2000" dirty="0">
              <a:latin typeface="Arial"/>
              <a:cs typeface="Arial"/>
            </a:endParaRPr>
          </a:p>
          <a:p>
            <a:pPr marL="457200" indent="-457200">
              <a:buFont typeface="Arial"/>
              <a:buChar char="•"/>
            </a:pPr>
            <a:endParaRPr lang="en-GB" sz="2000" dirty="0">
              <a:latin typeface="Arial"/>
              <a:cs typeface="Arial"/>
            </a:endParaRPr>
          </a:p>
          <a:p>
            <a:pPr marL="457200" indent="-457200">
              <a:buAutoNum type="arabicPeriod"/>
            </a:pPr>
            <a:r>
              <a:rPr lang="en-GB" sz="2000">
                <a:latin typeface="Arial"/>
                <a:cs typeface="Arial"/>
              </a:rPr>
              <a:t>Import packages and classes (example with SVC):</a:t>
            </a:r>
            <a:endParaRPr lang="en-GB" sz="2000">
              <a:latin typeface="Arial" panose="020B0604020202020204" pitchFamily="34" charset="0"/>
              <a:cs typeface="Arial" panose="020B0604020202020204" pitchFamily="34" charset="0"/>
            </a:endParaRPr>
          </a:p>
          <a:p>
            <a:pPr marL="457200" lvl="2"/>
            <a:endParaRPr lang="en-GB" sz="2000" dirty="0">
              <a:ea typeface="+mn-lt"/>
              <a:cs typeface="+mn-lt"/>
            </a:endParaRPr>
          </a:p>
          <a:p>
            <a:pPr marL="457200" lvl="2"/>
            <a:endParaRPr lang="en-GB" sz="2000" dirty="0">
              <a:latin typeface="Calibri" panose="020F0502020204030204"/>
              <a:cs typeface="Calibri" panose="020F0502020204030204"/>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r>
              <a:rPr lang="en-GB" sz="2000">
                <a:latin typeface="Arial"/>
                <a:cs typeface="Arial"/>
              </a:rPr>
              <a:t>Create classifier and fit it:</a:t>
            </a:r>
            <a:endParaRPr lang="en-GB" sz="200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a:cs typeface="Arial"/>
            </a:endParaRPr>
          </a:p>
          <a:p>
            <a:pPr marL="457200" indent="-457200">
              <a:buAutoNum type="arabicPeriod"/>
            </a:pPr>
            <a:r>
              <a:rPr lang="en-GB" sz="2000">
                <a:latin typeface="Arial"/>
                <a:cs typeface="Arial"/>
              </a:rPr>
              <a:t>Get results:</a:t>
            </a:r>
            <a:endParaRPr lang="en-GB" sz="2000">
              <a:latin typeface="Arial" panose="020B0604020202020204" pitchFamily="34" charset="0"/>
              <a:cs typeface="Arial" panose="020B0604020202020204" pitchFamily="34" charset="0"/>
            </a:endParaRPr>
          </a:p>
        </p:txBody>
      </p:sp>
      <p:sp>
        <p:nvSpPr>
          <p:cNvPr id="2" name="Rectangle: Rounded Corners 1">
            <a:extLst>
              <a:ext uri="{FF2B5EF4-FFF2-40B4-BE49-F238E27FC236}">
                <a16:creationId xmlns:a16="http://schemas.microsoft.com/office/drawing/2014/main" id="{DE1A783B-A681-4766-93D8-46E0A5E5B9BD}"/>
              </a:ext>
            </a:extLst>
          </p:cNvPr>
          <p:cNvSpPr/>
          <p:nvPr/>
        </p:nvSpPr>
        <p:spPr>
          <a:xfrm>
            <a:off x="779253" y="2586540"/>
            <a:ext cx="5864392" cy="57221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23AB014-98BC-46DB-B272-187649EA2652}"/>
              </a:ext>
            </a:extLst>
          </p:cNvPr>
          <p:cNvSpPr txBox="1"/>
          <p:nvPr/>
        </p:nvSpPr>
        <p:spPr>
          <a:xfrm>
            <a:off x="956111" y="2670468"/>
            <a:ext cx="568794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solidFill>
                  <a:schemeClr val="accent1">
                    <a:lumMod val="75000"/>
                  </a:schemeClr>
                </a:solidFill>
                <a:latin typeface="Times New Roman"/>
                <a:ea typeface="+mn-lt"/>
                <a:cs typeface="+mn-lt"/>
              </a:rPr>
              <a:t>from</a:t>
            </a:r>
            <a:r>
              <a:rPr lang="en-GB" sz="2000" dirty="0">
                <a:latin typeface="Times New Roman"/>
                <a:ea typeface="+mn-lt"/>
                <a:cs typeface="+mn-lt"/>
              </a:rPr>
              <a:t> sklearn.svm </a:t>
            </a:r>
            <a:r>
              <a:rPr lang="en-GB" sz="2000">
                <a:solidFill>
                  <a:schemeClr val="accent1">
                    <a:lumMod val="75000"/>
                  </a:schemeClr>
                </a:solidFill>
                <a:latin typeface="Times New Roman"/>
                <a:ea typeface="+mn-lt"/>
                <a:cs typeface="+mn-lt"/>
              </a:rPr>
              <a:t>import</a:t>
            </a:r>
            <a:r>
              <a:rPr lang="en-GB" sz="2000">
                <a:latin typeface="Times New Roman"/>
                <a:ea typeface="+mn-lt"/>
                <a:cs typeface="+mn-lt"/>
              </a:rPr>
              <a:t> SVC</a:t>
            </a:r>
            <a:endParaRPr lang="en-US" sz="2000" err="1">
              <a:latin typeface="Times New Roman"/>
            </a:endParaRPr>
          </a:p>
        </p:txBody>
      </p:sp>
      <p:sp>
        <p:nvSpPr>
          <p:cNvPr id="9" name="Rectangle: Rounded Corners 8">
            <a:extLst>
              <a:ext uri="{FF2B5EF4-FFF2-40B4-BE49-F238E27FC236}">
                <a16:creationId xmlns:a16="http://schemas.microsoft.com/office/drawing/2014/main" id="{BD3F712B-787D-4949-ACD6-719A600003FE}"/>
              </a:ext>
            </a:extLst>
          </p:cNvPr>
          <p:cNvSpPr/>
          <p:nvPr/>
        </p:nvSpPr>
        <p:spPr>
          <a:xfrm>
            <a:off x="779252" y="3790838"/>
            <a:ext cx="5864392" cy="88527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8CC0247-D8D8-480D-881B-5BED193E1FC2}"/>
              </a:ext>
            </a:extLst>
          </p:cNvPr>
          <p:cNvSpPr txBox="1"/>
          <p:nvPr/>
        </p:nvSpPr>
        <p:spPr>
          <a:xfrm>
            <a:off x="942256" y="3874766"/>
            <a:ext cx="561867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solidFill>
                  <a:srgbClr val="000000"/>
                </a:solidFill>
                <a:latin typeface="Times New Roman"/>
                <a:ea typeface="+mn-lt"/>
                <a:cs typeface="+mn-lt"/>
              </a:rPr>
              <a:t>clf = </a:t>
            </a:r>
            <a:r>
              <a:rPr lang="en-GB" sz="2000">
                <a:latin typeface="Times New Roman"/>
                <a:ea typeface="+mn-lt"/>
                <a:cs typeface="+mn-lt"/>
              </a:rPr>
              <a:t>SVC()</a:t>
            </a:r>
            <a:endParaRPr lang="en-US" sz="2000">
              <a:latin typeface="Times New Roman"/>
              <a:ea typeface="+mn-lt"/>
              <a:cs typeface="Times New Roman"/>
            </a:endParaRPr>
          </a:p>
          <a:p>
            <a:r>
              <a:rPr lang="en-GB" sz="2000">
                <a:latin typeface="Times New Roman"/>
                <a:ea typeface="+mn-lt"/>
                <a:cs typeface="+mn-lt"/>
              </a:rPr>
              <a:t>clf.fit(x_train,y_train)</a:t>
            </a:r>
            <a:endParaRPr lang="en-US" sz="2000">
              <a:latin typeface="Times New Roman"/>
              <a:cs typeface="Times New Roman"/>
            </a:endParaRPr>
          </a:p>
        </p:txBody>
      </p:sp>
      <p:sp>
        <p:nvSpPr>
          <p:cNvPr id="11" name="Rectangle: Rounded Corners 10">
            <a:extLst>
              <a:ext uri="{FF2B5EF4-FFF2-40B4-BE49-F238E27FC236}">
                <a16:creationId xmlns:a16="http://schemas.microsoft.com/office/drawing/2014/main" id="{EFE6C446-5961-498B-8AF2-67B9C9ABB991}"/>
              </a:ext>
            </a:extLst>
          </p:cNvPr>
          <p:cNvSpPr/>
          <p:nvPr/>
        </p:nvSpPr>
        <p:spPr>
          <a:xfrm>
            <a:off x="779253" y="5307162"/>
            <a:ext cx="5864392" cy="87958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B701F91-1346-458E-AB9D-0CCF4C391151}"/>
              </a:ext>
            </a:extLst>
          </p:cNvPr>
          <p:cNvSpPr txBox="1"/>
          <p:nvPr/>
        </p:nvSpPr>
        <p:spPr>
          <a:xfrm>
            <a:off x="956111" y="5391087"/>
            <a:ext cx="561867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latin typeface="Times New Roman"/>
                <a:ea typeface="+mn-lt"/>
                <a:cs typeface="Times New Roman"/>
              </a:rPr>
              <a:t>support_vectors = clf.support_vectors</a:t>
            </a:r>
            <a:r>
              <a:rPr lang="en-GB" sz="2000" dirty="0">
                <a:latin typeface="Times New Roman"/>
                <a:ea typeface="+mn-lt"/>
                <a:cs typeface="Times New Roman"/>
              </a:rPr>
              <a:t>_</a:t>
            </a:r>
            <a:endParaRPr lang="en-GB" sz="2000" dirty="0">
              <a:latin typeface="Times New Roman"/>
              <a:ea typeface="+mn-lt"/>
              <a:cs typeface="+mn-lt"/>
            </a:endParaRPr>
          </a:p>
          <a:p>
            <a:r>
              <a:rPr lang="en-GB" sz="2000">
                <a:latin typeface="Times New Roman"/>
                <a:cs typeface="Times New Roman"/>
              </a:rPr>
              <a:t>n_vectors = clf.n_support_</a:t>
            </a:r>
            <a:endParaRPr lang="en-GB" sz="2000" dirty="0">
              <a:latin typeface="Times New Roman"/>
              <a:cs typeface="Calibri"/>
            </a:endParaRPr>
          </a:p>
        </p:txBody>
      </p:sp>
    </p:spTree>
    <p:extLst>
      <p:ext uri="{BB962C8B-B14F-4D97-AF65-F5344CB8AC3E}">
        <p14:creationId xmlns:p14="http://schemas.microsoft.com/office/powerpoint/2010/main" val="4132720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Applications of Support Vector Machines </a:t>
            </a:r>
            <a:endParaRPr lang="en-US"/>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21</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708981"/>
          </a:xfrm>
          <a:prstGeom prst="rect">
            <a:avLst/>
          </a:prstGeom>
          <a:noFill/>
        </p:spPr>
        <p:txBody>
          <a:bodyPr wrap="square" rtlCol="0" anchor="t">
            <a:spAutoFit/>
          </a:bodyPr>
          <a:lstStyle/>
          <a:p>
            <a:pPr marL="342900" indent="-342900">
              <a:buFont typeface="Arial" panose="020B0604020202020204" pitchFamily="34" charset="0"/>
              <a:buChar char="•"/>
            </a:pPr>
            <a:r>
              <a:rPr lang="en-GB" sz="2000">
                <a:latin typeface="Arial"/>
                <a:cs typeface="Arial"/>
              </a:rPr>
              <a:t>Medical classification tasks</a:t>
            </a: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a:cs typeface="Arial"/>
              </a:rPr>
              <a:t>Environmental analysis (e.g., air quality)</a:t>
            </a: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a:cs typeface="Arial"/>
              </a:rPr>
              <a:t>Image interpolation</a:t>
            </a: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a:cs typeface="Arial"/>
              </a:rPr>
              <a:t>Time series prediction</a:t>
            </a: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a:cs typeface="Arial"/>
              </a:rPr>
              <a:t>Financial analysis</a:t>
            </a: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a:cs typeface="Arial"/>
              </a:rPr>
              <a:t>Pattern recognition (e.g. fault diagnosis)</a:t>
            </a: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a:cs typeface="Arial"/>
              </a:rPr>
              <a:t>Page ranking</a:t>
            </a: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512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K-Nearest </a:t>
            </a:r>
            <a:r>
              <a:rPr lang="en-GB" err="1">
                <a:latin typeface="Arial Black" panose="020B0A04020102020204" pitchFamily="34" charset="0"/>
              </a:rPr>
              <a:t>Neighbors</a:t>
            </a:r>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22</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216539"/>
          </a:xfrm>
          <a:prstGeom prst="rect">
            <a:avLst/>
          </a:prstGeom>
          <a:noFill/>
        </p:spPr>
        <p:txBody>
          <a:bodyPr wrap="square" rtlCol="0" anchor="t">
            <a:spAutoFit/>
          </a:bodyPr>
          <a:lstStyle/>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The </a:t>
            </a:r>
            <a:r>
              <a:rPr lang="en-GB" sz="2000">
                <a:effectLst>
                  <a:outerShdw blurRad="38100" dist="38100" dir="2700000" algn="tl">
                    <a:srgbClr val="000000">
                      <a:alpha val="43137"/>
                    </a:srgbClr>
                  </a:outerShdw>
                </a:effectLst>
                <a:latin typeface="Arial" panose="020B0604020202020204" pitchFamily="34" charset="0"/>
                <a:cs typeface="Arial" panose="020B0604020202020204" pitchFamily="34" charset="0"/>
              </a:rPr>
              <a:t>K-Nearest </a:t>
            </a:r>
            <a:r>
              <a:rPr lang="en-GB" sz="200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Neighbors</a:t>
            </a:r>
            <a:r>
              <a:rPr lang="en-GB" sz="2000">
                <a:effectLst>
                  <a:outerShdw blurRad="38100" dist="38100" dir="2700000" algn="tl">
                    <a:srgbClr val="000000">
                      <a:alpha val="43137"/>
                    </a:srgbClr>
                  </a:outerShdw>
                </a:effectLst>
                <a:latin typeface="Arial" panose="020B0604020202020204" pitchFamily="34" charset="0"/>
                <a:cs typeface="Arial" panose="020B0604020202020204" pitchFamily="34" charset="0"/>
              </a:rPr>
              <a:t> (KNN) </a:t>
            </a:r>
            <a:r>
              <a:rPr lang="en-GB" sz="2000">
                <a:latin typeface="Arial" panose="020B0604020202020204" pitchFamily="34" charset="0"/>
                <a:cs typeface="Arial" panose="020B0604020202020204" pitchFamily="34" charset="0"/>
              </a:rPr>
              <a:t>algorithm can be used for both classification and regression</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u="sng">
                <a:latin typeface="Arial" panose="020B0604020202020204" pitchFamily="34" charset="0"/>
                <a:cs typeface="Arial" panose="020B0604020202020204" pitchFamily="34" charset="0"/>
              </a:rPr>
              <a:t>Classification</a:t>
            </a:r>
            <a:r>
              <a:rPr lang="en-GB" sz="2000">
                <a:latin typeface="Arial" panose="020B0604020202020204" pitchFamily="34" charset="0"/>
                <a:cs typeface="Arial" panose="020B0604020202020204" pitchFamily="34" charset="0"/>
              </a:rPr>
              <a:t>: choose the most popular class among the </a:t>
            </a:r>
            <a:r>
              <a:rPr lang="en-GB" sz="2000" i="1">
                <a:latin typeface="Arial" panose="020B0604020202020204" pitchFamily="34" charset="0"/>
                <a:cs typeface="Arial" panose="020B0604020202020204" pitchFamily="34" charset="0"/>
              </a:rPr>
              <a:t>K</a:t>
            </a:r>
            <a:r>
              <a:rPr lang="en-GB" sz="2000">
                <a:latin typeface="Arial" panose="020B0604020202020204" pitchFamily="34" charset="0"/>
                <a:cs typeface="Arial" panose="020B0604020202020204" pitchFamily="34" charset="0"/>
              </a:rPr>
              <a:t> closest training examples</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u="sng">
                <a:latin typeface="Arial" panose="020B0604020202020204" pitchFamily="34" charset="0"/>
                <a:cs typeface="Arial" panose="020B0604020202020204" pitchFamily="34" charset="0"/>
              </a:rPr>
              <a:t>Regression</a:t>
            </a:r>
            <a:r>
              <a:rPr lang="en-GB" sz="2000">
                <a:latin typeface="Arial" panose="020B0604020202020204" pitchFamily="34" charset="0"/>
                <a:cs typeface="Arial" panose="020B0604020202020204" pitchFamily="34" charset="0"/>
              </a:rPr>
              <a:t>: choose the average target value of the </a:t>
            </a:r>
            <a:r>
              <a:rPr lang="en-GB" sz="2000" i="1">
                <a:latin typeface="Arial" panose="020B0604020202020204" pitchFamily="34" charset="0"/>
                <a:cs typeface="Arial" panose="020B0604020202020204" pitchFamily="34" charset="0"/>
              </a:rPr>
              <a:t>K</a:t>
            </a:r>
            <a:r>
              <a:rPr lang="en-GB" sz="2000">
                <a:latin typeface="Arial" panose="020B0604020202020204" pitchFamily="34" charset="0"/>
                <a:cs typeface="Arial" panose="020B0604020202020204" pitchFamily="34" charset="0"/>
              </a:rPr>
              <a:t> closest training examples</a:t>
            </a: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KNN is an </a:t>
            </a:r>
            <a:r>
              <a:rPr lang="en-GB" sz="2000" i="1">
                <a:latin typeface="Arial" panose="020B0604020202020204" pitchFamily="34" charset="0"/>
                <a:cs typeface="Arial" panose="020B0604020202020204" pitchFamily="34" charset="0"/>
              </a:rPr>
              <a:t>instance-based </a:t>
            </a:r>
            <a:r>
              <a:rPr lang="en-GB" sz="2000">
                <a:latin typeface="Arial" panose="020B0604020202020204" pitchFamily="34" charset="0"/>
                <a:cs typeface="Arial" panose="020B0604020202020204" pitchFamily="34" charset="0"/>
              </a:rPr>
              <a:t>learning algorithm</a:t>
            </a:r>
          </a:p>
          <a:p>
            <a:pPr marL="342900" indent="-342900">
              <a:buFont typeface="Arial" panose="020B0604020202020204" pitchFamily="34" charset="0"/>
              <a:buChar char="•"/>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It does not perform explicit generalization</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It compares each new instance to examples seen in training</a:t>
            </a:r>
          </a:p>
          <a:p>
            <a:pPr marL="342900" indent="-342900">
              <a:buFont typeface="Arial" panose="020B0604020202020204" pitchFamily="34" charset="0"/>
              <a:buChar char="•"/>
            </a:pPr>
            <a:endParaRPr lang="en-GB" sz="200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KNN is </a:t>
            </a:r>
            <a:r>
              <a:rPr lang="en-GB" sz="2000" i="1">
                <a:latin typeface="Arial" panose="020B0604020202020204" pitchFamily="34" charset="0"/>
                <a:cs typeface="Arial" panose="020B0604020202020204" pitchFamily="34" charset="0"/>
              </a:rPr>
              <a:t>lazy</a:t>
            </a:r>
            <a:endParaRPr lang="en-GB" sz="2000" i="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GB" sz="800" i="1">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Classification is delayed until a query is made to the system</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Similar to lazy execution</a:t>
            </a:r>
          </a:p>
        </p:txBody>
      </p:sp>
    </p:spTree>
    <p:extLst>
      <p:ext uri="{BB962C8B-B14F-4D97-AF65-F5344CB8AC3E}">
        <p14:creationId xmlns:p14="http://schemas.microsoft.com/office/powerpoint/2010/main" val="1319476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K-Nearest </a:t>
            </a:r>
            <a:r>
              <a:rPr lang="en-GB" err="1">
                <a:latin typeface="Arial Black" panose="020B0A04020102020204" pitchFamily="34" charset="0"/>
              </a:rPr>
              <a:t>Neighbors</a:t>
            </a:r>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23</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00110"/>
          </a:xfrm>
          <a:prstGeom prst="rect">
            <a:avLst/>
          </a:prstGeom>
          <a:noFill/>
        </p:spPr>
        <p:txBody>
          <a:bodyPr wrap="square" rtlCol="0" anchor="t">
            <a:spAutoFit/>
          </a:bodyPr>
          <a:lstStyle/>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As a classification algorithm, KNN chooses the most popular class among </a:t>
            </a:r>
            <a:r>
              <a:rPr lang="en-GB" sz="2000" i="1">
                <a:latin typeface="Arial" panose="020B0604020202020204" pitchFamily="34" charset="0"/>
                <a:cs typeface="Arial" panose="020B0604020202020204" pitchFamily="34" charset="0"/>
              </a:rPr>
              <a:t>K</a:t>
            </a:r>
            <a:r>
              <a:rPr lang="en-GB" sz="2000">
                <a:latin typeface="Arial" panose="020B0604020202020204" pitchFamily="34" charset="0"/>
                <a:cs typeface="Arial" panose="020B0604020202020204" pitchFamily="34" charset="0"/>
              </a:rPr>
              <a:t> closest </a:t>
            </a:r>
            <a:r>
              <a:rPr lang="en-GB" sz="2000" err="1">
                <a:latin typeface="Arial" panose="020B0604020202020204" pitchFamily="34" charset="0"/>
                <a:cs typeface="Arial" panose="020B0604020202020204" pitchFamily="34" charset="0"/>
              </a:rPr>
              <a:t>neighbors</a:t>
            </a:r>
            <a:r>
              <a:rPr lang="en-GB" sz="2000">
                <a:latin typeface="Arial" panose="020B0604020202020204" pitchFamily="34" charset="0"/>
                <a:cs typeface="Arial" panose="020B0604020202020204" pitchFamily="34" charset="0"/>
              </a:rPr>
              <a:t>:</a:t>
            </a:r>
          </a:p>
        </p:txBody>
      </p:sp>
      <p:grpSp>
        <p:nvGrpSpPr>
          <p:cNvPr id="12" name="Group 11"/>
          <p:cNvGrpSpPr/>
          <p:nvPr/>
        </p:nvGrpSpPr>
        <p:grpSpPr>
          <a:xfrm>
            <a:off x="598134" y="2291282"/>
            <a:ext cx="3947381" cy="3429801"/>
            <a:chOff x="809149" y="2433065"/>
            <a:chExt cx="3947381" cy="3429801"/>
          </a:xfrm>
        </p:grpSpPr>
        <p:cxnSp>
          <p:nvCxnSpPr>
            <p:cNvPr id="3" name="Straight Arrow Connector 2"/>
            <p:cNvCxnSpPr/>
            <p:nvPr/>
          </p:nvCxnSpPr>
          <p:spPr>
            <a:xfrm flipV="1">
              <a:off x="1184188" y="2907493"/>
              <a:ext cx="0" cy="2230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184188" y="5138075"/>
              <a:ext cx="320040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5-Point Star 12"/>
            <p:cNvSpPr/>
            <p:nvPr/>
          </p:nvSpPr>
          <p:spPr>
            <a:xfrm>
              <a:off x="1585970" y="4514620"/>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1495916" y="4819420"/>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1890770" y="4819420"/>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p:nvPr/>
          </p:nvSpPr>
          <p:spPr>
            <a:xfrm>
              <a:off x="2057025" y="4445349"/>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p:nvPr/>
          </p:nvSpPr>
          <p:spPr>
            <a:xfrm>
              <a:off x="2334116" y="4722438"/>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p:nvPr/>
          </p:nvSpPr>
          <p:spPr>
            <a:xfrm>
              <a:off x="1198043" y="4278025"/>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p:cNvSpPr/>
            <p:nvPr/>
          </p:nvSpPr>
          <p:spPr>
            <a:xfrm>
              <a:off x="1572115" y="3995075"/>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987106" y="4791712"/>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498922" y="3804719"/>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403766" y="3241951"/>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27433" y="3523176"/>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035596" y="3894227"/>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309413" y="4214417"/>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740352" y="4187112"/>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825952" y="3272712"/>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202497" y="3657588"/>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543384" y="4258148"/>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p:cNvSpPr/>
            <p:nvPr/>
          </p:nvSpPr>
          <p:spPr>
            <a:xfrm>
              <a:off x="1820051" y="3731839"/>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p:cNvSpPr/>
            <p:nvPr/>
          </p:nvSpPr>
          <p:spPr>
            <a:xfrm>
              <a:off x="2638915" y="4528633"/>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p:cNvSpPr/>
            <p:nvPr/>
          </p:nvSpPr>
          <p:spPr>
            <a:xfrm>
              <a:off x="2210149" y="4202893"/>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930663" y="5216535"/>
              <a:ext cx="825867" cy="646331"/>
            </a:xfrm>
            <a:prstGeom prst="rect">
              <a:avLst/>
            </a:prstGeom>
            <a:noFill/>
          </p:spPr>
          <p:txBody>
            <a:bodyPr wrap="none" rtlCol="0">
              <a:spAutoFit/>
            </a:bodyPr>
            <a:lstStyle/>
            <a:p>
              <a:r>
                <a:rPr lang="en-US"/>
                <a:t>Credit </a:t>
              </a:r>
            </a:p>
            <a:p>
              <a:r>
                <a:rPr lang="en-US"/>
                <a:t>quality</a:t>
              </a:r>
            </a:p>
          </p:txBody>
        </p:sp>
        <p:sp>
          <p:nvSpPr>
            <p:cNvPr id="35" name="TextBox 34"/>
            <p:cNvSpPr txBox="1"/>
            <p:nvPr/>
          </p:nvSpPr>
          <p:spPr>
            <a:xfrm>
              <a:off x="809149" y="2433065"/>
              <a:ext cx="750077" cy="369332"/>
            </a:xfrm>
            <a:prstGeom prst="rect">
              <a:avLst/>
            </a:prstGeom>
            <a:noFill/>
          </p:spPr>
          <p:txBody>
            <a:bodyPr wrap="none" rtlCol="0">
              <a:spAutoFit/>
            </a:bodyPr>
            <a:lstStyle/>
            <a:p>
              <a:r>
                <a:rPr lang="en-US"/>
                <a:t>Salary</a:t>
              </a:r>
            </a:p>
          </p:txBody>
        </p:sp>
        <p:sp>
          <p:nvSpPr>
            <p:cNvPr id="7" name="TextBox 6"/>
            <p:cNvSpPr txBox="1"/>
            <p:nvPr/>
          </p:nvSpPr>
          <p:spPr>
            <a:xfrm>
              <a:off x="1976575" y="3919888"/>
              <a:ext cx="268022" cy="307777"/>
            </a:xfrm>
            <a:prstGeom prst="rect">
              <a:avLst/>
            </a:prstGeom>
            <a:noFill/>
          </p:spPr>
          <p:txBody>
            <a:bodyPr wrap="none" rtlCol="0">
              <a:spAutoFit/>
            </a:bodyPr>
            <a:lstStyle/>
            <a:p>
              <a:r>
                <a:rPr lang="en-US" sz="1400"/>
                <a:t>?</a:t>
              </a:r>
            </a:p>
          </p:txBody>
        </p:sp>
        <p:sp>
          <p:nvSpPr>
            <p:cNvPr id="10" name="Oval 9"/>
            <p:cNvSpPr/>
            <p:nvPr/>
          </p:nvSpPr>
          <p:spPr>
            <a:xfrm>
              <a:off x="1729616" y="3706241"/>
              <a:ext cx="706582" cy="713510"/>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7" name="Straight Arrow Connector 36"/>
          <p:cNvCxnSpPr/>
          <p:nvPr/>
        </p:nvCxnSpPr>
        <p:spPr>
          <a:xfrm flipV="1">
            <a:off x="5243631" y="2765710"/>
            <a:ext cx="0" cy="2230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243631" y="4996292"/>
            <a:ext cx="320040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5-Point Star 38"/>
          <p:cNvSpPr/>
          <p:nvPr/>
        </p:nvSpPr>
        <p:spPr>
          <a:xfrm>
            <a:off x="5645413" y="4372837"/>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p:cNvSpPr/>
          <p:nvPr/>
        </p:nvSpPr>
        <p:spPr>
          <a:xfrm>
            <a:off x="5555359" y="4677637"/>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p:cNvSpPr/>
          <p:nvPr/>
        </p:nvSpPr>
        <p:spPr>
          <a:xfrm>
            <a:off x="5950213" y="4677637"/>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p:nvPr/>
        </p:nvSpPr>
        <p:spPr>
          <a:xfrm>
            <a:off x="6116468" y="4303566"/>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p:nvPr/>
        </p:nvSpPr>
        <p:spPr>
          <a:xfrm>
            <a:off x="6393559" y="4580655"/>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5257486" y="4136242"/>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p:nvPr/>
        </p:nvSpPr>
        <p:spPr>
          <a:xfrm>
            <a:off x="5631558" y="3853292"/>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7046549" y="4649929"/>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558365" y="3662936"/>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463209" y="3100168"/>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586876" y="3381393"/>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095039" y="3752444"/>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7368856" y="4072634"/>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7799795" y="4045329"/>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6885395" y="3130929"/>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6261940" y="3515805"/>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6602827" y="4116365"/>
            <a:ext cx="190311" cy="20781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5-Point Star 55"/>
          <p:cNvSpPr/>
          <p:nvPr/>
        </p:nvSpPr>
        <p:spPr>
          <a:xfrm>
            <a:off x="5879494" y="3590056"/>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5-Point Star 56"/>
          <p:cNvSpPr/>
          <p:nvPr/>
        </p:nvSpPr>
        <p:spPr>
          <a:xfrm>
            <a:off x="6698358" y="4386850"/>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5-Point Star 57"/>
          <p:cNvSpPr/>
          <p:nvPr/>
        </p:nvSpPr>
        <p:spPr>
          <a:xfrm>
            <a:off x="6269592" y="4061110"/>
            <a:ext cx="290945" cy="207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7990106" y="5074752"/>
            <a:ext cx="825867" cy="646331"/>
          </a:xfrm>
          <a:prstGeom prst="rect">
            <a:avLst/>
          </a:prstGeom>
          <a:noFill/>
        </p:spPr>
        <p:txBody>
          <a:bodyPr wrap="none" rtlCol="0">
            <a:spAutoFit/>
          </a:bodyPr>
          <a:lstStyle/>
          <a:p>
            <a:r>
              <a:rPr lang="en-US"/>
              <a:t>Credit </a:t>
            </a:r>
          </a:p>
          <a:p>
            <a:r>
              <a:rPr lang="en-US"/>
              <a:t>quality</a:t>
            </a:r>
          </a:p>
        </p:txBody>
      </p:sp>
      <p:sp>
        <p:nvSpPr>
          <p:cNvPr id="60" name="TextBox 59"/>
          <p:cNvSpPr txBox="1"/>
          <p:nvPr/>
        </p:nvSpPr>
        <p:spPr>
          <a:xfrm>
            <a:off x="4868592" y="2291282"/>
            <a:ext cx="750077" cy="369332"/>
          </a:xfrm>
          <a:prstGeom prst="rect">
            <a:avLst/>
          </a:prstGeom>
          <a:noFill/>
        </p:spPr>
        <p:txBody>
          <a:bodyPr wrap="none" rtlCol="0">
            <a:spAutoFit/>
          </a:bodyPr>
          <a:lstStyle/>
          <a:p>
            <a:r>
              <a:rPr lang="en-US"/>
              <a:t>Salary</a:t>
            </a:r>
          </a:p>
        </p:txBody>
      </p:sp>
      <p:sp>
        <p:nvSpPr>
          <p:cNvPr id="63" name="5-Point Star 62"/>
          <p:cNvSpPr/>
          <p:nvPr/>
        </p:nvSpPr>
        <p:spPr>
          <a:xfrm>
            <a:off x="6010921" y="3834176"/>
            <a:ext cx="290945" cy="207818"/>
          </a:xfrm>
          <a:prstGeom prst="star5">
            <a:avLst/>
          </a:prstGeom>
          <a:solidFill>
            <a:schemeClr val="accent1">
              <a:lumMod val="60000"/>
              <a:lumOff val="40000"/>
            </a:schemeClr>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3"/>
          <p:cNvSpPr/>
          <p:nvPr/>
        </p:nvSpPr>
        <p:spPr>
          <a:xfrm>
            <a:off x="4496933" y="3778105"/>
            <a:ext cx="461974" cy="331068"/>
          </a:xfrm>
          <a:prstGeom prst="rightArrow">
            <a:avLst/>
          </a:prstGeom>
          <a:solidFill>
            <a:schemeClr val="accent3">
              <a:lumMod val="20000"/>
              <a:lumOff val="80000"/>
            </a:schemeClr>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403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K-Nearest </a:t>
            </a:r>
            <a:r>
              <a:rPr lang="en-GB" err="1">
                <a:latin typeface="Arial Black" panose="020B0A04020102020204" pitchFamily="34" charset="0"/>
              </a:rPr>
              <a:t>Neighbors</a:t>
            </a:r>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24</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262979"/>
          </a:xfrm>
          <a:prstGeom prst="rect">
            <a:avLst/>
          </a:prstGeom>
          <a:noFill/>
        </p:spPr>
        <p:txBody>
          <a:bodyPr wrap="square" rtlCol="0" anchor="t">
            <a:spAutoFit/>
          </a:bodyPr>
          <a:lstStyle/>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The parameter </a:t>
            </a:r>
            <a:r>
              <a:rPr lang="en-GB" sz="2000" i="1">
                <a:latin typeface="Arial" panose="020B0604020202020204" pitchFamily="34" charset="0"/>
                <a:cs typeface="Arial" panose="020B0604020202020204" pitchFamily="34" charset="0"/>
              </a:rPr>
              <a:t>K</a:t>
            </a:r>
            <a:r>
              <a:rPr lang="en-GB" sz="2000">
                <a:latin typeface="Arial" panose="020B0604020202020204" pitchFamily="34" charset="0"/>
                <a:cs typeface="Arial" panose="020B0604020202020204" pitchFamily="34" charset="0"/>
              </a:rPr>
              <a:t> should be chosen carefully</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If too small, choice may be affected by noisy data</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If too big, choice may be overly affected by distant data points</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err="1">
                <a:latin typeface="Arial" panose="020B0604020202020204" pitchFamily="34" charset="0"/>
                <a:cs typeface="Arial" panose="020B0604020202020204" pitchFamily="34" charset="0"/>
              </a:rPr>
              <a:t>Neighbors</a:t>
            </a:r>
            <a:r>
              <a:rPr lang="en-GB" sz="2000">
                <a:latin typeface="Arial" panose="020B0604020202020204" pitchFamily="34" charset="0"/>
                <a:cs typeface="Arial" panose="020B0604020202020204" pitchFamily="34" charset="0"/>
              </a:rPr>
              <a:t> may be weighted, with weights inversely proportional to distance</a:t>
            </a: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The choice of a distance to determine proximity is also critical:</a:t>
            </a:r>
          </a:p>
          <a:p>
            <a:pPr marL="342900" indent="-342900">
              <a:buFont typeface="Arial" panose="020B0604020202020204" pitchFamily="34" charset="0"/>
              <a:buChar char="•"/>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The </a:t>
            </a:r>
            <a:r>
              <a:rPr lang="en-GB" sz="2000" i="1">
                <a:latin typeface="Arial" panose="020B0604020202020204" pitchFamily="34" charset="0"/>
                <a:cs typeface="Arial" panose="020B0604020202020204" pitchFamily="34" charset="0"/>
              </a:rPr>
              <a:t>Euclidean distance</a:t>
            </a:r>
            <a:r>
              <a:rPr lang="en-GB" sz="2000">
                <a:latin typeface="Arial" panose="020B0604020202020204" pitchFamily="34" charset="0"/>
                <a:cs typeface="Arial" panose="020B0604020202020204" pitchFamily="34" charset="0"/>
              </a:rPr>
              <a:t> is a common choice for continuous values</a:t>
            </a:r>
          </a:p>
          <a:p>
            <a:pPr marL="800100" lvl="1" indent="-342900">
              <a:buFont typeface="Wingdings" panose="05000000000000000000" pitchFamily="2" charset="2"/>
              <a:buChar char="Ø"/>
            </a:pPr>
            <a:endParaRPr lang="en-GB" sz="20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The </a:t>
            </a:r>
            <a:r>
              <a:rPr lang="en-GB" sz="2000" i="1">
                <a:latin typeface="Arial" panose="020B0604020202020204" pitchFamily="34" charset="0"/>
                <a:cs typeface="Arial" panose="020B0604020202020204" pitchFamily="34" charset="0"/>
              </a:rPr>
              <a:t>Hamming distance</a:t>
            </a:r>
            <a:r>
              <a:rPr lang="en-GB" sz="2000">
                <a:latin typeface="Arial" panose="020B0604020202020204" pitchFamily="34" charset="0"/>
                <a:cs typeface="Arial" panose="020B0604020202020204" pitchFamily="34" charset="0"/>
              </a:rPr>
              <a:t> is common for discrete values (such as strings)</a:t>
            </a:r>
          </a:p>
          <a:p>
            <a:pPr lvl="2"/>
            <a:endParaRPr lang="en-GB" sz="1400">
              <a:latin typeface="Arial" panose="020B0604020202020204" pitchFamily="34" charset="0"/>
              <a:cs typeface="Arial" panose="020B0604020202020204" pitchFamily="34" charset="0"/>
            </a:endParaRPr>
          </a:p>
          <a:p>
            <a:pPr lvl="1"/>
            <a:r>
              <a:rPr lang="en-GB" sz="1400" i="1">
                <a:latin typeface="Arial" panose="020B0604020202020204" pitchFamily="34" charset="0"/>
                <a:cs typeface="Arial" panose="020B0604020202020204" pitchFamily="34" charset="0"/>
              </a:rPr>
              <a:t>       d(</a:t>
            </a:r>
            <a:r>
              <a:rPr lang="en-GB" sz="1400" i="1" err="1">
                <a:latin typeface="Arial" panose="020B0604020202020204" pitchFamily="34" charset="0"/>
                <a:cs typeface="Arial" panose="020B0604020202020204" pitchFamily="34" charset="0"/>
              </a:rPr>
              <a:t>a.s</a:t>
            </a:r>
            <a:r>
              <a:rPr lang="en-GB" sz="1400" i="1">
                <a:latin typeface="Arial" panose="020B0604020202020204" pitchFamily="34" charset="0"/>
                <a:cs typeface="Arial" panose="020B0604020202020204" pitchFamily="34" charset="0"/>
              </a:rPr>
              <a:t>, b.t) = d(s, t) + 1     </a:t>
            </a:r>
            <a:r>
              <a:rPr lang="en-GB" sz="1400">
                <a:latin typeface="Arial" panose="020B0604020202020204" pitchFamily="34" charset="0"/>
                <a:cs typeface="Arial" panose="020B0604020202020204" pitchFamily="34" charset="0"/>
              </a:rPr>
              <a:t>(if </a:t>
            </a:r>
            <a:r>
              <a:rPr lang="en-GB" sz="1400" i="1">
                <a:latin typeface="Arial" panose="020B0604020202020204" pitchFamily="34" charset="0"/>
                <a:cs typeface="Arial" panose="020B0604020202020204" pitchFamily="34" charset="0"/>
              </a:rPr>
              <a:t>a ≠ b</a:t>
            </a:r>
            <a:r>
              <a:rPr lang="en-GB" sz="1400">
                <a:latin typeface="Arial" panose="020B0604020202020204" pitchFamily="34" charset="0"/>
                <a:cs typeface="Arial" panose="020B0604020202020204" pitchFamily="34" charset="0"/>
              </a:rPr>
              <a:t>)               </a:t>
            </a:r>
            <a:r>
              <a:rPr lang="en-GB" sz="1400" i="1">
                <a:latin typeface="Arial" panose="020B0604020202020204" pitchFamily="34" charset="0"/>
                <a:cs typeface="Arial" panose="020B0604020202020204" pitchFamily="34" charset="0"/>
              </a:rPr>
              <a:t>d(s, “”) = d(“”, s) = </a:t>
            </a:r>
            <a:r>
              <a:rPr lang="en-GB" sz="1400" i="1" err="1">
                <a:latin typeface="Arial" panose="020B0604020202020204" pitchFamily="34" charset="0"/>
                <a:cs typeface="Arial" panose="020B0604020202020204" pitchFamily="34" charset="0"/>
              </a:rPr>
              <a:t>len</a:t>
            </a:r>
            <a:r>
              <a:rPr lang="en-GB" sz="1400" i="1">
                <a:latin typeface="Arial" panose="020B0604020202020204" pitchFamily="34" charset="0"/>
                <a:cs typeface="Arial" panose="020B0604020202020204" pitchFamily="34" charset="0"/>
              </a:rPr>
              <a:t>(s)</a:t>
            </a:r>
            <a:endParaRPr lang="en-GB" sz="1400">
              <a:latin typeface="Arial" panose="020B0604020202020204" pitchFamily="34" charset="0"/>
              <a:cs typeface="Arial" panose="020B0604020202020204" pitchFamily="34" charset="0"/>
            </a:endParaRPr>
          </a:p>
          <a:p>
            <a:pPr lvl="1"/>
            <a:r>
              <a:rPr lang="en-GB" sz="800">
                <a:latin typeface="Arial" panose="020B0604020202020204" pitchFamily="34" charset="0"/>
                <a:cs typeface="Arial" panose="020B0604020202020204" pitchFamily="34" charset="0"/>
              </a:rPr>
              <a:t>       </a:t>
            </a:r>
          </a:p>
          <a:p>
            <a:pPr lvl="1"/>
            <a:r>
              <a:rPr lang="en-GB" sz="1400" i="1">
                <a:latin typeface="Arial" panose="020B0604020202020204" pitchFamily="34" charset="0"/>
                <a:cs typeface="Arial" panose="020B0604020202020204" pitchFamily="34" charset="0"/>
              </a:rPr>
              <a:t>       d(</a:t>
            </a:r>
            <a:r>
              <a:rPr lang="en-GB" sz="1400" i="1" err="1">
                <a:latin typeface="Arial" panose="020B0604020202020204" pitchFamily="34" charset="0"/>
                <a:cs typeface="Arial" panose="020B0604020202020204" pitchFamily="34" charset="0"/>
              </a:rPr>
              <a:t>a.s</a:t>
            </a:r>
            <a:r>
              <a:rPr lang="en-GB" sz="1400" i="1">
                <a:latin typeface="Arial" panose="020B0604020202020204" pitchFamily="34" charset="0"/>
                <a:cs typeface="Arial" panose="020B0604020202020204" pitchFamily="34" charset="0"/>
              </a:rPr>
              <a:t>, b.t) = d(s, t)           </a:t>
            </a:r>
            <a:r>
              <a:rPr lang="en-GB" sz="1400">
                <a:latin typeface="Arial" panose="020B0604020202020204" pitchFamily="34" charset="0"/>
                <a:cs typeface="Arial" panose="020B0604020202020204" pitchFamily="34" charset="0"/>
              </a:rPr>
              <a:t>(if </a:t>
            </a:r>
            <a:r>
              <a:rPr lang="en-GB" sz="1400" i="1">
                <a:latin typeface="Arial" panose="020B0604020202020204" pitchFamily="34" charset="0"/>
                <a:cs typeface="Arial" panose="020B0604020202020204" pitchFamily="34" charset="0"/>
              </a:rPr>
              <a:t>a = b</a:t>
            </a:r>
            <a:r>
              <a:rPr lang="en-GB" sz="1400">
                <a:latin typeface="Arial" panose="020B0604020202020204" pitchFamily="34" charset="0"/>
                <a:cs typeface="Arial" panose="020B0604020202020204" pitchFamily="34" charset="0"/>
              </a:rPr>
              <a:t>)</a:t>
            </a:r>
            <a:endParaRPr lang="en-GB" sz="1400" i="1">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14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Optimal distance can be learned algorithmically</a:t>
            </a:r>
          </a:p>
        </p:txBody>
      </p:sp>
      <p:pic>
        <p:nvPicPr>
          <p:cNvPr id="2" name="Picture 1"/>
          <p:cNvPicPr>
            <a:picLocks noChangeAspect="1"/>
          </p:cNvPicPr>
          <p:nvPr/>
        </p:nvPicPr>
        <p:blipFill>
          <a:blip r:embed="rId6"/>
          <a:stretch>
            <a:fillRect/>
          </a:stretch>
        </p:blipFill>
        <p:spPr>
          <a:xfrm>
            <a:off x="1146610" y="4162895"/>
            <a:ext cx="6562725" cy="561975"/>
          </a:xfrm>
          <a:prstGeom prst="rect">
            <a:avLst/>
          </a:prstGeom>
        </p:spPr>
      </p:pic>
    </p:spTree>
    <p:extLst>
      <p:ext uri="{BB962C8B-B14F-4D97-AF65-F5344CB8AC3E}">
        <p14:creationId xmlns:p14="http://schemas.microsoft.com/office/powerpoint/2010/main" val="408267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a:ea typeface="MS PGothic"/>
              </a:rPr>
              <a:t>K-Nearest </a:t>
            </a:r>
            <a:r>
              <a:rPr lang="en-GB" dirty="0" err="1">
                <a:latin typeface="Arial Black"/>
                <a:ea typeface="MS PGothic"/>
              </a:rPr>
              <a:t>Neighbors</a:t>
            </a:r>
            <a:r>
              <a:rPr lang="en-GB" dirty="0">
                <a:latin typeface="Arial Black"/>
                <a:ea typeface="MS PGothic"/>
              </a:rPr>
              <a:t> in Python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25</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3477875"/>
          </a:xfrm>
          <a:prstGeom prst="rect">
            <a:avLst/>
          </a:prstGeom>
          <a:noFill/>
        </p:spPr>
        <p:txBody>
          <a:bodyPr wrap="square" rtlCol="0" anchor="t">
            <a:spAutoFit/>
          </a:bodyPr>
          <a:lstStyle/>
          <a:p>
            <a:pPr marL="457200" indent="-457200">
              <a:buAutoNum type="arabicPeriod"/>
            </a:pPr>
            <a:r>
              <a:rPr lang="en-GB" sz="2000" dirty="0">
                <a:latin typeface="Arial"/>
                <a:cs typeface="Arial"/>
              </a:rPr>
              <a:t>Import packages and classes:</a:t>
            </a:r>
            <a:endParaRPr lang="en-GB" sz="2000" dirty="0">
              <a:latin typeface="Arial" panose="020B0604020202020204" pitchFamily="34" charset="0"/>
              <a:cs typeface="Arial" panose="020B0604020202020204" pitchFamily="34" charset="0"/>
            </a:endParaRPr>
          </a:p>
          <a:p>
            <a:pPr marL="457200" lvl="2"/>
            <a:endParaRPr lang="en-GB" sz="2000" dirty="0">
              <a:ea typeface="+mn-lt"/>
              <a:cs typeface="+mn-lt"/>
            </a:endParaRPr>
          </a:p>
          <a:p>
            <a:pPr marL="457200" lvl="2"/>
            <a:endParaRPr lang="en-GB" sz="2000" dirty="0">
              <a:latin typeface="Calibri" panose="020F0502020204030204"/>
              <a:cs typeface="Calibri" panose="020F0502020204030204"/>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r>
              <a:rPr lang="en-GB" sz="2000" dirty="0">
                <a:latin typeface="Arial"/>
                <a:cs typeface="Arial"/>
              </a:rPr>
              <a:t>Create classifier and fit it:</a:t>
            </a: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a:cs typeface="Arial"/>
            </a:endParaRPr>
          </a:p>
          <a:p>
            <a:pPr marL="457200" indent="-457200">
              <a:buAutoNum type="arabicPeriod"/>
            </a:pPr>
            <a:endParaRPr lang="en-GB" sz="2000" dirty="0">
              <a:latin typeface="Arial"/>
              <a:cs typeface="Arial"/>
            </a:endParaRPr>
          </a:p>
          <a:p>
            <a:pPr marL="457200" indent="-457200">
              <a:buAutoNum type="arabicPeriod"/>
            </a:pPr>
            <a:r>
              <a:rPr lang="en-GB" sz="2000" dirty="0">
                <a:latin typeface="Arial"/>
                <a:cs typeface="Arial"/>
              </a:rPr>
              <a:t>Get results:</a:t>
            </a:r>
            <a:endParaRPr lang="en-GB" sz="2000" dirty="0">
              <a:latin typeface="Arial" panose="020B0604020202020204" pitchFamily="34" charset="0"/>
              <a:cs typeface="Arial" panose="020B0604020202020204" pitchFamily="34" charset="0"/>
            </a:endParaRPr>
          </a:p>
        </p:txBody>
      </p:sp>
      <p:sp>
        <p:nvSpPr>
          <p:cNvPr id="2" name="Rectangle: Rounded Corners 1">
            <a:extLst>
              <a:ext uri="{FF2B5EF4-FFF2-40B4-BE49-F238E27FC236}">
                <a16:creationId xmlns:a16="http://schemas.microsoft.com/office/drawing/2014/main" id="{DE1A783B-A681-4766-93D8-46E0A5E5B9BD}"/>
              </a:ext>
            </a:extLst>
          </p:cNvPr>
          <p:cNvSpPr/>
          <p:nvPr/>
        </p:nvSpPr>
        <p:spPr>
          <a:xfrm>
            <a:off x="779253" y="1898484"/>
            <a:ext cx="5864392" cy="57221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23AB014-98BC-46DB-B272-187649EA2652}"/>
              </a:ext>
            </a:extLst>
          </p:cNvPr>
          <p:cNvSpPr txBox="1"/>
          <p:nvPr/>
        </p:nvSpPr>
        <p:spPr>
          <a:xfrm>
            <a:off x="956111" y="1982412"/>
            <a:ext cx="568794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solidFill>
                  <a:schemeClr val="accent1">
                    <a:lumMod val="75000"/>
                  </a:schemeClr>
                </a:solidFill>
                <a:latin typeface="Times New Roman"/>
                <a:ea typeface="+mn-lt"/>
                <a:cs typeface="+mn-lt"/>
              </a:rPr>
              <a:t>from</a:t>
            </a:r>
            <a:r>
              <a:rPr lang="en-GB" sz="2000" dirty="0">
                <a:latin typeface="Times New Roman"/>
                <a:ea typeface="+mn-lt"/>
                <a:cs typeface="+mn-lt"/>
              </a:rPr>
              <a:t> </a:t>
            </a:r>
            <a:r>
              <a:rPr lang="en-GB" sz="2000" dirty="0" err="1">
                <a:latin typeface="Times New Roman"/>
                <a:ea typeface="+mn-lt"/>
                <a:cs typeface="+mn-lt"/>
              </a:rPr>
              <a:t>sklearn.neighbors</a:t>
            </a:r>
            <a:r>
              <a:rPr lang="en-GB" sz="2000" dirty="0">
                <a:latin typeface="Times New Roman"/>
                <a:ea typeface="+mn-lt"/>
                <a:cs typeface="+mn-lt"/>
              </a:rPr>
              <a:t> </a:t>
            </a:r>
            <a:r>
              <a:rPr lang="en-GB" sz="2000" dirty="0">
                <a:solidFill>
                  <a:schemeClr val="accent1">
                    <a:lumMod val="75000"/>
                  </a:schemeClr>
                </a:solidFill>
                <a:latin typeface="Times New Roman"/>
                <a:ea typeface="+mn-lt"/>
                <a:cs typeface="+mn-lt"/>
              </a:rPr>
              <a:t>import</a:t>
            </a:r>
            <a:r>
              <a:rPr lang="en-GB" sz="2000" dirty="0">
                <a:latin typeface="Times New Roman"/>
                <a:ea typeface="+mn-lt"/>
                <a:cs typeface="+mn-lt"/>
              </a:rPr>
              <a:t> </a:t>
            </a:r>
            <a:r>
              <a:rPr lang="en-GB" sz="2000" dirty="0" err="1">
                <a:latin typeface="Times New Roman"/>
                <a:ea typeface="+mn-lt"/>
                <a:cs typeface="+mn-lt"/>
              </a:rPr>
              <a:t>NearestNeighbors</a:t>
            </a:r>
            <a:endParaRPr lang="en-US" sz="2000" dirty="0">
              <a:latin typeface="Times New Roman"/>
            </a:endParaRPr>
          </a:p>
        </p:txBody>
      </p:sp>
      <p:sp>
        <p:nvSpPr>
          <p:cNvPr id="9" name="Rectangle: Rounded Corners 8">
            <a:extLst>
              <a:ext uri="{FF2B5EF4-FFF2-40B4-BE49-F238E27FC236}">
                <a16:creationId xmlns:a16="http://schemas.microsoft.com/office/drawing/2014/main" id="{BD3F712B-787D-4949-ACD6-719A600003FE}"/>
              </a:ext>
            </a:extLst>
          </p:cNvPr>
          <p:cNvSpPr/>
          <p:nvPr/>
        </p:nvSpPr>
        <p:spPr>
          <a:xfrm>
            <a:off x="779252" y="3120876"/>
            <a:ext cx="5864392" cy="11835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8CC0247-D8D8-480D-881B-5BED193E1FC2}"/>
              </a:ext>
            </a:extLst>
          </p:cNvPr>
          <p:cNvSpPr txBox="1"/>
          <p:nvPr/>
        </p:nvSpPr>
        <p:spPr>
          <a:xfrm>
            <a:off x="942256" y="3204804"/>
            <a:ext cx="561867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err="1">
                <a:solidFill>
                  <a:srgbClr val="000000"/>
                </a:solidFill>
                <a:latin typeface="Times New Roman"/>
                <a:ea typeface="+mn-lt"/>
                <a:cs typeface="+mn-lt"/>
              </a:rPr>
              <a:t>knn</a:t>
            </a:r>
            <a:r>
              <a:rPr lang="en-GB" sz="2000" dirty="0">
                <a:solidFill>
                  <a:srgbClr val="000000"/>
                </a:solidFill>
                <a:latin typeface="Times New Roman"/>
                <a:ea typeface="+mn-lt"/>
                <a:cs typeface="+mn-lt"/>
              </a:rPr>
              <a:t> = </a:t>
            </a:r>
            <a:r>
              <a:rPr lang="en-GB" sz="2000" dirty="0" err="1">
                <a:solidFill>
                  <a:srgbClr val="000000"/>
                </a:solidFill>
                <a:latin typeface="Times New Roman"/>
                <a:ea typeface="+mn-lt"/>
                <a:cs typeface="+mn-lt"/>
              </a:rPr>
              <a:t>Nearest</a:t>
            </a:r>
            <a:r>
              <a:rPr lang="en-GB" sz="2000" dirty="0" err="1">
                <a:latin typeface="Times New Roman"/>
                <a:ea typeface="+mn-lt"/>
                <a:cs typeface="+mn-lt"/>
              </a:rPr>
              <a:t>Neighbors</a:t>
            </a:r>
            <a:r>
              <a:rPr lang="en-GB" sz="2000" dirty="0">
                <a:latin typeface="Times New Roman"/>
                <a:ea typeface="+mn-lt"/>
                <a:cs typeface="+mn-lt"/>
              </a:rPr>
              <a:t> (	</a:t>
            </a:r>
            <a:r>
              <a:rPr lang="en-GB" sz="2000" dirty="0" err="1">
                <a:latin typeface="Times New Roman"/>
                <a:ea typeface="+mn-lt"/>
                <a:cs typeface="+mn-lt"/>
              </a:rPr>
              <a:t>n_neighbors</a:t>
            </a:r>
            <a:r>
              <a:rPr lang="en-GB" sz="2000" dirty="0">
                <a:latin typeface="Times New Roman"/>
                <a:ea typeface="+mn-lt"/>
                <a:cs typeface="+mn-lt"/>
              </a:rPr>
              <a:t>=5, </a:t>
            </a:r>
          </a:p>
          <a:p>
            <a:r>
              <a:rPr lang="en-GB" sz="2000" dirty="0">
                <a:latin typeface="Times New Roman"/>
                <a:ea typeface="+mn-lt"/>
                <a:cs typeface="+mn-lt"/>
              </a:rPr>
              <a:t>						metric=‘</a:t>
            </a:r>
            <a:r>
              <a:rPr lang="en-GB" sz="2000" dirty="0" err="1">
                <a:latin typeface="Times New Roman"/>
                <a:ea typeface="+mn-lt"/>
                <a:cs typeface="+mn-lt"/>
              </a:rPr>
              <a:t>euclidean</a:t>
            </a:r>
            <a:r>
              <a:rPr lang="en-GB" sz="2000" dirty="0">
                <a:latin typeface="Times New Roman"/>
                <a:ea typeface="+mn-lt"/>
                <a:cs typeface="+mn-lt"/>
              </a:rPr>
              <a:t>’)</a:t>
            </a:r>
            <a:endParaRPr lang="en-US" sz="2000" dirty="0">
              <a:latin typeface="Times New Roman"/>
              <a:ea typeface="+mn-lt"/>
              <a:cs typeface="Times New Roman"/>
            </a:endParaRPr>
          </a:p>
          <a:p>
            <a:r>
              <a:rPr lang="en-GB" sz="2000" dirty="0" err="1">
                <a:latin typeface="Times New Roman"/>
                <a:ea typeface="+mn-lt"/>
                <a:cs typeface="+mn-lt"/>
              </a:rPr>
              <a:t>knn.fit</a:t>
            </a:r>
            <a:r>
              <a:rPr lang="en-GB" sz="2000" dirty="0">
                <a:latin typeface="Times New Roman"/>
                <a:ea typeface="+mn-lt"/>
                <a:cs typeface="+mn-lt"/>
              </a:rPr>
              <a:t>(</a:t>
            </a:r>
            <a:r>
              <a:rPr lang="en-GB" sz="2000" dirty="0" err="1">
                <a:latin typeface="Times New Roman"/>
                <a:ea typeface="+mn-lt"/>
                <a:cs typeface="+mn-lt"/>
              </a:rPr>
              <a:t>x_train</a:t>
            </a:r>
            <a:r>
              <a:rPr lang="en-GB" sz="2000" dirty="0">
                <a:latin typeface="Times New Roman"/>
                <a:ea typeface="+mn-lt"/>
                <a:cs typeface="+mn-lt"/>
              </a:rPr>
              <a:t>, </a:t>
            </a:r>
            <a:r>
              <a:rPr lang="en-GB" sz="2000" dirty="0" err="1">
                <a:latin typeface="Times New Roman"/>
                <a:ea typeface="+mn-lt"/>
                <a:cs typeface="+mn-lt"/>
              </a:rPr>
              <a:t>y_train</a:t>
            </a:r>
            <a:r>
              <a:rPr lang="en-GB" sz="2000" dirty="0">
                <a:latin typeface="Times New Roman"/>
                <a:ea typeface="+mn-lt"/>
                <a:cs typeface="+mn-lt"/>
              </a:rPr>
              <a:t>)</a:t>
            </a:r>
            <a:endParaRPr lang="en-US" sz="2000" dirty="0">
              <a:latin typeface="Times New Roman"/>
              <a:cs typeface="Times New Roman"/>
            </a:endParaRPr>
          </a:p>
        </p:txBody>
      </p:sp>
      <p:sp>
        <p:nvSpPr>
          <p:cNvPr id="11" name="Rectangle: Rounded Corners 10">
            <a:extLst>
              <a:ext uri="{FF2B5EF4-FFF2-40B4-BE49-F238E27FC236}">
                <a16:creationId xmlns:a16="http://schemas.microsoft.com/office/drawing/2014/main" id="{EFE6C446-5961-498B-8AF2-67B9C9ABB991}"/>
              </a:ext>
            </a:extLst>
          </p:cNvPr>
          <p:cNvSpPr/>
          <p:nvPr/>
        </p:nvSpPr>
        <p:spPr>
          <a:xfrm>
            <a:off x="779253" y="4946919"/>
            <a:ext cx="5864392" cy="87958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B701F91-1346-458E-AB9D-0CCF4C391151}"/>
              </a:ext>
            </a:extLst>
          </p:cNvPr>
          <p:cNvSpPr txBox="1"/>
          <p:nvPr/>
        </p:nvSpPr>
        <p:spPr>
          <a:xfrm>
            <a:off x="956111" y="5030844"/>
            <a:ext cx="561867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latin typeface="Times New Roman"/>
                <a:cs typeface="Times New Roman"/>
              </a:rPr>
              <a:t>indices, distances = </a:t>
            </a:r>
            <a:r>
              <a:rPr lang="en-GB" sz="2000" dirty="0" err="1">
                <a:latin typeface="Times New Roman"/>
                <a:cs typeface="Times New Roman"/>
              </a:rPr>
              <a:t>knn.neighbors</a:t>
            </a:r>
            <a:r>
              <a:rPr lang="en-GB" sz="2000" dirty="0">
                <a:latin typeface="Times New Roman"/>
                <a:cs typeface="Times New Roman"/>
              </a:rPr>
              <a:t>(</a:t>
            </a:r>
            <a:r>
              <a:rPr lang="en-GB" sz="2000" dirty="0" err="1">
                <a:latin typeface="Times New Roman"/>
                <a:cs typeface="Times New Roman"/>
              </a:rPr>
              <a:t>x_train</a:t>
            </a:r>
            <a:r>
              <a:rPr lang="en-GB" sz="2000" dirty="0">
                <a:latin typeface="Times New Roman"/>
                <a:cs typeface="Times New Roman"/>
              </a:rPr>
              <a:t>)</a:t>
            </a:r>
            <a:endParaRPr lang="en-GB" sz="2000" dirty="0">
              <a:latin typeface="Times New Roman"/>
              <a:ea typeface="+mn-lt"/>
              <a:cs typeface="Times New Roman"/>
            </a:endParaRPr>
          </a:p>
          <a:p>
            <a:r>
              <a:rPr lang="en-GB" sz="2000" dirty="0" err="1">
                <a:latin typeface="Times New Roman"/>
                <a:ea typeface="+mn-lt"/>
                <a:cs typeface="Times New Roman"/>
              </a:rPr>
              <a:t>y_pred</a:t>
            </a:r>
            <a:r>
              <a:rPr lang="en-GB" sz="2000" dirty="0">
                <a:latin typeface="Times New Roman"/>
                <a:ea typeface="+mn-lt"/>
                <a:cs typeface="Times New Roman"/>
              </a:rPr>
              <a:t> = </a:t>
            </a:r>
            <a:r>
              <a:rPr lang="en-GB" sz="2000" dirty="0" err="1">
                <a:latin typeface="Times New Roman"/>
                <a:ea typeface="+mn-lt"/>
                <a:cs typeface="Times New Roman"/>
              </a:rPr>
              <a:t>knn.predict</a:t>
            </a:r>
            <a:r>
              <a:rPr lang="en-GB" sz="2000" dirty="0">
                <a:latin typeface="Times New Roman"/>
                <a:ea typeface="+mn-lt"/>
                <a:cs typeface="Times New Roman"/>
              </a:rPr>
              <a:t>(</a:t>
            </a:r>
            <a:r>
              <a:rPr lang="en-GB" sz="2000" dirty="0" err="1">
                <a:latin typeface="Times New Roman"/>
                <a:ea typeface="+mn-lt"/>
                <a:cs typeface="Times New Roman"/>
              </a:rPr>
              <a:t>x_test</a:t>
            </a:r>
            <a:r>
              <a:rPr lang="en-GB" sz="2000" dirty="0">
                <a:latin typeface="Times New Roman"/>
                <a:ea typeface="+mn-lt"/>
                <a:cs typeface="Times New Roman"/>
              </a:rPr>
              <a:t>)</a:t>
            </a:r>
            <a:endParaRPr lang="en-GB" sz="2000" dirty="0">
              <a:latin typeface="Times New Roman"/>
              <a:ea typeface="+mn-lt"/>
              <a:cs typeface="+mn-lt"/>
            </a:endParaRPr>
          </a:p>
        </p:txBody>
      </p:sp>
    </p:spTree>
    <p:extLst>
      <p:ext uri="{BB962C8B-B14F-4D97-AF65-F5344CB8AC3E}">
        <p14:creationId xmlns:p14="http://schemas.microsoft.com/office/powerpoint/2010/main" val="37408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K-Nearest </a:t>
            </a:r>
            <a:r>
              <a:rPr lang="en-GB" err="1">
                <a:latin typeface="Arial Black" panose="020B0A04020102020204" pitchFamily="34" charset="0"/>
              </a:rPr>
              <a:t>Neighbors</a:t>
            </a:r>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26</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078313"/>
          </a:xfrm>
          <a:prstGeom prst="rect">
            <a:avLst/>
          </a:prstGeom>
          <a:noFill/>
        </p:spPr>
        <p:txBody>
          <a:bodyPr wrap="square" rtlCol="0" anchor="t">
            <a:spAutoFit/>
          </a:bodyPr>
          <a:lstStyle/>
          <a:p>
            <a:r>
              <a:rPr lang="en-GB" sz="2000" b="1">
                <a:latin typeface="Arial" panose="020B0604020202020204" pitchFamily="34" charset="0"/>
                <a:cs typeface="Arial" panose="020B0604020202020204" pitchFamily="34" charset="0"/>
              </a:rPr>
              <a:t>Advantages</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Does not require prior knowledge about the distribution of the data</a:t>
            </a:r>
          </a:p>
          <a:p>
            <a:pPr marL="342900" indent="-342900">
              <a:buFont typeface="Arial" panose="020B0604020202020204" pitchFamily="34" charset="0"/>
              <a:buChar char="•"/>
            </a:pPr>
            <a:endParaRPr lang="en-GB" sz="8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Does not require proper training and testing phase</a:t>
            </a:r>
          </a:p>
          <a:p>
            <a:pPr marL="342900" indent="-342900">
              <a:buFont typeface="Arial" panose="020B0604020202020204" pitchFamily="34" charset="0"/>
              <a:buChar char="•"/>
            </a:pPr>
            <a:endParaRPr lang="en-GB" sz="80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Learns complex models easily</a:t>
            </a:r>
          </a:p>
          <a:p>
            <a:pPr marL="342900" indent="-342900">
              <a:buFont typeface="Arial" panose="020B0604020202020204" pitchFamily="34" charset="0"/>
              <a:buChar char="•"/>
            </a:pPr>
            <a:endParaRPr lang="en-GB" sz="8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Robust to noisy data</a:t>
            </a:r>
            <a:endParaRPr lang="en-GB" sz="200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a:latin typeface="Arial" panose="020B0604020202020204" pitchFamily="34" charset="0"/>
              <a:cs typeface="Arial" panose="020B0604020202020204" pitchFamily="34" charset="0"/>
            </a:endParaRPr>
          </a:p>
          <a:p>
            <a:r>
              <a:rPr lang="en-GB" sz="2000" b="1">
                <a:latin typeface="Arial" panose="020B0604020202020204" pitchFamily="34" charset="0"/>
                <a:cs typeface="Arial" panose="020B0604020202020204" pitchFamily="34" charset="0"/>
              </a:rPr>
              <a:t>Disadvantages</a:t>
            </a:r>
            <a:endParaRPr lang="en-GB" sz="2000"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GB" sz="80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Computationally expensive</a:t>
            </a:r>
          </a:p>
          <a:p>
            <a:pPr marL="342900" indent="-342900">
              <a:buFont typeface="Arial" panose="020B0604020202020204" pitchFamily="34" charset="0"/>
              <a:buChar char="•"/>
            </a:pPr>
            <a:endParaRPr lang="en-GB" sz="800" i="1">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Need to compute distance from all training examples every time</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Algorithms to approximate nearest </a:t>
            </a:r>
            <a:r>
              <a:rPr lang="en-GB" sz="2000" err="1">
                <a:latin typeface="Arial" panose="020B0604020202020204" pitchFamily="34" charset="0"/>
                <a:cs typeface="Arial" panose="020B0604020202020204" pitchFamily="34" charset="0"/>
              </a:rPr>
              <a:t>neighbor</a:t>
            </a:r>
            <a:r>
              <a:rPr lang="en-GB" sz="2000">
                <a:latin typeface="Arial" panose="020B0604020202020204" pitchFamily="34" charset="0"/>
                <a:cs typeface="Arial" panose="020B0604020202020204" pitchFamily="34" charset="0"/>
              </a:rPr>
              <a:t> search make it tractable</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Many issues with high-dimensions: </a:t>
            </a:r>
          </a:p>
          <a:p>
            <a:pPr marL="342900" indent="-342900">
              <a:buFont typeface="Arial" panose="020B0604020202020204" pitchFamily="34" charset="0"/>
              <a:buChar char="•"/>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Time and space requirements, data sparsity </a:t>
            </a:r>
          </a:p>
        </p:txBody>
      </p:sp>
    </p:spTree>
    <p:extLst>
      <p:ext uri="{BB962C8B-B14F-4D97-AF65-F5344CB8AC3E}">
        <p14:creationId xmlns:p14="http://schemas.microsoft.com/office/powerpoint/2010/main" val="251798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K-Nearest </a:t>
            </a:r>
            <a:r>
              <a:rPr lang="en-GB" err="1">
                <a:latin typeface="Arial Black" panose="020B0A04020102020204" pitchFamily="34" charset="0"/>
              </a:rPr>
              <a:t>Neighbors</a:t>
            </a:r>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27</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708981"/>
          </a:xfrm>
          <a:prstGeom prst="rect">
            <a:avLst/>
          </a:prstGeom>
          <a:noFill/>
        </p:spPr>
        <p:txBody>
          <a:bodyPr wrap="square" rtlCol="0" anchor="t">
            <a:spAutoFit/>
          </a:bodyPr>
          <a:lstStyle/>
          <a:p>
            <a:r>
              <a:rPr lang="en-GB" sz="2000" b="1">
                <a:latin typeface="Arial" panose="020B0604020202020204" pitchFamily="34" charset="0"/>
                <a:cs typeface="Arial" panose="020B0604020202020204" pitchFamily="34" charset="0"/>
              </a:rPr>
              <a:t>Applications</a:t>
            </a:r>
          </a:p>
          <a:p>
            <a:pPr marL="800100" lvl="1" indent="-342900">
              <a:buFont typeface="Wingdings" panose="05000000000000000000" pitchFamily="2" charset="2"/>
              <a:buChar char="Ø"/>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Categorising text</a:t>
            </a: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Forecasting currency exchange rates</a:t>
            </a:r>
          </a:p>
          <a:p>
            <a:pPr marL="800100" lvl="1" indent="-342900">
              <a:buFont typeface="Wingdings" panose="05000000000000000000" pitchFamily="2" charset="2"/>
              <a:buChar char="Ø"/>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Forecasting bankruptcies</a:t>
            </a:r>
            <a:endParaRPr lang="en-GB" sz="800">
              <a:latin typeface="Arial" panose="020B0604020202020204" pitchFamily="34" charset="0"/>
              <a:cs typeface="Arial" panose="020B0604020202020204" pitchFamily="34" charset="0"/>
            </a:endParaRPr>
          </a:p>
          <a:p>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Understanding and managing financial risk</a:t>
            </a: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Managing loans</a:t>
            </a: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Profiling customers</a:t>
            </a: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Analysing health state of patients</a:t>
            </a:r>
          </a:p>
        </p:txBody>
      </p:sp>
    </p:spTree>
    <p:extLst>
      <p:ext uri="{BB962C8B-B14F-4D97-AF65-F5344CB8AC3E}">
        <p14:creationId xmlns:p14="http://schemas.microsoft.com/office/powerpoint/2010/main" val="1352635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Decision Tree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28</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078313"/>
          </a:xfrm>
          <a:prstGeom prst="rect">
            <a:avLst/>
          </a:prstGeom>
          <a:noFill/>
        </p:spPr>
        <p:txBody>
          <a:bodyPr wrap="square" rtlCol="0" anchor="t">
            <a:spAutoFit/>
          </a:bodyPr>
          <a:lstStyle/>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A </a:t>
            </a:r>
            <a:r>
              <a:rPr lang="en-GB" sz="2000">
                <a:effectLst>
                  <a:outerShdw blurRad="38100" dist="38100" dir="2700000" algn="tl">
                    <a:srgbClr val="000000">
                      <a:alpha val="43137"/>
                    </a:srgbClr>
                  </a:outerShdw>
                </a:effectLst>
                <a:latin typeface="Arial" panose="020B0604020202020204" pitchFamily="34" charset="0"/>
                <a:cs typeface="Arial" panose="020B0604020202020204" pitchFamily="34" charset="0"/>
              </a:rPr>
              <a:t>decision tree </a:t>
            </a:r>
            <a:r>
              <a:rPr lang="en-GB" sz="2000">
                <a:latin typeface="Arial" panose="020B0604020202020204" pitchFamily="34" charset="0"/>
                <a:cs typeface="Arial" panose="020B0604020202020204" pitchFamily="34" charset="0"/>
              </a:rPr>
              <a:t>is a tree-like model for decision-making</a:t>
            </a:r>
          </a:p>
          <a:p>
            <a:pPr marL="342900" indent="-342900">
              <a:buFont typeface="Arial" panose="020B0604020202020204" pitchFamily="34" charset="0"/>
              <a:buChar char="•"/>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Each internal node represents a decision</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Each branch represents a possible outcome for the decision</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Each leaf node represents the class of objects characterized by the above decisions</a:t>
            </a: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When building a decision tree, we: </a:t>
            </a:r>
          </a:p>
          <a:p>
            <a:pPr marL="342900" indent="-342900">
              <a:buFont typeface="Arial" panose="020B0604020202020204" pitchFamily="34" charset="0"/>
              <a:buChar char="•"/>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split the population into classes as we make decisions</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continue the splitting process until we reach a predefined stopping criterion</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predict based on the training examples from the same class</a:t>
            </a: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Decision trees can be used for both Classification And Regression:</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u="sng">
                <a:latin typeface="Arial" panose="020B0604020202020204" pitchFamily="34" charset="0"/>
                <a:cs typeface="Arial" panose="020B0604020202020204" pitchFamily="34" charset="0"/>
              </a:rPr>
              <a:t>Classification</a:t>
            </a:r>
            <a:r>
              <a:rPr lang="en-GB" sz="2000">
                <a:latin typeface="Arial" panose="020B0604020202020204" pitchFamily="34" charset="0"/>
                <a:cs typeface="Arial" panose="020B0604020202020204" pitchFamily="34" charset="0"/>
              </a:rPr>
              <a:t>: the predicted value is the mode of the class</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u="sng">
                <a:latin typeface="Arial" panose="020B0604020202020204" pitchFamily="34" charset="0"/>
                <a:cs typeface="Arial" panose="020B0604020202020204" pitchFamily="34" charset="0"/>
              </a:rPr>
              <a:t>Regression</a:t>
            </a:r>
            <a:r>
              <a:rPr lang="en-GB" sz="2000">
                <a:latin typeface="Arial" panose="020B0604020202020204" pitchFamily="34" charset="0"/>
                <a:cs typeface="Arial" panose="020B0604020202020204" pitchFamily="34" charset="0"/>
              </a:rPr>
              <a:t>: the predicted value is the mean of the class</a:t>
            </a:r>
          </a:p>
        </p:txBody>
      </p:sp>
    </p:spTree>
    <p:extLst>
      <p:ext uri="{BB962C8B-B14F-4D97-AF65-F5344CB8AC3E}">
        <p14:creationId xmlns:p14="http://schemas.microsoft.com/office/powerpoint/2010/main" val="310048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Decision Tree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29</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707886"/>
          </a:xfrm>
          <a:prstGeom prst="rect">
            <a:avLst/>
          </a:prstGeom>
          <a:noFill/>
        </p:spPr>
        <p:txBody>
          <a:bodyPr wrap="square" rtlCol="0" anchor="t">
            <a:spAutoFit/>
          </a:bodyPr>
          <a:lstStyle/>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u="sng">
                <a:latin typeface="Arial" panose="020B0604020202020204" pitchFamily="34" charset="0"/>
                <a:cs typeface="Arial" panose="020B0604020202020204" pitchFamily="34" charset="0"/>
              </a:rPr>
              <a:t>Example</a:t>
            </a:r>
            <a:r>
              <a:rPr lang="en-GB" sz="2000">
                <a:latin typeface="Arial" panose="020B0604020202020204" pitchFamily="34" charset="0"/>
                <a:cs typeface="Arial" panose="020B0604020202020204" pitchFamily="34" charset="0"/>
              </a:rPr>
              <a:t>: Decision tree to predict apartment type based on family size, salary and marriage status</a:t>
            </a:r>
          </a:p>
        </p:txBody>
      </p:sp>
      <p:pic>
        <p:nvPicPr>
          <p:cNvPr id="2" name="Picture 1"/>
          <p:cNvPicPr>
            <a:picLocks noChangeAspect="1"/>
          </p:cNvPicPr>
          <p:nvPr/>
        </p:nvPicPr>
        <p:blipFill>
          <a:blip r:embed="rId6"/>
          <a:stretch>
            <a:fillRect/>
          </a:stretch>
        </p:blipFill>
        <p:spPr>
          <a:xfrm>
            <a:off x="1091607" y="2734306"/>
            <a:ext cx="6572250" cy="3000375"/>
          </a:xfrm>
          <a:prstGeom prst="rect">
            <a:avLst/>
          </a:prstGeom>
        </p:spPr>
      </p:pic>
    </p:spTree>
    <p:extLst>
      <p:ext uri="{BB962C8B-B14F-4D97-AF65-F5344CB8AC3E}">
        <p14:creationId xmlns:p14="http://schemas.microsoft.com/office/powerpoint/2010/main" val="937220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a:latin typeface="Arial" panose="020B0604020202020204" pitchFamily="34" charset="0"/>
              </a:rPr>
              <a:t>After completing this course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Objectives</a:t>
            </a:r>
          </a:p>
        </p:txBody>
      </p:sp>
      <p:sp>
        <p:nvSpPr>
          <p:cNvPr id="3" name="Rectangle 2"/>
          <p:cNvSpPr/>
          <p:nvPr/>
        </p:nvSpPr>
        <p:spPr>
          <a:xfrm>
            <a:off x="1031150" y="1700808"/>
            <a:ext cx="9628789" cy="2169825"/>
          </a:xfrm>
          <a:prstGeom prst="rect">
            <a:avLst/>
          </a:prstGeom>
          <a:noFill/>
          <a:ln w="15875">
            <a:noFill/>
          </a:ln>
        </p:spPr>
        <p:txBody>
          <a:bodyPr wrap="square">
            <a:spAutoFit/>
          </a:bodyPr>
          <a:lstStyle/>
          <a:p>
            <a:pPr marL="285750" indent="-285750">
              <a:lnSpc>
                <a:spcPct val="150000"/>
              </a:lnSpc>
              <a:buClr>
                <a:schemeClr val="accent1"/>
              </a:buClr>
              <a:buSzPct val="100000"/>
              <a:buFont typeface="Wingdings" panose="05000000000000000000" pitchFamily="2" charset="2"/>
              <a:buChar char="q"/>
              <a:defRPr/>
            </a:pPr>
            <a:r>
              <a:rPr lang="en-GB" dirty="0">
                <a:latin typeface="Arial" panose="020B0604020202020204" pitchFamily="34" charset="0"/>
                <a:cs typeface="Arial" panose="020B0604020202020204" pitchFamily="34" charset="0"/>
              </a:rPr>
              <a:t>Explain what supervised algorithms are and some of the main approaches</a:t>
            </a:r>
          </a:p>
          <a:p>
            <a:pPr marL="285750" indent="-285750">
              <a:lnSpc>
                <a:spcPct val="150000"/>
              </a:lnSpc>
              <a:buClr>
                <a:schemeClr val="accent1"/>
              </a:buClr>
              <a:buSzPct val="100000"/>
              <a:buFont typeface="Wingdings" panose="05000000000000000000" pitchFamily="2" charset="2"/>
              <a:buChar char="q"/>
              <a:defRPr/>
            </a:pPr>
            <a:r>
              <a:rPr lang="en-GB" dirty="0">
                <a:latin typeface="Arial" panose="020B0604020202020204" pitchFamily="34" charset="0"/>
                <a:cs typeface="Arial" panose="020B0604020202020204" pitchFamily="34" charset="0"/>
              </a:rPr>
              <a:t>List some of the main classification and regression algorithms</a:t>
            </a:r>
          </a:p>
          <a:p>
            <a:pPr marL="285750" indent="-285750">
              <a:lnSpc>
                <a:spcPct val="150000"/>
              </a:lnSpc>
              <a:buClr>
                <a:schemeClr val="accent1"/>
              </a:buClr>
              <a:buSzPct val="100000"/>
              <a:buFont typeface="Wingdings" panose="05000000000000000000" pitchFamily="2" charset="2"/>
              <a:buChar char="q"/>
              <a:defRPr/>
            </a:pPr>
            <a:r>
              <a:rPr lang="en-GB" altLang="en-US" dirty="0">
                <a:latin typeface="Arial" panose="020B0604020202020204" pitchFamily="34" charset="0"/>
                <a:cs typeface="Arial" panose="020B0604020202020204" pitchFamily="34" charset="0"/>
              </a:rPr>
              <a:t>Understand concepts such as cost function and gradient descent</a:t>
            </a:r>
          </a:p>
          <a:p>
            <a:pPr marL="285750" indent="-285750">
              <a:lnSpc>
                <a:spcPct val="150000"/>
              </a:lnSpc>
              <a:buClr>
                <a:schemeClr val="accent1"/>
              </a:buClr>
              <a:buSzPct val="100000"/>
              <a:buFont typeface="Wingdings" panose="05000000000000000000" pitchFamily="2" charset="2"/>
              <a:buChar char="q"/>
            </a:pPr>
            <a:r>
              <a:rPr lang="en-GB" altLang="en-US" dirty="0">
                <a:latin typeface="Arial" panose="020B0604020202020204" pitchFamily="34" charset="0"/>
                <a:cs typeface="Arial" panose="020B0604020202020204" pitchFamily="34" charset="0"/>
              </a:rPr>
              <a:t>Describe how ensemble techniques work in general</a:t>
            </a:r>
          </a:p>
          <a:p>
            <a:pPr marL="285750" indent="-285750">
              <a:lnSpc>
                <a:spcPct val="150000"/>
              </a:lnSpc>
              <a:buClr>
                <a:schemeClr val="accent1"/>
              </a:buClr>
              <a:buSzPct val="100000"/>
              <a:buFont typeface="Wingdings" panose="05000000000000000000" pitchFamily="2" charset="2"/>
              <a:buChar char="q"/>
            </a:pPr>
            <a:r>
              <a:rPr lang="en-GB" altLang="en-US" dirty="0">
                <a:latin typeface="Arial" panose="020B0604020202020204" pitchFamily="34" charset="0"/>
                <a:cs typeface="Arial" panose="020B0604020202020204" pitchFamily="34" charset="0"/>
              </a:rPr>
              <a:t>Classify ensemble techniques and give examples for each class</a:t>
            </a:r>
          </a:p>
        </p:txBody>
      </p:sp>
      <p:pic>
        <p:nvPicPr>
          <p:cNvPr id="102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546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a:ea typeface="MS PGothic"/>
              </a:rPr>
              <a:t>Decision Tree in Python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30</a:t>
            </a:fld>
            <a:endParaRPr lang="zh-TW" altLang="en-US" sz="1400" dirty="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3477875"/>
          </a:xfrm>
          <a:prstGeom prst="rect">
            <a:avLst/>
          </a:prstGeom>
          <a:noFill/>
        </p:spPr>
        <p:txBody>
          <a:bodyPr wrap="square" rtlCol="0" anchor="t">
            <a:spAutoFit/>
          </a:bodyPr>
          <a:lstStyle/>
          <a:p>
            <a:pPr marL="457200" indent="-457200">
              <a:buAutoNum type="arabicPeriod"/>
            </a:pPr>
            <a:r>
              <a:rPr lang="en-GB" sz="2000" dirty="0">
                <a:latin typeface="Arial"/>
                <a:cs typeface="Arial"/>
              </a:rPr>
              <a:t>Import packages and classes:</a:t>
            </a:r>
            <a:endParaRPr lang="en-GB" sz="2000" dirty="0">
              <a:latin typeface="Arial" panose="020B0604020202020204" pitchFamily="34" charset="0"/>
              <a:cs typeface="Arial" panose="020B0604020202020204" pitchFamily="34" charset="0"/>
            </a:endParaRPr>
          </a:p>
          <a:p>
            <a:pPr marL="457200" lvl="2"/>
            <a:endParaRPr lang="en-GB" sz="2000" dirty="0">
              <a:ea typeface="+mn-lt"/>
              <a:cs typeface="+mn-lt"/>
            </a:endParaRPr>
          </a:p>
          <a:p>
            <a:pPr marL="457200" lvl="2"/>
            <a:endParaRPr lang="en-GB" sz="2000" dirty="0">
              <a:latin typeface="Calibri" panose="020F0502020204030204"/>
              <a:cs typeface="Calibri" panose="020F0502020204030204"/>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r>
              <a:rPr lang="en-GB" sz="2000" dirty="0">
                <a:latin typeface="Arial"/>
                <a:cs typeface="Arial"/>
              </a:rPr>
              <a:t>Create classifier and fit it:</a:t>
            </a: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a:cs typeface="Arial"/>
            </a:endParaRPr>
          </a:p>
          <a:p>
            <a:pPr marL="457200" indent="-457200">
              <a:buAutoNum type="arabicPeriod"/>
            </a:pPr>
            <a:endParaRPr lang="en-GB" sz="2000" dirty="0">
              <a:latin typeface="Arial"/>
              <a:cs typeface="Arial"/>
            </a:endParaRPr>
          </a:p>
          <a:p>
            <a:pPr marL="457200" indent="-457200">
              <a:buAutoNum type="arabicPeriod"/>
            </a:pPr>
            <a:r>
              <a:rPr lang="en-GB" sz="2000" dirty="0">
                <a:latin typeface="Arial"/>
                <a:cs typeface="Arial"/>
              </a:rPr>
              <a:t>Get results:</a:t>
            </a:r>
            <a:endParaRPr lang="en-GB" sz="2000" dirty="0">
              <a:latin typeface="Arial" panose="020B0604020202020204" pitchFamily="34" charset="0"/>
              <a:cs typeface="Arial" panose="020B0604020202020204" pitchFamily="34" charset="0"/>
            </a:endParaRPr>
          </a:p>
        </p:txBody>
      </p:sp>
      <p:sp>
        <p:nvSpPr>
          <p:cNvPr id="2" name="Rectangle: Rounded Corners 1">
            <a:extLst>
              <a:ext uri="{FF2B5EF4-FFF2-40B4-BE49-F238E27FC236}">
                <a16:creationId xmlns:a16="http://schemas.microsoft.com/office/drawing/2014/main" id="{DE1A783B-A681-4766-93D8-46E0A5E5B9BD}"/>
              </a:ext>
            </a:extLst>
          </p:cNvPr>
          <p:cNvSpPr/>
          <p:nvPr/>
        </p:nvSpPr>
        <p:spPr>
          <a:xfrm>
            <a:off x="779253" y="1898484"/>
            <a:ext cx="5864392" cy="57221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23AB014-98BC-46DB-B272-187649EA2652}"/>
              </a:ext>
            </a:extLst>
          </p:cNvPr>
          <p:cNvSpPr txBox="1"/>
          <p:nvPr/>
        </p:nvSpPr>
        <p:spPr>
          <a:xfrm>
            <a:off x="956111" y="1982412"/>
            <a:ext cx="568794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solidFill>
                  <a:schemeClr val="accent1">
                    <a:lumMod val="75000"/>
                  </a:schemeClr>
                </a:solidFill>
                <a:latin typeface="Times New Roman"/>
                <a:ea typeface="+mn-lt"/>
                <a:cs typeface="+mn-lt"/>
              </a:rPr>
              <a:t>from</a:t>
            </a:r>
            <a:r>
              <a:rPr lang="en-GB" sz="2000" dirty="0">
                <a:latin typeface="Times New Roman"/>
                <a:ea typeface="+mn-lt"/>
                <a:cs typeface="+mn-lt"/>
              </a:rPr>
              <a:t> </a:t>
            </a:r>
            <a:r>
              <a:rPr lang="en-GB" sz="2000" dirty="0" err="1">
                <a:latin typeface="Times New Roman"/>
                <a:ea typeface="+mn-lt"/>
                <a:cs typeface="+mn-lt"/>
              </a:rPr>
              <a:t>sklearn.tree</a:t>
            </a:r>
            <a:r>
              <a:rPr lang="en-GB" sz="2000" dirty="0">
                <a:latin typeface="Times New Roman"/>
                <a:ea typeface="+mn-lt"/>
                <a:cs typeface="+mn-lt"/>
              </a:rPr>
              <a:t> </a:t>
            </a:r>
            <a:r>
              <a:rPr lang="en-GB" sz="2000" dirty="0">
                <a:solidFill>
                  <a:schemeClr val="accent1">
                    <a:lumMod val="75000"/>
                  </a:schemeClr>
                </a:solidFill>
                <a:latin typeface="Times New Roman"/>
                <a:ea typeface="+mn-lt"/>
                <a:cs typeface="+mn-lt"/>
              </a:rPr>
              <a:t>import</a:t>
            </a:r>
            <a:r>
              <a:rPr lang="en-GB" sz="2000" dirty="0">
                <a:latin typeface="Times New Roman"/>
                <a:ea typeface="+mn-lt"/>
                <a:cs typeface="+mn-lt"/>
              </a:rPr>
              <a:t> </a:t>
            </a:r>
            <a:r>
              <a:rPr lang="en-GB" sz="2000" dirty="0" err="1">
                <a:latin typeface="Times New Roman"/>
                <a:ea typeface="+mn-lt"/>
                <a:cs typeface="+mn-lt"/>
              </a:rPr>
              <a:t>DecisionTreeClassifier</a:t>
            </a:r>
            <a:endParaRPr lang="en-US" sz="2000" dirty="0">
              <a:latin typeface="Times New Roman"/>
            </a:endParaRPr>
          </a:p>
        </p:txBody>
      </p:sp>
      <p:sp>
        <p:nvSpPr>
          <p:cNvPr id="9" name="Rectangle: Rounded Corners 8">
            <a:extLst>
              <a:ext uri="{FF2B5EF4-FFF2-40B4-BE49-F238E27FC236}">
                <a16:creationId xmlns:a16="http://schemas.microsoft.com/office/drawing/2014/main" id="{BD3F712B-787D-4949-ACD6-719A600003FE}"/>
              </a:ext>
            </a:extLst>
          </p:cNvPr>
          <p:cNvSpPr/>
          <p:nvPr/>
        </p:nvSpPr>
        <p:spPr>
          <a:xfrm>
            <a:off x="779252" y="3120876"/>
            <a:ext cx="5864392" cy="11835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8CC0247-D8D8-480D-881B-5BED193E1FC2}"/>
              </a:ext>
            </a:extLst>
          </p:cNvPr>
          <p:cNvSpPr txBox="1"/>
          <p:nvPr/>
        </p:nvSpPr>
        <p:spPr>
          <a:xfrm>
            <a:off x="942256" y="3204804"/>
            <a:ext cx="561867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err="1">
                <a:solidFill>
                  <a:srgbClr val="000000"/>
                </a:solidFill>
                <a:latin typeface="Times New Roman"/>
                <a:ea typeface="+mn-lt"/>
                <a:cs typeface="+mn-lt"/>
              </a:rPr>
              <a:t>dtc</a:t>
            </a:r>
            <a:r>
              <a:rPr lang="en-GB" sz="2000" dirty="0">
                <a:solidFill>
                  <a:srgbClr val="000000"/>
                </a:solidFill>
                <a:latin typeface="Times New Roman"/>
                <a:ea typeface="+mn-lt"/>
                <a:cs typeface="+mn-lt"/>
              </a:rPr>
              <a:t> = </a:t>
            </a:r>
            <a:r>
              <a:rPr lang="en-GB" sz="2000" dirty="0" err="1">
                <a:solidFill>
                  <a:srgbClr val="000000"/>
                </a:solidFill>
                <a:latin typeface="Times New Roman"/>
                <a:ea typeface="+mn-lt"/>
                <a:cs typeface="+mn-lt"/>
              </a:rPr>
              <a:t>DecisionTreeClassifier</a:t>
            </a:r>
            <a:r>
              <a:rPr lang="en-GB" sz="2000" dirty="0">
                <a:latin typeface="Times New Roman"/>
                <a:ea typeface="+mn-lt"/>
                <a:cs typeface="+mn-lt"/>
              </a:rPr>
              <a:t>()</a:t>
            </a:r>
            <a:endParaRPr lang="en-US" sz="2000" dirty="0">
              <a:latin typeface="Times New Roman"/>
              <a:ea typeface="+mn-lt"/>
              <a:cs typeface="Times New Roman"/>
            </a:endParaRPr>
          </a:p>
          <a:p>
            <a:r>
              <a:rPr lang="en-GB" sz="2000" dirty="0" err="1">
                <a:latin typeface="Times New Roman"/>
                <a:ea typeface="+mn-lt"/>
                <a:cs typeface="+mn-lt"/>
              </a:rPr>
              <a:t>dtc</a:t>
            </a:r>
            <a:r>
              <a:rPr lang="en-GB" sz="2000" dirty="0">
                <a:latin typeface="Times New Roman"/>
                <a:ea typeface="+mn-lt"/>
                <a:cs typeface="+mn-lt"/>
              </a:rPr>
              <a:t> = </a:t>
            </a:r>
            <a:r>
              <a:rPr lang="en-GB" sz="2000" dirty="0" err="1">
                <a:latin typeface="Times New Roman"/>
                <a:ea typeface="+mn-lt"/>
                <a:cs typeface="+mn-lt"/>
              </a:rPr>
              <a:t>dtc.fit</a:t>
            </a:r>
            <a:r>
              <a:rPr lang="en-GB" sz="2000" dirty="0">
                <a:latin typeface="Times New Roman"/>
                <a:ea typeface="+mn-lt"/>
                <a:cs typeface="+mn-lt"/>
              </a:rPr>
              <a:t>(</a:t>
            </a:r>
            <a:r>
              <a:rPr lang="en-GB" sz="2000" dirty="0" err="1">
                <a:latin typeface="Times New Roman"/>
                <a:ea typeface="+mn-lt"/>
                <a:cs typeface="+mn-lt"/>
              </a:rPr>
              <a:t>x_train,y_train</a:t>
            </a:r>
            <a:r>
              <a:rPr lang="en-GB" sz="2000" dirty="0">
                <a:latin typeface="Times New Roman"/>
                <a:ea typeface="+mn-lt"/>
                <a:cs typeface="+mn-lt"/>
              </a:rPr>
              <a:t>)</a:t>
            </a:r>
            <a:endParaRPr lang="en-US" sz="2000" dirty="0">
              <a:latin typeface="Times New Roman"/>
              <a:cs typeface="Times New Roman"/>
            </a:endParaRPr>
          </a:p>
        </p:txBody>
      </p:sp>
      <p:sp>
        <p:nvSpPr>
          <p:cNvPr id="11" name="Rectangle: Rounded Corners 10">
            <a:extLst>
              <a:ext uri="{FF2B5EF4-FFF2-40B4-BE49-F238E27FC236}">
                <a16:creationId xmlns:a16="http://schemas.microsoft.com/office/drawing/2014/main" id="{EFE6C446-5961-498B-8AF2-67B9C9ABB991}"/>
              </a:ext>
            </a:extLst>
          </p:cNvPr>
          <p:cNvSpPr/>
          <p:nvPr/>
        </p:nvSpPr>
        <p:spPr>
          <a:xfrm>
            <a:off x="779253" y="4946919"/>
            <a:ext cx="5864392" cy="87958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B701F91-1346-458E-AB9D-0CCF4C391151}"/>
              </a:ext>
            </a:extLst>
          </p:cNvPr>
          <p:cNvSpPr txBox="1"/>
          <p:nvPr/>
        </p:nvSpPr>
        <p:spPr>
          <a:xfrm>
            <a:off x="956111" y="5030844"/>
            <a:ext cx="561867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err="1">
                <a:latin typeface="Times New Roman"/>
                <a:ea typeface="+mn-lt"/>
                <a:cs typeface="Times New Roman"/>
              </a:rPr>
              <a:t>y_pred</a:t>
            </a:r>
            <a:r>
              <a:rPr lang="en-GB" sz="2000" dirty="0">
                <a:latin typeface="Times New Roman"/>
                <a:ea typeface="+mn-lt"/>
                <a:cs typeface="Times New Roman"/>
              </a:rPr>
              <a:t> = </a:t>
            </a:r>
            <a:r>
              <a:rPr lang="en-GB" sz="2000" dirty="0" err="1">
                <a:latin typeface="Times New Roman"/>
                <a:ea typeface="+mn-lt"/>
                <a:cs typeface="Times New Roman"/>
              </a:rPr>
              <a:t>dtc.predict</a:t>
            </a:r>
            <a:r>
              <a:rPr lang="en-GB" sz="2000" dirty="0">
                <a:latin typeface="Times New Roman"/>
                <a:ea typeface="+mn-lt"/>
                <a:cs typeface="Times New Roman"/>
              </a:rPr>
              <a:t>(</a:t>
            </a:r>
            <a:r>
              <a:rPr lang="en-GB" sz="2000" dirty="0" err="1">
                <a:latin typeface="Times New Roman"/>
                <a:ea typeface="+mn-lt"/>
                <a:cs typeface="Times New Roman"/>
              </a:rPr>
              <a:t>x_test</a:t>
            </a:r>
            <a:r>
              <a:rPr lang="en-GB" sz="2000" dirty="0">
                <a:latin typeface="Times New Roman"/>
                <a:ea typeface="+mn-lt"/>
                <a:cs typeface="Times New Roman"/>
              </a:rPr>
              <a:t>)</a:t>
            </a:r>
          </a:p>
          <a:p>
            <a:r>
              <a:rPr lang="en-GB" sz="2000" dirty="0" err="1">
                <a:latin typeface="Times New Roman"/>
                <a:ea typeface="+mn-lt"/>
                <a:cs typeface="Times New Roman"/>
              </a:rPr>
              <a:t>class_prob</a:t>
            </a:r>
            <a:r>
              <a:rPr lang="en-GB" sz="2000" dirty="0">
                <a:latin typeface="Times New Roman"/>
                <a:ea typeface="+mn-lt"/>
                <a:cs typeface="Times New Roman"/>
              </a:rPr>
              <a:t> = </a:t>
            </a:r>
            <a:r>
              <a:rPr lang="en-GB" sz="2000" dirty="0" err="1">
                <a:latin typeface="Times New Roman"/>
                <a:ea typeface="+mn-lt"/>
                <a:cs typeface="Times New Roman"/>
              </a:rPr>
              <a:t>dtc.predict_proba</a:t>
            </a:r>
            <a:r>
              <a:rPr lang="en-GB" sz="2000" dirty="0">
                <a:latin typeface="Times New Roman"/>
                <a:ea typeface="+mn-lt"/>
                <a:cs typeface="Times New Roman"/>
              </a:rPr>
              <a:t>(</a:t>
            </a:r>
            <a:r>
              <a:rPr lang="en-GB" sz="2000" dirty="0" err="1">
                <a:latin typeface="Times New Roman"/>
                <a:ea typeface="+mn-lt"/>
                <a:cs typeface="Times New Roman"/>
              </a:rPr>
              <a:t>x_test</a:t>
            </a:r>
            <a:r>
              <a:rPr lang="en-GB" sz="2000" dirty="0">
                <a:latin typeface="Times New Roman"/>
                <a:ea typeface="+mn-lt"/>
                <a:cs typeface="Times New Roman"/>
              </a:rPr>
              <a:t>) </a:t>
            </a:r>
            <a:endParaRPr lang="en-GB" sz="2000" dirty="0">
              <a:latin typeface="Times New Roman"/>
              <a:ea typeface="+mn-lt"/>
              <a:cs typeface="+mn-lt"/>
            </a:endParaRPr>
          </a:p>
        </p:txBody>
      </p:sp>
    </p:spTree>
    <p:extLst>
      <p:ext uri="{BB962C8B-B14F-4D97-AF65-F5344CB8AC3E}">
        <p14:creationId xmlns:p14="http://schemas.microsoft.com/office/powerpoint/2010/main" val="1002168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Decision Tree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31</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216539"/>
          </a:xfrm>
          <a:prstGeom prst="rect">
            <a:avLst/>
          </a:prstGeom>
          <a:noFill/>
        </p:spPr>
        <p:txBody>
          <a:bodyPr wrap="square" rtlCol="0" anchor="t">
            <a:spAutoFit/>
          </a:bodyPr>
          <a:lstStyle/>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Strategic choices of attributes and conditions to split on greatly affect accuracy</a:t>
            </a: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Some metrics are available to assess choices: </a:t>
            </a:r>
          </a:p>
          <a:p>
            <a:pPr marL="342900" indent="-342900">
              <a:buFont typeface="Arial" panose="020B0604020202020204" pitchFamily="34" charset="0"/>
              <a:buChar char="•"/>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Gini impurity, Chi-square, information gain, reduction invariance</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The choice may depend on the type of target variable</a:t>
            </a: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The stopping criterion is also very important</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It could be based on the size of the resulting class</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If not chosen correctly, it could lead to overfitting</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To mitigate overfitting, several rounds of cross-validation may be applied</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To correct it, </a:t>
            </a:r>
            <a:r>
              <a:rPr lang="en-GB" sz="2000" i="1">
                <a:latin typeface="Arial" panose="020B0604020202020204" pitchFamily="34" charset="0"/>
                <a:cs typeface="Arial" panose="020B0604020202020204" pitchFamily="34" charset="0"/>
              </a:rPr>
              <a:t>pruning</a:t>
            </a:r>
            <a:r>
              <a:rPr lang="en-GB" sz="2000">
                <a:latin typeface="Arial" panose="020B0604020202020204" pitchFamily="34" charset="0"/>
                <a:cs typeface="Arial" panose="020B0604020202020204" pitchFamily="34" charset="0"/>
              </a:rPr>
              <a:t> is needed</a:t>
            </a:r>
          </a:p>
        </p:txBody>
      </p:sp>
    </p:spTree>
    <p:extLst>
      <p:ext uri="{BB962C8B-B14F-4D97-AF65-F5344CB8AC3E}">
        <p14:creationId xmlns:p14="http://schemas.microsoft.com/office/powerpoint/2010/main" val="304742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Decision Tree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32</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893647"/>
          </a:xfrm>
          <a:prstGeom prst="rect">
            <a:avLst/>
          </a:prstGeom>
          <a:noFill/>
        </p:spPr>
        <p:txBody>
          <a:bodyPr wrap="square" rtlCol="0" anchor="t">
            <a:spAutoFit/>
          </a:bodyPr>
          <a:lstStyle/>
          <a:p>
            <a:r>
              <a:rPr lang="en-GB" sz="2000" b="1">
                <a:latin typeface="Arial" panose="020B0604020202020204" pitchFamily="34" charset="0"/>
                <a:cs typeface="Arial" panose="020B0604020202020204" pitchFamily="34" charset="0"/>
              </a:rPr>
              <a:t>Advantages</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i="1">
                <a:latin typeface="Arial" panose="020B0604020202020204" pitchFamily="34" charset="0"/>
                <a:cs typeface="Arial" panose="020B0604020202020204" pitchFamily="34" charset="0"/>
              </a:rPr>
              <a:t>White box model</a:t>
            </a:r>
            <a:r>
              <a:rPr lang="en-GB" sz="2000">
                <a:latin typeface="Arial" panose="020B0604020202020204" pitchFamily="34" charset="0"/>
                <a:cs typeface="Arial" panose="020B0604020202020204" pitchFamily="34" charset="0"/>
              </a:rPr>
              <a:t> (simple to understand, interpret and visualize)</a:t>
            </a:r>
          </a:p>
          <a:p>
            <a:pPr marL="342900" indent="-342900">
              <a:buFont typeface="Arial" panose="020B0604020202020204" pitchFamily="34" charset="0"/>
              <a:buChar char="•"/>
            </a:pPr>
            <a:endParaRPr lang="en-GB" sz="8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Little data preparation required (feature and data selection are implicit in the algorithm)</a:t>
            </a:r>
          </a:p>
          <a:p>
            <a:pPr marL="342900" indent="-342900">
              <a:buFont typeface="Arial" panose="020B0604020202020204" pitchFamily="34" charset="0"/>
              <a:buChar char="•"/>
            </a:pPr>
            <a:endParaRPr lang="en-GB" sz="8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Performs well with large datasets</a:t>
            </a:r>
          </a:p>
          <a:p>
            <a:pPr marL="342900" indent="-342900">
              <a:buFont typeface="Arial" panose="020B0604020202020204" pitchFamily="34" charset="0"/>
              <a:buChar char="•"/>
            </a:pPr>
            <a:endParaRPr lang="en-GB" sz="80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Performance is not affected by non-linear relationships between parameters</a:t>
            </a:r>
            <a:endParaRPr lang="en-GB" sz="200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a:latin typeface="Arial" panose="020B0604020202020204" pitchFamily="34" charset="0"/>
              <a:cs typeface="Arial" panose="020B0604020202020204" pitchFamily="34" charset="0"/>
            </a:endParaRPr>
          </a:p>
          <a:p>
            <a:r>
              <a:rPr lang="en-GB" sz="2000" b="1">
                <a:latin typeface="Arial" panose="020B0604020202020204" pitchFamily="34" charset="0"/>
                <a:cs typeface="Arial" panose="020B0604020202020204" pitchFamily="34" charset="0"/>
              </a:rPr>
              <a:t>Disadvantages</a:t>
            </a:r>
            <a:endParaRPr lang="en-GB" sz="2000"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GB" sz="80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The tree structure is overly affected by small data variations</a:t>
            </a:r>
            <a:endParaRPr lang="en-GB" sz="800" i="1">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Unstable (repeated training iterations may yield very different outcomes)</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Prone to overfitting and / or bias</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Learning optimal tree is NP-complete (greedy algorithms required)</a:t>
            </a:r>
          </a:p>
          <a:p>
            <a:pPr marL="342900" indent="-342900">
              <a:buFont typeface="Arial" panose="020B0604020202020204" pitchFamily="34" charset="0"/>
              <a:buChar char="•"/>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Greedy algorithms are used to select splitting conditions</a:t>
            </a:r>
          </a:p>
        </p:txBody>
      </p:sp>
    </p:spTree>
    <p:extLst>
      <p:ext uri="{BB962C8B-B14F-4D97-AF65-F5344CB8AC3E}">
        <p14:creationId xmlns:p14="http://schemas.microsoft.com/office/powerpoint/2010/main" val="145122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Ensemble Techniques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33</a:t>
            </a:fld>
            <a:endParaRPr lang="zh-TW" altLang="en-US" sz="1400" dirty="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139869"/>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Ensemble techniques</a:t>
            </a:r>
            <a:r>
              <a:rPr lang="en-GB" sz="2000" dirty="0">
                <a:latin typeface="Arial" panose="020B0604020202020204" pitchFamily="34" charset="0"/>
                <a:cs typeface="Arial" panose="020B0604020202020204" pitchFamily="34" charset="0"/>
              </a:rPr>
              <a:t> combine multiple models (</a:t>
            </a:r>
            <a:r>
              <a:rPr lang="en-GB" sz="2000" i="1" dirty="0">
                <a:latin typeface="Arial" panose="020B0604020202020204" pitchFamily="34" charset="0"/>
                <a:cs typeface="Arial" panose="020B0604020202020204" pitchFamily="34" charset="0"/>
              </a:rPr>
              <a:t>learners</a:t>
            </a:r>
            <a:r>
              <a:rPr lang="en-GB" sz="2000" dirty="0">
                <a:latin typeface="Arial" panose="020B0604020202020204" pitchFamily="34" charset="0"/>
                <a:cs typeface="Arial" panose="020B0604020202020204" pitchFamily="34" charset="0"/>
              </a:rPr>
              <a:t>) into one</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Many weak and unstable learners are combined to produce a strong and robust learner</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solidFill>
                  <a:schemeClr val="accent1">
                    <a:lumMod val="75000"/>
                  </a:schemeClr>
                </a:solidFill>
                <a:latin typeface="Arial" panose="020B0604020202020204" pitchFamily="34" charset="0"/>
                <a:cs typeface="Arial" panose="020B0604020202020204" pitchFamily="34" charset="0"/>
              </a:rPr>
              <a:t>Compare this to big data processing in Hadoop </a:t>
            </a:r>
          </a:p>
          <a:p>
            <a:pPr lvl="1"/>
            <a:r>
              <a:rPr lang="en-GB" sz="2000" dirty="0">
                <a:solidFill>
                  <a:schemeClr val="accent1">
                    <a:lumMod val="75000"/>
                  </a:schemeClr>
                </a:solidFill>
                <a:latin typeface="Arial" panose="020B0604020202020204" pitchFamily="34" charset="0"/>
                <a:cs typeface="Arial" panose="020B0604020202020204" pitchFamily="34" charset="0"/>
              </a:rPr>
              <a:t>     Do you see any similarity? </a:t>
            </a:r>
          </a:p>
        </p:txBody>
      </p:sp>
      <p:pic>
        <p:nvPicPr>
          <p:cNvPr id="2" name="Picture 1">
            <a:extLst>
              <a:ext uri="{FF2B5EF4-FFF2-40B4-BE49-F238E27FC236}">
                <a16:creationId xmlns:a16="http://schemas.microsoft.com/office/drawing/2014/main" id="{9F724DD3-B819-4579-9D12-8377C8D60337}"/>
              </a:ext>
            </a:extLst>
          </p:cNvPr>
          <p:cNvPicPr>
            <a:picLocks noChangeAspect="1"/>
          </p:cNvPicPr>
          <p:nvPr/>
        </p:nvPicPr>
        <p:blipFill>
          <a:blip r:embed="rId6"/>
          <a:stretch>
            <a:fillRect/>
          </a:stretch>
        </p:blipFill>
        <p:spPr>
          <a:xfrm>
            <a:off x="1323222" y="2243101"/>
            <a:ext cx="7267575" cy="3067050"/>
          </a:xfrm>
          <a:prstGeom prst="rect">
            <a:avLst/>
          </a:prstGeom>
        </p:spPr>
      </p:pic>
    </p:spTree>
    <p:extLst>
      <p:ext uri="{BB962C8B-B14F-4D97-AF65-F5344CB8AC3E}">
        <p14:creationId xmlns:p14="http://schemas.microsoft.com/office/powerpoint/2010/main" val="3953977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Ensemble Techniques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34</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386090"/>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The aggregation of weal learners can be:</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panose="020B0604020202020204" pitchFamily="34" charset="0"/>
                <a:cs typeface="Arial" panose="020B0604020202020204" pitchFamily="34" charset="0"/>
              </a:rPr>
              <a:t>Homogeneous</a:t>
            </a:r>
            <a:r>
              <a:rPr lang="en-GB" sz="2000" dirty="0">
                <a:latin typeface="Arial" panose="020B0604020202020204" pitchFamily="34" charset="0"/>
                <a:cs typeface="Arial" panose="020B0604020202020204" pitchFamily="34" charset="0"/>
              </a:rPr>
              <a:t> : single base learner is trained in different ways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panose="020B0604020202020204" pitchFamily="34" charset="0"/>
                <a:cs typeface="Arial" panose="020B0604020202020204" pitchFamily="34" charset="0"/>
              </a:rPr>
              <a:t>Heterogeneous</a:t>
            </a:r>
            <a:r>
              <a:rPr lang="en-GB" sz="2000" dirty="0">
                <a:latin typeface="Arial" panose="020B0604020202020204" pitchFamily="34" charset="0"/>
                <a:cs typeface="Arial" panose="020B0604020202020204" pitchFamily="34" charset="0"/>
              </a:rPr>
              <a:t> : different base models are used</a:t>
            </a:r>
            <a:endParaRPr lang="en-GB" sz="2000" dirty="0">
              <a:solidFill>
                <a:schemeClr val="accent1">
                  <a:lumMod val="75000"/>
                </a:schemeClr>
              </a:solidFill>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Three main classes of ensemble techniques:</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Boosting</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learning sequentially and adaptively from homogeneous base models</a:t>
            </a: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results are averaged deterministically</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Bagging</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learning in parallel from homogeneous base models</a:t>
            </a: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results are averaged deterministically</a:t>
            </a:r>
          </a:p>
          <a:p>
            <a:pPr lvl="1"/>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Stacking </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learning in parallel from heterogeneous base models </a:t>
            </a: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combiner algorithm takes others’ predictions as inputs</a:t>
            </a:r>
          </a:p>
        </p:txBody>
      </p:sp>
    </p:spTree>
    <p:extLst>
      <p:ext uri="{BB962C8B-B14F-4D97-AF65-F5344CB8AC3E}">
        <p14:creationId xmlns:p14="http://schemas.microsoft.com/office/powerpoint/2010/main" val="124105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Bagging</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35</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078313"/>
          </a:xfrm>
          <a:prstGeom prst="rect">
            <a:avLst/>
          </a:prstGeom>
          <a:noFill/>
        </p:spPr>
        <p:txBody>
          <a:bodyPr wrap="square" rtlCol="0" anchor="t">
            <a:spAutoFit/>
          </a:bodyPr>
          <a:lstStyle/>
          <a:p>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Bootstrap aggregating </a:t>
            </a:r>
            <a:r>
              <a:rPr lang="en-GB" sz="2000" dirty="0">
                <a:latin typeface="Arial" panose="020B0604020202020204" pitchFamily="34" charset="0"/>
                <a:cs typeface="Arial" panose="020B0604020202020204" pitchFamily="34" charset="0"/>
              </a:rPr>
              <a:t>(or</a:t>
            </a: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bagging</a:t>
            </a:r>
            <a:r>
              <a:rPr lang="en-GB" sz="2000" dirty="0">
                <a:latin typeface="Arial" panose="020B0604020202020204" pitchFamily="34" charset="0"/>
                <a:cs typeface="Arial" panose="020B0604020202020204" pitchFamily="34" charset="0"/>
              </a:rPr>
              <a:t>) consists in training base models in parallel on different samples </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We will focus on bagging applied to decision trees</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r>
              <a:rPr lang="en-GB" sz="2000" u="sng" dirty="0">
                <a:latin typeface="Arial" panose="020B0604020202020204" pitchFamily="34" charset="0"/>
                <a:cs typeface="Arial" panose="020B0604020202020204" pitchFamily="34" charset="0"/>
              </a:rPr>
              <a:t>Algorithm</a:t>
            </a:r>
            <a:r>
              <a:rPr lang="en-GB" sz="20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v"/>
            </a:pPr>
            <a:r>
              <a:rPr lang="en-GB" sz="2000" dirty="0">
                <a:latin typeface="Poor Richard" panose="02080502050505020702" pitchFamily="18" charset="0"/>
                <a:cs typeface="Arial" panose="020B0604020202020204" pitchFamily="34" charset="0"/>
              </a:rPr>
              <a:t>Repeat </a:t>
            </a:r>
            <a:r>
              <a:rPr lang="en-GB" sz="2000" i="1" dirty="0">
                <a:latin typeface="Poor Richard" panose="02080502050505020702" pitchFamily="18" charset="0"/>
                <a:cs typeface="Arial" panose="020B0604020202020204" pitchFamily="34" charset="0"/>
              </a:rPr>
              <a:t>K</a:t>
            </a:r>
            <a:r>
              <a:rPr lang="en-GB" sz="2000" dirty="0">
                <a:latin typeface="Poor Richard" panose="02080502050505020702" pitchFamily="18" charset="0"/>
                <a:cs typeface="Arial" panose="020B0604020202020204" pitchFamily="34" charset="0"/>
              </a:rPr>
              <a:t> times:</a:t>
            </a:r>
          </a:p>
          <a:p>
            <a:pPr marL="914400" lvl="1" indent="-457200">
              <a:buFont typeface="Wingdings" panose="05000000000000000000" pitchFamily="2" charset="2"/>
              <a:buChar char="v"/>
            </a:pPr>
            <a:endParaRPr lang="en-GB" sz="800" dirty="0">
              <a:latin typeface="Poor Richard" panose="02080502050505020702" pitchFamily="18" charset="0"/>
              <a:cs typeface="Arial" panose="020B0604020202020204" pitchFamily="34" charset="0"/>
            </a:endParaRPr>
          </a:p>
          <a:p>
            <a:pPr marL="1371600" lvl="2" indent="-457200">
              <a:buFont typeface="+mj-lt"/>
              <a:buAutoNum type="arabicPeriod"/>
            </a:pPr>
            <a:r>
              <a:rPr lang="en-GB" sz="2000" dirty="0">
                <a:latin typeface="Poor Richard" panose="02080502050505020702" pitchFamily="18" charset="0"/>
                <a:cs typeface="Arial" panose="020B0604020202020204" pitchFamily="34" charset="0"/>
              </a:rPr>
              <a:t>Sample, with replacement, </a:t>
            </a:r>
            <a:r>
              <a:rPr lang="en-GB" sz="2000" i="1" dirty="0">
                <a:latin typeface="Poor Richard" panose="02080502050505020702" pitchFamily="18" charset="0"/>
                <a:cs typeface="Arial" panose="020B0604020202020204" pitchFamily="34" charset="0"/>
              </a:rPr>
              <a:t>n</a:t>
            </a:r>
            <a:r>
              <a:rPr lang="en-GB" sz="2000" dirty="0">
                <a:latin typeface="Poor Richard" panose="02080502050505020702" pitchFamily="18" charset="0"/>
                <a:cs typeface="Arial" panose="020B0604020202020204" pitchFamily="34" charset="0"/>
              </a:rPr>
              <a:t> training examples from the input population</a:t>
            </a:r>
          </a:p>
          <a:p>
            <a:pPr marL="1371600" lvl="2" indent="-457200">
              <a:buFont typeface="+mj-lt"/>
              <a:buAutoNum type="arabicPeriod"/>
            </a:pPr>
            <a:endParaRPr lang="en-GB" sz="800" dirty="0">
              <a:latin typeface="Poor Richard" panose="02080502050505020702" pitchFamily="18" charset="0"/>
              <a:cs typeface="Arial" panose="020B0604020202020204" pitchFamily="34" charset="0"/>
            </a:endParaRPr>
          </a:p>
          <a:p>
            <a:pPr marL="1371600" lvl="2" indent="-457200">
              <a:buFont typeface="+mj-lt"/>
              <a:buAutoNum type="arabicPeriod"/>
            </a:pPr>
            <a:r>
              <a:rPr lang="en-GB" sz="2000" dirty="0">
                <a:latin typeface="Poor Richard" panose="02080502050505020702" pitchFamily="18" charset="0"/>
                <a:cs typeface="Arial" panose="020B0604020202020204" pitchFamily="34" charset="0"/>
              </a:rPr>
              <a:t>Train a decision tree on the sampled set</a:t>
            </a:r>
          </a:p>
          <a:p>
            <a:pPr marL="914400" lvl="1" indent="-457200">
              <a:buFont typeface="Wingdings" panose="05000000000000000000" pitchFamily="2" charset="2"/>
              <a:buChar char="v"/>
            </a:pPr>
            <a:endParaRPr lang="en-GB" sz="800" dirty="0">
              <a:latin typeface="Poor Richard" panose="02080502050505020702" pitchFamily="18" charset="0"/>
              <a:cs typeface="Arial" panose="020B0604020202020204" pitchFamily="34" charset="0"/>
            </a:endParaRPr>
          </a:p>
          <a:p>
            <a:pPr marL="800100" lvl="1" indent="-342900">
              <a:buFont typeface="Wingdings" panose="05000000000000000000" pitchFamily="2" charset="2"/>
              <a:buChar char="v"/>
            </a:pPr>
            <a:r>
              <a:rPr lang="en-GB" sz="2000" dirty="0">
                <a:latin typeface="Poor Richard" panose="02080502050505020702" pitchFamily="18" charset="0"/>
                <a:cs typeface="Arial" panose="020B0604020202020204" pitchFamily="34" charset="0"/>
              </a:rPr>
              <a:t>On unseen data, combine the predictions from each tree into a final prediction</a:t>
            </a:r>
          </a:p>
          <a:p>
            <a:pPr marL="800100" lvl="1" indent="-342900">
              <a:buFont typeface="Wingdings" panose="05000000000000000000" pitchFamily="2" charset="2"/>
              <a:buChar char="v"/>
            </a:pPr>
            <a:endParaRPr lang="en-GB" sz="800" dirty="0">
              <a:latin typeface="Poor Richard" panose="02080502050505020702" pitchFamily="18" charset="0"/>
              <a:cs typeface="Arial" panose="020B0604020202020204" pitchFamily="34" charset="0"/>
            </a:endParaRPr>
          </a:p>
          <a:p>
            <a:pPr lvl="2"/>
            <a:r>
              <a:rPr lang="en-GB" sz="2000" dirty="0">
                <a:latin typeface="Poor Richard" panose="02080502050505020702" pitchFamily="18" charset="0"/>
                <a:cs typeface="Arial" panose="020B0604020202020204" pitchFamily="34" charset="0"/>
              </a:rPr>
              <a:t>A.     Choose the mode for classification problems</a:t>
            </a:r>
          </a:p>
          <a:p>
            <a:pPr lvl="2"/>
            <a:endParaRPr lang="en-GB" sz="800" dirty="0">
              <a:latin typeface="Poor Richard" panose="02080502050505020702" pitchFamily="18" charset="0"/>
              <a:cs typeface="Arial" panose="020B0604020202020204" pitchFamily="34" charset="0"/>
            </a:endParaRPr>
          </a:p>
          <a:p>
            <a:pPr lvl="2"/>
            <a:r>
              <a:rPr lang="en-GB" sz="2000" dirty="0">
                <a:latin typeface="Poor Richard" panose="02080502050505020702" pitchFamily="18" charset="0"/>
                <a:cs typeface="Arial" panose="020B0604020202020204" pitchFamily="34" charset="0"/>
              </a:rPr>
              <a:t>B.      Choose the mean for regression problems</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r>
              <a:rPr lang="en-GB" sz="2000" u="sng" dirty="0">
                <a:latin typeface="Arial" panose="020B0604020202020204" pitchFamily="34" charset="0"/>
                <a:cs typeface="Arial" panose="020B0604020202020204" pitchFamily="34" charset="0"/>
              </a:rPr>
              <a:t>Benefits</a:t>
            </a:r>
            <a:r>
              <a:rPr lang="en-GB" sz="2000" dirty="0">
                <a:latin typeface="Arial" panose="020B0604020202020204" pitchFamily="34" charset="0"/>
                <a:cs typeface="Arial" panose="020B0604020202020204" pitchFamily="34" charset="0"/>
              </a:rPr>
              <a:t>: Decreases variance without increasing bias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r>
              <a:rPr lang="en-GB" sz="2000" u="sng" dirty="0">
                <a:latin typeface="Arial" panose="020B0604020202020204" pitchFamily="34" charset="0"/>
                <a:cs typeface="Arial" panose="020B0604020202020204" pitchFamily="34" charset="0"/>
              </a:rPr>
              <a:t>Drawback</a:t>
            </a:r>
            <a:r>
              <a:rPr lang="en-GB" sz="2000" dirty="0">
                <a:latin typeface="Arial" panose="020B0604020202020204" pitchFamily="34" charset="0"/>
                <a:cs typeface="Arial" panose="020B0604020202020204" pitchFamily="34" charset="0"/>
              </a:rPr>
              <a:t>: High correlation between trees when few features dominate</a:t>
            </a:r>
          </a:p>
        </p:txBody>
      </p:sp>
    </p:spTree>
    <p:extLst>
      <p:ext uri="{BB962C8B-B14F-4D97-AF65-F5344CB8AC3E}">
        <p14:creationId xmlns:p14="http://schemas.microsoft.com/office/powerpoint/2010/main" val="227918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Random Forest</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36</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2123658"/>
          </a:xfrm>
          <a:prstGeom prst="rect">
            <a:avLst/>
          </a:prstGeom>
          <a:noFill/>
        </p:spPr>
        <p:txBody>
          <a:bodyPr wrap="square" rtlCol="0" anchor="t">
            <a:spAutoFit/>
          </a:bodyPr>
          <a:lstStyle/>
          <a:p>
            <a:pPr marL="342900" indent="-342900">
              <a:buFont typeface="Arial" panose="020B0604020202020204" pitchFamily="34" charset="0"/>
              <a:buChar char="•"/>
            </a:pPr>
            <a:r>
              <a:rPr lang="en-GB" sz="2000">
                <a:effectLst>
                  <a:outerShdw blurRad="38100" dist="38100" dir="2700000" algn="tl">
                    <a:srgbClr val="000000">
                      <a:alpha val="43137"/>
                    </a:srgbClr>
                  </a:outerShdw>
                </a:effectLst>
                <a:latin typeface="Arial" panose="020B0604020202020204" pitchFamily="34" charset="0"/>
                <a:cs typeface="Arial" panose="020B0604020202020204" pitchFamily="34" charset="0"/>
              </a:rPr>
              <a:t>Random forest</a:t>
            </a:r>
            <a:r>
              <a:rPr lang="en-GB" sz="2000">
                <a:latin typeface="Arial" panose="020B0604020202020204" pitchFamily="34" charset="0"/>
                <a:cs typeface="Arial" panose="020B0604020202020204" pitchFamily="34" charset="0"/>
              </a:rPr>
              <a:t> combines bagging with </a:t>
            </a:r>
            <a:r>
              <a:rPr lang="en-GB" sz="2000" i="1">
                <a:latin typeface="Arial" panose="020B0604020202020204" pitchFamily="34" charset="0"/>
                <a:cs typeface="Arial" panose="020B0604020202020204" pitchFamily="34" charset="0"/>
              </a:rPr>
              <a:t>feature bagging</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This comes down to the following modification to the tree learning algorithm:</a:t>
            </a:r>
          </a:p>
          <a:p>
            <a:pPr lvl="1"/>
            <a:endParaRPr lang="en-GB" sz="800">
              <a:latin typeface="Arial" panose="020B0604020202020204" pitchFamily="34" charset="0"/>
              <a:cs typeface="Arial" panose="020B0604020202020204" pitchFamily="34" charset="0"/>
            </a:endParaRPr>
          </a:p>
          <a:p>
            <a:pPr lvl="2"/>
            <a:r>
              <a:rPr lang="en-GB" sz="2000">
                <a:latin typeface="Poor Richard" panose="02080502050505020702" pitchFamily="18" charset="0"/>
                <a:cs typeface="Arial" panose="020B0604020202020204" pitchFamily="34" charset="0"/>
              </a:rPr>
              <a:t>At each candidate split in the learning process:</a:t>
            </a:r>
          </a:p>
          <a:p>
            <a:pPr marL="1257300" lvl="2"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1828800" lvl="3" indent="-457200">
              <a:buFont typeface="+mj-lt"/>
              <a:buAutoNum type="arabicPeriod"/>
            </a:pPr>
            <a:r>
              <a:rPr lang="en-GB" sz="2000">
                <a:latin typeface="Poor Richard" panose="02080502050505020702" pitchFamily="18" charset="0"/>
                <a:cs typeface="Arial" panose="020B0604020202020204" pitchFamily="34" charset="0"/>
              </a:rPr>
              <a:t>Sample a random subset of the features</a:t>
            </a:r>
          </a:p>
          <a:p>
            <a:pPr marL="1714500" lvl="3" indent="-342900">
              <a:buFont typeface="+mj-lt"/>
              <a:buAutoNum type="arabicPeriod"/>
            </a:pPr>
            <a:endParaRPr lang="en-GB" sz="800">
              <a:latin typeface="Poor Richard" panose="02080502050505020702" pitchFamily="18" charset="0"/>
              <a:cs typeface="Arial" panose="020B0604020202020204" pitchFamily="34" charset="0"/>
            </a:endParaRPr>
          </a:p>
          <a:p>
            <a:pPr marL="1828800" lvl="3" indent="-457200">
              <a:buFont typeface="+mj-lt"/>
              <a:buAutoNum type="arabicPeriod"/>
            </a:pPr>
            <a:r>
              <a:rPr lang="en-GB" sz="2000">
                <a:latin typeface="Poor Richard" panose="02080502050505020702" pitchFamily="18" charset="0"/>
                <a:cs typeface="Arial" panose="020B0604020202020204" pitchFamily="34" charset="0"/>
              </a:rPr>
              <a:t>Express a condition for the split only based on this subset of features</a:t>
            </a:r>
          </a:p>
        </p:txBody>
      </p:sp>
      <p:grpSp>
        <p:nvGrpSpPr>
          <p:cNvPr id="8" name="Group 7"/>
          <p:cNvGrpSpPr/>
          <p:nvPr/>
        </p:nvGrpSpPr>
        <p:grpSpPr>
          <a:xfrm>
            <a:off x="1243373" y="3704678"/>
            <a:ext cx="4993678" cy="2663466"/>
            <a:chOff x="1243373" y="3704678"/>
            <a:chExt cx="4993678" cy="2663466"/>
          </a:xfrm>
        </p:grpSpPr>
        <p:grpSp>
          <p:nvGrpSpPr>
            <p:cNvPr id="3" name="Group 2"/>
            <p:cNvGrpSpPr/>
            <p:nvPr/>
          </p:nvGrpSpPr>
          <p:grpSpPr>
            <a:xfrm>
              <a:off x="1243373" y="3753642"/>
              <a:ext cx="4993678" cy="2614502"/>
              <a:chOff x="1243373" y="3753642"/>
              <a:chExt cx="4993678" cy="2614502"/>
            </a:xfrm>
          </p:grpSpPr>
          <p:pic>
            <p:nvPicPr>
              <p:cNvPr id="1026" name="Picture 2" descr="https://ars.els-cdn.com/content/image/1-s2.0-S0169716117300172-f10-07-9780444639684.jpg?_"/>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3373" y="3753642"/>
                <a:ext cx="4993678" cy="26145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634531" y="3828422"/>
                <a:ext cx="211016" cy="602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 name="TextBox 6"/>
            <p:cNvSpPr txBox="1"/>
            <p:nvPr/>
          </p:nvSpPr>
          <p:spPr>
            <a:xfrm>
              <a:off x="5585990" y="3704678"/>
              <a:ext cx="308098" cy="307777"/>
            </a:xfrm>
            <a:prstGeom prst="rect">
              <a:avLst/>
            </a:prstGeom>
            <a:noFill/>
          </p:spPr>
          <p:txBody>
            <a:bodyPr wrap="none" rtlCol="0">
              <a:spAutoFit/>
            </a:bodyPr>
            <a:lstStyle/>
            <a:p>
              <a:r>
                <a:rPr lang="en-US" sz="1400"/>
                <a:t>…</a:t>
              </a:r>
            </a:p>
          </p:txBody>
        </p:sp>
      </p:grpSp>
    </p:spTree>
    <p:extLst>
      <p:ext uri="{BB962C8B-B14F-4D97-AF65-F5344CB8AC3E}">
        <p14:creationId xmlns:p14="http://schemas.microsoft.com/office/powerpoint/2010/main" val="164592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a:ea typeface="MS PGothic"/>
              </a:rPr>
              <a:t>Random Forest in Python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37</a:t>
            </a:fld>
            <a:endParaRPr lang="zh-TW" altLang="en-US" sz="1400" dirty="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3477875"/>
          </a:xfrm>
          <a:prstGeom prst="rect">
            <a:avLst/>
          </a:prstGeom>
          <a:noFill/>
        </p:spPr>
        <p:txBody>
          <a:bodyPr wrap="square" rtlCol="0" anchor="t">
            <a:spAutoFit/>
          </a:bodyPr>
          <a:lstStyle/>
          <a:p>
            <a:pPr marL="457200" indent="-457200">
              <a:buAutoNum type="arabicPeriod"/>
            </a:pPr>
            <a:r>
              <a:rPr lang="en-GB" sz="2000" dirty="0">
                <a:latin typeface="Arial"/>
                <a:cs typeface="Arial"/>
              </a:rPr>
              <a:t>Import packages and classes:</a:t>
            </a:r>
            <a:endParaRPr lang="en-GB" sz="2000" dirty="0">
              <a:latin typeface="Arial" panose="020B0604020202020204" pitchFamily="34" charset="0"/>
              <a:cs typeface="Arial" panose="020B0604020202020204" pitchFamily="34" charset="0"/>
            </a:endParaRPr>
          </a:p>
          <a:p>
            <a:pPr marL="457200" lvl="2"/>
            <a:endParaRPr lang="en-GB" sz="2000" dirty="0">
              <a:ea typeface="+mn-lt"/>
              <a:cs typeface="+mn-lt"/>
            </a:endParaRPr>
          </a:p>
          <a:p>
            <a:pPr marL="457200" lvl="2"/>
            <a:endParaRPr lang="en-GB" sz="2000" dirty="0">
              <a:latin typeface="Calibri" panose="020F0502020204030204"/>
              <a:cs typeface="Calibri" panose="020F0502020204030204"/>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r>
              <a:rPr lang="en-GB" sz="2000" dirty="0">
                <a:latin typeface="Arial"/>
                <a:cs typeface="Arial"/>
              </a:rPr>
              <a:t>Create regressor and fit it:</a:t>
            </a: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a:cs typeface="Arial"/>
            </a:endParaRPr>
          </a:p>
          <a:p>
            <a:pPr marL="457200" indent="-457200">
              <a:buAutoNum type="arabicPeriod"/>
            </a:pPr>
            <a:endParaRPr lang="en-GB" sz="2000" dirty="0">
              <a:latin typeface="Arial"/>
              <a:cs typeface="Arial"/>
            </a:endParaRPr>
          </a:p>
          <a:p>
            <a:pPr marL="457200" indent="-457200">
              <a:buAutoNum type="arabicPeriod"/>
            </a:pPr>
            <a:r>
              <a:rPr lang="en-GB" sz="2000" dirty="0">
                <a:latin typeface="Arial"/>
                <a:cs typeface="Arial"/>
              </a:rPr>
              <a:t>Get results:</a:t>
            </a:r>
            <a:endParaRPr lang="en-GB" sz="2000" dirty="0">
              <a:latin typeface="Arial" panose="020B0604020202020204" pitchFamily="34" charset="0"/>
              <a:cs typeface="Arial" panose="020B0604020202020204" pitchFamily="34" charset="0"/>
            </a:endParaRPr>
          </a:p>
        </p:txBody>
      </p:sp>
      <p:sp>
        <p:nvSpPr>
          <p:cNvPr id="2" name="Rectangle: Rounded Corners 1">
            <a:extLst>
              <a:ext uri="{FF2B5EF4-FFF2-40B4-BE49-F238E27FC236}">
                <a16:creationId xmlns:a16="http://schemas.microsoft.com/office/drawing/2014/main" id="{DE1A783B-A681-4766-93D8-46E0A5E5B9BD}"/>
              </a:ext>
            </a:extLst>
          </p:cNvPr>
          <p:cNvSpPr/>
          <p:nvPr/>
        </p:nvSpPr>
        <p:spPr>
          <a:xfrm>
            <a:off x="779253" y="1898484"/>
            <a:ext cx="6041250" cy="57221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23AB014-98BC-46DB-B272-187649EA2652}"/>
              </a:ext>
            </a:extLst>
          </p:cNvPr>
          <p:cNvSpPr txBox="1"/>
          <p:nvPr/>
        </p:nvSpPr>
        <p:spPr>
          <a:xfrm>
            <a:off x="956111" y="1982412"/>
            <a:ext cx="586439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solidFill>
                  <a:schemeClr val="accent1">
                    <a:lumMod val="75000"/>
                  </a:schemeClr>
                </a:solidFill>
                <a:latin typeface="Times New Roman"/>
                <a:ea typeface="+mn-lt"/>
                <a:cs typeface="+mn-lt"/>
              </a:rPr>
              <a:t>from</a:t>
            </a:r>
            <a:r>
              <a:rPr lang="en-GB" sz="2000" dirty="0">
                <a:latin typeface="Times New Roman"/>
                <a:ea typeface="+mn-lt"/>
                <a:cs typeface="+mn-lt"/>
              </a:rPr>
              <a:t> </a:t>
            </a:r>
            <a:r>
              <a:rPr lang="en-GB" sz="2000" dirty="0" err="1">
                <a:latin typeface="Times New Roman"/>
                <a:ea typeface="+mn-lt"/>
                <a:cs typeface="+mn-lt"/>
              </a:rPr>
              <a:t>sklearn.ensemble</a:t>
            </a:r>
            <a:r>
              <a:rPr lang="en-GB" sz="2000" dirty="0">
                <a:latin typeface="Times New Roman"/>
                <a:ea typeface="+mn-lt"/>
                <a:cs typeface="+mn-lt"/>
              </a:rPr>
              <a:t> </a:t>
            </a:r>
            <a:r>
              <a:rPr lang="en-GB" sz="2000" dirty="0">
                <a:solidFill>
                  <a:schemeClr val="accent1">
                    <a:lumMod val="75000"/>
                  </a:schemeClr>
                </a:solidFill>
                <a:latin typeface="Times New Roman"/>
                <a:ea typeface="+mn-lt"/>
                <a:cs typeface="+mn-lt"/>
              </a:rPr>
              <a:t>import</a:t>
            </a:r>
            <a:r>
              <a:rPr lang="en-GB" sz="2000" dirty="0">
                <a:latin typeface="Times New Roman"/>
                <a:ea typeface="+mn-lt"/>
                <a:cs typeface="+mn-lt"/>
              </a:rPr>
              <a:t> </a:t>
            </a:r>
            <a:r>
              <a:rPr lang="en-GB" sz="2000" dirty="0" err="1">
                <a:latin typeface="Times New Roman"/>
                <a:ea typeface="+mn-lt"/>
                <a:cs typeface="+mn-lt"/>
              </a:rPr>
              <a:t>RandomForestRegressor</a:t>
            </a:r>
            <a:endParaRPr lang="en-US" sz="2000" dirty="0">
              <a:latin typeface="Times New Roman"/>
            </a:endParaRPr>
          </a:p>
        </p:txBody>
      </p:sp>
      <p:sp>
        <p:nvSpPr>
          <p:cNvPr id="9" name="Rectangle: Rounded Corners 8">
            <a:extLst>
              <a:ext uri="{FF2B5EF4-FFF2-40B4-BE49-F238E27FC236}">
                <a16:creationId xmlns:a16="http://schemas.microsoft.com/office/drawing/2014/main" id="{BD3F712B-787D-4949-ACD6-719A600003FE}"/>
              </a:ext>
            </a:extLst>
          </p:cNvPr>
          <p:cNvSpPr/>
          <p:nvPr/>
        </p:nvSpPr>
        <p:spPr>
          <a:xfrm>
            <a:off x="779251" y="3120876"/>
            <a:ext cx="6041249" cy="11835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8CC0247-D8D8-480D-881B-5BED193E1FC2}"/>
              </a:ext>
            </a:extLst>
          </p:cNvPr>
          <p:cNvSpPr txBox="1"/>
          <p:nvPr/>
        </p:nvSpPr>
        <p:spPr>
          <a:xfrm>
            <a:off x="942256" y="3204804"/>
            <a:ext cx="561867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err="1">
                <a:solidFill>
                  <a:srgbClr val="000000"/>
                </a:solidFill>
                <a:latin typeface="Times New Roman"/>
                <a:ea typeface="+mn-lt"/>
                <a:cs typeface="+mn-lt"/>
              </a:rPr>
              <a:t>rfr</a:t>
            </a:r>
            <a:r>
              <a:rPr lang="en-GB" sz="2000" dirty="0">
                <a:solidFill>
                  <a:srgbClr val="000000"/>
                </a:solidFill>
                <a:latin typeface="Times New Roman"/>
                <a:ea typeface="+mn-lt"/>
                <a:cs typeface="+mn-lt"/>
              </a:rPr>
              <a:t> = </a:t>
            </a:r>
            <a:r>
              <a:rPr lang="en-GB" sz="2000" dirty="0" err="1">
                <a:solidFill>
                  <a:srgbClr val="000000"/>
                </a:solidFill>
                <a:latin typeface="Times New Roman"/>
                <a:ea typeface="+mn-lt"/>
                <a:cs typeface="+mn-lt"/>
              </a:rPr>
              <a:t>RandomForestRegressor</a:t>
            </a:r>
            <a:r>
              <a:rPr lang="en-GB" sz="2000" dirty="0">
                <a:latin typeface="Times New Roman"/>
                <a:ea typeface="+mn-lt"/>
                <a:cs typeface="+mn-lt"/>
              </a:rPr>
              <a:t>(	</a:t>
            </a:r>
            <a:r>
              <a:rPr lang="en-GB" sz="2000" dirty="0" err="1">
                <a:latin typeface="Times New Roman"/>
                <a:ea typeface="+mn-lt"/>
                <a:cs typeface="+mn-lt"/>
              </a:rPr>
              <a:t>n_estimators</a:t>
            </a:r>
            <a:r>
              <a:rPr lang="en-GB" sz="2000" dirty="0">
                <a:latin typeface="Times New Roman"/>
                <a:ea typeface="+mn-lt"/>
                <a:cs typeface="+mn-lt"/>
              </a:rPr>
              <a:t> = 1000,</a:t>
            </a:r>
          </a:p>
          <a:p>
            <a:r>
              <a:rPr lang="en-GB" sz="2000" dirty="0">
                <a:latin typeface="Times New Roman"/>
                <a:ea typeface="+mn-lt"/>
                <a:cs typeface="+mn-lt"/>
              </a:rPr>
              <a:t>							</a:t>
            </a:r>
            <a:r>
              <a:rPr lang="en-GB" sz="2000" dirty="0" err="1">
                <a:latin typeface="Times New Roman"/>
                <a:ea typeface="+mn-lt"/>
                <a:cs typeface="+mn-lt"/>
              </a:rPr>
              <a:t>max_features</a:t>
            </a:r>
            <a:r>
              <a:rPr lang="en-GB" sz="2000" dirty="0">
                <a:latin typeface="Times New Roman"/>
                <a:ea typeface="+mn-lt"/>
                <a:cs typeface="+mn-lt"/>
              </a:rPr>
              <a:t> = 10)</a:t>
            </a:r>
            <a:endParaRPr lang="en-US" sz="2000" dirty="0">
              <a:latin typeface="Times New Roman"/>
              <a:ea typeface="+mn-lt"/>
              <a:cs typeface="Times New Roman"/>
            </a:endParaRPr>
          </a:p>
          <a:p>
            <a:r>
              <a:rPr lang="en-GB" sz="2000" dirty="0" err="1">
                <a:latin typeface="Times New Roman"/>
                <a:ea typeface="+mn-lt"/>
                <a:cs typeface="+mn-lt"/>
              </a:rPr>
              <a:t>rfr.fit</a:t>
            </a:r>
            <a:r>
              <a:rPr lang="en-GB" sz="2000" dirty="0">
                <a:latin typeface="Times New Roman"/>
                <a:ea typeface="+mn-lt"/>
                <a:cs typeface="+mn-lt"/>
              </a:rPr>
              <a:t>(</a:t>
            </a:r>
            <a:r>
              <a:rPr lang="en-GB" sz="2000" dirty="0" err="1">
                <a:latin typeface="Times New Roman"/>
                <a:ea typeface="+mn-lt"/>
                <a:cs typeface="+mn-lt"/>
              </a:rPr>
              <a:t>x_train,y_train</a:t>
            </a:r>
            <a:r>
              <a:rPr lang="en-GB" sz="2000" dirty="0">
                <a:latin typeface="Times New Roman"/>
                <a:ea typeface="+mn-lt"/>
                <a:cs typeface="+mn-lt"/>
              </a:rPr>
              <a:t>)</a:t>
            </a:r>
            <a:endParaRPr lang="en-US" sz="2000" dirty="0">
              <a:latin typeface="Times New Roman"/>
              <a:cs typeface="Times New Roman"/>
            </a:endParaRPr>
          </a:p>
        </p:txBody>
      </p:sp>
      <p:sp>
        <p:nvSpPr>
          <p:cNvPr id="11" name="Rectangle: Rounded Corners 10">
            <a:extLst>
              <a:ext uri="{FF2B5EF4-FFF2-40B4-BE49-F238E27FC236}">
                <a16:creationId xmlns:a16="http://schemas.microsoft.com/office/drawing/2014/main" id="{EFE6C446-5961-498B-8AF2-67B9C9ABB991}"/>
              </a:ext>
            </a:extLst>
          </p:cNvPr>
          <p:cNvSpPr/>
          <p:nvPr/>
        </p:nvSpPr>
        <p:spPr>
          <a:xfrm>
            <a:off x="779252" y="4946919"/>
            <a:ext cx="6041247" cy="87958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B701F91-1346-458E-AB9D-0CCF4C391151}"/>
              </a:ext>
            </a:extLst>
          </p:cNvPr>
          <p:cNvSpPr txBox="1"/>
          <p:nvPr/>
        </p:nvSpPr>
        <p:spPr>
          <a:xfrm>
            <a:off x="956111" y="5030844"/>
            <a:ext cx="561867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err="1">
                <a:latin typeface="Times New Roman"/>
                <a:ea typeface="+mn-lt"/>
                <a:cs typeface="Times New Roman"/>
              </a:rPr>
              <a:t>y_pred</a:t>
            </a:r>
            <a:r>
              <a:rPr lang="en-GB" sz="2000" dirty="0">
                <a:latin typeface="Times New Roman"/>
                <a:ea typeface="+mn-lt"/>
                <a:cs typeface="Times New Roman"/>
              </a:rPr>
              <a:t> = </a:t>
            </a:r>
            <a:r>
              <a:rPr lang="en-GB" sz="2000" dirty="0" err="1">
                <a:latin typeface="Times New Roman"/>
                <a:ea typeface="+mn-lt"/>
                <a:cs typeface="Times New Roman"/>
              </a:rPr>
              <a:t>rfr.predict</a:t>
            </a:r>
            <a:r>
              <a:rPr lang="en-GB" sz="2000" dirty="0">
                <a:latin typeface="Times New Roman"/>
                <a:ea typeface="+mn-lt"/>
                <a:cs typeface="Times New Roman"/>
              </a:rPr>
              <a:t>(</a:t>
            </a:r>
            <a:r>
              <a:rPr lang="en-GB" sz="2000" dirty="0" err="1">
                <a:latin typeface="Times New Roman"/>
                <a:ea typeface="+mn-lt"/>
                <a:cs typeface="Times New Roman"/>
              </a:rPr>
              <a:t>x_test</a:t>
            </a:r>
            <a:r>
              <a:rPr lang="en-GB" sz="2000" dirty="0">
                <a:latin typeface="Times New Roman"/>
                <a:ea typeface="+mn-lt"/>
                <a:cs typeface="Times New Roman"/>
              </a:rPr>
              <a:t>)</a:t>
            </a:r>
          </a:p>
          <a:p>
            <a:r>
              <a:rPr lang="en-GB" sz="2000" dirty="0">
                <a:latin typeface="Times New Roman"/>
                <a:ea typeface="+mn-lt"/>
                <a:cs typeface="Times New Roman"/>
              </a:rPr>
              <a:t>tree = </a:t>
            </a:r>
            <a:r>
              <a:rPr lang="en-GB" sz="2000" dirty="0" err="1">
                <a:latin typeface="Times New Roman"/>
                <a:ea typeface="+mn-lt"/>
                <a:cs typeface="Times New Roman"/>
              </a:rPr>
              <a:t>rfr.estimators</a:t>
            </a:r>
            <a:r>
              <a:rPr lang="en-GB" sz="2000" dirty="0">
                <a:latin typeface="Times New Roman"/>
                <a:ea typeface="+mn-lt"/>
                <a:cs typeface="Times New Roman"/>
              </a:rPr>
              <a:t>_[5] </a:t>
            </a:r>
            <a:endParaRPr lang="en-GB" sz="2000" dirty="0">
              <a:latin typeface="Times New Roman"/>
              <a:ea typeface="+mn-lt"/>
              <a:cs typeface="+mn-lt"/>
            </a:endParaRPr>
          </a:p>
        </p:txBody>
      </p:sp>
    </p:spTree>
    <p:extLst>
      <p:ext uri="{BB962C8B-B14F-4D97-AF65-F5344CB8AC3E}">
        <p14:creationId xmlns:p14="http://schemas.microsoft.com/office/powerpoint/2010/main" val="387710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Random Forest</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38</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078313"/>
          </a:xfrm>
          <a:prstGeom prst="rect">
            <a:avLst/>
          </a:prstGeom>
          <a:noFill/>
        </p:spPr>
        <p:txBody>
          <a:bodyPr wrap="square" rtlCol="0" anchor="t">
            <a:spAutoFit/>
          </a:bodyPr>
          <a:lstStyle/>
          <a:p>
            <a:r>
              <a:rPr lang="en-GB" sz="2000" b="1">
                <a:latin typeface="Arial" panose="020B0604020202020204" pitchFamily="34" charset="0"/>
                <a:cs typeface="Arial" panose="020B0604020202020204" pitchFamily="34" charset="0"/>
              </a:rPr>
              <a:t>Advantages</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Maintains most of the advantages of a decision tree</a:t>
            </a:r>
          </a:p>
          <a:p>
            <a:pPr marL="342900" indent="-342900">
              <a:buFont typeface="Arial" panose="020B0604020202020204" pitchFamily="34" charset="0"/>
              <a:buChar char="•"/>
            </a:pPr>
            <a:endParaRPr lang="en-GB" sz="8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Avoids overfitting and bias issues that affect single trees</a:t>
            </a:r>
          </a:p>
          <a:p>
            <a:pPr marL="342900" indent="-342900">
              <a:buFont typeface="Arial" panose="020B0604020202020204" pitchFamily="34" charset="0"/>
              <a:buChar char="•"/>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No need for pruning</a:t>
            </a:r>
          </a:p>
          <a:p>
            <a:pPr marL="342900" indent="-342900">
              <a:buFont typeface="Arial" panose="020B0604020202020204" pitchFamily="34" charset="0"/>
              <a:buChar char="•"/>
            </a:pPr>
            <a:endParaRPr lang="en-GB" sz="8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Reduces correlation between trees (compared to bagging)</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Maintains accuracy for missing data</a:t>
            </a:r>
            <a:endParaRPr lang="en-GB" sz="80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a:latin typeface="Arial" panose="020B0604020202020204" pitchFamily="34" charset="0"/>
              <a:cs typeface="Arial" panose="020B0604020202020204" pitchFamily="34" charset="0"/>
            </a:endParaRPr>
          </a:p>
          <a:p>
            <a:r>
              <a:rPr lang="en-GB" sz="2000" b="1">
                <a:latin typeface="Arial" panose="020B0604020202020204" pitchFamily="34" charset="0"/>
                <a:cs typeface="Arial" panose="020B0604020202020204" pitchFamily="34" charset="0"/>
              </a:rPr>
              <a:t>Disadvantages</a:t>
            </a:r>
            <a:endParaRPr lang="en-GB" sz="2000"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GB" sz="80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i="1">
                <a:latin typeface="Arial" panose="020B0604020202020204" pitchFamily="34" charset="0"/>
                <a:cs typeface="Arial" panose="020B0604020202020204" pitchFamily="34" charset="0"/>
              </a:rPr>
              <a:t>Black box model</a:t>
            </a:r>
            <a:r>
              <a:rPr lang="en-GB" sz="2000">
                <a:latin typeface="Arial" panose="020B0604020202020204" pitchFamily="34" charset="0"/>
                <a:cs typeface="Arial" panose="020B0604020202020204" pitchFamily="34" charset="0"/>
              </a:rPr>
              <a:t> </a:t>
            </a:r>
            <a:endParaRPr lang="en-GB" sz="800" i="1">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Harder to interpret than decision tree</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Little control on what the model does</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Lack of reproducibility</a:t>
            </a:r>
          </a:p>
        </p:txBody>
      </p:sp>
    </p:spTree>
    <p:extLst>
      <p:ext uri="{BB962C8B-B14F-4D97-AF65-F5344CB8AC3E}">
        <p14:creationId xmlns:p14="http://schemas.microsoft.com/office/powerpoint/2010/main" val="324156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Random Forest</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39</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708981"/>
          </a:xfrm>
          <a:prstGeom prst="rect">
            <a:avLst/>
          </a:prstGeom>
          <a:noFill/>
        </p:spPr>
        <p:txBody>
          <a:bodyPr wrap="square" rtlCol="0" anchor="t">
            <a:spAutoFit/>
          </a:bodyPr>
          <a:lstStyle/>
          <a:p>
            <a:r>
              <a:rPr lang="en-GB" sz="2000" b="1">
                <a:latin typeface="Arial" panose="020B0604020202020204" pitchFamily="34" charset="0"/>
                <a:cs typeface="Arial" panose="020B0604020202020204" pitchFamily="34" charset="0"/>
              </a:rPr>
              <a:t>Applications</a:t>
            </a:r>
          </a:p>
          <a:p>
            <a:pPr marL="800100" lvl="1" indent="-342900">
              <a:buFont typeface="Wingdings" panose="05000000000000000000" pitchFamily="2" charset="2"/>
              <a:buChar char="Ø"/>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Assessing quality of scientific research</a:t>
            </a:r>
          </a:p>
          <a:p>
            <a:pPr marL="800100" lvl="1" indent="-342900">
              <a:buFont typeface="Wingdings" panose="05000000000000000000" pitchFamily="2" charset="2"/>
              <a:buChar char="Ø"/>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Predicting stock </a:t>
            </a:r>
            <a:r>
              <a:rPr lang="en-GB" sz="2000" err="1">
                <a:latin typeface="Arial" panose="020B0604020202020204" pitchFamily="34" charset="0"/>
                <a:cs typeface="Arial" panose="020B0604020202020204" pitchFamily="34" charset="0"/>
              </a:rPr>
              <a:t>behavior</a:t>
            </a:r>
            <a:endParaRPr lang="en-GB" sz="800">
              <a:latin typeface="Arial" panose="020B0604020202020204" pitchFamily="34" charset="0"/>
              <a:cs typeface="Arial" panose="020B0604020202020204" pitchFamily="34" charset="0"/>
            </a:endParaRPr>
          </a:p>
          <a:p>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Predicting expected loss / profit</a:t>
            </a: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Predicting likelihood of customer buying recommended product</a:t>
            </a: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Image classification (e.g. body parts classification)</a:t>
            </a: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Optimizing combination of components for a medicine</a:t>
            </a: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Identifying disease by analysing medical records</a:t>
            </a:r>
          </a:p>
        </p:txBody>
      </p:sp>
    </p:spTree>
    <p:extLst>
      <p:ext uri="{BB962C8B-B14F-4D97-AF65-F5344CB8AC3E}">
        <p14:creationId xmlns:p14="http://schemas.microsoft.com/office/powerpoint/2010/main" val="81556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Regression Analysis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5078313"/>
          </a:xfrm>
          <a:prstGeom prst="rect">
            <a:avLst/>
          </a:prstGeom>
          <a:noFill/>
        </p:spPr>
        <p:txBody>
          <a:bodyPr wrap="square" rtlCol="0" anchor="t">
            <a:spAutoFit/>
          </a:bodyPr>
          <a:lstStyle/>
          <a:p>
            <a:pPr marL="342900" indent="-342900">
              <a:buFont typeface="Arial" panose="020B0604020202020204" pitchFamily="34" charset="0"/>
              <a:buChar char="•"/>
            </a:pPr>
            <a:r>
              <a:rPr lang="en-GB" sz="2000">
                <a:effectLst>
                  <a:outerShdw blurRad="38100" dist="38100" dir="2700000" algn="tl">
                    <a:srgbClr val="000000">
                      <a:alpha val="43137"/>
                    </a:srgbClr>
                  </a:outerShdw>
                </a:effectLst>
                <a:latin typeface="Arial" panose="020B0604020202020204" pitchFamily="34" charset="0"/>
                <a:cs typeface="Arial" panose="020B0604020202020204" pitchFamily="34" charset="0"/>
              </a:rPr>
              <a:t>Regression analysis</a:t>
            </a:r>
            <a:r>
              <a:rPr lang="en-GB" sz="2000">
                <a:latin typeface="Arial" panose="020B0604020202020204" pitchFamily="34" charset="0"/>
                <a:cs typeface="Arial" panose="020B0604020202020204" pitchFamily="34" charset="0"/>
              </a:rPr>
              <a:t> is a collection of techniques mostly used in forecasting and prediction</a:t>
            </a:r>
            <a:endParaRPr lang="en-GB" sz="200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Looks for cause and effect between </a:t>
            </a:r>
            <a:r>
              <a:rPr lang="en-GB" sz="2000" i="1">
                <a:latin typeface="Arial" panose="020B0604020202020204" pitchFamily="34" charset="0"/>
                <a:cs typeface="Arial" panose="020B0604020202020204" pitchFamily="34" charset="0"/>
              </a:rPr>
              <a:t>independent</a:t>
            </a:r>
            <a:r>
              <a:rPr lang="en-GB" sz="2000">
                <a:latin typeface="Arial" panose="020B0604020202020204" pitchFamily="34" charset="0"/>
                <a:cs typeface="Arial" panose="020B0604020202020204" pitchFamily="34" charset="0"/>
              </a:rPr>
              <a:t> and </a:t>
            </a:r>
            <a:r>
              <a:rPr lang="en-GB" sz="2000" i="1">
                <a:latin typeface="Arial" panose="020B0604020202020204" pitchFamily="34" charset="0"/>
                <a:cs typeface="Arial" panose="020B0604020202020204" pitchFamily="34" charset="0"/>
              </a:rPr>
              <a:t>dependent</a:t>
            </a:r>
            <a:r>
              <a:rPr lang="en-GB" sz="2000">
                <a:latin typeface="Arial" panose="020B0604020202020204" pitchFamily="34" charset="0"/>
                <a:cs typeface="Arial" panose="020B0604020202020204" pitchFamily="34" charset="0"/>
              </a:rPr>
              <a:t> variables:</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Typically, a single dependent variable with continuous values:</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a:latin typeface="Arial" panose="020B0604020202020204" pitchFamily="34" charset="0"/>
                <a:cs typeface="Arial" panose="020B0604020202020204" pitchFamily="34" charset="0"/>
              </a:rPr>
              <a:t>Given x</a:t>
            </a:r>
            <a:r>
              <a:rPr lang="en-GB" sz="1200">
                <a:latin typeface="Arial" panose="020B0604020202020204" pitchFamily="34" charset="0"/>
                <a:cs typeface="Arial" panose="020B0604020202020204" pitchFamily="34" charset="0"/>
              </a:rPr>
              <a:t>1</a:t>
            </a:r>
            <a:r>
              <a:rPr lang="en-GB" sz="2000">
                <a:latin typeface="Arial" panose="020B0604020202020204" pitchFamily="34" charset="0"/>
                <a:cs typeface="Arial" panose="020B0604020202020204" pitchFamily="34" charset="0"/>
              </a:rPr>
              <a:t>,  …, </a:t>
            </a:r>
            <a:r>
              <a:rPr lang="en-GB" sz="2000" err="1">
                <a:latin typeface="Arial" panose="020B0604020202020204" pitchFamily="34" charset="0"/>
                <a:cs typeface="Arial" panose="020B0604020202020204" pitchFamily="34" charset="0"/>
              </a:rPr>
              <a:t>x</a:t>
            </a:r>
            <a:r>
              <a:rPr lang="en-GB" sz="1200" err="1">
                <a:latin typeface="Arial" panose="020B0604020202020204" pitchFamily="34" charset="0"/>
                <a:cs typeface="Arial" panose="020B0604020202020204" pitchFamily="34" charset="0"/>
              </a:rPr>
              <a:t>n</a:t>
            </a:r>
            <a:r>
              <a:rPr lang="en-GB" sz="2000">
                <a:latin typeface="Arial" panose="020B0604020202020204" pitchFamily="34" charset="0"/>
                <a:cs typeface="Arial" panose="020B0604020202020204" pitchFamily="34" charset="0"/>
              </a:rPr>
              <a:t> and </a:t>
            </a:r>
            <a:r>
              <a:rPr lang="en-GB" sz="2000" i="1">
                <a:latin typeface="Arial" panose="020B0604020202020204" pitchFamily="34" charset="0"/>
                <a:cs typeface="Arial" panose="020B0604020202020204" pitchFamily="34" charset="0"/>
              </a:rPr>
              <a:t>y</a:t>
            </a:r>
            <a:r>
              <a:rPr lang="en-GB" sz="2000">
                <a:latin typeface="Arial" panose="020B0604020202020204" pitchFamily="34" charset="0"/>
                <a:cs typeface="Arial" panose="020B0604020202020204" pitchFamily="34" charset="0"/>
              </a:rPr>
              <a:t>, we look for </a:t>
            </a:r>
            <a:r>
              <a:rPr lang="en-GB" sz="2000" i="1">
                <a:latin typeface="Arial" panose="020B0604020202020204" pitchFamily="34" charset="0"/>
                <a:cs typeface="Arial" panose="020B0604020202020204" pitchFamily="34" charset="0"/>
              </a:rPr>
              <a:t>f</a:t>
            </a:r>
            <a:r>
              <a:rPr lang="en-GB" sz="2000">
                <a:latin typeface="Arial" panose="020B0604020202020204" pitchFamily="34" charset="0"/>
                <a:cs typeface="Arial" panose="020B0604020202020204" pitchFamily="34" charset="0"/>
              </a:rPr>
              <a:t> such that </a:t>
            </a:r>
            <a:r>
              <a:rPr lang="en-GB" sz="2000" i="1">
                <a:latin typeface="Arial" panose="020B0604020202020204" pitchFamily="34" charset="0"/>
                <a:cs typeface="Arial" panose="020B0604020202020204" pitchFamily="34" charset="0"/>
              </a:rPr>
              <a:t>f(</a:t>
            </a:r>
            <a:r>
              <a:rPr lang="en-GB" sz="2000">
                <a:latin typeface="Arial" panose="020B0604020202020204" pitchFamily="34" charset="0"/>
                <a:cs typeface="Arial" panose="020B0604020202020204" pitchFamily="34" charset="0"/>
              </a:rPr>
              <a:t>x</a:t>
            </a:r>
            <a:r>
              <a:rPr lang="en-GB" sz="1200">
                <a:latin typeface="Arial" panose="020B0604020202020204" pitchFamily="34" charset="0"/>
                <a:cs typeface="Arial" panose="020B0604020202020204" pitchFamily="34" charset="0"/>
              </a:rPr>
              <a:t>1</a:t>
            </a:r>
            <a:r>
              <a:rPr lang="en-GB" sz="2000">
                <a:latin typeface="Arial" panose="020B0604020202020204" pitchFamily="34" charset="0"/>
                <a:cs typeface="Arial" panose="020B0604020202020204" pitchFamily="34" charset="0"/>
              </a:rPr>
              <a:t>,  …, </a:t>
            </a:r>
            <a:r>
              <a:rPr lang="en-GB" sz="2000" err="1">
                <a:latin typeface="Arial" panose="020B0604020202020204" pitchFamily="34" charset="0"/>
                <a:cs typeface="Arial" panose="020B0604020202020204" pitchFamily="34" charset="0"/>
              </a:rPr>
              <a:t>x</a:t>
            </a:r>
            <a:r>
              <a:rPr lang="en-GB" sz="1200" err="1">
                <a:latin typeface="Arial" panose="020B0604020202020204" pitchFamily="34" charset="0"/>
                <a:cs typeface="Arial" panose="020B0604020202020204" pitchFamily="34" charset="0"/>
              </a:rPr>
              <a:t>n</a:t>
            </a:r>
            <a:r>
              <a:rPr lang="en-GB" sz="2000" i="1">
                <a:latin typeface="Arial" panose="020B0604020202020204" pitchFamily="34" charset="0"/>
                <a:cs typeface="Arial" panose="020B0604020202020204" pitchFamily="34" charset="0"/>
              </a:rPr>
              <a:t>)</a:t>
            </a:r>
            <a:r>
              <a:rPr lang="en-GB" sz="2000">
                <a:latin typeface="Arial" panose="020B0604020202020204" pitchFamily="34" charset="0"/>
                <a:cs typeface="Arial" panose="020B0604020202020204" pitchFamily="34" charset="0"/>
              </a:rPr>
              <a:t> approximates </a:t>
            </a:r>
            <a:r>
              <a:rPr lang="en-GB" sz="2000" i="1">
                <a:latin typeface="Arial" panose="020B0604020202020204" pitchFamily="34" charset="0"/>
                <a:cs typeface="Arial" panose="020B0604020202020204" pitchFamily="34" charset="0"/>
              </a:rPr>
              <a:t>y</a:t>
            </a:r>
            <a:endParaRPr lang="en-GB" sz="800" i="1">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Methods differ on the number of independent variables and the type of relationship</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a:latin typeface="Arial" panose="020B0604020202020204" pitchFamily="34" charset="0"/>
                <a:cs typeface="Arial" panose="020B0604020202020204" pitchFamily="34" charset="0"/>
              </a:rPr>
              <a:t>Linear regression</a:t>
            </a:r>
            <a:r>
              <a:rPr lang="en-GB" sz="2000">
                <a:latin typeface="Arial" panose="020B0604020202020204" pitchFamily="34" charset="0"/>
                <a:cs typeface="Arial" panose="020B0604020202020204" pitchFamily="34" charset="0"/>
              </a:rPr>
              <a:t> looks for a linear mapping</a:t>
            </a: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i="1">
                <a:latin typeface="Arial" panose="020B0604020202020204" pitchFamily="34" charset="0"/>
                <a:cs typeface="Arial" panose="020B0604020202020204" pitchFamily="34" charset="0"/>
              </a:rPr>
              <a:t>Univariate linear regression</a:t>
            </a:r>
            <a:r>
              <a:rPr lang="en-GB" sz="2000">
                <a:latin typeface="Arial" panose="020B0604020202020204" pitchFamily="34" charset="0"/>
                <a:cs typeface="Arial" panose="020B0604020202020204" pitchFamily="34" charset="0"/>
              </a:rPr>
              <a:t> : only one independent variable</a:t>
            </a:r>
          </a:p>
          <a:p>
            <a:pPr marL="1257300" lvl="2" indent="-342900">
              <a:buFont typeface="Wingdings" panose="05000000000000000000" pitchFamily="2" charset="2"/>
              <a:buChar char="ü"/>
            </a:pPr>
            <a:endParaRPr lang="en-GB" sz="80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i="1">
                <a:latin typeface="Arial" panose="020B0604020202020204" pitchFamily="34" charset="0"/>
                <a:cs typeface="Arial" panose="020B0604020202020204" pitchFamily="34" charset="0"/>
              </a:rPr>
              <a:t>Multivariate linear regression </a:t>
            </a:r>
            <a:r>
              <a:rPr lang="en-GB" sz="2000">
                <a:latin typeface="Arial" panose="020B0604020202020204" pitchFamily="34" charset="0"/>
                <a:cs typeface="Arial" panose="020B0604020202020204" pitchFamily="34" charset="0"/>
              </a:rPr>
              <a:t>: multiple independent variables</a:t>
            </a:r>
          </a:p>
          <a:p>
            <a:pPr marL="1257300" lvl="2" indent="-342900">
              <a:buFont typeface="Wingdings" panose="05000000000000000000" pitchFamily="2" charset="2"/>
              <a:buChar char="ü"/>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a:latin typeface="Arial" panose="020B0604020202020204" pitchFamily="34" charset="0"/>
                <a:cs typeface="Arial" panose="020B0604020202020204" pitchFamily="34" charset="0"/>
              </a:rPr>
              <a:t>Non-linear regression</a:t>
            </a:r>
            <a:endParaRPr lang="en-GB" sz="20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i="1">
                <a:latin typeface="Arial" panose="020B0604020202020204" pitchFamily="34" charset="0"/>
                <a:cs typeface="Arial" panose="020B0604020202020204" pitchFamily="34" charset="0"/>
              </a:rPr>
              <a:t>Polynomial, exponential, logarithmic</a:t>
            </a:r>
            <a:r>
              <a:rPr lang="en-GB" sz="2000">
                <a:latin typeface="Arial" panose="020B0604020202020204" pitchFamily="34" charset="0"/>
                <a:cs typeface="Arial" panose="020B0604020202020204" pitchFamily="34" charset="0"/>
              </a:rPr>
              <a:t>, … (less common)</a:t>
            </a:r>
          </a:p>
          <a:p>
            <a:pPr marL="1257300" lvl="2" indent="-342900">
              <a:buFont typeface="Wingdings" panose="05000000000000000000" pitchFamily="2" charset="2"/>
              <a:buChar char="ü"/>
            </a:pPr>
            <a:endParaRPr lang="en-GB" sz="80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a:latin typeface="Arial" panose="020B0604020202020204" pitchFamily="34" charset="0"/>
                <a:cs typeface="Arial" panose="020B0604020202020204" pitchFamily="34" charset="0"/>
              </a:rPr>
              <a:t>KNN, decision tree, random forest, …</a:t>
            </a:r>
          </a:p>
        </p:txBody>
      </p:sp>
    </p:spTree>
    <p:extLst>
      <p:ext uri="{BB962C8B-B14F-4D97-AF65-F5344CB8AC3E}">
        <p14:creationId xmlns:p14="http://schemas.microsoft.com/office/powerpoint/2010/main" val="51521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Boosting Techniques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40</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139869"/>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Boosting</a:t>
            </a:r>
            <a:r>
              <a:rPr lang="en-GB" sz="2000" dirty="0">
                <a:latin typeface="Arial" panose="020B0604020202020204" pitchFamily="34" charset="0"/>
                <a:cs typeface="Arial" panose="020B0604020202020204" pitchFamily="34" charset="0"/>
              </a:rPr>
              <a:t> is a sequential and adaptive ensemble technique:</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Fitting of each base model depends on models fitted in previous iterations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Training data is incrementally altered to emphasize misclassified instances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Bias is progressively reduced by focusing on the hardest observations to fit up to now</a:t>
            </a:r>
            <a:endParaRPr lang="en-GB" sz="2000" dirty="0">
              <a:solidFill>
                <a:schemeClr val="accent1">
                  <a:lumMod val="75000"/>
                </a:schemeClr>
              </a:solidFill>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We will be looking at three different boosting algorithms:</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Gradient Boosting</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XG Boost</a:t>
            </a:r>
          </a:p>
          <a:p>
            <a:pPr lvl="1"/>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err="1">
                <a:latin typeface="Arial" panose="020B0604020202020204" pitchFamily="34" charset="0"/>
                <a:cs typeface="Arial" panose="020B0604020202020204" pitchFamily="34" charset="0"/>
              </a:rPr>
              <a:t>CatBoost</a:t>
            </a:r>
            <a:r>
              <a:rPr lang="en-GB" sz="2000" dirty="0">
                <a:latin typeface="Arial" panose="020B0604020202020204" pitchFamily="34" charset="0"/>
                <a:cs typeface="Arial" panose="020B0604020202020204" pitchFamily="34" charset="0"/>
              </a:rPr>
              <a:t> </a:t>
            </a:r>
          </a:p>
        </p:txBody>
      </p:sp>
      <p:pic>
        <p:nvPicPr>
          <p:cNvPr id="3" name="Picture 2">
            <a:extLst>
              <a:ext uri="{FF2B5EF4-FFF2-40B4-BE49-F238E27FC236}">
                <a16:creationId xmlns:a16="http://schemas.microsoft.com/office/drawing/2014/main" id="{1338C1D5-49D0-4AF4-95E6-E78432538CB6}"/>
              </a:ext>
            </a:extLst>
          </p:cNvPr>
          <p:cNvPicPr>
            <a:picLocks noChangeAspect="1"/>
          </p:cNvPicPr>
          <p:nvPr/>
        </p:nvPicPr>
        <p:blipFill>
          <a:blip r:embed="rId6"/>
          <a:stretch>
            <a:fillRect/>
          </a:stretch>
        </p:blipFill>
        <p:spPr>
          <a:xfrm>
            <a:off x="1560495" y="3157703"/>
            <a:ext cx="4535505" cy="1419510"/>
          </a:xfrm>
          <a:prstGeom prst="rect">
            <a:avLst/>
          </a:prstGeom>
        </p:spPr>
      </p:pic>
      <p:pic>
        <p:nvPicPr>
          <p:cNvPr id="7" name="Picture 6">
            <a:extLst>
              <a:ext uri="{FF2B5EF4-FFF2-40B4-BE49-F238E27FC236}">
                <a16:creationId xmlns:a16="http://schemas.microsoft.com/office/drawing/2014/main" id="{10EE8431-29E0-4BFC-91A2-D3227288155B}"/>
              </a:ext>
            </a:extLst>
          </p:cNvPr>
          <p:cNvPicPr>
            <a:picLocks noChangeAspect="1"/>
          </p:cNvPicPr>
          <p:nvPr/>
        </p:nvPicPr>
        <p:blipFill>
          <a:blip r:embed="rId7"/>
          <a:stretch>
            <a:fillRect/>
          </a:stretch>
        </p:blipFill>
        <p:spPr>
          <a:xfrm>
            <a:off x="6321119" y="3157703"/>
            <a:ext cx="2190750" cy="609600"/>
          </a:xfrm>
          <a:prstGeom prst="rect">
            <a:avLst/>
          </a:prstGeom>
        </p:spPr>
      </p:pic>
      <p:pic>
        <p:nvPicPr>
          <p:cNvPr id="8" name="Picture 7">
            <a:extLst>
              <a:ext uri="{FF2B5EF4-FFF2-40B4-BE49-F238E27FC236}">
                <a16:creationId xmlns:a16="http://schemas.microsoft.com/office/drawing/2014/main" id="{818A2CE9-14E6-44B6-A442-3A807B4F5843}"/>
              </a:ext>
            </a:extLst>
          </p:cNvPr>
          <p:cNvPicPr>
            <a:picLocks noChangeAspect="1"/>
          </p:cNvPicPr>
          <p:nvPr/>
        </p:nvPicPr>
        <p:blipFill>
          <a:blip r:embed="rId8"/>
          <a:stretch>
            <a:fillRect/>
          </a:stretch>
        </p:blipFill>
        <p:spPr>
          <a:xfrm>
            <a:off x="6321119" y="3967613"/>
            <a:ext cx="2600325" cy="609600"/>
          </a:xfrm>
          <a:prstGeom prst="rect">
            <a:avLst/>
          </a:prstGeom>
        </p:spPr>
      </p:pic>
    </p:spTree>
    <p:extLst>
      <p:ext uri="{BB962C8B-B14F-4D97-AF65-F5344CB8AC3E}">
        <p14:creationId xmlns:p14="http://schemas.microsoft.com/office/powerpoint/2010/main" val="70745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Gradient Boosting</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41</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324535"/>
          </a:xfrm>
          <a:prstGeom prst="rect">
            <a:avLst/>
          </a:prstGeom>
          <a:noFill/>
        </p:spPr>
        <p:txBody>
          <a:bodyPr wrap="square" rtlCol="0" anchor="t">
            <a:spAutoFit/>
          </a:bodyPr>
          <a:lstStyle/>
          <a:p>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Gradient Boosting</a:t>
            </a:r>
            <a:r>
              <a:rPr lang="en-GB" sz="2000" dirty="0">
                <a:latin typeface="Arial" panose="020B0604020202020204" pitchFamily="34" charset="0"/>
                <a:cs typeface="Arial" panose="020B0604020202020204" pitchFamily="34" charset="0"/>
              </a:rPr>
              <a:t> aims to minimize some </a:t>
            </a:r>
            <a:r>
              <a:rPr lang="en-GB" sz="2000" i="1" dirty="0">
                <a:latin typeface="Arial" panose="020B0604020202020204" pitchFamily="34" charset="0"/>
                <a:cs typeface="Arial" panose="020B0604020202020204" pitchFamily="34" charset="0"/>
              </a:rPr>
              <a:t>cost function</a:t>
            </a:r>
            <a:r>
              <a:rPr lang="en-GB" sz="2000" dirty="0">
                <a:latin typeface="Arial" panose="020B0604020202020204" pitchFamily="34" charset="0"/>
                <a:cs typeface="Arial" panose="020B0604020202020204" pitchFamily="34" charset="0"/>
              </a:rPr>
              <a:t> in gradient descent fashion. </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algorithm does not specify what kind of weak learner and cost function to choose</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Common choices are decision trees and Mean Squared Error </a:t>
            </a:r>
          </a:p>
          <a:p>
            <a:pPr marL="342900" indent="-342900">
              <a:buFont typeface="Arial" panose="020B0604020202020204" pitchFamily="34" charset="0"/>
              <a:buChar char="•"/>
            </a:pPr>
            <a:endParaRPr lang="en-GB" sz="1400" dirty="0">
              <a:latin typeface="Arial" panose="020B0604020202020204" pitchFamily="34" charset="0"/>
              <a:cs typeface="Arial" panose="020B0604020202020204" pitchFamily="34" charset="0"/>
            </a:endParaRPr>
          </a:p>
          <a:p>
            <a:r>
              <a:rPr lang="en-GB" sz="2000" u="sng" dirty="0">
                <a:latin typeface="Arial" panose="020B0604020202020204" pitchFamily="34" charset="0"/>
                <a:cs typeface="Arial" panose="020B0604020202020204" pitchFamily="34" charset="0"/>
              </a:rPr>
              <a:t>Algorithm</a:t>
            </a:r>
            <a:r>
              <a:rPr lang="en-GB" sz="20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r>
              <a:rPr lang="en-GB" sz="2000" dirty="0">
                <a:latin typeface="Courier New"/>
                <a:cs typeface="Arial"/>
              </a:rPr>
              <a:t>INPUT: training set</a:t>
            </a:r>
            <a:r>
              <a:rPr lang="en-GB" sz="2000" i="1" dirty="0">
                <a:latin typeface="Courier New"/>
                <a:cs typeface="Arial"/>
              </a:rPr>
              <a:t> S</a:t>
            </a:r>
            <a:r>
              <a:rPr lang="en-GB" sz="2000" dirty="0">
                <a:latin typeface="Courier New"/>
                <a:cs typeface="Arial"/>
              </a:rPr>
              <a:t>, loss function </a:t>
            </a:r>
            <a:r>
              <a:rPr lang="en-GB" sz="2000" i="1" dirty="0">
                <a:latin typeface="Courier New"/>
                <a:cs typeface="Arial"/>
              </a:rPr>
              <a:t>L</a:t>
            </a:r>
            <a:r>
              <a:rPr lang="en-GB" sz="2000" dirty="0">
                <a:latin typeface="Courier New"/>
                <a:cs typeface="Arial"/>
              </a:rPr>
              <a:t>, number of iterations </a:t>
            </a:r>
            <a:r>
              <a:rPr lang="en-GB" sz="2000" i="1" dirty="0">
                <a:latin typeface="Courier New"/>
                <a:cs typeface="Arial"/>
              </a:rPr>
              <a:t>M</a:t>
            </a:r>
            <a:endParaRPr lang="en-GB" sz="2000" i="1" baseline="-25000" dirty="0">
              <a:latin typeface="Courier New"/>
              <a:cs typeface="Arial"/>
            </a:endParaRPr>
          </a:p>
          <a:p>
            <a:pPr marL="457200" indent="-457200">
              <a:buAutoNum type="arabicPeriod"/>
            </a:pPr>
            <a:endParaRPr lang="en-GB" sz="800" dirty="0">
              <a:latin typeface="Courier New"/>
              <a:cs typeface="Arial"/>
            </a:endParaRPr>
          </a:p>
          <a:p>
            <a:pPr marL="457200" indent="-457200">
              <a:buAutoNum type="arabicPeriod"/>
            </a:pPr>
            <a:r>
              <a:rPr lang="en-GB" sz="2000" dirty="0">
                <a:latin typeface="Courier New"/>
                <a:cs typeface="Arial"/>
              </a:rPr>
              <a:t>Initialize model </a:t>
            </a:r>
            <a:r>
              <a:rPr lang="en-GB" sz="2000" i="1" dirty="0">
                <a:latin typeface="Courier New"/>
                <a:cs typeface="Arial"/>
              </a:rPr>
              <a:t>F</a:t>
            </a:r>
            <a:r>
              <a:rPr lang="en-GB" sz="2000" i="1" baseline="-25000" dirty="0">
                <a:latin typeface="Courier New"/>
                <a:cs typeface="Arial"/>
              </a:rPr>
              <a:t>0</a:t>
            </a:r>
          </a:p>
          <a:p>
            <a:pPr marL="457200" indent="-457200">
              <a:buAutoNum type="arabicPeriod"/>
            </a:pPr>
            <a:endParaRPr lang="en-GB" sz="800" dirty="0">
              <a:latin typeface="Courier New"/>
              <a:cs typeface="Arial"/>
            </a:endParaRPr>
          </a:p>
          <a:p>
            <a:pPr marL="457200" indent="-457200">
              <a:buAutoNum type="arabicPeriod"/>
            </a:pPr>
            <a:r>
              <a:rPr lang="en-GB" sz="2000" dirty="0">
                <a:latin typeface="Courier New"/>
                <a:cs typeface="Arial"/>
              </a:rPr>
              <a:t>For </a:t>
            </a:r>
            <a:r>
              <a:rPr lang="en-GB" sz="2000" i="1" dirty="0">
                <a:latin typeface="Courier New"/>
                <a:cs typeface="Arial"/>
              </a:rPr>
              <a:t>m</a:t>
            </a:r>
            <a:r>
              <a:rPr lang="en-GB" sz="2000" dirty="0">
                <a:latin typeface="Courier New"/>
                <a:cs typeface="Arial"/>
              </a:rPr>
              <a:t> = 1 to </a:t>
            </a:r>
            <a:r>
              <a:rPr lang="en-GB" sz="2000" i="1" dirty="0">
                <a:latin typeface="Courier New"/>
                <a:cs typeface="Arial"/>
              </a:rPr>
              <a:t>M</a:t>
            </a:r>
            <a:r>
              <a:rPr lang="en-GB" sz="2000" dirty="0">
                <a:latin typeface="Courier New"/>
                <a:cs typeface="Arial"/>
              </a:rPr>
              <a:t>:</a:t>
            </a:r>
          </a:p>
          <a:p>
            <a:pPr marL="457200" indent="-457200">
              <a:buFontTx/>
              <a:buAutoNum type="arabicPeriod"/>
            </a:pPr>
            <a:endParaRPr lang="en-GB" sz="800" dirty="0">
              <a:latin typeface="Courier New"/>
              <a:cs typeface="Arial"/>
            </a:endParaRPr>
          </a:p>
          <a:p>
            <a:pPr marL="457200" indent="-457200">
              <a:buFontTx/>
              <a:buAutoNum type="arabicPeriod"/>
            </a:pPr>
            <a:r>
              <a:rPr lang="en-GB" sz="2000" dirty="0">
                <a:latin typeface="Courier New"/>
                <a:cs typeface="Arial"/>
              </a:rPr>
              <a:t>  Compute pseudo-residuals set </a:t>
            </a:r>
            <a:r>
              <a:rPr lang="en-GB" sz="2000" i="1" dirty="0">
                <a:latin typeface="Courier New"/>
                <a:cs typeface="Arial"/>
              </a:rPr>
              <a:t>R</a:t>
            </a:r>
            <a:r>
              <a:rPr lang="en-GB" sz="2000" i="1" baseline="-25000" dirty="0">
                <a:latin typeface="Courier New"/>
                <a:cs typeface="Arial"/>
              </a:rPr>
              <a:t>m</a:t>
            </a:r>
            <a:r>
              <a:rPr lang="en-GB" sz="2000" dirty="0">
                <a:latin typeface="Courier New"/>
                <a:cs typeface="Arial"/>
              </a:rPr>
              <a:t> of </a:t>
            </a:r>
            <a:r>
              <a:rPr lang="en-GB" sz="2000" i="1" dirty="0">
                <a:latin typeface="Courier New"/>
                <a:cs typeface="Arial"/>
              </a:rPr>
              <a:t>F</a:t>
            </a:r>
            <a:r>
              <a:rPr lang="en-GB" sz="2000" i="1" baseline="-25000" dirty="0">
                <a:latin typeface="Courier New"/>
                <a:cs typeface="Arial"/>
              </a:rPr>
              <a:t>m-1</a:t>
            </a:r>
            <a:r>
              <a:rPr lang="en-GB" sz="2000" dirty="0">
                <a:latin typeface="Courier New"/>
                <a:cs typeface="Arial"/>
              </a:rPr>
              <a:t> over </a:t>
            </a:r>
            <a:r>
              <a:rPr lang="en-GB" sz="2000" i="1" dirty="0">
                <a:latin typeface="Courier New"/>
                <a:cs typeface="Arial"/>
              </a:rPr>
              <a:t>S,</a:t>
            </a:r>
            <a:r>
              <a:rPr lang="en-GB" sz="2000" dirty="0">
                <a:latin typeface="Courier New"/>
                <a:cs typeface="Arial"/>
              </a:rPr>
              <a:t> using </a:t>
            </a:r>
            <a:r>
              <a:rPr lang="en-GB" sz="2000" i="1" dirty="0">
                <a:latin typeface="Courier New"/>
                <a:cs typeface="Arial"/>
              </a:rPr>
              <a:t>L</a:t>
            </a:r>
          </a:p>
          <a:p>
            <a:pPr marL="457200" indent="-457200">
              <a:buFontTx/>
              <a:buAutoNum type="arabicPeriod"/>
            </a:pPr>
            <a:endParaRPr lang="en-GB" sz="800" dirty="0">
              <a:latin typeface="Courier New"/>
              <a:cs typeface="Arial"/>
            </a:endParaRPr>
          </a:p>
          <a:p>
            <a:pPr marL="457200" indent="-457200">
              <a:buFontTx/>
              <a:buAutoNum type="arabicPeriod"/>
            </a:pPr>
            <a:r>
              <a:rPr lang="en-GB" sz="2000" dirty="0">
                <a:latin typeface="Courier New"/>
                <a:cs typeface="Arial"/>
              </a:rPr>
              <a:t>  Fit a weak learner </a:t>
            </a:r>
            <a:r>
              <a:rPr lang="en-GB" sz="2000" i="1" dirty="0">
                <a:latin typeface="Courier New"/>
                <a:cs typeface="Arial"/>
              </a:rPr>
              <a:t>h</a:t>
            </a:r>
            <a:r>
              <a:rPr lang="en-GB" sz="2000" i="1" baseline="-25000" dirty="0">
                <a:latin typeface="Courier New"/>
                <a:cs typeface="Arial"/>
              </a:rPr>
              <a:t>m</a:t>
            </a:r>
            <a:r>
              <a:rPr lang="en-GB" sz="2000" dirty="0">
                <a:latin typeface="Courier New"/>
                <a:cs typeface="Arial"/>
              </a:rPr>
              <a:t> on pseudo-residuals set </a:t>
            </a:r>
            <a:r>
              <a:rPr lang="en-GB" sz="2000" i="1" dirty="0">
                <a:latin typeface="Courier New"/>
                <a:cs typeface="Arial"/>
              </a:rPr>
              <a:t>R</a:t>
            </a:r>
            <a:r>
              <a:rPr lang="en-GB" sz="2000" i="1" baseline="-25000" dirty="0">
                <a:latin typeface="Courier New"/>
                <a:cs typeface="Arial"/>
              </a:rPr>
              <a:t>m</a:t>
            </a:r>
          </a:p>
          <a:p>
            <a:pPr marL="457200" indent="-457200">
              <a:buFontTx/>
              <a:buAutoNum type="arabicPeriod"/>
            </a:pPr>
            <a:endParaRPr lang="en-GB" sz="800" dirty="0">
              <a:latin typeface="Courier New"/>
              <a:cs typeface="Arial"/>
            </a:endParaRPr>
          </a:p>
          <a:p>
            <a:pPr marL="457200" indent="-457200">
              <a:buFontTx/>
              <a:buAutoNum type="arabicPeriod"/>
            </a:pPr>
            <a:r>
              <a:rPr lang="en-GB" sz="2000" dirty="0">
                <a:latin typeface="Courier New"/>
                <a:cs typeface="Arial"/>
              </a:rPr>
              <a:t>  Compute coefficient </a:t>
            </a:r>
            <a:r>
              <a:rPr lang="en-GB" sz="2000" i="1" dirty="0">
                <a:latin typeface="Courier New"/>
                <a:cs typeface="Arial"/>
              </a:rPr>
              <a:t>c</a:t>
            </a:r>
            <a:r>
              <a:rPr lang="en-GB" sz="2000" i="1" baseline="-25000" dirty="0">
                <a:latin typeface="Courier New"/>
                <a:cs typeface="Arial"/>
              </a:rPr>
              <a:t>m</a:t>
            </a:r>
            <a:r>
              <a:rPr lang="en-GB" sz="2000" dirty="0">
                <a:latin typeface="Courier New"/>
                <a:cs typeface="Arial"/>
              </a:rPr>
              <a:t> minimizing loss function</a:t>
            </a:r>
            <a:endParaRPr lang="en-GB" sz="2000" i="1" baseline="-25000" dirty="0">
              <a:latin typeface="Courier New"/>
              <a:cs typeface="Arial"/>
            </a:endParaRPr>
          </a:p>
          <a:p>
            <a:pPr marL="457200" indent="-457200">
              <a:buFontTx/>
              <a:buAutoNum type="arabicPeriod"/>
            </a:pPr>
            <a:endParaRPr lang="en-GB" sz="800" dirty="0">
              <a:latin typeface="Courier New"/>
              <a:cs typeface="Arial"/>
            </a:endParaRPr>
          </a:p>
          <a:p>
            <a:pPr marL="457200" indent="-457200">
              <a:buFont typeface="+mj-lt"/>
              <a:buAutoNum type="arabicPeriod" startAt="6"/>
            </a:pPr>
            <a:r>
              <a:rPr lang="en-GB" sz="2000" dirty="0">
                <a:latin typeface="Courier New"/>
                <a:cs typeface="Arial"/>
              </a:rPr>
              <a:t>  Compute updated model </a:t>
            </a:r>
            <a:r>
              <a:rPr lang="en-GB" sz="2000" i="1" dirty="0" err="1">
                <a:latin typeface="Courier New"/>
                <a:cs typeface="Arial"/>
              </a:rPr>
              <a:t>F</a:t>
            </a:r>
            <a:r>
              <a:rPr lang="en-GB" sz="2000" i="1" baseline="-25000" dirty="0" err="1">
                <a:latin typeface="Courier New"/>
                <a:cs typeface="Arial"/>
              </a:rPr>
              <a:t>m</a:t>
            </a:r>
            <a:r>
              <a:rPr lang="en-GB" sz="2000" i="1" dirty="0">
                <a:latin typeface="Courier New"/>
                <a:cs typeface="Arial"/>
              </a:rPr>
              <a:t> = F</a:t>
            </a:r>
            <a:r>
              <a:rPr lang="en-GB" sz="2000" i="1" baseline="-25000" dirty="0">
                <a:latin typeface="Courier New"/>
                <a:cs typeface="Arial"/>
              </a:rPr>
              <a:t>m-1 </a:t>
            </a:r>
            <a:r>
              <a:rPr lang="en-GB" sz="2000" i="1" dirty="0">
                <a:latin typeface="Courier New"/>
                <a:cs typeface="Arial"/>
              </a:rPr>
              <a:t>+ </a:t>
            </a:r>
            <a:r>
              <a:rPr lang="en-GB" sz="2000" i="1" dirty="0" err="1">
                <a:latin typeface="Courier New"/>
                <a:cs typeface="Arial"/>
              </a:rPr>
              <a:t>c</a:t>
            </a:r>
            <a:r>
              <a:rPr lang="en-GB" sz="2000" i="1" baseline="-25000" dirty="0" err="1">
                <a:latin typeface="Courier New"/>
                <a:cs typeface="Arial"/>
              </a:rPr>
              <a:t>m</a:t>
            </a:r>
            <a:r>
              <a:rPr lang="en-GB" sz="2000" i="1" dirty="0" err="1">
                <a:latin typeface="Courier New"/>
                <a:cs typeface="Arial"/>
              </a:rPr>
              <a:t>h</a:t>
            </a:r>
            <a:r>
              <a:rPr lang="en-GB" sz="2000" i="1" baseline="-25000" dirty="0" err="1">
                <a:latin typeface="Courier New"/>
                <a:cs typeface="Arial"/>
              </a:rPr>
              <a:t>m</a:t>
            </a:r>
            <a:endParaRPr lang="en-US" sz="2000" i="1" dirty="0">
              <a:latin typeface="Courier New"/>
              <a:cs typeface="Arial"/>
            </a:endParaRPr>
          </a:p>
          <a:p>
            <a:pPr marL="457200" indent="-457200">
              <a:buFontTx/>
              <a:buAutoNum type="arabicPeriod" startAt="6"/>
            </a:pPr>
            <a:endParaRPr lang="en-GB" sz="800" dirty="0">
              <a:latin typeface="Courier New"/>
              <a:cs typeface="Arial"/>
            </a:endParaRPr>
          </a:p>
          <a:p>
            <a:pPr marL="457200" indent="-457200">
              <a:buFontTx/>
              <a:buAutoNum type="arabicPeriod" startAt="6"/>
            </a:pPr>
            <a:r>
              <a:rPr lang="en-GB" sz="2000" dirty="0">
                <a:latin typeface="Courier New"/>
                <a:cs typeface="Arial"/>
              </a:rPr>
              <a:t>Apply </a:t>
            </a:r>
            <a:r>
              <a:rPr lang="en-GB" sz="2000" i="1" dirty="0">
                <a:latin typeface="Courier New"/>
                <a:cs typeface="Arial"/>
              </a:rPr>
              <a:t>F</a:t>
            </a:r>
            <a:r>
              <a:rPr lang="en-GB" sz="2000" i="1" baseline="-25000" dirty="0">
                <a:latin typeface="Courier New"/>
                <a:cs typeface="Arial"/>
              </a:rPr>
              <a:t>M</a:t>
            </a:r>
            <a:r>
              <a:rPr lang="en-GB" sz="2000" dirty="0">
                <a:latin typeface="Courier New"/>
                <a:cs typeface="Arial"/>
              </a:rPr>
              <a:t> to new data</a:t>
            </a:r>
            <a:endParaRPr lang="en-GB" sz="2000" dirty="0">
              <a:latin typeface="Arial"/>
              <a:cs typeface="Arial"/>
            </a:endParaRPr>
          </a:p>
        </p:txBody>
      </p:sp>
    </p:spTree>
    <p:extLst>
      <p:ext uri="{BB962C8B-B14F-4D97-AF65-F5344CB8AC3E}">
        <p14:creationId xmlns:p14="http://schemas.microsoft.com/office/powerpoint/2010/main" val="363732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err="1">
                <a:latin typeface="Arial Black" panose="020B0A04020102020204" pitchFamily="34" charset="0"/>
              </a:rPr>
              <a:t>XGBoost</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42</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832092"/>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XGBoost</a:t>
            </a:r>
            <a:r>
              <a:rPr lang="en-GB" sz="2000" dirty="0">
                <a:latin typeface="Arial" panose="020B0604020202020204" pitchFamily="34" charset="0"/>
                <a:cs typeface="Arial" panose="020B0604020202020204" pitchFamily="34" charset="0"/>
              </a:rPr>
              <a:t> is an implementation of Gradient Boosting Decision Trees designed for performance</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The name is short-hand for </a:t>
            </a:r>
            <a:r>
              <a:rPr lang="en-GB" sz="2000" dirty="0" err="1">
                <a:latin typeface="Arial" panose="020B0604020202020204" pitchFamily="34" charset="0"/>
                <a:cs typeface="Arial" panose="020B0604020202020204" pitchFamily="34" charset="0"/>
              </a:rPr>
              <a:t>eXtreme</a:t>
            </a:r>
            <a:r>
              <a:rPr lang="en-GB" sz="2000" dirty="0">
                <a:latin typeface="Arial" panose="020B0604020202020204" pitchFamily="34" charset="0"/>
                <a:cs typeface="Arial" panose="020B0604020202020204" pitchFamily="34" charset="0"/>
              </a:rPr>
              <a:t> Gradient Boosting</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It is designed for speed and performance, which it achieves through a variety of features:</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panose="020B0604020202020204" pitchFamily="34" charset="0"/>
                <a:cs typeface="Arial" panose="020B0604020202020204" pitchFamily="34" charset="0"/>
              </a:rPr>
              <a:t>Parallelization</a:t>
            </a:r>
            <a:r>
              <a:rPr lang="en-GB" sz="2000" dirty="0">
                <a:latin typeface="Arial" panose="020B0604020202020204" pitchFamily="34" charset="0"/>
                <a:cs typeface="Arial" panose="020B0604020202020204" pitchFamily="34" charset="0"/>
              </a:rPr>
              <a:t> of tree construction (with support for distributed computation)</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Hardware optimizations (</a:t>
            </a:r>
            <a:r>
              <a:rPr lang="en-GB" sz="2000" i="1" dirty="0">
                <a:latin typeface="Arial"/>
                <a:cs typeface="Arial"/>
              </a:rPr>
              <a:t>Out-of-Core Computing, cache awareness</a:t>
            </a:r>
            <a:r>
              <a:rPr lang="en-GB" sz="2000" dirty="0">
                <a:latin typeface="Arial"/>
                <a:cs typeface="Arial"/>
              </a:rPr>
              <a:t>)</a:t>
            </a:r>
            <a:endParaRPr lang="en-GB" sz="20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a:cs typeface="Arial"/>
              </a:rPr>
              <a:t>Tree-pruning</a:t>
            </a:r>
            <a:r>
              <a:rPr lang="en-GB" sz="2000" dirty="0">
                <a:latin typeface="Arial"/>
                <a:cs typeface="Arial"/>
              </a:rPr>
              <a:t> (no stop criterion; uses max depth parameter &amp; prunes backwards)</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a:cs typeface="Arial"/>
              </a:rPr>
              <a:t>Regularization </a:t>
            </a:r>
            <a:r>
              <a:rPr lang="en-GB" sz="2000" dirty="0">
                <a:latin typeface="Arial"/>
                <a:cs typeface="Arial"/>
              </a:rPr>
              <a:t>(it penalizes complex models to avoid overfitting)</a:t>
            </a:r>
            <a:endParaRPr lang="en-GB" sz="2000" i="1" dirty="0">
              <a:latin typeface="Arial"/>
              <a:cs typeface="Arial"/>
            </a:endParaRPr>
          </a:p>
          <a:p>
            <a:pPr marL="800100" lvl="1" indent="-342900">
              <a:buFont typeface="Wingdings" panose="05000000000000000000" pitchFamily="2" charset="2"/>
              <a:buChar char="Ø"/>
            </a:pPr>
            <a:endParaRPr lang="en-GB" sz="800" dirty="0">
              <a:latin typeface="Arial"/>
              <a:cs typeface="Arial"/>
            </a:endParaRPr>
          </a:p>
          <a:p>
            <a:pPr marL="800100" lvl="1" indent="-342900">
              <a:buFont typeface="Wingdings" panose="05000000000000000000" pitchFamily="2" charset="2"/>
              <a:buChar char="Ø"/>
            </a:pPr>
            <a:r>
              <a:rPr lang="en-GB" sz="2000" dirty="0">
                <a:latin typeface="Arial"/>
                <a:cs typeface="Arial"/>
              </a:rPr>
              <a:t>Built-in </a:t>
            </a:r>
            <a:r>
              <a:rPr lang="en-GB" sz="2000" i="1" dirty="0">
                <a:latin typeface="Arial"/>
                <a:cs typeface="Arial"/>
              </a:rPr>
              <a:t>cross-validation</a:t>
            </a:r>
            <a:r>
              <a:rPr lang="en-GB" sz="2000" dirty="0">
                <a:latin typeface="Arial"/>
                <a:cs typeface="Arial"/>
              </a:rPr>
              <a:t> </a:t>
            </a:r>
          </a:p>
          <a:p>
            <a:pPr marL="800100" lvl="1" indent="-342900">
              <a:buFont typeface="Wingdings" panose="05000000000000000000" pitchFamily="2" charset="2"/>
              <a:buChar char="Ø"/>
            </a:pPr>
            <a:endParaRPr lang="en-GB" sz="800" dirty="0">
              <a:latin typeface="Arial"/>
              <a:cs typeface="Arial"/>
            </a:endParaRPr>
          </a:p>
          <a:p>
            <a:pPr marL="800100" lvl="1" indent="-342900">
              <a:buFont typeface="Wingdings" panose="05000000000000000000" pitchFamily="2" charset="2"/>
              <a:buChar char="Ø"/>
            </a:pPr>
            <a:r>
              <a:rPr lang="en-GB" sz="2000" i="1" dirty="0">
                <a:latin typeface="Arial"/>
                <a:cs typeface="Arial"/>
              </a:rPr>
              <a:t>Sparsity-awareness</a:t>
            </a:r>
            <a:r>
              <a:rPr lang="en-GB" sz="2000" dirty="0">
                <a:latin typeface="Arial"/>
                <a:cs typeface="Arial"/>
              </a:rPr>
              <a:t> to deal with missing values</a:t>
            </a:r>
          </a:p>
          <a:p>
            <a:pPr marL="800100" lvl="1" indent="-342900">
              <a:buFont typeface="Wingdings" panose="05000000000000000000" pitchFamily="2" charset="2"/>
              <a:buChar char="Ø"/>
            </a:pPr>
            <a:endParaRPr lang="en-GB" sz="800" dirty="0">
              <a:latin typeface="Arial"/>
              <a:cs typeface="Arial"/>
            </a:endParaRPr>
          </a:p>
          <a:p>
            <a:pPr marL="800100" lvl="1" indent="-342900">
              <a:buFont typeface="Wingdings" panose="05000000000000000000" pitchFamily="2" charset="2"/>
              <a:buChar char="Ø"/>
            </a:pPr>
            <a:r>
              <a:rPr lang="en-GB" sz="2000" dirty="0">
                <a:latin typeface="Arial"/>
                <a:cs typeface="Arial"/>
              </a:rPr>
              <a:t>…</a:t>
            </a:r>
          </a:p>
        </p:txBody>
      </p:sp>
    </p:spTree>
    <p:extLst>
      <p:ext uri="{BB962C8B-B14F-4D97-AF65-F5344CB8AC3E}">
        <p14:creationId xmlns:p14="http://schemas.microsoft.com/office/powerpoint/2010/main" val="159556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err="1">
                <a:latin typeface="Arial Black" panose="020B0A04020102020204" pitchFamily="34" charset="0"/>
              </a:rPr>
              <a:t>XGBoost</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43</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708981"/>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The following diagram shows how </a:t>
            </a:r>
            <a:r>
              <a:rPr lang="en-GB" sz="2000" dirty="0" err="1">
                <a:latin typeface="Arial" panose="020B0604020202020204" pitchFamily="34" charset="0"/>
                <a:cs typeface="Arial" panose="020B0604020202020204" pitchFamily="34" charset="0"/>
              </a:rPr>
              <a:t>XGBoost</a:t>
            </a:r>
            <a:r>
              <a:rPr lang="en-GB" sz="2000" dirty="0">
                <a:latin typeface="Arial" panose="020B0604020202020204" pitchFamily="34" charset="0"/>
                <a:cs typeface="Arial" panose="020B0604020202020204" pitchFamily="34" charset="0"/>
              </a:rPr>
              <a:t> performs compared to related methods:</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Many other tests have been made, showing similar results</a:t>
            </a:r>
          </a:p>
        </p:txBody>
      </p:sp>
      <p:pic>
        <p:nvPicPr>
          <p:cNvPr id="2" name="Picture 1">
            <a:extLst>
              <a:ext uri="{FF2B5EF4-FFF2-40B4-BE49-F238E27FC236}">
                <a16:creationId xmlns:a16="http://schemas.microsoft.com/office/drawing/2014/main" id="{E1DAA6A1-4C3C-4AC0-8902-6E6FD3F08D55}"/>
              </a:ext>
            </a:extLst>
          </p:cNvPr>
          <p:cNvPicPr>
            <a:picLocks noChangeAspect="1"/>
          </p:cNvPicPr>
          <p:nvPr/>
        </p:nvPicPr>
        <p:blipFill>
          <a:blip r:embed="rId6"/>
          <a:stretch>
            <a:fillRect/>
          </a:stretch>
        </p:blipFill>
        <p:spPr>
          <a:xfrm>
            <a:off x="853116" y="1982104"/>
            <a:ext cx="5567782" cy="3417523"/>
          </a:xfrm>
          <a:prstGeom prst="rect">
            <a:avLst/>
          </a:prstGeom>
        </p:spPr>
      </p:pic>
    </p:spTree>
    <p:extLst>
      <p:ext uri="{BB962C8B-B14F-4D97-AF65-F5344CB8AC3E}">
        <p14:creationId xmlns:p14="http://schemas.microsoft.com/office/powerpoint/2010/main" val="109492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err="1">
                <a:latin typeface="Arial Black" panose="020B0A04020102020204" pitchFamily="34" charset="0"/>
              </a:rPr>
              <a:t>CatBoost</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44</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201424"/>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CatBoost</a:t>
            </a:r>
            <a:r>
              <a:rPr lang="en-GB" sz="2000" dirty="0">
                <a:latin typeface="Arial" panose="020B0604020202020204" pitchFamily="34" charset="0"/>
                <a:cs typeface="Arial" panose="020B0604020202020204" pitchFamily="34" charset="0"/>
              </a:rPr>
              <a:t> is a very efficient new GBDT implementation:</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While training can take longer, prediction can be 8 to 16 times faster than other libraries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It works especially well with categorical features </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Key features:</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panose="020B0604020202020204" pitchFamily="34" charset="0"/>
                <a:cs typeface="Arial" panose="020B0604020202020204" pitchFamily="34" charset="0"/>
              </a:rPr>
              <a:t>Symmetric trees</a:t>
            </a:r>
            <a:r>
              <a:rPr lang="en-GB" sz="2000" dirty="0">
                <a:latin typeface="Arial" panose="020B0604020202020204" pitchFamily="34" charset="0"/>
                <a:cs typeface="Arial" panose="020B0604020202020204" pitchFamily="34" charset="0"/>
              </a:rPr>
              <a:t> </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Nodes at each level use the same split</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a:cs typeface="Arial"/>
              </a:rPr>
              <a:t>Ordered Target Statistic</a:t>
            </a:r>
            <a:r>
              <a:rPr lang="en-GB" sz="2000" dirty="0">
                <a:latin typeface="Arial"/>
                <a:cs typeface="Arial"/>
              </a:rPr>
              <a:t> </a:t>
            </a:r>
          </a:p>
          <a:p>
            <a:pPr marL="800100" lvl="1" indent="-342900">
              <a:buFont typeface="Wingdings" panose="05000000000000000000" pitchFamily="2" charset="2"/>
              <a:buChar char="Ø"/>
            </a:pPr>
            <a:endParaRPr lang="en-GB" sz="800" dirty="0">
              <a:latin typeface="Arial"/>
              <a:cs typeface="Arial"/>
            </a:endParaRPr>
          </a:p>
          <a:p>
            <a:pPr marL="1257300" lvl="2" indent="-342900">
              <a:buFont typeface="Wingdings" panose="05000000000000000000" pitchFamily="2" charset="2"/>
              <a:buChar char="ü"/>
            </a:pPr>
            <a:r>
              <a:rPr lang="en-GB" sz="2000" dirty="0">
                <a:latin typeface="Arial"/>
                <a:cs typeface="Arial"/>
              </a:rPr>
              <a:t>It converts categorical features, while avoiding target leakage</a:t>
            </a:r>
            <a:endParaRPr lang="en-GB" sz="20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a:cs typeface="Arial"/>
              </a:rPr>
              <a:t>Random permutations</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a:cs typeface="Arial"/>
              </a:rPr>
              <a:t>Ordering data can give higher weight to some observations</a:t>
            </a:r>
            <a:endParaRPr lang="en-GB" sz="800" dirty="0">
              <a:latin typeface="Arial"/>
              <a:cs typeface="Arial"/>
            </a:endParaRPr>
          </a:p>
          <a:p>
            <a:pPr marL="1257300" lvl="2" indent="-342900">
              <a:buFont typeface="Wingdings" panose="05000000000000000000" pitchFamily="2" charset="2"/>
              <a:buChar char="ü"/>
            </a:pPr>
            <a:r>
              <a:rPr lang="en-GB" sz="2000" dirty="0">
                <a:latin typeface="Arial"/>
                <a:cs typeface="Arial"/>
              </a:rPr>
              <a:t>Choosing random permutations for each learner fixes it</a:t>
            </a:r>
          </a:p>
          <a:p>
            <a:pPr marL="800100" lvl="1" indent="-342900">
              <a:buFont typeface="Wingdings" panose="05000000000000000000" pitchFamily="2" charset="2"/>
              <a:buChar char="Ø"/>
            </a:pPr>
            <a:endParaRPr lang="en-GB" sz="800" dirty="0">
              <a:latin typeface="Arial"/>
              <a:cs typeface="Arial"/>
            </a:endParaRPr>
          </a:p>
          <a:p>
            <a:pPr marL="800100" lvl="1" indent="-342900">
              <a:buFont typeface="Wingdings" panose="05000000000000000000" pitchFamily="2" charset="2"/>
              <a:buChar char="Ø"/>
            </a:pPr>
            <a:r>
              <a:rPr lang="en-GB" sz="2000" dirty="0">
                <a:latin typeface="Arial"/>
                <a:cs typeface="Arial"/>
              </a:rPr>
              <a:t>Combination of multiple categorical features into one</a:t>
            </a:r>
          </a:p>
        </p:txBody>
      </p:sp>
    </p:spTree>
    <p:extLst>
      <p:ext uri="{BB962C8B-B14F-4D97-AF65-F5344CB8AC3E}">
        <p14:creationId xmlns:p14="http://schemas.microsoft.com/office/powerpoint/2010/main" val="2152443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Gradient Boosting</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45</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078313"/>
          </a:xfrm>
          <a:prstGeom prst="rect">
            <a:avLst/>
          </a:prstGeom>
          <a:noFill/>
        </p:spPr>
        <p:txBody>
          <a:bodyPr wrap="square" rtlCol="0" anchor="t">
            <a:spAutoFit/>
          </a:bodyPr>
          <a:lstStyle/>
          <a:p>
            <a:r>
              <a:rPr lang="en-GB" sz="2000" b="1" dirty="0">
                <a:latin typeface="Arial" panose="020B0604020202020204" pitchFamily="34" charset="0"/>
                <a:cs typeface="Arial" panose="020B0604020202020204" pitchFamily="34" charset="0"/>
              </a:rPr>
              <a:t>Advantages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Gives the best predictions on average</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Employed in winning projects of many Kaggle competitions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Widely employed in the industry as well (Yandex search engine)</a:t>
            </a:r>
            <a:endParaRPr lang="en-GB" sz="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r>
              <a:rPr lang="en-GB" sz="2000" b="1" dirty="0">
                <a:latin typeface="Arial" panose="020B0604020202020204" pitchFamily="34" charset="0"/>
                <a:cs typeface="Arial" panose="020B0604020202020204" pitchFamily="34" charset="0"/>
              </a:rPr>
              <a:t>Disadvantages</a:t>
            </a:r>
            <a:endParaRPr lang="en-GB"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GB" sz="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Tends to overfit if used carelessly</a:t>
            </a:r>
            <a:endParaRPr lang="en-GB"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Hyper-parameter tuning using cross-validation takes time and efforts </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Requires a lot of data for prediction accuracy</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Takes longer time for training, especially when there are many features</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Optimized variants (e.g. </a:t>
            </a:r>
            <a:r>
              <a:rPr lang="en-GB" sz="2000" dirty="0" err="1">
                <a:latin typeface="Arial" panose="020B0604020202020204" pitchFamily="34" charset="0"/>
                <a:cs typeface="Arial" panose="020B0604020202020204" pitchFamily="34" charset="0"/>
              </a:rPr>
              <a:t>XGBoost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CatBoost</a:t>
            </a:r>
            <a:r>
              <a:rPr lang="en-GB" sz="2000" dirty="0">
                <a:latin typeface="Arial" panose="020B0604020202020204" pitchFamily="34" charset="0"/>
                <a:cs typeface="Arial" panose="020B0604020202020204" pitchFamily="34" charset="0"/>
              </a:rPr>
              <a:t>) offer improvements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Is hard to interpret (black-box model), even more so than RF</a:t>
            </a:r>
          </a:p>
        </p:txBody>
      </p:sp>
    </p:spTree>
    <p:extLst>
      <p:ext uri="{BB962C8B-B14F-4D97-AF65-F5344CB8AC3E}">
        <p14:creationId xmlns:p14="http://schemas.microsoft.com/office/powerpoint/2010/main" val="3332418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Review </a:t>
            </a: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a:latin typeface="Arial" panose="020B0604020202020204" pitchFamily="34" charset="0"/>
                <a:cs typeface="Arial" panose="020B0604020202020204" pitchFamily="34" charset="0"/>
              </a:rPr>
              <a:t>19</a:t>
            </a:r>
            <a:endParaRPr lang="zh-TW" altLang="en-US" sz="1400">
              <a:latin typeface="Arial" panose="020B0604020202020204" pitchFamily="34" charset="0"/>
              <a:cs typeface="Arial" panose="020B0604020202020204" pitchFamily="34" charset="0"/>
            </a:endParaRPr>
          </a:p>
        </p:txBody>
      </p:sp>
      <p:sp>
        <p:nvSpPr>
          <p:cNvPr id="7" name="TextBox 6"/>
          <p:cNvSpPr txBox="1"/>
          <p:nvPr/>
        </p:nvSpPr>
        <p:spPr>
          <a:xfrm>
            <a:off x="919613" y="4775927"/>
            <a:ext cx="5126724"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 is Random Forest? Why is it popular?</a:t>
            </a:r>
          </a:p>
        </p:txBody>
      </p:sp>
      <p:sp>
        <p:nvSpPr>
          <p:cNvPr id="8" name="TextBox 7"/>
          <p:cNvSpPr txBox="1"/>
          <p:nvPr/>
        </p:nvSpPr>
        <p:spPr>
          <a:xfrm>
            <a:off x="916382" y="5630722"/>
            <a:ext cx="5928611"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List and compare different GBDT implementations</a:t>
            </a:r>
          </a:p>
        </p:txBody>
      </p:sp>
      <p:sp>
        <p:nvSpPr>
          <p:cNvPr id="9" name="TextBox 8"/>
          <p:cNvSpPr txBox="1"/>
          <p:nvPr/>
        </p:nvSpPr>
        <p:spPr>
          <a:xfrm>
            <a:off x="916382" y="3066337"/>
            <a:ext cx="4684296"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 are SVMs and how do they work?</a:t>
            </a:r>
          </a:p>
        </p:txBody>
      </p:sp>
      <p:sp>
        <p:nvSpPr>
          <p:cNvPr id="10" name="TextBox 9"/>
          <p:cNvSpPr txBox="1"/>
          <p:nvPr/>
        </p:nvSpPr>
        <p:spPr>
          <a:xfrm>
            <a:off x="916382" y="2211542"/>
            <a:ext cx="8005718"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 is the purpose of classification analysis? List some approaches</a:t>
            </a:r>
          </a:p>
        </p:txBody>
      </p:sp>
      <p:sp>
        <p:nvSpPr>
          <p:cNvPr id="11" name="TextBox 10"/>
          <p:cNvSpPr txBox="1"/>
          <p:nvPr/>
        </p:nvSpPr>
        <p:spPr>
          <a:xfrm>
            <a:off x="916382" y="3921132"/>
            <a:ext cx="7797712"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 is an ensemble technique? List pro’s, con’s and applications </a:t>
            </a:r>
          </a:p>
        </p:txBody>
      </p:sp>
      <p:sp>
        <p:nvSpPr>
          <p:cNvPr id="12" name="TextBox 11"/>
          <p:cNvSpPr txBox="1"/>
          <p:nvPr/>
        </p:nvSpPr>
        <p:spPr>
          <a:xfrm>
            <a:off x="918928" y="1356747"/>
            <a:ext cx="5626861"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 is linear regression and how does it work?</a:t>
            </a:r>
          </a:p>
        </p:txBody>
      </p:sp>
    </p:spTree>
    <p:extLst>
      <p:ext uri="{BB962C8B-B14F-4D97-AF65-F5344CB8AC3E}">
        <p14:creationId xmlns:p14="http://schemas.microsoft.com/office/powerpoint/2010/main" val="208816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Outcomes </a:t>
            </a: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a:latin typeface="Arial" panose="020B0604020202020204" pitchFamily="34" charset="0"/>
                <a:cs typeface="Arial" panose="020B0604020202020204" pitchFamily="34" charset="0"/>
              </a:rPr>
              <a:t>20</a:t>
            </a:r>
            <a:endParaRPr lang="zh-TW" altLang="en-US" sz="1400">
              <a:latin typeface="Arial" panose="020B0604020202020204" pitchFamily="34" charset="0"/>
              <a:cs typeface="Arial" panose="020B0604020202020204" pitchFamily="34" charset="0"/>
            </a:endParaRPr>
          </a:p>
        </p:txBody>
      </p:sp>
      <p:sp>
        <p:nvSpPr>
          <p:cNvPr id="7"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a:latin typeface="Arial" panose="020B0604020202020204" pitchFamily="34" charset="0"/>
              </a:rPr>
              <a:t>You should be able to:</a:t>
            </a:r>
          </a:p>
        </p:txBody>
      </p:sp>
      <p:sp>
        <p:nvSpPr>
          <p:cNvPr id="8" name="Rectangle 7"/>
          <p:cNvSpPr/>
          <p:nvPr/>
        </p:nvSpPr>
        <p:spPr>
          <a:xfrm>
            <a:off x="1031150" y="1700808"/>
            <a:ext cx="9628789" cy="2169825"/>
          </a:xfrm>
          <a:prstGeom prst="rect">
            <a:avLst/>
          </a:prstGeom>
          <a:noFill/>
          <a:ln w="15875">
            <a:noFill/>
          </a:ln>
        </p:spPr>
        <p:txBody>
          <a:bodyPr wrap="square">
            <a:spAutoFit/>
          </a:bodyPr>
          <a:lstStyle/>
          <a:p>
            <a:pPr marL="285750" indent="-285750">
              <a:lnSpc>
                <a:spcPct val="150000"/>
              </a:lnSpc>
              <a:buClr>
                <a:schemeClr val="accent1"/>
              </a:buClr>
              <a:buSzPct val="100000"/>
              <a:buFont typeface="Wingdings" panose="05000000000000000000" pitchFamily="2" charset="2"/>
              <a:buChar char="q"/>
              <a:defRPr/>
            </a:pPr>
            <a:r>
              <a:rPr lang="en-GB" dirty="0">
                <a:latin typeface="Arial" panose="020B0604020202020204" pitchFamily="34" charset="0"/>
                <a:cs typeface="Arial" panose="020B0604020202020204" pitchFamily="34" charset="0"/>
              </a:rPr>
              <a:t>Understand supervised learning and the problems that it solves</a:t>
            </a:r>
          </a:p>
          <a:p>
            <a:pPr marL="285750" indent="-285750">
              <a:lnSpc>
                <a:spcPct val="150000"/>
              </a:lnSpc>
              <a:buClr>
                <a:schemeClr val="accent1"/>
              </a:buClr>
              <a:buSzPct val="100000"/>
              <a:buFont typeface="Wingdings" panose="05000000000000000000" pitchFamily="2" charset="2"/>
              <a:buChar char="q"/>
              <a:defRPr/>
            </a:pPr>
            <a:r>
              <a:rPr lang="en-GB" dirty="0">
                <a:latin typeface="Arial" panose="020B0604020202020204" pitchFamily="34" charset="0"/>
                <a:cs typeface="Arial" panose="020B0604020202020204" pitchFamily="34" charset="0"/>
              </a:rPr>
              <a:t>Perform linear and logistic regression</a:t>
            </a:r>
          </a:p>
          <a:p>
            <a:pPr marL="285750" indent="-285750">
              <a:lnSpc>
                <a:spcPct val="150000"/>
              </a:lnSpc>
              <a:buClr>
                <a:schemeClr val="accent1"/>
              </a:buClr>
              <a:buSzPct val="100000"/>
              <a:buFont typeface="Wingdings" panose="05000000000000000000" pitchFamily="2" charset="2"/>
              <a:buChar char="q"/>
              <a:defRPr/>
            </a:pPr>
            <a:r>
              <a:rPr lang="en-GB" altLang="en-US" dirty="0">
                <a:latin typeface="Arial" panose="020B0604020202020204" pitchFamily="34" charset="0"/>
                <a:cs typeface="Arial" panose="020B0604020202020204" pitchFamily="34" charset="0"/>
              </a:rPr>
              <a:t>Compare SVMs, KNN and DTs and apply them to solve practical problems</a:t>
            </a:r>
          </a:p>
          <a:p>
            <a:pPr marL="285750" indent="-285750">
              <a:lnSpc>
                <a:spcPct val="150000"/>
              </a:lnSpc>
              <a:buClr>
                <a:schemeClr val="accent1"/>
              </a:buClr>
              <a:buSzPct val="100000"/>
              <a:buFont typeface="Wingdings" panose="05000000000000000000" pitchFamily="2" charset="2"/>
              <a:buChar char="q"/>
            </a:pPr>
            <a:r>
              <a:rPr lang="en-GB" altLang="en-US" dirty="0">
                <a:latin typeface="Arial" panose="020B0604020202020204" pitchFamily="34" charset="0"/>
                <a:cs typeface="Arial" panose="020B0604020202020204" pitchFamily="34" charset="0"/>
              </a:rPr>
              <a:t>Compare bagging, boosting and stacking </a:t>
            </a:r>
          </a:p>
          <a:p>
            <a:pPr marL="285750" indent="-285750">
              <a:lnSpc>
                <a:spcPct val="150000"/>
              </a:lnSpc>
              <a:buClr>
                <a:schemeClr val="accent1"/>
              </a:buClr>
              <a:buSzPct val="100000"/>
              <a:buFont typeface="Wingdings" panose="05000000000000000000" pitchFamily="2" charset="2"/>
              <a:buChar char="q"/>
            </a:pPr>
            <a:r>
              <a:rPr lang="en-GB" altLang="en-US" dirty="0">
                <a:latin typeface="Arial" panose="020B0604020202020204" pitchFamily="34" charset="0"/>
                <a:cs typeface="Arial" panose="020B0604020202020204" pitchFamily="34" charset="0"/>
              </a:rPr>
              <a:t>Understand how advanced GBDT implementations work and how </a:t>
            </a:r>
            <a:r>
              <a:rPr lang="en-GB" altLang="en-US">
                <a:latin typeface="Arial" panose="020B0604020202020204" pitchFamily="34" charset="0"/>
                <a:cs typeface="Arial" panose="020B0604020202020204" pitchFamily="34" charset="0"/>
              </a:rPr>
              <a:t>they compare to RF</a:t>
            </a:r>
            <a:endParaRPr lang="en-GB"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604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Questions</a:t>
            </a:r>
          </a:p>
          <a:p>
            <a:endParaRPr lang="en-GB">
              <a:latin typeface="Arial Black" panose="020B0A04020102020204" pitchFamily="34" charset="0"/>
            </a:endParaRP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a:latin typeface="Arial" panose="020B0604020202020204" pitchFamily="34" charset="0"/>
                <a:cs typeface="Arial" panose="020B0604020202020204" pitchFamily="34" charset="0"/>
              </a:rPr>
              <a:t>21</a:t>
            </a:r>
            <a:endParaRPr lang="zh-TW" altLang="en-US" sz="140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8"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sp>
          <p:nvSpPr>
            <p:cNvPr id="9"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00807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Linear Regression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2616101"/>
          </a:xfrm>
          <a:prstGeom prst="rect">
            <a:avLst/>
          </a:prstGeom>
          <a:noFill/>
        </p:spPr>
        <p:txBody>
          <a:bodyPr wrap="square" rtlCol="0" anchor="t">
            <a:spAutoFit/>
          </a:bodyPr>
          <a:lstStyle/>
          <a:p>
            <a:pPr marL="342900" indent="-342900">
              <a:buFont typeface="Arial" panose="020B0604020202020204" pitchFamily="34" charset="0"/>
              <a:buChar char="•"/>
            </a:pPr>
            <a:r>
              <a:rPr lang="en-GB" sz="2000">
                <a:effectLst>
                  <a:outerShdw blurRad="38100" dist="38100" dir="2700000" algn="tl">
                    <a:srgbClr val="000000">
                      <a:alpha val="43137"/>
                    </a:srgbClr>
                  </a:outerShdw>
                </a:effectLst>
                <a:latin typeface="Arial" panose="020B0604020202020204" pitchFamily="34" charset="0"/>
                <a:cs typeface="Arial" panose="020B0604020202020204" pitchFamily="34" charset="0"/>
              </a:rPr>
              <a:t>Multivariate linear regression</a:t>
            </a:r>
            <a:r>
              <a:rPr lang="en-GB" sz="2000">
                <a:latin typeface="Arial" panose="020B0604020202020204" pitchFamily="34" charset="0"/>
                <a:cs typeface="Arial" panose="020B0604020202020204" pitchFamily="34" charset="0"/>
              </a:rPr>
              <a:t> seeks a linear relationship </a:t>
            </a:r>
            <a:r>
              <a:rPr lang="en-GB" sz="2000" i="1">
                <a:latin typeface="Arial" panose="020B0604020202020204" pitchFamily="34" charset="0"/>
                <a:cs typeface="Arial" panose="020B0604020202020204" pitchFamily="34" charset="0"/>
              </a:rPr>
              <a:t>f</a:t>
            </a:r>
            <a:r>
              <a:rPr lang="en-GB" sz="2000">
                <a:latin typeface="Arial" panose="020B0604020202020204" pitchFamily="34" charset="0"/>
                <a:cs typeface="Arial" panose="020B0604020202020204" pitchFamily="34" charset="0"/>
              </a:rPr>
              <a:t> between </a:t>
            </a:r>
            <a:r>
              <a:rPr lang="en-GB" sz="2000" i="1">
                <a:latin typeface="Arial" panose="020B0604020202020204" pitchFamily="34" charset="0"/>
                <a:cs typeface="Arial" panose="020B0604020202020204" pitchFamily="34" charset="0"/>
              </a:rPr>
              <a:t>x</a:t>
            </a:r>
            <a:r>
              <a:rPr lang="en-GB" sz="1200" i="1">
                <a:latin typeface="Arial" panose="020B0604020202020204" pitchFamily="34" charset="0"/>
                <a:cs typeface="Arial" panose="020B0604020202020204" pitchFamily="34" charset="0"/>
              </a:rPr>
              <a:t>1</a:t>
            </a:r>
            <a:r>
              <a:rPr lang="en-GB" sz="2000" i="1">
                <a:latin typeface="Arial" panose="020B0604020202020204" pitchFamily="34" charset="0"/>
                <a:cs typeface="Arial" panose="020B0604020202020204" pitchFamily="34" charset="0"/>
              </a:rPr>
              <a:t>,  …, </a:t>
            </a:r>
            <a:r>
              <a:rPr lang="en-GB" sz="2000" i="1" err="1">
                <a:latin typeface="Arial" panose="020B0604020202020204" pitchFamily="34" charset="0"/>
                <a:cs typeface="Arial" panose="020B0604020202020204" pitchFamily="34" charset="0"/>
              </a:rPr>
              <a:t>x</a:t>
            </a:r>
            <a:r>
              <a:rPr lang="en-GB" sz="1200" i="1" err="1">
                <a:latin typeface="Arial" panose="020B0604020202020204" pitchFamily="34" charset="0"/>
                <a:cs typeface="Arial" panose="020B0604020202020204" pitchFamily="34" charset="0"/>
              </a:rPr>
              <a:t>n</a:t>
            </a:r>
            <a:r>
              <a:rPr lang="en-GB" sz="2000">
                <a:latin typeface="Arial" panose="020B0604020202020204" pitchFamily="34" charset="0"/>
                <a:cs typeface="Arial" panose="020B0604020202020204" pitchFamily="34" charset="0"/>
              </a:rPr>
              <a:t> and </a:t>
            </a:r>
            <a:r>
              <a:rPr lang="en-GB" sz="2000" i="1">
                <a:latin typeface="Arial" panose="020B0604020202020204" pitchFamily="34" charset="0"/>
                <a:cs typeface="Arial" panose="020B0604020202020204" pitchFamily="34" charset="0"/>
              </a:rPr>
              <a:t>y</a:t>
            </a: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It aims to predict parameters </a:t>
            </a:r>
            <a:r>
              <a:rPr lang="en-GB" sz="2000" i="1">
                <a:latin typeface="Arial" panose="020B0604020202020204" pitchFamily="34" charset="0"/>
                <a:cs typeface="Arial" panose="020B0604020202020204" pitchFamily="34" charset="0"/>
              </a:rPr>
              <a:t>a</a:t>
            </a:r>
            <a:r>
              <a:rPr lang="en-GB" sz="1200" i="1">
                <a:latin typeface="Arial" panose="020B0604020202020204" pitchFamily="34" charset="0"/>
                <a:cs typeface="Arial" panose="020B0604020202020204" pitchFamily="34" charset="0"/>
              </a:rPr>
              <a:t>0</a:t>
            </a:r>
            <a:r>
              <a:rPr lang="en-GB" sz="2000" i="1">
                <a:latin typeface="Arial" panose="020B0604020202020204" pitchFamily="34" charset="0"/>
                <a:cs typeface="Arial" panose="020B0604020202020204" pitchFamily="34" charset="0"/>
              </a:rPr>
              <a:t>, …, a</a:t>
            </a:r>
            <a:r>
              <a:rPr lang="en-GB" sz="1200" i="1">
                <a:latin typeface="Arial" panose="020B0604020202020204" pitchFamily="34" charset="0"/>
                <a:cs typeface="Arial" panose="020B0604020202020204" pitchFamily="34" charset="0"/>
              </a:rPr>
              <a:t>n </a:t>
            </a:r>
            <a:r>
              <a:rPr lang="en-GB" sz="2000">
                <a:latin typeface="Arial" panose="020B0604020202020204" pitchFamily="34" charset="0"/>
                <a:cs typeface="Arial" panose="020B0604020202020204" pitchFamily="34" charset="0"/>
              </a:rPr>
              <a:t> such that </a:t>
            </a:r>
          </a:p>
          <a:p>
            <a:pPr marL="800100" lvl="1" indent="-342900">
              <a:buFont typeface="Wingdings" panose="05000000000000000000" pitchFamily="2" charset="2"/>
              <a:buChar char="ü"/>
            </a:pPr>
            <a:endParaRPr lang="en-GB" sz="800">
              <a:latin typeface="Arial" panose="020B0604020202020204" pitchFamily="34" charset="0"/>
              <a:cs typeface="Arial" panose="020B0604020202020204" pitchFamily="34" charset="0"/>
            </a:endParaRPr>
          </a:p>
          <a:p>
            <a:pPr lvl="6"/>
            <a:r>
              <a:rPr lang="en-GB" sz="2000" i="1">
                <a:latin typeface="Arial" panose="020B0604020202020204" pitchFamily="34" charset="0"/>
                <a:cs typeface="Arial" panose="020B0604020202020204" pitchFamily="34" charset="0"/>
              </a:rPr>
              <a:t>f(</a:t>
            </a:r>
            <a:r>
              <a:rPr lang="en-GB" sz="2000">
                <a:latin typeface="Arial" panose="020B0604020202020204" pitchFamily="34" charset="0"/>
                <a:cs typeface="Arial" panose="020B0604020202020204" pitchFamily="34" charset="0"/>
              </a:rPr>
              <a:t>x</a:t>
            </a:r>
            <a:r>
              <a:rPr lang="en-GB" sz="1200">
                <a:latin typeface="Arial" panose="020B0604020202020204" pitchFamily="34" charset="0"/>
                <a:cs typeface="Arial" panose="020B0604020202020204" pitchFamily="34" charset="0"/>
              </a:rPr>
              <a:t>1</a:t>
            </a:r>
            <a:r>
              <a:rPr lang="en-GB" sz="2000">
                <a:latin typeface="Arial" panose="020B0604020202020204" pitchFamily="34" charset="0"/>
                <a:cs typeface="Arial" panose="020B0604020202020204" pitchFamily="34" charset="0"/>
              </a:rPr>
              <a:t>,  …, </a:t>
            </a:r>
            <a:r>
              <a:rPr lang="en-GB" sz="2000" err="1">
                <a:latin typeface="Arial" panose="020B0604020202020204" pitchFamily="34" charset="0"/>
                <a:cs typeface="Arial" panose="020B0604020202020204" pitchFamily="34" charset="0"/>
              </a:rPr>
              <a:t>x</a:t>
            </a:r>
            <a:r>
              <a:rPr lang="en-GB" sz="1200" err="1">
                <a:latin typeface="Arial" panose="020B0604020202020204" pitchFamily="34" charset="0"/>
                <a:cs typeface="Arial" panose="020B0604020202020204" pitchFamily="34" charset="0"/>
              </a:rPr>
              <a:t>n</a:t>
            </a:r>
            <a:r>
              <a:rPr lang="en-GB" sz="2000" i="1">
                <a:latin typeface="Arial" panose="020B0604020202020204" pitchFamily="34" charset="0"/>
                <a:cs typeface="Arial" panose="020B0604020202020204" pitchFamily="34" charset="0"/>
              </a:rPr>
              <a:t>) = a</a:t>
            </a:r>
            <a:r>
              <a:rPr lang="en-GB" sz="1200" i="1">
                <a:latin typeface="Arial" panose="020B0604020202020204" pitchFamily="34" charset="0"/>
                <a:cs typeface="Arial" panose="020B0604020202020204" pitchFamily="34" charset="0"/>
              </a:rPr>
              <a:t>0</a:t>
            </a:r>
            <a:r>
              <a:rPr lang="en-GB" sz="2000" i="1">
                <a:latin typeface="Arial" panose="020B0604020202020204" pitchFamily="34" charset="0"/>
                <a:cs typeface="Arial" panose="020B0604020202020204" pitchFamily="34" charset="0"/>
              </a:rPr>
              <a:t> + a</a:t>
            </a:r>
            <a:r>
              <a:rPr lang="en-GB" sz="1200" i="1">
                <a:latin typeface="Arial" panose="020B0604020202020204" pitchFamily="34" charset="0"/>
                <a:cs typeface="Arial" panose="020B0604020202020204" pitchFamily="34" charset="0"/>
              </a:rPr>
              <a:t>1</a:t>
            </a:r>
            <a:r>
              <a:rPr lang="en-GB" sz="2000" i="1">
                <a:latin typeface="Arial" panose="020B0604020202020204" pitchFamily="34" charset="0"/>
                <a:cs typeface="Arial" panose="020B0604020202020204" pitchFamily="34" charset="0"/>
              </a:rPr>
              <a:t> x</a:t>
            </a:r>
            <a:r>
              <a:rPr lang="en-GB" sz="1200" i="1">
                <a:latin typeface="Arial" panose="020B0604020202020204" pitchFamily="34" charset="0"/>
                <a:cs typeface="Arial" panose="020B0604020202020204" pitchFamily="34" charset="0"/>
              </a:rPr>
              <a:t>1</a:t>
            </a:r>
            <a:r>
              <a:rPr lang="en-GB" sz="2000" i="1">
                <a:latin typeface="Arial" panose="020B0604020202020204" pitchFamily="34" charset="0"/>
                <a:cs typeface="Arial" panose="020B0604020202020204" pitchFamily="34" charset="0"/>
              </a:rPr>
              <a:t> +  … + a</a:t>
            </a:r>
            <a:r>
              <a:rPr lang="en-GB" sz="1200" i="1">
                <a:latin typeface="Arial" panose="020B0604020202020204" pitchFamily="34" charset="0"/>
                <a:cs typeface="Arial" panose="020B0604020202020204" pitchFamily="34" charset="0"/>
              </a:rPr>
              <a:t>n</a:t>
            </a:r>
            <a:r>
              <a:rPr lang="en-GB" sz="2000" i="1">
                <a:latin typeface="Arial" panose="020B0604020202020204" pitchFamily="34" charset="0"/>
                <a:cs typeface="Arial" panose="020B0604020202020204" pitchFamily="34" charset="0"/>
              </a:rPr>
              <a:t> </a:t>
            </a:r>
            <a:r>
              <a:rPr lang="en-GB" sz="2000" i="1" err="1">
                <a:latin typeface="Arial" panose="020B0604020202020204" pitchFamily="34" charset="0"/>
                <a:cs typeface="Arial" panose="020B0604020202020204" pitchFamily="34" charset="0"/>
              </a:rPr>
              <a:t>x</a:t>
            </a:r>
            <a:r>
              <a:rPr lang="en-GB" sz="1200" i="1" err="1">
                <a:latin typeface="Arial" panose="020B0604020202020204" pitchFamily="34" charset="0"/>
                <a:cs typeface="Arial" panose="020B0604020202020204" pitchFamily="34" charset="0"/>
              </a:rPr>
              <a:t>n</a:t>
            </a:r>
            <a:endParaRPr lang="en-GB" sz="2000" i="1">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effectLst>
                  <a:outerShdw blurRad="38100" dist="38100" dir="2700000" algn="tl">
                    <a:srgbClr val="000000">
                      <a:alpha val="43137"/>
                    </a:srgbClr>
                  </a:outerShdw>
                </a:effectLst>
                <a:latin typeface="Arial" panose="020B0604020202020204" pitchFamily="34" charset="0"/>
                <a:cs typeface="Arial" panose="020B0604020202020204" pitchFamily="34" charset="0"/>
              </a:rPr>
              <a:t>Univariate linear regression</a:t>
            </a:r>
            <a:r>
              <a:rPr lang="en-GB" sz="2000">
                <a:latin typeface="Arial" panose="020B0604020202020204" pitchFamily="34" charset="0"/>
                <a:cs typeface="Arial" panose="020B0604020202020204" pitchFamily="34" charset="0"/>
              </a:rPr>
              <a:t> is a special case with only one independent variable </a:t>
            </a:r>
            <a:r>
              <a:rPr lang="en-GB" sz="2000" i="1">
                <a:latin typeface="Arial" panose="020B0604020202020204" pitchFamily="34" charset="0"/>
                <a:cs typeface="Arial" panose="020B0604020202020204" pitchFamily="34" charset="0"/>
              </a:rPr>
              <a:t>x</a:t>
            </a:r>
            <a:r>
              <a:rPr lang="en-GB" sz="2000">
                <a:latin typeface="Arial" panose="020B0604020202020204" pitchFamily="34" charset="0"/>
                <a:cs typeface="Arial" panose="020B0604020202020204" pitchFamily="34" charset="0"/>
              </a:rPr>
              <a:t>:</a:t>
            </a:r>
          </a:p>
          <a:p>
            <a:pPr marL="800100" lvl="1" indent="-342900">
              <a:buFont typeface="Wingdings" panose="05000000000000000000" pitchFamily="2" charset="2"/>
              <a:buChar char="ü"/>
            </a:pPr>
            <a:endParaRPr lang="en-GB" sz="800">
              <a:latin typeface="Arial" panose="020B0604020202020204" pitchFamily="34" charset="0"/>
              <a:cs typeface="Arial" panose="020B0604020202020204" pitchFamily="34" charset="0"/>
            </a:endParaRPr>
          </a:p>
          <a:p>
            <a:pPr lvl="6"/>
            <a:r>
              <a:rPr lang="en-GB" sz="2000" i="1">
                <a:latin typeface="Arial" panose="020B0604020202020204" pitchFamily="34" charset="0"/>
                <a:cs typeface="Arial" panose="020B0604020202020204" pitchFamily="34" charset="0"/>
              </a:rPr>
              <a:t>		     f(</a:t>
            </a:r>
            <a:r>
              <a:rPr lang="en-GB" sz="2000">
                <a:latin typeface="Arial" panose="020B0604020202020204" pitchFamily="34" charset="0"/>
                <a:cs typeface="Arial" panose="020B0604020202020204" pitchFamily="34" charset="0"/>
              </a:rPr>
              <a:t>x</a:t>
            </a:r>
            <a:r>
              <a:rPr lang="en-GB" sz="2000" i="1">
                <a:latin typeface="Arial" panose="020B0604020202020204" pitchFamily="34" charset="0"/>
                <a:cs typeface="Arial" panose="020B0604020202020204" pitchFamily="34" charset="0"/>
              </a:rPr>
              <a:t>) = a x + b</a:t>
            </a:r>
          </a:p>
          <a:p>
            <a:pPr marL="342900" indent="-342900">
              <a:buFont typeface="Arial" panose="020B0604020202020204" pitchFamily="34" charset="0"/>
              <a:buChar char="•"/>
            </a:pPr>
            <a:endParaRPr lang="en-GB" sz="2000" i="1">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6"/>
          <a:stretch>
            <a:fillRect/>
          </a:stretch>
        </p:blipFill>
        <p:spPr>
          <a:xfrm>
            <a:off x="949325" y="4045720"/>
            <a:ext cx="3178175" cy="2222912"/>
          </a:xfrm>
          <a:prstGeom prst="rect">
            <a:avLst/>
          </a:prstGeom>
        </p:spPr>
      </p:pic>
      <p:sp>
        <p:nvSpPr>
          <p:cNvPr id="7" name="TextBox 6"/>
          <p:cNvSpPr txBox="1"/>
          <p:nvPr/>
        </p:nvSpPr>
        <p:spPr>
          <a:xfrm>
            <a:off x="4572000" y="4045720"/>
            <a:ext cx="4462632" cy="830997"/>
          </a:xfrm>
          <a:prstGeom prst="rect">
            <a:avLst/>
          </a:prstGeom>
          <a:noFill/>
        </p:spPr>
        <p:txBody>
          <a:bodyPr wrap="none" rtlCol="0">
            <a:spAutoFit/>
          </a:bodyPr>
          <a:lstStyle/>
          <a:p>
            <a:pPr marL="342900" indent="-342900">
              <a:buFont typeface="Wingdings" panose="05000000000000000000" pitchFamily="2" charset="2"/>
              <a:buChar char="ü"/>
            </a:pPr>
            <a:r>
              <a:rPr lang="en-US" sz="2000"/>
              <a:t>The blue dots are the observations</a:t>
            </a:r>
          </a:p>
          <a:p>
            <a:pPr marL="342900" indent="-342900">
              <a:buFont typeface="Wingdings" panose="05000000000000000000" pitchFamily="2" charset="2"/>
              <a:buChar char="ü"/>
            </a:pPr>
            <a:endParaRPr lang="en-US" sz="800"/>
          </a:p>
          <a:p>
            <a:pPr marL="342900" indent="-342900">
              <a:buFont typeface="Wingdings" panose="05000000000000000000" pitchFamily="2" charset="2"/>
              <a:buChar char="ü"/>
            </a:pPr>
            <a:r>
              <a:rPr lang="en-US" sz="2000"/>
              <a:t>The red line is the </a:t>
            </a:r>
            <a:r>
              <a:rPr lang="en-US" sz="2000" i="1"/>
              <a:t>best fit straight line</a:t>
            </a:r>
          </a:p>
        </p:txBody>
      </p:sp>
    </p:spTree>
    <p:extLst>
      <p:ext uri="{BB962C8B-B14F-4D97-AF65-F5344CB8AC3E}">
        <p14:creationId xmlns:p14="http://schemas.microsoft.com/office/powerpoint/2010/main" val="370482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Cost Function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a:t>
            </a:fld>
            <a:endParaRPr lang="zh-TW" altLang="en-US" sz="140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TextBox 7"/>
              <p:cNvSpPr txBox="1"/>
              <p:nvPr/>
            </p:nvSpPr>
            <p:spPr>
              <a:xfrm>
                <a:off x="240001" y="1429619"/>
                <a:ext cx="11593288" cy="4133504"/>
              </a:xfrm>
              <a:prstGeom prst="rect">
                <a:avLst/>
              </a:prstGeom>
              <a:noFill/>
            </p:spPr>
            <p:txBody>
              <a:bodyPr wrap="square" rtlCol="0" anchor="t">
                <a:spAutoFit/>
              </a:bodyPr>
              <a:lstStyle/>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The </a:t>
                </a:r>
                <a:r>
                  <a:rPr lang="en-GB" sz="2000">
                    <a:effectLst>
                      <a:outerShdw blurRad="38100" dist="38100" dir="2700000" algn="tl">
                        <a:srgbClr val="000000">
                          <a:alpha val="43137"/>
                        </a:srgbClr>
                      </a:outerShdw>
                    </a:effectLst>
                    <a:latin typeface="Arial" panose="020B0604020202020204" pitchFamily="34" charset="0"/>
                    <a:cs typeface="Arial" panose="020B0604020202020204" pitchFamily="34" charset="0"/>
                  </a:rPr>
                  <a:t>cost function</a:t>
                </a:r>
                <a:r>
                  <a:rPr lang="en-GB" sz="2000">
                    <a:latin typeface="Arial" panose="020B0604020202020204" pitchFamily="34" charset="0"/>
                    <a:cs typeface="Arial" panose="020B0604020202020204" pitchFamily="34" charset="0"/>
                  </a:rPr>
                  <a:t> is the chosen criterion to assess fitness</a:t>
                </a:r>
              </a:p>
              <a:p>
                <a:pPr marL="800100" lvl="1" indent="-342900">
                  <a:buFont typeface="Wingdings" panose="05000000000000000000" pitchFamily="2" charset="2"/>
                  <a:buChar char="Ø"/>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Converts the function approximation problem into a minimization problem:</a:t>
                </a: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r>
                  <a:rPr lang="en-GB" sz="2000">
                    <a:latin typeface="Arial" panose="020B0604020202020204" pitchFamily="34" charset="0"/>
                    <a:cs typeface="Arial" panose="020B0604020202020204" pitchFamily="34" charset="0"/>
                  </a:rPr>
                  <a:t>		</a:t>
                </a:r>
                <a:r>
                  <a:rPr lang="en-GB" sz="2000" b="1">
                    <a:latin typeface="Arial" panose="020B0604020202020204" pitchFamily="34" charset="0"/>
                    <a:cs typeface="Arial" panose="020B0604020202020204" pitchFamily="34" charset="0"/>
                  </a:rPr>
                  <a:t>Problem:</a:t>
                </a:r>
                <a:r>
                  <a:rPr lang="en-GB" sz="2000">
                    <a:latin typeface="Arial" panose="020B0604020202020204" pitchFamily="34" charset="0"/>
                    <a:cs typeface="Arial" panose="020B0604020202020204" pitchFamily="34" charset="0"/>
                  </a:rPr>
                  <a:t> </a:t>
                </a:r>
                <a:r>
                  <a:rPr lang="en-GB" sz="2000" i="1">
                    <a:latin typeface="Arial" panose="020B0604020202020204" pitchFamily="34" charset="0"/>
                    <a:cs typeface="Arial" panose="020B0604020202020204" pitchFamily="34" charset="0"/>
                  </a:rPr>
                  <a:t>Minimize the distance between the predicted and the actual value</a:t>
                </a: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The way such distance (the </a:t>
                </a:r>
                <a:r>
                  <a:rPr lang="en-GB" sz="2000" i="1">
                    <a:latin typeface="Arial" panose="020B0604020202020204" pitchFamily="34" charset="0"/>
                    <a:cs typeface="Arial" panose="020B0604020202020204" pitchFamily="34" charset="0"/>
                  </a:rPr>
                  <a:t>error</a:t>
                </a:r>
                <a:r>
                  <a:rPr lang="en-GB" sz="2000">
                    <a:latin typeface="Arial" panose="020B0604020202020204" pitchFamily="34" charset="0"/>
                    <a:cs typeface="Arial" panose="020B0604020202020204" pitchFamily="34" charset="0"/>
                  </a:rPr>
                  <a:t>) is defined may vary</a:t>
                </a:r>
              </a:p>
              <a:p>
                <a:pPr marL="342900" indent="-342900">
                  <a:buFont typeface="Arial" panose="020B0604020202020204" pitchFamily="34" charset="0"/>
                  <a:buChar char="•"/>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A popular one is </a:t>
                </a:r>
                <a:r>
                  <a:rPr lang="en-GB" sz="2000" i="1">
                    <a:latin typeface="Arial" panose="020B0604020202020204" pitchFamily="34" charset="0"/>
                    <a:cs typeface="Arial" panose="020B0604020202020204" pitchFamily="34" charset="0"/>
                  </a:rPr>
                  <a:t>Mean Squared Error</a:t>
                </a:r>
                <a:r>
                  <a:rPr lang="en-GB" sz="2000">
                    <a:latin typeface="Arial" panose="020B0604020202020204" pitchFamily="34" charset="0"/>
                    <a:cs typeface="Arial" panose="020B0604020202020204" pitchFamily="34" charset="0"/>
                  </a:rPr>
                  <a:t>:</a:t>
                </a:r>
              </a:p>
              <a:p>
                <a:pPr marL="800100" lvl="1" indent="-342900">
                  <a:buFont typeface="Wingdings" panose="05000000000000000000" pitchFamily="2" charset="2"/>
                  <a:buChar char="Ø"/>
                </a:pPr>
                <a:endParaRPr lang="en-GB" sz="2000" i="1">
                  <a:latin typeface="Arial" panose="020B0604020202020204" pitchFamily="34" charset="0"/>
                  <a:cs typeface="Arial" panose="020B0604020202020204" pitchFamily="34" charset="0"/>
                </a:endParaRPr>
              </a:p>
              <a:p>
                <a:pPr lvl="4"/>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𝑛</m:t>
                      </m:r>
                      <m:nary>
                        <m:naryPr>
                          <m:chr m:val="∑"/>
                          <m:ctrlPr>
                            <a:rPr lang="pt-BR" sz="2000" i="1" smtClean="0">
                              <a:latin typeface="Cambria Math" panose="02040503050406030204" pitchFamily="18" charset="0"/>
                              <a:cs typeface="Arial" panose="020B0604020202020204" pitchFamily="34" charset="0"/>
                            </a:rPr>
                          </m:ctrlPr>
                        </m:naryPr>
                        <m:sub>
                          <m:r>
                            <m:rPr>
                              <m:brk m:alnAt="23"/>
                            </m:rPr>
                            <a:rPr lang="en-US" sz="2000" b="0" i="1" smtClean="0">
                              <a:latin typeface="Cambria Math" panose="02040503050406030204" pitchFamily="18" charset="0"/>
                              <a:cs typeface="Arial" panose="020B0604020202020204" pitchFamily="34" charset="0"/>
                            </a:rPr>
                            <m:t>𝑖</m:t>
                          </m:r>
                          <m:r>
                            <a:rPr lang="pt-BR" sz="200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1</m:t>
                          </m:r>
                        </m:sub>
                        <m:sup>
                          <m:r>
                            <a:rPr lang="pt-BR" sz="2000" i="1" smtClean="0">
                              <a:latin typeface="Cambria Math" panose="02040503050406030204" pitchFamily="18" charset="0"/>
                              <a:cs typeface="Arial" panose="020B0604020202020204" pitchFamily="34" charset="0"/>
                            </a:rPr>
                            <m:t>𝑛</m:t>
                          </m:r>
                        </m:sup>
                        <m:e>
                          <m:r>
                            <a:rPr lang="en-US" sz="2000" b="0" i="1" smtClean="0">
                              <a:latin typeface="Cambria Math" panose="02040503050406030204" pitchFamily="18" charset="0"/>
                              <a:cs typeface="Arial" panose="020B0604020202020204" pitchFamily="34" charset="0"/>
                            </a:rPr>
                            <m:t>(</m:t>
                          </m:r>
                        </m:e>
                      </m:nary>
                    </m:oMath>
                  </m:oMathPara>
                </a14:m>
                <a:endParaRPr lang="en-GB" sz="2000" i="1">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40001" y="1429619"/>
                <a:ext cx="11593288" cy="4133504"/>
              </a:xfrm>
              <a:prstGeom prst="rect">
                <a:avLst/>
              </a:prstGeom>
              <a:blipFill>
                <a:blip r:embed="rId6"/>
                <a:stretch>
                  <a:fillRect l="-473" t="-885"/>
                </a:stretch>
              </a:blipFill>
            </p:spPr>
            <p:txBody>
              <a:bodyPr/>
              <a:lstStyle/>
              <a:p>
                <a:r>
                  <a:rPr lang="en-US">
                    <a:noFill/>
                  </a:rPr>
                  <a:t> </a:t>
                </a:r>
              </a:p>
            </p:txBody>
          </p:sp>
        </mc:Fallback>
      </mc:AlternateContent>
      <p:sp>
        <p:nvSpPr>
          <p:cNvPr id="3" name="TextBox 2"/>
          <p:cNvSpPr txBox="1"/>
          <p:nvPr/>
        </p:nvSpPr>
        <p:spPr>
          <a:xfrm>
            <a:off x="5478639" y="4553199"/>
            <a:ext cx="1116011" cy="400110"/>
          </a:xfrm>
          <a:prstGeom prst="rect">
            <a:avLst/>
          </a:prstGeom>
          <a:noFill/>
        </p:spPr>
        <p:txBody>
          <a:bodyPr wrap="none" rtlCol="0">
            <a:spAutoFit/>
          </a:bodyPr>
          <a:lstStyle/>
          <a:p>
            <a:r>
              <a:rPr lang="en-US" sz="2000" i="1" err="1"/>
              <a:t>pred</a:t>
            </a:r>
            <a:r>
              <a:rPr lang="en-US" sz="1200" i="1" err="1"/>
              <a:t>i</a:t>
            </a:r>
            <a:r>
              <a:rPr lang="en-US" sz="2000" i="1"/>
              <a:t> - </a:t>
            </a:r>
            <a:r>
              <a:rPr lang="en-US" sz="2000" i="1" err="1"/>
              <a:t>y</a:t>
            </a:r>
            <a:r>
              <a:rPr lang="en-US" sz="1200" i="1" err="1"/>
              <a:t>i</a:t>
            </a:r>
            <a:r>
              <a:rPr lang="en-US" sz="2000"/>
              <a:t>)</a:t>
            </a:r>
          </a:p>
        </p:txBody>
      </p:sp>
      <p:sp>
        <p:nvSpPr>
          <p:cNvPr id="7" name="TextBox 6"/>
          <p:cNvSpPr txBox="1"/>
          <p:nvPr/>
        </p:nvSpPr>
        <p:spPr>
          <a:xfrm>
            <a:off x="6331436" y="4553199"/>
            <a:ext cx="333746" cy="276999"/>
          </a:xfrm>
          <a:prstGeom prst="rect">
            <a:avLst/>
          </a:prstGeom>
          <a:noFill/>
        </p:spPr>
        <p:txBody>
          <a:bodyPr wrap="none" rtlCol="0">
            <a:spAutoFit/>
          </a:bodyPr>
          <a:lstStyle/>
          <a:p>
            <a:r>
              <a:rPr lang="en-US" sz="1200" i="1"/>
              <a:t>  2</a:t>
            </a:r>
          </a:p>
        </p:txBody>
      </p:sp>
    </p:spTree>
    <p:extLst>
      <p:ext uri="{BB962C8B-B14F-4D97-AF65-F5344CB8AC3E}">
        <p14:creationId xmlns:p14="http://schemas.microsoft.com/office/powerpoint/2010/main" val="642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Gradient Descent</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2246769"/>
          </a:xfrm>
          <a:prstGeom prst="rect">
            <a:avLst/>
          </a:prstGeom>
          <a:noFill/>
        </p:spPr>
        <p:txBody>
          <a:bodyPr wrap="square" rtlCol="0" anchor="t">
            <a:spAutoFit/>
          </a:bodyPr>
          <a:lstStyle/>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Having set the goal of minimizing the cost function, we need to find a way to get there</a:t>
            </a:r>
            <a:endParaRPr lang="en-GB" sz="200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effectLst>
                  <a:outerShdw blurRad="38100" dist="38100" dir="2700000" algn="tl">
                    <a:srgbClr val="000000">
                      <a:alpha val="43137"/>
                    </a:srgbClr>
                  </a:outerShdw>
                </a:effectLst>
                <a:latin typeface="Arial" panose="020B0604020202020204" pitchFamily="34" charset="0"/>
                <a:cs typeface="Arial" panose="020B0604020202020204" pitchFamily="34" charset="0"/>
              </a:rPr>
              <a:t>Gradient descent</a:t>
            </a:r>
            <a:r>
              <a:rPr lang="en-GB" sz="2000">
                <a:latin typeface="Arial" panose="020B0604020202020204" pitchFamily="34" charset="0"/>
                <a:cs typeface="Arial" panose="020B0604020202020204" pitchFamily="34" charset="0"/>
              </a:rPr>
              <a:t> is the most popular technique to minimize the cost function in linear regression</a:t>
            </a:r>
          </a:p>
          <a:p>
            <a:pPr marL="342900" indent="-342900">
              <a:buFont typeface="Arial" panose="020B0604020202020204" pitchFamily="34" charset="0"/>
              <a:buChar char="•"/>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We start by guessing the coefficients (e.g., </a:t>
            </a:r>
            <a:r>
              <a:rPr lang="en-GB" sz="2000" i="1">
                <a:latin typeface="Arial" panose="020B0604020202020204" pitchFamily="34" charset="0"/>
                <a:cs typeface="Arial" panose="020B0604020202020204" pitchFamily="34" charset="0"/>
              </a:rPr>
              <a:t>a</a:t>
            </a:r>
            <a:r>
              <a:rPr lang="en-GB" sz="1200" i="1">
                <a:latin typeface="Arial" panose="020B0604020202020204" pitchFamily="34" charset="0"/>
                <a:cs typeface="Arial" panose="020B0604020202020204" pitchFamily="34" charset="0"/>
              </a:rPr>
              <a:t>0 </a:t>
            </a:r>
            <a:r>
              <a:rPr lang="en-GB" sz="2000" i="1">
                <a:latin typeface="Arial" panose="020B0604020202020204" pitchFamily="34" charset="0"/>
                <a:cs typeface="Arial" panose="020B0604020202020204" pitchFamily="34" charset="0"/>
              </a:rPr>
              <a:t>= v</a:t>
            </a:r>
            <a:r>
              <a:rPr lang="en-GB" sz="1200" i="1">
                <a:latin typeface="Arial" panose="020B0604020202020204" pitchFamily="34" charset="0"/>
                <a:cs typeface="Arial" panose="020B0604020202020204" pitchFamily="34" charset="0"/>
              </a:rPr>
              <a:t>0</a:t>
            </a:r>
            <a:r>
              <a:rPr lang="en-GB" sz="2000" i="1">
                <a:latin typeface="Arial" panose="020B0604020202020204" pitchFamily="34" charset="0"/>
                <a:cs typeface="Arial" panose="020B0604020202020204" pitchFamily="34" charset="0"/>
              </a:rPr>
              <a:t>, …, a</a:t>
            </a:r>
            <a:r>
              <a:rPr lang="en-GB" sz="1200" i="1">
                <a:latin typeface="Arial" panose="020B0604020202020204" pitchFamily="34" charset="0"/>
                <a:cs typeface="Arial" panose="020B0604020202020204" pitchFamily="34" charset="0"/>
              </a:rPr>
              <a:t>n </a:t>
            </a:r>
            <a:r>
              <a:rPr lang="en-GB" sz="2000">
                <a:latin typeface="Arial" panose="020B0604020202020204" pitchFamily="34" charset="0"/>
                <a:cs typeface="Arial" panose="020B0604020202020204" pitchFamily="34" charset="0"/>
              </a:rPr>
              <a:t>= </a:t>
            </a:r>
            <a:r>
              <a:rPr lang="en-GB" sz="2000" err="1">
                <a:latin typeface="Arial" panose="020B0604020202020204" pitchFamily="34" charset="0"/>
                <a:cs typeface="Arial" panose="020B0604020202020204" pitchFamily="34" charset="0"/>
              </a:rPr>
              <a:t>v</a:t>
            </a:r>
            <a:r>
              <a:rPr lang="en-GB" sz="1200" err="1">
                <a:latin typeface="Arial" panose="020B0604020202020204" pitchFamily="34" charset="0"/>
                <a:cs typeface="Arial" panose="020B0604020202020204" pitchFamily="34" charset="0"/>
              </a:rPr>
              <a:t>n</a:t>
            </a:r>
            <a:r>
              <a:rPr lang="en-GB" sz="2000">
                <a:latin typeface="Arial" panose="020B0604020202020204" pitchFamily="34" charset="0"/>
                <a:cs typeface="Arial" panose="020B0604020202020204" pitchFamily="34" charset="0"/>
              </a:rPr>
              <a:t>)</a:t>
            </a:r>
          </a:p>
          <a:p>
            <a:pPr marL="800100" lvl="1" indent="-342900">
              <a:buFont typeface="Wingdings" panose="05000000000000000000" pitchFamily="2" charset="2"/>
              <a:buChar char="Ø"/>
            </a:pPr>
            <a:endParaRPr lang="en-GB" sz="12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Then we iteratively tweak them until we find the minimal error</a:t>
            </a:r>
          </a:p>
          <a:p>
            <a:pPr marL="800100" lvl="1" indent="-342900">
              <a:buFont typeface="Wingdings" panose="05000000000000000000" pitchFamily="2" charset="2"/>
              <a:buChar char="Ø"/>
            </a:pPr>
            <a:endParaRPr lang="en-GB" sz="200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6"/>
          <a:stretch>
            <a:fillRect/>
          </a:stretch>
        </p:blipFill>
        <p:spPr>
          <a:xfrm>
            <a:off x="2642568" y="3569905"/>
            <a:ext cx="2868224" cy="2887604"/>
          </a:xfrm>
          <a:prstGeom prst="rect">
            <a:avLst/>
          </a:prstGeom>
        </p:spPr>
      </p:pic>
    </p:spTree>
    <p:extLst>
      <p:ext uri="{BB962C8B-B14F-4D97-AF65-F5344CB8AC3E}">
        <p14:creationId xmlns:p14="http://schemas.microsoft.com/office/powerpoint/2010/main" val="188792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Choosing The Learning Rate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2985433"/>
          </a:xfrm>
          <a:prstGeom prst="rect">
            <a:avLst/>
          </a:prstGeom>
          <a:noFill/>
        </p:spPr>
        <p:txBody>
          <a:bodyPr wrap="square" rtlCol="0" anchor="t">
            <a:spAutoFit/>
          </a:bodyPr>
          <a:lstStyle/>
          <a:p>
            <a:pPr marL="342900" indent="-342900">
              <a:buFont typeface="Arial" panose="020B0604020202020204" pitchFamily="34" charset="0"/>
              <a:buChar char="•"/>
            </a:pPr>
            <a:r>
              <a:rPr lang="en-GB" sz="2000" b="1">
                <a:latin typeface="Arial" panose="020B0604020202020204" pitchFamily="34" charset="0"/>
                <a:cs typeface="Arial" panose="020B0604020202020204" pitchFamily="34" charset="0"/>
              </a:rPr>
              <a:t>Beware!</a:t>
            </a:r>
            <a:r>
              <a:rPr lang="en-GB" sz="2000">
                <a:latin typeface="Arial" panose="020B0604020202020204" pitchFamily="34" charset="0"/>
                <a:cs typeface="Arial" panose="020B0604020202020204" pitchFamily="34" charset="0"/>
              </a:rPr>
              <a:t> </a:t>
            </a:r>
            <a:r>
              <a:rPr lang="en-GB" sz="2000" i="1">
                <a:latin typeface="Arial" panose="020B0604020202020204" pitchFamily="34" charset="0"/>
                <a:cs typeface="Arial" panose="020B0604020202020204" pitchFamily="34" charset="0"/>
              </a:rPr>
              <a:t>Small steps</a:t>
            </a:r>
            <a:r>
              <a:rPr lang="en-GB" sz="2000">
                <a:latin typeface="Arial" panose="020B0604020202020204" pitchFamily="34" charset="0"/>
                <a:cs typeface="Arial" panose="020B0604020202020204" pitchFamily="34" charset="0"/>
              </a:rPr>
              <a:t> may take too long to complete …</a:t>
            </a:r>
            <a:endParaRPr lang="en-GB" sz="200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8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 but </a:t>
            </a:r>
            <a:r>
              <a:rPr lang="en-GB" sz="2000" i="1">
                <a:latin typeface="Arial" panose="020B0604020202020204" pitchFamily="34" charset="0"/>
                <a:cs typeface="Arial" panose="020B0604020202020204" pitchFamily="34" charset="0"/>
              </a:rPr>
              <a:t>big steps</a:t>
            </a:r>
            <a:r>
              <a:rPr lang="en-GB" sz="2000">
                <a:latin typeface="Arial" panose="020B0604020202020204" pitchFamily="34" charset="0"/>
                <a:cs typeface="Arial" panose="020B0604020202020204" pitchFamily="34" charset="0"/>
              </a:rPr>
              <a:t> risk overshooting the bottom</a:t>
            </a:r>
          </a:p>
        </p:txBody>
      </p:sp>
      <p:pic>
        <p:nvPicPr>
          <p:cNvPr id="3" name="Picture 2"/>
          <p:cNvPicPr>
            <a:picLocks noChangeAspect="1"/>
          </p:cNvPicPr>
          <p:nvPr/>
        </p:nvPicPr>
        <p:blipFill>
          <a:blip r:embed="rId6"/>
          <a:stretch>
            <a:fillRect/>
          </a:stretch>
        </p:blipFill>
        <p:spPr>
          <a:xfrm>
            <a:off x="2633663" y="4636135"/>
            <a:ext cx="1903489" cy="1976936"/>
          </a:xfrm>
          <a:prstGeom prst="rect">
            <a:avLst/>
          </a:prstGeom>
        </p:spPr>
      </p:pic>
      <p:pic>
        <p:nvPicPr>
          <p:cNvPr id="7" name="Picture 6"/>
          <p:cNvPicPr>
            <a:picLocks noChangeAspect="1"/>
          </p:cNvPicPr>
          <p:nvPr/>
        </p:nvPicPr>
        <p:blipFill>
          <a:blip r:embed="rId7"/>
          <a:stretch>
            <a:fillRect/>
          </a:stretch>
        </p:blipFill>
        <p:spPr>
          <a:xfrm>
            <a:off x="2633663" y="2047746"/>
            <a:ext cx="1903489" cy="1934689"/>
          </a:xfrm>
          <a:prstGeom prst="rect">
            <a:avLst/>
          </a:prstGeom>
        </p:spPr>
      </p:pic>
    </p:spTree>
    <p:extLst>
      <p:ext uri="{BB962C8B-B14F-4D97-AF65-F5344CB8AC3E}">
        <p14:creationId xmlns:p14="http://schemas.microsoft.com/office/powerpoint/2010/main" val="354106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Gradient Descent in Non-Linear Techniques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2062103"/>
          </a:xfrm>
          <a:prstGeom prst="rect">
            <a:avLst/>
          </a:prstGeom>
          <a:noFill/>
        </p:spPr>
        <p:txBody>
          <a:bodyPr wrap="square" rtlCol="0" anchor="t">
            <a:spAutoFit/>
          </a:bodyPr>
          <a:lstStyle/>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Gradient descent can be applied to learning techniques other than linear regression</a:t>
            </a:r>
          </a:p>
          <a:p>
            <a:pPr marL="800100" lvl="1" indent="-342900">
              <a:buFont typeface="Wingdings" panose="05000000000000000000" pitchFamily="2" charset="2"/>
              <a:buChar char="Ø"/>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However, linearity guarantees that the cost function only has one minimum</a:t>
            </a:r>
          </a:p>
          <a:p>
            <a:pPr marL="800100" lvl="1" indent="-342900">
              <a:buFont typeface="Wingdings" panose="05000000000000000000" pitchFamily="2" charset="2"/>
              <a:buChar char="Ø"/>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That is not true in general </a:t>
            </a:r>
          </a:p>
          <a:p>
            <a:pPr marL="342900" indent="-342900">
              <a:buFont typeface="Arial" panose="020B0604020202020204" pitchFamily="34" charset="0"/>
              <a:buChar char="•"/>
            </a:pPr>
            <a:endParaRPr lang="en-GB" sz="8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a:latin typeface="Arial" panose="020B0604020202020204" pitchFamily="34" charset="0"/>
                <a:cs typeface="Arial" panose="020B0604020202020204" pitchFamily="34" charset="0"/>
              </a:rPr>
              <a:t>The risk is to get stuck in a local minimum which is not the global one </a:t>
            </a:r>
          </a:p>
        </p:txBody>
      </p:sp>
      <p:pic>
        <p:nvPicPr>
          <p:cNvPr id="3" name="Picture 2"/>
          <p:cNvPicPr>
            <a:picLocks noChangeAspect="1"/>
          </p:cNvPicPr>
          <p:nvPr/>
        </p:nvPicPr>
        <p:blipFill>
          <a:blip r:embed="rId6"/>
          <a:stretch>
            <a:fillRect/>
          </a:stretch>
        </p:blipFill>
        <p:spPr>
          <a:xfrm>
            <a:off x="859949" y="3953275"/>
            <a:ext cx="7392457" cy="2414869"/>
          </a:xfrm>
          <a:prstGeom prst="rect">
            <a:avLst/>
          </a:prstGeom>
        </p:spPr>
      </p:pic>
    </p:spTree>
    <p:extLst>
      <p:ext uri="{BB962C8B-B14F-4D97-AF65-F5344CB8AC3E}">
        <p14:creationId xmlns:p14="http://schemas.microsoft.com/office/powerpoint/2010/main" val="260781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PowerPoint Theme Templat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B28B4B3527A046A1C61887853F0F28" ma:contentTypeVersion="10" ma:contentTypeDescription="Create a new document." ma:contentTypeScope="" ma:versionID="0e0b51c2cc2cf47e733d6ad18225b5bd">
  <xsd:schema xmlns:xsd="http://www.w3.org/2001/XMLSchema" xmlns:xs="http://www.w3.org/2001/XMLSchema" xmlns:p="http://schemas.microsoft.com/office/2006/metadata/properties" xmlns:ns1="http://schemas.microsoft.com/sharepoint/v3" xmlns:ns3="0c320b0f-797c-4741-9453-0c67664f5d94" targetNamespace="http://schemas.microsoft.com/office/2006/metadata/properties" ma:root="true" ma:fieldsID="57482731bc076b292147e93f6e054406" ns1:_="" ns3:_="">
    <xsd:import namespace="http://schemas.microsoft.com/sharepoint/v3"/>
    <xsd:import namespace="0c320b0f-797c-4741-9453-0c67664f5d9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320b0f-797c-4741-9453-0c67664f5d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B6A6FB-30D7-442B-9B2B-7BF01776B0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c320b0f-797c-4741-9453-0c67664f5d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DE1E78-43C8-491B-A155-1CEE6C63C108}">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1B990D4E-216B-4223-82E4-A152CD1EE9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FDM PowerPoint Theme Template</Template>
  <TotalTime>2159</TotalTime>
  <Words>4870</Words>
  <Application>Microsoft Office PowerPoint</Application>
  <PresentationFormat>Widescreen</PresentationFormat>
  <Paragraphs>974</Paragraphs>
  <Slides>48</Slides>
  <Notes>47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Arial Black</vt:lpstr>
      <vt:lpstr>Calibri</vt:lpstr>
      <vt:lpstr>Cambria Math</vt:lpstr>
      <vt:lpstr>Courier New</vt:lpstr>
      <vt:lpstr>Poor Richard</vt:lpstr>
      <vt:lpstr>Times New Roman</vt:lpstr>
      <vt:lpstr>Wingdings</vt:lpstr>
      <vt:lpstr>FDM PowerPoint Theme Template</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Lambdas</dc:title>
  <dc:creator>Donatien Kabwe</dc:creator>
  <cp:lastModifiedBy>Luca Fossati</cp:lastModifiedBy>
  <cp:revision>439</cp:revision>
  <dcterms:created xsi:type="dcterms:W3CDTF">2018-10-30T11:41:52Z</dcterms:created>
  <dcterms:modified xsi:type="dcterms:W3CDTF">2019-11-29T12:29:31Z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0x010100ABB28B4B3527A046A1C61887853F0F28</vt:lpwstr>
  </property>
</Properties>
</file>