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41"/>
  </p:notesMasterIdLst>
  <p:sldIdLst>
    <p:sldId id="263" r:id="rId5"/>
    <p:sldId id="283" r:id="rId6"/>
    <p:sldId id="258" r:id="rId7"/>
    <p:sldId id="294" r:id="rId8"/>
    <p:sldId id="307" r:id="rId9"/>
    <p:sldId id="293" r:id="rId10"/>
    <p:sldId id="314" r:id="rId11"/>
    <p:sldId id="336" r:id="rId12"/>
    <p:sldId id="337" r:id="rId13"/>
    <p:sldId id="338" r:id="rId14"/>
    <p:sldId id="341" r:id="rId15"/>
    <p:sldId id="339" r:id="rId16"/>
    <p:sldId id="358" r:id="rId17"/>
    <p:sldId id="342" r:id="rId18"/>
    <p:sldId id="326" r:id="rId19"/>
    <p:sldId id="327" r:id="rId20"/>
    <p:sldId id="331" r:id="rId21"/>
    <p:sldId id="343" r:id="rId22"/>
    <p:sldId id="344" r:id="rId23"/>
    <p:sldId id="349" r:id="rId24"/>
    <p:sldId id="350" r:id="rId25"/>
    <p:sldId id="351" r:id="rId26"/>
    <p:sldId id="346" r:id="rId27"/>
    <p:sldId id="359" r:id="rId28"/>
    <p:sldId id="329" r:id="rId29"/>
    <p:sldId id="330" r:id="rId30"/>
    <p:sldId id="352" r:id="rId31"/>
    <p:sldId id="353" r:id="rId32"/>
    <p:sldId id="354" r:id="rId33"/>
    <p:sldId id="355" r:id="rId34"/>
    <p:sldId id="360" r:id="rId35"/>
    <p:sldId id="356" r:id="rId36"/>
    <p:sldId id="357" r:id="rId37"/>
    <p:sldId id="268" r:id="rId38"/>
    <p:sldId id="267" r:id="rId39"/>
    <p:sldId id="26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cmAuthor id="2" name="Billy McCarthy" initials="BM" lastIdx="1" clrIdx="1"/>
  <p:cmAuthor id="3" name="Craig Dolan"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66FFCC"/>
    <a:srgbClr val="99CCFF"/>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01" autoAdjust="0"/>
  </p:normalViewPr>
  <p:slideViewPr>
    <p:cSldViewPr snapToGrid="0">
      <p:cViewPr varScale="1">
        <p:scale>
          <a:sx n="95" d="100"/>
          <a:sy n="95" d="100"/>
        </p:scale>
        <p:origin x="108" y="13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Fossati" userId="7d8a27c9-d805-45d1-af3d-5cf81a9395c3" providerId="ADAL" clId="{AA999BD9-EE9D-4633-A1E7-4DA643FA40BD}"/>
    <pc:docChg chg="undo custSel modSld sldOrd">
      <pc:chgData name="Luca Fossati" userId="7d8a27c9-d805-45d1-af3d-5cf81a9395c3" providerId="ADAL" clId="{AA999BD9-EE9D-4633-A1E7-4DA643FA40BD}" dt="2019-11-06T12:16:01.555" v="3407" actId="20577"/>
      <pc:docMkLst>
        <pc:docMk/>
      </pc:docMkLst>
      <pc:sldChg chg="ord">
        <pc:chgData name="Luca Fossati" userId="7d8a27c9-d805-45d1-af3d-5cf81a9395c3" providerId="ADAL" clId="{AA999BD9-EE9D-4633-A1E7-4DA643FA40BD}" dt="2019-11-05T12:37:52.196" v="229"/>
        <pc:sldMkLst>
          <pc:docMk/>
          <pc:sldMk cId="2394867572" sldId="339"/>
        </pc:sldMkLst>
      </pc:sldChg>
      <pc:sldChg chg="modSp ord modNotes modNotesTx">
        <pc:chgData name="Luca Fossati" userId="7d8a27c9-d805-45d1-af3d-5cf81a9395c3" providerId="ADAL" clId="{AA999BD9-EE9D-4633-A1E7-4DA643FA40BD}" dt="2019-11-06T11:27:27.885" v="1987" actId="20577"/>
        <pc:sldMkLst>
          <pc:docMk/>
          <pc:sldMk cId="3877104172" sldId="358"/>
        </pc:sldMkLst>
        <pc:spChg chg="mod">
          <ac:chgData name="Luca Fossati" userId="7d8a27c9-d805-45d1-af3d-5cf81a9395c3" providerId="ADAL" clId="{AA999BD9-EE9D-4633-A1E7-4DA643FA40BD}" dt="2019-11-05T12:11:26.952" v="48" actId="20577"/>
          <ac:spMkLst>
            <pc:docMk/>
            <pc:sldMk cId="3877104172" sldId="358"/>
            <ac:spMk id="3" creationId="{D23AB014-98BC-46DB-B272-187649EA2652}"/>
          </ac:spMkLst>
        </pc:spChg>
        <pc:spChg chg="mod">
          <ac:chgData name="Luca Fossati" userId="7d8a27c9-d805-45d1-af3d-5cf81a9395c3" providerId="ADAL" clId="{AA999BD9-EE9D-4633-A1E7-4DA643FA40BD}" dt="2019-11-05T12:03:48.847" v="21" actId="20577"/>
          <ac:spMkLst>
            <pc:docMk/>
            <pc:sldMk cId="3877104172" sldId="358"/>
            <ac:spMk id="5" creationId="{00000000-0000-0000-0000-000000000000}"/>
          </ac:spMkLst>
        </pc:spChg>
        <pc:spChg chg="mod">
          <ac:chgData name="Luca Fossati" userId="7d8a27c9-d805-45d1-af3d-5cf81a9395c3" providerId="ADAL" clId="{AA999BD9-EE9D-4633-A1E7-4DA643FA40BD}" dt="2019-11-05T12:07:10.928" v="26" actId="20577"/>
          <ac:spMkLst>
            <pc:docMk/>
            <pc:sldMk cId="3877104172" sldId="358"/>
            <ac:spMk id="8" creationId="{00000000-0000-0000-0000-000000000000}"/>
          </ac:spMkLst>
        </pc:spChg>
        <pc:spChg chg="mod">
          <ac:chgData name="Luca Fossati" userId="7d8a27c9-d805-45d1-af3d-5cf81a9395c3" providerId="ADAL" clId="{AA999BD9-EE9D-4633-A1E7-4DA643FA40BD}" dt="2019-11-05T12:23:51.049" v="227" actId="20577"/>
          <ac:spMkLst>
            <pc:docMk/>
            <pc:sldMk cId="3877104172" sldId="358"/>
            <ac:spMk id="10" creationId="{08CC0247-D8D8-480D-881B-5BED193E1FC2}"/>
          </ac:spMkLst>
        </pc:spChg>
        <pc:spChg chg="mod">
          <ac:chgData name="Luca Fossati" userId="7d8a27c9-d805-45d1-af3d-5cf81a9395c3" providerId="ADAL" clId="{AA999BD9-EE9D-4633-A1E7-4DA643FA40BD}" dt="2019-11-05T12:53:11.705" v="707" actId="14100"/>
          <ac:spMkLst>
            <pc:docMk/>
            <pc:sldMk cId="3877104172" sldId="358"/>
            <ac:spMk id="11" creationId="{EFE6C446-5961-498B-8AF2-67B9C9ABB991}"/>
          </ac:spMkLst>
        </pc:spChg>
        <pc:spChg chg="mod">
          <ac:chgData name="Luca Fossati" userId="7d8a27c9-d805-45d1-af3d-5cf81a9395c3" providerId="ADAL" clId="{AA999BD9-EE9D-4633-A1E7-4DA643FA40BD}" dt="2019-11-05T12:52:52.085" v="705" actId="20577"/>
          <ac:spMkLst>
            <pc:docMk/>
            <pc:sldMk cId="3877104172" sldId="358"/>
            <ac:spMk id="12" creationId="{6B701F91-1346-458E-AB9D-0CCF4C391151}"/>
          </ac:spMkLst>
        </pc:spChg>
      </pc:sldChg>
      <pc:sldChg chg="modSp modNotes modNotesTx">
        <pc:chgData name="Luca Fossati" userId="7d8a27c9-d805-45d1-af3d-5cf81a9395c3" providerId="ADAL" clId="{AA999BD9-EE9D-4633-A1E7-4DA643FA40BD}" dt="2019-11-06T10:04:03.155" v="1670" actId="27636"/>
        <pc:sldMkLst>
          <pc:docMk/>
          <pc:sldMk cId="3908222196" sldId="359"/>
        </pc:sldMkLst>
        <pc:spChg chg="mod">
          <ac:chgData name="Luca Fossati" userId="7d8a27c9-d805-45d1-af3d-5cf81a9395c3" providerId="ADAL" clId="{AA999BD9-EE9D-4633-A1E7-4DA643FA40BD}" dt="2019-11-05T16:20:22.680" v="956" actId="20577"/>
          <ac:spMkLst>
            <pc:docMk/>
            <pc:sldMk cId="3908222196" sldId="359"/>
            <ac:spMk id="3" creationId="{D23AB014-98BC-46DB-B272-187649EA2652}"/>
          </ac:spMkLst>
        </pc:spChg>
        <pc:spChg chg="mod">
          <ac:chgData name="Luca Fossati" userId="7d8a27c9-d805-45d1-af3d-5cf81a9395c3" providerId="ADAL" clId="{AA999BD9-EE9D-4633-A1E7-4DA643FA40BD}" dt="2019-11-05T16:05:04.033" v="940" actId="20577"/>
          <ac:spMkLst>
            <pc:docMk/>
            <pc:sldMk cId="3908222196" sldId="359"/>
            <ac:spMk id="5" creationId="{00000000-0000-0000-0000-000000000000}"/>
          </ac:spMkLst>
        </pc:spChg>
        <pc:spChg chg="mod">
          <ac:chgData name="Luca Fossati" userId="7d8a27c9-d805-45d1-af3d-5cf81a9395c3" providerId="ADAL" clId="{AA999BD9-EE9D-4633-A1E7-4DA643FA40BD}" dt="2019-11-05T16:28:39.859" v="1168" actId="20577"/>
          <ac:spMkLst>
            <pc:docMk/>
            <pc:sldMk cId="3908222196" sldId="359"/>
            <ac:spMk id="8" creationId="{00000000-0000-0000-0000-000000000000}"/>
          </ac:spMkLst>
        </pc:spChg>
        <pc:spChg chg="mod">
          <ac:chgData name="Luca Fossati" userId="7d8a27c9-d805-45d1-af3d-5cf81a9395c3" providerId="ADAL" clId="{AA999BD9-EE9D-4633-A1E7-4DA643FA40BD}" dt="2019-11-05T16:26:43.049" v="1111" actId="20577"/>
          <ac:spMkLst>
            <pc:docMk/>
            <pc:sldMk cId="3908222196" sldId="359"/>
            <ac:spMk id="10" creationId="{08CC0247-D8D8-480D-881B-5BED193E1FC2}"/>
          </ac:spMkLst>
        </pc:spChg>
        <pc:spChg chg="mod">
          <ac:chgData name="Luca Fossati" userId="7d8a27c9-d805-45d1-af3d-5cf81a9395c3" providerId="ADAL" clId="{AA999BD9-EE9D-4633-A1E7-4DA643FA40BD}" dt="2019-11-05T16:46:26.395" v="1461" actId="20577"/>
          <ac:spMkLst>
            <pc:docMk/>
            <pc:sldMk cId="3908222196" sldId="359"/>
            <ac:spMk id="12" creationId="{6B701F91-1346-458E-AB9D-0CCF4C391151}"/>
          </ac:spMkLst>
        </pc:spChg>
      </pc:sldChg>
      <pc:sldChg chg="modSp modNotes modNotesTx">
        <pc:chgData name="Luca Fossati" userId="7d8a27c9-d805-45d1-af3d-5cf81a9395c3" providerId="ADAL" clId="{AA999BD9-EE9D-4633-A1E7-4DA643FA40BD}" dt="2019-11-06T12:16:01.555" v="3407" actId="20577"/>
        <pc:sldMkLst>
          <pc:docMk/>
          <pc:sldMk cId="1700469846" sldId="360"/>
        </pc:sldMkLst>
        <pc:spChg chg="mod">
          <ac:chgData name="Luca Fossati" userId="7d8a27c9-d805-45d1-af3d-5cf81a9395c3" providerId="ADAL" clId="{AA999BD9-EE9D-4633-A1E7-4DA643FA40BD}" dt="2019-11-06T12:02:46.032" v="2829" actId="1035"/>
          <ac:spMkLst>
            <pc:docMk/>
            <pc:sldMk cId="1700469846" sldId="360"/>
            <ac:spMk id="2" creationId="{DE1A783B-A681-4766-93D8-46E0A5E5B9BD}"/>
          </ac:spMkLst>
        </pc:spChg>
        <pc:spChg chg="mod">
          <ac:chgData name="Luca Fossati" userId="7d8a27c9-d805-45d1-af3d-5cf81a9395c3" providerId="ADAL" clId="{AA999BD9-EE9D-4633-A1E7-4DA643FA40BD}" dt="2019-11-06T12:02:46.032" v="2829" actId="1035"/>
          <ac:spMkLst>
            <pc:docMk/>
            <pc:sldMk cId="1700469846" sldId="360"/>
            <ac:spMk id="3" creationId="{D23AB014-98BC-46DB-B272-187649EA2652}"/>
          </ac:spMkLst>
        </pc:spChg>
        <pc:spChg chg="mod">
          <ac:chgData name="Luca Fossati" userId="7d8a27c9-d805-45d1-af3d-5cf81a9395c3" providerId="ADAL" clId="{AA999BD9-EE9D-4633-A1E7-4DA643FA40BD}" dt="2019-11-06T10:04:17.945" v="1688" actId="20577"/>
          <ac:spMkLst>
            <pc:docMk/>
            <pc:sldMk cId="1700469846" sldId="360"/>
            <ac:spMk id="5" creationId="{00000000-0000-0000-0000-000000000000}"/>
          </ac:spMkLst>
        </pc:spChg>
        <pc:spChg chg="mod">
          <ac:chgData name="Luca Fossati" userId="7d8a27c9-d805-45d1-af3d-5cf81a9395c3" providerId="ADAL" clId="{AA999BD9-EE9D-4633-A1E7-4DA643FA40BD}" dt="2019-11-06T12:03:33.206" v="2878" actId="1035"/>
          <ac:spMkLst>
            <pc:docMk/>
            <pc:sldMk cId="1700469846" sldId="360"/>
            <ac:spMk id="6" creationId="{00000000-0000-0000-0000-000000000000}"/>
          </ac:spMkLst>
        </pc:spChg>
        <pc:spChg chg="mod">
          <ac:chgData name="Luca Fossati" userId="7d8a27c9-d805-45d1-af3d-5cf81a9395c3" providerId="ADAL" clId="{AA999BD9-EE9D-4633-A1E7-4DA643FA40BD}" dt="2019-11-06T12:02:04.616" v="2789" actId="255"/>
          <ac:spMkLst>
            <pc:docMk/>
            <pc:sldMk cId="1700469846" sldId="360"/>
            <ac:spMk id="8" creationId="{00000000-0000-0000-0000-000000000000}"/>
          </ac:spMkLst>
        </pc:spChg>
        <pc:spChg chg="mod">
          <ac:chgData name="Luca Fossati" userId="7d8a27c9-d805-45d1-af3d-5cf81a9395c3" providerId="ADAL" clId="{AA999BD9-EE9D-4633-A1E7-4DA643FA40BD}" dt="2019-11-06T12:03:04.158" v="2854" actId="1036"/>
          <ac:spMkLst>
            <pc:docMk/>
            <pc:sldMk cId="1700469846" sldId="360"/>
            <ac:spMk id="9" creationId="{BD3F712B-787D-4949-ACD6-719A600003FE}"/>
          </ac:spMkLst>
        </pc:spChg>
        <pc:spChg chg="mod">
          <ac:chgData name="Luca Fossati" userId="7d8a27c9-d805-45d1-af3d-5cf81a9395c3" providerId="ADAL" clId="{AA999BD9-EE9D-4633-A1E7-4DA643FA40BD}" dt="2019-11-06T12:03:04.158" v="2854" actId="1036"/>
          <ac:spMkLst>
            <pc:docMk/>
            <pc:sldMk cId="1700469846" sldId="360"/>
            <ac:spMk id="10" creationId="{08CC0247-D8D8-480D-881B-5BED193E1FC2}"/>
          </ac:spMkLst>
        </pc:spChg>
        <pc:spChg chg="mod">
          <ac:chgData name="Luca Fossati" userId="7d8a27c9-d805-45d1-af3d-5cf81a9395c3" providerId="ADAL" clId="{AA999BD9-EE9D-4633-A1E7-4DA643FA40BD}" dt="2019-11-06T12:04:06.632" v="2905" actId="1036"/>
          <ac:spMkLst>
            <pc:docMk/>
            <pc:sldMk cId="1700469846" sldId="360"/>
            <ac:spMk id="11" creationId="{EFE6C446-5961-498B-8AF2-67B9C9ABB991}"/>
          </ac:spMkLst>
        </pc:spChg>
        <pc:spChg chg="mod">
          <ac:chgData name="Luca Fossati" userId="7d8a27c9-d805-45d1-af3d-5cf81a9395c3" providerId="ADAL" clId="{AA999BD9-EE9D-4633-A1E7-4DA643FA40BD}" dt="2019-11-06T12:04:06.632" v="2905" actId="1036"/>
          <ac:spMkLst>
            <pc:docMk/>
            <pc:sldMk cId="1700469846" sldId="360"/>
            <ac:spMk id="12" creationId="{6B701F91-1346-458E-AB9D-0CCF4C391151}"/>
          </ac:spMkLst>
        </pc:spChg>
      </pc:sldChg>
    </pc:docChg>
  </pc:docChgLst>
  <pc:docChgLst>
    <pc:chgData name="Luca Fossati" userId="7d8a27c9-d805-45d1-af3d-5cf81a9395c3" providerId="ADAL" clId="{C6E03B31-2D87-417E-BCE4-5738A91F3428}"/>
    <pc:docChg chg="modSld">
      <pc:chgData name="Luca Fossati" userId="7d8a27c9-d805-45d1-af3d-5cf81a9395c3" providerId="ADAL" clId="{C6E03B31-2D87-417E-BCE4-5738A91F3428}" dt="2019-11-29T13:30:12.634" v="1343" actId="20577"/>
      <pc:docMkLst>
        <pc:docMk/>
      </pc:docMkLst>
      <pc:sldChg chg="modSp">
        <pc:chgData name="Luca Fossati" userId="7d8a27c9-d805-45d1-af3d-5cf81a9395c3" providerId="ADAL" clId="{C6E03B31-2D87-417E-BCE4-5738A91F3428}" dt="2019-11-29T13:01:27.776" v="424" actId="20577"/>
        <pc:sldMkLst>
          <pc:docMk/>
          <pc:sldMk cId="2595467257" sldId="258"/>
        </pc:sldMkLst>
        <pc:spChg chg="mod">
          <ac:chgData name="Luca Fossati" userId="7d8a27c9-d805-45d1-af3d-5cf81a9395c3" providerId="ADAL" clId="{C6E03B31-2D87-417E-BCE4-5738A91F3428}" dt="2019-11-29T13:01:27.776" v="424" actId="20577"/>
          <ac:spMkLst>
            <pc:docMk/>
            <pc:sldMk cId="2595467257" sldId="258"/>
            <ac:spMk id="3" creationId="{00000000-0000-0000-0000-000000000000}"/>
          </ac:spMkLst>
        </pc:spChg>
      </pc:sldChg>
      <pc:sldChg chg="modSp">
        <pc:chgData name="Luca Fossati" userId="7d8a27c9-d805-45d1-af3d-5cf81a9395c3" providerId="ADAL" clId="{C6E03B31-2D87-417E-BCE4-5738A91F3428}" dt="2019-11-29T13:30:12.634" v="1343" actId="20577"/>
        <pc:sldMkLst>
          <pc:docMk/>
          <pc:sldMk cId="816045097" sldId="267"/>
        </pc:sldMkLst>
        <pc:spChg chg="mod">
          <ac:chgData name="Luca Fossati" userId="7d8a27c9-d805-45d1-af3d-5cf81a9395c3" providerId="ADAL" clId="{C6E03B31-2D87-417E-BCE4-5738A91F3428}" dt="2019-11-29T13:30:12.634" v="1343" actId="20577"/>
          <ac:spMkLst>
            <pc:docMk/>
            <pc:sldMk cId="816045097" sldId="267"/>
            <ac:spMk id="8" creationId="{00000000-0000-0000-0000-000000000000}"/>
          </ac:spMkLst>
        </pc:spChg>
      </pc:sldChg>
      <pc:sldChg chg="modSp">
        <pc:chgData name="Luca Fossati" userId="7d8a27c9-d805-45d1-af3d-5cf81a9395c3" providerId="ADAL" clId="{C6E03B31-2D87-417E-BCE4-5738A91F3428}" dt="2019-11-29T13:23:44.596" v="943" actId="20577"/>
        <pc:sldMkLst>
          <pc:docMk/>
          <pc:sldMk cId="2088165517" sldId="268"/>
        </pc:sldMkLst>
        <pc:spChg chg="mod">
          <ac:chgData name="Luca Fossati" userId="7d8a27c9-d805-45d1-af3d-5cf81a9395c3" providerId="ADAL" clId="{C6E03B31-2D87-417E-BCE4-5738A91F3428}" dt="2019-11-29T13:21:40.350" v="874" actId="20577"/>
          <ac:spMkLst>
            <pc:docMk/>
            <pc:sldMk cId="2088165517" sldId="268"/>
            <ac:spMk id="7" creationId="{00000000-0000-0000-0000-000000000000}"/>
          </ac:spMkLst>
        </pc:spChg>
        <pc:spChg chg="mod">
          <ac:chgData name="Luca Fossati" userId="7d8a27c9-d805-45d1-af3d-5cf81a9395c3" providerId="ADAL" clId="{C6E03B31-2D87-417E-BCE4-5738A91F3428}" dt="2019-11-29T13:23:44.596" v="943" actId="20577"/>
          <ac:spMkLst>
            <pc:docMk/>
            <pc:sldMk cId="2088165517" sldId="268"/>
            <ac:spMk id="8" creationId="{00000000-0000-0000-0000-000000000000}"/>
          </ac:spMkLst>
        </pc:spChg>
        <pc:spChg chg="mod">
          <ac:chgData name="Luca Fossati" userId="7d8a27c9-d805-45d1-af3d-5cf81a9395c3" providerId="ADAL" clId="{C6E03B31-2D87-417E-BCE4-5738A91F3428}" dt="2019-11-29T13:15:43.732" v="747" actId="20577"/>
          <ac:spMkLst>
            <pc:docMk/>
            <pc:sldMk cId="2088165517" sldId="268"/>
            <ac:spMk id="9" creationId="{00000000-0000-0000-0000-000000000000}"/>
          </ac:spMkLst>
        </pc:spChg>
        <pc:spChg chg="mod">
          <ac:chgData name="Luca Fossati" userId="7d8a27c9-d805-45d1-af3d-5cf81a9395c3" providerId="ADAL" clId="{C6E03B31-2D87-417E-BCE4-5738A91F3428}" dt="2019-11-29T13:10:37.220" v="565" actId="20577"/>
          <ac:spMkLst>
            <pc:docMk/>
            <pc:sldMk cId="2088165517" sldId="268"/>
            <ac:spMk id="10" creationId="{00000000-0000-0000-0000-000000000000}"/>
          </ac:spMkLst>
        </pc:spChg>
        <pc:spChg chg="mod">
          <ac:chgData name="Luca Fossati" userId="7d8a27c9-d805-45d1-af3d-5cf81a9395c3" providerId="ADAL" clId="{C6E03B31-2D87-417E-BCE4-5738A91F3428}" dt="2019-11-29T13:17:25.551" v="768" actId="20577"/>
          <ac:spMkLst>
            <pc:docMk/>
            <pc:sldMk cId="2088165517" sldId="268"/>
            <ac:spMk id="11" creationId="{00000000-0000-0000-0000-000000000000}"/>
          </ac:spMkLst>
        </pc:spChg>
        <pc:spChg chg="mod">
          <ac:chgData name="Luca Fossati" userId="7d8a27c9-d805-45d1-af3d-5cf81a9395c3" providerId="ADAL" clId="{C6E03B31-2D87-417E-BCE4-5738A91F3428}" dt="2019-11-29T13:09:48.554" v="506" actId="20577"/>
          <ac:spMkLst>
            <pc:docMk/>
            <pc:sldMk cId="2088165517" sldId="268"/>
            <ac:spMk id="12" creationId="{00000000-0000-0000-0000-000000000000}"/>
          </ac:spMkLst>
        </pc:spChg>
      </pc:sldChg>
      <pc:sldChg chg="modSp">
        <pc:chgData name="Luca Fossati" userId="7d8a27c9-d805-45d1-af3d-5cf81a9395c3" providerId="ADAL" clId="{C6E03B31-2D87-417E-BCE4-5738A91F3428}" dt="2019-11-29T13:11:31.515" v="571" actId="20577"/>
        <pc:sldMkLst>
          <pc:docMk/>
          <pc:sldMk cId="3147643258" sldId="337"/>
        </pc:sldMkLst>
        <pc:spChg chg="mod">
          <ac:chgData name="Luca Fossati" userId="7d8a27c9-d805-45d1-af3d-5cf81a9395c3" providerId="ADAL" clId="{C6E03B31-2D87-417E-BCE4-5738A91F3428}" dt="2019-11-29T13:11:31.515" v="571" actId="20577"/>
          <ac:spMkLst>
            <pc:docMk/>
            <pc:sldMk cId="3147643258" sldId="337"/>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29/11/2019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statisticshowto.datasciencecentral.com/random-seed-definition/" TargetMode="External"/><Relationship Id="rId7" Type="http://schemas.openxmlformats.org/officeDocument/2006/relationships/hyperlink" Target="https://www.datacamp.com/community/tutorials/k-means-clustering-pyth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datacamp.com/community/tutorials/decision-tree-classification-python" TargetMode="External"/><Relationship Id="rId5" Type="http://schemas.openxmlformats.org/officeDocument/2006/relationships/hyperlink" Target="https://towardsdatascience.com/machine-learning-algorithms-part-9-k-means-example-in-python-f2ad05ed5203" TargetMode="External"/><Relationship Id="rId4" Type="http://schemas.openxmlformats.org/officeDocument/2006/relationships/hyperlink" Target="https://scikit-learn.org/stable/modules/generated/sklearn.cluster.KMeans.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cikit-learn.org/stable/modules/generated/sklearn.decomposition.PCA.html#sklearn.decomposition.PCA.fit"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datacamp.com/community/tutorials/principal-component-analysis-in-python" TargetMode="External"/><Relationship Id="rId5" Type="http://schemas.openxmlformats.org/officeDocument/2006/relationships/hyperlink" Target="https://www.datacamp.com/community/tutorials/decision-tree-classification-python" TargetMode="External"/><Relationship Id="rId4" Type="http://schemas.openxmlformats.org/officeDocument/2006/relationships/hyperlink" Target="https://towardsdatascience.com/pca-using-python-scikit-learn-e653f8989e6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cikit-learn.org/stable/modules/generated/sklearn.ensemble.IsolationForest.html#sklearn.ensemble.IsolationForest" TargetMode="External"/><Relationship Id="rId7" Type="http://schemas.openxmlformats.org/officeDocument/2006/relationships/hyperlink" Target="https://towardsdatascience.com/andrew-ngs-machine-learning-course-in-python-anomaly-detection-1233d23dba95"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towardsdatascience.com/5-ways-to-detect-outliers-that-every-data-scientist-should-know-python-code-70a54335a623" TargetMode="External"/><Relationship Id="rId5" Type="http://schemas.openxmlformats.org/officeDocument/2006/relationships/hyperlink" Target="https://scikit-learn.org/stable/modules/outlier_detection.html" TargetMode="External"/><Relationship Id="rId4" Type="http://schemas.openxmlformats.org/officeDocument/2006/relationships/hyperlink" Target="https://scikit-learn.org/stable/auto_examples/plot_anomaly_comparison.htm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04581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cs typeface="Calibri"/>
              </a:rPr>
              <a:t>The answer to the question is no, only convergence to a local optimum can be guaranteed. </a:t>
            </a:r>
            <a:endParaRPr lang="en-GB" i="1" baseline="0" dirty="0">
              <a:cs typeface="Calibri"/>
            </a:endParaRPr>
          </a:p>
        </p:txBody>
      </p:sp>
    </p:spTree>
    <p:extLst>
      <p:ext uri="{BB962C8B-B14F-4D97-AF65-F5344CB8AC3E}">
        <p14:creationId xmlns:p14="http://schemas.microsoft.com/office/powerpoint/2010/main" val="596733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sz="1200" b="0" i="0" kern="1200" dirty="0">
                <a:solidFill>
                  <a:schemeClr val="tx1"/>
                </a:solidFill>
                <a:effectLst/>
                <a:latin typeface="+mn-lt"/>
                <a:ea typeface="+mn-ea"/>
                <a:cs typeface="+mn-cs"/>
              </a:rPr>
              <a:t>Example of a sub-optimal clustering by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-means and motivation for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-means++ (from Wikipedia):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illustrate the potential of the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-means algorithm to perform arbitrarily poorly with respect to the objective function of minimizing the sum of squared distances of cluster points to the centroid of their assigned clusters, consider the example of four points in </a:t>
            </a:r>
            <a:r>
              <a:rPr lang="en-US" sz="1200" b="1" i="0" kern="1200" dirty="0">
                <a:solidFill>
                  <a:schemeClr val="tx1"/>
                </a:solidFill>
                <a:effectLst/>
                <a:latin typeface="+mn-lt"/>
                <a:ea typeface="+mn-ea"/>
                <a:cs typeface="+mn-cs"/>
              </a:rPr>
              <a:t>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that form an axis-aligned rectangle whose width is greater than its height.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 2 and the two initial cluster centers lie at the midpoints of the top and bottom line segments of the rectangle formed by the four data points, the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-means algorithm converges immediately, without moving these cluster centers. Consequently, the two bottom data points are clustered together and the two data points forming the top of the rectangle are clustered together—a suboptimal clustering because the width of the rectangle is greater than its height.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consider stretching the rectangle horizontally to an arbitrary width. The standard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-means algorithm will continue to cluster the points sub-optimally, and by increasing the horizontal distance between the two data points in each cluster, we can make the algorithm perform arbitrarily poorly with respect to the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-means objective function.”</a:t>
            </a:r>
          </a:p>
          <a:p>
            <a:endParaRPr lang="en-GB" baseline="0" dirty="0">
              <a:cs typeface="Calibri"/>
            </a:endParaRPr>
          </a:p>
          <a:p>
            <a:endParaRPr lang="en-GB" baseline="0" dirty="0"/>
          </a:p>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3850332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92500" lnSpcReduction="20000"/>
          </a:bodyPr>
          <a:lstStyle/>
          <a:p>
            <a:r>
              <a:rPr lang="en-US" dirty="0">
                <a:cs typeface="Calibri"/>
              </a:rPr>
              <a:t>The </a:t>
            </a:r>
            <a:r>
              <a:rPr lang="en-US" i="1" dirty="0" err="1">
                <a:cs typeface="Calibri"/>
              </a:rPr>
              <a:t>n_init</a:t>
            </a:r>
            <a:r>
              <a:rPr lang="en-US" dirty="0">
                <a:cs typeface="Calibri"/>
              </a:rPr>
              <a:t> parameter indicates the number of times the k-means algorithm will be run with different centroid seeds. The final result will be the best output of the </a:t>
            </a:r>
            <a:r>
              <a:rPr lang="en-US" i="1" dirty="0" err="1">
                <a:cs typeface="Calibri"/>
              </a:rPr>
              <a:t>n_init</a:t>
            </a:r>
            <a:r>
              <a:rPr lang="en-US" dirty="0">
                <a:cs typeface="Calibri"/>
              </a:rPr>
              <a:t> runs, in terms of inertia.</a:t>
            </a:r>
          </a:p>
          <a:p>
            <a:endParaRPr lang="en-US" dirty="0">
              <a:cs typeface="Calibri"/>
            </a:endParaRPr>
          </a:p>
          <a:p>
            <a:r>
              <a:rPr lang="en-US" dirty="0">
                <a:cs typeface="Calibri"/>
              </a:rPr>
              <a:t>The </a:t>
            </a:r>
            <a:r>
              <a:rPr lang="en-US" i="1" dirty="0" err="1">
                <a:cs typeface="Calibri"/>
              </a:rPr>
              <a:t>max_iter</a:t>
            </a:r>
            <a:r>
              <a:rPr lang="en-US" dirty="0">
                <a:cs typeface="Calibri"/>
              </a:rPr>
              <a:t> parameter indicates the maximum number of iterations of the k-means algorithm for a single run.</a:t>
            </a:r>
          </a:p>
          <a:p>
            <a:endParaRPr lang="en-US" dirty="0">
              <a:cs typeface="Calibri"/>
            </a:endParaRPr>
          </a:p>
          <a:p>
            <a:r>
              <a:rPr lang="en-US" dirty="0">
                <a:cs typeface="Calibri"/>
              </a:rPr>
              <a:t>The </a:t>
            </a:r>
            <a:r>
              <a:rPr lang="en-US" i="1" dirty="0" err="1">
                <a:cs typeface="Calibri"/>
              </a:rPr>
              <a:t>random_state</a:t>
            </a:r>
            <a:r>
              <a:rPr lang="en-US" dirty="0">
                <a:cs typeface="Calibri"/>
              </a:rPr>
              <a:t> parameter determines random number generation for centroid initialization. Use an </a:t>
            </a:r>
            <a:r>
              <a:rPr lang="en-US" i="1" dirty="0">
                <a:cs typeface="Calibri"/>
              </a:rPr>
              <a:t>int</a:t>
            </a:r>
            <a:r>
              <a:rPr lang="en-US" dirty="0">
                <a:cs typeface="Calibri"/>
              </a:rPr>
              <a:t> to make randomness deterministic. Additional info on random number generation and its seed can be found here:</a:t>
            </a:r>
          </a:p>
          <a:p>
            <a:endParaRPr lang="en-US" dirty="0">
              <a:cs typeface="Calibri"/>
            </a:endParaRPr>
          </a:p>
          <a:p>
            <a:r>
              <a:rPr lang="en-GB" dirty="0">
                <a:hlinkClick r:id="rId3"/>
              </a:rPr>
              <a:t>https://www.statisticshowto.datasciencecentral.com/random-seed-definition/</a:t>
            </a:r>
            <a:endParaRPr lang="en-US" dirty="0">
              <a:cs typeface="Calibri"/>
            </a:endParaRPr>
          </a:p>
          <a:p>
            <a:endParaRPr lang="en-US" dirty="0">
              <a:cs typeface="Calibri"/>
            </a:endParaRPr>
          </a:p>
          <a:p>
            <a:r>
              <a:rPr lang="en-US" dirty="0">
                <a:cs typeface="Calibri"/>
              </a:rPr>
              <a:t>The </a:t>
            </a:r>
            <a:r>
              <a:rPr lang="en-US" i="1" dirty="0">
                <a:cs typeface="Calibri"/>
              </a:rPr>
              <a:t>inertia_</a:t>
            </a:r>
            <a:r>
              <a:rPr lang="en-US" dirty="0">
                <a:cs typeface="Calibri"/>
              </a:rPr>
              <a:t> attribute is the sum of squared distances of samples to the closest cluster center.</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a:t>
            </a:r>
            <a:r>
              <a:rPr lang="en-US" i="1" dirty="0" err="1">
                <a:cs typeface="Calibri"/>
              </a:rPr>
              <a:t>cluster_centers</a:t>
            </a:r>
            <a:r>
              <a:rPr lang="en-US" i="1" dirty="0">
                <a:cs typeface="Calibri"/>
              </a:rPr>
              <a:t>_</a:t>
            </a:r>
            <a:r>
              <a:rPr lang="en-US" dirty="0">
                <a:cs typeface="Calibri"/>
              </a:rPr>
              <a:t> is the array of coordinates of cluster centers.</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a:t>
            </a:r>
            <a:r>
              <a:rPr lang="en-US" i="1" dirty="0" err="1">
                <a:cs typeface="Calibri"/>
              </a:rPr>
              <a:t>fit_predict</a:t>
            </a:r>
            <a:r>
              <a:rPr lang="en-US" dirty="0">
                <a:cs typeface="Calibri"/>
              </a:rPr>
              <a:t> method computes the cluster centers and predicts the cluster index for each sample.</a:t>
            </a:r>
          </a:p>
          <a:p>
            <a:endParaRPr lang="en-US" dirty="0">
              <a:cs typeface="Calibri"/>
            </a:endParaRPr>
          </a:p>
          <a:p>
            <a:r>
              <a:rPr lang="en-US" dirty="0">
                <a:cs typeface="Calibri"/>
              </a:rPr>
              <a:t>More info on the </a:t>
            </a:r>
            <a:r>
              <a:rPr lang="en-US" i="1" dirty="0" err="1">
                <a:cs typeface="Calibri"/>
              </a:rPr>
              <a:t>KMeans</a:t>
            </a:r>
            <a:r>
              <a:rPr lang="en-US" dirty="0">
                <a:cs typeface="Calibri"/>
              </a:rPr>
              <a:t> package, here:</a:t>
            </a:r>
          </a:p>
          <a:p>
            <a:endParaRPr lang="en-US" dirty="0">
              <a:cs typeface="Calibri"/>
            </a:endParaRPr>
          </a:p>
          <a:p>
            <a:r>
              <a:rPr lang="en-GB" dirty="0">
                <a:hlinkClick r:id="rId4"/>
              </a:rPr>
              <a:t>https://scikit-learn.org/stable/modules/generated/sklearn.cluster.KMeans.html</a:t>
            </a:r>
            <a:endParaRPr lang="en-GB" dirty="0">
              <a:hlinkClick r:id="" action="ppaction://noaction"/>
            </a:endParaRPr>
          </a:p>
          <a:p>
            <a:endParaRPr lang="en-US" dirty="0">
              <a:cs typeface="Calibri"/>
            </a:endParaRPr>
          </a:p>
          <a:p>
            <a:r>
              <a:rPr lang="en-US" dirty="0">
                <a:cs typeface="Calibri"/>
              </a:rPr>
              <a:t>Two tutorials on how to use them:</a:t>
            </a:r>
          </a:p>
          <a:p>
            <a:endParaRPr lang="en-US" dirty="0">
              <a:cs typeface="Calibri"/>
            </a:endParaRPr>
          </a:p>
          <a:p>
            <a:r>
              <a:rPr lang="en-GB" dirty="0">
                <a:hlinkClick r:id="rId5"/>
              </a:rPr>
              <a:t>https://towardsdatascience.com/machine-learning-algorithms-part-9-k-means-example-in-python-f2ad05ed5203</a:t>
            </a:r>
            <a:endParaRPr lang="en-GB" dirty="0">
              <a:hlinkClick r:id="rId6"/>
            </a:endParaRPr>
          </a:p>
          <a:p>
            <a:endParaRPr lang="en-GB" dirty="0"/>
          </a:p>
          <a:p>
            <a:r>
              <a:rPr lang="en-GB" dirty="0">
                <a:hlinkClick r:id="rId7"/>
              </a:rPr>
              <a:t>https://www.datacamp.com/community/tutorials/k-means-clustering-python</a:t>
            </a:r>
            <a:endParaRPr lang="en-US" dirty="0"/>
          </a:p>
          <a:p>
            <a:endParaRPr lang="en-US" dirty="0"/>
          </a:p>
          <a:p>
            <a:endParaRPr lang="en-US" dirty="0">
              <a:cs typeface="Calibri"/>
            </a:endParaRPr>
          </a:p>
        </p:txBody>
      </p:sp>
    </p:spTree>
    <p:extLst>
      <p:ext uri="{BB962C8B-B14F-4D97-AF65-F5344CB8AC3E}">
        <p14:creationId xmlns:p14="http://schemas.microsoft.com/office/powerpoint/2010/main" val="2944966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baseline="0" dirty="0"/>
              <a:t>The reason why K-means incorrectly identifies clusters which have varying sizes and shapes is because it partitions the space into regions of similar sizes. From Wikipedia:</a:t>
            </a:r>
          </a:p>
          <a:p>
            <a:endParaRPr lang="en-GB" baseline="0" dirty="0"/>
          </a:p>
          <a:p>
            <a:r>
              <a:rPr lang="en-US" sz="1200" b="0" i="0" kern="1200" dirty="0">
                <a:solidFill>
                  <a:schemeClr val="tx1"/>
                </a:solidFill>
                <a:effectLst/>
                <a:latin typeface="+mn-lt"/>
                <a:ea typeface="+mn-ea"/>
                <a:cs typeface="+mn-cs"/>
              </a:rPr>
              <a:t>“When for example applying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-means with a value of </a:t>
            </a:r>
            <a:r>
              <a:rPr lang="en-US" sz="1200" b="0" i="1" kern="1200" dirty="0">
                <a:solidFill>
                  <a:schemeClr val="tx1"/>
                </a:solidFill>
                <a:effectLst/>
                <a:latin typeface="+mn-lt"/>
                <a:ea typeface="+mn-ea"/>
                <a:cs typeface="+mn-cs"/>
              </a:rPr>
              <a:t>k=3</a:t>
            </a:r>
            <a:r>
              <a:rPr lang="en-US" sz="1200" b="0" i="0" kern="1200" dirty="0">
                <a:solidFill>
                  <a:schemeClr val="tx1"/>
                </a:solidFill>
                <a:effectLst/>
                <a:latin typeface="+mn-lt"/>
                <a:ea typeface="+mn-ea"/>
                <a:cs typeface="+mn-cs"/>
              </a:rPr>
              <a:t> onto the well-known Iris flower data set, the result often fails to separate the three Iris species contained in the data set. With </a:t>
            </a:r>
            <a:r>
              <a:rPr lang="en-US" sz="1200" b="0" i="1" kern="1200" dirty="0">
                <a:solidFill>
                  <a:schemeClr val="tx1"/>
                </a:solidFill>
                <a:effectLst/>
                <a:latin typeface="+mn-lt"/>
                <a:ea typeface="+mn-ea"/>
                <a:cs typeface="+mn-cs"/>
              </a:rPr>
              <a:t>k=2</a:t>
            </a:r>
            <a:r>
              <a:rPr lang="en-US" sz="1200" b="0" i="0" kern="1200" dirty="0">
                <a:solidFill>
                  <a:schemeClr val="tx1"/>
                </a:solidFill>
                <a:effectLst/>
                <a:latin typeface="+mn-lt"/>
                <a:ea typeface="+mn-ea"/>
                <a:cs typeface="+mn-cs"/>
              </a:rPr>
              <a:t>, the two visible clusters (one containing two species) will be discovered, whereas with </a:t>
            </a:r>
            <a:r>
              <a:rPr lang="en-US" sz="1200" b="0" i="1" kern="1200" dirty="0">
                <a:solidFill>
                  <a:schemeClr val="tx1"/>
                </a:solidFill>
                <a:effectLst/>
                <a:latin typeface="+mn-lt"/>
                <a:ea typeface="+mn-ea"/>
                <a:cs typeface="+mn-cs"/>
              </a:rPr>
              <a:t>k=3</a:t>
            </a:r>
            <a:r>
              <a:rPr lang="en-US" sz="1200" b="0" i="0" kern="1200" dirty="0">
                <a:solidFill>
                  <a:schemeClr val="tx1"/>
                </a:solidFill>
                <a:effectLst/>
                <a:latin typeface="+mn-lt"/>
                <a:ea typeface="+mn-ea"/>
                <a:cs typeface="+mn-cs"/>
              </a:rPr>
              <a:t> one of the two clusters will be split into two even parts. In fact, </a:t>
            </a:r>
            <a:r>
              <a:rPr lang="en-US" sz="1200" b="0" i="1" kern="1200" dirty="0">
                <a:solidFill>
                  <a:schemeClr val="tx1"/>
                </a:solidFill>
                <a:effectLst/>
                <a:latin typeface="+mn-lt"/>
                <a:ea typeface="+mn-ea"/>
                <a:cs typeface="+mn-cs"/>
              </a:rPr>
              <a:t>k=2</a:t>
            </a:r>
            <a:r>
              <a:rPr lang="en-US" sz="1200" b="0" i="0" kern="1200" dirty="0">
                <a:solidFill>
                  <a:schemeClr val="tx1"/>
                </a:solidFill>
                <a:effectLst/>
                <a:latin typeface="+mn-lt"/>
                <a:ea typeface="+mn-ea"/>
                <a:cs typeface="+mn-cs"/>
              </a:rPr>
              <a:t> is more appropriate for this data set, despite the data set's containing 3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a:t>
            </a:r>
            <a:endParaRPr lang="en-GB" baseline="0" dirty="0"/>
          </a:p>
          <a:p>
            <a:endParaRPr lang="en-GB" baseline="0" dirty="0"/>
          </a:p>
          <a:p>
            <a:endParaRPr lang="en-GB" dirty="0"/>
          </a:p>
        </p:txBody>
      </p:sp>
    </p:spTree>
    <p:extLst>
      <p:ext uri="{BB962C8B-B14F-4D97-AF65-F5344CB8AC3E}">
        <p14:creationId xmlns:p14="http://schemas.microsoft.com/office/powerpoint/2010/main" val="689806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539458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latin typeface="Calibri"/>
                <a:cs typeface="Calibri"/>
              </a:rPr>
              <a:t> </a:t>
            </a:r>
          </a:p>
          <a:p>
            <a:endParaRPr lang="en-GB" dirty="0">
              <a:latin typeface="Calibri"/>
              <a:cs typeface="Calibri"/>
            </a:endParaRPr>
          </a:p>
          <a:p>
            <a:endParaRPr lang="en-GB" dirty="0">
              <a:latin typeface="Arial" panose="020B0604020202020204" pitchFamily="34" charset="0"/>
              <a:cs typeface="Arial" panose="020B0604020202020204" pitchFamily="34" charset="0"/>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4000664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a:cs typeface="Calibri"/>
              </a:rPr>
              <a:t>Note that "stretching" of straight lines also includes reflection and squishing. For example, a linear transformation applied to one of its eigenvectors may:</a:t>
            </a:r>
            <a:endParaRPr lang="en-US"/>
          </a:p>
          <a:p>
            <a:pPr marL="171450" indent="-171450">
              <a:buFont typeface="Arial"/>
              <a:buChar char="•"/>
            </a:pPr>
            <a:r>
              <a:rPr lang="en-GB">
                <a:cs typeface="Calibri"/>
              </a:rPr>
              <a:t>Stretch it (when the corresponding eigenvalue is greater than one);</a:t>
            </a:r>
          </a:p>
          <a:p>
            <a:pPr marL="171450" indent="-171450">
              <a:buFont typeface="Arial"/>
              <a:buChar char="•"/>
            </a:pPr>
            <a:r>
              <a:rPr lang="en-GB">
                <a:cs typeface="Calibri"/>
              </a:rPr>
              <a:t>Leave it unchanged (when the eigenvalue is one);</a:t>
            </a:r>
          </a:p>
          <a:p>
            <a:pPr marL="171450" indent="-171450">
              <a:buFont typeface="Arial"/>
              <a:buChar char="•"/>
            </a:pPr>
            <a:r>
              <a:rPr lang="en-GB">
                <a:cs typeface="Calibri"/>
              </a:rPr>
              <a:t>Squish it (when the eigenvalue is positive but less than one);</a:t>
            </a:r>
          </a:p>
          <a:p>
            <a:pPr marL="171450" indent="-171450">
              <a:buFont typeface="Arial"/>
              <a:buChar char="•"/>
            </a:pPr>
            <a:r>
              <a:rPr lang="en-GB">
                <a:cs typeface="Calibri"/>
              </a:rPr>
              <a:t>Reverse it (when the eigenvalue is negative).</a:t>
            </a:r>
          </a:p>
          <a:p>
            <a:endParaRPr lang="en-GB">
              <a:cs typeface="Calibri"/>
            </a:endParaRPr>
          </a:p>
          <a:p>
            <a:endParaRPr lang="en-GB" dirty="0">
              <a:cs typeface="Calibri"/>
            </a:endParaRPr>
          </a:p>
          <a:p>
            <a:r>
              <a:rPr lang="en-GB" dirty="0">
                <a:cs typeface="Calibri"/>
              </a:rPr>
              <a:t> </a:t>
            </a:r>
            <a:endParaRPr lang="en-GB"/>
          </a:p>
          <a:p>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251541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a:latin typeface="Arial"/>
                <a:cs typeface="Arial"/>
              </a:rPr>
              <a:t>NOTE: For the above considerations to hold: </a:t>
            </a:r>
            <a:endParaRPr lang="en-GB" dirty="0">
              <a:latin typeface="Arial" panose="020B0604020202020204" pitchFamily="34" charset="0"/>
              <a:cs typeface="Arial" panose="020B0604020202020204" pitchFamily="34" charset="0"/>
            </a:endParaRPr>
          </a:p>
          <a:p>
            <a:pPr marL="285750" indent="-285750">
              <a:buFont typeface="Arial"/>
              <a:buChar char="•"/>
            </a:pPr>
            <a:r>
              <a:rPr lang="en-GB">
                <a:latin typeface="Arial"/>
                <a:cs typeface="Arial"/>
              </a:rPr>
              <a:t>The training dataset should be</a:t>
            </a:r>
            <a:r>
              <a:rPr lang="en-GB">
                <a:latin typeface="Calibri"/>
                <a:cs typeface="Calibri"/>
              </a:rPr>
              <a:t> </a:t>
            </a:r>
            <a:r>
              <a:rPr lang="en-GB"/>
              <a:t>centered, so that its geometric mean is on the origin;</a:t>
            </a:r>
            <a:endParaRPr lang="en-GB" sz="1200" baseline="0">
              <a:latin typeface="Arial" panose="020B0604020202020204" pitchFamily="34" charset="0"/>
              <a:cs typeface="Arial" panose="020B0604020202020204" pitchFamily="34" charset="0"/>
            </a:endParaRPr>
          </a:p>
          <a:p>
            <a:pPr marL="285750" indent="-285750">
              <a:buFont typeface="Arial"/>
              <a:buChar char="•"/>
            </a:pPr>
            <a:r>
              <a:rPr lang="en-GB">
                <a:latin typeface="Calibri"/>
                <a:cs typeface="Calibri"/>
              </a:rPr>
              <a:t>The search for the maximum eigenvalue is performed on the condition that the corresponding eigenvector is a unit vector (i.e., the product between its transpose and the vector itself is one).</a:t>
            </a:r>
            <a:endParaRPr lang="en-GB" sz="1200" baseline="0" dirty="0">
              <a:latin typeface="Calibri"/>
              <a:cs typeface="Calibri"/>
            </a:endParaRPr>
          </a:p>
          <a:p>
            <a:endParaRPr lang="en-GB" dirty="0">
              <a:latin typeface="Arial" panose="020B0604020202020204" pitchFamily="34" charset="0"/>
              <a:cs typeface="Arial" panose="020B0604020202020204" pitchFamily="34" charset="0"/>
            </a:endParaRPr>
          </a:p>
          <a:p>
            <a:endParaRPr lang="en-GB" dirty="0"/>
          </a:p>
          <a:p>
            <a:endParaRPr lang="en-GB" dirty="0">
              <a:cs typeface="Calibri"/>
            </a:endParaRPr>
          </a:p>
        </p:txBody>
      </p:sp>
    </p:spTree>
    <p:extLst>
      <p:ext uri="{BB962C8B-B14F-4D97-AF65-F5344CB8AC3E}">
        <p14:creationId xmlns:p14="http://schemas.microsoft.com/office/powerpoint/2010/main" val="274513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latin typeface="Arial"/>
                <a:cs typeface="Arial"/>
              </a:rPr>
              <a:t>NOTES: </a:t>
            </a:r>
          </a:p>
          <a:p>
            <a:pPr marL="171450" indent="-171450">
              <a:buFont typeface="Arial"/>
              <a:buChar char="•"/>
            </a:pPr>
            <a:r>
              <a:rPr lang="en-GB" dirty="0">
                <a:latin typeface="Arial"/>
                <a:cs typeface="Arial"/>
              </a:rPr>
              <a:t>Line 2 corresponds to </a:t>
            </a:r>
            <a:r>
              <a:rPr lang="en-GB" dirty="0" err="1">
                <a:latin typeface="Arial"/>
                <a:cs typeface="Arial"/>
              </a:rPr>
              <a:t>centering</a:t>
            </a:r>
            <a:r>
              <a:rPr lang="en-GB" dirty="0">
                <a:latin typeface="Arial"/>
                <a:cs typeface="Arial"/>
              </a:rPr>
              <a:t> </a:t>
            </a:r>
            <a:r>
              <a:rPr lang="en-GB" i="1" dirty="0">
                <a:latin typeface="Arial"/>
                <a:cs typeface="Arial"/>
              </a:rPr>
              <a:t>X</a:t>
            </a:r>
            <a:r>
              <a:rPr lang="en-GB" dirty="0">
                <a:latin typeface="Arial"/>
                <a:cs typeface="Arial"/>
              </a:rPr>
              <a:t> around the mean. </a:t>
            </a:r>
            <a:endParaRPr lang="en-GB" dirty="0">
              <a:latin typeface="Arial" panose="020B0604020202020204" pitchFamily="34" charset="0"/>
              <a:cs typeface="Arial" panose="020B0604020202020204" pitchFamily="34" charset="0"/>
            </a:endParaRPr>
          </a:p>
          <a:p>
            <a:pPr marL="171450" indent="-171450">
              <a:buFont typeface="Arial"/>
              <a:buChar char="•"/>
            </a:pPr>
            <a:r>
              <a:rPr lang="en-GB">
                <a:latin typeface="Arial"/>
                <a:cs typeface="Arial"/>
              </a:rPr>
              <a:t>In practice, an alternative algorithm using the correlation matrix instead of the covariance matrix is preferred, due to its lower time complexity</a:t>
            </a:r>
            <a:endParaRPr lang="en-GB" dirty="0">
              <a:latin typeface="Arial"/>
              <a:cs typeface="Arial"/>
            </a:endParaRPr>
          </a:p>
          <a:p>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39933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a:p>
            <a:endParaRPr lang="en-GB" dirty="0">
              <a:cs typeface="Calibri"/>
            </a:endParaRPr>
          </a:p>
          <a:p>
            <a:endParaRPr lang="en-GB" dirty="0">
              <a:cs typeface="Calibri"/>
            </a:endParaRPr>
          </a:p>
        </p:txBody>
      </p:sp>
    </p:spTree>
    <p:extLst>
      <p:ext uri="{BB962C8B-B14F-4D97-AF65-F5344CB8AC3E}">
        <p14:creationId xmlns:p14="http://schemas.microsoft.com/office/powerpoint/2010/main" val="219063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a:p>
            <a:endParaRPr lang="en-GB" dirty="0">
              <a:cs typeface="Calibri"/>
            </a:endParaRPr>
          </a:p>
          <a:p>
            <a:endParaRPr lang="en-GB" dirty="0">
              <a:cs typeface="Calibri"/>
            </a:endParaRPr>
          </a:p>
        </p:txBody>
      </p:sp>
    </p:spTree>
    <p:extLst>
      <p:ext uri="{BB962C8B-B14F-4D97-AF65-F5344CB8AC3E}">
        <p14:creationId xmlns:p14="http://schemas.microsoft.com/office/powerpoint/2010/main" val="3365666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a:p>
            <a:endParaRPr lang="en-GB" dirty="0">
              <a:cs typeface="Calibri"/>
            </a:endParaRPr>
          </a:p>
          <a:p>
            <a:endParaRPr lang="en-GB" dirty="0">
              <a:cs typeface="Calibri"/>
            </a:endParaRPr>
          </a:p>
        </p:txBody>
      </p:sp>
    </p:spTree>
    <p:extLst>
      <p:ext uri="{BB962C8B-B14F-4D97-AF65-F5344CB8AC3E}">
        <p14:creationId xmlns:p14="http://schemas.microsoft.com/office/powerpoint/2010/main" val="181647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a:cs typeface="Calibri"/>
              </a:rPr>
              <a:t>It is a combination of two issues:</a:t>
            </a:r>
            <a:endParaRPr lang="en-GB" dirty="0"/>
          </a:p>
          <a:p>
            <a:pPr marL="228600" indent="-228600">
              <a:buAutoNum type="arabicPeriod"/>
            </a:pPr>
            <a:r>
              <a:rPr lang="en-GB">
                <a:cs typeface="Calibri"/>
              </a:rPr>
              <a:t>All three dimensions offer relatively high levels of variance</a:t>
            </a:r>
            <a:endParaRPr lang="en-GB" dirty="0">
              <a:cs typeface="Calibri"/>
            </a:endParaRPr>
          </a:p>
          <a:p>
            <a:pPr marL="228600" indent="-228600">
              <a:buAutoNum type="arabicPeriod"/>
            </a:pPr>
            <a:r>
              <a:rPr lang="en-GB">
                <a:cs typeface="Calibri"/>
              </a:rPr>
              <a:t>The (linear) projection on the first and second principal components cancels the (non-linear) shape that can be seen in the second and third principal components. </a:t>
            </a:r>
            <a:endParaRPr lang="en-GB" dirty="0">
              <a:cs typeface="Calibri"/>
            </a:endParaRPr>
          </a:p>
          <a:p>
            <a:r>
              <a:rPr lang="en-GB">
                <a:cs typeface="Calibri"/>
              </a:rPr>
              <a:t>Because of the above two points, a projection on the second and third principal components would give better results in this case.</a:t>
            </a:r>
          </a:p>
          <a:p>
            <a:endParaRPr lang="en-GB" dirty="0">
              <a:cs typeface="Calibri"/>
            </a:endParaRPr>
          </a:p>
          <a:p>
            <a:r>
              <a:rPr lang="en-GB">
                <a:cs typeface="Calibri"/>
              </a:rPr>
              <a:t>PCA is more useful when datasets have very high dimensionality. Luckily, it is  unlikely that all dimensions have high levels of variance in such cases, and instances of the above problem are much harder to occur. </a:t>
            </a:r>
            <a:r>
              <a:rPr lang="en-GB"/>
              <a:t>The values in the remaining dimensions, therefore, tend to be small and may be dropped with minimal loss of information</a:t>
            </a:r>
            <a:r>
              <a:rPr lang="en-GB">
                <a:cs typeface="Calibri"/>
              </a:rPr>
              <a:t>. Nonetheless, a careful analysis of the number of dimensions over which to project is advisable.</a:t>
            </a:r>
            <a:endParaRPr lang="en-GB"/>
          </a:p>
          <a:p>
            <a:endParaRPr lang="en-GB" dirty="0">
              <a:cs typeface="Calibri"/>
            </a:endParaRPr>
          </a:p>
          <a:p>
            <a:endParaRPr lang="en-GB" dirty="0">
              <a:cs typeface="Calibri"/>
            </a:endParaRPr>
          </a:p>
        </p:txBody>
      </p:sp>
    </p:spTree>
    <p:extLst>
      <p:ext uri="{BB962C8B-B14F-4D97-AF65-F5344CB8AC3E}">
        <p14:creationId xmlns:p14="http://schemas.microsoft.com/office/powerpoint/2010/main" val="812093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cs typeface="Calibri"/>
              </a:rPr>
              <a:t>The </a:t>
            </a:r>
            <a:r>
              <a:rPr lang="en-US" i="1" dirty="0" err="1">
                <a:cs typeface="Calibri"/>
              </a:rPr>
              <a:t>explained_variance_ratio</a:t>
            </a:r>
            <a:r>
              <a:rPr lang="en-US" i="1" dirty="0">
                <a:cs typeface="Calibri"/>
              </a:rPr>
              <a:t>_</a:t>
            </a:r>
            <a:r>
              <a:rPr lang="en-US" dirty="0">
                <a:cs typeface="Calibri"/>
              </a:rPr>
              <a:t> attribute provides you with the amount of information (or, variance) each component holds after projecting the data to a lower dimensional subspace.</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a:t>
            </a:r>
            <a:r>
              <a:rPr lang="en-US" i="1" dirty="0">
                <a:cs typeface="Calibri"/>
              </a:rPr>
              <a:t>fit</a:t>
            </a:r>
            <a:r>
              <a:rPr lang="en-US" dirty="0">
                <a:cs typeface="Calibri"/>
              </a:rPr>
              <a:t> method fits the model with the data it receives as input.</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a:t>
            </a:r>
            <a:r>
              <a:rPr lang="en-US" i="1" dirty="0" err="1">
                <a:cs typeface="Calibri"/>
              </a:rPr>
              <a:t>fit_transform</a:t>
            </a:r>
            <a:r>
              <a:rPr lang="en-US" dirty="0">
                <a:cs typeface="Calibri"/>
              </a:rPr>
              <a:t> method fits the model with the input data and returns the data after applying dimensionality reduction to it.</a:t>
            </a:r>
          </a:p>
          <a:p>
            <a:endParaRPr lang="en-US" dirty="0">
              <a:cs typeface="Calibri"/>
            </a:endParaRPr>
          </a:p>
          <a:p>
            <a:r>
              <a:rPr lang="en-US" dirty="0">
                <a:cs typeface="Calibri"/>
              </a:rPr>
              <a:t>More info on the </a:t>
            </a:r>
            <a:r>
              <a:rPr lang="en-US" i="1" dirty="0">
                <a:cs typeface="Calibri"/>
              </a:rPr>
              <a:t>PCA</a:t>
            </a:r>
            <a:r>
              <a:rPr lang="en-US" dirty="0">
                <a:cs typeface="Calibri"/>
              </a:rPr>
              <a:t> package, here:</a:t>
            </a:r>
          </a:p>
          <a:p>
            <a:endParaRPr lang="en-US" dirty="0">
              <a:cs typeface="Calibri"/>
            </a:endParaRPr>
          </a:p>
          <a:p>
            <a:r>
              <a:rPr lang="en-GB" dirty="0">
                <a:hlinkClick r:id="rId3"/>
              </a:rPr>
              <a:t>https://scikit-learn.org/stable/modules/generated/sklearn.decomposition.PCA.html#sklearn.decomposition.PCA.fit</a:t>
            </a:r>
            <a:endParaRPr lang="en-GB" dirty="0"/>
          </a:p>
          <a:p>
            <a:endParaRPr lang="en-US" dirty="0">
              <a:cs typeface="Calibri"/>
            </a:endParaRPr>
          </a:p>
          <a:p>
            <a:r>
              <a:rPr lang="en-US" dirty="0">
                <a:cs typeface="Calibri"/>
              </a:rPr>
              <a:t>Two tutorials on how to use them:</a:t>
            </a:r>
          </a:p>
          <a:p>
            <a:endParaRPr lang="en-US" dirty="0">
              <a:cs typeface="Calibri"/>
            </a:endParaRPr>
          </a:p>
          <a:p>
            <a:r>
              <a:rPr lang="en-GB" dirty="0">
                <a:hlinkClick r:id="rId4"/>
              </a:rPr>
              <a:t>https://towardsdatascience.com/pca-using-python-scikit-learn-e653f8989e60</a:t>
            </a:r>
            <a:endParaRPr lang="en-GB" dirty="0">
              <a:hlinkClick r:id="rId5"/>
            </a:endParaRPr>
          </a:p>
          <a:p>
            <a:endParaRPr lang="en-GB" dirty="0"/>
          </a:p>
          <a:p>
            <a:r>
              <a:rPr lang="en-GB">
                <a:hlinkClick r:id="rId6"/>
              </a:rPr>
              <a:t>https://www.datacamp.com/community/tutorials/principal-component-analysis-in-python</a:t>
            </a:r>
            <a:endParaRPr lang="en-US" dirty="0"/>
          </a:p>
          <a:p>
            <a:endParaRPr lang="en-US" dirty="0"/>
          </a:p>
          <a:p>
            <a:endParaRPr lang="en-US" dirty="0">
              <a:cs typeface="Calibri"/>
            </a:endParaRPr>
          </a:p>
        </p:txBody>
      </p:sp>
    </p:spTree>
    <p:extLst>
      <p:ext uri="{BB962C8B-B14F-4D97-AF65-F5344CB8AC3E}">
        <p14:creationId xmlns:p14="http://schemas.microsoft.com/office/powerpoint/2010/main" val="1726090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a:cs typeface="Calibri"/>
              </a:rPr>
              <a:t>On the units of measure issue: consider plotting temperature against mass; the data distribution varies greatly based on the choice of the unit (Celsius vs. Farheneit); this would in turn affect the outcome of the analysis. From Wikipedia:</a:t>
            </a:r>
          </a:p>
          <a:p>
            <a:endParaRPr lang="en-GB" dirty="0">
              <a:cs typeface="Calibri"/>
            </a:endParaRPr>
          </a:p>
          <a:p>
            <a:r>
              <a:rPr lang="en-GB"/>
              <a:t>"Pearson's original paper was entitled "On Lines and Planes of Closest Fit to Systems of Points in Space" – "in space" implies physical Euclidean space where such concerns do not arise. One way of making the PCA less arbitrary is to use variables scaled so as to have unit variance, by standardizing the data and hence use the autocorrelation matrix instead of the autocovariance matrix as a basis for PCA. However, this compresses (or expands) the fluctuations in all dimensions of the signal space to unit variance."</a:t>
            </a:r>
          </a:p>
          <a:p>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3319277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420572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latin typeface="Calibri"/>
                <a:cs typeface="Calibri"/>
              </a:rPr>
              <a:t> </a:t>
            </a:r>
          </a:p>
          <a:p>
            <a:endParaRPr lang="en-GB" dirty="0">
              <a:latin typeface="Calibri"/>
              <a:cs typeface="Calibri"/>
            </a:endParaRPr>
          </a:p>
          <a:p>
            <a:endParaRPr lang="en-GB" dirty="0">
              <a:latin typeface="Arial" panose="020B0604020202020204" pitchFamily="34" charset="0"/>
              <a:cs typeface="Arial" panose="020B0604020202020204" pitchFamily="34" charset="0"/>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16772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cs typeface="Calibri"/>
              </a:rPr>
              <a:t>NOTE: Sometimes features are not independent. In that case, a variant of the above algorithm applies, taking into account the variance as well as the covariance (i.e. using the covariance matrix).</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1479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a:p>
            <a:endParaRPr lang="en-GB" dirty="0">
              <a:cs typeface="Calibri"/>
            </a:endParaRPr>
          </a:p>
          <a:p>
            <a:endParaRPr lang="en-GB" dirty="0">
              <a:cs typeface="Calibri"/>
            </a:endParaRPr>
          </a:p>
        </p:txBody>
      </p:sp>
    </p:spTree>
    <p:extLst>
      <p:ext uri="{BB962C8B-B14F-4D97-AF65-F5344CB8AC3E}">
        <p14:creationId xmlns:p14="http://schemas.microsoft.com/office/powerpoint/2010/main" val="3474686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cs typeface="Calibri"/>
            </a:endParaRPr>
          </a:p>
          <a:p>
            <a:endParaRPr lang="en-GB" baseline="0" dirty="0"/>
          </a:p>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417431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a:p>
            <a:endParaRPr lang="en-GB" dirty="0"/>
          </a:p>
          <a:p>
            <a:endParaRPr lang="en-GB"/>
          </a:p>
          <a:p>
            <a:endParaRPr lang="en-GB" dirty="0"/>
          </a:p>
        </p:txBody>
      </p:sp>
    </p:spTree>
    <p:extLst>
      <p:ext uri="{BB962C8B-B14F-4D97-AF65-F5344CB8AC3E}">
        <p14:creationId xmlns:p14="http://schemas.microsoft.com/office/powerpoint/2010/main" val="2753752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92500" lnSpcReduction="20000"/>
          </a:bodyPr>
          <a:lstStyle/>
          <a:p>
            <a:r>
              <a:rPr lang="en-US" dirty="0">
                <a:cs typeface="Calibri"/>
              </a:rPr>
              <a:t>There are many different packages and techniques to perform anomaly detection (more references below). Above we show how to use </a:t>
            </a:r>
            <a:r>
              <a:rPr lang="en-US" i="1" dirty="0" err="1">
                <a:cs typeface="Calibri"/>
              </a:rPr>
              <a:t>IsolationForest</a:t>
            </a:r>
            <a:r>
              <a:rPr lang="en-US" dirty="0">
                <a:cs typeface="Calibri"/>
              </a:rPr>
              <a:t> from the </a:t>
            </a:r>
            <a:r>
              <a:rPr lang="en-US" i="1" dirty="0" err="1">
                <a:cs typeface="Calibri"/>
              </a:rPr>
              <a:t>sklearn.ensemble</a:t>
            </a:r>
            <a:r>
              <a:rPr lang="en-US" dirty="0">
                <a:cs typeface="Calibri"/>
              </a:rPr>
              <a:t> package, as an example.</a:t>
            </a:r>
          </a:p>
          <a:p>
            <a:endParaRPr lang="en-US" dirty="0">
              <a:cs typeface="Calibri"/>
            </a:endParaRPr>
          </a:p>
          <a:p>
            <a:r>
              <a:rPr lang="en-US" dirty="0">
                <a:cs typeface="Calibri"/>
              </a:rPr>
              <a:t>The </a:t>
            </a:r>
            <a:r>
              <a:rPr lang="en-US" i="1" dirty="0">
                <a:cs typeface="Calibri"/>
              </a:rPr>
              <a:t>contamination</a:t>
            </a:r>
            <a:r>
              <a:rPr lang="en-US" dirty="0">
                <a:cs typeface="Calibri"/>
              </a:rPr>
              <a:t> parameter indicates the proportion of outliers in the dataset. If ‘auto’, the decision function threshold is determined as in the original paper (</a:t>
            </a:r>
            <a:r>
              <a:rPr lang="en-GB" sz="1200" b="0" i="0" kern="1200" dirty="0">
                <a:solidFill>
                  <a:schemeClr val="tx1"/>
                </a:solidFill>
                <a:effectLst/>
                <a:latin typeface="+mn-lt"/>
                <a:ea typeface="+mn-ea"/>
                <a:cs typeface="+mn-cs"/>
              </a:rPr>
              <a:t>Liu, Fei Tony, Ting, Kai Ming and Zhou, </a:t>
            </a:r>
            <a:r>
              <a:rPr lang="en-GB" sz="1200" b="0" i="0" kern="1200" dirty="0" err="1">
                <a:solidFill>
                  <a:schemeClr val="tx1"/>
                </a:solidFill>
                <a:effectLst/>
                <a:latin typeface="+mn-lt"/>
                <a:ea typeface="+mn-ea"/>
                <a:cs typeface="+mn-cs"/>
              </a:rPr>
              <a:t>Zhi</a:t>
            </a:r>
            <a:r>
              <a:rPr lang="en-GB" sz="1200" b="0" i="0" kern="1200" dirty="0">
                <a:solidFill>
                  <a:schemeClr val="tx1"/>
                </a:solidFill>
                <a:effectLst/>
                <a:latin typeface="+mn-lt"/>
                <a:ea typeface="+mn-ea"/>
                <a:cs typeface="+mn-cs"/>
              </a:rPr>
              <a:t>-Hua. “Isolation forest.” Data Mining, 2008. ICDM‘08</a:t>
            </a:r>
            <a:r>
              <a:rPr lang="en-US" dirty="0">
                <a:cs typeface="Calibri"/>
              </a:rPr>
              <a:t>).</a:t>
            </a:r>
          </a:p>
          <a:p>
            <a:endParaRPr lang="en-US" dirty="0">
              <a:cs typeface="Calibri"/>
            </a:endParaRPr>
          </a:p>
          <a:p>
            <a:r>
              <a:rPr lang="en-US" dirty="0">
                <a:cs typeface="Calibri"/>
              </a:rPr>
              <a:t>The </a:t>
            </a:r>
            <a:r>
              <a:rPr lang="en-US" i="1" dirty="0" err="1">
                <a:cs typeface="Calibri"/>
              </a:rPr>
              <a:t>decision_function</a:t>
            </a:r>
            <a:r>
              <a:rPr lang="en-US" dirty="0">
                <a:cs typeface="Calibri"/>
              </a:rPr>
              <a:t> method returns the array of average anomaly scores on </a:t>
            </a:r>
            <a:r>
              <a:rPr lang="en-US" i="1" dirty="0" err="1">
                <a:cs typeface="Calibri"/>
              </a:rPr>
              <a:t>x_train</a:t>
            </a:r>
            <a:r>
              <a:rPr lang="en-US" dirty="0">
                <a:cs typeface="Calibri"/>
              </a:rPr>
              <a:t> of the trees in the forest. The lower the score, the more abnormal the sample. Negative scores represent outliers, positive scores represent inliers.</a:t>
            </a:r>
          </a:p>
          <a:p>
            <a:endParaRPr lang="en-US" dirty="0">
              <a:cs typeface="Calibri"/>
            </a:endParaRPr>
          </a:p>
          <a:p>
            <a:r>
              <a:rPr lang="en-US" dirty="0">
                <a:cs typeface="Calibri"/>
              </a:rPr>
              <a:t>More info on the </a:t>
            </a:r>
            <a:r>
              <a:rPr lang="en-US" i="1" dirty="0" err="1">
                <a:cs typeface="Calibri"/>
              </a:rPr>
              <a:t>IsolationForest</a:t>
            </a:r>
            <a:r>
              <a:rPr lang="en-US" dirty="0">
                <a:cs typeface="Calibri"/>
              </a:rPr>
              <a:t> package, here:</a:t>
            </a:r>
          </a:p>
          <a:p>
            <a:endParaRPr lang="en-US" dirty="0">
              <a:cs typeface="Calibri"/>
            </a:endParaRPr>
          </a:p>
          <a:p>
            <a:r>
              <a:rPr lang="en-GB" dirty="0">
                <a:hlinkClick r:id="rId3"/>
              </a:rPr>
              <a:t>https://scikit-learn.org/stable/modules/generated/sklearn.ensemble.IsolationForest.html#sklearn.ensemble.IsolationForest</a:t>
            </a:r>
            <a:endParaRPr lang="en-GB" dirty="0">
              <a:hlinkClick r:id="" action="ppaction://noaction"/>
            </a:endParaRPr>
          </a:p>
          <a:p>
            <a:endParaRPr lang="en-US" dirty="0">
              <a:cs typeface="Calibri"/>
            </a:endParaRPr>
          </a:p>
          <a:p>
            <a:r>
              <a:rPr lang="en-US" dirty="0">
                <a:cs typeface="Calibri"/>
              </a:rPr>
              <a:t>Tutorial and info on various techniques from the </a:t>
            </a:r>
            <a:r>
              <a:rPr lang="en-US" i="1" dirty="0" err="1">
                <a:cs typeface="Calibri"/>
              </a:rPr>
              <a:t>sklearn</a:t>
            </a:r>
            <a:r>
              <a:rPr lang="en-US" dirty="0">
                <a:cs typeface="Calibri"/>
              </a:rPr>
              <a:t> library:</a:t>
            </a:r>
          </a:p>
          <a:p>
            <a:endParaRPr lang="en-US" dirty="0">
              <a:cs typeface="Calibri"/>
            </a:endParaRPr>
          </a:p>
          <a:p>
            <a:r>
              <a:rPr lang="en-GB" dirty="0">
                <a:hlinkClick r:id="rId4"/>
              </a:rPr>
              <a:t>https://scikit-learn.org/stable/auto_examples/plot_anomaly_comparison.html</a:t>
            </a:r>
            <a:endParaRPr lang="en-GB" dirty="0"/>
          </a:p>
          <a:p>
            <a:endParaRPr lang="en-US" dirty="0"/>
          </a:p>
          <a:p>
            <a:r>
              <a:rPr lang="en-GB" dirty="0">
                <a:hlinkClick r:id="rId5"/>
              </a:rPr>
              <a:t>https://scikit-learn.org/stable/modules/outlier_detection.html</a:t>
            </a:r>
            <a:endParaRPr lang="en-US" dirty="0"/>
          </a:p>
          <a:p>
            <a:endParaRPr lang="en-US" dirty="0"/>
          </a:p>
          <a:p>
            <a:r>
              <a:rPr lang="en-US" dirty="0">
                <a:cs typeface="Calibri"/>
              </a:rPr>
              <a:t>Two additional tutorials showing different techniques (including with user-defined algorithms):</a:t>
            </a:r>
          </a:p>
          <a:p>
            <a:endParaRPr lang="en-US" dirty="0">
              <a:cs typeface="Calibri"/>
            </a:endParaRPr>
          </a:p>
          <a:p>
            <a:r>
              <a:rPr lang="en-GB" dirty="0">
                <a:hlinkClick r:id="rId6"/>
              </a:rPr>
              <a:t>https://towardsdatascience.com/5-ways-to-detect-outliers-that-every-data-scientist-should-know-python-code-70a54335a623</a:t>
            </a:r>
            <a:endParaRPr lang="en-GB" dirty="0"/>
          </a:p>
          <a:p>
            <a:endParaRPr lang="en-GB" dirty="0">
              <a:cs typeface="Calibri"/>
            </a:endParaRPr>
          </a:p>
          <a:p>
            <a:r>
              <a:rPr lang="en-GB">
                <a:hlinkClick r:id="rId7"/>
              </a:rPr>
              <a:t>https://towardsdatascience.com/andrew-ngs-machine-learning-course-in-python-anomaly-detection-1233d23dba95</a:t>
            </a:r>
            <a:endParaRPr lang="en-US" dirty="0">
              <a:cs typeface="Calibri"/>
            </a:endParaRPr>
          </a:p>
        </p:txBody>
      </p:sp>
    </p:spTree>
    <p:extLst>
      <p:ext uri="{BB962C8B-B14F-4D97-AF65-F5344CB8AC3E}">
        <p14:creationId xmlns:p14="http://schemas.microsoft.com/office/powerpoint/2010/main" val="179016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cs typeface="Calibri"/>
            </a:endParaRPr>
          </a:p>
          <a:p>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2128828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cs typeface="Calibri"/>
              </a:rPr>
              <a:t>NOTES: </a:t>
            </a:r>
            <a:endParaRPr lang="en-US" dirty="0">
              <a:cs typeface="Calibri"/>
            </a:endParaRPr>
          </a:p>
          <a:p>
            <a:pPr marL="171450" indent="-171450">
              <a:buFont typeface="Arial"/>
              <a:buChar char="•"/>
            </a:pPr>
            <a:r>
              <a:rPr lang="en-GB" dirty="0">
                <a:cs typeface="Calibri"/>
              </a:rPr>
              <a:t>Spam is frequent enough to be suitable for classification techniques</a:t>
            </a:r>
            <a:endParaRPr lang="en-US" dirty="0">
              <a:cs typeface="Calibri"/>
            </a:endParaRPr>
          </a:p>
          <a:p>
            <a:pPr marL="171450" indent="-171450">
              <a:buFont typeface="Arial"/>
              <a:buChar char="•"/>
            </a:pPr>
            <a:r>
              <a:rPr lang="en-GB" dirty="0">
                <a:cs typeface="Calibri"/>
              </a:rPr>
              <a:t>Major online retailers may have enough examples of fraud to apply classification algorithms to the fraud detection problem as well</a:t>
            </a:r>
          </a:p>
          <a:p>
            <a:pPr marL="171450" indent="-171450">
              <a:buFont typeface="Arial"/>
              <a:buChar char="•"/>
            </a:pPr>
            <a:r>
              <a:rPr lang="en-GB" dirty="0">
                <a:cs typeface="Calibri"/>
              </a:rPr>
              <a:t>Similar</a:t>
            </a:r>
            <a:r>
              <a:rPr lang="en-GB" baseline="0" dirty="0">
                <a:cs typeface="Calibri"/>
              </a:rPr>
              <a:t> </a:t>
            </a:r>
            <a:r>
              <a:rPr lang="en-GB" baseline="0">
                <a:cs typeface="Calibri"/>
              </a:rPr>
              <a:t>considerations apply</a:t>
            </a:r>
            <a:r>
              <a:rPr lang="en-GB">
                <a:cs typeface="Calibri"/>
              </a:rPr>
              <a:t> to </a:t>
            </a:r>
            <a:r>
              <a:rPr lang="en-GB" dirty="0">
                <a:cs typeface="Calibri"/>
              </a:rPr>
              <a:t>some manufacturing processes, monitoring machines in data </a:t>
            </a:r>
            <a:r>
              <a:rPr lang="en-GB" dirty="0" err="1">
                <a:cs typeface="Calibri"/>
              </a:rPr>
              <a:t>center</a:t>
            </a:r>
            <a:r>
              <a:rPr lang="en-GB" dirty="0">
                <a:cs typeface="Calibri"/>
              </a:rPr>
              <a:t>, etc...</a:t>
            </a:r>
          </a:p>
          <a:p>
            <a:pPr marL="171450" indent="-171450">
              <a:buFont typeface="Arial"/>
              <a:buChar char="•"/>
            </a:pPr>
            <a:endParaRPr lang="en-GB" dirty="0">
              <a:cs typeface="Calibri"/>
            </a:endParaRPr>
          </a:p>
          <a:p>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399182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889594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A </a:t>
            </a:r>
            <a:r>
              <a:rPr lang="en-GB" i="1" dirty="0" err="1"/>
              <a:t>dendrogram</a:t>
            </a:r>
            <a:r>
              <a:rPr lang="en-GB" dirty="0"/>
              <a:t> is a tree-like</a:t>
            </a:r>
            <a:r>
              <a:rPr lang="en-GB" baseline="0" dirty="0"/>
              <a:t> diagram with nodes placed at different levels. Objects in the given object space are represented as leaf nodes and are on the bottom level. The closest common ancestor between any two leaf nodes represents the smallest cluster that contains the corresponding objects, and the height of this node is proportional to the distance between the objects. The root node represents the cluster that contains all the objects and is placed at the top of the hierarchy. </a:t>
            </a:r>
            <a:endParaRPr lang="en-GB" dirty="0"/>
          </a:p>
        </p:txBody>
      </p:sp>
    </p:spTree>
    <p:extLst>
      <p:ext uri="{BB962C8B-B14F-4D97-AF65-F5344CB8AC3E}">
        <p14:creationId xmlns:p14="http://schemas.microsoft.com/office/powerpoint/2010/main" val="420737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Manhattan distance</a:t>
            </a:r>
            <a:r>
              <a:rPr lang="en-GB" baseline="0" dirty="0"/>
              <a:t> is the sum of the differences between coordinate pairs (it is like walking along city blocks towards your destination, hence the name). Maximum distance is the maximum difference between coordinates.</a:t>
            </a:r>
          </a:p>
          <a:p>
            <a:endParaRPr lang="en-GB" baseline="0" dirty="0"/>
          </a:p>
          <a:p>
            <a:r>
              <a:rPr lang="en-GB" baseline="0" dirty="0"/>
              <a:t>Divisive clustering is rarely used, due to its exponential time complexity ( O(2^(n-1)) ), which makes it unfeasible even for “non-big data”. Agglomerative clustering is also relatively complex in general ( O(n^3) ), although some algorithms can bring it down to O(n^2).  For the sake of comparison, </a:t>
            </a:r>
            <a:r>
              <a:rPr lang="en-GB" i="1" baseline="0" dirty="0"/>
              <a:t>k</a:t>
            </a:r>
            <a:r>
              <a:rPr lang="en-GB" baseline="0" dirty="0"/>
              <a:t>-means takes linear time.</a:t>
            </a:r>
          </a:p>
          <a:p>
            <a:endParaRPr lang="en-GB" baseline="0" dirty="0"/>
          </a:p>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139550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7033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lvl="0"/>
            <a:r>
              <a:rPr lang="en-GB" sz="2000" i="1" dirty="0">
                <a:latin typeface="Courier New"/>
                <a:cs typeface="Calibri"/>
              </a:rPr>
              <a:t>Intra-cluster</a:t>
            </a:r>
            <a:r>
              <a:rPr lang="en-GB" sz="2000" i="1" baseline="0" dirty="0">
                <a:latin typeface="Courier New"/>
                <a:cs typeface="Calibri"/>
              </a:rPr>
              <a:t> variance</a:t>
            </a:r>
            <a:r>
              <a:rPr lang="en-GB" sz="2000" baseline="0" dirty="0">
                <a:latin typeface="Courier New"/>
                <a:cs typeface="Calibri"/>
              </a:rPr>
              <a:t> is </a:t>
            </a:r>
            <a:r>
              <a:rPr lang="en-GB" sz="2000" dirty="0">
                <a:latin typeface="Courier New"/>
                <a:cs typeface="Calibri"/>
              </a:rPr>
              <a:t>the sum of squared distances between a point and its centroid. </a:t>
            </a:r>
            <a:endParaRPr lang="en-GB" baseline="0" dirty="0"/>
          </a:p>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363247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baseline="0" dirty="0"/>
              <a:t>NOTES</a:t>
            </a:r>
          </a:p>
          <a:p>
            <a:r>
              <a:rPr lang="en-GB" baseline="0" dirty="0"/>
              <a:t>  - Line 4: the distance used in selecting the closest centroid to a point is arbitrary; this gives rise to different algorithms (Euclidean distance is a common choice) </a:t>
            </a:r>
          </a:p>
          <a:p>
            <a:r>
              <a:rPr lang="en-GB" baseline="0" dirty="0"/>
              <a:t>  - Line 7: To compute a centroid, we use the geometric mean; that is, we take the average of each coordinate of all the points in the cluster.  </a:t>
            </a:r>
          </a:p>
          <a:p>
            <a:r>
              <a:rPr lang="en-GB" baseline="0" dirty="0"/>
              <a:t>                =&gt; that means only numerical attributes are allowed (no categorical attributes)</a:t>
            </a:r>
          </a:p>
          <a:p>
            <a:endParaRPr lang="en-GB" baseline="0" dirty="0"/>
          </a:p>
          <a:p>
            <a:endParaRPr lang="en-GB" baseline="0" dirty="0"/>
          </a:p>
          <a:p>
            <a:endParaRPr lang="en-GB" dirty="0"/>
          </a:p>
        </p:txBody>
      </p:sp>
    </p:spTree>
    <p:extLst>
      <p:ext uri="{BB962C8B-B14F-4D97-AF65-F5344CB8AC3E}">
        <p14:creationId xmlns:p14="http://schemas.microsoft.com/office/powerpoint/2010/main" val="2900152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cs typeface="Calibri"/>
            </a:endParaRPr>
          </a:p>
          <a:p>
            <a:endParaRPr lang="en-GB" baseline="0" dirty="0"/>
          </a:p>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298111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9.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5.png"/><Relationship Id="rId2" Type="http://schemas.openxmlformats.org/officeDocument/2006/relationships/slideLayout" Target="../slideLayouts/slideLayout32.xml"/><Relationship Id="rId1" Type="http://schemas.openxmlformats.org/officeDocument/2006/relationships/tags" Target="../tags/tag2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6.png"/><Relationship Id="rId2" Type="http://schemas.openxmlformats.org/officeDocument/2006/relationships/slideLayout" Target="../slideLayouts/slideLayout32.xml"/><Relationship Id="rId1" Type="http://schemas.openxmlformats.org/officeDocument/2006/relationships/tags" Target="../tags/tag2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8.png"/><Relationship Id="rId2" Type="http://schemas.openxmlformats.org/officeDocument/2006/relationships/slideLayout" Target="../slideLayouts/slideLayout32.xml"/><Relationship Id="rId1" Type="http://schemas.openxmlformats.org/officeDocument/2006/relationships/tags" Target="../tags/tag2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2.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2.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2.xml"/><Relationship Id="rId1" Type="http://schemas.openxmlformats.org/officeDocument/2006/relationships/tags" Target="../tags/tag2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2.xml"/><Relationship Id="rId1" Type="http://schemas.openxmlformats.org/officeDocument/2006/relationships/tags" Target="../tags/tag28.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2.xml"/><Relationship Id="rId1" Type="http://schemas.openxmlformats.org/officeDocument/2006/relationships/tags" Target="../tags/tag30.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2.xml"/><Relationship Id="rId1" Type="http://schemas.openxmlformats.org/officeDocument/2006/relationships/tags" Target="../tags/tag31.xml"/><Relationship Id="rId5" Type="http://schemas.microsoft.com/office/2007/relationships/hdphoto" Target="../media/hdphoto1.wdp"/><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2.xml"/><Relationship Id="rId1" Type="http://schemas.openxmlformats.org/officeDocument/2006/relationships/tags" Target="../tags/tag32.xml"/><Relationship Id="rId5" Type="http://schemas.microsoft.com/office/2007/relationships/hdphoto" Target="../media/hdphoto1.wdp"/><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2.xml"/><Relationship Id="rId1" Type="http://schemas.openxmlformats.org/officeDocument/2006/relationships/tags" Target="../tags/tag33.xml"/><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2.xml"/><Relationship Id="rId1" Type="http://schemas.openxmlformats.org/officeDocument/2006/relationships/tags" Target="../tags/tag34.xml"/><Relationship Id="rId5" Type="http://schemas.microsoft.com/office/2007/relationships/hdphoto" Target="../media/hdphoto1.wdp"/><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2.xml"/><Relationship Id="rId1" Type="http://schemas.openxmlformats.org/officeDocument/2006/relationships/tags" Target="../tags/tag35.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Machine Learning</a:t>
            </a:r>
          </a:p>
        </p:txBody>
      </p:sp>
      <p:sp>
        <p:nvSpPr>
          <p:cNvPr id="3" name="Text Placeholder 2"/>
          <p:cNvSpPr>
            <a:spLocks noGrp="1"/>
          </p:cNvSpPr>
          <p:nvPr>
            <p:ph type="body" sz="quarter" idx="10"/>
          </p:nvPr>
        </p:nvSpPr>
        <p:spPr/>
        <p:txBody>
          <a:bodyPr/>
          <a:lstStyle/>
          <a:p>
            <a:r>
              <a:rPr lang="en-GB" b="1" dirty="0">
                <a:solidFill>
                  <a:schemeClr val="accent1"/>
                </a:solidFill>
              </a:rPr>
              <a:t>Unsupervised Algorithms</a:t>
            </a: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K-Means Clustering Algorithm</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pPr marL="342900" indent="-342900">
              <a:buFont typeface="Arial"/>
              <a:buChar char="•"/>
            </a:pPr>
            <a:r>
              <a:rPr lang="en-GB" sz="2000">
                <a:latin typeface="Arial"/>
                <a:cs typeface="Arial"/>
              </a:rPr>
              <a:t>Graphical illustration</a:t>
            </a:r>
            <a:endParaRPr lang="en-GB" sz="20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6"/>
          <a:stretch>
            <a:fillRect/>
          </a:stretch>
        </p:blipFill>
        <p:spPr>
          <a:xfrm>
            <a:off x="1066180" y="2291282"/>
            <a:ext cx="6055921" cy="4076862"/>
          </a:xfrm>
          <a:prstGeom prst="rect">
            <a:avLst/>
          </a:prstGeom>
        </p:spPr>
      </p:pic>
    </p:spTree>
    <p:extLst>
      <p:ext uri="{BB962C8B-B14F-4D97-AF65-F5344CB8AC3E}">
        <p14:creationId xmlns:p14="http://schemas.microsoft.com/office/powerpoint/2010/main" val="188945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Exercise 1</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14</a:t>
            </a:r>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429619"/>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solidFill>
                  <a:schemeClr val="accent1"/>
                </a:solidFill>
                <a:latin typeface="Arial" panose="020B0604020202020204" pitchFamily="34" charset="0"/>
                <a:cs typeface="Arial" panose="020B0604020202020204" pitchFamily="34" charset="0"/>
              </a:rPr>
              <a:t>Does the </a:t>
            </a:r>
            <a:r>
              <a:rPr lang="en-GB" sz="2000" i="1" dirty="0">
                <a:solidFill>
                  <a:schemeClr val="accent1"/>
                </a:solidFill>
                <a:latin typeface="Arial" panose="020B0604020202020204" pitchFamily="34" charset="0"/>
                <a:cs typeface="Arial" panose="020B0604020202020204" pitchFamily="34" charset="0"/>
              </a:rPr>
              <a:t>k</a:t>
            </a:r>
            <a:r>
              <a:rPr lang="en-GB" sz="2000" dirty="0">
                <a:solidFill>
                  <a:schemeClr val="accent1"/>
                </a:solidFill>
                <a:latin typeface="Arial" panose="020B0604020202020204" pitchFamily="34" charset="0"/>
                <a:cs typeface="Arial" panose="020B0604020202020204" pitchFamily="34" charset="0"/>
              </a:rPr>
              <a:t>-means clustering algorithm shown guarantee optimality?</a:t>
            </a:r>
          </a:p>
        </p:txBody>
      </p:sp>
      <p:sp>
        <p:nvSpPr>
          <p:cNvPr id="8" name="Next subject"/>
          <p:cNvSpPr txBox="1">
            <a:spLocks/>
          </p:cNvSpPr>
          <p:nvPr/>
        </p:nvSpPr>
        <p:spPr>
          <a:xfrm>
            <a:off x="3252168" y="229128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- 15 minutes.</a:t>
            </a:r>
          </a:p>
        </p:txBody>
      </p:sp>
      <p:sp>
        <p:nvSpPr>
          <p:cNvPr id="11" name="Rounded Rectangle 4"/>
          <p:cNvSpPr/>
          <p:nvPr/>
        </p:nvSpPr>
        <p:spPr>
          <a:xfrm>
            <a:off x="1098033" y="3251342"/>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Interactive discussion</a:t>
            </a:r>
            <a:r>
              <a:rPr lang="en-GB" altLang="en-US" dirty="0"/>
              <a:t>.</a:t>
            </a:r>
          </a:p>
          <a:p>
            <a:pPr lvl="2"/>
            <a:endParaRPr lang="en-GB" altLang="en-US" dirty="0"/>
          </a:p>
          <a:p>
            <a:pPr lvl="2"/>
            <a:endParaRPr lang="en-GB" altLang="en-US" dirty="0"/>
          </a:p>
        </p:txBody>
      </p:sp>
    </p:spTree>
    <p:extLst>
      <p:ext uri="{BB962C8B-B14F-4D97-AF65-F5344CB8AC3E}">
        <p14:creationId xmlns:p14="http://schemas.microsoft.com/office/powerpoint/2010/main" val="76225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K-Means Clustering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324535"/>
          </a:xfrm>
          <a:prstGeom prst="rect">
            <a:avLst/>
          </a:prstGeom>
          <a:noFill/>
        </p:spPr>
        <p:txBody>
          <a:bodyPr wrap="square" rtlCol="0" anchor="t">
            <a:spAutoFit/>
          </a:bodyPr>
          <a:lstStyle/>
          <a:p>
            <a:pPr marL="342900" indent="-342900">
              <a:buFont typeface="Arial"/>
              <a:buChar char="•"/>
            </a:pPr>
            <a:r>
              <a:rPr lang="en-GB" sz="2000" dirty="0">
                <a:latin typeface="Arial"/>
                <a:cs typeface="Arial"/>
              </a:rPr>
              <a:t>Variants of the </a:t>
            </a:r>
            <a:r>
              <a:rPr lang="en-GB" sz="2000" i="1" dirty="0">
                <a:latin typeface="Arial"/>
                <a:cs typeface="Arial"/>
              </a:rPr>
              <a:t>k</a:t>
            </a:r>
            <a:r>
              <a:rPr lang="en-GB" sz="2000" dirty="0">
                <a:latin typeface="Arial"/>
                <a:cs typeface="Arial"/>
              </a:rPr>
              <a:t>-means algorithm include:</a:t>
            </a:r>
          </a:p>
          <a:p>
            <a:pPr marL="342900" indent="-342900">
              <a:buFont typeface="Arial"/>
              <a:buChar char="•"/>
            </a:pPr>
            <a:endParaRPr lang="en-GB" sz="800" dirty="0">
              <a:latin typeface="Arial"/>
              <a:cs typeface="Arial"/>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Choosing the best of multiple runs, by varying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The value of </a:t>
            </a:r>
            <a:r>
              <a:rPr lang="en-GB" sz="2000" i="1" dirty="0">
                <a:latin typeface="Arial" panose="020B0604020202020204" pitchFamily="34" charset="0"/>
                <a:cs typeface="Arial" panose="020B0604020202020204" pitchFamily="34" charset="0"/>
              </a:rPr>
              <a:t>k, </a:t>
            </a:r>
            <a:r>
              <a:rPr lang="en-GB" sz="2000" dirty="0">
                <a:latin typeface="Arial" panose="020B0604020202020204" pitchFamily="34" charset="0"/>
                <a:cs typeface="Arial" panose="020B0604020202020204" pitchFamily="34" charset="0"/>
              </a:rPr>
              <a:t>and/or</a:t>
            </a:r>
          </a:p>
          <a:p>
            <a:pPr marL="1257300" lvl="2" indent="-342900">
              <a:buFont typeface="Wingdings" panose="05000000000000000000" pitchFamily="2" charset="2"/>
              <a:buChar char="ü"/>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The initial locations of the centroids</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a:cs typeface="Arial"/>
              </a:rPr>
              <a:t>K-Medoids</a:t>
            </a:r>
            <a:endParaRPr lang="en-GB" sz="2000" dirty="0">
              <a:latin typeface="Arial"/>
              <a:cs typeface="Arial"/>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Restricts centroids to members of the dataset</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K-Medians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a:cs typeface="Arial"/>
              </a:rPr>
              <a:t>Chooses medians when recomputing centroids</a:t>
            </a:r>
            <a:endParaRPr lang="en-GB" sz="2000" i="1" dirty="0">
              <a:latin typeface="Arial"/>
              <a:cs typeface="Arial"/>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K-Means++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Chooses the initial </a:t>
            </a:r>
            <a:r>
              <a:rPr lang="en-GB" sz="2000" dirty="0" err="1">
                <a:latin typeface="Arial" panose="020B0604020202020204" pitchFamily="34" charset="0"/>
                <a:cs typeface="Arial" panose="020B0604020202020204" pitchFamily="34" charset="0"/>
              </a:rPr>
              <a:t>centers</a:t>
            </a:r>
            <a:r>
              <a:rPr lang="en-GB" sz="2000" dirty="0">
                <a:latin typeface="Arial" panose="020B0604020202020204" pitchFamily="34" charset="0"/>
                <a:cs typeface="Arial" panose="020B0604020202020204" pitchFamily="34" charset="0"/>
              </a:rPr>
              <a:t> less randomly</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a:cs typeface="Arial"/>
              </a:rPr>
              <a:t>Soft K-Means </a:t>
            </a:r>
            <a:r>
              <a:rPr lang="en-GB" sz="2000" dirty="0">
                <a:latin typeface="Arial"/>
                <a:cs typeface="Arial"/>
              </a:rPr>
              <a:t>(or </a:t>
            </a:r>
            <a:r>
              <a:rPr lang="en-GB" sz="2000" i="1" dirty="0">
                <a:latin typeface="Arial"/>
                <a:cs typeface="Arial"/>
              </a:rPr>
              <a:t>Fuzzy C-Means</a:t>
            </a:r>
            <a:r>
              <a:rPr lang="en-GB" sz="2000" dirty="0">
                <a:latin typeface="Arial"/>
                <a:cs typeface="Arial"/>
              </a:rPr>
              <a:t>)</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Allows data points to be in more than one cluster</a:t>
            </a:r>
            <a:endParaRPr lang="en-GB"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486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K-Means Clustering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dirty="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477875"/>
          </a:xfrm>
          <a:prstGeom prst="rect">
            <a:avLst/>
          </a:prstGeom>
          <a:noFill/>
        </p:spPr>
        <p:txBody>
          <a:bodyPr wrap="square" rtlCol="0" anchor="t">
            <a:spAutoFit/>
          </a:bodyPr>
          <a:lstStyle/>
          <a:p>
            <a:pPr marL="457200" indent="-457200">
              <a:buAutoNum type="arabicPeriod"/>
            </a:pPr>
            <a:r>
              <a:rPr lang="en-GB" sz="2000" dirty="0">
                <a:latin typeface="Arial"/>
                <a:cs typeface="Arial"/>
              </a:rPr>
              <a:t>Import packages and classes:</a:t>
            </a:r>
            <a:endParaRPr lang="en-GB" sz="2000" dirty="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Create model and fit it:</a:t>
            </a: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a:cs typeface="Arial"/>
            </a:endParaRPr>
          </a:p>
          <a:p>
            <a:pPr marL="457200" indent="-457200">
              <a:buAutoNum type="arabicPeriod"/>
            </a:pPr>
            <a:endParaRPr lang="en-GB" sz="2000" dirty="0">
              <a:latin typeface="Arial"/>
              <a:cs typeface="Arial"/>
            </a:endParaRPr>
          </a:p>
          <a:p>
            <a:pPr marL="457200" indent="-457200">
              <a:buAutoNum type="arabicPeriod"/>
            </a:pPr>
            <a:r>
              <a:rPr lang="en-GB" sz="2000" dirty="0">
                <a:latin typeface="Arial"/>
                <a:cs typeface="Arial"/>
              </a:rPr>
              <a:t>Get results:</a:t>
            </a:r>
            <a:endParaRPr lang="en-GB" sz="20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3" y="1898484"/>
            <a:ext cx="6041250"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56111" y="1982412"/>
            <a:ext cx="58643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a:t>
            </a:r>
            <a:r>
              <a:rPr lang="en-GB" sz="2000" dirty="0" err="1">
                <a:latin typeface="Times New Roman"/>
                <a:ea typeface="+mn-lt"/>
                <a:cs typeface="+mn-lt"/>
              </a:rPr>
              <a:t>sklearn.cluster</a:t>
            </a:r>
            <a:r>
              <a:rPr lang="en-GB" sz="2000" dirty="0">
                <a:latin typeface="Times New Roman"/>
                <a:ea typeface="+mn-lt"/>
                <a:cs typeface="+mn-lt"/>
              </a:rPr>
              <a:t> </a:t>
            </a:r>
            <a:r>
              <a:rPr lang="en-GB" sz="2000" dirty="0">
                <a:solidFill>
                  <a:schemeClr val="accent1">
                    <a:lumMod val="75000"/>
                  </a:schemeClr>
                </a:solidFill>
                <a:latin typeface="Times New Roman"/>
                <a:ea typeface="+mn-lt"/>
                <a:cs typeface="+mn-lt"/>
              </a:rPr>
              <a:t>import</a:t>
            </a:r>
            <a:r>
              <a:rPr lang="en-GB" sz="2000" dirty="0">
                <a:latin typeface="Times New Roman"/>
                <a:ea typeface="+mn-lt"/>
                <a:cs typeface="+mn-lt"/>
              </a:rPr>
              <a:t> </a:t>
            </a:r>
            <a:r>
              <a:rPr lang="en-GB" sz="2000" dirty="0" err="1">
                <a:latin typeface="Times New Roman"/>
                <a:ea typeface="+mn-lt"/>
                <a:cs typeface="+mn-lt"/>
              </a:rPr>
              <a:t>KMeans</a:t>
            </a:r>
            <a:endParaRPr lang="en-US" sz="2000" dirty="0">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1" y="3120876"/>
            <a:ext cx="6041249" cy="1183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204804"/>
            <a:ext cx="561867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solidFill>
                  <a:srgbClr val="000000"/>
                </a:solidFill>
                <a:latin typeface="Times New Roman"/>
                <a:ea typeface="+mn-lt"/>
                <a:cs typeface="+mn-lt"/>
              </a:rPr>
              <a:t>kmeans</a:t>
            </a:r>
            <a:r>
              <a:rPr lang="en-GB" sz="2000" dirty="0">
                <a:solidFill>
                  <a:srgbClr val="000000"/>
                </a:solidFill>
                <a:latin typeface="Times New Roman"/>
                <a:ea typeface="+mn-lt"/>
                <a:cs typeface="+mn-lt"/>
              </a:rPr>
              <a:t> = </a:t>
            </a:r>
            <a:r>
              <a:rPr lang="en-GB" sz="2000" dirty="0" err="1">
                <a:solidFill>
                  <a:srgbClr val="000000"/>
                </a:solidFill>
                <a:latin typeface="Times New Roman"/>
                <a:ea typeface="+mn-lt"/>
                <a:cs typeface="+mn-lt"/>
              </a:rPr>
              <a:t>KMeans</a:t>
            </a:r>
            <a:r>
              <a:rPr lang="en-GB" sz="2000" dirty="0">
                <a:latin typeface="Times New Roman"/>
                <a:ea typeface="+mn-lt"/>
                <a:cs typeface="+mn-lt"/>
              </a:rPr>
              <a:t>(</a:t>
            </a:r>
            <a:r>
              <a:rPr lang="en-GB" sz="2000" dirty="0" err="1">
                <a:latin typeface="Times New Roman"/>
                <a:ea typeface="+mn-lt"/>
                <a:cs typeface="+mn-lt"/>
              </a:rPr>
              <a:t>n_clusters</a:t>
            </a:r>
            <a:r>
              <a:rPr lang="en-GB" sz="2000" dirty="0">
                <a:latin typeface="Times New Roman"/>
                <a:ea typeface="+mn-lt"/>
                <a:cs typeface="+mn-lt"/>
              </a:rPr>
              <a:t>=4, </a:t>
            </a:r>
            <a:r>
              <a:rPr lang="en-GB" sz="2000" dirty="0" err="1">
                <a:latin typeface="Times New Roman"/>
                <a:ea typeface="+mn-lt"/>
                <a:cs typeface="+mn-lt"/>
              </a:rPr>
              <a:t>init</a:t>
            </a:r>
            <a:r>
              <a:rPr lang="en-GB" sz="2000" dirty="0">
                <a:latin typeface="Times New Roman"/>
                <a:ea typeface="+mn-lt"/>
                <a:cs typeface="+mn-lt"/>
              </a:rPr>
              <a:t>=‘k-means++’, </a:t>
            </a:r>
          </a:p>
          <a:p>
            <a:r>
              <a:rPr lang="en-GB" sz="2000" dirty="0">
                <a:latin typeface="Times New Roman"/>
                <a:ea typeface="+mn-lt"/>
                <a:cs typeface="+mn-lt"/>
              </a:rPr>
              <a:t>		</a:t>
            </a:r>
            <a:r>
              <a:rPr lang="en-GB" sz="2000" dirty="0" err="1">
                <a:latin typeface="Times New Roman"/>
                <a:ea typeface="+mn-lt"/>
                <a:cs typeface="+mn-lt"/>
              </a:rPr>
              <a:t>max_iter</a:t>
            </a:r>
            <a:r>
              <a:rPr lang="en-GB" sz="2000" dirty="0">
                <a:latin typeface="Times New Roman"/>
                <a:ea typeface="+mn-lt"/>
                <a:cs typeface="+mn-lt"/>
              </a:rPr>
              <a:t>=300, </a:t>
            </a:r>
            <a:r>
              <a:rPr lang="en-GB" sz="2000" dirty="0" err="1">
                <a:latin typeface="Times New Roman"/>
                <a:ea typeface="+mn-lt"/>
                <a:cs typeface="+mn-lt"/>
              </a:rPr>
              <a:t>n_init</a:t>
            </a:r>
            <a:r>
              <a:rPr lang="en-GB" sz="2000" dirty="0">
                <a:latin typeface="Times New Roman"/>
                <a:ea typeface="+mn-lt"/>
                <a:cs typeface="+mn-lt"/>
              </a:rPr>
              <a:t>=10, </a:t>
            </a:r>
            <a:r>
              <a:rPr lang="en-GB" sz="2000" dirty="0" err="1">
                <a:latin typeface="Times New Roman"/>
                <a:ea typeface="+mn-lt"/>
                <a:cs typeface="+mn-lt"/>
              </a:rPr>
              <a:t>random_state</a:t>
            </a:r>
            <a:r>
              <a:rPr lang="en-GB" sz="2000" dirty="0">
                <a:latin typeface="Times New Roman"/>
                <a:ea typeface="+mn-lt"/>
                <a:cs typeface="+mn-lt"/>
              </a:rPr>
              <a:t>=0)</a:t>
            </a:r>
            <a:endParaRPr lang="en-US" sz="2000" dirty="0">
              <a:latin typeface="Times New Roman"/>
              <a:ea typeface="+mn-lt"/>
              <a:cs typeface="Times New Roman"/>
            </a:endParaRPr>
          </a:p>
          <a:p>
            <a:r>
              <a:rPr lang="en-GB" sz="2000" dirty="0" err="1">
                <a:latin typeface="Times New Roman"/>
                <a:ea typeface="+mn-lt"/>
                <a:cs typeface="+mn-lt"/>
              </a:rPr>
              <a:t>kmeans.fit</a:t>
            </a:r>
            <a:r>
              <a:rPr lang="en-GB" sz="2000" dirty="0">
                <a:latin typeface="Times New Roman"/>
                <a:ea typeface="+mn-lt"/>
                <a:cs typeface="+mn-lt"/>
              </a:rPr>
              <a:t>(</a:t>
            </a:r>
            <a:r>
              <a:rPr lang="en-GB" sz="2000" dirty="0" err="1">
                <a:latin typeface="Times New Roman"/>
                <a:ea typeface="+mn-lt"/>
                <a:cs typeface="+mn-lt"/>
              </a:rPr>
              <a:t>x_train</a:t>
            </a:r>
            <a:r>
              <a:rPr lang="en-GB" sz="2000" dirty="0">
                <a:latin typeface="Times New Roman"/>
                <a:ea typeface="+mn-lt"/>
                <a:cs typeface="+mn-lt"/>
              </a:rPr>
              <a:t>)</a:t>
            </a:r>
            <a:endParaRPr lang="en-US" sz="2000" dirty="0">
              <a:latin typeface="Times New Roman"/>
              <a:cs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2" y="4946919"/>
            <a:ext cx="6041247" cy="140736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5030844"/>
            <a:ext cx="561867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latin typeface="Times New Roman"/>
                <a:ea typeface="+mn-lt"/>
                <a:cs typeface="Times New Roman"/>
              </a:rPr>
              <a:t>y_pred</a:t>
            </a:r>
            <a:r>
              <a:rPr lang="en-GB" sz="2000" dirty="0">
                <a:latin typeface="Times New Roman"/>
                <a:ea typeface="+mn-lt"/>
                <a:cs typeface="Times New Roman"/>
              </a:rPr>
              <a:t> = </a:t>
            </a:r>
            <a:r>
              <a:rPr lang="en-GB" sz="2000" dirty="0" err="1">
                <a:latin typeface="Times New Roman"/>
                <a:ea typeface="+mn-lt"/>
                <a:cs typeface="Times New Roman"/>
              </a:rPr>
              <a:t>kmeans.fit_predict</a:t>
            </a:r>
            <a:r>
              <a:rPr lang="en-GB" sz="2000" dirty="0">
                <a:latin typeface="Times New Roman"/>
                <a:ea typeface="+mn-lt"/>
                <a:cs typeface="Times New Roman"/>
              </a:rPr>
              <a:t>(</a:t>
            </a:r>
            <a:r>
              <a:rPr lang="en-GB" sz="2000" dirty="0" err="1">
                <a:latin typeface="Times New Roman"/>
                <a:ea typeface="+mn-lt"/>
                <a:cs typeface="Times New Roman"/>
              </a:rPr>
              <a:t>x_train</a:t>
            </a:r>
            <a:r>
              <a:rPr lang="en-GB" sz="2000" dirty="0">
                <a:latin typeface="Times New Roman"/>
                <a:ea typeface="+mn-lt"/>
                <a:cs typeface="Times New Roman"/>
              </a:rPr>
              <a:t>)</a:t>
            </a:r>
          </a:p>
          <a:p>
            <a:r>
              <a:rPr lang="en-GB" sz="2000" dirty="0" err="1">
                <a:latin typeface="Times New Roman"/>
                <a:ea typeface="+mn-lt"/>
                <a:cs typeface="Times New Roman"/>
              </a:rPr>
              <a:t>y_pred</a:t>
            </a:r>
            <a:r>
              <a:rPr lang="en-GB" sz="2000" dirty="0">
                <a:latin typeface="Times New Roman"/>
                <a:ea typeface="+mn-lt"/>
                <a:cs typeface="Times New Roman"/>
              </a:rPr>
              <a:t> = </a:t>
            </a:r>
            <a:r>
              <a:rPr lang="en-GB" sz="2000" dirty="0" err="1">
                <a:latin typeface="Times New Roman"/>
                <a:ea typeface="+mn-lt"/>
                <a:cs typeface="Times New Roman"/>
              </a:rPr>
              <a:t>kmeans.predict</a:t>
            </a:r>
            <a:r>
              <a:rPr lang="en-GB" sz="2000" dirty="0">
                <a:latin typeface="Times New Roman"/>
                <a:ea typeface="+mn-lt"/>
                <a:cs typeface="Times New Roman"/>
              </a:rPr>
              <a:t>(</a:t>
            </a:r>
            <a:r>
              <a:rPr lang="en-GB" sz="2000" dirty="0" err="1">
                <a:latin typeface="Times New Roman"/>
                <a:ea typeface="+mn-lt"/>
                <a:cs typeface="Times New Roman"/>
              </a:rPr>
              <a:t>x_test</a:t>
            </a:r>
            <a:r>
              <a:rPr lang="en-GB" sz="2000" dirty="0">
                <a:latin typeface="Times New Roman"/>
                <a:ea typeface="+mn-lt"/>
                <a:cs typeface="Times New Roman"/>
              </a:rPr>
              <a:t>)</a:t>
            </a:r>
          </a:p>
          <a:p>
            <a:r>
              <a:rPr lang="en-GB" sz="2000" dirty="0" err="1">
                <a:latin typeface="Times New Roman"/>
                <a:ea typeface="+mn-lt"/>
                <a:cs typeface="Times New Roman"/>
              </a:rPr>
              <a:t>kmeans.inertia</a:t>
            </a:r>
            <a:r>
              <a:rPr lang="en-GB" sz="2000" dirty="0">
                <a:latin typeface="Times New Roman"/>
                <a:ea typeface="+mn-lt"/>
                <a:cs typeface="Times New Roman"/>
              </a:rPr>
              <a:t>_</a:t>
            </a:r>
          </a:p>
          <a:p>
            <a:r>
              <a:rPr lang="en-GB" sz="2000" dirty="0" err="1">
                <a:latin typeface="Times New Roman"/>
                <a:ea typeface="+mn-lt"/>
                <a:cs typeface="Times New Roman"/>
              </a:rPr>
              <a:t>kmeans.cluster_centers</a:t>
            </a:r>
            <a:r>
              <a:rPr lang="en-GB" sz="2000" dirty="0">
                <a:latin typeface="Times New Roman"/>
                <a:ea typeface="+mn-lt"/>
                <a:cs typeface="Times New Roman"/>
              </a:rPr>
              <a:t>_</a:t>
            </a:r>
          </a:p>
        </p:txBody>
      </p:sp>
    </p:spTree>
    <p:extLst>
      <p:ext uri="{BB962C8B-B14F-4D97-AF65-F5344CB8AC3E}">
        <p14:creationId xmlns:p14="http://schemas.microsoft.com/office/powerpoint/2010/main" val="387710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K-Means Clustering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509200"/>
          </a:xfrm>
          <a:prstGeom prst="rect">
            <a:avLst/>
          </a:prstGeom>
          <a:noFill/>
        </p:spPr>
        <p:txBody>
          <a:bodyPr wrap="square" rtlCol="0" anchor="t">
            <a:spAutoFit/>
          </a:bodyPr>
          <a:lstStyle/>
          <a:p>
            <a:r>
              <a:rPr lang="en-GB" sz="2000" b="1" dirty="0">
                <a:latin typeface="Arial" panose="020B0604020202020204" pitchFamily="34" charset="0"/>
                <a:cs typeface="Arial" panose="020B0604020202020204" pitchFamily="34" charset="0"/>
              </a:rPr>
              <a:t>Advantages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Fast, compared to other approaches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point alone makes it very popular, particularly for big data</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Works well with globular clusters (hyper-spherical objects) of similar sizes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Disadvantages</a:t>
            </a:r>
            <a:endParaRPr lang="en-GB"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Value of </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must be set from the start</a:t>
            </a: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To get an idea of the best </a:t>
            </a:r>
            <a:r>
              <a:rPr lang="en-GB" sz="2000" i="1" dirty="0">
                <a:latin typeface="Arial" panose="020B0604020202020204" pitchFamily="34" charset="0"/>
                <a:cs typeface="Arial" panose="020B0604020202020204" pitchFamily="34" charset="0"/>
              </a:rPr>
              <a:t>k</a:t>
            </a:r>
            <a:r>
              <a:rPr lang="en-GB" sz="2000" dirty="0">
                <a:latin typeface="Arial" panose="020B0604020202020204" pitchFamily="34" charset="0"/>
                <a:cs typeface="Arial" panose="020B0604020202020204" pitchFamily="34" charset="0"/>
              </a:rPr>
              <a:t>, multiple runs are required</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Incorrectly identifies clusters of varying sizes and shapes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Random initial selection of centroids leads to results that are: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irreproducible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counter-intuitive (sometimes)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K-means++ improves optimality</a:t>
            </a:r>
          </a:p>
        </p:txBody>
      </p:sp>
    </p:spTree>
    <p:extLst>
      <p:ext uri="{BB962C8B-B14F-4D97-AF65-F5344CB8AC3E}">
        <p14:creationId xmlns:p14="http://schemas.microsoft.com/office/powerpoint/2010/main" val="265616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Clustering</a:t>
            </a:r>
            <a:endParaRPr lang="en-US"/>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708981"/>
          </a:xfrm>
          <a:prstGeom prst="rect">
            <a:avLst/>
          </a:prstGeom>
          <a:noFill/>
        </p:spPr>
        <p:txBody>
          <a:bodyPr wrap="square" rtlCol="0" anchor="t">
            <a:spAutoFit/>
          </a:bodyPr>
          <a:lstStyle/>
          <a:p>
            <a:r>
              <a:rPr lang="en-GB" sz="2000" b="1" dirty="0">
                <a:latin typeface="Arial" panose="020B0604020202020204" pitchFamily="34" charset="0"/>
                <a:cs typeface="Arial" panose="020B0604020202020204" pitchFamily="34" charset="0"/>
              </a:rPr>
              <a:t>Applications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Recommender systems (grouping customers / clients / items / ...)</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Marketing (market segmentation to improve targeting and positioning) </a:t>
            </a:r>
            <a:endParaRPr lang="en-GB" sz="20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Finance (clustering stocks into sectors to improve analysis)</a:t>
            </a:r>
            <a:endParaRPr lang="en-GB" sz="80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Social network analysis (recognizing communities within large groups of people)</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Crime analysis (identifying areas with higher crime rates)</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Evolutionary algorithms (identifying niches to even reproductive chances)</a:t>
            </a:r>
          </a:p>
          <a:p>
            <a:pPr marL="342900" indent="-342900">
              <a:buFont typeface="Arial" panose="020B0604020202020204" pitchFamily="34" charset="0"/>
              <a:buChar char="•"/>
            </a:pPr>
            <a:endParaRPr lang="en-GB" sz="2000" dirty="0">
              <a:latin typeface="Arial"/>
              <a:ea typeface="+mn-lt"/>
              <a:cs typeface="Arial"/>
            </a:endParaRPr>
          </a:p>
          <a:p>
            <a:pPr marL="342900" indent="-342900">
              <a:buFont typeface="Arial,Sans-Serif" panose="020B0604020202020204" pitchFamily="34" charset="0"/>
              <a:buChar char="•"/>
            </a:pPr>
            <a:r>
              <a:rPr lang="en-GB" sz="2000" dirty="0">
                <a:latin typeface="Arial"/>
                <a:ea typeface="+mn-lt"/>
                <a:cs typeface="Arial"/>
              </a:rPr>
              <a:t>Image segmentation (e.g. medical imaging)</a:t>
            </a:r>
            <a:endParaRPr lang="en-GB" sz="2000" dirty="0">
              <a:ea typeface="+mn-lt"/>
              <a:cs typeface="+mn-lt"/>
            </a:endParaRPr>
          </a:p>
        </p:txBody>
      </p:sp>
    </p:spTree>
    <p:extLst>
      <p:ext uri="{BB962C8B-B14F-4D97-AF65-F5344CB8AC3E}">
        <p14:creationId xmlns:p14="http://schemas.microsoft.com/office/powerpoint/2010/main" val="135263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21653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a:cs typeface="Arial"/>
              </a:rPr>
              <a:t>Principal Component Analysis </a:t>
            </a:r>
            <a:r>
              <a:rPr lang="en-GB" sz="2000" dirty="0">
                <a:latin typeface="Arial"/>
                <a:cs typeface="Arial"/>
              </a:rPr>
              <a:t>is a </a:t>
            </a:r>
            <a:r>
              <a:rPr lang="en-GB" sz="2000" i="1" dirty="0">
                <a:latin typeface="Arial"/>
                <a:cs typeface="Arial"/>
              </a:rPr>
              <a:t>feature projection</a:t>
            </a:r>
            <a:r>
              <a:rPr lang="en-GB" sz="2000" dirty="0">
                <a:latin typeface="Arial"/>
                <a:cs typeface="Arial"/>
              </a:rPr>
              <a:t> technique used in </a:t>
            </a:r>
            <a:r>
              <a:rPr lang="en-GB" sz="2000" i="1" dirty="0">
                <a:latin typeface="Arial"/>
                <a:cs typeface="Arial"/>
              </a:rPr>
              <a:t>dimensionality reduction</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Feature projection is similar to feature selection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Feature selection keeps the most relevant features as they are and discards the others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Feature projection </a:t>
            </a:r>
            <a:r>
              <a:rPr lang="en-GB" sz="2000" i="1" dirty="0">
                <a:latin typeface="Arial"/>
                <a:cs typeface="Arial"/>
              </a:rPr>
              <a:t>transforms</a:t>
            </a:r>
            <a:r>
              <a:rPr lang="en-GB" sz="2000" dirty="0">
                <a:latin typeface="Arial"/>
                <a:cs typeface="Arial"/>
              </a:rPr>
              <a:t> the original feature space into a lower-dimensional space</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PCA applies a linear transformation to the feature space, where: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Coordinates in the transformed space are known as </a:t>
            </a:r>
            <a:r>
              <a:rPr lang="en-GB" sz="2000" i="1" dirty="0">
                <a:latin typeface="Arial"/>
                <a:cs typeface="Arial"/>
              </a:rPr>
              <a:t>principal components</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The first principal component exhibits the greatest variance</a:t>
            </a:r>
            <a:endParaRPr lang="en-GB" dirty="0">
              <a:latin typeface="Arial"/>
              <a:cs typeface="Arial"/>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The second one exhibits the second greatest variance, and so on</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Principal components of low variance are omitted</a:t>
            </a:r>
            <a:endParaRPr lang="en-GB" sz="2000" i="1" dirty="0">
              <a:latin typeface="Arial"/>
              <a:cs typeface="Arial"/>
            </a:endParaRPr>
          </a:p>
        </p:txBody>
      </p:sp>
    </p:spTree>
    <p:extLst>
      <p:ext uri="{BB962C8B-B14F-4D97-AF65-F5344CB8AC3E}">
        <p14:creationId xmlns:p14="http://schemas.microsoft.com/office/powerpoint/2010/main" val="310048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A Brief Recap of Linear Algebraic Notions</a:t>
            </a:r>
            <a:endParaRPr lang="en-US" dirty="0"/>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16758"/>
          </a:xfrm>
          <a:prstGeom prst="rect">
            <a:avLst/>
          </a:prstGeom>
          <a:noFill/>
        </p:spPr>
        <p:txBody>
          <a:bodyPr wrap="square" rtlCol="0" anchor="t">
            <a:spAutoFit/>
          </a:bodyPr>
          <a:lstStyle/>
          <a:p>
            <a:r>
              <a:rPr lang="en-GB" sz="2000" dirty="0">
                <a:latin typeface="Arial"/>
                <a:cs typeface="Arial"/>
              </a:rPr>
              <a:t>A grasp of linear algebra helps to understand PCA. Let us recall some key notions:</a:t>
            </a:r>
            <a:endParaRPr lang="en-US" dirty="0">
              <a:cs typeface="Calibri"/>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a typeface="+mn-lt"/>
                <a:cs typeface="+mn-lt"/>
              </a:rPr>
              <a:t>A </a:t>
            </a:r>
            <a:r>
              <a:rPr lang="en-GB" sz="2000" i="1" dirty="0">
                <a:ea typeface="+mn-lt"/>
                <a:cs typeface="+mn-lt"/>
              </a:rPr>
              <a:t>linear transformation </a:t>
            </a:r>
            <a:r>
              <a:rPr lang="en-GB" sz="2000" dirty="0">
                <a:ea typeface="+mn-lt"/>
                <a:cs typeface="+mn-lt"/>
              </a:rPr>
              <a:t> maps a vector space into another, preserving addition and scalar multiplication</a:t>
            </a:r>
            <a:r>
              <a:rPr lang="en-GB" sz="2000" dirty="0">
                <a:latin typeface="Arial"/>
                <a:cs typeface="Arial"/>
              </a:rPr>
              <a:t>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a typeface="+mn-lt"/>
                <a:cs typeface="+mn-lt"/>
              </a:rPr>
              <a:t>Geometrically, it keeps the origin fixed and does not bend straight lines (</a:t>
            </a:r>
            <a:r>
              <a:rPr lang="en-GB" sz="2000" i="1" dirty="0">
                <a:ea typeface="+mn-lt"/>
                <a:cs typeface="+mn-lt"/>
              </a:rPr>
              <a:t>vectors</a:t>
            </a:r>
            <a:r>
              <a:rPr lang="en-GB" sz="2000" dirty="0">
                <a:ea typeface="+mn-lt"/>
                <a:cs typeface="+mn-lt"/>
              </a:rPr>
              <a:t>)</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a typeface="+mn-lt"/>
                <a:cs typeface="+mn-lt"/>
              </a:rPr>
              <a:t>Vectors may at most be stretched and/or rotated</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a typeface="+mn-lt"/>
                <a:cs typeface="+mn-lt"/>
              </a:rPr>
              <a:t>An </a:t>
            </a:r>
            <a:r>
              <a:rPr lang="en-GB" sz="2000" i="1" dirty="0">
                <a:ea typeface="+mn-lt"/>
                <a:cs typeface="+mn-lt"/>
              </a:rPr>
              <a:t>eigenvector</a:t>
            </a:r>
            <a:r>
              <a:rPr lang="en-GB" sz="2000" dirty="0">
                <a:ea typeface="+mn-lt"/>
                <a:cs typeface="+mn-lt"/>
              </a:rPr>
              <a:t> for a linear transformation is a vector that is not rotated by it</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It comes with an </a:t>
            </a:r>
            <a:r>
              <a:rPr lang="en-GB" sz="2000" i="1" dirty="0">
                <a:latin typeface="Arial"/>
                <a:cs typeface="Arial"/>
              </a:rPr>
              <a:t>eigenvalue</a:t>
            </a:r>
            <a:r>
              <a:rPr lang="en-GB" sz="2000" dirty="0">
                <a:latin typeface="Arial"/>
                <a:cs typeface="Arial"/>
              </a:rPr>
              <a:t> which is its stretching factor </a:t>
            </a:r>
            <a:endParaRPr lang="en-GB" dirty="0">
              <a:cs typeface="Calibri"/>
            </a:endParaRPr>
          </a:p>
          <a:p>
            <a:pPr marL="1257300" lvl="2" indent="-342900">
              <a:buFont typeface="Wingdings" panose="05000000000000000000" pitchFamily="2" charset="2"/>
              <a:buChar char="ü"/>
            </a:pPr>
            <a:endParaRPr lang="en-GB" sz="2000" dirty="0">
              <a:latin typeface="Arial" panose="020B0604020202020204" pitchFamily="34" charset="0"/>
              <a:cs typeface="Arial" panose="020B0604020202020204" pitchFamily="34" charset="0"/>
            </a:endParaRPr>
          </a:p>
          <a:p>
            <a:pPr marL="342900" indent="-342900">
              <a:buFont typeface="Arial,Sans-Serif"/>
              <a:buChar char="•"/>
            </a:pPr>
            <a:r>
              <a:rPr lang="en-GB" sz="2000" dirty="0">
                <a:latin typeface="Arial"/>
                <a:ea typeface="+mn-lt"/>
                <a:cs typeface="Arial"/>
              </a:rPr>
              <a:t>Linear transformations are commonly represented as matrices</a:t>
            </a:r>
          </a:p>
          <a:p>
            <a:pPr marL="342900" indent="-342900">
              <a:buFont typeface="Arial,Sans-Serif"/>
              <a:buChar char="•"/>
            </a:pPr>
            <a:endParaRPr lang="en-GB" sz="800" dirty="0">
              <a:latin typeface="Arial"/>
              <a:ea typeface="+mn-lt"/>
              <a:cs typeface="Arial"/>
            </a:endParaRPr>
          </a:p>
          <a:p>
            <a:pPr marL="800100" lvl="1" indent="-342900">
              <a:buFont typeface="Wingdings"/>
              <a:buChar char="Ø"/>
            </a:pPr>
            <a:r>
              <a:rPr lang="en-GB" sz="2000" dirty="0">
                <a:latin typeface="Arial"/>
                <a:ea typeface="+mn-lt"/>
                <a:cs typeface="Arial"/>
              </a:rPr>
              <a:t>The transpose </a:t>
            </a:r>
            <a:r>
              <a:rPr lang="en-GB" sz="2000" i="1" dirty="0">
                <a:latin typeface="Arial"/>
                <a:ea typeface="+mn-lt"/>
                <a:cs typeface="Arial"/>
              </a:rPr>
              <a:t>X</a:t>
            </a:r>
            <a:r>
              <a:rPr lang="en-GB" sz="2000" i="1" baseline="30000" dirty="0">
                <a:latin typeface="Arial"/>
                <a:ea typeface="+mn-lt"/>
                <a:cs typeface="Arial"/>
              </a:rPr>
              <a:t>T</a:t>
            </a:r>
            <a:r>
              <a:rPr lang="en-GB" sz="2000" dirty="0">
                <a:latin typeface="Arial"/>
                <a:ea typeface="+mn-lt"/>
                <a:cs typeface="Arial"/>
              </a:rPr>
              <a:t> of a matrix </a:t>
            </a:r>
            <a:r>
              <a:rPr lang="en-GB" sz="2000" i="1" dirty="0">
                <a:latin typeface="Arial"/>
                <a:ea typeface="+mn-lt"/>
                <a:cs typeface="Arial"/>
              </a:rPr>
              <a:t>X</a:t>
            </a:r>
            <a:r>
              <a:rPr lang="en-GB" sz="2000" dirty="0">
                <a:latin typeface="Arial"/>
                <a:ea typeface="+mn-lt"/>
                <a:cs typeface="Arial"/>
              </a:rPr>
              <a:t> is obtained by flipping it</a:t>
            </a:r>
          </a:p>
          <a:p>
            <a:pPr marL="800100" lvl="1" indent="-342900">
              <a:buFont typeface="Wingdings"/>
              <a:buChar char="Ø"/>
            </a:pPr>
            <a:endParaRPr lang="en-GB" sz="800" dirty="0">
              <a:latin typeface="Arial"/>
              <a:ea typeface="+mn-lt"/>
              <a:cs typeface="Arial"/>
            </a:endParaRPr>
          </a:p>
          <a:p>
            <a:pPr marL="1257300" lvl="2" indent="-342900">
              <a:buFont typeface="Wingdings"/>
              <a:buChar char="ü"/>
            </a:pPr>
            <a:r>
              <a:rPr lang="en-GB" sz="2000" dirty="0">
                <a:latin typeface="Arial"/>
                <a:ea typeface="+mn-lt"/>
                <a:cs typeface="Arial"/>
              </a:rPr>
              <a:t>Columns become rows and rows become columns</a:t>
            </a:r>
          </a:p>
          <a:p>
            <a:pPr marL="1257300" lvl="2" indent="-342900">
              <a:buFont typeface="Wingdings"/>
              <a:buChar char="ü"/>
            </a:pPr>
            <a:endParaRPr lang="en-GB" sz="800" dirty="0">
              <a:latin typeface="Arial"/>
              <a:ea typeface="+mn-lt"/>
              <a:cs typeface="Arial"/>
            </a:endParaRPr>
          </a:p>
          <a:p>
            <a:pPr marL="800100" lvl="1" indent="-342900">
              <a:buFont typeface="Wingdings" panose="05000000000000000000" pitchFamily="2" charset="2"/>
              <a:buChar char="Ø"/>
            </a:pPr>
            <a:r>
              <a:rPr lang="en-US" sz="2000" dirty="0">
                <a:latin typeface="Calibri" panose="020F0502020204030204"/>
                <a:ea typeface="+mn-lt"/>
                <a:cs typeface="Calibri" panose="020F0502020204030204"/>
              </a:rPr>
              <a:t>We leave product of matrices to lookup as an exercise </a:t>
            </a:r>
          </a:p>
        </p:txBody>
      </p:sp>
    </p:spTree>
    <p:extLst>
      <p:ext uri="{BB962C8B-B14F-4D97-AF65-F5344CB8AC3E}">
        <p14:creationId xmlns:p14="http://schemas.microsoft.com/office/powerpoint/2010/main" val="304742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893647"/>
          </a:xfrm>
          <a:prstGeom prst="rect">
            <a:avLst/>
          </a:prstGeom>
          <a:noFill/>
        </p:spPr>
        <p:txBody>
          <a:bodyPr wrap="square" rtlCol="0" anchor="t">
            <a:spAutoFit/>
          </a:bodyPr>
          <a:lstStyle/>
          <a:p>
            <a:r>
              <a:rPr lang="en-GB" sz="2000" dirty="0">
                <a:latin typeface="Arial"/>
                <a:cs typeface="Arial"/>
              </a:rPr>
              <a:t>Before we introduce the PCA algorithm, note the following:</a:t>
            </a:r>
          </a:p>
          <a:p>
            <a:pPr marL="800100" lvl="1" indent="-342900">
              <a:buFont typeface="Wingdings" panose="05000000000000000000" pitchFamily="2" charset="2"/>
              <a:buChar char="Ø"/>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If we take the matrix representation </a:t>
            </a:r>
            <a:r>
              <a:rPr lang="en-GB" sz="2000" i="1" dirty="0">
                <a:latin typeface="Arial"/>
                <a:cs typeface="Arial"/>
              </a:rPr>
              <a:t>X</a:t>
            </a:r>
            <a:r>
              <a:rPr lang="en-GB" sz="2000" dirty="0">
                <a:latin typeface="Arial"/>
                <a:cs typeface="Arial"/>
              </a:rPr>
              <a:t> for the training data, it turns out that:  </a:t>
            </a:r>
            <a:endParaRPr lang="en-GB" dirty="0">
              <a:cs typeface="Calibri"/>
            </a:endParaRPr>
          </a:p>
          <a:p>
            <a:pPr marL="342900"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The maximum eigenvalue of the covariance matrix </a:t>
            </a:r>
            <a:r>
              <a:rPr lang="en-GB" sz="2000" i="1" dirty="0">
                <a:latin typeface="Arial"/>
                <a:cs typeface="Arial"/>
              </a:rPr>
              <a:t>X</a:t>
            </a:r>
            <a:r>
              <a:rPr lang="en-GB" sz="2000" i="1" baseline="30000" dirty="0">
                <a:latin typeface="Arial"/>
                <a:cs typeface="Arial"/>
              </a:rPr>
              <a:t>T</a:t>
            </a:r>
            <a:r>
              <a:rPr lang="en-GB" sz="2000" i="1" dirty="0">
                <a:latin typeface="Arial"/>
                <a:cs typeface="Arial"/>
              </a:rPr>
              <a:t>X</a:t>
            </a:r>
            <a:r>
              <a:rPr lang="en-GB" sz="2000" dirty="0">
                <a:latin typeface="Arial"/>
                <a:cs typeface="Arial"/>
              </a:rPr>
              <a:t> equals </a:t>
            </a:r>
            <a:r>
              <a:rPr lang="en-GB" sz="2000" i="1" dirty="0">
                <a:latin typeface="Arial"/>
                <a:cs typeface="Arial"/>
              </a:rPr>
              <a:t>X</a:t>
            </a:r>
            <a:r>
              <a:rPr lang="en-GB" sz="2000" dirty="0">
                <a:latin typeface="Arial"/>
                <a:cs typeface="Arial"/>
              </a:rPr>
              <a:t>'s maximum variance </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The associated eigenvector corresponds to the axis of measurement for such variance</a:t>
            </a:r>
            <a:endParaRPr lang="en-GB" sz="2000" i="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If we remove this eigenvector, we can find the next largest eigenvalue in the same way</a:t>
            </a:r>
            <a:endParaRPr lang="en-GB" sz="2000" i="1" dirty="0">
              <a:latin typeface="Arial"/>
              <a:cs typeface="Arial"/>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Its eigenvector happens to be orthogonal to the first</a:t>
            </a:r>
          </a:p>
          <a:p>
            <a:pPr marL="800100" lvl="1" indent="-342900">
              <a:buFont typeface="Wingdings" panose="05000000000000000000" pitchFamily="2" charset="2"/>
              <a:buChar char="Ø"/>
            </a:pPr>
            <a:endParaRPr lang="en-GB" sz="800" dirty="0">
              <a:latin typeface="Arial"/>
              <a:cs typeface="Arial"/>
            </a:endParaRPr>
          </a:p>
          <a:p>
            <a:pPr marL="342900" indent="-342900">
              <a:buFont typeface="Arial" panose="020B0604020202020204" pitchFamily="34" charset="0"/>
              <a:buChar char="•"/>
            </a:pPr>
            <a:r>
              <a:rPr lang="en-GB" sz="2000" dirty="0">
                <a:latin typeface="Arial"/>
                <a:cs typeface="Arial"/>
              </a:rPr>
              <a:t>If we iterate this process, we can find an orthogonal basis of eigenvectors, where:</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The first eigenvector has the largest eigenvalue </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The second eigenvector has the second largest eigenvalue, and so on</a:t>
            </a:r>
          </a:p>
          <a:p>
            <a:pPr marL="800100" lvl="1" indent="-342900">
              <a:buFont typeface="Wingdings" panose="05000000000000000000" pitchFamily="2" charset="2"/>
              <a:buChar char="Ø"/>
            </a:pPr>
            <a:endParaRPr lang="en-GB" sz="800" dirty="0">
              <a:latin typeface="Arial"/>
              <a:cs typeface="Arial"/>
            </a:endParaRPr>
          </a:p>
          <a:p>
            <a:pPr marL="342900" indent="-342900">
              <a:buFont typeface="Arial" panose="020B0604020202020204" pitchFamily="34" charset="0"/>
              <a:buChar char="•"/>
            </a:pPr>
            <a:r>
              <a:rPr lang="en-GB" sz="2000" dirty="0">
                <a:latin typeface="Arial"/>
                <a:cs typeface="Arial"/>
              </a:rPr>
              <a:t>If we select only the first </a:t>
            </a:r>
            <a:r>
              <a:rPr lang="en-GB" sz="2000" i="1" dirty="0">
                <a:latin typeface="Arial"/>
                <a:cs typeface="Arial"/>
              </a:rPr>
              <a:t>k</a:t>
            </a:r>
            <a:r>
              <a:rPr lang="en-GB" sz="2000" dirty="0">
                <a:latin typeface="Arial"/>
                <a:cs typeface="Arial"/>
              </a:rPr>
              <a:t> eigenvectors, we have a projection where:</a:t>
            </a:r>
          </a:p>
          <a:p>
            <a:pPr marL="342900"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Variance is maximized (exactly as we wanted)</a:t>
            </a:r>
          </a:p>
        </p:txBody>
      </p:sp>
    </p:spTree>
    <p:extLst>
      <p:ext uri="{BB962C8B-B14F-4D97-AF65-F5344CB8AC3E}">
        <p14:creationId xmlns:p14="http://schemas.microsoft.com/office/powerpoint/2010/main" val="85277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278094"/>
          </a:xfrm>
          <a:prstGeom prst="rect">
            <a:avLst/>
          </a:prstGeom>
          <a:noFill/>
        </p:spPr>
        <p:txBody>
          <a:bodyPr wrap="square" rtlCol="0" anchor="t">
            <a:spAutoFit/>
          </a:bodyPr>
          <a:lstStyle/>
          <a:p>
            <a:r>
              <a:rPr lang="en-GB" sz="2000" dirty="0">
                <a:latin typeface="Arial"/>
                <a:cs typeface="Arial"/>
              </a:rPr>
              <a:t>An algorithm for PCA can be sketched out as follows: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r>
              <a:rPr lang="en-GB" sz="2000" dirty="0">
                <a:latin typeface="Courier New"/>
                <a:cs typeface="Arial"/>
              </a:rPr>
              <a:t>INPUT: Matrix </a:t>
            </a:r>
            <a:r>
              <a:rPr lang="en-GB" sz="2000" i="1" dirty="0">
                <a:latin typeface="Courier New"/>
                <a:cs typeface="Arial"/>
              </a:rPr>
              <a:t>X</a:t>
            </a:r>
            <a:r>
              <a:rPr lang="en-GB" sz="2000" dirty="0">
                <a:latin typeface="Courier New"/>
                <a:cs typeface="Arial"/>
              </a:rPr>
              <a:t> of training data</a:t>
            </a:r>
          </a:p>
          <a:p>
            <a:pPr marL="342900" indent="-342900">
              <a:buFont typeface="Arial" panose="020B0604020202020204" pitchFamily="34" charset="0"/>
              <a:buChar char="•"/>
            </a:pPr>
            <a:endParaRPr lang="en-GB" sz="2000" dirty="0">
              <a:latin typeface="Courier New"/>
              <a:cs typeface="Arial"/>
            </a:endParaRPr>
          </a:p>
          <a:p>
            <a:pPr marL="457200" indent="-457200">
              <a:buAutoNum type="arabicPeriod"/>
            </a:pPr>
            <a:r>
              <a:rPr lang="en-GB" sz="2000" dirty="0">
                <a:latin typeface="Courier New"/>
                <a:cs typeface="Arial"/>
              </a:rPr>
              <a:t>Calculate empirical mean vector </a:t>
            </a:r>
            <a:r>
              <a:rPr lang="en-GB" sz="2000" i="1" dirty="0">
                <a:latin typeface="Courier New"/>
                <a:cs typeface="Arial"/>
              </a:rPr>
              <a:t>u</a:t>
            </a:r>
            <a:r>
              <a:rPr lang="en-GB" sz="2000" dirty="0">
                <a:latin typeface="Courier New"/>
                <a:cs typeface="Arial"/>
              </a:rPr>
              <a:t> of </a:t>
            </a:r>
            <a:r>
              <a:rPr lang="en-GB" sz="2000" i="1" dirty="0">
                <a:latin typeface="Courier New"/>
                <a:cs typeface="Arial"/>
              </a:rPr>
              <a:t>X</a:t>
            </a:r>
            <a:r>
              <a:rPr lang="en-GB" sz="2000" dirty="0">
                <a:latin typeface="Courier New"/>
                <a:cs typeface="Arial"/>
              </a:rPr>
              <a:t>'s rows</a:t>
            </a: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Calculate deviation matrix </a:t>
            </a:r>
            <a:r>
              <a:rPr lang="en-GB" sz="2000" i="1" dirty="0">
                <a:latin typeface="Courier New"/>
                <a:cs typeface="Arial"/>
              </a:rPr>
              <a:t>B</a:t>
            </a:r>
            <a:r>
              <a:rPr lang="en-GB" sz="2000" dirty="0">
                <a:latin typeface="Courier New"/>
                <a:cs typeface="Arial"/>
              </a:rPr>
              <a:t> of </a:t>
            </a:r>
            <a:r>
              <a:rPr lang="en-GB" sz="2000" i="1" dirty="0">
                <a:latin typeface="Courier New"/>
                <a:cs typeface="Arial"/>
              </a:rPr>
              <a:t>X</a:t>
            </a:r>
            <a:r>
              <a:rPr lang="en-GB" sz="2000" dirty="0">
                <a:latin typeface="Courier New"/>
                <a:cs typeface="Arial"/>
              </a:rPr>
              <a:t>'s rows from the mean vector </a:t>
            </a:r>
            <a:r>
              <a:rPr lang="en-GB" sz="2000" i="1" dirty="0">
                <a:latin typeface="Courier New"/>
                <a:cs typeface="Arial"/>
              </a:rPr>
              <a:t>u</a:t>
            </a:r>
          </a:p>
          <a:p>
            <a:pPr marL="457200" indent="-457200">
              <a:buFontTx/>
              <a:buAutoNum type="arabicPeriod"/>
            </a:pPr>
            <a:endParaRPr lang="en-GB" sz="800" i="1" dirty="0">
              <a:latin typeface="Courier New"/>
              <a:cs typeface="Arial"/>
            </a:endParaRPr>
          </a:p>
          <a:p>
            <a:pPr marL="457200" indent="-457200">
              <a:buFontTx/>
              <a:buAutoNum type="arabicPeriod"/>
            </a:pPr>
            <a:r>
              <a:rPr lang="en-GB" sz="2000" dirty="0">
                <a:latin typeface="Courier New"/>
                <a:cs typeface="Arial"/>
              </a:rPr>
              <a:t>Calculate the covariance matrix </a:t>
            </a:r>
            <a:r>
              <a:rPr lang="en-GB" sz="2000" i="1" dirty="0">
                <a:latin typeface="Courier New"/>
                <a:cs typeface="Arial"/>
              </a:rPr>
              <a:t>C</a:t>
            </a:r>
            <a:r>
              <a:rPr lang="en-GB" sz="2000" dirty="0">
                <a:latin typeface="Courier New"/>
                <a:cs typeface="Arial"/>
              </a:rPr>
              <a:t> of </a:t>
            </a:r>
            <a:r>
              <a:rPr lang="en-GB" sz="2000" i="1" dirty="0">
                <a:latin typeface="Courier New"/>
                <a:cs typeface="Arial"/>
              </a:rPr>
              <a:t>B</a:t>
            </a: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Calculate eigenvectors and eigenvalues of </a:t>
            </a:r>
            <a:r>
              <a:rPr lang="en-GB" sz="2000" i="1" dirty="0">
                <a:latin typeface="Courier New"/>
                <a:cs typeface="Arial"/>
              </a:rPr>
              <a:t>C</a:t>
            </a:r>
            <a:r>
              <a:rPr lang="en-GB" sz="2000" dirty="0">
                <a:latin typeface="Courier New"/>
                <a:cs typeface="Arial"/>
              </a:rPr>
              <a:t> as described </a:t>
            </a:r>
            <a:endParaRPr lang="en-GB" sz="2000" i="1" dirty="0">
              <a:latin typeface="Courier New"/>
              <a:cs typeface="Arial"/>
            </a:endParaRP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Project </a:t>
            </a:r>
            <a:r>
              <a:rPr lang="en-GB" sz="2000" i="1" dirty="0">
                <a:latin typeface="Courier New"/>
                <a:cs typeface="Arial"/>
              </a:rPr>
              <a:t>X</a:t>
            </a:r>
            <a:r>
              <a:rPr lang="en-GB" sz="2000" dirty="0">
                <a:latin typeface="Courier New"/>
                <a:cs typeface="Arial"/>
              </a:rPr>
              <a:t> onto the </a:t>
            </a:r>
            <a:r>
              <a:rPr lang="en-GB" sz="2000" i="1" dirty="0">
                <a:latin typeface="Courier New"/>
                <a:cs typeface="Arial"/>
              </a:rPr>
              <a:t>k</a:t>
            </a:r>
            <a:r>
              <a:rPr lang="en-GB" sz="2000" dirty="0">
                <a:latin typeface="Courier New"/>
                <a:cs typeface="Arial"/>
              </a:rPr>
              <a:t> eigenvectors with highest eigenvalue</a:t>
            </a:r>
          </a:p>
          <a:p>
            <a:pPr marL="342900" indent="-342900">
              <a:buFont typeface="Arial" panose="020B0604020202020204" pitchFamily="34" charset="0"/>
              <a:buChar char="•"/>
            </a:pPr>
            <a:endParaRPr lang="en-GB" sz="2000" dirty="0">
              <a:latin typeface="Times New Roman"/>
              <a:cs typeface="Arial"/>
            </a:endParaRPr>
          </a:p>
          <a:p>
            <a:pPr marL="342900" indent="-342900">
              <a:buFont typeface="Arial" panose="020B0604020202020204" pitchFamily="34" charset="0"/>
              <a:buChar char="•"/>
            </a:pPr>
            <a:endParaRPr lang="en-GB" sz="2000" dirty="0">
              <a:latin typeface="Arial"/>
              <a:cs typeface="Arial"/>
            </a:endParaRPr>
          </a:p>
        </p:txBody>
      </p:sp>
    </p:spTree>
    <p:extLst>
      <p:ext uri="{BB962C8B-B14F-4D97-AF65-F5344CB8AC3E}">
        <p14:creationId xmlns:p14="http://schemas.microsoft.com/office/powerpoint/2010/main" val="87052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Previous Day Recap</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a:t>
            </a:r>
            <a:endParaRPr lang="zh-TW" altLang="en-US" sz="1400" dirty="0">
              <a:latin typeface="Arial" panose="020B0604020202020204" pitchFamily="34" charset="0"/>
              <a:cs typeface="Arial" panose="020B0604020202020204" pitchFamily="34" charset="0"/>
            </a:endParaRPr>
          </a:p>
        </p:txBody>
      </p:sp>
      <p:sp>
        <p:nvSpPr>
          <p:cNvPr id="8" name="Next subject"/>
          <p:cNvSpPr txBox="1">
            <a:spLocks/>
          </p:cNvSpPr>
          <p:nvPr/>
        </p:nvSpPr>
        <p:spPr>
          <a:xfrm>
            <a:off x="3252168" y="1656767"/>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- 2 minutes.</a:t>
            </a:r>
          </a:p>
        </p:txBody>
      </p:sp>
      <p:sp>
        <p:nvSpPr>
          <p:cNvPr id="11" name="Rounded Rectangle 4"/>
          <p:cNvSpPr/>
          <p:nvPr/>
        </p:nvSpPr>
        <p:spPr>
          <a:xfrm>
            <a:off x="1098033" y="2744593"/>
            <a:ext cx="7200000" cy="1940957"/>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endParaRPr lang="en-GB" dirty="0">
              <a:solidFill>
                <a:sysClr val="windowText" lastClr="000000"/>
              </a:solidFill>
            </a:endParaRPr>
          </a:p>
          <a:p>
            <a:endParaRPr lang="en-GB" dirty="0">
              <a:solidFill>
                <a:sysClr val="windowText" lastClr="000000"/>
              </a:solidFill>
            </a:endParaRPr>
          </a:p>
          <a:p>
            <a:pPr algn="ctr"/>
            <a:r>
              <a:rPr lang="en-GB" dirty="0">
                <a:solidFill>
                  <a:sysClr val="windowText" lastClr="000000"/>
                </a:solidFill>
              </a:rPr>
              <a:t>Interactive Discussion</a:t>
            </a:r>
            <a:endParaRPr lang="en-GB" altLang="en-US" dirty="0"/>
          </a:p>
          <a:p>
            <a:pPr lvl="2"/>
            <a:endParaRPr lang="en-GB" altLang="en-US" dirty="0"/>
          </a:p>
          <a:p>
            <a:pPr lvl="2"/>
            <a:endParaRPr lang="en-GB" altLang="en-US" dirty="0"/>
          </a:p>
          <a:p>
            <a:pPr lvl="2"/>
            <a:endParaRPr lang="en-GB" altLang="en-US" dirty="0"/>
          </a:p>
        </p:txBody>
      </p:sp>
    </p:spTree>
    <p:extLst>
      <p:ext uri="{BB962C8B-B14F-4D97-AF65-F5344CB8AC3E}">
        <p14:creationId xmlns:p14="http://schemas.microsoft.com/office/powerpoint/2010/main" val="298732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015663"/>
          </a:xfrm>
          <a:prstGeom prst="rect">
            <a:avLst/>
          </a:prstGeom>
          <a:noFill/>
        </p:spPr>
        <p:txBody>
          <a:bodyPr wrap="square" rtlCol="0" anchor="t">
            <a:spAutoFit/>
          </a:bodyPr>
          <a:lstStyle/>
          <a:p>
            <a:r>
              <a:rPr lang="en-GB" sz="2000" dirty="0">
                <a:latin typeface="Arial"/>
                <a:cs typeface="Arial"/>
              </a:rPr>
              <a:t>PCA performs best when we can lower the number of dimensions while keeping high variance</a:t>
            </a:r>
            <a:endParaRPr lang="en-US" sz="2000" dirty="0">
              <a:ea typeface="+mn-lt"/>
              <a:cs typeface="+mn-lt"/>
            </a:endParaRPr>
          </a:p>
          <a:p>
            <a:endParaRPr lang="en-GB" sz="2000" dirty="0">
              <a:ea typeface="+mn-lt"/>
              <a:cs typeface="+mn-lt"/>
            </a:endParaRPr>
          </a:p>
          <a:p>
            <a:r>
              <a:rPr lang="en-GB" sz="2000" dirty="0">
                <a:latin typeface="Arial"/>
                <a:cs typeface="Arial"/>
              </a:rPr>
              <a:t>Here is a graphical illustration of how this works:</a:t>
            </a:r>
          </a:p>
        </p:txBody>
      </p:sp>
      <p:grpSp>
        <p:nvGrpSpPr>
          <p:cNvPr id="11" name="Group 10"/>
          <p:cNvGrpSpPr/>
          <p:nvPr/>
        </p:nvGrpSpPr>
        <p:grpSpPr>
          <a:xfrm>
            <a:off x="407368" y="3047373"/>
            <a:ext cx="2743200" cy="1981916"/>
            <a:chOff x="407368" y="3047373"/>
            <a:chExt cx="2743200" cy="1981916"/>
          </a:xfrm>
        </p:grpSpPr>
        <p:pic>
          <p:nvPicPr>
            <p:cNvPr id="25" name="Picture 25" descr="A close up of a map&#10;&#10;Description generated with high confidence">
              <a:extLst>
                <a:ext uri="{FF2B5EF4-FFF2-40B4-BE49-F238E27FC236}">
                  <a16:creationId xmlns:a16="http://schemas.microsoft.com/office/drawing/2014/main" id="{80CD0079-9B5A-4DE1-8494-3C30C3D14134}"/>
                </a:ext>
              </a:extLst>
            </p:cNvPr>
            <p:cNvPicPr>
              <a:picLocks noChangeAspect="1"/>
            </p:cNvPicPr>
            <p:nvPr/>
          </p:nvPicPr>
          <p:blipFill>
            <a:blip r:embed="rId6"/>
            <a:stretch>
              <a:fillRect/>
            </a:stretch>
          </p:blipFill>
          <p:spPr>
            <a:xfrm>
              <a:off x="407368" y="3385927"/>
              <a:ext cx="2743200" cy="1643362"/>
            </a:xfrm>
            <a:prstGeom prst="rect">
              <a:avLst/>
            </a:prstGeom>
          </p:spPr>
        </p:pic>
        <p:sp>
          <p:nvSpPr>
            <p:cNvPr id="8" name="TextBox 7"/>
            <p:cNvSpPr txBox="1"/>
            <p:nvPr/>
          </p:nvSpPr>
          <p:spPr>
            <a:xfrm>
              <a:off x="689118" y="3047373"/>
              <a:ext cx="2179699" cy="338554"/>
            </a:xfrm>
            <a:prstGeom prst="rect">
              <a:avLst/>
            </a:prstGeom>
            <a:noFill/>
          </p:spPr>
          <p:txBody>
            <a:bodyPr wrap="none" rtlCol="0">
              <a:spAutoFit/>
            </a:bodyPr>
            <a:lstStyle/>
            <a:p>
              <a:r>
                <a:rPr lang="en-US" sz="1600" b="1" dirty="0"/>
                <a:t>Original 3D distribution</a:t>
              </a:r>
            </a:p>
          </p:txBody>
        </p:sp>
      </p:grpSp>
    </p:spTree>
    <p:extLst>
      <p:ext uri="{BB962C8B-B14F-4D97-AF65-F5344CB8AC3E}">
        <p14:creationId xmlns:p14="http://schemas.microsoft.com/office/powerpoint/2010/main" val="10327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015663"/>
          </a:xfrm>
          <a:prstGeom prst="rect">
            <a:avLst/>
          </a:prstGeom>
          <a:noFill/>
        </p:spPr>
        <p:txBody>
          <a:bodyPr wrap="square" rtlCol="0" anchor="t">
            <a:spAutoFit/>
          </a:bodyPr>
          <a:lstStyle/>
          <a:p>
            <a:r>
              <a:rPr lang="en-GB" sz="2000" dirty="0">
                <a:latin typeface="Arial"/>
                <a:cs typeface="Arial"/>
              </a:rPr>
              <a:t>PCA performs best when we can lower the number of dimensions while keeping high variance</a:t>
            </a:r>
            <a:endParaRPr lang="en-US" sz="2000" dirty="0">
              <a:ea typeface="+mn-lt"/>
              <a:cs typeface="+mn-lt"/>
            </a:endParaRPr>
          </a:p>
          <a:p>
            <a:endParaRPr lang="en-GB" sz="2000" dirty="0">
              <a:ea typeface="+mn-lt"/>
              <a:cs typeface="+mn-lt"/>
            </a:endParaRPr>
          </a:p>
          <a:p>
            <a:r>
              <a:rPr lang="en-GB" sz="2000" dirty="0">
                <a:latin typeface="Arial"/>
                <a:cs typeface="Arial"/>
              </a:rPr>
              <a:t>Here is a graphical illustration of how this works:</a:t>
            </a:r>
          </a:p>
        </p:txBody>
      </p:sp>
      <p:grpSp>
        <p:nvGrpSpPr>
          <p:cNvPr id="11" name="Group 10"/>
          <p:cNvGrpSpPr/>
          <p:nvPr/>
        </p:nvGrpSpPr>
        <p:grpSpPr>
          <a:xfrm>
            <a:off x="407368" y="2816540"/>
            <a:ext cx="6601690" cy="2897464"/>
            <a:chOff x="407368" y="2816540"/>
            <a:chExt cx="6601690" cy="2897464"/>
          </a:xfrm>
        </p:grpSpPr>
        <p:pic>
          <p:nvPicPr>
            <p:cNvPr id="25" name="Picture 25" descr="A close up of a map&#10;&#10;Description generated with high confidence">
              <a:extLst>
                <a:ext uri="{FF2B5EF4-FFF2-40B4-BE49-F238E27FC236}">
                  <a16:creationId xmlns:a16="http://schemas.microsoft.com/office/drawing/2014/main" id="{80CD0079-9B5A-4DE1-8494-3C30C3D14134}"/>
                </a:ext>
              </a:extLst>
            </p:cNvPr>
            <p:cNvPicPr>
              <a:picLocks noChangeAspect="1"/>
            </p:cNvPicPr>
            <p:nvPr/>
          </p:nvPicPr>
          <p:blipFill>
            <a:blip r:embed="rId6"/>
            <a:stretch>
              <a:fillRect/>
            </a:stretch>
          </p:blipFill>
          <p:spPr>
            <a:xfrm>
              <a:off x="407368" y="3385927"/>
              <a:ext cx="2743200" cy="1643362"/>
            </a:xfrm>
            <a:prstGeom prst="rect">
              <a:avLst/>
            </a:prstGeom>
          </p:spPr>
        </p:pic>
        <p:sp>
          <p:nvSpPr>
            <p:cNvPr id="2" name="TextBox 1"/>
            <p:cNvSpPr txBox="1"/>
            <p:nvPr/>
          </p:nvSpPr>
          <p:spPr>
            <a:xfrm>
              <a:off x="4674340" y="5375450"/>
              <a:ext cx="2297617"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t>Not bad… but skewed</a:t>
              </a:r>
            </a:p>
          </p:txBody>
        </p:sp>
        <p:sp>
          <p:nvSpPr>
            <p:cNvPr id="7" name="TextBox 6"/>
            <p:cNvSpPr txBox="1"/>
            <p:nvPr/>
          </p:nvSpPr>
          <p:spPr>
            <a:xfrm>
              <a:off x="4844034" y="2816540"/>
              <a:ext cx="1960921" cy="569387"/>
            </a:xfrm>
            <a:prstGeom prst="rect">
              <a:avLst/>
            </a:prstGeom>
            <a:noFill/>
          </p:spPr>
          <p:txBody>
            <a:bodyPr wrap="none" rtlCol="0">
              <a:spAutoFit/>
            </a:bodyPr>
            <a:lstStyle/>
            <a:p>
              <a:pPr algn="ctr"/>
              <a:r>
                <a:rPr lang="en-US" sz="1600" b="1" dirty="0"/>
                <a:t>Feature Selection</a:t>
              </a:r>
              <a:endParaRPr lang="en-US" sz="1600" i="1" dirty="0"/>
            </a:p>
            <a:p>
              <a:pPr algn="ctr"/>
              <a:r>
                <a:rPr lang="en-US" sz="1500" dirty="0"/>
                <a:t>(projects on </a:t>
              </a:r>
              <a:r>
                <a:rPr lang="en-US" sz="1500" i="1" dirty="0"/>
                <a:t>x</a:t>
              </a:r>
              <a:r>
                <a:rPr lang="en-US" sz="1500" i="1" baseline="-25000" dirty="0"/>
                <a:t>1</a:t>
              </a:r>
              <a:r>
                <a:rPr lang="en-US" sz="1500" dirty="0"/>
                <a:t> and </a:t>
              </a:r>
              <a:r>
                <a:rPr lang="en-US" sz="1500" i="1" dirty="0"/>
                <a:t>x</a:t>
              </a:r>
              <a:r>
                <a:rPr lang="en-US" sz="1500" i="1" baseline="-25000" dirty="0"/>
                <a:t>2</a:t>
              </a:r>
              <a:r>
                <a:rPr lang="en-US" sz="1500" dirty="0"/>
                <a:t>)</a:t>
              </a:r>
            </a:p>
          </p:txBody>
        </p:sp>
        <p:sp>
          <p:nvSpPr>
            <p:cNvPr id="8" name="TextBox 7"/>
            <p:cNvSpPr txBox="1"/>
            <p:nvPr/>
          </p:nvSpPr>
          <p:spPr>
            <a:xfrm>
              <a:off x="689118" y="3047373"/>
              <a:ext cx="2179699" cy="338554"/>
            </a:xfrm>
            <a:prstGeom prst="rect">
              <a:avLst/>
            </a:prstGeom>
            <a:noFill/>
          </p:spPr>
          <p:txBody>
            <a:bodyPr wrap="none" rtlCol="0">
              <a:spAutoFit/>
            </a:bodyPr>
            <a:lstStyle/>
            <a:p>
              <a:r>
                <a:rPr lang="en-US" sz="1600" b="1" dirty="0"/>
                <a:t>Original 3D distribution</a:t>
              </a:r>
            </a:p>
          </p:txBody>
        </p:sp>
        <p:pic>
          <p:nvPicPr>
            <p:cNvPr id="12" name="Picture 2" descr="A close up of a map&#10;&#10;Description generated with very high confidence">
              <a:extLst>
                <a:ext uri="{FF2B5EF4-FFF2-40B4-BE49-F238E27FC236}">
                  <a16:creationId xmlns:a16="http://schemas.microsoft.com/office/drawing/2014/main" id="{5FA70142-B4D2-40AF-B517-EE70E9DFF044}"/>
                </a:ext>
              </a:extLst>
            </p:cNvPr>
            <p:cNvPicPr>
              <a:picLocks noChangeAspect="1"/>
            </p:cNvPicPr>
            <p:nvPr/>
          </p:nvPicPr>
          <p:blipFill>
            <a:blip r:embed="rId7"/>
            <a:stretch>
              <a:fillRect/>
            </a:stretch>
          </p:blipFill>
          <p:spPr>
            <a:xfrm>
              <a:off x="4639930" y="3385927"/>
              <a:ext cx="2369128" cy="1841297"/>
            </a:xfrm>
            <a:prstGeom prst="rect">
              <a:avLst/>
            </a:prstGeom>
          </p:spPr>
        </p:pic>
      </p:grpSp>
    </p:spTree>
    <p:extLst>
      <p:ext uri="{BB962C8B-B14F-4D97-AF65-F5344CB8AC3E}">
        <p14:creationId xmlns:p14="http://schemas.microsoft.com/office/powerpoint/2010/main" val="67885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015663"/>
          </a:xfrm>
          <a:prstGeom prst="rect">
            <a:avLst/>
          </a:prstGeom>
          <a:noFill/>
        </p:spPr>
        <p:txBody>
          <a:bodyPr wrap="square" rtlCol="0" anchor="t">
            <a:spAutoFit/>
          </a:bodyPr>
          <a:lstStyle/>
          <a:p>
            <a:r>
              <a:rPr lang="en-GB" sz="2000" dirty="0">
                <a:latin typeface="Arial"/>
                <a:cs typeface="Arial"/>
              </a:rPr>
              <a:t>PCA performs best when we can lower the number of dimensions while keeping high variance</a:t>
            </a:r>
            <a:endParaRPr lang="en-US" sz="2000" dirty="0">
              <a:ea typeface="+mn-lt"/>
              <a:cs typeface="+mn-lt"/>
            </a:endParaRPr>
          </a:p>
          <a:p>
            <a:endParaRPr lang="en-GB" sz="2000" dirty="0">
              <a:ea typeface="+mn-lt"/>
              <a:cs typeface="+mn-lt"/>
            </a:endParaRPr>
          </a:p>
          <a:p>
            <a:r>
              <a:rPr lang="en-GB" sz="2000" dirty="0">
                <a:latin typeface="Arial"/>
                <a:cs typeface="Arial"/>
              </a:rPr>
              <a:t>Here is a graphical illustration of how this works:</a:t>
            </a:r>
          </a:p>
        </p:txBody>
      </p:sp>
      <p:grpSp>
        <p:nvGrpSpPr>
          <p:cNvPr id="9" name="Group 8"/>
          <p:cNvGrpSpPr/>
          <p:nvPr/>
        </p:nvGrpSpPr>
        <p:grpSpPr>
          <a:xfrm>
            <a:off x="407368" y="2816540"/>
            <a:ext cx="6859541" cy="3236018"/>
            <a:chOff x="665496" y="3064124"/>
            <a:chExt cx="6859541" cy="3236018"/>
          </a:xfrm>
        </p:grpSpPr>
        <p:pic>
          <p:nvPicPr>
            <p:cNvPr id="25" name="Picture 25" descr="A close up of a map&#10;&#10;Description generated with high confidence">
              <a:extLst>
                <a:ext uri="{FF2B5EF4-FFF2-40B4-BE49-F238E27FC236}">
                  <a16:creationId xmlns:a16="http://schemas.microsoft.com/office/drawing/2014/main" id="{80CD0079-9B5A-4DE1-8494-3C30C3D14134}"/>
                </a:ext>
              </a:extLst>
            </p:cNvPr>
            <p:cNvPicPr>
              <a:picLocks noChangeAspect="1"/>
            </p:cNvPicPr>
            <p:nvPr/>
          </p:nvPicPr>
          <p:blipFill>
            <a:blip r:embed="rId6"/>
            <a:stretch>
              <a:fillRect/>
            </a:stretch>
          </p:blipFill>
          <p:spPr>
            <a:xfrm>
              <a:off x="665496" y="3633511"/>
              <a:ext cx="2743200" cy="1643362"/>
            </a:xfrm>
            <a:prstGeom prst="rect">
              <a:avLst/>
            </a:prstGeom>
          </p:spPr>
        </p:pic>
        <p:pic>
          <p:nvPicPr>
            <p:cNvPr id="3" name="Picture 6" descr="A close up of a map&#10;&#10;Description generated with high confidence">
              <a:extLst>
                <a:ext uri="{FF2B5EF4-FFF2-40B4-BE49-F238E27FC236}">
                  <a16:creationId xmlns:a16="http://schemas.microsoft.com/office/drawing/2014/main" id="{054AEBD9-D11E-4C83-AEEC-8463CCB43022}"/>
                </a:ext>
              </a:extLst>
            </p:cNvPr>
            <p:cNvPicPr>
              <a:picLocks noChangeAspect="1"/>
            </p:cNvPicPr>
            <p:nvPr/>
          </p:nvPicPr>
          <p:blipFill>
            <a:blip r:embed="rId7"/>
            <a:stretch>
              <a:fillRect/>
            </a:stretch>
          </p:blipFill>
          <p:spPr>
            <a:xfrm>
              <a:off x="4891132" y="3636474"/>
              <a:ext cx="2382982" cy="1817544"/>
            </a:xfrm>
            <a:prstGeom prst="rect">
              <a:avLst/>
            </a:prstGeom>
          </p:spPr>
        </p:pic>
        <p:sp>
          <p:nvSpPr>
            <p:cNvPr id="2" name="TextBox 1"/>
            <p:cNvSpPr txBox="1"/>
            <p:nvPr/>
          </p:nvSpPr>
          <p:spPr>
            <a:xfrm>
              <a:off x="4932468" y="5623034"/>
              <a:ext cx="2300310" cy="677108"/>
            </a:xfrm>
            <a:prstGeom prst="rect">
              <a:avLst/>
            </a:prstGeom>
            <a:noFill/>
          </p:spPr>
          <p:txBody>
            <a:bodyPr wrap="none" rtlCol="0">
              <a:spAutoFit/>
            </a:bodyPr>
            <a:lstStyle/>
            <a:p>
              <a:pPr marL="285750" indent="-285750">
                <a:buFont typeface="Arial" panose="020B0604020202020204" pitchFamily="34" charset="0"/>
                <a:buChar char="•"/>
              </a:pPr>
              <a:r>
                <a:rPr lang="en-US" sz="1600" dirty="0"/>
                <a:t>Perpendicular view</a:t>
              </a:r>
            </a:p>
            <a:p>
              <a:pPr marL="285750" indent="-285750">
                <a:buFont typeface="Arial" panose="020B0604020202020204" pitchFamily="34" charset="0"/>
                <a:buChar char="•"/>
              </a:pPr>
              <a:endParaRPr lang="en-US" sz="500" dirty="0"/>
            </a:p>
            <a:p>
              <a:pPr marL="285750" indent="-285750">
                <a:buFont typeface="Arial" panose="020B0604020202020204" pitchFamily="34" charset="0"/>
                <a:buChar char="•"/>
              </a:pPr>
              <a:r>
                <a:rPr lang="en-US" sz="1600" dirty="0"/>
                <a:t>Variance is maximized</a:t>
              </a:r>
            </a:p>
          </p:txBody>
        </p:sp>
        <p:sp>
          <p:nvSpPr>
            <p:cNvPr id="7" name="TextBox 6"/>
            <p:cNvSpPr txBox="1"/>
            <p:nvPr/>
          </p:nvSpPr>
          <p:spPr>
            <a:xfrm>
              <a:off x="4640208" y="3064124"/>
              <a:ext cx="2884829" cy="569387"/>
            </a:xfrm>
            <a:prstGeom prst="rect">
              <a:avLst/>
            </a:prstGeom>
            <a:noFill/>
          </p:spPr>
          <p:txBody>
            <a:bodyPr wrap="none" rtlCol="0">
              <a:spAutoFit/>
            </a:bodyPr>
            <a:lstStyle/>
            <a:p>
              <a:pPr algn="ctr"/>
              <a:r>
                <a:rPr lang="en-US" sz="1600" b="1" dirty="0"/>
                <a:t>Principal Components Analysis</a:t>
              </a:r>
            </a:p>
            <a:p>
              <a:pPr algn="ctr"/>
              <a:r>
                <a:rPr lang="en-US" sz="1500" dirty="0"/>
                <a:t>(projects on principal components)</a:t>
              </a:r>
            </a:p>
          </p:txBody>
        </p:sp>
        <p:sp>
          <p:nvSpPr>
            <p:cNvPr id="8" name="TextBox 7"/>
            <p:cNvSpPr txBox="1"/>
            <p:nvPr/>
          </p:nvSpPr>
          <p:spPr>
            <a:xfrm>
              <a:off x="947246" y="3294957"/>
              <a:ext cx="2179699" cy="338554"/>
            </a:xfrm>
            <a:prstGeom prst="rect">
              <a:avLst/>
            </a:prstGeom>
            <a:noFill/>
          </p:spPr>
          <p:txBody>
            <a:bodyPr wrap="none" rtlCol="0">
              <a:spAutoFit/>
            </a:bodyPr>
            <a:lstStyle/>
            <a:p>
              <a:r>
                <a:rPr lang="en-US" sz="1600" b="1" dirty="0"/>
                <a:t>Original 3D distribution</a:t>
              </a:r>
            </a:p>
          </p:txBody>
        </p:sp>
      </p:grpSp>
    </p:spTree>
    <p:extLst>
      <p:ext uri="{BB962C8B-B14F-4D97-AF65-F5344CB8AC3E}">
        <p14:creationId xmlns:p14="http://schemas.microsoft.com/office/powerpoint/2010/main" val="378387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00110"/>
          </a:xfrm>
          <a:prstGeom prst="rect">
            <a:avLst/>
          </a:prstGeom>
          <a:noFill/>
        </p:spPr>
        <p:txBody>
          <a:bodyPr wrap="square" rtlCol="0" anchor="t">
            <a:spAutoFit/>
          </a:bodyPr>
          <a:lstStyle/>
          <a:p>
            <a:r>
              <a:rPr lang="en-GB" sz="2000">
                <a:latin typeface="Arial"/>
                <a:cs typeface="Arial"/>
              </a:rPr>
              <a:t>PCA doesn't always work as we wish it to:</a:t>
            </a:r>
          </a:p>
        </p:txBody>
      </p:sp>
      <p:pic>
        <p:nvPicPr>
          <p:cNvPr id="7" name="Picture 8" descr="A close up of a map&#10;&#10;Description generated with high confidence">
            <a:extLst>
              <a:ext uri="{FF2B5EF4-FFF2-40B4-BE49-F238E27FC236}">
                <a16:creationId xmlns:a16="http://schemas.microsoft.com/office/drawing/2014/main" id="{9A0D563F-5F31-45E8-8F2C-03E78B870BE0}"/>
              </a:ext>
            </a:extLst>
          </p:cNvPr>
          <p:cNvPicPr>
            <a:picLocks noChangeAspect="1"/>
          </p:cNvPicPr>
          <p:nvPr/>
        </p:nvPicPr>
        <p:blipFill>
          <a:blip r:embed="rId6"/>
          <a:stretch>
            <a:fillRect/>
          </a:stretch>
        </p:blipFill>
        <p:spPr>
          <a:xfrm>
            <a:off x="263236" y="2032509"/>
            <a:ext cx="4073235" cy="3194763"/>
          </a:xfrm>
          <a:prstGeom prst="rect">
            <a:avLst/>
          </a:prstGeom>
        </p:spPr>
      </p:pic>
      <p:sp>
        <p:nvSpPr>
          <p:cNvPr id="11" name="Arrow: Right 10">
            <a:extLst>
              <a:ext uri="{FF2B5EF4-FFF2-40B4-BE49-F238E27FC236}">
                <a16:creationId xmlns:a16="http://schemas.microsoft.com/office/drawing/2014/main" id="{B6EE643E-E1BC-4A03-8F40-452B2D2B4A29}"/>
              </a:ext>
            </a:extLst>
          </p:cNvPr>
          <p:cNvSpPr/>
          <p:nvPr/>
        </p:nvSpPr>
        <p:spPr>
          <a:xfrm>
            <a:off x="4415305" y="3436066"/>
            <a:ext cx="706581"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descr="A picture containing text&#10;&#10;Description generated with high confidence">
            <a:extLst>
              <a:ext uri="{FF2B5EF4-FFF2-40B4-BE49-F238E27FC236}">
                <a16:creationId xmlns:a16="http://schemas.microsoft.com/office/drawing/2014/main" id="{6355F627-8573-4050-8494-03148EF6556B}"/>
              </a:ext>
            </a:extLst>
          </p:cNvPr>
          <p:cNvPicPr>
            <a:picLocks noChangeAspect="1"/>
          </p:cNvPicPr>
          <p:nvPr/>
        </p:nvPicPr>
        <p:blipFill>
          <a:blip r:embed="rId7"/>
          <a:stretch>
            <a:fillRect/>
          </a:stretch>
        </p:blipFill>
        <p:spPr>
          <a:xfrm>
            <a:off x="5195455" y="2302699"/>
            <a:ext cx="3588327" cy="2640530"/>
          </a:xfrm>
          <a:prstGeom prst="rect">
            <a:avLst/>
          </a:prstGeom>
        </p:spPr>
      </p:pic>
      <p:sp>
        <p:nvSpPr>
          <p:cNvPr id="9" name="TextBox 8">
            <a:extLst>
              <a:ext uri="{FF2B5EF4-FFF2-40B4-BE49-F238E27FC236}">
                <a16:creationId xmlns:a16="http://schemas.microsoft.com/office/drawing/2014/main" id="{7C670853-BB5A-46D9-B7A0-50F6B2C5F305}"/>
              </a:ext>
            </a:extLst>
          </p:cNvPr>
          <p:cNvSpPr txBox="1"/>
          <p:nvPr/>
        </p:nvSpPr>
        <p:spPr>
          <a:xfrm>
            <a:off x="240000" y="5455389"/>
            <a:ext cx="11593288" cy="400110"/>
          </a:xfrm>
          <a:prstGeom prst="rect">
            <a:avLst/>
          </a:prstGeom>
          <a:noFill/>
        </p:spPr>
        <p:txBody>
          <a:bodyPr wrap="square" rtlCol="0" anchor="t">
            <a:spAutoFit/>
          </a:bodyPr>
          <a:lstStyle/>
          <a:p>
            <a:r>
              <a:rPr lang="en-GB" sz="2000">
                <a:latin typeface="Arial"/>
                <a:cs typeface="Arial"/>
              </a:rPr>
              <a:t>Can you guess what the problem is?</a:t>
            </a:r>
            <a:endParaRPr lang="en-US"/>
          </a:p>
        </p:txBody>
      </p:sp>
    </p:spTree>
    <p:extLst>
      <p:ext uri="{BB962C8B-B14F-4D97-AF65-F5344CB8AC3E}">
        <p14:creationId xmlns:p14="http://schemas.microsoft.com/office/powerpoint/2010/main" val="40324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Principal Component Analysis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dirty="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477875"/>
          </a:xfrm>
          <a:prstGeom prst="rect">
            <a:avLst/>
          </a:prstGeom>
          <a:noFill/>
        </p:spPr>
        <p:txBody>
          <a:bodyPr wrap="square" rtlCol="0" anchor="t">
            <a:spAutoFit/>
          </a:bodyPr>
          <a:lstStyle/>
          <a:p>
            <a:pPr marL="457200" indent="-457200">
              <a:buAutoNum type="arabicPeriod"/>
            </a:pPr>
            <a:r>
              <a:rPr lang="en-GB" sz="2000" dirty="0">
                <a:latin typeface="Arial"/>
                <a:cs typeface="Arial"/>
              </a:rPr>
              <a:t>Import packages and classes:</a:t>
            </a:r>
            <a:endParaRPr lang="en-GB" sz="2000" dirty="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Create model with given number of components and get results:</a:t>
            </a: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a:cs typeface="Arial"/>
            </a:endParaRPr>
          </a:p>
          <a:p>
            <a:pPr marL="457200" indent="-457200">
              <a:buAutoNum type="arabicPeriod"/>
            </a:pPr>
            <a:endParaRPr lang="en-GB" sz="2000" dirty="0">
              <a:latin typeface="Arial"/>
              <a:cs typeface="Arial"/>
            </a:endParaRPr>
          </a:p>
          <a:p>
            <a:pPr marL="457200" indent="-457200">
              <a:buAutoNum type="arabicPeriod"/>
            </a:pPr>
            <a:r>
              <a:rPr lang="en-GB" sz="2000" dirty="0">
                <a:latin typeface="Arial"/>
                <a:cs typeface="Arial"/>
              </a:rPr>
              <a:t>Create model with given retained variance and get results:</a:t>
            </a:r>
            <a:endParaRPr lang="en-GB" sz="20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3" y="1898484"/>
            <a:ext cx="6041250"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56111" y="1982412"/>
            <a:ext cx="58643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a:t>
            </a:r>
            <a:r>
              <a:rPr lang="en-GB" sz="2000" dirty="0" err="1">
                <a:latin typeface="Times New Roman"/>
                <a:ea typeface="+mn-lt"/>
                <a:cs typeface="+mn-lt"/>
              </a:rPr>
              <a:t>sklearn.decomposition</a:t>
            </a:r>
            <a:r>
              <a:rPr lang="en-GB" sz="2000" dirty="0">
                <a:latin typeface="Times New Roman"/>
                <a:ea typeface="+mn-lt"/>
                <a:cs typeface="+mn-lt"/>
              </a:rPr>
              <a:t> </a:t>
            </a:r>
            <a:r>
              <a:rPr lang="en-GB" sz="2000" dirty="0">
                <a:solidFill>
                  <a:schemeClr val="accent1">
                    <a:lumMod val="75000"/>
                  </a:schemeClr>
                </a:solidFill>
                <a:latin typeface="Times New Roman"/>
                <a:ea typeface="+mn-lt"/>
                <a:cs typeface="+mn-lt"/>
              </a:rPr>
              <a:t>import</a:t>
            </a:r>
            <a:r>
              <a:rPr lang="en-GB" sz="2000" dirty="0">
                <a:latin typeface="Times New Roman"/>
                <a:ea typeface="+mn-lt"/>
                <a:cs typeface="+mn-lt"/>
              </a:rPr>
              <a:t> PCA</a:t>
            </a:r>
            <a:endParaRPr lang="en-US" sz="2000" dirty="0">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1" y="3120876"/>
            <a:ext cx="6041249" cy="1183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204804"/>
            <a:ext cx="561867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solidFill>
                  <a:srgbClr val="000000"/>
                </a:solidFill>
                <a:latin typeface="Times New Roman"/>
                <a:ea typeface="+mn-lt"/>
                <a:cs typeface="+mn-lt"/>
              </a:rPr>
              <a:t>pca</a:t>
            </a:r>
            <a:r>
              <a:rPr lang="en-GB" sz="2000" dirty="0">
                <a:solidFill>
                  <a:srgbClr val="000000"/>
                </a:solidFill>
                <a:latin typeface="Times New Roman"/>
                <a:ea typeface="+mn-lt"/>
                <a:cs typeface="+mn-lt"/>
              </a:rPr>
              <a:t> = PCA</a:t>
            </a:r>
            <a:r>
              <a:rPr lang="en-GB" sz="2000" dirty="0">
                <a:latin typeface="Times New Roman"/>
                <a:ea typeface="+mn-lt"/>
                <a:cs typeface="+mn-lt"/>
              </a:rPr>
              <a:t>(</a:t>
            </a:r>
            <a:r>
              <a:rPr lang="en-GB" sz="2000" dirty="0" err="1">
                <a:latin typeface="Times New Roman"/>
                <a:ea typeface="+mn-lt"/>
                <a:cs typeface="+mn-lt"/>
              </a:rPr>
              <a:t>n_components</a:t>
            </a:r>
            <a:r>
              <a:rPr lang="en-GB" sz="2000" dirty="0">
                <a:latin typeface="Times New Roman"/>
                <a:ea typeface="+mn-lt"/>
                <a:cs typeface="+mn-lt"/>
              </a:rPr>
              <a:t>=2)</a:t>
            </a:r>
            <a:endParaRPr lang="en-US" sz="2000" dirty="0">
              <a:latin typeface="Times New Roman"/>
              <a:ea typeface="+mn-lt"/>
              <a:cs typeface="Times New Roman"/>
            </a:endParaRPr>
          </a:p>
          <a:p>
            <a:r>
              <a:rPr lang="en-GB" sz="2000" dirty="0" err="1">
                <a:latin typeface="Times New Roman"/>
                <a:ea typeface="+mn-lt"/>
                <a:cs typeface="+mn-lt"/>
              </a:rPr>
              <a:t>principal_components</a:t>
            </a:r>
            <a:r>
              <a:rPr lang="en-GB" sz="2000" dirty="0">
                <a:latin typeface="Times New Roman"/>
                <a:ea typeface="+mn-lt"/>
                <a:cs typeface="+mn-lt"/>
              </a:rPr>
              <a:t> = </a:t>
            </a:r>
            <a:r>
              <a:rPr lang="en-GB" sz="2000" dirty="0" err="1">
                <a:latin typeface="Times New Roman"/>
                <a:ea typeface="+mn-lt"/>
                <a:cs typeface="+mn-lt"/>
              </a:rPr>
              <a:t>pca.fit_transform</a:t>
            </a:r>
            <a:r>
              <a:rPr lang="en-GB" sz="2000" dirty="0">
                <a:latin typeface="Times New Roman"/>
                <a:ea typeface="+mn-lt"/>
                <a:cs typeface="+mn-lt"/>
              </a:rPr>
              <a:t>(</a:t>
            </a:r>
            <a:r>
              <a:rPr lang="en-GB" sz="2000" dirty="0" err="1">
                <a:latin typeface="Times New Roman"/>
                <a:ea typeface="+mn-lt"/>
                <a:cs typeface="+mn-lt"/>
              </a:rPr>
              <a:t>x_train</a:t>
            </a:r>
            <a:r>
              <a:rPr lang="en-GB" sz="2000" dirty="0">
                <a:latin typeface="Times New Roman"/>
                <a:ea typeface="+mn-lt"/>
                <a:cs typeface="+mn-lt"/>
              </a:rPr>
              <a:t>)</a:t>
            </a:r>
          </a:p>
          <a:p>
            <a:r>
              <a:rPr lang="en-GB" sz="2000" dirty="0" err="1">
                <a:latin typeface="Times New Roman"/>
                <a:ea typeface="+mn-lt"/>
                <a:cs typeface="+mn-lt"/>
              </a:rPr>
              <a:t>pca.explained_variance_ratio</a:t>
            </a:r>
            <a:r>
              <a:rPr lang="en-GB" sz="2000" dirty="0">
                <a:latin typeface="Times New Roman"/>
                <a:ea typeface="+mn-lt"/>
                <a:cs typeface="+mn-lt"/>
              </a:rPr>
              <a:t>_</a:t>
            </a:r>
            <a:endParaRPr lang="en-US" sz="2000" dirty="0">
              <a:latin typeface="Times New Roman"/>
              <a:cs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2" y="4946919"/>
            <a:ext cx="6041247" cy="140736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5030844"/>
            <a:ext cx="561867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latin typeface="Times New Roman"/>
                <a:ea typeface="+mn-lt"/>
                <a:cs typeface="Times New Roman"/>
              </a:rPr>
              <a:t>pca</a:t>
            </a:r>
            <a:r>
              <a:rPr lang="en-GB" sz="2000" dirty="0">
                <a:latin typeface="Times New Roman"/>
                <a:ea typeface="+mn-lt"/>
                <a:cs typeface="Times New Roman"/>
              </a:rPr>
              <a:t> = PCA(.95)</a:t>
            </a:r>
          </a:p>
          <a:p>
            <a:r>
              <a:rPr lang="en-GB" sz="2000" dirty="0" err="1">
                <a:latin typeface="Times New Roman"/>
                <a:ea typeface="+mn-lt"/>
                <a:cs typeface="Times New Roman"/>
              </a:rPr>
              <a:t>pca.fit</a:t>
            </a:r>
            <a:r>
              <a:rPr lang="en-GB" sz="2000" dirty="0">
                <a:latin typeface="Times New Roman"/>
                <a:ea typeface="+mn-lt"/>
                <a:cs typeface="Times New Roman"/>
              </a:rPr>
              <a:t>(</a:t>
            </a:r>
            <a:r>
              <a:rPr lang="en-GB" sz="2000" dirty="0" err="1">
                <a:latin typeface="Times New Roman"/>
                <a:ea typeface="+mn-lt"/>
                <a:cs typeface="Times New Roman"/>
              </a:rPr>
              <a:t>x_train</a:t>
            </a:r>
            <a:r>
              <a:rPr lang="en-GB" sz="2000" dirty="0">
                <a:latin typeface="Times New Roman"/>
                <a:ea typeface="+mn-lt"/>
                <a:cs typeface="Times New Roman"/>
              </a:rPr>
              <a:t>)</a:t>
            </a:r>
          </a:p>
          <a:p>
            <a:r>
              <a:rPr lang="en-GB" sz="2000" dirty="0" err="1">
                <a:latin typeface="Times New Roman"/>
                <a:ea typeface="+mn-lt"/>
                <a:cs typeface="Times New Roman"/>
              </a:rPr>
              <a:t>pca.n_components</a:t>
            </a:r>
            <a:r>
              <a:rPr lang="en-GB" sz="2000" dirty="0">
                <a:latin typeface="Times New Roman"/>
                <a:ea typeface="+mn-lt"/>
                <a:cs typeface="Times New Roman"/>
              </a:rPr>
              <a:t>_</a:t>
            </a:r>
          </a:p>
          <a:p>
            <a:r>
              <a:rPr lang="en-GB" sz="2000" dirty="0" err="1">
                <a:latin typeface="Times New Roman"/>
                <a:ea typeface="+mn-lt"/>
                <a:cs typeface="Times New Roman"/>
              </a:rPr>
              <a:t>x_img</a:t>
            </a:r>
            <a:r>
              <a:rPr lang="en-GB" sz="2000" dirty="0">
                <a:latin typeface="Times New Roman"/>
                <a:ea typeface="+mn-lt"/>
                <a:cs typeface="Times New Roman"/>
              </a:rPr>
              <a:t> = </a:t>
            </a:r>
            <a:r>
              <a:rPr lang="en-GB" sz="2000" dirty="0" err="1">
                <a:latin typeface="Times New Roman"/>
                <a:ea typeface="+mn-lt"/>
                <a:cs typeface="Times New Roman"/>
              </a:rPr>
              <a:t>pca.transform</a:t>
            </a:r>
            <a:r>
              <a:rPr lang="en-GB" sz="2000" dirty="0">
                <a:latin typeface="Times New Roman"/>
                <a:ea typeface="+mn-lt"/>
                <a:cs typeface="Times New Roman"/>
              </a:rPr>
              <a:t>(x)</a:t>
            </a:r>
          </a:p>
        </p:txBody>
      </p:sp>
    </p:spTree>
    <p:extLst>
      <p:ext uri="{BB962C8B-B14F-4D97-AF65-F5344CB8AC3E}">
        <p14:creationId xmlns:p14="http://schemas.microsoft.com/office/powerpoint/2010/main" val="390822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893647"/>
          </a:xfrm>
          <a:prstGeom prst="rect">
            <a:avLst/>
          </a:prstGeom>
          <a:noFill/>
        </p:spPr>
        <p:txBody>
          <a:bodyPr wrap="square" rtlCol="0" anchor="t">
            <a:spAutoFit/>
          </a:bodyPr>
          <a:lstStyle/>
          <a:p>
            <a:r>
              <a:rPr lang="en-GB" sz="2000" b="1" dirty="0">
                <a:latin typeface="Arial" panose="020B0604020202020204" pitchFamily="34" charset="0"/>
                <a:cs typeface="Arial" panose="020B0604020202020204" pitchFamily="34" charset="0"/>
              </a:rPr>
              <a:t>Advantages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Reduces computational cost by removing redundant/irrelevant features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Allows to spot clusters that would be too spread out in high dimensions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Reduces chances of overfitting in regression analysis over many dimensions</a:t>
            </a:r>
          </a:p>
          <a:p>
            <a:pPr marL="342900" indent="-342900">
              <a:buFont typeface="Arial" panose="020B0604020202020204" pitchFamily="34" charset="0"/>
              <a:buChar char="•"/>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Can reduce noise (due to better signal-to-noise ratio in first few principal components)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Disadvantages</a:t>
            </a:r>
            <a:endParaRPr lang="en-GB"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Is sensitive to the scaling of the variables</a:t>
            </a: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Yields arbitrary results when variables have different units of measure</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Scaling to unit variance fixes the issue but compresses all dimensions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Isn't optimized for class separation (in pattern recognition applications)</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Fails if all dimensions are relevant and linearity is violated (as shown)</a:t>
            </a:r>
            <a:endParaRPr lang="en-GB" sz="2000" dirty="0">
              <a:ea typeface="+mn-lt"/>
              <a:cs typeface="+mn-lt"/>
            </a:endParaRPr>
          </a:p>
        </p:txBody>
      </p:sp>
    </p:spTree>
    <p:extLst>
      <p:ext uri="{BB962C8B-B14F-4D97-AF65-F5344CB8AC3E}">
        <p14:creationId xmlns:p14="http://schemas.microsoft.com/office/powerpoint/2010/main" val="14512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Principal Component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708981"/>
          </a:xfrm>
          <a:prstGeom prst="rect">
            <a:avLst/>
          </a:prstGeom>
          <a:noFill/>
        </p:spPr>
        <p:txBody>
          <a:bodyPr wrap="square" rtlCol="0" anchor="t">
            <a:spAutoFit/>
          </a:bodyPr>
          <a:lstStyle/>
          <a:p>
            <a:r>
              <a:rPr lang="en-GB" sz="2000" b="1" dirty="0">
                <a:latin typeface="Arial" panose="020B0604020202020204" pitchFamily="34" charset="0"/>
                <a:cs typeface="Arial" panose="020B0604020202020204" pitchFamily="34" charset="0"/>
              </a:rPr>
              <a:t>Applications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Quantitative finance (managing risk of portfolios; enhancing return of portfolios)</a:t>
            </a:r>
            <a:endParaRPr lang="en-GB" sz="200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a:buChar char="•"/>
            </a:pPr>
            <a:r>
              <a:rPr lang="en-GB" sz="2000">
                <a:latin typeface="Arial"/>
                <a:cs typeface="Arial"/>
              </a:rPr>
              <a:t>Stock rating</a:t>
            </a:r>
            <a:endParaRPr lang="en-GB" sz="2000">
              <a:latin typeface="Arial" panose="020B0604020202020204" pitchFamily="34" charset="0"/>
              <a:cs typeface="Arial" panose="020B0604020202020204" pitchFamily="34" charset="0"/>
            </a:endParaRPr>
          </a:p>
          <a:p>
            <a:pPr marL="342900" indent="-342900">
              <a:buFont typeface="Arial"/>
              <a:buChar char="•"/>
            </a:pPr>
            <a:endParaRPr lang="en-GB" sz="2000" dirty="0">
              <a:latin typeface="Arial" panose="020B0604020202020204" pitchFamily="34" charset="0"/>
              <a:cs typeface="Arial" panose="020B0604020202020204" pitchFamily="34" charset="0"/>
            </a:endParaRPr>
          </a:p>
          <a:p>
            <a:pPr marL="342900" indent="-342900">
              <a:buFont typeface="Arial"/>
              <a:buChar char="•"/>
            </a:pPr>
            <a:r>
              <a:rPr lang="en-GB" sz="2000">
                <a:latin typeface="Arial"/>
                <a:cs typeface="Arial"/>
              </a:rPr>
              <a:t>Recommendation engines </a:t>
            </a:r>
            <a:endParaRPr lang="en-GB" sz="2000">
              <a:latin typeface="Arial" panose="020B0604020202020204" pitchFamily="34" charset="0"/>
              <a:cs typeface="Arial" panose="020B0604020202020204" pitchFamily="34" charset="0"/>
            </a:endParaRPr>
          </a:p>
          <a:p>
            <a:pPr marL="800100" lvl="1" indent="-342900">
              <a:buFont typeface="Wingdings" panose="020B0604020202020204" pitchFamily="34" charset="0"/>
              <a:buChar char="Ø"/>
            </a:pPr>
            <a:endParaRPr lang="en-GB" sz="2000" dirty="0">
              <a:latin typeface="Arial" panose="020B0604020202020204" pitchFamily="34" charset="0"/>
              <a:cs typeface="Arial" panose="020B0604020202020204" pitchFamily="34" charset="0"/>
            </a:endParaRPr>
          </a:p>
          <a:p>
            <a:pPr marL="342900" indent="-342900">
              <a:buFont typeface="Arial"/>
              <a:buChar char="•"/>
            </a:pPr>
            <a:r>
              <a:rPr lang="en-GB" sz="2000">
                <a:latin typeface="Arial"/>
                <a:cs typeface="Arial"/>
              </a:rPr>
              <a:t>Neuroscience</a:t>
            </a:r>
            <a:endParaRPr lang="en-GB">
              <a:cs typeface="Calibri" panose="020F0502020204030204"/>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Speech recognition</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a:cs typeface="Arial"/>
              </a:rPr>
              <a:t>Image and text processing</a:t>
            </a: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556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Anomaly Detection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031873"/>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a:cs typeface="Arial"/>
              </a:rPr>
              <a:t>Anomaly Detection </a:t>
            </a:r>
            <a:r>
              <a:rPr lang="en-GB" sz="2000" dirty="0">
                <a:latin typeface="Arial"/>
                <a:cs typeface="Arial"/>
              </a:rPr>
              <a:t>is the identification of rare observations that raise suspicion </a:t>
            </a:r>
            <a:endParaRPr lang="en-GB" sz="2000" i="1" dirty="0">
              <a:latin typeface="Arial"/>
              <a:cs typeface="Arial"/>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Used in data preparation to identify </a:t>
            </a:r>
            <a:r>
              <a:rPr lang="en-GB" sz="2000" i="1" dirty="0">
                <a:latin typeface="Arial"/>
                <a:cs typeface="Arial"/>
              </a:rPr>
              <a:t>outliers </a:t>
            </a:r>
            <a:r>
              <a:rPr lang="en-GB" sz="2000" dirty="0">
                <a:latin typeface="Arial"/>
                <a:cs typeface="Arial"/>
              </a:rPr>
              <a:t>that need to be filtered off</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Typically unsupervised or semi-supervised:</a:t>
            </a:r>
          </a:p>
          <a:p>
            <a:pPr marL="800100" lvl="1" indent="-342900">
              <a:buFont typeface="Wingdings" panose="05000000000000000000" pitchFamily="2" charset="2"/>
              <a:buChar char="Ø"/>
            </a:pPr>
            <a:endParaRPr lang="en-GB" sz="800" dirty="0">
              <a:latin typeface="Arial"/>
              <a:cs typeface="Arial"/>
            </a:endParaRPr>
          </a:p>
          <a:p>
            <a:pPr marL="1257300" lvl="2" indent="-342900">
              <a:buFont typeface="Wingdings" panose="05000000000000000000" pitchFamily="2" charset="2"/>
              <a:buChar char="ü"/>
            </a:pPr>
            <a:r>
              <a:rPr lang="en-GB" sz="2000" dirty="0">
                <a:latin typeface="Arial"/>
                <a:cs typeface="Arial"/>
              </a:rPr>
              <a:t>Semi-supervised = unsupervised training with supervised validation and testing</a:t>
            </a:r>
            <a:endParaRPr lang="en-GB" dirty="0">
              <a:cs typeface="Calibri" panose="020F0502020204030204"/>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The highly unbalanced nature of anomaly detection is its most distinctive feature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In classification, the training set is evenly split between positives and negatives</a:t>
            </a:r>
            <a:endParaRPr lang="en-GB" sz="2000" i="1" dirty="0">
              <a:latin typeface="Arial"/>
              <a:cs typeface="Arial"/>
            </a:endParaRP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In clustering, all clusters are typically sizable</a:t>
            </a:r>
            <a:endParaRPr lang="en-GB" dirty="0">
              <a:latin typeface="Arial"/>
              <a:cs typeface="Arial"/>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Anomalies are unique, by definition</a:t>
            </a:r>
          </a:p>
          <a:p>
            <a:pPr marL="800100" lvl="1" indent="-342900">
              <a:buFont typeface="Wingdings" panose="05000000000000000000" pitchFamily="2" charset="2"/>
              <a:buChar char="Ø"/>
            </a:pPr>
            <a:endParaRPr lang="en-GB" sz="800" dirty="0">
              <a:latin typeface="Arial"/>
              <a:cs typeface="Arial"/>
            </a:endParaRPr>
          </a:p>
          <a:p>
            <a:pPr marL="1257300" lvl="2" indent="-342900">
              <a:buFont typeface="Wingdings" panose="05000000000000000000" pitchFamily="2" charset="2"/>
              <a:buChar char="ü"/>
            </a:pPr>
            <a:r>
              <a:rPr lang="en-GB" sz="2000" dirty="0">
                <a:latin typeface="Arial"/>
                <a:cs typeface="Arial"/>
              </a:rPr>
              <a:t>Different kinds of algorithms apply</a:t>
            </a:r>
            <a:endParaRPr lang="en-GB" sz="2000" i="1" dirty="0">
              <a:latin typeface="Arial"/>
              <a:cs typeface="Arial"/>
            </a:endParaRPr>
          </a:p>
        </p:txBody>
      </p:sp>
    </p:spTree>
    <p:extLst>
      <p:ext uri="{BB962C8B-B14F-4D97-AF65-F5344CB8AC3E}">
        <p14:creationId xmlns:p14="http://schemas.microsoft.com/office/powerpoint/2010/main" val="182822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Anomaly Detection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509200"/>
          </a:xfrm>
          <a:prstGeom prst="rect">
            <a:avLst/>
          </a:prstGeom>
          <a:noFill/>
        </p:spPr>
        <p:txBody>
          <a:bodyPr wrap="square" rtlCol="0" anchor="t">
            <a:spAutoFit/>
          </a:bodyPr>
          <a:lstStyle/>
          <a:p>
            <a:r>
              <a:rPr lang="en-GB" sz="2000" dirty="0">
                <a:latin typeface="Arial"/>
                <a:cs typeface="Arial"/>
              </a:rPr>
              <a:t>An algorithm for anomaly detection can be sketched out as follows: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r>
              <a:rPr lang="en-GB" sz="2000" dirty="0">
                <a:latin typeface="Courier New"/>
                <a:cs typeface="Arial"/>
              </a:rPr>
              <a:t>INPUT: Normally distributed training set of </a:t>
            </a:r>
            <a:r>
              <a:rPr lang="en-GB" sz="2000" i="1" dirty="0">
                <a:latin typeface="Courier New"/>
                <a:cs typeface="Arial"/>
              </a:rPr>
              <a:t>m</a:t>
            </a:r>
            <a:r>
              <a:rPr lang="en-GB" sz="2000" dirty="0">
                <a:latin typeface="Courier New"/>
                <a:cs typeface="Arial"/>
              </a:rPr>
              <a:t> observations</a:t>
            </a:r>
          </a:p>
          <a:p>
            <a:pPr marL="342900" indent="-342900">
              <a:buFont typeface="Arial" panose="020B0604020202020204" pitchFamily="34" charset="0"/>
              <a:buChar char="•"/>
            </a:pPr>
            <a:endParaRPr lang="en-GB" sz="2000" dirty="0">
              <a:latin typeface="Courier New"/>
              <a:cs typeface="Arial"/>
            </a:endParaRPr>
          </a:p>
          <a:p>
            <a:pPr marL="457200" indent="-457200">
              <a:buAutoNum type="arabicPeriod"/>
            </a:pPr>
            <a:r>
              <a:rPr lang="en-GB" sz="2000" dirty="0">
                <a:latin typeface="Courier New"/>
                <a:cs typeface="Arial"/>
              </a:rPr>
              <a:t>Choose </a:t>
            </a:r>
            <a:r>
              <a:rPr lang="en-GB" sz="2000" i="1" dirty="0">
                <a:latin typeface="Courier New"/>
                <a:cs typeface="Arial"/>
              </a:rPr>
              <a:t>n</a:t>
            </a:r>
            <a:r>
              <a:rPr lang="en-GB" sz="2000" dirty="0">
                <a:latin typeface="Courier New"/>
                <a:cs typeface="Arial"/>
              </a:rPr>
              <a:t> independent features </a:t>
            </a:r>
          </a:p>
          <a:p>
            <a:pPr marL="457200" indent="-457200">
              <a:buAutoNum type="arabicPeriod"/>
            </a:pPr>
            <a:endParaRPr lang="en-GB" sz="800" dirty="0">
              <a:latin typeface="Courier New"/>
              <a:cs typeface="Arial"/>
            </a:endParaRPr>
          </a:p>
          <a:p>
            <a:pPr marL="457200" indent="-457200">
              <a:buAutoNum type="arabicPeriod"/>
            </a:pPr>
            <a:r>
              <a:rPr lang="en-GB" sz="2000" dirty="0">
                <a:latin typeface="Courier New"/>
                <a:cs typeface="Arial"/>
              </a:rPr>
              <a:t>Set lower probability bound </a:t>
            </a:r>
            <a:r>
              <a:rPr lang="en-GB" sz="2000" i="1" dirty="0">
                <a:latin typeface="Courier New"/>
                <a:ea typeface="+mn-lt"/>
                <a:cs typeface="+mn-lt"/>
              </a:rPr>
              <a:t>ε</a:t>
            </a:r>
            <a:endParaRPr lang="en-GB" sz="2000" i="1" dirty="0">
              <a:latin typeface="Courier New"/>
              <a:cs typeface="Arial"/>
            </a:endParaRPr>
          </a:p>
          <a:p>
            <a:pPr marL="457200" indent="-457200">
              <a:buFontTx/>
              <a:buAutoNum type="arabicPeriod"/>
            </a:pPr>
            <a:endParaRPr lang="en-GB" sz="800" i="1" dirty="0">
              <a:latin typeface="Courier New"/>
              <a:cs typeface="Arial"/>
            </a:endParaRPr>
          </a:p>
          <a:p>
            <a:pPr marL="457200" indent="-457200">
              <a:buFontTx/>
              <a:buAutoNum type="arabicPeriod"/>
            </a:pPr>
            <a:r>
              <a:rPr lang="en-GB" sz="2000" dirty="0">
                <a:latin typeface="Courier New"/>
                <a:cs typeface="Courier New"/>
              </a:rPr>
              <a:t>For each feature </a:t>
            </a:r>
            <a:r>
              <a:rPr lang="en-GB" sz="2000" i="1" dirty="0" err="1">
                <a:latin typeface="Courier New"/>
                <a:cs typeface="Courier New"/>
              </a:rPr>
              <a:t>i</a:t>
            </a:r>
            <a:r>
              <a:rPr lang="en-GB" sz="2000" dirty="0">
                <a:latin typeface="Courier New"/>
                <a:cs typeface="Courier New"/>
              </a:rPr>
              <a:t>, compute mean </a:t>
            </a:r>
            <a:r>
              <a:rPr lang="en-GB" sz="2000" i="1" dirty="0" err="1">
                <a:latin typeface="Courier New"/>
                <a:ea typeface="+mn-lt"/>
                <a:cs typeface="+mn-lt"/>
              </a:rPr>
              <a:t>μ</a:t>
            </a:r>
            <a:r>
              <a:rPr lang="en-GB" sz="2000" i="1" baseline="-25000" dirty="0" err="1">
                <a:latin typeface="Courier New"/>
                <a:ea typeface="+mn-lt"/>
                <a:cs typeface="+mn-lt"/>
              </a:rPr>
              <a:t>i</a:t>
            </a:r>
            <a:r>
              <a:rPr lang="en-GB" sz="2000" dirty="0">
                <a:latin typeface="Courier New"/>
                <a:cs typeface="Courier New"/>
              </a:rPr>
              <a:t> and variance </a:t>
            </a:r>
            <a:r>
              <a:rPr lang="en-GB" sz="2000" i="1" dirty="0">
                <a:latin typeface="Courier New"/>
                <a:ea typeface="+mn-lt"/>
                <a:cs typeface="+mn-lt"/>
              </a:rPr>
              <a:t>σ</a:t>
            </a:r>
            <a:r>
              <a:rPr lang="en-GB" sz="2000" i="1" baseline="-25000" dirty="0">
                <a:latin typeface="Courier New"/>
                <a:ea typeface="+mn-lt"/>
                <a:cs typeface="+mn-lt"/>
              </a:rPr>
              <a:t>i</a:t>
            </a:r>
            <a:r>
              <a:rPr lang="en-GB" sz="2000" i="1" baseline="30000" dirty="0">
                <a:latin typeface="Courier New"/>
                <a:cs typeface="Courier New"/>
              </a:rPr>
              <a:t>2</a:t>
            </a:r>
            <a:r>
              <a:rPr lang="en-GB" sz="2000" dirty="0">
                <a:latin typeface="Courier New"/>
                <a:cs typeface="Courier New"/>
              </a:rPr>
              <a:t> </a:t>
            </a:r>
            <a:endParaRPr lang="en-GB" sz="2000" i="1">
              <a:latin typeface="Courier New"/>
              <a:cs typeface="Arial"/>
            </a:endParaRP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On unseen observation </a:t>
            </a:r>
            <a:r>
              <a:rPr lang="en-GB" sz="2000" i="1" dirty="0">
                <a:latin typeface="Courier New"/>
                <a:cs typeface="Arial"/>
              </a:rPr>
              <a:t>x</a:t>
            </a:r>
            <a:r>
              <a:rPr lang="en-GB" sz="2000" dirty="0">
                <a:latin typeface="Courier New"/>
                <a:cs typeface="Arial"/>
              </a:rPr>
              <a:t>, calculate probability: </a:t>
            </a:r>
            <a:endParaRPr lang="en-GB" sz="2000" i="1" dirty="0">
              <a:latin typeface="Courier New"/>
              <a:cs typeface="Arial"/>
            </a:endParaRPr>
          </a:p>
          <a:p>
            <a:pPr marL="457200" indent="-457200">
              <a:buFontTx/>
              <a:buAutoNum type="arabicPeriod"/>
            </a:pPr>
            <a:endParaRPr lang="en-GB" sz="2000" dirty="0">
              <a:latin typeface="Courier New"/>
              <a:cs typeface="Arial"/>
            </a:endParaRPr>
          </a:p>
          <a:p>
            <a:pPr marL="457200" indent="-457200">
              <a:buFontTx/>
              <a:buAutoNum type="arabicPeriod"/>
            </a:pPr>
            <a:endParaRPr lang="en-GB" sz="2000" dirty="0">
              <a:latin typeface="Courier New"/>
              <a:cs typeface="Arial"/>
            </a:endParaRPr>
          </a:p>
          <a:p>
            <a:pPr marL="457200" indent="-457200">
              <a:buFontTx/>
              <a:buAutoNum type="arabicPeriod"/>
            </a:pPr>
            <a:endParaRPr lang="en-GB" sz="2000" dirty="0">
              <a:latin typeface="Courier New"/>
              <a:cs typeface="Arial"/>
            </a:endParaRPr>
          </a:p>
          <a:p>
            <a:pPr marL="457200" indent="-457200">
              <a:buFontTx/>
              <a:buAutoNum type="arabicPeriod"/>
            </a:pPr>
            <a:endParaRPr lang="en-GB" sz="800" dirty="0">
              <a:latin typeface="Courier New"/>
              <a:cs typeface="Arial"/>
            </a:endParaRPr>
          </a:p>
          <a:p>
            <a:pPr marL="457200" indent="-457200">
              <a:buFontTx/>
              <a:buAutoNum type="arabicPeriod"/>
            </a:pPr>
            <a:endParaRPr lang="en-GB" sz="2000" dirty="0">
              <a:latin typeface="Courier New"/>
              <a:cs typeface="Arial"/>
            </a:endParaRPr>
          </a:p>
          <a:p>
            <a:pPr marL="457200" indent="-457200">
              <a:buFontTx/>
              <a:buAutoNum type="arabicPeriod"/>
            </a:pPr>
            <a:r>
              <a:rPr lang="en-GB" sz="2000" dirty="0">
                <a:latin typeface="Courier New"/>
                <a:cs typeface="Arial"/>
              </a:rPr>
              <a:t>Flag anomaly when </a:t>
            </a:r>
            <a:r>
              <a:rPr lang="en-GB" sz="2000" i="1" dirty="0">
                <a:latin typeface="Courier New"/>
                <a:cs typeface="Arial"/>
              </a:rPr>
              <a:t>p(x)&lt;</a:t>
            </a:r>
            <a:r>
              <a:rPr lang="en-GB" sz="1200" i="1" dirty="0">
                <a:latin typeface="Courier New"/>
                <a:ea typeface="+mn-lt"/>
                <a:cs typeface="Arial"/>
              </a:rPr>
              <a:t> </a:t>
            </a:r>
            <a:r>
              <a:rPr lang="en-GB" sz="2000" i="1" dirty="0">
                <a:latin typeface="Courier New"/>
                <a:ea typeface="+mn-lt"/>
                <a:cs typeface="+mn-lt"/>
              </a:rPr>
              <a:t>ε</a:t>
            </a:r>
          </a:p>
          <a:p>
            <a:pPr marL="342900" indent="-342900">
              <a:buFont typeface="Arial" panose="020B0604020202020204" pitchFamily="34" charset="0"/>
              <a:buChar char="•"/>
            </a:pPr>
            <a:endParaRPr lang="en-GB" sz="2000" dirty="0">
              <a:latin typeface="Times New Roman"/>
              <a:cs typeface="Arial"/>
            </a:endParaRPr>
          </a:p>
          <a:p>
            <a:pPr marL="342900" indent="-342900">
              <a:buFont typeface="Arial" panose="020B0604020202020204" pitchFamily="34" charset="0"/>
              <a:buChar char="•"/>
            </a:pPr>
            <a:endParaRPr lang="en-GB" sz="2000" dirty="0">
              <a:latin typeface="Arial"/>
              <a:cs typeface="Arial"/>
            </a:endParaRPr>
          </a:p>
        </p:txBody>
      </p:sp>
      <p:pic>
        <p:nvPicPr>
          <p:cNvPr id="2" name="Picture 2" descr="A close up of a clock&#10;&#10;Description generated with high confidence">
            <a:extLst>
              <a:ext uri="{FF2B5EF4-FFF2-40B4-BE49-F238E27FC236}">
                <a16:creationId xmlns:a16="http://schemas.microsoft.com/office/drawing/2014/main" id="{4D0903B7-86C0-4DD4-9DCD-1951C730C824}"/>
              </a:ext>
            </a:extLst>
          </p:cNvPr>
          <p:cNvPicPr>
            <a:picLocks noChangeAspect="1"/>
          </p:cNvPicPr>
          <p:nvPr/>
        </p:nvPicPr>
        <p:blipFill>
          <a:blip r:embed="rId6"/>
          <a:stretch>
            <a:fillRect/>
          </a:stretch>
        </p:blipFill>
        <p:spPr>
          <a:xfrm>
            <a:off x="874986" y="4797229"/>
            <a:ext cx="6658303" cy="823920"/>
          </a:xfrm>
          <a:prstGeom prst="rect">
            <a:avLst/>
          </a:prstGeom>
        </p:spPr>
      </p:pic>
      <p:sp>
        <p:nvSpPr>
          <p:cNvPr id="7" name="Rectangle 6">
            <a:extLst>
              <a:ext uri="{FF2B5EF4-FFF2-40B4-BE49-F238E27FC236}">
                <a16:creationId xmlns:a16="http://schemas.microsoft.com/office/drawing/2014/main" id="{5DC39742-49B5-44C8-910E-0CFC83E9EFA1}"/>
              </a:ext>
            </a:extLst>
          </p:cNvPr>
          <p:cNvSpPr/>
          <p:nvPr/>
        </p:nvSpPr>
        <p:spPr>
          <a:xfrm>
            <a:off x="4285593" y="4732281"/>
            <a:ext cx="1116723"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8331B7-C6C8-4D23-9406-94E83CF71B17}"/>
              </a:ext>
            </a:extLst>
          </p:cNvPr>
          <p:cNvSpPr/>
          <p:nvPr/>
        </p:nvSpPr>
        <p:spPr>
          <a:xfrm>
            <a:off x="2222937" y="4784833"/>
            <a:ext cx="178675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88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Anomaly Detection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015663"/>
          </a:xfrm>
          <a:prstGeom prst="rect">
            <a:avLst/>
          </a:prstGeom>
          <a:noFill/>
        </p:spPr>
        <p:txBody>
          <a:bodyPr wrap="square" rtlCol="0" anchor="t">
            <a:spAutoFit/>
          </a:bodyPr>
          <a:lstStyle/>
          <a:p>
            <a:r>
              <a:rPr lang="en-GB" sz="2000" dirty="0">
                <a:latin typeface="Arial"/>
                <a:cs typeface="Arial"/>
              </a:rPr>
              <a:t>Threshold </a:t>
            </a:r>
            <a:r>
              <a:rPr lang="en-GB" sz="2000" i="1" dirty="0">
                <a:latin typeface="Arial"/>
                <a:ea typeface="+mn-lt"/>
                <a:cs typeface="+mn-lt"/>
              </a:rPr>
              <a:t>ε</a:t>
            </a:r>
            <a:r>
              <a:rPr lang="en-GB" sz="2000" i="1" dirty="0">
                <a:ea typeface="+mn-lt"/>
                <a:cs typeface="+mn-lt"/>
              </a:rPr>
              <a:t> </a:t>
            </a:r>
            <a:r>
              <a:rPr lang="en-GB" sz="2000" dirty="0">
                <a:latin typeface="Arial"/>
                <a:cs typeface="Arial"/>
              </a:rPr>
              <a:t>separates regions of high and low probability </a:t>
            </a:r>
            <a:endParaRPr lang="en-US" sz="2000" dirty="0">
              <a:ea typeface="+mn-lt"/>
              <a:cs typeface="+mn-lt"/>
            </a:endParaRPr>
          </a:p>
          <a:p>
            <a:endParaRPr lang="en-GB" sz="2000" dirty="0">
              <a:ea typeface="+mn-lt"/>
              <a:cs typeface="+mn-lt"/>
            </a:endParaRPr>
          </a:p>
          <a:p>
            <a:r>
              <a:rPr lang="en-GB" sz="2000" dirty="0">
                <a:latin typeface="Arial"/>
                <a:cs typeface="Arial"/>
              </a:rPr>
              <a:t>Here are two examples, in 1 and 2 dimensions respectively:</a:t>
            </a:r>
          </a:p>
        </p:txBody>
      </p:sp>
      <p:pic>
        <p:nvPicPr>
          <p:cNvPr id="2" name="Picture 2" descr="A close up of a map&#10;&#10;Description generated with very high confidence">
            <a:extLst>
              <a:ext uri="{FF2B5EF4-FFF2-40B4-BE49-F238E27FC236}">
                <a16:creationId xmlns:a16="http://schemas.microsoft.com/office/drawing/2014/main" id="{7A996705-8E81-417C-8FFE-9EA670020B80}"/>
              </a:ext>
            </a:extLst>
          </p:cNvPr>
          <p:cNvPicPr>
            <a:picLocks noChangeAspect="1"/>
          </p:cNvPicPr>
          <p:nvPr/>
        </p:nvPicPr>
        <p:blipFill>
          <a:blip r:embed="rId6"/>
          <a:stretch>
            <a:fillRect/>
          </a:stretch>
        </p:blipFill>
        <p:spPr>
          <a:xfrm>
            <a:off x="238665" y="2659466"/>
            <a:ext cx="8307237" cy="3307482"/>
          </a:xfrm>
          <a:prstGeom prst="rect">
            <a:avLst/>
          </a:prstGeom>
        </p:spPr>
      </p:pic>
    </p:spTree>
    <p:extLst>
      <p:ext uri="{BB962C8B-B14F-4D97-AF65-F5344CB8AC3E}">
        <p14:creationId xmlns:p14="http://schemas.microsoft.com/office/powerpoint/2010/main" val="19762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List different applications of unsupervised learning models</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Understand how cluster analysis can be used</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Explain what principal component analysis does and how it works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Distinguish the use cases for anomaly detection versus classification</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Use all of these techniques in your applications</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Anomaly Detection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30</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570756"/>
          </a:xfrm>
          <a:prstGeom prst="rect">
            <a:avLst/>
          </a:prstGeom>
          <a:noFill/>
        </p:spPr>
        <p:txBody>
          <a:bodyPr wrap="square" rtlCol="0" anchor="t">
            <a:spAutoFit/>
          </a:bodyPr>
          <a:lstStyle/>
          <a:p>
            <a:pPr marL="342900" indent="-342900">
              <a:buFont typeface="Arial"/>
              <a:buChar char="•"/>
            </a:pPr>
            <a:r>
              <a:rPr lang="en-GB" sz="2000" dirty="0">
                <a:latin typeface="Arial"/>
                <a:cs typeface="Arial"/>
              </a:rPr>
              <a:t>The performance of the model rests on the choice of:</a:t>
            </a:r>
            <a:endParaRPr lang="en-GB" sz="2000" i="1" dirty="0">
              <a:latin typeface="Arial"/>
              <a:cs typeface="Arial"/>
            </a:endParaRPr>
          </a:p>
          <a:p>
            <a:pPr marL="342900" indent="-342900">
              <a:buFont typeface="Arial"/>
              <a:buChar char="•"/>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independent features</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algorithm (e.g. if features are not independent, a different algorithm applies)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threshold </a:t>
            </a:r>
            <a:r>
              <a:rPr lang="en-GB" sz="2000" i="1" dirty="0">
                <a:latin typeface="Arial"/>
                <a:cs typeface="Arial"/>
              </a:rPr>
              <a:t>ε</a:t>
            </a:r>
            <a:endParaRPr lang="en-GB" sz="20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8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Human supervision may help to optimize these choices through validation and testing:</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Training set with few or no anomalies (unsupervised learning)</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Validation and test sets each with a small number of anomalies (e.g. 0.5%)</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Validation and test data must be labelled for anomalies to be flagged</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Model's outcome to be compared with label for evaluation</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Possible evaluation metrics include:</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a:cs typeface="Arial"/>
              </a:rPr>
              <a:t>Analysis of true/false positives/negatives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a:cs typeface="Arial"/>
              </a:rPr>
              <a:t>Precision / recall</a:t>
            </a:r>
            <a:r>
              <a:rPr lang="en-GB" sz="2000" dirty="0">
                <a:latin typeface="Arial"/>
                <a:cs typeface="Arial"/>
              </a:rPr>
              <a:t>, </a:t>
            </a:r>
            <a:r>
              <a:rPr lang="en-GB" sz="2000" i="1" dirty="0">
                <a:latin typeface="Arial"/>
                <a:cs typeface="Arial"/>
              </a:rPr>
              <a:t>F</a:t>
            </a:r>
            <a:r>
              <a:rPr lang="en-GB" sz="2000" i="1" baseline="-25000" dirty="0">
                <a:latin typeface="Arial"/>
                <a:cs typeface="Arial"/>
              </a:rPr>
              <a:t>1</a:t>
            </a:r>
            <a:r>
              <a:rPr lang="en-GB" sz="2000" i="1" dirty="0">
                <a:latin typeface="Arial"/>
                <a:cs typeface="Arial"/>
              </a:rPr>
              <a:t>-score</a:t>
            </a:r>
            <a:r>
              <a:rPr lang="en-GB" sz="2000" dirty="0">
                <a:latin typeface="Arial"/>
                <a:cs typeface="Arial"/>
              </a:rPr>
              <a:t>, ...</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541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Anomaly Detection in Python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31</a:t>
            </a:fld>
            <a:endParaRPr lang="zh-TW" altLang="en-US" sz="1400" dirty="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93428"/>
          </a:xfrm>
          <a:prstGeom prst="rect">
            <a:avLst/>
          </a:prstGeom>
          <a:noFill/>
        </p:spPr>
        <p:txBody>
          <a:bodyPr wrap="square" rtlCol="0" anchor="t">
            <a:spAutoFit/>
          </a:bodyPr>
          <a:lstStyle/>
          <a:p>
            <a:r>
              <a:rPr lang="en-GB" sz="2000" dirty="0">
                <a:latin typeface="Arial"/>
                <a:cs typeface="Arial"/>
              </a:rPr>
              <a:t>There are many different packages and techniques to choose from: here, we use isolation forest.</a:t>
            </a:r>
          </a:p>
          <a:p>
            <a:pPr marL="457200" indent="-457200">
              <a:buAutoNum type="arabicPeriod"/>
            </a:pPr>
            <a:endParaRPr lang="en-GB" sz="1200" dirty="0">
              <a:latin typeface="Arial"/>
              <a:cs typeface="Arial"/>
            </a:endParaRPr>
          </a:p>
          <a:p>
            <a:pPr marL="457200" indent="-457200">
              <a:buAutoNum type="arabicPeriod"/>
            </a:pPr>
            <a:r>
              <a:rPr lang="en-GB" sz="2000" dirty="0">
                <a:latin typeface="Arial"/>
                <a:cs typeface="Arial"/>
              </a:rPr>
              <a:t>Import packages and classes:</a:t>
            </a:r>
            <a:endParaRPr lang="en-GB" sz="2000" dirty="0">
              <a:latin typeface="Arial" panose="020B0604020202020204" pitchFamily="34" charset="0"/>
              <a:cs typeface="Arial" panose="020B0604020202020204" pitchFamily="34" charset="0"/>
            </a:endParaRPr>
          </a:p>
          <a:p>
            <a:pPr marL="457200" lvl="2"/>
            <a:endParaRPr lang="en-GB" sz="2000" dirty="0">
              <a:ea typeface="+mn-lt"/>
              <a:cs typeface="+mn-lt"/>
            </a:endParaRPr>
          </a:p>
          <a:p>
            <a:pPr marL="457200" lvl="2"/>
            <a:endParaRPr lang="en-GB" sz="2000" dirty="0">
              <a:latin typeface="Calibri" panose="020F0502020204030204"/>
              <a:cs typeface="Calibri" panose="020F0502020204030204"/>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r>
              <a:rPr lang="en-GB" sz="2000" dirty="0">
                <a:latin typeface="Arial"/>
                <a:cs typeface="Arial"/>
              </a:rPr>
              <a:t>Create model and fit it:</a:t>
            </a: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panose="020B0604020202020204" pitchFamily="34" charset="0"/>
              <a:cs typeface="Arial" panose="020B0604020202020204" pitchFamily="34" charset="0"/>
            </a:endParaRPr>
          </a:p>
          <a:p>
            <a:pPr marL="457200" indent="-457200">
              <a:buAutoNum type="arabicPeriod"/>
            </a:pPr>
            <a:endParaRPr lang="en-GB" sz="2000" dirty="0">
              <a:latin typeface="Arial"/>
              <a:cs typeface="Arial"/>
            </a:endParaRPr>
          </a:p>
          <a:p>
            <a:pPr marL="457200" indent="-457200">
              <a:buAutoNum type="arabicPeriod"/>
            </a:pPr>
            <a:endParaRPr lang="en-GB" sz="2000" dirty="0">
              <a:latin typeface="Arial"/>
              <a:cs typeface="Arial"/>
            </a:endParaRPr>
          </a:p>
          <a:p>
            <a:pPr marL="457200" indent="-457200">
              <a:buAutoNum type="arabicPeriod"/>
            </a:pPr>
            <a:r>
              <a:rPr lang="en-GB" sz="2000" dirty="0">
                <a:latin typeface="Arial"/>
                <a:cs typeface="Arial"/>
              </a:rPr>
              <a:t>Get results:</a:t>
            </a:r>
            <a:endParaRPr lang="en-GB" sz="20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DE1A783B-A681-4766-93D8-46E0A5E5B9BD}"/>
              </a:ext>
            </a:extLst>
          </p:cNvPr>
          <p:cNvSpPr/>
          <p:nvPr/>
        </p:nvSpPr>
        <p:spPr>
          <a:xfrm>
            <a:off x="779252" y="2459956"/>
            <a:ext cx="6247189" cy="57221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AB014-98BC-46DB-B272-187649EA2652}"/>
              </a:ext>
            </a:extLst>
          </p:cNvPr>
          <p:cNvSpPr txBox="1"/>
          <p:nvPr/>
        </p:nvSpPr>
        <p:spPr>
          <a:xfrm>
            <a:off x="956111" y="2543884"/>
            <a:ext cx="58643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latin typeface="Times New Roman"/>
                <a:ea typeface="+mn-lt"/>
                <a:cs typeface="+mn-lt"/>
              </a:rPr>
              <a:t>from</a:t>
            </a:r>
            <a:r>
              <a:rPr lang="en-GB" sz="2000" dirty="0">
                <a:latin typeface="Times New Roman"/>
                <a:ea typeface="+mn-lt"/>
                <a:cs typeface="+mn-lt"/>
              </a:rPr>
              <a:t> </a:t>
            </a:r>
            <a:r>
              <a:rPr lang="en-GB" sz="2000" dirty="0" err="1">
                <a:latin typeface="Times New Roman"/>
                <a:ea typeface="+mn-lt"/>
                <a:cs typeface="+mn-lt"/>
              </a:rPr>
              <a:t>sklearn.ensemble</a:t>
            </a:r>
            <a:r>
              <a:rPr lang="en-GB" sz="2000" dirty="0">
                <a:latin typeface="Times New Roman"/>
                <a:ea typeface="+mn-lt"/>
                <a:cs typeface="+mn-lt"/>
              </a:rPr>
              <a:t> </a:t>
            </a:r>
            <a:r>
              <a:rPr lang="en-GB" sz="2000" dirty="0">
                <a:solidFill>
                  <a:schemeClr val="accent1">
                    <a:lumMod val="75000"/>
                  </a:schemeClr>
                </a:solidFill>
                <a:latin typeface="Times New Roman"/>
                <a:ea typeface="+mn-lt"/>
                <a:cs typeface="+mn-lt"/>
              </a:rPr>
              <a:t>import</a:t>
            </a:r>
            <a:r>
              <a:rPr lang="en-GB" sz="2000" dirty="0">
                <a:latin typeface="Times New Roman"/>
                <a:ea typeface="+mn-lt"/>
                <a:cs typeface="+mn-lt"/>
              </a:rPr>
              <a:t> </a:t>
            </a:r>
            <a:r>
              <a:rPr lang="en-GB" sz="2000" dirty="0" err="1">
                <a:latin typeface="Times New Roman"/>
                <a:ea typeface="+mn-lt"/>
                <a:cs typeface="+mn-lt"/>
              </a:rPr>
              <a:t>IsolationForest</a:t>
            </a:r>
            <a:endParaRPr lang="en-US" sz="2000" dirty="0">
              <a:latin typeface="Times New Roman"/>
            </a:endParaRPr>
          </a:p>
        </p:txBody>
      </p:sp>
      <p:sp>
        <p:nvSpPr>
          <p:cNvPr id="9" name="Rectangle: Rounded Corners 8">
            <a:extLst>
              <a:ext uri="{FF2B5EF4-FFF2-40B4-BE49-F238E27FC236}">
                <a16:creationId xmlns:a16="http://schemas.microsoft.com/office/drawing/2014/main" id="{BD3F712B-787D-4949-ACD6-719A600003FE}"/>
              </a:ext>
            </a:extLst>
          </p:cNvPr>
          <p:cNvSpPr/>
          <p:nvPr/>
        </p:nvSpPr>
        <p:spPr>
          <a:xfrm>
            <a:off x="779251" y="3666304"/>
            <a:ext cx="6247191" cy="11835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CC0247-D8D8-480D-881B-5BED193E1FC2}"/>
              </a:ext>
            </a:extLst>
          </p:cNvPr>
          <p:cNvSpPr txBox="1"/>
          <p:nvPr/>
        </p:nvSpPr>
        <p:spPr>
          <a:xfrm>
            <a:off x="942256" y="3750232"/>
            <a:ext cx="608418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solidFill>
                  <a:srgbClr val="000000"/>
                </a:solidFill>
                <a:latin typeface="Times New Roman"/>
                <a:ea typeface="+mn-lt"/>
                <a:cs typeface="+mn-lt"/>
              </a:rPr>
              <a:t>clf</a:t>
            </a:r>
            <a:r>
              <a:rPr lang="en-GB" sz="2000" dirty="0">
                <a:solidFill>
                  <a:srgbClr val="000000"/>
                </a:solidFill>
                <a:latin typeface="Times New Roman"/>
                <a:ea typeface="+mn-lt"/>
                <a:cs typeface="+mn-lt"/>
              </a:rPr>
              <a:t> = </a:t>
            </a:r>
            <a:r>
              <a:rPr lang="en-GB" sz="2000" dirty="0" err="1">
                <a:solidFill>
                  <a:srgbClr val="000000"/>
                </a:solidFill>
                <a:latin typeface="Times New Roman"/>
                <a:ea typeface="+mn-lt"/>
                <a:cs typeface="+mn-lt"/>
              </a:rPr>
              <a:t>IsolationForest</a:t>
            </a:r>
            <a:r>
              <a:rPr lang="en-GB" sz="2000" dirty="0">
                <a:latin typeface="Times New Roman"/>
                <a:ea typeface="+mn-lt"/>
                <a:cs typeface="+mn-lt"/>
              </a:rPr>
              <a:t>(</a:t>
            </a:r>
            <a:r>
              <a:rPr lang="en-GB" sz="2000" dirty="0" err="1">
                <a:latin typeface="Times New Roman"/>
                <a:ea typeface="+mn-lt"/>
                <a:cs typeface="+mn-lt"/>
              </a:rPr>
              <a:t>max_samples</a:t>
            </a:r>
            <a:r>
              <a:rPr lang="en-GB" sz="2000" dirty="0">
                <a:latin typeface="Times New Roman"/>
                <a:ea typeface="+mn-lt"/>
                <a:cs typeface="+mn-lt"/>
              </a:rPr>
              <a:t>=100, </a:t>
            </a:r>
            <a:r>
              <a:rPr lang="en-GB" sz="2000" dirty="0" err="1">
                <a:latin typeface="Times New Roman"/>
                <a:ea typeface="+mn-lt"/>
                <a:cs typeface="+mn-lt"/>
              </a:rPr>
              <a:t>random_state</a:t>
            </a:r>
            <a:r>
              <a:rPr lang="en-GB" sz="2000" dirty="0">
                <a:latin typeface="Times New Roman"/>
                <a:ea typeface="+mn-lt"/>
                <a:cs typeface="+mn-lt"/>
              </a:rPr>
              <a:t>=1, 				contamination= ‘auto’)</a:t>
            </a:r>
            <a:endParaRPr lang="en-US" sz="2000" dirty="0">
              <a:latin typeface="Times New Roman"/>
              <a:ea typeface="+mn-lt"/>
              <a:cs typeface="Times New Roman"/>
            </a:endParaRPr>
          </a:p>
          <a:p>
            <a:r>
              <a:rPr lang="en-GB" sz="2000" dirty="0" err="1">
                <a:latin typeface="Times New Roman"/>
                <a:ea typeface="+mn-lt"/>
                <a:cs typeface="+mn-lt"/>
              </a:rPr>
              <a:t>clf.fit</a:t>
            </a:r>
            <a:r>
              <a:rPr lang="en-GB" sz="2000" dirty="0">
                <a:latin typeface="Times New Roman"/>
                <a:ea typeface="+mn-lt"/>
                <a:cs typeface="+mn-lt"/>
              </a:rPr>
              <a:t>(</a:t>
            </a:r>
            <a:r>
              <a:rPr lang="en-GB" sz="2000" dirty="0" err="1">
                <a:latin typeface="Times New Roman"/>
                <a:ea typeface="+mn-lt"/>
                <a:cs typeface="+mn-lt"/>
              </a:rPr>
              <a:t>x_train</a:t>
            </a:r>
            <a:r>
              <a:rPr lang="en-GB" sz="2000" dirty="0">
                <a:latin typeface="Times New Roman"/>
                <a:ea typeface="+mn-lt"/>
                <a:cs typeface="+mn-lt"/>
              </a:rPr>
              <a:t>)</a:t>
            </a:r>
            <a:endParaRPr lang="en-US" sz="2000" dirty="0">
              <a:latin typeface="Times New Roman"/>
              <a:cs typeface="Times New Roman"/>
            </a:endParaRPr>
          </a:p>
        </p:txBody>
      </p:sp>
      <p:sp>
        <p:nvSpPr>
          <p:cNvPr id="11" name="Rectangle: Rounded Corners 10">
            <a:extLst>
              <a:ext uri="{FF2B5EF4-FFF2-40B4-BE49-F238E27FC236}">
                <a16:creationId xmlns:a16="http://schemas.microsoft.com/office/drawing/2014/main" id="{EFE6C446-5961-498B-8AF2-67B9C9ABB991}"/>
              </a:ext>
            </a:extLst>
          </p:cNvPr>
          <p:cNvSpPr/>
          <p:nvPr/>
        </p:nvSpPr>
        <p:spPr>
          <a:xfrm>
            <a:off x="779252" y="5476309"/>
            <a:ext cx="6247189" cy="12292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01F91-1346-458E-AB9D-0CCF4C391151}"/>
              </a:ext>
            </a:extLst>
          </p:cNvPr>
          <p:cNvSpPr txBox="1"/>
          <p:nvPr/>
        </p:nvSpPr>
        <p:spPr>
          <a:xfrm>
            <a:off x="956111" y="5560234"/>
            <a:ext cx="561867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err="1">
                <a:latin typeface="Times New Roman"/>
                <a:ea typeface="+mn-lt"/>
                <a:cs typeface="Times New Roman"/>
              </a:rPr>
              <a:t>y_pred</a:t>
            </a:r>
            <a:r>
              <a:rPr lang="en-GB" sz="2000" dirty="0">
                <a:latin typeface="Times New Roman"/>
                <a:ea typeface="+mn-lt"/>
                <a:cs typeface="Times New Roman"/>
              </a:rPr>
              <a:t> = </a:t>
            </a:r>
            <a:r>
              <a:rPr lang="en-GB" sz="2000" dirty="0" err="1">
                <a:latin typeface="Times New Roman"/>
                <a:ea typeface="+mn-lt"/>
                <a:cs typeface="Times New Roman"/>
              </a:rPr>
              <a:t>clf.predict</a:t>
            </a:r>
            <a:r>
              <a:rPr lang="en-GB" sz="2000" dirty="0">
                <a:latin typeface="Times New Roman"/>
                <a:ea typeface="+mn-lt"/>
                <a:cs typeface="Times New Roman"/>
              </a:rPr>
              <a:t>(</a:t>
            </a:r>
            <a:r>
              <a:rPr lang="en-GB" sz="2000" dirty="0" err="1">
                <a:latin typeface="Times New Roman"/>
                <a:ea typeface="+mn-lt"/>
                <a:cs typeface="Times New Roman"/>
              </a:rPr>
              <a:t>x_test</a:t>
            </a:r>
            <a:r>
              <a:rPr lang="en-GB" sz="2000" dirty="0">
                <a:latin typeface="Times New Roman"/>
                <a:ea typeface="+mn-lt"/>
                <a:cs typeface="Times New Roman"/>
              </a:rPr>
              <a:t>)</a:t>
            </a:r>
          </a:p>
          <a:p>
            <a:r>
              <a:rPr lang="en-GB" sz="2000" dirty="0" err="1">
                <a:latin typeface="Times New Roman"/>
                <a:ea typeface="+mn-lt"/>
                <a:cs typeface="Times New Roman"/>
              </a:rPr>
              <a:t>y_pred</a:t>
            </a:r>
            <a:r>
              <a:rPr lang="en-GB" sz="2000" dirty="0">
                <a:latin typeface="Times New Roman"/>
                <a:ea typeface="+mn-lt"/>
                <a:cs typeface="Times New Roman"/>
              </a:rPr>
              <a:t> = </a:t>
            </a:r>
            <a:r>
              <a:rPr lang="en-GB" sz="2000" dirty="0" err="1">
                <a:latin typeface="Times New Roman"/>
                <a:ea typeface="+mn-lt"/>
                <a:cs typeface="Times New Roman"/>
              </a:rPr>
              <a:t>clf.fit_predict</a:t>
            </a:r>
            <a:r>
              <a:rPr lang="en-GB" sz="2000" dirty="0">
                <a:latin typeface="Times New Roman"/>
                <a:ea typeface="+mn-lt"/>
                <a:cs typeface="Times New Roman"/>
              </a:rPr>
              <a:t>(x)</a:t>
            </a:r>
          </a:p>
          <a:p>
            <a:r>
              <a:rPr lang="en-GB" sz="2000" dirty="0" err="1">
                <a:latin typeface="Times New Roman"/>
                <a:ea typeface="+mn-lt"/>
                <a:cs typeface="Times New Roman"/>
              </a:rPr>
              <a:t>anomaly_scores</a:t>
            </a:r>
            <a:r>
              <a:rPr lang="en-GB" sz="2000" dirty="0">
                <a:latin typeface="Times New Roman"/>
                <a:ea typeface="+mn-lt"/>
                <a:cs typeface="Times New Roman"/>
              </a:rPr>
              <a:t> = </a:t>
            </a:r>
            <a:r>
              <a:rPr lang="en-GB" sz="2000" dirty="0" err="1">
                <a:latin typeface="Times New Roman"/>
                <a:ea typeface="+mn-lt"/>
                <a:cs typeface="Times New Roman"/>
              </a:rPr>
              <a:t>clf.decision_function</a:t>
            </a:r>
            <a:r>
              <a:rPr lang="en-GB" sz="2000" dirty="0">
                <a:latin typeface="Times New Roman"/>
                <a:ea typeface="+mn-lt"/>
                <a:cs typeface="Times New Roman"/>
              </a:rPr>
              <a:t>(</a:t>
            </a:r>
            <a:r>
              <a:rPr lang="en-GB" sz="2000" dirty="0" err="1">
                <a:latin typeface="Times New Roman"/>
                <a:ea typeface="+mn-lt"/>
                <a:cs typeface="Times New Roman"/>
              </a:rPr>
              <a:t>x_test</a:t>
            </a:r>
            <a:r>
              <a:rPr lang="en-GB" sz="2000" dirty="0">
                <a:latin typeface="Times New Roman"/>
                <a:ea typeface="+mn-lt"/>
                <a:cs typeface="Times New Roman"/>
              </a:rPr>
              <a:t>)</a:t>
            </a:r>
          </a:p>
        </p:txBody>
      </p:sp>
    </p:spTree>
    <p:extLst>
      <p:ext uri="{BB962C8B-B14F-4D97-AF65-F5344CB8AC3E}">
        <p14:creationId xmlns:p14="http://schemas.microsoft.com/office/powerpoint/2010/main" val="170046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Anomaly Detection vs. Classification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031873"/>
          </a:xfrm>
          <a:prstGeom prst="rect">
            <a:avLst/>
          </a:prstGeom>
          <a:noFill/>
        </p:spPr>
        <p:txBody>
          <a:bodyPr wrap="square" rtlCol="0" anchor="t">
            <a:spAutoFit/>
          </a:bodyPr>
          <a:lstStyle/>
          <a:p>
            <a:r>
              <a:rPr lang="en-GB" sz="2000" b="1" dirty="0">
                <a:latin typeface="Arial"/>
                <a:cs typeface="Arial"/>
              </a:rPr>
              <a:t>Anomaly Detection</a:t>
            </a:r>
            <a:endParaRPr lang="en-GB" sz="2000" b="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Very small number of positive examples (i.e. examples of anomalies)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Large number of negative examples (i.e. "normal observations")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Many different "types" of anomalies</a:t>
            </a:r>
          </a:p>
          <a:p>
            <a:pPr marL="342900" indent="-342900">
              <a:buFont typeface="Arial" panose="020B0604020202020204" pitchFamily="34" charset="0"/>
              <a:buChar char="•"/>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20B0604020202020204" pitchFamily="34" charset="0"/>
              <a:buChar char="Ø"/>
            </a:pPr>
            <a:r>
              <a:rPr lang="en-GB" sz="2000" dirty="0">
                <a:latin typeface="Arial"/>
                <a:cs typeface="Arial"/>
              </a:rPr>
              <a:t>Hard for algorithm to learn from positive examples what anomalies look like</a:t>
            </a:r>
            <a:endParaRPr lang="en-US" sz="2000" dirty="0">
              <a:ea typeface="+mn-lt"/>
              <a:cs typeface="+mn-lt"/>
            </a:endParaRPr>
          </a:p>
          <a:p>
            <a:pPr marL="800100" lvl="1" indent="-342900">
              <a:buFont typeface="Wingdings" panose="05000000000000000000" pitchFamily="2" charset="2"/>
              <a:buChar char="Ø"/>
            </a:pPr>
            <a:endParaRPr lang="en-GB" sz="2000" dirty="0">
              <a:latin typeface="Arial" panose="020B0604020202020204" pitchFamily="34" charset="0"/>
              <a:ea typeface="+mn-lt"/>
              <a:cs typeface="Arial" panose="020B0604020202020204" pitchFamily="34" charset="0"/>
            </a:endParaRPr>
          </a:p>
          <a:p>
            <a:r>
              <a:rPr lang="en-GB" sz="2000" b="1" dirty="0">
                <a:latin typeface="Arial"/>
                <a:cs typeface="Arial"/>
              </a:rPr>
              <a:t>Classification</a:t>
            </a:r>
            <a:endParaRPr lang="en-GB"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Large number of positive and negative examples</a:t>
            </a: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Enough for algorithm to learn what positives and negatives look like</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Future positives / negatives likely to be similar to those in training set</a:t>
            </a:r>
            <a:endParaRPr lang="en-GB" sz="2000"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7762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Anomaly Detection vs. Classification: Applications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33</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16758"/>
          </a:xfrm>
          <a:prstGeom prst="rect">
            <a:avLst/>
          </a:prstGeom>
          <a:noFill/>
        </p:spPr>
        <p:txBody>
          <a:bodyPr wrap="square" rtlCol="0" anchor="t">
            <a:spAutoFit/>
          </a:bodyPr>
          <a:lstStyle/>
          <a:p>
            <a:r>
              <a:rPr lang="en-GB" sz="2000" b="1" dirty="0">
                <a:latin typeface="Arial"/>
                <a:cs typeface="Arial"/>
              </a:rPr>
              <a:t>Anomaly Detection</a:t>
            </a:r>
            <a:endParaRPr lang="en-GB" sz="2000" b="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Fraud detection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Fault detection in manufacturing (e.g. detecting faulty aircraft engines)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System health monitoring (e.g. monitoring machines in a data </a:t>
            </a:r>
            <a:r>
              <a:rPr lang="en-GB" sz="2000" dirty="0" err="1">
                <a:latin typeface="Arial"/>
                <a:cs typeface="Arial"/>
              </a:rPr>
              <a:t>center</a:t>
            </a:r>
            <a:r>
              <a:rPr lang="en-GB" sz="2000" dirty="0">
                <a:latin typeface="Arial"/>
                <a:cs typeface="Arial"/>
              </a:rPr>
              <a:t>)</a:t>
            </a:r>
          </a:p>
          <a:p>
            <a:pPr marL="342900" indent="-342900">
              <a:buFont typeface="Arial" panose="020B0604020202020204" pitchFamily="34" charset="0"/>
              <a:buChar char="•"/>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Intrusion detection</a:t>
            </a:r>
          </a:p>
          <a:p>
            <a:pPr marL="342900" indent="-342900">
              <a:buFont typeface="Arial" panose="020B0604020202020204" pitchFamily="34" charset="0"/>
              <a:buChar char="•"/>
            </a:pPr>
            <a:endParaRPr lang="en-GB" sz="800" dirty="0">
              <a:latin typeface="Arial"/>
              <a:cs typeface="Arial"/>
            </a:endParaRPr>
          </a:p>
          <a:p>
            <a:pPr marL="342900" indent="-342900">
              <a:buFont typeface="Arial" panose="020B0604020202020204" pitchFamily="34" charset="0"/>
              <a:buChar char="•"/>
            </a:pPr>
            <a:r>
              <a:rPr lang="en-GB" sz="2000" dirty="0">
                <a:latin typeface="Arial"/>
                <a:cs typeface="Arial"/>
              </a:rPr>
              <a:t>Event detection in sensor networks</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a:cs typeface="Arial"/>
            </a:endParaRPr>
          </a:p>
          <a:p>
            <a:pPr marL="342900" indent="-342900">
              <a:buFont typeface="Arial" panose="020B0604020202020204" pitchFamily="34" charset="0"/>
              <a:buChar char="•"/>
            </a:pPr>
            <a:r>
              <a:rPr lang="en-GB" sz="2000" dirty="0">
                <a:latin typeface="Arial"/>
                <a:cs typeface="Arial"/>
              </a:rPr>
              <a:t>Detecting ecosystem disturbances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b="1" dirty="0">
                <a:latin typeface="Arial"/>
                <a:cs typeface="Arial"/>
              </a:rPr>
              <a:t>Classification</a:t>
            </a:r>
            <a:endParaRPr lang="en-GB"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Email spam classification </a:t>
            </a: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Weather forecasting</a:t>
            </a:r>
            <a:endParaRPr lang="en-GB" sz="2000" dirty="0">
              <a:latin typeface="Arial" panose="020B0604020202020204" pitchFamily="34" charset="0"/>
              <a:cs typeface="Arial" panose="020B0604020202020204" pitchFamily="34" charset="0"/>
            </a:endParaRPr>
          </a:p>
          <a:p>
            <a:pPr marL="171450" indent="-171450">
              <a:buFont typeface="Arial"/>
              <a:buChar char="•"/>
            </a:pPr>
            <a:endParaRPr lang="en-GB" sz="8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Cancer classification</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03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Review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p:txBody>
      </p:sp>
      <p:sp>
        <p:nvSpPr>
          <p:cNvPr id="7" name="TextBox 6"/>
          <p:cNvSpPr txBox="1"/>
          <p:nvPr/>
        </p:nvSpPr>
        <p:spPr>
          <a:xfrm>
            <a:off x="919613" y="4775927"/>
            <a:ext cx="6114431"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When is PCA useful and when can it be misleading?</a:t>
            </a:r>
          </a:p>
        </p:txBody>
      </p:sp>
      <p:sp>
        <p:nvSpPr>
          <p:cNvPr id="8" name="TextBox 7"/>
          <p:cNvSpPr txBox="1"/>
          <p:nvPr/>
        </p:nvSpPr>
        <p:spPr>
          <a:xfrm>
            <a:off x="916382" y="5630722"/>
            <a:ext cx="705193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Is anomaly detection supervised or unsupervised? Elaborate</a:t>
            </a:r>
          </a:p>
        </p:txBody>
      </p:sp>
      <p:sp>
        <p:nvSpPr>
          <p:cNvPr id="9" name="TextBox 8"/>
          <p:cNvSpPr txBox="1"/>
          <p:nvPr/>
        </p:nvSpPr>
        <p:spPr>
          <a:xfrm>
            <a:off x="916382" y="3066337"/>
            <a:ext cx="8018542"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are centroids computed in each iteration of K-Means clustering?</a:t>
            </a:r>
          </a:p>
        </p:txBody>
      </p:sp>
      <p:sp>
        <p:nvSpPr>
          <p:cNvPr id="10" name="TextBox 9"/>
          <p:cNvSpPr txBox="1"/>
          <p:nvPr/>
        </p:nvSpPr>
        <p:spPr>
          <a:xfrm>
            <a:off x="916382" y="2211542"/>
            <a:ext cx="6109365"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List and compare two main approaches to clustering</a:t>
            </a:r>
          </a:p>
        </p:txBody>
      </p:sp>
      <p:sp>
        <p:nvSpPr>
          <p:cNvPr id="11" name="TextBox 10"/>
          <p:cNvSpPr txBox="1"/>
          <p:nvPr/>
        </p:nvSpPr>
        <p:spPr>
          <a:xfrm>
            <a:off x="916382" y="3921132"/>
            <a:ext cx="3797339"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a principal component?</a:t>
            </a:r>
          </a:p>
        </p:txBody>
      </p:sp>
      <p:sp>
        <p:nvSpPr>
          <p:cNvPr id="12" name="TextBox 11"/>
          <p:cNvSpPr txBox="1"/>
          <p:nvPr/>
        </p:nvSpPr>
        <p:spPr>
          <a:xfrm>
            <a:off x="918928" y="1356747"/>
            <a:ext cx="8020144"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can a cluster be defined and what variables does it depend on? </a:t>
            </a: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Outcomes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20</a:t>
            </a:r>
            <a:endParaRPr lang="zh-TW" altLang="en-US" sz="1400" dirty="0">
              <a:latin typeface="Arial" panose="020B0604020202020204" pitchFamily="34" charset="0"/>
              <a:cs typeface="Arial" panose="020B0604020202020204" pitchFamily="34" charset="0"/>
            </a:endParaRPr>
          </a:p>
        </p:txBody>
      </p:sp>
      <p:sp>
        <p:nvSpPr>
          <p:cNvPr id="7"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You should be able to:</a:t>
            </a:r>
          </a:p>
        </p:txBody>
      </p:sp>
      <p:sp>
        <p:nvSpPr>
          <p:cNvPr id="8" name="Rectangle 7"/>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Explain how clustering can simplify analysis</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Compare hierarchical versus centroid-based clustering</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Describe what principal component analysis does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Understand how anomaly detection works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Compare and distinguish the two problems of anomaly detection </a:t>
            </a:r>
            <a:r>
              <a:rPr lang="en-GB" altLang="en-US">
                <a:latin typeface="Arial" panose="020B0604020202020204" pitchFamily="34" charset="0"/>
                <a:cs typeface="Arial" panose="020B0604020202020204" pitchFamily="34" charset="0"/>
              </a:rPr>
              <a:t>and classification</a:t>
            </a:r>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0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21</a:t>
            </a:r>
            <a:endParaRPr lang="zh-TW" altLang="en-US" sz="14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Cluster Analysis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661054" cy="538609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Cluster analysis, </a:t>
            </a:r>
            <a:r>
              <a:rPr lang="en-GB" sz="2000" dirty="0">
                <a:latin typeface="Arial" panose="020B0604020202020204" pitchFamily="34" charset="0"/>
                <a:cs typeface="Arial" panose="020B0604020202020204" pitchFamily="34" charset="0"/>
              </a:rPr>
              <a:t>or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clustering</a:t>
            </a:r>
            <a:r>
              <a:rPr lang="en-GB" sz="2000" dirty="0">
                <a:latin typeface="Arial" panose="020B0604020202020204" pitchFamily="34" charset="0"/>
                <a:cs typeface="Arial" panose="020B0604020202020204" pitchFamily="34" charset="0"/>
              </a:rPr>
              <a:t>, is the task of grouping a set of objects into </a:t>
            </a:r>
            <a:r>
              <a:rPr lang="en-GB" sz="2000" i="1" dirty="0">
                <a:latin typeface="Arial" panose="020B0604020202020204" pitchFamily="34" charset="0"/>
                <a:cs typeface="Arial" panose="020B0604020202020204" pitchFamily="34" charset="0"/>
              </a:rPr>
              <a:t>clusters</a:t>
            </a:r>
            <a:r>
              <a:rPr lang="en-GB" sz="2000" dirty="0">
                <a:latin typeface="Arial" panose="020B0604020202020204" pitchFamily="34" charset="0"/>
                <a:cs typeface="Arial" panose="020B0604020202020204" pitchFamily="34" charset="0"/>
              </a:rPr>
              <a:t> (groups), so that:</a:t>
            </a: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Objects in the same cluster are similar, and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Objects in different clusters are dissimilar</a:t>
            </a: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concept of similarity is intentionally vague, as it depends 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chosen distance (as is the case for classification)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E.g., </a:t>
            </a:r>
            <a:r>
              <a:rPr lang="en-GB" sz="2000" i="1" dirty="0">
                <a:latin typeface="Arial" panose="020B0604020202020204" pitchFamily="34" charset="0"/>
                <a:cs typeface="Arial" panose="020B0604020202020204" pitchFamily="34" charset="0"/>
              </a:rPr>
              <a:t>Euclidean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Manhattan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Hamming</a:t>
            </a:r>
            <a:r>
              <a:rPr lang="en-GB" sz="2000" dirty="0">
                <a:latin typeface="Arial" panose="020B0604020202020204" pitchFamily="34" charset="0"/>
                <a:cs typeface="Arial" panose="020B0604020202020204" pitchFamily="34" charset="0"/>
              </a:rPr>
              <a:t>,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definition of cluster, determining the class of clustering algorithms: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panose="020B0604020202020204" pitchFamily="34" charset="0"/>
                <a:cs typeface="Arial" panose="020B0604020202020204" pitchFamily="34" charset="0"/>
              </a:rPr>
              <a:t>Hierarchical, centroid-based</a:t>
            </a:r>
            <a:r>
              <a:rPr lang="en-GB" sz="2000" dirty="0">
                <a:latin typeface="Arial" panose="020B0604020202020204" pitchFamily="34" charset="0"/>
                <a:cs typeface="Arial" panose="020B0604020202020204" pitchFamily="34" charset="0"/>
              </a:rPr>
              <a:t>,</a:t>
            </a:r>
            <a:r>
              <a:rPr lang="en-GB" sz="2000" i="1" dirty="0">
                <a:latin typeface="Arial" panose="020B0604020202020204" pitchFamily="34" charset="0"/>
                <a:cs typeface="Arial" panose="020B0604020202020204" pitchFamily="34" charset="0"/>
              </a:rPr>
              <a:t> density-based</a:t>
            </a:r>
            <a:r>
              <a:rPr lang="en-GB" sz="2000" dirty="0">
                <a:latin typeface="Arial" panose="020B0604020202020204" pitchFamily="34" charset="0"/>
                <a:cs typeface="Arial" panose="020B0604020202020204" pitchFamily="34" charset="0"/>
              </a:rPr>
              <a:t>, …</a:t>
            </a:r>
            <a:endParaRPr lang="en-GB" sz="20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There is no objectively right algorithm: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What works in one kind of model, generally fails in another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appropriate algorithm needs to be chosen experimentally</a:t>
            </a:r>
          </a:p>
          <a:p>
            <a:pPr lvl="1"/>
            <a:endParaRPr lang="en-GB"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Hierarchical Clustering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dirty="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1877437"/>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Hierarchical clustering algorithms</a:t>
            </a:r>
            <a:r>
              <a:rPr lang="en-GB" sz="2000" dirty="0">
                <a:latin typeface="Arial" panose="020B0604020202020204" pitchFamily="34" charset="0"/>
                <a:cs typeface="Arial" panose="020B0604020202020204" pitchFamily="34" charset="0"/>
              </a:rPr>
              <a:t> split the object space into a hierarchy of clusters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Any two distinct clusters will merge into a bigger cluster somewhere higher in the hierarchy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No single partition of the object space</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hierarchy can be represented by a </a:t>
            </a:r>
            <a:r>
              <a:rPr lang="en-GB" sz="2000" i="1" dirty="0" err="1">
                <a:latin typeface="Arial" panose="020B0604020202020204" pitchFamily="34" charset="0"/>
                <a:cs typeface="Arial" panose="020B0604020202020204" pitchFamily="34" charset="0"/>
              </a:rPr>
              <a:t>dendrogram</a:t>
            </a:r>
            <a:r>
              <a:rPr lang="en-GB" sz="2000" dirty="0">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6"/>
          <a:stretch>
            <a:fillRect/>
          </a:stretch>
        </p:blipFill>
        <p:spPr>
          <a:xfrm>
            <a:off x="699655" y="3503441"/>
            <a:ext cx="7162800" cy="2762250"/>
          </a:xfrm>
          <a:prstGeom prst="rect">
            <a:avLst/>
          </a:prstGeom>
        </p:spPr>
      </p:pic>
    </p:spTree>
    <p:extLst>
      <p:ext uri="{BB962C8B-B14F-4D97-AF65-F5344CB8AC3E}">
        <p14:creationId xmlns:p14="http://schemas.microsoft.com/office/powerpoint/2010/main" val="64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Hierarchical Clustering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955203"/>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Hierarchical clustering algorithms can be classified according to three main criteria:</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Agglomerative clustering</a:t>
            </a:r>
            <a:r>
              <a:rPr lang="en-GB" sz="2000" dirty="0">
                <a:latin typeface="Arial" panose="020B0604020202020204" pitchFamily="34" charset="0"/>
                <a:cs typeface="Arial" panose="020B0604020202020204" pitchFamily="34" charset="0"/>
              </a:rPr>
              <a:t> vs. </a:t>
            </a:r>
            <a:r>
              <a:rPr lang="en-GB" sz="2000" i="1" dirty="0">
                <a:latin typeface="Arial" panose="020B0604020202020204" pitchFamily="34" charset="0"/>
                <a:cs typeface="Arial" panose="020B0604020202020204" pitchFamily="34" charset="0"/>
              </a:rPr>
              <a:t>divisive clustering</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Agglomerative clustering builds the clusters from single elements (bottom-up)</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a:cs typeface="Arial"/>
              </a:rPr>
              <a:t>Divisive clustering progressively splits the object space (top-down, rarely used)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chosen distance between points: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panose="020B0604020202020204" pitchFamily="34" charset="0"/>
                <a:cs typeface="Arial" panose="020B0604020202020204" pitchFamily="34" charset="0"/>
              </a:rPr>
              <a:t>Euclidean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Squared Euclidean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Manhattan</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Maximum</a:t>
            </a:r>
            <a:r>
              <a:rPr lang="en-GB" sz="2000" dirty="0">
                <a:latin typeface="Arial" panose="020B0604020202020204" pitchFamily="34" charset="0"/>
                <a:cs typeface="Arial" panose="020B0604020202020204" pitchFamily="34" charset="0"/>
              </a:rPr>
              <a:t>, …</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chosen distance between clusters (</a:t>
            </a:r>
            <a:r>
              <a:rPr lang="en-GB" sz="2000" i="1" dirty="0">
                <a:latin typeface="Arial" panose="020B0604020202020204" pitchFamily="34" charset="0"/>
                <a:cs typeface="Arial" panose="020B0604020202020204" pitchFamily="34" charset="0"/>
              </a:rPr>
              <a:t>linkage</a:t>
            </a:r>
            <a:r>
              <a:rPr lang="en-GB"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a:cs typeface="Arial"/>
              </a:rPr>
              <a:t>Single-linkage clustering</a:t>
            </a:r>
            <a:r>
              <a:rPr lang="en-GB" sz="2000" dirty="0">
                <a:latin typeface="Arial"/>
                <a:cs typeface="Arial"/>
              </a:rPr>
              <a:t> (the minimum distance)</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a:cs typeface="Arial"/>
              </a:rPr>
              <a:t>Complete-linkage clustering</a:t>
            </a:r>
            <a:r>
              <a:rPr lang="en-GB" sz="2000" dirty="0">
                <a:latin typeface="Arial"/>
                <a:cs typeface="Arial"/>
              </a:rPr>
              <a:t> (the maximum distance)</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a:cs typeface="Arial"/>
              </a:rPr>
              <a:t>Average-linkage clustering</a:t>
            </a:r>
            <a:r>
              <a:rPr lang="en-GB" sz="2000" dirty="0">
                <a:latin typeface="Arial"/>
                <a:cs typeface="Arial"/>
              </a:rPr>
              <a:t> (the average distance)</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a:cs typeface="Arial"/>
              </a:rPr>
              <a:t>and many more (each leading to different cluster sets)</a:t>
            </a:r>
          </a:p>
        </p:txBody>
      </p:sp>
    </p:spTree>
    <p:extLst>
      <p:ext uri="{BB962C8B-B14F-4D97-AF65-F5344CB8AC3E}">
        <p14:creationId xmlns:p14="http://schemas.microsoft.com/office/powerpoint/2010/main" val="188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Hierarchical Clustering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262979"/>
          </a:xfrm>
          <a:prstGeom prst="rect">
            <a:avLst/>
          </a:prstGeom>
          <a:noFill/>
        </p:spPr>
        <p:txBody>
          <a:bodyPr wrap="square" rtlCol="0" anchor="t">
            <a:spAutoFit/>
          </a:bodyPr>
          <a:lstStyle/>
          <a:p>
            <a:r>
              <a:rPr lang="en-GB" sz="2000" b="1" dirty="0">
                <a:latin typeface="Arial" panose="020B0604020202020204" pitchFamily="34" charset="0"/>
                <a:cs typeface="Arial" panose="020B0604020202020204" pitchFamily="34" charset="0"/>
              </a:rPr>
              <a:t>Advantages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Yields reproducible results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Does not require prior knowledge of the number of clusters</a:t>
            </a:r>
          </a:p>
          <a:p>
            <a:pPr marL="342900" indent="-342900">
              <a:buFont typeface="Arial" panose="020B0604020202020204" pitchFamily="34" charset="0"/>
              <a:buChar char="•"/>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Each level of the hierarchy gives a different partition that the user can choose</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Disadvantages</a:t>
            </a:r>
            <a:endParaRPr lang="en-GB"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Can’t handle big data well, due to quadratic (or higher) time complexity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a:cs typeface="Arial"/>
              </a:rPr>
              <a:t>Isn’t robust towards outliers, causing either </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a:cs typeface="Arial"/>
              </a:rPr>
              <a:t>Chaining phenomenon</a:t>
            </a:r>
            <a:r>
              <a:rPr lang="en-GB" sz="2000" dirty="0">
                <a:latin typeface="Arial"/>
                <a:cs typeface="Arial"/>
              </a:rPr>
              <a:t> (esp. with single-linkage), or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Lack of continuity (esp. with complete-linkage)</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r>
              <a:rPr lang="en-GB" sz="2000" b="1" dirty="0">
                <a:latin typeface="Arial"/>
                <a:cs typeface="Arial"/>
              </a:rPr>
              <a:t>Density-based algorithms</a:t>
            </a:r>
            <a:r>
              <a:rPr lang="en-GB" sz="2000" dirty="0">
                <a:latin typeface="Arial"/>
                <a:cs typeface="Arial"/>
              </a:rPr>
              <a:t> improve correctness of cluster identification</a:t>
            </a:r>
          </a:p>
          <a:p>
            <a:endParaRPr lang="en-GB" sz="800" dirty="0">
              <a:latin typeface="Arial"/>
              <a:cs typeface="Arial"/>
            </a:endParaRPr>
          </a:p>
          <a:p>
            <a:pPr marL="342900" indent="-342900">
              <a:buFont typeface="Arial"/>
              <a:buChar char="•"/>
            </a:pPr>
            <a:r>
              <a:rPr lang="en-GB" sz="2000" dirty="0">
                <a:latin typeface="Arial"/>
                <a:cs typeface="Arial"/>
              </a:rPr>
              <a:t>Minimum density requirements need to be satisfied by all clusters</a:t>
            </a:r>
          </a:p>
        </p:txBody>
      </p:sp>
    </p:spTree>
    <p:extLst>
      <p:ext uri="{BB962C8B-B14F-4D97-AF65-F5344CB8AC3E}">
        <p14:creationId xmlns:p14="http://schemas.microsoft.com/office/powerpoint/2010/main" val="251798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a:ea typeface="MS PGothic"/>
              </a:rPr>
              <a:t>Centroid-Based Clustering</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770537"/>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Centroid-based clustering</a:t>
            </a:r>
            <a:r>
              <a:rPr lang="en-GB" sz="2000" dirty="0">
                <a:latin typeface="Arial" panose="020B0604020202020204" pitchFamily="34" charset="0"/>
                <a:cs typeface="Arial" panose="020B0604020202020204" pitchFamily="34" charset="0"/>
              </a:rPr>
              <a:t> identifies clusters with a central vector called </a:t>
            </a:r>
            <a:r>
              <a:rPr lang="en-GB" sz="2000" i="1" dirty="0">
                <a:latin typeface="Arial" panose="020B0604020202020204" pitchFamily="34" charset="0"/>
                <a:cs typeface="Arial" panose="020B0604020202020204" pitchFamily="34" charset="0"/>
              </a:rPr>
              <a:t>centroid</a:t>
            </a:r>
            <a:r>
              <a:rPr lang="en-GB"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 vector is then assigned to the cluster of the closest centroid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The centroid does not have to be a member of the cluster</a:t>
            </a:r>
          </a:p>
          <a:p>
            <a:pPr marL="1257300" lvl="2" indent="-342900">
              <a:buFont typeface="Wingdings" panose="05000000000000000000" pitchFamily="2" charset="2"/>
              <a:buChar char="ü"/>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a:cs typeface="Arial"/>
              </a:rPr>
              <a:t>K-means clustering </a:t>
            </a:r>
            <a:r>
              <a:rPr lang="en-GB" sz="2000" dirty="0">
                <a:latin typeface="Arial"/>
                <a:cs typeface="Arial"/>
              </a:rPr>
              <a:t>is the most prominent sub-class of centroid-based clustering </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The difference from the general class is that the number of clusters </a:t>
            </a:r>
            <a:r>
              <a:rPr lang="en-GB" sz="2000" i="1" dirty="0">
                <a:latin typeface="Arial"/>
                <a:cs typeface="Arial"/>
              </a:rPr>
              <a:t>k</a:t>
            </a:r>
            <a:r>
              <a:rPr lang="en-GB" sz="2000" dirty="0">
                <a:latin typeface="Arial"/>
                <a:cs typeface="Arial"/>
              </a:rPr>
              <a:t> is fixed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a:cs typeface="Arial"/>
              </a:rPr>
              <a:t>K</a:t>
            </a:r>
            <a:r>
              <a:rPr lang="en-GB" sz="2000" dirty="0">
                <a:latin typeface="Arial"/>
                <a:cs typeface="Arial"/>
              </a:rPr>
              <a:t>-means clustering tries to solve the following optimization problem:</a:t>
            </a:r>
          </a:p>
          <a:p>
            <a:pPr marL="800100" lvl="1" indent="-342900">
              <a:buFont typeface="Wingdings" panose="05000000000000000000" pitchFamily="2" charset="2"/>
              <a:buChar char="Ø"/>
            </a:pPr>
            <a:endParaRPr lang="en-GB" sz="2000" dirty="0">
              <a:latin typeface="Arial"/>
              <a:cs typeface="Arial"/>
            </a:endParaRPr>
          </a:p>
          <a:p>
            <a:pPr lvl="1"/>
            <a:r>
              <a:rPr lang="en-GB" sz="2000" dirty="0">
                <a:latin typeface="Courier New"/>
                <a:cs typeface="Calibri"/>
              </a:rPr>
              <a:t>Find </a:t>
            </a:r>
            <a:r>
              <a:rPr lang="en-GB" sz="2000" i="1" dirty="0">
                <a:latin typeface="Courier New"/>
                <a:cs typeface="Calibri"/>
              </a:rPr>
              <a:t>k</a:t>
            </a:r>
            <a:r>
              <a:rPr lang="en-GB" sz="2000" dirty="0">
                <a:latin typeface="Courier New"/>
                <a:cs typeface="Calibri"/>
              </a:rPr>
              <a:t> centroids and assign each point to a centroid,</a:t>
            </a:r>
            <a:endParaRPr lang="en-GB" sz="2000" dirty="0">
              <a:latin typeface="Calibri" panose="020F0502020204030204"/>
              <a:cs typeface="Calibri"/>
            </a:endParaRPr>
          </a:p>
          <a:p>
            <a:pPr lvl="1"/>
            <a:r>
              <a:rPr lang="en-GB" sz="2000" dirty="0">
                <a:latin typeface="Courier New"/>
                <a:cs typeface="Calibri"/>
              </a:rPr>
              <a:t>    so that intra-cluster variance is minimized.</a:t>
            </a:r>
            <a:endParaRPr lang="en-GB" sz="2000" dirty="0">
              <a:cs typeface="Calibri"/>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The problem is NP-hard </a:t>
            </a:r>
          </a:p>
          <a:p>
            <a:pPr marL="800100" lvl="1" indent="-342900">
              <a:buFont typeface="Wingdings" panose="05000000000000000000" pitchFamily="2" charset="2"/>
              <a:buChar char="Ø"/>
            </a:pPr>
            <a:endParaRPr lang="en-GB" sz="800" dirty="0">
              <a:latin typeface="Arial"/>
              <a:cs typeface="Arial"/>
            </a:endParaRPr>
          </a:p>
          <a:p>
            <a:pPr marL="1257300" lvl="2" indent="-342900">
              <a:buFont typeface="Wingdings" panose="05000000000000000000" pitchFamily="2" charset="2"/>
              <a:buChar char="ü"/>
            </a:pPr>
            <a:r>
              <a:rPr lang="en-GB" sz="2000" dirty="0">
                <a:latin typeface="Arial"/>
                <a:cs typeface="Arial"/>
              </a:rPr>
              <a:t>Most algorithms give approximate solutions</a:t>
            </a:r>
          </a:p>
        </p:txBody>
      </p:sp>
    </p:spTree>
    <p:extLst>
      <p:ext uri="{BB962C8B-B14F-4D97-AF65-F5344CB8AC3E}">
        <p14:creationId xmlns:p14="http://schemas.microsoft.com/office/powerpoint/2010/main" val="120554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K-Means Clustering Algorithm</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447645"/>
          </a:xfrm>
          <a:prstGeom prst="rect">
            <a:avLst/>
          </a:prstGeom>
          <a:noFill/>
        </p:spPr>
        <p:txBody>
          <a:bodyPr wrap="square" rtlCol="0" anchor="t">
            <a:spAutoFit/>
          </a:bodyPr>
          <a:lstStyle/>
          <a:p>
            <a:pPr marL="342900" indent="-342900">
              <a:buFont typeface="Arial"/>
              <a:buChar char="•"/>
            </a:pPr>
            <a:r>
              <a:rPr lang="en-GB" sz="2000" i="1" dirty="0">
                <a:latin typeface="Arial"/>
                <a:cs typeface="Arial"/>
              </a:rPr>
              <a:t>Lloyd's algorithm</a:t>
            </a:r>
            <a:r>
              <a:rPr lang="en-GB" sz="2000" dirty="0">
                <a:latin typeface="Arial"/>
                <a:cs typeface="Arial"/>
              </a:rPr>
              <a:t> is one common implementation of </a:t>
            </a:r>
            <a:r>
              <a:rPr lang="en-GB" sz="2000" i="1" dirty="0">
                <a:latin typeface="Arial"/>
                <a:cs typeface="Arial"/>
              </a:rPr>
              <a:t>k</a:t>
            </a:r>
            <a:r>
              <a:rPr lang="en-GB" sz="2000" dirty="0">
                <a:latin typeface="Arial"/>
                <a:cs typeface="Arial"/>
              </a:rPr>
              <a:t>-means clustering: </a:t>
            </a: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a:cs typeface="Arial"/>
            </a:endParaRPr>
          </a:p>
          <a:p>
            <a:r>
              <a:rPr lang="en-GB" sz="2000" dirty="0">
                <a:latin typeface="Courier New"/>
                <a:cs typeface="Arial"/>
              </a:rPr>
              <a:t>INPUT: number of clusters, </a:t>
            </a:r>
            <a:r>
              <a:rPr lang="en-GB" sz="2000" i="1" dirty="0">
                <a:latin typeface="Courier New"/>
                <a:cs typeface="Arial"/>
              </a:rPr>
              <a:t>k</a:t>
            </a:r>
            <a:r>
              <a:rPr lang="en-GB" sz="2000" dirty="0">
                <a:latin typeface="Courier New"/>
                <a:cs typeface="Arial"/>
              </a:rPr>
              <a:t>; set of points </a:t>
            </a:r>
            <a:r>
              <a:rPr lang="en-GB" sz="2000" i="1" dirty="0">
                <a:latin typeface="Courier New"/>
                <a:cs typeface="Arial"/>
              </a:rPr>
              <a:t>x</a:t>
            </a:r>
            <a:r>
              <a:rPr lang="en-GB" sz="2000" i="1" baseline="-25000" dirty="0">
                <a:latin typeface="Courier New"/>
                <a:cs typeface="Arial"/>
              </a:rPr>
              <a:t>1</a:t>
            </a:r>
            <a:r>
              <a:rPr lang="en-GB" sz="2000" dirty="0">
                <a:latin typeface="Courier New"/>
                <a:cs typeface="Arial"/>
              </a:rPr>
              <a:t>,…,</a:t>
            </a:r>
            <a:r>
              <a:rPr lang="en-GB" sz="2000" i="1" dirty="0" err="1">
                <a:latin typeface="Courier New"/>
                <a:cs typeface="Arial"/>
              </a:rPr>
              <a:t>x</a:t>
            </a:r>
            <a:r>
              <a:rPr lang="en-GB" sz="2000" i="1" baseline="-25000" dirty="0" err="1">
                <a:latin typeface="Courier New"/>
                <a:cs typeface="Arial"/>
              </a:rPr>
              <a:t>n</a:t>
            </a:r>
            <a:endParaRPr lang="en-GB" sz="2000" i="1" baseline="-25000" dirty="0">
              <a:latin typeface="Courier New"/>
              <a:cs typeface="Arial"/>
            </a:endParaRPr>
          </a:p>
          <a:p>
            <a:pPr marL="457200" indent="-457200">
              <a:buAutoNum type="arabicPeriod"/>
            </a:pPr>
            <a:endParaRPr lang="en-GB" sz="2000" dirty="0">
              <a:latin typeface="Courier New"/>
              <a:cs typeface="Arial"/>
            </a:endParaRPr>
          </a:p>
          <a:p>
            <a:pPr marL="457200" indent="-457200">
              <a:buAutoNum type="arabicPeriod"/>
            </a:pPr>
            <a:r>
              <a:rPr lang="en-GB" sz="2000" dirty="0">
                <a:latin typeface="Courier New"/>
                <a:cs typeface="Arial"/>
              </a:rPr>
              <a:t>Place centroids </a:t>
            </a:r>
            <a:r>
              <a:rPr lang="en-GB" sz="2000" i="1" dirty="0">
                <a:latin typeface="Courier New"/>
                <a:cs typeface="Arial"/>
              </a:rPr>
              <a:t>c</a:t>
            </a:r>
            <a:r>
              <a:rPr lang="en-GB" sz="2000" i="1" baseline="-25000" dirty="0">
                <a:latin typeface="Courier New"/>
                <a:cs typeface="Arial"/>
              </a:rPr>
              <a:t>1</a:t>
            </a:r>
            <a:r>
              <a:rPr lang="en-GB" sz="2000" dirty="0">
                <a:latin typeface="Courier New"/>
                <a:cs typeface="Arial"/>
              </a:rPr>
              <a:t>,…,</a:t>
            </a:r>
            <a:r>
              <a:rPr lang="en-GB" sz="2000" i="1" dirty="0">
                <a:latin typeface="Courier New"/>
                <a:cs typeface="Arial"/>
              </a:rPr>
              <a:t>c</a:t>
            </a:r>
            <a:r>
              <a:rPr lang="en-GB" sz="2000" i="1" baseline="-25000" dirty="0">
                <a:latin typeface="Courier New"/>
                <a:cs typeface="Arial"/>
              </a:rPr>
              <a:t>k</a:t>
            </a:r>
            <a:r>
              <a:rPr lang="en-GB" sz="2000" dirty="0">
                <a:latin typeface="Courier New"/>
                <a:cs typeface="Arial"/>
              </a:rPr>
              <a:t> at random locations</a:t>
            </a:r>
            <a:endParaRPr lang="en-GB" sz="2000" i="1" dirty="0">
              <a:latin typeface="Courier New"/>
              <a:cs typeface="Arial"/>
            </a:endParaRPr>
          </a:p>
          <a:p>
            <a:pPr marL="342900" indent="-342900">
              <a:buAutoNum type="arabicPeriod"/>
            </a:pPr>
            <a:endParaRPr lang="en-GB" sz="800" dirty="0">
              <a:latin typeface="Courier New"/>
              <a:cs typeface="Arial" panose="020B0604020202020204" pitchFamily="34" charset="0"/>
            </a:endParaRPr>
          </a:p>
          <a:p>
            <a:pPr marL="457200" indent="-457200">
              <a:buAutoNum type="arabicPeriod"/>
            </a:pPr>
            <a:r>
              <a:rPr lang="en-GB" sz="2000" dirty="0">
                <a:latin typeface="Courier New"/>
                <a:cs typeface="Arial"/>
              </a:rPr>
              <a:t>Repeat until convergence:</a:t>
            </a: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  For each point </a:t>
            </a:r>
            <a:r>
              <a:rPr lang="en-GB" sz="2000" i="1" dirty="0">
                <a:latin typeface="Courier New"/>
                <a:cs typeface="Arial"/>
              </a:rPr>
              <a:t>x</a:t>
            </a:r>
            <a:r>
              <a:rPr lang="en-GB" sz="2000" i="1" baseline="-25000" dirty="0">
                <a:latin typeface="Courier New"/>
                <a:cs typeface="Arial"/>
              </a:rPr>
              <a:t>i</a:t>
            </a:r>
            <a:r>
              <a:rPr lang="en-GB" sz="2000" dirty="0">
                <a:latin typeface="Courier New"/>
                <a:cs typeface="Arial"/>
              </a:rPr>
              <a:t>:</a:t>
            </a: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    Find nearest centroid </a:t>
            </a:r>
            <a:r>
              <a:rPr lang="en-GB" sz="2000" i="1" dirty="0" err="1">
                <a:latin typeface="Courier New"/>
                <a:cs typeface="Arial"/>
              </a:rPr>
              <a:t>c</a:t>
            </a:r>
            <a:r>
              <a:rPr lang="en-GB" sz="2000" i="1" baseline="-25000" dirty="0" err="1">
                <a:latin typeface="Courier New"/>
                <a:cs typeface="Arial"/>
              </a:rPr>
              <a:t>j</a:t>
            </a:r>
            <a:endParaRPr lang="en-GB" sz="2000" i="1" dirty="0">
              <a:latin typeface="Courier New"/>
              <a:cs typeface="Arial"/>
            </a:endParaRP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    Assign point </a:t>
            </a:r>
            <a:r>
              <a:rPr lang="en-GB" sz="2000" i="1" dirty="0">
                <a:latin typeface="Courier New"/>
                <a:cs typeface="Arial"/>
              </a:rPr>
              <a:t>x</a:t>
            </a:r>
            <a:r>
              <a:rPr lang="en-GB" sz="2000" i="1" baseline="-25000" dirty="0">
                <a:latin typeface="Courier New"/>
                <a:cs typeface="Arial"/>
              </a:rPr>
              <a:t>i</a:t>
            </a:r>
            <a:r>
              <a:rPr lang="en-GB" sz="2000" dirty="0">
                <a:latin typeface="Courier New"/>
                <a:cs typeface="Arial"/>
              </a:rPr>
              <a:t> to cluster </a:t>
            </a:r>
            <a:r>
              <a:rPr lang="en-GB" sz="2000" i="1" dirty="0" err="1">
                <a:latin typeface="Courier New"/>
                <a:cs typeface="Arial"/>
              </a:rPr>
              <a:t>Cl</a:t>
            </a:r>
            <a:r>
              <a:rPr lang="en-GB" sz="2000" i="1" baseline="-25000" dirty="0" err="1">
                <a:latin typeface="Courier New"/>
                <a:cs typeface="Arial"/>
              </a:rPr>
              <a:t>j</a:t>
            </a:r>
            <a:endParaRPr lang="en-GB" sz="2000" i="1" baseline="-25000" dirty="0">
              <a:latin typeface="Courier New"/>
              <a:cs typeface="Arial"/>
            </a:endParaRP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  For each </a:t>
            </a:r>
            <a:r>
              <a:rPr lang="en-GB" sz="2000" i="1" dirty="0">
                <a:latin typeface="Courier New"/>
                <a:cs typeface="Arial"/>
              </a:rPr>
              <a:t>j</a:t>
            </a:r>
            <a:r>
              <a:rPr lang="el-GR" sz="2000" i="1" dirty="0">
                <a:latin typeface="Courier New"/>
                <a:cs typeface="Arial"/>
              </a:rPr>
              <a:t>ϵ</a:t>
            </a:r>
            <a:r>
              <a:rPr lang="en-US" sz="2000" i="1" dirty="0">
                <a:latin typeface="Courier New"/>
                <a:cs typeface="Arial"/>
              </a:rPr>
              <a:t>{1,…,k}</a:t>
            </a:r>
            <a:r>
              <a:rPr lang="en-US" sz="2000" dirty="0">
                <a:latin typeface="Courier New"/>
                <a:cs typeface="Arial"/>
              </a:rPr>
              <a:t>:</a:t>
            </a:r>
          </a:p>
          <a:p>
            <a:pPr marL="457200" indent="-457200">
              <a:buFontTx/>
              <a:buAutoNum type="arabicPeriod"/>
            </a:pPr>
            <a:endParaRPr lang="en-GB" sz="800" dirty="0">
              <a:latin typeface="Courier New"/>
              <a:cs typeface="Arial"/>
            </a:endParaRPr>
          </a:p>
          <a:p>
            <a:pPr marL="457200" indent="-457200">
              <a:buFontTx/>
              <a:buAutoNum type="arabicPeriod"/>
            </a:pPr>
            <a:r>
              <a:rPr lang="en-GB" sz="2000" dirty="0">
                <a:latin typeface="Courier New"/>
                <a:cs typeface="Arial"/>
              </a:rPr>
              <a:t>    Recompute centroid </a:t>
            </a:r>
            <a:r>
              <a:rPr lang="en-GB" sz="2000" i="1" dirty="0" err="1">
                <a:latin typeface="Courier New"/>
                <a:cs typeface="Arial"/>
              </a:rPr>
              <a:t>c</a:t>
            </a:r>
            <a:r>
              <a:rPr lang="en-GB" sz="2000" i="1" baseline="-25000" dirty="0" err="1">
                <a:latin typeface="Courier New"/>
                <a:cs typeface="Arial"/>
              </a:rPr>
              <a:t>j</a:t>
            </a:r>
            <a:r>
              <a:rPr lang="en-GB" sz="2000" dirty="0">
                <a:latin typeface="Courier New"/>
                <a:cs typeface="Arial"/>
              </a:rPr>
              <a:t> as mean of all points in </a:t>
            </a:r>
            <a:r>
              <a:rPr lang="en-GB" sz="2000" i="1" dirty="0" err="1">
                <a:latin typeface="Courier New"/>
                <a:cs typeface="Arial"/>
              </a:rPr>
              <a:t>Cl</a:t>
            </a:r>
            <a:r>
              <a:rPr lang="en-GB" sz="2000" i="1" baseline="-25000" dirty="0" err="1">
                <a:latin typeface="Courier New"/>
                <a:cs typeface="Arial"/>
              </a:rPr>
              <a:t>j</a:t>
            </a:r>
            <a:r>
              <a:rPr lang="en-GB" sz="2000" dirty="0">
                <a:latin typeface="Arial"/>
                <a:cs typeface="Arial"/>
              </a:rPr>
              <a:t> </a:t>
            </a:r>
            <a:endParaRPr lang="en-GB" dirty="0">
              <a:cs typeface="Calibri" panose="020F0502020204030204"/>
            </a:endParaRPr>
          </a:p>
          <a:p>
            <a:pPr marL="800100" lvl="1" indent="-342900">
              <a:buFont typeface="Wingdings" panose="05000000000000000000" pitchFamily="2" charset="2"/>
              <a:buChar char="Ø"/>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Linear time complexity: </a:t>
            </a:r>
          </a:p>
          <a:p>
            <a:pPr lvl="1"/>
            <a:endParaRPr lang="en-GB" sz="800" dirty="0">
              <a:latin typeface="Arial"/>
              <a:cs typeface="Arial"/>
            </a:endParaRPr>
          </a:p>
          <a:p>
            <a:pPr lvl="2"/>
            <a:r>
              <a:rPr lang="en-GB" sz="2000" i="1" dirty="0">
                <a:latin typeface="Arial"/>
                <a:cs typeface="Arial"/>
              </a:rPr>
              <a:t>O(#iterations * #clusters * #instances * #dimensions)</a:t>
            </a:r>
          </a:p>
        </p:txBody>
      </p:sp>
    </p:spTree>
    <p:extLst>
      <p:ext uri="{BB962C8B-B14F-4D97-AF65-F5344CB8AC3E}">
        <p14:creationId xmlns:p14="http://schemas.microsoft.com/office/powerpoint/2010/main" val="314764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B28B4B3527A046A1C61887853F0F28" ma:contentTypeVersion="10" ma:contentTypeDescription="Create a new document." ma:contentTypeScope="" ma:versionID="0e0b51c2cc2cf47e733d6ad18225b5bd">
  <xsd:schema xmlns:xsd="http://www.w3.org/2001/XMLSchema" xmlns:xs="http://www.w3.org/2001/XMLSchema" xmlns:p="http://schemas.microsoft.com/office/2006/metadata/properties" xmlns:ns1="http://schemas.microsoft.com/sharepoint/v3" xmlns:ns3="0c320b0f-797c-4741-9453-0c67664f5d94" targetNamespace="http://schemas.microsoft.com/office/2006/metadata/properties" ma:root="true" ma:fieldsID="57482731bc076b292147e93f6e054406" ns1:_="" ns3:_="">
    <xsd:import namespace="http://schemas.microsoft.com/sharepoint/v3"/>
    <xsd:import namespace="0c320b0f-797c-4741-9453-0c67664f5d9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320b0f-797c-4741-9453-0c67664f5d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B990D4E-216B-4223-82E4-A152CD1EE9F2}">
  <ds:schemaRefs>
    <ds:schemaRef ds:uri="http://schemas.microsoft.com/sharepoint/v3/contenttype/forms"/>
  </ds:schemaRefs>
</ds:datastoreItem>
</file>

<file path=customXml/itemProps2.xml><?xml version="1.0" encoding="utf-8"?>
<ds:datastoreItem xmlns:ds="http://schemas.openxmlformats.org/officeDocument/2006/customXml" ds:itemID="{AFB6A6FB-30D7-442B-9B2B-7BF01776B0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c320b0f-797c-4741-9453-0c67664f5d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DE1E78-43C8-491B-A155-1CEE6C63C108}">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11309</TotalTime>
  <Words>2834</Words>
  <Application>Microsoft Office PowerPoint</Application>
  <PresentationFormat>Widescreen</PresentationFormat>
  <Paragraphs>699</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Black</vt:lpstr>
      <vt:lpstr>Arial,Sans-Serif</vt:lpstr>
      <vt:lpstr>Calibri</vt:lpstr>
      <vt:lpstr>Courier New</vt:lpstr>
      <vt:lpstr>Times New Roman</vt:lpstr>
      <vt:lpstr>Wingdings</vt:lpstr>
      <vt:lpstr>FDM PowerPoint Theme Template</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Lambdas</dc:title>
  <dc:creator>Donatien Kabwe</dc:creator>
  <cp:lastModifiedBy>Luca Fossati</cp:lastModifiedBy>
  <cp:revision>4399</cp:revision>
  <dcterms:created xsi:type="dcterms:W3CDTF">2018-10-30T11:41:52Z</dcterms:created>
  <dcterms:modified xsi:type="dcterms:W3CDTF">2019-11-29T13:30:14Z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0x010100ABB28B4B3527A046A1C61887853F0F28</vt:lpwstr>
  </property>
</Properties>
</file>