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0929"/>
  </p:normalViewPr>
  <p:slideViewPr>
    <p:cSldViewPr showGuides="1">
      <p:cViewPr varScale="1">
        <p:scale>
          <a:sx n="100" d="100"/>
          <a:sy n="100" d="100"/>
        </p:scale>
        <p:origin x="1147" y="62"/>
      </p:cViewPr>
      <p:guideLst>
        <p:guide orient="horz" pos="17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D8BE6FA-3C2C-47FC-8FDF-94D91496D9AE}" type="datetimeFigureOut">
              <a:rPr lang="en-US"/>
              <a:pPr>
                <a:defRPr/>
              </a:pPr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246211F-29B0-4497-8B5C-327B05763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56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AC0753-BAAC-410C-AB14-53263D1FB9FB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525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16BCA9-024D-401D-8574-A0E49BA94A66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4339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E41F9-9ED8-4A77-99C1-82A0977D74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09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E645-EE8F-4D14-98AB-13B1A223DA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89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05C85-6EA5-4319-9F37-65DA447933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512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28600" y="6400800"/>
            <a:ext cx="1905000" cy="304800"/>
          </a:xfrm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304800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38328EA2-0943-4851-8D9C-00C6AF5387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50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905000" cy="228600"/>
          </a:xfrm>
        </p:spPr>
        <p:txBody>
          <a:bodyPr/>
          <a:lstStyle>
            <a:lvl1pPr>
              <a:defRPr sz="11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</p:spPr>
        <p:txBody>
          <a:bodyPr/>
          <a:lstStyle>
            <a:lvl1pPr>
              <a:defRPr sz="11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1905000" cy="228600"/>
          </a:xfrm>
        </p:spPr>
        <p:txBody>
          <a:bodyPr/>
          <a:lstStyle>
            <a:lvl1pPr>
              <a:defRPr sz="1100" smtClean="0"/>
            </a:lvl1pPr>
          </a:lstStyle>
          <a:p>
            <a:pPr>
              <a:defRPr/>
            </a:pPr>
            <a:fld id="{656E4AC4-AA5D-4F10-B918-C29BA37CE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65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4857F-F41F-4F30-AE09-2A7C687A09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85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B6479-2AC2-48C0-BF9C-B8E3CE2CF3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5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C25EA-AFE6-448F-9DBD-7D1164752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05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2EC38-FF3E-4B7F-B52F-C763E02F07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7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4D5BF-2E8F-44EE-B345-E433FC85EC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42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033-AD63-44A0-A265-13BCDEE009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98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9F3CE-844F-4891-AB35-944C107188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55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96071223-7005-4163-BA24-EF3328A335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SDLC</a:t>
            </a:r>
          </a:p>
        </p:txBody>
      </p:sp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/>
              <a:t>2017-12-14</a:t>
            </a:r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100"/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15C677-2ACC-4FD2-84C2-35DFF60CDCA4}" type="slidenum">
              <a:rPr lang="en-US" altLang="en-US" sz="1100"/>
              <a:pPr/>
              <a:t>1</a:t>
            </a:fld>
            <a:endParaRPr lang="en-US" altLang="en-US" sz="1100"/>
          </a:p>
        </p:txBody>
      </p:sp>
      <p:sp>
        <p:nvSpPr>
          <p:cNvPr id="8" name="Oval 7"/>
          <p:cNvSpPr/>
          <p:nvPr/>
        </p:nvSpPr>
        <p:spPr>
          <a:xfrm>
            <a:off x="685800" y="2667000"/>
            <a:ext cx="20574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9" name="Oval 8"/>
          <p:cNvSpPr/>
          <p:nvPr/>
        </p:nvSpPr>
        <p:spPr>
          <a:xfrm>
            <a:off x="6477000" y="2667000"/>
            <a:ext cx="20574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Planning</a:t>
            </a:r>
          </a:p>
        </p:txBody>
      </p:sp>
      <p:sp>
        <p:nvSpPr>
          <p:cNvPr id="10" name="Oval 9"/>
          <p:cNvSpPr/>
          <p:nvPr/>
        </p:nvSpPr>
        <p:spPr>
          <a:xfrm>
            <a:off x="5562600" y="4953000"/>
            <a:ext cx="20574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1" name="Oval 10"/>
          <p:cNvSpPr/>
          <p:nvPr/>
        </p:nvSpPr>
        <p:spPr>
          <a:xfrm>
            <a:off x="1371600" y="4953000"/>
            <a:ext cx="20574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2" name="Oval 11"/>
          <p:cNvSpPr/>
          <p:nvPr/>
        </p:nvSpPr>
        <p:spPr>
          <a:xfrm>
            <a:off x="3543300" y="1371600"/>
            <a:ext cx="20574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Maintenance</a:t>
            </a:r>
          </a:p>
        </p:txBody>
      </p:sp>
      <p:sp>
        <p:nvSpPr>
          <p:cNvPr id="13" name="Arc 12"/>
          <p:cNvSpPr/>
          <p:nvPr/>
        </p:nvSpPr>
        <p:spPr>
          <a:xfrm rot="5400000">
            <a:off x="2552700" y="419100"/>
            <a:ext cx="4038600" cy="6400800"/>
          </a:xfrm>
          <a:prstGeom prst="arc">
            <a:avLst>
              <a:gd name="adj1" fmla="val 15826733"/>
              <a:gd name="adj2" fmla="val 17974158"/>
            </a:avLst>
          </a:prstGeom>
          <a:ln w="28575">
            <a:solidFill>
              <a:srgbClr val="C0000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Arc 14"/>
          <p:cNvSpPr/>
          <p:nvPr/>
        </p:nvSpPr>
        <p:spPr>
          <a:xfrm rot="5400000">
            <a:off x="2552700" y="419100"/>
            <a:ext cx="4038600" cy="6400800"/>
          </a:xfrm>
          <a:prstGeom prst="arc">
            <a:avLst>
              <a:gd name="adj1" fmla="val 12488538"/>
              <a:gd name="adj2" fmla="val 15091590"/>
            </a:avLst>
          </a:prstGeom>
          <a:ln w="28575">
            <a:solidFill>
              <a:srgbClr val="C0000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Arc 15"/>
          <p:cNvSpPr/>
          <p:nvPr/>
        </p:nvSpPr>
        <p:spPr>
          <a:xfrm rot="5400000">
            <a:off x="2552700" y="419100"/>
            <a:ext cx="4038600" cy="6400800"/>
          </a:xfrm>
          <a:prstGeom prst="arc">
            <a:avLst>
              <a:gd name="adj1" fmla="val 19545482"/>
              <a:gd name="adj2" fmla="val 2209554"/>
            </a:avLst>
          </a:prstGeom>
          <a:ln w="28575">
            <a:solidFill>
              <a:srgbClr val="C0000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Arc 16"/>
          <p:cNvSpPr/>
          <p:nvPr/>
        </p:nvSpPr>
        <p:spPr>
          <a:xfrm rot="5400000">
            <a:off x="2552700" y="419100"/>
            <a:ext cx="4038600" cy="6400800"/>
          </a:xfrm>
          <a:prstGeom prst="arc">
            <a:avLst>
              <a:gd name="adj1" fmla="val 3648493"/>
              <a:gd name="adj2" fmla="val 5783220"/>
            </a:avLst>
          </a:prstGeom>
          <a:ln w="28575">
            <a:solidFill>
              <a:srgbClr val="C0000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Arc 17"/>
          <p:cNvSpPr/>
          <p:nvPr/>
        </p:nvSpPr>
        <p:spPr>
          <a:xfrm rot="5400000">
            <a:off x="2552700" y="419100"/>
            <a:ext cx="4038600" cy="6400800"/>
          </a:xfrm>
          <a:prstGeom prst="arc">
            <a:avLst>
              <a:gd name="adj1" fmla="val 6516353"/>
              <a:gd name="adj2" fmla="val 9103182"/>
            </a:avLst>
          </a:prstGeom>
          <a:ln w="28575">
            <a:solidFill>
              <a:srgbClr val="C0000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36" name="Rectangle 18"/>
          <p:cNvSpPr>
            <a:spLocks noChangeArrowheads="1"/>
          </p:cNvSpPr>
          <p:nvPr/>
        </p:nvSpPr>
        <p:spPr bwMode="auto">
          <a:xfrm>
            <a:off x="3390900" y="2147888"/>
            <a:ext cx="2286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000"/>
              <a:t>Production environment,</a:t>
            </a:r>
          </a:p>
        </p:txBody>
      </p:sp>
      <p:sp>
        <p:nvSpPr>
          <p:cNvPr id="5137" name="Rectangle 19"/>
          <p:cNvSpPr>
            <a:spLocks noChangeArrowheads="1"/>
          </p:cNvSpPr>
          <p:nvPr/>
        </p:nvSpPr>
        <p:spPr bwMode="auto">
          <a:xfrm>
            <a:off x="1363663" y="3451225"/>
            <a:ext cx="2286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000"/>
              <a:t>User acceptance testing environment</a:t>
            </a:r>
          </a:p>
        </p:txBody>
      </p:sp>
      <p:sp>
        <p:nvSpPr>
          <p:cNvPr id="5138" name="Rectangle 20"/>
          <p:cNvSpPr>
            <a:spLocks noChangeArrowheads="1"/>
          </p:cNvSpPr>
          <p:nvPr/>
        </p:nvSpPr>
        <p:spPr bwMode="auto">
          <a:xfrm>
            <a:off x="2103438" y="4457700"/>
            <a:ext cx="2286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000"/>
              <a:t>Common build environment</a:t>
            </a:r>
          </a:p>
        </p:txBody>
      </p:sp>
      <p:sp>
        <p:nvSpPr>
          <p:cNvPr id="5139" name="Rectangle 21"/>
          <p:cNvSpPr>
            <a:spLocks noChangeArrowheads="1"/>
          </p:cNvSpPr>
          <p:nvPr/>
        </p:nvSpPr>
        <p:spPr bwMode="auto">
          <a:xfrm>
            <a:off x="2155825" y="4278313"/>
            <a:ext cx="2286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000"/>
              <a:t>Systems integration testing environment</a:t>
            </a:r>
          </a:p>
        </p:txBody>
      </p:sp>
      <p:sp>
        <p:nvSpPr>
          <p:cNvPr id="5140" name="Rectangle 22"/>
          <p:cNvSpPr>
            <a:spLocks noChangeArrowheads="1"/>
          </p:cNvSpPr>
          <p:nvPr/>
        </p:nvSpPr>
        <p:spPr bwMode="auto">
          <a:xfrm>
            <a:off x="2103438" y="4657725"/>
            <a:ext cx="2286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000"/>
              <a:t>Development environment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Grp="1" noChangeAspect="1"/>
          </p:cNvGraphicFramePr>
          <p:nvPr>
            <p:ph/>
          </p:nvPr>
        </p:nvGraphicFramePr>
        <p:xfrm>
          <a:off x="1374775" y="609600"/>
          <a:ext cx="6392863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4" imgW="6468533" imgH="5554133" progId="Visio.Drawing.6">
                  <p:embed/>
                </p:oleObj>
              </mc:Choice>
              <mc:Fallback>
                <p:oleObj name="VISIO" r:id="rId4" imgW="6468533" imgH="5554133" progId="Visio.Drawing.6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609600"/>
                        <a:ext cx="6392863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Date Placeholder 1"/>
          <p:cNvSpPr>
            <a:spLocks noGrp="1"/>
          </p:cNvSpPr>
          <p:nvPr>
            <p:ph type="dt" sz="quarter" idx="10"/>
          </p:nvPr>
        </p:nvSpPr>
        <p:spPr>
          <a:xfrm>
            <a:off x="228600" y="6477000"/>
            <a:ext cx="1905000" cy="228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100"/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100"/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1905000" cy="228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1B6C16-270A-4EDD-B1F9-92F498AB3E72}" type="slidenum">
              <a:rPr lang="en-US" altLang="en-US" sz="1100"/>
              <a:pPr/>
              <a:t>2</a:t>
            </a:fld>
            <a:endParaRPr lang="en-US" altLang="en-US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V-Model</a:t>
            </a:r>
          </a:p>
        </p:txBody>
      </p:sp>
      <p:sp>
        <p:nvSpPr>
          <p:cNvPr id="8195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/>
              <a:t>2017-12-14</a:t>
            </a:r>
          </a:p>
        </p:txBody>
      </p:sp>
      <p:sp>
        <p:nvSpPr>
          <p:cNvPr id="819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100"/>
          </a:p>
        </p:txBody>
      </p:sp>
      <p:sp>
        <p:nvSpPr>
          <p:cNvPr id="819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1AFE29-54FB-448A-AB23-2E5FFD7DF062}" type="slidenum">
              <a:rPr lang="en-US" altLang="en-US" sz="1100"/>
              <a:pPr/>
              <a:t>3</a:t>
            </a:fld>
            <a:endParaRPr lang="en-US" altLang="en-US" sz="1100"/>
          </a:p>
        </p:txBody>
      </p:sp>
      <p:sp>
        <p:nvSpPr>
          <p:cNvPr id="8" name="Rectangle 7"/>
          <p:cNvSpPr/>
          <p:nvPr/>
        </p:nvSpPr>
        <p:spPr>
          <a:xfrm>
            <a:off x="228600" y="1341438"/>
            <a:ext cx="1554163" cy="5476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Conception of Operation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5200" y="1341438"/>
            <a:ext cx="1554163" cy="5476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User Acceptance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2438400"/>
            <a:ext cx="1554163" cy="5492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tx1"/>
                </a:solidFill>
              </a:rPr>
              <a:t>System Design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0" y="2457450"/>
            <a:ext cx="1554163" cy="5492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System</a:t>
            </a:r>
          </a:p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06575" y="3548063"/>
            <a:ext cx="1554163" cy="5492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Detail Design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27725" y="3549650"/>
            <a:ext cx="1555750" cy="547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Integration</a:t>
            </a:r>
          </a:p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94125" y="5746750"/>
            <a:ext cx="1555750" cy="5492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Code</a:t>
            </a:r>
          </a:p>
        </p:txBody>
      </p: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>
            <a:off x="1006475" y="1889125"/>
            <a:ext cx="685800" cy="549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49" idx="2"/>
          </p:cNvCxnSpPr>
          <p:nvPr/>
        </p:nvCxnSpPr>
        <p:spPr>
          <a:xfrm flipV="1">
            <a:off x="5349875" y="5208588"/>
            <a:ext cx="577850" cy="81280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8" idx="3"/>
          </p:cNvCxnSpPr>
          <p:nvPr/>
        </p:nvCxnSpPr>
        <p:spPr>
          <a:xfrm flipH="1">
            <a:off x="1782763" y="1616075"/>
            <a:ext cx="553243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48" idx="0"/>
          </p:cNvCxnSpPr>
          <p:nvPr/>
        </p:nvCxnSpPr>
        <p:spPr>
          <a:xfrm>
            <a:off x="2582863" y="4097338"/>
            <a:ext cx="754062" cy="5572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2" idx="0"/>
          </p:cNvCxnSpPr>
          <p:nvPr/>
        </p:nvCxnSpPr>
        <p:spPr>
          <a:xfrm>
            <a:off x="1692275" y="2987675"/>
            <a:ext cx="890588" cy="560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1"/>
            <a:endCxn id="12" idx="3"/>
          </p:cNvCxnSpPr>
          <p:nvPr/>
        </p:nvCxnSpPr>
        <p:spPr>
          <a:xfrm flipH="1" flipV="1">
            <a:off x="3360738" y="3822700"/>
            <a:ext cx="256698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1"/>
            <a:endCxn id="10" idx="3"/>
          </p:cNvCxnSpPr>
          <p:nvPr/>
        </p:nvCxnSpPr>
        <p:spPr>
          <a:xfrm flipH="1" flipV="1">
            <a:off x="2468563" y="2713038"/>
            <a:ext cx="4237037" cy="190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0"/>
            <a:endCxn id="11" idx="2"/>
          </p:cNvCxnSpPr>
          <p:nvPr/>
        </p:nvCxnSpPr>
        <p:spPr>
          <a:xfrm flipV="1">
            <a:off x="6705600" y="3006725"/>
            <a:ext cx="777875" cy="542925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0"/>
            <a:endCxn id="9" idx="2"/>
          </p:cNvCxnSpPr>
          <p:nvPr/>
        </p:nvCxnSpPr>
        <p:spPr>
          <a:xfrm flipV="1">
            <a:off x="7483475" y="1889125"/>
            <a:ext cx="609600" cy="568325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560638" y="4654550"/>
            <a:ext cx="1554162" cy="547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Unit / Component Design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51438" y="4659313"/>
            <a:ext cx="1554162" cy="5492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Unit / Component Testing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9" idx="1"/>
            <a:endCxn id="48" idx="3"/>
          </p:cNvCxnSpPr>
          <p:nvPr/>
        </p:nvCxnSpPr>
        <p:spPr>
          <a:xfrm flipH="1" flipV="1">
            <a:off x="4114800" y="4927600"/>
            <a:ext cx="1036638" cy="63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2"/>
            <a:endCxn id="14" idx="1"/>
          </p:cNvCxnSpPr>
          <p:nvPr/>
        </p:nvCxnSpPr>
        <p:spPr>
          <a:xfrm>
            <a:off x="3336925" y="5202238"/>
            <a:ext cx="457200" cy="819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0"/>
            <a:endCxn id="13" idx="2"/>
          </p:cNvCxnSpPr>
          <p:nvPr/>
        </p:nvCxnSpPr>
        <p:spPr>
          <a:xfrm flipV="1">
            <a:off x="5927725" y="4097338"/>
            <a:ext cx="777875" cy="561975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8" idx="2"/>
            <a:endCxn id="49" idx="2"/>
          </p:cNvCxnSpPr>
          <p:nvPr/>
        </p:nvCxnSpPr>
        <p:spPr>
          <a:xfrm rot="16200000" flipH="1">
            <a:off x="4629150" y="3910013"/>
            <a:ext cx="6350" cy="2590800"/>
          </a:xfrm>
          <a:prstGeom prst="bentConnector3">
            <a:avLst>
              <a:gd name="adj1" fmla="val 41007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0" idx="2"/>
            <a:endCxn id="11" idx="2"/>
          </p:cNvCxnSpPr>
          <p:nvPr/>
        </p:nvCxnSpPr>
        <p:spPr>
          <a:xfrm rot="16200000" flipH="1">
            <a:off x="4578350" y="101600"/>
            <a:ext cx="19050" cy="5791200"/>
          </a:xfrm>
          <a:prstGeom prst="bentConnector3">
            <a:avLst>
              <a:gd name="adj1" fmla="val 13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8" idx="2"/>
            <a:endCxn id="9" idx="2"/>
          </p:cNvCxnSpPr>
          <p:nvPr/>
        </p:nvCxnSpPr>
        <p:spPr>
          <a:xfrm rot="16200000" flipH="1">
            <a:off x="4549775" y="-1654175"/>
            <a:ext cx="12700" cy="7086600"/>
          </a:xfrm>
          <a:prstGeom prst="bentConnector3">
            <a:avLst>
              <a:gd name="adj1" fmla="val 18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2" idx="2"/>
            <a:endCxn id="13" idx="2"/>
          </p:cNvCxnSpPr>
          <p:nvPr/>
        </p:nvCxnSpPr>
        <p:spPr>
          <a:xfrm rot="16200000" flipH="1">
            <a:off x="4644232" y="2035969"/>
            <a:ext cx="0" cy="4122737"/>
          </a:xfrm>
          <a:prstGeom prst="bentConnector3">
            <a:avLst>
              <a:gd name="adj1" fmla="val 2408740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own Arrow 126"/>
          <p:cNvSpPr/>
          <p:nvPr/>
        </p:nvSpPr>
        <p:spPr>
          <a:xfrm rot="19323268">
            <a:off x="1277938" y="2408238"/>
            <a:ext cx="485775" cy="4211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</a:rPr>
              <a:t>Project</a:t>
            </a:r>
          </a:p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</a:rPr>
              <a:t> Definition</a:t>
            </a:r>
          </a:p>
        </p:txBody>
      </p:sp>
      <p:sp>
        <p:nvSpPr>
          <p:cNvPr id="130" name="Right Arrow 129"/>
          <p:cNvSpPr/>
          <p:nvPr/>
        </p:nvSpPr>
        <p:spPr>
          <a:xfrm rot="18425419">
            <a:off x="5527675" y="4219575"/>
            <a:ext cx="4154488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Project Testing</a:t>
            </a:r>
            <a:endParaRPr lang="en-US" sz="1400" dirty="0"/>
          </a:p>
        </p:txBody>
      </p:sp>
      <p:sp>
        <p:nvSpPr>
          <p:cNvPr id="8225" name="TextBox 130"/>
          <p:cNvSpPr txBox="1">
            <a:spLocks noChangeArrowheads="1"/>
          </p:cNvSpPr>
          <p:nvPr/>
        </p:nvSpPr>
        <p:spPr bwMode="auto">
          <a:xfrm>
            <a:off x="4176713" y="5297488"/>
            <a:ext cx="790575" cy="277812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/>
              <a:t>Test Plan</a:t>
            </a:r>
          </a:p>
        </p:txBody>
      </p:sp>
      <p:sp>
        <p:nvSpPr>
          <p:cNvPr id="8226" name="TextBox 132"/>
          <p:cNvSpPr txBox="1">
            <a:spLocks noChangeArrowheads="1"/>
          </p:cNvSpPr>
          <p:nvPr/>
        </p:nvSpPr>
        <p:spPr bwMode="auto">
          <a:xfrm>
            <a:off x="4176713" y="4184650"/>
            <a:ext cx="790575" cy="277813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/>
              <a:t>Test Plan</a:t>
            </a:r>
          </a:p>
        </p:txBody>
      </p:sp>
      <p:sp>
        <p:nvSpPr>
          <p:cNvPr id="8227" name="TextBox 133"/>
          <p:cNvSpPr txBox="1">
            <a:spLocks noChangeArrowheads="1"/>
          </p:cNvSpPr>
          <p:nvPr/>
        </p:nvSpPr>
        <p:spPr bwMode="auto">
          <a:xfrm>
            <a:off x="4176713" y="3076575"/>
            <a:ext cx="790575" cy="277813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/>
              <a:t>Test Plan</a:t>
            </a:r>
          </a:p>
        </p:txBody>
      </p:sp>
      <p:sp>
        <p:nvSpPr>
          <p:cNvPr id="8228" name="TextBox 134"/>
          <p:cNvSpPr txBox="1">
            <a:spLocks noChangeArrowheads="1"/>
          </p:cNvSpPr>
          <p:nvPr/>
        </p:nvSpPr>
        <p:spPr bwMode="auto">
          <a:xfrm>
            <a:off x="4176713" y="1989138"/>
            <a:ext cx="790575" cy="276225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/>
              <a:t>Test Plan</a:t>
            </a:r>
          </a:p>
        </p:txBody>
      </p:sp>
      <p:sp>
        <p:nvSpPr>
          <p:cNvPr id="8229" name="TextBox 135"/>
          <p:cNvSpPr txBox="1">
            <a:spLocks noChangeArrowheads="1"/>
          </p:cNvSpPr>
          <p:nvPr/>
        </p:nvSpPr>
        <p:spPr bwMode="auto">
          <a:xfrm>
            <a:off x="4284663" y="4789488"/>
            <a:ext cx="574675" cy="277812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/>
              <a:t>Issues</a:t>
            </a:r>
          </a:p>
        </p:txBody>
      </p:sp>
      <p:sp>
        <p:nvSpPr>
          <p:cNvPr id="8230" name="TextBox 136"/>
          <p:cNvSpPr txBox="1">
            <a:spLocks noChangeArrowheads="1"/>
          </p:cNvSpPr>
          <p:nvPr/>
        </p:nvSpPr>
        <p:spPr bwMode="auto">
          <a:xfrm>
            <a:off x="4284663" y="3676650"/>
            <a:ext cx="574675" cy="277813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/>
              <a:t>Issues</a:t>
            </a:r>
          </a:p>
        </p:txBody>
      </p:sp>
      <p:sp>
        <p:nvSpPr>
          <p:cNvPr id="8231" name="TextBox 137"/>
          <p:cNvSpPr txBox="1">
            <a:spLocks noChangeArrowheads="1"/>
          </p:cNvSpPr>
          <p:nvPr/>
        </p:nvSpPr>
        <p:spPr bwMode="auto">
          <a:xfrm>
            <a:off x="4284663" y="2603500"/>
            <a:ext cx="574675" cy="276225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/>
              <a:t>Issues</a:t>
            </a:r>
          </a:p>
        </p:txBody>
      </p:sp>
      <p:sp>
        <p:nvSpPr>
          <p:cNvPr id="8232" name="TextBox 138"/>
          <p:cNvSpPr txBox="1">
            <a:spLocks noChangeArrowheads="1"/>
          </p:cNvSpPr>
          <p:nvPr/>
        </p:nvSpPr>
        <p:spPr bwMode="auto">
          <a:xfrm>
            <a:off x="4284663" y="1457325"/>
            <a:ext cx="574675" cy="276225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/>
              <a:t>Issues</a:t>
            </a:r>
          </a:p>
        </p:txBody>
      </p:sp>
      <p:sp>
        <p:nvSpPr>
          <p:cNvPr id="8233" name="Rectangle 139"/>
          <p:cNvSpPr>
            <a:spLocks noChangeArrowheads="1"/>
          </p:cNvSpPr>
          <p:nvPr/>
        </p:nvSpPr>
        <p:spPr bwMode="auto">
          <a:xfrm>
            <a:off x="100013" y="4184650"/>
            <a:ext cx="2139950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000"/>
              <a:t>Defect testing the failed scenarios, including defect tracking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000"/>
              <a:t>Path testing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000"/>
              <a:t>Data set testing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000"/>
              <a:t>Unit testing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000"/>
              <a:t>System testing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000"/>
              <a:t>Integration testing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000"/>
              <a:t>Black-box testing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000"/>
              <a:t>White-box testing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000"/>
              <a:t>Regression testing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000"/>
              <a:t>Automation testing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000"/>
              <a:t>User acceptance testing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000"/>
              <a:t>Software performance testing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103</Words>
  <Application>Microsoft Office PowerPoint</Application>
  <PresentationFormat>On-screen Show (4:3)</PresentationFormat>
  <Paragraphs>53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Times New Roman</vt:lpstr>
      <vt:lpstr>Arial</vt:lpstr>
      <vt:lpstr>Calibri</vt:lpstr>
      <vt:lpstr>Default Design</vt:lpstr>
      <vt:lpstr>Microsoft Visio Drawing</vt:lpstr>
      <vt:lpstr>SDLC</vt:lpstr>
      <vt:lpstr>PowerPoint Presentation</vt:lpstr>
      <vt:lpstr>V-Model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 Belford</dc:creator>
  <cp:lastModifiedBy>Gene Belford</cp:lastModifiedBy>
  <cp:revision>13</cp:revision>
  <dcterms:created xsi:type="dcterms:W3CDTF">1601-01-01T00:00:00Z</dcterms:created>
  <dcterms:modified xsi:type="dcterms:W3CDTF">2017-12-14T12:46:26Z</dcterms:modified>
</cp:coreProperties>
</file>