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comments/comment3.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4.xml" ContentType="application/vnd.openxmlformats-officedocument.presentationml.comments+xml"/>
  <Override PartName="/ppt/comments/comment5.xml" ContentType="application/vnd.openxmlformats-officedocument.presentationml.comments+xml"/>
  <Override PartName="/ppt/notesSlides/notesSlide7.xml" ContentType="application/vnd.openxmlformats-officedocument.presentationml.notesSlide+xml"/>
  <Override PartName="/ppt/comments/comment6.xml" ContentType="application/vnd.openxmlformats-officedocument.presentationml.comments+xml"/>
  <Override PartName="/ppt/notesSlides/notesSlide8.xml" ContentType="application/vnd.openxmlformats-officedocument.presentationml.notesSlide+xml"/>
  <Override PartName="/ppt/comments/comment7.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4"/>
  </p:notesMasterIdLst>
  <p:handoutMasterIdLst>
    <p:handoutMasterId r:id="rId45"/>
  </p:handoutMasterIdLst>
  <p:sldIdLst>
    <p:sldId id="256" r:id="rId2"/>
    <p:sldId id="263" r:id="rId3"/>
    <p:sldId id="264" r:id="rId4"/>
    <p:sldId id="260" r:id="rId5"/>
    <p:sldId id="261" r:id="rId6"/>
    <p:sldId id="266" r:id="rId7"/>
    <p:sldId id="270" r:id="rId8"/>
    <p:sldId id="259" r:id="rId9"/>
    <p:sldId id="301" r:id="rId10"/>
    <p:sldId id="299" r:id="rId11"/>
    <p:sldId id="300" r:id="rId12"/>
    <p:sldId id="267" r:id="rId13"/>
    <p:sldId id="262" r:id="rId14"/>
    <p:sldId id="268" r:id="rId15"/>
    <p:sldId id="265" r:id="rId16"/>
    <p:sldId id="294" r:id="rId17"/>
    <p:sldId id="295" r:id="rId18"/>
    <p:sldId id="298" r:id="rId19"/>
    <p:sldId id="296" r:id="rId20"/>
    <p:sldId id="297" r:id="rId21"/>
    <p:sldId id="274" r:id="rId22"/>
    <p:sldId id="290" r:id="rId23"/>
    <p:sldId id="292" r:id="rId24"/>
    <p:sldId id="291" r:id="rId25"/>
    <p:sldId id="289" r:id="rId26"/>
    <p:sldId id="281" r:id="rId27"/>
    <p:sldId id="282" r:id="rId28"/>
    <p:sldId id="283" r:id="rId29"/>
    <p:sldId id="284" r:id="rId30"/>
    <p:sldId id="285" r:id="rId31"/>
    <p:sldId id="286" r:id="rId32"/>
    <p:sldId id="280" r:id="rId33"/>
    <p:sldId id="275" r:id="rId34"/>
    <p:sldId id="276" r:id="rId35"/>
    <p:sldId id="277" r:id="rId36"/>
    <p:sldId id="271" r:id="rId37"/>
    <p:sldId id="278" r:id="rId38"/>
    <p:sldId id="272" r:id="rId39"/>
    <p:sldId id="279" r:id="rId40"/>
    <p:sldId id="287" r:id="rId41"/>
    <p:sldId id="288" r:id="rId42"/>
    <p:sldId id="293" r:id="rId4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ubank, Joey (US)" initials="EJ(" lastIdx="21" clrIdx="0">
    <p:extLst>
      <p:ext uri="{19B8F6BF-5375-455C-9EA6-DF929625EA0E}">
        <p15:presenceInfo xmlns:p15="http://schemas.microsoft.com/office/powerpoint/2012/main" userId="Eubank, Joey (U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72" autoAdjust="0"/>
    <p:restoredTop sz="79357" autoAdjust="0"/>
  </p:normalViewPr>
  <p:slideViewPr>
    <p:cSldViewPr snapToGrid="0" showGuides="1">
      <p:cViewPr varScale="1">
        <p:scale>
          <a:sx n="69" d="100"/>
          <a:sy n="69" d="100"/>
        </p:scale>
        <p:origin x="180" y="90"/>
      </p:cViewPr>
      <p:guideLst>
        <p:guide orient="horz" pos="2160"/>
        <p:guide pos="2880"/>
      </p:guideLst>
    </p:cSldViewPr>
  </p:slideViewPr>
  <p:outlineViewPr>
    <p:cViewPr>
      <p:scale>
        <a:sx n="33" d="100"/>
        <a:sy n="33" d="100"/>
      </p:scale>
      <p:origin x="0" y="-840"/>
    </p:cViewPr>
  </p:outlineViewPr>
  <p:notesTextViewPr>
    <p:cViewPr>
      <p:scale>
        <a:sx n="3" d="2"/>
        <a:sy n="3" d="2"/>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5-09T13:26:20.420" idx="3">
    <p:pos x="10" y="10"/>
    <p:text>This should be the first screen the user sees upon connection.  The user will then enter search parameters. Search results should be the next screen.  For example, Funded = Y, PCD = TBD would result in a list of requirements for which funding has been received, but a PCD has not been created.</p:text>
    <p:extLst>
      <p:ext uri="{C676402C-5697-4E1C-873F-D02D1690AC5C}">
        <p15:threadingInfo xmlns:p15="http://schemas.microsoft.com/office/powerpoint/2012/main" timeZoneBias="240"/>
      </p:ext>
    </p:extLst>
  </p:cm>
  <p:cm authorId="1" dt="2017-05-09T13:26:53.408" idx="4">
    <p:pos x="106" y="106"/>
    <p:text>Search using keywords is not required.</p:text>
    <p:extLst>
      <p:ext uri="{C676402C-5697-4E1C-873F-D02D1690AC5C}">
        <p15:threadingInfo xmlns:p15="http://schemas.microsoft.com/office/powerpoint/2012/main" timeZoneBias="240"/>
      </p:ext>
    </p:extLst>
  </p:cm>
  <p:cm authorId="1" dt="2017-05-09T13:33:24.809" idx="5">
    <p:pos x="202" y="202"/>
    <p:text>Program Defined Fields were intended to be unique to the program.  They were intended to allow multiple programs to tailor the tool to use their unique descriptors.  Fields such as Hull and TI can be pre-defined fields now that the tool will be exclusively used by ARCI.  However, the ability to define additonal fields could be nice to have in the future if not to hard to implement.  I don't think Program Defined Fields names can be  selectable.  That would require them to be pre-defined vs. definable.  The intent was to allow an entirely new field to named and established as part of the searchable field within the database by the user.  If this requirement adds significant time and effort to tool development please ignore it.</p:text>
    <p:extLst>
      <p:ext uri="{C676402C-5697-4E1C-873F-D02D1690AC5C}">
        <p15:threadingInfo xmlns:p15="http://schemas.microsoft.com/office/powerpoint/2012/main" timeZoneBias="240"/>
      </p:ext>
    </p:extLst>
  </p:cm>
  <p:cm authorId="1" dt="2017-05-09T14:28:27.169" idx="15">
    <p:pos x="298" y="298"/>
    <p:text>Add a button to Create New PCD which will take the user to the PCD Tracker Entry screen.</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05-09T13:49:34.144" idx="6">
    <p:pos x="10" y="10"/>
    <p:text>This screen should be restricted to only PCDs.</p:text>
    <p:extLst>
      <p:ext uri="{C676402C-5697-4E1C-873F-D02D1690AC5C}">
        <p15:threadingInfo xmlns:p15="http://schemas.microsoft.com/office/powerpoint/2012/main" timeZoneBias="240"/>
      </p:ext>
    </p:extLst>
  </p:cm>
  <p:cm authorId="1" dt="2017-05-09T13:50:29.916" idx="7">
    <p:pos x="106" y="106"/>
    <p:text>PCD status can be Draft, Submitted, Rework or Approved.</p:text>
    <p:extLst>
      <p:ext uri="{C676402C-5697-4E1C-873F-D02D1690AC5C}">
        <p15:threadingInfo xmlns:p15="http://schemas.microsoft.com/office/powerpoint/2012/main" timeZoneBias="240"/>
      </p:ext>
    </p:extLst>
  </p:cm>
  <p:cm authorId="1" dt="2017-05-09T13:53:36.123" idx="8">
    <p:pos x="202" y="202"/>
    <p:text/>
    <p:extLst>
      <p:ext uri="{C676402C-5697-4E1C-873F-D02D1690AC5C}">
        <p15:threadingInfo xmlns:p15="http://schemas.microsoft.com/office/powerpoint/2012/main" timeZoneBias="240"/>
      </p:ext>
    </p:extLst>
  </p:cm>
  <p:cm authorId="1" dt="2017-05-09T13:54:56.506" idx="9">
    <p:pos x="202" y="298"/>
    <p:text>The system will allow the &lt;users&gt; to sort upon any of the data columns.</p:text>
    <p:extLst>
      <p:ext uri="{C676402C-5697-4E1C-873F-D02D1690AC5C}">
        <p15:threadingInfo xmlns:p15="http://schemas.microsoft.com/office/powerpoint/2012/main" timeZoneBias="240">
          <p15:parentCm authorId="1" idx="8"/>
        </p15:threadingInfo>
      </p:ext>
    </p:extLst>
  </p:cm>
  <p:cm authorId="1" dt="2017-05-09T13:55:16.711" idx="10">
    <p:pos x="298" y="298"/>
    <p:text>Select should take the user to the PCD Tasker Data Review screen.  When one box is checked the other boxes should become uncheckable.  Checking more than one box is not necessary unless we want to create the ability to compare two or more PCDs.  Hadn't thought of that before and its probably not necessary.</p:text>
    <p:extLst>
      <p:ext uri="{C676402C-5697-4E1C-873F-D02D1690AC5C}">
        <p15:threadingInfo xmlns:p15="http://schemas.microsoft.com/office/powerpoint/2012/main" timeZoneBias="240"/>
      </p:ext>
    </p:extLst>
  </p:cm>
  <p:cm authorId="1" dt="2017-05-09T14:09:26.440" idx="12">
    <p:pos x="394" y="394"/>
    <p:text>Search results need to be exportable to Excel.</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7-05-09T14:30:58.157" idx="16">
    <p:pos x="106" y="106"/>
    <p:text>We can change information using this screen.  Edit button not necessary.</p:text>
    <p:extLst>
      <p:ext uri="{C676402C-5697-4E1C-873F-D02D1690AC5C}">
        <p15:threadingInfo xmlns:p15="http://schemas.microsoft.com/office/powerpoint/2012/main" timeZoneBias="240"/>
      </p:ext>
    </p:extLst>
  </p:cm>
  <p:cm authorId="1" dt="2017-05-09T14:35:46.014" idx="17">
    <p:pos x="10" y="10"/>
    <p:text>Copy Existing Tracker can be shortened to Copy.</p:text>
    <p:extLst>
      <p:ext uri="{C676402C-5697-4E1C-873F-D02D1690AC5C}">
        <p15:threadingInfo xmlns:p15="http://schemas.microsoft.com/office/powerpoint/2012/main" timeZoneBias="240"/>
      </p:ext>
    </p:extLst>
  </p:cm>
  <p:cm authorId="1" dt="2017-05-09T14:36:07.287" idx="18">
    <p:pos x="202" y="202"/>
    <p:text>Add Tracker button not necessary on this screen.</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7-05-09T14:11:37.846" idx="13">
    <p:pos x="10" y="10"/>
    <p:text>There are</p:text>
    <p:extLst>
      <p:ext uri="{C676402C-5697-4E1C-873F-D02D1690AC5C}">
        <p15:threadingInfo xmlns:p15="http://schemas.microsoft.com/office/powerpoint/2012/main" timeZoneBias="240"/>
      </p:ext>
    </p:extLst>
  </p:cm>
  <p:cm authorId="1" dt="2017-05-09T14:17:33.906" idx="14">
    <p:pos x="10" y="106"/>
    <p:text>I saved the current version of the spreadsheet we use for PCD tracking to the shared Program Tracking Tool Development folder.  That spreadsheet includes standard pre-defined (by type of deliverable) lead times used to calculate the PCD Required (Wake Up) date.  We've also added an On-Dock/Need Date to the spreadsheet which = Customer RDD in the tool.  We should standardize column/field names.  Use those in the spreadsheet.</p:text>
    <p:extLst>
      <p:ext uri="{C676402C-5697-4E1C-873F-D02D1690AC5C}">
        <p15:threadingInfo xmlns:p15="http://schemas.microsoft.com/office/powerpoint/2012/main" timeZoneBias="240">
          <p15:parentCm authorId="1" idx="13"/>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7-05-09T14:39:34.945" idx="19">
    <p:pos x="10" y="10"/>
    <p:text>How do we get to this screen?  From Tracker Entry and Tracker Maintenance?</p:text>
    <p:extLst>
      <p:ext uri="{C676402C-5697-4E1C-873F-D02D1690AC5C}">
        <p15:threadingInfo xmlns:p15="http://schemas.microsoft.com/office/powerpoint/2012/main" timeZoneBias="2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7-05-09T13:17:40.065" idx="1">
    <p:pos x="10" y="10"/>
    <p:text>The purpose of the tool is to create and status PCDs.  Upon initial connection the system should display the PCD search screen.</p:text>
    <p:extLst>
      <p:ext uri="{C676402C-5697-4E1C-873F-D02D1690AC5C}">
        <p15:threadingInfo xmlns:p15="http://schemas.microsoft.com/office/powerpoint/2012/main" timeZoneBias="2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7-05-09T14:52:26.879" idx="21">
    <p:pos x="10" y="10"/>
    <p:text>Not sure what this is for.</p:text>
    <p:extLst>
      <p:ext uri="{C676402C-5697-4E1C-873F-D02D1690AC5C}">
        <p15:threadingInfo xmlns:p15="http://schemas.microsoft.com/office/powerpoint/2012/main" timeZoneBias="2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A5C6DB4A-596B-433C-AD2E-DD059FBE47A8}" type="datetimeFigureOut">
              <a:rPr lang="en-US" smtClean="0"/>
              <a:t>5/9/2017</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21272935-F937-4DED-A244-8BB9F1622877}" type="slidenum">
              <a:rPr lang="en-US" smtClean="0"/>
              <a:t>‹#›</a:t>
            </a:fld>
            <a:endParaRPr lang="en-US"/>
          </a:p>
        </p:txBody>
      </p:sp>
    </p:spTree>
    <p:extLst>
      <p:ext uri="{BB962C8B-B14F-4D97-AF65-F5344CB8AC3E}">
        <p14:creationId xmlns:p14="http://schemas.microsoft.com/office/powerpoint/2010/main" val="2734405846"/>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1D549E1-D908-4C41-8EC0-B78C7FFA6B16}" type="datetimeFigureOut">
              <a:rPr lang="en-US" smtClean="0"/>
              <a:t>5/9/2017</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527D2F5-B07E-49D3-A694-925E5CCC014B}" type="slidenum">
              <a:rPr lang="en-US" smtClean="0"/>
              <a:t>‹#›</a:t>
            </a:fld>
            <a:endParaRPr lang="en-US"/>
          </a:p>
        </p:txBody>
      </p:sp>
    </p:spTree>
    <p:extLst>
      <p:ext uri="{BB962C8B-B14F-4D97-AF65-F5344CB8AC3E}">
        <p14:creationId xmlns:p14="http://schemas.microsoft.com/office/powerpoint/2010/main" val="10064199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pPr marL="0" indent="0">
              <a:buFont typeface="+mj-lt"/>
              <a:buNone/>
            </a:pPr>
            <a:endParaRPr lang="en-US" baseline="0" dirty="0" smtClean="0"/>
          </a:p>
          <a:p>
            <a:pPr marL="0" indent="0">
              <a:buFont typeface="+mj-lt"/>
              <a:buNone/>
            </a:pPr>
            <a:endParaRPr lang="en-US" baseline="0" dirty="0" smtClean="0"/>
          </a:p>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1</a:t>
            </a:fld>
            <a:endParaRPr lang="en-US" dirty="0"/>
          </a:p>
        </p:txBody>
      </p:sp>
    </p:spTree>
    <p:extLst>
      <p:ext uri="{BB962C8B-B14F-4D97-AF65-F5344CB8AC3E}">
        <p14:creationId xmlns:p14="http://schemas.microsoft.com/office/powerpoint/2010/main" val="37032840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36</a:t>
            </a:fld>
            <a:endParaRPr lang="en-US"/>
          </a:p>
        </p:txBody>
      </p:sp>
    </p:spTree>
    <p:extLst>
      <p:ext uri="{BB962C8B-B14F-4D97-AF65-F5344CB8AC3E}">
        <p14:creationId xmlns:p14="http://schemas.microsoft.com/office/powerpoint/2010/main" val="3255510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2</a:t>
            </a:fld>
            <a:endParaRPr lang="en-US"/>
          </a:p>
        </p:txBody>
      </p:sp>
    </p:spTree>
    <p:extLst>
      <p:ext uri="{BB962C8B-B14F-4D97-AF65-F5344CB8AC3E}">
        <p14:creationId xmlns:p14="http://schemas.microsoft.com/office/powerpoint/2010/main" val="2563957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7D2F5-B07E-49D3-A694-925E5CCC014B}" type="slidenum">
              <a:rPr lang="en-US" smtClean="0"/>
              <a:t>3</a:t>
            </a:fld>
            <a:endParaRPr lang="en-US"/>
          </a:p>
        </p:txBody>
      </p:sp>
    </p:spTree>
    <p:extLst>
      <p:ext uri="{BB962C8B-B14F-4D97-AF65-F5344CB8AC3E}">
        <p14:creationId xmlns:p14="http://schemas.microsoft.com/office/powerpoint/2010/main" val="26604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4</a:t>
            </a:fld>
            <a:endParaRPr lang="en-US"/>
          </a:p>
        </p:txBody>
      </p:sp>
    </p:spTree>
    <p:extLst>
      <p:ext uri="{BB962C8B-B14F-4D97-AF65-F5344CB8AC3E}">
        <p14:creationId xmlns:p14="http://schemas.microsoft.com/office/powerpoint/2010/main" val="301692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Description</a:t>
            </a:r>
          </a:p>
          <a:p>
            <a:pPr lvl="1"/>
            <a:r>
              <a:rPr lang="en-US" dirty="0" smtClean="0"/>
              <a:t>The HMI will allow the authorized user to</a:t>
            </a:r>
            <a:r>
              <a:rPr lang="en-US" baseline="0" dirty="0" smtClean="0"/>
              <a:t> add, update, delete, and close tasks.  The HMI will contain a scrolled section that displays tasks already entered for the associated tracker.   When the user </a:t>
            </a:r>
            <a:endParaRPr lang="en-US" dirty="0" smtClean="0"/>
          </a:p>
          <a:p>
            <a:pPr lvl="0"/>
            <a:endParaRPr lang="en-US" dirty="0" smtClean="0"/>
          </a:p>
          <a:p>
            <a:pPr lvl="0"/>
            <a:r>
              <a:rPr lang="en-US" dirty="0" smtClean="0"/>
              <a:t>Requirements</a:t>
            </a:r>
          </a:p>
          <a:p>
            <a:pPr marL="228600" lvl="0" indent="-228600">
              <a:buFont typeface="+mj-lt"/>
              <a:buAutoNum type="arabicPeriod"/>
            </a:pPr>
            <a:r>
              <a:rPr lang="en-US" dirty="0" smtClean="0"/>
              <a:t>The system shall automaticall</a:t>
            </a:r>
            <a:r>
              <a:rPr lang="en-US" baseline="0" dirty="0" smtClean="0"/>
              <a:t>y assign item identifiers that are unique. </a:t>
            </a:r>
            <a:endParaRPr lang="en-US" dirty="0" smtClean="0"/>
          </a:p>
          <a:p>
            <a:pPr marL="228600" lvl="0" indent="-228600">
              <a:buFont typeface="+mj-lt"/>
              <a:buAutoNum type="arabicPeriod"/>
            </a:pPr>
            <a:r>
              <a:rPr lang="en-US" dirty="0" smtClean="0"/>
              <a:t>The</a:t>
            </a:r>
            <a:r>
              <a:rPr lang="en-US" baseline="0" dirty="0" smtClean="0"/>
              <a:t> system shall validate that all required fields are complete.</a:t>
            </a:r>
            <a:endParaRPr lang="en-US" dirty="0" smtClean="0"/>
          </a:p>
          <a:p>
            <a:pPr marL="228600" lvl="0" indent="-228600">
              <a:buFont typeface="+mj-lt"/>
              <a:buAutoNum type="arabicPeriod"/>
            </a:pPr>
            <a:r>
              <a:rPr lang="en-US" dirty="0" smtClean="0"/>
              <a:t>The</a:t>
            </a:r>
            <a:r>
              <a:rPr lang="en-US" baseline="0" dirty="0" smtClean="0"/>
              <a:t> system shall allow the &lt;authorized user&gt; to maintain the enumerations used in the drop-down list boxes.</a:t>
            </a:r>
            <a:endParaRPr lang="en-US" dirty="0" smtClean="0"/>
          </a:p>
          <a:p>
            <a:pPr marL="228600" lvl="0" indent="-228600">
              <a:buFont typeface="+mj-lt"/>
              <a:buAutoNum type="arabicPeriod"/>
            </a:pPr>
            <a:r>
              <a:rPr lang="en-US" dirty="0" smtClean="0"/>
              <a:t>The</a:t>
            </a:r>
            <a:r>
              <a:rPr lang="en-US" baseline="0" dirty="0" smtClean="0"/>
              <a:t> system shall use the &lt;active directory&gt; to assign individual tasks.</a:t>
            </a:r>
            <a:endParaRPr lang="en-US" dirty="0" smtClean="0"/>
          </a:p>
          <a:p>
            <a:pPr marL="228600" lvl="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The &lt;Required By&gt; date cannot</a:t>
            </a:r>
            <a:r>
              <a:rPr lang="en-US" baseline="0" dirty="0" smtClean="0"/>
              <a:t> be later than or the same as the &lt;Internal RDD&gt; date.</a:t>
            </a:r>
            <a:endParaRPr lang="en-US" dirty="0" smtClean="0"/>
          </a:p>
          <a:p>
            <a:pPr marL="228600" indent="-228600">
              <a:buFont typeface="+mj-lt"/>
              <a:buAutoNum type="arabicPeriod"/>
            </a:pPr>
            <a:endParaRPr lang="en-US" dirty="0" smtClean="0"/>
          </a:p>
          <a:p>
            <a:pPr marL="0" indent="0">
              <a:buFont typeface="+mj-lt"/>
              <a:buNone/>
            </a:pPr>
            <a:r>
              <a:rPr lang="en-US" dirty="0" smtClean="0"/>
              <a:t>Functions</a:t>
            </a:r>
          </a:p>
          <a:p>
            <a:pPr marL="228600" indent="-228600">
              <a:buFont typeface="+mj-lt"/>
              <a:buAutoNum type="arabicPeriod"/>
            </a:pPr>
            <a:r>
              <a:rPr lang="en-US" dirty="0" smtClean="0"/>
              <a:t>Action Person</a:t>
            </a:r>
            <a:r>
              <a:rPr lang="en-US" baseline="0" dirty="0" smtClean="0"/>
              <a:t> Helper</a:t>
            </a:r>
            <a:endParaRPr lang="en-US" dirty="0" smtClean="0"/>
          </a:p>
          <a:p>
            <a:pPr marL="228600" indent="-228600">
              <a:buFont typeface="+mj-lt"/>
              <a:buAutoNum type="arabicPeriod"/>
            </a:pPr>
            <a:r>
              <a:rPr lang="en-US" dirty="0" smtClean="0"/>
              <a:t>Approver Person Helper</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Enumeration Helper</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Attachments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Notes?</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Trackers</a:t>
            </a:r>
          </a:p>
          <a:p>
            <a:pPr marL="228600" indent="-228600">
              <a:buFont typeface="+mj-lt"/>
              <a:buAutoNum type="arabicPeriod"/>
            </a:pPr>
            <a:r>
              <a:rPr lang="en-US" dirty="0" smtClean="0"/>
              <a:t>Tasks</a:t>
            </a:r>
          </a:p>
          <a:p>
            <a:pPr marL="228600" indent="-228600">
              <a:buFont typeface="+mj-lt"/>
              <a:buAutoNum type="arabicPeriod"/>
            </a:pPr>
            <a:r>
              <a:rPr lang="en-US" dirty="0" smtClean="0"/>
              <a:t>Users</a:t>
            </a:r>
          </a:p>
          <a:p>
            <a:pPr marL="228600" indent="-228600">
              <a:buFont typeface="+mj-lt"/>
              <a:buAutoNum type="arabicPeriod"/>
            </a:pPr>
            <a:r>
              <a:rPr lang="en-US" dirty="0" smtClean="0"/>
              <a:t>Enumeration Values</a:t>
            </a:r>
          </a:p>
          <a:p>
            <a:pPr marL="228600" indent="-228600">
              <a:buFont typeface="+mj-lt"/>
              <a:buAutoNum type="arabicPeriod"/>
            </a:pPr>
            <a:r>
              <a:rPr lang="en-US" dirty="0" smtClean="0"/>
              <a:t>Notes</a:t>
            </a:r>
          </a:p>
          <a:p>
            <a:pPr marL="228600" indent="-228600">
              <a:buFont typeface="+mj-lt"/>
              <a:buAutoNum type="arabicPeriod"/>
            </a:pPr>
            <a:r>
              <a:rPr lang="en-US" dirty="0" smtClean="0"/>
              <a:t>Attachments</a:t>
            </a:r>
          </a:p>
          <a:p>
            <a:pPr marL="228600" indent="-228600">
              <a:buFont typeface="+mj-lt"/>
              <a:buAutoNum type="arabicPeriod"/>
            </a:pPr>
            <a:endParaRPr lang="en-US" dirty="0" smtClean="0"/>
          </a:p>
          <a:p>
            <a:pPr marL="228600" indent="-228600">
              <a:buFont typeface="+mj-lt"/>
              <a:buAutoNum type="arabicPeriod"/>
            </a:pPr>
            <a:endParaRPr lang="en-US" dirty="0" smtClean="0"/>
          </a:p>
          <a:p>
            <a:pPr marL="0" indent="0">
              <a:buFont typeface="+mj-lt"/>
              <a:buNone/>
            </a:pPr>
            <a:r>
              <a:rPr lang="en-US" dirty="0" smtClean="0"/>
              <a:t>Complexity </a:t>
            </a:r>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5</a:t>
            </a:fld>
            <a:endParaRPr lang="en-US"/>
          </a:p>
        </p:txBody>
      </p:sp>
    </p:spTree>
    <p:extLst>
      <p:ext uri="{BB962C8B-B14F-4D97-AF65-F5344CB8AC3E}">
        <p14:creationId xmlns:p14="http://schemas.microsoft.com/office/powerpoint/2010/main" val="2162653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Description</a:t>
            </a:r>
          </a:p>
          <a:p>
            <a:pPr lvl="1"/>
            <a:r>
              <a:rPr lang="en-US" dirty="0" smtClean="0"/>
              <a:t>From this HMI the user will enter common information needed by, or status information for a related set of tasks.</a:t>
            </a:r>
            <a:r>
              <a:rPr lang="en-US" baseline="0" dirty="0" smtClean="0"/>
              <a:t>  When the user clicks on the ‘Add Task’ button the system will switch to the &lt;task Maintenance&gt; page.  (Can the ‘Add Task’ be merged into ‘Task Maintenance’.)  When the user clicks on the ‘Copy Existing Tasker’ a new tasker will be created.  (Do the tasks when copy also, or is that a option that should be proved?)  </a:t>
            </a:r>
          </a:p>
          <a:p>
            <a:pPr lvl="1"/>
            <a:endParaRPr lang="en-US" baseline="0" dirty="0" smtClean="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Sort/filter?</a:t>
            </a:r>
            <a:endParaRPr lang="en-US" dirty="0" smtClean="0"/>
          </a:p>
          <a:p>
            <a:pPr lvl="0"/>
            <a:r>
              <a:rPr lang="en-US" dirty="0" smtClean="0"/>
              <a:t> </a:t>
            </a:r>
          </a:p>
          <a:p>
            <a:pPr lvl="0"/>
            <a:r>
              <a:rPr lang="en-US" dirty="0" smtClean="0"/>
              <a:t>Requirements</a:t>
            </a:r>
          </a:p>
          <a:p>
            <a:pPr marL="228600" lvl="0" indent="-228600">
              <a:buFont typeface="+mj-lt"/>
              <a:buAutoNum type="arabicPeriod"/>
            </a:pPr>
            <a:r>
              <a:rPr lang="en-US" dirty="0" smtClean="0"/>
              <a:t>The</a:t>
            </a:r>
            <a:r>
              <a:rPr lang="en-US" baseline="0" dirty="0" smtClean="0"/>
              <a:t> system will all the &lt;users&gt; to add, update and remove &lt;tasks&gt;.  </a:t>
            </a:r>
          </a:p>
          <a:p>
            <a:pPr marL="228600" lvl="0" indent="-228600">
              <a:buFont typeface="+mj-lt"/>
              <a:buAutoNum type="arabicPeriod"/>
            </a:pPr>
            <a:r>
              <a:rPr lang="en-US" baseline="0" dirty="0" smtClean="0"/>
              <a:t>The system will allow the &lt;users&gt; to copy an existing &lt;tasker&gt; into a new &lt;tasker&gt;.  </a:t>
            </a:r>
          </a:p>
          <a:p>
            <a:pPr marL="228600" lvl="0" indent="-228600">
              <a:buFont typeface="+mj-lt"/>
              <a:buAutoNum type="arabicPeriod"/>
            </a:pPr>
            <a:r>
              <a:rPr lang="en-US" baseline="0" dirty="0" smtClean="0"/>
              <a:t>The system will allow the &lt;users&gt; to generate a &lt;draft PCD&gt; from the related &lt;tasks&gt;.</a:t>
            </a:r>
          </a:p>
          <a:p>
            <a:pPr marL="228600" lvl="0" indent="-228600">
              <a:buFont typeface="+mj-lt"/>
              <a:buAutoNum type="arabicPeriod"/>
            </a:pPr>
            <a:r>
              <a:rPr lang="en-US" baseline="0" dirty="0" smtClean="0"/>
              <a:t>The system will show the lowest status of a reportable item.</a:t>
            </a:r>
          </a:p>
          <a:p>
            <a:pPr marL="228600" lvl="0" indent="-228600">
              <a:buFont typeface="+mj-lt"/>
              <a:buAutoNum type="arabicPeriod"/>
            </a:pPr>
            <a:r>
              <a:rPr lang="en-US" baseline="0" dirty="0" smtClean="0"/>
              <a:t>The system will allow the &lt;user&gt; to all the tasks the have been assigned to the &lt;tracker&gt;.</a:t>
            </a:r>
          </a:p>
          <a:p>
            <a:pPr marL="228600" lvl="0" indent="-228600">
              <a:buFont typeface="+mj-lt"/>
              <a:buAutoNum type="arabicPeriod"/>
            </a:pPr>
            <a:r>
              <a:rPr lang="en-US" baseline="0" dirty="0" smtClean="0"/>
              <a:t>The system will allow only &lt;authorized users&gt; to edit and/or delete a &lt;tracker&gt;.</a:t>
            </a:r>
          </a:p>
          <a:p>
            <a:pPr marL="228600" lvl="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Required dates can be no early than the</a:t>
            </a:r>
            <a:r>
              <a:rPr lang="en-US" baseline="0" dirty="0" smtClean="0"/>
              <a:t> current date.</a:t>
            </a:r>
            <a:endParaRPr lang="en-US" dirty="0" smtClean="0"/>
          </a:p>
          <a:p>
            <a:pPr marL="228600" indent="-228600">
              <a:buFont typeface="+mj-lt"/>
              <a:buAutoNum type="arabicPeriod"/>
            </a:pPr>
            <a:r>
              <a:rPr lang="en-US" dirty="0" smtClean="0"/>
              <a:t>The &lt;PCD Required&gt; date cannot</a:t>
            </a:r>
            <a:r>
              <a:rPr lang="en-US" baseline="0" dirty="0" smtClean="0"/>
              <a:t> be later than or the same as the &lt;Internal RDD&gt; date.</a:t>
            </a:r>
            <a:endParaRPr lang="en-US" dirty="0" smtClean="0"/>
          </a:p>
          <a:p>
            <a:pPr marL="228600" indent="-228600">
              <a:buFont typeface="+mj-lt"/>
              <a:buAutoNum type="arabicPeriod"/>
            </a:pPr>
            <a:r>
              <a:rPr lang="en-US" dirty="0" smtClean="0"/>
              <a:t>The &lt;Internal RDD&gt; date cannot</a:t>
            </a:r>
            <a:r>
              <a:rPr lang="en-US" baseline="0" dirty="0" smtClean="0"/>
              <a:t> be later than or the same as the &lt;Customer RDD&gt; date.</a:t>
            </a:r>
          </a:p>
          <a:p>
            <a:pPr marL="228600" indent="-228600">
              <a:buFont typeface="+mj-lt"/>
              <a:buAutoNum type="arabicPeriod"/>
            </a:pPr>
            <a:r>
              <a:rPr lang="en-US" baseline="0" dirty="0" smtClean="0"/>
              <a:t>The &lt;PCD&gt; identifier will default to ‘TBD’ upon &lt;tracker&gt; creation.</a:t>
            </a:r>
          </a:p>
          <a:p>
            <a:pPr marL="228600" indent="-228600">
              <a:buFont typeface="+mj-lt"/>
              <a:buAutoNum type="arabicPeriod"/>
            </a:pPr>
            <a:r>
              <a:rPr lang="en-US" baseline="0" dirty="0" smtClean="0"/>
              <a:t>The &lt;PCD&gt; identifier will be updated with &lt;draft PCD&gt; identifier upon generation.</a:t>
            </a:r>
          </a:p>
          <a:p>
            <a:pPr marL="228600" indent="-228600">
              <a:buFont typeface="+mj-lt"/>
              <a:buAutoNum type="arabicPeriod"/>
            </a:pPr>
            <a:r>
              <a:rPr lang="en-US" baseline="0" dirty="0" smtClean="0"/>
              <a:t>The &lt;draft PCD&gt; will have the identifier of the individual who clicked the button assigned as the &lt;originator&gt;.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&lt;PCD&gt; identifier will be updated with &lt;PCD&gt; identifier upon approval.</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&lt;contract&gt; identifier will default to &lt;blank&gt;.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&lt;mod&gt; identifier will default to &lt;blank&gt; until selected by the &lt;project manager&gt;.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a:t>
            </a:r>
            <a:r>
              <a:rPr lang="en-US" baseline="0" dirty="0" err="1" smtClean="0"/>
              <a:t>slin</a:t>
            </a:r>
            <a:r>
              <a:rPr lang="en-US" baseline="0" dirty="0" smtClean="0"/>
              <a:t>&gt; identifier will default to &lt;blank&gt; until entered by the &lt;project manager&gt;.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a:t>
            </a:r>
            <a:r>
              <a:rPr lang="en-US" baseline="0" dirty="0" err="1" smtClean="0"/>
              <a:t>est</a:t>
            </a:r>
            <a:r>
              <a:rPr lang="en-US" baseline="0" dirty="0" smtClean="0"/>
              <a:t>&gt; will default to &lt;blank&gt; until entered by the &lt;project manager&gt;.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&lt;funded&gt; will default to ‘N’ until selected by the &lt;project manager&gt;.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a:t>
            </a:r>
            <a:r>
              <a:rPr lang="en-US" baseline="0" dirty="0" err="1" smtClean="0"/>
              <a:t>fea</a:t>
            </a:r>
            <a:r>
              <a:rPr lang="en-US" baseline="0" dirty="0" smtClean="0"/>
              <a:t>&gt; identifier will default to ‘NA’ until selected by the &lt;project manager&gt;.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a:t>
            </a:r>
            <a:r>
              <a:rPr lang="en-US" baseline="0" dirty="0" err="1" smtClean="0"/>
              <a:t>pn</a:t>
            </a:r>
            <a:r>
              <a:rPr lang="en-US" baseline="0" dirty="0" smtClean="0"/>
              <a:t>&gt; identifier will default to &lt;blank&gt; until selected by the &lt;project manager&gt;.  Enumeration Type: Approval (blank, Pre-Release, Released)</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a:t>
            </a:r>
            <a:r>
              <a:rPr lang="en-US" baseline="0" dirty="0" err="1" smtClean="0"/>
              <a:t>dwg</a:t>
            </a:r>
            <a:r>
              <a:rPr lang="en-US" baseline="0" dirty="0" smtClean="0"/>
              <a:t>&gt; identifier will default to &lt;blank&gt; until selected by the &lt;project manager&gt;. Enumeration Type: Approval (blank, Pre-Release, Released)</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a:t>
            </a:r>
            <a:r>
              <a:rPr lang="en-US" baseline="0" dirty="0" err="1" smtClean="0"/>
              <a:t>bom</a:t>
            </a:r>
            <a:r>
              <a:rPr lang="en-US" baseline="0" dirty="0" smtClean="0"/>
              <a:t>&gt; identifier will default to &lt;blank&gt; until selected by the &lt;project manager&gt;. Enumeration Type: Approval (blank, Pre-Release, Released)</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&lt;customer </a:t>
            </a:r>
            <a:r>
              <a:rPr lang="en-US" baseline="0" dirty="0" err="1" smtClean="0"/>
              <a:t>rdd</a:t>
            </a:r>
            <a:r>
              <a:rPr lang="en-US" baseline="0" dirty="0" smtClean="0"/>
              <a:t>&gt; identifier will default to &lt;blank&gt; until entered by the &lt;project manager&gt;.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&lt;internal </a:t>
            </a:r>
            <a:r>
              <a:rPr lang="en-US" baseline="0" dirty="0" err="1" smtClean="0"/>
              <a:t>rdd</a:t>
            </a:r>
            <a:r>
              <a:rPr lang="en-US" baseline="0" dirty="0" smtClean="0"/>
              <a:t>&gt; identifier will default to &lt;blank&gt; until entered by the &lt;project manager&gt;.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&lt;pcd required&gt; identifier will default to “&lt;internal </a:t>
            </a:r>
            <a:r>
              <a:rPr lang="en-US" baseline="0" dirty="0" err="1" smtClean="0"/>
              <a:t>rdd</a:t>
            </a:r>
            <a:r>
              <a:rPr lang="en-US" baseline="0" dirty="0" smtClean="0"/>
              <a:t>&gt; less the &lt;pre-defined lead time&gt;”.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Enumeration Type: Task Type (blank, PN, DWG, DOM, PCD, PR)</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aseline="0" dirty="0" smtClean="0"/>
          </a:p>
          <a:p>
            <a:pPr marL="228600" indent="-228600">
              <a:buFont typeface="+mj-lt"/>
              <a:buAutoNum type="arabicPeriod"/>
            </a:pPr>
            <a:endParaRPr lang="en-US" dirty="0" smtClean="0"/>
          </a:p>
          <a:p>
            <a:pPr marL="0" indent="0">
              <a:buFont typeface="+mj-lt"/>
              <a:buNone/>
            </a:pPr>
            <a:r>
              <a:rPr lang="en-US" dirty="0" smtClean="0"/>
              <a:t>Functions</a:t>
            </a:r>
          </a:p>
          <a:p>
            <a:pPr marL="228600" indent="-228600">
              <a:buFont typeface="+mj-lt"/>
              <a:buAutoNum type="arabicPeriod"/>
            </a:pPr>
            <a:r>
              <a:rPr lang="en-US" dirty="0" smtClean="0"/>
              <a:t>Contract Selector</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Enumeration</a:t>
            </a:r>
            <a:r>
              <a:rPr lang="en-US" baseline="0" dirty="0" smtClean="0"/>
              <a:t> Helper</a:t>
            </a:r>
            <a:endParaRPr lang="en-US" dirty="0" smtClean="0"/>
          </a:p>
          <a:p>
            <a:pPr marL="0" indent="0">
              <a:buFont typeface="+mj-lt"/>
              <a:buNone/>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Trackers</a:t>
            </a:r>
          </a:p>
          <a:p>
            <a:pPr marL="228600" indent="-228600">
              <a:buFont typeface="+mj-lt"/>
              <a:buAutoNum type="arabicPeriod"/>
            </a:pPr>
            <a:r>
              <a:rPr lang="en-US" dirty="0" smtClean="0"/>
              <a:t>Contracts</a:t>
            </a:r>
          </a:p>
          <a:p>
            <a:pPr marL="228600" indent="-228600">
              <a:buFont typeface="+mj-lt"/>
              <a:buAutoNum type="arabicPeriod"/>
            </a:pPr>
            <a:r>
              <a:rPr lang="en-US" dirty="0" smtClean="0"/>
              <a:t>Notes</a:t>
            </a:r>
          </a:p>
          <a:p>
            <a:pPr marL="228600" indent="-228600">
              <a:buFont typeface="+mj-lt"/>
              <a:buAutoNum type="arabicPeriod"/>
            </a:pPr>
            <a:endParaRPr lang="en-US" dirty="0" smtClean="0"/>
          </a:p>
          <a:p>
            <a:pPr marL="0" indent="0">
              <a:buFont typeface="+mj-lt"/>
              <a:buNone/>
            </a:pPr>
            <a:r>
              <a:rPr lang="en-US" dirty="0" smtClean="0"/>
              <a:t>Complexity </a:t>
            </a:r>
          </a:p>
          <a:p>
            <a:pPr marL="0" indent="0">
              <a:buFont typeface="+mj-lt"/>
              <a:buNone/>
            </a:pPr>
            <a:endParaRPr lang="en-US" dirty="0" smtClean="0"/>
          </a:p>
          <a:p>
            <a:pPr marL="0" indent="0">
              <a:buFont typeface="+mj-lt"/>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6</a:t>
            </a:fld>
            <a:endParaRPr lang="en-US"/>
          </a:p>
        </p:txBody>
      </p:sp>
    </p:spTree>
    <p:extLst>
      <p:ext uri="{BB962C8B-B14F-4D97-AF65-F5344CB8AC3E}">
        <p14:creationId xmlns:p14="http://schemas.microsoft.com/office/powerpoint/2010/main" val="4019949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Description</a:t>
            </a:r>
          </a:p>
          <a:p>
            <a:pPr lvl="1"/>
            <a:r>
              <a:rPr lang="en-US" dirty="0" smtClean="0"/>
              <a:t>Upon user initial connection, the system will display</a:t>
            </a:r>
            <a:r>
              <a:rPr lang="en-US" baseline="0" dirty="0" smtClean="0"/>
              <a:t> a list of tasks/actions, in descending ‘due date’ order, that the user is responsible for.</a:t>
            </a:r>
          </a:p>
          <a:p>
            <a:pPr lvl="0"/>
            <a:endParaRPr lang="en-US" dirty="0" smtClean="0"/>
          </a:p>
          <a:p>
            <a:pPr lvl="0"/>
            <a:r>
              <a:rPr lang="en-US" dirty="0" smtClean="0"/>
              <a:t>Requirements</a:t>
            </a:r>
          </a:p>
          <a:p>
            <a:pPr marL="228600" lvl="0" indent="-228600">
              <a:buFont typeface="+mj-lt"/>
              <a:buAutoNum type="arabicPeriod"/>
            </a:pPr>
            <a:r>
              <a:rPr lang="en-US" baseline="0" dirty="0" smtClean="0"/>
              <a:t>The system will allow the &lt;users&gt; to sort upon any of the data columns.  </a:t>
            </a:r>
          </a:p>
          <a:p>
            <a:pPr marL="228600" lvl="0" indent="-228600">
              <a:buFont typeface="+mj-lt"/>
              <a:buAutoNum type="arabicPeriod"/>
            </a:pPr>
            <a:r>
              <a:rPr lang="en-US" baseline="0" dirty="0" smtClean="0"/>
              <a:t>The system will allow the &lt;users&gt; to select a &lt;task&gt; to open.  </a:t>
            </a:r>
          </a:p>
          <a:p>
            <a:pPr marL="228600" lvl="0" indent="-228600">
              <a:buFont typeface="+mj-lt"/>
              <a:buAutoNum type="arabicPeriod"/>
            </a:pPr>
            <a:r>
              <a:rPr lang="en-US" baseline="0" dirty="0" smtClean="0"/>
              <a:t>The system shall allow &lt;authorized users&gt; with the &lt;appropriate rights&gt; to add new tasking.  </a:t>
            </a:r>
          </a:p>
          <a:p>
            <a:pPr marL="228600" lvl="0" indent="-228600">
              <a:buFont typeface="+mj-lt"/>
              <a:buAutoNum type="arabicPeriod"/>
            </a:pPr>
            <a:r>
              <a:rPr lang="en-US" baseline="0" dirty="0" smtClean="0"/>
              <a:t>The system shall allow &lt;authorized users&gt; with the &lt;appropriate rights&gt; to access administrative functions</a:t>
            </a:r>
          </a:p>
          <a:p>
            <a:pPr marL="228600" lvl="0" indent="-228600">
              <a:buFont typeface="+mj-lt"/>
              <a:buAutoNum type="arabicPeriod"/>
            </a:pPr>
            <a:r>
              <a:rPr lang="en-US" baseline="0" dirty="0" smtClean="0"/>
              <a:t>Search</a:t>
            </a:r>
          </a:p>
          <a:p>
            <a:pPr marL="228600" lvl="0" indent="-228600">
              <a:buFont typeface="+mj-lt"/>
              <a:buAutoNum type="arabicPeriod"/>
            </a:pPr>
            <a:r>
              <a:rPr lang="en-US" baseline="0" dirty="0" smtClean="0"/>
              <a:t>The system shall highlight &lt;tasks&gt; due with X number of days.</a:t>
            </a:r>
            <a:endParaRPr lang="en-US" dirty="0" smtClean="0"/>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endParaRPr lang="en-US" dirty="0" smtClean="0"/>
          </a:p>
          <a:p>
            <a:endParaRPr lang="en-US" dirty="0" smtClean="0"/>
          </a:p>
          <a:p>
            <a:r>
              <a:rPr lang="en-US" dirty="0" smtClean="0"/>
              <a:t>Business Rules</a:t>
            </a:r>
          </a:p>
          <a:p>
            <a:pPr marL="228600" indent="-228600">
              <a:buFont typeface="+mj-lt"/>
              <a:buAutoNum type="arabicPeriod"/>
            </a:pPr>
            <a:r>
              <a:rPr lang="en-US" dirty="0" smtClean="0"/>
              <a:t>X</a:t>
            </a:r>
          </a:p>
          <a:p>
            <a:pPr marL="228600" indent="-228600">
              <a:buFont typeface="+mj-lt"/>
              <a:buAutoNum type="arabicPeriod"/>
            </a:pPr>
            <a:r>
              <a:rPr lang="en-US" dirty="0" smtClean="0"/>
              <a:t>Y</a:t>
            </a:r>
          </a:p>
          <a:p>
            <a:pPr marL="228600" indent="-228600">
              <a:buFont typeface="+mj-lt"/>
              <a:buAutoNum type="arabicPeriod"/>
            </a:pPr>
            <a:r>
              <a:rPr lang="en-US" dirty="0" smtClean="0"/>
              <a:t>Z</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Users</a:t>
            </a:r>
          </a:p>
          <a:p>
            <a:pPr marL="228600" indent="-228600">
              <a:buFont typeface="+mj-lt"/>
              <a:buAutoNum type="arabicPeriod"/>
            </a:pPr>
            <a:r>
              <a:rPr lang="en-US" dirty="0" smtClean="0"/>
              <a:t>Tasks</a:t>
            </a:r>
          </a:p>
          <a:p>
            <a:pPr marL="228600" indent="-228600">
              <a:buFont typeface="+mj-lt"/>
              <a:buAutoNum type="arabicPeriod"/>
            </a:pPr>
            <a:endParaRPr lang="en-US" dirty="0" smtClean="0"/>
          </a:p>
          <a:p>
            <a:pPr marL="0" indent="0">
              <a:buFont typeface="+mj-lt"/>
              <a:buNone/>
            </a:pPr>
            <a:r>
              <a:rPr lang="en-US" dirty="0" smtClean="0"/>
              <a:t>Complexity 		7</a:t>
            </a:r>
          </a:p>
          <a:p>
            <a:pPr marL="171450" indent="-171450">
              <a:buFont typeface="Arial" panose="020B0604020202020204" pitchFamily="34" charset="0"/>
              <a:buChar char="•"/>
            </a:pPr>
            <a:r>
              <a:rPr lang="en-US" dirty="0" smtClean="0"/>
              <a:t>Inputs		3</a:t>
            </a:r>
          </a:p>
          <a:p>
            <a:pPr marL="171450" indent="-171450">
              <a:buFont typeface="Arial" panose="020B0604020202020204" pitchFamily="34" charset="0"/>
              <a:buChar char="•"/>
            </a:pPr>
            <a:r>
              <a:rPr lang="en-US" dirty="0" smtClean="0"/>
              <a:t>Outputs		1</a:t>
            </a:r>
          </a:p>
          <a:p>
            <a:pPr marL="171450" indent="-171450">
              <a:buFont typeface="Arial" panose="020B0604020202020204" pitchFamily="34" charset="0"/>
              <a:buChar char="•"/>
            </a:pPr>
            <a:r>
              <a:rPr lang="en-US" dirty="0" smtClean="0"/>
              <a:t>Inquires		1</a:t>
            </a:r>
          </a:p>
          <a:p>
            <a:pPr marL="171450" indent="-171450">
              <a:buFont typeface="Arial" panose="020B0604020202020204" pitchFamily="34" charset="0"/>
              <a:buChar char="•"/>
            </a:pPr>
            <a:r>
              <a:rPr lang="en-US" dirty="0" smtClean="0"/>
              <a:t>Files/Tables		2</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8</a:t>
            </a:fld>
            <a:endParaRPr lang="en-US" dirty="0"/>
          </a:p>
        </p:txBody>
      </p:sp>
    </p:spTree>
    <p:extLst>
      <p:ext uri="{BB962C8B-B14F-4D97-AF65-F5344CB8AC3E}">
        <p14:creationId xmlns:p14="http://schemas.microsoft.com/office/powerpoint/2010/main" val="574562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9</a:t>
            </a:fld>
            <a:endParaRPr lang="en-US"/>
          </a:p>
        </p:txBody>
      </p:sp>
    </p:spTree>
    <p:extLst>
      <p:ext uri="{BB962C8B-B14F-4D97-AF65-F5344CB8AC3E}">
        <p14:creationId xmlns:p14="http://schemas.microsoft.com/office/powerpoint/2010/main" val="2124971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Description</a:t>
            </a:r>
          </a:p>
          <a:p>
            <a:pPr lvl="1"/>
            <a:r>
              <a:rPr lang="en-US" dirty="0" smtClean="0"/>
              <a:t>Allows the user to select a value</a:t>
            </a:r>
            <a:r>
              <a:rPr lang="en-US" baseline="0" dirty="0" smtClean="0"/>
              <a:t> to populate a selection box.  This could be either a separate popup, or a drop down list box depending on the standards used.  </a:t>
            </a:r>
            <a:endParaRPr lang="en-US" dirty="0" smtClean="0"/>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The code value is distinct.</a:t>
            </a:r>
          </a:p>
          <a:p>
            <a:pPr marL="228600" indent="-228600">
              <a:buFont typeface="+mj-lt"/>
              <a:buAutoNum type="arabicPeriod"/>
            </a:pPr>
            <a:r>
              <a:rPr lang="en-US" dirty="0" smtClean="0"/>
              <a:t>The</a:t>
            </a:r>
            <a:r>
              <a:rPr lang="en-US" baseline="0" dirty="0" smtClean="0"/>
              <a:t> code name is distinct.</a:t>
            </a:r>
            <a:endParaRPr lang="en-US" dirty="0" smtClean="0"/>
          </a:p>
          <a:p>
            <a:pPr marL="228600" indent="-228600">
              <a:buFont typeface="+mj-lt"/>
              <a:buAutoNum type="arabicPeriod"/>
            </a:pPr>
            <a:r>
              <a:rPr lang="en-US" dirty="0" smtClean="0"/>
              <a:t>The list will only contain valid</a:t>
            </a:r>
            <a:r>
              <a:rPr lang="en-US" baseline="0" dirty="0" smtClean="0"/>
              <a:t>/&lt;active&gt; codes.  </a:t>
            </a:r>
          </a:p>
          <a:p>
            <a:pPr marL="228600" indent="-228600">
              <a:buFont typeface="+mj-lt"/>
              <a:buAutoNum type="arabicPeriod"/>
            </a:pPr>
            <a:r>
              <a:rPr lang="en-US" baseline="0" dirty="0" smtClean="0"/>
              <a:t>Codes that are inactive will this be displayable for historical data.</a:t>
            </a:r>
          </a:p>
          <a:p>
            <a:pPr marL="228600" indent="-228600">
              <a:buFont typeface="+mj-lt"/>
              <a:buAutoNum type="arabicPeriod"/>
            </a:pPr>
            <a:r>
              <a:rPr lang="en-US" baseline="0" dirty="0" smtClean="0"/>
              <a:t>Selection/validation of enumeration values will use the &lt;enumeration code&gt; and &lt;enumeration value code&gt;.</a:t>
            </a:r>
            <a:endParaRPr lang="en-US" dirty="0" smtClean="0"/>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Enumeration Types</a:t>
            </a:r>
          </a:p>
          <a:p>
            <a:pPr marL="228600" indent="-228600">
              <a:buFont typeface="+mj-lt"/>
              <a:buAutoNum type="arabicPeriod"/>
            </a:pPr>
            <a:r>
              <a:rPr lang="en-US" dirty="0" smtClean="0"/>
              <a:t>Enumeration</a:t>
            </a:r>
            <a:r>
              <a:rPr lang="en-US" baseline="0" dirty="0" smtClean="0"/>
              <a:t> Values</a:t>
            </a:r>
            <a:endParaRPr lang="en-US" dirty="0" smtClean="0"/>
          </a:p>
          <a:p>
            <a:pPr marL="228600" indent="-228600">
              <a:buFont typeface="+mj-lt"/>
              <a:buAutoNum type="arabicPeriod"/>
            </a:pPr>
            <a:endParaRPr lang="en-US" dirty="0" smtClean="0"/>
          </a:p>
          <a:p>
            <a:pPr marL="0" indent="0">
              <a:buFont typeface="+mj-lt"/>
              <a:buNone/>
            </a:pPr>
            <a:r>
              <a:rPr lang="en-US" dirty="0" smtClean="0"/>
              <a:t>Complexity </a:t>
            </a:r>
          </a:p>
          <a:p>
            <a:pPr marL="0" indent="0">
              <a:buFont typeface="+mj-lt"/>
              <a:buNone/>
            </a:pPr>
            <a:endParaRPr lang="en-US" dirty="0" smtClean="0"/>
          </a:p>
        </p:txBody>
      </p:sp>
      <p:sp>
        <p:nvSpPr>
          <p:cNvPr id="4" name="Slide Number Placeholder 3"/>
          <p:cNvSpPr>
            <a:spLocks noGrp="1"/>
          </p:cNvSpPr>
          <p:nvPr>
            <p:ph type="sldNum" sz="quarter" idx="10"/>
          </p:nvPr>
        </p:nvSpPr>
        <p:spPr/>
        <p:txBody>
          <a:bodyPr/>
          <a:lstStyle/>
          <a:p>
            <a:fld id="{3527D2F5-B07E-49D3-A694-925E5CCC014B}" type="slidenum">
              <a:rPr lang="en-US" smtClean="0"/>
              <a:t>17</a:t>
            </a:fld>
            <a:endParaRPr lang="en-US"/>
          </a:p>
        </p:txBody>
      </p:sp>
    </p:spTree>
    <p:extLst>
      <p:ext uri="{BB962C8B-B14F-4D97-AF65-F5344CB8AC3E}">
        <p14:creationId xmlns:p14="http://schemas.microsoft.com/office/powerpoint/2010/main" val="4118268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5/2/2017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a:t>
            </a:fld>
            <a:endParaRPr lang="en-US"/>
          </a:p>
        </p:txBody>
      </p:sp>
    </p:spTree>
    <p:extLst>
      <p:ext uri="{BB962C8B-B14F-4D97-AF65-F5344CB8AC3E}">
        <p14:creationId xmlns:p14="http://schemas.microsoft.com/office/powerpoint/2010/main" val="491708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5/2/2017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a:t>
            </a:fld>
            <a:endParaRPr lang="en-US"/>
          </a:p>
        </p:txBody>
      </p:sp>
    </p:spTree>
    <p:extLst>
      <p:ext uri="{BB962C8B-B14F-4D97-AF65-F5344CB8AC3E}">
        <p14:creationId xmlns:p14="http://schemas.microsoft.com/office/powerpoint/2010/main" val="2724966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5/2/2017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a:t>
            </a:fld>
            <a:endParaRPr lang="en-US"/>
          </a:p>
        </p:txBody>
      </p:sp>
    </p:spTree>
    <p:extLst>
      <p:ext uri="{BB962C8B-B14F-4D97-AF65-F5344CB8AC3E}">
        <p14:creationId xmlns:p14="http://schemas.microsoft.com/office/powerpoint/2010/main" val="1477040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dirty="0" smtClean="0"/>
              <a:t>5/9/2017</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a:t>
            </a:fld>
            <a:endParaRPr lang="en-US"/>
          </a:p>
        </p:txBody>
      </p:sp>
    </p:spTree>
    <p:extLst>
      <p:ext uri="{BB962C8B-B14F-4D97-AF65-F5344CB8AC3E}">
        <p14:creationId xmlns:p14="http://schemas.microsoft.com/office/powerpoint/2010/main" val="2515751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5/2/2017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a:t>
            </a:fld>
            <a:endParaRPr lang="en-US"/>
          </a:p>
        </p:txBody>
      </p:sp>
    </p:spTree>
    <p:extLst>
      <p:ext uri="{BB962C8B-B14F-4D97-AF65-F5344CB8AC3E}">
        <p14:creationId xmlns:p14="http://schemas.microsoft.com/office/powerpoint/2010/main" val="301578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5/2/2017</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EB430-80FE-43B2-871B-976A5AAF5BCC}" type="slidenum">
              <a:rPr lang="en-US" smtClean="0"/>
              <a:t>‹#›</a:t>
            </a:fld>
            <a:endParaRPr lang="en-US"/>
          </a:p>
        </p:txBody>
      </p:sp>
    </p:spTree>
    <p:extLst>
      <p:ext uri="{BB962C8B-B14F-4D97-AF65-F5344CB8AC3E}">
        <p14:creationId xmlns:p14="http://schemas.microsoft.com/office/powerpoint/2010/main" val="3856411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5/2/2017</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FEB430-80FE-43B2-871B-976A5AAF5BCC}" type="slidenum">
              <a:rPr lang="en-US" smtClean="0"/>
              <a:t>‹#›</a:t>
            </a:fld>
            <a:endParaRPr lang="en-US"/>
          </a:p>
        </p:txBody>
      </p:sp>
    </p:spTree>
    <p:extLst>
      <p:ext uri="{BB962C8B-B14F-4D97-AF65-F5344CB8AC3E}">
        <p14:creationId xmlns:p14="http://schemas.microsoft.com/office/powerpoint/2010/main" val="865076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5/2/2017</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FEB430-80FE-43B2-871B-976A5AAF5BCC}" type="slidenum">
              <a:rPr lang="en-US" smtClean="0"/>
              <a:t>‹#›</a:t>
            </a:fld>
            <a:endParaRPr lang="en-US"/>
          </a:p>
        </p:txBody>
      </p:sp>
    </p:spTree>
    <p:extLst>
      <p:ext uri="{BB962C8B-B14F-4D97-AF65-F5344CB8AC3E}">
        <p14:creationId xmlns:p14="http://schemas.microsoft.com/office/powerpoint/2010/main" val="3188297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5/2/2017</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FEB430-80FE-43B2-871B-976A5AAF5BCC}" type="slidenum">
              <a:rPr lang="en-US" smtClean="0"/>
              <a:t>‹#›</a:t>
            </a:fld>
            <a:endParaRPr lang="en-US"/>
          </a:p>
        </p:txBody>
      </p:sp>
    </p:spTree>
    <p:extLst>
      <p:ext uri="{BB962C8B-B14F-4D97-AF65-F5344CB8AC3E}">
        <p14:creationId xmlns:p14="http://schemas.microsoft.com/office/powerpoint/2010/main" val="2939016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5/2/2017</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EB430-80FE-43B2-871B-976A5AAF5BCC}" type="slidenum">
              <a:rPr lang="en-US" smtClean="0"/>
              <a:t>‹#›</a:t>
            </a:fld>
            <a:endParaRPr lang="en-US"/>
          </a:p>
        </p:txBody>
      </p:sp>
    </p:spTree>
    <p:extLst>
      <p:ext uri="{BB962C8B-B14F-4D97-AF65-F5344CB8AC3E}">
        <p14:creationId xmlns:p14="http://schemas.microsoft.com/office/powerpoint/2010/main" val="188844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5/2/2017</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EB430-80FE-43B2-871B-976A5AAF5BCC}" type="slidenum">
              <a:rPr lang="en-US" smtClean="0"/>
              <a:t>‹#›</a:t>
            </a:fld>
            <a:endParaRPr lang="en-US"/>
          </a:p>
        </p:txBody>
      </p:sp>
    </p:spTree>
    <p:extLst>
      <p:ext uri="{BB962C8B-B14F-4D97-AF65-F5344CB8AC3E}">
        <p14:creationId xmlns:p14="http://schemas.microsoft.com/office/powerpoint/2010/main" val="1489122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4479634" y="6530201"/>
            <a:ext cx="184731" cy="276999"/>
          </a:xfrm>
          <a:prstGeom prst="rect">
            <a:avLst/>
          </a:prstGeom>
        </p:spPr>
        <p:txBody>
          <a:bodyPr vert="horz" wrap="none" lIns="91440" tIns="45720" rIns="91440" bIns="45720" rtlCol="0" anchor="b" anchorCtr="1">
            <a:spAutoFit/>
          </a:bodyPr>
          <a:lstStyle>
            <a:lvl1pPr algn="ctr">
              <a:defRPr sz="1200">
                <a:solidFill>
                  <a:schemeClr val="tx1">
                    <a:tint val="75000"/>
                  </a:schemeClr>
                </a:solidFill>
              </a:defRPr>
            </a:lvl1pPr>
          </a:lstStyle>
          <a:p>
            <a:endParaRPr lang="en-US"/>
          </a:p>
        </p:txBody>
      </p:sp>
      <p:sp>
        <p:nvSpPr>
          <p:cNvPr id="2" name="Title Placeholder 1"/>
          <p:cNvSpPr>
            <a:spLocks noGrp="1"/>
          </p:cNvSpPr>
          <p:nvPr>
            <p:ph type="title"/>
          </p:nvPr>
        </p:nvSpPr>
        <p:spPr>
          <a:xfrm>
            <a:off x="236913" y="82493"/>
            <a:ext cx="8690956" cy="69059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36913" y="902911"/>
            <a:ext cx="8690956" cy="447542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0" y="6492875"/>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5/9/2017</a:t>
            </a:r>
            <a:endParaRPr lang="en-US" dirty="0"/>
          </a:p>
        </p:txBody>
      </p:sp>
      <p:sp>
        <p:nvSpPr>
          <p:cNvPr id="6" name="Slide Number Placeholder 5"/>
          <p:cNvSpPr>
            <a:spLocks noGrp="1"/>
          </p:cNvSpPr>
          <p:nvPr>
            <p:ph type="sldNum" sz="quarter" idx="4"/>
          </p:nvPr>
        </p:nvSpPr>
        <p:spPr>
          <a:xfrm>
            <a:off x="7086600" y="648999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FEB430-80FE-43B2-871B-976A5AAF5BCC}" type="slidenum">
              <a:rPr lang="en-US" smtClean="0"/>
              <a:t>‹#›</a:t>
            </a:fld>
            <a:endParaRPr lang="en-US"/>
          </a:p>
        </p:txBody>
      </p:sp>
    </p:spTree>
    <p:extLst>
      <p:ext uri="{BB962C8B-B14F-4D97-AF65-F5344CB8AC3E}">
        <p14:creationId xmlns:p14="http://schemas.microsoft.com/office/powerpoint/2010/main" val="20330274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4.xml"/><Relationship Id="rId1" Type="http://schemas.openxmlformats.org/officeDocument/2006/relationships/slideLayout" Target="../slideLayouts/slideLayout2.xml"/><Relationship Id="rId4" Type="http://schemas.openxmlformats.org/officeDocument/2006/relationships/slide" Target="slide38.xml"/></Relationships>
</file>

<file path=ppt/slides/_rels/slide11.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4.xml"/><Relationship Id="rId1" Type="http://schemas.openxmlformats.org/officeDocument/2006/relationships/slideLayout" Target="../slideLayouts/slideLayout2.xml"/><Relationship Id="rId4" Type="http://schemas.openxmlformats.org/officeDocument/2006/relationships/slide" Target="slide38.xml"/></Relationships>
</file>

<file path=ppt/slides/_rels/slide12.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comments" Target="../comments/comment7.xml"/><Relationship Id="rId4" Type="http://schemas.openxmlformats.org/officeDocument/2006/relationships/slide" Target="slide3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3.xml"/><Relationship Id="rId5" Type="http://schemas.openxmlformats.org/officeDocument/2006/relationships/slide" Target="slide8.xml"/><Relationship Id="rId4" Type="http://schemas.openxmlformats.org/officeDocument/2006/relationships/slide" Target="slide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comments" Target="../comments/comment2.xml"/><Relationship Id="rId3" Type="http://schemas.openxmlformats.org/officeDocument/2006/relationships/image" Target="../media/image2.jpeg"/><Relationship Id="rId7"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slide" Target="slide4.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slide" Target="slide7.xml"/><Relationship Id="rId4" Type="http://schemas.openxmlformats.org/officeDocument/2006/relationships/slide" Target="slide4.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9.png"/><Relationship Id="rId7" Type="http://schemas.openxmlformats.org/officeDocument/2006/relationships/slide" Target="slide7.xml"/><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slide" Target="slide4.xml"/><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slide" Target="slide13.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comments" Target="../comments/comment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8.xml"/><Relationship Id="rId4" Type="http://schemas.openxmlformats.org/officeDocument/2006/relationships/slide" Target="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slide" Target="slide38.xml"/><Relationship Id="rId5" Type="http://schemas.openxmlformats.org/officeDocument/2006/relationships/slide" Target="slide8.xml"/><Relationship Id="rId4" Type="http://schemas.openxmlformats.org/officeDocument/2006/relationships/slide" Target="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comments" Target="../comments/comment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slide" Target="slide5.xml"/><Relationship Id="rId5" Type="http://schemas.openxmlformats.org/officeDocument/2006/relationships/slide" Target="slide8.xml"/><Relationship Id="rId4" Type="http://schemas.openxmlformats.org/officeDocument/2006/relationships/slide" Target="slide4.xml"/></Relationships>
</file>

<file path=ppt/slides/_rels/slide7.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comments" Target="../comments/comment5.xml"/><Relationship Id="rId5" Type="http://schemas.openxmlformats.org/officeDocument/2006/relationships/slide" Target="slide38.xml"/><Relationship Id="rId4" Type="http://schemas.openxmlformats.org/officeDocument/2006/relationships/slide" Target="slide36.xml"/></Relationships>
</file>

<file path=ppt/slides/_rels/slide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comments" Target="../comments/comment6.xml"/><Relationship Id="rId4" Type="http://schemas.openxmlformats.org/officeDocument/2006/relationships/slide" Target="slide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file:///\\mvnf02\TEAMSUB\Program%20Tracking%20Tool%20Development\pcdTracker\WebContent\index.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4479634" y="6530201"/>
            <a:ext cx="184731" cy="276999"/>
          </a:xfrm>
        </p:spPr>
        <p:txBody>
          <a:bodyPr wrap="none" anchor="b" anchorCtr="1">
            <a:spAutoFit/>
          </a:bodyPr>
          <a:lstStyle/>
          <a:p>
            <a:endParaRPr lang="en-US"/>
          </a:p>
        </p:txBody>
      </p:sp>
      <p:sp>
        <p:nvSpPr>
          <p:cNvPr id="2" name="Title 1"/>
          <p:cNvSpPr>
            <a:spLocks noGrp="1"/>
          </p:cNvSpPr>
          <p:nvPr>
            <p:ph type="ctrTitle"/>
          </p:nvPr>
        </p:nvSpPr>
        <p:spPr/>
        <p:txBody>
          <a:bodyPr/>
          <a:lstStyle/>
          <a:p>
            <a:r>
              <a:rPr lang="en-US" b="1" dirty="0" smtClean="0"/>
              <a:t>PCD Tracker</a:t>
            </a:r>
          </a:p>
        </p:txBody>
      </p:sp>
      <p:sp>
        <p:nvSpPr>
          <p:cNvPr id="3" name="Subtitle 2"/>
          <p:cNvSpPr>
            <a:spLocks noGrp="1"/>
          </p:cNvSpPr>
          <p:nvPr>
            <p:ph type="subTitle" idx="1"/>
          </p:nvPr>
        </p:nvSpPr>
        <p:spPr/>
        <p:txBody>
          <a:bodyPr/>
          <a:lstStyle/>
          <a:p>
            <a:r>
              <a:rPr lang="en-US" sz="3200" b="1" dirty="0" smtClean="0"/>
              <a:t>Storyboard</a:t>
            </a:r>
          </a:p>
          <a:p>
            <a:r>
              <a:rPr lang="en-US" dirty="0" smtClean="0"/>
              <a:t>Gene Belford</a:t>
            </a:r>
          </a:p>
          <a:p>
            <a:r>
              <a:rPr lang="en-US" dirty="0" smtClean="0"/>
              <a:t>9 May 2017</a:t>
            </a:r>
            <a:endParaRPr lang="en-US" dirty="0"/>
          </a:p>
        </p:txBody>
      </p:sp>
    </p:spTree>
    <p:extLst>
      <p:ext uri="{BB962C8B-B14F-4D97-AF65-F5344CB8AC3E}">
        <p14:creationId xmlns:p14="http://schemas.microsoft.com/office/powerpoint/2010/main" val="24278733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215" y="92016"/>
            <a:ext cx="7886700" cy="794899"/>
          </a:xfrm>
        </p:spPr>
        <p:txBody>
          <a:bodyPr/>
          <a:lstStyle/>
          <a:p>
            <a:r>
              <a:rPr lang="en-US" dirty="0"/>
              <a:t>PCD </a:t>
            </a:r>
            <a:r>
              <a:rPr lang="en-US" dirty="0" smtClean="0"/>
              <a:t>BOM Entry</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10</a:t>
            </a:fld>
            <a:endParaRPr lang="en-US" dirty="0"/>
          </a:p>
        </p:txBody>
      </p:sp>
      <p:sp>
        <p:nvSpPr>
          <p:cNvPr id="20" name="Rectangle 19"/>
          <p:cNvSpPr/>
          <p:nvPr/>
        </p:nvSpPr>
        <p:spPr>
          <a:xfrm>
            <a:off x="746359" y="986408"/>
            <a:ext cx="7653362" cy="541439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9" name="Rounded Rectangle 28"/>
          <p:cNvSpPr/>
          <p:nvPr/>
        </p:nvSpPr>
        <p:spPr>
          <a:xfrm>
            <a:off x="1254086" y="6051078"/>
            <a:ext cx="1018020" cy="226856"/>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Approve</a:t>
            </a:r>
            <a:endParaRPr lang="en-US" sz="1200" b="1" dirty="0">
              <a:solidFill>
                <a:schemeClr val="tx1"/>
              </a:solidFill>
            </a:endParaRPr>
          </a:p>
        </p:txBody>
      </p:sp>
      <p:sp>
        <p:nvSpPr>
          <p:cNvPr id="17" name="TextBox 16"/>
          <p:cNvSpPr txBox="1"/>
          <p:nvPr/>
        </p:nvSpPr>
        <p:spPr>
          <a:xfrm>
            <a:off x="1181375" y="1051722"/>
            <a:ext cx="731520"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err="1" smtClean="0">
                <a:solidFill>
                  <a:prstClr val="black"/>
                </a:solidFill>
                <a:latin typeface="Calibri" panose="020F0502020204030204"/>
                <a:ea typeface="+mn-ea"/>
              </a:rPr>
              <a:t>RecID</a:t>
            </a:r>
            <a:r>
              <a:rPr lang="en-US" sz="1400" b="0" dirty="0" smtClean="0">
                <a:solidFill>
                  <a:prstClr val="black"/>
                </a:solidFill>
                <a:latin typeface="Calibri" panose="020F0502020204030204"/>
                <a:ea typeface="+mn-ea"/>
              </a:rPr>
              <a:t>:</a:t>
            </a:r>
            <a:endParaRPr lang="en-US" sz="1400" b="0" dirty="0">
              <a:solidFill>
                <a:prstClr val="black"/>
              </a:solidFill>
              <a:latin typeface="Calibri" panose="020F0502020204030204"/>
              <a:ea typeface="+mn-ea"/>
            </a:endParaRPr>
          </a:p>
        </p:txBody>
      </p:sp>
      <p:sp>
        <p:nvSpPr>
          <p:cNvPr id="18" name="Rectangle 17"/>
          <p:cNvSpPr/>
          <p:nvPr/>
        </p:nvSpPr>
        <p:spPr>
          <a:xfrm>
            <a:off x="1855750" y="1144427"/>
            <a:ext cx="1188720" cy="13788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Draft-BOM-00999</a:t>
            </a:r>
            <a:endParaRPr lang="en-US" sz="1050" b="0" dirty="0">
              <a:solidFill>
                <a:prstClr val="black"/>
              </a:solidFill>
            </a:endParaRPr>
          </a:p>
        </p:txBody>
      </p:sp>
      <p:sp>
        <p:nvSpPr>
          <p:cNvPr id="19" name="TextBox 9"/>
          <p:cNvSpPr txBox="1"/>
          <p:nvPr/>
        </p:nvSpPr>
        <p:spPr>
          <a:xfrm>
            <a:off x="1099897" y="1264789"/>
            <a:ext cx="805543"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Item: </a:t>
            </a:r>
            <a:endParaRPr lang="en-US" sz="1400" b="0" dirty="0">
              <a:solidFill>
                <a:prstClr val="black"/>
              </a:solidFill>
              <a:latin typeface="Calibri" panose="020F0502020204030204"/>
              <a:ea typeface="+mn-ea"/>
            </a:endParaRPr>
          </a:p>
        </p:txBody>
      </p:sp>
      <p:sp>
        <p:nvSpPr>
          <p:cNvPr id="24" name="Rectangle 23"/>
          <p:cNvSpPr/>
          <p:nvPr/>
        </p:nvSpPr>
        <p:spPr>
          <a:xfrm>
            <a:off x="1850622" y="1345719"/>
            <a:ext cx="2248002" cy="1497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it-IT" sz="1050" b="0" dirty="0" smtClean="0">
                <a:solidFill>
                  <a:prstClr val="black"/>
                </a:solidFill>
              </a:rPr>
              <a:t>Bill of Materials</a:t>
            </a:r>
            <a:endParaRPr lang="en-US" sz="1050" b="0" dirty="0">
              <a:solidFill>
                <a:prstClr val="black"/>
              </a:solidFill>
            </a:endParaRPr>
          </a:p>
        </p:txBody>
      </p:sp>
      <p:sp>
        <p:nvSpPr>
          <p:cNvPr id="26" name="TextBox 90"/>
          <p:cNvSpPr txBox="1"/>
          <p:nvPr/>
        </p:nvSpPr>
        <p:spPr>
          <a:xfrm>
            <a:off x="1054037" y="1789148"/>
            <a:ext cx="853734"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Contract:</a:t>
            </a:r>
            <a:endParaRPr lang="en-US" sz="1400" b="0" dirty="0">
              <a:solidFill>
                <a:prstClr val="black"/>
              </a:solidFill>
              <a:latin typeface="Calibri" panose="020F0502020204030204"/>
              <a:ea typeface="+mn-ea"/>
            </a:endParaRPr>
          </a:p>
        </p:txBody>
      </p:sp>
      <p:sp>
        <p:nvSpPr>
          <p:cNvPr id="33" name="Rectangle 32"/>
          <p:cNvSpPr/>
          <p:nvPr/>
        </p:nvSpPr>
        <p:spPr>
          <a:xfrm>
            <a:off x="1850622" y="1878857"/>
            <a:ext cx="1596226" cy="4346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N000##-##-X-1002</a:t>
            </a:r>
          </a:p>
          <a:p>
            <a:pPr fontAlgn="auto">
              <a:spcBef>
                <a:spcPts val="0"/>
              </a:spcBef>
              <a:spcAft>
                <a:spcPts val="0"/>
              </a:spcAft>
            </a:pPr>
            <a:r>
              <a:rPr lang="en-US" sz="1050" b="0" dirty="0" smtClean="0">
                <a:solidFill>
                  <a:prstClr val="black"/>
                </a:solidFill>
              </a:rPr>
              <a:t>N000##-##-X-1003</a:t>
            </a:r>
            <a:endParaRPr lang="en-US" sz="1050" b="0" dirty="0">
              <a:solidFill>
                <a:prstClr val="black"/>
              </a:solidFill>
            </a:endParaRPr>
          </a:p>
        </p:txBody>
      </p:sp>
      <p:sp>
        <p:nvSpPr>
          <p:cNvPr id="35" name="Rectangle 34"/>
          <p:cNvSpPr/>
          <p:nvPr/>
        </p:nvSpPr>
        <p:spPr>
          <a:xfrm>
            <a:off x="1855751" y="1607120"/>
            <a:ext cx="4334150" cy="13611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Unrestricted</a:t>
            </a:r>
            <a:endParaRPr lang="en-US" sz="1050" b="0" dirty="0">
              <a:solidFill>
                <a:prstClr val="black"/>
              </a:solidFill>
            </a:endParaRPr>
          </a:p>
        </p:txBody>
      </p:sp>
      <p:sp>
        <p:nvSpPr>
          <p:cNvPr id="37" name="TextBox 36"/>
          <p:cNvSpPr txBox="1"/>
          <p:nvPr/>
        </p:nvSpPr>
        <p:spPr>
          <a:xfrm>
            <a:off x="722096" y="1531245"/>
            <a:ext cx="1186607" cy="307777"/>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Classification:</a:t>
            </a:r>
            <a:endParaRPr lang="en-US" sz="1400" b="0" dirty="0">
              <a:solidFill>
                <a:prstClr val="black"/>
              </a:solidFill>
              <a:latin typeface="Calibri" panose="020F0502020204030204"/>
              <a:ea typeface="+mn-ea"/>
            </a:endParaRPr>
          </a:p>
        </p:txBody>
      </p:sp>
      <p:sp>
        <p:nvSpPr>
          <p:cNvPr id="41" name="TextBox 40"/>
          <p:cNvSpPr txBox="1"/>
          <p:nvPr/>
        </p:nvSpPr>
        <p:spPr>
          <a:xfrm>
            <a:off x="746359" y="5359953"/>
            <a:ext cx="1104263"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Comments:</a:t>
            </a:r>
            <a:endParaRPr lang="en-US" sz="1400" b="0" dirty="0">
              <a:solidFill>
                <a:prstClr val="black"/>
              </a:solidFill>
              <a:latin typeface="Calibri" panose="020F0502020204030204"/>
              <a:ea typeface="+mn-ea"/>
            </a:endParaRPr>
          </a:p>
        </p:txBody>
      </p:sp>
      <p:sp>
        <p:nvSpPr>
          <p:cNvPr id="42" name="Rectangle 41"/>
          <p:cNvSpPr/>
          <p:nvPr/>
        </p:nvSpPr>
        <p:spPr>
          <a:xfrm>
            <a:off x="1850622" y="5346494"/>
            <a:ext cx="5943832" cy="61771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900" b="0" dirty="0">
                <a:solidFill>
                  <a:prstClr val="black"/>
                </a:solidFill>
              </a:rPr>
              <a:t>0</a:t>
            </a:r>
            <a:r>
              <a:rPr lang="en-US" sz="900" b="0" dirty="0" smtClean="0">
                <a:solidFill>
                  <a:prstClr val="black"/>
                </a:solidFill>
              </a:rPr>
              <a:t>4/18/2017 -</a:t>
            </a:r>
            <a:endParaRPr lang="en-US" sz="900" b="0" dirty="0">
              <a:solidFill>
                <a:prstClr val="black"/>
              </a:solidFill>
            </a:endParaRPr>
          </a:p>
        </p:txBody>
      </p:sp>
      <p:sp>
        <p:nvSpPr>
          <p:cNvPr id="28" name="TextBox 27"/>
          <p:cNvSpPr txBox="1"/>
          <p:nvPr/>
        </p:nvSpPr>
        <p:spPr>
          <a:xfrm>
            <a:off x="3234294" y="1044320"/>
            <a:ext cx="1281248" cy="307777"/>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Current Status:</a:t>
            </a:r>
            <a:endParaRPr lang="en-US" sz="1400" b="0" dirty="0">
              <a:solidFill>
                <a:prstClr val="black"/>
              </a:solidFill>
              <a:latin typeface="Calibri" panose="020F0502020204030204"/>
              <a:ea typeface="+mn-ea"/>
            </a:endParaRPr>
          </a:p>
        </p:txBody>
      </p:sp>
      <p:sp>
        <p:nvSpPr>
          <p:cNvPr id="30" name="Rectangle 29"/>
          <p:cNvSpPr/>
          <p:nvPr/>
        </p:nvSpPr>
        <p:spPr>
          <a:xfrm>
            <a:off x="4446528" y="1137140"/>
            <a:ext cx="1188720" cy="1378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Pending</a:t>
            </a:r>
            <a:endParaRPr lang="en-US" sz="1050" b="0" dirty="0">
              <a:solidFill>
                <a:prstClr val="black"/>
              </a:solidFill>
            </a:endParaRPr>
          </a:p>
        </p:txBody>
      </p:sp>
      <p:sp>
        <p:nvSpPr>
          <p:cNvPr id="31" name="TextBox 30"/>
          <p:cNvSpPr txBox="1"/>
          <p:nvPr/>
        </p:nvSpPr>
        <p:spPr>
          <a:xfrm>
            <a:off x="5861058" y="1045796"/>
            <a:ext cx="1123962" cy="307777"/>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Department:</a:t>
            </a:r>
            <a:endParaRPr lang="en-US" sz="1400" b="0" dirty="0">
              <a:solidFill>
                <a:prstClr val="black"/>
              </a:solidFill>
              <a:latin typeface="Calibri" panose="020F0502020204030204"/>
              <a:ea typeface="+mn-ea"/>
            </a:endParaRPr>
          </a:p>
        </p:txBody>
      </p:sp>
      <p:sp>
        <p:nvSpPr>
          <p:cNvPr id="32" name="Rectangle 31"/>
          <p:cNvSpPr/>
          <p:nvPr/>
        </p:nvSpPr>
        <p:spPr>
          <a:xfrm>
            <a:off x="6916006" y="1138616"/>
            <a:ext cx="1188720" cy="1378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M7F5</a:t>
            </a:r>
            <a:endParaRPr lang="en-US" sz="1050" b="0" dirty="0">
              <a:solidFill>
                <a:prstClr val="black"/>
              </a:solidFill>
            </a:endParaRPr>
          </a:p>
        </p:txBody>
      </p:sp>
      <p:sp>
        <p:nvSpPr>
          <p:cNvPr id="47" name="Rounded Rectangle 46"/>
          <p:cNvSpPr/>
          <p:nvPr/>
        </p:nvSpPr>
        <p:spPr>
          <a:xfrm>
            <a:off x="2689256" y="6051078"/>
            <a:ext cx="1018020" cy="226856"/>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Rework</a:t>
            </a:r>
            <a:endParaRPr lang="en-US" sz="1200" b="1" dirty="0">
              <a:solidFill>
                <a:schemeClr val="tx1"/>
              </a:solidFill>
            </a:endParaRPr>
          </a:p>
        </p:txBody>
      </p:sp>
      <p:sp>
        <p:nvSpPr>
          <p:cNvPr id="48" name="Rounded Rectangle 47"/>
          <p:cNvSpPr/>
          <p:nvPr/>
        </p:nvSpPr>
        <p:spPr>
          <a:xfrm>
            <a:off x="5559596" y="6049157"/>
            <a:ext cx="1018020" cy="226856"/>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Cancel</a:t>
            </a:r>
            <a:endParaRPr lang="en-US" sz="1200" b="1" dirty="0">
              <a:solidFill>
                <a:schemeClr val="tx1"/>
              </a:solidFill>
            </a:endParaRPr>
          </a:p>
        </p:txBody>
      </p:sp>
      <p:sp>
        <p:nvSpPr>
          <p:cNvPr id="49" name="TextBox 90"/>
          <p:cNvSpPr txBox="1"/>
          <p:nvPr/>
        </p:nvSpPr>
        <p:spPr>
          <a:xfrm>
            <a:off x="746359" y="4755994"/>
            <a:ext cx="1159081"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Attachments:</a:t>
            </a:r>
            <a:endParaRPr lang="en-US" sz="1400" b="0" dirty="0">
              <a:solidFill>
                <a:prstClr val="black"/>
              </a:solidFill>
              <a:latin typeface="Calibri" panose="020F0502020204030204"/>
              <a:ea typeface="+mn-ea"/>
            </a:endParaRPr>
          </a:p>
        </p:txBody>
      </p:sp>
      <p:sp>
        <p:nvSpPr>
          <p:cNvPr id="50" name="Rectangle 49"/>
          <p:cNvSpPr/>
          <p:nvPr/>
        </p:nvSpPr>
        <p:spPr>
          <a:xfrm>
            <a:off x="1852098" y="4845703"/>
            <a:ext cx="2663443" cy="43465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900" b="0" dirty="0" smtClean="0">
                <a:solidFill>
                  <a:prstClr val="black"/>
                </a:solidFill>
              </a:rPr>
              <a:t>LVA 790 ABF </a:t>
            </a:r>
            <a:r>
              <a:rPr lang="en-US" sz="900" b="0" dirty="0" err="1" smtClean="0">
                <a:solidFill>
                  <a:prstClr val="black"/>
                </a:solidFill>
              </a:rPr>
              <a:t>Eng</a:t>
            </a:r>
            <a:r>
              <a:rPr lang="en-US" sz="900" b="0" dirty="0" smtClean="0">
                <a:solidFill>
                  <a:prstClr val="black"/>
                </a:solidFill>
              </a:rPr>
              <a:t> Dwg_790_v02.jpg</a:t>
            </a:r>
            <a:endParaRPr lang="en-US" sz="900" b="0" dirty="0">
              <a:solidFill>
                <a:prstClr val="black"/>
              </a:solidFill>
            </a:endParaRPr>
          </a:p>
        </p:txBody>
      </p:sp>
      <p:sp>
        <p:nvSpPr>
          <p:cNvPr id="51" name="Rounded Rectangle 50"/>
          <p:cNvSpPr/>
          <p:nvPr/>
        </p:nvSpPr>
        <p:spPr>
          <a:xfrm>
            <a:off x="5579097" y="4909882"/>
            <a:ext cx="1018020" cy="226856"/>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View</a:t>
            </a:r>
            <a:endParaRPr lang="en-US" sz="1200" b="1" dirty="0">
              <a:solidFill>
                <a:schemeClr val="tx1"/>
              </a:solidFill>
            </a:endParaRPr>
          </a:p>
        </p:txBody>
      </p:sp>
      <p:cxnSp>
        <p:nvCxnSpPr>
          <p:cNvPr id="52" name="Straight Connector 51"/>
          <p:cNvCxnSpPr/>
          <p:nvPr/>
        </p:nvCxnSpPr>
        <p:spPr>
          <a:xfrm>
            <a:off x="4338481" y="4845703"/>
            <a:ext cx="4856" cy="4417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Isosceles Triangle 52"/>
          <p:cNvSpPr/>
          <p:nvPr/>
        </p:nvSpPr>
        <p:spPr>
          <a:xfrm>
            <a:off x="4381291" y="5161374"/>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rot="10800000">
            <a:off x="4372844" y="4871698"/>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Process 54"/>
          <p:cNvSpPr/>
          <p:nvPr/>
        </p:nvSpPr>
        <p:spPr>
          <a:xfrm>
            <a:off x="4372844" y="4985034"/>
            <a:ext cx="91440" cy="91440"/>
          </a:xfrm>
          <a:prstGeom prst="flowChartProcess">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ction Button: Custom 33">
            <a:hlinkClick r:id="rId2" action="ppaction://hlinksldjump" highlightClick="1"/>
          </p:cNvPr>
          <p:cNvSpPr/>
          <p:nvPr/>
        </p:nvSpPr>
        <p:spPr>
          <a:xfrm>
            <a:off x="7254419" y="6041665"/>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3" action="ppaction://hlinksldjump"/>
              </a:rPr>
              <a:t>Task View</a:t>
            </a:r>
            <a:endParaRPr lang="en-US" sz="1200" b="1" dirty="0">
              <a:solidFill>
                <a:schemeClr val="tx1"/>
              </a:solidFill>
            </a:endParaRPr>
          </a:p>
        </p:txBody>
      </p:sp>
      <p:cxnSp>
        <p:nvCxnSpPr>
          <p:cNvPr id="7" name="Straight Connector 6"/>
          <p:cNvCxnSpPr/>
          <p:nvPr/>
        </p:nvCxnSpPr>
        <p:spPr>
          <a:xfrm>
            <a:off x="906225" y="2653756"/>
            <a:ext cx="727267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Flowchart: Process 35"/>
          <p:cNvSpPr/>
          <p:nvPr/>
        </p:nvSpPr>
        <p:spPr>
          <a:xfrm>
            <a:off x="861776" y="2752174"/>
            <a:ext cx="7438845" cy="2003820"/>
          </a:xfrm>
          <a:prstGeom prst="flowChartProcess">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a:endCxn id="39" idx="2"/>
          </p:cNvCxnSpPr>
          <p:nvPr/>
        </p:nvCxnSpPr>
        <p:spPr>
          <a:xfrm>
            <a:off x="8201635" y="3163918"/>
            <a:ext cx="0" cy="12535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Isosceles Triangle 38"/>
          <p:cNvSpPr/>
          <p:nvPr/>
        </p:nvSpPr>
        <p:spPr>
          <a:xfrm>
            <a:off x="8201635" y="4326053"/>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Process 39"/>
          <p:cNvSpPr/>
          <p:nvPr/>
        </p:nvSpPr>
        <p:spPr>
          <a:xfrm>
            <a:off x="8202066" y="3323688"/>
            <a:ext cx="91440" cy="18288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p:nvPr/>
        </p:nvCxnSpPr>
        <p:spPr>
          <a:xfrm flipV="1">
            <a:off x="861776" y="3151195"/>
            <a:ext cx="7438845" cy="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Isosceles Triangle 44"/>
          <p:cNvSpPr/>
          <p:nvPr/>
        </p:nvSpPr>
        <p:spPr>
          <a:xfrm rot="10800000">
            <a:off x="8202066" y="3203442"/>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1129084" y="2766792"/>
            <a:ext cx="669286" cy="387798"/>
          </a:xfrm>
          <a:prstGeom prst="rect">
            <a:avLst/>
          </a:prstGeom>
          <a:noFill/>
        </p:spPr>
        <p:txBody>
          <a:bodyPr wrap="none" lIns="9144" tIns="9144" rIns="9144" bIns="9144" rtlCol="0">
            <a:spAutoFit/>
          </a:bodyPr>
          <a:lstStyle/>
          <a:p>
            <a:endParaRPr lang="en-US" sz="1200" b="1" dirty="0" smtClean="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BOM Id</a:t>
            </a:r>
            <a:r>
              <a:rPr lang="en-US" sz="1200" b="1" dirty="0" smtClean="0">
                <a:solidFill>
                  <a:srgbClr val="FF0000"/>
                </a:solidFill>
                <a:latin typeface="Courier New" panose="02070309020205020404" pitchFamily="49" charset="0"/>
                <a:cs typeface="Courier New" panose="02070309020205020404" pitchFamily="49" charset="0"/>
              </a:rPr>
              <a:t>*</a:t>
            </a:r>
            <a:endParaRPr lang="en-US" sz="1200" b="1" dirty="0">
              <a:solidFill>
                <a:srgbClr val="FF0000"/>
              </a:solidFill>
              <a:latin typeface="Courier New" panose="02070309020205020404" pitchFamily="49" charset="0"/>
              <a:cs typeface="Courier New" panose="02070309020205020404" pitchFamily="49" charset="0"/>
            </a:endParaRPr>
          </a:p>
        </p:txBody>
      </p:sp>
      <p:sp>
        <p:nvSpPr>
          <p:cNvPr id="58" name="TextBox 57"/>
          <p:cNvSpPr txBox="1"/>
          <p:nvPr/>
        </p:nvSpPr>
        <p:spPr>
          <a:xfrm>
            <a:off x="1992183" y="2776120"/>
            <a:ext cx="1041182" cy="387798"/>
          </a:xfrm>
          <a:prstGeom prst="rect">
            <a:avLst/>
          </a:prstGeom>
          <a:noFill/>
        </p:spPr>
        <p:txBody>
          <a:bodyPr wrap="none" lIns="9144" tIns="9144" rIns="9144" bIns="9144" rtlCol="0">
            <a:spAutoFit/>
          </a:bodyPr>
          <a:lstStyle/>
          <a:p>
            <a:endParaRPr lang="en-US" sz="1200" b="1" dirty="0" smtClean="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Description</a:t>
            </a:r>
            <a:endParaRPr lang="en-US" sz="1200" b="1" dirty="0">
              <a:solidFill>
                <a:srgbClr val="FF0000"/>
              </a:solidFill>
              <a:latin typeface="Courier New" panose="02070309020205020404" pitchFamily="49" charset="0"/>
              <a:cs typeface="Courier New" panose="02070309020205020404" pitchFamily="49" charset="0"/>
            </a:endParaRPr>
          </a:p>
        </p:txBody>
      </p:sp>
      <p:sp>
        <p:nvSpPr>
          <p:cNvPr id="59" name="TextBox 58"/>
          <p:cNvSpPr txBox="1"/>
          <p:nvPr/>
        </p:nvSpPr>
        <p:spPr>
          <a:xfrm>
            <a:off x="4628036" y="2779143"/>
            <a:ext cx="669286" cy="387798"/>
          </a:xfrm>
          <a:prstGeom prst="rect">
            <a:avLst/>
          </a:prstGeom>
          <a:noFill/>
        </p:spPr>
        <p:txBody>
          <a:bodyPr wrap="none" lIns="9144" tIns="9144" rIns="9144" bIns="9144" rtlCol="0">
            <a:spAutoFit/>
          </a:bodyPr>
          <a:lstStyle/>
          <a:p>
            <a:endParaRPr lang="en-US" sz="1200" b="1" dirty="0" smtClean="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Status</a:t>
            </a:r>
            <a:r>
              <a:rPr lang="en-US" sz="1200" b="1" dirty="0" smtClean="0">
                <a:solidFill>
                  <a:srgbClr val="FF0000"/>
                </a:solidFill>
                <a:latin typeface="Courier New" panose="02070309020205020404" pitchFamily="49" charset="0"/>
                <a:cs typeface="Courier New" panose="02070309020205020404" pitchFamily="49" charset="0"/>
              </a:rPr>
              <a:t>*</a:t>
            </a:r>
            <a:endParaRPr lang="en-US" sz="1200" b="1" dirty="0">
              <a:solidFill>
                <a:srgbClr val="FF0000"/>
              </a:solidFill>
              <a:latin typeface="Courier New" panose="02070309020205020404" pitchFamily="49" charset="0"/>
              <a:cs typeface="Courier New" panose="02070309020205020404" pitchFamily="49" charset="0"/>
            </a:endParaRPr>
          </a:p>
        </p:txBody>
      </p:sp>
      <p:sp>
        <p:nvSpPr>
          <p:cNvPr id="60" name="TextBox 59"/>
          <p:cNvSpPr txBox="1"/>
          <p:nvPr/>
        </p:nvSpPr>
        <p:spPr>
          <a:xfrm>
            <a:off x="5924902" y="2763397"/>
            <a:ext cx="762260" cy="387798"/>
          </a:xfrm>
          <a:prstGeom prst="rect">
            <a:avLst/>
          </a:prstGeom>
          <a:noFill/>
        </p:spPr>
        <p:txBody>
          <a:bodyPr wrap="none" lIns="9144" tIns="9144" rIns="9144" bIns="9144" rtlCol="0">
            <a:spAutoFit/>
          </a:bodyPr>
          <a:lstStyle/>
          <a:p>
            <a:r>
              <a:rPr lang="en-US" sz="1200" b="1" dirty="0" smtClean="0">
                <a:latin typeface="Courier New" panose="02070309020205020404" pitchFamily="49" charset="0"/>
                <a:cs typeface="Courier New" panose="02070309020205020404" pitchFamily="49" charset="0"/>
              </a:rPr>
              <a:t> </a:t>
            </a:r>
          </a:p>
          <a:p>
            <a:r>
              <a:rPr lang="en-US" sz="1200" b="1" dirty="0" smtClean="0">
                <a:latin typeface="Courier New" panose="02070309020205020404" pitchFamily="49" charset="0"/>
                <a:cs typeface="Courier New" panose="02070309020205020404" pitchFamily="49" charset="0"/>
              </a:rPr>
              <a:t>Comments</a:t>
            </a:r>
          </a:p>
        </p:txBody>
      </p:sp>
      <p:sp>
        <p:nvSpPr>
          <p:cNvPr id="65" name="Flowchart: Process 64"/>
          <p:cNvSpPr/>
          <p:nvPr/>
        </p:nvSpPr>
        <p:spPr>
          <a:xfrm>
            <a:off x="946425" y="2974887"/>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lowchart: Process 65"/>
          <p:cNvSpPr/>
          <p:nvPr/>
        </p:nvSpPr>
        <p:spPr>
          <a:xfrm>
            <a:off x="945509" y="3225060"/>
            <a:ext cx="91440" cy="91440"/>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Process 66"/>
          <p:cNvSpPr/>
          <p:nvPr/>
        </p:nvSpPr>
        <p:spPr>
          <a:xfrm>
            <a:off x="949487" y="3457764"/>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p:nvPr/>
        </p:nvCxnSpPr>
        <p:spPr>
          <a:xfrm flipV="1">
            <a:off x="865315" y="4420008"/>
            <a:ext cx="7438845" cy="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Rounded Rectangle 68"/>
          <p:cNvSpPr/>
          <p:nvPr/>
        </p:nvSpPr>
        <p:spPr>
          <a:xfrm>
            <a:off x="1159183" y="4492569"/>
            <a:ext cx="1018020" cy="226856"/>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Add</a:t>
            </a:r>
            <a:endParaRPr lang="en-US" sz="1200" b="1" dirty="0">
              <a:solidFill>
                <a:schemeClr val="tx1"/>
              </a:solidFill>
            </a:endParaRPr>
          </a:p>
        </p:txBody>
      </p:sp>
      <p:sp>
        <p:nvSpPr>
          <p:cNvPr id="70" name="Rounded Rectangle 69"/>
          <p:cNvSpPr/>
          <p:nvPr/>
        </p:nvSpPr>
        <p:spPr>
          <a:xfrm>
            <a:off x="2292620" y="4493078"/>
            <a:ext cx="1018020" cy="226856"/>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Delete</a:t>
            </a:r>
            <a:endParaRPr lang="en-US" sz="1200" b="1" dirty="0">
              <a:solidFill>
                <a:schemeClr val="tx1"/>
              </a:solidFill>
            </a:endParaRPr>
          </a:p>
        </p:txBody>
      </p:sp>
      <p:sp>
        <p:nvSpPr>
          <p:cNvPr id="71" name="Rounded Rectangle 70"/>
          <p:cNvSpPr/>
          <p:nvPr/>
        </p:nvSpPr>
        <p:spPr>
          <a:xfrm>
            <a:off x="5079654" y="4475562"/>
            <a:ext cx="914400" cy="226856"/>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Reset</a:t>
            </a:r>
            <a:endParaRPr lang="en-US" sz="1200" b="1" dirty="0">
              <a:solidFill>
                <a:schemeClr val="tx1"/>
              </a:solidFill>
            </a:endParaRPr>
          </a:p>
        </p:txBody>
      </p:sp>
      <p:sp>
        <p:nvSpPr>
          <p:cNvPr id="72" name="Rounded Rectangle 71"/>
          <p:cNvSpPr/>
          <p:nvPr/>
        </p:nvSpPr>
        <p:spPr>
          <a:xfrm>
            <a:off x="6155382" y="4471572"/>
            <a:ext cx="914400" cy="226856"/>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Save</a:t>
            </a:r>
            <a:endParaRPr lang="en-US" sz="1200" b="1" dirty="0">
              <a:solidFill>
                <a:schemeClr val="tx1"/>
              </a:solidFill>
            </a:endParaRPr>
          </a:p>
        </p:txBody>
      </p:sp>
      <p:sp>
        <p:nvSpPr>
          <p:cNvPr id="73" name="Rounded Rectangle 72"/>
          <p:cNvSpPr/>
          <p:nvPr/>
        </p:nvSpPr>
        <p:spPr>
          <a:xfrm>
            <a:off x="7231111" y="4465040"/>
            <a:ext cx="914400" cy="226856"/>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Cancel</a:t>
            </a:r>
            <a:endParaRPr lang="en-US" sz="1200" b="1" dirty="0">
              <a:solidFill>
                <a:schemeClr val="tx1"/>
              </a:solidFill>
            </a:endParaRPr>
          </a:p>
        </p:txBody>
      </p:sp>
      <p:sp>
        <p:nvSpPr>
          <p:cNvPr id="74" name="TextBox 90"/>
          <p:cNvSpPr txBox="1"/>
          <p:nvPr/>
        </p:nvSpPr>
        <p:spPr>
          <a:xfrm>
            <a:off x="754508" y="2439358"/>
            <a:ext cx="1055800" cy="261610"/>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100" dirty="0" smtClean="0">
                <a:solidFill>
                  <a:srgbClr val="FF0000"/>
                </a:solidFill>
                <a:latin typeface="Calibri" panose="020F0502020204030204"/>
                <a:ea typeface="+mn-ea"/>
              </a:rPr>
              <a:t>Required: *</a:t>
            </a:r>
            <a:endParaRPr lang="en-US" sz="1100" dirty="0">
              <a:solidFill>
                <a:srgbClr val="FF0000"/>
              </a:solidFill>
              <a:latin typeface="Calibri" panose="020F0502020204030204"/>
              <a:ea typeface="+mn-ea"/>
            </a:endParaRPr>
          </a:p>
        </p:txBody>
      </p:sp>
      <p:sp>
        <p:nvSpPr>
          <p:cNvPr id="3" name="Rectangle 2"/>
          <p:cNvSpPr/>
          <p:nvPr/>
        </p:nvSpPr>
        <p:spPr>
          <a:xfrm>
            <a:off x="1054037" y="3157977"/>
            <a:ext cx="6878806" cy="400110"/>
          </a:xfrm>
          <a:prstGeom prst="rect">
            <a:avLst/>
          </a:prstGeom>
          <a:solidFill>
            <a:schemeClr val="bg1"/>
          </a:solidFill>
        </p:spPr>
        <p:txBody>
          <a:bodyPr wrap="none">
            <a:spAutoFit/>
          </a:bodyPr>
          <a:lstStyle/>
          <a:p>
            <a:r>
              <a:rPr lang="en-US" sz="1000" dirty="0" smtClean="0">
                <a:latin typeface="Courier New" panose="02070309020205020404" pitchFamily="49" charset="0"/>
                <a:cs typeface="Courier New" panose="02070309020205020404" pitchFamily="49" charset="0"/>
              </a:rPr>
              <a:t>BOM-00877  Sonar Laptop                       Pre-Release      Ready for review MM/DD  </a:t>
            </a:r>
          </a:p>
          <a:p>
            <a:r>
              <a:rPr lang="en-US" sz="1000" dirty="0" smtClean="0">
                <a:latin typeface="Courier New" panose="02070309020205020404" pitchFamily="49" charset="0"/>
                <a:cs typeface="Courier New" panose="02070309020205020404" pitchFamily="49" charset="0"/>
              </a:rPr>
              <a:t>BOM-00101  Wiring Interface Kit               Released </a:t>
            </a:r>
            <a:endParaRPr lang="en-US" sz="1000" dirty="0">
              <a:latin typeface="Courier New" panose="02070309020205020404" pitchFamily="49" charset="0"/>
              <a:cs typeface="Courier New" panose="02070309020205020404" pitchFamily="49" charset="0"/>
            </a:endParaRPr>
          </a:p>
        </p:txBody>
      </p:sp>
      <p:sp>
        <p:nvSpPr>
          <p:cNvPr id="79" name="TextBox 90"/>
          <p:cNvSpPr txBox="1"/>
          <p:nvPr/>
        </p:nvSpPr>
        <p:spPr>
          <a:xfrm>
            <a:off x="3470615" y="1781821"/>
            <a:ext cx="818697"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Source:</a:t>
            </a:r>
            <a:r>
              <a:rPr lang="en-US" sz="1400" b="0" dirty="0" smtClean="0">
                <a:solidFill>
                  <a:srgbClr val="FF0000"/>
                </a:solidFill>
                <a:latin typeface="Calibri" panose="020F0502020204030204"/>
                <a:ea typeface="+mn-ea"/>
              </a:rPr>
              <a:t>*</a:t>
            </a:r>
            <a:endParaRPr lang="en-US" sz="1400" b="0" dirty="0">
              <a:solidFill>
                <a:srgbClr val="FF0000"/>
              </a:solidFill>
              <a:latin typeface="Calibri" panose="020F0502020204030204"/>
              <a:ea typeface="+mn-ea"/>
            </a:endParaRPr>
          </a:p>
        </p:txBody>
      </p:sp>
      <p:sp>
        <p:nvSpPr>
          <p:cNvPr id="81" name="Rectangle 80"/>
          <p:cNvSpPr/>
          <p:nvPr/>
        </p:nvSpPr>
        <p:spPr>
          <a:xfrm>
            <a:off x="4313575" y="1824196"/>
            <a:ext cx="1467712" cy="4016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Enter Here..</a:t>
            </a:r>
          </a:p>
        </p:txBody>
      </p:sp>
      <p:sp>
        <p:nvSpPr>
          <p:cNvPr id="86" name="Action Button: Custom 85">
            <a:hlinkClick r:id="rId2" action="ppaction://hlinksldjump" highlightClick="1"/>
          </p:cNvPr>
          <p:cNvSpPr/>
          <p:nvPr/>
        </p:nvSpPr>
        <p:spPr>
          <a:xfrm>
            <a:off x="4653877" y="4868290"/>
            <a:ext cx="697907"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4" action="ppaction://hlinksldjump"/>
              </a:rPr>
              <a:t>Attach</a:t>
            </a:r>
            <a:endParaRPr lang="en-US" sz="1200" b="1" dirty="0">
              <a:solidFill>
                <a:schemeClr val="tx1"/>
              </a:solidFill>
            </a:endParaRPr>
          </a:p>
        </p:txBody>
      </p:sp>
      <p:sp>
        <p:nvSpPr>
          <p:cNvPr id="80" name="TextBox 90"/>
          <p:cNvSpPr txBox="1"/>
          <p:nvPr/>
        </p:nvSpPr>
        <p:spPr>
          <a:xfrm>
            <a:off x="1547135" y="2360315"/>
            <a:ext cx="971365"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schemeClr val="tx1"/>
                </a:solidFill>
                <a:latin typeface="Calibri" panose="020F0502020204030204"/>
                <a:ea typeface="+mn-ea"/>
              </a:rPr>
              <a:t>Approvers:</a:t>
            </a:r>
            <a:endParaRPr lang="en-US" sz="1400" b="0" dirty="0">
              <a:solidFill>
                <a:schemeClr val="tx1"/>
              </a:solidFill>
              <a:latin typeface="Calibri" panose="020F0502020204030204"/>
              <a:ea typeface="+mn-ea"/>
            </a:endParaRPr>
          </a:p>
        </p:txBody>
      </p:sp>
      <p:sp>
        <p:nvSpPr>
          <p:cNvPr id="82" name="Rectangle 81"/>
          <p:cNvSpPr/>
          <p:nvPr/>
        </p:nvSpPr>
        <p:spPr>
          <a:xfrm>
            <a:off x="2518500" y="2438240"/>
            <a:ext cx="1188776" cy="1493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Smith, Joe</a:t>
            </a:r>
            <a:endParaRPr lang="en-US" sz="1050" b="0" dirty="0">
              <a:solidFill>
                <a:schemeClr val="tx1"/>
              </a:solidFill>
            </a:endParaRPr>
          </a:p>
        </p:txBody>
      </p:sp>
      <p:sp>
        <p:nvSpPr>
          <p:cNvPr id="88" name="TextBox 90"/>
          <p:cNvSpPr txBox="1"/>
          <p:nvPr/>
        </p:nvSpPr>
        <p:spPr>
          <a:xfrm>
            <a:off x="3858993" y="2345372"/>
            <a:ext cx="1318184"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schemeClr val="tx1"/>
                </a:solidFill>
                <a:latin typeface="Calibri" panose="020F0502020204030204"/>
                <a:ea typeface="+mn-ea"/>
              </a:rPr>
              <a:t>Date Approved:</a:t>
            </a:r>
            <a:endParaRPr lang="en-US" sz="1400" b="0" dirty="0">
              <a:solidFill>
                <a:schemeClr val="tx1"/>
              </a:solidFill>
              <a:latin typeface="Calibri" panose="020F0502020204030204"/>
              <a:ea typeface="+mn-ea"/>
            </a:endParaRPr>
          </a:p>
        </p:txBody>
      </p:sp>
      <p:sp>
        <p:nvSpPr>
          <p:cNvPr id="89" name="Rectangle 88"/>
          <p:cNvSpPr/>
          <p:nvPr/>
        </p:nvSpPr>
        <p:spPr>
          <a:xfrm>
            <a:off x="5241417" y="2435564"/>
            <a:ext cx="948484" cy="1476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YYYY-MM-DD</a:t>
            </a:r>
            <a:endParaRPr lang="en-US" sz="1050" b="0" dirty="0">
              <a:solidFill>
                <a:schemeClr val="tx1"/>
              </a:solidFill>
            </a:endParaRPr>
          </a:p>
        </p:txBody>
      </p:sp>
      <p:sp>
        <p:nvSpPr>
          <p:cNvPr id="90" name="TextBox 9"/>
          <p:cNvSpPr txBox="1"/>
          <p:nvPr/>
        </p:nvSpPr>
        <p:spPr>
          <a:xfrm>
            <a:off x="4154992" y="1268327"/>
            <a:ext cx="805543"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Version: </a:t>
            </a:r>
            <a:endParaRPr lang="en-US" sz="1400" b="0" dirty="0">
              <a:solidFill>
                <a:prstClr val="black"/>
              </a:solidFill>
              <a:latin typeface="Calibri" panose="020F0502020204030204"/>
              <a:ea typeface="+mn-ea"/>
            </a:endParaRPr>
          </a:p>
        </p:txBody>
      </p:sp>
      <p:sp>
        <p:nvSpPr>
          <p:cNvPr id="91" name="Rectangle 90"/>
          <p:cNvSpPr/>
          <p:nvPr/>
        </p:nvSpPr>
        <p:spPr>
          <a:xfrm>
            <a:off x="4905717" y="1349257"/>
            <a:ext cx="538423" cy="1355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it-IT" sz="1050" b="0" dirty="0" smtClean="0">
                <a:solidFill>
                  <a:prstClr val="black"/>
                </a:solidFill>
              </a:rPr>
              <a:t>2.1</a:t>
            </a:r>
            <a:endParaRPr lang="en-US" sz="1050" b="0" dirty="0">
              <a:solidFill>
                <a:prstClr val="black"/>
              </a:solidFill>
            </a:endParaRPr>
          </a:p>
        </p:txBody>
      </p:sp>
      <p:grpSp>
        <p:nvGrpSpPr>
          <p:cNvPr id="95" name="Group 94"/>
          <p:cNvGrpSpPr/>
          <p:nvPr/>
        </p:nvGrpSpPr>
        <p:grpSpPr>
          <a:xfrm>
            <a:off x="754508" y="986408"/>
            <a:ext cx="7645213" cy="5414392"/>
            <a:chOff x="754508" y="986408"/>
            <a:chExt cx="7645213" cy="5414392"/>
          </a:xfrm>
        </p:grpSpPr>
        <p:cxnSp>
          <p:nvCxnSpPr>
            <p:cNvPr id="96" name="Straight Connector 95"/>
            <p:cNvCxnSpPr/>
            <p:nvPr/>
          </p:nvCxnSpPr>
          <p:spPr>
            <a:xfrm>
              <a:off x="754508" y="986408"/>
              <a:ext cx="7645213" cy="54143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V="1">
              <a:off x="754508" y="986408"/>
              <a:ext cx="7645213" cy="54143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761239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215" y="92016"/>
            <a:ext cx="7886700" cy="794899"/>
          </a:xfrm>
        </p:spPr>
        <p:txBody>
          <a:bodyPr/>
          <a:lstStyle/>
          <a:p>
            <a:r>
              <a:rPr lang="en-US" dirty="0"/>
              <a:t>PCD </a:t>
            </a:r>
            <a:r>
              <a:rPr lang="en-US" dirty="0" smtClean="0"/>
              <a:t>BOM Entry</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11</a:t>
            </a:fld>
            <a:endParaRPr lang="en-US" dirty="0"/>
          </a:p>
        </p:txBody>
      </p:sp>
      <p:sp>
        <p:nvSpPr>
          <p:cNvPr id="20" name="Rectangle 19"/>
          <p:cNvSpPr/>
          <p:nvPr/>
        </p:nvSpPr>
        <p:spPr>
          <a:xfrm>
            <a:off x="746359" y="986408"/>
            <a:ext cx="7653362" cy="541439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9" name="Rounded Rectangle 28"/>
          <p:cNvSpPr/>
          <p:nvPr/>
        </p:nvSpPr>
        <p:spPr>
          <a:xfrm>
            <a:off x="1254086" y="6051078"/>
            <a:ext cx="1018020" cy="226856"/>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Approve</a:t>
            </a:r>
            <a:endParaRPr lang="en-US" sz="1200" b="1" dirty="0">
              <a:solidFill>
                <a:schemeClr val="tx1"/>
              </a:solidFill>
            </a:endParaRPr>
          </a:p>
        </p:txBody>
      </p:sp>
      <p:sp>
        <p:nvSpPr>
          <p:cNvPr id="17" name="TextBox 16"/>
          <p:cNvSpPr txBox="1"/>
          <p:nvPr/>
        </p:nvSpPr>
        <p:spPr>
          <a:xfrm>
            <a:off x="1181375" y="1051722"/>
            <a:ext cx="731520"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err="1" smtClean="0">
                <a:solidFill>
                  <a:prstClr val="black"/>
                </a:solidFill>
                <a:latin typeface="Calibri" panose="020F0502020204030204"/>
                <a:ea typeface="+mn-ea"/>
              </a:rPr>
              <a:t>RecID</a:t>
            </a:r>
            <a:r>
              <a:rPr lang="en-US" sz="1400" b="0" dirty="0" smtClean="0">
                <a:solidFill>
                  <a:prstClr val="black"/>
                </a:solidFill>
                <a:latin typeface="Calibri" panose="020F0502020204030204"/>
                <a:ea typeface="+mn-ea"/>
              </a:rPr>
              <a:t>:</a:t>
            </a:r>
            <a:endParaRPr lang="en-US" sz="1400" b="0" dirty="0">
              <a:solidFill>
                <a:prstClr val="black"/>
              </a:solidFill>
              <a:latin typeface="Calibri" panose="020F0502020204030204"/>
              <a:ea typeface="+mn-ea"/>
            </a:endParaRPr>
          </a:p>
        </p:txBody>
      </p:sp>
      <p:sp>
        <p:nvSpPr>
          <p:cNvPr id="18" name="Rectangle 17"/>
          <p:cNvSpPr/>
          <p:nvPr/>
        </p:nvSpPr>
        <p:spPr>
          <a:xfrm>
            <a:off x="1855750" y="1144427"/>
            <a:ext cx="1188720" cy="13788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Draft-BOM-00999</a:t>
            </a:r>
            <a:endParaRPr lang="en-US" sz="1050" b="0" dirty="0">
              <a:solidFill>
                <a:prstClr val="black"/>
              </a:solidFill>
            </a:endParaRPr>
          </a:p>
        </p:txBody>
      </p:sp>
      <p:sp>
        <p:nvSpPr>
          <p:cNvPr id="19" name="TextBox 9"/>
          <p:cNvSpPr txBox="1"/>
          <p:nvPr/>
        </p:nvSpPr>
        <p:spPr>
          <a:xfrm>
            <a:off x="1099897" y="1264789"/>
            <a:ext cx="805543"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Item: </a:t>
            </a:r>
            <a:endParaRPr lang="en-US" sz="1400" b="0" dirty="0">
              <a:solidFill>
                <a:prstClr val="black"/>
              </a:solidFill>
              <a:latin typeface="Calibri" panose="020F0502020204030204"/>
              <a:ea typeface="+mn-ea"/>
            </a:endParaRPr>
          </a:p>
        </p:txBody>
      </p:sp>
      <p:sp>
        <p:nvSpPr>
          <p:cNvPr id="24" name="Rectangle 23"/>
          <p:cNvSpPr/>
          <p:nvPr/>
        </p:nvSpPr>
        <p:spPr>
          <a:xfrm>
            <a:off x="1850622" y="1345719"/>
            <a:ext cx="2248002" cy="1497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it-IT" sz="1050" b="0" dirty="0" smtClean="0">
                <a:solidFill>
                  <a:prstClr val="black"/>
                </a:solidFill>
              </a:rPr>
              <a:t>Bill of Materials</a:t>
            </a:r>
            <a:endParaRPr lang="en-US" sz="1050" b="0" dirty="0">
              <a:solidFill>
                <a:prstClr val="black"/>
              </a:solidFill>
            </a:endParaRPr>
          </a:p>
        </p:txBody>
      </p:sp>
      <p:sp>
        <p:nvSpPr>
          <p:cNvPr id="26" name="TextBox 90"/>
          <p:cNvSpPr txBox="1"/>
          <p:nvPr/>
        </p:nvSpPr>
        <p:spPr>
          <a:xfrm>
            <a:off x="1054037" y="1789148"/>
            <a:ext cx="853734"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Contract:</a:t>
            </a:r>
            <a:endParaRPr lang="en-US" sz="1400" b="0" dirty="0">
              <a:solidFill>
                <a:prstClr val="black"/>
              </a:solidFill>
              <a:latin typeface="Calibri" panose="020F0502020204030204"/>
              <a:ea typeface="+mn-ea"/>
            </a:endParaRPr>
          </a:p>
        </p:txBody>
      </p:sp>
      <p:sp>
        <p:nvSpPr>
          <p:cNvPr id="33" name="Rectangle 32"/>
          <p:cNvSpPr/>
          <p:nvPr/>
        </p:nvSpPr>
        <p:spPr>
          <a:xfrm>
            <a:off x="1850622" y="1878857"/>
            <a:ext cx="1596226" cy="4346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N000##-##-X-1002</a:t>
            </a:r>
          </a:p>
          <a:p>
            <a:pPr fontAlgn="auto">
              <a:spcBef>
                <a:spcPts val="0"/>
              </a:spcBef>
              <a:spcAft>
                <a:spcPts val="0"/>
              </a:spcAft>
            </a:pPr>
            <a:r>
              <a:rPr lang="en-US" sz="1050" b="0" dirty="0" smtClean="0">
                <a:solidFill>
                  <a:prstClr val="black"/>
                </a:solidFill>
              </a:rPr>
              <a:t>N000##-##-X-1003</a:t>
            </a:r>
            <a:endParaRPr lang="en-US" sz="1050" b="0" dirty="0">
              <a:solidFill>
                <a:prstClr val="black"/>
              </a:solidFill>
            </a:endParaRPr>
          </a:p>
        </p:txBody>
      </p:sp>
      <p:sp>
        <p:nvSpPr>
          <p:cNvPr id="35" name="Rectangle 34"/>
          <p:cNvSpPr/>
          <p:nvPr/>
        </p:nvSpPr>
        <p:spPr>
          <a:xfrm>
            <a:off x="1855751" y="1607120"/>
            <a:ext cx="4334150" cy="13611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Unrestricted</a:t>
            </a:r>
            <a:endParaRPr lang="en-US" sz="1050" b="0" dirty="0">
              <a:solidFill>
                <a:prstClr val="black"/>
              </a:solidFill>
            </a:endParaRPr>
          </a:p>
        </p:txBody>
      </p:sp>
      <p:sp>
        <p:nvSpPr>
          <p:cNvPr id="37" name="TextBox 36"/>
          <p:cNvSpPr txBox="1"/>
          <p:nvPr/>
        </p:nvSpPr>
        <p:spPr>
          <a:xfrm>
            <a:off x="722096" y="1531245"/>
            <a:ext cx="1186607" cy="307777"/>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Classification:</a:t>
            </a:r>
            <a:endParaRPr lang="en-US" sz="1400" b="0" dirty="0">
              <a:solidFill>
                <a:prstClr val="black"/>
              </a:solidFill>
              <a:latin typeface="Calibri" panose="020F0502020204030204"/>
              <a:ea typeface="+mn-ea"/>
            </a:endParaRPr>
          </a:p>
        </p:txBody>
      </p:sp>
      <p:sp>
        <p:nvSpPr>
          <p:cNvPr id="41" name="TextBox 40"/>
          <p:cNvSpPr txBox="1"/>
          <p:nvPr/>
        </p:nvSpPr>
        <p:spPr>
          <a:xfrm>
            <a:off x="746359" y="5359953"/>
            <a:ext cx="1104263"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Comments:</a:t>
            </a:r>
            <a:endParaRPr lang="en-US" sz="1400" b="0" dirty="0">
              <a:solidFill>
                <a:prstClr val="black"/>
              </a:solidFill>
              <a:latin typeface="Calibri" panose="020F0502020204030204"/>
              <a:ea typeface="+mn-ea"/>
            </a:endParaRPr>
          </a:p>
        </p:txBody>
      </p:sp>
      <p:sp>
        <p:nvSpPr>
          <p:cNvPr id="42" name="Rectangle 41"/>
          <p:cNvSpPr/>
          <p:nvPr/>
        </p:nvSpPr>
        <p:spPr>
          <a:xfrm>
            <a:off x="1850622" y="5346494"/>
            <a:ext cx="5943832" cy="61771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900" b="0" dirty="0">
                <a:solidFill>
                  <a:prstClr val="black"/>
                </a:solidFill>
              </a:rPr>
              <a:t>0</a:t>
            </a:r>
            <a:r>
              <a:rPr lang="en-US" sz="900" b="0" dirty="0" smtClean="0">
                <a:solidFill>
                  <a:prstClr val="black"/>
                </a:solidFill>
              </a:rPr>
              <a:t>4/18/2017 -</a:t>
            </a:r>
            <a:endParaRPr lang="en-US" sz="900" b="0" dirty="0">
              <a:solidFill>
                <a:prstClr val="black"/>
              </a:solidFill>
            </a:endParaRPr>
          </a:p>
        </p:txBody>
      </p:sp>
      <p:sp>
        <p:nvSpPr>
          <p:cNvPr id="28" name="TextBox 27"/>
          <p:cNvSpPr txBox="1"/>
          <p:nvPr/>
        </p:nvSpPr>
        <p:spPr>
          <a:xfrm>
            <a:off x="3234294" y="1044320"/>
            <a:ext cx="1281248" cy="307777"/>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Current Status:</a:t>
            </a:r>
            <a:endParaRPr lang="en-US" sz="1400" b="0" dirty="0">
              <a:solidFill>
                <a:prstClr val="black"/>
              </a:solidFill>
              <a:latin typeface="Calibri" panose="020F0502020204030204"/>
              <a:ea typeface="+mn-ea"/>
            </a:endParaRPr>
          </a:p>
        </p:txBody>
      </p:sp>
      <p:sp>
        <p:nvSpPr>
          <p:cNvPr id="30" name="Rectangle 29"/>
          <p:cNvSpPr/>
          <p:nvPr/>
        </p:nvSpPr>
        <p:spPr>
          <a:xfrm>
            <a:off x="4446528" y="1137140"/>
            <a:ext cx="1188720" cy="1378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Pending</a:t>
            </a:r>
            <a:endParaRPr lang="en-US" sz="1050" b="0" dirty="0">
              <a:solidFill>
                <a:prstClr val="black"/>
              </a:solidFill>
            </a:endParaRPr>
          </a:p>
        </p:txBody>
      </p:sp>
      <p:sp>
        <p:nvSpPr>
          <p:cNvPr id="31" name="TextBox 30"/>
          <p:cNvSpPr txBox="1"/>
          <p:nvPr/>
        </p:nvSpPr>
        <p:spPr>
          <a:xfrm>
            <a:off x="5861058" y="1045796"/>
            <a:ext cx="1123962" cy="307777"/>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Department:</a:t>
            </a:r>
            <a:endParaRPr lang="en-US" sz="1400" b="0" dirty="0">
              <a:solidFill>
                <a:prstClr val="black"/>
              </a:solidFill>
              <a:latin typeface="Calibri" panose="020F0502020204030204"/>
              <a:ea typeface="+mn-ea"/>
            </a:endParaRPr>
          </a:p>
        </p:txBody>
      </p:sp>
      <p:sp>
        <p:nvSpPr>
          <p:cNvPr id="32" name="Rectangle 31"/>
          <p:cNvSpPr/>
          <p:nvPr/>
        </p:nvSpPr>
        <p:spPr>
          <a:xfrm>
            <a:off x="6916006" y="1138616"/>
            <a:ext cx="1188720" cy="1378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M7F5</a:t>
            </a:r>
            <a:endParaRPr lang="en-US" sz="1050" b="0" dirty="0">
              <a:solidFill>
                <a:prstClr val="black"/>
              </a:solidFill>
            </a:endParaRPr>
          </a:p>
        </p:txBody>
      </p:sp>
      <p:sp>
        <p:nvSpPr>
          <p:cNvPr id="47" name="Rounded Rectangle 46"/>
          <p:cNvSpPr/>
          <p:nvPr/>
        </p:nvSpPr>
        <p:spPr>
          <a:xfrm>
            <a:off x="2689256" y="6051078"/>
            <a:ext cx="1018020" cy="226856"/>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Rework</a:t>
            </a:r>
            <a:endParaRPr lang="en-US" sz="1200" b="1" dirty="0">
              <a:solidFill>
                <a:schemeClr val="tx1"/>
              </a:solidFill>
            </a:endParaRPr>
          </a:p>
        </p:txBody>
      </p:sp>
      <p:sp>
        <p:nvSpPr>
          <p:cNvPr id="48" name="Rounded Rectangle 47"/>
          <p:cNvSpPr/>
          <p:nvPr/>
        </p:nvSpPr>
        <p:spPr>
          <a:xfrm>
            <a:off x="5559596" y="6049157"/>
            <a:ext cx="1018020" cy="226856"/>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Cancel</a:t>
            </a:r>
            <a:endParaRPr lang="en-US" sz="1200" b="1" dirty="0">
              <a:solidFill>
                <a:schemeClr val="tx1"/>
              </a:solidFill>
            </a:endParaRPr>
          </a:p>
        </p:txBody>
      </p:sp>
      <p:sp>
        <p:nvSpPr>
          <p:cNvPr id="49" name="TextBox 90"/>
          <p:cNvSpPr txBox="1"/>
          <p:nvPr/>
        </p:nvSpPr>
        <p:spPr>
          <a:xfrm>
            <a:off x="746359" y="4755994"/>
            <a:ext cx="1159081"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Attachments:</a:t>
            </a:r>
            <a:endParaRPr lang="en-US" sz="1400" b="0" dirty="0">
              <a:solidFill>
                <a:prstClr val="black"/>
              </a:solidFill>
              <a:latin typeface="Calibri" panose="020F0502020204030204"/>
              <a:ea typeface="+mn-ea"/>
            </a:endParaRPr>
          </a:p>
        </p:txBody>
      </p:sp>
      <p:sp>
        <p:nvSpPr>
          <p:cNvPr id="50" name="Rectangle 49"/>
          <p:cNvSpPr/>
          <p:nvPr/>
        </p:nvSpPr>
        <p:spPr>
          <a:xfrm>
            <a:off x="1852098" y="4845703"/>
            <a:ext cx="2663443" cy="43465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900" b="0" dirty="0" smtClean="0">
                <a:solidFill>
                  <a:prstClr val="black"/>
                </a:solidFill>
              </a:rPr>
              <a:t>LVA 790 ABF </a:t>
            </a:r>
            <a:r>
              <a:rPr lang="en-US" sz="900" b="0" dirty="0" err="1" smtClean="0">
                <a:solidFill>
                  <a:prstClr val="black"/>
                </a:solidFill>
              </a:rPr>
              <a:t>Eng</a:t>
            </a:r>
            <a:r>
              <a:rPr lang="en-US" sz="900" b="0" dirty="0" smtClean="0">
                <a:solidFill>
                  <a:prstClr val="black"/>
                </a:solidFill>
              </a:rPr>
              <a:t> Dwg_790_v02.jpg</a:t>
            </a:r>
            <a:endParaRPr lang="en-US" sz="900" b="0" dirty="0">
              <a:solidFill>
                <a:prstClr val="black"/>
              </a:solidFill>
            </a:endParaRPr>
          </a:p>
        </p:txBody>
      </p:sp>
      <p:sp>
        <p:nvSpPr>
          <p:cNvPr id="51" name="Rounded Rectangle 50"/>
          <p:cNvSpPr/>
          <p:nvPr/>
        </p:nvSpPr>
        <p:spPr>
          <a:xfrm>
            <a:off x="5579097" y="4909882"/>
            <a:ext cx="1018020" cy="226856"/>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View</a:t>
            </a:r>
            <a:endParaRPr lang="en-US" sz="1200" b="1" dirty="0">
              <a:solidFill>
                <a:schemeClr val="tx1"/>
              </a:solidFill>
            </a:endParaRPr>
          </a:p>
        </p:txBody>
      </p:sp>
      <p:cxnSp>
        <p:nvCxnSpPr>
          <p:cNvPr id="52" name="Straight Connector 51"/>
          <p:cNvCxnSpPr/>
          <p:nvPr/>
        </p:nvCxnSpPr>
        <p:spPr>
          <a:xfrm>
            <a:off x="4338481" y="4845703"/>
            <a:ext cx="4856" cy="4417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Isosceles Triangle 52"/>
          <p:cNvSpPr/>
          <p:nvPr/>
        </p:nvSpPr>
        <p:spPr>
          <a:xfrm>
            <a:off x="4381291" y="5161374"/>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rot="10800000">
            <a:off x="4372844" y="4871698"/>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Process 54"/>
          <p:cNvSpPr/>
          <p:nvPr/>
        </p:nvSpPr>
        <p:spPr>
          <a:xfrm>
            <a:off x="4372844" y="4985034"/>
            <a:ext cx="91440" cy="91440"/>
          </a:xfrm>
          <a:prstGeom prst="flowChartProcess">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ction Button: Custom 33">
            <a:hlinkClick r:id="rId2" action="ppaction://hlinksldjump" highlightClick="1"/>
          </p:cNvPr>
          <p:cNvSpPr/>
          <p:nvPr/>
        </p:nvSpPr>
        <p:spPr>
          <a:xfrm>
            <a:off x="7254419" y="6041665"/>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3" action="ppaction://hlinksldjump"/>
              </a:rPr>
              <a:t>Task View</a:t>
            </a:r>
            <a:endParaRPr lang="en-US" sz="1200" b="1" dirty="0">
              <a:solidFill>
                <a:schemeClr val="tx1"/>
              </a:solidFill>
            </a:endParaRPr>
          </a:p>
        </p:txBody>
      </p:sp>
      <p:cxnSp>
        <p:nvCxnSpPr>
          <p:cNvPr id="7" name="Straight Connector 6"/>
          <p:cNvCxnSpPr/>
          <p:nvPr/>
        </p:nvCxnSpPr>
        <p:spPr>
          <a:xfrm>
            <a:off x="906225" y="2653756"/>
            <a:ext cx="727267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Flowchart: Process 35"/>
          <p:cNvSpPr/>
          <p:nvPr/>
        </p:nvSpPr>
        <p:spPr>
          <a:xfrm>
            <a:off x="861776" y="2752174"/>
            <a:ext cx="7438845" cy="2003820"/>
          </a:xfrm>
          <a:prstGeom prst="flowChartProcess">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a:endCxn id="39" idx="2"/>
          </p:cNvCxnSpPr>
          <p:nvPr/>
        </p:nvCxnSpPr>
        <p:spPr>
          <a:xfrm>
            <a:off x="8201635" y="3163918"/>
            <a:ext cx="0" cy="12535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Isosceles Triangle 38"/>
          <p:cNvSpPr/>
          <p:nvPr/>
        </p:nvSpPr>
        <p:spPr>
          <a:xfrm>
            <a:off x="8201635" y="4326053"/>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Process 39"/>
          <p:cNvSpPr/>
          <p:nvPr/>
        </p:nvSpPr>
        <p:spPr>
          <a:xfrm>
            <a:off x="8202066" y="3323688"/>
            <a:ext cx="91440" cy="18288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p:nvPr/>
        </p:nvCxnSpPr>
        <p:spPr>
          <a:xfrm flipV="1">
            <a:off x="861776" y="3151195"/>
            <a:ext cx="7438845" cy="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Isosceles Triangle 44"/>
          <p:cNvSpPr/>
          <p:nvPr/>
        </p:nvSpPr>
        <p:spPr>
          <a:xfrm rot="10800000">
            <a:off x="8202066" y="3203442"/>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923505" y="2774502"/>
            <a:ext cx="669286" cy="387798"/>
          </a:xfrm>
          <a:prstGeom prst="rect">
            <a:avLst/>
          </a:prstGeom>
          <a:noFill/>
        </p:spPr>
        <p:txBody>
          <a:bodyPr wrap="none" lIns="9144" tIns="9144" rIns="9144" bIns="9144" rtlCol="0">
            <a:spAutoFit/>
          </a:bodyPr>
          <a:lstStyle/>
          <a:p>
            <a:r>
              <a:rPr lang="en-US" sz="1200" b="1" dirty="0" smtClean="0">
                <a:latin typeface="Courier New" panose="02070309020205020404" pitchFamily="49" charset="0"/>
                <a:cs typeface="Courier New" panose="02070309020205020404" pitchFamily="49" charset="0"/>
              </a:rPr>
              <a:t>Part</a:t>
            </a:r>
          </a:p>
          <a:p>
            <a:r>
              <a:rPr lang="en-US" sz="1200" b="1" dirty="0" smtClean="0">
                <a:latin typeface="Courier New" panose="02070309020205020404" pitchFamily="49" charset="0"/>
                <a:cs typeface="Courier New" panose="02070309020205020404" pitchFamily="49" charset="0"/>
              </a:rPr>
              <a:t>Number</a:t>
            </a:r>
            <a:r>
              <a:rPr lang="en-US" sz="1200" b="1" dirty="0" smtClean="0">
                <a:solidFill>
                  <a:srgbClr val="FF0000"/>
                </a:solidFill>
                <a:latin typeface="Courier New" panose="02070309020205020404" pitchFamily="49" charset="0"/>
                <a:cs typeface="Courier New" panose="02070309020205020404" pitchFamily="49" charset="0"/>
              </a:rPr>
              <a:t>*</a:t>
            </a:r>
            <a:endParaRPr lang="en-US" sz="1200" b="1" dirty="0">
              <a:solidFill>
                <a:srgbClr val="FF0000"/>
              </a:solidFill>
              <a:latin typeface="Courier New" panose="02070309020205020404" pitchFamily="49" charset="0"/>
              <a:cs typeface="Courier New" panose="02070309020205020404" pitchFamily="49" charset="0"/>
            </a:endParaRPr>
          </a:p>
        </p:txBody>
      </p:sp>
      <p:sp>
        <p:nvSpPr>
          <p:cNvPr id="57" name="TextBox 56"/>
          <p:cNvSpPr txBox="1"/>
          <p:nvPr/>
        </p:nvSpPr>
        <p:spPr>
          <a:xfrm>
            <a:off x="1129084" y="2766792"/>
            <a:ext cx="576312" cy="387798"/>
          </a:xfrm>
          <a:prstGeom prst="rect">
            <a:avLst/>
          </a:prstGeom>
          <a:noFill/>
        </p:spPr>
        <p:txBody>
          <a:bodyPr wrap="none" lIns="9144" tIns="9144" rIns="9144" bIns="9144" rtlCol="0">
            <a:spAutoFit/>
          </a:bodyPr>
          <a:lstStyle/>
          <a:p>
            <a:endParaRPr lang="en-US" sz="1200" b="1" dirty="0" smtClean="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Level</a:t>
            </a:r>
            <a:r>
              <a:rPr lang="en-US" sz="1200" b="1" dirty="0" smtClean="0">
                <a:solidFill>
                  <a:srgbClr val="FF0000"/>
                </a:solidFill>
                <a:latin typeface="Courier New" panose="02070309020205020404" pitchFamily="49" charset="0"/>
                <a:cs typeface="Courier New" panose="02070309020205020404" pitchFamily="49" charset="0"/>
              </a:rPr>
              <a:t>*</a:t>
            </a:r>
            <a:endParaRPr lang="en-US" sz="1200" b="1" dirty="0">
              <a:solidFill>
                <a:srgbClr val="FF0000"/>
              </a:solidFill>
              <a:latin typeface="Courier New" panose="02070309020205020404" pitchFamily="49" charset="0"/>
              <a:cs typeface="Courier New" panose="02070309020205020404" pitchFamily="49" charset="0"/>
            </a:endParaRPr>
          </a:p>
        </p:txBody>
      </p:sp>
      <p:sp>
        <p:nvSpPr>
          <p:cNvPr id="58" name="TextBox 57"/>
          <p:cNvSpPr txBox="1"/>
          <p:nvPr/>
        </p:nvSpPr>
        <p:spPr>
          <a:xfrm>
            <a:off x="2810900" y="2776120"/>
            <a:ext cx="1599027" cy="387798"/>
          </a:xfrm>
          <a:prstGeom prst="rect">
            <a:avLst/>
          </a:prstGeom>
          <a:noFill/>
        </p:spPr>
        <p:txBody>
          <a:bodyPr wrap="none" lIns="9144" tIns="9144" rIns="9144" bIns="9144" rtlCol="0">
            <a:spAutoFit/>
          </a:bodyPr>
          <a:lstStyle/>
          <a:p>
            <a:endParaRPr lang="en-US" sz="1200" b="1" dirty="0" smtClean="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Item Description</a:t>
            </a:r>
            <a:r>
              <a:rPr lang="en-US" sz="1200" b="1" dirty="0" smtClean="0">
                <a:solidFill>
                  <a:srgbClr val="FF0000"/>
                </a:solidFill>
                <a:latin typeface="Courier New" panose="02070309020205020404" pitchFamily="49" charset="0"/>
                <a:cs typeface="Courier New" panose="02070309020205020404" pitchFamily="49" charset="0"/>
              </a:rPr>
              <a:t>*</a:t>
            </a:r>
            <a:endParaRPr lang="en-US" sz="1200" b="1" dirty="0">
              <a:solidFill>
                <a:srgbClr val="FF0000"/>
              </a:solidFill>
              <a:latin typeface="Courier New" panose="02070309020205020404" pitchFamily="49" charset="0"/>
              <a:cs typeface="Courier New" panose="02070309020205020404" pitchFamily="49" charset="0"/>
            </a:endParaRPr>
          </a:p>
        </p:txBody>
      </p:sp>
      <p:sp>
        <p:nvSpPr>
          <p:cNvPr id="59" name="TextBox 58"/>
          <p:cNvSpPr txBox="1"/>
          <p:nvPr/>
        </p:nvSpPr>
        <p:spPr>
          <a:xfrm>
            <a:off x="4628036" y="2779143"/>
            <a:ext cx="483337" cy="387798"/>
          </a:xfrm>
          <a:prstGeom prst="rect">
            <a:avLst/>
          </a:prstGeom>
          <a:noFill/>
        </p:spPr>
        <p:txBody>
          <a:bodyPr wrap="none" lIns="9144" tIns="9144" rIns="9144" bIns="9144" rtlCol="0">
            <a:spAutoFit/>
          </a:bodyPr>
          <a:lstStyle/>
          <a:p>
            <a:endParaRPr lang="en-US" sz="1200" b="1" dirty="0" smtClean="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Group</a:t>
            </a:r>
            <a:endParaRPr lang="en-US" sz="1200" b="1" dirty="0">
              <a:solidFill>
                <a:srgbClr val="FF0000"/>
              </a:solidFill>
              <a:latin typeface="Courier New" panose="02070309020205020404" pitchFamily="49" charset="0"/>
              <a:cs typeface="Courier New" panose="02070309020205020404" pitchFamily="49" charset="0"/>
            </a:endParaRPr>
          </a:p>
        </p:txBody>
      </p:sp>
      <p:sp>
        <p:nvSpPr>
          <p:cNvPr id="60" name="TextBox 59"/>
          <p:cNvSpPr txBox="1"/>
          <p:nvPr/>
        </p:nvSpPr>
        <p:spPr>
          <a:xfrm>
            <a:off x="5329482" y="2763397"/>
            <a:ext cx="762260" cy="387798"/>
          </a:xfrm>
          <a:prstGeom prst="rect">
            <a:avLst/>
          </a:prstGeom>
          <a:noFill/>
        </p:spPr>
        <p:txBody>
          <a:bodyPr wrap="none" lIns="9144" tIns="9144" rIns="9144" bIns="9144" rtlCol="0">
            <a:spAutoFit/>
          </a:bodyPr>
          <a:lstStyle/>
          <a:p>
            <a:r>
              <a:rPr lang="en-US" sz="1200" b="1" dirty="0" smtClean="0">
                <a:latin typeface="Courier New" panose="02070309020205020404" pitchFamily="49" charset="0"/>
                <a:cs typeface="Courier New" panose="02070309020205020404" pitchFamily="49" charset="0"/>
              </a:rPr>
              <a:t>Unit of </a:t>
            </a:r>
          </a:p>
          <a:p>
            <a:r>
              <a:rPr lang="en-US" sz="1200" b="1" dirty="0" smtClean="0">
                <a:latin typeface="Courier New" panose="02070309020205020404" pitchFamily="49" charset="0"/>
                <a:cs typeface="Courier New" panose="02070309020205020404" pitchFamily="49" charset="0"/>
              </a:rPr>
              <a:t>Measure</a:t>
            </a:r>
          </a:p>
        </p:txBody>
      </p:sp>
      <p:sp>
        <p:nvSpPr>
          <p:cNvPr id="61" name="TextBox 60"/>
          <p:cNvSpPr txBox="1"/>
          <p:nvPr/>
        </p:nvSpPr>
        <p:spPr>
          <a:xfrm>
            <a:off x="6309851" y="2786706"/>
            <a:ext cx="576312" cy="387798"/>
          </a:xfrm>
          <a:prstGeom prst="rect">
            <a:avLst/>
          </a:prstGeom>
          <a:noFill/>
        </p:spPr>
        <p:txBody>
          <a:bodyPr wrap="none" lIns="9144" tIns="9144" rIns="9144" bIns="9144" rtlCol="0">
            <a:spAutoFit/>
          </a:bodyPr>
          <a:lstStyle/>
          <a:p>
            <a:r>
              <a:rPr lang="en-US" sz="1200" b="1" dirty="0" err="1" smtClean="0">
                <a:latin typeface="Courier New" panose="02070309020205020404" pitchFamily="49" charset="0"/>
                <a:cs typeface="Courier New" panose="02070309020205020404" pitchFamily="49" charset="0"/>
              </a:rPr>
              <a:t>Qty</a:t>
            </a:r>
            <a:endParaRPr lang="en-US" sz="1200" b="1" dirty="0" smtClean="0">
              <a:latin typeface="Courier New" panose="02070309020205020404" pitchFamily="49" charset="0"/>
              <a:cs typeface="Courier New" panose="02070309020205020404" pitchFamily="49" charset="0"/>
            </a:endParaRPr>
          </a:p>
          <a:p>
            <a:r>
              <a:rPr lang="en-US" sz="1200" b="1" dirty="0" err="1" smtClean="0">
                <a:latin typeface="Courier New" panose="02070309020205020404" pitchFamily="49" charset="0"/>
                <a:cs typeface="Courier New" panose="02070309020205020404" pitchFamily="49" charset="0"/>
              </a:rPr>
              <a:t>Req’d</a:t>
            </a:r>
            <a:r>
              <a:rPr lang="en-US" sz="1200" b="1" dirty="0" smtClean="0">
                <a:solidFill>
                  <a:srgbClr val="FF0000"/>
                </a:solidFill>
                <a:latin typeface="Courier New" panose="02070309020205020404" pitchFamily="49" charset="0"/>
                <a:cs typeface="Courier New" panose="02070309020205020404" pitchFamily="49" charset="0"/>
              </a:rPr>
              <a:t>*</a:t>
            </a:r>
          </a:p>
        </p:txBody>
      </p:sp>
      <p:sp>
        <p:nvSpPr>
          <p:cNvPr id="65" name="Flowchart: Process 64"/>
          <p:cNvSpPr/>
          <p:nvPr/>
        </p:nvSpPr>
        <p:spPr>
          <a:xfrm>
            <a:off x="946425" y="2974887"/>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lowchart: Process 65"/>
          <p:cNvSpPr/>
          <p:nvPr/>
        </p:nvSpPr>
        <p:spPr>
          <a:xfrm>
            <a:off x="945509" y="3225060"/>
            <a:ext cx="91440" cy="91440"/>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Process 66"/>
          <p:cNvSpPr/>
          <p:nvPr/>
        </p:nvSpPr>
        <p:spPr>
          <a:xfrm>
            <a:off x="949487" y="3457764"/>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p:nvPr/>
        </p:nvCxnSpPr>
        <p:spPr>
          <a:xfrm flipV="1">
            <a:off x="865315" y="4420008"/>
            <a:ext cx="7438845" cy="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Rounded Rectangle 68"/>
          <p:cNvSpPr/>
          <p:nvPr/>
        </p:nvSpPr>
        <p:spPr>
          <a:xfrm>
            <a:off x="1159183" y="4492569"/>
            <a:ext cx="1018020" cy="226856"/>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Add</a:t>
            </a:r>
            <a:endParaRPr lang="en-US" sz="1200" b="1" dirty="0">
              <a:solidFill>
                <a:schemeClr val="tx1"/>
              </a:solidFill>
            </a:endParaRPr>
          </a:p>
        </p:txBody>
      </p:sp>
      <p:sp>
        <p:nvSpPr>
          <p:cNvPr id="70" name="Rounded Rectangle 69"/>
          <p:cNvSpPr/>
          <p:nvPr/>
        </p:nvSpPr>
        <p:spPr>
          <a:xfrm>
            <a:off x="2292620" y="4493078"/>
            <a:ext cx="1018020" cy="226856"/>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Delete</a:t>
            </a:r>
            <a:endParaRPr lang="en-US" sz="1200" b="1" dirty="0">
              <a:solidFill>
                <a:schemeClr val="tx1"/>
              </a:solidFill>
            </a:endParaRPr>
          </a:p>
        </p:txBody>
      </p:sp>
      <p:sp>
        <p:nvSpPr>
          <p:cNvPr id="71" name="Rounded Rectangle 70"/>
          <p:cNvSpPr/>
          <p:nvPr/>
        </p:nvSpPr>
        <p:spPr>
          <a:xfrm>
            <a:off x="5079654" y="4475562"/>
            <a:ext cx="914400" cy="226856"/>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Reset</a:t>
            </a:r>
            <a:endParaRPr lang="en-US" sz="1200" b="1" dirty="0">
              <a:solidFill>
                <a:schemeClr val="tx1"/>
              </a:solidFill>
            </a:endParaRPr>
          </a:p>
        </p:txBody>
      </p:sp>
      <p:sp>
        <p:nvSpPr>
          <p:cNvPr id="72" name="Rounded Rectangle 71"/>
          <p:cNvSpPr/>
          <p:nvPr/>
        </p:nvSpPr>
        <p:spPr>
          <a:xfrm>
            <a:off x="6155382" y="4471572"/>
            <a:ext cx="914400" cy="226856"/>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Save</a:t>
            </a:r>
            <a:endParaRPr lang="en-US" sz="1200" b="1" dirty="0">
              <a:solidFill>
                <a:schemeClr val="tx1"/>
              </a:solidFill>
            </a:endParaRPr>
          </a:p>
        </p:txBody>
      </p:sp>
      <p:sp>
        <p:nvSpPr>
          <p:cNvPr id="73" name="Rounded Rectangle 72"/>
          <p:cNvSpPr/>
          <p:nvPr/>
        </p:nvSpPr>
        <p:spPr>
          <a:xfrm>
            <a:off x="7231111" y="4465040"/>
            <a:ext cx="914400" cy="226856"/>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Cancel</a:t>
            </a:r>
            <a:endParaRPr lang="en-US" sz="1200" b="1" dirty="0">
              <a:solidFill>
                <a:schemeClr val="tx1"/>
              </a:solidFill>
            </a:endParaRPr>
          </a:p>
        </p:txBody>
      </p:sp>
      <p:sp>
        <p:nvSpPr>
          <p:cNvPr id="74" name="TextBox 90"/>
          <p:cNvSpPr txBox="1"/>
          <p:nvPr/>
        </p:nvSpPr>
        <p:spPr>
          <a:xfrm>
            <a:off x="754508" y="2439358"/>
            <a:ext cx="1055800" cy="261610"/>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100" dirty="0" smtClean="0">
                <a:solidFill>
                  <a:srgbClr val="FF0000"/>
                </a:solidFill>
                <a:latin typeface="Calibri" panose="020F0502020204030204"/>
                <a:ea typeface="+mn-ea"/>
              </a:rPr>
              <a:t>Required: *</a:t>
            </a:r>
            <a:endParaRPr lang="en-US" sz="1100" dirty="0">
              <a:solidFill>
                <a:srgbClr val="FF0000"/>
              </a:solidFill>
              <a:latin typeface="Calibri" panose="020F0502020204030204"/>
              <a:ea typeface="+mn-ea"/>
            </a:endParaRPr>
          </a:p>
        </p:txBody>
      </p:sp>
      <p:sp>
        <p:nvSpPr>
          <p:cNvPr id="3" name="Rectangle 2"/>
          <p:cNvSpPr/>
          <p:nvPr/>
        </p:nvSpPr>
        <p:spPr>
          <a:xfrm>
            <a:off x="1054037" y="3157977"/>
            <a:ext cx="5570756" cy="400110"/>
          </a:xfrm>
          <a:prstGeom prst="rect">
            <a:avLst/>
          </a:prstGeom>
          <a:solidFill>
            <a:schemeClr val="bg1"/>
          </a:solidFill>
        </p:spPr>
        <p:txBody>
          <a:bodyPr wrap="none">
            <a:spAutoFit/>
          </a:bodyPr>
          <a:lstStyle/>
          <a:p>
            <a:r>
              <a:rPr lang="en-US" sz="1000" dirty="0" smtClean="0">
                <a:latin typeface="Courier New" panose="02070309020205020404" pitchFamily="49" charset="0"/>
                <a:cs typeface="Courier New" panose="02070309020205020404" pitchFamily="49" charset="0"/>
              </a:rPr>
              <a:t>     1    N139894-1   Sonar Laptop                 2   Each         2</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1    BOM-00101   Wiring Interface Kit         2   Kit          2 </a:t>
            </a:r>
            <a:endParaRPr lang="en-US" sz="1000" dirty="0">
              <a:latin typeface="Courier New" panose="02070309020205020404" pitchFamily="49" charset="0"/>
              <a:cs typeface="Courier New" panose="02070309020205020404" pitchFamily="49" charset="0"/>
            </a:endParaRPr>
          </a:p>
        </p:txBody>
      </p:sp>
      <p:sp>
        <p:nvSpPr>
          <p:cNvPr id="79" name="TextBox 90"/>
          <p:cNvSpPr txBox="1"/>
          <p:nvPr/>
        </p:nvSpPr>
        <p:spPr>
          <a:xfrm>
            <a:off x="3470615" y="1781821"/>
            <a:ext cx="818697"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Source:</a:t>
            </a:r>
            <a:r>
              <a:rPr lang="en-US" sz="1400" b="0" dirty="0" smtClean="0">
                <a:solidFill>
                  <a:srgbClr val="FF0000"/>
                </a:solidFill>
                <a:latin typeface="Calibri" panose="020F0502020204030204"/>
                <a:ea typeface="+mn-ea"/>
              </a:rPr>
              <a:t>*</a:t>
            </a:r>
            <a:endParaRPr lang="en-US" sz="1400" b="0" dirty="0">
              <a:solidFill>
                <a:srgbClr val="FF0000"/>
              </a:solidFill>
              <a:latin typeface="Calibri" panose="020F0502020204030204"/>
              <a:ea typeface="+mn-ea"/>
            </a:endParaRPr>
          </a:p>
        </p:txBody>
      </p:sp>
      <p:sp>
        <p:nvSpPr>
          <p:cNvPr id="81" name="Rectangle 80"/>
          <p:cNvSpPr/>
          <p:nvPr/>
        </p:nvSpPr>
        <p:spPr>
          <a:xfrm>
            <a:off x="4313575" y="1824196"/>
            <a:ext cx="1467712" cy="4016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Enter Here..</a:t>
            </a:r>
          </a:p>
        </p:txBody>
      </p:sp>
      <p:sp>
        <p:nvSpPr>
          <p:cNvPr id="86" name="Action Button: Custom 85">
            <a:hlinkClick r:id="rId2" action="ppaction://hlinksldjump" highlightClick="1"/>
          </p:cNvPr>
          <p:cNvSpPr/>
          <p:nvPr/>
        </p:nvSpPr>
        <p:spPr>
          <a:xfrm>
            <a:off x="4653877" y="4868290"/>
            <a:ext cx="697907"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4" action="ppaction://hlinksldjump"/>
              </a:rPr>
              <a:t>Attach</a:t>
            </a:r>
            <a:endParaRPr lang="en-US" sz="1200" b="1" dirty="0">
              <a:solidFill>
                <a:schemeClr val="tx1"/>
              </a:solidFill>
            </a:endParaRPr>
          </a:p>
        </p:txBody>
      </p:sp>
      <p:sp>
        <p:nvSpPr>
          <p:cNvPr id="78" name="Line Callout 1 77"/>
          <p:cNvSpPr/>
          <p:nvPr/>
        </p:nvSpPr>
        <p:spPr>
          <a:xfrm>
            <a:off x="7431864" y="1834707"/>
            <a:ext cx="1551986" cy="774454"/>
          </a:xfrm>
          <a:prstGeom prst="borderCallout1">
            <a:avLst>
              <a:gd name="adj1" fmla="val 66033"/>
              <a:gd name="adj2" fmla="val -7348"/>
              <a:gd name="adj3" fmla="val 132564"/>
              <a:gd name="adj4" fmla="val -83183"/>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u="sng" dirty="0" smtClean="0">
                <a:solidFill>
                  <a:schemeClr val="tx1"/>
                </a:solidFill>
              </a:rPr>
              <a:t>Additional Columns?</a:t>
            </a:r>
          </a:p>
          <a:p>
            <a:r>
              <a:rPr lang="en-US" sz="1200" dirty="0" smtClean="0">
                <a:solidFill>
                  <a:schemeClr val="tx1"/>
                </a:solidFill>
              </a:rPr>
              <a:t>Remarks</a:t>
            </a:r>
            <a:endParaRPr lang="en-US" sz="1200" dirty="0">
              <a:solidFill>
                <a:schemeClr val="tx1"/>
              </a:solidFill>
            </a:endParaRPr>
          </a:p>
        </p:txBody>
      </p:sp>
      <p:sp>
        <p:nvSpPr>
          <p:cNvPr id="80" name="TextBox 90"/>
          <p:cNvSpPr txBox="1"/>
          <p:nvPr/>
        </p:nvSpPr>
        <p:spPr>
          <a:xfrm>
            <a:off x="1547135" y="2360315"/>
            <a:ext cx="971365"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schemeClr val="tx1"/>
                </a:solidFill>
                <a:latin typeface="Calibri" panose="020F0502020204030204"/>
                <a:ea typeface="+mn-ea"/>
              </a:rPr>
              <a:t>Approvers:</a:t>
            </a:r>
            <a:endParaRPr lang="en-US" sz="1400" b="0" dirty="0">
              <a:solidFill>
                <a:schemeClr val="tx1"/>
              </a:solidFill>
              <a:latin typeface="Calibri" panose="020F0502020204030204"/>
              <a:ea typeface="+mn-ea"/>
            </a:endParaRPr>
          </a:p>
        </p:txBody>
      </p:sp>
      <p:sp>
        <p:nvSpPr>
          <p:cNvPr id="82" name="Rectangle 81"/>
          <p:cNvSpPr/>
          <p:nvPr/>
        </p:nvSpPr>
        <p:spPr>
          <a:xfrm>
            <a:off x="2518500" y="2438240"/>
            <a:ext cx="1188776" cy="1493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Smith, Joe</a:t>
            </a:r>
            <a:endParaRPr lang="en-US" sz="1050" b="0" dirty="0">
              <a:solidFill>
                <a:schemeClr val="tx1"/>
              </a:solidFill>
            </a:endParaRPr>
          </a:p>
        </p:txBody>
      </p:sp>
      <p:sp>
        <p:nvSpPr>
          <p:cNvPr id="88" name="TextBox 90"/>
          <p:cNvSpPr txBox="1"/>
          <p:nvPr/>
        </p:nvSpPr>
        <p:spPr>
          <a:xfrm>
            <a:off x="3858993" y="2345372"/>
            <a:ext cx="1318184"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schemeClr val="tx1"/>
                </a:solidFill>
                <a:latin typeface="Calibri" panose="020F0502020204030204"/>
                <a:ea typeface="+mn-ea"/>
              </a:rPr>
              <a:t>Date Approved:</a:t>
            </a:r>
            <a:endParaRPr lang="en-US" sz="1400" b="0" dirty="0">
              <a:solidFill>
                <a:schemeClr val="tx1"/>
              </a:solidFill>
              <a:latin typeface="Calibri" panose="020F0502020204030204"/>
              <a:ea typeface="+mn-ea"/>
            </a:endParaRPr>
          </a:p>
        </p:txBody>
      </p:sp>
      <p:sp>
        <p:nvSpPr>
          <p:cNvPr id="89" name="Rectangle 88"/>
          <p:cNvSpPr/>
          <p:nvPr/>
        </p:nvSpPr>
        <p:spPr>
          <a:xfrm>
            <a:off x="5241417" y="2435564"/>
            <a:ext cx="948484" cy="1476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YYYY-MM-DD</a:t>
            </a:r>
            <a:endParaRPr lang="en-US" sz="1050" b="0" dirty="0">
              <a:solidFill>
                <a:schemeClr val="tx1"/>
              </a:solidFill>
            </a:endParaRPr>
          </a:p>
        </p:txBody>
      </p:sp>
      <p:sp>
        <p:nvSpPr>
          <p:cNvPr id="90" name="TextBox 9"/>
          <p:cNvSpPr txBox="1"/>
          <p:nvPr/>
        </p:nvSpPr>
        <p:spPr>
          <a:xfrm>
            <a:off x="4154992" y="1268327"/>
            <a:ext cx="805543"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Version: </a:t>
            </a:r>
            <a:endParaRPr lang="en-US" sz="1400" b="0" dirty="0">
              <a:solidFill>
                <a:prstClr val="black"/>
              </a:solidFill>
              <a:latin typeface="Calibri" panose="020F0502020204030204"/>
              <a:ea typeface="+mn-ea"/>
            </a:endParaRPr>
          </a:p>
        </p:txBody>
      </p:sp>
      <p:sp>
        <p:nvSpPr>
          <p:cNvPr id="91" name="Rectangle 90"/>
          <p:cNvSpPr/>
          <p:nvPr/>
        </p:nvSpPr>
        <p:spPr>
          <a:xfrm>
            <a:off x="4905717" y="1349257"/>
            <a:ext cx="538423" cy="1355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it-IT" sz="1050" b="0" dirty="0" smtClean="0">
                <a:solidFill>
                  <a:prstClr val="black"/>
                </a:solidFill>
              </a:rPr>
              <a:t>2.1</a:t>
            </a:r>
            <a:endParaRPr lang="en-US" sz="1050" b="0" dirty="0">
              <a:solidFill>
                <a:prstClr val="black"/>
              </a:solidFill>
            </a:endParaRPr>
          </a:p>
        </p:txBody>
      </p:sp>
      <p:grpSp>
        <p:nvGrpSpPr>
          <p:cNvPr id="16" name="Group 15"/>
          <p:cNvGrpSpPr/>
          <p:nvPr/>
        </p:nvGrpSpPr>
        <p:grpSpPr>
          <a:xfrm>
            <a:off x="754508" y="986408"/>
            <a:ext cx="7645213" cy="5414392"/>
            <a:chOff x="754508" y="986408"/>
            <a:chExt cx="7645213" cy="5414392"/>
          </a:xfrm>
        </p:grpSpPr>
        <p:cxnSp>
          <p:nvCxnSpPr>
            <p:cNvPr id="11" name="Straight Connector 10"/>
            <p:cNvCxnSpPr/>
            <p:nvPr/>
          </p:nvCxnSpPr>
          <p:spPr>
            <a:xfrm>
              <a:off x="754508" y="986408"/>
              <a:ext cx="7645213" cy="54143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V="1">
              <a:off x="754508" y="986408"/>
              <a:ext cx="7645213" cy="54143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824766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89826"/>
            <a:ext cx="7886700" cy="794899"/>
          </a:xfrm>
        </p:spPr>
        <p:txBody>
          <a:bodyPr/>
          <a:lstStyle/>
          <a:p>
            <a:r>
              <a:rPr lang="en-US" dirty="0" smtClean="0"/>
              <a:t>Current PCD Entry Screen</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12</a:t>
            </a:fld>
            <a:endParaRPr lang="en-US" dirty="0"/>
          </a:p>
        </p:txBody>
      </p:sp>
      <p:sp>
        <p:nvSpPr>
          <p:cNvPr id="98" name="Rectangle 97"/>
          <p:cNvSpPr/>
          <p:nvPr/>
        </p:nvSpPr>
        <p:spPr>
          <a:xfrm>
            <a:off x="301284" y="766844"/>
            <a:ext cx="8549753" cy="5139869"/>
          </a:xfrm>
          <a:prstGeom prst="rect">
            <a:avLst/>
          </a:prstGeom>
          <a:ln>
            <a:solidFill>
              <a:schemeClr val="tx1"/>
            </a:solidFill>
          </a:ln>
        </p:spPr>
        <p:txBody>
          <a:bodyPr wrap="square">
            <a:spAutoFit/>
          </a:bodyPr>
          <a:lstStyle/>
          <a:p>
            <a:pPr>
              <a:tabLst>
                <a:tab pos="1144588" algn="l"/>
                <a:tab pos="4171950" algn="l"/>
              </a:tabLst>
            </a:pPr>
            <a:r>
              <a:rPr lang="en-US" sz="1000" b="1" dirty="0" smtClean="0">
                <a:solidFill>
                  <a:srgbClr val="FF0000"/>
                </a:solidFill>
              </a:rPr>
              <a:t>*</a:t>
            </a:r>
            <a:r>
              <a:rPr lang="en-US" sz="1000" b="1" dirty="0" smtClean="0"/>
              <a:t> </a:t>
            </a:r>
            <a:r>
              <a:rPr lang="en-US" sz="1000" b="1" dirty="0"/>
              <a:t>= Required Field New PCD  </a:t>
            </a:r>
          </a:p>
          <a:p>
            <a:pPr>
              <a:tabLst>
                <a:tab pos="1144588" algn="l"/>
                <a:tab pos="4171950" algn="l"/>
              </a:tabLst>
            </a:pPr>
            <a:r>
              <a:rPr lang="en-US" sz="1000" b="1" dirty="0"/>
              <a:t> </a:t>
            </a:r>
          </a:p>
          <a:p>
            <a:pPr>
              <a:tabLst>
                <a:tab pos="1144588" algn="l"/>
                <a:tab pos="4171950" algn="l"/>
              </a:tabLst>
            </a:pPr>
            <a:r>
              <a:rPr lang="en-US" sz="1000" b="1" dirty="0" smtClean="0"/>
              <a:t>PCD:	</a:t>
            </a:r>
            <a:r>
              <a:rPr lang="en-US" sz="1000" dirty="0" smtClean="0"/>
              <a:t>Draft-001316</a:t>
            </a:r>
            <a:r>
              <a:rPr lang="en-US" sz="1000" b="1" dirty="0" smtClean="0"/>
              <a:t> 	Date:	</a:t>
            </a:r>
            <a:r>
              <a:rPr lang="en-US" sz="1000" dirty="0" smtClean="0"/>
              <a:t>4/26/2017</a:t>
            </a:r>
            <a:r>
              <a:rPr lang="en-US" sz="1000" b="1" dirty="0" smtClean="0"/>
              <a:t>   </a:t>
            </a:r>
            <a:endParaRPr lang="en-US" sz="1000" b="1" dirty="0"/>
          </a:p>
          <a:p>
            <a:pPr>
              <a:tabLst>
                <a:tab pos="1144588" algn="l"/>
                <a:tab pos="4171950" algn="l"/>
              </a:tabLst>
            </a:pPr>
            <a:r>
              <a:rPr lang="en-US" sz="1000" b="1" dirty="0" smtClean="0"/>
              <a:t>Current Status:	</a:t>
            </a:r>
            <a:r>
              <a:rPr lang="en-US" sz="1000" dirty="0" smtClean="0"/>
              <a:t>New</a:t>
            </a:r>
            <a:r>
              <a:rPr lang="en-US" sz="1000" b="1" dirty="0" smtClean="0"/>
              <a:t> 	Revision:	</a:t>
            </a:r>
            <a:r>
              <a:rPr lang="en-US" sz="1000" dirty="0" smtClean="0"/>
              <a:t>New</a:t>
            </a:r>
            <a:r>
              <a:rPr lang="en-US" sz="1000" b="1" dirty="0" smtClean="0"/>
              <a:t>   </a:t>
            </a:r>
            <a:endParaRPr lang="en-US" sz="1000" b="1" dirty="0"/>
          </a:p>
          <a:p>
            <a:pPr>
              <a:tabLst>
                <a:tab pos="1144588" algn="l"/>
                <a:tab pos="4171950" algn="l"/>
              </a:tabLst>
            </a:pPr>
            <a:r>
              <a:rPr lang="en-US" sz="1000" b="1" dirty="0"/>
              <a:t>Department</a:t>
            </a:r>
            <a:r>
              <a:rPr lang="en-US" sz="1000" b="1" dirty="0">
                <a:solidFill>
                  <a:srgbClr val="FF0000"/>
                </a:solidFill>
              </a:rPr>
              <a:t>*</a:t>
            </a:r>
            <a:r>
              <a:rPr lang="en-US" sz="1000" b="1" dirty="0"/>
              <a:t>: </a:t>
            </a:r>
            <a:r>
              <a:rPr lang="en-US" sz="1000" b="1" dirty="0" smtClean="0"/>
              <a:t>		Originator:	</a:t>
            </a:r>
            <a:r>
              <a:rPr lang="en-US" sz="1000" dirty="0" smtClean="0"/>
              <a:t>Belford</a:t>
            </a:r>
            <a:r>
              <a:rPr lang="en-US" sz="1000" dirty="0"/>
              <a:t>, Eugene</a:t>
            </a:r>
            <a:r>
              <a:rPr lang="en-US" sz="1000" b="1" dirty="0"/>
              <a:t>   </a:t>
            </a:r>
          </a:p>
          <a:p>
            <a:pPr>
              <a:tabLst>
                <a:tab pos="1144588" algn="l"/>
                <a:tab pos="4171950" algn="l"/>
              </a:tabLst>
            </a:pPr>
            <a:r>
              <a:rPr lang="en-US" sz="1000" b="1" dirty="0"/>
              <a:t>Subject</a:t>
            </a:r>
            <a:r>
              <a:rPr lang="en-US" sz="1000" b="1" dirty="0" smtClean="0">
                <a:solidFill>
                  <a:srgbClr val="FF0000"/>
                </a:solidFill>
              </a:rPr>
              <a:t>*</a:t>
            </a:r>
            <a:r>
              <a:rPr lang="en-US" sz="1000" b="1" dirty="0" smtClean="0"/>
              <a:t>:		Due </a:t>
            </a:r>
            <a:r>
              <a:rPr lang="en-US" sz="1000" b="1" dirty="0"/>
              <a:t>Date:      </a:t>
            </a:r>
            <a:r>
              <a:rPr lang="en-US" sz="1000" b="1" dirty="0" smtClean="0"/>
              <a:t>		</a:t>
            </a:r>
            <a:r>
              <a:rPr lang="en-US" sz="1000" u="sng" dirty="0" smtClean="0">
                <a:solidFill>
                  <a:schemeClr val="accent1"/>
                </a:solidFill>
              </a:rPr>
              <a:t>Calendar</a:t>
            </a:r>
            <a:r>
              <a:rPr lang="en-US" sz="1000" b="1" dirty="0" smtClean="0"/>
              <a:t>  </a:t>
            </a:r>
            <a:endParaRPr lang="en-US" sz="1000" b="1" dirty="0"/>
          </a:p>
          <a:p>
            <a:pPr>
              <a:tabLst>
                <a:tab pos="1144588" algn="l"/>
                <a:tab pos="4171950" algn="l"/>
              </a:tabLst>
            </a:pPr>
            <a:r>
              <a:rPr lang="en-US" sz="1000" b="1" dirty="0"/>
              <a:t>Classification</a:t>
            </a:r>
            <a:r>
              <a:rPr lang="en-US" sz="1000" b="1" dirty="0">
                <a:solidFill>
                  <a:srgbClr val="FF0000"/>
                </a:solidFill>
              </a:rPr>
              <a:t>*</a:t>
            </a:r>
            <a:r>
              <a:rPr lang="en-US" sz="1000" b="1" dirty="0"/>
              <a:t>: </a:t>
            </a:r>
            <a:r>
              <a:rPr lang="en-US" sz="1000" b="1" dirty="0" smtClean="0"/>
              <a:t>		Third </a:t>
            </a:r>
            <a:r>
              <a:rPr lang="en-US" sz="1000" b="1" dirty="0"/>
              <a:t>Party Proprietary Information</a:t>
            </a:r>
            <a:r>
              <a:rPr lang="en-US" sz="1000" b="1" dirty="0" smtClean="0"/>
              <a:t>:</a:t>
            </a:r>
          </a:p>
          <a:p>
            <a:pPr>
              <a:tabLst>
                <a:tab pos="1144588" algn="l"/>
                <a:tab pos="4171950" algn="l"/>
              </a:tabLst>
            </a:pPr>
            <a:r>
              <a:rPr lang="en-US" sz="1000" b="1" dirty="0" smtClean="0"/>
              <a:t>     </a:t>
            </a:r>
            <a:endParaRPr lang="en-US" sz="1000" b="1" dirty="0"/>
          </a:p>
          <a:p>
            <a:pPr>
              <a:tabLst>
                <a:tab pos="1144588" algn="l"/>
                <a:tab pos="4171950" algn="l"/>
              </a:tabLst>
            </a:pPr>
            <a:r>
              <a:rPr lang="en-US" sz="1000" b="1" dirty="0" smtClean="0"/>
              <a:t>		Organizational </a:t>
            </a:r>
            <a:r>
              <a:rPr lang="en-US" sz="1000" b="1" dirty="0"/>
              <a:t>Conflict of Interest (OCI):     </a:t>
            </a:r>
          </a:p>
          <a:p>
            <a:pPr>
              <a:tabLst>
                <a:tab pos="1144588" algn="l"/>
                <a:tab pos="4171950" algn="l"/>
              </a:tabLst>
            </a:pPr>
            <a:r>
              <a:rPr lang="en-US" sz="1000" b="1" dirty="0" smtClean="0"/>
              <a:t>Contract(s</a:t>
            </a:r>
            <a:r>
              <a:rPr lang="en-US" sz="1000" b="1" dirty="0"/>
              <a:t>) / Purchase Order(s)</a:t>
            </a:r>
            <a:r>
              <a:rPr lang="en-US" sz="1000" b="1" dirty="0">
                <a:solidFill>
                  <a:srgbClr val="FF0000"/>
                </a:solidFill>
              </a:rPr>
              <a:t>*</a:t>
            </a:r>
            <a:r>
              <a:rPr lang="en-US" sz="1000" b="1" dirty="0"/>
              <a:t>: </a:t>
            </a:r>
          </a:p>
          <a:p>
            <a:pPr>
              <a:tabLst>
                <a:tab pos="1144588" algn="l"/>
                <a:tab pos="4171950" algn="l"/>
              </a:tabLst>
            </a:pPr>
            <a:r>
              <a:rPr lang="en-US" sz="1000" b="1" dirty="0" smtClean="0"/>
              <a:t> </a:t>
            </a:r>
            <a:endParaRPr lang="en-US" sz="1000" b="1" dirty="0"/>
          </a:p>
          <a:p>
            <a:pPr>
              <a:tabLst>
                <a:tab pos="1144588" algn="l"/>
                <a:tab pos="4171950" algn="l"/>
              </a:tabLst>
            </a:pPr>
            <a:r>
              <a:rPr lang="en-US" sz="1000" b="1" dirty="0"/>
              <a:t>Approver(s)</a:t>
            </a:r>
            <a:r>
              <a:rPr lang="en-US" sz="1000" b="1" dirty="0">
                <a:solidFill>
                  <a:srgbClr val="FF0000"/>
                </a:solidFill>
              </a:rPr>
              <a:t>*</a:t>
            </a:r>
            <a:r>
              <a:rPr lang="en-US" sz="1000" b="1" dirty="0"/>
              <a:t>:</a:t>
            </a:r>
          </a:p>
          <a:p>
            <a:pPr>
              <a:tabLst>
                <a:tab pos="1144588" algn="l"/>
                <a:tab pos="4171950" algn="l"/>
              </a:tabLst>
            </a:pPr>
            <a:r>
              <a:rPr lang="en-US" sz="800" i="1" dirty="0" smtClean="0"/>
              <a:t>(</a:t>
            </a:r>
            <a:r>
              <a:rPr lang="en-US" sz="800" i="1" dirty="0"/>
              <a:t>A) = Approved;  (R) = Rework;  (P) = Pending;  (X) = No Action Required   </a:t>
            </a:r>
          </a:p>
          <a:p>
            <a:pPr>
              <a:tabLst>
                <a:tab pos="1144588" algn="l"/>
                <a:tab pos="4171950" algn="l"/>
              </a:tabLst>
            </a:pPr>
            <a:r>
              <a:rPr lang="en-US" sz="1000" b="1" dirty="0"/>
              <a:t>  </a:t>
            </a:r>
          </a:p>
          <a:p>
            <a:pPr>
              <a:tabLst>
                <a:tab pos="1144588" algn="l"/>
                <a:tab pos="4171950" algn="l"/>
              </a:tabLst>
            </a:pPr>
            <a:r>
              <a:rPr lang="en-US" sz="1000" b="1" dirty="0" smtClean="0"/>
              <a:t>Action </a:t>
            </a:r>
            <a:r>
              <a:rPr lang="en-US" sz="1000" b="1" dirty="0"/>
              <a:t>Responsible Person(s):	 </a:t>
            </a:r>
          </a:p>
          <a:p>
            <a:pPr>
              <a:tabLst>
                <a:tab pos="1144588" algn="l"/>
                <a:tab pos="4171950" algn="l"/>
              </a:tabLst>
            </a:pPr>
            <a:r>
              <a:rPr lang="en-US" sz="1000" b="1" dirty="0"/>
              <a:t>  </a:t>
            </a:r>
          </a:p>
          <a:p>
            <a:pPr>
              <a:tabLst>
                <a:tab pos="1144588" algn="l"/>
                <a:tab pos="4171950" algn="l"/>
              </a:tabLst>
            </a:pPr>
            <a:r>
              <a:rPr lang="en-US" sz="1000" b="1" dirty="0" smtClean="0"/>
              <a:t>Program(s</a:t>
            </a:r>
            <a:r>
              <a:rPr lang="en-US" sz="1000" b="1" dirty="0"/>
              <a:t>)</a:t>
            </a:r>
            <a:r>
              <a:rPr lang="en-US" sz="1000" b="1" dirty="0">
                <a:solidFill>
                  <a:srgbClr val="FF0000"/>
                </a:solidFill>
              </a:rPr>
              <a:t>*</a:t>
            </a:r>
            <a:r>
              <a:rPr lang="en-US" sz="1000" b="1" dirty="0"/>
              <a:t>: </a:t>
            </a:r>
            <a:r>
              <a:rPr lang="en-US" sz="1000" b="1" dirty="0" smtClean="0"/>
              <a:t>		Program </a:t>
            </a:r>
            <a:r>
              <a:rPr lang="en-US" sz="1000" b="1" dirty="0"/>
              <a:t>Recipient(s):</a:t>
            </a:r>
          </a:p>
          <a:p>
            <a:pPr>
              <a:tabLst>
                <a:tab pos="1144588" algn="l"/>
                <a:tab pos="4171950" algn="l"/>
              </a:tabLst>
            </a:pPr>
            <a:r>
              <a:rPr lang="en-US" sz="1000" b="1" dirty="0" smtClean="0"/>
              <a:t>		</a:t>
            </a:r>
            <a:r>
              <a:rPr lang="en-US" sz="800" i="1" dirty="0" smtClean="0"/>
              <a:t>(</a:t>
            </a:r>
            <a:r>
              <a:rPr lang="en-US" sz="800" i="1" dirty="0"/>
              <a:t>Automatically filled based on program(s) selected) </a:t>
            </a:r>
          </a:p>
          <a:p>
            <a:pPr>
              <a:tabLst>
                <a:tab pos="1144588" algn="l"/>
                <a:tab pos="4171950" algn="l"/>
              </a:tabLst>
            </a:pPr>
            <a:endParaRPr lang="en-US" sz="1000" b="1" dirty="0" smtClean="0"/>
          </a:p>
          <a:p>
            <a:pPr>
              <a:tabLst>
                <a:tab pos="1144588" algn="l"/>
                <a:tab pos="4171950" algn="l"/>
              </a:tabLst>
            </a:pPr>
            <a:endParaRPr lang="en-US" sz="1000" b="1" dirty="0"/>
          </a:p>
          <a:p>
            <a:pPr>
              <a:tabLst>
                <a:tab pos="1144588" algn="l"/>
                <a:tab pos="4171950" algn="l"/>
              </a:tabLst>
            </a:pPr>
            <a:r>
              <a:rPr lang="en-US" sz="1000" b="1" dirty="0" smtClean="0"/>
              <a:t>  </a:t>
            </a:r>
            <a:endParaRPr lang="en-US" sz="1000" b="1" dirty="0"/>
          </a:p>
          <a:p>
            <a:pPr>
              <a:tabLst>
                <a:tab pos="1144588" algn="l"/>
                <a:tab pos="4171950" algn="l"/>
              </a:tabLst>
            </a:pPr>
            <a:r>
              <a:rPr lang="en-US" sz="1000" b="1" dirty="0"/>
              <a:t>Program to use in PCD number</a:t>
            </a:r>
            <a:r>
              <a:rPr lang="en-US" sz="1000" b="1" dirty="0">
                <a:solidFill>
                  <a:srgbClr val="FF0000"/>
                </a:solidFill>
              </a:rPr>
              <a:t>*</a:t>
            </a:r>
            <a:r>
              <a:rPr lang="en-US" sz="1000" b="1" dirty="0"/>
              <a:t>: </a:t>
            </a:r>
          </a:p>
          <a:p>
            <a:pPr>
              <a:tabLst>
                <a:tab pos="1144588" algn="l"/>
                <a:tab pos="4171950" algn="l"/>
              </a:tabLst>
            </a:pPr>
            <a:r>
              <a:rPr lang="en-US" sz="1000" b="1" dirty="0"/>
              <a:t> </a:t>
            </a:r>
            <a:r>
              <a:rPr lang="en-US" sz="1000" b="1" dirty="0" smtClean="0"/>
              <a:t> </a:t>
            </a:r>
            <a:endParaRPr lang="en-US" sz="1000" b="1" dirty="0"/>
          </a:p>
          <a:p>
            <a:pPr>
              <a:tabLst>
                <a:tab pos="1144588" algn="l"/>
                <a:tab pos="4171950" algn="l"/>
              </a:tabLst>
            </a:pPr>
            <a:r>
              <a:rPr lang="en-US" sz="1000" b="1" dirty="0"/>
              <a:t>Additional Recipient(s): </a:t>
            </a:r>
          </a:p>
          <a:p>
            <a:pPr>
              <a:tabLst>
                <a:tab pos="1144588" algn="l"/>
                <a:tab pos="4171950" algn="l"/>
              </a:tabLst>
            </a:pPr>
            <a:r>
              <a:rPr lang="en-US" sz="1000" b="1" dirty="0" smtClean="0"/>
              <a:t> </a:t>
            </a:r>
            <a:endParaRPr lang="en-US" sz="1000" b="1" dirty="0"/>
          </a:p>
          <a:p>
            <a:pPr>
              <a:tabLst>
                <a:tab pos="1144588" algn="l"/>
                <a:tab pos="4171950" algn="l"/>
              </a:tabLst>
            </a:pPr>
            <a:r>
              <a:rPr lang="en-US" sz="1000" b="1" dirty="0"/>
              <a:t>Work  Package: </a:t>
            </a:r>
          </a:p>
          <a:p>
            <a:pPr>
              <a:tabLst>
                <a:tab pos="1144588" algn="l"/>
                <a:tab pos="4171950" algn="l"/>
              </a:tabLst>
            </a:pPr>
            <a:r>
              <a:rPr lang="en-US" sz="1000" b="1" dirty="0"/>
              <a:t>  </a:t>
            </a:r>
          </a:p>
          <a:p>
            <a:pPr>
              <a:tabLst>
                <a:tab pos="1144588" algn="l"/>
                <a:tab pos="4171950" algn="l"/>
              </a:tabLst>
            </a:pPr>
            <a:r>
              <a:rPr lang="en-US" sz="1000" b="1" dirty="0" smtClean="0"/>
              <a:t>Action </a:t>
            </a:r>
            <a:r>
              <a:rPr lang="en-US" sz="1000" b="1" dirty="0"/>
              <a:t>/ Comments</a:t>
            </a:r>
            <a:r>
              <a:rPr lang="en-US" sz="1000" b="1" dirty="0">
                <a:solidFill>
                  <a:srgbClr val="FF0000"/>
                </a:solidFill>
              </a:rPr>
              <a:t>*</a:t>
            </a:r>
            <a:r>
              <a:rPr lang="en-US" sz="1000" b="1" dirty="0"/>
              <a:t>: </a:t>
            </a:r>
          </a:p>
          <a:p>
            <a:pPr>
              <a:tabLst>
                <a:tab pos="1144588" algn="l"/>
                <a:tab pos="4171950" algn="l"/>
              </a:tabLst>
            </a:pPr>
            <a:r>
              <a:rPr lang="en-US" sz="1000" b="1" dirty="0"/>
              <a:t>  </a:t>
            </a:r>
          </a:p>
          <a:p>
            <a:pPr>
              <a:tabLst>
                <a:tab pos="1144588" algn="l"/>
                <a:tab pos="4171950" algn="l"/>
              </a:tabLst>
            </a:pPr>
            <a:r>
              <a:rPr lang="en-US" sz="1000" b="1" dirty="0" smtClean="0"/>
              <a:t>Reference</a:t>
            </a:r>
            <a:r>
              <a:rPr lang="en-US" sz="1000" b="1" dirty="0"/>
              <a:t>: </a:t>
            </a:r>
          </a:p>
          <a:p>
            <a:pPr>
              <a:tabLst>
                <a:tab pos="1144588" algn="l"/>
                <a:tab pos="4171950" algn="l"/>
              </a:tabLst>
            </a:pPr>
            <a:endParaRPr lang="en-US" sz="1000" b="1" dirty="0" smtClean="0">
              <a:solidFill>
                <a:srgbClr val="FF0000"/>
              </a:solidFill>
            </a:endParaRPr>
          </a:p>
          <a:p>
            <a:pPr>
              <a:tabLst>
                <a:tab pos="1144588" algn="l"/>
                <a:tab pos="4171950" algn="l"/>
              </a:tabLst>
            </a:pPr>
            <a:r>
              <a:rPr lang="en-US" sz="1000" b="1" dirty="0" smtClean="0"/>
              <a:t>Attachments:</a:t>
            </a:r>
            <a:endParaRPr lang="en-US" dirty="0"/>
          </a:p>
        </p:txBody>
      </p:sp>
      <p:sp>
        <p:nvSpPr>
          <p:cNvPr id="99" name="Rounded Rectangle 98"/>
          <p:cNvSpPr/>
          <p:nvPr/>
        </p:nvSpPr>
        <p:spPr>
          <a:xfrm>
            <a:off x="3326743" y="5496385"/>
            <a:ext cx="741090" cy="177574"/>
          </a:xfrm>
          <a:prstGeom prst="roundRect">
            <a:avLst/>
          </a:prstGeom>
          <a:solidFill>
            <a:schemeClr val="bg1">
              <a:lumMod val="75000"/>
            </a:schemeClr>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Add</a:t>
            </a:r>
            <a:endParaRPr lang="en-US" sz="1000" b="1" dirty="0">
              <a:solidFill>
                <a:schemeClr val="tx1"/>
              </a:solidFill>
            </a:endParaRPr>
          </a:p>
        </p:txBody>
      </p:sp>
      <p:sp>
        <p:nvSpPr>
          <p:cNvPr id="100" name="Rounded Rectangle 99"/>
          <p:cNvSpPr/>
          <p:nvPr/>
        </p:nvSpPr>
        <p:spPr>
          <a:xfrm>
            <a:off x="4131639" y="5496385"/>
            <a:ext cx="741090" cy="177574"/>
          </a:xfrm>
          <a:prstGeom prst="roundRect">
            <a:avLst/>
          </a:prstGeom>
          <a:solidFill>
            <a:schemeClr val="bg1">
              <a:lumMod val="75000"/>
            </a:schemeClr>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View</a:t>
            </a:r>
            <a:endParaRPr lang="en-US" sz="1000" b="1" dirty="0">
              <a:solidFill>
                <a:schemeClr val="tx1"/>
              </a:solidFill>
            </a:endParaRPr>
          </a:p>
        </p:txBody>
      </p:sp>
      <p:sp>
        <p:nvSpPr>
          <p:cNvPr id="101" name="Rounded Rectangle 100"/>
          <p:cNvSpPr/>
          <p:nvPr/>
        </p:nvSpPr>
        <p:spPr>
          <a:xfrm>
            <a:off x="4936535" y="5499345"/>
            <a:ext cx="741090" cy="177574"/>
          </a:xfrm>
          <a:prstGeom prst="roundRect">
            <a:avLst/>
          </a:prstGeom>
          <a:solidFill>
            <a:schemeClr val="bg1">
              <a:lumMod val="75000"/>
            </a:schemeClr>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Delete</a:t>
            </a:r>
            <a:endParaRPr lang="en-US" sz="1000" b="1" dirty="0">
              <a:solidFill>
                <a:schemeClr val="tx1"/>
              </a:solidFill>
            </a:endParaRPr>
          </a:p>
        </p:txBody>
      </p:sp>
      <p:sp>
        <p:nvSpPr>
          <p:cNvPr id="102" name="Rounded Rectangle 101"/>
          <p:cNvSpPr/>
          <p:nvPr/>
        </p:nvSpPr>
        <p:spPr>
          <a:xfrm>
            <a:off x="1813197" y="5983631"/>
            <a:ext cx="741090" cy="177574"/>
          </a:xfrm>
          <a:prstGeom prst="roundRect">
            <a:avLst/>
          </a:prstGeom>
          <a:solidFill>
            <a:schemeClr val="bg1">
              <a:lumMod val="75000"/>
            </a:schemeClr>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Save</a:t>
            </a:r>
            <a:endParaRPr lang="en-US" sz="1000" b="1" dirty="0">
              <a:solidFill>
                <a:schemeClr val="tx1"/>
              </a:solidFill>
            </a:endParaRPr>
          </a:p>
        </p:txBody>
      </p:sp>
      <p:sp>
        <p:nvSpPr>
          <p:cNvPr id="103" name="Rounded Rectangle 102"/>
          <p:cNvSpPr/>
          <p:nvPr/>
        </p:nvSpPr>
        <p:spPr>
          <a:xfrm>
            <a:off x="4168367" y="5983631"/>
            <a:ext cx="741090" cy="177574"/>
          </a:xfrm>
          <a:prstGeom prst="roundRect">
            <a:avLst/>
          </a:prstGeom>
          <a:solidFill>
            <a:schemeClr val="bg1">
              <a:lumMod val="75000"/>
            </a:schemeClr>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View</a:t>
            </a:r>
            <a:endParaRPr lang="en-US" sz="1000" b="1" dirty="0">
              <a:solidFill>
                <a:schemeClr val="tx1"/>
              </a:solidFill>
            </a:endParaRPr>
          </a:p>
        </p:txBody>
      </p:sp>
      <p:sp>
        <p:nvSpPr>
          <p:cNvPr id="104" name="Rounded Rectangle 103"/>
          <p:cNvSpPr/>
          <p:nvPr/>
        </p:nvSpPr>
        <p:spPr>
          <a:xfrm>
            <a:off x="6606755" y="5983631"/>
            <a:ext cx="741090" cy="177574"/>
          </a:xfrm>
          <a:prstGeom prst="roundRect">
            <a:avLst/>
          </a:prstGeom>
          <a:solidFill>
            <a:schemeClr val="bg1">
              <a:lumMod val="75000"/>
            </a:schemeClr>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Cancel</a:t>
            </a:r>
            <a:endParaRPr lang="en-US" sz="1000" b="1" dirty="0">
              <a:solidFill>
                <a:schemeClr val="tx1"/>
              </a:solidFill>
            </a:endParaRPr>
          </a:p>
        </p:txBody>
      </p:sp>
      <p:sp>
        <p:nvSpPr>
          <p:cNvPr id="106" name="Rectangle 105"/>
          <p:cNvSpPr/>
          <p:nvPr/>
        </p:nvSpPr>
        <p:spPr>
          <a:xfrm>
            <a:off x="2057400" y="5496384"/>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2057400" y="5199025"/>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2057400" y="4892743"/>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057400" y="4594154"/>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2057400" y="4284507"/>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ounded Rectangle 110"/>
          <p:cNvSpPr/>
          <p:nvPr/>
        </p:nvSpPr>
        <p:spPr>
          <a:xfrm>
            <a:off x="3326743" y="4290447"/>
            <a:ext cx="741090" cy="177574"/>
          </a:xfrm>
          <a:prstGeom prst="roundRect">
            <a:avLst/>
          </a:prstGeom>
          <a:solidFill>
            <a:schemeClr val="bg1">
              <a:lumMod val="75000"/>
            </a:schemeClr>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Add</a:t>
            </a:r>
            <a:endParaRPr lang="en-US" sz="1000" b="1" dirty="0">
              <a:solidFill>
                <a:schemeClr val="tx1"/>
              </a:solidFill>
            </a:endParaRPr>
          </a:p>
        </p:txBody>
      </p:sp>
      <p:sp>
        <p:nvSpPr>
          <p:cNvPr id="112" name="Rounded Rectangle 111"/>
          <p:cNvSpPr/>
          <p:nvPr/>
        </p:nvSpPr>
        <p:spPr>
          <a:xfrm>
            <a:off x="4936535" y="4293407"/>
            <a:ext cx="741090" cy="177574"/>
          </a:xfrm>
          <a:prstGeom prst="roundRect">
            <a:avLst/>
          </a:prstGeom>
          <a:solidFill>
            <a:schemeClr val="bg1">
              <a:lumMod val="75000"/>
            </a:schemeClr>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Delete</a:t>
            </a:r>
            <a:endParaRPr lang="en-US" sz="1000" b="1" dirty="0">
              <a:solidFill>
                <a:schemeClr val="tx1"/>
              </a:solidFill>
            </a:endParaRPr>
          </a:p>
        </p:txBody>
      </p:sp>
      <p:sp>
        <p:nvSpPr>
          <p:cNvPr id="113" name="Rounded Rectangle 112"/>
          <p:cNvSpPr/>
          <p:nvPr/>
        </p:nvSpPr>
        <p:spPr>
          <a:xfrm>
            <a:off x="1635362" y="3405088"/>
            <a:ext cx="741090" cy="177574"/>
          </a:xfrm>
          <a:prstGeom prst="roundRect">
            <a:avLst/>
          </a:prstGeom>
          <a:solidFill>
            <a:schemeClr val="bg1">
              <a:lumMod val="75000"/>
            </a:schemeClr>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Add</a:t>
            </a:r>
            <a:endParaRPr lang="en-US" sz="1000" b="1" dirty="0">
              <a:solidFill>
                <a:schemeClr val="tx1"/>
              </a:solidFill>
            </a:endParaRPr>
          </a:p>
        </p:txBody>
      </p:sp>
      <p:sp>
        <p:nvSpPr>
          <p:cNvPr id="114" name="Rounded Rectangle 113"/>
          <p:cNvSpPr/>
          <p:nvPr/>
        </p:nvSpPr>
        <p:spPr>
          <a:xfrm>
            <a:off x="2440258" y="3405088"/>
            <a:ext cx="741090" cy="177574"/>
          </a:xfrm>
          <a:prstGeom prst="roundRect">
            <a:avLst/>
          </a:prstGeom>
          <a:solidFill>
            <a:schemeClr val="bg1">
              <a:lumMod val="75000"/>
            </a:schemeClr>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View</a:t>
            </a:r>
            <a:endParaRPr lang="en-US" sz="1000" b="1" dirty="0">
              <a:solidFill>
                <a:schemeClr val="tx1"/>
              </a:solidFill>
            </a:endParaRPr>
          </a:p>
        </p:txBody>
      </p:sp>
      <p:sp>
        <p:nvSpPr>
          <p:cNvPr id="115" name="Rounded Rectangle 114"/>
          <p:cNvSpPr/>
          <p:nvPr/>
        </p:nvSpPr>
        <p:spPr>
          <a:xfrm>
            <a:off x="3245154" y="3408048"/>
            <a:ext cx="741090" cy="177574"/>
          </a:xfrm>
          <a:prstGeom prst="roundRect">
            <a:avLst/>
          </a:prstGeom>
          <a:solidFill>
            <a:schemeClr val="bg1">
              <a:lumMod val="75000"/>
            </a:schemeClr>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Delete</a:t>
            </a:r>
            <a:endParaRPr lang="en-US" sz="1000" b="1" dirty="0">
              <a:solidFill>
                <a:schemeClr val="tx1"/>
              </a:solidFill>
            </a:endParaRPr>
          </a:p>
        </p:txBody>
      </p:sp>
      <p:sp>
        <p:nvSpPr>
          <p:cNvPr id="116" name="Rectangle 115"/>
          <p:cNvSpPr/>
          <p:nvPr/>
        </p:nvSpPr>
        <p:spPr>
          <a:xfrm>
            <a:off x="366019" y="3405087"/>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4572000" y="3600543"/>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2057400" y="2916684"/>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ounded Rectangle 118"/>
          <p:cNvSpPr/>
          <p:nvPr/>
        </p:nvSpPr>
        <p:spPr>
          <a:xfrm>
            <a:off x="3326743" y="2922624"/>
            <a:ext cx="741090" cy="177574"/>
          </a:xfrm>
          <a:prstGeom prst="roundRect">
            <a:avLst/>
          </a:prstGeom>
          <a:solidFill>
            <a:schemeClr val="bg1">
              <a:lumMod val="75000"/>
            </a:schemeClr>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Add</a:t>
            </a:r>
            <a:endParaRPr lang="en-US" sz="1000" b="1" dirty="0">
              <a:solidFill>
                <a:schemeClr val="tx1"/>
              </a:solidFill>
            </a:endParaRPr>
          </a:p>
        </p:txBody>
      </p:sp>
      <p:sp>
        <p:nvSpPr>
          <p:cNvPr id="120" name="Rounded Rectangle 119"/>
          <p:cNvSpPr/>
          <p:nvPr/>
        </p:nvSpPr>
        <p:spPr>
          <a:xfrm>
            <a:off x="4936535" y="2925584"/>
            <a:ext cx="741090" cy="177574"/>
          </a:xfrm>
          <a:prstGeom prst="roundRect">
            <a:avLst/>
          </a:prstGeom>
          <a:solidFill>
            <a:schemeClr val="bg1">
              <a:lumMod val="75000"/>
            </a:schemeClr>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Delete</a:t>
            </a:r>
            <a:endParaRPr lang="en-US" sz="1000" b="1" dirty="0">
              <a:solidFill>
                <a:schemeClr val="tx1"/>
              </a:solidFill>
            </a:endParaRPr>
          </a:p>
        </p:txBody>
      </p:sp>
      <p:sp>
        <p:nvSpPr>
          <p:cNvPr id="121" name="Rectangle 120"/>
          <p:cNvSpPr/>
          <p:nvPr/>
        </p:nvSpPr>
        <p:spPr>
          <a:xfrm>
            <a:off x="2057400" y="2465537"/>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ounded Rectangle 121"/>
          <p:cNvSpPr/>
          <p:nvPr/>
        </p:nvSpPr>
        <p:spPr>
          <a:xfrm>
            <a:off x="3326743" y="2471477"/>
            <a:ext cx="741090" cy="177574"/>
          </a:xfrm>
          <a:prstGeom prst="roundRect">
            <a:avLst/>
          </a:prstGeom>
          <a:solidFill>
            <a:schemeClr val="bg1">
              <a:lumMod val="75000"/>
            </a:schemeClr>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Add</a:t>
            </a:r>
            <a:endParaRPr lang="en-US" sz="1000" b="1" dirty="0">
              <a:solidFill>
                <a:schemeClr val="tx1"/>
              </a:solidFill>
            </a:endParaRPr>
          </a:p>
        </p:txBody>
      </p:sp>
      <p:sp>
        <p:nvSpPr>
          <p:cNvPr id="123" name="Rounded Rectangle 122"/>
          <p:cNvSpPr/>
          <p:nvPr/>
        </p:nvSpPr>
        <p:spPr>
          <a:xfrm>
            <a:off x="4936535" y="2474437"/>
            <a:ext cx="741090" cy="177574"/>
          </a:xfrm>
          <a:prstGeom prst="roundRect">
            <a:avLst/>
          </a:prstGeom>
          <a:solidFill>
            <a:schemeClr val="bg1">
              <a:lumMod val="75000"/>
            </a:schemeClr>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Delete</a:t>
            </a:r>
            <a:endParaRPr lang="en-US" sz="1000" b="1" dirty="0">
              <a:solidFill>
                <a:schemeClr val="tx1"/>
              </a:solidFill>
            </a:endParaRPr>
          </a:p>
        </p:txBody>
      </p:sp>
      <p:sp>
        <p:nvSpPr>
          <p:cNvPr id="124" name="Rectangle 123"/>
          <p:cNvSpPr/>
          <p:nvPr/>
        </p:nvSpPr>
        <p:spPr>
          <a:xfrm>
            <a:off x="366019" y="1897350"/>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ounded Rectangle 124"/>
          <p:cNvSpPr/>
          <p:nvPr/>
        </p:nvSpPr>
        <p:spPr>
          <a:xfrm>
            <a:off x="1635362" y="1903290"/>
            <a:ext cx="741090" cy="177574"/>
          </a:xfrm>
          <a:prstGeom prst="roundRect">
            <a:avLst/>
          </a:prstGeom>
          <a:solidFill>
            <a:schemeClr val="bg1">
              <a:lumMod val="75000"/>
            </a:schemeClr>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Add</a:t>
            </a:r>
            <a:endParaRPr lang="en-US" sz="1000" b="1" dirty="0">
              <a:solidFill>
                <a:schemeClr val="tx1"/>
              </a:solidFill>
            </a:endParaRPr>
          </a:p>
        </p:txBody>
      </p:sp>
      <p:sp>
        <p:nvSpPr>
          <p:cNvPr id="126" name="Rounded Rectangle 125"/>
          <p:cNvSpPr/>
          <p:nvPr/>
        </p:nvSpPr>
        <p:spPr>
          <a:xfrm>
            <a:off x="3245154" y="1906250"/>
            <a:ext cx="741090" cy="177574"/>
          </a:xfrm>
          <a:prstGeom prst="roundRect">
            <a:avLst/>
          </a:prstGeom>
          <a:solidFill>
            <a:schemeClr val="bg1">
              <a:lumMod val="75000"/>
            </a:schemeClr>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Delete</a:t>
            </a:r>
            <a:endParaRPr lang="en-US" sz="1000" b="1" dirty="0">
              <a:solidFill>
                <a:schemeClr val="tx1"/>
              </a:solidFill>
            </a:endParaRPr>
          </a:p>
        </p:txBody>
      </p:sp>
      <p:sp>
        <p:nvSpPr>
          <p:cNvPr id="127" name="Rectangle 126"/>
          <p:cNvSpPr/>
          <p:nvPr/>
        </p:nvSpPr>
        <p:spPr>
          <a:xfrm>
            <a:off x="6719872" y="1751531"/>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p:cNvSpPr/>
          <p:nvPr/>
        </p:nvSpPr>
        <p:spPr>
          <a:xfrm>
            <a:off x="6719872" y="2026912"/>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5807445" y="1584550"/>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p:cNvSpPr/>
          <p:nvPr/>
        </p:nvSpPr>
        <p:spPr>
          <a:xfrm>
            <a:off x="1521330" y="1416306"/>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1520809" y="1638000"/>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ction Button: Custom 38">
            <a:hlinkClick r:id="rId2" action="ppaction://hlinksldjump" highlightClick="1"/>
          </p:cNvPr>
          <p:cNvSpPr/>
          <p:nvPr/>
        </p:nvSpPr>
        <p:spPr>
          <a:xfrm>
            <a:off x="7808621" y="6012054"/>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3" action="ppaction://hlinksldjump"/>
              </a:rPr>
              <a:t>Task View</a:t>
            </a:r>
            <a:endParaRPr lang="en-US" sz="1200" b="1" dirty="0">
              <a:solidFill>
                <a:schemeClr val="tx1"/>
              </a:solidFill>
            </a:endParaRPr>
          </a:p>
        </p:txBody>
      </p:sp>
    </p:spTree>
    <p:extLst>
      <p:ext uri="{BB962C8B-B14F-4D97-AF65-F5344CB8AC3E}">
        <p14:creationId xmlns:p14="http://schemas.microsoft.com/office/powerpoint/2010/main" val="16541025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215" y="92016"/>
            <a:ext cx="7886700" cy="794899"/>
          </a:xfrm>
        </p:spPr>
        <p:txBody>
          <a:bodyPr/>
          <a:lstStyle/>
          <a:p>
            <a:r>
              <a:rPr lang="en-US" dirty="0"/>
              <a:t>PCD </a:t>
            </a:r>
            <a:r>
              <a:rPr lang="en-US" dirty="0" smtClean="0"/>
              <a:t>Task Review/Approve Status</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13</a:t>
            </a:fld>
            <a:endParaRPr lang="en-US" dirty="0"/>
          </a:p>
        </p:txBody>
      </p:sp>
      <p:sp>
        <p:nvSpPr>
          <p:cNvPr id="20" name="Rectangle 19"/>
          <p:cNvSpPr/>
          <p:nvPr/>
        </p:nvSpPr>
        <p:spPr>
          <a:xfrm>
            <a:off x="746359" y="985333"/>
            <a:ext cx="7592403" cy="514721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9" name="Rounded Rectangle 28"/>
          <p:cNvSpPr/>
          <p:nvPr/>
        </p:nvSpPr>
        <p:spPr>
          <a:xfrm>
            <a:off x="1254086" y="5795889"/>
            <a:ext cx="1018020" cy="226856"/>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Approve</a:t>
            </a:r>
            <a:endParaRPr lang="en-US" sz="1200" b="1" dirty="0">
              <a:solidFill>
                <a:schemeClr val="tx1"/>
              </a:solidFill>
            </a:endParaRPr>
          </a:p>
        </p:txBody>
      </p:sp>
      <p:sp>
        <p:nvSpPr>
          <p:cNvPr id="17" name="TextBox 16"/>
          <p:cNvSpPr txBox="1"/>
          <p:nvPr/>
        </p:nvSpPr>
        <p:spPr>
          <a:xfrm>
            <a:off x="1181375" y="1051722"/>
            <a:ext cx="731520"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err="1" smtClean="0">
                <a:solidFill>
                  <a:prstClr val="black"/>
                </a:solidFill>
                <a:latin typeface="Calibri" panose="020F0502020204030204"/>
                <a:ea typeface="+mn-ea"/>
              </a:rPr>
              <a:t>RecID</a:t>
            </a:r>
            <a:r>
              <a:rPr lang="en-US" sz="1400" b="0" dirty="0" smtClean="0">
                <a:solidFill>
                  <a:prstClr val="black"/>
                </a:solidFill>
                <a:latin typeface="Calibri" panose="020F0502020204030204"/>
                <a:ea typeface="+mn-ea"/>
              </a:rPr>
              <a:t>:</a:t>
            </a:r>
            <a:endParaRPr lang="en-US" sz="1400" b="0" dirty="0">
              <a:solidFill>
                <a:prstClr val="black"/>
              </a:solidFill>
              <a:latin typeface="Calibri" panose="020F0502020204030204"/>
              <a:ea typeface="+mn-ea"/>
            </a:endParaRPr>
          </a:p>
        </p:txBody>
      </p:sp>
      <p:sp>
        <p:nvSpPr>
          <p:cNvPr id="18" name="Rectangle 17"/>
          <p:cNvSpPr/>
          <p:nvPr/>
        </p:nvSpPr>
        <p:spPr>
          <a:xfrm>
            <a:off x="1855750" y="1144427"/>
            <a:ext cx="1188720" cy="13788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Draft-ER-00999</a:t>
            </a:r>
            <a:endParaRPr lang="en-US" sz="1050" b="0" dirty="0">
              <a:solidFill>
                <a:prstClr val="black"/>
              </a:solidFill>
            </a:endParaRPr>
          </a:p>
        </p:txBody>
      </p:sp>
      <p:sp>
        <p:nvSpPr>
          <p:cNvPr id="19" name="TextBox 9"/>
          <p:cNvSpPr txBox="1"/>
          <p:nvPr/>
        </p:nvSpPr>
        <p:spPr>
          <a:xfrm>
            <a:off x="1099897" y="1307321"/>
            <a:ext cx="805543"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Task: </a:t>
            </a:r>
            <a:endParaRPr lang="en-US" sz="1400" b="0" dirty="0">
              <a:solidFill>
                <a:prstClr val="black"/>
              </a:solidFill>
              <a:latin typeface="Calibri" panose="020F0502020204030204"/>
              <a:ea typeface="+mn-ea"/>
            </a:endParaRPr>
          </a:p>
        </p:txBody>
      </p:sp>
      <p:sp>
        <p:nvSpPr>
          <p:cNvPr id="24" name="Rectangle 23"/>
          <p:cNvSpPr/>
          <p:nvPr/>
        </p:nvSpPr>
        <p:spPr>
          <a:xfrm>
            <a:off x="1850622" y="1632800"/>
            <a:ext cx="2248002" cy="1497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it-IT" sz="1050" b="0" dirty="0" smtClean="0">
                <a:solidFill>
                  <a:prstClr val="black"/>
                </a:solidFill>
              </a:rPr>
              <a:t>Sample ER for Approval</a:t>
            </a:r>
            <a:endParaRPr lang="en-US" sz="1050" b="0" dirty="0">
              <a:solidFill>
                <a:prstClr val="black"/>
              </a:solidFill>
            </a:endParaRPr>
          </a:p>
        </p:txBody>
      </p:sp>
      <p:sp>
        <p:nvSpPr>
          <p:cNvPr id="26" name="TextBox 90"/>
          <p:cNvSpPr txBox="1"/>
          <p:nvPr/>
        </p:nvSpPr>
        <p:spPr>
          <a:xfrm>
            <a:off x="1054037" y="2076229"/>
            <a:ext cx="853734"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Contract:</a:t>
            </a:r>
            <a:endParaRPr lang="en-US" sz="1400" b="0" dirty="0">
              <a:solidFill>
                <a:prstClr val="black"/>
              </a:solidFill>
              <a:latin typeface="Calibri" panose="020F0502020204030204"/>
              <a:ea typeface="+mn-ea"/>
            </a:endParaRPr>
          </a:p>
        </p:txBody>
      </p:sp>
      <p:sp>
        <p:nvSpPr>
          <p:cNvPr id="33" name="Rectangle 32"/>
          <p:cNvSpPr/>
          <p:nvPr/>
        </p:nvSpPr>
        <p:spPr>
          <a:xfrm>
            <a:off x="1850622" y="2165938"/>
            <a:ext cx="1596226" cy="4346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N000##-##-X-1002</a:t>
            </a:r>
          </a:p>
          <a:p>
            <a:pPr fontAlgn="auto">
              <a:spcBef>
                <a:spcPts val="0"/>
              </a:spcBef>
              <a:spcAft>
                <a:spcPts val="0"/>
              </a:spcAft>
            </a:pPr>
            <a:r>
              <a:rPr lang="en-US" sz="1050" b="0" dirty="0" smtClean="0">
                <a:solidFill>
                  <a:prstClr val="black"/>
                </a:solidFill>
              </a:rPr>
              <a:t>N000##-##-X-1003</a:t>
            </a:r>
            <a:endParaRPr lang="en-US" sz="1050" b="0" dirty="0">
              <a:solidFill>
                <a:prstClr val="black"/>
              </a:solidFill>
            </a:endParaRPr>
          </a:p>
        </p:txBody>
      </p:sp>
      <p:sp>
        <p:nvSpPr>
          <p:cNvPr id="35" name="Rectangle 34"/>
          <p:cNvSpPr/>
          <p:nvPr/>
        </p:nvSpPr>
        <p:spPr>
          <a:xfrm>
            <a:off x="1855751" y="1894201"/>
            <a:ext cx="4334150" cy="13611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Unrestricted</a:t>
            </a:r>
            <a:endParaRPr lang="en-US" sz="1050" b="0" dirty="0">
              <a:solidFill>
                <a:prstClr val="black"/>
              </a:solidFill>
            </a:endParaRPr>
          </a:p>
        </p:txBody>
      </p:sp>
      <p:sp>
        <p:nvSpPr>
          <p:cNvPr id="37" name="TextBox 36"/>
          <p:cNvSpPr txBox="1"/>
          <p:nvPr/>
        </p:nvSpPr>
        <p:spPr>
          <a:xfrm>
            <a:off x="722096" y="1818326"/>
            <a:ext cx="1186607" cy="307777"/>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Classification:</a:t>
            </a:r>
            <a:endParaRPr lang="en-US" sz="1400" b="0" dirty="0">
              <a:solidFill>
                <a:prstClr val="black"/>
              </a:solidFill>
              <a:latin typeface="Calibri" panose="020F0502020204030204"/>
              <a:ea typeface="+mn-ea"/>
            </a:endParaRPr>
          </a:p>
        </p:txBody>
      </p:sp>
      <p:sp>
        <p:nvSpPr>
          <p:cNvPr id="41" name="TextBox 40"/>
          <p:cNvSpPr txBox="1"/>
          <p:nvPr/>
        </p:nvSpPr>
        <p:spPr>
          <a:xfrm>
            <a:off x="746359" y="4551858"/>
            <a:ext cx="1104263" cy="523220"/>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Rework </a:t>
            </a:r>
          </a:p>
          <a:p>
            <a:pPr algn="r" fontAlgn="auto">
              <a:spcBef>
                <a:spcPts val="0"/>
              </a:spcBef>
              <a:spcAft>
                <a:spcPts val="0"/>
              </a:spcAft>
            </a:pPr>
            <a:r>
              <a:rPr lang="en-US" sz="1400" b="0" dirty="0" smtClean="0">
                <a:solidFill>
                  <a:prstClr val="black"/>
                </a:solidFill>
                <a:latin typeface="Calibri" panose="020F0502020204030204"/>
                <a:ea typeface="+mn-ea"/>
              </a:rPr>
              <a:t>Comments:</a:t>
            </a:r>
            <a:endParaRPr lang="en-US" sz="1400" b="0" dirty="0">
              <a:solidFill>
                <a:prstClr val="black"/>
              </a:solidFill>
              <a:latin typeface="Calibri" panose="020F0502020204030204"/>
              <a:ea typeface="+mn-ea"/>
            </a:endParaRPr>
          </a:p>
        </p:txBody>
      </p:sp>
      <p:sp>
        <p:nvSpPr>
          <p:cNvPr id="42" name="Rectangle 41"/>
          <p:cNvSpPr/>
          <p:nvPr/>
        </p:nvSpPr>
        <p:spPr>
          <a:xfrm>
            <a:off x="1850622" y="4630109"/>
            <a:ext cx="5943832" cy="101854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Add notes here.</a:t>
            </a:r>
            <a:endParaRPr lang="en-US" sz="1050" b="0" dirty="0">
              <a:solidFill>
                <a:prstClr val="black"/>
              </a:solidFill>
            </a:endParaRPr>
          </a:p>
        </p:txBody>
      </p:sp>
      <p:sp>
        <p:nvSpPr>
          <p:cNvPr id="28" name="TextBox 27"/>
          <p:cNvSpPr txBox="1"/>
          <p:nvPr/>
        </p:nvSpPr>
        <p:spPr>
          <a:xfrm>
            <a:off x="3234294" y="1044320"/>
            <a:ext cx="1281248" cy="307777"/>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Current Status:</a:t>
            </a:r>
            <a:endParaRPr lang="en-US" sz="1400" b="0" dirty="0">
              <a:solidFill>
                <a:prstClr val="black"/>
              </a:solidFill>
              <a:latin typeface="Calibri" panose="020F0502020204030204"/>
              <a:ea typeface="+mn-ea"/>
            </a:endParaRPr>
          </a:p>
        </p:txBody>
      </p:sp>
      <p:sp>
        <p:nvSpPr>
          <p:cNvPr id="30" name="Rectangle 29"/>
          <p:cNvSpPr/>
          <p:nvPr/>
        </p:nvSpPr>
        <p:spPr>
          <a:xfrm>
            <a:off x="4446528" y="1137140"/>
            <a:ext cx="1188720" cy="1378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Pending</a:t>
            </a:r>
            <a:endParaRPr lang="en-US" sz="1050" b="0" dirty="0">
              <a:solidFill>
                <a:prstClr val="black"/>
              </a:solidFill>
            </a:endParaRPr>
          </a:p>
        </p:txBody>
      </p:sp>
      <p:sp>
        <p:nvSpPr>
          <p:cNvPr id="31" name="TextBox 30"/>
          <p:cNvSpPr txBox="1"/>
          <p:nvPr/>
        </p:nvSpPr>
        <p:spPr>
          <a:xfrm>
            <a:off x="5861058" y="1045796"/>
            <a:ext cx="1123962" cy="307777"/>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Department:</a:t>
            </a:r>
            <a:endParaRPr lang="en-US" sz="1400" b="0" dirty="0">
              <a:solidFill>
                <a:prstClr val="black"/>
              </a:solidFill>
              <a:latin typeface="Calibri" panose="020F0502020204030204"/>
              <a:ea typeface="+mn-ea"/>
            </a:endParaRPr>
          </a:p>
        </p:txBody>
      </p:sp>
      <p:sp>
        <p:nvSpPr>
          <p:cNvPr id="32" name="Rectangle 31"/>
          <p:cNvSpPr/>
          <p:nvPr/>
        </p:nvSpPr>
        <p:spPr>
          <a:xfrm>
            <a:off x="6916006" y="1138616"/>
            <a:ext cx="1188720" cy="1378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M7F5</a:t>
            </a:r>
            <a:endParaRPr lang="en-US" sz="1050" b="0" dirty="0">
              <a:solidFill>
                <a:prstClr val="black"/>
              </a:solidFill>
            </a:endParaRPr>
          </a:p>
        </p:txBody>
      </p:sp>
      <p:sp>
        <p:nvSpPr>
          <p:cNvPr id="47" name="Rounded Rectangle 46"/>
          <p:cNvSpPr/>
          <p:nvPr/>
        </p:nvSpPr>
        <p:spPr>
          <a:xfrm>
            <a:off x="2689256" y="5795889"/>
            <a:ext cx="1018020" cy="226856"/>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Rework</a:t>
            </a:r>
            <a:endParaRPr lang="en-US" sz="1200" b="1" dirty="0">
              <a:solidFill>
                <a:schemeClr val="tx1"/>
              </a:solidFill>
            </a:endParaRPr>
          </a:p>
        </p:txBody>
      </p:sp>
      <p:sp>
        <p:nvSpPr>
          <p:cNvPr id="48" name="Rounded Rectangle 47"/>
          <p:cNvSpPr/>
          <p:nvPr/>
        </p:nvSpPr>
        <p:spPr>
          <a:xfrm>
            <a:off x="5559596" y="5793968"/>
            <a:ext cx="1018020" cy="226856"/>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Cancel</a:t>
            </a:r>
            <a:endParaRPr lang="en-US" sz="1200" b="1" dirty="0">
              <a:solidFill>
                <a:schemeClr val="tx1"/>
              </a:solidFill>
            </a:endParaRPr>
          </a:p>
        </p:txBody>
      </p:sp>
      <p:sp>
        <p:nvSpPr>
          <p:cNvPr id="49" name="TextBox 90"/>
          <p:cNvSpPr txBox="1"/>
          <p:nvPr/>
        </p:nvSpPr>
        <p:spPr>
          <a:xfrm>
            <a:off x="746359" y="3947906"/>
            <a:ext cx="1159081"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Attachments:</a:t>
            </a:r>
            <a:endParaRPr lang="en-US" sz="1400" b="0" dirty="0">
              <a:solidFill>
                <a:prstClr val="black"/>
              </a:solidFill>
              <a:latin typeface="Calibri" panose="020F0502020204030204"/>
              <a:ea typeface="+mn-ea"/>
            </a:endParaRPr>
          </a:p>
        </p:txBody>
      </p:sp>
      <p:sp>
        <p:nvSpPr>
          <p:cNvPr id="50" name="Rectangle 49"/>
          <p:cNvSpPr/>
          <p:nvPr/>
        </p:nvSpPr>
        <p:spPr>
          <a:xfrm>
            <a:off x="1852098" y="4037615"/>
            <a:ext cx="2663443" cy="43465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Sample_ER_File.xlsx</a:t>
            </a:r>
          </a:p>
          <a:p>
            <a:pPr fontAlgn="auto">
              <a:spcBef>
                <a:spcPts val="0"/>
              </a:spcBef>
              <a:spcAft>
                <a:spcPts val="0"/>
              </a:spcAft>
            </a:pPr>
            <a:r>
              <a:rPr lang="en-US" sz="1050" b="0" dirty="0" err="1" smtClean="0">
                <a:solidFill>
                  <a:prstClr val="black"/>
                </a:solidFill>
              </a:rPr>
              <a:t>Sample_ER_for_Project.docu</a:t>
            </a:r>
            <a:endParaRPr lang="en-US" sz="1050" b="0" dirty="0">
              <a:solidFill>
                <a:prstClr val="black"/>
              </a:solidFill>
            </a:endParaRPr>
          </a:p>
        </p:txBody>
      </p:sp>
      <p:cxnSp>
        <p:nvCxnSpPr>
          <p:cNvPr id="52" name="Straight Connector 51"/>
          <p:cNvCxnSpPr/>
          <p:nvPr/>
        </p:nvCxnSpPr>
        <p:spPr>
          <a:xfrm>
            <a:off x="4338481" y="4037615"/>
            <a:ext cx="4856" cy="4417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Isosceles Triangle 52"/>
          <p:cNvSpPr/>
          <p:nvPr/>
        </p:nvSpPr>
        <p:spPr>
          <a:xfrm>
            <a:off x="4381291" y="4353286"/>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rot="10800000">
            <a:off x="4372844" y="4063610"/>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Process 54"/>
          <p:cNvSpPr/>
          <p:nvPr/>
        </p:nvSpPr>
        <p:spPr>
          <a:xfrm>
            <a:off x="4372844" y="4176946"/>
            <a:ext cx="91440" cy="91440"/>
          </a:xfrm>
          <a:prstGeom prst="flowChartProcess">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90"/>
          <p:cNvSpPr txBox="1"/>
          <p:nvPr/>
        </p:nvSpPr>
        <p:spPr>
          <a:xfrm>
            <a:off x="960823" y="2937710"/>
            <a:ext cx="2974019" cy="307777"/>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ctr" fontAlgn="auto">
              <a:spcBef>
                <a:spcPts val="0"/>
              </a:spcBef>
              <a:spcAft>
                <a:spcPts val="0"/>
              </a:spcAft>
            </a:pPr>
            <a:r>
              <a:rPr lang="en-US" sz="1400" b="0" dirty="0" smtClean="0">
                <a:solidFill>
                  <a:srgbClr val="FF0000"/>
                </a:solidFill>
                <a:latin typeface="Calibri" panose="020F0502020204030204"/>
                <a:ea typeface="+mn-ea"/>
              </a:rPr>
              <a:t>Additional elements to be determined</a:t>
            </a:r>
            <a:endParaRPr lang="en-US" sz="1400" b="0" dirty="0">
              <a:solidFill>
                <a:srgbClr val="FF0000"/>
              </a:solidFill>
              <a:latin typeface="Calibri" panose="020F0502020204030204"/>
              <a:ea typeface="+mn-ea"/>
            </a:endParaRPr>
          </a:p>
        </p:txBody>
      </p:sp>
      <p:sp>
        <p:nvSpPr>
          <p:cNvPr id="34" name="Action Button: Custom 33">
            <a:hlinkClick r:id="rId2" action="ppaction://hlinksldjump" highlightClick="1"/>
          </p:cNvPr>
          <p:cNvSpPr/>
          <p:nvPr/>
        </p:nvSpPr>
        <p:spPr>
          <a:xfrm>
            <a:off x="7254419" y="5786476"/>
            <a:ext cx="1042416" cy="310040"/>
          </a:xfrm>
          <a:prstGeom prst="actionButtonBlank">
            <a:avLst/>
          </a:prstGeom>
          <a:ln>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3" action="ppaction://hlinksldjump"/>
              </a:rPr>
              <a:t>Task View</a:t>
            </a:r>
            <a:endParaRPr lang="en-US" sz="1200" b="1" dirty="0">
              <a:solidFill>
                <a:schemeClr val="tx1"/>
              </a:solidFill>
            </a:endParaRPr>
          </a:p>
        </p:txBody>
      </p:sp>
      <p:sp>
        <p:nvSpPr>
          <p:cNvPr id="36" name="TextBox 9"/>
          <p:cNvSpPr txBox="1"/>
          <p:nvPr/>
        </p:nvSpPr>
        <p:spPr>
          <a:xfrm>
            <a:off x="1103435" y="1544785"/>
            <a:ext cx="805543"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Subject: </a:t>
            </a:r>
            <a:endParaRPr lang="en-US" sz="1400" b="0" dirty="0">
              <a:solidFill>
                <a:prstClr val="black"/>
              </a:solidFill>
              <a:latin typeface="Calibri" panose="020F0502020204030204"/>
              <a:ea typeface="+mn-ea"/>
            </a:endParaRPr>
          </a:p>
        </p:txBody>
      </p:sp>
      <p:sp>
        <p:nvSpPr>
          <p:cNvPr id="39" name="Rectangle 38"/>
          <p:cNvSpPr/>
          <p:nvPr/>
        </p:nvSpPr>
        <p:spPr>
          <a:xfrm>
            <a:off x="1864798" y="1381156"/>
            <a:ext cx="2248002" cy="1497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it-IT" sz="1050" b="0" dirty="0" smtClean="0">
                <a:solidFill>
                  <a:prstClr val="black"/>
                </a:solidFill>
              </a:rPr>
              <a:t>PCD / PR / BOM</a:t>
            </a:r>
            <a:endParaRPr lang="en-US" sz="1050" b="0" dirty="0">
              <a:solidFill>
                <a:prstClr val="black"/>
              </a:solidFill>
            </a:endParaRPr>
          </a:p>
        </p:txBody>
      </p:sp>
      <p:sp>
        <p:nvSpPr>
          <p:cNvPr id="40" name="TextBox 9"/>
          <p:cNvSpPr txBox="1"/>
          <p:nvPr/>
        </p:nvSpPr>
        <p:spPr>
          <a:xfrm>
            <a:off x="4229420" y="1321492"/>
            <a:ext cx="974018"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Originator: </a:t>
            </a:r>
            <a:endParaRPr lang="en-US" sz="1400" b="0" dirty="0">
              <a:solidFill>
                <a:prstClr val="black"/>
              </a:solidFill>
              <a:latin typeface="Calibri" panose="020F0502020204030204"/>
              <a:ea typeface="+mn-ea"/>
            </a:endParaRPr>
          </a:p>
        </p:txBody>
      </p:sp>
      <p:sp>
        <p:nvSpPr>
          <p:cNvPr id="43" name="Rectangle 42"/>
          <p:cNvSpPr/>
          <p:nvPr/>
        </p:nvSpPr>
        <p:spPr>
          <a:xfrm>
            <a:off x="5153816" y="1395327"/>
            <a:ext cx="2248002" cy="1497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it-IT" sz="1050" b="0" dirty="0" smtClean="0">
                <a:solidFill>
                  <a:prstClr val="black"/>
                </a:solidFill>
              </a:rPr>
              <a:t>Smith, Joe</a:t>
            </a:r>
            <a:endParaRPr lang="en-US" sz="1050" b="0" dirty="0">
              <a:solidFill>
                <a:prstClr val="black"/>
              </a:solidFill>
            </a:endParaRPr>
          </a:p>
        </p:txBody>
      </p:sp>
      <p:sp>
        <p:nvSpPr>
          <p:cNvPr id="44" name="Action Button: Custom 43">
            <a:hlinkClick r:id="rId2" action="ppaction://hlinksldjump" highlightClick="1"/>
          </p:cNvPr>
          <p:cNvSpPr/>
          <p:nvPr/>
        </p:nvSpPr>
        <p:spPr>
          <a:xfrm>
            <a:off x="4682230" y="4101794"/>
            <a:ext cx="1042416" cy="310040"/>
          </a:xfrm>
          <a:prstGeom prst="actionButtonBlank">
            <a:avLst/>
          </a:prstGeom>
          <a:ln>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4" action="ppaction://hlinksldjump"/>
              </a:rPr>
              <a:t>View</a:t>
            </a:r>
            <a:endParaRPr lang="en-US" sz="1200" b="1" dirty="0">
              <a:solidFill>
                <a:schemeClr val="tx1"/>
              </a:solidFill>
            </a:endParaRPr>
          </a:p>
        </p:txBody>
      </p:sp>
    </p:spTree>
    <p:extLst>
      <p:ext uri="{BB962C8B-B14F-4D97-AF65-F5344CB8AC3E}">
        <p14:creationId xmlns:p14="http://schemas.microsoft.com/office/powerpoint/2010/main" val="12252110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89826"/>
            <a:ext cx="7886700" cy="794899"/>
          </a:xfrm>
        </p:spPr>
        <p:txBody>
          <a:bodyPr/>
          <a:lstStyle/>
          <a:p>
            <a:r>
              <a:rPr lang="en-US" dirty="0" smtClean="0"/>
              <a:t>Approve PCD</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a:xfrm>
            <a:off x="3028950" y="6483147"/>
            <a:ext cx="3086100" cy="365125"/>
          </a:xfrm>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14</a:t>
            </a:fld>
            <a:endParaRPr lang="en-US" dirty="0"/>
          </a:p>
        </p:txBody>
      </p:sp>
      <p:sp>
        <p:nvSpPr>
          <p:cNvPr id="98" name="Rectangle 97"/>
          <p:cNvSpPr/>
          <p:nvPr/>
        </p:nvSpPr>
        <p:spPr>
          <a:xfrm>
            <a:off x="301284" y="766844"/>
            <a:ext cx="8549753" cy="5293757"/>
          </a:xfrm>
          <a:prstGeom prst="rect">
            <a:avLst/>
          </a:prstGeom>
          <a:ln>
            <a:solidFill>
              <a:schemeClr val="tx1"/>
            </a:solidFill>
          </a:ln>
        </p:spPr>
        <p:txBody>
          <a:bodyPr wrap="square">
            <a:spAutoFit/>
          </a:bodyPr>
          <a:lstStyle/>
          <a:p>
            <a:pPr>
              <a:tabLst>
                <a:tab pos="1144588" algn="l"/>
                <a:tab pos="4171950" algn="l"/>
              </a:tabLst>
            </a:pPr>
            <a:r>
              <a:rPr lang="en-US" sz="1000" b="1" dirty="0" smtClean="0">
                <a:solidFill>
                  <a:srgbClr val="FF0000"/>
                </a:solidFill>
              </a:rPr>
              <a:t>*</a:t>
            </a:r>
            <a:r>
              <a:rPr lang="en-US" sz="1000" b="1" dirty="0" smtClean="0"/>
              <a:t> </a:t>
            </a:r>
            <a:r>
              <a:rPr lang="en-US" sz="1000" b="1" dirty="0"/>
              <a:t>= Required Field New PCD  </a:t>
            </a:r>
          </a:p>
          <a:p>
            <a:pPr>
              <a:tabLst>
                <a:tab pos="1144588" algn="l"/>
                <a:tab pos="4171950" algn="l"/>
              </a:tabLst>
            </a:pPr>
            <a:r>
              <a:rPr lang="en-US" sz="1000" b="1" dirty="0" smtClean="0"/>
              <a:t>PCD:	</a:t>
            </a:r>
            <a:r>
              <a:rPr lang="en-US" sz="1000" dirty="0" smtClean="0"/>
              <a:t>Draft-001316</a:t>
            </a:r>
            <a:r>
              <a:rPr lang="en-US" sz="1000" b="1" dirty="0" smtClean="0"/>
              <a:t> 	</a:t>
            </a:r>
            <a:endParaRPr lang="en-US" sz="1000" b="1" dirty="0"/>
          </a:p>
          <a:p>
            <a:pPr>
              <a:tabLst>
                <a:tab pos="1144588" algn="l"/>
                <a:tab pos="4171950" algn="l"/>
              </a:tabLst>
            </a:pPr>
            <a:r>
              <a:rPr lang="en-US" sz="1000" b="1" dirty="0" smtClean="0"/>
              <a:t>Current Status:	 	</a:t>
            </a:r>
          </a:p>
          <a:p>
            <a:pPr>
              <a:tabLst>
                <a:tab pos="1144588" algn="l"/>
                <a:tab pos="4171950" algn="l"/>
              </a:tabLst>
            </a:pPr>
            <a:r>
              <a:rPr lang="en-US" sz="1000" b="1" dirty="0" smtClean="0"/>
              <a:t>Department: 	</a:t>
            </a:r>
            <a:r>
              <a:rPr lang="en-US" sz="1000" dirty="0" smtClean="0"/>
              <a:t>M7F5</a:t>
            </a:r>
            <a:r>
              <a:rPr lang="en-US" sz="1000" b="1" dirty="0" smtClean="0"/>
              <a:t>	   </a:t>
            </a:r>
          </a:p>
          <a:p>
            <a:pPr>
              <a:tabLst>
                <a:tab pos="1144588" algn="l"/>
                <a:tab pos="4171950" algn="l"/>
              </a:tabLst>
            </a:pPr>
            <a:r>
              <a:rPr lang="en-US" sz="1000" b="1" dirty="0" smtClean="0"/>
              <a:t>Subject:	</a:t>
            </a:r>
            <a:r>
              <a:rPr lang="en-US" sz="1000" dirty="0" smtClean="0"/>
              <a:t>Sample PCD for Approval</a:t>
            </a:r>
            <a:r>
              <a:rPr lang="en-US" sz="1000" b="1" dirty="0" smtClean="0"/>
              <a:t>	</a:t>
            </a:r>
            <a:endParaRPr lang="en-US" sz="1000" b="1" dirty="0"/>
          </a:p>
          <a:p>
            <a:pPr>
              <a:tabLst>
                <a:tab pos="1144588" algn="l"/>
                <a:tab pos="4171950" algn="l"/>
              </a:tabLst>
            </a:pPr>
            <a:r>
              <a:rPr lang="en-US" sz="1000" b="1" dirty="0" smtClean="0"/>
              <a:t>Classification: 		</a:t>
            </a:r>
          </a:p>
          <a:p>
            <a:pPr>
              <a:tabLst>
                <a:tab pos="1144588" algn="l"/>
                <a:tab pos="4171950" algn="l"/>
              </a:tabLst>
            </a:pPr>
            <a:r>
              <a:rPr lang="en-US" sz="1000" dirty="0" smtClean="0"/>
              <a:t>     Unrestricted Unrestricted</a:t>
            </a:r>
            <a:r>
              <a:rPr lang="en-US" sz="1000" b="1" dirty="0" smtClean="0"/>
              <a:t>     </a:t>
            </a:r>
            <a:endParaRPr lang="en-US" sz="1000" b="1" dirty="0"/>
          </a:p>
          <a:p>
            <a:pPr>
              <a:tabLst>
                <a:tab pos="1144588" algn="l"/>
                <a:tab pos="4171950" algn="l"/>
              </a:tabLst>
            </a:pPr>
            <a:r>
              <a:rPr lang="en-US" sz="1000" b="1" dirty="0" smtClean="0"/>
              <a:t>Contract(s</a:t>
            </a:r>
            <a:r>
              <a:rPr lang="en-US" sz="1000" b="1" dirty="0"/>
              <a:t>) / Purchase Order(s)</a:t>
            </a:r>
            <a:r>
              <a:rPr lang="en-US" sz="1000" b="1" dirty="0">
                <a:solidFill>
                  <a:srgbClr val="FF0000"/>
                </a:solidFill>
              </a:rPr>
              <a:t>*</a:t>
            </a:r>
            <a:r>
              <a:rPr lang="en-US" sz="1000" b="1" dirty="0"/>
              <a:t>: </a:t>
            </a:r>
          </a:p>
          <a:p>
            <a:pPr>
              <a:tabLst>
                <a:tab pos="1144588" algn="l"/>
                <a:tab pos="4171950" algn="l"/>
              </a:tabLst>
            </a:pPr>
            <a:r>
              <a:rPr lang="en-US" sz="1000" dirty="0" smtClean="0"/>
              <a:t>     N00024-15-C-6222 (FY17 T116 Production)</a:t>
            </a:r>
            <a:endParaRPr lang="en-US" sz="1000" dirty="0"/>
          </a:p>
          <a:p>
            <a:pPr>
              <a:tabLst>
                <a:tab pos="1144588" algn="l"/>
                <a:tab pos="4171950" algn="l"/>
              </a:tabLst>
            </a:pPr>
            <a:r>
              <a:rPr lang="en-US" sz="1000" b="1" dirty="0"/>
              <a:t>Approver(s)</a:t>
            </a:r>
            <a:r>
              <a:rPr lang="en-US" sz="1000" b="1" dirty="0">
                <a:solidFill>
                  <a:srgbClr val="FF0000"/>
                </a:solidFill>
              </a:rPr>
              <a:t>*</a:t>
            </a:r>
            <a:r>
              <a:rPr lang="en-US" sz="1000" b="1" dirty="0"/>
              <a:t>:</a:t>
            </a:r>
          </a:p>
          <a:p>
            <a:pPr>
              <a:tabLst>
                <a:tab pos="1144588" algn="l"/>
                <a:tab pos="4171950" algn="l"/>
              </a:tabLst>
            </a:pPr>
            <a:r>
              <a:rPr lang="en-US" sz="800" i="1" dirty="0" smtClean="0"/>
              <a:t>(</a:t>
            </a:r>
            <a:r>
              <a:rPr lang="en-US" sz="800" i="1" dirty="0"/>
              <a:t>A) = Approved;  (R) = Rework;  (P) = Pending;  (X) = No Action Required   </a:t>
            </a:r>
          </a:p>
          <a:p>
            <a:pPr>
              <a:tabLst>
                <a:tab pos="1144588" algn="l"/>
                <a:tab pos="4171950" algn="l"/>
              </a:tabLst>
            </a:pPr>
            <a:r>
              <a:rPr lang="en-US" sz="1000" dirty="0"/>
              <a:t> </a:t>
            </a:r>
            <a:r>
              <a:rPr lang="en-US" sz="1000" dirty="0" smtClean="0"/>
              <a:t>    Eubank, Joey (P)</a:t>
            </a:r>
            <a:endParaRPr lang="en-US" sz="1000" dirty="0"/>
          </a:p>
          <a:p>
            <a:pPr>
              <a:tabLst>
                <a:tab pos="1144588" algn="l"/>
                <a:tab pos="4171950" algn="l"/>
              </a:tabLst>
            </a:pPr>
            <a:r>
              <a:rPr lang="en-US" sz="1000" b="1" dirty="0" smtClean="0"/>
              <a:t>Action </a:t>
            </a:r>
            <a:r>
              <a:rPr lang="en-US" sz="1000" b="1" dirty="0"/>
              <a:t>Responsible Person(s):	 </a:t>
            </a:r>
          </a:p>
          <a:p>
            <a:pPr>
              <a:tabLst>
                <a:tab pos="1144588" algn="l"/>
                <a:tab pos="4171950" algn="l"/>
              </a:tabLst>
            </a:pPr>
            <a:r>
              <a:rPr lang="en-US" sz="1000" b="1" dirty="0"/>
              <a:t> </a:t>
            </a:r>
            <a:endParaRPr lang="en-US" sz="1000" b="1" dirty="0" smtClean="0"/>
          </a:p>
          <a:p>
            <a:pPr>
              <a:tabLst>
                <a:tab pos="1144588" algn="l"/>
                <a:tab pos="4171950" algn="l"/>
              </a:tabLst>
            </a:pPr>
            <a:r>
              <a:rPr lang="en-US" sz="1000" b="1" dirty="0"/>
              <a:t>Program Recipient(s):</a:t>
            </a:r>
          </a:p>
          <a:p>
            <a:pPr>
              <a:tabLst>
                <a:tab pos="1144588" algn="l"/>
                <a:tab pos="4171950" algn="l"/>
              </a:tabLst>
            </a:pPr>
            <a:r>
              <a:rPr lang="en-US" sz="1000" dirty="0" smtClean="0"/>
              <a:t>     Baldwin, Kathleen</a:t>
            </a:r>
          </a:p>
          <a:p>
            <a:pPr>
              <a:tabLst>
                <a:tab pos="1144588" algn="l"/>
                <a:tab pos="4171950" algn="l"/>
              </a:tabLst>
            </a:pPr>
            <a:r>
              <a:rPr lang="en-US" sz="1000" dirty="0"/>
              <a:t> </a:t>
            </a:r>
            <a:r>
              <a:rPr lang="en-US" sz="1000" dirty="0" smtClean="0"/>
              <a:t>    …</a:t>
            </a:r>
            <a:endParaRPr lang="en-US" sz="1000" dirty="0"/>
          </a:p>
          <a:p>
            <a:pPr>
              <a:tabLst>
                <a:tab pos="1144588" algn="l"/>
                <a:tab pos="4171950" algn="l"/>
              </a:tabLst>
            </a:pPr>
            <a:r>
              <a:rPr lang="en-US" sz="1000" b="1" dirty="0" smtClean="0"/>
              <a:t>Program(s)</a:t>
            </a:r>
            <a:r>
              <a:rPr lang="en-US" sz="1000" b="1" dirty="0" smtClean="0">
                <a:solidFill>
                  <a:srgbClr val="FF0000"/>
                </a:solidFill>
              </a:rPr>
              <a:t>*</a:t>
            </a:r>
            <a:r>
              <a:rPr lang="en-US" sz="1000" b="1" dirty="0" smtClean="0"/>
              <a:t>: 				</a:t>
            </a:r>
          </a:p>
          <a:p>
            <a:pPr>
              <a:tabLst>
                <a:tab pos="1144588" algn="l"/>
                <a:tab pos="4171950" algn="l"/>
              </a:tabLst>
            </a:pPr>
            <a:r>
              <a:rPr lang="en-US" sz="1000" b="1" dirty="0" smtClean="0"/>
              <a:t>     </a:t>
            </a:r>
            <a:r>
              <a:rPr lang="en-US" sz="1000" dirty="0" smtClean="0"/>
              <a:t>ARCI FY17 TI16 Production</a:t>
            </a:r>
            <a:endParaRPr lang="en-US" sz="1000" b="1" dirty="0"/>
          </a:p>
          <a:p>
            <a:pPr>
              <a:tabLst>
                <a:tab pos="1144588" algn="l"/>
                <a:tab pos="4171950" algn="l"/>
              </a:tabLst>
            </a:pPr>
            <a:r>
              <a:rPr lang="en-US" sz="1000" b="1" dirty="0" smtClean="0"/>
              <a:t>  </a:t>
            </a:r>
            <a:endParaRPr lang="en-US" sz="1000" b="1" dirty="0"/>
          </a:p>
          <a:p>
            <a:pPr>
              <a:tabLst>
                <a:tab pos="1144588" algn="l"/>
                <a:tab pos="4171950" algn="l"/>
              </a:tabLst>
            </a:pPr>
            <a:r>
              <a:rPr lang="en-US" sz="1000" b="1" dirty="0"/>
              <a:t>Program to use in PCD number</a:t>
            </a:r>
            <a:r>
              <a:rPr lang="en-US" sz="1000" b="1" dirty="0">
                <a:solidFill>
                  <a:srgbClr val="FF0000"/>
                </a:solidFill>
              </a:rPr>
              <a:t>*</a:t>
            </a:r>
            <a:r>
              <a:rPr lang="en-US" sz="1000" b="1" dirty="0"/>
              <a:t>: </a:t>
            </a:r>
          </a:p>
          <a:p>
            <a:pPr>
              <a:tabLst>
                <a:tab pos="1144588" algn="l"/>
                <a:tab pos="4171950" algn="l"/>
              </a:tabLst>
            </a:pPr>
            <a:r>
              <a:rPr lang="en-US" sz="1000" b="1" dirty="0"/>
              <a:t> </a:t>
            </a:r>
            <a:r>
              <a:rPr lang="en-US" sz="1000" b="1" dirty="0" smtClean="0"/>
              <a:t>    </a:t>
            </a:r>
            <a:r>
              <a:rPr lang="en-US" sz="1000" dirty="0"/>
              <a:t>ARCI FY17 TI16 </a:t>
            </a:r>
            <a:r>
              <a:rPr lang="en-US" sz="1000" dirty="0" smtClean="0"/>
              <a:t>Production</a:t>
            </a:r>
            <a:endParaRPr lang="en-US" sz="1000" b="1" dirty="0"/>
          </a:p>
          <a:p>
            <a:pPr>
              <a:tabLst>
                <a:tab pos="1144588" algn="l"/>
                <a:tab pos="4171950" algn="l"/>
              </a:tabLst>
            </a:pPr>
            <a:r>
              <a:rPr lang="en-US" sz="1000" b="1" dirty="0"/>
              <a:t>Additional Recipient(s): </a:t>
            </a:r>
          </a:p>
          <a:p>
            <a:pPr>
              <a:tabLst>
                <a:tab pos="1144588" algn="l"/>
                <a:tab pos="4171950" algn="l"/>
              </a:tabLst>
            </a:pPr>
            <a:r>
              <a:rPr lang="en-US" sz="1000" b="1" dirty="0" smtClean="0"/>
              <a:t> </a:t>
            </a:r>
            <a:endParaRPr lang="en-US" sz="1000" b="1" dirty="0"/>
          </a:p>
          <a:p>
            <a:pPr>
              <a:tabLst>
                <a:tab pos="1144588" algn="l"/>
                <a:tab pos="4171950" algn="l"/>
              </a:tabLst>
            </a:pPr>
            <a:r>
              <a:rPr lang="en-US" sz="1000" b="1" dirty="0"/>
              <a:t>Work  Package: </a:t>
            </a:r>
            <a:endParaRPr lang="en-US" sz="1000" b="1" dirty="0" smtClean="0"/>
          </a:p>
          <a:p>
            <a:pPr>
              <a:tabLst>
                <a:tab pos="1144588" algn="l"/>
                <a:tab pos="4171950" algn="l"/>
              </a:tabLst>
            </a:pPr>
            <a:r>
              <a:rPr lang="en-US" sz="1000" dirty="0"/>
              <a:t> </a:t>
            </a:r>
            <a:r>
              <a:rPr lang="en-US" sz="1000" dirty="0" smtClean="0"/>
              <a:t>    Labor work package 1Mxxxxxxxxxxxxxx Material work package </a:t>
            </a:r>
            <a:r>
              <a:rPr lang="en-US" sz="1000" dirty="0"/>
              <a:t>1Mxxxxxxxxxxxxxx</a:t>
            </a:r>
          </a:p>
          <a:p>
            <a:pPr>
              <a:tabLst>
                <a:tab pos="1144588" algn="l"/>
                <a:tab pos="4171950" algn="l"/>
              </a:tabLst>
            </a:pPr>
            <a:r>
              <a:rPr lang="en-US" sz="1000" b="1" dirty="0" smtClean="0"/>
              <a:t>Action </a:t>
            </a:r>
            <a:r>
              <a:rPr lang="en-US" sz="1000" b="1" dirty="0"/>
              <a:t>/ Comments</a:t>
            </a:r>
            <a:r>
              <a:rPr lang="en-US" sz="1000" b="1" dirty="0">
                <a:solidFill>
                  <a:srgbClr val="FF0000"/>
                </a:solidFill>
              </a:rPr>
              <a:t>*</a:t>
            </a:r>
            <a:r>
              <a:rPr lang="en-US" sz="1000" b="1" dirty="0"/>
              <a:t>: </a:t>
            </a:r>
          </a:p>
          <a:p>
            <a:pPr>
              <a:tabLst>
                <a:tab pos="1144588" algn="l"/>
                <a:tab pos="4171950" algn="l"/>
              </a:tabLst>
            </a:pPr>
            <a:r>
              <a:rPr lang="en-US" sz="1000" dirty="0"/>
              <a:t> </a:t>
            </a:r>
            <a:r>
              <a:rPr lang="en-US" sz="1000" dirty="0" smtClean="0"/>
              <a:t>    4/27/2017 - xxxxxxxxxxxxxxxxxxxxxxxxxxxxxxxxxxxxxxxxxxxxxxxxxxxxxxxxxxxxxxxxxxxxxx</a:t>
            </a:r>
            <a:endParaRPr lang="en-US" sz="1000" dirty="0"/>
          </a:p>
          <a:p>
            <a:pPr>
              <a:tabLst>
                <a:tab pos="1144588" algn="l"/>
                <a:tab pos="4171950" algn="l"/>
              </a:tabLst>
            </a:pPr>
            <a:r>
              <a:rPr lang="en-US" sz="1000" b="1" dirty="0" smtClean="0"/>
              <a:t>Reference</a:t>
            </a:r>
            <a:r>
              <a:rPr lang="en-US" sz="1000" b="1" dirty="0"/>
              <a:t>: </a:t>
            </a:r>
            <a:endParaRPr lang="en-US" sz="1000" b="1" dirty="0" smtClean="0"/>
          </a:p>
          <a:p>
            <a:pPr>
              <a:tabLst>
                <a:tab pos="1144588" algn="l"/>
                <a:tab pos="4171950" algn="l"/>
              </a:tabLst>
            </a:pPr>
            <a:endParaRPr lang="en-US" sz="1000" dirty="0"/>
          </a:p>
          <a:p>
            <a:pPr>
              <a:tabLst>
                <a:tab pos="1144588" algn="l"/>
                <a:tab pos="4171950" algn="l"/>
              </a:tabLst>
            </a:pPr>
            <a:r>
              <a:rPr lang="en-US" sz="1000" b="1" dirty="0" smtClean="0">
                <a:solidFill>
                  <a:srgbClr val="FF0000"/>
                </a:solidFill>
              </a:rPr>
              <a:t>Rework Comments:</a:t>
            </a:r>
          </a:p>
          <a:p>
            <a:pPr>
              <a:tabLst>
                <a:tab pos="1144588" algn="l"/>
                <a:tab pos="4171950" algn="l"/>
              </a:tabLst>
            </a:pPr>
            <a:endParaRPr lang="en-US" sz="1000" b="1" dirty="0">
              <a:solidFill>
                <a:srgbClr val="FF0000"/>
              </a:solidFill>
            </a:endParaRPr>
          </a:p>
          <a:p>
            <a:pPr>
              <a:tabLst>
                <a:tab pos="1144588" algn="l"/>
                <a:tab pos="4171950" algn="l"/>
              </a:tabLst>
            </a:pPr>
            <a:r>
              <a:rPr lang="en-US" sz="1000" b="1" dirty="0"/>
              <a:t>Attachments</a:t>
            </a:r>
            <a:r>
              <a:rPr lang="en-US" sz="1000" b="1" dirty="0" smtClean="0"/>
              <a:t>:</a:t>
            </a:r>
          </a:p>
          <a:p>
            <a:pPr>
              <a:tabLst>
                <a:tab pos="1144588" algn="l"/>
                <a:tab pos="4171950" algn="l"/>
              </a:tabLst>
            </a:pPr>
            <a:r>
              <a:rPr lang="en-US" sz="1000" dirty="0" smtClean="0"/>
              <a:t>     There are no attachments associated with this PCD.</a:t>
            </a:r>
            <a:endParaRPr lang="en-US" sz="1000" dirty="0"/>
          </a:p>
        </p:txBody>
      </p:sp>
      <p:sp>
        <p:nvSpPr>
          <p:cNvPr id="104" name="Rounded Rectangle 103"/>
          <p:cNvSpPr/>
          <p:nvPr/>
        </p:nvSpPr>
        <p:spPr>
          <a:xfrm>
            <a:off x="6606755" y="6116801"/>
            <a:ext cx="741090" cy="177574"/>
          </a:xfrm>
          <a:prstGeom prst="roundRect">
            <a:avLst/>
          </a:prstGeom>
          <a:solidFill>
            <a:schemeClr val="bg1">
              <a:lumMod val="75000"/>
            </a:schemeClr>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Cancel</a:t>
            </a:r>
            <a:endParaRPr lang="en-US" sz="1000" b="1" dirty="0">
              <a:solidFill>
                <a:schemeClr val="tx1"/>
              </a:solidFill>
            </a:endParaRPr>
          </a:p>
        </p:txBody>
      </p:sp>
      <p:sp>
        <p:nvSpPr>
          <p:cNvPr id="132" name="Rounded Rectangle 131"/>
          <p:cNvSpPr/>
          <p:nvPr/>
        </p:nvSpPr>
        <p:spPr>
          <a:xfrm>
            <a:off x="1846285" y="6119472"/>
            <a:ext cx="741090" cy="177574"/>
          </a:xfrm>
          <a:prstGeom prst="roundRect">
            <a:avLst/>
          </a:prstGeom>
          <a:solidFill>
            <a:schemeClr val="bg1">
              <a:lumMod val="75000"/>
            </a:schemeClr>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Approve</a:t>
            </a:r>
            <a:endParaRPr lang="en-US" sz="1000" b="1" dirty="0">
              <a:solidFill>
                <a:schemeClr val="tx1"/>
              </a:solidFill>
            </a:endParaRPr>
          </a:p>
        </p:txBody>
      </p:sp>
      <p:sp>
        <p:nvSpPr>
          <p:cNvPr id="133" name="Rounded Rectangle 132"/>
          <p:cNvSpPr/>
          <p:nvPr/>
        </p:nvSpPr>
        <p:spPr>
          <a:xfrm>
            <a:off x="4201455" y="6119472"/>
            <a:ext cx="741090" cy="177574"/>
          </a:xfrm>
          <a:prstGeom prst="roundRect">
            <a:avLst/>
          </a:prstGeom>
          <a:solidFill>
            <a:schemeClr val="bg1">
              <a:lumMod val="75000"/>
            </a:schemeClr>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Rework</a:t>
            </a:r>
            <a:endParaRPr lang="en-US" sz="1000" b="1" dirty="0">
              <a:solidFill>
                <a:schemeClr val="tx1"/>
              </a:solidFill>
            </a:endParaRPr>
          </a:p>
        </p:txBody>
      </p:sp>
      <p:sp>
        <p:nvSpPr>
          <p:cNvPr id="3" name="TextBox 2"/>
          <p:cNvSpPr txBox="1"/>
          <p:nvPr/>
        </p:nvSpPr>
        <p:spPr>
          <a:xfrm>
            <a:off x="421401" y="6383565"/>
            <a:ext cx="740524" cy="307777"/>
          </a:xfrm>
          <a:prstGeom prst="rect">
            <a:avLst/>
          </a:prstGeom>
          <a:noFill/>
        </p:spPr>
        <p:txBody>
          <a:bodyPr wrap="none" rtlCol="0">
            <a:spAutoFit/>
          </a:bodyPr>
          <a:lstStyle/>
          <a:p>
            <a:r>
              <a:rPr lang="en-US" sz="1400" b="1" dirty="0" smtClean="0"/>
              <a:t>Closure</a:t>
            </a:r>
            <a:endParaRPr lang="en-US" sz="1400" b="1" dirty="0"/>
          </a:p>
        </p:txBody>
      </p:sp>
      <p:sp>
        <p:nvSpPr>
          <p:cNvPr id="134" name="Rounded Rectangle 133"/>
          <p:cNvSpPr/>
          <p:nvPr/>
        </p:nvSpPr>
        <p:spPr>
          <a:xfrm>
            <a:off x="1846285" y="6484582"/>
            <a:ext cx="741090" cy="177574"/>
          </a:xfrm>
          <a:prstGeom prst="roundRect">
            <a:avLst/>
          </a:prstGeom>
          <a:solidFill>
            <a:schemeClr val="bg1">
              <a:lumMod val="75000"/>
            </a:schemeClr>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Close PCD</a:t>
            </a:r>
            <a:endParaRPr lang="en-US" sz="1000" b="1" dirty="0">
              <a:solidFill>
                <a:schemeClr val="tx1"/>
              </a:solidFill>
            </a:endParaRPr>
          </a:p>
        </p:txBody>
      </p:sp>
      <p:sp>
        <p:nvSpPr>
          <p:cNvPr id="44" name="Rectangle 43"/>
          <p:cNvSpPr/>
          <p:nvPr/>
        </p:nvSpPr>
        <p:spPr>
          <a:xfrm>
            <a:off x="548194" y="5491869"/>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66343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381" y="89048"/>
            <a:ext cx="7886700" cy="794899"/>
          </a:xfrm>
        </p:spPr>
        <p:txBody>
          <a:bodyPr/>
          <a:lstStyle/>
          <a:p>
            <a:r>
              <a:rPr lang="en-US" dirty="0"/>
              <a:t>PCD </a:t>
            </a:r>
            <a:r>
              <a:rPr lang="en-US" dirty="0" smtClean="0"/>
              <a:t>Admin Function</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15</a:t>
            </a:fld>
            <a:endParaRPr lang="en-US" dirty="0"/>
          </a:p>
        </p:txBody>
      </p:sp>
      <p:sp>
        <p:nvSpPr>
          <p:cNvPr id="20" name="Rectangle 19"/>
          <p:cNvSpPr/>
          <p:nvPr/>
        </p:nvSpPr>
        <p:spPr>
          <a:xfrm>
            <a:off x="736045" y="1022767"/>
            <a:ext cx="7592403" cy="507619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1" name="TextBox 20"/>
          <p:cNvSpPr txBox="1"/>
          <p:nvPr/>
        </p:nvSpPr>
        <p:spPr>
          <a:xfrm>
            <a:off x="861776" y="1033966"/>
            <a:ext cx="869370"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Contract</a:t>
            </a:r>
            <a:endParaRPr lang="en-US" sz="1400" b="0" dirty="0">
              <a:solidFill>
                <a:prstClr val="black"/>
              </a:solidFill>
              <a:latin typeface="Calibri" panose="020F0502020204030204"/>
              <a:ea typeface="+mn-ea"/>
            </a:endParaRPr>
          </a:p>
        </p:txBody>
      </p:sp>
      <p:sp>
        <p:nvSpPr>
          <p:cNvPr id="22" name="TextBox 21"/>
          <p:cNvSpPr txBox="1"/>
          <p:nvPr/>
        </p:nvSpPr>
        <p:spPr>
          <a:xfrm>
            <a:off x="861776" y="3275111"/>
            <a:ext cx="869370"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Program</a:t>
            </a:r>
            <a:endParaRPr lang="en-US" sz="1400" b="0" dirty="0">
              <a:solidFill>
                <a:prstClr val="black"/>
              </a:solidFill>
              <a:latin typeface="Calibri" panose="020F0502020204030204"/>
              <a:ea typeface="+mn-ea"/>
            </a:endParaRPr>
          </a:p>
        </p:txBody>
      </p:sp>
      <p:sp>
        <p:nvSpPr>
          <p:cNvPr id="23" name="Rounded Rectangle 22"/>
          <p:cNvSpPr/>
          <p:nvPr/>
        </p:nvSpPr>
        <p:spPr>
          <a:xfrm>
            <a:off x="941033" y="5801106"/>
            <a:ext cx="1058636" cy="226856"/>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Add Contract</a:t>
            </a:r>
            <a:endParaRPr lang="en-US" sz="1200" b="1" dirty="0">
              <a:solidFill>
                <a:schemeClr val="tx1"/>
              </a:solidFill>
            </a:endParaRPr>
          </a:p>
        </p:txBody>
      </p:sp>
      <p:sp>
        <p:nvSpPr>
          <p:cNvPr id="25" name="Rounded Rectangle 24"/>
          <p:cNvSpPr/>
          <p:nvPr/>
        </p:nvSpPr>
        <p:spPr>
          <a:xfrm>
            <a:off x="4532246" y="5801106"/>
            <a:ext cx="1018020" cy="226856"/>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Delete</a:t>
            </a:r>
            <a:endParaRPr lang="en-US" sz="1200" b="1" dirty="0">
              <a:solidFill>
                <a:schemeClr val="tx1"/>
              </a:solidFill>
            </a:endParaRPr>
          </a:p>
        </p:txBody>
      </p:sp>
      <p:sp>
        <p:nvSpPr>
          <p:cNvPr id="27" name="Rounded Rectangle 26"/>
          <p:cNvSpPr/>
          <p:nvPr/>
        </p:nvSpPr>
        <p:spPr>
          <a:xfrm>
            <a:off x="7141203" y="5801106"/>
            <a:ext cx="1018020" cy="226856"/>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Task View</a:t>
            </a:r>
            <a:endParaRPr lang="en-US" sz="1200" b="1" dirty="0">
              <a:solidFill>
                <a:schemeClr val="tx1"/>
              </a:solidFill>
            </a:endParaRPr>
          </a:p>
        </p:txBody>
      </p:sp>
      <p:sp>
        <p:nvSpPr>
          <p:cNvPr id="28" name="Rounded Rectangle 27"/>
          <p:cNvSpPr/>
          <p:nvPr/>
        </p:nvSpPr>
        <p:spPr>
          <a:xfrm>
            <a:off x="2080899" y="5801106"/>
            <a:ext cx="1113427" cy="226856"/>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Add Program</a:t>
            </a:r>
            <a:endParaRPr lang="en-US" sz="1200" b="1" dirty="0">
              <a:solidFill>
                <a:schemeClr val="tx1"/>
              </a:solidFill>
            </a:endParaRPr>
          </a:p>
        </p:txBody>
      </p:sp>
      <p:sp>
        <p:nvSpPr>
          <p:cNvPr id="29" name="Rounded Rectangle 28"/>
          <p:cNvSpPr/>
          <p:nvPr/>
        </p:nvSpPr>
        <p:spPr>
          <a:xfrm>
            <a:off x="5732211" y="5801106"/>
            <a:ext cx="1018020" cy="226856"/>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Archive</a:t>
            </a:r>
            <a:endParaRPr lang="en-US" sz="1200" b="1" dirty="0">
              <a:solidFill>
                <a:schemeClr val="tx1"/>
              </a:solidFill>
            </a:endParaRPr>
          </a:p>
        </p:txBody>
      </p:sp>
      <p:sp>
        <p:nvSpPr>
          <p:cNvPr id="30" name="Line Callout 1 29"/>
          <p:cNvSpPr/>
          <p:nvPr/>
        </p:nvSpPr>
        <p:spPr>
          <a:xfrm>
            <a:off x="6547087" y="3142156"/>
            <a:ext cx="1444388" cy="611655"/>
          </a:xfrm>
          <a:prstGeom prst="borderCallout1">
            <a:avLst>
              <a:gd name="adj1" fmla="val 18750"/>
              <a:gd name="adj2" fmla="val -8333"/>
              <a:gd name="adj3" fmla="val -41241"/>
              <a:gd name="adj4" fmla="val -70964"/>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Need to see what already exists</a:t>
            </a:r>
            <a:endParaRPr lang="en-US" sz="1200" dirty="0">
              <a:solidFill>
                <a:schemeClr val="tx1"/>
              </a:solidFill>
            </a:endParaRPr>
          </a:p>
        </p:txBody>
      </p:sp>
      <p:sp>
        <p:nvSpPr>
          <p:cNvPr id="31" name="TextBox 30"/>
          <p:cNvSpPr txBox="1"/>
          <p:nvPr/>
        </p:nvSpPr>
        <p:spPr>
          <a:xfrm>
            <a:off x="852899" y="4466198"/>
            <a:ext cx="869370"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Users</a:t>
            </a:r>
            <a:endParaRPr lang="en-US" sz="1400" b="0" dirty="0">
              <a:solidFill>
                <a:prstClr val="black"/>
              </a:solidFill>
              <a:latin typeface="Calibri" panose="020F0502020204030204"/>
              <a:ea typeface="+mn-ea"/>
            </a:endParaRPr>
          </a:p>
        </p:txBody>
      </p:sp>
      <p:sp>
        <p:nvSpPr>
          <p:cNvPr id="32" name="Rounded Rectangle 31"/>
          <p:cNvSpPr/>
          <p:nvPr/>
        </p:nvSpPr>
        <p:spPr>
          <a:xfrm>
            <a:off x="3275556" y="5805094"/>
            <a:ext cx="1113427" cy="226856"/>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Add User</a:t>
            </a:r>
            <a:endParaRPr lang="en-US" sz="1200" b="1" dirty="0">
              <a:solidFill>
                <a:schemeClr val="tx1"/>
              </a:solidFill>
            </a:endParaRPr>
          </a:p>
        </p:txBody>
      </p:sp>
    </p:spTree>
    <p:extLst>
      <p:ext uri="{BB962C8B-B14F-4D97-AF65-F5344CB8AC3E}">
        <p14:creationId xmlns:p14="http://schemas.microsoft.com/office/powerpoint/2010/main" val="42040974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smtClean="0"/>
              <a:t>PCD Tracker Functions</a:t>
            </a:r>
            <a:endParaRPr lang="en-US" b="1" dirty="0"/>
          </a:p>
        </p:txBody>
      </p:sp>
      <p:sp>
        <p:nvSpPr>
          <p:cNvPr id="8" name="Text Placeholder 7"/>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r>
              <a:rPr lang="en-US" dirty="0" smtClean="0"/>
              <a:t>5/9/2017</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16</a:t>
            </a:fld>
            <a:endParaRPr lang="en-US"/>
          </a:p>
        </p:txBody>
      </p:sp>
      <p:sp>
        <p:nvSpPr>
          <p:cNvPr id="2" name="Rectangle 1"/>
          <p:cNvSpPr/>
          <p:nvPr/>
        </p:nvSpPr>
        <p:spPr>
          <a:xfrm>
            <a:off x="4158264" y="3244334"/>
            <a:ext cx="827471" cy="369332"/>
          </a:xfrm>
          <a:prstGeom prst="rect">
            <a:avLst/>
          </a:prstGeom>
        </p:spPr>
        <p:txBody>
          <a:bodyPr wrap="none">
            <a:spAutoFit/>
          </a:bodyPr>
          <a:lstStyle/>
          <a:p>
            <a:pPr marL="228600" indent="-228600">
              <a:buFont typeface="+mj-lt"/>
              <a:buAutoNum type="arabicPeriod"/>
            </a:pPr>
            <a:r>
              <a:rPr lang="en-US" dirty="0"/>
              <a:t>DO1</a:t>
            </a:r>
          </a:p>
        </p:txBody>
      </p:sp>
    </p:spTree>
    <p:extLst>
      <p:ext uri="{BB962C8B-B14F-4D97-AF65-F5344CB8AC3E}">
        <p14:creationId xmlns:p14="http://schemas.microsoft.com/office/powerpoint/2010/main" val="8705997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dirty="0" smtClean="0"/>
              <a:t>Enumeration Helper</a:t>
            </a:r>
            <a:endParaRPr lang="en-US" dirty="0"/>
          </a:p>
        </p:txBody>
      </p:sp>
      <p:sp>
        <p:nvSpPr>
          <p:cNvPr id="4" name="Date Placeholder 3"/>
          <p:cNvSpPr>
            <a:spLocks noGrp="1"/>
          </p:cNvSpPr>
          <p:nvPr>
            <p:ph type="dt" sz="half" idx="10"/>
          </p:nvPr>
        </p:nvSpPr>
        <p:spPr/>
        <p:txBody>
          <a:bodyPr/>
          <a:lstStyle/>
          <a:p>
            <a:r>
              <a:rPr lang="en-US" dirty="0" smtClean="0"/>
              <a:t>5/9/2017</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17</a:t>
            </a:fld>
            <a:endParaRPr lang="en-US"/>
          </a:p>
        </p:txBody>
      </p:sp>
      <p:sp>
        <p:nvSpPr>
          <p:cNvPr id="8" name="Rectangle 7"/>
          <p:cNvSpPr/>
          <p:nvPr/>
        </p:nvSpPr>
        <p:spPr>
          <a:xfrm>
            <a:off x="2743199" y="1128646"/>
            <a:ext cx="3657601" cy="390536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800" b="0" dirty="0" smtClean="0">
                <a:solidFill>
                  <a:schemeClr val="tx1"/>
                </a:solidFill>
              </a:rPr>
              <a:t>Assign Enumeration</a:t>
            </a:r>
          </a:p>
          <a:p>
            <a:pPr algn="ctr" fontAlgn="auto">
              <a:spcBef>
                <a:spcPts val="0"/>
              </a:spcBef>
              <a:spcAft>
                <a:spcPts val="0"/>
              </a:spcAft>
            </a:pPr>
            <a:endParaRPr lang="en-US" sz="1200" b="0" dirty="0">
              <a:solidFill>
                <a:schemeClr val="tx1"/>
              </a:solidFill>
            </a:endParaRPr>
          </a:p>
          <a:p>
            <a:pPr marL="171450" indent="-171450" algn="ctr" fontAlgn="auto">
              <a:spcBef>
                <a:spcPts val="0"/>
              </a:spcBef>
              <a:spcAft>
                <a:spcPts val="0"/>
              </a:spcAft>
              <a:buFont typeface="Arial" panose="020B0604020202020204" pitchFamily="34" charset="0"/>
              <a:buChar char="•"/>
            </a:pPr>
            <a:r>
              <a:rPr lang="en-US" sz="1200" b="0" dirty="0" smtClean="0">
                <a:solidFill>
                  <a:schemeClr val="tx1"/>
                </a:solidFill>
              </a:rPr>
              <a:t>Select an enumeration</a:t>
            </a:r>
          </a:p>
        </p:txBody>
      </p:sp>
      <p:sp>
        <p:nvSpPr>
          <p:cNvPr id="9" name="Rounded Rectangle 8"/>
          <p:cNvSpPr/>
          <p:nvPr/>
        </p:nvSpPr>
        <p:spPr>
          <a:xfrm>
            <a:off x="3177329" y="4530572"/>
            <a:ext cx="1042181" cy="226856"/>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OK</a:t>
            </a:r>
            <a:endParaRPr lang="en-US" sz="1200" b="1" dirty="0">
              <a:solidFill>
                <a:schemeClr val="tx1"/>
              </a:solidFill>
            </a:endParaRPr>
          </a:p>
        </p:txBody>
      </p:sp>
      <p:sp>
        <p:nvSpPr>
          <p:cNvPr id="10" name="Rounded Rectangle 9"/>
          <p:cNvSpPr/>
          <p:nvPr/>
        </p:nvSpPr>
        <p:spPr>
          <a:xfrm>
            <a:off x="4872225" y="4527645"/>
            <a:ext cx="1096120" cy="226856"/>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Cancel</a:t>
            </a:r>
            <a:endParaRPr lang="en-US" sz="1200" b="1" dirty="0">
              <a:solidFill>
                <a:schemeClr val="tx1"/>
              </a:solidFill>
            </a:endParaRPr>
          </a:p>
        </p:txBody>
      </p:sp>
      <p:sp>
        <p:nvSpPr>
          <p:cNvPr id="3" name="Rectangle 2"/>
          <p:cNvSpPr/>
          <p:nvPr/>
        </p:nvSpPr>
        <p:spPr>
          <a:xfrm>
            <a:off x="3285461" y="2204147"/>
            <a:ext cx="2583712" cy="192449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tabLst>
                <a:tab pos="457200" algn="l"/>
              </a:tabLst>
            </a:pPr>
            <a:r>
              <a:rPr lang="en-US" sz="1200" dirty="0" smtClean="0">
                <a:solidFill>
                  <a:schemeClr val="tx1"/>
                </a:solidFill>
              </a:rPr>
              <a:t>A:	Approved</a:t>
            </a:r>
          </a:p>
          <a:p>
            <a:pPr>
              <a:tabLst>
                <a:tab pos="457200" algn="l"/>
              </a:tabLst>
            </a:pPr>
            <a:r>
              <a:rPr lang="en-US" sz="1200" dirty="0" smtClean="0">
                <a:solidFill>
                  <a:schemeClr val="tx1"/>
                </a:solidFill>
              </a:rPr>
              <a:t>R:	Rework</a:t>
            </a:r>
          </a:p>
          <a:p>
            <a:pPr>
              <a:tabLst>
                <a:tab pos="457200" algn="l"/>
              </a:tabLst>
            </a:pPr>
            <a:r>
              <a:rPr lang="en-US" sz="1200" dirty="0" smtClean="0">
                <a:solidFill>
                  <a:schemeClr val="tx1"/>
                </a:solidFill>
              </a:rPr>
              <a:t>P:	Pending</a:t>
            </a:r>
          </a:p>
          <a:p>
            <a:pPr>
              <a:tabLst>
                <a:tab pos="457200" algn="l"/>
              </a:tabLst>
            </a:pPr>
            <a:r>
              <a:rPr lang="en-US" sz="1200" dirty="0" smtClean="0">
                <a:solidFill>
                  <a:schemeClr val="tx1"/>
                </a:solidFill>
              </a:rPr>
              <a:t>X:	No action required</a:t>
            </a:r>
            <a:endParaRPr lang="en-US" sz="1200" dirty="0">
              <a:solidFill>
                <a:schemeClr val="tx1"/>
              </a:solidFill>
            </a:endParaRPr>
          </a:p>
        </p:txBody>
      </p:sp>
      <p:cxnSp>
        <p:nvCxnSpPr>
          <p:cNvPr id="13" name="Straight Connector 12"/>
          <p:cNvCxnSpPr/>
          <p:nvPr/>
        </p:nvCxnSpPr>
        <p:spPr>
          <a:xfrm>
            <a:off x="5624624" y="2200940"/>
            <a:ext cx="10632" cy="1927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Isosceles Triangle 15"/>
          <p:cNvSpPr/>
          <p:nvPr/>
        </p:nvSpPr>
        <p:spPr>
          <a:xfrm>
            <a:off x="5706494" y="3957834"/>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p:cNvSpPr/>
          <p:nvPr/>
        </p:nvSpPr>
        <p:spPr>
          <a:xfrm rot="10800000">
            <a:off x="5706494" y="226853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Process 17"/>
          <p:cNvSpPr/>
          <p:nvPr/>
        </p:nvSpPr>
        <p:spPr>
          <a:xfrm>
            <a:off x="5624624" y="2468039"/>
            <a:ext cx="244549" cy="247500"/>
          </a:xfrm>
          <a:prstGeom prst="flowChartProcess">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892056" y="1892595"/>
            <a:ext cx="3349255" cy="22794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b="1" dirty="0">
                <a:solidFill>
                  <a:schemeClr val="tx1"/>
                </a:solidFill>
              </a:rPr>
              <a:t>Approval </a:t>
            </a:r>
            <a:r>
              <a:rPr lang="en-US" sz="1400" b="1" dirty="0" smtClean="0">
                <a:solidFill>
                  <a:schemeClr val="tx1"/>
                </a:solidFill>
              </a:rPr>
              <a:t>Status</a:t>
            </a:r>
            <a:endParaRPr lang="en-US" sz="1400" b="1" dirty="0">
              <a:solidFill>
                <a:schemeClr val="tx1"/>
              </a:solidFill>
            </a:endParaRPr>
          </a:p>
        </p:txBody>
      </p:sp>
    </p:spTree>
    <p:extLst>
      <p:ext uri="{BB962C8B-B14F-4D97-AF65-F5344CB8AC3E}">
        <p14:creationId xmlns:p14="http://schemas.microsoft.com/office/powerpoint/2010/main" val="32218751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dirty="0" smtClean="0"/>
              <a:t>Enumeration Types</a:t>
            </a:r>
            <a:endParaRPr lang="en-US" dirty="0"/>
          </a:p>
        </p:txBody>
      </p:sp>
      <p:sp>
        <p:nvSpPr>
          <p:cNvPr id="4" name="Date Placeholder 3"/>
          <p:cNvSpPr>
            <a:spLocks noGrp="1"/>
          </p:cNvSpPr>
          <p:nvPr>
            <p:ph type="dt" sz="half" idx="10"/>
          </p:nvPr>
        </p:nvSpPr>
        <p:spPr/>
        <p:txBody>
          <a:bodyPr/>
          <a:lstStyle/>
          <a:p>
            <a:r>
              <a:rPr lang="en-US" dirty="0" smtClean="0"/>
              <a:t>5/2/2017</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18</a:t>
            </a:fld>
            <a:endParaRPr lang="en-US"/>
          </a:p>
        </p:txBody>
      </p:sp>
    </p:spTree>
    <p:extLst>
      <p:ext uri="{BB962C8B-B14F-4D97-AF65-F5344CB8AC3E}">
        <p14:creationId xmlns:p14="http://schemas.microsoft.com/office/powerpoint/2010/main" val="6405468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dirty="0" smtClean="0"/>
              <a:t>Enumeration Values</a:t>
            </a:r>
            <a:endParaRPr lang="en-US" dirty="0"/>
          </a:p>
        </p:txBody>
      </p:sp>
      <p:sp>
        <p:nvSpPr>
          <p:cNvPr id="4" name="Date Placeholder 3"/>
          <p:cNvSpPr>
            <a:spLocks noGrp="1"/>
          </p:cNvSpPr>
          <p:nvPr>
            <p:ph type="dt" sz="half" idx="10"/>
          </p:nvPr>
        </p:nvSpPr>
        <p:spPr/>
        <p:txBody>
          <a:bodyPr/>
          <a:lstStyle/>
          <a:p>
            <a:r>
              <a:rPr lang="en-US" smtClean="0"/>
              <a:t>5/2/2017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19</a:t>
            </a:fld>
            <a:endParaRPr lang="en-US"/>
          </a:p>
        </p:txBody>
      </p:sp>
    </p:spTree>
    <p:extLst>
      <p:ext uri="{BB962C8B-B14F-4D97-AF65-F5344CB8AC3E}">
        <p14:creationId xmlns:p14="http://schemas.microsoft.com/office/powerpoint/2010/main" val="27185275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PCD Tasker Search Parameters</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2</a:t>
            </a:fld>
            <a:endParaRPr lang="en-US" dirty="0"/>
          </a:p>
        </p:txBody>
      </p:sp>
      <p:sp>
        <p:nvSpPr>
          <p:cNvPr id="7" name="Rectangle 6"/>
          <p:cNvSpPr/>
          <p:nvPr/>
        </p:nvSpPr>
        <p:spPr>
          <a:xfrm>
            <a:off x="736045" y="1022768"/>
            <a:ext cx="7592403" cy="46771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8" name="TextBox 4"/>
          <p:cNvSpPr txBox="1"/>
          <p:nvPr/>
        </p:nvSpPr>
        <p:spPr>
          <a:xfrm>
            <a:off x="861776" y="1395735"/>
            <a:ext cx="609601"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err="1" smtClean="0">
                <a:solidFill>
                  <a:prstClr val="black"/>
                </a:solidFill>
                <a:latin typeface="Calibri" panose="020F0502020204030204"/>
                <a:ea typeface="+mn-ea"/>
              </a:rPr>
              <a:t>RecID</a:t>
            </a:r>
            <a:endParaRPr lang="en-US" sz="1400" b="0" dirty="0">
              <a:solidFill>
                <a:prstClr val="black"/>
              </a:solidFill>
              <a:latin typeface="Calibri" panose="020F0502020204030204"/>
              <a:ea typeface="+mn-ea"/>
            </a:endParaRPr>
          </a:p>
        </p:txBody>
      </p:sp>
      <p:sp>
        <p:nvSpPr>
          <p:cNvPr id="9" name="Rectangle 8"/>
          <p:cNvSpPr/>
          <p:nvPr/>
        </p:nvSpPr>
        <p:spPr>
          <a:xfrm>
            <a:off x="1471013" y="1488555"/>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10" name="TextBox 9"/>
          <p:cNvSpPr txBox="1"/>
          <p:nvPr/>
        </p:nvSpPr>
        <p:spPr>
          <a:xfrm>
            <a:off x="2393729" y="1395735"/>
            <a:ext cx="1031269"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Keyword(s)</a:t>
            </a:r>
            <a:endParaRPr lang="en-US" sz="1400" b="0" dirty="0">
              <a:solidFill>
                <a:prstClr val="black"/>
              </a:solidFill>
              <a:latin typeface="Calibri" panose="020F0502020204030204"/>
              <a:ea typeface="+mn-ea"/>
            </a:endParaRPr>
          </a:p>
        </p:txBody>
      </p:sp>
      <p:sp>
        <p:nvSpPr>
          <p:cNvPr id="11" name="Rectangle 10"/>
          <p:cNvSpPr/>
          <p:nvPr/>
        </p:nvSpPr>
        <p:spPr>
          <a:xfrm>
            <a:off x="3352423" y="1476665"/>
            <a:ext cx="2248002" cy="1497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prstClr val="black"/>
              </a:solidFill>
            </a:endParaRPr>
          </a:p>
        </p:txBody>
      </p:sp>
      <p:sp>
        <p:nvSpPr>
          <p:cNvPr id="12" name="TextBox 12"/>
          <p:cNvSpPr txBox="1"/>
          <p:nvPr/>
        </p:nvSpPr>
        <p:spPr>
          <a:xfrm>
            <a:off x="3691890" y="1889791"/>
            <a:ext cx="1284515"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Mod</a:t>
            </a:r>
            <a:endParaRPr lang="en-US" sz="1400" b="0" dirty="0">
              <a:solidFill>
                <a:prstClr val="black"/>
              </a:solidFill>
              <a:latin typeface="Calibri" panose="020F0502020204030204"/>
              <a:ea typeface="+mn-ea"/>
            </a:endParaRPr>
          </a:p>
        </p:txBody>
      </p:sp>
      <p:sp>
        <p:nvSpPr>
          <p:cNvPr id="13" name="Rectangle 12"/>
          <p:cNvSpPr/>
          <p:nvPr/>
        </p:nvSpPr>
        <p:spPr>
          <a:xfrm>
            <a:off x="4152358" y="1985195"/>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14" name="TextBox 14"/>
          <p:cNvSpPr txBox="1"/>
          <p:nvPr/>
        </p:nvSpPr>
        <p:spPr>
          <a:xfrm>
            <a:off x="5464192" y="1897411"/>
            <a:ext cx="609601"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SLIN</a:t>
            </a:r>
            <a:endParaRPr lang="en-US" sz="1400" b="0" dirty="0">
              <a:solidFill>
                <a:prstClr val="black"/>
              </a:solidFill>
              <a:latin typeface="Calibri" panose="020F0502020204030204"/>
              <a:ea typeface="+mn-ea"/>
            </a:endParaRPr>
          </a:p>
        </p:txBody>
      </p:sp>
      <p:sp>
        <p:nvSpPr>
          <p:cNvPr id="15" name="Rectangle 14"/>
          <p:cNvSpPr/>
          <p:nvPr/>
        </p:nvSpPr>
        <p:spPr>
          <a:xfrm>
            <a:off x="5928652" y="1992815"/>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16" name="TextBox 16"/>
          <p:cNvSpPr txBox="1"/>
          <p:nvPr/>
        </p:nvSpPr>
        <p:spPr>
          <a:xfrm>
            <a:off x="2046449" y="2436827"/>
            <a:ext cx="1284515"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PN</a:t>
            </a:r>
            <a:endParaRPr lang="en-US" sz="1400" b="0" dirty="0">
              <a:solidFill>
                <a:prstClr val="black"/>
              </a:solidFill>
              <a:latin typeface="Calibri" panose="020F0502020204030204"/>
              <a:ea typeface="+mn-ea"/>
            </a:endParaRPr>
          </a:p>
        </p:txBody>
      </p:sp>
      <p:sp>
        <p:nvSpPr>
          <p:cNvPr id="17" name="Rectangle 16"/>
          <p:cNvSpPr/>
          <p:nvPr/>
        </p:nvSpPr>
        <p:spPr>
          <a:xfrm>
            <a:off x="2383911" y="2517487"/>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18" name="TextBox 22"/>
          <p:cNvSpPr txBox="1"/>
          <p:nvPr/>
        </p:nvSpPr>
        <p:spPr>
          <a:xfrm>
            <a:off x="871259" y="2936667"/>
            <a:ext cx="1284515"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Customer RDD</a:t>
            </a:r>
            <a:endParaRPr lang="en-US" sz="1400" b="0" dirty="0">
              <a:solidFill>
                <a:prstClr val="black"/>
              </a:solidFill>
              <a:latin typeface="Calibri" panose="020F0502020204030204"/>
              <a:ea typeface="+mn-ea"/>
            </a:endParaRPr>
          </a:p>
        </p:txBody>
      </p:sp>
      <p:sp>
        <p:nvSpPr>
          <p:cNvPr id="19" name="Rectangle 18"/>
          <p:cNvSpPr/>
          <p:nvPr/>
        </p:nvSpPr>
        <p:spPr>
          <a:xfrm>
            <a:off x="2083203" y="3021612"/>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1/1/17</a:t>
            </a:r>
            <a:endParaRPr lang="en-US" sz="1050" b="0" dirty="0">
              <a:solidFill>
                <a:prstClr val="black"/>
              </a:solidFill>
            </a:endParaRPr>
          </a:p>
        </p:txBody>
      </p:sp>
      <p:sp>
        <p:nvSpPr>
          <p:cNvPr id="20" name="TextBox 35"/>
          <p:cNvSpPr txBox="1"/>
          <p:nvPr/>
        </p:nvSpPr>
        <p:spPr>
          <a:xfrm>
            <a:off x="5936438" y="2436827"/>
            <a:ext cx="780430"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Man PR</a:t>
            </a:r>
            <a:endParaRPr lang="en-US" sz="1400" b="0" dirty="0">
              <a:solidFill>
                <a:prstClr val="black"/>
              </a:solidFill>
              <a:latin typeface="Calibri" panose="020F0502020204030204"/>
              <a:ea typeface="+mn-ea"/>
            </a:endParaRPr>
          </a:p>
        </p:txBody>
      </p:sp>
      <p:sp>
        <p:nvSpPr>
          <p:cNvPr id="21" name="Rectangle 20"/>
          <p:cNvSpPr/>
          <p:nvPr/>
        </p:nvSpPr>
        <p:spPr>
          <a:xfrm>
            <a:off x="6668970" y="2511793"/>
            <a:ext cx="366201" cy="1435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31" name="TextBox 58"/>
          <p:cNvSpPr txBox="1"/>
          <p:nvPr/>
        </p:nvSpPr>
        <p:spPr>
          <a:xfrm>
            <a:off x="5653145" y="1395735"/>
            <a:ext cx="780968"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PCD</a:t>
            </a:r>
            <a:endParaRPr lang="en-US" sz="1400" b="0" dirty="0">
              <a:solidFill>
                <a:prstClr val="black"/>
              </a:solidFill>
              <a:latin typeface="Calibri" panose="020F0502020204030204"/>
              <a:ea typeface="+mn-ea"/>
            </a:endParaRPr>
          </a:p>
        </p:txBody>
      </p:sp>
      <p:sp>
        <p:nvSpPr>
          <p:cNvPr id="32" name="Rectangle 31"/>
          <p:cNvSpPr/>
          <p:nvPr/>
        </p:nvSpPr>
        <p:spPr>
          <a:xfrm>
            <a:off x="6110841" y="1478038"/>
            <a:ext cx="2006723" cy="14840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TBD</a:t>
            </a:r>
            <a:endParaRPr lang="en-US" sz="1050" b="0" dirty="0">
              <a:solidFill>
                <a:prstClr val="black"/>
              </a:solidFill>
            </a:endParaRPr>
          </a:p>
        </p:txBody>
      </p:sp>
      <p:sp>
        <p:nvSpPr>
          <p:cNvPr id="33" name="Isosceles Triangle 32"/>
          <p:cNvSpPr/>
          <p:nvPr/>
        </p:nvSpPr>
        <p:spPr>
          <a:xfrm rot="10800000">
            <a:off x="3032581" y="2525243"/>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35" name="Rectangle 34"/>
          <p:cNvSpPr/>
          <p:nvPr/>
        </p:nvSpPr>
        <p:spPr>
          <a:xfrm>
            <a:off x="3880545" y="5425912"/>
            <a:ext cx="1381400" cy="18142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Clear Search</a:t>
            </a:r>
            <a:endParaRPr lang="en-US" sz="1200" b="0" dirty="0">
              <a:solidFill>
                <a:prstClr val="black"/>
              </a:solidFill>
            </a:endParaRPr>
          </a:p>
        </p:txBody>
      </p:sp>
      <p:pic>
        <p:nvPicPr>
          <p:cNvPr id="38" name="Picture 37"/>
          <p:cNvPicPr>
            <a:picLocks noChangeAspect="1"/>
          </p:cNvPicPr>
          <p:nvPr/>
        </p:nvPicPr>
        <p:blipFill>
          <a:blip r:embed="rId3"/>
          <a:stretch>
            <a:fillRect/>
          </a:stretch>
        </p:blipFill>
        <p:spPr>
          <a:xfrm>
            <a:off x="2844036" y="3019301"/>
            <a:ext cx="120169" cy="140197"/>
          </a:xfrm>
          <a:prstGeom prst="rect">
            <a:avLst/>
          </a:prstGeom>
        </p:spPr>
      </p:pic>
      <p:sp>
        <p:nvSpPr>
          <p:cNvPr id="39" name="TextBox 77"/>
          <p:cNvSpPr txBox="1"/>
          <p:nvPr/>
        </p:nvSpPr>
        <p:spPr>
          <a:xfrm>
            <a:off x="7099514" y="2436827"/>
            <a:ext cx="780430"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err="1" smtClean="0">
                <a:solidFill>
                  <a:prstClr val="black"/>
                </a:solidFill>
                <a:latin typeface="Calibri" panose="020F0502020204030204"/>
                <a:ea typeface="+mn-ea"/>
              </a:rPr>
              <a:t>Clw</a:t>
            </a:r>
            <a:r>
              <a:rPr lang="en-US" sz="1400" b="0" dirty="0" smtClean="0">
                <a:solidFill>
                  <a:prstClr val="black"/>
                </a:solidFill>
                <a:latin typeface="Calibri" panose="020F0502020204030204"/>
                <a:ea typeface="+mn-ea"/>
              </a:rPr>
              <a:t> PR</a:t>
            </a:r>
            <a:endParaRPr lang="en-US" sz="1400" b="0" dirty="0">
              <a:solidFill>
                <a:prstClr val="black"/>
              </a:solidFill>
              <a:latin typeface="Calibri" panose="020F0502020204030204"/>
              <a:ea typeface="+mn-ea"/>
            </a:endParaRPr>
          </a:p>
        </p:txBody>
      </p:sp>
      <p:sp>
        <p:nvSpPr>
          <p:cNvPr id="40" name="Rectangle 39"/>
          <p:cNvSpPr/>
          <p:nvPr/>
        </p:nvSpPr>
        <p:spPr>
          <a:xfrm>
            <a:off x="7771086" y="2511793"/>
            <a:ext cx="366201" cy="1435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41" name="TextBox 79"/>
          <p:cNvSpPr txBox="1"/>
          <p:nvPr/>
        </p:nvSpPr>
        <p:spPr>
          <a:xfrm>
            <a:off x="3207478" y="2436827"/>
            <a:ext cx="1284515"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err="1" smtClean="0">
                <a:solidFill>
                  <a:prstClr val="black"/>
                </a:solidFill>
                <a:latin typeface="Calibri" panose="020F0502020204030204"/>
                <a:ea typeface="+mn-ea"/>
              </a:rPr>
              <a:t>Dwg</a:t>
            </a:r>
            <a:endParaRPr lang="en-US" sz="1400" b="0" dirty="0">
              <a:solidFill>
                <a:prstClr val="black"/>
              </a:solidFill>
              <a:latin typeface="Calibri" panose="020F0502020204030204"/>
              <a:ea typeface="+mn-ea"/>
            </a:endParaRPr>
          </a:p>
        </p:txBody>
      </p:sp>
      <p:sp>
        <p:nvSpPr>
          <p:cNvPr id="42" name="Rectangle 41"/>
          <p:cNvSpPr/>
          <p:nvPr/>
        </p:nvSpPr>
        <p:spPr>
          <a:xfrm>
            <a:off x="3704960" y="2517487"/>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43" name="TextBox 81"/>
          <p:cNvSpPr txBox="1"/>
          <p:nvPr/>
        </p:nvSpPr>
        <p:spPr>
          <a:xfrm>
            <a:off x="4456007" y="2436827"/>
            <a:ext cx="1284515"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BOM</a:t>
            </a:r>
            <a:endParaRPr lang="en-US" sz="1400" b="0" dirty="0">
              <a:solidFill>
                <a:prstClr val="black"/>
              </a:solidFill>
              <a:latin typeface="Calibri" panose="020F0502020204030204"/>
              <a:ea typeface="+mn-ea"/>
            </a:endParaRPr>
          </a:p>
        </p:txBody>
      </p:sp>
      <p:sp>
        <p:nvSpPr>
          <p:cNvPr id="44" name="Rectangle 43"/>
          <p:cNvSpPr/>
          <p:nvPr/>
        </p:nvSpPr>
        <p:spPr>
          <a:xfrm>
            <a:off x="4983969" y="2517487"/>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N</a:t>
            </a:r>
            <a:endParaRPr lang="en-US" sz="1050" b="0" dirty="0">
              <a:solidFill>
                <a:prstClr val="black"/>
              </a:solidFill>
            </a:endParaRPr>
          </a:p>
        </p:txBody>
      </p:sp>
      <p:sp>
        <p:nvSpPr>
          <p:cNvPr id="45" name="Isosceles Triangle 44"/>
          <p:cNvSpPr/>
          <p:nvPr/>
        </p:nvSpPr>
        <p:spPr>
          <a:xfrm rot="10800000">
            <a:off x="4362885" y="2523921"/>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46" name="Isosceles Triangle 45"/>
          <p:cNvSpPr/>
          <p:nvPr/>
        </p:nvSpPr>
        <p:spPr>
          <a:xfrm rot="10800000">
            <a:off x="5633757" y="2522819"/>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47" name="Isosceles Triangle 46"/>
          <p:cNvSpPr/>
          <p:nvPr/>
        </p:nvSpPr>
        <p:spPr>
          <a:xfrm rot="10800000">
            <a:off x="6963557" y="2512173"/>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48" name="Isosceles Triangle 47"/>
          <p:cNvSpPr/>
          <p:nvPr/>
        </p:nvSpPr>
        <p:spPr>
          <a:xfrm rot="10800000">
            <a:off x="8064629" y="2512136"/>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49" name="TextBox 87"/>
          <p:cNvSpPr txBox="1"/>
          <p:nvPr/>
        </p:nvSpPr>
        <p:spPr>
          <a:xfrm>
            <a:off x="7027609" y="1889791"/>
            <a:ext cx="780430"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Funded</a:t>
            </a:r>
            <a:endParaRPr lang="en-US" sz="1400" b="0" dirty="0">
              <a:solidFill>
                <a:prstClr val="black"/>
              </a:solidFill>
              <a:latin typeface="Calibri" panose="020F0502020204030204"/>
              <a:ea typeface="+mn-ea"/>
            </a:endParaRPr>
          </a:p>
        </p:txBody>
      </p:sp>
      <p:sp>
        <p:nvSpPr>
          <p:cNvPr id="50" name="Rectangle 49"/>
          <p:cNvSpPr/>
          <p:nvPr/>
        </p:nvSpPr>
        <p:spPr>
          <a:xfrm>
            <a:off x="7760141" y="1979501"/>
            <a:ext cx="366201" cy="1435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Y</a:t>
            </a:r>
            <a:endParaRPr lang="en-US" sz="1050" b="0" dirty="0">
              <a:solidFill>
                <a:prstClr val="black"/>
              </a:solidFill>
            </a:endParaRPr>
          </a:p>
        </p:txBody>
      </p:sp>
      <p:sp>
        <p:nvSpPr>
          <p:cNvPr id="51" name="Isosceles Triangle 50"/>
          <p:cNvSpPr/>
          <p:nvPr/>
        </p:nvSpPr>
        <p:spPr>
          <a:xfrm rot="10800000">
            <a:off x="8054728" y="1985960"/>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52" name="TextBox 90"/>
          <p:cNvSpPr txBox="1"/>
          <p:nvPr/>
        </p:nvSpPr>
        <p:spPr>
          <a:xfrm>
            <a:off x="868512" y="1889791"/>
            <a:ext cx="1284515"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Contract</a:t>
            </a:r>
            <a:endParaRPr lang="en-US" sz="1400" b="0" dirty="0">
              <a:solidFill>
                <a:prstClr val="black"/>
              </a:solidFill>
              <a:latin typeface="Calibri" panose="020F0502020204030204"/>
              <a:ea typeface="+mn-ea"/>
            </a:endParaRPr>
          </a:p>
        </p:txBody>
      </p:sp>
      <p:sp>
        <p:nvSpPr>
          <p:cNvPr id="53" name="Rectangle 52"/>
          <p:cNvSpPr/>
          <p:nvPr/>
        </p:nvSpPr>
        <p:spPr>
          <a:xfrm>
            <a:off x="1638464" y="1979501"/>
            <a:ext cx="1596226" cy="1435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N00024-15-C-6222</a:t>
            </a:r>
            <a:endParaRPr lang="en-US" sz="1050" b="0" dirty="0">
              <a:solidFill>
                <a:prstClr val="black"/>
              </a:solidFill>
            </a:endParaRPr>
          </a:p>
        </p:txBody>
      </p:sp>
      <p:sp>
        <p:nvSpPr>
          <p:cNvPr id="54" name="TextBox 99"/>
          <p:cNvSpPr txBox="1"/>
          <p:nvPr/>
        </p:nvSpPr>
        <p:spPr>
          <a:xfrm>
            <a:off x="877159" y="2435756"/>
            <a:ext cx="780430"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FEA</a:t>
            </a:r>
            <a:endParaRPr lang="en-US" sz="1400" b="0" dirty="0">
              <a:solidFill>
                <a:prstClr val="black"/>
              </a:solidFill>
              <a:latin typeface="Calibri" panose="020F0502020204030204"/>
              <a:ea typeface="+mn-ea"/>
            </a:endParaRPr>
          </a:p>
        </p:txBody>
      </p:sp>
      <p:sp>
        <p:nvSpPr>
          <p:cNvPr id="55" name="Rectangle 54"/>
          <p:cNvSpPr/>
          <p:nvPr/>
        </p:nvSpPr>
        <p:spPr>
          <a:xfrm>
            <a:off x="1320131" y="2510722"/>
            <a:ext cx="366201" cy="1435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56" name="Isosceles Triangle 55"/>
          <p:cNvSpPr/>
          <p:nvPr/>
        </p:nvSpPr>
        <p:spPr>
          <a:xfrm rot="10800000">
            <a:off x="1614718" y="2511102"/>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57" name="Isosceles Triangle 56"/>
          <p:cNvSpPr/>
          <p:nvPr/>
        </p:nvSpPr>
        <p:spPr>
          <a:xfrm rot="10800000">
            <a:off x="3132660" y="1985195"/>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58" name="TextBox 115"/>
          <p:cNvSpPr txBox="1"/>
          <p:nvPr/>
        </p:nvSpPr>
        <p:spPr>
          <a:xfrm>
            <a:off x="2944955" y="2935347"/>
            <a:ext cx="609601"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to</a:t>
            </a:r>
            <a:endParaRPr lang="en-US" sz="1400" b="0" dirty="0">
              <a:solidFill>
                <a:prstClr val="black"/>
              </a:solidFill>
              <a:latin typeface="Calibri" panose="020F0502020204030204"/>
              <a:ea typeface="+mn-ea"/>
            </a:endParaRPr>
          </a:p>
        </p:txBody>
      </p:sp>
      <p:sp>
        <p:nvSpPr>
          <p:cNvPr id="59" name="Rectangle 58"/>
          <p:cNvSpPr/>
          <p:nvPr/>
        </p:nvSpPr>
        <p:spPr>
          <a:xfrm>
            <a:off x="3270886" y="3021612"/>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12/31/19</a:t>
            </a:r>
            <a:endParaRPr lang="en-US" sz="1050" b="0" dirty="0">
              <a:solidFill>
                <a:prstClr val="black"/>
              </a:solidFill>
            </a:endParaRPr>
          </a:p>
        </p:txBody>
      </p:sp>
      <p:pic>
        <p:nvPicPr>
          <p:cNvPr id="60" name="Picture 59"/>
          <p:cNvPicPr>
            <a:picLocks noChangeAspect="1"/>
          </p:cNvPicPr>
          <p:nvPr/>
        </p:nvPicPr>
        <p:blipFill>
          <a:blip r:embed="rId3"/>
          <a:stretch>
            <a:fillRect/>
          </a:stretch>
        </p:blipFill>
        <p:spPr>
          <a:xfrm>
            <a:off x="4031719" y="3019301"/>
            <a:ext cx="120169" cy="140197"/>
          </a:xfrm>
          <a:prstGeom prst="rect">
            <a:avLst/>
          </a:prstGeom>
        </p:spPr>
      </p:pic>
      <p:sp>
        <p:nvSpPr>
          <p:cNvPr id="61" name="TextBox 130"/>
          <p:cNvSpPr txBox="1"/>
          <p:nvPr/>
        </p:nvSpPr>
        <p:spPr>
          <a:xfrm>
            <a:off x="870898" y="3455426"/>
            <a:ext cx="1284515"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Internal RDD</a:t>
            </a:r>
            <a:endParaRPr lang="en-US" sz="1400" b="0" dirty="0">
              <a:solidFill>
                <a:prstClr val="black"/>
              </a:solidFill>
              <a:latin typeface="Calibri" panose="020F0502020204030204"/>
              <a:ea typeface="+mn-ea"/>
            </a:endParaRPr>
          </a:p>
        </p:txBody>
      </p:sp>
      <p:sp>
        <p:nvSpPr>
          <p:cNvPr id="62" name="Rectangle 61"/>
          <p:cNvSpPr/>
          <p:nvPr/>
        </p:nvSpPr>
        <p:spPr>
          <a:xfrm>
            <a:off x="2082842" y="3540371"/>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pic>
        <p:nvPicPr>
          <p:cNvPr id="63" name="Picture 62"/>
          <p:cNvPicPr>
            <a:picLocks noChangeAspect="1"/>
          </p:cNvPicPr>
          <p:nvPr/>
        </p:nvPicPr>
        <p:blipFill>
          <a:blip r:embed="rId3"/>
          <a:stretch>
            <a:fillRect/>
          </a:stretch>
        </p:blipFill>
        <p:spPr>
          <a:xfrm>
            <a:off x="2843675" y="3538060"/>
            <a:ext cx="120169" cy="140197"/>
          </a:xfrm>
          <a:prstGeom prst="rect">
            <a:avLst/>
          </a:prstGeom>
        </p:spPr>
      </p:pic>
      <p:sp>
        <p:nvSpPr>
          <p:cNvPr id="64" name="TextBox 133"/>
          <p:cNvSpPr txBox="1"/>
          <p:nvPr/>
        </p:nvSpPr>
        <p:spPr>
          <a:xfrm>
            <a:off x="2944594" y="3408386"/>
            <a:ext cx="609601"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to</a:t>
            </a:r>
            <a:endParaRPr lang="en-US" sz="1400" b="0" dirty="0">
              <a:solidFill>
                <a:prstClr val="black"/>
              </a:solidFill>
              <a:latin typeface="Calibri" panose="020F0502020204030204"/>
              <a:ea typeface="+mn-ea"/>
            </a:endParaRPr>
          </a:p>
        </p:txBody>
      </p:sp>
      <p:sp>
        <p:nvSpPr>
          <p:cNvPr id="65" name="Rectangle 64"/>
          <p:cNvSpPr/>
          <p:nvPr/>
        </p:nvSpPr>
        <p:spPr>
          <a:xfrm>
            <a:off x="3270525" y="3540371"/>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pic>
        <p:nvPicPr>
          <p:cNvPr id="66" name="Picture 65"/>
          <p:cNvPicPr>
            <a:picLocks noChangeAspect="1"/>
          </p:cNvPicPr>
          <p:nvPr/>
        </p:nvPicPr>
        <p:blipFill>
          <a:blip r:embed="rId3"/>
          <a:stretch>
            <a:fillRect/>
          </a:stretch>
        </p:blipFill>
        <p:spPr>
          <a:xfrm>
            <a:off x="4031358" y="3538060"/>
            <a:ext cx="120169" cy="140197"/>
          </a:xfrm>
          <a:prstGeom prst="rect">
            <a:avLst/>
          </a:prstGeom>
        </p:spPr>
      </p:pic>
      <p:sp>
        <p:nvSpPr>
          <p:cNvPr id="67" name="TextBox 167"/>
          <p:cNvSpPr txBox="1"/>
          <p:nvPr/>
        </p:nvSpPr>
        <p:spPr>
          <a:xfrm>
            <a:off x="4894018" y="2936667"/>
            <a:ext cx="1284515"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PCD Required</a:t>
            </a:r>
            <a:endParaRPr lang="en-US" sz="1400" b="0" dirty="0">
              <a:solidFill>
                <a:prstClr val="black"/>
              </a:solidFill>
              <a:latin typeface="Calibri" panose="020F0502020204030204"/>
              <a:ea typeface="+mn-ea"/>
            </a:endParaRPr>
          </a:p>
        </p:txBody>
      </p:sp>
      <p:sp>
        <p:nvSpPr>
          <p:cNvPr id="68" name="Rectangle 67"/>
          <p:cNvSpPr/>
          <p:nvPr/>
        </p:nvSpPr>
        <p:spPr>
          <a:xfrm>
            <a:off x="6105962" y="3021612"/>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pic>
        <p:nvPicPr>
          <p:cNvPr id="69" name="Picture 68"/>
          <p:cNvPicPr>
            <a:picLocks noChangeAspect="1"/>
          </p:cNvPicPr>
          <p:nvPr/>
        </p:nvPicPr>
        <p:blipFill>
          <a:blip r:embed="rId3"/>
          <a:stretch>
            <a:fillRect/>
          </a:stretch>
        </p:blipFill>
        <p:spPr>
          <a:xfrm>
            <a:off x="6866795" y="3019301"/>
            <a:ext cx="120169" cy="140197"/>
          </a:xfrm>
          <a:prstGeom prst="rect">
            <a:avLst/>
          </a:prstGeom>
        </p:spPr>
      </p:pic>
      <p:sp>
        <p:nvSpPr>
          <p:cNvPr id="70" name="TextBox 170"/>
          <p:cNvSpPr txBox="1"/>
          <p:nvPr/>
        </p:nvSpPr>
        <p:spPr>
          <a:xfrm>
            <a:off x="6967714" y="2935347"/>
            <a:ext cx="609601"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to</a:t>
            </a:r>
            <a:endParaRPr lang="en-US" sz="1400" b="0" dirty="0">
              <a:solidFill>
                <a:prstClr val="black"/>
              </a:solidFill>
              <a:latin typeface="Calibri" panose="020F0502020204030204"/>
              <a:ea typeface="+mn-ea"/>
            </a:endParaRPr>
          </a:p>
        </p:txBody>
      </p:sp>
      <p:sp>
        <p:nvSpPr>
          <p:cNvPr id="71" name="Rectangle 70"/>
          <p:cNvSpPr/>
          <p:nvPr/>
        </p:nvSpPr>
        <p:spPr>
          <a:xfrm>
            <a:off x="7293645" y="3021612"/>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pic>
        <p:nvPicPr>
          <p:cNvPr id="72" name="Picture 71"/>
          <p:cNvPicPr>
            <a:picLocks noChangeAspect="1"/>
          </p:cNvPicPr>
          <p:nvPr/>
        </p:nvPicPr>
        <p:blipFill>
          <a:blip r:embed="rId3"/>
          <a:stretch>
            <a:fillRect/>
          </a:stretch>
        </p:blipFill>
        <p:spPr>
          <a:xfrm>
            <a:off x="8054478" y="3019301"/>
            <a:ext cx="120169" cy="140197"/>
          </a:xfrm>
          <a:prstGeom prst="rect">
            <a:avLst/>
          </a:prstGeom>
        </p:spPr>
      </p:pic>
      <p:sp>
        <p:nvSpPr>
          <p:cNvPr id="73" name="TextBox 173"/>
          <p:cNvSpPr txBox="1"/>
          <p:nvPr/>
        </p:nvSpPr>
        <p:spPr>
          <a:xfrm>
            <a:off x="4901306" y="3447435"/>
            <a:ext cx="1284515"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Next Review</a:t>
            </a:r>
            <a:endParaRPr lang="en-US" sz="1400" b="0" dirty="0">
              <a:solidFill>
                <a:prstClr val="black"/>
              </a:solidFill>
              <a:latin typeface="Calibri" panose="020F0502020204030204"/>
              <a:ea typeface="+mn-ea"/>
            </a:endParaRPr>
          </a:p>
        </p:txBody>
      </p:sp>
      <p:sp>
        <p:nvSpPr>
          <p:cNvPr id="74" name="Rectangle 73"/>
          <p:cNvSpPr/>
          <p:nvPr/>
        </p:nvSpPr>
        <p:spPr>
          <a:xfrm>
            <a:off x="6113250" y="3540000"/>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pic>
        <p:nvPicPr>
          <p:cNvPr id="75" name="Picture 74"/>
          <p:cNvPicPr>
            <a:picLocks noChangeAspect="1"/>
          </p:cNvPicPr>
          <p:nvPr/>
        </p:nvPicPr>
        <p:blipFill>
          <a:blip r:embed="rId3"/>
          <a:stretch>
            <a:fillRect/>
          </a:stretch>
        </p:blipFill>
        <p:spPr>
          <a:xfrm>
            <a:off x="6874083" y="3537689"/>
            <a:ext cx="120169" cy="140197"/>
          </a:xfrm>
          <a:prstGeom prst="rect">
            <a:avLst/>
          </a:prstGeom>
        </p:spPr>
      </p:pic>
      <p:sp>
        <p:nvSpPr>
          <p:cNvPr id="76" name="TextBox 176"/>
          <p:cNvSpPr txBox="1"/>
          <p:nvPr/>
        </p:nvSpPr>
        <p:spPr>
          <a:xfrm>
            <a:off x="6975002" y="3408015"/>
            <a:ext cx="609601"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to</a:t>
            </a:r>
            <a:endParaRPr lang="en-US" sz="1400" b="0" dirty="0">
              <a:solidFill>
                <a:prstClr val="black"/>
              </a:solidFill>
              <a:latin typeface="Calibri" panose="020F0502020204030204"/>
              <a:ea typeface="+mn-ea"/>
            </a:endParaRPr>
          </a:p>
        </p:txBody>
      </p:sp>
      <p:sp>
        <p:nvSpPr>
          <p:cNvPr id="77" name="Rectangle 76"/>
          <p:cNvSpPr/>
          <p:nvPr/>
        </p:nvSpPr>
        <p:spPr>
          <a:xfrm>
            <a:off x="7300933" y="3540000"/>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pic>
        <p:nvPicPr>
          <p:cNvPr id="78" name="Picture 77"/>
          <p:cNvPicPr>
            <a:picLocks noChangeAspect="1"/>
          </p:cNvPicPr>
          <p:nvPr/>
        </p:nvPicPr>
        <p:blipFill>
          <a:blip r:embed="rId3"/>
          <a:stretch>
            <a:fillRect/>
          </a:stretch>
        </p:blipFill>
        <p:spPr>
          <a:xfrm>
            <a:off x="8061766" y="3537689"/>
            <a:ext cx="120169" cy="140197"/>
          </a:xfrm>
          <a:prstGeom prst="rect">
            <a:avLst/>
          </a:prstGeom>
        </p:spPr>
      </p:pic>
      <p:sp>
        <p:nvSpPr>
          <p:cNvPr id="80" name="Line Callout 1 79"/>
          <p:cNvSpPr/>
          <p:nvPr/>
        </p:nvSpPr>
        <p:spPr>
          <a:xfrm>
            <a:off x="4586206" y="650432"/>
            <a:ext cx="1519756" cy="729754"/>
          </a:xfrm>
          <a:prstGeom prst="borderCallout1">
            <a:avLst>
              <a:gd name="adj1" fmla="val 57618"/>
              <a:gd name="adj2" fmla="val 105108"/>
              <a:gd name="adj3" fmla="val 249771"/>
              <a:gd name="adj4" fmla="val 167971"/>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Man PR and </a:t>
            </a:r>
            <a:r>
              <a:rPr lang="en-US" sz="1200" dirty="0" err="1" smtClean="0">
                <a:solidFill>
                  <a:schemeClr val="tx1"/>
                </a:solidFill>
              </a:rPr>
              <a:t>Clw</a:t>
            </a:r>
            <a:r>
              <a:rPr lang="en-US" sz="1200" dirty="0" smtClean="0">
                <a:solidFill>
                  <a:schemeClr val="tx1"/>
                </a:solidFill>
              </a:rPr>
              <a:t> PR were program defined fields?</a:t>
            </a:r>
            <a:endParaRPr lang="en-US" sz="1200" dirty="0">
              <a:solidFill>
                <a:schemeClr val="tx1"/>
              </a:solidFill>
            </a:endParaRPr>
          </a:p>
        </p:txBody>
      </p:sp>
      <p:sp>
        <p:nvSpPr>
          <p:cNvPr id="81" name="Line Callout 1 80"/>
          <p:cNvSpPr/>
          <p:nvPr/>
        </p:nvSpPr>
        <p:spPr>
          <a:xfrm>
            <a:off x="7823782" y="915256"/>
            <a:ext cx="1079026" cy="360939"/>
          </a:xfrm>
          <a:prstGeom prst="borderCallout1">
            <a:avLst>
              <a:gd name="adj1" fmla="val 18750"/>
              <a:gd name="adj2" fmla="val -8333"/>
              <a:gd name="adj3" fmla="val 99966"/>
              <a:gd name="adj4" fmla="val -88110"/>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And/Or?</a:t>
            </a:r>
            <a:endParaRPr lang="en-US" sz="1200" dirty="0">
              <a:solidFill>
                <a:schemeClr val="tx1"/>
              </a:solidFill>
            </a:endParaRPr>
          </a:p>
        </p:txBody>
      </p:sp>
      <p:sp>
        <p:nvSpPr>
          <p:cNvPr id="83" name="Line Callout 1 82"/>
          <p:cNvSpPr/>
          <p:nvPr/>
        </p:nvSpPr>
        <p:spPr>
          <a:xfrm>
            <a:off x="1638465" y="1048895"/>
            <a:ext cx="1523404" cy="360939"/>
          </a:xfrm>
          <a:prstGeom prst="borderCallout1">
            <a:avLst>
              <a:gd name="adj1" fmla="val 45139"/>
              <a:gd name="adj2" fmla="val 106423"/>
              <a:gd name="adj3" fmla="val 134272"/>
              <a:gd name="adj4" fmla="val 183774"/>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Where do keywords get entered?</a:t>
            </a:r>
            <a:endParaRPr lang="en-US" sz="1200" dirty="0">
              <a:solidFill>
                <a:schemeClr val="tx1"/>
              </a:solidFill>
            </a:endParaRPr>
          </a:p>
        </p:txBody>
      </p:sp>
      <p:sp>
        <p:nvSpPr>
          <p:cNvPr id="84" name="Action Button: Custom 83">
            <a:hlinkClick r:id="rId4" action="ppaction://hlinksldjump" highlightClick="1"/>
          </p:cNvPr>
          <p:cNvSpPr/>
          <p:nvPr/>
        </p:nvSpPr>
        <p:spPr>
          <a:xfrm>
            <a:off x="6945763" y="5350541"/>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5" action="ppaction://hlinksldjump"/>
              </a:rPr>
              <a:t>Task View</a:t>
            </a:r>
            <a:endParaRPr lang="en-US" sz="1200" b="1" dirty="0">
              <a:solidFill>
                <a:schemeClr val="tx1"/>
              </a:solidFill>
            </a:endParaRPr>
          </a:p>
        </p:txBody>
      </p:sp>
      <p:sp>
        <p:nvSpPr>
          <p:cNvPr id="85" name="Action Button: Custom 84">
            <a:hlinkClick r:id="rId4" action="ppaction://hlinksldjump" highlightClick="1"/>
          </p:cNvPr>
          <p:cNvSpPr/>
          <p:nvPr/>
        </p:nvSpPr>
        <p:spPr>
          <a:xfrm>
            <a:off x="1154311" y="5350541"/>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6" action="ppaction://hlinksldjump"/>
              </a:rPr>
              <a:t>Search</a:t>
            </a:r>
            <a:endParaRPr lang="en-US" sz="1200" b="1" dirty="0">
              <a:solidFill>
                <a:schemeClr val="tx1"/>
              </a:solidFill>
            </a:endParaRPr>
          </a:p>
        </p:txBody>
      </p:sp>
      <p:sp>
        <p:nvSpPr>
          <p:cNvPr id="82" name="Rectangle 81"/>
          <p:cNvSpPr/>
          <p:nvPr/>
        </p:nvSpPr>
        <p:spPr>
          <a:xfrm>
            <a:off x="997853" y="4008128"/>
            <a:ext cx="3733646" cy="112955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86" name="Rectangle 85"/>
          <p:cNvSpPr/>
          <p:nvPr/>
        </p:nvSpPr>
        <p:spPr>
          <a:xfrm>
            <a:off x="1048891" y="4070873"/>
            <a:ext cx="2843424" cy="1044642"/>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87" name="TextBox 128"/>
          <p:cNvSpPr txBox="1"/>
          <p:nvPr/>
        </p:nvSpPr>
        <p:spPr>
          <a:xfrm>
            <a:off x="861177" y="3740931"/>
            <a:ext cx="1933780"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Program Defined Fields:</a:t>
            </a:r>
            <a:endParaRPr lang="en-US" sz="1400" b="0" dirty="0">
              <a:solidFill>
                <a:prstClr val="black"/>
              </a:solidFill>
              <a:latin typeface="Calibri" panose="020F0502020204030204"/>
              <a:ea typeface="+mn-ea"/>
            </a:endParaRPr>
          </a:p>
        </p:txBody>
      </p:sp>
      <p:sp>
        <p:nvSpPr>
          <p:cNvPr id="88" name="Rectangle 87"/>
          <p:cNvSpPr/>
          <p:nvPr/>
        </p:nvSpPr>
        <p:spPr>
          <a:xfrm>
            <a:off x="2298788" y="4174981"/>
            <a:ext cx="1395979" cy="1538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smtClean="0">
                <a:solidFill>
                  <a:prstClr val="black"/>
                </a:solidFill>
              </a:rPr>
              <a:t>794</a:t>
            </a:r>
            <a:endParaRPr lang="en-US" sz="800" b="0" dirty="0">
              <a:solidFill>
                <a:prstClr val="black"/>
              </a:solidFill>
            </a:endParaRPr>
          </a:p>
        </p:txBody>
      </p:sp>
      <p:sp>
        <p:nvSpPr>
          <p:cNvPr id="89" name="Rectangle 88"/>
          <p:cNvSpPr/>
          <p:nvPr/>
        </p:nvSpPr>
        <p:spPr>
          <a:xfrm>
            <a:off x="1327412" y="4174981"/>
            <a:ext cx="922419" cy="13931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smtClean="0">
                <a:solidFill>
                  <a:prstClr val="black"/>
                </a:solidFill>
              </a:rPr>
              <a:t>Hull</a:t>
            </a:r>
            <a:endParaRPr lang="en-US" sz="800" b="0" dirty="0">
              <a:solidFill>
                <a:prstClr val="black"/>
              </a:solidFill>
            </a:endParaRPr>
          </a:p>
        </p:txBody>
      </p:sp>
      <p:sp>
        <p:nvSpPr>
          <p:cNvPr id="90" name="Rectangle 89"/>
          <p:cNvSpPr/>
          <p:nvPr/>
        </p:nvSpPr>
        <p:spPr>
          <a:xfrm>
            <a:off x="2298676" y="4395525"/>
            <a:ext cx="1396091" cy="1353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smtClean="0">
                <a:solidFill>
                  <a:prstClr val="black"/>
                </a:solidFill>
              </a:rPr>
              <a:t>16</a:t>
            </a:r>
            <a:endParaRPr lang="en-US" sz="800" b="0" dirty="0">
              <a:solidFill>
                <a:prstClr val="black"/>
              </a:solidFill>
            </a:endParaRPr>
          </a:p>
        </p:txBody>
      </p:sp>
      <p:sp>
        <p:nvSpPr>
          <p:cNvPr id="91" name="Rectangle 90"/>
          <p:cNvSpPr/>
          <p:nvPr/>
        </p:nvSpPr>
        <p:spPr>
          <a:xfrm>
            <a:off x="1327300" y="4397065"/>
            <a:ext cx="922419" cy="13931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smtClean="0">
                <a:solidFill>
                  <a:prstClr val="black"/>
                </a:solidFill>
              </a:rPr>
              <a:t>TI</a:t>
            </a:r>
            <a:endParaRPr lang="en-US" sz="800" b="0" dirty="0">
              <a:solidFill>
                <a:prstClr val="black"/>
              </a:solidFill>
            </a:endParaRPr>
          </a:p>
        </p:txBody>
      </p:sp>
      <p:sp>
        <p:nvSpPr>
          <p:cNvPr id="92" name="Rectangle 91"/>
          <p:cNvSpPr/>
          <p:nvPr/>
        </p:nvSpPr>
        <p:spPr>
          <a:xfrm>
            <a:off x="3991867" y="4073955"/>
            <a:ext cx="640080" cy="18789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93" name="Rectangle 92"/>
          <p:cNvSpPr/>
          <p:nvPr/>
        </p:nvSpPr>
        <p:spPr>
          <a:xfrm>
            <a:off x="3991867" y="4349546"/>
            <a:ext cx="640080" cy="18789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Delete</a:t>
            </a:r>
            <a:endParaRPr lang="en-US" sz="1200" b="0" dirty="0">
              <a:solidFill>
                <a:prstClr val="black"/>
              </a:solidFill>
            </a:endParaRPr>
          </a:p>
        </p:txBody>
      </p:sp>
      <p:sp>
        <p:nvSpPr>
          <p:cNvPr id="94" name="Isosceles Triangle 93"/>
          <p:cNvSpPr/>
          <p:nvPr/>
        </p:nvSpPr>
        <p:spPr>
          <a:xfrm rot="10800000">
            <a:off x="2124568" y="4203926"/>
            <a:ext cx="91440" cy="9144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95" name="Isosceles Triangle 94"/>
          <p:cNvSpPr/>
          <p:nvPr/>
        </p:nvSpPr>
        <p:spPr>
          <a:xfrm rot="10800000">
            <a:off x="2121731" y="4432759"/>
            <a:ext cx="91440" cy="9144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96" name="Rectangle 95"/>
          <p:cNvSpPr/>
          <p:nvPr/>
        </p:nvSpPr>
        <p:spPr>
          <a:xfrm>
            <a:off x="2306698" y="4596050"/>
            <a:ext cx="1396091" cy="1353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a:solidFill>
                  <a:prstClr val="black"/>
                </a:solidFill>
              </a:rPr>
              <a:t>Select/Enter</a:t>
            </a:r>
            <a:r>
              <a:rPr lang="en-US" sz="800" b="0" dirty="0" smtClean="0">
                <a:solidFill>
                  <a:prstClr val="black"/>
                </a:solidFill>
              </a:rPr>
              <a:t>…</a:t>
            </a:r>
            <a:endParaRPr lang="en-US" sz="800" b="0" dirty="0">
              <a:solidFill>
                <a:prstClr val="black"/>
              </a:solidFill>
            </a:endParaRPr>
          </a:p>
        </p:txBody>
      </p:sp>
      <p:sp>
        <p:nvSpPr>
          <p:cNvPr id="97" name="Rectangle 96"/>
          <p:cNvSpPr/>
          <p:nvPr/>
        </p:nvSpPr>
        <p:spPr>
          <a:xfrm>
            <a:off x="1335322" y="4597590"/>
            <a:ext cx="922419" cy="13931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smtClean="0">
                <a:solidFill>
                  <a:prstClr val="black"/>
                </a:solidFill>
              </a:rPr>
              <a:t>Select</a:t>
            </a:r>
            <a:endParaRPr lang="en-US" sz="800" b="0" dirty="0">
              <a:solidFill>
                <a:prstClr val="black"/>
              </a:solidFill>
            </a:endParaRPr>
          </a:p>
        </p:txBody>
      </p:sp>
      <p:sp>
        <p:nvSpPr>
          <p:cNvPr id="98" name="Isosceles Triangle 97"/>
          <p:cNvSpPr/>
          <p:nvPr/>
        </p:nvSpPr>
        <p:spPr>
          <a:xfrm rot="10800000">
            <a:off x="2129753" y="4633284"/>
            <a:ext cx="91440" cy="9144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99" name="Flowchart: Process 98"/>
          <p:cNvSpPr/>
          <p:nvPr/>
        </p:nvSpPr>
        <p:spPr>
          <a:xfrm>
            <a:off x="1158671" y="4425265"/>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Flowchart: Process 99"/>
          <p:cNvSpPr/>
          <p:nvPr/>
        </p:nvSpPr>
        <p:spPr>
          <a:xfrm>
            <a:off x="1158671" y="4203886"/>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Flowchart: Process 100"/>
          <p:cNvSpPr/>
          <p:nvPr/>
        </p:nvSpPr>
        <p:spPr>
          <a:xfrm>
            <a:off x="1158671" y="4617775"/>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2" name="Straight Connector 101"/>
          <p:cNvCxnSpPr/>
          <p:nvPr/>
        </p:nvCxnSpPr>
        <p:spPr>
          <a:xfrm>
            <a:off x="3750248" y="4070873"/>
            <a:ext cx="1051" cy="10347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Isosceles Triangle 102"/>
          <p:cNvSpPr/>
          <p:nvPr/>
        </p:nvSpPr>
        <p:spPr>
          <a:xfrm>
            <a:off x="3782022" y="4989600"/>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Isosceles Triangle 103"/>
          <p:cNvSpPr/>
          <p:nvPr/>
        </p:nvSpPr>
        <p:spPr>
          <a:xfrm rot="10800000">
            <a:off x="3782453" y="4122593"/>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lowchart: Process 104"/>
          <p:cNvSpPr/>
          <p:nvPr/>
        </p:nvSpPr>
        <p:spPr>
          <a:xfrm>
            <a:off x="3782453" y="4253682"/>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Line Callout 1 78"/>
          <p:cNvSpPr/>
          <p:nvPr/>
        </p:nvSpPr>
        <p:spPr>
          <a:xfrm>
            <a:off x="5119340" y="4537436"/>
            <a:ext cx="1915831" cy="784659"/>
          </a:xfrm>
          <a:prstGeom prst="borderCallout1">
            <a:avLst>
              <a:gd name="adj1" fmla="val 31188"/>
              <a:gd name="adj2" fmla="val -3361"/>
              <a:gd name="adj3" fmla="val -7443"/>
              <a:gd name="adj4" fmla="val -84979"/>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Distinct list from all Projects for DDLB?</a:t>
            </a:r>
          </a:p>
          <a:p>
            <a:r>
              <a:rPr lang="en-US" sz="1200" dirty="0" smtClean="0">
                <a:solidFill>
                  <a:schemeClr val="tx1"/>
                </a:solidFill>
              </a:rPr>
              <a:t>Use value from column 1 to filter for select values?</a:t>
            </a:r>
            <a:endParaRPr lang="en-US" sz="1200" dirty="0">
              <a:solidFill>
                <a:schemeClr val="tx1"/>
              </a:solidFill>
            </a:endParaRPr>
          </a:p>
        </p:txBody>
      </p:sp>
    </p:spTree>
    <p:extLst>
      <p:ext uri="{BB962C8B-B14F-4D97-AF65-F5344CB8AC3E}">
        <p14:creationId xmlns:p14="http://schemas.microsoft.com/office/powerpoint/2010/main" val="16642337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dirty="0" smtClean="0"/>
              <a:t>Enumeration Associated Values</a:t>
            </a:r>
            <a:endParaRPr lang="en-US" dirty="0"/>
          </a:p>
        </p:txBody>
      </p:sp>
      <p:sp>
        <p:nvSpPr>
          <p:cNvPr id="4" name="Date Placeholder 3"/>
          <p:cNvSpPr>
            <a:spLocks noGrp="1"/>
          </p:cNvSpPr>
          <p:nvPr>
            <p:ph type="dt" sz="half" idx="10"/>
          </p:nvPr>
        </p:nvSpPr>
        <p:spPr/>
        <p:txBody>
          <a:bodyPr/>
          <a:lstStyle/>
          <a:p>
            <a:r>
              <a:rPr lang="en-US" smtClean="0"/>
              <a:t>5/2/2017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20</a:t>
            </a:fld>
            <a:endParaRPr lang="en-US"/>
          </a:p>
        </p:txBody>
      </p:sp>
    </p:spTree>
    <p:extLst>
      <p:ext uri="{BB962C8B-B14F-4D97-AF65-F5344CB8AC3E}">
        <p14:creationId xmlns:p14="http://schemas.microsoft.com/office/powerpoint/2010/main" val="7122845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smtClean="0"/>
              <a:t>PCD Admin</a:t>
            </a:r>
            <a:endParaRPr lang="en-US" b="1" dirty="0"/>
          </a:p>
        </p:txBody>
      </p:sp>
      <p:sp>
        <p:nvSpPr>
          <p:cNvPr id="8" name="Text Placeholder 7"/>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r>
              <a:rPr lang="en-US" smtClean="0"/>
              <a:t>5/2/2017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21</a:t>
            </a:fld>
            <a:endParaRPr lang="en-US"/>
          </a:p>
        </p:txBody>
      </p:sp>
    </p:spTree>
    <p:extLst>
      <p:ext uri="{BB962C8B-B14F-4D97-AF65-F5344CB8AC3E}">
        <p14:creationId xmlns:p14="http://schemas.microsoft.com/office/powerpoint/2010/main" val="37340189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dirty="0" smtClean="0"/>
              <a:t>Contract Entry</a:t>
            </a:r>
            <a:endParaRPr lang="en-US" dirty="0"/>
          </a:p>
        </p:txBody>
      </p:sp>
      <p:sp>
        <p:nvSpPr>
          <p:cNvPr id="4" name="Date Placeholder 3"/>
          <p:cNvSpPr>
            <a:spLocks noGrp="1"/>
          </p:cNvSpPr>
          <p:nvPr>
            <p:ph type="dt" sz="half" idx="10"/>
          </p:nvPr>
        </p:nvSpPr>
        <p:spPr/>
        <p:txBody>
          <a:bodyPr/>
          <a:lstStyle/>
          <a:p>
            <a:r>
              <a:rPr lang="en-US" smtClean="0"/>
              <a:t>5/2/2017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22</a:t>
            </a:fld>
            <a:endParaRPr lang="en-US"/>
          </a:p>
        </p:txBody>
      </p:sp>
    </p:spTree>
    <p:extLst>
      <p:ext uri="{BB962C8B-B14F-4D97-AF65-F5344CB8AC3E}">
        <p14:creationId xmlns:p14="http://schemas.microsoft.com/office/powerpoint/2010/main" val="8445378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dirty="0" smtClean="0"/>
              <a:t>Contract Program</a:t>
            </a:r>
            <a:endParaRPr lang="en-US" dirty="0"/>
          </a:p>
        </p:txBody>
      </p:sp>
      <p:sp>
        <p:nvSpPr>
          <p:cNvPr id="4" name="Date Placeholder 3"/>
          <p:cNvSpPr>
            <a:spLocks noGrp="1"/>
          </p:cNvSpPr>
          <p:nvPr>
            <p:ph type="dt" sz="half" idx="10"/>
          </p:nvPr>
        </p:nvSpPr>
        <p:spPr/>
        <p:txBody>
          <a:bodyPr/>
          <a:lstStyle/>
          <a:p>
            <a:r>
              <a:rPr lang="en-US" smtClean="0"/>
              <a:t>5/2/2017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23</a:t>
            </a:fld>
            <a:endParaRPr lang="en-US"/>
          </a:p>
        </p:txBody>
      </p:sp>
    </p:spTree>
    <p:extLst>
      <p:ext uri="{BB962C8B-B14F-4D97-AF65-F5344CB8AC3E}">
        <p14:creationId xmlns:p14="http://schemas.microsoft.com/office/powerpoint/2010/main" val="5259031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dirty="0" smtClean="0"/>
              <a:t>User Entry</a:t>
            </a:r>
            <a:endParaRPr lang="en-US" dirty="0"/>
          </a:p>
        </p:txBody>
      </p:sp>
      <p:sp>
        <p:nvSpPr>
          <p:cNvPr id="4" name="Date Placeholder 3"/>
          <p:cNvSpPr>
            <a:spLocks noGrp="1"/>
          </p:cNvSpPr>
          <p:nvPr>
            <p:ph type="dt" sz="half" idx="10"/>
          </p:nvPr>
        </p:nvSpPr>
        <p:spPr/>
        <p:txBody>
          <a:bodyPr/>
          <a:lstStyle/>
          <a:p>
            <a:r>
              <a:rPr lang="en-US" smtClean="0"/>
              <a:t>5/2/2017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24</a:t>
            </a:fld>
            <a:endParaRPr lang="en-US"/>
          </a:p>
        </p:txBody>
      </p:sp>
    </p:spTree>
    <p:extLst>
      <p:ext uri="{BB962C8B-B14F-4D97-AF65-F5344CB8AC3E}">
        <p14:creationId xmlns:p14="http://schemas.microsoft.com/office/powerpoint/2010/main" val="26205054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smtClean="0"/>
              <a:t>PCD Functions</a:t>
            </a:r>
            <a:endParaRPr lang="en-US" b="1" dirty="0"/>
          </a:p>
        </p:txBody>
      </p:sp>
      <p:sp>
        <p:nvSpPr>
          <p:cNvPr id="8" name="Text Placeholder 7"/>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r>
              <a:rPr lang="en-US" smtClean="0"/>
              <a:t>5/2/2017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25</a:t>
            </a:fld>
            <a:endParaRPr lang="en-US"/>
          </a:p>
        </p:txBody>
      </p:sp>
      <p:sp>
        <p:nvSpPr>
          <p:cNvPr id="2" name="Rectangle 1"/>
          <p:cNvSpPr/>
          <p:nvPr/>
        </p:nvSpPr>
        <p:spPr>
          <a:xfrm>
            <a:off x="4158264" y="3244334"/>
            <a:ext cx="827471" cy="369332"/>
          </a:xfrm>
          <a:prstGeom prst="rect">
            <a:avLst/>
          </a:prstGeom>
        </p:spPr>
        <p:txBody>
          <a:bodyPr wrap="none">
            <a:spAutoFit/>
          </a:bodyPr>
          <a:lstStyle/>
          <a:p>
            <a:pPr marL="228600" indent="-228600">
              <a:buFont typeface="+mj-lt"/>
              <a:buAutoNum type="arabicPeriod"/>
            </a:pPr>
            <a:r>
              <a:rPr lang="en-US" dirty="0"/>
              <a:t>DO1</a:t>
            </a:r>
          </a:p>
        </p:txBody>
      </p:sp>
    </p:spTree>
    <p:extLst>
      <p:ext uri="{BB962C8B-B14F-4D97-AF65-F5344CB8AC3E}">
        <p14:creationId xmlns:p14="http://schemas.microsoft.com/office/powerpoint/2010/main" val="18654935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86162"/>
            <a:ext cx="7886700" cy="794899"/>
          </a:xfrm>
        </p:spPr>
        <p:txBody>
          <a:bodyPr/>
          <a:lstStyle/>
          <a:p>
            <a:r>
              <a:rPr lang="en-US" dirty="0" smtClean="0"/>
              <a:t>PCD Contract/Program List</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26</a:t>
            </a:fld>
            <a:endParaRPr lang="en-US" dirty="0"/>
          </a:p>
        </p:txBody>
      </p:sp>
      <p:pic>
        <p:nvPicPr>
          <p:cNvPr id="7" name="Picture 6"/>
          <p:cNvPicPr>
            <a:picLocks noChangeAspect="1"/>
          </p:cNvPicPr>
          <p:nvPr/>
        </p:nvPicPr>
        <p:blipFill>
          <a:blip r:embed="rId2"/>
          <a:stretch>
            <a:fillRect/>
          </a:stretch>
        </p:blipFill>
        <p:spPr>
          <a:xfrm>
            <a:off x="463296" y="1242441"/>
            <a:ext cx="8229600" cy="4474845"/>
          </a:xfrm>
          <a:prstGeom prst="rect">
            <a:avLst/>
          </a:prstGeom>
        </p:spPr>
      </p:pic>
    </p:spTree>
    <p:extLst>
      <p:ext uri="{BB962C8B-B14F-4D97-AF65-F5344CB8AC3E}">
        <p14:creationId xmlns:p14="http://schemas.microsoft.com/office/powerpoint/2010/main" val="19823245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98704"/>
            <a:ext cx="7886700" cy="794899"/>
          </a:xfrm>
        </p:spPr>
        <p:txBody>
          <a:bodyPr/>
          <a:lstStyle/>
          <a:p>
            <a:r>
              <a:rPr lang="en-US" dirty="0" smtClean="0"/>
              <a:t>PCD Summary</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27</a:t>
            </a:fld>
            <a:endParaRPr lang="en-US" dirty="0"/>
          </a:p>
        </p:txBody>
      </p:sp>
      <p:pic>
        <p:nvPicPr>
          <p:cNvPr id="7" name="Picture 6"/>
          <p:cNvPicPr>
            <a:picLocks noChangeAspect="1"/>
          </p:cNvPicPr>
          <p:nvPr/>
        </p:nvPicPr>
        <p:blipFill>
          <a:blip r:embed="rId2"/>
          <a:stretch>
            <a:fillRect/>
          </a:stretch>
        </p:blipFill>
        <p:spPr>
          <a:xfrm>
            <a:off x="237478" y="968516"/>
            <a:ext cx="8686800" cy="4723448"/>
          </a:xfrm>
          <a:prstGeom prst="rect">
            <a:avLst/>
          </a:prstGeom>
        </p:spPr>
      </p:pic>
    </p:spTree>
    <p:extLst>
      <p:ext uri="{BB962C8B-B14F-4D97-AF65-F5344CB8AC3E}">
        <p14:creationId xmlns:p14="http://schemas.microsoft.com/office/powerpoint/2010/main" val="19438953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93991"/>
            <a:ext cx="7886700" cy="794899"/>
          </a:xfrm>
        </p:spPr>
        <p:txBody>
          <a:bodyPr/>
          <a:lstStyle/>
          <a:p>
            <a:r>
              <a:rPr lang="en-US" dirty="0" smtClean="0"/>
              <a:t>View PCD</a:t>
            </a:r>
            <a:endParaRPr lang="en-US" dirty="0"/>
          </a:p>
        </p:txBody>
      </p:sp>
      <p:sp>
        <p:nvSpPr>
          <p:cNvPr id="4" name="Date Placeholder 3"/>
          <p:cNvSpPr>
            <a:spLocks noGrp="1"/>
          </p:cNvSpPr>
          <p:nvPr>
            <p:ph type="dt" sz="half" idx="10"/>
          </p:nvPr>
        </p:nvSpPr>
        <p:spPr/>
        <p:txBody>
          <a:bodyPr/>
          <a:lstStyle/>
          <a:p>
            <a:r>
              <a:rPr lang="en-US" smtClean="0"/>
              <a:t>24-April-17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28</a:t>
            </a:fld>
            <a:endParaRPr lang="en-US" dirty="0"/>
          </a:p>
        </p:txBody>
      </p:sp>
      <p:pic>
        <p:nvPicPr>
          <p:cNvPr id="7" name="Picture 6"/>
          <p:cNvPicPr>
            <a:picLocks noChangeAspect="1"/>
          </p:cNvPicPr>
          <p:nvPr/>
        </p:nvPicPr>
        <p:blipFill>
          <a:blip r:embed="rId2"/>
          <a:stretch>
            <a:fillRect/>
          </a:stretch>
        </p:blipFill>
        <p:spPr>
          <a:xfrm>
            <a:off x="1112901" y="791764"/>
            <a:ext cx="6921818" cy="5343049"/>
          </a:xfrm>
          <a:prstGeom prst="rect">
            <a:avLst/>
          </a:prstGeom>
        </p:spPr>
      </p:pic>
      <p:sp>
        <p:nvSpPr>
          <p:cNvPr id="8" name="Rounded Rectangle 7"/>
          <p:cNvSpPr/>
          <p:nvPr/>
        </p:nvSpPr>
        <p:spPr>
          <a:xfrm>
            <a:off x="1848709" y="6258842"/>
            <a:ext cx="741090" cy="177574"/>
          </a:xfrm>
          <a:prstGeom prst="roundRect">
            <a:avLst/>
          </a:prstGeom>
          <a:solidFill>
            <a:schemeClr val="bg1">
              <a:lumMod val="75000"/>
            </a:schemeClr>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Forward…</a:t>
            </a:r>
            <a:endParaRPr lang="en-US" sz="1000" b="1" dirty="0">
              <a:solidFill>
                <a:schemeClr val="tx1"/>
              </a:solidFill>
            </a:endParaRPr>
          </a:p>
        </p:txBody>
      </p:sp>
      <p:sp>
        <p:nvSpPr>
          <p:cNvPr id="9" name="Rounded Rectangle 8"/>
          <p:cNvSpPr/>
          <p:nvPr/>
        </p:nvSpPr>
        <p:spPr>
          <a:xfrm>
            <a:off x="4203879" y="6258842"/>
            <a:ext cx="741090" cy="177574"/>
          </a:xfrm>
          <a:prstGeom prst="roundRect">
            <a:avLst/>
          </a:prstGeom>
          <a:solidFill>
            <a:schemeClr val="bg1">
              <a:lumMod val="75000"/>
            </a:schemeClr>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Cancel</a:t>
            </a:r>
            <a:endParaRPr lang="en-US" sz="1000" b="1" dirty="0">
              <a:solidFill>
                <a:schemeClr val="tx1"/>
              </a:solidFill>
            </a:endParaRPr>
          </a:p>
        </p:txBody>
      </p:sp>
      <p:sp>
        <p:nvSpPr>
          <p:cNvPr id="10" name="Rounded Rectangle 9"/>
          <p:cNvSpPr/>
          <p:nvPr/>
        </p:nvSpPr>
        <p:spPr>
          <a:xfrm>
            <a:off x="6559049" y="6258842"/>
            <a:ext cx="1377588" cy="177574"/>
          </a:xfrm>
          <a:prstGeom prst="roundRect">
            <a:avLst/>
          </a:prstGeom>
          <a:solidFill>
            <a:schemeClr val="bg1">
              <a:lumMod val="75000"/>
            </a:schemeClr>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Copy to another PCD</a:t>
            </a:r>
            <a:endParaRPr lang="en-US" sz="1000" b="1" dirty="0">
              <a:solidFill>
                <a:schemeClr val="tx1"/>
              </a:solidFill>
            </a:endParaRPr>
          </a:p>
        </p:txBody>
      </p:sp>
    </p:spTree>
    <p:extLst>
      <p:ext uri="{BB962C8B-B14F-4D97-AF65-F5344CB8AC3E}">
        <p14:creationId xmlns:p14="http://schemas.microsoft.com/office/powerpoint/2010/main" val="33754966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744" y="78721"/>
            <a:ext cx="7886700" cy="794899"/>
          </a:xfrm>
        </p:spPr>
        <p:txBody>
          <a:bodyPr/>
          <a:lstStyle/>
          <a:p>
            <a:r>
              <a:rPr lang="en-US" dirty="0" smtClean="0"/>
              <a:t>PCD Search</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29</a:t>
            </a:fld>
            <a:endParaRPr lang="en-US" dirty="0"/>
          </a:p>
        </p:txBody>
      </p:sp>
      <p:pic>
        <p:nvPicPr>
          <p:cNvPr id="8" name="Picture 7"/>
          <p:cNvPicPr>
            <a:picLocks noChangeAspect="1"/>
          </p:cNvPicPr>
          <p:nvPr/>
        </p:nvPicPr>
        <p:blipFill>
          <a:blip r:embed="rId2"/>
          <a:stretch>
            <a:fillRect/>
          </a:stretch>
        </p:blipFill>
        <p:spPr>
          <a:xfrm>
            <a:off x="457200" y="1314508"/>
            <a:ext cx="8229600" cy="4474845"/>
          </a:xfrm>
          <a:prstGeom prst="rect">
            <a:avLst/>
          </a:prstGeom>
        </p:spPr>
      </p:pic>
    </p:spTree>
    <p:extLst>
      <p:ext uri="{BB962C8B-B14F-4D97-AF65-F5344CB8AC3E}">
        <p14:creationId xmlns:p14="http://schemas.microsoft.com/office/powerpoint/2010/main" val="42911413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89035"/>
            <a:ext cx="7886700" cy="794899"/>
          </a:xfrm>
        </p:spPr>
        <p:txBody>
          <a:bodyPr/>
          <a:lstStyle/>
          <a:p>
            <a:r>
              <a:rPr lang="en-US" dirty="0"/>
              <a:t>PCD </a:t>
            </a:r>
            <a:r>
              <a:rPr lang="en-US" dirty="0" smtClean="0"/>
              <a:t>Tasker Search Results</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3</a:t>
            </a:fld>
            <a:endParaRPr lang="en-US" dirty="0"/>
          </a:p>
        </p:txBody>
      </p:sp>
      <p:sp>
        <p:nvSpPr>
          <p:cNvPr id="7" name="Rectangle 6"/>
          <p:cNvSpPr/>
          <p:nvPr/>
        </p:nvSpPr>
        <p:spPr>
          <a:xfrm>
            <a:off x="775798" y="1090425"/>
            <a:ext cx="7592403" cy="46771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9" name="Rectangle 8"/>
          <p:cNvSpPr/>
          <p:nvPr/>
        </p:nvSpPr>
        <p:spPr>
          <a:xfrm>
            <a:off x="2434116" y="5425912"/>
            <a:ext cx="1381400" cy="18142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Select</a:t>
            </a:r>
            <a:endParaRPr lang="en-US" sz="1200" b="0" dirty="0">
              <a:solidFill>
                <a:prstClr val="black"/>
              </a:solidFill>
            </a:endParaRPr>
          </a:p>
        </p:txBody>
      </p:sp>
      <p:sp>
        <p:nvSpPr>
          <p:cNvPr id="10" name="Rectangle 9"/>
          <p:cNvSpPr/>
          <p:nvPr/>
        </p:nvSpPr>
        <p:spPr>
          <a:xfrm>
            <a:off x="3880545" y="5425912"/>
            <a:ext cx="1381400" cy="18142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200" b="0" dirty="0">
              <a:solidFill>
                <a:prstClr val="black"/>
              </a:solidFill>
            </a:endParaRPr>
          </a:p>
        </p:txBody>
      </p:sp>
      <p:sp>
        <p:nvSpPr>
          <p:cNvPr id="11" name="Rectangle 10"/>
          <p:cNvSpPr/>
          <p:nvPr/>
        </p:nvSpPr>
        <p:spPr>
          <a:xfrm>
            <a:off x="5326974" y="5425912"/>
            <a:ext cx="1381400" cy="18142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200" b="0" dirty="0">
              <a:solidFill>
                <a:prstClr val="black"/>
              </a:solidFill>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4018" y="2586782"/>
            <a:ext cx="189854" cy="189854"/>
          </a:xfrm>
          <a:prstGeom prst="rect">
            <a:avLst/>
          </a:prstGeom>
        </p:spPr>
      </p:pic>
      <p:pic>
        <p:nvPicPr>
          <p:cNvPr id="14" name="table"/>
          <p:cNvPicPr>
            <a:picLocks noChangeAspect="1"/>
          </p:cNvPicPr>
          <p:nvPr/>
        </p:nvPicPr>
        <p:blipFill>
          <a:blip r:embed="rId4"/>
          <a:stretch>
            <a:fillRect/>
          </a:stretch>
        </p:blipFill>
        <p:spPr>
          <a:xfrm>
            <a:off x="1284869" y="1837499"/>
            <a:ext cx="7010943" cy="1124064"/>
          </a:xfrm>
          <a:prstGeom prst="rect">
            <a:avLst/>
          </a:prstGeom>
        </p:spPr>
      </p:pic>
      <p:sp>
        <p:nvSpPr>
          <p:cNvPr id="15" name="Rounded Rectangle 14"/>
          <p:cNvSpPr/>
          <p:nvPr/>
        </p:nvSpPr>
        <p:spPr>
          <a:xfrm>
            <a:off x="1032263" y="2791298"/>
            <a:ext cx="173365" cy="167640"/>
          </a:xfrm>
          <a:prstGeom prst="roundRect">
            <a:avLst/>
          </a:prstGeom>
          <a:solidFill>
            <a:schemeClr val="bg1"/>
          </a:solidFill>
          <a:ln>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a:endParaRPr lang="en-US"/>
          </a:p>
        </p:txBody>
      </p:sp>
      <p:sp>
        <p:nvSpPr>
          <p:cNvPr id="16" name="Rounded Rectangle 15"/>
          <p:cNvSpPr/>
          <p:nvPr/>
        </p:nvSpPr>
        <p:spPr>
          <a:xfrm>
            <a:off x="1032263" y="2404479"/>
            <a:ext cx="173365" cy="167640"/>
          </a:xfrm>
          <a:prstGeom prst="roundRect">
            <a:avLst/>
          </a:prstGeom>
          <a:solidFill>
            <a:schemeClr val="bg1"/>
          </a:solidFill>
          <a:ln>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a:endParaRPr lang="en-US"/>
          </a:p>
        </p:txBody>
      </p:sp>
      <p:sp>
        <p:nvSpPr>
          <p:cNvPr id="17" name="Rounded Rectangle 16"/>
          <p:cNvSpPr/>
          <p:nvPr/>
        </p:nvSpPr>
        <p:spPr>
          <a:xfrm>
            <a:off x="1032263" y="2222176"/>
            <a:ext cx="173365" cy="167640"/>
          </a:xfrm>
          <a:prstGeom prst="roundRect">
            <a:avLst/>
          </a:prstGeom>
          <a:solidFill>
            <a:schemeClr val="bg1"/>
          </a:solidFill>
          <a:ln>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a:endParaRPr lang="en-US"/>
          </a:p>
        </p:txBody>
      </p:sp>
      <p:sp>
        <p:nvSpPr>
          <p:cNvPr id="18" name="Rounded Rectangle 17"/>
          <p:cNvSpPr/>
          <p:nvPr/>
        </p:nvSpPr>
        <p:spPr>
          <a:xfrm>
            <a:off x="1032263" y="2039873"/>
            <a:ext cx="173365" cy="167640"/>
          </a:xfrm>
          <a:prstGeom prst="roundRect">
            <a:avLst/>
          </a:prstGeom>
          <a:solidFill>
            <a:schemeClr val="bg1"/>
          </a:solidFill>
          <a:ln>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a:endParaRPr lang="en-US"/>
          </a:p>
        </p:txBody>
      </p:sp>
      <p:sp>
        <p:nvSpPr>
          <p:cNvPr id="19" name="Line Callout 1 18"/>
          <p:cNvSpPr/>
          <p:nvPr/>
        </p:nvSpPr>
        <p:spPr>
          <a:xfrm>
            <a:off x="6547087" y="3142156"/>
            <a:ext cx="1444388" cy="611655"/>
          </a:xfrm>
          <a:prstGeom prst="borderCallout1">
            <a:avLst>
              <a:gd name="adj1" fmla="val 18750"/>
              <a:gd name="adj2" fmla="val -8333"/>
              <a:gd name="adj3" fmla="val -41241"/>
              <a:gd name="adj4" fmla="val -70964"/>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Suggest splitting into a status and next review fields</a:t>
            </a:r>
            <a:endParaRPr lang="en-US" sz="1200" dirty="0">
              <a:solidFill>
                <a:schemeClr val="tx1"/>
              </a:solidFill>
            </a:endParaRPr>
          </a:p>
        </p:txBody>
      </p:sp>
      <p:sp>
        <p:nvSpPr>
          <p:cNvPr id="20" name="Line Callout 1 19"/>
          <p:cNvSpPr/>
          <p:nvPr/>
        </p:nvSpPr>
        <p:spPr>
          <a:xfrm>
            <a:off x="1118945" y="3602532"/>
            <a:ext cx="1556746" cy="611655"/>
          </a:xfrm>
          <a:prstGeom prst="borderCallout1">
            <a:avLst>
              <a:gd name="adj1" fmla="val -3021"/>
              <a:gd name="adj2" fmla="val 81770"/>
              <a:gd name="adj3" fmla="val -105104"/>
              <a:gd name="adj4" fmla="val 150042"/>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Would this be restricted to only PCD tasks or all tacks?</a:t>
            </a:r>
            <a:endParaRPr lang="en-US" sz="1200" dirty="0">
              <a:solidFill>
                <a:schemeClr val="tx1"/>
              </a:solidFill>
            </a:endParaRPr>
          </a:p>
        </p:txBody>
      </p:sp>
      <p:sp>
        <p:nvSpPr>
          <p:cNvPr id="22" name="Action Button: Custom 21">
            <a:hlinkClick r:id="rId5" action="ppaction://hlinksldjump" highlightClick="1"/>
          </p:cNvPr>
          <p:cNvSpPr/>
          <p:nvPr/>
        </p:nvSpPr>
        <p:spPr>
          <a:xfrm>
            <a:off x="6945763" y="5350541"/>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6" action="ppaction://hlinksldjump"/>
              </a:rPr>
              <a:t>Task View</a:t>
            </a:r>
            <a:endParaRPr lang="en-US" sz="1200" b="1" dirty="0">
              <a:solidFill>
                <a:schemeClr val="tx1"/>
              </a:solidFill>
            </a:endParaRPr>
          </a:p>
        </p:txBody>
      </p:sp>
      <p:sp>
        <p:nvSpPr>
          <p:cNvPr id="23" name="Action Button: Custom 22">
            <a:hlinkClick r:id="rId5" action="ppaction://hlinksldjump" highlightClick="1"/>
          </p:cNvPr>
          <p:cNvSpPr/>
          <p:nvPr/>
        </p:nvSpPr>
        <p:spPr>
          <a:xfrm>
            <a:off x="1213872" y="5350541"/>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7" action="ppaction://hlinksldjump"/>
              </a:rPr>
              <a:t>Edit Search</a:t>
            </a:r>
            <a:endParaRPr lang="en-US" sz="1200" b="1" dirty="0">
              <a:solidFill>
                <a:schemeClr val="tx1"/>
              </a:solidFill>
            </a:endParaRPr>
          </a:p>
        </p:txBody>
      </p:sp>
    </p:spTree>
    <p:extLst>
      <p:ext uri="{BB962C8B-B14F-4D97-AF65-F5344CB8AC3E}">
        <p14:creationId xmlns:p14="http://schemas.microsoft.com/office/powerpoint/2010/main" val="20129890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744" y="88230"/>
            <a:ext cx="7886700" cy="794899"/>
          </a:xfrm>
        </p:spPr>
        <p:txBody>
          <a:bodyPr/>
          <a:lstStyle/>
          <a:p>
            <a:r>
              <a:rPr lang="en-US" dirty="0" smtClean="0"/>
              <a:t>PCD Report</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30</a:t>
            </a:fld>
            <a:endParaRPr lang="en-US" dirty="0"/>
          </a:p>
        </p:txBody>
      </p:sp>
      <p:pic>
        <p:nvPicPr>
          <p:cNvPr id="7" name="Picture 6"/>
          <p:cNvPicPr>
            <a:picLocks noChangeAspect="1"/>
          </p:cNvPicPr>
          <p:nvPr/>
        </p:nvPicPr>
        <p:blipFill>
          <a:blip r:embed="rId2"/>
          <a:stretch>
            <a:fillRect/>
          </a:stretch>
        </p:blipFill>
        <p:spPr>
          <a:xfrm>
            <a:off x="457200" y="1448992"/>
            <a:ext cx="8229600" cy="4474845"/>
          </a:xfrm>
          <a:prstGeom prst="rect">
            <a:avLst/>
          </a:prstGeom>
        </p:spPr>
      </p:pic>
    </p:spTree>
    <p:extLst>
      <p:ext uri="{BB962C8B-B14F-4D97-AF65-F5344CB8AC3E}">
        <p14:creationId xmlns:p14="http://schemas.microsoft.com/office/powerpoint/2010/main" val="25855294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909" y="89826"/>
            <a:ext cx="7886700" cy="794899"/>
          </a:xfrm>
        </p:spPr>
        <p:txBody>
          <a:bodyPr/>
          <a:lstStyle/>
          <a:p>
            <a:r>
              <a:rPr lang="en-US" dirty="0" smtClean="0"/>
              <a:t>PCD Statistics</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31</a:t>
            </a:fld>
            <a:endParaRPr lang="en-US" dirty="0"/>
          </a:p>
        </p:txBody>
      </p:sp>
      <p:pic>
        <p:nvPicPr>
          <p:cNvPr id="8" name="Picture 7"/>
          <p:cNvPicPr>
            <a:picLocks noChangeAspect="1"/>
          </p:cNvPicPr>
          <p:nvPr/>
        </p:nvPicPr>
        <p:blipFill>
          <a:blip r:embed="rId2"/>
          <a:stretch>
            <a:fillRect/>
          </a:stretch>
        </p:blipFill>
        <p:spPr>
          <a:xfrm>
            <a:off x="246909" y="1574862"/>
            <a:ext cx="2646254" cy="2743200"/>
          </a:xfrm>
          <a:prstGeom prst="rect">
            <a:avLst/>
          </a:prstGeom>
        </p:spPr>
      </p:pic>
      <p:pic>
        <p:nvPicPr>
          <p:cNvPr id="9" name="Picture 8"/>
          <p:cNvPicPr>
            <a:picLocks noChangeAspect="1"/>
          </p:cNvPicPr>
          <p:nvPr/>
        </p:nvPicPr>
        <p:blipFill>
          <a:blip r:embed="rId3"/>
          <a:stretch>
            <a:fillRect/>
          </a:stretch>
        </p:blipFill>
        <p:spPr>
          <a:xfrm>
            <a:off x="3248873" y="1574862"/>
            <a:ext cx="2646254" cy="2743200"/>
          </a:xfrm>
          <a:prstGeom prst="rect">
            <a:avLst/>
          </a:prstGeom>
        </p:spPr>
      </p:pic>
      <p:pic>
        <p:nvPicPr>
          <p:cNvPr id="10" name="Picture 9"/>
          <p:cNvPicPr>
            <a:picLocks noChangeAspect="1"/>
          </p:cNvPicPr>
          <p:nvPr/>
        </p:nvPicPr>
        <p:blipFill>
          <a:blip r:embed="rId4"/>
          <a:stretch>
            <a:fillRect/>
          </a:stretch>
        </p:blipFill>
        <p:spPr>
          <a:xfrm>
            <a:off x="6250837" y="1574862"/>
            <a:ext cx="2646254" cy="2743200"/>
          </a:xfrm>
          <a:prstGeom prst="rect">
            <a:avLst/>
          </a:prstGeom>
        </p:spPr>
      </p:pic>
    </p:spTree>
    <p:extLst>
      <p:ext uri="{BB962C8B-B14F-4D97-AF65-F5344CB8AC3E}">
        <p14:creationId xmlns:p14="http://schemas.microsoft.com/office/powerpoint/2010/main" val="11956018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smtClean="0"/>
              <a:t>PCD Auxiliary Functions</a:t>
            </a:r>
            <a:endParaRPr lang="en-US" b="1" dirty="0"/>
          </a:p>
        </p:txBody>
      </p:sp>
      <p:sp>
        <p:nvSpPr>
          <p:cNvPr id="8" name="Text Placeholder 7"/>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32</a:t>
            </a:fld>
            <a:endParaRPr lang="en-US"/>
          </a:p>
        </p:txBody>
      </p:sp>
    </p:spTree>
    <p:extLst>
      <p:ext uri="{BB962C8B-B14F-4D97-AF65-F5344CB8AC3E}">
        <p14:creationId xmlns:p14="http://schemas.microsoft.com/office/powerpoint/2010/main" val="35320716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030" y="93990"/>
            <a:ext cx="7886700" cy="794899"/>
          </a:xfrm>
        </p:spPr>
        <p:txBody>
          <a:bodyPr/>
          <a:lstStyle/>
          <a:p>
            <a:r>
              <a:rPr lang="en-US" dirty="0" smtClean="0"/>
              <a:t>Classification</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33</a:t>
            </a:fld>
            <a:endParaRPr lang="en-US" dirty="0"/>
          </a:p>
        </p:txBody>
      </p:sp>
      <p:pic>
        <p:nvPicPr>
          <p:cNvPr id="8" name="Picture 7"/>
          <p:cNvPicPr>
            <a:picLocks noChangeAspect="1"/>
          </p:cNvPicPr>
          <p:nvPr/>
        </p:nvPicPr>
        <p:blipFill>
          <a:blip r:embed="rId2"/>
          <a:stretch>
            <a:fillRect/>
          </a:stretch>
        </p:blipFill>
        <p:spPr>
          <a:xfrm>
            <a:off x="807720" y="1108315"/>
            <a:ext cx="7528560" cy="5386388"/>
          </a:xfrm>
          <a:prstGeom prst="rect">
            <a:avLst/>
          </a:prstGeom>
        </p:spPr>
      </p:pic>
    </p:spTree>
    <p:extLst>
      <p:ext uri="{BB962C8B-B14F-4D97-AF65-F5344CB8AC3E}">
        <p14:creationId xmlns:p14="http://schemas.microsoft.com/office/powerpoint/2010/main" val="32046810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87357"/>
            <a:ext cx="7886700" cy="794899"/>
          </a:xfrm>
        </p:spPr>
        <p:txBody>
          <a:bodyPr/>
          <a:lstStyle/>
          <a:p>
            <a:r>
              <a:rPr lang="en-US" dirty="0" smtClean="0"/>
              <a:t>Contract(s) / Purchase Order(s)</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34</a:t>
            </a:fld>
            <a:endParaRPr lang="en-US" dirty="0"/>
          </a:p>
        </p:txBody>
      </p:sp>
      <p:pic>
        <p:nvPicPr>
          <p:cNvPr id="7" name="Picture 6"/>
          <p:cNvPicPr>
            <a:picLocks noChangeAspect="1"/>
          </p:cNvPicPr>
          <p:nvPr/>
        </p:nvPicPr>
        <p:blipFill>
          <a:blip r:embed="rId2"/>
          <a:stretch>
            <a:fillRect/>
          </a:stretch>
        </p:blipFill>
        <p:spPr>
          <a:xfrm>
            <a:off x="3469957" y="2170778"/>
            <a:ext cx="2204085" cy="2501265"/>
          </a:xfrm>
          <a:prstGeom prst="rect">
            <a:avLst/>
          </a:prstGeom>
        </p:spPr>
      </p:pic>
    </p:spTree>
    <p:extLst>
      <p:ext uri="{BB962C8B-B14F-4D97-AF65-F5344CB8AC3E}">
        <p14:creationId xmlns:p14="http://schemas.microsoft.com/office/powerpoint/2010/main" val="18678191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93991"/>
            <a:ext cx="7886700" cy="794899"/>
          </a:xfrm>
        </p:spPr>
        <p:txBody>
          <a:bodyPr/>
          <a:lstStyle/>
          <a:p>
            <a:r>
              <a:rPr lang="en-US" dirty="0" smtClean="0"/>
              <a:t>Assign Approver(s)</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35</a:t>
            </a:fld>
            <a:endParaRPr lang="en-US" dirty="0"/>
          </a:p>
        </p:txBody>
      </p:sp>
      <p:pic>
        <p:nvPicPr>
          <p:cNvPr id="8" name="Picture 7"/>
          <p:cNvPicPr>
            <a:picLocks noChangeAspect="1"/>
          </p:cNvPicPr>
          <p:nvPr/>
        </p:nvPicPr>
        <p:blipFill>
          <a:blip r:embed="rId2"/>
          <a:stretch>
            <a:fillRect/>
          </a:stretch>
        </p:blipFill>
        <p:spPr>
          <a:xfrm>
            <a:off x="2982511" y="2081168"/>
            <a:ext cx="3194685" cy="2687003"/>
          </a:xfrm>
          <a:prstGeom prst="rect">
            <a:avLst/>
          </a:prstGeom>
        </p:spPr>
      </p:pic>
    </p:spTree>
    <p:extLst>
      <p:ext uri="{BB962C8B-B14F-4D97-AF65-F5344CB8AC3E}">
        <p14:creationId xmlns:p14="http://schemas.microsoft.com/office/powerpoint/2010/main" val="29987422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85113"/>
            <a:ext cx="8684580" cy="794899"/>
          </a:xfrm>
        </p:spPr>
        <p:txBody>
          <a:bodyPr>
            <a:noAutofit/>
          </a:bodyPr>
          <a:lstStyle/>
          <a:p>
            <a:r>
              <a:rPr lang="en-US" sz="2800" dirty="0" smtClean="0"/>
              <a:t>Action Responsible Person(s) / Additional Recipient(s)</a:t>
            </a:r>
            <a:endParaRPr lang="en-US" sz="2800"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36</a:t>
            </a:fld>
            <a:endParaRPr lang="en-US" dirty="0"/>
          </a:p>
        </p:txBody>
      </p:sp>
      <p:pic>
        <p:nvPicPr>
          <p:cNvPr id="7" name="Picture 6"/>
          <p:cNvPicPr>
            <a:picLocks noChangeAspect="1"/>
          </p:cNvPicPr>
          <p:nvPr/>
        </p:nvPicPr>
        <p:blipFill>
          <a:blip r:embed="rId3"/>
          <a:stretch>
            <a:fillRect/>
          </a:stretch>
        </p:blipFill>
        <p:spPr>
          <a:xfrm>
            <a:off x="2668108" y="1534630"/>
            <a:ext cx="3813810" cy="3801428"/>
          </a:xfrm>
          <a:prstGeom prst="rect">
            <a:avLst/>
          </a:prstGeom>
        </p:spPr>
      </p:pic>
      <p:sp>
        <p:nvSpPr>
          <p:cNvPr id="8" name="Action Button: Custom 7">
            <a:hlinkClick r:id="rId4" action="ppaction://hlinksldjump" highlightClick="1"/>
          </p:cNvPr>
          <p:cNvSpPr/>
          <p:nvPr/>
        </p:nvSpPr>
        <p:spPr>
          <a:xfrm>
            <a:off x="7086600" y="3429000"/>
            <a:ext cx="1555301"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a:solidFill>
                  <a:schemeClr val="tx1"/>
                </a:solidFill>
                <a:hlinkClick r:id="rId5" action="ppaction://hlinksldjump"/>
              </a:rPr>
              <a:t>H</a:t>
            </a:r>
            <a:r>
              <a:rPr lang="en-US" sz="1200" b="1" dirty="0" smtClean="0">
                <a:solidFill>
                  <a:schemeClr val="tx1"/>
                </a:solidFill>
                <a:hlinkClick r:id="rId5" action="ppaction://hlinksldjump"/>
              </a:rPr>
              <a:t>ardware List Entry</a:t>
            </a:r>
            <a:endParaRPr lang="en-US" sz="1200" b="1" dirty="0">
              <a:solidFill>
                <a:schemeClr val="tx1"/>
              </a:solidFill>
            </a:endParaRPr>
          </a:p>
        </p:txBody>
      </p:sp>
    </p:spTree>
    <p:extLst>
      <p:ext uri="{BB962C8B-B14F-4D97-AF65-F5344CB8AC3E}">
        <p14:creationId xmlns:p14="http://schemas.microsoft.com/office/powerpoint/2010/main" val="3020422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85111"/>
            <a:ext cx="7886700" cy="794899"/>
          </a:xfrm>
        </p:spPr>
        <p:txBody>
          <a:bodyPr/>
          <a:lstStyle/>
          <a:p>
            <a:r>
              <a:rPr lang="en-US" dirty="0" smtClean="0"/>
              <a:t>Assign Programs</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37</a:t>
            </a:fld>
            <a:endParaRPr lang="en-US" dirty="0"/>
          </a:p>
        </p:txBody>
      </p:sp>
      <p:pic>
        <p:nvPicPr>
          <p:cNvPr id="7" name="Picture 6"/>
          <p:cNvPicPr>
            <a:picLocks noChangeAspect="1"/>
          </p:cNvPicPr>
          <p:nvPr/>
        </p:nvPicPr>
        <p:blipFill>
          <a:blip r:embed="rId2"/>
          <a:stretch>
            <a:fillRect/>
          </a:stretch>
        </p:blipFill>
        <p:spPr>
          <a:xfrm>
            <a:off x="2982511" y="2140910"/>
            <a:ext cx="3194685" cy="2563178"/>
          </a:xfrm>
          <a:prstGeom prst="rect">
            <a:avLst/>
          </a:prstGeom>
        </p:spPr>
      </p:pic>
    </p:spTree>
    <p:extLst>
      <p:ext uri="{BB962C8B-B14F-4D97-AF65-F5344CB8AC3E}">
        <p14:creationId xmlns:p14="http://schemas.microsoft.com/office/powerpoint/2010/main" val="6657098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90421"/>
            <a:ext cx="7886700" cy="794899"/>
          </a:xfrm>
        </p:spPr>
        <p:txBody>
          <a:bodyPr/>
          <a:lstStyle/>
          <a:p>
            <a:r>
              <a:rPr lang="en-US" dirty="0" smtClean="0"/>
              <a:t>Attachments</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38</a:t>
            </a:fld>
            <a:endParaRPr lang="en-US" dirty="0"/>
          </a:p>
        </p:txBody>
      </p:sp>
      <p:pic>
        <p:nvPicPr>
          <p:cNvPr id="7" name="Picture 6"/>
          <p:cNvPicPr>
            <a:picLocks noChangeAspect="1"/>
          </p:cNvPicPr>
          <p:nvPr/>
        </p:nvPicPr>
        <p:blipFill>
          <a:blip r:embed="rId2"/>
          <a:stretch>
            <a:fillRect/>
          </a:stretch>
        </p:blipFill>
        <p:spPr>
          <a:xfrm>
            <a:off x="185906" y="1641574"/>
            <a:ext cx="2575560" cy="1572578"/>
          </a:xfrm>
          <a:prstGeom prst="rect">
            <a:avLst/>
          </a:prstGeom>
        </p:spPr>
      </p:pic>
      <p:pic>
        <p:nvPicPr>
          <p:cNvPr id="9" name="Picture 8"/>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766947" y="100886"/>
            <a:ext cx="1610106" cy="1051560"/>
          </a:xfrm>
          <a:prstGeom prst="rect">
            <a:avLst/>
          </a:prstGeom>
        </p:spPr>
      </p:pic>
      <p:pic>
        <p:nvPicPr>
          <p:cNvPr id="10" name="Picture 9"/>
          <p:cNvPicPr>
            <a:picLocks noChangeAspect="1"/>
          </p:cNvPicPr>
          <p:nvPr/>
        </p:nvPicPr>
        <p:blipFill rotWithShape="1">
          <a:blip r:embed="rId4"/>
          <a:srcRect l="38430" t="34166" r="38493" b="46821"/>
          <a:stretch/>
        </p:blipFill>
        <p:spPr>
          <a:xfrm>
            <a:off x="6355901" y="85024"/>
            <a:ext cx="2286000" cy="1024128"/>
          </a:xfrm>
          <a:prstGeom prst="rect">
            <a:avLst/>
          </a:prstGeom>
        </p:spPr>
      </p:pic>
      <p:pic>
        <p:nvPicPr>
          <p:cNvPr id="3" name="Picture 2"/>
          <p:cNvPicPr>
            <a:picLocks noChangeAspect="1"/>
          </p:cNvPicPr>
          <p:nvPr/>
        </p:nvPicPr>
        <p:blipFill>
          <a:blip r:embed="rId5"/>
          <a:stretch>
            <a:fillRect/>
          </a:stretch>
        </p:blipFill>
        <p:spPr>
          <a:xfrm>
            <a:off x="185906" y="3429000"/>
            <a:ext cx="4953000" cy="2971800"/>
          </a:xfrm>
          <a:prstGeom prst="rect">
            <a:avLst/>
          </a:prstGeom>
        </p:spPr>
      </p:pic>
      <p:sp>
        <p:nvSpPr>
          <p:cNvPr id="11" name="Action Button: Custom 10">
            <a:hlinkClick r:id="rId6" action="ppaction://hlinksldjump" highlightClick="1"/>
          </p:cNvPr>
          <p:cNvSpPr/>
          <p:nvPr/>
        </p:nvSpPr>
        <p:spPr>
          <a:xfrm>
            <a:off x="7086600" y="3429000"/>
            <a:ext cx="1555301"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a:solidFill>
                  <a:schemeClr val="tx1"/>
                </a:solidFill>
                <a:hlinkClick r:id="rId7" action="ppaction://hlinksldjump"/>
              </a:rPr>
              <a:t>H</a:t>
            </a:r>
            <a:r>
              <a:rPr lang="en-US" sz="1200" b="1" dirty="0" smtClean="0">
                <a:solidFill>
                  <a:schemeClr val="tx1"/>
                </a:solidFill>
                <a:hlinkClick r:id="rId7" action="ppaction://hlinksldjump"/>
              </a:rPr>
              <a:t>ardware List Entry</a:t>
            </a:r>
            <a:endParaRPr lang="en-US" sz="1200" b="1" dirty="0">
              <a:solidFill>
                <a:schemeClr val="tx1"/>
              </a:solidFill>
            </a:endParaRPr>
          </a:p>
        </p:txBody>
      </p:sp>
      <p:pic>
        <p:nvPicPr>
          <p:cNvPr id="12" name="Picture 11"/>
          <p:cNvPicPr>
            <a:picLocks noChangeAspect="1"/>
          </p:cNvPicPr>
          <p:nvPr/>
        </p:nvPicPr>
        <p:blipFill>
          <a:blip r:embed="rId8"/>
          <a:stretch>
            <a:fillRect/>
          </a:stretch>
        </p:blipFill>
        <p:spPr>
          <a:xfrm>
            <a:off x="3185160" y="1238091"/>
            <a:ext cx="2773680" cy="2098834"/>
          </a:xfrm>
          <a:prstGeom prst="rect">
            <a:avLst/>
          </a:prstGeom>
        </p:spPr>
      </p:pic>
      <p:sp>
        <p:nvSpPr>
          <p:cNvPr id="13" name="Action Button: Custom 12">
            <a:hlinkClick r:id="rId6" action="ppaction://hlinksldjump" highlightClick="1"/>
          </p:cNvPr>
          <p:cNvSpPr/>
          <p:nvPr/>
        </p:nvSpPr>
        <p:spPr>
          <a:xfrm>
            <a:off x="7086600" y="3860102"/>
            <a:ext cx="1555301"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a:solidFill>
                  <a:schemeClr val="tx1"/>
                </a:solidFill>
                <a:hlinkClick r:id="rId9" action="ppaction://hlinksldjump"/>
              </a:rPr>
              <a:t>T</a:t>
            </a:r>
            <a:r>
              <a:rPr lang="en-US" sz="1200" b="1" dirty="0" smtClean="0">
                <a:solidFill>
                  <a:schemeClr val="tx1"/>
                </a:solidFill>
                <a:hlinkClick r:id="rId9" action="ppaction://hlinksldjump"/>
              </a:rPr>
              <a:t>ask Review/Approve</a:t>
            </a:r>
            <a:endParaRPr lang="en-US" sz="1200" b="1" dirty="0">
              <a:solidFill>
                <a:schemeClr val="tx1"/>
              </a:solidFill>
            </a:endParaRPr>
          </a:p>
        </p:txBody>
      </p:sp>
    </p:spTree>
    <p:extLst>
      <p:ext uri="{BB962C8B-B14F-4D97-AF65-F5344CB8AC3E}">
        <p14:creationId xmlns:p14="http://schemas.microsoft.com/office/powerpoint/2010/main" val="16208913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85111"/>
            <a:ext cx="7886700" cy="794899"/>
          </a:xfrm>
        </p:spPr>
        <p:txBody>
          <a:bodyPr/>
          <a:lstStyle/>
          <a:p>
            <a:r>
              <a:rPr lang="en-US" dirty="0" smtClean="0"/>
              <a:t>View Printable Version</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39</a:t>
            </a:fld>
            <a:endParaRPr lang="en-US" dirty="0"/>
          </a:p>
        </p:txBody>
      </p:sp>
      <p:pic>
        <p:nvPicPr>
          <p:cNvPr id="7" name="Picture 6"/>
          <p:cNvPicPr>
            <a:picLocks noChangeAspect="1"/>
          </p:cNvPicPr>
          <p:nvPr/>
        </p:nvPicPr>
        <p:blipFill>
          <a:blip r:embed="rId2"/>
          <a:stretch>
            <a:fillRect/>
          </a:stretch>
        </p:blipFill>
        <p:spPr>
          <a:xfrm>
            <a:off x="3160395" y="2122646"/>
            <a:ext cx="2823210" cy="2612708"/>
          </a:xfrm>
          <a:prstGeom prst="rect">
            <a:avLst/>
          </a:prstGeom>
        </p:spPr>
      </p:pic>
    </p:spTree>
    <p:extLst>
      <p:ext uri="{BB962C8B-B14F-4D97-AF65-F5344CB8AC3E}">
        <p14:creationId xmlns:p14="http://schemas.microsoft.com/office/powerpoint/2010/main" val="7579574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75798" y="957255"/>
            <a:ext cx="7592403" cy="558558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17" name="Flowchart: Process 116"/>
          <p:cNvSpPr/>
          <p:nvPr/>
        </p:nvSpPr>
        <p:spPr>
          <a:xfrm>
            <a:off x="889137" y="2440884"/>
            <a:ext cx="7411484" cy="2118624"/>
          </a:xfrm>
          <a:prstGeom prst="flowChartProcess">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55276" y="101108"/>
            <a:ext cx="7886700" cy="652749"/>
          </a:xfrm>
        </p:spPr>
        <p:txBody>
          <a:bodyPr>
            <a:normAutofit fontScale="90000"/>
          </a:bodyPr>
          <a:lstStyle/>
          <a:p>
            <a:r>
              <a:rPr lang="en-US" dirty="0"/>
              <a:t>PCD </a:t>
            </a:r>
            <a:r>
              <a:rPr lang="en-US" dirty="0" smtClean="0"/>
              <a:t>Tasker </a:t>
            </a:r>
            <a:r>
              <a:rPr lang="en-US" dirty="0"/>
              <a:t>Data </a:t>
            </a:r>
            <a:r>
              <a:rPr lang="en-US" dirty="0" smtClean="0"/>
              <a:t>Review</a:t>
            </a:r>
            <a:endParaRPr lang="en-US" dirty="0"/>
          </a:p>
        </p:txBody>
      </p:sp>
      <p:sp>
        <p:nvSpPr>
          <p:cNvPr id="5" name="TextBox 4"/>
          <p:cNvSpPr txBox="1"/>
          <p:nvPr/>
        </p:nvSpPr>
        <p:spPr>
          <a:xfrm>
            <a:off x="861776" y="1033966"/>
            <a:ext cx="609601"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err="1" smtClean="0">
                <a:solidFill>
                  <a:prstClr val="black"/>
                </a:solidFill>
                <a:latin typeface="Calibri" panose="020F0502020204030204"/>
                <a:ea typeface="+mn-ea"/>
              </a:rPr>
              <a:t>RecID</a:t>
            </a:r>
            <a:endParaRPr lang="en-US" sz="1400" b="0" dirty="0">
              <a:solidFill>
                <a:prstClr val="black"/>
              </a:solidFill>
              <a:latin typeface="Calibri" panose="020F0502020204030204"/>
              <a:ea typeface="+mn-ea"/>
            </a:endParaRPr>
          </a:p>
        </p:txBody>
      </p:sp>
      <p:sp>
        <p:nvSpPr>
          <p:cNvPr id="6" name="Rectangle 5"/>
          <p:cNvSpPr/>
          <p:nvPr/>
        </p:nvSpPr>
        <p:spPr>
          <a:xfrm>
            <a:off x="1471013" y="1126786"/>
            <a:ext cx="725714" cy="13788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00999</a:t>
            </a:r>
            <a:endParaRPr lang="en-US" sz="1050" b="0" dirty="0">
              <a:solidFill>
                <a:prstClr val="black"/>
              </a:solidFill>
            </a:endParaRPr>
          </a:p>
        </p:txBody>
      </p:sp>
      <p:sp>
        <p:nvSpPr>
          <p:cNvPr id="7" name="TextBox 9"/>
          <p:cNvSpPr txBox="1"/>
          <p:nvPr/>
        </p:nvSpPr>
        <p:spPr>
          <a:xfrm>
            <a:off x="2407580" y="1033966"/>
            <a:ext cx="865017"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Subject:</a:t>
            </a:r>
            <a:r>
              <a:rPr lang="en-US" sz="1400" b="0" dirty="0" smtClean="0">
                <a:solidFill>
                  <a:srgbClr val="FF0000"/>
                </a:solidFill>
                <a:latin typeface="Calibri" panose="020F0502020204030204"/>
                <a:ea typeface="+mn-ea"/>
              </a:rPr>
              <a:t>*</a:t>
            </a:r>
            <a:endParaRPr lang="en-US" sz="1400" b="0" dirty="0">
              <a:solidFill>
                <a:srgbClr val="FF0000"/>
              </a:solidFill>
              <a:latin typeface="Calibri" panose="020F0502020204030204"/>
              <a:ea typeface="+mn-ea"/>
            </a:endParaRPr>
          </a:p>
        </p:txBody>
      </p:sp>
      <p:sp>
        <p:nvSpPr>
          <p:cNvPr id="8" name="Rectangle 7"/>
          <p:cNvSpPr/>
          <p:nvPr/>
        </p:nvSpPr>
        <p:spPr>
          <a:xfrm>
            <a:off x="3200023" y="1114896"/>
            <a:ext cx="2248002" cy="1497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it-IT" sz="1050" b="0" dirty="0">
                <a:solidFill>
                  <a:prstClr val="black"/>
                </a:solidFill>
              </a:rPr>
              <a:t>VA Class (New Con) Delta </a:t>
            </a:r>
            <a:r>
              <a:rPr lang="it-IT" sz="1050" b="0" dirty="0" smtClean="0">
                <a:solidFill>
                  <a:prstClr val="black"/>
                </a:solidFill>
              </a:rPr>
              <a:t>Spares</a:t>
            </a:r>
            <a:endParaRPr lang="en-US" sz="1050" b="0" dirty="0">
              <a:solidFill>
                <a:prstClr val="black"/>
              </a:solidFill>
            </a:endParaRPr>
          </a:p>
        </p:txBody>
      </p:sp>
      <p:sp>
        <p:nvSpPr>
          <p:cNvPr id="9" name="TextBox 12"/>
          <p:cNvSpPr txBox="1"/>
          <p:nvPr/>
        </p:nvSpPr>
        <p:spPr>
          <a:xfrm>
            <a:off x="3310890" y="1345142"/>
            <a:ext cx="1284515"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Mod</a:t>
            </a:r>
            <a:endParaRPr lang="en-US" sz="1400" b="0" dirty="0">
              <a:solidFill>
                <a:prstClr val="black"/>
              </a:solidFill>
              <a:latin typeface="Calibri" panose="020F0502020204030204"/>
              <a:ea typeface="+mn-ea"/>
            </a:endParaRPr>
          </a:p>
        </p:txBody>
      </p:sp>
      <p:sp>
        <p:nvSpPr>
          <p:cNvPr id="10" name="Rectangle 9"/>
          <p:cNvSpPr/>
          <p:nvPr/>
        </p:nvSpPr>
        <p:spPr>
          <a:xfrm>
            <a:off x="3771358" y="1440546"/>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P00012</a:t>
            </a:r>
            <a:endParaRPr lang="en-US" sz="1050" b="0" dirty="0">
              <a:solidFill>
                <a:prstClr val="black"/>
              </a:solidFill>
            </a:endParaRPr>
          </a:p>
        </p:txBody>
      </p:sp>
      <p:sp>
        <p:nvSpPr>
          <p:cNvPr id="11" name="TextBox 14"/>
          <p:cNvSpPr txBox="1"/>
          <p:nvPr/>
        </p:nvSpPr>
        <p:spPr>
          <a:xfrm>
            <a:off x="4511692" y="1345142"/>
            <a:ext cx="609601"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SLIN</a:t>
            </a:r>
            <a:endParaRPr lang="en-US" sz="1400" b="0" dirty="0">
              <a:solidFill>
                <a:prstClr val="black"/>
              </a:solidFill>
              <a:latin typeface="Calibri" panose="020F0502020204030204"/>
              <a:ea typeface="+mn-ea"/>
            </a:endParaRPr>
          </a:p>
        </p:txBody>
      </p:sp>
      <p:sp>
        <p:nvSpPr>
          <p:cNvPr id="12" name="Rectangle 11"/>
          <p:cNvSpPr/>
          <p:nvPr/>
        </p:nvSpPr>
        <p:spPr>
          <a:xfrm>
            <a:off x="4976152" y="1440546"/>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0203AD</a:t>
            </a:r>
            <a:endParaRPr lang="en-US" sz="1050" b="0" dirty="0">
              <a:solidFill>
                <a:prstClr val="black"/>
              </a:solidFill>
            </a:endParaRPr>
          </a:p>
        </p:txBody>
      </p:sp>
      <p:sp>
        <p:nvSpPr>
          <p:cNvPr id="13" name="TextBox 16"/>
          <p:cNvSpPr txBox="1"/>
          <p:nvPr/>
        </p:nvSpPr>
        <p:spPr>
          <a:xfrm>
            <a:off x="2046449" y="1655958"/>
            <a:ext cx="1284515"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PN</a:t>
            </a:r>
            <a:endParaRPr lang="en-US" sz="1400" b="0" dirty="0">
              <a:solidFill>
                <a:prstClr val="black"/>
              </a:solidFill>
              <a:latin typeface="Calibri" panose="020F0502020204030204"/>
              <a:ea typeface="+mn-ea"/>
            </a:endParaRPr>
          </a:p>
        </p:txBody>
      </p:sp>
      <p:sp>
        <p:nvSpPr>
          <p:cNvPr id="14" name="Rectangle 13"/>
          <p:cNvSpPr/>
          <p:nvPr/>
        </p:nvSpPr>
        <p:spPr>
          <a:xfrm>
            <a:off x="2383911" y="1736618"/>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Released</a:t>
            </a:r>
            <a:endParaRPr lang="en-US" sz="1050" b="0" dirty="0">
              <a:solidFill>
                <a:prstClr val="black"/>
              </a:solidFill>
            </a:endParaRPr>
          </a:p>
        </p:txBody>
      </p:sp>
      <p:sp>
        <p:nvSpPr>
          <p:cNvPr id="15" name="TextBox 18"/>
          <p:cNvSpPr txBox="1"/>
          <p:nvPr/>
        </p:nvSpPr>
        <p:spPr>
          <a:xfrm>
            <a:off x="5752540" y="1345142"/>
            <a:ext cx="1284515"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 Est</a:t>
            </a:r>
            <a:endParaRPr lang="en-US" sz="1400" b="0" dirty="0">
              <a:solidFill>
                <a:prstClr val="black"/>
              </a:solidFill>
              <a:latin typeface="Calibri" panose="020F0502020204030204"/>
              <a:ea typeface="+mn-ea"/>
            </a:endParaRPr>
          </a:p>
        </p:txBody>
      </p:sp>
      <p:sp>
        <p:nvSpPr>
          <p:cNvPr id="16" name="Rectangle 15"/>
          <p:cNvSpPr/>
          <p:nvPr/>
        </p:nvSpPr>
        <p:spPr>
          <a:xfrm>
            <a:off x="6294287" y="1440546"/>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$300K</a:t>
            </a:r>
            <a:endParaRPr lang="en-US" sz="1050" b="0" dirty="0">
              <a:solidFill>
                <a:prstClr val="black"/>
              </a:solidFill>
            </a:endParaRPr>
          </a:p>
        </p:txBody>
      </p:sp>
      <p:sp>
        <p:nvSpPr>
          <p:cNvPr id="19" name="TextBox 22"/>
          <p:cNvSpPr txBox="1"/>
          <p:nvPr/>
        </p:nvSpPr>
        <p:spPr>
          <a:xfrm>
            <a:off x="871259" y="1950058"/>
            <a:ext cx="1284515"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Customer RDD</a:t>
            </a:r>
            <a:endParaRPr lang="en-US" sz="1400" b="0" dirty="0">
              <a:solidFill>
                <a:prstClr val="black"/>
              </a:solidFill>
              <a:latin typeface="Calibri" panose="020F0502020204030204"/>
              <a:ea typeface="+mn-ea"/>
            </a:endParaRPr>
          </a:p>
        </p:txBody>
      </p:sp>
      <p:sp>
        <p:nvSpPr>
          <p:cNvPr id="20" name="Rectangle 19"/>
          <p:cNvSpPr/>
          <p:nvPr/>
        </p:nvSpPr>
        <p:spPr>
          <a:xfrm>
            <a:off x="2083203" y="2035003"/>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1/1/19</a:t>
            </a:r>
            <a:endParaRPr lang="en-US" sz="1050" b="0" dirty="0">
              <a:solidFill>
                <a:prstClr val="black"/>
              </a:solidFill>
            </a:endParaRPr>
          </a:p>
        </p:txBody>
      </p:sp>
      <p:sp>
        <p:nvSpPr>
          <p:cNvPr id="21" name="TextBox 24"/>
          <p:cNvSpPr txBox="1"/>
          <p:nvPr/>
        </p:nvSpPr>
        <p:spPr>
          <a:xfrm>
            <a:off x="3603429" y="1950058"/>
            <a:ext cx="1133712"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Internal RDD</a:t>
            </a:r>
            <a:endParaRPr lang="en-US" sz="1400" b="0" dirty="0">
              <a:solidFill>
                <a:prstClr val="black"/>
              </a:solidFill>
              <a:latin typeface="Calibri" panose="020F0502020204030204"/>
              <a:ea typeface="+mn-ea"/>
            </a:endParaRPr>
          </a:p>
        </p:txBody>
      </p:sp>
      <p:sp>
        <p:nvSpPr>
          <p:cNvPr id="22" name="Rectangle 21"/>
          <p:cNvSpPr/>
          <p:nvPr/>
        </p:nvSpPr>
        <p:spPr>
          <a:xfrm>
            <a:off x="4691997" y="2035003"/>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a:solidFill>
                  <a:prstClr val="black"/>
                </a:solidFill>
              </a:rPr>
              <a:t>2</a:t>
            </a:r>
            <a:r>
              <a:rPr lang="en-US" sz="1050" b="0" dirty="0" smtClean="0">
                <a:solidFill>
                  <a:prstClr val="black"/>
                </a:solidFill>
              </a:rPr>
              <a:t>/1/18</a:t>
            </a:r>
            <a:endParaRPr lang="en-US" sz="1050" b="0" dirty="0">
              <a:solidFill>
                <a:prstClr val="black"/>
              </a:solidFill>
            </a:endParaRPr>
          </a:p>
        </p:txBody>
      </p:sp>
      <p:sp>
        <p:nvSpPr>
          <p:cNvPr id="23" name="TextBox 26"/>
          <p:cNvSpPr txBox="1"/>
          <p:nvPr/>
        </p:nvSpPr>
        <p:spPr>
          <a:xfrm>
            <a:off x="6053945" y="1950058"/>
            <a:ext cx="1284515"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PCD Required</a:t>
            </a:r>
            <a:endParaRPr lang="en-US" sz="1400" b="0" dirty="0">
              <a:solidFill>
                <a:prstClr val="black"/>
              </a:solidFill>
              <a:latin typeface="Calibri" panose="020F0502020204030204"/>
              <a:ea typeface="+mn-ea"/>
            </a:endParaRPr>
          </a:p>
        </p:txBody>
      </p:sp>
      <p:sp>
        <p:nvSpPr>
          <p:cNvPr id="24" name="Rectangle 23"/>
          <p:cNvSpPr/>
          <p:nvPr/>
        </p:nvSpPr>
        <p:spPr>
          <a:xfrm>
            <a:off x="7258632" y="2035003"/>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2/1/17</a:t>
            </a:r>
            <a:endParaRPr lang="en-US" sz="1050" b="0" dirty="0">
              <a:solidFill>
                <a:prstClr val="black"/>
              </a:solidFill>
            </a:endParaRPr>
          </a:p>
        </p:txBody>
      </p:sp>
      <p:sp>
        <p:nvSpPr>
          <p:cNvPr id="28" name="TextBox 58"/>
          <p:cNvSpPr txBox="1"/>
          <p:nvPr/>
        </p:nvSpPr>
        <p:spPr>
          <a:xfrm>
            <a:off x="5580569" y="1033966"/>
            <a:ext cx="543730"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PCD</a:t>
            </a:r>
            <a:endParaRPr lang="en-US" sz="1400" b="0" dirty="0">
              <a:solidFill>
                <a:prstClr val="black"/>
              </a:solidFill>
              <a:latin typeface="Calibri" panose="020F0502020204030204"/>
              <a:ea typeface="+mn-ea"/>
            </a:endParaRPr>
          </a:p>
        </p:txBody>
      </p:sp>
      <p:sp>
        <p:nvSpPr>
          <p:cNvPr id="29" name="Rectangle 28"/>
          <p:cNvSpPr/>
          <p:nvPr/>
        </p:nvSpPr>
        <p:spPr>
          <a:xfrm>
            <a:off x="6110841" y="1116269"/>
            <a:ext cx="2006723" cy="14840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TBD</a:t>
            </a:r>
            <a:endParaRPr lang="en-US" sz="1050" b="0" dirty="0">
              <a:solidFill>
                <a:prstClr val="black"/>
              </a:solidFill>
            </a:endParaRPr>
          </a:p>
        </p:txBody>
      </p:sp>
      <p:sp>
        <p:nvSpPr>
          <p:cNvPr id="30" name="Isosceles Triangle 29"/>
          <p:cNvSpPr/>
          <p:nvPr/>
        </p:nvSpPr>
        <p:spPr>
          <a:xfrm rot="10800000">
            <a:off x="3032581" y="1744374"/>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31" name="Rectangle 30"/>
          <p:cNvSpPr/>
          <p:nvPr/>
        </p:nvSpPr>
        <p:spPr>
          <a:xfrm>
            <a:off x="2194560" y="6269287"/>
            <a:ext cx="1554480" cy="18142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Copy Existing Tracker</a:t>
            </a:r>
            <a:endParaRPr lang="en-US" sz="1200" b="0" dirty="0">
              <a:solidFill>
                <a:prstClr val="black"/>
              </a:solidFill>
            </a:endParaRPr>
          </a:p>
        </p:txBody>
      </p:sp>
      <p:sp>
        <p:nvSpPr>
          <p:cNvPr id="32" name="Rectangle 31"/>
          <p:cNvSpPr/>
          <p:nvPr/>
        </p:nvSpPr>
        <p:spPr>
          <a:xfrm>
            <a:off x="3895785" y="6269287"/>
            <a:ext cx="640080" cy="18789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Edit</a:t>
            </a:r>
            <a:endParaRPr lang="en-US" sz="1200" b="0" dirty="0">
              <a:solidFill>
                <a:prstClr val="black"/>
              </a:solidFill>
            </a:endParaRPr>
          </a:p>
        </p:txBody>
      </p:sp>
      <p:sp>
        <p:nvSpPr>
          <p:cNvPr id="33" name="Rectangle 32"/>
          <p:cNvSpPr/>
          <p:nvPr/>
        </p:nvSpPr>
        <p:spPr>
          <a:xfrm>
            <a:off x="4640147" y="6269287"/>
            <a:ext cx="640080" cy="18789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Save</a:t>
            </a:r>
            <a:endParaRPr lang="en-US" sz="1200" b="0" dirty="0">
              <a:solidFill>
                <a:prstClr val="black"/>
              </a:solidFill>
            </a:endParaRPr>
          </a:p>
        </p:txBody>
      </p:sp>
      <p:sp>
        <p:nvSpPr>
          <p:cNvPr id="34" name="Rectangle 33"/>
          <p:cNvSpPr/>
          <p:nvPr/>
        </p:nvSpPr>
        <p:spPr>
          <a:xfrm>
            <a:off x="987687" y="6269287"/>
            <a:ext cx="1005840" cy="16961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 Tracker</a:t>
            </a:r>
            <a:endParaRPr lang="en-US" sz="1200" b="0" dirty="0">
              <a:solidFill>
                <a:prstClr val="black"/>
              </a:solidFill>
            </a:endParaRPr>
          </a:p>
        </p:txBody>
      </p:sp>
      <p:pic>
        <p:nvPicPr>
          <p:cNvPr id="35" name="Picture 34"/>
          <p:cNvPicPr>
            <a:picLocks noChangeAspect="1"/>
          </p:cNvPicPr>
          <p:nvPr/>
        </p:nvPicPr>
        <p:blipFill>
          <a:blip r:embed="rId3"/>
          <a:stretch>
            <a:fillRect/>
          </a:stretch>
        </p:blipFill>
        <p:spPr>
          <a:xfrm>
            <a:off x="2824786" y="2032692"/>
            <a:ext cx="120169" cy="140197"/>
          </a:xfrm>
          <a:prstGeom prst="rect">
            <a:avLst/>
          </a:prstGeom>
        </p:spPr>
      </p:pic>
      <p:pic>
        <p:nvPicPr>
          <p:cNvPr id="36" name="Picture 35"/>
          <p:cNvPicPr>
            <a:picLocks noChangeAspect="1"/>
          </p:cNvPicPr>
          <p:nvPr/>
        </p:nvPicPr>
        <p:blipFill>
          <a:blip r:embed="rId3"/>
          <a:stretch>
            <a:fillRect/>
          </a:stretch>
        </p:blipFill>
        <p:spPr>
          <a:xfrm>
            <a:off x="5448349" y="2032692"/>
            <a:ext cx="120169" cy="140197"/>
          </a:xfrm>
          <a:prstGeom prst="rect">
            <a:avLst/>
          </a:prstGeom>
        </p:spPr>
      </p:pic>
      <p:pic>
        <p:nvPicPr>
          <p:cNvPr id="37" name="Picture 36"/>
          <p:cNvPicPr>
            <a:picLocks noChangeAspect="1"/>
          </p:cNvPicPr>
          <p:nvPr/>
        </p:nvPicPr>
        <p:blipFill>
          <a:blip r:embed="rId3"/>
          <a:stretch>
            <a:fillRect/>
          </a:stretch>
        </p:blipFill>
        <p:spPr>
          <a:xfrm>
            <a:off x="8015388" y="2032692"/>
            <a:ext cx="120169" cy="140197"/>
          </a:xfrm>
          <a:prstGeom prst="rect">
            <a:avLst/>
          </a:prstGeom>
        </p:spPr>
      </p:pic>
      <p:sp>
        <p:nvSpPr>
          <p:cNvPr id="38" name="TextBox 79"/>
          <p:cNvSpPr txBox="1"/>
          <p:nvPr/>
        </p:nvSpPr>
        <p:spPr>
          <a:xfrm>
            <a:off x="3207478" y="1655958"/>
            <a:ext cx="1284515"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err="1" smtClean="0">
                <a:solidFill>
                  <a:prstClr val="black"/>
                </a:solidFill>
                <a:latin typeface="Calibri" panose="020F0502020204030204"/>
                <a:ea typeface="+mn-ea"/>
              </a:rPr>
              <a:t>Dwg</a:t>
            </a:r>
            <a:endParaRPr lang="en-US" sz="1400" b="0" dirty="0">
              <a:solidFill>
                <a:prstClr val="black"/>
              </a:solidFill>
              <a:latin typeface="Calibri" panose="020F0502020204030204"/>
              <a:ea typeface="+mn-ea"/>
            </a:endParaRPr>
          </a:p>
        </p:txBody>
      </p:sp>
      <p:sp>
        <p:nvSpPr>
          <p:cNvPr id="39" name="Rectangle 38"/>
          <p:cNvSpPr/>
          <p:nvPr/>
        </p:nvSpPr>
        <p:spPr>
          <a:xfrm>
            <a:off x="3704960" y="1736618"/>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Released</a:t>
            </a:r>
            <a:endParaRPr lang="en-US" sz="1050" b="0" dirty="0">
              <a:solidFill>
                <a:prstClr val="black"/>
              </a:solidFill>
            </a:endParaRPr>
          </a:p>
        </p:txBody>
      </p:sp>
      <p:sp>
        <p:nvSpPr>
          <p:cNvPr id="40" name="TextBox 81"/>
          <p:cNvSpPr txBox="1"/>
          <p:nvPr/>
        </p:nvSpPr>
        <p:spPr>
          <a:xfrm>
            <a:off x="4456007" y="1655958"/>
            <a:ext cx="1284515"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BOM</a:t>
            </a:r>
            <a:endParaRPr lang="en-US" sz="1400" b="0" dirty="0">
              <a:solidFill>
                <a:prstClr val="black"/>
              </a:solidFill>
              <a:latin typeface="Calibri" panose="020F0502020204030204"/>
              <a:ea typeface="+mn-ea"/>
            </a:endParaRPr>
          </a:p>
        </p:txBody>
      </p:sp>
      <p:sp>
        <p:nvSpPr>
          <p:cNvPr id="41" name="Rectangle 40"/>
          <p:cNvSpPr/>
          <p:nvPr/>
        </p:nvSpPr>
        <p:spPr>
          <a:xfrm>
            <a:off x="4983969" y="1736618"/>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Pre-</a:t>
            </a:r>
            <a:r>
              <a:rPr lang="en-US" sz="1050" b="0" dirty="0" err="1" smtClean="0">
                <a:solidFill>
                  <a:prstClr val="black"/>
                </a:solidFill>
              </a:rPr>
              <a:t>Rel</a:t>
            </a:r>
            <a:endParaRPr lang="en-US" sz="1050" b="0" dirty="0">
              <a:solidFill>
                <a:prstClr val="black"/>
              </a:solidFill>
            </a:endParaRPr>
          </a:p>
        </p:txBody>
      </p:sp>
      <p:sp>
        <p:nvSpPr>
          <p:cNvPr id="42" name="Isosceles Triangle 41"/>
          <p:cNvSpPr/>
          <p:nvPr/>
        </p:nvSpPr>
        <p:spPr>
          <a:xfrm rot="10800000">
            <a:off x="4362885" y="1743052"/>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43" name="Isosceles Triangle 42"/>
          <p:cNvSpPr/>
          <p:nvPr/>
        </p:nvSpPr>
        <p:spPr>
          <a:xfrm rot="10800000">
            <a:off x="5694717" y="1741950"/>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44" name="TextBox 87"/>
          <p:cNvSpPr txBox="1"/>
          <p:nvPr/>
        </p:nvSpPr>
        <p:spPr>
          <a:xfrm>
            <a:off x="7027609" y="1345142"/>
            <a:ext cx="780430"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Funded</a:t>
            </a:r>
            <a:endParaRPr lang="en-US" sz="1400" b="0" dirty="0">
              <a:solidFill>
                <a:prstClr val="black"/>
              </a:solidFill>
              <a:latin typeface="Calibri" panose="020F0502020204030204"/>
              <a:ea typeface="+mn-ea"/>
            </a:endParaRPr>
          </a:p>
        </p:txBody>
      </p:sp>
      <p:sp>
        <p:nvSpPr>
          <p:cNvPr id="45" name="Rectangle 44"/>
          <p:cNvSpPr/>
          <p:nvPr/>
        </p:nvSpPr>
        <p:spPr>
          <a:xfrm>
            <a:off x="7760141" y="1434852"/>
            <a:ext cx="366201" cy="1435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a:solidFill>
                  <a:prstClr val="black"/>
                </a:solidFill>
              </a:rPr>
              <a:t>N</a:t>
            </a:r>
          </a:p>
        </p:txBody>
      </p:sp>
      <p:sp>
        <p:nvSpPr>
          <p:cNvPr id="46" name="Isosceles Triangle 45"/>
          <p:cNvSpPr/>
          <p:nvPr/>
        </p:nvSpPr>
        <p:spPr>
          <a:xfrm rot="10800000">
            <a:off x="8054728" y="1441311"/>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47" name="TextBox 90"/>
          <p:cNvSpPr txBox="1"/>
          <p:nvPr/>
        </p:nvSpPr>
        <p:spPr>
          <a:xfrm>
            <a:off x="740421" y="1345142"/>
            <a:ext cx="955387"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Contract:</a:t>
            </a:r>
            <a:r>
              <a:rPr lang="en-US" sz="1400" b="0" dirty="0" smtClean="0">
                <a:solidFill>
                  <a:srgbClr val="FF0000"/>
                </a:solidFill>
                <a:latin typeface="Calibri" panose="020F0502020204030204"/>
                <a:ea typeface="+mn-ea"/>
              </a:rPr>
              <a:t>*</a:t>
            </a:r>
            <a:endParaRPr lang="en-US" sz="1400" b="0" dirty="0">
              <a:solidFill>
                <a:srgbClr val="FF0000"/>
              </a:solidFill>
              <a:latin typeface="Calibri" panose="020F0502020204030204"/>
              <a:ea typeface="+mn-ea"/>
            </a:endParaRPr>
          </a:p>
        </p:txBody>
      </p:sp>
      <p:sp>
        <p:nvSpPr>
          <p:cNvPr id="48" name="Rectangle 47"/>
          <p:cNvSpPr/>
          <p:nvPr/>
        </p:nvSpPr>
        <p:spPr>
          <a:xfrm>
            <a:off x="1638464" y="1434852"/>
            <a:ext cx="1596226" cy="1435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N00024-15-C-6222</a:t>
            </a:r>
            <a:endParaRPr lang="en-US" sz="1050" b="0" dirty="0">
              <a:solidFill>
                <a:prstClr val="black"/>
              </a:solidFill>
            </a:endParaRPr>
          </a:p>
        </p:txBody>
      </p:sp>
      <p:sp>
        <p:nvSpPr>
          <p:cNvPr id="54" name="TextBox 99"/>
          <p:cNvSpPr txBox="1"/>
          <p:nvPr/>
        </p:nvSpPr>
        <p:spPr>
          <a:xfrm>
            <a:off x="877159" y="1654887"/>
            <a:ext cx="780430"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FEA</a:t>
            </a:r>
            <a:endParaRPr lang="en-US" sz="1400" b="0" dirty="0">
              <a:solidFill>
                <a:prstClr val="black"/>
              </a:solidFill>
              <a:latin typeface="Calibri" panose="020F0502020204030204"/>
              <a:ea typeface="+mn-ea"/>
            </a:endParaRPr>
          </a:p>
        </p:txBody>
      </p:sp>
      <p:sp>
        <p:nvSpPr>
          <p:cNvPr id="55" name="Rectangle 54"/>
          <p:cNvSpPr/>
          <p:nvPr/>
        </p:nvSpPr>
        <p:spPr>
          <a:xfrm>
            <a:off x="1320131" y="1729853"/>
            <a:ext cx="366201" cy="1435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a:solidFill>
                  <a:prstClr val="black"/>
                </a:solidFill>
              </a:rPr>
              <a:t>N</a:t>
            </a:r>
          </a:p>
        </p:txBody>
      </p:sp>
      <p:sp>
        <p:nvSpPr>
          <p:cNvPr id="56" name="Isosceles Triangle 55"/>
          <p:cNvSpPr/>
          <p:nvPr/>
        </p:nvSpPr>
        <p:spPr>
          <a:xfrm rot="10800000">
            <a:off x="1614718" y="1730233"/>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92" name="TextBox 110"/>
          <p:cNvSpPr txBox="1"/>
          <p:nvPr/>
        </p:nvSpPr>
        <p:spPr>
          <a:xfrm>
            <a:off x="6151033" y="1646059"/>
            <a:ext cx="1133712"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Next Review</a:t>
            </a:r>
            <a:endParaRPr lang="en-US" sz="1400" b="0" dirty="0">
              <a:solidFill>
                <a:prstClr val="black"/>
              </a:solidFill>
              <a:latin typeface="Calibri" panose="020F0502020204030204"/>
              <a:ea typeface="+mn-ea"/>
            </a:endParaRPr>
          </a:p>
        </p:txBody>
      </p:sp>
      <p:sp>
        <p:nvSpPr>
          <p:cNvPr id="93" name="Rectangle 92"/>
          <p:cNvSpPr/>
          <p:nvPr/>
        </p:nvSpPr>
        <p:spPr>
          <a:xfrm>
            <a:off x="7239601" y="1731004"/>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3/2/17</a:t>
            </a:r>
            <a:endParaRPr lang="en-US" sz="1050" b="0" dirty="0">
              <a:solidFill>
                <a:prstClr val="black"/>
              </a:solidFill>
            </a:endParaRPr>
          </a:p>
        </p:txBody>
      </p:sp>
      <p:pic>
        <p:nvPicPr>
          <p:cNvPr id="94" name="Picture 93"/>
          <p:cNvPicPr>
            <a:picLocks noChangeAspect="1"/>
          </p:cNvPicPr>
          <p:nvPr/>
        </p:nvPicPr>
        <p:blipFill>
          <a:blip r:embed="rId3"/>
          <a:stretch>
            <a:fillRect/>
          </a:stretch>
        </p:blipFill>
        <p:spPr>
          <a:xfrm>
            <a:off x="7995953" y="1728693"/>
            <a:ext cx="120169" cy="140197"/>
          </a:xfrm>
          <a:prstGeom prst="rect">
            <a:avLst/>
          </a:prstGeom>
        </p:spPr>
      </p:pic>
      <p:sp>
        <p:nvSpPr>
          <p:cNvPr id="95" name="Rectangle 94"/>
          <p:cNvSpPr/>
          <p:nvPr/>
        </p:nvSpPr>
        <p:spPr>
          <a:xfrm>
            <a:off x="5389643" y="6269287"/>
            <a:ext cx="640080" cy="18142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Delete</a:t>
            </a:r>
            <a:endParaRPr lang="en-US" sz="1200" b="0" dirty="0">
              <a:solidFill>
                <a:prstClr val="black"/>
              </a:solidFill>
            </a:endParaRPr>
          </a:p>
        </p:txBody>
      </p:sp>
      <p:sp>
        <p:nvSpPr>
          <p:cNvPr id="17" name="TextBox 20"/>
          <p:cNvSpPr txBox="1"/>
          <p:nvPr/>
        </p:nvSpPr>
        <p:spPr>
          <a:xfrm>
            <a:off x="877770" y="2383864"/>
            <a:ext cx="828142"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Task</a:t>
            </a:r>
            <a:endParaRPr lang="en-US" sz="1400" b="0" dirty="0">
              <a:solidFill>
                <a:prstClr val="black"/>
              </a:solidFill>
              <a:latin typeface="Calibri" panose="020F0502020204030204"/>
              <a:ea typeface="+mn-ea"/>
            </a:endParaRPr>
          </a:p>
        </p:txBody>
      </p:sp>
      <p:sp>
        <p:nvSpPr>
          <p:cNvPr id="118" name="Rounded Rectangle 117"/>
          <p:cNvSpPr/>
          <p:nvPr/>
        </p:nvSpPr>
        <p:spPr>
          <a:xfrm>
            <a:off x="981648" y="4279893"/>
            <a:ext cx="1580577" cy="233267"/>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Task Maintenance</a:t>
            </a:r>
            <a:endParaRPr lang="en-US" sz="1200" b="1" dirty="0">
              <a:solidFill>
                <a:schemeClr val="tx1"/>
              </a:solidFill>
            </a:endParaRPr>
          </a:p>
        </p:txBody>
      </p:sp>
      <p:cxnSp>
        <p:nvCxnSpPr>
          <p:cNvPr id="122" name="Straight Connector 121"/>
          <p:cNvCxnSpPr/>
          <p:nvPr/>
        </p:nvCxnSpPr>
        <p:spPr>
          <a:xfrm flipH="1">
            <a:off x="8190314" y="2630398"/>
            <a:ext cx="4633" cy="1929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3" name="Isosceles Triangle 122"/>
          <p:cNvSpPr/>
          <p:nvPr/>
        </p:nvSpPr>
        <p:spPr>
          <a:xfrm>
            <a:off x="8201635" y="4096058"/>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Isosceles Triangle 123"/>
          <p:cNvSpPr/>
          <p:nvPr/>
        </p:nvSpPr>
        <p:spPr>
          <a:xfrm rot="10800000">
            <a:off x="8202066" y="2661163"/>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lowchart: Process 124"/>
          <p:cNvSpPr/>
          <p:nvPr/>
        </p:nvSpPr>
        <p:spPr>
          <a:xfrm>
            <a:off x="8202066" y="2792252"/>
            <a:ext cx="91440" cy="18288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889095" y="2630398"/>
            <a:ext cx="741152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6" name="Date Placeholder 145"/>
          <p:cNvSpPr>
            <a:spLocks noGrp="1"/>
          </p:cNvSpPr>
          <p:nvPr>
            <p:ph type="dt" sz="half" idx="10"/>
          </p:nvPr>
        </p:nvSpPr>
        <p:spPr/>
        <p:txBody>
          <a:bodyPr/>
          <a:lstStyle/>
          <a:p>
            <a:r>
              <a:rPr lang="en-US" dirty="0"/>
              <a:t>5/9/2017</a:t>
            </a:r>
          </a:p>
        </p:txBody>
      </p:sp>
      <p:sp>
        <p:nvSpPr>
          <p:cNvPr id="147" name="Footer Placeholder 146"/>
          <p:cNvSpPr>
            <a:spLocks noGrp="1"/>
          </p:cNvSpPr>
          <p:nvPr>
            <p:ph type="ftr" sz="quarter" idx="11"/>
          </p:nvPr>
        </p:nvSpPr>
        <p:spPr/>
        <p:txBody>
          <a:bodyPr/>
          <a:lstStyle/>
          <a:p>
            <a:endParaRPr lang="en-US" dirty="0"/>
          </a:p>
        </p:txBody>
      </p:sp>
      <p:sp>
        <p:nvSpPr>
          <p:cNvPr id="148" name="Slide Number Placeholder 147"/>
          <p:cNvSpPr>
            <a:spLocks noGrp="1"/>
          </p:cNvSpPr>
          <p:nvPr>
            <p:ph type="sldNum" sz="quarter" idx="12"/>
          </p:nvPr>
        </p:nvSpPr>
        <p:spPr/>
        <p:txBody>
          <a:bodyPr/>
          <a:lstStyle/>
          <a:p>
            <a:fld id="{E7E4F1F3-89CE-45FD-84A5-5DB6D4995480}" type="slidenum">
              <a:rPr lang="en-US" smtClean="0"/>
              <a:t>4</a:t>
            </a:fld>
            <a:endParaRPr lang="en-US" dirty="0"/>
          </a:p>
        </p:txBody>
      </p:sp>
      <p:sp>
        <p:nvSpPr>
          <p:cNvPr id="116" name="Rectangle 115"/>
          <p:cNvSpPr/>
          <p:nvPr/>
        </p:nvSpPr>
        <p:spPr>
          <a:xfrm>
            <a:off x="1815717" y="2250105"/>
            <a:ext cx="999833" cy="13845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rgbClr val="FF0000"/>
                </a:solidFill>
              </a:rPr>
              <a:t>Joe Smith</a:t>
            </a:r>
            <a:endParaRPr lang="en-US" sz="1050" b="0" dirty="0">
              <a:solidFill>
                <a:srgbClr val="FF0000"/>
              </a:solidFill>
            </a:endParaRPr>
          </a:p>
        </p:txBody>
      </p:sp>
      <p:sp>
        <p:nvSpPr>
          <p:cNvPr id="120" name="TextBox 90"/>
          <p:cNvSpPr txBox="1"/>
          <p:nvPr/>
        </p:nvSpPr>
        <p:spPr>
          <a:xfrm>
            <a:off x="879193" y="2162529"/>
            <a:ext cx="971365"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srgbClr val="FF0000"/>
                </a:solidFill>
                <a:latin typeface="Calibri" panose="020F0502020204030204"/>
                <a:ea typeface="+mn-ea"/>
              </a:rPr>
              <a:t>Originator:</a:t>
            </a:r>
            <a:endParaRPr lang="en-US" sz="1400" b="0" dirty="0">
              <a:solidFill>
                <a:srgbClr val="FF0000"/>
              </a:solidFill>
              <a:latin typeface="Calibri" panose="020F0502020204030204"/>
              <a:ea typeface="+mn-ea"/>
            </a:endParaRPr>
          </a:p>
        </p:txBody>
      </p:sp>
      <p:sp>
        <p:nvSpPr>
          <p:cNvPr id="126" name="Rectangle 125"/>
          <p:cNvSpPr/>
          <p:nvPr/>
        </p:nvSpPr>
        <p:spPr>
          <a:xfrm>
            <a:off x="981649" y="2958157"/>
            <a:ext cx="830320" cy="1551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BOM</a:t>
            </a:r>
            <a:endParaRPr lang="en-US" sz="1050" b="0" dirty="0">
              <a:solidFill>
                <a:prstClr val="black"/>
              </a:solidFill>
            </a:endParaRPr>
          </a:p>
        </p:txBody>
      </p:sp>
      <p:sp>
        <p:nvSpPr>
          <p:cNvPr id="127" name="Rectangle 126"/>
          <p:cNvSpPr/>
          <p:nvPr/>
        </p:nvSpPr>
        <p:spPr>
          <a:xfrm>
            <a:off x="1877147" y="3172534"/>
            <a:ext cx="1920240" cy="46664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Mullins, Jeremiyah</a:t>
            </a:r>
          </a:p>
        </p:txBody>
      </p:sp>
      <p:sp>
        <p:nvSpPr>
          <p:cNvPr id="128" name="Rectangle 127"/>
          <p:cNvSpPr/>
          <p:nvPr/>
        </p:nvSpPr>
        <p:spPr>
          <a:xfrm>
            <a:off x="1877147" y="2958158"/>
            <a:ext cx="1920239" cy="1548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dirty="0" smtClean="0">
                <a:solidFill>
                  <a:prstClr val="black"/>
                </a:solidFill>
              </a:rPr>
              <a:t>Originator</a:t>
            </a:r>
            <a:endParaRPr lang="en-US" sz="1050" dirty="0">
              <a:solidFill>
                <a:prstClr val="black"/>
              </a:solidFill>
            </a:endParaRPr>
          </a:p>
        </p:txBody>
      </p:sp>
      <p:sp>
        <p:nvSpPr>
          <p:cNvPr id="129" name="Rectangle 128"/>
          <p:cNvSpPr/>
          <p:nvPr/>
        </p:nvSpPr>
        <p:spPr>
          <a:xfrm>
            <a:off x="3988175" y="3173264"/>
            <a:ext cx="1920240" cy="46155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Myers, Janet	(Pending)</a:t>
            </a:r>
          </a:p>
          <a:p>
            <a:pPr fontAlgn="auto">
              <a:spcBef>
                <a:spcPts val="0"/>
              </a:spcBef>
              <a:spcAft>
                <a:spcPts val="0"/>
              </a:spcAft>
            </a:pPr>
            <a:r>
              <a:rPr lang="en-US" sz="1050" b="0" dirty="0" smtClean="0">
                <a:solidFill>
                  <a:prstClr val="black"/>
                </a:solidFill>
              </a:rPr>
              <a:t>Smith, Joe	(Pending)</a:t>
            </a:r>
            <a:endParaRPr lang="en-US" sz="1050" b="0" dirty="0">
              <a:solidFill>
                <a:prstClr val="black"/>
              </a:solidFill>
            </a:endParaRPr>
          </a:p>
          <a:p>
            <a:pPr fontAlgn="auto">
              <a:spcBef>
                <a:spcPts val="0"/>
              </a:spcBef>
              <a:spcAft>
                <a:spcPts val="0"/>
              </a:spcAft>
            </a:pPr>
            <a:endParaRPr lang="en-US" sz="1050" b="0" dirty="0">
              <a:solidFill>
                <a:prstClr val="black"/>
              </a:solidFill>
            </a:endParaRPr>
          </a:p>
        </p:txBody>
      </p:sp>
      <p:sp>
        <p:nvSpPr>
          <p:cNvPr id="130" name="Rectangle 129"/>
          <p:cNvSpPr/>
          <p:nvPr/>
        </p:nvSpPr>
        <p:spPr>
          <a:xfrm>
            <a:off x="3983437" y="2958355"/>
            <a:ext cx="830320" cy="1551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dirty="0" smtClean="0">
                <a:solidFill>
                  <a:prstClr val="black"/>
                </a:solidFill>
              </a:rPr>
              <a:t>Reviewer</a:t>
            </a:r>
            <a:endParaRPr lang="en-US" sz="1050" dirty="0">
              <a:solidFill>
                <a:prstClr val="black"/>
              </a:solidFill>
            </a:endParaRPr>
          </a:p>
        </p:txBody>
      </p:sp>
      <p:sp>
        <p:nvSpPr>
          <p:cNvPr id="131" name="Rectangle 130"/>
          <p:cNvSpPr/>
          <p:nvPr/>
        </p:nvSpPr>
        <p:spPr>
          <a:xfrm>
            <a:off x="6099425" y="3172704"/>
            <a:ext cx="1920240" cy="4616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Jones, </a:t>
            </a:r>
            <a:r>
              <a:rPr lang="en-US" sz="1050" b="0" dirty="0" smtClean="0">
                <a:solidFill>
                  <a:prstClr val="black"/>
                </a:solidFill>
              </a:rPr>
              <a:t>William	(Approved)</a:t>
            </a:r>
            <a:endParaRPr lang="en-US" sz="1050" b="0" dirty="0">
              <a:solidFill>
                <a:prstClr val="black"/>
              </a:solidFill>
            </a:endParaRPr>
          </a:p>
        </p:txBody>
      </p:sp>
      <p:sp>
        <p:nvSpPr>
          <p:cNvPr id="138" name="Rectangle 137"/>
          <p:cNvSpPr/>
          <p:nvPr/>
        </p:nvSpPr>
        <p:spPr>
          <a:xfrm>
            <a:off x="6094203" y="2958258"/>
            <a:ext cx="830320" cy="1551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dirty="0" smtClean="0">
                <a:solidFill>
                  <a:prstClr val="black"/>
                </a:solidFill>
              </a:rPr>
              <a:t>Approver</a:t>
            </a:r>
            <a:endParaRPr lang="en-US" sz="1050" dirty="0">
              <a:solidFill>
                <a:prstClr val="black"/>
              </a:solidFill>
            </a:endParaRPr>
          </a:p>
        </p:txBody>
      </p:sp>
      <p:sp>
        <p:nvSpPr>
          <p:cNvPr id="141" name="Rectangle 140"/>
          <p:cNvSpPr/>
          <p:nvPr/>
        </p:nvSpPr>
        <p:spPr>
          <a:xfrm>
            <a:off x="984250" y="2755656"/>
            <a:ext cx="830320" cy="1551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Identifier</a:t>
            </a:r>
            <a:endParaRPr lang="en-US" sz="1050" b="0" dirty="0">
              <a:solidFill>
                <a:prstClr val="black"/>
              </a:solidFill>
            </a:endParaRPr>
          </a:p>
        </p:txBody>
      </p:sp>
      <p:sp>
        <p:nvSpPr>
          <p:cNvPr id="142" name="Rectangle 141"/>
          <p:cNvSpPr/>
          <p:nvPr/>
        </p:nvSpPr>
        <p:spPr>
          <a:xfrm>
            <a:off x="1877147" y="2756438"/>
            <a:ext cx="2936609" cy="1531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Name/Description</a:t>
            </a:r>
            <a:endParaRPr lang="en-US" sz="1050" b="0" dirty="0">
              <a:solidFill>
                <a:prstClr val="black"/>
              </a:solidFill>
            </a:endParaRPr>
          </a:p>
        </p:txBody>
      </p:sp>
      <p:sp>
        <p:nvSpPr>
          <p:cNvPr id="143" name="Rectangle 142"/>
          <p:cNvSpPr/>
          <p:nvPr/>
        </p:nvSpPr>
        <p:spPr>
          <a:xfrm>
            <a:off x="4873062" y="2755714"/>
            <a:ext cx="830320" cy="1551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Pending</a:t>
            </a:r>
            <a:endParaRPr lang="en-US" sz="1050" b="0" dirty="0">
              <a:solidFill>
                <a:prstClr val="black"/>
              </a:solidFill>
            </a:endParaRPr>
          </a:p>
        </p:txBody>
      </p:sp>
      <p:sp>
        <p:nvSpPr>
          <p:cNvPr id="152" name="Rectangle 151"/>
          <p:cNvSpPr/>
          <p:nvPr/>
        </p:nvSpPr>
        <p:spPr>
          <a:xfrm>
            <a:off x="976427" y="3998534"/>
            <a:ext cx="830320" cy="1551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BOM</a:t>
            </a:r>
            <a:endParaRPr lang="en-US" sz="1050" b="0" dirty="0">
              <a:solidFill>
                <a:prstClr val="black"/>
              </a:solidFill>
            </a:endParaRPr>
          </a:p>
        </p:txBody>
      </p:sp>
      <p:sp>
        <p:nvSpPr>
          <p:cNvPr id="154" name="Rectangle 153"/>
          <p:cNvSpPr/>
          <p:nvPr/>
        </p:nvSpPr>
        <p:spPr>
          <a:xfrm>
            <a:off x="1871926" y="3998534"/>
            <a:ext cx="830320" cy="1551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dirty="0" smtClean="0">
                <a:solidFill>
                  <a:prstClr val="black"/>
                </a:solidFill>
              </a:rPr>
              <a:t>Originator</a:t>
            </a:r>
            <a:endParaRPr lang="en-US" sz="1050" dirty="0">
              <a:solidFill>
                <a:prstClr val="black"/>
              </a:solidFill>
            </a:endParaRPr>
          </a:p>
        </p:txBody>
      </p:sp>
      <p:sp>
        <p:nvSpPr>
          <p:cNvPr id="156" name="Rectangle 155"/>
          <p:cNvSpPr/>
          <p:nvPr/>
        </p:nvSpPr>
        <p:spPr>
          <a:xfrm>
            <a:off x="3978215" y="3998732"/>
            <a:ext cx="830320" cy="1551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dirty="0" smtClean="0">
                <a:solidFill>
                  <a:prstClr val="black"/>
                </a:solidFill>
              </a:rPr>
              <a:t>Reviewer</a:t>
            </a:r>
            <a:endParaRPr lang="en-US" sz="1050" dirty="0">
              <a:solidFill>
                <a:prstClr val="black"/>
              </a:solidFill>
            </a:endParaRPr>
          </a:p>
        </p:txBody>
      </p:sp>
      <p:sp>
        <p:nvSpPr>
          <p:cNvPr id="158" name="Rectangle 157"/>
          <p:cNvSpPr/>
          <p:nvPr/>
        </p:nvSpPr>
        <p:spPr>
          <a:xfrm>
            <a:off x="6088981" y="3998635"/>
            <a:ext cx="830320" cy="1551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dirty="0" smtClean="0">
                <a:solidFill>
                  <a:prstClr val="black"/>
                </a:solidFill>
              </a:rPr>
              <a:t>Approver</a:t>
            </a:r>
            <a:endParaRPr lang="en-US" sz="1050" dirty="0">
              <a:solidFill>
                <a:prstClr val="black"/>
              </a:solidFill>
            </a:endParaRPr>
          </a:p>
        </p:txBody>
      </p:sp>
      <p:sp>
        <p:nvSpPr>
          <p:cNvPr id="159" name="Rectangle 158"/>
          <p:cNvSpPr/>
          <p:nvPr/>
        </p:nvSpPr>
        <p:spPr>
          <a:xfrm>
            <a:off x="979028" y="3796033"/>
            <a:ext cx="830320" cy="1551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Identifier</a:t>
            </a:r>
            <a:endParaRPr lang="en-US" sz="1050" b="0" dirty="0">
              <a:solidFill>
                <a:prstClr val="black"/>
              </a:solidFill>
            </a:endParaRPr>
          </a:p>
        </p:txBody>
      </p:sp>
      <p:sp>
        <p:nvSpPr>
          <p:cNvPr id="160" name="Rectangle 159"/>
          <p:cNvSpPr/>
          <p:nvPr/>
        </p:nvSpPr>
        <p:spPr>
          <a:xfrm>
            <a:off x="1871925" y="3796815"/>
            <a:ext cx="2936609" cy="1531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Name/Description</a:t>
            </a:r>
            <a:endParaRPr lang="en-US" sz="1050" b="0" dirty="0">
              <a:solidFill>
                <a:prstClr val="black"/>
              </a:solidFill>
            </a:endParaRPr>
          </a:p>
        </p:txBody>
      </p:sp>
      <p:sp>
        <p:nvSpPr>
          <p:cNvPr id="161" name="Rectangle 160"/>
          <p:cNvSpPr/>
          <p:nvPr/>
        </p:nvSpPr>
        <p:spPr>
          <a:xfrm>
            <a:off x="4867840" y="3796091"/>
            <a:ext cx="830320" cy="1551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Status</a:t>
            </a:r>
            <a:endParaRPr lang="en-US" sz="1050" b="0" dirty="0">
              <a:solidFill>
                <a:prstClr val="black"/>
              </a:solidFill>
            </a:endParaRPr>
          </a:p>
        </p:txBody>
      </p:sp>
      <p:cxnSp>
        <p:nvCxnSpPr>
          <p:cNvPr id="162" name="Straight Connector 161"/>
          <p:cNvCxnSpPr/>
          <p:nvPr/>
        </p:nvCxnSpPr>
        <p:spPr>
          <a:xfrm>
            <a:off x="881980" y="4219872"/>
            <a:ext cx="741152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5" name="Action Button: Custom 114">
            <a:hlinkClick r:id="rId4" action="ppaction://hlinksldjump" highlightClick="1"/>
          </p:cNvPr>
          <p:cNvSpPr/>
          <p:nvPr/>
        </p:nvSpPr>
        <p:spPr>
          <a:xfrm>
            <a:off x="7257742" y="6205774"/>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5" action="ppaction://hlinksldjump"/>
              </a:rPr>
              <a:t>Task View</a:t>
            </a:r>
            <a:endParaRPr lang="en-US" sz="1200" b="1" dirty="0">
              <a:solidFill>
                <a:schemeClr val="tx1"/>
              </a:solidFill>
            </a:endParaRPr>
          </a:p>
        </p:txBody>
      </p:sp>
      <p:sp>
        <p:nvSpPr>
          <p:cNvPr id="119" name="Action Button: Custom 118">
            <a:hlinkClick r:id="rId4" action="ppaction://hlinksldjump" highlightClick="1"/>
          </p:cNvPr>
          <p:cNvSpPr/>
          <p:nvPr/>
        </p:nvSpPr>
        <p:spPr>
          <a:xfrm>
            <a:off x="6147283" y="6199073"/>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6" action="ppaction://hlinksldjump"/>
              </a:rPr>
              <a:t>Draft PCD</a:t>
            </a:r>
            <a:endParaRPr lang="en-US" sz="1200" b="1" dirty="0">
              <a:solidFill>
                <a:schemeClr val="tx1"/>
              </a:solidFill>
            </a:endParaRPr>
          </a:p>
        </p:txBody>
      </p:sp>
      <p:sp>
        <p:nvSpPr>
          <p:cNvPr id="132" name="TextBox 90"/>
          <p:cNvSpPr txBox="1"/>
          <p:nvPr/>
        </p:nvSpPr>
        <p:spPr>
          <a:xfrm>
            <a:off x="3603429" y="2166117"/>
            <a:ext cx="971365"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srgbClr val="FF0000"/>
                </a:solidFill>
                <a:latin typeface="Calibri" panose="020F0502020204030204"/>
                <a:ea typeface="+mn-ea"/>
              </a:rPr>
              <a:t>Status:</a:t>
            </a:r>
            <a:endParaRPr lang="en-US" sz="1400" b="0" dirty="0">
              <a:solidFill>
                <a:srgbClr val="FF0000"/>
              </a:solidFill>
              <a:latin typeface="Calibri" panose="020F0502020204030204"/>
              <a:ea typeface="+mn-ea"/>
            </a:endParaRPr>
          </a:p>
        </p:txBody>
      </p:sp>
      <p:sp>
        <p:nvSpPr>
          <p:cNvPr id="133" name="Rectangle 132"/>
          <p:cNvSpPr/>
          <p:nvPr/>
        </p:nvSpPr>
        <p:spPr>
          <a:xfrm>
            <a:off x="4297115" y="2253346"/>
            <a:ext cx="999833" cy="13845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rgbClr val="FF0000"/>
                </a:solidFill>
              </a:rPr>
              <a:t>In-Progress</a:t>
            </a:r>
            <a:endParaRPr lang="en-US" sz="1050" b="0" dirty="0">
              <a:solidFill>
                <a:srgbClr val="FF0000"/>
              </a:solidFill>
            </a:endParaRPr>
          </a:p>
        </p:txBody>
      </p:sp>
      <p:sp>
        <p:nvSpPr>
          <p:cNvPr id="114" name="TextBox 90"/>
          <p:cNvSpPr txBox="1"/>
          <p:nvPr/>
        </p:nvSpPr>
        <p:spPr>
          <a:xfrm>
            <a:off x="7547572" y="2206935"/>
            <a:ext cx="862854" cy="261610"/>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100" dirty="0" smtClean="0">
                <a:solidFill>
                  <a:srgbClr val="FF0000"/>
                </a:solidFill>
                <a:latin typeface="Calibri" panose="020F0502020204030204"/>
                <a:ea typeface="+mn-ea"/>
              </a:rPr>
              <a:t>Required: *</a:t>
            </a:r>
            <a:endParaRPr lang="en-US" sz="1100" dirty="0">
              <a:solidFill>
                <a:srgbClr val="FF0000"/>
              </a:solidFill>
              <a:latin typeface="Calibri" panose="020F0502020204030204"/>
              <a:ea typeface="+mn-ea"/>
            </a:endParaRPr>
          </a:p>
        </p:txBody>
      </p:sp>
      <p:sp>
        <p:nvSpPr>
          <p:cNvPr id="121" name="Rectangle 120"/>
          <p:cNvSpPr/>
          <p:nvPr/>
        </p:nvSpPr>
        <p:spPr>
          <a:xfrm>
            <a:off x="5780482" y="2750291"/>
            <a:ext cx="2239183" cy="1630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Attachment(s)</a:t>
            </a:r>
            <a:endParaRPr lang="en-US" sz="1050" b="0" dirty="0">
              <a:solidFill>
                <a:prstClr val="black"/>
              </a:solidFill>
            </a:endParaRPr>
          </a:p>
        </p:txBody>
      </p:sp>
      <p:sp>
        <p:nvSpPr>
          <p:cNvPr id="134" name="Isosceles Triangle 133"/>
          <p:cNvSpPr/>
          <p:nvPr/>
        </p:nvSpPr>
        <p:spPr>
          <a:xfrm rot="10800000">
            <a:off x="7906414" y="2780620"/>
            <a:ext cx="91440" cy="96762"/>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p:cNvSpPr/>
          <p:nvPr/>
        </p:nvSpPr>
        <p:spPr>
          <a:xfrm>
            <a:off x="5791115" y="3802922"/>
            <a:ext cx="2239183" cy="1630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Attachment(s)</a:t>
            </a:r>
            <a:endParaRPr lang="en-US" sz="1050" b="0" dirty="0">
              <a:solidFill>
                <a:prstClr val="black"/>
              </a:solidFill>
            </a:endParaRPr>
          </a:p>
        </p:txBody>
      </p:sp>
      <p:sp>
        <p:nvSpPr>
          <p:cNvPr id="136" name="Isosceles Triangle 135"/>
          <p:cNvSpPr/>
          <p:nvPr/>
        </p:nvSpPr>
        <p:spPr>
          <a:xfrm rot="10800000">
            <a:off x="7917047" y="3833251"/>
            <a:ext cx="91440" cy="96762"/>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4814368" y="4895745"/>
            <a:ext cx="3478707" cy="11274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140" name="TextBox 44"/>
          <p:cNvSpPr txBox="1"/>
          <p:nvPr/>
        </p:nvSpPr>
        <p:spPr>
          <a:xfrm>
            <a:off x="4710375" y="4632017"/>
            <a:ext cx="679268"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Notes:</a:t>
            </a:r>
            <a:endParaRPr lang="en-US" sz="1400" b="0" dirty="0">
              <a:solidFill>
                <a:prstClr val="black"/>
              </a:solidFill>
              <a:latin typeface="Calibri" panose="020F0502020204030204"/>
              <a:ea typeface="+mn-ea"/>
            </a:endParaRPr>
          </a:p>
        </p:txBody>
      </p:sp>
      <p:sp>
        <p:nvSpPr>
          <p:cNvPr id="144" name="Rectangle 143"/>
          <p:cNvSpPr/>
          <p:nvPr/>
        </p:nvSpPr>
        <p:spPr>
          <a:xfrm>
            <a:off x="901603" y="4893655"/>
            <a:ext cx="3733646" cy="112955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150" name="Rectangle 149"/>
          <p:cNvSpPr/>
          <p:nvPr/>
        </p:nvSpPr>
        <p:spPr>
          <a:xfrm>
            <a:off x="952641" y="4956400"/>
            <a:ext cx="2843424" cy="1044642"/>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153" name="TextBox 128"/>
          <p:cNvSpPr txBox="1"/>
          <p:nvPr/>
        </p:nvSpPr>
        <p:spPr>
          <a:xfrm>
            <a:off x="764927" y="4626458"/>
            <a:ext cx="1933780"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Program Defined Fields:</a:t>
            </a:r>
            <a:endParaRPr lang="en-US" sz="1400" b="0" dirty="0">
              <a:solidFill>
                <a:prstClr val="black"/>
              </a:solidFill>
              <a:latin typeface="Calibri" panose="020F0502020204030204"/>
              <a:ea typeface="+mn-ea"/>
            </a:endParaRPr>
          </a:p>
        </p:txBody>
      </p:sp>
      <p:sp>
        <p:nvSpPr>
          <p:cNvPr id="155" name="Rectangle 154"/>
          <p:cNvSpPr/>
          <p:nvPr/>
        </p:nvSpPr>
        <p:spPr>
          <a:xfrm>
            <a:off x="2202538" y="5060508"/>
            <a:ext cx="1395979" cy="1538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smtClean="0">
                <a:solidFill>
                  <a:prstClr val="black"/>
                </a:solidFill>
              </a:rPr>
              <a:t>794</a:t>
            </a:r>
            <a:endParaRPr lang="en-US" sz="800" b="0" dirty="0">
              <a:solidFill>
                <a:prstClr val="black"/>
              </a:solidFill>
            </a:endParaRPr>
          </a:p>
        </p:txBody>
      </p:sp>
      <p:sp>
        <p:nvSpPr>
          <p:cNvPr id="157" name="Rectangle 156"/>
          <p:cNvSpPr/>
          <p:nvPr/>
        </p:nvSpPr>
        <p:spPr>
          <a:xfrm>
            <a:off x="1231162" y="5060508"/>
            <a:ext cx="922419" cy="13931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smtClean="0">
                <a:solidFill>
                  <a:prstClr val="black"/>
                </a:solidFill>
              </a:rPr>
              <a:t>Hull</a:t>
            </a:r>
            <a:endParaRPr lang="en-US" sz="800" b="0" dirty="0">
              <a:solidFill>
                <a:prstClr val="black"/>
              </a:solidFill>
            </a:endParaRPr>
          </a:p>
        </p:txBody>
      </p:sp>
      <p:sp>
        <p:nvSpPr>
          <p:cNvPr id="163" name="Rectangle 162"/>
          <p:cNvSpPr/>
          <p:nvPr/>
        </p:nvSpPr>
        <p:spPr>
          <a:xfrm>
            <a:off x="2202426" y="5281052"/>
            <a:ext cx="1396091" cy="1353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smtClean="0">
                <a:solidFill>
                  <a:prstClr val="black"/>
                </a:solidFill>
              </a:rPr>
              <a:t>16</a:t>
            </a:r>
            <a:endParaRPr lang="en-US" sz="800" b="0" dirty="0">
              <a:solidFill>
                <a:prstClr val="black"/>
              </a:solidFill>
            </a:endParaRPr>
          </a:p>
        </p:txBody>
      </p:sp>
      <p:sp>
        <p:nvSpPr>
          <p:cNvPr id="164" name="Rectangle 163"/>
          <p:cNvSpPr/>
          <p:nvPr/>
        </p:nvSpPr>
        <p:spPr>
          <a:xfrm>
            <a:off x="1231050" y="5282592"/>
            <a:ext cx="922419" cy="13931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smtClean="0">
                <a:solidFill>
                  <a:prstClr val="black"/>
                </a:solidFill>
              </a:rPr>
              <a:t>TI</a:t>
            </a:r>
            <a:endParaRPr lang="en-US" sz="800" b="0" dirty="0">
              <a:solidFill>
                <a:prstClr val="black"/>
              </a:solidFill>
            </a:endParaRPr>
          </a:p>
        </p:txBody>
      </p:sp>
      <p:sp>
        <p:nvSpPr>
          <p:cNvPr id="165" name="Rectangle 164"/>
          <p:cNvSpPr/>
          <p:nvPr/>
        </p:nvSpPr>
        <p:spPr>
          <a:xfrm>
            <a:off x="3895617" y="4959482"/>
            <a:ext cx="640080" cy="18789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166" name="Rectangle 165"/>
          <p:cNvSpPr/>
          <p:nvPr/>
        </p:nvSpPr>
        <p:spPr>
          <a:xfrm>
            <a:off x="3895617" y="5235073"/>
            <a:ext cx="640080" cy="18789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Delete</a:t>
            </a:r>
            <a:endParaRPr lang="en-US" sz="1200" b="0" dirty="0">
              <a:solidFill>
                <a:prstClr val="black"/>
              </a:solidFill>
            </a:endParaRPr>
          </a:p>
        </p:txBody>
      </p:sp>
      <p:sp>
        <p:nvSpPr>
          <p:cNvPr id="167" name="Isosceles Triangle 166"/>
          <p:cNvSpPr/>
          <p:nvPr/>
        </p:nvSpPr>
        <p:spPr>
          <a:xfrm rot="10800000">
            <a:off x="2028318" y="5089453"/>
            <a:ext cx="91440" cy="9144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68" name="Isosceles Triangle 167"/>
          <p:cNvSpPr/>
          <p:nvPr/>
        </p:nvSpPr>
        <p:spPr>
          <a:xfrm rot="10800000">
            <a:off x="2025481" y="5318286"/>
            <a:ext cx="91440" cy="9144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69" name="Rectangle 168"/>
          <p:cNvSpPr/>
          <p:nvPr/>
        </p:nvSpPr>
        <p:spPr>
          <a:xfrm>
            <a:off x="2210448" y="5481577"/>
            <a:ext cx="1396091" cy="1353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a:solidFill>
                  <a:prstClr val="black"/>
                </a:solidFill>
              </a:rPr>
              <a:t>Select/Enter</a:t>
            </a:r>
            <a:r>
              <a:rPr lang="en-US" sz="800" b="0" dirty="0" smtClean="0">
                <a:solidFill>
                  <a:prstClr val="black"/>
                </a:solidFill>
              </a:rPr>
              <a:t>…</a:t>
            </a:r>
            <a:endParaRPr lang="en-US" sz="800" b="0" dirty="0">
              <a:solidFill>
                <a:prstClr val="black"/>
              </a:solidFill>
            </a:endParaRPr>
          </a:p>
        </p:txBody>
      </p:sp>
      <p:sp>
        <p:nvSpPr>
          <p:cNvPr id="170" name="Rectangle 169"/>
          <p:cNvSpPr/>
          <p:nvPr/>
        </p:nvSpPr>
        <p:spPr>
          <a:xfrm>
            <a:off x="1239072" y="5483117"/>
            <a:ext cx="922419" cy="13931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smtClean="0">
                <a:solidFill>
                  <a:prstClr val="black"/>
                </a:solidFill>
              </a:rPr>
              <a:t>Select</a:t>
            </a:r>
            <a:endParaRPr lang="en-US" sz="800" b="0" dirty="0">
              <a:solidFill>
                <a:prstClr val="black"/>
              </a:solidFill>
            </a:endParaRPr>
          </a:p>
        </p:txBody>
      </p:sp>
      <p:sp>
        <p:nvSpPr>
          <p:cNvPr id="171" name="Isosceles Triangle 170"/>
          <p:cNvSpPr/>
          <p:nvPr/>
        </p:nvSpPr>
        <p:spPr>
          <a:xfrm rot="10800000">
            <a:off x="2033503" y="5518811"/>
            <a:ext cx="91440" cy="9144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72" name="Flowchart: Process 171"/>
          <p:cNvSpPr/>
          <p:nvPr/>
        </p:nvSpPr>
        <p:spPr>
          <a:xfrm>
            <a:off x="1062421" y="5310792"/>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Flowchart: Process 172"/>
          <p:cNvSpPr/>
          <p:nvPr/>
        </p:nvSpPr>
        <p:spPr>
          <a:xfrm>
            <a:off x="1062421" y="5089413"/>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Flowchart: Process 173"/>
          <p:cNvSpPr/>
          <p:nvPr/>
        </p:nvSpPr>
        <p:spPr>
          <a:xfrm>
            <a:off x="1062421" y="5503302"/>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5" name="Straight Connector 174"/>
          <p:cNvCxnSpPr/>
          <p:nvPr/>
        </p:nvCxnSpPr>
        <p:spPr>
          <a:xfrm>
            <a:off x="3653998" y="4956400"/>
            <a:ext cx="1051" cy="10347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6" name="Isosceles Triangle 175"/>
          <p:cNvSpPr/>
          <p:nvPr/>
        </p:nvSpPr>
        <p:spPr>
          <a:xfrm>
            <a:off x="3685772" y="587512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Isosceles Triangle 176"/>
          <p:cNvSpPr/>
          <p:nvPr/>
        </p:nvSpPr>
        <p:spPr>
          <a:xfrm rot="10800000">
            <a:off x="3686203" y="5008120"/>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Flowchart: Process 177"/>
          <p:cNvSpPr/>
          <p:nvPr/>
        </p:nvSpPr>
        <p:spPr>
          <a:xfrm>
            <a:off x="3686203" y="5139209"/>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9" name="Straight Connector 178"/>
          <p:cNvCxnSpPr/>
          <p:nvPr/>
        </p:nvCxnSpPr>
        <p:spPr>
          <a:xfrm>
            <a:off x="8166769" y="4891042"/>
            <a:ext cx="932" cy="11273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0" name="Isosceles Triangle 179"/>
          <p:cNvSpPr/>
          <p:nvPr/>
        </p:nvSpPr>
        <p:spPr>
          <a:xfrm>
            <a:off x="8188799" y="5902396"/>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Isosceles Triangle 180"/>
          <p:cNvSpPr/>
          <p:nvPr/>
        </p:nvSpPr>
        <p:spPr>
          <a:xfrm rot="10800000">
            <a:off x="8189230" y="4929514"/>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Flowchart: Process 181"/>
          <p:cNvSpPr/>
          <p:nvPr/>
        </p:nvSpPr>
        <p:spPr>
          <a:xfrm>
            <a:off x="8179605" y="5060603"/>
            <a:ext cx="91440" cy="91440"/>
          </a:xfrm>
          <a:prstGeom prst="flowChartProcess">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93103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PCD Notification</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40</a:t>
            </a:fld>
            <a:endParaRPr lang="en-US" dirty="0"/>
          </a:p>
        </p:txBody>
      </p:sp>
      <p:pic>
        <p:nvPicPr>
          <p:cNvPr id="4098" name="Picture 2" descr="image0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136" y="1265393"/>
            <a:ext cx="4290536" cy="77390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l="1836"/>
          <a:stretch/>
        </p:blipFill>
        <p:spPr>
          <a:xfrm>
            <a:off x="417250" y="2628336"/>
            <a:ext cx="3864836" cy="2661905"/>
          </a:xfrm>
          <a:prstGeom prst="rect">
            <a:avLst/>
          </a:prstGeom>
          <a:ln>
            <a:solidFill>
              <a:schemeClr val="tx1"/>
            </a:solidFill>
          </a:ln>
        </p:spPr>
      </p:pic>
      <p:sp>
        <p:nvSpPr>
          <p:cNvPr id="8" name="Rectangle 7"/>
          <p:cNvSpPr/>
          <p:nvPr/>
        </p:nvSpPr>
        <p:spPr>
          <a:xfrm>
            <a:off x="413136" y="5358812"/>
            <a:ext cx="3598614" cy="369332"/>
          </a:xfrm>
          <a:prstGeom prst="rect">
            <a:avLst/>
          </a:prstGeom>
        </p:spPr>
        <p:txBody>
          <a:bodyPr wrap="none">
            <a:spAutoFit/>
          </a:bodyPr>
          <a:lstStyle/>
          <a:p>
            <a:r>
              <a:rPr lang="en-US" dirty="0"/>
              <a:t>The link takes </a:t>
            </a:r>
            <a:r>
              <a:rPr lang="en-US" dirty="0" smtClean="0"/>
              <a:t>you </a:t>
            </a:r>
            <a:r>
              <a:rPr lang="en-US" dirty="0"/>
              <a:t>to the draft </a:t>
            </a:r>
            <a:r>
              <a:rPr lang="en-US" dirty="0" smtClean="0"/>
              <a:t>PCD. </a:t>
            </a:r>
            <a:endParaRPr lang="en-US" dirty="0"/>
          </a:p>
        </p:txBody>
      </p:sp>
    </p:spTree>
    <p:extLst>
      <p:ext uri="{BB962C8B-B14F-4D97-AF65-F5344CB8AC3E}">
        <p14:creationId xmlns:p14="http://schemas.microsoft.com/office/powerpoint/2010/main" val="32034946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PCD Notification</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41</a:t>
            </a:fld>
            <a:endParaRPr lang="en-US" dirty="0"/>
          </a:p>
        </p:txBody>
      </p:sp>
      <p:pic>
        <p:nvPicPr>
          <p:cNvPr id="4098" name="Picture 2" descr="image0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136" y="1265393"/>
            <a:ext cx="4290536" cy="77390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l="1836"/>
          <a:stretch/>
        </p:blipFill>
        <p:spPr>
          <a:xfrm>
            <a:off x="417250" y="2628336"/>
            <a:ext cx="3864836" cy="2661905"/>
          </a:xfrm>
          <a:prstGeom prst="rect">
            <a:avLst/>
          </a:prstGeom>
          <a:ln>
            <a:solidFill>
              <a:schemeClr val="tx1"/>
            </a:solidFill>
          </a:ln>
        </p:spPr>
      </p:pic>
      <p:sp>
        <p:nvSpPr>
          <p:cNvPr id="8" name="Rectangle 7"/>
          <p:cNvSpPr/>
          <p:nvPr/>
        </p:nvSpPr>
        <p:spPr>
          <a:xfrm>
            <a:off x="413136" y="5358812"/>
            <a:ext cx="3598614" cy="369332"/>
          </a:xfrm>
          <a:prstGeom prst="rect">
            <a:avLst/>
          </a:prstGeom>
        </p:spPr>
        <p:txBody>
          <a:bodyPr wrap="none">
            <a:spAutoFit/>
          </a:bodyPr>
          <a:lstStyle/>
          <a:p>
            <a:r>
              <a:rPr lang="en-US" dirty="0"/>
              <a:t>The link takes </a:t>
            </a:r>
            <a:r>
              <a:rPr lang="en-US" dirty="0" smtClean="0"/>
              <a:t>you </a:t>
            </a:r>
            <a:r>
              <a:rPr lang="en-US" dirty="0"/>
              <a:t>to the draft </a:t>
            </a:r>
            <a:r>
              <a:rPr lang="en-US" dirty="0" smtClean="0"/>
              <a:t>PCD. </a:t>
            </a:r>
            <a:endParaRPr lang="en-US" dirty="0"/>
          </a:p>
        </p:txBody>
      </p:sp>
    </p:spTree>
    <p:extLst>
      <p:ext uri="{BB962C8B-B14F-4D97-AF65-F5344CB8AC3E}">
        <p14:creationId xmlns:p14="http://schemas.microsoft.com/office/powerpoint/2010/main" val="29842974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89826"/>
            <a:ext cx="7886700" cy="794899"/>
          </a:xfrm>
        </p:spPr>
        <p:txBody>
          <a:bodyPr/>
          <a:lstStyle/>
          <a:p>
            <a:r>
              <a:rPr lang="en-US" dirty="0" smtClean="0"/>
              <a:t>PCD Users Guide</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42</a:t>
            </a:fld>
            <a:endParaRPr lang="en-US" dirty="0"/>
          </a:p>
        </p:txBody>
      </p:sp>
      <p:pic>
        <p:nvPicPr>
          <p:cNvPr id="7" name="Picture 6"/>
          <p:cNvPicPr>
            <a:picLocks noChangeAspect="1"/>
          </p:cNvPicPr>
          <p:nvPr/>
        </p:nvPicPr>
        <p:blipFill>
          <a:blip r:embed="rId2"/>
          <a:stretch>
            <a:fillRect/>
          </a:stretch>
        </p:blipFill>
        <p:spPr>
          <a:xfrm>
            <a:off x="873045" y="863928"/>
            <a:ext cx="7397910" cy="5486400"/>
          </a:xfrm>
          <a:prstGeom prst="rect">
            <a:avLst/>
          </a:prstGeom>
        </p:spPr>
      </p:pic>
    </p:spTree>
    <p:extLst>
      <p:ext uri="{BB962C8B-B14F-4D97-AF65-F5344CB8AC3E}">
        <p14:creationId xmlns:p14="http://schemas.microsoft.com/office/powerpoint/2010/main" val="39632654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4676" y="1001647"/>
            <a:ext cx="7592403" cy="538851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81" name="Flowchart: Process 180"/>
          <p:cNvSpPr/>
          <p:nvPr/>
        </p:nvSpPr>
        <p:spPr>
          <a:xfrm>
            <a:off x="863254" y="4070429"/>
            <a:ext cx="7438845" cy="1878844"/>
          </a:xfrm>
          <a:prstGeom prst="flowChartProcess">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lowchart: Process 116"/>
          <p:cNvSpPr/>
          <p:nvPr/>
        </p:nvSpPr>
        <p:spPr>
          <a:xfrm>
            <a:off x="861776" y="1419943"/>
            <a:ext cx="7438845" cy="2593664"/>
          </a:xfrm>
          <a:prstGeom prst="flowChartProcess">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42357" y="102890"/>
            <a:ext cx="7886700" cy="652749"/>
          </a:xfrm>
        </p:spPr>
        <p:txBody>
          <a:bodyPr>
            <a:normAutofit fontScale="90000"/>
          </a:bodyPr>
          <a:lstStyle/>
          <a:p>
            <a:r>
              <a:rPr lang="en-US" dirty="0"/>
              <a:t>PCD </a:t>
            </a:r>
            <a:r>
              <a:rPr lang="en-US" dirty="0" smtClean="0"/>
              <a:t>Task Maintenance</a:t>
            </a:r>
            <a:endParaRPr lang="en-US" dirty="0"/>
          </a:p>
        </p:txBody>
      </p:sp>
      <p:sp>
        <p:nvSpPr>
          <p:cNvPr id="5" name="TextBox 4"/>
          <p:cNvSpPr txBox="1"/>
          <p:nvPr/>
        </p:nvSpPr>
        <p:spPr>
          <a:xfrm>
            <a:off x="861776" y="1033966"/>
            <a:ext cx="609601"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err="1" smtClean="0">
                <a:solidFill>
                  <a:prstClr val="black"/>
                </a:solidFill>
                <a:latin typeface="Calibri" panose="020F0502020204030204"/>
                <a:ea typeface="+mn-ea"/>
              </a:rPr>
              <a:t>RecID</a:t>
            </a:r>
            <a:endParaRPr lang="en-US" sz="1400" b="0" dirty="0">
              <a:solidFill>
                <a:prstClr val="black"/>
              </a:solidFill>
              <a:latin typeface="Calibri" panose="020F0502020204030204"/>
              <a:ea typeface="+mn-ea"/>
            </a:endParaRPr>
          </a:p>
        </p:txBody>
      </p:sp>
      <p:sp>
        <p:nvSpPr>
          <p:cNvPr id="6" name="Rectangle 5"/>
          <p:cNvSpPr/>
          <p:nvPr/>
        </p:nvSpPr>
        <p:spPr>
          <a:xfrm>
            <a:off x="1471013" y="1126786"/>
            <a:ext cx="725714" cy="13788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00999</a:t>
            </a:r>
            <a:endParaRPr lang="en-US" sz="1050" b="0" dirty="0">
              <a:solidFill>
                <a:prstClr val="black"/>
              </a:solidFill>
            </a:endParaRPr>
          </a:p>
        </p:txBody>
      </p:sp>
      <p:sp>
        <p:nvSpPr>
          <p:cNvPr id="7" name="TextBox 9"/>
          <p:cNvSpPr txBox="1"/>
          <p:nvPr/>
        </p:nvSpPr>
        <p:spPr>
          <a:xfrm>
            <a:off x="2467054" y="1033966"/>
            <a:ext cx="805543"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Subject</a:t>
            </a:r>
            <a:endParaRPr lang="en-US" sz="1400" b="0" dirty="0">
              <a:solidFill>
                <a:prstClr val="black"/>
              </a:solidFill>
              <a:latin typeface="Calibri" panose="020F0502020204030204"/>
              <a:ea typeface="+mn-ea"/>
            </a:endParaRPr>
          </a:p>
        </p:txBody>
      </p:sp>
      <p:sp>
        <p:nvSpPr>
          <p:cNvPr id="8" name="Rectangle 7"/>
          <p:cNvSpPr/>
          <p:nvPr/>
        </p:nvSpPr>
        <p:spPr>
          <a:xfrm>
            <a:off x="3200023" y="1114896"/>
            <a:ext cx="2248002" cy="1497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it-IT" sz="1050" b="0" dirty="0">
                <a:solidFill>
                  <a:prstClr val="black"/>
                </a:solidFill>
              </a:rPr>
              <a:t>VA Class (New Con) Delta </a:t>
            </a:r>
            <a:r>
              <a:rPr lang="it-IT" sz="1050" b="0" dirty="0" smtClean="0">
                <a:solidFill>
                  <a:prstClr val="black"/>
                </a:solidFill>
              </a:rPr>
              <a:t>Spares</a:t>
            </a:r>
            <a:endParaRPr lang="en-US" sz="1050" b="0" dirty="0">
              <a:solidFill>
                <a:prstClr val="black"/>
              </a:solidFill>
            </a:endParaRPr>
          </a:p>
        </p:txBody>
      </p:sp>
      <p:sp>
        <p:nvSpPr>
          <p:cNvPr id="18" name="Rectangle 17"/>
          <p:cNvSpPr/>
          <p:nvPr/>
        </p:nvSpPr>
        <p:spPr>
          <a:xfrm>
            <a:off x="981649" y="1937212"/>
            <a:ext cx="830320" cy="1551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err="1" smtClean="0">
                <a:solidFill>
                  <a:prstClr val="black"/>
                </a:solidFill>
              </a:rPr>
              <a:t>Purch</a:t>
            </a:r>
            <a:r>
              <a:rPr lang="en-US" sz="1050" b="0" dirty="0" smtClean="0">
                <a:solidFill>
                  <a:prstClr val="black"/>
                </a:solidFill>
              </a:rPr>
              <a:t> </a:t>
            </a:r>
            <a:r>
              <a:rPr lang="en-US" sz="1050" b="0" dirty="0" err="1" smtClean="0">
                <a:solidFill>
                  <a:prstClr val="black"/>
                </a:solidFill>
              </a:rPr>
              <a:t>Req</a:t>
            </a:r>
            <a:endParaRPr lang="en-US" sz="1050" b="0" dirty="0">
              <a:solidFill>
                <a:prstClr val="black"/>
              </a:solidFill>
            </a:endParaRPr>
          </a:p>
        </p:txBody>
      </p:sp>
      <p:sp>
        <p:nvSpPr>
          <p:cNvPr id="47" name="TextBox 90"/>
          <p:cNvSpPr txBox="1"/>
          <p:nvPr/>
        </p:nvSpPr>
        <p:spPr>
          <a:xfrm>
            <a:off x="5609204" y="1025537"/>
            <a:ext cx="1284515"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Contract</a:t>
            </a:r>
            <a:endParaRPr lang="en-US" sz="1400" b="0" dirty="0">
              <a:solidFill>
                <a:prstClr val="black"/>
              </a:solidFill>
              <a:latin typeface="Calibri" panose="020F0502020204030204"/>
              <a:ea typeface="+mn-ea"/>
            </a:endParaRPr>
          </a:p>
        </p:txBody>
      </p:sp>
      <p:sp>
        <p:nvSpPr>
          <p:cNvPr id="48" name="Rectangle 47"/>
          <p:cNvSpPr/>
          <p:nvPr/>
        </p:nvSpPr>
        <p:spPr>
          <a:xfrm>
            <a:off x="6379156" y="1115247"/>
            <a:ext cx="1596226" cy="1435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N00024-15-C-6222</a:t>
            </a:r>
            <a:endParaRPr lang="en-US" sz="1050" b="0" dirty="0">
              <a:solidFill>
                <a:prstClr val="black"/>
              </a:solidFill>
            </a:endParaRPr>
          </a:p>
        </p:txBody>
      </p:sp>
      <p:sp>
        <p:nvSpPr>
          <p:cNvPr id="49" name="TextBox 92"/>
          <p:cNvSpPr txBox="1"/>
          <p:nvPr/>
        </p:nvSpPr>
        <p:spPr>
          <a:xfrm>
            <a:off x="1999669" y="1362923"/>
            <a:ext cx="1284515"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Role1</a:t>
            </a:r>
            <a:endParaRPr lang="en-US" sz="1400" b="0" dirty="0">
              <a:solidFill>
                <a:prstClr val="black"/>
              </a:solidFill>
              <a:latin typeface="Calibri" panose="020F0502020204030204"/>
              <a:ea typeface="+mn-ea"/>
            </a:endParaRPr>
          </a:p>
        </p:txBody>
      </p:sp>
      <p:sp>
        <p:nvSpPr>
          <p:cNvPr id="50" name="Rectangle 49"/>
          <p:cNvSpPr/>
          <p:nvPr/>
        </p:nvSpPr>
        <p:spPr>
          <a:xfrm>
            <a:off x="1877147" y="2151589"/>
            <a:ext cx="1920240" cy="46664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Mullins, Jeremiyah</a:t>
            </a:r>
          </a:p>
        </p:txBody>
      </p:sp>
      <p:sp>
        <p:nvSpPr>
          <p:cNvPr id="59" name="TextBox 116"/>
          <p:cNvSpPr txBox="1"/>
          <p:nvPr/>
        </p:nvSpPr>
        <p:spPr>
          <a:xfrm>
            <a:off x="4105958" y="1363121"/>
            <a:ext cx="1284515"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Role2</a:t>
            </a:r>
            <a:endParaRPr lang="en-US" sz="1400" b="0" dirty="0">
              <a:solidFill>
                <a:prstClr val="black"/>
              </a:solidFill>
              <a:latin typeface="Calibri" panose="020F0502020204030204"/>
              <a:ea typeface="+mn-ea"/>
            </a:endParaRPr>
          </a:p>
        </p:txBody>
      </p:sp>
      <p:sp>
        <p:nvSpPr>
          <p:cNvPr id="60" name="Rectangle 59"/>
          <p:cNvSpPr/>
          <p:nvPr/>
        </p:nvSpPr>
        <p:spPr>
          <a:xfrm>
            <a:off x="3988175" y="2152319"/>
            <a:ext cx="1920240" cy="46155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Myers, Janet	(Pending)</a:t>
            </a:r>
          </a:p>
          <a:p>
            <a:pPr fontAlgn="auto">
              <a:spcBef>
                <a:spcPts val="0"/>
              </a:spcBef>
              <a:spcAft>
                <a:spcPts val="0"/>
              </a:spcAft>
            </a:pPr>
            <a:r>
              <a:rPr lang="en-US" sz="1050" b="0" dirty="0">
                <a:solidFill>
                  <a:prstClr val="black"/>
                </a:solidFill>
              </a:rPr>
              <a:t>Smith, Joe	(Pending)</a:t>
            </a:r>
          </a:p>
        </p:txBody>
      </p:sp>
      <p:sp>
        <p:nvSpPr>
          <p:cNvPr id="65" name="TextBox 122"/>
          <p:cNvSpPr txBox="1"/>
          <p:nvPr/>
        </p:nvSpPr>
        <p:spPr>
          <a:xfrm>
            <a:off x="6216724" y="1363024"/>
            <a:ext cx="1284515"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Role3</a:t>
            </a:r>
            <a:endParaRPr lang="en-US" sz="1400" b="0" dirty="0">
              <a:solidFill>
                <a:prstClr val="black"/>
              </a:solidFill>
              <a:latin typeface="Calibri" panose="020F0502020204030204"/>
              <a:ea typeface="+mn-ea"/>
            </a:endParaRPr>
          </a:p>
        </p:txBody>
      </p:sp>
      <p:sp>
        <p:nvSpPr>
          <p:cNvPr id="66" name="Rectangle 65"/>
          <p:cNvSpPr/>
          <p:nvPr/>
        </p:nvSpPr>
        <p:spPr>
          <a:xfrm>
            <a:off x="6099425" y="2151759"/>
            <a:ext cx="1920240" cy="4616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Jones, William	(Approved)</a:t>
            </a:r>
          </a:p>
          <a:p>
            <a:pPr fontAlgn="auto">
              <a:spcBef>
                <a:spcPts val="0"/>
              </a:spcBef>
              <a:spcAft>
                <a:spcPts val="0"/>
              </a:spcAft>
            </a:pPr>
            <a:endParaRPr lang="en-US" sz="1050" b="0" dirty="0">
              <a:solidFill>
                <a:prstClr val="black"/>
              </a:solidFill>
            </a:endParaRPr>
          </a:p>
        </p:txBody>
      </p:sp>
      <p:sp>
        <p:nvSpPr>
          <p:cNvPr id="17" name="TextBox 20"/>
          <p:cNvSpPr txBox="1"/>
          <p:nvPr/>
        </p:nvSpPr>
        <p:spPr>
          <a:xfrm>
            <a:off x="877770" y="1362923"/>
            <a:ext cx="828142"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Task</a:t>
            </a:r>
            <a:endParaRPr lang="en-US" sz="1400" b="0" dirty="0">
              <a:solidFill>
                <a:prstClr val="black"/>
              </a:solidFill>
              <a:latin typeface="Calibri" panose="020F0502020204030204"/>
              <a:ea typeface="+mn-ea"/>
            </a:endParaRPr>
          </a:p>
        </p:txBody>
      </p:sp>
      <p:sp>
        <p:nvSpPr>
          <p:cNvPr id="118" name="Rounded Rectangle 117"/>
          <p:cNvSpPr/>
          <p:nvPr/>
        </p:nvSpPr>
        <p:spPr>
          <a:xfrm>
            <a:off x="981649" y="6077560"/>
            <a:ext cx="1018020" cy="226856"/>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Add Task</a:t>
            </a:r>
            <a:endParaRPr lang="en-US" sz="1200" b="1" dirty="0">
              <a:solidFill>
                <a:schemeClr val="tx1"/>
              </a:solidFill>
            </a:endParaRPr>
          </a:p>
        </p:txBody>
      </p:sp>
      <p:cxnSp>
        <p:nvCxnSpPr>
          <p:cNvPr id="122" name="Straight Connector 121"/>
          <p:cNvCxnSpPr/>
          <p:nvPr/>
        </p:nvCxnSpPr>
        <p:spPr>
          <a:xfrm>
            <a:off x="8194948" y="1609457"/>
            <a:ext cx="6687" cy="24041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3" name="Isosceles Triangle 122"/>
          <p:cNvSpPr/>
          <p:nvPr/>
        </p:nvSpPr>
        <p:spPr>
          <a:xfrm>
            <a:off x="8201635" y="3900741"/>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Isosceles Triangle 123"/>
          <p:cNvSpPr/>
          <p:nvPr/>
        </p:nvSpPr>
        <p:spPr>
          <a:xfrm rot="10800000">
            <a:off x="8202066" y="1640222"/>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lowchart: Process 124"/>
          <p:cNvSpPr/>
          <p:nvPr/>
        </p:nvSpPr>
        <p:spPr>
          <a:xfrm>
            <a:off x="8202066" y="1771311"/>
            <a:ext cx="91440" cy="18288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ounded Rectangle 125"/>
          <p:cNvSpPr/>
          <p:nvPr/>
        </p:nvSpPr>
        <p:spPr>
          <a:xfrm>
            <a:off x="3194327" y="6077560"/>
            <a:ext cx="1018020" cy="226856"/>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Edit</a:t>
            </a:r>
            <a:endParaRPr lang="en-US" sz="1200" b="1" dirty="0">
              <a:solidFill>
                <a:schemeClr val="tx1"/>
              </a:solidFill>
            </a:endParaRPr>
          </a:p>
        </p:txBody>
      </p:sp>
      <p:sp>
        <p:nvSpPr>
          <p:cNvPr id="127" name="Rounded Rectangle 126"/>
          <p:cNvSpPr/>
          <p:nvPr/>
        </p:nvSpPr>
        <p:spPr>
          <a:xfrm>
            <a:off x="5861345" y="6077560"/>
            <a:ext cx="1018020" cy="226856"/>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Delete</a:t>
            </a:r>
            <a:endParaRPr lang="en-US" sz="1200" b="1" dirty="0">
              <a:solidFill>
                <a:schemeClr val="tx1"/>
              </a:solidFill>
            </a:endParaRPr>
          </a:p>
        </p:txBody>
      </p:sp>
      <p:sp>
        <p:nvSpPr>
          <p:cNvPr id="132" name="Rectangle 131"/>
          <p:cNvSpPr/>
          <p:nvPr/>
        </p:nvSpPr>
        <p:spPr>
          <a:xfrm>
            <a:off x="984250" y="1734711"/>
            <a:ext cx="830320" cy="1551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Identifier</a:t>
            </a:r>
            <a:endParaRPr lang="en-US" sz="1050" b="0" dirty="0">
              <a:solidFill>
                <a:prstClr val="black"/>
              </a:solidFill>
            </a:endParaRPr>
          </a:p>
        </p:txBody>
      </p:sp>
      <p:sp>
        <p:nvSpPr>
          <p:cNvPr id="133" name="Rectangle 132"/>
          <p:cNvSpPr/>
          <p:nvPr/>
        </p:nvSpPr>
        <p:spPr>
          <a:xfrm>
            <a:off x="1877147" y="1735493"/>
            <a:ext cx="2936609" cy="1531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Name/Description</a:t>
            </a:r>
            <a:endParaRPr lang="en-US" sz="1050" b="0" dirty="0">
              <a:solidFill>
                <a:prstClr val="black"/>
              </a:solidFill>
            </a:endParaRPr>
          </a:p>
        </p:txBody>
      </p:sp>
      <p:sp>
        <p:nvSpPr>
          <p:cNvPr id="134" name="Rectangle 133"/>
          <p:cNvSpPr/>
          <p:nvPr/>
        </p:nvSpPr>
        <p:spPr>
          <a:xfrm>
            <a:off x="4873062" y="1734769"/>
            <a:ext cx="830320" cy="1551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Status</a:t>
            </a:r>
            <a:endParaRPr lang="en-US" sz="1050" b="0" dirty="0">
              <a:solidFill>
                <a:prstClr val="black"/>
              </a:solidFill>
            </a:endParaRPr>
          </a:p>
        </p:txBody>
      </p:sp>
      <p:cxnSp>
        <p:nvCxnSpPr>
          <p:cNvPr id="139" name="Straight Connector 138"/>
          <p:cNvCxnSpPr/>
          <p:nvPr/>
        </p:nvCxnSpPr>
        <p:spPr>
          <a:xfrm>
            <a:off x="889095" y="1609457"/>
            <a:ext cx="741152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Flowchart: Process 120"/>
          <p:cNvSpPr/>
          <p:nvPr/>
        </p:nvSpPr>
        <p:spPr>
          <a:xfrm>
            <a:off x="879243" y="1737918"/>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942584" y="4494326"/>
            <a:ext cx="830320" cy="1551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Task Type</a:t>
            </a:r>
            <a:r>
              <a:rPr lang="en-US" sz="1050" dirty="0">
                <a:solidFill>
                  <a:srgbClr val="FF0000"/>
                </a:solidFill>
              </a:rPr>
              <a:t> *</a:t>
            </a:r>
            <a:endParaRPr lang="en-US" sz="1050" b="0" dirty="0">
              <a:solidFill>
                <a:prstClr val="black"/>
              </a:solidFill>
            </a:endParaRPr>
          </a:p>
        </p:txBody>
      </p:sp>
      <p:sp>
        <p:nvSpPr>
          <p:cNvPr id="130" name="Isosceles Triangle 129"/>
          <p:cNvSpPr/>
          <p:nvPr/>
        </p:nvSpPr>
        <p:spPr>
          <a:xfrm rot="10800000">
            <a:off x="1650060" y="4521785"/>
            <a:ext cx="91440" cy="9144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31" name="Rectangle 130"/>
          <p:cNvSpPr/>
          <p:nvPr/>
        </p:nvSpPr>
        <p:spPr>
          <a:xfrm>
            <a:off x="1881963" y="4508205"/>
            <a:ext cx="839605" cy="1412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Originator</a:t>
            </a:r>
            <a:r>
              <a:rPr lang="en-US" sz="1050" dirty="0">
                <a:solidFill>
                  <a:srgbClr val="FF0000"/>
                </a:solidFill>
              </a:rPr>
              <a:t> *</a:t>
            </a:r>
            <a:endParaRPr lang="en-US" sz="1050" b="0" dirty="0">
              <a:solidFill>
                <a:prstClr val="black"/>
              </a:solidFill>
            </a:endParaRPr>
          </a:p>
        </p:txBody>
      </p:sp>
      <p:sp>
        <p:nvSpPr>
          <p:cNvPr id="138" name="Isosceles Triangle 137"/>
          <p:cNvSpPr/>
          <p:nvPr/>
        </p:nvSpPr>
        <p:spPr>
          <a:xfrm rot="10800000">
            <a:off x="2603309" y="4531410"/>
            <a:ext cx="91440" cy="9144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40" name="Rectangle 139"/>
          <p:cNvSpPr/>
          <p:nvPr/>
        </p:nvSpPr>
        <p:spPr>
          <a:xfrm>
            <a:off x="4882446" y="4495982"/>
            <a:ext cx="1167650" cy="4585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Name(s)</a:t>
            </a:r>
            <a:endParaRPr lang="en-US" sz="1050" b="0" dirty="0">
              <a:solidFill>
                <a:prstClr val="black"/>
              </a:solidFill>
            </a:endParaRPr>
          </a:p>
        </p:txBody>
      </p:sp>
      <p:sp>
        <p:nvSpPr>
          <p:cNvPr id="141" name="Rectangle 140"/>
          <p:cNvSpPr/>
          <p:nvPr/>
        </p:nvSpPr>
        <p:spPr>
          <a:xfrm>
            <a:off x="3997537" y="4494524"/>
            <a:ext cx="830320" cy="1551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Reviewer</a:t>
            </a:r>
            <a:r>
              <a:rPr lang="en-US" sz="1050" dirty="0">
                <a:solidFill>
                  <a:srgbClr val="FF0000"/>
                </a:solidFill>
              </a:rPr>
              <a:t> </a:t>
            </a:r>
            <a:endParaRPr lang="en-US" sz="1050" b="0" dirty="0">
              <a:solidFill>
                <a:prstClr val="black"/>
              </a:solidFill>
            </a:endParaRPr>
          </a:p>
        </p:txBody>
      </p:sp>
      <p:sp>
        <p:nvSpPr>
          <p:cNvPr id="142" name="Isosceles Triangle 141"/>
          <p:cNvSpPr/>
          <p:nvPr/>
        </p:nvSpPr>
        <p:spPr>
          <a:xfrm rot="10800000">
            <a:off x="4709597" y="4531608"/>
            <a:ext cx="91440" cy="9144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45" name="Rectangle 144"/>
          <p:cNvSpPr/>
          <p:nvPr/>
        </p:nvSpPr>
        <p:spPr>
          <a:xfrm>
            <a:off x="6993212" y="4495885"/>
            <a:ext cx="1167650" cy="4652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Name(s)</a:t>
            </a:r>
            <a:endParaRPr lang="en-US" sz="1050" b="0" dirty="0">
              <a:solidFill>
                <a:prstClr val="black"/>
              </a:solidFill>
            </a:endParaRPr>
          </a:p>
        </p:txBody>
      </p:sp>
      <p:sp>
        <p:nvSpPr>
          <p:cNvPr id="146" name="Rectangle 145"/>
          <p:cNvSpPr/>
          <p:nvPr/>
        </p:nvSpPr>
        <p:spPr>
          <a:xfrm>
            <a:off x="6108303" y="4494427"/>
            <a:ext cx="830320" cy="1551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Approver</a:t>
            </a:r>
            <a:r>
              <a:rPr lang="en-US" sz="1050" dirty="0">
                <a:solidFill>
                  <a:srgbClr val="FF0000"/>
                </a:solidFill>
              </a:rPr>
              <a:t> *</a:t>
            </a:r>
            <a:endParaRPr lang="en-US" sz="1050" b="0" dirty="0">
              <a:solidFill>
                <a:prstClr val="black"/>
              </a:solidFill>
            </a:endParaRPr>
          </a:p>
        </p:txBody>
      </p:sp>
      <p:sp>
        <p:nvSpPr>
          <p:cNvPr id="147" name="Isosceles Triangle 146"/>
          <p:cNvSpPr/>
          <p:nvPr/>
        </p:nvSpPr>
        <p:spPr>
          <a:xfrm rot="10800000">
            <a:off x="6820364" y="4528523"/>
            <a:ext cx="91440" cy="9144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48" name="Rectangle 147"/>
          <p:cNvSpPr/>
          <p:nvPr/>
        </p:nvSpPr>
        <p:spPr>
          <a:xfrm>
            <a:off x="2773888" y="4489508"/>
            <a:ext cx="1167650" cy="4666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Name</a:t>
            </a:r>
            <a:endParaRPr lang="en-US" sz="1050" b="0" dirty="0">
              <a:solidFill>
                <a:prstClr val="black"/>
              </a:solidFill>
            </a:endParaRPr>
          </a:p>
        </p:txBody>
      </p:sp>
      <p:sp>
        <p:nvSpPr>
          <p:cNvPr id="150" name="Rectangle 149"/>
          <p:cNvSpPr/>
          <p:nvPr/>
        </p:nvSpPr>
        <p:spPr>
          <a:xfrm>
            <a:off x="951790" y="4294430"/>
            <a:ext cx="830320" cy="1551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Identifier</a:t>
            </a:r>
            <a:endParaRPr lang="en-US" sz="1050" b="0" dirty="0">
              <a:solidFill>
                <a:prstClr val="black"/>
              </a:solidFill>
            </a:endParaRPr>
          </a:p>
        </p:txBody>
      </p:sp>
      <p:sp>
        <p:nvSpPr>
          <p:cNvPr id="151" name="Rectangle 150"/>
          <p:cNvSpPr/>
          <p:nvPr/>
        </p:nvSpPr>
        <p:spPr>
          <a:xfrm>
            <a:off x="1870646" y="4295213"/>
            <a:ext cx="2963815" cy="1374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Name/Description</a:t>
            </a:r>
            <a:r>
              <a:rPr lang="en-US" sz="1050" dirty="0">
                <a:solidFill>
                  <a:srgbClr val="FF0000"/>
                </a:solidFill>
              </a:rPr>
              <a:t> *</a:t>
            </a:r>
            <a:endParaRPr lang="en-US" sz="1050" b="0" dirty="0">
              <a:solidFill>
                <a:prstClr val="black"/>
              </a:solidFill>
            </a:endParaRPr>
          </a:p>
        </p:txBody>
      </p:sp>
      <p:sp>
        <p:nvSpPr>
          <p:cNvPr id="152" name="Rectangle 151"/>
          <p:cNvSpPr/>
          <p:nvPr/>
        </p:nvSpPr>
        <p:spPr>
          <a:xfrm>
            <a:off x="4893767" y="4294488"/>
            <a:ext cx="830320" cy="1551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Status</a:t>
            </a:r>
            <a:r>
              <a:rPr lang="en-US" sz="1050" dirty="0">
                <a:solidFill>
                  <a:srgbClr val="FF0000"/>
                </a:solidFill>
              </a:rPr>
              <a:t> *</a:t>
            </a:r>
            <a:endParaRPr lang="en-US" sz="1050" b="0" dirty="0">
              <a:solidFill>
                <a:prstClr val="black"/>
              </a:solidFill>
            </a:endParaRPr>
          </a:p>
        </p:txBody>
      </p:sp>
      <p:sp>
        <p:nvSpPr>
          <p:cNvPr id="156" name="Isosceles Triangle 155"/>
          <p:cNvSpPr/>
          <p:nvPr/>
        </p:nvSpPr>
        <p:spPr>
          <a:xfrm rot="10800000">
            <a:off x="5589964" y="4335533"/>
            <a:ext cx="91440" cy="9144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57" name="Rounded Rectangle 156"/>
          <p:cNvSpPr/>
          <p:nvPr/>
        </p:nvSpPr>
        <p:spPr>
          <a:xfrm>
            <a:off x="4500825" y="6077560"/>
            <a:ext cx="1018020" cy="226856"/>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Save</a:t>
            </a:r>
            <a:endParaRPr lang="en-US" sz="1200" b="1" dirty="0">
              <a:solidFill>
                <a:schemeClr val="tx1"/>
              </a:solidFill>
            </a:endParaRPr>
          </a:p>
        </p:txBody>
      </p:sp>
      <p:sp>
        <p:nvSpPr>
          <p:cNvPr id="159" name="Rounded Rectangle 158"/>
          <p:cNvSpPr/>
          <p:nvPr/>
        </p:nvSpPr>
        <p:spPr>
          <a:xfrm>
            <a:off x="2080900" y="6077560"/>
            <a:ext cx="1018020" cy="226856"/>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Copy</a:t>
            </a:r>
            <a:endParaRPr lang="en-US" sz="1200" b="1" dirty="0">
              <a:solidFill>
                <a:schemeClr val="tx1"/>
              </a:solidFill>
            </a:endParaRPr>
          </a:p>
        </p:txBody>
      </p:sp>
      <p:sp>
        <p:nvSpPr>
          <p:cNvPr id="160" name="Rounded Rectangle 159"/>
          <p:cNvSpPr/>
          <p:nvPr/>
        </p:nvSpPr>
        <p:spPr>
          <a:xfrm>
            <a:off x="2757418" y="5017770"/>
            <a:ext cx="497423" cy="224069"/>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Add</a:t>
            </a:r>
            <a:endParaRPr lang="en-US" sz="1200" b="1" dirty="0">
              <a:solidFill>
                <a:schemeClr val="tx1"/>
              </a:solidFill>
            </a:endParaRPr>
          </a:p>
        </p:txBody>
      </p:sp>
      <p:sp>
        <p:nvSpPr>
          <p:cNvPr id="161" name="Rounded Rectangle 160"/>
          <p:cNvSpPr/>
          <p:nvPr/>
        </p:nvSpPr>
        <p:spPr>
          <a:xfrm>
            <a:off x="3319697" y="5017770"/>
            <a:ext cx="645522" cy="224069"/>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Delete</a:t>
            </a:r>
            <a:endParaRPr lang="en-US" sz="1200" b="1" dirty="0">
              <a:solidFill>
                <a:schemeClr val="tx1"/>
              </a:solidFill>
            </a:endParaRPr>
          </a:p>
        </p:txBody>
      </p:sp>
      <p:sp>
        <p:nvSpPr>
          <p:cNvPr id="162" name="Rounded Rectangle 161"/>
          <p:cNvSpPr/>
          <p:nvPr/>
        </p:nvSpPr>
        <p:spPr>
          <a:xfrm>
            <a:off x="6984681" y="5019252"/>
            <a:ext cx="497423" cy="224069"/>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Add</a:t>
            </a:r>
            <a:endParaRPr lang="en-US" sz="1200" b="1" dirty="0">
              <a:solidFill>
                <a:schemeClr val="tx1"/>
              </a:solidFill>
            </a:endParaRPr>
          </a:p>
        </p:txBody>
      </p:sp>
      <p:sp>
        <p:nvSpPr>
          <p:cNvPr id="163" name="Rounded Rectangle 162"/>
          <p:cNvSpPr/>
          <p:nvPr/>
        </p:nvSpPr>
        <p:spPr>
          <a:xfrm>
            <a:off x="7546960" y="5019252"/>
            <a:ext cx="645522" cy="224069"/>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Delete</a:t>
            </a:r>
            <a:endParaRPr lang="en-US" sz="1200" b="1" dirty="0">
              <a:solidFill>
                <a:schemeClr val="tx1"/>
              </a:solidFill>
            </a:endParaRPr>
          </a:p>
        </p:txBody>
      </p:sp>
      <p:sp>
        <p:nvSpPr>
          <p:cNvPr id="164" name="Rounded Rectangle 163"/>
          <p:cNvSpPr/>
          <p:nvPr/>
        </p:nvSpPr>
        <p:spPr>
          <a:xfrm>
            <a:off x="4855508" y="5020733"/>
            <a:ext cx="497423" cy="224069"/>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Add</a:t>
            </a:r>
            <a:endParaRPr lang="en-US" sz="1200" b="1" dirty="0">
              <a:solidFill>
                <a:schemeClr val="tx1"/>
              </a:solidFill>
            </a:endParaRPr>
          </a:p>
        </p:txBody>
      </p:sp>
      <p:sp>
        <p:nvSpPr>
          <p:cNvPr id="165" name="Rounded Rectangle 164"/>
          <p:cNvSpPr/>
          <p:nvPr/>
        </p:nvSpPr>
        <p:spPr>
          <a:xfrm>
            <a:off x="5417787" y="5020733"/>
            <a:ext cx="645522" cy="224069"/>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Delete</a:t>
            </a:r>
            <a:endParaRPr lang="en-US" sz="1200" b="1" dirty="0">
              <a:solidFill>
                <a:schemeClr val="tx1"/>
              </a:solidFill>
            </a:endParaRPr>
          </a:p>
        </p:txBody>
      </p:sp>
      <p:sp>
        <p:nvSpPr>
          <p:cNvPr id="166" name="Flowchart: Process 165"/>
          <p:cNvSpPr/>
          <p:nvPr/>
        </p:nvSpPr>
        <p:spPr>
          <a:xfrm>
            <a:off x="2818011" y="4536979"/>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Flowchart: Process 168"/>
          <p:cNvSpPr/>
          <p:nvPr/>
        </p:nvSpPr>
        <p:spPr>
          <a:xfrm>
            <a:off x="4914622" y="4538460"/>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4916096" y="4690860"/>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Flowchart: Process 170"/>
          <p:cNvSpPr/>
          <p:nvPr/>
        </p:nvSpPr>
        <p:spPr>
          <a:xfrm>
            <a:off x="4916096" y="4833021"/>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Flowchart: Process 171"/>
          <p:cNvSpPr/>
          <p:nvPr/>
        </p:nvSpPr>
        <p:spPr>
          <a:xfrm>
            <a:off x="7020112" y="4539938"/>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Flowchart: Process 172"/>
          <p:cNvSpPr/>
          <p:nvPr/>
        </p:nvSpPr>
        <p:spPr>
          <a:xfrm>
            <a:off x="7021586" y="4692338"/>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lowchart: Process 173"/>
          <p:cNvSpPr/>
          <p:nvPr/>
        </p:nvSpPr>
        <p:spPr>
          <a:xfrm>
            <a:off x="7021586" y="4834499"/>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2752970" y="5282095"/>
            <a:ext cx="1167650" cy="243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Directory Helper</a:t>
            </a:r>
            <a:endParaRPr lang="en-US" sz="1050" b="0" dirty="0">
              <a:solidFill>
                <a:prstClr val="black"/>
              </a:solidFill>
            </a:endParaRPr>
          </a:p>
        </p:txBody>
      </p:sp>
      <p:sp>
        <p:nvSpPr>
          <p:cNvPr id="182" name="Line Callout 1 181"/>
          <p:cNvSpPr/>
          <p:nvPr/>
        </p:nvSpPr>
        <p:spPr>
          <a:xfrm>
            <a:off x="7814761" y="4783778"/>
            <a:ext cx="1201479" cy="612648"/>
          </a:xfrm>
          <a:prstGeom prst="borderCallout1">
            <a:avLst>
              <a:gd name="adj1" fmla="val 108924"/>
              <a:gd name="adj2" fmla="val 29647"/>
              <a:gd name="adj3" fmla="val 156467"/>
              <a:gd name="adj4" fmla="val -53989"/>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Task comments?</a:t>
            </a:r>
            <a:endParaRPr lang="en-US" sz="1200" dirty="0">
              <a:solidFill>
                <a:schemeClr val="tx1"/>
              </a:solidFill>
            </a:endParaRPr>
          </a:p>
        </p:txBody>
      </p:sp>
      <p:sp>
        <p:nvSpPr>
          <p:cNvPr id="3" name="Date Placeholder 2"/>
          <p:cNvSpPr>
            <a:spLocks noGrp="1"/>
          </p:cNvSpPr>
          <p:nvPr>
            <p:ph type="dt" sz="half" idx="10"/>
          </p:nvPr>
        </p:nvSpPr>
        <p:spPr/>
        <p:txBody>
          <a:bodyPr/>
          <a:lstStyle/>
          <a:p>
            <a:r>
              <a:rPr lang="en-US" dirty="0"/>
              <a:t>5/9/2017</a:t>
            </a:r>
          </a:p>
        </p:txBody>
      </p:sp>
      <p:sp>
        <p:nvSpPr>
          <p:cNvPr id="51" name="Footer Placeholder 50"/>
          <p:cNvSpPr>
            <a:spLocks noGrp="1"/>
          </p:cNvSpPr>
          <p:nvPr>
            <p:ph type="ftr" sz="quarter" idx="11"/>
          </p:nvPr>
        </p:nvSpPr>
        <p:spPr/>
        <p:txBody>
          <a:bodyPr/>
          <a:lstStyle/>
          <a:p>
            <a:endParaRPr lang="en-US" dirty="0"/>
          </a:p>
        </p:txBody>
      </p:sp>
      <p:sp>
        <p:nvSpPr>
          <p:cNvPr id="52" name="Slide Number Placeholder 51"/>
          <p:cNvSpPr>
            <a:spLocks noGrp="1"/>
          </p:cNvSpPr>
          <p:nvPr>
            <p:ph type="sldNum" sz="quarter" idx="12"/>
          </p:nvPr>
        </p:nvSpPr>
        <p:spPr/>
        <p:txBody>
          <a:bodyPr/>
          <a:lstStyle/>
          <a:p>
            <a:fld id="{E7E4F1F3-89CE-45FD-84A5-5DB6D4995480}" type="slidenum">
              <a:rPr lang="en-US" smtClean="0"/>
              <a:t>5</a:t>
            </a:fld>
            <a:endParaRPr lang="en-US" dirty="0"/>
          </a:p>
        </p:txBody>
      </p:sp>
      <p:sp>
        <p:nvSpPr>
          <p:cNvPr id="91" name="Rectangle 90"/>
          <p:cNvSpPr/>
          <p:nvPr/>
        </p:nvSpPr>
        <p:spPr>
          <a:xfrm>
            <a:off x="990527" y="2995425"/>
            <a:ext cx="830320" cy="1551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BOM</a:t>
            </a:r>
            <a:endParaRPr lang="en-US" sz="1050" b="0" dirty="0">
              <a:solidFill>
                <a:prstClr val="black"/>
              </a:solidFill>
            </a:endParaRPr>
          </a:p>
        </p:txBody>
      </p:sp>
      <p:sp>
        <p:nvSpPr>
          <p:cNvPr id="92" name="Rectangle 91"/>
          <p:cNvSpPr/>
          <p:nvPr/>
        </p:nvSpPr>
        <p:spPr>
          <a:xfrm>
            <a:off x="1886025" y="3209802"/>
            <a:ext cx="1920240" cy="46664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Name(s)	</a:t>
            </a:r>
            <a:endParaRPr lang="en-US" sz="1050" b="0" dirty="0">
              <a:solidFill>
                <a:prstClr val="black"/>
              </a:solidFill>
            </a:endParaRPr>
          </a:p>
        </p:txBody>
      </p:sp>
      <p:sp>
        <p:nvSpPr>
          <p:cNvPr id="94" name="Rectangle 93"/>
          <p:cNvSpPr/>
          <p:nvPr/>
        </p:nvSpPr>
        <p:spPr>
          <a:xfrm>
            <a:off x="3997053" y="3210532"/>
            <a:ext cx="1920240" cy="46155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Name(s</a:t>
            </a:r>
            <a:r>
              <a:rPr lang="en-US" sz="1050" b="0" dirty="0">
                <a:solidFill>
                  <a:prstClr val="black"/>
                </a:solidFill>
              </a:rPr>
              <a:t>) 	Status</a:t>
            </a:r>
          </a:p>
          <a:p>
            <a:pPr fontAlgn="auto">
              <a:spcBef>
                <a:spcPts val="0"/>
              </a:spcBef>
              <a:spcAft>
                <a:spcPts val="0"/>
              </a:spcAft>
            </a:pPr>
            <a:endParaRPr lang="en-US" sz="1050" b="0" dirty="0">
              <a:solidFill>
                <a:prstClr val="black"/>
              </a:solidFill>
            </a:endParaRPr>
          </a:p>
        </p:txBody>
      </p:sp>
      <p:sp>
        <p:nvSpPr>
          <p:cNvPr id="96" name="Rectangle 95"/>
          <p:cNvSpPr/>
          <p:nvPr/>
        </p:nvSpPr>
        <p:spPr>
          <a:xfrm>
            <a:off x="6108303" y="3209972"/>
            <a:ext cx="1920240" cy="4616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Name(s</a:t>
            </a:r>
            <a:r>
              <a:rPr lang="en-US" sz="1050" b="0" dirty="0">
                <a:solidFill>
                  <a:prstClr val="black"/>
                </a:solidFill>
              </a:rPr>
              <a:t>) 	Status</a:t>
            </a:r>
          </a:p>
          <a:p>
            <a:pPr fontAlgn="auto">
              <a:spcBef>
                <a:spcPts val="0"/>
              </a:spcBef>
              <a:spcAft>
                <a:spcPts val="0"/>
              </a:spcAft>
            </a:pPr>
            <a:endParaRPr lang="en-US" sz="1050" b="0" dirty="0">
              <a:solidFill>
                <a:prstClr val="black"/>
              </a:solidFill>
            </a:endParaRPr>
          </a:p>
        </p:txBody>
      </p:sp>
      <p:sp>
        <p:nvSpPr>
          <p:cNvPr id="98" name="Flowchart: Process 97"/>
          <p:cNvSpPr/>
          <p:nvPr/>
        </p:nvSpPr>
        <p:spPr>
          <a:xfrm>
            <a:off x="8210944" y="2829524"/>
            <a:ext cx="91440" cy="18288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993128" y="2792924"/>
            <a:ext cx="830320" cy="1551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Identifier</a:t>
            </a:r>
            <a:endParaRPr lang="en-US" sz="1050" b="0" dirty="0">
              <a:solidFill>
                <a:prstClr val="black"/>
              </a:solidFill>
            </a:endParaRPr>
          </a:p>
        </p:txBody>
      </p:sp>
      <p:sp>
        <p:nvSpPr>
          <p:cNvPr id="100" name="Rectangle 99"/>
          <p:cNvSpPr/>
          <p:nvPr/>
        </p:nvSpPr>
        <p:spPr>
          <a:xfrm>
            <a:off x="1886025" y="2793706"/>
            <a:ext cx="2936609" cy="1531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Name/Description</a:t>
            </a:r>
            <a:endParaRPr lang="en-US" sz="1050" b="0" dirty="0">
              <a:solidFill>
                <a:prstClr val="black"/>
              </a:solidFill>
            </a:endParaRPr>
          </a:p>
        </p:txBody>
      </p:sp>
      <p:sp>
        <p:nvSpPr>
          <p:cNvPr id="101" name="Rectangle 100"/>
          <p:cNvSpPr/>
          <p:nvPr/>
        </p:nvSpPr>
        <p:spPr>
          <a:xfrm>
            <a:off x="4881940" y="2792982"/>
            <a:ext cx="830320" cy="1551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Status</a:t>
            </a:r>
            <a:endParaRPr lang="en-US" sz="1050" b="0" dirty="0">
              <a:solidFill>
                <a:prstClr val="black"/>
              </a:solidFill>
            </a:endParaRPr>
          </a:p>
        </p:txBody>
      </p:sp>
      <p:sp>
        <p:nvSpPr>
          <p:cNvPr id="102" name="Flowchart: Process 101"/>
          <p:cNvSpPr/>
          <p:nvPr/>
        </p:nvSpPr>
        <p:spPr>
          <a:xfrm>
            <a:off x="888102" y="2811532"/>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984250" y="3841992"/>
            <a:ext cx="830320" cy="1551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Identifier</a:t>
            </a:r>
            <a:endParaRPr lang="en-US" sz="1050" b="0" dirty="0">
              <a:solidFill>
                <a:prstClr val="black"/>
              </a:solidFill>
            </a:endParaRPr>
          </a:p>
        </p:txBody>
      </p:sp>
      <p:sp>
        <p:nvSpPr>
          <p:cNvPr id="104" name="Rectangle 103"/>
          <p:cNvSpPr/>
          <p:nvPr/>
        </p:nvSpPr>
        <p:spPr>
          <a:xfrm>
            <a:off x="1877147" y="3842774"/>
            <a:ext cx="2936609" cy="1531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Name/Description</a:t>
            </a:r>
            <a:endParaRPr lang="en-US" sz="1050" b="0" dirty="0">
              <a:solidFill>
                <a:prstClr val="black"/>
              </a:solidFill>
            </a:endParaRPr>
          </a:p>
        </p:txBody>
      </p:sp>
      <p:sp>
        <p:nvSpPr>
          <p:cNvPr id="105" name="Rectangle 104"/>
          <p:cNvSpPr/>
          <p:nvPr/>
        </p:nvSpPr>
        <p:spPr>
          <a:xfrm>
            <a:off x="4873062" y="3842050"/>
            <a:ext cx="830320" cy="1551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Status</a:t>
            </a:r>
            <a:endParaRPr lang="en-US" sz="1050" b="0" dirty="0">
              <a:solidFill>
                <a:prstClr val="black"/>
              </a:solidFill>
            </a:endParaRPr>
          </a:p>
        </p:txBody>
      </p:sp>
      <p:sp>
        <p:nvSpPr>
          <p:cNvPr id="106" name="Flowchart: Process 105"/>
          <p:cNvSpPr/>
          <p:nvPr/>
        </p:nvSpPr>
        <p:spPr>
          <a:xfrm>
            <a:off x="879446" y="3854170"/>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1877147" y="2993670"/>
            <a:ext cx="1920239" cy="1548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dirty="0" smtClean="0">
                <a:solidFill>
                  <a:prstClr val="black"/>
                </a:solidFill>
              </a:rPr>
              <a:t>Originator</a:t>
            </a:r>
            <a:endParaRPr lang="en-US" sz="1050" dirty="0">
              <a:solidFill>
                <a:prstClr val="black"/>
              </a:solidFill>
            </a:endParaRPr>
          </a:p>
        </p:txBody>
      </p:sp>
      <p:sp>
        <p:nvSpPr>
          <p:cNvPr id="108" name="Rectangle 107"/>
          <p:cNvSpPr/>
          <p:nvPr/>
        </p:nvSpPr>
        <p:spPr>
          <a:xfrm>
            <a:off x="3983437" y="2993867"/>
            <a:ext cx="830320" cy="1551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dirty="0" smtClean="0">
                <a:solidFill>
                  <a:prstClr val="black"/>
                </a:solidFill>
              </a:rPr>
              <a:t>Reviewer</a:t>
            </a:r>
            <a:endParaRPr lang="en-US" sz="1050" dirty="0">
              <a:solidFill>
                <a:prstClr val="black"/>
              </a:solidFill>
            </a:endParaRPr>
          </a:p>
        </p:txBody>
      </p:sp>
      <p:sp>
        <p:nvSpPr>
          <p:cNvPr id="109" name="Rectangle 108"/>
          <p:cNvSpPr/>
          <p:nvPr/>
        </p:nvSpPr>
        <p:spPr>
          <a:xfrm>
            <a:off x="6094203" y="2993770"/>
            <a:ext cx="830320" cy="1551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dirty="0" smtClean="0">
                <a:solidFill>
                  <a:prstClr val="black"/>
                </a:solidFill>
              </a:rPr>
              <a:t>Approver</a:t>
            </a:r>
            <a:endParaRPr lang="en-US" sz="1050" dirty="0">
              <a:solidFill>
                <a:prstClr val="black"/>
              </a:solidFill>
            </a:endParaRPr>
          </a:p>
        </p:txBody>
      </p:sp>
      <p:sp>
        <p:nvSpPr>
          <p:cNvPr id="113" name="Rectangle 112"/>
          <p:cNvSpPr/>
          <p:nvPr/>
        </p:nvSpPr>
        <p:spPr>
          <a:xfrm>
            <a:off x="1874121" y="1938161"/>
            <a:ext cx="1920239" cy="1548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dirty="0" smtClean="0">
                <a:solidFill>
                  <a:prstClr val="black"/>
                </a:solidFill>
              </a:rPr>
              <a:t>Originator</a:t>
            </a:r>
            <a:endParaRPr lang="en-US" sz="1050" dirty="0">
              <a:solidFill>
                <a:prstClr val="black"/>
              </a:solidFill>
            </a:endParaRPr>
          </a:p>
        </p:txBody>
      </p:sp>
      <p:sp>
        <p:nvSpPr>
          <p:cNvPr id="114" name="Rectangle 113"/>
          <p:cNvSpPr/>
          <p:nvPr/>
        </p:nvSpPr>
        <p:spPr>
          <a:xfrm>
            <a:off x="3980411" y="1938358"/>
            <a:ext cx="830320" cy="1551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dirty="0" smtClean="0">
                <a:solidFill>
                  <a:prstClr val="black"/>
                </a:solidFill>
              </a:rPr>
              <a:t>Reviewer</a:t>
            </a:r>
            <a:endParaRPr lang="en-US" sz="1050" dirty="0">
              <a:solidFill>
                <a:prstClr val="black"/>
              </a:solidFill>
            </a:endParaRPr>
          </a:p>
        </p:txBody>
      </p:sp>
      <p:sp>
        <p:nvSpPr>
          <p:cNvPr id="115" name="Rectangle 114"/>
          <p:cNvSpPr/>
          <p:nvPr/>
        </p:nvSpPr>
        <p:spPr>
          <a:xfrm>
            <a:off x="6091177" y="1938261"/>
            <a:ext cx="830320" cy="1551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dirty="0" smtClean="0">
                <a:solidFill>
                  <a:prstClr val="black"/>
                </a:solidFill>
              </a:rPr>
              <a:t>Approver</a:t>
            </a:r>
            <a:endParaRPr lang="en-US" sz="1050" dirty="0">
              <a:solidFill>
                <a:prstClr val="black"/>
              </a:solidFill>
            </a:endParaRPr>
          </a:p>
        </p:txBody>
      </p:sp>
      <p:sp>
        <p:nvSpPr>
          <p:cNvPr id="116" name="TextBox 26"/>
          <p:cNvSpPr txBox="1"/>
          <p:nvPr/>
        </p:nvSpPr>
        <p:spPr>
          <a:xfrm>
            <a:off x="6079758" y="4230146"/>
            <a:ext cx="1284515" cy="253916"/>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050" b="0" dirty="0" smtClean="0">
                <a:solidFill>
                  <a:prstClr val="black"/>
                </a:solidFill>
                <a:latin typeface="Calibri" panose="020F0502020204030204"/>
                <a:ea typeface="+mn-ea"/>
              </a:rPr>
              <a:t>Required By: </a:t>
            </a:r>
            <a:endParaRPr lang="en-US" sz="1050" b="0" dirty="0">
              <a:solidFill>
                <a:prstClr val="black"/>
              </a:solidFill>
              <a:latin typeface="Calibri" panose="020F0502020204030204"/>
              <a:ea typeface="+mn-ea"/>
            </a:endParaRPr>
          </a:p>
        </p:txBody>
      </p:sp>
      <p:sp>
        <p:nvSpPr>
          <p:cNvPr id="120" name="Rectangle 119"/>
          <p:cNvSpPr/>
          <p:nvPr/>
        </p:nvSpPr>
        <p:spPr>
          <a:xfrm>
            <a:off x="7284445" y="4288457"/>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2/1/17</a:t>
            </a:r>
            <a:r>
              <a:rPr lang="en-US" sz="1050" dirty="0">
                <a:solidFill>
                  <a:srgbClr val="FF0000"/>
                </a:solidFill>
              </a:rPr>
              <a:t> *</a:t>
            </a:r>
            <a:endParaRPr lang="en-US" sz="1050" b="0" dirty="0">
              <a:solidFill>
                <a:prstClr val="black"/>
              </a:solidFill>
            </a:endParaRPr>
          </a:p>
        </p:txBody>
      </p:sp>
      <p:pic>
        <p:nvPicPr>
          <p:cNvPr id="143" name="Picture 142"/>
          <p:cNvPicPr>
            <a:picLocks noChangeAspect="1"/>
          </p:cNvPicPr>
          <p:nvPr/>
        </p:nvPicPr>
        <p:blipFill>
          <a:blip r:embed="rId3"/>
          <a:stretch>
            <a:fillRect/>
          </a:stretch>
        </p:blipFill>
        <p:spPr>
          <a:xfrm>
            <a:off x="8041201" y="4286146"/>
            <a:ext cx="120169" cy="140197"/>
          </a:xfrm>
          <a:prstGeom prst="rect">
            <a:avLst/>
          </a:prstGeom>
        </p:spPr>
      </p:pic>
      <p:sp>
        <p:nvSpPr>
          <p:cNvPr id="144" name="Rectangle 143"/>
          <p:cNvSpPr/>
          <p:nvPr/>
        </p:nvSpPr>
        <p:spPr>
          <a:xfrm>
            <a:off x="4833962" y="5273162"/>
            <a:ext cx="1167650" cy="243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Directory Helper</a:t>
            </a:r>
            <a:endParaRPr lang="en-US" sz="1050" b="0" dirty="0">
              <a:solidFill>
                <a:prstClr val="black"/>
              </a:solidFill>
            </a:endParaRPr>
          </a:p>
        </p:txBody>
      </p:sp>
      <p:sp>
        <p:nvSpPr>
          <p:cNvPr id="149" name="Rectangle 148"/>
          <p:cNvSpPr/>
          <p:nvPr/>
        </p:nvSpPr>
        <p:spPr>
          <a:xfrm>
            <a:off x="6873551" y="5282095"/>
            <a:ext cx="1167650" cy="243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Approver Helper</a:t>
            </a:r>
            <a:endParaRPr lang="en-US" sz="1050" b="0" dirty="0">
              <a:solidFill>
                <a:prstClr val="black"/>
              </a:solidFill>
            </a:endParaRPr>
          </a:p>
        </p:txBody>
      </p:sp>
      <p:sp>
        <p:nvSpPr>
          <p:cNvPr id="93" name="Action Button: Custom 92">
            <a:hlinkClick r:id="rId4" action="ppaction://hlinksldjump" highlightClick="1"/>
          </p:cNvPr>
          <p:cNvSpPr/>
          <p:nvPr/>
        </p:nvSpPr>
        <p:spPr>
          <a:xfrm>
            <a:off x="7257742" y="6035658"/>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5" action="ppaction://hlinksldjump"/>
              </a:rPr>
              <a:t>Task View</a:t>
            </a:r>
            <a:endParaRPr lang="en-US" sz="1200" b="1" dirty="0">
              <a:solidFill>
                <a:schemeClr val="tx1"/>
              </a:solidFill>
            </a:endParaRPr>
          </a:p>
        </p:txBody>
      </p:sp>
      <p:sp>
        <p:nvSpPr>
          <p:cNvPr id="95" name="TextBox 90"/>
          <p:cNvSpPr txBox="1"/>
          <p:nvPr/>
        </p:nvSpPr>
        <p:spPr>
          <a:xfrm>
            <a:off x="888102" y="5542805"/>
            <a:ext cx="1017338" cy="261610"/>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050" b="0" dirty="0" smtClean="0">
                <a:solidFill>
                  <a:prstClr val="black"/>
                </a:solidFill>
                <a:latin typeface="Calibri" panose="020F0502020204030204"/>
                <a:ea typeface="+mn-ea"/>
              </a:rPr>
              <a:t>Attachments:</a:t>
            </a:r>
            <a:endParaRPr lang="en-US" sz="1050" b="0" dirty="0">
              <a:solidFill>
                <a:prstClr val="black"/>
              </a:solidFill>
              <a:latin typeface="Calibri" panose="020F0502020204030204"/>
              <a:ea typeface="+mn-ea"/>
            </a:endParaRPr>
          </a:p>
        </p:txBody>
      </p:sp>
      <p:sp>
        <p:nvSpPr>
          <p:cNvPr id="97" name="Rectangle 96"/>
          <p:cNvSpPr/>
          <p:nvPr/>
        </p:nvSpPr>
        <p:spPr>
          <a:xfrm>
            <a:off x="1852098" y="5526184"/>
            <a:ext cx="2663443" cy="36990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900" b="0" dirty="0" smtClean="0">
                <a:solidFill>
                  <a:prstClr val="black"/>
                </a:solidFill>
              </a:rPr>
              <a:t>LVA 790 Additional ABF Delta_HW</a:t>
            </a:r>
            <a:r>
              <a:rPr lang="en-US" sz="900" b="0" dirty="0">
                <a:solidFill>
                  <a:prstClr val="black"/>
                </a:solidFill>
              </a:rPr>
              <a:t> </a:t>
            </a:r>
            <a:r>
              <a:rPr lang="en-US" sz="900" b="0" dirty="0" smtClean="0">
                <a:solidFill>
                  <a:prstClr val="black"/>
                </a:solidFill>
              </a:rPr>
              <a:t>List_790_v02.xls</a:t>
            </a:r>
            <a:endParaRPr lang="en-US" sz="900" b="0" dirty="0">
              <a:solidFill>
                <a:prstClr val="black"/>
              </a:solidFill>
            </a:endParaRPr>
          </a:p>
        </p:txBody>
      </p:sp>
      <p:cxnSp>
        <p:nvCxnSpPr>
          <p:cNvPr id="111" name="Straight Connector 110"/>
          <p:cNvCxnSpPr/>
          <p:nvPr/>
        </p:nvCxnSpPr>
        <p:spPr>
          <a:xfrm flipH="1">
            <a:off x="4338360" y="5526184"/>
            <a:ext cx="121" cy="3699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2" name="Isosceles Triangle 111"/>
          <p:cNvSpPr/>
          <p:nvPr/>
        </p:nvSpPr>
        <p:spPr>
          <a:xfrm>
            <a:off x="4381291" y="5799323"/>
            <a:ext cx="91440" cy="96762"/>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Isosceles Triangle 118"/>
          <p:cNvSpPr/>
          <p:nvPr/>
        </p:nvSpPr>
        <p:spPr>
          <a:xfrm rot="10800000">
            <a:off x="4372844" y="5552179"/>
            <a:ext cx="91440" cy="96762"/>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Flowchart: Process 127"/>
          <p:cNvSpPr/>
          <p:nvPr/>
        </p:nvSpPr>
        <p:spPr>
          <a:xfrm>
            <a:off x="4372844" y="5665515"/>
            <a:ext cx="91440" cy="96762"/>
          </a:xfrm>
          <a:prstGeom prst="flowChartProcess">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Action Button: Custom 134">
            <a:hlinkClick r:id="rId4" action="ppaction://hlinksldjump" highlightClick="1"/>
          </p:cNvPr>
          <p:cNvSpPr/>
          <p:nvPr/>
        </p:nvSpPr>
        <p:spPr>
          <a:xfrm>
            <a:off x="4618585" y="5549854"/>
            <a:ext cx="697907" cy="328084"/>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6" action="ppaction://hlinksldjump"/>
              </a:rPr>
              <a:t>Attach</a:t>
            </a:r>
            <a:endParaRPr lang="en-US" sz="1200" b="1" dirty="0">
              <a:solidFill>
                <a:schemeClr val="tx1"/>
              </a:solidFill>
            </a:endParaRPr>
          </a:p>
        </p:txBody>
      </p:sp>
      <p:sp>
        <p:nvSpPr>
          <p:cNvPr id="137" name="Rectangle 136"/>
          <p:cNvSpPr/>
          <p:nvPr/>
        </p:nvSpPr>
        <p:spPr>
          <a:xfrm>
            <a:off x="5780482" y="1729567"/>
            <a:ext cx="2239183" cy="1630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Attachment…</a:t>
            </a:r>
            <a:endParaRPr lang="en-US" sz="1050" b="0" dirty="0">
              <a:solidFill>
                <a:prstClr val="black"/>
              </a:solidFill>
            </a:endParaRPr>
          </a:p>
        </p:txBody>
      </p:sp>
      <p:sp>
        <p:nvSpPr>
          <p:cNvPr id="153" name="Isosceles Triangle 152"/>
          <p:cNvSpPr/>
          <p:nvPr/>
        </p:nvSpPr>
        <p:spPr>
          <a:xfrm rot="10800000">
            <a:off x="7906414" y="1759896"/>
            <a:ext cx="91440" cy="96762"/>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p:cNvSpPr/>
          <p:nvPr/>
        </p:nvSpPr>
        <p:spPr>
          <a:xfrm>
            <a:off x="5794653" y="2785742"/>
            <a:ext cx="2239183" cy="1630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LVA 790 Additional ABF </a:t>
            </a:r>
            <a:r>
              <a:rPr lang="en-US" sz="1050" b="0" dirty="0" err="1">
                <a:solidFill>
                  <a:prstClr val="black"/>
                </a:solidFill>
              </a:rPr>
              <a:t>Delta_HW</a:t>
            </a:r>
            <a:r>
              <a:rPr lang="en-US" sz="1050" b="0" dirty="0">
                <a:solidFill>
                  <a:prstClr val="black"/>
                </a:solidFill>
              </a:rPr>
              <a:t> …</a:t>
            </a:r>
          </a:p>
        </p:txBody>
      </p:sp>
      <p:sp>
        <p:nvSpPr>
          <p:cNvPr id="155" name="Isosceles Triangle 154"/>
          <p:cNvSpPr/>
          <p:nvPr/>
        </p:nvSpPr>
        <p:spPr>
          <a:xfrm rot="10800000">
            <a:off x="7920585" y="2816071"/>
            <a:ext cx="91440" cy="96762"/>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a:off x="5808829" y="3831287"/>
            <a:ext cx="2239183" cy="1630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LVA 790 Additional ABF </a:t>
            </a:r>
            <a:r>
              <a:rPr lang="en-US" sz="1050" b="0" dirty="0" err="1">
                <a:solidFill>
                  <a:prstClr val="black"/>
                </a:solidFill>
              </a:rPr>
              <a:t>Delta_HW</a:t>
            </a:r>
            <a:r>
              <a:rPr lang="en-US" sz="1050" b="0" dirty="0">
                <a:solidFill>
                  <a:prstClr val="black"/>
                </a:solidFill>
              </a:rPr>
              <a:t> …</a:t>
            </a:r>
          </a:p>
        </p:txBody>
      </p:sp>
      <p:sp>
        <p:nvSpPr>
          <p:cNvPr id="167" name="Isosceles Triangle 166"/>
          <p:cNvSpPr/>
          <p:nvPr/>
        </p:nvSpPr>
        <p:spPr>
          <a:xfrm rot="10800000">
            <a:off x="7934761" y="3861616"/>
            <a:ext cx="91440" cy="96762"/>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Line Callout 1 167"/>
          <p:cNvSpPr/>
          <p:nvPr/>
        </p:nvSpPr>
        <p:spPr>
          <a:xfrm>
            <a:off x="7814761" y="4039338"/>
            <a:ext cx="1201479" cy="612648"/>
          </a:xfrm>
          <a:prstGeom prst="borderCallout1">
            <a:avLst>
              <a:gd name="adj1" fmla="val 108924"/>
              <a:gd name="adj2" fmla="val 29647"/>
              <a:gd name="adj3" fmla="val 189442"/>
              <a:gd name="adj4" fmla="val -110626"/>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References to hold PR, </a:t>
            </a:r>
            <a:r>
              <a:rPr lang="en-US" sz="1200" dirty="0" err="1" smtClean="0">
                <a:solidFill>
                  <a:schemeClr val="tx1"/>
                </a:solidFill>
              </a:rPr>
              <a:t>etc</a:t>
            </a:r>
            <a:r>
              <a:rPr lang="en-US" sz="1200" dirty="0" smtClean="0">
                <a:solidFill>
                  <a:schemeClr val="tx1"/>
                </a:solidFill>
              </a:rPr>
              <a:t>?</a:t>
            </a:r>
            <a:endParaRPr lang="en-US" sz="1200" dirty="0">
              <a:solidFill>
                <a:schemeClr val="tx1"/>
              </a:solidFill>
            </a:endParaRPr>
          </a:p>
        </p:txBody>
      </p:sp>
      <p:sp>
        <p:nvSpPr>
          <p:cNvPr id="176" name="TextBox 90"/>
          <p:cNvSpPr txBox="1"/>
          <p:nvPr/>
        </p:nvSpPr>
        <p:spPr>
          <a:xfrm>
            <a:off x="919464" y="4041878"/>
            <a:ext cx="1055800" cy="261610"/>
          </a:xfrm>
          <a:prstGeom prst="rect">
            <a:avLst/>
          </a:prstGeom>
          <a:noFill/>
        </p:spPr>
        <p:txBody>
          <a:bodyPr wrap="square" lIns="45720" rIns="45720"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100" dirty="0" smtClean="0">
                <a:solidFill>
                  <a:srgbClr val="FF0000"/>
                </a:solidFill>
                <a:latin typeface="Calibri" panose="020F0502020204030204"/>
                <a:ea typeface="+mn-ea"/>
              </a:rPr>
              <a:t>Required: *</a:t>
            </a:r>
            <a:endParaRPr lang="en-US" sz="1100" dirty="0">
              <a:solidFill>
                <a:srgbClr val="FF0000"/>
              </a:solidFill>
              <a:latin typeface="Calibri" panose="020F0502020204030204"/>
              <a:ea typeface="+mn-ea"/>
            </a:endParaRPr>
          </a:p>
        </p:txBody>
      </p:sp>
    </p:spTree>
    <p:extLst>
      <p:ext uri="{BB962C8B-B14F-4D97-AF65-F5344CB8AC3E}">
        <p14:creationId xmlns:p14="http://schemas.microsoft.com/office/powerpoint/2010/main" val="16047286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75798" y="957255"/>
            <a:ext cx="7592403" cy="558558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prstClr val="white"/>
              </a:solidFill>
            </a:endParaRPr>
          </a:p>
        </p:txBody>
      </p:sp>
      <p:sp>
        <p:nvSpPr>
          <p:cNvPr id="117" name="Flowchart: Process 116"/>
          <p:cNvSpPr/>
          <p:nvPr/>
        </p:nvSpPr>
        <p:spPr>
          <a:xfrm>
            <a:off x="889137" y="2440884"/>
            <a:ext cx="7411484" cy="2118624"/>
          </a:xfrm>
          <a:prstGeom prst="flowChartProcess">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255276" y="101108"/>
            <a:ext cx="7886700" cy="652749"/>
          </a:xfrm>
        </p:spPr>
        <p:txBody>
          <a:bodyPr>
            <a:normAutofit fontScale="90000"/>
          </a:bodyPr>
          <a:lstStyle/>
          <a:p>
            <a:r>
              <a:rPr lang="en-US" dirty="0"/>
              <a:t>PCD </a:t>
            </a:r>
            <a:r>
              <a:rPr lang="en-US" dirty="0" smtClean="0"/>
              <a:t>Tracker Entry</a:t>
            </a:r>
            <a:endParaRPr lang="en-US" dirty="0"/>
          </a:p>
        </p:txBody>
      </p:sp>
      <p:sp>
        <p:nvSpPr>
          <p:cNvPr id="5" name="TextBox 4"/>
          <p:cNvSpPr txBox="1"/>
          <p:nvPr/>
        </p:nvSpPr>
        <p:spPr>
          <a:xfrm>
            <a:off x="794401" y="1033966"/>
            <a:ext cx="661992"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err="1" smtClean="0">
                <a:solidFill>
                  <a:prstClr val="black"/>
                </a:solidFill>
                <a:latin typeface="Calibri" panose="020F0502020204030204"/>
                <a:ea typeface="+mn-ea"/>
              </a:rPr>
              <a:t>RecID</a:t>
            </a:r>
            <a:r>
              <a:rPr lang="en-US" sz="1400" b="0" dirty="0">
                <a:solidFill>
                  <a:prstClr val="black"/>
                </a:solidFill>
                <a:latin typeface="Calibri" panose="020F0502020204030204"/>
                <a:ea typeface="+mn-ea"/>
              </a:rPr>
              <a:t>:</a:t>
            </a:r>
          </a:p>
        </p:txBody>
      </p:sp>
      <p:sp>
        <p:nvSpPr>
          <p:cNvPr id="6" name="Rectangle 5"/>
          <p:cNvSpPr/>
          <p:nvPr/>
        </p:nvSpPr>
        <p:spPr>
          <a:xfrm>
            <a:off x="1471013" y="1126786"/>
            <a:ext cx="725714" cy="13788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00999</a:t>
            </a:r>
            <a:endParaRPr lang="en-US" sz="1050" b="0" dirty="0">
              <a:solidFill>
                <a:prstClr val="black"/>
              </a:solidFill>
            </a:endParaRPr>
          </a:p>
        </p:txBody>
      </p:sp>
      <p:sp>
        <p:nvSpPr>
          <p:cNvPr id="7" name="TextBox 9"/>
          <p:cNvSpPr txBox="1"/>
          <p:nvPr/>
        </p:nvSpPr>
        <p:spPr>
          <a:xfrm>
            <a:off x="2383912" y="1033966"/>
            <a:ext cx="888686"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Subject:</a:t>
            </a:r>
            <a:r>
              <a:rPr lang="en-US" sz="1400" b="0" dirty="0" smtClean="0">
                <a:solidFill>
                  <a:srgbClr val="FF0000"/>
                </a:solidFill>
                <a:latin typeface="Calibri" panose="020F0502020204030204"/>
                <a:ea typeface="+mn-ea"/>
              </a:rPr>
              <a:t>*</a:t>
            </a:r>
            <a:endParaRPr lang="en-US" sz="1400" b="0" dirty="0">
              <a:solidFill>
                <a:srgbClr val="FF0000"/>
              </a:solidFill>
              <a:latin typeface="Calibri" panose="020F0502020204030204"/>
              <a:ea typeface="+mn-ea"/>
            </a:endParaRPr>
          </a:p>
        </p:txBody>
      </p:sp>
      <p:sp>
        <p:nvSpPr>
          <p:cNvPr id="8" name="Rectangle 7"/>
          <p:cNvSpPr/>
          <p:nvPr/>
        </p:nvSpPr>
        <p:spPr>
          <a:xfrm>
            <a:off x="3200023" y="1114896"/>
            <a:ext cx="2248002" cy="1497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it-IT" sz="1050" b="0" dirty="0" smtClean="0">
                <a:solidFill>
                  <a:prstClr val="black"/>
                </a:solidFill>
              </a:rPr>
              <a:t>Enter Subject...</a:t>
            </a:r>
            <a:endParaRPr lang="en-US" sz="1050" b="0" dirty="0">
              <a:solidFill>
                <a:prstClr val="black"/>
              </a:solidFill>
            </a:endParaRPr>
          </a:p>
        </p:txBody>
      </p:sp>
      <p:sp>
        <p:nvSpPr>
          <p:cNvPr id="9" name="TextBox 12"/>
          <p:cNvSpPr txBox="1"/>
          <p:nvPr/>
        </p:nvSpPr>
        <p:spPr>
          <a:xfrm>
            <a:off x="3310890" y="1345142"/>
            <a:ext cx="1284515"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Mod</a:t>
            </a:r>
            <a:endParaRPr lang="en-US" sz="1400" b="0" dirty="0">
              <a:solidFill>
                <a:prstClr val="black"/>
              </a:solidFill>
              <a:latin typeface="Calibri" panose="020F0502020204030204"/>
              <a:ea typeface="+mn-ea"/>
            </a:endParaRPr>
          </a:p>
        </p:txBody>
      </p:sp>
      <p:sp>
        <p:nvSpPr>
          <p:cNvPr id="10" name="Rectangle 9"/>
          <p:cNvSpPr/>
          <p:nvPr/>
        </p:nvSpPr>
        <p:spPr>
          <a:xfrm>
            <a:off x="3771358" y="1440546"/>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Enter…</a:t>
            </a:r>
            <a:endParaRPr lang="en-US" sz="1050" b="0" dirty="0">
              <a:solidFill>
                <a:prstClr val="black"/>
              </a:solidFill>
            </a:endParaRPr>
          </a:p>
        </p:txBody>
      </p:sp>
      <p:sp>
        <p:nvSpPr>
          <p:cNvPr id="11" name="TextBox 14"/>
          <p:cNvSpPr txBox="1"/>
          <p:nvPr/>
        </p:nvSpPr>
        <p:spPr>
          <a:xfrm>
            <a:off x="4511692" y="1345142"/>
            <a:ext cx="609601"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SLIN</a:t>
            </a:r>
            <a:endParaRPr lang="en-US" sz="1400" b="0" dirty="0">
              <a:solidFill>
                <a:prstClr val="black"/>
              </a:solidFill>
              <a:latin typeface="Calibri" panose="020F0502020204030204"/>
              <a:ea typeface="+mn-ea"/>
            </a:endParaRPr>
          </a:p>
        </p:txBody>
      </p:sp>
      <p:sp>
        <p:nvSpPr>
          <p:cNvPr id="12" name="Rectangle 11"/>
          <p:cNvSpPr/>
          <p:nvPr/>
        </p:nvSpPr>
        <p:spPr>
          <a:xfrm>
            <a:off x="4976152" y="1440546"/>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Enter…</a:t>
            </a:r>
            <a:endParaRPr lang="en-US" sz="1050" b="0" dirty="0">
              <a:solidFill>
                <a:prstClr val="black"/>
              </a:solidFill>
            </a:endParaRPr>
          </a:p>
        </p:txBody>
      </p:sp>
      <p:sp>
        <p:nvSpPr>
          <p:cNvPr id="13" name="TextBox 16"/>
          <p:cNvSpPr txBox="1"/>
          <p:nvPr/>
        </p:nvSpPr>
        <p:spPr>
          <a:xfrm>
            <a:off x="2046449" y="1655958"/>
            <a:ext cx="1284515"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PN</a:t>
            </a:r>
            <a:endParaRPr lang="en-US" sz="1400" b="0" dirty="0">
              <a:solidFill>
                <a:prstClr val="black"/>
              </a:solidFill>
              <a:latin typeface="Calibri" panose="020F0502020204030204"/>
              <a:ea typeface="+mn-ea"/>
            </a:endParaRPr>
          </a:p>
        </p:txBody>
      </p:sp>
      <p:sp>
        <p:nvSpPr>
          <p:cNvPr id="14" name="Rectangle 13"/>
          <p:cNvSpPr/>
          <p:nvPr/>
        </p:nvSpPr>
        <p:spPr>
          <a:xfrm>
            <a:off x="2383911" y="1736618"/>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Select…</a:t>
            </a:r>
            <a:endParaRPr lang="en-US" sz="1050" b="0" dirty="0">
              <a:solidFill>
                <a:prstClr val="black"/>
              </a:solidFill>
            </a:endParaRPr>
          </a:p>
        </p:txBody>
      </p:sp>
      <p:sp>
        <p:nvSpPr>
          <p:cNvPr id="15" name="TextBox 18"/>
          <p:cNvSpPr txBox="1"/>
          <p:nvPr/>
        </p:nvSpPr>
        <p:spPr>
          <a:xfrm>
            <a:off x="5752540" y="1345142"/>
            <a:ext cx="1284515"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 Est</a:t>
            </a:r>
            <a:endParaRPr lang="en-US" sz="1400" b="0" dirty="0">
              <a:solidFill>
                <a:prstClr val="black"/>
              </a:solidFill>
              <a:latin typeface="Calibri" panose="020F0502020204030204"/>
              <a:ea typeface="+mn-ea"/>
            </a:endParaRPr>
          </a:p>
        </p:txBody>
      </p:sp>
      <p:sp>
        <p:nvSpPr>
          <p:cNvPr id="16" name="Rectangle 15"/>
          <p:cNvSpPr/>
          <p:nvPr/>
        </p:nvSpPr>
        <p:spPr>
          <a:xfrm>
            <a:off x="6294287" y="1440546"/>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r" fontAlgn="auto">
              <a:spcBef>
                <a:spcPts val="0"/>
              </a:spcBef>
              <a:spcAft>
                <a:spcPts val="0"/>
              </a:spcAft>
            </a:pPr>
            <a:r>
              <a:rPr lang="en-US" sz="1050" b="0" dirty="0" smtClean="0">
                <a:solidFill>
                  <a:prstClr val="black"/>
                </a:solidFill>
              </a:rPr>
              <a:t>$0</a:t>
            </a:r>
            <a:endParaRPr lang="en-US" sz="1050" b="0" dirty="0">
              <a:solidFill>
                <a:prstClr val="black"/>
              </a:solidFill>
            </a:endParaRPr>
          </a:p>
        </p:txBody>
      </p:sp>
      <p:sp>
        <p:nvSpPr>
          <p:cNvPr id="19" name="TextBox 22"/>
          <p:cNvSpPr txBox="1"/>
          <p:nvPr/>
        </p:nvSpPr>
        <p:spPr>
          <a:xfrm>
            <a:off x="803884" y="1950058"/>
            <a:ext cx="1340332"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Customer RDD:</a:t>
            </a:r>
            <a:endParaRPr lang="en-US" sz="1400" b="0" dirty="0">
              <a:solidFill>
                <a:prstClr val="black"/>
              </a:solidFill>
              <a:latin typeface="Calibri" panose="020F0502020204030204"/>
              <a:ea typeface="+mn-ea"/>
            </a:endParaRPr>
          </a:p>
        </p:txBody>
      </p:sp>
      <p:sp>
        <p:nvSpPr>
          <p:cNvPr id="20" name="Rectangle 19"/>
          <p:cNvSpPr/>
          <p:nvPr/>
        </p:nvSpPr>
        <p:spPr>
          <a:xfrm>
            <a:off x="2083203" y="2035003"/>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1/1/19</a:t>
            </a:r>
            <a:endParaRPr lang="en-US" sz="1050" b="0" dirty="0">
              <a:solidFill>
                <a:prstClr val="black"/>
              </a:solidFill>
            </a:endParaRPr>
          </a:p>
        </p:txBody>
      </p:sp>
      <p:sp>
        <p:nvSpPr>
          <p:cNvPr id="21" name="TextBox 24"/>
          <p:cNvSpPr txBox="1"/>
          <p:nvPr/>
        </p:nvSpPr>
        <p:spPr>
          <a:xfrm>
            <a:off x="3572548" y="1950058"/>
            <a:ext cx="1164594"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Internal RDD:</a:t>
            </a:r>
            <a:endParaRPr lang="en-US" sz="1400" b="0" dirty="0">
              <a:solidFill>
                <a:prstClr val="black"/>
              </a:solidFill>
              <a:latin typeface="Calibri" panose="020F0502020204030204"/>
              <a:ea typeface="+mn-ea"/>
            </a:endParaRPr>
          </a:p>
        </p:txBody>
      </p:sp>
      <p:sp>
        <p:nvSpPr>
          <p:cNvPr id="22" name="Rectangle 21"/>
          <p:cNvSpPr/>
          <p:nvPr/>
        </p:nvSpPr>
        <p:spPr>
          <a:xfrm>
            <a:off x="4691997" y="2035003"/>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a:solidFill>
                  <a:prstClr val="black"/>
                </a:solidFill>
              </a:rPr>
              <a:t>2</a:t>
            </a:r>
            <a:r>
              <a:rPr lang="en-US" sz="1050" b="0" dirty="0" smtClean="0">
                <a:solidFill>
                  <a:prstClr val="black"/>
                </a:solidFill>
              </a:rPr>
              <a:t>/1/18</a:t>
            </a:r>
            <a:endParaRPr lang="en-US" sz="1050" b="0" dirty="0">
              <a:solidFill>
                <a:prstClr val="black"/>
              </a:solidFill>
            </a:endParaRPr>
          </a:p>
        </p:txBody>
      </p:sp>
      <p:sp>
        <p:nvSpPr>
          <p:cNvPr id="23" name="TextBox 26"/>
          <p:cNvSpPr txBox="1"/>
          <p:nvPr/>
        </p:nvSpPr>
        <p:spPr>
          <a:xfrm>
            <a:off x="6053945" y="1950058"/>
            <a:ext cx="1284515"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PCD Required:</a:t>
            </a:r>
            <a:endParaRPr lang="en-US" sz="1400" b="0" dirty="0">
              <a:solidFill>
                <a:prstClr val="black"/>
              </a:solidFill>
              <a:latin typeface="Calibri" panose="020F0502020204030204"/>
              <a:ea typeface="+mn-ea"/>
            </a:endParaRPr>
          </a:p>
        </p:txBody>
      </p:sp>
      <p:sp>
        <p:nvSpPr>
          <p:cNvPr id="24" name="Rectangle 23"/>
          <p:cNvSpPr/>
          <p:nvPr/>
        </p:nvSpPr>
        <p:spPr>
          <a:xfrm>
            <a:off x="7258632" y="2035003"/>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2/1/17</a:t>
            </a:r>
            <a:endParaRPr lang="en-US" sz="1050" b="0" dirty="0">
              <a:solidFill>
                <a:prstClr val="black"/>
              </a:solidFill>
            </a:endParaRPr>
          </a:p>
        </p:txBody>
      </p:sp>
      <p:sp>
        <p:nvSpPr>
          <p:cNvPr id="25" name="Rectangle 24"/>
          <p:cNvSpPr/>
          <p:nvPr/>
        </p:nvSpPr>
        <p:spPr>
          <a:xfrm>
            <a:off x="6214969" y="6269287"/>
            <a:ext cx="1005840" cy="18142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Draft PCD</a:t>
            </a:r>
            <a:endParaRPr lang="en-US" sz="1200" b="0" dirty="0">
              <a:solidFill>
                <a:prstClr val="black"/>
              </a:solidFill>
            </a:endParaRPr>
          </a:p>
        </p:txBody>
      </p:sp>
      <p:sp>
        <p:nvSpPr>
          <p:cNvPr id="26" name="Rectangle 25"/>
          <p:cNvSpPr/>
          <p:nvPr/>
        </p:nvSpPr>
        <p:spPr>
          <a:xfrm>
            <a:off x="4814368" y="4895745"/>
            <a:ext cx="3478707" cy="11274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7" name="TextBox 44"/>
          <p:cNvSpPr txBox="1"/>
          <p:nvPr/>
        </p:nvSpPr>
        <p:spPr>
          <a:xfrm>
            <a:off x="4710375" y="4632017"/>
            <a:ext cx="679268"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Notes:</a:t>
            </a:r>
            <a:endParaRPr lang="en-US" sz="1400" b="0" dirty="0">
              <a:solidFill>
                <a:prstClr val="black"/>
              </a:solidFill>
              <a:latin typeface="Calibri" panose="020F0502020204030204"/>
              <a:ea typeface="+mn-ea"/>
            </a:endParaRPr>
          </a:p>
        </p:txBody>
      </p:sp>
      <p:sp>
        <p:nvSpPr>
          <p:cNvPr id="28" name="TextBox 58"/>
          <p:cNvSpPr txBox="1"/>
          <p:nvPr/>
        </p:nvSpPr>
        <p:spPr>
          <a:xfrm>
            <a:off x="5580569" y="1033966"/>
            <a:ext cx="543730"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PCD:</a:t>
            </a:r>
            <a:endParaRPr lang="en-US" sz="1400" b="0" dirty="0">
              <a:solidFill>
                <a:prstClr val="black"/>
              </a:solidFill>
              <a:latin typeface="Calibri" panose="020F0502020204030204"/>
              <a:ea typeface="+mn-ea"/>
            </a:endParaRPr>
          </a:p>
        </p:txBody>
      </p:sp>
      <p:sp>
        <p:nvSpPr>
          <p:cNvPr id="29" name="Rectangle 28"/>
          <p:cNvSpPr/>
          <p:nvPr/>
        </p:nvSpPr>
        <p:spPr>
          <a:xfrm>
            <a:off x="6110841" y="1116269"/>
            <a:ext cx="2006723" cy="14840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TBD</a:t>
            </a:r>
            <a:endParaRPr lang="en-US" sz="1050" b="0" dirty="0">
              <a:solidFill>
                <a:prstClr val="black"/>
              </a:solidFill>
            </a:endParaRPr>
          </a:p>
        </p:txBody>
      </p:sp>
      <p:sp>
        <p:nvSpPr>
          <p:cNvPr id="30" name="Isosceles Triangle 29"/>
          <p:cNvSpPr/>
          <p:nvPr/>
        </p:nvSpPr>
        <p:spPr>
          <a:xfrm rot="10800000">
            <a:off x="3032581" y="1751086"/>
            <a:ext cx="45719" cy="9144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31" name="Rectangle 30"/>
          <p:cNvSpPr/>
          <p:nvPr/>
        </p:nvSpPr>
        <p:spPr>
          <a:xfrm>
            <a:off x="2194560" y="6269287"/>
            <a:ext cx="1554480" cy="18142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Copy Existing Tasker</a:t>
            </a:r>
            <a:endParaRPr lang="en-US" sz="1200" b="0" dirty="0">
              <a:solidFill>
                <a:prstClr val="black"/>
              </a:solidFill>
            </a:endParaRPr>
          </a:p>
        </p:txBody>
      </p:sp>
      <p:sp>
        <p:nvSpPr>
          <p:cNvPr id="32" name="Rectangle 31"/>
          <p:cNvSpPr/>
          <p:nvPr/>
        </p:nvSpPr>
        <p:spPr>
          <a:xfrm>
            <a:off x="3895785" y="6269287"/>
            <a:ext cx="640080" cy="18789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Edit</a:t>
            </a:r>
            <a:endParaRPr lang="en-US" sz="1200" b="0" dirty="0">
              <a:solidFill>
                <a:prstClr val="black"/>
              </a:solidFill>
            </a:endParaRPr>
          </a:p>
        </p:txBody>
      </p:sp>
      <p:sp>
        <p:nvSpPr>
          <p:cNvPr id="33" name="Rectangle 32"/>
          <p:cNvSpPr/>
          <p:nvPr/>
        </p:nvSpPr>
        <p:spPr>
          <a:xfrm>
            <a:off x="4640147" y="6269287"/>
            <a:ext cx="640080" cy="18789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Save</a:t>
            </a:r>
            <a:endParaRPr lang="en-US" sz="1200" b="0" dirty="0">
              <a:solidFill>
                <a:prstClr val="black"/>
              </a:solidFill>
            </a:endParaRPr>
          </a:p>
        </p:txBody>
      </p:sp>
      <p:pic>
        <p:nvPicPr>
          <p:cNvPr id="35" name="Picture 34"/>
          <p:cNvPicPr>
            <a:picLocks noChangeAspect="1"/>
          </p:cNvPicPr>
          <p:nvPr/>
        </p:nvPicPr>
        <p:blipFill>
          <a:blip r:embed="rId3"/>
          <a:stretch>
            <a:fillRect/>
          </a:stretch>
        </p:blipFill>
        <p:spPr>
          <a:xfrm>
            <a:off x="2824786" y="2032692"/>
            <a:ext cx="120169" cy="140197"/>
          </a:xfrm>
          <a:prstGeom prst="rect">
            <a:avLst/>
          </a:prstGeom>
        </p:spPr>
      </p:pic>
      <p:pic>
        <p:nvPicPr>
          <p:cNvPr id="36" name="Picture 35"/>
          <p:cNvPicPr>
            <a:picLocks noChangeAspect="1"/>
          </p:cNvPicPr>
          <p:nvPr/>
        </p:nvPicPr>
        <p:blipFill>
          <a:blip r:embed="rId3"/>
          <a:stretch>
            <a:fillRect/>
          </a:stretch>
        </p:blipFill>
        <p:spPr>
          <a:xfrm>
            <a:off x="5448349" y="2032692"/>
            <a:ext cx="120169" cy="140197"/>
          </a:xfrm>
          <a:prstGeom prst="rect">
            <a:avLst/>
          </a:prstGeom>
        </p:spPr>
      </p:pic>
      <p:pic>
        <p:nvPicPr>
          <p:cNvPr id="37" name="Picture 36"/>
          <p:cNvPicPr>
            <a:picLocks noChangeAspect="1"/>
          </p:cNvPicPr>
          <p:nvPr/>
        </p:nvPicPr>
        <p:blipFill>
          <a:blip r:embed="rId3"/>
          <a:stretch>
            <a:fillRect/>
          </a:stretch>
        </p:blipFill>
        <p:spPr>
          <a:xfrm>
            <a:off x="8015388" y="2032692"/>
            <a:ext cx="120169" cy="140197"/>
          </a:xfrm>
          <a:prstGeom prst="rect">
            <a:avLst/>
          </a:prstGeom>
        </p:spPr>
      </p:pic>
      <p:sp>
        <p:nvSpPr>
          <p:cNvPr id="38" name="TextBox 79"/>
          <p:cNvSpPr txBox="1"/>
          <p:nvPr/>
        </p:nvSpPr>
        <p:spPr>
          <a:xfrm>
            <a:off x="3207478" y="1655958"/>
            <a:ext cx="1284515"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err="1" smtClean="0">
                <a:solidFill>
                  <a:prstClr val="black"/>
                </a:solidFill>
                <a:latin typeface="Calibri" panose="020F0502020204030204"/>
                <a:ea typeface="+mn-ea"/>
              </a:rPr>
              <a:t>Dwg</a:t>
            </a:r>
            <a:endParaRPr lang="en-US" sz="1400" b="0" dirty="0">
              <a:solidFill>
                <a:prstClr val="black"/>
              </a:solidFill>
              <a:latin typeface="Calibri" panose="020F0502020204030204"/>
              <a:ea typeface="+mn-ea"/>
            </a:endParaRPr>
          </a:p>
        </p:txBody>
      </p:sp>
      <p:sp>
        <p:nvSpPr>
          <p:cNvPr id="39" name="Rectangle 38"/>
          <p:cNvSpPr/>
          <p:nvPr/>
        </p:nvSpPr>
        <p:spPr>
          <a:xfrm>
            <a:off x="3704960" y="1736618"/>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Select…</a:t>
            </a:r>
            <a:endParaRPr lang="en-US" sz="1050" b="0" dirty="0">
              <a:solidFill>
                <a:prstClr val="black"/>
              </a:solidFill>
            </a:endParaRPr>
          </a:p>
        </p:txBody>
      </p:sp>
      <p:sp>
        <p:nvSpPr>
          <p:cNvPr id="40" name="TextBox 81"/>
          <p:cNvSpPr txBox="1"/>
          <p:nvPr/>
        </p:nvSpPr>
        <p:spPr>
          <a:xfrm>
            <a:off x="4456007" y="1655958"/>
            <a:ext cx="1284515"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BOM</a:t>
            </a:r>
            <a:endParaRPr lang="en-US" sz="1400" b="0" dirty="0">
              <a:solidFill>
                <a:prstClr val="black"/>
              </a:solidFill>
              <a:latin typeface="Calibri" panose="020F0502020204030204"/>
              <a:ea typeface="+mn-ea"/>
            </a:endParaRPr>
          </a:p>
        </p:txBody>
      </p:sp>
      <p:sp>
        <p:nvSpPr>
          <p:cNvPr id="41" name="Rectangle 40"/>
          <p:cNvSpPr/>
          <p:nvPr/>
        </p:nvSpPr>
        <p:spPr>
          <a:xfrm>
            <a:off x="4983969" y="1736618"/>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Select…</a:t>
            </a:r>
            <a:endParaRPr lang="en-US" sz="1050" b="0" dirty="0">
              <a:solidFill>
                <a:prstClr val="black"/>
              </a:solidFill>
            </a:endParaRPr>
          </a:p>
        </p:txBody>
      </p:sp>
      <p:sp>
        <p:nvSpPr>
          <p:cNvPr id="42" name="Isosceles Triangle 41"/>
          <p:cNvSpPr/>
          <p:nvPr/>
        </p:nvSpPr>
        <p:spPr>
          <a:xfrm rot="10800000">
            <a:off x="4362885" y="1749764"/>
            <a:ext cx="45719" cy="9144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43" name="Isosceles Triangle 42"/>
          <p:cNvSpPr/>
          <p:nvPr/>
        </p:nvSpPr>
        <p:spPr>
          <a:xfrm rot="10800000">
            <a:off x="5641552" y="1759295"/>
            <a:ext cx="45719" cy="9144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44" name="TextBox 87"/>
          <p:cNvSpPr txBox="1"/>
          <p:nvPr/>
        </p:nvSpPr>
        <p:spPr>
          <a:xfrm>
            <a:off x="7027609" y="1345142"/>
            <a:ext cx="780430"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Funded:</a:t>
            </a:r>
            <a:endParaRPr lang="en-US" sz="1400" b="0" dirty="0">
              <a:solidFill>
                <a:prstClr val="black"/>
              </a:solidFill>
              <a:latin typeface="Calibri" panose="020F0502020204030204"/>
              <a:ea typeface="+mn-ea"/>
            </a:endParaRPr>
          </a:p>
        </p:txBody>
      </p:sp>
      <p:sp>
        <p:nvSpPr>
          <p:cNvPr id="45" name="Rectangle 44"/>
          <p:cNvSpPr/>
          <p:nvPr/>
        </p:nvSpPr>
        <p:spPr>
          <a:xfrm>
            <a:off x="7760141" y="1434852"/>
            <a:ext cx="366201" cy="1435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a:solidFill>
                  <a:prstClr val="black"/>
                </a:solidFill>
              </a:rPr>
              <a:t>N</a:t>
            </a:r>
          </a:p>
        </p:txBody>
      </p:sp>
      <p:sp>
        <p:nvSpPr>
          <p:cNvPr id="46" name="Isosceles Triangle 45"/>
          <p:cNvSpPr/>
          <p:nvPr/>
        </p:nvSpPr>
        <p:spPr>
          <a:xfrm rot="10800000">
            <a:off x="8054728" y="1441311"/>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47" name="TextBox 90"/>
          <p:cNvSpPr txBox="1"/>
          <p:nvPr/>
        </p:nvSpPr>
        <p:spPr>
          <a:xfrm>
            <a:off x="801137" y="1345142"/>
            <a:ext cx="1284515"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Contract:</a:t>
            </a:r>
            <a:r>
              <a:rPr lang="en-US" sz="1400" b="0" dirty="0" smtClean="0">
                <a:solidFill>
                  <a:srgbClr val="FF0000"/>
                </a:solidFill>
                <a:latin typeface="Calibri" panose="020F0502020204030204"/>
                <a:ea typeface="+mn-ea"/>
              </a:rPr>
              <a:t>*</a:t>
            </a:r>
            <a:endParaRPr lang="en-US" sz="1400" b="0" dirty="0">
              <a:solidFill>
                <a:srgbClr val="FF0000"/>
              </a:solidFill>
              <a:latin typeface="Calibri" panose="020F0502020204030204"/>
              <a:ea typeface="+mn-ea"/>
            </a:endParaRPr>
          </a:p>
        </p:txBody>
      </p:sp>
      <p:sp>
        <p:nvSpPr>
          <p:cNvPr id="48" name="Rectangle 47"/>
          <p:cNvSpPr/>
          <p:nvPr/>
        </p:nvSpPr>
        <p:spPr>
          <a:xfrm>
            <a:off x="1705839" y="1434852"/>
            <a:ext cx="1596226" cy="1435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Select Contract…</a:t>
            </a:r>
            <a:endParaRPr lang="en-US" sz="1050" b="0" dirty="0">
              <a:solidFill>
                <a:prstClr val="black"/>
              </a:solidFill>
            </a:endParaRPr>
          </a:p>
        </p:txBody>
      </p:sp>
      <p:sp>
        <p:nvSpPr>
          <p:cNvPr id="54" name="TextBox 99"/>
          <p:cNvSpPr txBox="1"/>
          <p:nvPr/>
        </p:nvSpPr>
        <p:spPr>
          <a:xfrm>
            <a:off x="809784" y="1654887"/>
            <a:ext cx="780430"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FEA:</a:t>
            </a:r>
            <a:endParaRPr lang="en-US" sz="1400" b="0" dirty="0">
              <a:solidFill>
                <a:prstClr val="black"/>
              </a:solidFill>
              <a:latin typeface="Calibri" panose="020F0502020204030204"/>
              <a:ea typeface="+mn-ea"/>
            </a:endParaRPr>
          </a:p>
        </p:txBody>
      </p:sp>
      <p:sp>
        <p:nvSpPr>
          <p:cNvPr id="55" name="Rectangle 54"/>
          <p:cNvSpPr/>
          <p:nvPr/>
        </p:nvSpPr>
        <p:spPr>
          <a:xfrm>
            <a:off x="1320131" y="1729853"/>
            <a:ext cx="366201" cy="1435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NA</a:t>
            </a:r>
            <a:endParaRPr lang="en-US" sz="1050" b="0" dirty="0">
              <a:solidFill>
                <a:prstClr val="black"/>
              </a:solidFill>
            </a:endParaRPr>
          </a:p>
        </p:txBody>
      </p:sp>
      <p:sp>
        <p:nvSpPr>
          <p:cNvPr id="56" name="Isosceles Triangle 55"/>
          <p:cNvSpPr/>
          <p:nvPr/>
        </p:nvSpPr>
        <p:spPr>
          <a:xfrm rot="10800000">
            <a:off x="1614718" y="1758211"/>
            <a:ext cx="45719" cy="9144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92" name="TextBox 110"/>
          <p:cNvSpPr txBox="1"/>
          <p:nvPr/>
        </p:nvSpPr>
        <p:spPr>
          <a:xfrm>
            <a:off x="6151033" y="1646059"/>
            <a:ext cx="1133712"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Next Review:</a:t>
            </a:r>
            <a:endParaRPr lang="en-US" sz="1400" b="0" dirty="0">
              <a:solidFill>
                <a:prstClr val="black"/>
              </a:solidFill>
              <a:latin typeface="Calibri" panose="020F0502020204030204"/>
              <a:ea typeface="+mn-ea"/>
            </a:endParaRPr>
          </a:p>
        </p:txBody>
      </p:sp>
      <p:sp>
        <p:nvSpPr>
          <p:cNvPr id="93" name="Rectangle 92"/>
          <p:cNvSpPr/>
          <p:nvPr/>
        </p:nvSpPr>
        <p:spPr>
          <a:xfrm>
            <a:off x="7239601" y="1731004"/>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3/2/17</a:t>
            </a:r>
            <a:endParaRPr lang="en-US" sz="1050" b="0" dirty="0">
              <a:solidFill>
                <a:prstClr val="black"/>
              </a:solidFill>
            </a:endParaRPr>
          </a:p>
        </p:txBody>
      </p:sp>
      <p:pic>
        <p:nvPicPr>
          <p:cNvPr id="94" name="Picture 93"/>
          <p:cNvPicPr>
            <a:picLocks noChangeAspect="1"/>
          </p:cNvPicPr>
          <p:nvPr/>
        </p:nvPicPr>
        <p:blipFill>
          <a:blip r:embed="rId3"/>
          <a:stretch>
            <a:fillRect/>
          </a:stretch>
        </p:blipFill>
        <p:spPr>
          <a:xfrm>
            <a:off x="7995953" y="1728693"/>
            <a:ext cx="120169" cy="140197"/>
          </a:xfrm>
          <a:prstGeom prst="rect">
            <a:avLst/>
          </a:prstGeom>
        </p:spPr>
      </p:pic>
      <p:sp>
        <p:nvSpPr>
          <p:cNvPr id="95" name="Rectangle 94"/>
          <p:cNvSpPr/>
          <p:nvPr/>
        </p:nvSpPr>
        <p:spPr>
          <a:xfrm>
            <a:off x="5389643" y="6269287"/>
            <a:ext cx="640080" cy="18142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Delete</a:t>
            </a:r>
            <a:endParaRPr lang="en-US" sz="1200" b="0" dirty="0">
              <a:solidFill>
                <a:prstClr val="black"/>
              </a:solidFill>
            </a:endParaRPr>
          </a:p>
        </p:txBody>
      </p:sp>
      <p:sp>
        <p:nvSpPr>
          <p:cNvPr id="96" name="Rectangle 95"/>
          <p:cNvSpPr/>
          <p:nvPr/>
        </p:nvSpPr>
        <p:spPr>
          <a:xfrm>
            <a:off x="901603" y="4893655"/>
            <a:ext cx="3733646" cy="112955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130" name="Rectangle 129"/>
          <p:cNvSpPr/>
          <p:nvPr/>
        </p:nvSpPr>
        <p:spPr>
          <a:xfrm>
            <a:off x="952641" y="4956400"/>
            <a:ext cx="2843424" cy="1044642"/>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97" name="TextBox 128"/>
          <p:cNvSpPr txBox="1"/>
          <p:nvPr/>
        </p:nvSpPr>
        <p:spPr>
          <a:xfrm>
            <a:off x="764927" y="4626458"/>
            <a:ext cx="1933780"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Program Defined Fields:</a:t>
            </a:r>
            <a:endParaRPr lang="en-US" sz="1400" b="0" dirty="0">
              <a:solidFill>
                <a:prstClr val="black"/>
              </a:solidFill>
              <a:latin typeface="Calibri" panose="020F0502020204030204"/>
              <a:ea typeface="+mn-ea"/>
            </a:endParaRPr>
          </a:p>
        </p:txBody>
      </p:sp>
      <p:sp>
        <p:nvSpPr>
          <p:cNvPr id="98" name="Rectangle 97"/>
          <p:cNvSpPr/>
          <p:nvPr/>
        </p:nvSpPr>
        <p:spPr>
          <a:xfrm>
            <a:off x="2202538" y="5060508"/>
            <a:ext cx="1395979" cy="1538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smtClean="0">
                <a:solidFill>
                  <a:prstClr val="black"/>
                </a:solidFill>
              </a:rPr>
              <a:t>794</a:t>
            </a:r>
            <a:endParaRPr lang="en-US" sz="800" b="0" dirty="0">
              <a:solidFill>
                <a:prstClr val="black"/>
              </a:solidFill>
            </a:endParaRPr>
          </a:p>
        </p:txBody>
      </p:sp>
      <p:sp>
        <p:nvSpPr>
          <p:cNvPr id="99" name="Rectangle 98"/>
          <p:cNvSpPr/>
          <p:nvPr/>
        </p:nvSpPr>
        <p:spPr>
          <a:xfrm>
            <a:off x="1231162" y="5060508"/>
            <a:ext cx="922419" cy="13931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smtClean="0">
                <a:solidFill>
                  <a:prstClr val="black"/>
                </a:solidFill>
              </a:rPr>
              <a:t>Hull</a:t>
            </a:r>
            <a:endParaRPr lang="en-US" sz="800" b="0" dirty="0">
              <a:solidFill>
                <a:prstClr val="black"/>
              </a:solidFill>
            </a:endParaRPr>
          </a:p>
        </p:txBody>
      </p:sp>
      <p:sp>
        <p:nvSpPr>
          <p:cNvPr id="100" name="Rectangle 99"/>
          <p:cNvSpPr/>
          <p:nvPr/>
        </p:nvSpPr>
        <p:spPr>
          <a:xfrm>
            <a:off x="2202426" y="5281052"/>
            <a:ext cx="1396091" cy="1353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smtClean="0">
                <a:solidFill>
                  <a:prstClr val="black"/>
                </a:solidFill>
              </a:rPr>
              <a:t>16</a:t>
            </a:r>
            <a:endParaRPr lang="en-US" sz="800" b="0" dirty="0">
              <a:solidFill>
                <a:prstClr val="black"/>
              </a:solidFill>
            </a:endParaRPr>
          </a:p>
        </p:txBody>
      </p:sp>
      <p:sp>
        <p:nvSpPr>
          <p:cNvPr id="102" name="Rectangle 101"/>
          <p:cNvSpPr/>
          <p:nvPr/>
        </p:nvSpPr>
        <p:spPr>
          <a:xfrm>
            <a:off x="1231050" y="5282592"/>
            <a:ext cx="922419" cy="13931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smtClean="0">
                <a:solidFill>
                  <a:prstClr val="black"/>
                </a:solidFill>
              </a:rPr>
              <a:t>TI</a:t>
            </a:r>
            <a:endParaRPr lang="en-US" sz="800" b="0" dirty="0">
              <a:solidFill>
                <a:prstClr val="black"/>
              </a:solidFill>
            </a:endParaRPr>
          </a:p>
        </p:txBody>
      </p:sp>
      <p:sp>
        <p:nvSpPr>
          <p:cNvPr id="17" name="TextBox 20"/>
          <p:cNvSpPr txBox="1"/>
          <p:nvPr/>
        </p:nvSpPr>
        <p:spPr>
          <a:xfrm>
            <a:off x="877770" y="2383864"/>
            <a:ext cx="828142"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Task</a:t>
            </a:r>
            <a:endParaRPr lang="en-US" sz="1400" b="0" dirty="0">
              <a:solidFill>
                <a:prstClr val="black"/>
              </a:solidFill>
              <a:latin typeface="Calibri" panose="020F0502020204030204"/>
              <a:ea typeface="+mn-ea"/>
            </a:endParaRPr>
          </a:p>
        </p:txBody>
      </p:sp>
      <p:sp>
        <p:nvSpPr>
          <p:cNvPr id="118" name="Rounded Rectangle 117"/>
          <p:cNvSpPr/>
          <p:nvPr/>
        </p:nvSpPr>
        <p:spPr>
          <a:xfrm>
            <a:off x="981648" y="4279893"/>
            <a:ext cx="1580577" cy="233267"/>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Task Maintenance</a:t>
            </a:r>
            <a:endParaRPr lang="en-US" sz="1200" b="1" dirty="0">
              <a:solidFill>
                <a:schemeClr val="tx1"/>
              </a:solidFill>
            </a:endParaRPr>
          </a:p>
        </p:txBody>
      </p:sp>
      <p:cxnSp>
        <p:nvCxnSpPr>
          <p:cNvPr id="122" name="Straight Connector 121"/>
          <p:cNvCxnSpPr/>
          <p:nvPr/>
        </p:nvCxnSpPr>
        <p:spPr>
          <a:xfrm flipH="1">
            <a:off x="8190314" y="2630398"/>
            <a:ext cx="4633" cy="1929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3" name="Isosceles Triangle 122"/>
          <p:cNvSpPr/>
          <p:nvPr/>
        </p:nvSpPr>
        <p:spPr>
          <a:xfrm>
            <a:off x="8201635" y="4096058"/>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Isosceles Triangle 123"/>
          <p:cNvSpPr/>
          <p:nvPr/>
        </p:nvSpPr>
        <p:spPr>
          <a:xfrm rot="10800000">
            <a:off x="8202066" y="2661163"/>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lowchart: Process 124"/>
          <p:cNvSpPr/>
          <p:nvPr/>
        </p:nvSpPr>
        <p:spPr>
          <a:xfrm>
            <a:off x="8202066" y="2792252"/>
            <a:ext cx="91440" cy="18288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889095" y="2630398"/>
            <a:ext cx="741152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6" name="Date Placeholder 145"/>
          <p:cNvSpPr>
            <a:spLocks noGrp="1"/>
          </p:cNvSpPr>
          <p:nvPr>
            <p:ph type="dt" sz="half" idx="10"/>
          </p:nvPr>
        </p:nvSpPr>
        <p:spPr/>
        <p:txBody>
          <a:bodyPr/>
          <a:lstStyle/>
          <a:p>
            <a:r>
              <a:rPr lang="en-US" dirty="0"/>
              <a:t>5/9/2017</a:t>
            </a:r>
          </a:p>
        </p:txBody>
      </p:sp>
      <p:sp>
        <p:nvSpPr>
          <p:cNvPr id="147" name="Footer Placeholder 146"/>
          <p:cNvSpPr>
            <a:spLocks noGrp="1"/>
          </p:cNvSpPr>
          <p:nvPr>
            <p:ph type="ftr" sz="quarter" idx="11"/>
          </p:nvPr>
        </p:nvSpPr>
        <p:spPr/>
        <p:txBody>
          <a:bodyPr/>
          <a:lstStyle/>
          <a:p>
            <a:endParaRPr lang="en-US" dirty="0"/>
          </a:p>
        </p:txBody>
      </p:sp>
      <p:sp>
        <p:nvSpPr>
          <p:cNvPr id="148" name="Slide Number Placeholder 147"/>
          <p:cNvSpPr>
            <a:spLocks noGrp="1"/>
          </p:cNvSpPr>
          <p:nvPr>
            <p:ph type="sldNum" sz="quarter" idx="12"/>
          </p:nvPr>
        </p:nvSpPr>
        <p:spPr/>
        <p:txBody>
          <a:bodyPr/>
          <a:lstStyle/>
          <a:p>
            <a:fld id="{E7E4F1F3-89CE-45FD-84A5-5DB6D4995480}" type="slidenum">
              <a:rPr lang="en-US" smtClean="0"/>
              <a:t>6</a:t>
            </a:fld>
            <a:endParaRPr lang="en-US" dirty="0"/>
          </a:p>
        </p:txBody>
      </p:sp>
      <p:sp>
        <p:nvSpPr>
          <p:cNvPr id="150" name="Line Callout 1 149"/>
          <p:cNvSpPr/>
          <p:nvPr/>
        </p:nvSpPr>
        <p:spPr>
          <a:xfrm>
            <a:off x="3625838" y="2851329"/>
            <a:ext cx="1519756" cy="612648"/>
          </a:xfrm>
          <a:prstGeom prst="borderCallout1">
            <a:avLst>
              <a:gd name="adj1" fmla="val -11101"/>
              <a:gd name="adj2" fmla="val 49935"/>
              <a:gd name="adj3" fmla="val -72551"/>
              <a:gd name="adj4" fmla="val 64106"/>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Overall status of the PCD?</a:t>
            </a:r>
            <a:endParaRPr lang="en-US" sz="1200" dirty="0">
              <a:solidFill>
                <a:schemeClr val="tx1"/>
              </a:solidFill>
            </a:endParaRPr>
          </a:p>
        </p:txBody>
      </p:sp>
      <p:sp>
        <p:nvSpPr>
          <p:cNvPr id="116" name="Rectangle 115"/>
          <p:cNvSpPr/>
          <p:nvPr/>
        </p:nvSpPr>
        <p:spPr>
          <a:xfrm>
            <a:off x="1815717" y="2250105"/>
            <a:ext cx="999833" cy="13845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rgbClr val="FF0000"/>
                </a:solidFill>
              </a:rPr>
              <a:t>Joe Smith</a:t>
            </a:r>
            <a:endParaRPr lang="en-US" sz="1050" b="0" dirty="0">
              <a:solidFill>
                <a:srgbClr val="FF0000"/>
              </a:solidFill>
            </a:endParaRPr>
          </a:p>
        </p:txBody>
      </p:sp>
      <p:sp>
        <p:nvSpPr>
          <p:cNvPr id="120" name="TextBox 90"/>
          <p:cNvSpPr txBox="1"/>
          <p:nvPr/>
        </p:nvSpPr>
        <p:spPr>
          <a:xfrm>
            <a:off x="811818" y="2162529"/>
            <a:ext cx="971365"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srgbClr val="FF0000"/>
                </a:solidFill>
                <a:latin typeface="Calibri" panose="020F0502020204030204"/>
                <a:ea typeface="+mn-ea"/>
              </a:rPr>
              <a:t>Originator:</a:t>
            </a:r>
            <a:endParaRPr lang="en-US" sz="1400" b="0" dirty="0">
              <a:solidFill>
                <a:srgbClr val="FF0000"/>
              </a:solidFill>
              <a:latin typeface="Calibri" panose="020F0502020204030204"/>
              <a:ea typeface="+mn-ea"/>
            </a:endParaRPr>
          </a:p>
        </p:txBody>
      </p:sp>
      <p:sp>
        <p:nvSpPr>
          <p:cNvPr id="121" name="Line Callout 1 120"/>
          <p:cNvSpPr/>
          <p:nvPr/>
        </p:nvSpPr>
        <p:spPr>
          <a:xfrm>
            <a:off x="952640" y="2772463"/>
            <a:ext cx="911059" cy="455118"/>
          </a:xfrm>
          <a:prstGeom prst="borderCallout1">
            <a:avLst>
              <a:gd name="adj1" fmla="val -18701"/>
              <a:gd name="adj2" fmla="val 47210"/>
              <a:gd name="adj3" fmla="val -81333"/>
              <a:gd name="adj4" fmla="val 92944"/>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Metadata?</a:t>
            </a:r>
            <a:endParaRPr lang="en-US" sz="1200" dirty="0">
              <a:solidFill>
                <a:schemeClr val="tx1"/>
              </a:solidFill>
            </a:endParaRPr>
          </a:p>
        </p:txBody>
      </p:sp>
      <p:cxnSp>
        <p:nvCxnSpPr>
          <p:cNvPr id="162" name="Straight Connector 161"/>
          <p:cNvCxnSpPr/>
          <p:nvPr/>
        </p:nvCxnSpPr>
        <p:spPr>
          <a:xfrm>
            <a:off x="881980" y="4219872"/>
            <a:ext cx="741152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TextBox 90"/>
          <p:cNvSpPr txBox="1"/>
          <p:nvPr/>
        </p:nvSpPr>
        <p:spPr>
          <a:xfrm>
            <a:off x="3603429" y="2166117"/>
            <a:ext cx="971365"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srgbClr val="FF0000"/>
                </a:solidFill>
                <a:latin typeface="Calibri" panose="020F0502020204030204"/>
                <a:ea typeface="+mn-ea"/>
              </a:rPr>
              <a:t>Status:</a:t>
            </a:r>
            <a:endParaRPr lang="en-US" sz="1400" b="0" dirty="0">
              <a:solidFill>
                <a:srgbClr val="FF0000"/>
              </a:solidFill>
              <a:latin typeface="Calibri" panose="020F0502020204030204"/>
              <a:ea typeface="+mn-ea"/>
            </a:endParaRPr>
          </a:p>
        </p:txBody>
      </p:sp>
      <p:sp>
        <p:nvSpPr>
          <p:cNvPr id="115" name="Rectangle 114"/>
          <p:cNvSpPr/>
          <p:nvPr/>
        </p:nvSpPr>
        <p:spPr>
          <a:xfrm>
            <a:off x="4297115" y="2253346"/>
            <a:ext cx="999833" cy="13845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rgbClr val="FF0000"/>
                </a:solidFill>
              </a:rPr>
              <a:t>In-Progress</a:t>
            </a:r>
            <a:endParaRPr lang="en-US" sz="1050" b="0" dirty="0">
              <a:solidFill>
                <a:srgbClr val="FF0000"/>
              </a:solidFill>
            </a:endParaRPr>
          </a:p>
        </p:txBody>
      </p:sp>
      <p:sp>
        <p:nvSpPr>
          <p:cNvPr id="119" name="Isosceles Triangle 118"/>
          <p:cNvSpPr/>
          <p:nvPr/>
        </p:nvSpPr>
        <p:spPr>
          <a:xfrm rot="10800000">
            <a:off x="3159977" y="1453401"/>
            <a:ext cx="45719" cy="9144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32" name="Action Button: Custom 131">
            <a:hlinkClick r:id="rId4" action="ppaction://hlinksldjump" highlightClick="1"/>
          </p:cNvPr>
          <p:cNvSpPr/>
          <p:nvPr/>
        </p:nvSpPr>
        <p:spPr>
          <a:xfrm>
            <a:off x="7296951" y="6211780"/>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5" action="ppaction://hlinksldjump"/>
              </a:rPr>
              <a:t>Task View</a:t>
            </a:r>
            <a:endParaRPr lang="en-US" sz="1200" b="1" dirty="0">
              <a:solidFill>
                <a:schemeClr val="tx1"/>
              </a:solidFill>
            </a:endParaRPr>
          </a:p>
        </p:txBody>
      </p:sp>
      <p:sp>
        <p:nvSpPr>
          <p:cNvPr id="133" name="Action Button: Custom 132">
            <a:hlinkClick r:id="rId4" action="ppaction://hlinksldjump" highlightClick="1"/>
          </p:cNvPr>
          <p:cNvSpPr/>
          <p:nvPr/>
        </p:nvSpPr>
        <p:spPr>
          <a:xfrm>
            <a:off x="877159" y="6205191"/>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6" action="ppaction://hlinksldjump"/>
              </a:rPr>
              <a:t>Add Task</a:t>
            </a:r>
            <a:endParaRPr lang="en-US" sz="1200" b="1" dirty="0">
              <a:solidFill>
                <a:schemeClr val="tx1"/>
              </a:solidFill>
            </a:endParaRPr>
          </a:p>
        </p:txBody>
      </p:sp>
      <p:sp>
        <p:nvSpPr>
          <p:cNvPr id="87" name="Line Callout 1 86"/>
          <p:cNvSpPr/>
          <p:nvPr/>
        </p:nvSpPr>
        <p:spPr>
          <a:xfrm>
            <a:off x="6067991" y="256949"/>
            <a:ext cx="2300209" cy="612648"/>
          </a:xfrm>
          <a:prstGeom prst="borderCallout1">
            <a:avLst>
              <a:gd name="adj1" fmla="val 18750"/>
              <a:gd name="adj2" fmla="val -8333"/>
              <a:gd name="adj3" fmla="val 229683"/>
              <a:gd name="adj4" fmla="val -47782"/>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Change this to a count and the lowest status of the BOMs </a:t>
            </a:r>
          </a:p>
          <a:p>
            <a:r>
              <a:rPr lang="en-US" sz="1200" dirty="0" smtClean="0">
                <a:solidFill>
                  <a:schemeClr val="tx1"/>
                </a:solidFill>
              </a:rPr>
              <a:t>(non-editable)</a:t>
            </a:r>
            <a:endParaRPr lang="en-US" sz="1200" dirty="0">
              <a:solidFill>
                <a:schemeClr val="tx1"/>
              </a:solidFill>
            </a:endParaRPr>
          </a:p>
        </p:txBody>
      </p:sp>
      <p:sp>
        <p:nvSpPr>
          <p:cNvPr id="88" name="TextBox 90"/>
          <p:cNvSpPr txBox="1"/>
          <p:nvPr/>
        </p:nvSpPr>
        <p:spPr>
          <a:xfrm>
            <a:off x="7547572" y="2206935"/>
            <a:ext cx="862854" cy="261610"/>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100" dirty="0" smtClean="0">
                <a:solidFill>
                  <a:srgbClr val="FF0000"/>
                </a:solidFill>
                <a:latin typeface="Calibri" panose="020F0502020204030204"/>
                <a:ea typeface="+mn-ea"/>
              </a:rPr>
              <a:t>Required: *</a:t>
            </a:r>
            <a:endParaRPr lang="en-US" sz="1100" dirty="0">
              <a:solidFill>
                <a:srgbClr val="FF0000"/>
              </a:solidFill>
              <a:latin typeface="Calibri" panose="020F0502020204030204"/>
              <a:ea typeface="+mn-ea"/>
            </a:endParaRPr>
          </a:p>
        </p:txBody>
      </p:sp>
      <p:sp>
        <p:nvSpPr>
          <p:cNvPr id="89" name="Line Callout 1 88"/>
          <p:cNvSpPr/>
          <p:nvPr/>
        </p:nvSpPr>
        <p:spPr>
          <a:xfrm>
            <a:off x="5876041" y="2656770"/>
            <a:ext cx="1519756" cy="612648"/>
          </a:xfrm>
          <a:prstGeom prst="borderCallout1">
            <a:avLst>
              <a:gd name="adj1" fmla="val -11101"/>
              <a:gd name="adj2" fmla="val 49935"/>
              <a:gd name="adj3" fmla="val -72551"/>
              <a:gd name="adj4" fmla="val 64106"/>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Pre-defined lead times?</a:t>
            </a:r>
            <a:endParaRPr lang="en-US" sz="1200" dirty="0">
              <a:solidFill>
                <a:schemeClr val="tx1"/>
              </a:solidFill>
            </a:endParaRPr>
          </a:p>
        </p:txBody>
      </p:sp>
      <p:sp>
        <p:nvSpPr>
          <p:cNvPr id="90" name="Rectangle 89"/>
          <p:cNvSpPr/>
          <p:nvPr/>
        </p:nvSpPr>
        <p:spPr>
          <a:xfrm>
            <a:off x="3895617" y="4959482"/>
            <a:ext cx="640080" cy="18789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91" name="Rectangle 90"/>
          <p:cNvSpPr/>
          <p:nvPr/>
        </p:nvSpPr>
        <p:spPr>
          <a:xfrm>
            <a:off x="3895617" y="5235073"/>
            <a:ext cx="640080" cy="18789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Delete</a:t>
            </a:r>
            <a:endParaRPr lang="en-US" sz="1200" b="0" dirty="0">
              <a:solidFill>
                <a:prstClr val="black"/>
              </a:solidFill>
            </a:endParaRPr>
          </a:p>
        </p:txBody>
      </p:sp>
      <p:sp>
        <p:nvSpPr>
          <p:cNvPr id="104" name="Isosceles Triangle 103"/>
          <p:cNvSpPr/>
          <p:nvPr/>
        </p:nvSpPr>
        <p:spPr>
          <a:xfrm rot="10800000">
            <a:off x="2028318" y="5089453"/>
            <a:ext cx="91440" cy="9144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07" name="Isosceles Triangle 106"/>
          <p:cNvSpPr/>
          <p:nvPr/>
        </p:nvSpPr>
        <p:spPr>
          <a:xfrm rot="10800000">
            <a:off x="2025481" y="5318286"/>
            <a:ext cx="91440" cy="9144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10" name="Rectangle 109"/>
          <p:cNvSpPr/>
          <p:nvPr/>
        </p:nvSpPr>
        <p:spPr>
          <a:xfrm>
            <a:off x="2210448" y="5481577"/>
            <a:ext cx="1396091" cy="1353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a:solidFill>
                  <a:prstClr val="black"/>
                </a:solidFill>
              </a:rPr>
              <a:t>Select/Enter</a:t>
            </a:r>
            <a:r>
              <a:rPr lang="en-US" sz="800" b="0" dirty="0" smtClean="0">
                <a:solidFill>
                  <a:prstClr val="black"/>
                </a:solidFill>
              </a:rPr>
              <a:t>…</a:t>
            </a:r>
            <a:endParaRPr lang="en-US" sz="800" b="0" dirty="0">
              <a:solidFill>
                <a:prstClr val="black"/>
              </a:solidFill>
            </a:endParaRPr>
          </a:p>
        </p:txBody>
      </p:sp>
      <p:sp>
        <p:nvSpPr>
          <p:cNvPr id="113" name="Rectangle 112"/>
          <p:cNvSpPr/>
          <p:nvPr/>
        </p:nvSpPr>
        <p:spPr>
          <a:xfrm>
            <a:off x="1239072" y="5483117"/>
            <a:ext cx="922419" cy="13931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smtClean="0">
                <a:solidFill>
                  <a:prstClr val="black"/>
                </a:solidFill>
              </a:rPr>
              <a:t>Select</a:t>
            </a:r>
            <a:endParaRPr lang="en-US" sz="800" b="0" dirty="0">
              <a:solidFill>
                <a:prstClr val="black"/>
              </a:solidFill>
            </a:endParaRPr>
          </a:p>
        </p:txBody>
      </p:sp>
      <p:sp>
        <p:nvSpPr>
          <p:cNvPr id="126" name="Isosceles Triangle 125"/>
          <p:cNvSpPr/>
          <p:nvPr/>
        </p:nvSpPr>
        <p:spPr>
          <a:xfrm rot="10800000">
            <a:off x="2033503" y="5518811"/>
            <a:ext cx="91440" cy="9144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27" name="Flowchart: Process 126"/>
          <p:cNvSpPr/>
          <p:nvPr/>
        </p:nvSpPr>
        <p:spPr>
          <a:xfrm>
            <a:off x="1062421" y="5310792"/>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Flowchart: Process 127"/>
          <p:cNvSpPr/>
          <p:nvPr/>
        </p:nvSpPr>
        <p:spPr>
          <a:xfrm>
            <a:off x="1062421" y="5089413"/>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Flowchart: Process 128"/>
          <p:cNvSpPr/>
          <p:nvPr/>
        </p:nvSpPr>
        <p:spPr>
          <a:xfrm>
            <a:off x="1062421" y="5503302"/>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1" name="Straight Connector 130"/>
          <p:cNvCxnSpPr/>
          <p:nvPr/>
        </p:nvCxnSpPr>
        <p:spPr>
          <a:xfrm>
            <a:off x="3653998" y="4956400"/>
            <a:ext cx="1051" cy="10347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4" name="Isosceles Triangle 133"/>
          <p:cNvSpPr/>
          <p:nvPr/>
        </p:nvSpPr>
        <p:spPr>
          <a:xfrm>
            <a:off x="3685772" y="587512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Isosceles Triangle 134"/>
          <p:cNvSpPr/>
          <p:nvPr/>
        </p:nvSpPr>
        <p:spPr>
          <a:xfrm rot="10800000">
            <a:off x="3686203" y="5008120"/>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Flowchart: Process 135"/>
          <p:cNvSpPr/>
          <p:nvPr/>
        </p:nvSpPr>
        <p:spPr>
          <a:xfrm>
            <a:off x="3686203" y="5139209"/>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7" name="Straight Connector 136"/>
          <p:cNvCxnSpPr/>
          <p:nvPr/>
        </p:nvCxnSpPr>
        <p:spPr>
          <a:xfrm>
            <a:off x="8166769" y="4891042"/>
            <a:ext cx="932" cy="11273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8" name="Isosceles Triangle 137"/>
          <p:cNvSpPr/>
          <p:nvPr/>
        </p:nvSpPr>
        <p:spPr>
          <a:xfrm>
            <a:off x="8188799" y="5902396"/>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Isosceles Triangle 139"/>
          <p:cNvSpPr/>
          <p:nvPr/>
        </p:nvSpPr>
        <p:spPr>
          <a:xfrm rot="10800000">
            <a:off x="8189230" y="4929514"/>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lowchart: Process 140"/>
          <p:cNvSpPr/>
          <p:nvPr/>
        </p:nvSpPr>
        <p:spPr>
          <a:xfrm>
            <a:off x="8179605" y="5060603"/>
            <a:ext cx="91440" cy="91440"/>
          </a:xfrm>
          <a:prstGeom prst="flowChartProcess">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Line Callout 1 141"/>
          <p:cNvSpPr/>
          <p:nvPr/>
        </p:nvSpPr>
        <p:spPr>
          <a:xfrm>
            <a:off x="6598925" y="4887671"/>
            <a:ext cx="1519756" cy="612648"/>
          </a:xfrm>
          <a:prstGeom prst="borderCallout1">
            <a:avLst>
              <a:gd name="adj1" fmla="val 18750"/>
              <a:gd name="adj2" fmla="val -8333"/>
              <a:gd name="adj3" fmla="val 59277"/>
              <a:gd name="adj4" fmla="val -81480"/>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More details? </a:t>
            </a:r>
          </a:p>
          <a:p>
            <a:r>
              <a:rPr lang="en-US" sz="1200" dirty="0" smtClean="0">
                <a:solidFill>
                  <a:schemeClr val="tx1"/>
                </a:solidFill>
              </a:rPr>
              <a:t>(date and author on each note)</a:t>
            </a:r>
            <a:endParaRPr lang="en-US" sz="1200" dirty="0">
              <a:solidFill>
                <a:schemeClr val="tx1"/>
              </a:solidFill>
            </a:endParaRPr>
          </a:p>
        </p:txBody>
      </p:sp>
      <p:sp>
        <p:nvSpPr>
          <p:cNvPr id="143" name="Line Callout 1 142"/>
          <p:cNvSpPr/>
          <p:nvPr/>
        </p:nvSpPr>
        <p:spPr>
          <a:xfrm>
            <a:off x="6593917" y="5541572"/>
            <a:ext cx="1519756" cy="612648"/>
          </a:xfrm>
          <a:prstGeom prst="borderCallout1">
            <a:avLst>
              <a:gd name="adj1" fmla="val 51743"/>
              <a:gd name="adj2" fmla="val -5166"/>
              <a:gd name="adj3" fmla="val -425"/>
              <a:gd name="adj4" fmla="val -76413"/>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Can a note be edited?</a:t>
            </a:r>
            <a:endParaRPr lang="en-US" sz="1200" dirty="0">
              <a:solidFill>
                <a:schemeClr val="tx1"/>
              </a:solidFill>
            </a:endParaRPr>
          </a:p>
        </p:txBody>
      </p:sp>
    </p:spTree>
    <p:extLst>
      <p:ext uri="{BB962C8B-B14F-4D97-AF65-F5344CB8AC3E}">
        <p14:creationId xmlns:p14="http://schemas.microsoft.com/office/powerpoint/2010/main" val="22440748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215" y="92016"/>
            <a:ext cx="7886700" cy="794899"/>
          </a:xfrm>
        </p:spPr>
        <p:txBody>
          <a:bodyPr/>
          <a:lstStyle/>
          <a:p>
            <a:r>
              <a:rPr lang="en-US" dirty="0"/>
              <a:t>PCD </a:t>
            </a:r>
            <a:r>
              <a:rPr lang="en-US" dirty="0" smtClean="0"/>
              <a:t>Hardware List Entry</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7</a:t>
            </a:fld>
            <a:endParaRPr lang="en-US" dirty="0"/>
          </a:p>
        </p:txBody>
      </p:sp>
      <p:sp>
        <p:nvSpPr>
          <p:cNvPr id="20" name="Rectangle 19"/>
          <p:cNvSpPr/>
          <p:nvPr/>
        </p:nvSpPr>
        <p:spPr>
          <a:xfrm>
            <a:off x="746359" y="986408"/>
            <a:ext cx="7653362" cy="514721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9" name="Rounded Rectangle 28"/>
          <p:cNvSpPr/>
          <p:nvPr/>
        </p:nvSpPr>
        <p:spPr>
          <a:xfrm>
            <a:off x="1254086" y="5795889"/>
            <a:ext cx="1018020" cy="226856"/>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Approve</a:t>
            </a:r>
            <a:endParaRPr lang="en-US" sz="1200" b="1" dirty="0">
              <a:solidFill>
                <a:schemeClr val="tx1"/>
              </a:solidFill>
            </a:endParaRPr>
          </a:p>
        </p:txBody>
      </p:sp>
      <p:sp>
        <p:nvSpPr>
          <p:cNvPr id="17" name="TextBox 16"/>
          <p:cNvSpPr txBox="1"/>
          <p:nvPr/>
        </p:nvSpPr>
        <p:spPr>
          <a:xfrm>
            <a:off x="1181375" y="1051722"/>
            <a:ext cx="731520"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err="1" smtClean="0">
                <a:solidFill>
                  <a:prstClr val="black"/>
                </a:solidFill>
                <a:latin typeface="Calibri" panose="020F0502020204030204"/>
                <a:ea typeface="+mn-ea"/>
              </a:rPr>
              <a:t>RecID</a:t>
            </a:r>
            <a:r>
              <a:rPr lang="en-US" sz="1400" b="0" dirty="0" smtClean="0">
                <a:solidFill>
                  <a:prstClr val="black"/>
                </a:solidFill>
                <a:latin typeface="Calibri" panose="020F0502020204030204"/>
                <a:ea typeface="+mn-ea"/>
              </a:rPr>
              <a:t>:</a:t>
            </a:r>
            <a:endParaRPr lang="en-US" sz="1400" b="0" dirty="0">
              <a:solidFill>
                <a:prstClr val="black"/>
              </a:solidFill>
              <a:latin typeface="Calibri" panose="020F0502020204030204"/>
              <a:ea typeface="+mn-ea"/>
            </a:endParaRPr>
          </a:p>
        </p:txBody>
      </p:sp>
      <p:sp>
        <p:nvSpPr>
          <p:cNvPr id="18" name="Rectangle 17"/>
          <p:cNvSpPr/>
          <p:nvPr/>
        </p:nvSpPr>
        <p:spPr>
          <a:xfrm>
            <a:off x="1855750" y="1144427"/>
            <a:ext cx="1188720" cy="13788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Draft-ER-00999</a:t>
            </a:r>
            <a:endParaRPr lang="en-US" sz="1050" b="0" dirty="0">
              <a:solidFill>
                <a:prstClr val="black"/>
              </a:solidFill>
            </a:endParaRPr>
          </a:p>
        </p:txBody>
      </p:sp>
      <p:sp>
        <p:nvSpPr>
          <p:cNvPr id="19" name="TextBox 9"/>
          <p:cNvSpPr txBox="1"/>
          <p:nvPr/>
        </p:nvSpPr>
        <p:spPr>
          <a:xfrm>
            <a:off x="1099897" y="1264789"/>
            <a:ext cx="805543"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Subject: </a:t>
            </a:r>
            <a:endParaRPr lang="en-US" sz="1400" b="0" dirty="0">
              <a:solidFill>
                <a:prstClr val="black"/>
              </a:solidFill>
              <a:latin typeface="Calibri" panose="020F0502020204030204"/>
              <a:ea typeface="+mn-ea"/>
            </a:endParaRPr>
          </a:p>
        </p:txBody>
      </p:sp>
      <p:sp>
        <p:nvSpPr>
          <p:cNvPr id="24" name="Rectangle 23"/>
          <p:cNvSpPr/>
          <p:nvPr/>
        </p:nvSpPr>
        <p:spPr>
          <a:xfrm>
            <a:off x="1850622" y="1345719"/>
            <a:ext cx="2248002" cy="1497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it-IT" sz="1050" b="0" dirty="0" smtClean="0">
                <a:solidFill>
                  <a:prstClr val="black"/>
                </a:solidFill>
              </a:rPr>
              <a:t>Hardware List</a:t>
            </a:r>
            <a:endParaRPr lang="en-US" sz="1050" b="0" dirty="0">
              <a:solidFill>
                <a:prstClr val="black"/>
              </a:solidFill>
            </a:endParaRPr>
          </a:p>
        </p:txBody>
      </p:sp>
      <p:sp>
        <p:nvSpPr>
          <p:cNvPr id="26" name="TextBox 90"/>
          <p:cNvSpPr txBox="1"/>
          <p:nvPr/>
        </p:nvSpPr>
        <p:spPr>
          <a:xfrm>
            <a:off x="1054037" y="1789148"/>
            <a:ext cx="853734"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Contract:</a:t>
            </a:r>
            <a:endParaRPr lang="en-US" sz="1400" b="0" dirty="0">
              <a:solidFill>
                <a:prstClr val="black"/>
              </a:solidFill>
              <a:latin typeface="Calibri" panose="020F0502020204030204"/>
              <a:ea typeface="+mn-ea"/>
            </a:endParaRPr>
          </a:p>
        </p:txBody>
      </p:sp>
      <p:sp>
        <p:nvSpPr>
          <p:cNvPr id="33" name="Rectangle 32"/>
          <p:cNvSpPr/>
          <p:nvPr/>
        </p:nvSpPr>
        <p:spPr>
          <a:xfrm>
            <a:off x="1850622" y="1878857"/>
            <a:ext cx="1596226" cy="4346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N000##-##-X-1002</a:t>
            </a:r>
          </a:p>
          <a:p>
            <a:pPr fontAlgn="auto">
              <a:spcBef>
                <a:spcPts val="0"/>
              </a:spcBef>
              <a:spcAft>
                <a:spcPts val="0"/>
              </a:spcAft>
            </a:pPr>
            <a:r>
              <a:rPr lang="en-US" sz="1050" b="0" dirty="0" smtClean="0">
                <a:solidFill>
                  <a:prstClr val="black"/>
                </a:solidFill>
              </a:rPr>
              <a:t>N000##-##-X-1003</a:t>
            </a:r>
            <a:endParaRPr lang="en-US" sz="1050" b="0" dirty="0">
              <a:solidFill>
                <a:prstClr val="black"/>
              </a:solidFill>
            </a:endParaRPr>
          </a:p>
        </p:txBody>
      </p:sp>
      <p:sp>
        <p:nvSpPr>
          <p:cNvPr id="35" name="Rectangle 34"/>
          <p:cNvSpPr/>
          <p:nvPr/>
        </p:nvSpPr>
        <p:spPr>
          <a:xfrm>
            <a:off x="1855751" y="1607120"/>
            <a:ext cx="4334150" cy="13611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Unrestricted</a:t>
            </a:r>
            <a:endParaRPr lang="en-US" sz="1050" b="0" dirty="0">
              <a:solidFill>
                <a:prstClr val="black"/>
              </a:solidFill>
            </a:endParaRPr>
          </a:p>
        </p:txBody>
      </p:sp>
      <p:sp>
        <p:nvSpPr>
          <p:cNvPr id="37" name="TextBox 36"/>
          <p:cNvSpPr txBox="1"/>
          <p:nvPr/>
        </p:nvSpPr>
        <p:spPr>
          <a:xfrm>
            <a:off x="722096" y="1531245"/>
            <a:ext cx="1186607" cy="307777"/>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Classification:</a:t>
            </a:r>
            <a:endParaRPr lang="en-US" sz="1400" b="0" dirty="0">
              <a:solidFill>
                <a:prstClr val="black"/>
              </a:solidFill>
              <a:latin typeface="Calibri" panose="020F0502020204030204"/>
              <a:ea typeface="+mn-ea"/>
            </a:endParaRPr>
          </a:p>
        </p:txBody>
      </p:sp>
      <p:sp>
        <p:nvSpPr>
          <p:cNvPr id="41" name="TextBox 40"/>
          <p:cNvSpPr txBox="1"/>
          <p:nvPr/>
        </p:nvSpPr>
        <p:spPr>
          <a:xfrm>
            <a:off x="746359" y="5104764"/>
            <a:ext cx="1104263"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Comments:</a:t>
            </a:r>
            <a:endParaRPr lang="en-US" sz="1400" b="0" dirty="0">
              <a:solidFill>
                <a:prstClr val="black"/>
              </a:solidFill>
              <a:latin typeface="Calibri" panose="020F0502020204030204"/>
              <a:ea typeface="+mn-ea"/>
            </a:endParaRPr>
          </a:p>
        </p:txBody>
      </p:sp>
      <p:sp>
        <p:nvSpPr>
          <p:cNvPr id="42" name="Rectangle 41"/>
          <p:cNvSpPr/>
          <p:nvPr/>
        </p:nvSpPr>
        <p:spPr>
          <a:xfrm>
            <a:off x="1850622" y="5091305"/>
            <a:ext cx="5943832" cy="61771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900" b="0" dirty="0">
                <a:solidFill>
                  <a:prstClr val="black"/>
                </a:solidFill>
              </a:rPr>
              <a:t>0</a:t>
            </a:r>
            <a:r>
              <a:rPr lang="en-US" sz="900" b="0" dirty="0" smtClean="0">
                <a:solidFill>
                  <a:prstClr val="black"/>
                </a:solidFill>
              </a:rPr>
              <a:t>4/18/2017 </a:t>
            </a:r>
            <a:r>
              <a:rPr lang="en-US" sz="900" b="0" dirty="0">
                <a:solidFill>
                  <a:prstClr val="black"/>
                </a:solidFill>
              </a:rPr>
              <a:t>- LM Production is directed/authorized to generate for the </a:t>
            </a:r>
            <a:r>
              <a:rPr lang="en-US" sz="900" b="0" dirty="0" smtClean="0">
                <a:solidFill>
                  <a:prstClr val="black"/>
                </a:solidFill>
              </a:rPr>
              <a:t>Technology </a:t>
            </a:r>
            <a:r>
              <a:rPr lang="en-US" sz="900" b="0" dirty="0">
                <a:solidFill>
                  <a:prstClr val="black"/>
                </a:solidFill>
              </a:rPr>
              <a:t>Part Task Trainer hardware listed below. LM Production shall </a:t>
            </a:r>
            <a:r>
              <a:rPr lang="en-US" sz="900" b="0" dirty="0" smtClean="0">
                <a:solidFill>
                  <a:prstClr val="black"/>
                </a:solidFill>
              </a:rPr>
              <a:t>notify </a:t>
            </a:r>
            <a:r>
              <a:rPr lang="en-US" sz="900" b="0" dirty="0">
                <a:solidFill>
                  <a:prstClr val="black"/>
                </a:solidFill>
              </a:rPr>
              <a:t>Bill Steinbach (1511) once the kits are available for delivery</a:t>
            </a:r>
            <a:r>
              <a:rPr lang="en-US" sz="900" b="0" dirty="0" smtClean="0">
                <a:solidFill>
                  <a:prstClr val="black"/>
                </a:solidFill>
              </a:rPr>
              <a:t>.  </a:t>
            </a:r>
          </a:p>
          <a:p>
            <a:pPr fontAlgn="auto">
              <a:spcBef>
                <a:spcPts val="0"/>
              </a:spcBef>
              <a:spcAft>
                <a:spcPts val="0"/>
              </a:spcAft>
            </a:pPr>
            <a:r>
              <a:rPr lang="en-US" sz="900" b="0" dirty="0" smtClean="0">
                <a:solidFill>
                  <a:prstClr val="black"/>
                </a:solidFill>
              </a:rPr>
              <a:t>Note</a:t>
            </a:r>
            <a:r>
              <a:rPr lang="en-US" sz="900" b="0" dirty="0">
                <a:solidFill>
                  <a:prstClr val="black"/>
                </a:solidFill>
              </a:rPr>
              <a:t>: All material in the Sonar Lap top kits are required except for the </a:t>
            </a:r>
            <a:r>
              <a:rPr lang="en-US" sz="900" b="0" dirty="0" smtClean="0">
                <a:solidFill>
                  <a:prstClr val="black"/>
                </a:solidFill>
              </a:rPr>
              <a:t>Lap </a:t>
            </a:r>
            <a:r>
              <a:rPr lang="en-US" sz="900" b="0" dirty="0">
                <a:solidFill>
                  <a:prstClr val="black"/>
                </a:solidFill>
              </a:rPr>
              <a:t>Tops P/N N146823-1 Item 25 on the N139894-1 BOM. We already have </a:t>
            </a:r>
            <a:r>
              <a:rPr lang="en-US" sz="900" b="0" dirty="0" smtClean="0">
                <a:solidFill>
                  <a:prstClr val="black"/>
                </a:solidFill>
              </a:rPr>
              <a:t>the Laptops </a:t>
            </a:r>
            <a:r>
              <a:rPr lang="en-US" sz="900" b="0" dirty="0">
                <a:solidFill>
                  <a:prstClr val="black"/>
                </a:solidFill>
              </a:rPr>
              <a:t>(N146823-1) for the kits but need two sets of the remaining items.</a:t>
            </a:r>
          </a:p>
        </p:txBody>
      </p:sp>
      <p:sp>
        <p:nvSpPr>
          <p:cNvPr id="28" name="TextBox 27"/>
          <p:cNvSpPr txBox="1"/>
          <p:nvPr/>
        </p:nvSpPr>
        <p:spPr>
          <a:xfrm>
            <a:off x="3234294" y="1044320"/>
            <a:ext cx="1281248" cy="307777"/>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Current Status:</a:t>
            </a:r>
            <a:endParaRPr lang="en-US" sz="1400" b="0" dirty="0">
              <a:solidFill>
                <a:prstClr val="black"/>
              </a:solidFill>
              <a:latin typeface="Calibri" panose="020F0502020204030204"/>
              <a:ea typeface="+mn-ea"/>
            </a:endParaRPr>
          </a:p>
        </p:txBody>
      </p:sp>
      <p:sp>
        <p:nvSpPr>
          <p:cNvPr id="30" name="Rectangle 29"/>
          <p:cNvSpPr/>
          <p:nvPr/>
        </p:nvSpPr>
        <p:spPr>
          <a:xfrm>
            <a:off x="4446528" y="1137140"/>
            <a:ext cx="1188720" cy="1378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Pending</a:t>
            </a:r>
            <a:endParaRPr lang="en-US" sz="1050" b="0" dirty="0">
              <a:solidFill>
                <a:prstClr val="black"/>
              </a:solidFill>
            </a:endParaRPr>
          </a:p>
        </p:txBody>
      </p:sp>
      <p:sp>
        <p:nvSpPr>
          <p:cNvPr id="31" name="TextBox 30"/>
          <p:cNvSpPr txBox="1"/>
          <p:nvPr/>
        </p:nvSpPr>
        <p:spPr>
          <a:xfrm>
            <a:off x="5861058" y="1045796"/>
            <a:ext cx="1123962" cy="307777"/>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Department:</a:t>
            </a:r>
            <a:endParaRPr lang="en-US" sz="1400" b="0" dirty="0">
              <a:solidFill>
                <a:prstClr val="black"/>
              </a:solidFill>
              <a:latin typeface="Calibri" panose="020F0502020204030204"/>
              <a:ea typeface="+mn-ea"/>
            </a:endParaRPr>
          </a:p>
        </p:txBody>
      </p:sp>
      <p:sp>
        <p:nvSpPr>
          <p:cNvPr id="32" name="Rectangle 31"/>
          <p:cNvSpPr/>
          <p:nvPr/>
        </p:nvSpPr>
        <p:spPr>
          <a:xfrm>
            <a:off x="6916006" y="1138616"/>
            <a:ext cx="1188720" cy="1378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M7F5</a:t>
            </a:r>
            <a:endParaRPr lang="en-US" sz="1050" b="0" dirty="0">
              <a:solidFill>
                <a:prstClr val="black"/>
              </a:solidFill>
            </a:endParaRPr>
          </a:p>
        </p:txBody>
      </p:sp>
      <p:sp>
        <p:nvSpPr>
          <p:cNvPr id="47" name="Rounded Rectangle 46"/>
          <p:cNvSpPr/>
          <p:nvPr/>
        </p:nvSpPr>
        <p:spPr>
          <a:xfrm>
            <a:off x="2689256" y="5795889"/>
            <a:ext cx="1018020" cy="226856"/>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Rework</a:t>
            </a:r>
            <a:endParaRPr lang="en-US" sz="1200" b="1" dirty="0">
              <a:solidFill>
                <a:schemeClr val="tx1"/>
              </a:solidFill>
            </a:endParaRPr>
          </a:p>
        </p:txBody>
      </p:sp>
      <p:sp>
        <p:nvSpPr>
          <p:cNvPr id="48" name="Rounded Rectangle 47"/>
          <p:cNvSpPr/>
          <p:nvPr/>
        </p:nvSpPr>
        <p:spPr>
          <a:xfrm>
            <a:off x="5559596" y="5793968"/>
            <a:ext cx="1018020" cy="226856"/>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Cancel</a:t>
            </a:r>
            <a:endParaRPr lang="en-US" sz="1200" b="1" dirty="0">
              <a:solidFill>
                <a:schemeClr val="tx1"/>
              </a:solidFill>
            </a:endParaRPr>
          </a:p>
        </p:txBody>
      </p:sp>
      <p:sp>
        <p:nvSpPr>
          <p:cNvPr id="49" name="TextBox 90"/>
          <p:cNvSpPr txBox="1"/>
          <p:nvPr/>
        </p:nvSpPr>
        <p:spPr>
          <a:xfrm>
            <a:off x="746359" y="4500805"/>
            <a:ext cx="1159081"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Attachments:</a:t>
            </a:r>
            <a:endParaRPr lang="en-US" sz="1400" b="0" dirty="0">
              <a:solidFill>
                <a:prstClr val="black"/>
              </a:solidFill>
              <a:latin typeface="Calibri" panose="020F0502020204030204"/>
              <a:ea typeface="+mn-ea"/>
            </a:endParaRPr>
          </a:p>
        </p:txBody>
      </p:sp>
      <p:sp>
        <p:nvSpPr>
          <p:cNvPr id="50" name="Rectangle 49"/>
          <p:cNvSpPr/>
          <p:nvPr/>
        </p:nvSpPr>
        <p:spPr>
          <a:xfrm>
            <a:off x="1852098" y="4590514"/>
            <a:ext cx="2663443" cy="43465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900" b="0" dirty="0">
              <a:solidFill>
                <a:prstClr val="black"/>
              </a:solidFill>
            </a:endParaRPr>
          </a:p>
        </p:txBody>
      </p:sp>
      <p:sp>
        <p:nvSpPr>
          <p:cNvPr id="51" name="Rounded Rectangle 50"/>
          <p:cNvSpPr/>
          <p:nvPr/>
        </p:nvSpPr>
        <p:spPr>
          <a:xfrm>
            <a:off x="5579097" y="4654693"/>
            <a:ext cx="1018020" cy="226856"/>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View</a:t>
            </a:r>
            <a:endParaRPr lang="en-US" sz="1200" b="1" dirty="0">
              <a:solidFill>
                <a:schemeClr val="tx1"/>
              </a:solidFill>
            </a:endParaRPr>
          </a:p>
        </p:txBody>
      </p:sp>
      <p:cxnSp>
        <p:nvCxnSpPr>
          <p:cNvPr id="52" name="Straight Connector 51"/>
          <p:cNvCxnSpPr/>
          <p:nvPr/>
        </p:nvCxnSpPr>
        <p:spPr>
          <a:xfrm>
            <a:off x="4338481" y="4590514"/>
            <a:ext cx="4856" cy="4417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Isosceles Triangle 52"/>
          <p:cNvSpPr/>
          <p:nvPr/>
        </p:nvSpPr>
        <p:spPr>
          <a:xfrm>
            <a:off x="4381291" y="4906185"/>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rot="10800000">
            <a:off x="4372844" y="4616509"/>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Process 54"/>
          <p:cNvSpPr/>
          <p:nvPr/>
        </p:nvSpPr>
        <p:spPr>
          <a:xfrm>
            <a:off x="4372844" y="4729845"/>
            <a:ext cx="91440" cy="91440"/>
          </a:xfrm>
          <a:prstGeom prst="flowChartProcess">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ction Button: Custom 33">
            <a:hlinkClick r:id="rId2" action="ppaction://hlinksldjump" highlightClick="1"/>
          </p:cNvPr>
          <p:cNvSpPr/>
          <p:nvPr/>
        </p:nvSpPr>
        <p:spPr>
          <a:xfrm>
            <a:off x="7254419" y="5786476"/>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3" action="ppaction://hlinksldjump"/>
              </a:rPr>
              <a:t>Task View</a:t>
            </a:r>
            <a:endParaRPr lang="en-US" sz="1200" b="1" dirty="0">
              <a:solidFill>
                <a:schemeClr val="tx1"/>
              </a:solidFill>
            </a:endParaRPr>
          </a:p>
        </p:txBody>
      </p:sp>
      <p:cxnSp>
        <p:nvCxnSpPr>
          <p:cNvPr id="7" name="Straight Connector 6"/>
          <p:cNvCxnSpPr/>
          <p:nvPr/>
        </p:nvCxnSpPr>
        <p:spPr>
          <a:xfrm>
            <a:off x="906225" y="2398567"/>
            <a:ext cx="727267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Flowchart: Process 35"/>
          <p:cNvSpPr/>
          <p:nvPr/>
        </p:nvSpPr>
        <p:spPr>
          <a:xfrm>
            <a:off x="861776" y="2496985"/>
            <a:ext cx="7438845" cy="2003820"/>
          </a:xfrm>
          <a:prstGeom prst="flowChartProcess">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a:endCxn id="39" idx="2"/>
          </p:cNvCxnSpPr>
          <p:nvPr/>
        </p:nvCxnSpPr>
        <p:spPr>
          <a:xfrm>
            <a:off x="8201635" y="2908729"/>
            <a:ext cx="0" cy="12535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Isosceles Triangle 38"/>
          <p:cNvSpPr/>
          <p:nvPr/>
        </p:nvSpPr>
        <p:spPr>
          <a:xfrm>
            <a:off x="8201635" y="4070864"/>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Process 39"/>
          <p:cNvSpPr/>
          <p:nvPr/>
        </p:nvSpPr>
        <p:spPr>
          <a:xfrm>
            <a:off x="8202066" y="3068499"/>
            <a:ext cx="91440" cy="18288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p:nvPr/>
        </p:nvCxnSpPr>
        <p:spPr>
          <a:xfrm flipV="1">
            <a:off x="861776" y="2896006"/>
            <a:ext cx="7438845" cy="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Isosceles Triangle 44"/>
          <p:cNvSpPr/>
          <p:nvPr/>
        </p:nvSpPr>
        <p:spPr>
          <a:xfrm rot="10800000">
            <a:off x="8202066" y="2948253"/>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146820" y="2536273"/>
            <a:ext cx="669286" cy="387798"/>
          </a:xfrm>
          <a:prstGeom prst="rect">
            <a:avLst/>
          </a:prstGeom>
          <a:noFill/>
        </p:spPr>
        <p:txBody>
          <a:bodyPr wrap="none" lIns="9144" tIns="9144" rIns="9144" bIns="9144" rtlCol="0">
            <a:spAutoFit/>
          </a:bodyPr>
          <a:lstStyle/>
          <a:p>
            <a:r>
              <a:rPr lang="en-US" sz="1200" b="1" dirty="0" smtClean="0">
                <a:latin typeface="Courier New" panose="02070309020205020404" pitchFamily="49" charset="0"/>
                <a:cs typeface="Courier New" panose="02070309020205020404" pitchFamily="49" charset="0"/>
              </a:rPr>
              <a:t>Part</a:t>
            </a:r>
          </a:p>
          <a:p>
            <a:r>
              <a:rPr lang="en-US" sz="1200" b="1" dirty="0" smtClean="0">
                <a:latin typeface="Courier New" panose="02070309020205020404" pitchFamily="49" charset="0"/>
                <a:cs typeface="Courier New" panose="02070309020205020404" pitchFamily="49" charset="0"/>
              </a:rPr>
              <a:t>Number</a:t>
            </a:r>
            <a:r>
              <a:rPr lang="en-US" sz="1200" b="1" dirty="0" smtClean="0">
                <a:solidFill>
                  <a:srgbClr val="FF0000"/>
                </a:solidFill>
                <a:latin typeface="Courier New" panose="02070309020205020404" pitchFamily="49" charset="0"/>
                <a:cs typeface="Courier New" panose="02070309020205020404" pitchFamily="49" charset="0"/>
              </a:rPr>
              <a:t>*</a:t>
            </a:r>
            <a:endParaRPr lang="en-US" sz="1200" b="1" dirty="0">
              <a:solidFill>
                <a:srgbClr val="FF0000"/>
              </a:solidFill>
              <a:latin typeface="Courier New" panose="02070309020205020404" pitchFamily="49" charset="0"/>
              <a:cs typeface="Courier New" panose="02070309020205020404" pitchFamily="49" charset="0"/>
            </a:endParaRPr>
          </a:p>
        </p:txBody>
      </p:sp>
      <p:sp>
        <p:nvSpPr>
          <p:cNvPr id="57" name="TextBox 56"/>
          <p:cNvSpPr txBox="1"/>
          <p:nvPr/>
        </p:nvSpPr>
        <p:spPr>
          <a:xfrm>
            <a:off x="1967539" y="2536273"/>
            <a:ext cx="762260" cy="387798"/>
          </a:xfrm>
          <a:prstGeom prst="rect">
            <a:avLst/>
          </a:prstGeom>
          <a:noFill/>
        </p:spPr>
        <p:txBody>
          <a:bodyPr wrap="none" lIns="9144" tIns="9144" rIns="9144" bIns="9144" rtlCol="0">
            <a:spAutoFit/>
          </a:bodyPr>
          <a:lstStyle/>
          <a:p>
            <a:r>
              <a:rPr lang="en-US" sz="1200" b="1" dirty="0" err="1" smtClean="0">
                <a:latin typeface="Courier New" panose="02070309020205020404" pitchFamily="49" charset="0"/>
                <a:cs typeface="Courier New" panose="02070309020205020404" pitchFamily="49" charset="0"/>
              </a:rPr>
              <a:t>Mfg</a:t>
            </a:r>
            <a:r>
              <a:rPr lang="en-US" sz="1200" b="1" dirty="0" smtClean="0">
                <a:latin typeface="Courier New" panose="02070309020205020404" pitchFamily="49" charset="0"/>
                <a:cs typeface="Courier New" panose="02070309020205020404" pitchFamily="49" charset="0"/>
              </a:rPr>
              <a:t> Part</a:t>
            </a:r>
          </a:p>
          <a:p>
            <a:r>
              <a:rPr lang="en-US" sz="1200" b="1" dirty="0" smtClean="0">
                <a:latin typeface="Courier New" panose="02070309020205020404" pitchFamily="49" charset="0"/>
                <a:cs typeface="Courier New" panose="02070309020205020404" pitchFamily="49" charset="0"/>
              </a:rPr>
              <a:t>Number</a:t>
            </a:r>
            <a:endParaRPr lang="en-US" sz="1200" b="1" dirty="0">
              <a:latin typeface="Courier New" panose="02070309020205020404" pitchFamily="49" charset="0"/>
              <a:cs typeface="Courier New" panose="02070309020205020404" pitchFamily="49" charset="0"/>
            </a:endParaRPr>
          </a:p>
        </p:txBody>
      </p:sp>
      <p:sp>
        <p:nvSpPr>
          <p:cNvPr id="58" name="TextBox 57"/>
          <p:cNvSpPr txBox="1"/>
          <p:nvPr/>
        </p:nvSpPr>
        <p:spPr>
          <a:xfrm>
            <a:off x="2960836" y="2536273"/>
            <a:ext cx="1227131" cy="387798"/>
          </a:xfrm>
          <a:prstGeom prst="rect">
            <a:avLst/>
          </a:prstGeom>
          <a:noFill/>
        </p:spPr>
        <p:txBody>
          <a:bodyPr wrap="none" lIns="9144" tIns="9144" rIns="9144" bIns="9144" rtlCol="0">
            <a:spAutoFit/>
          </a:bodyPr>
          <a:lstStyle/>
          <a:p>
            <a:endParaRPr lang="en-US" sz="1200" b="1" dirty="0" smtClean="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Nomenclature</a:t>
            </a:r>
            <a:r>
              <a:rPr lang="en-US" sz="1200" b="1" dirty="0" smtClean="0">
                <a:solidFill>
                  <a:srgbClr val="FF0000"/>
                </a:solidFill>
                <a:latin typeface="Courier New" panose="02070309020205020404" pitchFamily="49" charset="0"/>
                <a:cs typeface="Courier New" panose="02070309020205020404" pitchFamily="49" charset="0"/>
              </a:rPr>
              <a:t>*</a:t>
            </a:r>
            <a:endParaRPr lang="en-US" sz="1200" b="1" dirty="0">
              <a:solidFill>
                <a:srgbClr val="FF0000"/>
              </a:solidFill>
              <a:latin typeface="Courier New" panose="02070309020205020404" pitchFamily="49" charset="0"/>
              <a:cs typeface="Courier New" panose="02070309020205020404" pitchFamily="49" charset="0"/>
            </a:endParaRPr>
          </a:p>
        </p:txBody>
      </p:sp>
      <p:sp>
        <p:nvSpPr>
          <p:cNvPr id="59" name="TextBox 58"/>
          <p:cNvSpPr txBox="1"/>
          <p:nvPr/>
        </p:nvSpPr>
        <p:spPr>
          <a:xfrm>
            <a:off x="4442947" y="2536273"/>
            <a:ext cx="390363" cy="387798"/>
          </a:xfrm>
          <a:prstGeom prst="rect">
            <a:avLst/>
          </a:prstGeom>
          <a:noFill/>
        </p:spPr>
        <p:txBody>
          <a:bodyPr wrap="none" lIns="9144" tIns="9144" rIns="9144" bIns="9144" rtlCol="0">
            <a:spAutoFit/>
          </a:bodyPr>
          <a:lstStyle/>
          <a:p>
            <a:endParaRPr lang="en-US" sz="1200" b="1" dirty="0" smtClean="0">
              <a:latin typeface="Courier New" panose="02070309020205020404" pitchFamily="49" charset="0"/>
              <a:cs typeface="Courier New" panose="02070309020205020404" pitchFamily="49" charset="0"/>
            </a:endParaRPr>
          </a:p>
          <a:p>
            <a:r>
              <a:rPr lang="en-US" sz="1200" b="1" dirty="0" err="1" smtClean="0">
                <a:latin typeface="Courier New" panose="02070309020205020404" pitchFamily="49" charset="0"/>
                <a:cs typeface="Courier New" panose="02070309020205020404" pitchFamily="49" charset="0"/>
              </a:rPr>
              <a:t>Qty</a:t>
            </a:r>
            <a:r>
              <a:rPr lang="en-US" sz="1200" b="1" dirty="0" smtClean="0">
                <a:solidFill>
                  <a:srgbClr val="FF0000"/>
                </a:solidFill>
                <a:latin typeface="Courier New" panose="02070309020205020404" pitchFamily="49" charset="0"/>
                <a:cs typeface="Courier New" panose="02070309020205020404" pitchFamily="49" charset="0"/>
              </a:rPr>
              <a:t>*</a:t>
            </a:r>
            <a:endParaRPr lang="en-US" sz="1200" b="1" dirty="0">
              <a:solidFill>
                <a:srgbClr val="FF0000"/>
              </a:solidFill>
              <a:latin typeface="Courier New" panose="02070309020205020404" pitchFamily="49" charset="0"/>
              <a:cs typeface="Courier New" panose="02070309020205020404" pitchFamily="49" charset="0"/>
            </a:endParaRPr>
          </a:p>
        </p:txBody>
      </p:sp>
      <p:sp>
        <p:nvSpPr>
          <p:cNvPr id="60" name="TextBox 59"/>
          <p:cNvSpPr txBox="1"/>
          <p:nvPr/>
        </p:nvSpPr>
        <p:spPr>
          <a:xfrm>
            <a:off x="5088290" y="2536273"/>
            <a:ext cx="483337" cy="387798"/>
          </a:xfrm>
          <a:prstGeom prst="rect">
            <a:avLst/>
          </a:prstGeom>
          <a:noFill/>
        </p:spPr>
        <p:txBody>
          <a:bodyPr wrap="none" lIns="9144" tIns="9144" rIns="9144" bIns="9144" rtlCol="0">
            <a:spAutoFit/>
          </a:bodyPr>
          <a:lstStyle/>
          <a:p>
            <a:r>
              <a:rPr lang="en-US" sz="1200" b="1" dirty="0" smtClean="0">
                <a:latin typeface="Courier New" panose="02070309020205020404" pitchFamily="49" charset="0"/>
                <a:cs typeface="Courier New" panose="02070309020205020404" pitchFamily="49" charset="0"/>
              </a:rPr>
              <a:t>Unit</a:t>
            </a:r>
          </a:p>
          <a:p>
            <a:r>
              <a:rPr lang="en-US" sz="1200" b="1" dirty="0" smtClean="0">
                <a:latin typeface="Courier New" panose="02070309020205020404" pitchFamily="49" charset="0"/>
                <a:cs typeface="Courier New" panose="02070309020205020404" pitchFamily="49" charset="0"/>
              </a:rPr>
              <a:t>Cost</a:t>
            </a:r>
            <a:r>
              <a:rPr lang="en-US" sz="1200" b="1" dirty="0" smtClean="0">
                <a:solidFill>
                  <a:srgbClr val="FF0000"/>
                </a:solidFill>
                <a:latin typeface="Courier New" panose="02070309020205020404" pitchFamily="49" charset="0"/>
                <a:cs typeface="Courier New" panose="02070309020205020404" pitchFamily="49" charset="0"/>
              </a:rPr>
              <a:t>*</a:t>
            </a:r>
            <a:endParaRPr lang="en-US" sz="1200" b="1" dirty="0">
              <a:solidFill>
                <a:srgbClr val="FF0000"/>
              </a:solidFill>
              <a:latin typeface="Courier New" panose="02070309020205020404" pitchFamily="49" charset="0"/>
              <a:cs typeface="Courier New" panose="02070309020205020404" pitchFamily="49" charset="0"/>
            </a:endParaRPr>
          </a:p>
        </p:txBody>
      </p:sp>
      <p:sp>
        <p:nvSpPr>
          <p:cNvPr id="61" name="TextBox 60"/>
          <p:cNvSpPr txBox="1"/>
          <p:nvPr/>
        </p:nvSpPr>
        <p:spPr>
          <a:xfrm>
            <a:off x="5831382" y="2536273"/>
            <a:ext cx="483337" cy="387798"/>
          </a:xfrm>
          <a:prstGeom prst="rect">
            <a:avLst/>
          </a:prstGeom>
          <a:noFill/>
        </p:spPr>
        <p:txBody>
          <a:bodyPr wrap="none" lIns="9144" tIns="9144" rIns="9144" bIns="9144" rtlCol="0">
            <a:spAutoFit/>
          </a:bodyPr>
          <a:lstStyle/>
          <a:p>
            <a:r>
              <a:rPr lang="en-US" sz="1200" b="1" dirty="0" smtClean="0">
                <a:latin typeface="Courier New" panose="02070309020205020404" pitchFamily="49" charset="0"/>
                <a:cs typeface="Courier New" panose="02070309020205020404" pitchFamily="49" charset="0"/>
              </a:rPr>
              <a:t>Cost</a:t>
            </a:r>
          </a:p>
          <a:p>
            <a:r>
              <a:rPr lang="en-US" sz="1200" b="1" dirty="0" smtClean="0">
                <a:latin typeface="Courier New" panose="02070309020205020404" pitchFamily="49" charset="0"/>
                <a:cs typeface="Courier New" panose="02070309020205020404" pitchFamily="49" charset="0"/>
              </a:rPr>
              <a:t>Total</a:t>
            </a:r>
          </a:p>
        </p:txBody>
      </p:sp>
      <p:sp>
        <p:nvSpPr>
          <p:cNvPr id="62" name="TextBox 61"/>
          <p:cNvSpPr txBox="1"/>
          <p:nvPr/>
        </p:nvSpPr>
        <p:spPr>
          <a:xfrm>
            <a:off x="6471950" y="2536273"/>
            <a:ext cx="762260" cy="387798"/>
          </a:xfrm>
          <a:prstGeom prst="rect">
            <a:avLst/>
          </a:prstGeom>
          <a:noFill/>
        </p:spPr>
        <p:txBody>
          <a:bodyPr wrap="none" lIns="9144" tIns="9144" rIns="9144" bIns="9144" rtlCol="0">
            <a:spAutoFit/>
          </a:bodyPr>
          <a:lstStyle/>
          <a:p>
            <a:r>
              <a:rPr lang="en-US" sz="1200" b="1" dirty="0" smtClean="0">
                <a:latin typeface="Courier New" panose="02070309020205020404" pitchFamily="49" charset="0"/>
                <a:cs typeface="Courier New" panose="02070309020205020404" pitchFamily="49" charset="0"/>
              </a:rPr>
              <a:t>Work</a:t>
            </a:r>
          </a:p>
          <a:p>
            <a:r>
              <a:rPr lang="en-US" sz="1200" b="1" dirty="0" smtClean="0">
                <a:latin typeface="Courier New" panose="02070309020205020404" pitchFamily="49" charset="0"/>
                <a:cs typeface="Courier New" panose="02070309020205020404" pitchFamily="49" charset="0"/>
              </a:rPr>
              <a:t>Package</a:t>
            </a:r>
            <a:r>
              <a:rPr lang="en-US" sz="1200" b="1" dirty="0" smtClean="0">
                <a:solidFill>
                  <a:srgbClr val="FF0000"/>
                </a:solidFill>
                <a:latin typeface="Courier New" panose="02070309020205020404" pitchFamily="49" charset="0"/>
                <a:cs typeface="Courier New" panose="02070309020205020404" pitchFamily="49" charset="0"/>
              </a:rPr>
              <a:t>*</a:t>
            </a:r>
          </a:p>
        </p:txBody>
      </p:sp>
      <p:sp>
        <p:nvSpPr>
          <p:cNvPr id="63" name="TextBox 62"/>
          <p:cNvSpPr txBox="1"/>
          <p:nvPr/>
        </p:nvSpPr>
        <p:spPr>
          <a:xfrm>
            <a:off x="7878111" y="2536273"/>
            <a:ext cx="390363" cy="387798"/>
          </a:xfrm>
          <a:prstGeom prst="rect">
            <a:avLst/>
          </a:prstGeom>
          <a:noFill/>
        </p:spPr>
        <p:txBody>
          <a:bodyPr wrap="none" lIns="9144" tIns="9144" rIns="9144" bIns="9144" rtlCol="0">
            <a:spAutoFit/>
          </a:bodyPr>
          <a:lstStyle/>
          <a:p>
            <a:endParaRPr lang="en-US" sz="1200" b="1" dirty="0" smtClean="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RDD</a:t>
            </a:r>
            <a:r>
              <a:rPr lang="en-US" sz="1200" b="1" dirty="0" smtClean="0">
                <a:solidFill>
                  <a:srgbClr val="FF0000"/>
                </a:solidFill>
                <a:latin typeface="Courier New" panose="02070309020205020404" pitchFamily="49" charset="0"/>
                <a:cs typeface="Courier New" panose="02070309020205020404" pitchFamily="49" charset="0"/>
              </a:rPr>
              <a:t>*</a:t>
            </a:r>
          </a:p>
        </p:txBody>
      </p:sp>
      <p:sp>
        <p:nvSpPr>
          <p:cNvPr id="64" name="Line Callout 1 63"/>
          <p:cNvSpPr/>
          <p:nvPr/>
        </p:nvSpPr>
        <p:spPr>
          <a:xfrm>
            <a:off x="7481102" y="1579083"/>
            <a:ext cx="1551986" cy="774454"/>
          </a:xfrm>
          <a:prstGeom prst="borderCallout1">
            <a:avLst>
              <a:gd name="adj1" fmla="val 66033"/>
              <a:gd name="adj2" fmla="val -7348"/>
              <a:gd name="adj3" fmla="val 132564"/>
              <a:gd name="adj4" fmla="val -83183"/>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u="sng" dirty="0" smtClean="0">
                <a:solidFill>
                  <a:schemeClr val="tx1"/>
                </a:solidFill>
              </a:rPr>
              <a:t>Additional Columns?</a:t>
            </a:r>
          </a:p>
          <a:p>
            <a:r>
              <a:rPr lang="en-US" sz="1200" dirty="0" smtClean="0">
                <a:solidFill>
                  <a:schemeClr val="tx1"/>
                </a:solidFill>
              </a:rPr>
              <a:t>Purchase Order </a:t>
            </a:r>
          </a:p>
          <a:p>
            <a:r>
              <a:rPr lang="en-US" sz="1200" dirty="0" smtClean="0">
                <a:solidFill>
                  <a:schemeClr val="tx1"/>
                </a:solidFill>
              </a:rPr>
              <a:t>MAN/CLW</a:t>
            </a:r>
          </a:p>
          <a:p>
            <a:r>
              <a:rPr lang="en-US" sz="1200" dirty="0" smtClean="0">
                <a:solidFill>
                  <a:schemeClr val="tx1"/>
                </a:solidFill>
              </a:rPr>
              <a:t>Contract CLIN</a:t>
            </a:r>
            <a:endParaRPr lang="en-US" sz="1200" dirty="0">
              <a:solidFill>
                <a:schemeClr val="tx1"/>
              </a:solidFill>
            </a:endParaRPr>
          </a:p>
        </p:txBody>
      </p:sp>
      <p:sp>
        <p:nvSpPr>
          <p:cNvPr id="65" name="Flowchart: Process 64"/>
          <p:cNvSpPr/>
          <p:nvPr/>
        </p:nvSpPr>
        <p:spPr>
          <a:xfrm>
            <a:off x="946425" y="2719698"/>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lowchart: Process 65"/>
          <p:cNvSpPr/>
          <p:nvPr/>
        </p:nvSpPr>
        <p:spPr>
          <a:xfrm>
            <a:off x="945509" y="2969871"/>
            <a:ext cx="91440" cy="91440"/>
          </a:xfrm>
          <a:prstGeom prst="flowChart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Process 66"/>
          <p:cNvSpPr/>
          <p:nvPr/>
        </p:nvSpPr>
        <p:spPr>
          <a:xfrm>
            <a:off x="949487" y="3202575"/>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p:nvPr/>
        </p:nvCxnSpPr>
        <p:spPr>
          <a:xfrm flipV="1">
            <a:off x="865315" y="4164819"/>
            <a:ext cx="7438845" cy="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Rounded Rectangle 68"/>
          <p:cNvSpPr/>
          <p:nvPr/>
        </p:nvSpPr>
        <p:spPr>
          <a:xfrm>
            <a:off x="1159183" y="4237380"/>
            <a:ext cx="1018020" cy="226856"/>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Add</a:t>
            </a:r>
            <a:endParaRPr lang="en-US" sz="1200" b="1" dirty="0">
              <a:solidFill>
                <a:schemeClr val="tx1"/>
              </a:solidFill>
            </a:endParaRPr>
          </a:p>
        </p:txBody>
      </p:sp>
      <p:sp>
        <p:nvSpPr>
          <p:cNvPr id="70" name="Rounded Rectangle 69"/>
          <p:cNvSpPr/>
          <p:nvPr/>
        </p:nvSpPr>
        <p:spPr>
          <a:xfrm>
            <a:off x="2292620" y="4237889"/>
            <a:ext cx="1018020" cy="226856"/>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Delete</a:t>
            </a:r>
            <a:endParaRPr lang="en-US" sz="1200" b="1" dirty="0">
              <a:solidFill>
                <a:schemeClr val="tx1"/>
              </a:solidFill>
            </a:endParaRPr>
          </a:p>
        </p:txBody>
      </p:sp>
      <p:sp>
        <p:nvSpPr>
          <p:cNvPr id="71" name="Rounded Rectangle 70"/>
          <p:cNvSpPr/>
          <p:nvPr/>
        </p:nvSpPr>
        <p:spPr>
          <a:xfrm>
            <a:off x="5079654" y="4220373"/>
            <a:ext cx="914400" cy="226856"/>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Reset</a:t>
            </a:r>
            <a:endParaRPr lang="en-US" sz="1200" b="1" dirty="0">
              <a:solidFill>
                <a:schemeClr val="tx1"/>
              </a:solidFill>
            </a:endParaRPr>
          </a:p>
        </p:txBody>
      </p:sp>
      <p:sp>
        <p:nvSpPr>
          <p:cNvPr id="72" name="Rounded Rectangle 71"/>
          <p:cNvSpPr/>
          <p:nvPr/>
        </p:nvSpPr>
        <p:spPr>
          <a:xfrm>
            <a:off x="6155382" y="4216383"/>
            <a:ext cx="914400" cy="226856"/>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Save</a:t>
            </a:r>
            <a:endParaRPr lang="en-US" sz="1200" b="1" dirty="0">
              <a:solidFill>
                <a:schemeClr val="tx1"/>
              </a:solidFill>
            </a:endParaRPr>
          </a:p>
        </p:txBody>
      </p:sp>
      <p:sp>
        <p:nvSpPr>
          <p:cNvPr id="73" name="Rounded Rectangle 72"/>
          <p:cNvSpPr/>
          <p:nvPr/>
        </p:nvSpPr>
        <p:spPr>
          <a:xfrm>
            <a:off x="7231111" y="4209851"/>
            <a:ext cx="914400" cy="226856"/>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Cancel</a:t>
            </a:r>
            <a:endParaRPr lang="en-US" sz="1200" b="1" dirty="0">
              <a:solidFill>
                <a:schemeClr val="tx1"/>
              </a:solidFill>
            </a:endParaRPr>
          </a:p>
        </p:txBody>
      </p:sp>
      <p:sp>
        <p:nvSpPr>
          <p:cNvPr id="74" name="TextBox 90"/>
          <p:cNvSpPr txBox="1"/>
          <p:nvPr/>
        </p:nvSpPr>
        <p:spPr>
          <a:xfrm>
            <a:off x="754508" y="2184169"/>
            <a:ext cx="1055800" cy="261610"/>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100" dirty="0" smtClean="0">
                <a:solidFill>
                  <a:srgbClr val="FF0000"/>
                </a:solidFill>
                <a:latin typeface="Calibri" panose="020F0502020204030204"/>
                <a:ea typeface="+mn-ea"/>
              </a:rPr>
              <a:t>Required: *</a:t>
            </a:r>
            <a:endParaRPr lang="en-US" sz="1100" dirty="0">
              <a:solidFill>
                <a:srgbClr val="FF0000"/>
              </a:solidFill>
              <a:latin typeface="Calibri" panose="020F0502020204030204"/>
              <a:ea typeface="+mn-ea"/>
            </a:endParaRPr>
          </a:p>
        </p:txBody>
      </p:sp>
      <p:sp>
        <p:nvSpPr>
          <p:cNvPr id="75" name="Line Callout 1 74"/>
          <p:cNvSpPr/>
          <p:nvPr/>
        </p:nvSpPr>
        <p:spPr>
          <a:xfrm>
            <a:off x="7933257" y="4683461"/>
            <a:ext cx="1079026" cy="719591"/>
          </a:xfrm>
          <a:prstGeom prst="borderCallout1">
            <a:avLst>
              <a:gd name="adj1" fmla="val 18750"/>
              <a:gd name="adj2" fmla="val -8333"/>
              <a:gd name="adj3" fmla="val -84641"/>
              <a:gd name="adj4" fmla="val -27016"/>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u="sng" dirty="0" smtClean="0">
                <a:solidFill>
                  <a:schemeClr val="tx1"/>
                </a:solidFill>
              </a:rPr>
              <a:t>Group By?</a:t>
            </a:r>
          </a:p>
          <a:p>
            <a:r>
              <a:rPr lang="en-US" sz="1200" dirty="0" smtClean="0">
                <a:solidFill>
                  <a:schemeClr val="tx1"/>
                </a:solidFill>
              </a:rPr>
              <a:t>Purchasing</a:t>
            </a:r>
          </a:p>
          <a:p>
            <a:r>
              <a:rPr lang="en-US" sz="1200" dirty="0" smtClean="0">
                <a:solidFill>
                  <a:schemeClr val="tx1"/>
                </a:solidFill>
              </a:rPr>
              <a:t>Work Package</a:t>
            </a:r>
          </a:p>
          <a:p>
            <a:r>
              <a:rPr lang="en-US" sz="1200" dirty="0" smtClean="0">
                <a:solidFill>
                  <a:schemeClr val="tx1"/>
                </a:solidFill>
              </a:rPr>
              <a:t>Whatever</a:t>
            </a:r>
            <a:endParaRPr lang="en-US" sz="1200" dirty="0">
              <a:solidFill>
                <a:schemeClr val="tx1"/>
              </a:solidFill>
            </a:endParaRPr>
          </a:p>
        </p:txBody>
      </p:sp>
      <p:sp>
        <p:nvSpPr>
          <p:cNvPr id="3" name="Rectangle 2"/>
          <p:cNvSpPr/>
          <p:nvPr/>
        </p:nvSpPr>
        <p:spPr>
          <a:xfrm>
            <a:off x="1054037" y="2902788"/>
            <a:ext cx="4493538" cy="246221"/>
          </a:xfrm>
          <a:prstGeom prst="rect">
            <a:avLst/>
          </a:prstGeom>
          <a:solidFill>
            <a:schemeClr val="bg1"/>
          </a:solidFill>
        </p:spPr>
        <p:txBody>
          <a:bodyPr wrap="none">
            <a:spAutoFit/>
          </a:bodyPr>
          <a:lstStyle/>
          <a:p>
            <a:r>
              <a:rPr lang="en-US" sz="1000" dirty="0" smtClean="0">
                <a:latin typeface="Courier New" panose="02070309020205020404" pitchFamily="49" charset="0"/>
                <a:cs typeface="Courier New" panose="02070309020205020404" pitchFamily="49" charset="0"/>
              </a:rPr>
              <a:t>N139894-1              </a:t>
            </a:r>
            <a:r>
              <a:rPr lang="en-US" sz="1000" dirty="0">
                <a:latin typeface="Courier New" panose="02070309020205020404" pitchFamily="49" charset="0"/>
                <a:cs typeface="Courier New" panose="02070309020205020404" pitchFamily="49" charset="0"/>
              </a:rPr>
              <a:t>Sonar </a:t>
            </a:r>
            <a:r>
              <a:rPr lang="en-US" sz="1000" dirty="0" smtClean="0">
                <a:latin typeface="Courier New" panose="02070309020205020404" pitchFamily="49" charset="0"/>
                <a:cs typeface="Courier New" panose="02070309020205020404" pitchFamily="49" charset="0"/>
              </a:rPr>
              <a:t>Laptop           2     $800</a:t>
            </a:r>
            <a:endParaRPr lang="en-US" sz="1000" dirty="0">
              <a:latin typeface="Courier New" panose="02070309020205020404" pitchFamily="49" charset="0"/>
              <a:cs typeface="Courier New" panose="02070309020205020404" pitchFamily="49" charset="0"/>
            </a:endParaRPr>
          </a:p>
        </p:txBody>
      </p:sp>
      <p:sp>
        <p:nvSpPr>
          <p:cNvPr id="76" name="Rectangle 75"/>
          <p:cNvSpPr/>
          <p:nvPr/>
        </p:nvSpPr>
        <p:spPr>
          <a:xfrm>
            <a:off x="6436759" y="2907063"/>
            <a:ext cx="1569660" cy="400110"/>
          </a:xfrm>
          <a:prstGeom prst="rect">
            <a:avLst/>
          </a:prstGeom>
          <a:solidFill>
            <a:schemeClr val="bg1"/>
          </a:solidFill>
        </p:spPr>
        <p:txBody>
          <a:bodyPr wrap="none">
            <a:spAutoFit/>
          </a:bodyPr>
          <a:lstStyle/>
          <a:p>
            <a:r>
              <a:rPr lang="en-US" sz="1000" dirty="0">
                <a:latin typeface="Courier New" panose="02070309020205020404" pitchFamily="49" charset="0"/>
                <a:cs typeface="Courier New" panose="02070309020205020404" pitchFamily="49" charset="0"/>
              </a:rPr>
              <a:t>1M17ESL1N223 </a:t>
            </a:r>
            <a:r>
              <a:rPr lang="en-US" sz="1000" dirty="0" err="1" smtClean="0">
                <a:latin typeface="Courier New" panose="02070309020205020404" pitchFamily="49" charset="0"/>
                <a:cs typeface="Courier New" panose="02070309020205020404" pitchFamily="49" charset="0"/>
              </a:rPr>
              <a:t>Hdw</a:t>
            </a:r>
            <a:endParaRPr lang="en-US" sz="1000" dirty="0" smtClean="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1M17ESLLC223 Labor</a:t>
            </a:r>
          </a:p>
        </p:txBody>
      </p:sp>
      <p:sp>
        <p:nvSpPr>
          <p:cNvPr id="77" name="Rectangle 76"/>
          <p:cNvSpPr/>
          <p:nvPr/>
        </p:nvSpPr>
        <p:spPr>
          <a:xfrm>
            <a:off x="5791404" y="2898296"/>
            <a:ext cx="1031051" cy="1323439"/>
          </a:xfrm>
          <a:prstGeom prst="rect">
            <a:avLst/>
          </a:prstGeom>
          <a:noFill/>
        </p:spPr>
        <p:txBody>
          <a:bodyPr wrap="none">
            <a:spAutoFit/>
          </a:bodyPr>
          <a:lstStyle/>
          <a:p>
            <a:r>
              <a:rPr lang="en-US" sz="1000" dirty="0" smtClean="0">
                <a:latin typeface="Courier New" panose="02070309020205020404" pitchFamily="49" charset="0"/>
                <a:cs typeface="Courier New" panose="02070309020205020404" pitchFamily="49" charset="0"/>
              </a:rPr>
              <a:t>$1600</a:t>
            </a:r>
          </a:p>
          <a:p>
            <a:endParaRPr lang="en-US" sz="1000" dirty="0">
              <a:latin typeface="Courier New" panose="02070309020205020404" pitchFamily="49" charset="0"/>
              <a:cs typeface="Courier New" panose="02070309020205020404" pitchFamily="49" charset="0"/>
            </a:endParaRPr>
          </a:p>
          <a:p>
            <a:endParaRPr lang="en-US" sz="1000" dirty="0" smtClean="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smtClean="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smtClean="0">
              <a:latin typeface="Courier New" panose="02070309020205020404" pitchFamily="49" charset="0"/>
              <a:cs typeface="Courier New" panose="02070309020205020404" pitchFamily="49" charset="0"/>
            </a:endParaRPr>
          </a:p>
          <a:p>
            <a:r>
              <a:rPr lang="en-US" sz="1000" dirty="0" smtClean="0">
                <a:latin typeface="Courier New" panose="02070309020205020404" pitchFamily="49" charset="0"/>
                <a:cs typeface="Courier New" panose="02070309020205020404" pitchFamily="49" charset="0"/>
              </a:rPr>
              <a:t>$1600 Total</a:t>
            </a:r>
            <a:endParaRPr lang="en-US" sz="1000" dirty="0">
              <a:latin typeface="Courier New" panose="02070309020205020404" pitchFamily="49" charset="0"/>
              <a:cs typeface="Courier New" panose="02070309020205020404" pitchFamily="49" charset="0"/>
            </a:endParaRPr>
          </a:p>
        </p:txBody>
      </p:sp>
      <p:sp>
        <p:nvSpPr>
          <p:cNvPr id="79" name="TextBox 90"/>
          <p:cNvSpPr txBox="1"/>
          <p:nvPr/>
        </p:nvSpPr>
        <p:spPr>
          <a:xfrm>
            <a:off x="3620919" y="1781821"/>
            <a:ext cx="1029905" cy="523220"/>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Purchasing Contacts:</a:t>
            </a:r>
            <a:r>
              <a:rPr lang="en-US" sz="1400" b="0" dirty="0" smtClean="0">
                <a:solidFill>
                  <a:srgbClr val="FF0000"/>
                </a:solidFill>
                <a:latin typeface="Calibri" panose="020F0502020204030204"/>
                <a:ea typeface="+mn-ea"/>
              </a:rPr>
              <a:t>*</a:t>
            </a:r>
            <a:endParaRPr lang="en-US" sz="1400" b="0" dirty="0">
              <a:solidFill>
                <a:srgbClr val="FF0000"/>
              </a:solidFill>
              <a:latin typeface="Calibri" panose="020F0502020204030204"/>
              <a:ea typeface="+mn-ea"/>
            </a:endParaRPr>
          </a:p>
        </p:txBody>
      </p:sp>
      <p:sp>
        <p:nvSpPr>
          <p:cNvPr id="81" name="Rectangle 80"/>
          <p:cNvSpPr/>
          <p:nvPr/>
        </p:nvSpPr>
        <p:spPr>
          <a:xfrm>
            <a:off x="4675087" y="1824195"/>
            <a:ext cx="1167650" cy="4666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Name</a:t>
            </a:r>
            <a:endParaRPr lang="en-US" sz="1050" b="0" dirty="0">
              <a:solidFill>
                <a:prstClr val="black"/>
              </a:solidFill>
            </a:endParaRPr>
          </a:p>
        </p:txBody>
      </p:sp>
      <p:sp>
        <p:nvSpPr>
          <p:cNvPr id="83" name="Rounded Rectangle 82"/>
          <p:cNvSpPr/>
          <p:nvPr/>
        </p:nvSpPr>
        <p:spPr>
          <a:xfrm>
            <a:off x="6777301" y="1831731"/>
            <a:ext cx="645522" cy="224069"/>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Delete</a:t>
            </a:r>
            <a:endParaRPr lang="en-US" sz="1200" b="1" dirty="0">
              <a:solidFill>
                <a:schemeClr val="tx1"/>
              </a:solidFill>
            </a:endParaRPr>
          </a:p>
        </p:txBody>
      </p:sp>
      <p:sp>
        <p:nvSpPr>
          <p:cNvPr id="84" name="Rectangle 83"/>
          <p:cNvSpPr/>
          <p:nvPr/>
        </p:nvSpPr>
        <p:spPr>
          <a:xfrm>
            <a:off x="5920446" y="2074628"/>
            <a:ext cx="1167650" cy="243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Directory Helper</a:t>
            </a:r>
            <a:endParaRPr lang="en-US" sz="1050" b="0" dirty="0">
              <a:solidFill>
                <a:prstClr val="black"/>
              </a:solidFill>
            </a:endParaRPr>
          </a:p>
        </p:txBody>
      </p:sp>
      <p:sp>
        <p:nvSpPr>
          <p:cNvPr id="85" name="Action Button: Custom 84">
            <a:hlinkClick r:id="rId2" action="ppaction://hlinksldjump" highlightClick="1"/>
          </p:cNvPr>
          <p:cNvSpPr/>
          <p:nvPr/>
        </p:nvSpPr>
        <p:spPr>
          <a:xfrm>
            <a:off x="5940235" y="1781254"/>
            <a:ext cx="697907"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4" action="ppaction://hlinksldjump"/>
              </a:rPr>
              <a:t>Add</a:t>
            </a:r>
            <a:endParaRPr lang="en-US" sz="1200" b="1" dirty="0">
              <a:solidFill>
                <a:schemeClr val="tx1"/>
              </a:solidFill>
            </a:endParaRPr>
          </a:p>
        </p:txBody>
      </p:sp>
      <p:sp>
        <p:nvSpPr>
          <p:cNvPr id="86" name="Action Button: Custom 85">
            <a:hlinkClick r:id="rId2" action="ppaction://hlinksldjump" highlightClick="1"/>
          </p:cNvPr>
          <p:cNvSpPr/>
          <p:nvPr/>
        </p:nvSpPr>
        <p:spPr>
          <a:xfrm>
            <a:off x="4653877" y="4613101"/>
            <a:ext cx="697907"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5" action="ppaction://hlinksldjump"/>
              </a:rPr>
              <a:t>Attach</a:t>
            </a:r>
            <a:endParaRPr lang="en-US" sz="1200" b="1" dirty="0">
              <a:solidFill>
                <a:schemeClr val="tx1"/>
              </a:solidFill>
            </a:endParaRPr>
          </a:p>
        </p:txBody>
      </p:sp>
      <p:sp>
        <p:nvSpPr>
          <p:cNvPr id="87" name="Line Callout 1 86"/>
          <p:cNvSpPr/>
          <p:nvPr/>
        </p:nvSpPr>
        <p:spPr>
          <a:xfrm>
            <a:off x="6649649" y="106306"/>
            <a:ext cx="1551986" cy="774454"/>
          </a:xfrm>
          <a:prstGeom prst="borderCallout1">
            <a:avLst>
              <a:gd name="adj1" fmla="val 66033"/>
              <a:gd name="adj2" fmla="val -7348"/>
              <a:gd name="adj3" fmla="val 219057"/>
              <a:gd name="adj4" fmla="val -83868"/>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Would this be better with the part, or parts group?</a:t>
            </a:r>
            <a:endParaRPr lang="en-US" sz="1200" dirty="0">
              <a:solidFill>
                <a:schemeClr val="tx1"/>
              </a:solidFill>
            </a:endParaRPr>
          </a:p>
        </p:txBody>
      </p:sp>
    </p:spTree>
    <p:extLst>
      <p:ext uri="{BB962C8B-B14F-4D97-AF65-F5344CB8AC3E}">
        <p14:creationId xmlns:p14="http://schemas.microsoft.com/office/powerpoint/2010/main" val="14198851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031" y="86162"/>
            <a:ext cx="8675150" cy="794899"/>
          </a:xfrm>
        </p:spPr>
        <p:txBody>
          <a:bodyPr/>
          <a:lstStyle/>
          <a:p>
            <a:r>
              <a:rPr lang="en-US" dirty="0"/>
              <a:t>PCD </a:t>
            </a:r>
            <a:r>
              <a:rPr lang="en-US" dirty="0" smtClean="0"/>
              <a:t>Task View</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8</a:t>
            </a:fld>
            <a:endParaRPr lang="en-US" dirty="0"/>
          </a:p>
        </p:txBody>
      </p:sp>
      <p:sp>
        <p:nvSpPr>
          <p:cNvPr id="7" name="Rectangle 6"/>
          <p:cNvSpPr/>
          <p:nvPr/>
        </p:nvSpPr>
        <p:spPr>
          <a:xfrm>
            <a:off x="775798" y="957256"/>
            <a:ext cx="7592403" cy="55327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prstClr val="white"/>
              </a:solidFill>
            </a:endParaRPr>
          </a:p>
        </p:txBody>
      </p:sp>
      <p:sp>
        <p:nvSpPr>
          <p:cNvPr id="8" name="Flowchart: Process 7"/>
          <p:cNvSpPr/>
          <p:nvPr/>
        </p:nvSpPr>
        <p:spPr>
          <a:xfrm>
            <a:off x="889137" y="1597501"/>
            <a:ext cx="7411484" cy="2118624"/>
          </a:xfrm>
          <a:prstGeom prst="flowChartProcess">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92"/>
          <p:cNvSpPr txBox="1"/>
          <p:nvPr/>
        </p:nvSpPr>
        <p:spPr>
          <a:xfrm>
            <a:off x="2051284" y="1540481"/>
            <a:ext cx="1139288"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Task</a:t>
            </a:r>
            <a:endParaRPr lang="en-US" sz="1400" b="0" dirty="0">
              <a:solidFill>
                <a:prstClr val="black"/>
              </a:solidFill>
              <a:latin typeface="Calibri" panose="020F0502020204030204"/>
              <a:ea typeface="+mn-ea"/>
            </a:endParaRPr>
          </a:p>
        </p:txBody>
      </p:sp>
      <p:sp>
        <p:nvSpPr>
          <p:cNvPr id="10" name="TextBox 116"/>
          <p:cNvSpPr txBox="1"/>
          <p:nvPr/>
        </p:nvSpPr>
        <p:spPr>
          <a:xfrm>
            <a:off x="3552495" y="1552768"/>
            <a:ext cx="918803"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Contract</a:t>
            </a:r>
            <a:endParaRPr lang="en-US" sz="1400" b="0" dirty="0">
              <a:solidFill>
                <a:prstClr val="black"/>
              </a:solidFill>
              <a:latin typeface="Calibri" panose="020F0502020204030204"/>
              <a:ea typeface="+mn-ea"/>
            </a:endParaRPr>
          </a:p>
        </p:txBody>
      </p:sp>
      <p:sp>
        <p:nvSpPr>
          <p:cNvPr id="11" name="TextBox 122"/>
          <p:cNvSpPr txBox="1"/>
          <p:nvPr/>
        </p:nvSpPr>
        <p:spPr>
          <a:xfrm>
            <a:off x="5080385" y="1540582"/>
            <a:ext cx="734492"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Subject</a:t>
            </a:r>
            <a:endParaRPr lang="en-US" sz="1400" b="0" dirty="0">
              <a:solidFill>
                <a:prstClr val="black"/>
              </a:solidFill>
              <a:latin typeface="Calibri" panose="020F0502020204030204"/>
              <a:ea typeface="+mn-ea"/>
            </a:endParaRPr>
          </a:p>
        </p:txBody>
      </p:sp>
      <p:sp>
        <p:nvSpPr>
          <p:cNvPr id="12" name="TextBox 20"/>
          <p:cNvSpPr txBox="1"/>
          <p:nvPr/>
        </p:nvSpPr>
        <p:spPr>
          <a:xfrm>
            <a:off x="1037574" y="1540481"/>
            <a:ext cx="828142"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Role</a:t>
            </a:r>
            <a:endParaRPr lang="en-US" sz="1400" b="0" dirty="0">
              <a:solidFill>
                <a:prstClr val="black"/>
              </a:solidFill>
              <a:latin typeface="Calibri" panose="020F0502020204030204"/>
              <a:ea typeface="+mn-ea"/>
            </a:endParaRPr>
          </a:p>
        </p:txBody>
      </p:sp>
      <p:cxnSp>
        <p:nvCxnSpPr>
          <p:cNvPr id="13" name="Straight Connector 12"/>
          <p:cNvCxnSpPr/>
          <p:nvPr/>
        </p:nvCxnSpPr>
        <p:spPr>
          <a:xfrm flipH="1">
            <a:off x="8190314" y="1787015"/>
            <a:ext cx="4633" cy="1929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Isosceles Triangle 13"/>
          <p:cNvSpPr/>
          <p:nvPr/>
        </p:nvSpPr>
        <p:spPr>
          <a:xfrm>
            <a:off x="8210513" y="3607786"/>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Isosceles Triangle 14"/>
          <p:cNvSpPr/>
          <p:nvPr/>
        </p:nvSpPr>
        <p:spPr>
          <a:xfrm rot="10800000">
            <a:off x="8202066" y="1817780"/>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lowchart: Process 15"/>
          <p:cNvSpPr/>
          <p:nvPr/>
        </p:nvSpPr>
        <p:spPr>
          <a:xfrm>
            <a:off x="8202066" y="1948869"/>
            <a:ext cx="91440" cy="18288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1117421" y="1871316"/>
            <a:ext cx="91440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Originator</a:t>
            </a:r>
            <a:endParaRPr lang="en-US" sz="1050" b="0" dirty="0">
              <a:solidFill>
                <a:prstClr val="black"/>
              </a:solidFill>
            </a:endParaRPr>
          </a:p>
        </p:txBody>
      </p:sp>
      <p:cxnSp>
        <p:nvCxnSpPr>
          <p:cNvPr id="18" name="Straight Connector 17"/>
          <p:cNvCxnSpPr/>
          <p:nvPr/>
        </p:nvCxnSpPr>
        <p:spPr>
          <a:xfrm>
            <a:off x="889095" y="1787015"/>
            <a:ext cx="741152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148520" y="1871332"/>
            <a:ext cx="64008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BOM</a:t>
            </a:r>
            <a:endParaRPr lang="en-US" sz="1050" b="0" dirty="0">
              <a:solidFill>
                <a:prstClr val="black"/>
              </a:solidFill>
            </a:endParaRPr>
          </a:p>
        </p:txBody>
      </p:sp>
      <p:sp>
        <p:nvSpPr>
          <p:cNvPr id="20" name="Rectangle 19"/>
          <p:cNvSpPr/>
          <p:nvPr/>
        </p:nvSpPr>
        <p:spPr>
          <a:xfrm>
            <a:off x="1117421" y="2103965"/>
            <a:ext cx="91440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Reviewer</a:t>
            </a:r>
            <a:endParaRPr lang="en-US" sz="1050" b="0" dirty="0">
              <a:solidFill>
                <a:prstClr val="black"/>
              </a:solidFill>
            </a:endParaRPr>
          </a:p>
        </p:txBody>
      </p:sp>
      <p:sp>
        <p:nvSpPr>
          <p:cNvPr id="21" name="TextBox 20"/>
          <p:cNvSpPr txBox="1"/>
          <p:nvPr/>
        </p:nvSpPr>
        <p:spPr>
          <a:xfrm>
            <a:off x="879244" y="1280038"/>
            <a:ext cx="567816"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User:</a:t>
            </a:r>
            <a:endParaRPr lang="en-US" sz="1400" b="0" dirty="0">
              <a:solidFill>
                <a:prstClr val="black"/>
              </a:solidFill>
              <a:latin typeface="Calibri" panose="020F0502020204030204"/>
              <a:ea typeface="+mn-ea"/>
            </a:endParaRPr>
          </a:p>
        </p:txBody>
      </p:sp>
      <p:sp>
        <p:nvSpPr>
          <p:cNvPr id="24" name="Rectangle 23"/>
          <p:cNvSpPr/>
          <p:nvPr/>
        </p:nvSpPr>
        <p:spPr>
          <a:xfrm>
            <a:off x="1409458" y="1333346"/>
            <a:ext cx="1180422" cy="20116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400" b="0" dirty="0" smtClean="0">
                <a:solidFill>
                  <a:prstClr val="black"/>
                </a:solidFill>
              </a:rPr>
              <a:t>Joe Smith</a:t>
            </a:r>
            <a:endParaRPr lang="en-US" sz="1400" b="0" dirty="0">
              <a:solidFill>
                <a:prstClr val="black"/>
              </a:solidFill>
            </a:endParaRPr>
          </a:p>
        </p:txBody>
      </p:sp>
      <p:sp>
        <p:nvSpPr>
          <p:cNvPr id="25" name="Rectangle 24"/>
          <p:cNvSpPr/>
          <p:nvPr/>
        </p:nvSpPr>
        <p:spPr>
          <a:xfrm>
            <a:off x="1117421" y="2336614"/>
            <a:ext cx="91440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Reviewer</a:t>
            </a:r>
          </a:p>
        </p:txBody>
      </p:sp>
      <p:sp>
        <p:nvSpPr>
          <p:cNvPr id="26" name="Isosceles Triangle 25"/>
          <p:cNvSpPr/>
          <p:nvPr/>
        </p:nvSpPr>
        <p:spPr>
          <a:xfrm rot="10800000">
            <a:off x="1492012" y="1650580"/>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Isosceles Triangle 26"/>
          <p:cNvSpPr/>
          <p:nvPr/>
        </p:nvSpPr>
        <p:spPr>
          <a:xfrm rot="10800000">
            <a:off x="2505533" y="166093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1117421" y="2569263"/>
            <a:ext cx="91440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Reviewer</a:t>
            </a:r>
            <a:endParaRPr lang="en-US" sz="1050" b="0" dirty="0">
              <a:solidFill>
                <a:prstClr val="black"/>
              </a:solidFill>
            </a:endParaRPr>
          </a:p>
        </p:txBody>
      </p:sp>
      <p:sp>
        <p:nvSpPr>
          <p:cNvPr id="29" name="Rectangle 28"/>
          <p:cNvSpPr/>
          <p:nvPr/>
        </p:nvSpPr>
        <p:spPr>
          <a:xfrm>
            <a:off x="1117421" y="2801912"/>
            <a:ext cx="91440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Approver</a:t>
            </a:r>
            <a:endParaRPr lang="en-US" sz="1050" b="0" dirty="0">
              <a:solidFill>
                <a:prstClr val="black"/>
              </a:solidFill>
            </a:endParaRPr>
          </a:p>
        </p:txBody>
      </p:sp>
      <p:sp>
        <p:nvSpPr>
          <p:cNvPr id="32" name="Rectangle 31"/>
          <p:cNvSpPr/>
          <p:nvPr/>
        </p:nvSpPr>
        <p:spPr>
          <a:xfrm>
            <a:off x="3641603" y="1871881"/>
            <a:ext cx="1418825" cy="16167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N00024-15-C-6222</a:t>
            </a:r>
          </a:p>
        </p:txBody>
      </p:sp>
      <p:sp>
        <p:nvSpPr>
          <p:cNvPr id="33" name="Flowchart: Process 32"/>
          <p:cNvSpPr/>
          <p:nvPr/>
        </p:nvSpPr>
        <p:spPr>
          <a:xfrm>
            <a:off x="946425" y="1656430"/>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lowchart: Process 33"/>
          <p:cNvSpPr/>
          <p:nvPr/>
        </p:nvSpPr>
        <p:spPr>
          <a:xfrm>
            <a:off x="945509" y="1906603"/>
            <a:ext cx="91440" cy="91440"/>
          </a:xfrm>
          <a:prstGeom prst="flowChart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lowchart: Process 34"/>
          <p:cNvSpPr/>
          <p:nvPr/>
        </p:nvSpPr>
        <p:spPr>
          <a:xfrm>
            <a:off x="949487" y="2139307"/>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lowchart: Process 35"/>
          <p:cNvSpPr/>
          <p:nvPr/>
        </p:nvSpPr>
        <p:spPr>
          <a:xfrm>
            <a:off x="945509" y="2372011"/>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lowchart: Process 36"/>
          <p:cNvSpPr/>
          <p:nvPr/>
        </p:nvSpPr>
        <p:spPr>
          <a:xfrm>
            <a:off x="945509" y="2590713"/>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lowchart: Process 37"/>
          <p:cNvSpPr/>
          <p:nvPr/>
        </p:nvSpPr>
        <p:spPr>
          <a:xfrm>
            <a:off x="945509" y="2831345"/>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p:cNvSpPr/>
          <p:nvPr/>
        </p:nvSpPr>
        <p:spPr>
          <a:xfrm>
            <a:off x="5173767" y="1864334"/>
            <a:ext cx="2074228" cy="1692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it-IT" sz="1050" b="0" dirty="0">
                <a:solidFill>
                  <a:prstClr val="black"/>
                </a:solidFill>
              </a:rPr>
              <a:t>VA Class (New Con) Delta Spares</a:t>
            </a:r>
            <a:endParaRPr lang="en-US" sz="1050" b="0" dirty="0">
              <a:solidFill>
                <a:prstClr val="black"/>
              </a:solidFill>
            </a:endParaRPr>
          </a:p>
        </p:txBody>
      </p:sp>
      <p:sp>
        <p:nvSpPr>
          <p:cNvPr id="40" name="TextBox 122"/>
          <p:cNvSpPr txBox="1"/>
          <p:nvPr/>
        </p:nvSpPr>
        <p:spPr>
          <a:xfrm>
            <a:off x="7256898" y="1542060"/>
            <a:ext cx="928321"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Due Date</a:t>
            </a:r>
            <a:endParaRPr lang="en-US" sz="1400" b="0" dirty="0">
              <a:solidFill>
                <a:prstClr val="black"/>
              </a:solidFill>
              <a:latin typeface="Calibri" panose="020F0502020204030204"/>
              <a:ea typeface="+mn-ea"/>
            </a:endParaRPr>
          </a:p>
        </p:txBody>
      </p:sp>
      <p:sp>
        <p:nvSpPr>
          <p:cNvPr id="41" name="Rectangle 40"/>
          <p:cNvSpPr/>
          <p:nvPr/>
        </p:nvSpPr>
        <p:spPr>
          <a:xfrm>
            <a:off x="7361334" y="1860545"/>
            <a:ext cx="731520" cy="1730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1/15/17</a:t>
            </a:r>
            <a:endParaRPr lang="en-US" sz="1050" b="0" dirty="0">
              <a:solidFill>
                <a:prstClr val="black"/>
              </a:solidFill>
            </a:endParaRPr>
          </a:p>
        </p:txBody>
      </p:sp>
      <p:sp>
        <p:nvSpPr>
          <p:cNvPr id="42" name="Isosceles Triangle 41"/>
          <p:cNvSpPr/>
          <p:nvPr/>
        </p:nvSpPr>
        <p:spPr>
          <a:xfrm rot="10800000">
            <a:off x="5786800" y="1656081"/>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Isosceles Triangle 42"/>
          <p:cNvSpPr/>
          <p:nvPr/>
        </p:nvSpPr>
        <p:spPr>
          <a:xfrm rot="10800000">
            <a:off x="4309197" y="1662411"/>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p:cNvSpPr/>
          <p:nvPr/>
        </p:nvSpPr>
        <p:spPr>
          <a:xfrm rot="10800000">
            <a:off x="8094445" y="1656080"/>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2148520" y="2103965"/>
            <a:ext cx="64008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PCD</a:t>
            </a:r>
            <a:endParaRPr lang="en-US" sz="1050" b="0" dirty="0">
              <a:solidFill>
                <a:prstClr val="black"/>
              </a:solidFill>
            </a:endParaRPr>
          </a:p>
        </p:txBody>
      </p:sp>
      <p:sp>
        <p:nvSpPr>
          <p:cNvPr id="46" name="Rectangle 45"/>
          <p:cNvSpPr/>
          <p:nvPr/>
        </p:nvSpPr>
        <p:spPr>
          <a:xfrm>
            <a:off x="3641603" y="2104514"/>
            <a:ext cx="1418825" cy="16167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47" name="Rectangle 46"/>
          <p:cNvSpPr/>
          <p:nvPr/>
        </p:nvSpPr>
        <p:spPr>
          <a:xfrm>
            <a:off x="5173767" y="2096967"/>
            <a:ext cx="2074228" cy="1692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48" name="Rectangle 47"/>
          <p:cNvSpPr/>
          <p:nvPr/>
        </p:nvSpPr>
        <p:spPr>
          <a:xfrm>
            <a:off x="7361334" y="2093178"/>
            <a:ext cx="731520" cy="1730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49" name="Rectangle 48"/>
          <p:cNvSpPr/>
          <p:nvPr/>
        </p:nvSpPr>
        <p:spPr>
          <a:xfrm>
            <a:off x="2148520" y="2344351"/>
            <a:ext cx="64008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50" name="Rectangle 49"/>
          <p:cNvSpPr/>
          <p:nvPr/>
        </p:nvSpPr>
        <p:spPr>
          <a:xfrm>
            <a:off x="3641603" y="2344900"/>
            <a:ext cx="1418825" cy="16167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51" name="Rectangle 50"/>
          <p:cNvSpPr/>
          <p:nvPr/>
        </p:nvSpPr>
        <p:spPr>
          <a:xfrm>
            <a:off x="5173767" y="2337353"/>
            <a:ext cx="2074228" cy="1692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52" name="Rectangle 51"/>
          <p:cNvSpPr/>
          <p:nvPr/>
        </p:nvSpPr>
        <p:spPr>
          <a:xfrm>
            <a:off x="7361334" y="2333564"/>
            <a:ext cx="731520" cy="1730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53" name="Rectangle 52"/>
          <p:cNvSpPr/>
          <p:nvPr/>
        </p:nvSpPr>
        <p:spPr>
          <a:xfrm>
            <a:off x="2154657" y="2576355"/>
            <a:ext cx="64008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54" name="Rectangle 53"/>
          <p:cNvSpPr/>
          <p:nvPr/>
        </p:nvSpPr>
        <p:spPr>
          <a:xfrm>
            <a:off x="3647740" y="2576904"/>
            <a:ext cx="1418825" cy="16167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55" name="Rectangle 54"/>
          <p:cNvSpPr/>
          <p:nvPr/>
        </p:nvSpPr>
        <p:spPr>
          <a:xfrm>
            <a:off x="5179904" y="2569357"/>
            <a:ext cx="2074228" cy="1692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56" name="Rectangle 55"/>
          <p:cNvSpPr/>
          <p:nvPr/>
        </p:nvSpPr>
        <p:spPr>
          <a:xfrm>
            <a:off x="7367471" y="2565568"/>
            <a:ext cx="731520" cy="1730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57" name="Rectangle 56"/>
          <p:cNvSpPr/>
          <p:nvPr/>
        </p:nvSpPr>
        <p:spPr>
          <a:xfrm>
            <a:off x="2148520" y="2808053"/>
            <a:ext cx="64008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PR</a:t>
            </a:r>
            <a:endParaRPr lang="en-US" sz="1050" b="0" dirty="0">
              <a:solidFill>
                <a:prstClr val="black"/>
              </a:solidFill>
            </a:endParaRPr>
          </a:p>
        </p:txBody>
      </p:sp>
      <p:sp>
        <p:nvSpPr>
          <p:cNvPr id="58" name="Rectangle 57"/>
          <p:cNvSpPr/>
          <p:nvPr/>
        </p:nvSpPr>
        <p:spPr>
          <a:xfrm>
            <a:off x="3641603" y="2808602"/>
            <a:ext cx="1418825" cy="16167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59" name="Rectangle 58"/>
          <p:cNvSpPr/>
          <p:nvPr/>
        </p:nvSpPr>
        <p:spPr>
          <a:xfrm>
            <a:off x="5173767" y="2801055"/>
            <a:ext cx="2074228" cy="1692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60" name="Rectangle 59"/>
          <p:cNvSpPr/>
          <p:nvPr/>
        </p:nvSpPr>
        <p:spPr>
          <a:xfrm>
            <a:off x="7361334" y="2797266"/>
            <a:ext cx="731520" cy="1730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61" name="Rounded Rectangle 60"/>
          <p:cNvSpPr/>
          <p:nvPr/>
        </p:nvSpPr>
        <p:spPr>
          <a:xfrm>
            <a:off x="7184046" y="6177717"/>
            <a:ext cx="1018020" cy="226856"/>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Close</a:t>
            </a:r>
            <a:endParaRPr lang="en-US" sz="1200" b="1" dirty="0">
              <a:solidFill>
                <a:schemeClr val="tx1"/>
              </a:solidFill>
            </a:endParaRPr>
          </a:p>
        </p:txBody>
      </p:sp>
      <p:sp>
        <p:nvSpPr>
          <p:cNvPr id="62" name="TextBox 61"/>
          <p:cNvSpPr txBox="1"/>
          <p:nvPr/>
        </p:nvSpPr>
        <p:spPr>
          <a:xfrm>
            <a:off x="800822" y="966392"/>
            <a:ext cx="3771178" cy="338554"/>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600" dirty="0" smtClean="0">
                <a:solidFill>
                  <a:prstClr val="black"/>
                </a:solidFill>
                <a:latin typeface="Calibri" panose="020F0502020204030204"/>
                <a:ea typeface="+mn-ea"/>
              </a:rPr>
              <a:t>PCD Task List</a:t>
            </a:r>
            <a:endParaRPr lang="en-US" sz="1600" dirty="0">
              <a:solidFill>
                <a:prstClr val="black"/>
              </a:solidFill>
              <a:latin typeface="Calibri" panose="020F0502020204030204"/>
              <a:ea typeface="+mn-ea"/>
            </a:endParaRPr>
          </a:p>
        </p:txBody>
      </p:sp>
      <p:sp>
        <p:nvSpPr>
          <p:cNvPr id="63" name="Rectangle 62"/>
          <p:cNvSpPr/>
          <p:nvPr/>
        </p:nvSpPr>
        <p:spPr>
          <a:xfrm>
            <a:off x="1117421" y="3033593"/>
            <a:ext cx="91440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Approver</a:t>
            </a:r>
            <a:endParaRPr lang="en-US" sz="1050" b="0" dirty="0">
              <a:solidFill>
                <a:prstClr val="black"/>
              </a:solidFill>
            </a:endParaRPr>
          </a:p>
        </p:txBody>
      </p:sp>
      <p:sp>
        <p:nvSpPr>
          <p:cNvPr id="64" name="Flowchart: Process 63"/>
          <p:cNvSpPr/>
          <p:nvPr/>
        </p:nvSpPr>
        <p:spPr>
          <a:xfrm>
            <a:off x="945509" y="3063026"/>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p:cNvSpPr/>
          <p:nvPr/>
        </p:nvSpPr>
        <p:spPr>
          <a:xfrm>
            <a:off x="2148520" y="3039734"/>
            <a:ext cx="64008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ER</a:t>
            </a:r>
            <a:endParaRPr lang="en-US" sz="1050" b="0" dirty="0">
              <a:solidFill>
                <a:prstClr val="black"/>
              </a:solidFill>
            </a:endParaRPr>
          </a:p>
        </p:txBody>
      </p:sp>
      <p:sp>
        <p:nvSpPr>
          <p:cNvPr id="66" name="Rectangle 65"/>
          <p:cNvSpPr/>
          <p:nvPr/>
        </p:nvSpPr>
        <p:spPr>
          <a:xfrm>
            <a:off x="3641603" y="3040283"/>
            <a:ext cx="1418825" cy="16167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67" name="Rectangle 66"/>
          <p:cNvSpPr/>
          <p:nvPr/>
        </p:nvSpPr>
        <p:spPr>
          <a:xfrm>
            <a:off x="5173767" y="3032736"/>
            <a:ext cx="2074228" cy="1692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68" name="Rectangle 67"/>
          <p:cNvSpPr/>
          <p:nvPr/>
        </p:nvSpPr>
        <p:spPr>
          <a:xfrm>
            <a:off x="7361334" y="3028947"/>
            <a:ext cx="731520" cy="1730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69" name="Rounded Rectangle 68"/>
          <p:cNvSpPr/>
          <p:nvPr/>
        </p:nvSpPr>
        <p:spPr>
          <a:xfrm>
            <a:off x="4020558" y="6172666"/>
            <a:ext cx="1018020" cy="226856"/>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Search</a:t>
            </a:r>
            <a:endParaRPr lang="en-US" sz="1200" b="1" dirty="0">
              <a:solidFill>
                <a:schemeClr val="tx1"/>
              </a:solidFill>
            </a:endParaRPr>
          </a:p>
        </p:txBody>
      </p:sp>
      <p:sp>
        <p:nvSpPr>
          <p:cNvPr id="70" name="Rounded Rectangle 69"/>
          <p:cNvSpPr/>
          <p:nvPr/>
        </p:nvSpPr>
        <p:spPr>
          <a:xfrm>
            <a:off x="5347797" y="6177717"/>
            <a:ext cx="1018020" cy="226856"/>
          </a:xfrm>
          <a:prstGeom prst="roundRect">
            <a:avLst/>
          </a:prstGeom>
          <a:solidFill>
            <a:schemeClr val="bg1"/>
          </a:solidFill>
          <a:ln>
            <a:solidFill>
              <a:schemeClr val="tx1"/>
            </a:solidFill>
            <a:prstDash val="dash"/>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Admin</a:t>
            </a:r>
            <a:endParaRPr lang="en-US" sz="1200" b="1" dirty="0">
              <a:solidFill>
                <a:schemeClr val="tx1"/>
              </a:solidFill>
            </a:endParaRPr>
          </a:p>
        </p:txBody>
      </p:sp>
      <p:sp>
        <p:nvSpPr>
          <p:cNvPr id="74" name="TextBox 92"/>
          <p:cNvSpPr txBox="1"/>
          <p:nvPr/>
        </p:nvSpPr>
        <p:spPr>
          <a:xfrm>
            <a:off x="2780734" y="1541955"/>
            <a:ext cx="1139288"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Action</a:t>
            </a:r>
            <a:endParaRPr lang="en-US" sz="1400" b="0" dirty="0">
              <a:solidFill>
                <a:prstClr val="black"/>
              </a:solidFill>
              <a:latin typeface="Calibri" panose="020F0502020204030204"/>
              <a:ea typeface="+mn-ea"/>
            </a:endParaRPr>
          </a:p>
        </p:txBody>
      </p:sp>
      <p:sp>
        <p:nvSpPr>
          <p:cNvPr id="76" name="Isosceles Triangle 75"/>
          <p:cNvSpPr/>
          <p:nvPr/>
        </p:nvSpPr>
        <p:spPr>
          <a:xfrm rot="10800000">
            <a:off x="3385909" y="1662411"/>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2859673" y="1871316"/>
            <a:ext cx="73152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Create</a:t>
            </a:r>
            <a:endParaRPr lang="en-US" sz="1050" b="0" dirty="0">
              <a:solidFill>
                <a:prstClr val="black"/>
              </a:solidFill>
            </a:endParaRPr>
          </a:p>
        </p:txBody>
      </p:sp>
      <p:sp>
        <p:nvSpPr>
          <p:cNvPr id="82" name="Rectangle 81"/>
          <p:cNvSpPr/>
          <p:nvPr/>
        </p:nvSpPr>
        <p:spPr>
          <a:xfrm>
            <a:off x="2861100" y="2112177"/>
            <a:ext cx="73152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Review</a:t>
            </a:r>
            <a:endParaRPr lang="en-US" sz="1050" b="0" dirty="0">
              <a:solidFill>
                <a:prstClr val="black"/>
              </a:solidFill>
            </a:endParaRPr>
          </a:p>
        </p:txBody>
      </p:sp>
      <p:sp>
        <p:nvSpPr>
          <p:cNvPr id="83" name="Rectangle 82"/>
          <p:cNvSpPr/>
          <p:nvPr/>
        </p:nvSpPr>
        <p:spPr>
          <a:xfrm>
            <a:off x="2856985" y="2336614"/>
            <a:ext cx="73152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Review</a:t>
            </a:r>
          </a:p>
        </p:txBody>
      </p:sp>
      <p:sp>
        <p:nvSpPr>
          <p:cNvPr id="84" name="Rectangle 83"/>
          <p:cNvSpPr/>
          <p:nvPr/>
        </p:nvSpPr>
        <p:spPr>
          <a:xfrm>
            <a:off x="2856526" y="2576338"/>
            <a:ext cx="73152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Review</a:t>
            </a:r>
          </a:p>
        </p:txBody>
      </p:sp>
      <p:sp>
        <p:nvSpPr>
          <p:cNvPr id="85" name="Rectangle 84"/>
          <p:cNvSpPr/>
          <p:nvPr/>
        </p:nvSpPr>
        <p:spPr>
          <a:xfrm>
            <a:off x="2857549" y="2801912"/>
            <a:ext cx="73152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Approve</a:t>
            </a:r>
            <a:endParaRPr lang="en-US" sz="1050" b="0" dirty="0">
              <a:solidFill>
                <a:prstClr val="black"/>
              </a:solidFill>
            </a:endParaRPr>
          </a:p>
        </p:txBody>
      </p:sp>
      <p:sp>
        <p:nvSpPr>
          <p:cNvPr id="86" name="Rectangle 85"/>
          <p:cNvSpPr/>
          <p:nvPr/>
        </p:nvSpPr>
        <p:spPr>
          <a:xfrm>
            <a:off x="2857549" y="3032806"/>
            <a:ext cx="73152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Create</a:t>
            </a:r>
            <a:endParaRPr lang="en-US" sz="1050" b="0" dirty="0">
              <a:solidFill>
                <a:prstClr val="black"/>
              </a:solidFill>
            </a:endParaRPr>
          </a:p>
        </p:txBody>
      </p:sp>
      <p:sp>
        <p:nvSpPr>
          <p:cNvPr id="3" name="Action Button: Custom 2">
            <a:hlinkClick r:id="rId3" action="ppaction://hlinksldjump" highlightClick="1"/>
          </p:cNvPr>
          <p:cNvSpPr/>
          <p:nvPr/>
        </p:nvSpPr>
        <p:spPr>
          <a:xfrm>
            <a:off x="893234" y="6097355"/>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3" action="ppaction://hlinksldjump"/>
              </a:rPr>
              <a:t>Go To</a:t>
            </a:r>
            <a:endParaRPr lang="en-US" sz="1200" b="1" dirty="0">
              <a:solidFill>
                <a:schemeClr val="tx1"/>
              </a:solidFill>
            </a:endParaRPr>
          </a:p>
        </p:txBody>
      </p:sp>
      <p:sp>
        <p:nvSpPr>
          <p:cNvPr id="77" name="Action Button: Custom 76">
            <a:hlinkClick r:id="rId3" action="ppaction://hlinksldjump" highlightClick="1"/>
          </p:cNvPr>
          <p:cNvSpPr/>
          <p:nvPr/>
        </p:nvSpPr>
        <p:spPr>
          <a:xfrm>
            <a:off x="2148520" y="6094091"/>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4" action="ppaction://hlinksldjump"/>
              </a:rPr>
              <a:t>Add Tasker</a:t>
            </a:r>
            <a:endParaRPr lang="en-US" sz="1200" b="1" dirty="0">
              <a:solidFill>
                <a:schemeClr val="tx1"/>
              </a:solidFill>
            </a:endParaRPr>
          </a:p>
        </p:txBody>
      </p:sp>
      <p:sp>
        <p:nvSpPr>
          <p:cNvPr id="78" name="TextBox 77"/>
          <p:cNvSpPr txBox="1"/>
          <p:nvPr/>
        </p:nvSpPr>
        <p:spPr>
          <a:xfrm>
            <a:off x="2759868" y="1280038"/>
            <a:ext cx="643375"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Show</a:t>
            </a:r>
            <a:endParaRPr lang="en-US" sz="1400" b="0" dirty="0">
              <a:solidFill>
                <a:prstClr val="black"/>
              </a:solidFill>
              <a:latin typeface="Calibri" panose="020F0502020204030204"/>
              <a:ea typeface="+mn-ea"/>
            </a:endParaRPr>
          </a:p>
        </p:txBody>
      </p:sp>
      <p:sp>
        <p:nvSpPr>
          <p:cNvPr id="79" name="Rectangle 78"/>
          <p:cNvSpPr/>
          <p:nvPr/>
        </p:nvSpPr>
        <p:spPr>
          <a:xfrm>
            <a:off x="3365641" y="1350602"/>
            <a:ext cx="465214" cy="16664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400" b="0" dirty="0" smtClean="0">
                <a:solidFill>
                  <a:prstClr val="black"/>
                </a:solidFill>
              </a:rPr>
              <a:t>10</a:t>
            </a:r>
            <a:endParaRPr lang="en-US" sz="1400" b="0" dirty="0">
              <a:solidFill>
                <a:prstClr val="black"/>
              </a:solidFill>
            </a:endParaRPr>
          </a:p>
        </p:txBody>
      </p:sp>
      <p:sp>
        <p:nvSpPr>
          <p:cNvPr id="80" name="Isosceles Triangle 79"/>
          <p:cNvSpPr/>
          <p:nvPr/>
        </p:nvSpPr>
        <p:spPr>
          <a:xfrm rot="10800000">
            <a:off x="3670013" y="1388206"/>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788171" y="1280038"/>
            <a:ext cx="700955"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entries</a:t>
            </a:r>
            <a:endParaRPr lang="en-US" sz="1400" b="0" dirty="0">
              <a:solidFill>
                <a:prstClr val="black"/>
              </a:solidFill>
              <a:latin typeface="Calibri" panose="020F0502020204030204"/>
              <a:ea typeface="+mn-ea"/>
            </a:endParaRPr>
          </a:p>
        </p:txBody>
      </p:sp>
    </p:spTree>
    <p:extLst>
      <p:ext uri="{BB962C8B-B14F-4D97-AF65-F5344CB8AC3E}">
        <p14:creationId xmlns:p14="http://schemas.microsoft.com/office/powerpoint/2010/main" val="9901049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PCD Task View HTML Mockup</a:t>
            </a:r>
            <a:endParaRPr lang="en-US" dirty="0"/>
          </a:p>
        </p:txBody>
      </p:sp>
      <p:sp>
        <p:nvSpPr>
          <p:cNvPr id="4" name="Date Placeholder 3"/>
          <p:cNvSpPr>
            <a:spLocks noGrp="1"/>
          </p:cNvSpPr>
          <p:nvPr>
            <p:ph type="dt" sz="half" idx="10"/>
          </p:nvPr>
        </p:nvSpPr>
        <p:spPr/>
        <p:txBody>
          <a:bodyPr/>
          <a:lstStyle/>
          <a:p>
            <a:r>
              <a:rPr lang="en-US" dirty="0" smtClean="0"/>
              <a:t>5/9/2017</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9</a:t>
            </a:fld>
            <a:endParaRPr lang="en-US"/>
          </a:p>
        </p:txBody>
      </p:sp>
      <p:pic>
        <p:nvPicPr>
          <p:cNvPr id="8" name="Picture 7"/>
          <p:cNvPicPr>
            <a:picLocks noChangeAspect="1"/>
          </p:cNvPicPr>
          <p:nvPr/>
        </p:nvPicPr>
        <p:blipFill>
          <a:blip r:embed="rId3"/>
          <a:stretch>
            <a:fillRect/>
          </a:stretch>
        </p:blipFill>
        <p:spPr>
          <a:xfrm>
            <a:off x="381000" y="1351237"/>
            <a:ext cx="8382000" cy="4557713"/>
          </a:xfrm>
          <a:prstGeom prst="rect">
            <a:avLst/>
          </a:prstGeom>
          <a:ln>
            <a:solidFill>
              <a:schemeClr val="tx1"/>
            </a:solidFill>
          </a:ln>
        </p:spPr>
      </p:pic>
      <p:sp>
        <p:nvSpPr>
          <p:cNvPr id="9" name="Rectangle 8"/>
          <p:cNvSpPr/>
          <p:nvPr/>
        </p:nvSpPr>
        <p:spPr>
          <a:xfrm>
            <a:off x="381000" y="5999414"/>
            <a:ext cx="8382000" cy="246221"/>
          </a:xfrm>
          <a:prstGeom prst="rect">
            <a:avLst/>
          </a:prstGeom>
        </p:spPr>
        <p:txBody>
          <a:bodyPr wrap="square">
            <a:spAutoFit/>
          </a:bodyPr>
          <a:lstStyle/>
          <a:p>
            <a:pPr algn="ctr"/>
            <a:r>
              <a:rPr lang="en-US" sz="1000" b="1" dirty="0">
                <a:hlinkClick r:id="rId4" action="ppaction://hlinkfile"/>
              </a:rPr>
              <a:t>\\mvnf02\TEAMSUB\Program Tracking Tool </a:t>
            </a:r>
            <a:r>
              <a:rPr lang="en-US" sz="1000" b="1" dirty="0" smtClean="0">
                <a:hlinkClick r:id="rId4" action="ppaction://hlinkfile"/>
              </a:rPr>
              <a:t>Development\</a:t>
            </a:r>
            <a:r>
              <a:rPr lang="en-US" sz="1000" b="1" dirty="0" err="1" smtClean="0">
                <a:hlinkClick r:id="rId4" action="ppaction://hlinkfile"/>
              </a:rPr>
              <a:t>pcdTracker</a:t>
            </a:r>
            <a:r>
              <a:rPr lang="en-US" sz="1000" b="1" dirty="0" smtClean="0">
                <a:hlinkClick r:id="rId4" action="ppaction://hlinkfile"/>
              </a:rPr>
              <a:t>\</a:t>
            </a:r>
            <a:r>
              <a:rPr lang="en-US" sz="1000" b="1" dirty="0" err="1" smtClean="0">
                <a:hlinkClick r:id="rId4" action="ppaction://hlinkfile"/>
              </a:rPr>
              <a:t>WebContent</a:t>
            </a:r>
            <a:r>
              <a:rPr lang="en-US" sz="1000" b="1" dirty="0" smtClean="0">
                <a:hlinkClick r:id="rId4" action="ppaction://hlinkfile"/>
              </a:rPr>
              <a:t>\index.html</a:t>
            </a:r>
            <a:r>
              <a:rPr lang="en-US" sz="1000" b="1" dirty="0" smtClean="0"/>
              <a:t> </a:t>
            </a:r>
            <a:endParaRPr lang="en-US" sz="1000" b="1" dirty="0"/>
          </a:p>
        </p:txBody>
      </p:sp>
    </p:spTree>
    <p:extLst>
      <p:ext uri="{BB962C8B-B14F-4D97-AF65-F5344CB8AC3E}">
        <p14:creationId xmlns:p14="http://schemas.microsoft.com/office/powerpoint/2010/main" val="5502710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1235</TotalTime>
  <Words>2357</Words>
  <Application>Microsoft Office PowerPoint</Application>
  <PresentationFormat>On-screen Show (4:3)</PresentationFormat>
  <Paragraphs>925</Paragraphs>
  <Slides>42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ＭＳ Ｐゴシック</vt:lpstr>
      <vt:lpstr>Arial</vt:lpstr>
      <vt:lpstr>Calibri</vt:lpstr>
      <vt:lpstr>Calibri Light</vt:lpstr>
      <vt:lpstr>Courier New</vt:lpstr>
      <vt:lpstr>Office Theme</vt:lpstr>
      <vt:lpstr>PCD Tracker</vt:lpstr>
      <vt:lpstr>PCD Tasker Search Parameters</vt:lpstr>
      <vt:lpstr>PCD Tasker Search Results</vt:lpstr>
      <vt:lpstr>PCD Tasker Data Review</vt:lpstr>
      <vt:lpstr>PCD Task Maintenance</vt:lpstr>
      <vt:lpstr>PCD Tracker Entry</vt:lpstr>
      <vt:lpstr>PCD Hardware List Entry</vt:lpstr>
      <vt:lpstr>PCD Task View</vt:lpstr>
      <vt:lpstr>PCD Task View HTML Mockup</vt:lpstr>
      <vt:lpstr>PCD BOM Entry</vt:lpstr>
      <vt:lpstr>PCD BOM Entry</vt:lpstr>
      <vt:lpstr>Current PCD Entry Screen</vt:lpstr>
      <vt:lpstr>PCD Task Review/Approve Status</vt:lpstr>
      <vt:lpstr>Approve PCD</vt:lpstr>
      <vt:lpstr>PCD Admin Function</vt:lpstr>
      <vt:lpstr>PCD Tracker Functions</vt:lpstr>
      <vt:lpstr>Enumeration Helper</vt:lpstr>
      <vt:lpstr>Enumeration Types</vt:lpstr>
      <vt:lpstr>Enumeration Values</vt:lpstr>
      <vt:lpstr>Enumeration Associated Values</vt:lpstr>
      <vt:lpstr>PCD Admin</vt:lpstr>
      <vt:lpstr>Contract Entry</vt:lpstr>
      <vt:lpstr>Contract Program</vt:lpstr>
      <vt:lpstr>User Entry</vt:lpstr>
      <vt:lpstr>PCD Functions</vt:lpstr>
      <vt:lpstr>PCD Contract/Program List</vt:lpstr>
      <vt:lpstr>PCD Summary</vt:lpstr>
      <vt:lpstr>View PCD</vt:lpstr>
      <vt:lpstr>PCD Search</vt:lpstr>
      <vt:lpstr>PCD Report</vt:lpstr>
      <vt:lpstr>PCD Statistics</vt:lpstr>
      <vt:lpstr>PCD Auxiliary Functions</vt:lpstr>
      <vt:lpstr>Classification</vt:lpstr>
      <vt:lpstr>Contract(s) / Purchase Order(s)</vt:lpstr>
      <vt:lpstr>Assign Approver(s)</vt:lpstr>
      <vt:lpstr>Action Responsible Person(s) / Additional Recipient(s)</vt:lpstr>
      <vt:lpstr>Assign Programs</vt:lpstr>
      <vt:lpstr>Attachments</vt:lpstr>
      <vt:lpstr>View Printable Version</vt:lpstr>
      <vt:lpstr>PCD Notification</vt:lpstr>
      <vt:lpstr>PCD Notification</vt:lpstr>
      <vt:lpstr>PCD Users Guide</vt:lpstr>
    </vt:vector>
  </TitlesOfParts>
  <Company>Lockheed Martin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PCD Tracker Update</dc:title>
  <dc:creator>Gene Belford</dc:creator>
  <cp:keywords/>
  <cp:lastModifiedBy>Eubank, Joey (US)</cp:lastModifiedBy>
  <cp:revision>109</cp:revision>
  <cp:lastPrinted>2017-05-09T12:48:29Z</cp:lastPrinted>
  <dcterms:created xsi:type="dcterms:W3CDTF">2017-05-02T11:55:07Z</dcterms:created>
  <dcterms:modified xsi:type="dcterms:W3CDTF">2017-05-09T18:53:01Z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M SIP Document Sensitivity">
    <vt:lpwstr/>
  </property>
  <property fmtid="{D5CDD505-2E9C-101B-9397-08002B2CF9AE}" pid="3" name="Document Author">
    <vt:lpwstr>ACCT05\jceubank</vt:lpwstr>
  </property>
  <property fmtid="{D5CDD505-2E9C-101B-9397-08002B2CF9AE}" pid="4" name="Document Sensitivity">
    <vt:lpwstr>1</vt:lpwstr>
  </property>
  <property fmtid="{D5CDD505-2E9C-101B-9397-08002B2CF9AE}" pid="5" name="ThirdParty">
    <vt:lpwstr/>
  </property>
  <property fmtid="{D5CDD505-2E9C-101B-9397-08002B2CF9AE}" pid="6" name="OCI Restriction">
    <vt:bool>false</vt:bool>
  </property>
  <property fmtid="{D5CDD505-2E9C-101B-9397-08002B2CF9AE}" pid="7" name="OCI Additional Info">
    <vt:lpwstr/>
  </property>
  <property fmtid="{D5CDD505-2E9C-101B-9397-08002B2CF9AE}" pid="8" name="Allow Header Overwrite">
    <vt:bool>true</vt:bool>
  </property>
  <property fmtid="{D5CDD505-2E9C-101B-9397-08002B2CF9AE}" pid="9" name="Allow Footer Overwrite">
    <vt:bool>true</vt:bool>
  </property>
  <property fmtid="{D5CDD505-2E9C-101B-9397-08002B2CF9AE}" pid="10" name="Multiple Selected">
    <vt:lpwstr>-1</vt:lpwstr>
  </property>
  <property fmtid="{D5CDD505-2E9C-101B-9397-08002B2CF9AE}" pid="11" name="SIPLongWording">
    <vt:lpwstr/>
  </property>
  <property fmtid="{D5CDD505-2E9C-101B-9397-08002B2CF9AE}" pid="12" name="checkedProgramsCount">
    <vt:i4>0</vt:i4>
  </property>
  <property fmtid="{D5CDD505-2E9C-101B-9397-08002B2CF9AE}" pid="13" name="ExpCountry">
    <vt:lpwstr/>
  </property>
</Properties>
</file>