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handoutMasterIdLst>
    <p:handoutMasterId r:id="rId52"/>
  </p:handoutMasterIdLst>
  <p:sldIdLst>
    <p:sldId id="256" r:id="rId2"/>
    <p:sldId id="310" r:id="rId3"/>
    <p:sldId id="264" r:id="rId4"/>
    <p:sldId id="263" r:id="rId5"/>
    <p:sldId id="260" r:id="rId6"/>
    <p:sldId id="309" r:id="rId7"/>
    <p:sldId id="261" r:id="rId8"/>
    <p:sldId id="270" r:id="rId9"/>
    <p:sldId id="311" r:id="rId10"/>
    <p:sldId id="312" r:id="rId11"/>
    <p:sldId id="313" r:id="rId12"/>
    <p:sldId id="314" r:id="rId13"/>
    <p:sldId id="283" r:id="rId14"/>
    <p:sldId id="279" r:id="rId15"/>
    <p:sldId id="268" r:id="rId16"/>
    <p:sldId id="308" r:id="rId17"/>
    <p:sldId id="294" r:id="rId18"/>
    <p:sldId id="295" r:id="rId19"/>
    <p:sldId id="298" r:id="rId20"/>
    <p:sldId id="296" r:id="rId21"/>
    <p:sldId id="297" r:id="rId22"/>
    <p:sldId id="274" r:id="rId23"/>
    <p:sldId id="265" r:id="rId24"/>
    <p:sldId id="290" r:id="rId25"/>
    <p:sldId id="292" r:id="rId26"/>
    <p:sldId id="291" r:id="rId27"/>
    <p:sldId id="289" r:id="rId28"/>
    <p:sldId id="281" r:id="rId29"/>
    <p:sldId id="282" r:id="rId30"/>
    <p:sldId id="285" r:id="rId31"/>
    <p:sldId id="286" r:id="rId32"/>
    <p:sldId id="280" r:id="rId33"/>
    <p:sldId id="275" r:id="rId34"/>
    <p:sldId id="276" r:id="rId35"/>
    <p:sldId id="277" r:id="rId36"/>
    <p:sldId id="271" r:id="rId37"/>
    <p:sldId id="278" r:id="rId38"/>
    <p:sldId id="272" r:id="rId39"/>
    <p:sldId id="288" r:id="rId40"/>
    <p:sldId id="293" r:id="rId41"/>
    <p:sldId id="302" r:id="rId42"/>
    <p:sldId id="299" r:id="rId43"/>
    <p:sldId id="300" r:id="rId44"/>
    <p:sldId id="259" r:id="rId45"/>
    <p:sldId id="306" r:id="rId46"/>
    <p:sldId id="284" r:id="rId47"/>
    <p:sldId id="267" r:id="rId48"/>
    <p:sldId id="304" r:id="rId49"/>
    <p:sldId id="303" r:id="rId5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63212" autoAdjust="0"/>
  </p:normalViewPr>
  <p:slideViewPr>
    <p:cSldViewPr snapToGrid="0" showGuides="1">
      <p:cViewPr varScale="1">
        <p:scale>
          <a:sx n="70" d="100"/>
          <a:sy n="70" d="100"/>
        </p:scale>
        <p:origin x="2142" y="78"/>
      </p:cViewPr>
      <p:guideLst>
        <p:guide orient="horz" pos="2160"/>
        <p:guide pos="2880"/>
      </p:guideLst>
    </p:cSldViewPr>
  </p:slideViewPr>
  <p:outlineViewPr>
    <p:cViewPr>
      <p:scale>
        <a:sx n="33" d="100"/>
        <a:sy n="33" d="100"/>
      </p:scale>
      <p:origin x="0" y="-840"/>
    </p:cViewPr>
  </p:outlineViewPr>
  <p:notesTextViewPr>
    <p:cViewPr>
      <p:scale>
        <a:sx n="3" d="2"/>
        <a:sy n="3" d="2"/>
      </p:scale>
      <p:origin x="0" y="0"/>
    </p:cViewPr>
  </p:notesTextViewPr>
  <p:sorterViewPr>
    <p:cViewPr>
      <p:scale>
        <a:sx n="70" d="100"/>
        <a:sy n="70" d="100"/>
      </p:scale>
      <p:origin x="0" y="0"/>
    </p:cViewPr>
  </p:sorterViewPr>
  <p:notesViewPr>
    <p:cSldViewPr snapToGrid="0" showGuides="1">
      <p:cViewPr varScale="1">
        <p:scale>
          <a:sx n="85" d="100"/>
          <a:sy n="85" d="100"/>
        </p:scale>
        <p:origin x="3048" y="6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6326F6-453C-4C63-BE68-BEEA829C6A7E}" type="datetimeFigureOut">
              <a:rPr lang="en-US" smtClean="0"/>
              <a:t>5/16/2017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B74FAAF-E62E-46FC-8FBD-1D8B1C6F3EAA}" type="slidenum">
              <a:rPr lang="en-US" smtClean="0"/>
              <a:t>‹#›</a:t>
            </a:fld>
            <a:endParaRPr lang="en-US"/>
          </a:p>
        </p:txBody>
      </p:sp>
    </p:spTree>
    <p:extLst>
      <p:ext uri="{BB962C8B-B14F-4D97-AF65-F5344CB8AC3E}">
        <p14:creationId xmlns:p14="http://schemas.microsoft.com/office/powerpoint/2010/main" val="1815474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257175"/>
          </a:xfrm>
          <a:prstGeom prst="rect">
            <a:avLst/>
          </a:prstGeom>
        </p:spPr>
        <p:txBody>
          <a:bodyPr vert="horz" lIns="93177" tIns="46589" rIns="93177" bIns="46589" rtlCol="0"/>
          <a:lstStyle>
            <a:lvl1pPr algn="l">
              <a:defRPr sz="1200"/>
            </a:lvl1pPr>
          </a:lstStyle>
          <a:p>
            <a:r>
              <a:rPr lang="en-US" dirty="0" smtClean="0"/>
              <a:t>PCD Tracker Story Board</a:t>
            </a:r>
            <a:endParaRPr lang="en-US" dirty="0"/>
          </a:p>
        </p:txBody>
      </p:sp>
      <p:sp>
        <p:nvSpPr>
          <p:cNvPr id="3" name="Date Placeholder 2"/>
          <p:cNvSpPr>
            <a:spLocks noGrp="1"/>
          </p:cNvSpPr>
          <p:nvPr>
            <p:ph type="dt" idx="1"/>
          </p:nvPr>
        </p:nvSpPr>
        <p:spPr>
          <a:xfrm>
            <a:off x="3970938" y="0"/>
            <a:ext cx="3037840" cy="257175"/>
          </a:xfrm>
          <a:prstGeom prst="rect">
            <a:avLst/>
          </a:prstGeom>
        </p:spPr>
        <p:txBody>
          <a:bodyPr vert="horz" lIns="93177" tIns="46589" rIns="93177" bIns="46589" rtlCol="0"/>
          <a:lstStyle>
            <a:lvl1pPr algn="r">
              <a:defRPr sz="1200"/>
            </a:lvl1pPr>
          </a:lstStyle>
          <a:p>
            <a:fld id="{81D549E1-D908-4C41-8EC0-B78C7FFA6B16}" type="datetimeFigureOut">
              <a:rPr lang="en-US" smtClean="0"/>
              <a:t>5/16/2017</a:t>
            </a:fld>
            <a:endParaRPr lang="en-US"/>
          </a:p>
        </p:txBody>
      </p:sp>
      <p:sp>
        <p:nvSpPr>
          <p:cNvPr id="4" name="Slide Image Placeholder 3"/>
          <p:cNvSpPr>
            <a:spLocks noGrp="1" noRot="1" noChangeAspect="1"/>
          </p:cNvSpPr>
          <p:nvPr>
            <p:ph type="sldImg" idx="2"/>
          </p:nvPr>
        </p:nvSpPr>
        <p:spPr>
          <a:xfrm>
            <a:off x="1414463" y="361928"/>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285751" y="3603581"/>
            <a:ext cx="6429374" cy="5226386"/>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DO2</a:t>
            </a:r>
          </a:p>
          <a:p>
            <a:pPr marL="228600" indent="-228600">
              <a:buFont typeface="+mj-lt"/>
              <a:buAutoNum type="arabicPeriod"/>
            </a:pPr>
            <a:r>
              <a:rPr lang="en-US" dirty="0" smtClean="0"/>
              <a:t>DO3</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dirty="0"/>
          </a:p>
        </p:txBody>
      </p:sp>
    </p:spTree>
    <p:extLst>
      <p:ext uri="{BB962C8B-B14F-4D97-AF65-F5344CB8AC3E}">
        <p14:creationId xmlns:p14="http://schemas.microsoft.com/office/powerpoint/2010/main" val="370328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10</a:t>
            </a:fld>
            <a:endParaRPr lang="en-US"/>
          </a:p>
        </p:txBody>
      </p:sp>
    </p:spTree>
    <p:extLst>
      <p:ext uri="{BB962C8B-B14F-4D97-AF65-F5344CB8AC3E}">
        <p14:creationId xmlns:p14="http://schemas.microsoft.com/office/powerpoint/2010/main" val="72461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11</a:t>
            </a:fld>
            <a:endParaRPr lang="en-US"/>
          </a:p>
        </p:txBody>
      </p:sp>
    </p:spTree>
    <p:extLst>
      <p:ext uri="{BB962C8B-B14F-4D97-AF65-F5344CB8AC3E}">
        <p14:creationId xmlns:p14="http://schemas.microsoft.com/office/powerpoint/2010/main" val="151361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12</a:t>
            </a:fld>
            <a:endParaRPr lang="en-US"/>
          </a:p>
        </p:txBody>
      </p:sp>
    </p:spTree>
    <p:extLst>
      <p:ext uri="{BB962C8B-B14F-4D97-AF65-F5344CB8AC3E}">
        <p14:creationId xmlns:p14="http://schemas.microsoft.com/office/powerpoint/2010/main" val="419677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 of the PCD data may be viewed. Attachments can be retrieved, however they cannot be added, modified, or deleted from the PCD itself. The PCD state cannot be changed.</a:t>
            </a:r>
          </a:p>
          <a:p>
            <a:pPr lvl="1"/>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13</a:t>
            </a:fld>
            <a:endParaRPr lang="en-US"/>
          </a:p>
        </p:txBody>
      </p:sp>
    </p:spTree>
    <p:extLst>
      <p:ext uri="{BB962C8B-B14F-4D97-AF65-F5344CB8AC3E}">
        <p14:creationId xmlns:p14="http://schemas.microsoft.com/office/powerpoint/2010/main" val="47999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14</a:t>
            </a:fld>
            <a:endParaRPr lang="en-US"/>
          </a:p>
        </p:txBody>
      </p:sp>
    </p:spTree>
    <p:extLst>
      <p:ext uri="{BB962C8B-B14F-4D97-AF65-F5344CB8AC3E}">
        <p14:creationId xmlns:p14="http://schemas.microsoft.com/office/powerpoint/2010/main" val="193855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15</a:t>
            </a:fld>
            <a:endParaRPr lang="en-US"/>
          </a:p>
        </p:txBody>
      </p:sp>
    </p:spTree>
    <p:extLst>
      <p:ext uri="{BB962C8B-B14F-4D97-AF65-F5344CB8AC3E}">
        <p14:creationId xmlns:p14="http://schemas.microsoft.com/office/powerpoint/2010/main" val="330717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16</a:t>
            </a:fld>
            <a:endParaRPr lang="en-US"/>
          </a:p>
        </p:txBody>
      </p:sp>
    </p:spTree>
    <p:extLst>
      <p:ext uri="{BB962C8B-B14F-4D97-AF65-F5344CB8AC3E}">
        <p14:creationId xmlns:p14="http://schemas.microsoft.com/office/powerpoint/2010/main" val="315077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17</a:t>
            </a:fld>
            <a:endParaRPr lang="en-US"/>
          </a:p>
        </p:txBody>
      </p:sp>
    </p:spTree>
    <p:extLst>
      <p:ext uri="{BB962C8B-B14F-4D97-AF65-F5344CB8AC3E}">
        <p14:creationId xmlns:p14="http://schemas.microsoft.com/office/powerpoint/2010/main" val="620730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Allows the user to select a value</a:t>
            </a:r>
            <a:r>
              <a:rPr lang="en-US" baseline="0" dirty="0" smtClean="0"/>
              <a:t> to populate a selection box.  This could be either a separate popup, or a drop down list box depending on the standards used.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a:t>
            </a:r>
            <a:r>
              <a:rPr lang="en-US" baseline="0" dirty="0" smtClean="0"/>
              <a:t> system shall only display active &lt;enumeration value(s)&gt;.</a:t>
            </a:r>
          </a:p>
          <a:p>
            <a:pPr marL="228600" lvl="0" indent="-228600">
              <a:buFont typeface="+mj-lt"/>
              <a:buAutoNum type="arabicPeriod"/>
            </a:pPr>
            <a:r>
              <a:rPr lang="en-US" baseline="0" dirty="0" smtClean="0"/>
              <a:t>The system shall only use inactive &lt;enumeration values(s)&gt; for display of historical records.</a:t>
            </a:r>
          </a:p>
          <a:p>
            <a:pPr marL="228600" lvl="0" indent="-228600">
              <a:buFont typeface="+mj-lt"/>
              <a:buAutoNum type="arabicPeriod"/>
            </a:pPr>
            <a:r>
              <a:rPr lang="en-US" baseline="0" dirty="0" smtClean="0"/>
              <a:t>The system shall use the &lt;sort order&gt; as the default display order.</a:t>
            </a:r>
            <a:endParaRPr lang="en-US" dirty="0" smtClean="0"/>
          </a:p>
          <a:p>
            <a:pPr marL="228600" lvl="0" indent="-228600">
              <a:buFont typeface="+mj-lt"/>
              <a:buAutoNum type="arabicPeriod"/>
            </a:pPr>
            <a:r>
              <a:rPr lang="en-US" dirty="0" smtClean="0"/>
              <a:t>The system shall allow the user to select many values were</a:t>
            </a:r>
            <a:r>
              <a:rPr lang="en-US" baseline="0" dirty="0" smtClean="0"/>
              <a:t> appropriate.</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code value is distinct.</a:t>
            </a:r>
          </a:p>
          <a:p>
            <a:pPr marL="228600" indent="-228600">
              <a:buFont typeface="+mj-lt"/>
              <a:buAutoNum type="arabicPeriod"/>
            </a:pPr>
            <a:r>
              <a:rPr lang="en-US" dirty="0" smtClean="0"/>
              <a:t>The</a:t>
            </a:r>
            <a:r>
              <a:rPr lang="en-US" baseline="0" dirty="0" smtClean="0"/>
              <a:t> code name is distinct.</a:t>
            </a:r>
            <a:endParaRPr lang="en-US" dirty="0" smtClean="0"/>
          </a:p>
          <a:p>
            <a:pPr marL="228600" indent="-228600">
              <a:buFont typeface="+mj-lt"/>
              <a:buAutoNum type="arabicPeriod"/>
            </a:pPr>
            <a:r>
              <a:rPr lang="en-US" dirty="0" smtClean="0"/>
              <a:t>The list will only contain valid</a:t>
            </a:r>
            <a:r>
              <a:rPr lang="en-US" baseline="0" dirty="0" smtClean="0"/>
              <a:t>/&lt;active&gt; codes.  </a:t>
            </a:r>
          </a:p>
          <a:p>
            <a:pPr marL="228600" indent="-228600">
              <a:buFont typeface="+mj-lt"/>
              <a:buAutoNum type="arabicPeriod"/>
            </a:pPr>
            <a:r>
              <a:rPr lang="en-US" baseline="0" dirty="0" smtClean="0"/>
              <a:t>Codes that are inactive will this be displayable for historical data.</a:t>
            </a:r>
          </a:p>
          <a:p>
            <a:pPr marL="228600" indent="-228600">
              <a:buFont typeface="+mj-lt"/>
              <a:buAutoNum type="arabicPeriod"/>
            </a:pPr>
            <a:r>
              <a:rPr lang="en-US" baseline="0" dirty="0" smtClean="0"/>
              <a:t>Selection/validation of enumeration values will use the &lt;enumeration code&gt; and &lt;enumeration value code&gt;.</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p>
          <a:p>
            <a:pPr marL="228600" indent="-228600">
              <a:buFont typeface="+mj-lt"/>
              <a:buAutoNum type="arabicPeriod"/>
            </a:pPr>
            <a:endParaRPr lang="en-US" baseline="0" dirty="0" smtClean="0"/>
          </a:p>
          <a:p>
            <a:pPr marL="0" indent="0">
              <a:buFont typeface="+mj-lt"/>
              <a:buNone/>
            </a:pPr>
            <a:r>
              <a:rPr lang="en-US" dirty="0" smtClean="0"/>
              <a:t>PCD State	(Draft,</a:t>
            </a:r>
            <a:r>
              <a:rPr lang="en-US" baseline="0" dirty="0" smtClean="0"/>
              <a:t> Submitted, Rework, Approved)</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18</a:t>
            </a:fld>
            <a:endParaRPr lang="en-US"/>
          </a:p>
        </p:txBody>
      </p:sp>
    </p:spTree>
    <p:extLst>
      <p:ext uri="{BB962C8B-B14F-4D97-AF65-F5344CB8AC3E}">
        <p14:creationId xmlns:p14="http://schemas.microsoft.com/office/powerpoint/2010/main" val="4118268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19</a:t>
            </a:fld>
            <a:endParaRPr lang="en-US"/>
          </a:p>
        </p:txBody>
      </p:sp>
    </p:spTree>
    <p:extLst>
      <p:ext uri="{BB962C8B-B14F-4D97-AF65-F5344CB8AC3E}">
        <p14:creationId xmlns:p14="http://schemas.microsoft.com/office/powerpoint/2010/main" val="29426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a:p>
        </p:txBody>
      </p:sp>
    </p:spTree>
    <p:extLst>
      <p:ext uri="{BB962C8B-B14F-4D97-AF65-F5344CB8AC3E}">
        <p14:creationId xmlns:p14="http://schemas.microsoft.com/office/powerpoint/2010/main" val="2363229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20</a:t>
            </a:fld>
            <a:endParaRPr lang="en-US"/>
          </a:p>
        </p:txBody>
      </p:sp>
    </p:spTree>
    <p:extLst>
      <p:ext uri="{BB962C8B-B14F-4D97-AF65-F5344CB8AC3E}">
        <p14:creationId xmlns:p14="http://schemas.microsoft.com/office/powerpoint/2010/main" val="138343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21</a:t>
            </a:fld>
            <a:endParaRPr lang="en-US"/>
          </a:p>
        </p:txBody>
      </p:sp>
    </p:spTree>
    <p:extLst>
      <p:ext uri="{BB962C8B-B14F-4D97-AF65-F5344CB8AC3E}">
        <p14:creationId xmlns:p14="http://schemas.microsoft.com/office/powerpoint/2010/main" val="349352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22</a:t>
            </a:fld>
            <a:endParaRPr lang="en-US"/>
          </a:p>
        </p:txBody>
      </p:sp>
    </p:spTree>
    <p:extLst>
      <p:ext uri="{BB962C8B-B14F-4D97-AF65-F5344CB8AC3E}">
        <p14:creationId xmlns:p14="http://schemas.microsoft.com/office/powerpoint/2010/main" val="57936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23</a:t>
            </a:fld>
            <a:endParaRPr lang="en-US"/>
          </a:p>
        </p:txBody>
      </p:sp>
    </p:spTree>
    <p:extLst>
      <p:ext uri="{BB962C8B-B14F-4D97-AF65-F5344CB8AC3E}">
        <p14:creationId xmlns:p14="http://schemas.microsoft.com/office/powerpoint/2010/main" val="84439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24</a:t>
            </a:fld>
            <a:endParaRPr lang="en-US"/>
          </a:p>
        </p:txBody>
      </p:sp>
    </p:spTree>
    <p:extLst>
      <p:ext uri="{BB962C8B-B14F-4D97-AF65-F5344CB8AC3E}">
        <p14:creationId xmlns:p14="http://schemas.microsoft.com/office/powerpoint/2010/main" val="1881328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25</a:t>
            </a:fld>
            <a:endParaRPr lang="en-US"/>
          </a:p>
        </p:txBody>
      </p:sp>
    </p:spTree>
    <p:extLst>
      <p:ext uri="{BB962C8B-B14F-4D97-AF65-F5344CB8AC3E}">
        <p14:creationId xmlns:p14="http://schemas.microsoft.com/office/powerpoint/2010/main" val="3780605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26</a:t>
            </a:fld>
            <a:endParaRPr lang="en-US"/>
          </a:p>
        </p:txBody>
      </p:sp>
    </p:spTree>
    <p:extLst>
      <p:ext uri="{BB962C8B-B14F-4D97-AF65-F5344CB8AC3E}">
        <p14:creationId xmlns:p14="http://schemas.microsoft.com/office/powerpoint/2010/main" val="1006579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27</a:t>
            </a:fld>
            <a:endParaRPr lang="en-US"/>
          </a:p>
        </p:txBody>
      </p:sp>
    </p:spTree>
    <p:extLst>
      <p:ext uri="{BB962C8B-B14F-4D97-AF65-F5344CB8AC3E}">
        <p14:creationId xmlns:p14="http://schemas.microsoft.com/office/powerpoint/2010/main" val="377523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28</a:t>
            </a:fld>
            <a:endParaRPr lang="en-US"/>
          </a:p>
        </p:txBody>
      </p:sp>
    </p:spTree>
    <p:extLst>
      <p:ext uri="{BB962C8B-B14F-4D97-AF65-F5344CB8AC3E}">
        <p14:creationId xmlns:p14="http://schemas.microsoft.com/office/powerpoint/2010/main" val="2589613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29</a:t>
            </a:fld>
            <a:endParaRPr lang="en-US"/>
          </a:p>
        </p:txBody>
      </p:sp>
    </p:spTree>
    <p:extLst>
      <p:ext uri="{BB962C8B-B14F-4D97-AF65-F5344CB8AC3E}">
        <p14:creationId xmlns:p14="http://schemas.microsoft.com/office/powerpoint/2010/main" val="11134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endParaRPr lang="en-US" dirty="0" smtClean="0"/>
          </a:p>
          <a:p>
            <a:pPr lvl="0"/>
            <a:r>
              <a:rPr lang="en-US" dirty="0" smtClean="0"/>
              <a:t>Upon entry into the PCD application the user will be shown the default view of unfunded </a:t>
            </a:r>
            <a:r>
              <a:rPr lang="en-US" baseline="0" dirty="0" smtClean="0"/>
              <a:t>PCD efforts.  User edits to data being displayed will be made to the supporting data record.  (Provide the a Excel like look and feel.) </a:t>
            </a:r>
          </a:p>
          <a:p>
            <a:pPr lvl="0"/>
            <a:r>
              <a:rPr lang="en-US" baseline="0" dirty="0" smtClean="0"/>
              <a:t>There are 4 predefined views of the PCD data, and an option to search the PCD data using user provided parameters.  Switching between options with cause the HMI to refresh automatically.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can select to display all the data columns or pre-defined sets of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user selects a record the user will be able to review the associated tack information for the PCD.</a:t>
            </a:r>
          </a:p>
          <a:p>
            <a:pPr lvl="0"/>
            <a:r>
              <a:rPr lang="en-US" baseline="0" dirty="0" smtClean="0"/>
              <a:t>When the user clicks on the “Search Parameters” button they will be taken to the “Search Parameters” HMI to set the search parameters and execute the search.   </a:t>
            </a:r>
          </a:p>
          <a:p>
            <a:pPr lvl="0"/>
            <a:r>
              <a:rPr lang="en-US" baseline="0" dirty="0" smtClean="0"/>
              <a:t>When the users clicks on the “New PCD Task” button they will be taken to the “Tracker Entry” HMI to create a new task.</a:t>
            </a:r>
          </a:p>
          <a:p>
            <a:pPr lvl="0"/>
            <a:endParaRPr lang="en-US" baseline="0" dirty="0" smtClean="0"/>
          </a:p>
          <a:p>
            <a:pPr lvl="0"/>
            <a:r>
              <a:rPr lang="en-US" dirty="0" smtClean="0">
                <a:solidFill>
                  <a:srgbClr val="FF0000"/>
                </a:solidFill>
              </a:rPr>
              <a:t>Question: If the &lt;subject&gt;</a:t>
            </a:r>
            <a:r>
              <a:rPr lang="en-US" baseline="0" dirty="0" smtClean="0">
                <a:solidFill>
                  <a:srgbClr val="FF0000"/>
                </a:solidFill>
              </a:rPr>
              <a:t> was changed in the HMI for a PCD already created, would a revised PCD be generated?</a:t>
            </a:r>
            <a:endParaRPr lang="en-US" dirty="0" smtClean="0">
              <a:solidFill>
                <a:srgbClr val="FF0000"/>
              </a:solidFill>
            </a:endParaRPr>
          </a:p>
          <a:p>
            <a:pPr lvl="0"/>
            <a:endParaRPr lang="en-US" dirty="0" smtClean="0"/>
          </a:p>
          <a:p>
            <a:pPr lvl="0"/>
            <a:r>
              <a:rPr lang="en-US" dirty="0" smtClean="0"/>
              <a:t>Requirements</a:t>
            </a:r>
          </a:p>
          <a:p>
            <a:pPr marL="228600" lvl="0" indent="-228600">
              <a:buFont typeface="+mj-lt"/>
              <a:buAutoNum type="arabicPeriod"/>
            </a:pPr>
            <a:r>
              <a:rPr lang="en-US" dirty="0" smtClean="0"/>
              <a:t>The system will highlight</a:t>
            </a:r>
            <a:r>
              <a:rPr lang="en-US" baseline="0" dirty="0" smtClean="0"/>
              <a:t> data values has determined by the business rules.</a:t>
            </a:r>
            <a:endParaRPr lang="en-US" dirty="0" smtClean="0"/>
          </a:p>
          <a:p>
            <a:pPr marL="228600" lvl="0" indent="-228600">
              <a:buFont typeface="+mj-lt"/>
              <a:buAutoNum type="arabicPeriod"/>
            </a:pPr>
            <a:r>
              <a:rPr lang="en-US" dirty="0" smtClean="0"/>
              <a:t>The system will allow the user</a:t>
            </a:r>
            <a:r>
              <a:rPr lang="en-US" baseline="0" dirty="0" smtClean="0"/>
              <a:t> to view the source data record using the Tasker Data Review HMI.</a:t>
            </a:r>
          </a:p>
          <a:p>
            <a:pPr marL="228600" lvl="0" indent="-228600">
              <a:buFont typeface="+mj-lt"/>
              <a:buAutoNum type="arabicPeriod"/>
            </a:pPr>
            <a:r>
              <a:rPr lang="en-US" baseline="0" dirty="0" smtClean="0"/>
              <a:t>The system will allow the user to add a new PCD task.</a:t>
            </a:r>
          </a:p>
          <a:p>
            <a:pPr marL="228600" lvl="0" indent="-228600">
              <a:buFont typeface="+mj-lt"/>
              <a:buAutoNum type="arabicPeriod"/>
            </a:pPr>
            <a:r>
              <a:rPr lang="en-US" baseline="0" dirty="0" smtClean="0"/>
              <a:t>The system will allow the user to search using custom parameters.</a:t>
            </a:r>
            <a:endParaRPr lang="en-US" dirty="0" smtClean="0"/>
          </a:p>
          <a:p>
            <a:pPr marL="228600" lvl="0" indent="-228600">
              <a:buFont typeface="+mj-lt"/>
              <a:buAutoNum type="arabicPeriod"/>
            </a:pPr>
            <a:r>
              <a:rPr lang="en-US" dirty="0" smtClean="0"/>
              <a:t>The system will</a:t>
            </a:r>
            <a:r>
              <a:rPr lang="en-US" baseline="0" dirty="0" smtClean="0"/>
              <a:t> automatically provide the required scroll bars i</a:t>
            </a:r>
            <a:r>
              <a:rPr lang="en-US" dirty="0" smtClean="0"/>
              <a:t>f</a:t>
            </a:r>
            <a:r>
              <a:rPr lang="en-US" baseline="0" dirty="0" smtClean="0"/>
              <a:t> the data exceeds the size of the display panel. </a:t>
            </a:r>
          </a:p>
          <a:p>
            <a:pPr marL="228600" lvl="0" indent="-228600">
              <a:buFont typeface="+mj-lt"/>
              <a:buAutoNum type="arabicPeriod"/>
            </a:pPr>
            <a:r>
              <a:rPr lang="en-US" baseline="0" dirty="0" smtClean="0"/>
              <a:t>The system will allow the user to sort the data.</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When</a:t>
            </a:r>
            <a:r>
              <a:rPr lang="en-US" baseline="0" dirty="0" smtClean="0"/>
              <a:t> the </a:t>
            </a:r>
            <a:r>
              <a:rPr lang="en-US" dirty="0" smtClean="0"/>
              <a:t>PCD</a:t>
            </a:r>
            <a:r>
              <a:rPr lang="en-US" baseline="0" dirty="0" smtClean="0"/>
              <a:t> Wakeup date before or the same as the current date the cell containing the date will be highlighted. </a:t>
            </a:r>
            <a:endParaRPr lang="en-US" dirty="0" smtClean="0"/>
          </a:p>
          <a:p>
            <a:pPr marL="228600" indent="-228600">
              <a:buFont typeface="+mj-lt"/>
              <a:buAutoNum type="arabicPeriod"/>
            </a:pPr>
            <a:endParaRPr lang="en-US" dirty="0" smtClean="0"/>
          </a:p>
          <a:p>
            <a:pPr marL="0" indent="0">
              <a:buFont typeface="+mj-lt"/>
              <a:buNone/>
            </a:pPr>
            <a:r>
              <a:rPr lang="en-US" dirty="0" smtClean="0"/>
              <a:t>View Filters</a:t>
            </a:r>
          </a:p>
          <a:p>
            <a:pPr marL="228600" indent="-228600">
              <a:buFont typeface="+mj-lt"/>
              <a:buAutoNum type="arabicPeriod"/>
            </a:pPr>
            <a:r>
              <a:rPr lang="en-US" dirty="0" smtClean="0"/>
              <a:t>Not Funded (FY: active, PCD: active, Funded: N)</a:t>
            </a:r>
            <a:r>
              <a:rPr lang="en-US" baseline="0" dirty="0" smtClean="0"/>
              <a:t> (Show All)</a:t>
            </a:r>
            <a:endParaRPr lang="en-US" dirty="0" smtClean="0"/>
          </a:p>
          <a:p>
            <a:pPr marL="228600" indent="-228600">
              <a:buFont typeface="+mj-lt"/>
              <a:buAutoNum type="arabicPeriod"/>
            </a:pPr>
            <a:r>
              <a:rPr lang="en-US" dirty="0" smtClean="0"/>
              <a:t>Funded No PCD</a:t>
            </a:r>
            <a:r>
              <a:rPr lang="en-US" baseline="0" dirty="0" smtClean="0"/>
              <a:t> (</a:t>
            </a:r>
            <a:r>
              <a:rPr lang="en-US" dirty="0" smtClean="0"/>
              <a:t>FY: active, PCD: active, Funded: Y</a:t>
            </a:r>
            <a:r>
              <a:rPr lang="en-US" baseline="0" dirty="0" smtClean="0"/>
              <a:t>) (Compress)</a:t>
            </a:r>
            <a:endParaRPr lang="en-US" dirty="0" smtClean="0"/>
          </a:p>
          <a:p>
            <a:pPr marL="228600" indent="-228600">
              <a:buFont typeface="+mj-lt"/>
              <a:buAutoNum type="arabicPeriod"/>
            </a:pPr>
            <a:r>
              <a:rPr lang="en-US" dirty="0" smtClean="0"/>
              <a:t>PCD Wake Up</a:t>
            </a:r>
            <a:r>
              <a:rPr lang="en-US" baseline="0" dirty="0" smtClean="0"/>
              <a:t> () ()</a:t>
            </a:r>
            <a:endParaRPr lang="en-US" dirty="0" smtClean="0"/>
          </a:p>
          <a:p>
            <a:pPr marL="228600" indent="-228600">
              <a:buFont typeface="+mj-lt"/>
              <a:buAutoNum type="arabicPeriod"/>
            </a:pPr>
            <a:r>
              <a:rPr lang="en-US" dirty="0" smtClean="0"/>
              <a:t>Search</a:t>
            </a:r>
            <a:r>
              <a:rPr lang="en-US" baseline="0" dirty="0" smtClean="0"/>
              <a:t> (user supplied search parameters) (Show All)</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PCD Status	(Draft,</a:t>
            </a:r>
            <a:r>
              <a:rPr lang="en-US" baseline="0" dirty="0" smtClean="0"/>
              <a:t> Submitted, Rework, Approved)</a:t>
            </a:r>
            <a:endParaRPr lang="en-US" dirty="0" smtClean="0"/>
          </a:p>
          <a:p>
            <a:pPr marL="0" indent="0">
              <a:buFont typeface="+mj-lt"/>
              <a:buNone/>
            </a:pPr>
            <a:endParaRPr lang="en-US" dirty="0" smtClean="0"/>
          </a:p>
          <a:p>
            <a:pPr marL="0" indent="0">
              <a:buFont typeface="+mj-lt"/>
              <a:buNone/>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4126078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30</a:t>
            </a:fld>
            <a:endParaRPr lang="en-US"/>
          </a:p>
        </p:txBody>
      </p:sp>
    </p:spTree>
    <p:extLst>
      <p:ext uri="{BB962C8B-B14F-4D97-AF65-F5344CB8AC3E}">
        <p14:creationId xmlns:p14="http://schemas.microsoft.com/office/powerpoint/2010/main" val="3988156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31</a:t>
            </a:fld>
            <a:endParaRPr lang="en-US"/>
          </a:p>
        </p:txBody>
      </p:sp>
    </p:spTree>
    <p:extLst>
      <p:ext uri="{BB962C8B-B14F-4D97-AF65-F5344CB8AC3E}">
        <p14:creationId xmlns:p14="http://schemas.microsoft.com/office/powerpoint/2010/main" val="2711839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32</a:t>
            </a:fld>
            <a:endParaRPr lang="en-US"/>
          </a:p>
        </p:txBody>
      </p:sp>
    </p:spTree>
    <p:extLst>
      <p:ext uri="{BB962C8B-B14F-4D97-AF65-F5344CB8AC3E}">
        <p14:creationId xmlns:p14="http://schemas.microsoft.com/office/powerpoint/2010/main" val="1195273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33</a:t>
            </a:fld>
            <a:endParaRPr lang="en-US"/>
          </a:p>
        </p:txBody>
      </p:sp>
    </p:spTree>
    <p:extLst>
      <p:ext uri="{BB962C8B-B14F-4D97-AF65-F5344CB8AC3E}">
        <p14:creationId xmlns:p14="http://schemas.microsoft.com/office/powerpoint/2010/main" val="14636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34</a:t>
            </a:fld>
            <a:endParaRPr lang="en-US"/>
          </a:p>
        </p:txBody>
      </p:sp>
    </p:spTree>
    <p:extLst>
      <p:ext uri="{BB962C8B-B14F-4D97-AF65-F5344CB8AC3E}">
        <p14:creationId xmlns:p14="http://schemas.microsoft.com/office/powerpoint/2010/main" val="234051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35</a:t>
            </a:fld>
            <a:endParaRPr lang="en-US"/>
          </a:p>
        </p:txBody>
      </p:sp>
    </p:spTree>
    <p:extLst>
      <p:ext uri="{BB962C8B-B14F-4D97-AF65-F5344CB8AC3E}">
        <p14:creationId xmlns:p14="http://schemas.microsoft.com/office/powerpoint/2010/main" val="2169294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36</a:t>
            </a:fld>
            <a:endParaRPr lang="en-US"/>
          </a:p>
        </p:txBody>
      </p:sp>
    </p:spTree>
    <p:extLst>
      <p:ext uri="{BB962C8B-B14F-4D97-AF65-F5344CB8AC3E}">
        <p14:creationId xmlns:p14="http://schemas.microsoft.com/office/powerpoint/2010/main" val="3255510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37</a:t>
            </a:fld>
            <a:endParaRPr lang="en-US"/>
          </a:p>
        </p:txBody>
      </p:sp>
    </p:spTree>
    <p:extLst>
      <p:ext uri="{BB962C8B-B14F-4D97-AF65-F5344CB8AC3E}">
        <p14:creationId xmlns:p14="http://schemas.microsoft.com/office/powerpoint/2010/main" val="941445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38</a:t>
            </a:fld>
            <a:endParaRPr lang="en-US"/>
          </a:p>
        </p:txBody>
      </p:sp>
    </p:spTree>
    <p:extLst>
      <p:ext uri="{BB962C8B-B14F-4D97-AF65-F5344CB8AC3E}">
        <p14:creationId xmlns:p14="http://schemas.microsoft.com/office/powerpoint/2010/main" val="3699847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39</a:t>
            </a:fld>
            <a:endParaRPr lang="en-US"/>
          </a:p>
        </p:txBody>
      </p:sp>
    </p:spTree>
    <p:extLst>
      <p:ext uri="{BB962C8B-B14F-4D97-AF65-F5344CB8AC3E}">
        <p14:creationId xmlns:p14="http://schemas.microsoft.com/office/powerpoint/2010/main" val="328783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a:t>
            </a:r>
            <a:r>
              <a:rPr lang="en-US" baseline="0" dirty="0" smtClean="0"/>
              <a:t> HMI provides the user with the ability to define their own PCD search criteria.  Once the user has completed entering the search parameters the user will click on the “Search” button to execute the actual search.  If the search fails to find any matches a user message will be displayed for the user so they can alter the search parameters if they like.  If the search does find matches the user will be returned to the “Status Review” HMI populated with the search results.  Clicking the “Clear Search” will set the parameters back to their values.</a:t>
            </a:r>
          </a:p>
          <a:p>
            <a:pPr lvl="0"/>
            <a:endParaRPr lang="en-US" baseline="0" dirty="0" smtClean="0"/>
          </a:p>
          <a:p>
            <a:pPr lvl="0"/>
            <a:r>
              <a:rPr lang="en-US" dirty="0" smtClean="0"/>
              <a:t>When the search button is pressed, the user is presented with a screen where the search criteria are entered.  Entering data in any of the search fields indicates that the resulting PCD's must contain that criteria.  Wildcards are allowed and are specified using a "*".</a:t>
            </a:r>
          </a:p>
          <a:p>
            <a:pPr lvl="0"/>
            <a:endParaRPr lang="en-US" dirty="0" smtClean="0"/>
          </a:p>
          <a:p>
            <a:pPr lvl="0"/>
            <a:r>
              <a:rPr lang="en-US" dirty="0" smtClean="0"/>
              <a:t>Once the search has completed, a list of all resulting PCD's is displayed.  Hyperlinks are available to each PCD which allow the user to work with the corresponding PCD in the same manner which is available from the Contracts/Programs option.  See Section 4.1 - Contracts/Programs</a:t>
            </a:r>
          </a:p>
          <a:p>
            <a:pPr lvl="0"/>
            <a:endParaRPr lang="en-US" dirty="0" smtClean="0"/>
          </a:p>
          <a:p>
            <a:pPr lvl="0"/>
            <a:r>
              <a:rPr lang="en-US" dirty="0" smtClean="0"/>
              <a:t>Requirements</a:t>
            </a:r>
          </a:p>
          <a:p>
            <a:pPr marL="228600" lvl="0" indent="-228600">
              <a:buFont typeface="+mj-lt"/>
              <a:buAutoNum type="arabicPeriod"/>
            </a:pPr>
            <a:r>
              <a:rPr lang="en-US" dirty="0" smtClean="0"/>
              <a:t>The system will require at 1 search parameter</a:t>
            </a:r>
            <a:r>
              <a:rPr lang="en-US" baseline="0" dirty="0" smtClean="0"/>
              <a:t> be provided by the user.</a:t>
            </a:r>
            <a:endParaRPr lang="en-US" dirty="0" smtClean="0"/>
          </a:p>
          <a:p>
            <a:pPr marL="228600" lvl="0" indent="-228600">
              <a:buFont typeface="+mj-lt"/>
              <a:buAutoNum type="arabicPeriod"/>
            </a:pPr>
            <a:r>
              <a:rPr lang="en-US" dirty="0" smtClean="0"/>
              <a:t>The system will retain the last successfully search parameters.</a:t>
            </a:r>
          </a:p>
          <a:p>
            <a:pPr marL="228600" lvl="0" indent="-228600">
              <a:buFont typeface="+mj-lt"/>
              <a:buAutoNum type="arabicPeriod"/>
            </a:pPr>
            <a:r>
              <a:rPr lang="en-US" dirty="0" smtClean="0"/>
              <a:t>The</a:t>
            </a:r>
            <a:r>
              <a:rPr lang="en-US" baseline="0" dirty="0" smtClean="0"/>
              <a:t> system will </a:t>
            </a:r>
            <a:r>
              <a:rPr lang="en-US" dirty="0" smtClean="0"/>
              <a:t>re-populate</a:t>
            </a:r>
            <a:r>
              <a:rPr lang="en-US" baseline="0" dirty="0" smtClean="0"/>
              <a:t> the parameters using the last successfully search parameters.</a:t>
            </a:r>
            <a:endParaRPr lang="en-US" dirty="0" smtClean="0"/>
          </a:p>
          <a:p>
            <a:pPr marL="228600" lvl="0" indent="-228600">
              <a:buFont typeface="+mj-lt"/>
              <a:buAutoNum type="arabicPeriod"/>
            </a:pPr>
            <a:r>
              <a:rPr lang="en-US" dirty="0" smtClean="0"/>
              <a:t>The system will allow the user rest the search parame</a:t>
            </a:r>
            <a:r>
              <a:rPr lang="en-US" baseline="0" dirty="0" smtClean="0"/>
              <a:t>ters to their default values.</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Null search parameters</a:t>
            </a:r>
            <a:r>
              <a:rPr lang="en-US" baseline="0" dirty="0" smtClean="0"/>
              <a:t> will not be used in the search.</a:t>
            </a:r>
          </a:p>
          <a:p>
            <a:pPr marL="228600" indent="-228600">
              <a:buFont typeface="+mj-lt"/>
              <a:buAutoNum type="arabicPeriod"/>
            </a:pPr>
            <a:r>
              <a:rPr lang="en-US" baseline="0" dirty="0" smtClean="0"/>
              <a:t>Empty strings are valid parameters.  (Think about the wording.)</a:t>
            </a:r>
            <a:endParaRPr lang="en-US" dirty="0" smtClean="0"/>
          </a:p>
          <a:p>
            <a:pPr marL="228600" indent="-228600">
              <a:buFont typeface="+mj-lt"/>
              <a:buAutoNum type="arabicPeriod"/>
            </a:pPr>
            <a:r>
              <a:rPr lang="en-US" dirty="0" smtClean="0"/>
              <a:t>The</a:t>
            </a:r>
            <a:r>
              <a:rPr lang="en-US" baseline="0" dirty="0" smtClean="0"/>
              <a:t> “from” date is less than or equal to the “to” date.</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r>
              <a:rPr lang="en-US" dirty="0" smtClean="0"/>
              <a:t>Search parameters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368910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40</a:t>
            </a:fld>
            <a:endParaRPr lang="en-US"/>
          </a:p>
        </p:txBody>
      </p:sp>
    </p:spTree>
    <p:extLst>
      <p:ext uri="{BB962C8B-B14F-4D97-AF65-F5344CB8AC3E}">
        <p14:creationId xmlns:p14="http://schemas.microsoft.com/office/powerpoint/2010/main" val="4069519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41</a:t>
            </a:fld>
            <a:endParaRPr lang="en-US"/>
          </a:p>
        </p:txBody>
      </p:sp>
    </p:spTree>
    <p:extLst>
      <p:ext uri="{BB962C8B-B14F-4D97-AF65-F5344CB8AC3E}">
        <p14:creationId xmlns:p14="http://schemas.microsoft.com/office/powerpoint/2010/main" val="1798241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42</a:t>
            </a:fld>
            <a:endParaRPr lang="en-US"/>
          </a:p>
        </p:txBody>
      </p:sp>
    </p:spTree>
    <p:extLst>
      <p:ext uri="{BB962C8B-B14F-4D97-AF65-F5344CB8AC3E}">
        <p14:creationId xmlns:p14="http://schemas.microsoft.com/office/powerpoint/2010/main" val="4051985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43</a:t>
            </a:fld>
            <a:endParaRPr lang="en-US"/>
          </a:p>
        </p:txBody>
      </p:sp>
    </p:spTree>
    <p:extLst>
      <p:ext uri="{BB962C8B-B14F-4D97-AF65-F5344CB8AC3E}">
        <p14:creationId xmlns:p14="http://schemas.microsoft.com/office/powerpoint/2010/main" val="1055118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Upon user initial connection, the system will display</a:t>
            </a:r>
            <a:r>
              <a:rPr lang="en-US" baseline="0" dirty="0" smtClean="0"/>
              <a:t> a list of tasks/actions, in descending ‘due date’ order, that the user is responsible for.  The user will select a existing task and click on the “Go To” button.  The system will display the appropriate HMI for the task.  When the user clicks on the “Add Tasker” button the tasker HMI will be displayed to allow the user to create a new tasking.  </a:t>
            </a:r>
          </a:p>
          <a:p>
            <a:pPr lvl="1"/>
            <a:r>
              <a:rPr lang="en-US" baseline="0" dirty="0" smtClean="0"/>
              <a:t>Search</a:t>
            </a:r>
          </a:p>
          <a:p>
            <a:pPr lvl="1"/>
            <a:r>
              <a:rPr lang="en-US" baseline="0" dirty="0" smtClean="0"/>
              <a:t>The “Admin” button will be enabled only authorized users.  When enabled the user will have access to administrative tools such as:</a:t>
            </a:r>
          </a:p>
          <a:p>
            <a:pPr marL="628650" lvl="1" indent="-171450">
              <a:buFont typeface="Arial" panose="020B0604020202020204" pitchFamily="34" charset="0"/>
              <a:buChar char="•"/>
            </a:pPr>
            <a:r>
              <a:rPr lang="en-US" baseline="0" dirty="0" smtClean="0"/>
              <a:t>Manage Contracts</a:t>
            </a:r>
          </a:p>
          <a:p>
            <a:pPr marL="628650" lvl="1" indent="-171450">
              <a:buFont typeface="Arial" panose="020B0604020202020204" pitchFamily="34" charset="0"/>
              <a:buChar char="•"/>
            </a:pPr>
            <a:r>
              <a:rPr lang="en-US" baseline="0" dirty="0" smtClean="0"/>
              <a:t>Manage Programs</a:t>
            </a:r>
          </a:p>
          <a:p>
            <a:pPr marL="628650" lvl="1" indent="-171450">
              <a:buFont typeface="Arial" panose="020B0604020202020204" pitchFamily="34" charset="0"/>
              <a:buChar char="•"/>
            </a:pPr>
            <a:r>
              <a:rPr lang="en-US" baseline="0" dirty="0" smtClean="0"/>
              <a:t>Manage Users</a:t>
            </a:r>
          </a:p>
          <a:p>
            <a:pPr marL="628650" lvl="1" indent="-171450">
              <a:buFont typeface="Arial" panose="020B0604020202020204" pitchFamily="34" charset="0"/>
              <a:buChar char="•"/>
            </a:pPr>
            <a:r>
              <a:rPr lang="en-US" baseline="0" dirty="0" smtClean="0"/>
              <a:t>Manage Enumerations</a:t>
            </a:r>
          </a:p>
          <a:p>
            <a:pPr marL="457200" lvl="1" indent="0">
              <a:buFont typeface="Arial" panose="020B0604020202020204" pitchFamily="34" charset="0"/>
              <a:buNone/>
            </a:pPr>
            <a:r>
              <a:rPr lang="en-US" baseline="0" dirty="0" smtClean="0"/>
              <a:t>The “Close” button will allow the user to exit the PCD tool.</a:t>
            </a:r>
          </a:p>
          <a:p>
            <a:pPr lvl="0"/>
            <a:endParaRPr lang="en-US" dirty="0" smtClean="0"/>
          </a:p>
          <a:p>
            <a:pPr lvl="0"/>
            <a:r>
              <a:rPr lang="en-US" dirty="0" smtClean="0"/>
              <a:t>Requirements</a:t>
            </a:r>
          </a:p>
          <a:p>
            <a:pPr marL="228600" lvl="0" indent="-228600">
              <a:buFont typeface="+mj-lt"/>
              <a:buAutoNum type="arabicPeriod"/>
            </a:pPr>
            <a:r>
              <a:rPr lang="en-US" baseline="0" dirty="0" smtClean="0"/>
              <a:t>The system will allow the &lt;users&gt; to sort upon any of the data columns.  </a:t>
            </a:r>
          </a:p>
          <a:p>
            <a:pPr marL="228600" lvl="0" indent="-228600">
              <a:buFont typeface="+mj-lt"/>
              <a:buAutoNum type="arabicPeriod"/>
            </a:pPr>
            <a:r>
              <a:rPr lang="en-US" baseline="0" dirty="0" smtClean="0"/>
              <a:t>The system will allow the &lt;users&gt; to select a &lt;task&gt; to open.  </a:t>
            </a:r>
          </a:p>
          <a:p>
            <a:pPr marL="228600" lvl="0" indent="-228600">
              <a:buFont typeface="+mj-lt"/>
              <a:buAutoNum type="arabicPeriod"/>
            </a:pPr>
            <a:r>
              <a:rPr lang="en-US" baseline="0" dirty="0" smtClean="0"/>
              <a:t>The system shall allow &lt;authorized users&gt; with the &lt;appropriate rights&gt; to add new tasking.  </a:t>
            </a:r>
          </a:p>
          <a:p>
            <a:pPr marL="228600" lvl="0" indent="-228600">
              <a:buFont typeface="+mj-lt"/>
              <a:buAutoNum type="arabicPeriod"/>
            </a:pPr>
            <a:r>
              <a:rPr lang="en-US" baseline="0" dirty="0" smtClean="0"/>
              <a:t>The system shall allow &lt;authorized users&gt; with the &lt;appropriate rights&gt; to access administrative functions</a:t>
            </a:r>
          </a:p>
          <a:p>
            <a:pPr marL="228600" lvl="0" indent="-228600">
              <a:buFont typeface="+mj-lt"/>
              <a:buAutoNum type="arabicPeriod"/>
            </a:pPr>
            <a:r>
              <a:rPr lang="en-US" baseline="0" dirty="0" smtClean="0"/>
              <a:t>Search</a:t>
            </a:r>
          </a:p>
          <a:p>
            <a:pPr marL="228600" lvl="0" indent="-228600">
              <a:buFont typeface="+mj-lt"/>
              <a:buAutoNum type="arabicPeriod"/>
            </a:pPr>
            <a:r>
              <a:rPr lang="en-US" baseline="0" dirty="0" smtClean="0"/>
              <a:t>The system shall highlight &lt;tasks&gt; due with X number of days.</a:t>
            </a:r>
            <a:endParaRPr lang="en-US" dirty="0" smtClean="0"/>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endParaRPr lang="en-US" dirty="0" smtClean="0"/>
          </a:p>
          <a:p>
            <a:endParaRPr lang="en-US" dirty="0" smtClean="0"/>
          </a:p>
          <a:p>
            <a:r>
              <a:rPr lang="en-US" dirty="0" smtClean="0"/>
              <a:t>Business Rules</a:t>
            </a:r>
          </a:p>
          <a:p>
            <a:pPr marL="228600" indent="-228600">
              <a:buFont typeface="+mj-lt"/>
              <a:buAutoNum type="arabicPeriod"/>
            </a:pPr>
            <a:r>
              <a:rPr lang="en-US" dirty="0" smtClean="0"/>
              <a:t>X</a:t>
            </a:r>
          </a:p>
          <a:p>
            <a:pPr marL="228600" indent="-228600">
              <a:buFont typeface="+mj-lt"/>
              <a:buAutoNum type="arabicPeriod"/>
            </a:pPr>
            <a:r>
              <a:rPr lang="en-US" dirty="0" smtClean="0"/>
              <a:t>Y</a:t>
            </a:r>
          </a:p>
          <a:p>
            <a:pPr marL="228600" indent="-228600">
              <a:buFont typeface="+mj-lt"/>
              <a:buAutoNum type="arabicPeriod"/>
            </a:pPr>
            <a:r>
              <a:rPr lang="en-US" dirty="0" smtClean="0"/>
              <a:t>Z</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Users</a:t>
            </a:r>
          </a:p>
          <a:p>
            <a:pPr marL="228600" indent="-228600">
              <a:buFont typeface="+mj-lt"/>
              <a:buAutoNum type="arabicPeriod"/>
            </a:pPr>
            <a:r>
              <a:rPr lang="en-US" dirty="0" smtClean="0"/>
              <a:t>Tasks</a:t>
            </a:r>
          </a:p>
          <a:p>
            <a:pPr marL="228600" indent="-228600">
              <a:buFont typeface="+mj-lt"/>
              <a:buAutoNum type="arabicPeriod"/>
            </a:pPr>
            <a:endParaRPr lang="en-US" dirty="0" smtClean="0"/>
          </a:p>
          <a:p>
            <a:pPr marL="0" indent="0">
              <a:buFont typeface="+mj-lt"/>
              <a:buNone/>
            </a:pPr>
            <a:r>
              <a:rPr lang="en-US" dirty="0" smtClean="0"/>
              <a:t>Complexity 		7</a:t>
            </a:r>
          </a:p>
          <a:p>
            <a:pPr marL="171450" indent="-171450">
              <a:buFont typeface="Arial" panose="020B0604020202020204" pitchFamily="34" charset="0"/>
              <a:buChar char="•"/>
            </a:pPr>
            <a:r>
              <a:rPr lang="en-US" dirty="0" smtClean="0"/>
              <a:t>Inputs		3</a:t>
            </a:r>
          </a:p>
          <a:p>
            <a:pPr marL="171450" indent="-171450">
              <a:buFont typeface="Arial" panose="020B0604020202020204" pitchFamily="34" charset="0"/>
              <a:buChar char="•"/>
            </a:pPr>
            <a:r>
              <a:rPr lang="en-US" dirty="0" smtClean="0"/>
              <a:t>Outputs		1</a:t>
            </a:r>
          </a:p>
          <a:p>
            <a:pPr marL="171450" indent="-171450">
              <a:buFont typeface="Arial" panose="020B0604020202020204" pitchFamily="34" charset="0"/>
              <a:buChar char="•"/>
            </a:pPr>
            <a:r>
              <a:rPr lang="en-US" dirty="0" smtClean="0"/>
              <a:t>Inquires		1</a:t>
            </a:r>
          </a:p>
          <a:p>
            <a:pPr marL="171450" indent="-171450">
              <a:buFont typeface="Arial" panose="020B0604020202020204" pitchFamily="34" charset="0"/>
              <a:buChar char="•"/>
            </a:pPr>
            <a:r>
              <a:rPr lang="en-US" dirty="0" smtClean="0"/>
              <a:t>Files/Tables		2</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44</a:t>
            </a:fld>
            <a:endParaRPr lang="en-US" dirty="0"/>
          </a:p>
        </p:txBody>
      </p:sp>
    </p:spTree>
    <p:extLst>
      <p:ext uri="{BB962C8B-B14F-4D97-AF65-F5344CB8AC3E}">
        <p14:creationId xmlns:p14="http://schemas.microsoft.com/office/powerpoint/2010/main" val="574562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Approvers can view the PCD just as in the View mode. In addition they may add/modify their comments and select to Approve or Rework the PCD. </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45</a:t>
            </a:fld>
            <a:endParaRPr lang="en-US"/>
          </a:p>
        </p:txBody>
      </p:sp>
    </p:spTree>
    <p:extLst>
      <p:ext uri="{BB962C8B-B14F-4D97-AF65-F5344CB8AC3E}">
        <p14:creationId xmlns:p14="http://schemas.microsoft.com/office/powerpoint/2010/main" val="40837450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When the search button is pressed, the user is presented with a screen where the search criteria are entered.  Entering data in any of the search fields indicates that the resulting PCD's must contain that criteria.  Wildcards are allowed and are specified using a "*".</a:t>
            </a:r>
          </a:p>
          <a:p>
            <a:pPr lvl="1"/>
            <a:endParaRPr lang="en-US" dirty="0" smtClean="0"/>
          </a:p>
          <a:p>
            <a:pPr lvl="1"/>
            <a:r>
              <a:rPr lang="en-US" dirty="0" smtClean="0"/>
              <a:t>Once the search has completed, a list of all resulting PCD's is displayed.  Hyperlinks are available to each PCD which allow the user to work with the corresponding PCD in the same manner which is available from the Contracts/Programs option.  See Section 4.1 - Contracts/Programs</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46</a:t>
            </a:fld>
            <a:endParaRPr lang="en-US"/>
          </a:p>
        </p:txBody>
      </p:sp>
    </p:spTree>
    <p:extLst>
      <p:ext uri="{BB962C8B-B14F-4D97-AF65-F5344CB8AC3E}">
        <p14:creationId xmlns:p14="http://schemas.microsoft.com/office/powerpoint/2010/main" val="468545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Tasker Entry.</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Tasker.</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tasker.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tasker.</a:t>
            </a:r>
          </a:p>
          <a:p>
            <a:pPr marL="284163" indent="-284163">
              <a:buFont typeface="+mj-lt"/>
              <a:buAutoNum type="arabicPeriod"/>
            </a:pPr>
            <a:r>
              <a:rPr lang="en-US" sz="1000" baseline="0" dirty="0" smtClean="0"/>
              <a:t>Due Date: Date enter in the &lt;pcd required&gt; on the tasker.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smtClean="0"/>
              <a:t>Approver’s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DO1</a:t>
            </a:r>
          </a:p>
          <a:p>
            <a:pPr marL="228600" indent="-228600">
              <a:buFont typeface="+mj-lt"/>
              <a:buAutoNum type="arabicPeriod"/>
            </a:pPr>
            <a:endParaRPr lang="en-US" sz="1000" dirty="0" smtClean="0"/>
          </a:p>
          <a:p>
            <a:pPr marL="0" indent="0">
              <a:buFont typeface="+mj-lt"/>
              <a:buNone/>
            </a:pPr>
            <a:r>
              <a:rPr lang="en-US" sz="1000" dirty="0" smtClean="0"/>
              <a:t>Complexity 		0</a:t>
            </a:r>
          </a:p>
          <a:p>
            <a:pPr marL="171450" indent="-171450">
              <a:buFont typeface="Arial" panose="020B0604020202020204" pitchFamily="34" charset="0"/>
              <a:buChar char="•"/>
            </a:pPr>
            <a:r>
              <a:rPr lang="en-US" sz="1000" dirty="0" smtClean="0"/>
              <a:t>Inputs		0</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0</a:t>
            </a:r>
          </a:p>
          <a:p>
            <a:pPr marL="171450" indent="-171450">
              <a:buFont typeface="Arial" panose="020B0604020202020204" pitchFamily="34" charset="0"/>
              <a:buChar char="•"/>
            </a:pPr>
            <a:r>
              <a:rPr lang="en-US" sz="1000" dirty="0" smtClean="0"/>
              <a:t>Files/Tables		0</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47</a:t>
            </a:fld>
            <a:endParaRPr lang="en-US"/>
          </a:p>
        </p:txBody>
      </p:sp>
    </p:spTree>
    <p:extLst>
      <p:ext uri="{BB962C8B-B14F-4D97-AF65-F5344CB8AC3E}">
        <p14:creationId xmlns:p14="http://schemas.microsoft.com/office/powerpoint/2010/main" val="7032894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Tasker Entry.  The user will be taken to the PCD Entry HMI.  The entry form will be pre-populated with information captured in tasks associated with the PCD task.  The amount and level of detail will depend on the associated tasks.</a:t>
            </a:r>
          </a:p>
          <a:p>
            <a:pPr lvl="1"/>
            <a:r>
              <a:rPr lang="en-US" sz="1000" baseline="0" dirty="0" smtClean="0">
                <a:solidFill>
                  <a:srgbClr val="FF0000"/>
                </a:solidFill>
              </a:rPr>
              <a:t>Yes: Question: If a associated task is updated, does the PCD get updated?  Does the system need to track those changes?  Can the user start the PCD before associated tasks are started/completed?</a:t>
            </a:r>
            <a:r>
              <a:rPr lang="en-US" sz="1000" baseline="0" dirty="0" smtClean="0"/>
              <a:t> </a:t>
            </a:r>
          </a:p>
          <a:p>
            <a:pPr lvl="1"/>
            <a:r>
              <a:rPr lang="en-US" sz="1000" dirty="0" smtClean="0"/>
              <a:t>The user will then be able to work on the</a:t>
            </a:r>
            <a:r>
              <a:rPr lang="en-US" sz="1000" baseline="0" dirty="0" smtClean="0"/>
              <a:t> PCD until it is submitted for review/approval.</a:t>
            </a:r>
          </a:p>
          <a:p>
            <a:pPr lvl="1"/>
            <a:r>
              <a:rPr lang="en-US" sz="1000" baseline="0" dirty="0" smtClean="0"/>
              <a:t>Question: When a PCD is submitted, can the user continue to make changes, or is it locked? </a:t>
            </a:r>
          </a:p>
          <a:p>
            <a:pPr lvl="1"/>
            <a:r>
              <a:rPr lang="en-US" sz="1000" baseline="0" dirty="0" smtClean="0"/>
              <a:t>When the user clicks the “Submit” button notifications will be sent to the reviewers, </a:t>
            </a:r>
            <a:r>
              <a:rPr lang="en-US" sz="1000" baseline="0" dirty="0" smtClean="0">
                <a:solidFill>
                  <a:srgbClr val="FF0000"/>
                </a:solidFill>
              </a:rPr>
              <a:t>action responsible persons, additional recipients</a:t>
            </a:r>
            <a:r>
              <a:rPr lang="en-US" sz="1000" baseline="0" dirty="0" smtClean="0"/>
              <a:t>, and approvers.  The “View” button allows any user to view the PCD.  Attachments can be retrieved, however they cannot be added, modified, or deleted from the PCD itself. The PCD state cannot be changed.</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Tasker.</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tasker.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tasker.</a:t>
            </a:r>
          </a:p>
          <a:p>
            <a:pPr marL="284163" indent="-284163">
              <a:buFont typeface="+mj-lt"/>
              <a:buAutoNum type="arabicPeriod"/>
            </a:pPr>
            <a:r>
              <a:rPr lang="en-US" sz="1000" baseline="0" dirty="0" smtClean="0"/>
              <a:t>Due Date: Date enter in the &lt;pcd required&gt; on the tasker.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smtClean="0"/>
              <a:t>Approver’s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PCD</a:t>
            </a:r>
          </a:p>
          <a:p>
            <a:pPr marL="228600" indent="-228600">
              <a:buFont typeface="+mj-lt"/>
              <a:buAutoNum type="arabicPeriod"/>
            </a:pPr>
            <a:r>
              <a:rPr lang="en-US" sz="1000" dirty="0" smtClean="0"/>
              <a:t>Tracker</a:t>
            </a:r>
          </a:p>
          <a:p>
            <a:pPr marL="228600" indent="-228600">
              <a:buFont typeface="+mj-lt"/>
              <a:buAutoNum type="arabicPeriod"/>
            </a:pPr>
            <a:r>
              <a:rPr lang="en-US" sz="1000" dirty="0" smtClean="0"/>
              <a:t>Attachments</a:t>
            </a:r>
          </a:p>
          <a:p>
            <a:pPr marL="228600" indent="-228600">
              <a:buFont typeface="+mj-lt"/>
              <a:buAutoNum type="arabicPeriod"/>
            </a:pPr>
            <a:r>
              <a:rPr lang="en-US" sz="1000" dirty="0" smtClean="0"/>
              <a:t>Comments</a:t>
            </a:r>
          </a:p>
          <a:p>
            <a:pPr marL="228600" indent="-228600">
              <a:buFont typeface="+mj-lt"/>
              <a:buAutoNum type="arabicPeriod"/>
            </a:pPr>
            <a:r>
              <a:rPr lang="en-US" sz="1000" dirty="0" smtClean="0"/>
              <a:t>Hardware</a:t>
            </a:r>
            <a:r>
              <a:rPr lang="en-US" sz="1000" baseline="0" dirty="0" smtClean="0"/>
              <a:t> List</a:t>
            </a:r>
          </a:p>
          <a:p>
            <a:pPr marL="228600" indent="-228600">
              <a:buFont typeface="+mj-lt"/>
              <a:buAutoNum type="arabicPeriod"/>
            </a:pPr>
            <a:r>
              <a:rPr lang="en-US" sz="1000" baseline="0" dirty="0" smtClean="0"/>
              <a:t>Enumeration Types</a:t>
            </a:r>
          </a:p>
          <a:p>
            <a:pPr marL="228600" indent="-228600">
              <a:buFont typeface="+mj-lt"/>
              <a:buAutoNum type="arabicPeriod"/>
            </a:pPr>
            <a:r>
              <a:rPr lang="en-US" sz="1000" baseline="0" dirty="0" smtClean="0"/>
              <a:t>Enumeration Values</a:t>
            </a:r>
            <a:endParaRPr lang="en-US" sz="1000" dirty="0" smtClean="0"/>
          </a:p>
          <a:p>
            <a:pPr marL="228600" indent="-228600">
              <a:buFont typeface="+mj-lt"/>
              <a:buAutoNum type="arabicPeriod"/>
            </a:pPr>
            <a:endParaRPr lang="en-US" sz="1000" dirty="0" smtClean="0"/>
          </a:p>
          <a:p>
            <a:pPr marL="0" indent="0">
              <a:buFont typeface="+mj-lt"/>
              <a:buNone/>
            </a:pPr>
            <a:r>
              <a:rPr lang="en-US" sz="1000" dirty="0" smtClean="0"/>
              <a:t>Complexity 		19</a:t>
            </a:r>
          </a:p>
          <a:p>
            <a:pPr marL="171450" indent="-171450">
              <a:buFont typeface="Arial" panose="020B0604020202020204" pitchFamily="34" charset="0"/>
              <a:buChar char="•"/>
            </a:pPr>
            <a:r>
              <a:rPr lang="en-US" sz="1000" dirty="0" smtClean="0"/>
              <a:t>Inputs		3</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11</a:t>
            </a:r>
          </a:p>
          <a:p>
            <a:pPr marL="171450" indent="-171450">
              <a:buFont typeface="Arial" panose="020B0604020202020204" pitchFamily="34" charset="0"/>
              <a:buChar char="•"/>
            </a:pPr>
            <a:r>
              <a:rPr lang="en-US" sz="1000" dirty="0" smtClean="0"/>
              <a:t>Files/Tables		5</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48</a:t>
            </a:fld>
            <a:endParaRPr lang="en-US"/>
          </a:p>
        </p:txBody>
      </p:sp>
    </p:spTree>
    <p:extLst>
      <p:ext uri="{BB962C8B-B14F-4D97-AF65-F5344CB8AC3E}">
        <p14:creationId xmlns:p14="http://schemas.microsoft.com/office/powerpoint/2010/main" val="1059805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49</a:t>
            </a:fld>
            <a:endParaRPr lang="en-US"/>
          </a:p>
        </p:txBody>
      </p:sp>
    </p:spTree>
    <p:extLst>
      <p:ext uri="{BB962C8B-B14F-4D97-AF65-F5344CB8AC3E}">
        <p14:creationId xmlns:p14="http://schemas.microsoft.com/office/powerpoint/2010/main" val="9892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is a view of</a:t>
            </a:r>
            <a:r>
              <a:rPr lang="en-US" baseline="0" dirty="0" smtClean="0"/>
              <a:t> a </a:t>
            </a:r>
            <a:r>
              <a:rPr lang="en-US" dirty="0" smtClean="0"/>
              <a:t>Tracker Entry</a:t>
            </a:r>
            <a:r>
              <a:rPr lang="en-US" baseline="0" dirty="0" smtClean="0"/>
              <a:t> that selected that was select on the “PCD Status Review” HMI.  The view contains all the information found the status row. In a additional task data would be available in a scroll panel.  From this HMI the user can update either the PCD data or access the tasks associated with the PCD.</a:t>
            </a:r>
          </a:p>
          <a:p>
            <a:pPr lvl="0"/>
            <a:endParaRPr lang="en-US" baseline="0" dirty="0" smtClean="0"/>
          </a:p>
          <a:p>
            <a:pPr lvl="0"/>
            <a:r>
              <a:rPr lang="en-US" baseline="0" dirty="0" smtClean="0"/>
              <a:t>ARCI-FY-TI-SEQ#</a:t>
            </a:r>
          </a:p>
          <a:p>
            <a:pPr lvl="0"/>
            <a:endParaRPr lang="en-US" baseline="0" dirty="0" smtClean="0"/>
          </a:p>
          <a:p>
            <a:pPr lvl="0"/>
            <a:r>
              <a:rPr lang="en-US" baseline="0" dirty="0" smtClean="0">
                <a:solidFill>
                  <a:srgbClr val="FF0000"/>
                </a:solidFill>
              </a:rPr>
              <a:t>EVM requirements for the PED?</a:t>
            </a:r>
          </a:p>
          <a:p>
            <a:pPr lvl="0"/>
            <a:endParaRPr lang="en-US" dirty="0" smtClean="0"/>
          </a:p>
          <a:p>
            <a:pPr lvl="0"/>
            <a:r>
              <a:rPr lang="en-US" dirty="0" smtClean="0"/>
              <a:t>The “copy” button</a:t>
            </a:r>
            <a:r>
              <a:rPr lang="en-US" baseline="0" dirty="0" smtClean="0"/>
              <a:t> includes copying the tasks.</a:t>
            </a:r>
            <a:r>
              <a:rPr lang="en-US" dirty="0" smtClean="0"/>
              <a:t/>
            </a:r>
            <a:br>
              <a:rPr lang="en-US" dirty="0" smtClean="0"/>
            </a:br>
            <a:endParaRPr lang="en-US" dirty="0" smtClean="0"/>
          </a:p>
          <a:p>
            <a:pPr lvl="0"/>
            <a:r>
              <a:rPr lang="en-US" dirty="0" smtClean="0"/>
              <a:t>Requirements</a:t>
            </a:r>
          </a:p>
          <a:p>
            <a:pPr marL="228600" lvl="0" indent="-228600">
              <a:buFont typeface="+mj-lt"/>
              <a:buAutoNum type="arabicPeriod"/>
            </a:pPr>
            <a:r>
              <a:rPr lang="en-US" dirty="0" smtClean="0"/>
              <a:t>See Tracker</a:t>
            </a:r>
            <a:r>
              <a:rPr lang="en-US" baseline="0" dirty="0" smtClean="0"/>
              <a:t> Entry  for additional requirements.</a:t>
            </a:r>
          </a:p>
          <a:p>
            <a:pPr marL="228600" lvl="0" indent="-228600">
              <a:buFont typeface="+mj-lt"/>
              <a:buAutoNum type="arabicPeriod"/>
            </a:pPr>
            <a:r>
              <a:rPr lang="en-US" baseline="0" dirty="0" smtClean="0"/>
              <a:t>The system will allow the user to save the data to Excel.</a:t>
            </a:r>
          </a:p>
          <a:p>
            <a:pPr marL="228600" lvl="0" indent="-228600">
              <a:buFont typeface="+mj-lt"/>
              <a:buAutoNum type="arabicPeriod"/>
            </a:pPr>
            <a:r>
              <a:rPr lang="en-US" baseline="0" dirty="0" smtClean="0"/>
              <a:t>The system will allow the user to print the data.</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See Tracker Entry for additional business rules.</a:t>
            </a:r>
          </a:p>
          <a:p>
            <a:pPr marL="228600" indent="-228600">
              <a:buFont typeface="+mj-lt"/>
              <a:buAutoNum type="arabicPeriod"/>
            </a:pPr>
            <a:endParaRPr lang="en-US" dirty="0" smtClean="0"/>
          </a:p>
          <a:p>
            <a:r>
              <a:rPr lang="en-US" dirty="0" smtClean="0"/>
              <a:t>Functions</a:t>
            </a:r>
          </a:p>
          <a:p>
            <a:pPr marL="228600" lvl="0" indent="-228600">
              <a:buFont typeface="+mj-lt"/>
              <a:buAutoNum type="arabicPeriod"/>
            </a:pPr>
            <a:r>
              <a:rPr lang="en-US" dirty="0" smtClean="0"/>
              <a:t>See Tracker</a:t>
            </a:r>
            <a:r>
              <a:rPr lang="en-US" baseline="0" dirty="0" smtClean="0"/>
              <a:t> Entry for additional functions.</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See Tracker Entry for additional</a:t>
            </a:r>
            <a:r>
              <a:rPr lang="en-US" baseline="0" dirty="0" smtClean="0"/>
              <a:t> </a:t>
            </a:r>
            <a:r>
              <a:rPr lang="en-US" dirty="0" smtClean="0"/>
              <a:t>data</a:t>
            </a:r>
            <a:r>
              <a:rPr lang="en-US" baseline="0" dirty="0" smtClean="0"/>
              <a:t> objects.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228600" indent="-228600">
              <a:buFont typeface="+mj-lt"/>
              <a:buAutoNum type="arabicPeriod"/>
            </a:pPr>
            <a:r>
              <a:rPr lang="en-US" dirty="0" smtClean="0"/>
              <a:t>See Tracker Entry for complexity values.</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30169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From this HMI the user will enter common information needed by, or status information for a related set of tasks.</a:t>
            </a:r>
            <a:r>
              <a:rPr lang="en-US" baseline="0" dirty="0" smtClean="0"/>
              <a:t>  When the user clicks on the ‘Add Task’ button the system will switch to the &lt;task Maintenance&gt; page.  (Can the ‘Add Task’ be merged into ‘Task Maintenance’.)  When the user clicks on the ‘Copy Existing Tasker’ a new tasker will be created.  </a:t>
            </a:r>
            <a:r>
              <a:rPr lang="en-US" baseline="0" dirty="0" smtClean="0">
                <a:solidFill>
                  <a:srgbClr val="FF0000"/>
                </a:solidFill>
              </a:rPr>
              <a:t>(Do the tasks when copy also, or is that a option that should be proved?)</a:t>
            </a:r>
            <a:r>
              <a:rPr lang="en-US" baseline="0" dirty="0" smtClean="0"/>
              <a:t>  </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Sort/filter?</a:t>
            </a:r>
            <a:endParaRPr lang="en-US" dirty="0" smtClean="0"/>
          </a:p>
          <a:p>
            <a:pPr lvl="0"/>
            <a:r>
              <a:rPr lang="en-US" dirty="0" smtClean="0"/>
              <a:t> </a:t>
            </a:r>
          </a:p>
          <a:p>
            <a:pPr lvl="0"/>
            <a:r>
              <a:rPr lang="en-US" dirty="0" smtClean="0"/>
              <a:t>Requirements</a:t>
            </a:r>
          </a:p>
          <a:p>
            <a:pPr marL="228600" lvl="0" indent="-228600">
              <a:buFont typeface="+mj-lt"/>
              <a:buAutoNum type="arabicPeriod"/>
            </a:pPr>
            <a:r>
              <a:rPr lang="en-US" dirty="0" smtClean="0"/>
              <a:t>The</a:t>
            </a:r>
            <a:r>
              <a:rPr lang="en-US" baseline="0" dirty="0" smtClean="0"/>
              <a:t> system will all the &lt;users&gt; to add, update and remove &lt;tasks&gt;.  </a:t>
            </a:r>
          </a:p>
          <a:p>
            <a:pPr marL="228600" lvl="0" indent="-228600">
              <a:buFont typeface="+mj-lt"/>
              <a:buAutoNum type="arabicPeriod"/>
            </a:pPr>
            <a:r>
              <a:rPr lang="en-US" baseline="0" dirty="0" smtClean="0"/>
              <a:t>The system will allow only the &lt;authorized users&gt; to add and/or delete &lt;remarks&gt;.</a:t>
            </a:r>
          </a:p>
          <a:p>
            <a:pPr marL="228600" lvl="0" indent="-228600">
              <a:buFont typeface="+mj-lt"/>
              <a:buAutoNum type="arabicPeriod"/>
            </a:pPr>
            <a:r>
              <a:rPr lang="en-US" baseline="0" dirty="0" smtClean="0"/>
              <a:t>The system will allow the &lt;users&gt; to copy an existing &lt;tasker&gt; into a new &lt;tasker&gt;.  </a:t>
            </a:r>
          </a:p>
          <a:p>
            <a:pPr marL="228600" lvl="0" indent="-228600">
              <a:buFont typeface="+mj-lt"/>
              <a:buAutoNum type="arabicPeriod"/>
            </a:pPr>
            <a:r>
              <a:rPr lang="en-US" baseline="0" dirty="0" smtClean="0"/>
              <a:t>The system will allow the &lt;users&gt; to generate a &lt;draft PCD&gt; from the related &lt;tasks&gt;.</a:t>
            </a:r>
          </a:p>
          <a:p>
            <a:pPr marL="228600" lvl="0" indent="-228600">
              <a:buFont typeface="+mj-lt"/>
              <a:buAutoNum type="arabicPeriod"/>
            </a:pPr>
            <a:r>
              <a:rPr lang="en-US" baseline="0" dirty="0" smtClean="0"/>
              <a:t>The system will show the status of the PCD.</a:t>
            </a:r>
          </a:p>
          <a:p>
            <a:pPr marL="228600" lvl="0" indent="-228600">
              <a:buFont typeface="+mj-lt"/>
              <a:buAutoNum type="arabicPeriod"/>
            </a:pPr>
            <a:r>
              <a:rPr lang="en-US" baseline="0" dirty="0" smtClean="0"/>
              <a:t>The system will allow the &lt;user&gt; to view all the tasks the have been assigned to the &lt;tracker&gt;.</a:t>
            </a:r>
          </a:p>
          <a:p>
            <a:pPr marL="228600" lvl="0" indent="-228600">
              <a:buFont typeface="+mj-lt"/>
              <a:buAutoNum type="arabicPeriod"/>
            </a:pPr>
            <a:r>
              <a:rPr lang="en-US" baseline="0" dirty="0" smtClean="0"/>
              <a:t>The system will allow only the &lt;authorized users&gt; to edit and/or delete a &lt;tracker&gt;.</a:t>
            </a:r>
          </a:p>
          <a:p>
            <a:pPr marL="228600" lvl="0" indent="-228600">
              <a:buFont typeface="+mj-lt"/>
              <a:buAutoNum type="arabicPeriod"/>
            </a:pPr>
            <a:r>
              <a:rPr lang="en-US" baseline="0" dirty="0" smtClean="0"/>
              <a:t>Upon delete of a &lt;remark&gt; the system will flag the &lt;remark&gt; record as logically deleted.</a:t>
            </a:r>
          </a:p>
          <a:p>
            <a:pPr marL="228600" lvl="0" indent="-228600">
              <a:buFont typeface="+mj-lt"/>
              <a:buAutoNum type="arabicPeriod"/>
            </a:pPr>
            <a:r>
              <a:rPr lang="en-US" baseline="0" dirty="0" smtClean="0"/>
              <a:t>Upon delete of a &lt;defined field&gt; the system will flag the &lt;defined field&gt; record as logically deleted.</a:t>
            </a:r>
          </a:p>
          <a:p>
            <a:pPr marL="228600" lvl="0" indent="-228600">
              <a:buFont typeface="+mj-lt"/>
              <a:buAutoNum type="arabicPeriod"/>
            </a:pPr>
            <a:r>
              <a:rPr lang="en-US" baseline="0" dirty="0" smtClean="0"/>
              <a:t>Upon delete of a &lt;hardware list&gt; the system will flag the &lt;hardware list&gt; record as logically deleted</a:t>
            </a:r>
          </a:p>
          <a:p>
            <a:pPr marL="228600" lvl="0" indent="-228600">
              <a:buFont typeface="+mj-lt"/>
              <a:buAutoNum type="arabicPeriod"/>
            </a:pPr>
            <a:endParaRPr lang="en-US" dirty="0" smtClean="0"/>
          </a:p>
          <a:p>
            <a:r>
              <a:rPr lang="en-US" dirty="0" smtClean="0"/>
              <a:t>Business Rules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date required can be no early than the</a:t>
            </a:r>
            <a:r>
              <a:rPr lang="en-US" baseline="0" dirty="0" smtClean="0"/>
              <a:t> current date.</a:t>
            </a:r>
          </a:p>
          <a:p>
            <a:pPr marL="228600" indent="-228600">
              <a:buFont typeface="+mj-lt"/>
              <a:buAutoNum type="arabicPeriod"/>
            </a:pPr>
            <a:r>
              <a:rPr lang="en-US" dirty="0" smtClean="0"/>
              <a:t>When a new &lt;PCD&gt; is requested the &lt;PCD identifier&gt;</a:t>
            </a:r>
            <a:r>
              <a:rPr lang="en-US" baseline="0" dirty="0" smtClean="0"/>
              <a:t> is populated with a &lt;draft PCD identifier&gt;.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&lt;draft PCD identifier&gt; will be updated with &lt;PCD&gt; identifier upon &lt;PCD&gt; approval.</a:t>
            </a:r>
          </a:p>
          <a:p>
            <a:pPr marL="228600" indent="-228600">
              <a:buFont typeface="+mj-lt"/>
              <a:buAutoNum type="arabicPeriod"/>
            </a:pPr>
            <a:r>
              <a:rPr lang="en-US" baseline="0" dirty="0" smtClean="0">
                <a:solidFill>
                  <a:srgbClr val="FF0000"/>
                </a:solidFill>
              </a:rPr>
              <a:t>The &lt;PCD status&gt; will default to ?????.</a:t>
            </a:r>
            <a:endParaRPr lang="en-US" dirty="0" smtClean="0">
              <a:solidFill>
                <a:srgbClr val="FF0000"/>
              </a:solidFill>
            </a:endParaRPr>
          </a:p>
          <a:p>
            <a:pPr marL="228600" indent="-228600">
              <a:buFont typeface="+mj-lt"/>
              <a:buAutoNum type="arabicPeriod"/>
            </a:pPr>
            <a:r>
              <a:rPr lang="en-US" baseline="0" dirty="0" smtClean="0"/>
              <a:t>The &lt;FY&gt; is a required field and will default to blank.</a:t>
            </a:r>
          </a:p>
          <a:p>
            <a:pPr marL="228600" indent="-228600">
              <a:buFont typeface="+mj-lt"/>
              <a:buAutoNum type="arabicPeriod"/>
            </a:pPr>
            <a:r>
              <a:rPr lang="en-US" baseline="0" dirty="0" smtClean="0"/>
              <a:t>The &lt;FY&gt; will be selected from the active values contained in the &lt;FY&gt; enumeration list.</a:t>
            </a:r>
            <a:endParaRPr lang="en-US" dirty="0" smtClean="0"/>
          </a:p>
          <a:p>
            <a:pPr marL="228600" indent="-228600">
              <a:buFont typeface="+mj-lt"/>
              <a:buAutoNum type="arabicPeriod"/>
            </a:pPr>
            <a:r>
              <a:rPr lang="en-US" baseline="0" dirty="0" smtClean="0"/>
              <a:t>The &lt;TI&gt; is a required field and will default to blank.</a:t>
            </a:r>
          </a:p>
          <a:p>
            <a:pPr marL="228600" indent="-228600">
              <a:buFont typeface="+mj-lt"/>
              <a:buAutoNum type="arabicPeriod"/>
            </a:pPr>
            <a:r>
              <a:rPr lang="en-US" baseline="0" dirty="0" smtClean="0"/>
              <a:t>The &lt;TI&gt; will be selected from the active values contained in the &lt;TI&gt; enumeration list.</a:t>
            </a:r>
            <a:endParaRPr lang="en-US" dirty="0" smtClean="0"/>
          </a:p>
          <a:p>
            <a:pPr marL="228600" indent="-228600">
              <a:buFont typeface="+mj-lt"/>
              <a:buAutoNum type="arabicPeriod"/>
            </a:pPr>
            <a:r>
              <a:rPr lang="en-US" dirty="0" smtClean="0"/>
              <a:t>The &lt;subject&gt;</a:t>
            </a:r>
            <a:r>
              <a:rPr lang="en-US" baseline="0" dirty="0" smtClean="0"/>
              <a:t> is a required field and will default to “Enter Subject…”.  </a:t>
            </a:r>
          </a:p>
          <a:p>
            <a:pPr marL="228600" indent="-228600">
              <a:buFont typeface="+mj-lt"/>
              <a:buAutoNum type="arabicPeriod"/>
            </a:pPr>
            <a:r>
              <a:rPr lang="en-US" baseline="0" dirty="0" smtClean="0"/>
              <a:t>The &lt;subject&gt; will accept any string except “Enter Subject…” as valid input.</a:t>
            </a:r>
          </a:p>
          <a:p>
            <a:pPr marL="228600" indent="-228600">
              <a:buFont typeface="+mj-lt"/>
              <a:buAutoNum type="arabicPeriod"/>
            </a:pPr>
            <a:r>
              <a:rPr lang="en-US" baseline="0" dirty="0" smtClean="0"/>
              <a:t>The &lt;hull&gt; will default to blank.</a:t>
            </a:r>
          </a:p>
          <a:p>
            <a:pPr marL="228600" indent="-228600">
              <a:buFont typeface="+mj-lt"/>
              <a:buAutoNum type="arabicPeriod"/>
            </a:pPr>
            <a:r>
              <a:rPr lang="en-US" baseline="0" dirty="0" smtClean="0"/>
              <a:t>The &lt;hull&gt; will be selected from the active values contained in the &lt;hull&gt;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be selected from the active values contained in the &lt;contract&gt;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&lt;funded&gt; will default to ‘N’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fea</a:t>
            </a:r>
            <a:r>
              <a:rPr lang="en-US" baseline="0" dirty="0" smtClean="0"/>
              <a:t>&gt; identifier will default to ‘NA’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is a required field and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&lt;originator&gt; will default to the individual who created the &lt;draft PCD&gt;.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&lt;on dock/need date&gt; will default to &lt;blank&gt; until entered by the &lt;project manager&gt;.</a:t>
            </a:r>
          </a:p>
          <a:p>
            <a:pPr marL="228600" indent="-228600">
              <a:buFont typeface="+mj-lt"/>
              <a:buAutoNum type="arabicPeriod"/>
            </a:pPr>
            <a:r>
              <a:rPr lang="en-US" baseline="0" dirty="0" smtClean="0"/>
              <a:t>The default &lt;PCD lead time&gt; is 365.</a:t>
            </a:r>
          </a:p>
          <a:p>
            <a:pPr marL="228600" indent="-228600">
              <a:buFont typeface="+mj-lt"/>
              <a:buAutoNum type="arabicPeriod"/>
            </a:pPr>
            <a:r>
              <a:rPr lang="en-US" baseline="0" dirty="0" smtClean="0"/>
              <a:t>Upon modification of the &lt;PCD required date&gt; by the user the system will recalculate the &lt;PCD lead time&gt;. </a:t>
            </a:r>
          </a:p>
          <a:p>
            <a:pPr marL="228600" indent="-228600">
              <a:buFont typeface="+mj-lt"/>
              <a:buAutoNum type="arabicPeriod"/>
            </a:pPr>
            <a:r>
              <a:rPr lang="en-US" baseline="0" dirty="0" smtClean="0"/>
              <a:t>The &lt;PCD lead time&gt; will  greater than 0.</a:t>
            </a:r>
          </a:p>
          <a:p>
            <a:pPr marL="228600" indent="-228600">
              <a:buFont typeface="+mj-lt"/>
              <a:buAutoNum type="arabicPeriod"/>
            </a:pPr>
            <a:r>
              <a:rPr lang="en-US" baseline="0" dirty="0" smtClean="0"/>
              <a:t>The &lt;PCD lead time&gt; will validated against the active values contained in the &lt;PCD lead time&gt; enumeration list.  Non-standard values will be confirmed with the user.</a:t>
            </a:r>
          </a:p>
          <a:p>
            <a:pPr marL="228600" indent="-228600">
              <a:buFont typeface="+mj-lt"/>
              <a:buAutoNum type="arabicPeriod"/>
            </a:pPr>
            <a:r>
              <a:rPr lang="en-US" baseline="0" dirty="0" smtClean="0"/>
              <a:t>The &lt;PCD required date&gt; default value is &lt;on dock/need date&gt; minus &lt;PCD lead time&gt;.</a:t>
            </a:r>
          </a:p>
          <a:p>
            <a:pPr marL="228600" indent="-228600">
              <a:buFont typeface="+mj-lt"/>
              <a:buAutoNum type="arabicPeriod"/>
            </a:pPr>
            <a:r>
              <a:rPr lang="en-US" baseline="0" dirty="0" smtClean="0"/>
              <a:t>The default &lt;delivery lead time&gt; is 90.</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Upon modification of the &lt;delivery required date&gt; by the user the system will recalculate the &lt;delivery lead time&gt;.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greater than 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validated against the active values contained in the &lt;delivery lead time&gt; enumeration list.  Non-standard values will be confirmed with the user.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required date&gt; default value is &lt;on dock/need date&gt; minus &lt;delivery lead time&gt;.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r>
              <a:rPr lang="en-US" dirty="0" smtClean="0">
                <a:solidFill>
                  <a:srgbClr val="FF0000"/>
                </a:solidFill>
              </a:rPr>
              <a:t>The &lt;PCD Required&gt; date cannot</a:t>
            </a:r>
            <a:r>
              <a:rPr lang="en-US" baseline="0" dirty="0" smtClean="0">
                <a:solidFill>
                  <a:srgbClr val="FF0000"/>
                </a:solidFill>
              </a:rPr>
              <a:t> be later than or the same as the &lt;internal RDD&gt; date.</a:t>
            </a:r>
            <a:endParaRPr lang="en-US" dirty="0" smtClean="0">
              <a:solidFill>
                <a:srgbClr val="FF0000"/>
              </a:solidFill>
            </a:endParaRPr>
          </a:p>
          <a:p>
            <a:pPr marL="228600" indent="-228600">
              <a:buFont typeface="+mj-lt"/>
              <a:buAutoNum type="arabicPeriod"/>
            </a:pPr>
            <a:r>
              <a:rPr lang="en-US" dirty="0" smtClean="0">
                <a:solidFill>
                  <a:srgbClr val="FF0000"/>
                </a:solidFill>
              </a:rPr>
              <a:t>The &lt;internal RDD&gt; date cannot</a:t>
            </a:r>
            <a:r>
              <a:rPr lang="en-US" baseline="0" dirty="0" smtClean="0">
                <a:solidFill>
                  <a:srgbClr val="FF0000"/>
                </a:solidFill>
              </a:rPr>
              <a:t> be later than or the same as the &lt;</a:t>
            </a:r>
            <a:r>
              <a:rPr lang="en-US" baseline="0" dirty="0" smtClean="0"/>
              <a:t>on dock/need date</a:t>
            </a:r>
            <a:r>
              <a:rPr lang="en-US" baseline="0" dirty="0" smtClean="0">
                <a:solidFill>
                  <a:srgbClr val="FF0000"/>
                </a:solidFill>
              </a:rPr>
              <a:t>&gt; date.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solidFill>
                  <a:srgbClr val="FF0000"/>
                </a:solidFill>
              </a:rPr>
              <a:t>The &lt;internal </a:t>
            </a:r>
            <a:r>
              <a:rPr lang="en-US" baseline="0" dirty="0" err="1" smtClean="0">
                <a:solidFill>
                  <a:srgbClr val="FF0000"/>
                </a:solidFill>
              </a:rPr>
              <a:t>rdd</a:t>
            </a:r>
            <a:r>
              <a:rPr lang="en-US" baseline="0" dirty="0" smtClean="0">
                <a:solidFill>
                  <a:srgbClr val="FF0000"/>
                </a:solidFill>
              </a:rPr>
              <a:t>&gt; identifier will default to &lt;blank&gt; until entered by the &lt;project manager&gt;. </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&lt;man </a:t>
            </a:r>
            <a:r>
              <a:rPr lang="en-US" baseline="0" dirty="0" err="1" smtClean="0"/>
              <a:t>pr</a:t>
            </a:r>
            <a:r>
              <a:rPr lang="en-US" baseline="0" dirty="0" smtClean="0"/>
              <a:t>&gt; </a:t>
            </a:r>
          </a:p>
          <a:p>
            <a:pPr marL="228600" indent="-228600">
              <a:buFont typeface="+mj-lt"/>
              <a:buAutoNum type="arabicPeriod"/>
            </a:pPr>
            <a:r>
              <a:rPr lang="en-US" baseline="0" dirty="0" smtClean="0"/>
              <a:t>The &lt;man del o/l&gt; </a:t>
            </a:r>
          </a:p>
          <a:p>
            <a:pPr marL="228600" indent="-228600">
              <a:buFont typeface="+mj-lt"/>
              <a:buAutoNum type="arabicPeriod"/>
            </a:pPr>
            <a:r>
              <a:rPr lang="en-US" baseline="0" dirty="0" smtClean="0"/>
              <a:t>The &lt;</a:t>
            </a:r>
            <a:r>
              <a:rPr lang="en-US" baseline="0" dirty="0" err="1" smtClean="0"/>
              <a:t>clw</a:t>
            </a:r>
            <a:r>
              <a:rPr lang="en-US" baseline="0" dirty="0" smtClean="0"/>
              <a:t> </a:t>
            </a:r>
            <a:r>
              <a:rPr lang="en-US" baseline="0" dirty="0" err="1" smtClean="0"/>
              <a:t>pr</a:t>
            </a:r>
            <a:r>
              <a:rPr lang="en-US" baseline="0" dirty="0" smtClean="0"/>
              <a:t>&gt; </a:t>
            </a:r>
          </a:p>
          <a:p>
            <a:pPr marL="228600" indent="-228600">
              <a:buFont typeface="+mj-lt"/>
              <a:buAutoNum type="arabicPeriod"/>
            </a:pPr>
            <a:r>
              <a:rPr lang="en-US" baseline="0" dirty="0" smtClean="0"/>
              <a:t>The &lt;</a:t>
            </a:r>
            <a:r>
              <a:rPr lang="en-US" baseline="0" dirty="0" err="1" smtClean="0"/>
              <a:t>clw</a:t>
            </a:r>
            <a:r>
              <a:rPr lang="en-US" baseline="0" dirty="0" smtClean="0"/>
              <a:t> del o/l&gt;</a:t>
            </a:r>
          </a:p>
          <a:p>
            <a:pPr marL="228600" indent="-228600">
              <a:buFont typeface="+mj-lt"/>
              <a:buAutoNum type="arabicPeriod"/>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pn</a:t>
            </a:r>
            <a:r>
              <a:rPr lang="en-US" baseline="0" dirty="0" smtClean="0"/>
              <a:t>&gt; will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pl</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dwg</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&lt;mod&gt; identifier will default to &lt;blank&gt;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slin</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est</a:t>
            </a:r>
            <a:r>
              <a:rPr lang="en-US" baseline="0" dirty="0" smtClean="0"/>
              <a:t>&gt;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bom</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&lt;rec id&gt;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&lt;next review&gt;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Enumeration Type: Task Type (blank, PN, DWG, DOM, PCD, PR)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Contract Selector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a:t>
            </a:r>
            <a:r>
              <a:rPr lang="en-US" baseline="0" dirty="0" smtClean="0"/>
              <a:t> Helper</a:t>
            </a:r>
            <a:endParaRPr lang="en-US" dirty="0" smtClean="0"/>
          </a:p>
          <a:p>
            <a:pPr marL="0" indent="0">
              <a:buFont typeface="+mj-lt"/>
              <a:buNone/>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Contracts</a:t>
            </a:r>
          </a:p>
          <a:p>
            <a:pPr marL="228600" indent="-228600">
              <a:buFont typeface="+mj-lt"/>
              <a:buAutoNum type="arabicPeriod"/>
            </a:pPr>
            <a:r>
              <a:rPr lang="en-US" dirty="0" smtClean="0"/>
              <a:t>Notes</a:t>
            </a:r>
          </a:p>
          <a:p>
            <a:pPr marL="228600" indent="-228600">
              <a:buFont typeface="+mj-lt"/>
              <a:buAutoNum type="arabicPeriod"/>
            </a:pPr>
            <a:endParaRPr lang="en-US" dirty="0" smtClean="0"/>
          </a:p>
          <a:p>
            <a:pPr marL="0" indent="0">
              <a:buFont typeface="+mj-lt"/>
              <a:buNone/>
            </a:pPr>
            <a:r>
              <a:rPr lang="en-US" dirty="0" smtClean="0"/>
              <a:t>Complexity		33</a:t>
            </a:r>
          </a:p>
          <a:p>
            <a:pPr marL="171450" indent="-171450">
              <a:buFont typeface="Arial" panose="020B0604020202020204" pitchFamily="34" charset="0"/>
              <a:buChar char="•"/>
            </a:pPr>
            <a:r>
              <a:rPr lang="en-US" dirty="0" smtClean="0"/>
              <a:t>Inputs		18</a:t>
            </a:r>
          </a:p>
          <a:p>
            <a:pPr marL="171450" indent="-171450">
              <a:buFont typeface="Arial" panose="020B0604020202020204" pitchFamily="34" charset="0"/>
              <a:buChar char="•"/>
            </a:pPr>
            <a:r>
              <a:rPr lang="en-US" dirty="0" smtClean="0"/>
              <a:t>Outputs		3</a:t>
            </a:r>
          </a:p>
          <a:p>
            <a:pPr marL="171450" indent="-171450">
              <a:buFont typeface="Arial" panose="020B0604020202020204" pitchFamily="34" charset="0"/>
              <a:buChar char="•"/>
            </a:pPr>
            <a:r>
              <a:rPr lang="en-US" dirty="0" smtClean="0"/>
              <a:t>Inquires		4</a:t>
            </a:r>
          </a:p>
          <a:p>
            <a:pPr marL="171450" indent="-171450">
              <a:buFont typeface="Arial" panose="020B0604020202020204" pitchFamily="34" charset="0"/>
              <a:buChar char="•"/>
            </a:pPr>
            <a:r>
              <a:rPr lang="en-US" dirty="0" smtClean="0"/>
              <a:t>Files/Tables		8</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416200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The HMI will allow the authorized user to</a:t>
            </a:r>
            <a:r>
              <a:rPr lang="en-US" baseline="0" dirty="0" smtClean="0"/>
              <a:t> add, update, delete, and close tasks.  The HMI will contain a scrolled section that displays tasks already entered for the associated tracker.   When the user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 shall automaticall</a:t>
            </a:r>
            <a:r>
              <a:rPr lang="en-US" baseline="0" dirty="0" smtClean="0"/>
              <a:t>y assign item identifiers that are unique. </a:t>
            </a:r>
            <a:endParaRPr lang="en-US" dirty="0" smtClean="0"/>
          </a:p>
          <a:p>
            <a:pPr marL="228600" lvl="0" indent="-228600">
              <a:buFont typeface="+mj-lt"/>
              <a:buAutoNum type="arabicPeriod"/>
            </a:pPr>
            <a:r>
              <a:rPr lang="en-US" dirty="0" smtClean="0"/>
              <a:t>The</a:t>
            </a:r>
            <a:r>
              <a:rPr lang="en-US" baseline="0" dirty="0" smtClean="0"/>
              <a:t> system shall validate that all required fields are complete.</a:t>
            </a:r>
            <a:endParaRPr lang="en-US" dirty="0" smtClean="0"/>
          </a:p>
          <a:p>
            <a:pPr marL="228600" lvl="0" indent="-228600">
              <a:buFont typeface="+mj-lt"/>
              <a:buAutoNum type="arabicPeriod"/>
            </a:pPr>
            <a:r>
              <a:rPr lang="en-US" dirty="0" smtClean="0"/>
              <a:t>The</a:t>
            </a:r>
            <a:r>
              <a:rPr lang="en-US" baseline="0" dirty="0" smtClean="0"/>
              <a:t> system shall allow the &lt;authorized user&gt; to maintain the enumerations used in the drop-down list boxes.</a:t>
            </a:r>
            <a:endParaRPr lang="en-US" dirty="0" smtClean="0"/>
          </a:p>
          <a:p>
            <a:pPr marL="228600" lvl="0" indent="-228600">
              <a:buFont typeface="+mj-lt"/>
              <a:buAutoNum type="arabicPeriod"/>
            </a:pPr>
            <a:r>
              <a:rPr lang="en-US" dirty="0" smtClean="0"/>
              <a:t>The</a:t>
            </a:r>
            <a:r>
              <a:rPr lang="en-US" baseline="0" dirty="0" smtClean="0"/>
              <a:t> system shall use the &lt;active directory&gt; to assign individual tasks.</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&lt;Required By&gt; date cannot</a:t>
            </a:r>
            <a:r>
              <a:rPr lang="en-US" baseline="0" dirty="0" smtClean="0"/>
              <a:t> be later than or the same as the &lt;Internal RDD&gt; date.</a:t>
            </a:r>
            <a:endParaRPr lang="en-US"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Action Person</a:t>
            </a:r>
            <a:r>
              <a:rPr lang="en-US" baseline="0" dirty="0" smtClean="0"/>
              <a:t> Helper</a:t>
            </a:r>
            <a:endParaRPr lang="en-US" dirty="0" smtClean="0"/>
          </a:p>
          <a:p>
            <a:pPr marL="228600" indent="-228600">
              <a:buFont typeface="+mj-lt"/>
              <a:buAutoNum type="arabicPeriod"/>
            </a:pPr>
            <a:r>
              <a:rPr lang="en-US" dirty="0" smtClean="0"/>
              <a:t>Approver Person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Tasks</a:t>
            </a:r>
          </a:p>
          <a:p>
            <a:pPr marL="228600" indent="-228600">
              <a:buFont typeface="+mj-lt"/>
              <a:buAutoNum type="arabicPeriod"/>
            </a:pPr>
            <a:r>
              <a:rPr lang="en-US" dirty="0" smtClean="0"/>
              <a:t>Users</a:t>
            </a:r>
          </a:p>
          <a:p>
            <a:pPr marL="228600" indent="-228600">
              <a:buFont typeface="+mj-lt"/>
              <a:buAutoNum type="arabicPeriod"/>
            </a:pPr>
            <a:r>
              <a:rPr lang="en-US" dirty="0" smtClean="0"/>
              <a:t>Enumeration Values</a:t>
            </a:r>
          </a:p>
          <a:p>
            <a:pPr marL="228600" indent="-228600">
              <a:buFont typeface="+mj-lt"/>
              <a:buAutoNum type="arabicPeriod"/>
            </a:pPr>
            <a:r>
              <a:rPr lang="en-US" dirty="0" smtClean="0"/>
              <a:t>Notes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7</a:t>
            </a:fld>
            <a:endParaRPr lang="en-US"/>
          </a:p>
        </p:txBody>
      </p:sp>
    </p:spTree>
    <p:extLst>
      <p:ext uri="{BB962C8B-B14F-4D97-AF65-F5344CB8AC3E}">
        <p14:creationId xmlns:p14="http://schemas.microsoft.com/office/powerpoint/2010/main" val="216265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8</a:t>
            </a:fld>
            <a:endParaRPr lang="en-US"/>
          </a:p>
        </p:txBody>
      </p:sp>
    </p:spTree>
    <p:extLst>
      <p:ext uri="{BB962C8B-B14F-4D97-AF65-F5344CB8AC3E}">
        <p14:creationId xmlns:p14="http://schemas.microsoft.com/office/powerpoint/2010/main" val="210302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9</a:t>
            </a:fld>
            <a:endParaRPr lang="en-US"/>
          </a:p>
        </p:txBody>
      </p:sp>
    </p:spTree>
    <p:extLst>
      <p:ext uri="{BB962C8B-B14F-4D97-AF65-F5344CB8AC3E}">
        <p14:creationId xmlns:p14="http://schemas.microsoft.com/office/powerpoint/2010/main" val="24292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5/9/2017</a:t>
            </a:r>
            <a:endParaRPr lang="en-US" dirty="0"/>
          </a:p>
        </p:txBody>
      </p:sp>
      <p:sp>
        <p:nvSpPr>
          <p:cNvPr id="5" name="Footer Placeholder 4"/>
          <p:cNvSpPr>
            <a:spLocks noGrp="1"/>
          </p:cNvSpPr>
          <p:nvPr>
            <p:ph type="ftr" sz="quarter" idx="3"/>
          </p:nvPr>
        </p:nvSpPr>
        <p:spPr>
          <a:xfrm>
            <a:off x="3028950" y="64899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5.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6.png"/><Relationship Id="rId7" Type="http://schemas.openxmlformats.org/officeDocument/2006/relationships/slide" Target="slide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slide" Target="slide15.xml"/><Relationship Id="rId4" Type="http://schemas.openxmlformats.org/officeDocument/2006/relationships/image" Target="../media/image17.pn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44.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44.xml"/></Relationships>
</file>

<file path=ppt/slides/_rels/slide4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4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4.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4.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image" Target="../media/image2.png"/><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PCD Tracker</a:t>
            </a:r>
          </a:p>
        </p:txBody>
      </p:sp>
      <p:sp>
        <p:nvSpPr>
          <p:cNvPr id="3" name="Subtitle 2"/>
          <p:cNvSpPr>
            <a:spLocks noGrp="1"/>
          </p:cNvSpPr>
          <p:nvPr>
            <p:ph type="subTitle" idx="1"/>
          </p:nvPr>
        </p:nvSpPr>
        <p:spPr/>
        <p:txBody>
          <a:bodyPr/>
          <a:lstStyle/>
          <a:p>
            <a:r>
              <a:rPr lang="en-US" sz="3200" b="1" dirty="0" smtClean="0"/>
              <a:t>Storyboard</a:t>
            </a:r>
          </a:p>
          <a:p>
            <a:r>
              <a:rPr lang="en-US" dirty="0" smtClean="0"/>
              <a:t>Gene Belford</a:t>
            </a:r>
          </a:p>
          <a:p>
            <a:r>
              <a:rPr lang="en-US" dirty="0" smtClean="0"/>
              <a:t>16 May 2017</a:t>
            </a:r>
            <a:endParaRPr lang="en-US" dirty="0"/>
          </a:p>
        </p:txBody>
      </p:sp>
    </p:spTree>
    <p:extLst>
      <p:ext uri="{BB962C8B-B14F-4D97-AF65-F5344CB8AC3E}">
        <p14:creationId xmlns:p14="http://schemas.microsoft.com/office/powerpoint/2010/main" val="242787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fontScale="90000"/>
          </a:bodyPr>
          <a:lstStyle/>
          <a:p>
            <a:r>
              <a:rPr lang="en-US" dirty="0" smtClean="0"/>
              <a:t>Collapsed </a:t>
            </a:r>
            <a:r>
              <a:rPr lang="en-US" dirty="0" smtClean="0"/>
              <a:t>Draft </a:t>
            </a:r>
            <a:r>
              <a:rPr lang="en-US" dirty="0"/>
              <a:t>PCD From Task View</a:t>
            </a:r>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10</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10/12/2016- The purpose of this PCD is to authorize/direct LM Manassas </a:t>
              </a:r>
              <a:r>
                <a:rPr lang="en-US" sz="800" b="0" dirty="0" smtClean="0">
                  <a:solidFill>
                    <a:prstClr val="black"/>
                  </a:solidFill>
                </a:rPr>
                <a:t>Operations </a:t>
              </a:r>
              <a:r>
                <a:rPr lang="en-US" sz="800" b="0" dirty="0">
                  <a:solidFill>
                    <a:prstClr val="black"/>
                  </a:solidFill>
                </a:rPr>
                <a:t>(J. Mullins) to order the </a:t>
              </a:r>
              <a:r>
                <a:rPr lang="en-US" sz="800" b="0" dirty="0" smtClean="0">
                  <a:solidFill>
                    <a:prstClr val="black"/>
                  </a:solidFill>
                </a:rPr>
                <a:t>S…</a:t>
              </a:r>
              <a:endParaRPr lang="en-US" sz="800" b="0" dirty="0">
                <a:solidFill>
                  <a:prstClr val="black"/>
                </a:solidFill>
              </a:endParaRPr>
            </a:p>
          </p:txBody>
        </p:sp>
        <p:sp>
          <p:nvSpPr>
            <p:cNvPr id="122" name="Rectangle 121"/>
            <p:cNvSpPr/>
            <p:nvPr/>
          </p:nvSpPr>
          <p:spPr>
            <a:xfrm>
              <a:off x="6923935" y="2615750"/>
              <a:ext cx="448916"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1987589" y="4258641"/>
            <a:ext cx="6359543" cy="51259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4423759"/>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757068"/>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7561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7606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51" name="Rectangle 150"/>
            <p:cNvSpPr/>
            <p:nvPr/>
          </p:nvSpPr>
          <p:spPr>
            <a:xfrm>
              <a:off x="6692524"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758405"/>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53" name="Flowchart: Process 152"/>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sp>
        <p:nvSpPr>
          <p:cNvPr id="16" name="Rectangle 15"/>
          <p:cNvSpPr/>
          <p:nvPr/>
        </p:nvSpPr>
        <p:spPr>
          <a:xfrm>
            <a:off x="6238553" y="455272"/>
            <a:ext cx="1992337" cy="246221"/>
          </a:xfrm>
          <a:prstGeom prst="rect">
            <a:avLst/>
          </a:prstGeom>
          <a:solidFill>
            <a:schemeClr val="bg1">
              <a:lumMod val="95000"/>
            </a:schemeClr>
          </a:solidFill>
          <a:ln w="28575">
            <a:solidFill>
              <a:srgbClr val="FF0000"/>
            </a:solidFill>
          </a:ln>
        </p:spPr>
        <p:txBody>
          <a:bodyPr wrap="square">
            <a:spAutoFit/>
          </a:bodyPr>
          <a:lstStyle/>
          <a:p>
            <a:pPr>
              <a:tabLst>
                <a:tab pos="1144588" algn="l"/>
                <a:tab pos="4171950" algn="l"/>
              </a:tabLst>
            </a:pPr>
            <a:r>
              <a:rPr lang="en-US" sz="1000" b="1" dirty="0" smtClean="0"/>
              <a:t>Program </a:t>
            </a:r>
            <a:r>
              <a:rPr lang="en-US" sz="1000" b="1" dirty="0"/>
              <a:t>to use in PCD number</a:t>
            </a:r>
            <a:r>
              <a:rPr lang="en-US" sz="1000" b="1" dirty="0">
                <a:solidFill>
                  <a:srgbClr val="FF0000"/>
                </a:solidFill>
              </a:rPr>
              <a:t>*</a:t>
            </a:r>
            <a:r>
              <a:rPr lang="en-US" sz="1000" b="1" dirty="0"/>
              <a:t>: </a:t>
            </a: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37" name="Flowchart: Process 23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52779" y="3112158"/>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a:t>
                  </a:r>
                  <a:r>
                    <a:rPr lang="en-US" sz="800" b="0" dirty="0" err="1" smtClean="0">
                      <a:solidFill>
                        <a:prstClr val="black"/>
                      </a:solidFill>
                    </a:rPr>
                    <a:t>Stev</a:t>
                  </a:r>
                  <a:r>
                    <a:rPr lang="en-US" sz="800" b="0" dirty="0" smtClean="0">
                      <a:solidFill>
                        <a:prstClr val="black"/>
                      </a:solidFill>
                    </a:rPr>
                    <a:t>…</a:t>
                  </a:r>
                  <a:endParaRPr lang="en-US" sz="800" b="0" dirty="0">
                    <a:solidFill>
                      <a:prstClr val="black"/>
                    </a:solidFill>
                  </a:endParaRPr>
                </a:p>
              </p:txBody>
            </p:sp>
            <p:sp>
              <p:nvSpPr>
                <p:cNvPr id="269" name="Rectangle 268"/>
                <p:cNvSpPr/>
                <p:nvPr/>
              </p:nvSpPr>
              <p:spPr>
                <a:xfrm>
                  <a:off x="692393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175" name="Line Callout 1 174"/>
          <p:cNvSpPr/>
          <p:nvPr/>
        </p:nvSpPr>
        <p:spPr>
          <a:xfrm>
            <a:off x="6226098" y="71144"/>
            <a:ext cx="1560937" cy="334137"/>
          </a:xfrm>
          <a:prstGeom prst="borderCallout1">
            <a:avLst>
              <a:gd name="adj1" fmla="val 41252"/>
              <a:gd name="adj2" fmla="val -1774"/>
              <a:gd name="adj3" fmla="val 258921"/>
              <a:gd name="adj4" fmla="val -18680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200" dirty="0" smtClean="0">
                <a:solidFill>
                  <a:srgbClr val="FF0000"/>
                </a:solidFill>
              </a:rPr>
              <a:t>ARCI-FY-TI-SEQ</a:t>
            </a:r>
            <a:r>
              <a:rPr lang="en-US" sz="1200" dirty="0">
                <a:solidFill>
                  <a:srgbClr val="FF0000"/>
                </a:solidFill>
              </a:rPr>
              <a:t>#</a:t>
            </a:r>
          </a:p>
        </p:txBody>
      </p:sp>
      <p:sp>
        <p:nvSpPr>
          <p:cNvPr id="196" name="Line Callout 1 195"/>
          <p:cNvSpPr/>
          <p:nvPr/>
        </p:nvSpPr>
        <p:spPr>
          <a:xfrm>
            <a:off x="3444225" y="3173213"/>
            <a:ext cx="3025631" cy="938591"/>
          </a:xfrm>
          <a:prstGeom prst="borderCallout1">
            <a:avLst>
              <a:gd name="adj1" fmla="val 41252"/>
              <a:gd name="adj2" fmla="val -1774"/>
              <a:gd name="adj3" fmla="val -87096"/>
              <a:gd name="adj4" fmla="val -7507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200" u="sng" dirty="0" err="1" smtClean="0">
                <a:solidFill>
                  <a:srgbClr val="FF0000"/>
                </a:solidFill>
              </a:rPr>
              <a:t>iWAD</a:t>
            </a:r>
            <a:r>
              <a:rPr lang="en-US" sz="1200" u="sng" dirty="0" smtClean="0">
                <a:solidFill>
                  <a:srgbClr val="FF0000"/>
                </a:solidFill>
              </a:rPr>
              <a:t> Attachment</a:t>
            </a:r>
            <a:r>
              <a:rPr lang="en-US" sz="1000" u="sng" dirty="0" smtClean="0">
                <a:solidFill>
                  <a:srgbClr val="FF0000"/>
                </a:solidFill>
              </a:rPr>
              <a:t> </a:t>
            </a:r>
            <a:r>
              <a:rPr lang="en-US" sz="1000" u="sng" dirty="0" smtClean="0">
                <a:solidFill>
                  <a:schemeClr val="tx1"/>
                </a:solidFill>
              </a:rPr>
              <a:t>(program name, scope of work)</a:t>
            </a:r>
            <a:endParaRPr lang="en-US" sz="1200" u="sng" dirty="0" smtClean="0">
              <a:solidFill>
                <a:schemeClr val="tx1"/>
              </a:solidFill>
            </a:endParaRPr>
          </a:p>
          <a:p>
            <a:pPr fontAlgn="auto">
              <a:spcBef>
                <a:spcPts val="0"/>
              </a:spcBef>
              <a:spcAft>
                <a:spcPts val="0"/>
              </a:spcAft>
            </a:pPr>
            <a:r>
              <a:rPr lang="en-US" sz="1000" dirty="0" smtClean="0">
                <a:solidFill>
                  <a:schemeClr val="tx1"/>
                </a:solidFill>
              </a:rPr>
              <a:t>Control Account</a:t>
            </a:r>
          </a:p>
          <a:p>
            <a:pPr fontAlgn="auto">
              <a:spcBef>
                <a:spcPts val="0"/>
              </a:spcBef>
              <a:spcAft>
                <a:spcPts val="0"/>
              </a:spcAft>
            </a:pPr>
            <a:r>
              <a:rPr lang="en-US" sz="1000" dirty="0" smtClean="0">
                <a:solidFill>
                  <a:schemeClr val="tx1"/>
                </a:solidFill>
              </a:rPr>
              <a:t>Charge IDs (Work Packages)</a:t>
            </a:r>
          </a:p>
          <a:p>
            <a:pPr fontAlgn="auto">
              <a:spcBef>
                <a:spcPts val="0"/>
              </a:spcBef>
              <a:spcAft>
                <a:spcPts val="0"/>
              </a:spcAft>
            </a:pPr>
            <a:r>
              <a:rPr lang="en-US" sz="1000" dirty="0" smtClean="0">
                <a:solidFill>
                  <a:schemeClr val="tx1"/>
                </a:solidFill>
              </a:rPr>
              <a:t>Period of Performance Consistent with the Schedule</a:t>
            </a:r>
          </a:p>
          <a:p>
            <a:pPr fontAlgn="auto">
              <a:spcBef>
                <a:spcPts val="0"/>
              </a:spcBef>
              <a:spcAft>
                <a:spcPts val="0"/>
              </a:spcAft>
            </a:pPr>
            <a:r>
              <a:rPr lang="en-US" sz="1000" dirty="0" smtClean="0">
                <a:solidFill>
                  <a:schemeClr val="tx1"/>
                </a:solidFill>
              </a:rPr>
              <a:t>Budgeted Units of Measure (dollars)</a:t>
            </a:r>
            <a:endParaRPr lang="en-US" sz="1000" dirty="0">
              <a:solidFill>
                <a:schemeClr val="tx1"/>
              </a:solidFill>
            </a:endParaRPr>
          </a:p>
        </p:txBody>
      </p:sp>
      <p:sp>
        <p:nvSpPr>
          <p:cNvPr id="208" name="Rectangle 207"/>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Process 209"/>
          <p:cNvSpPr/>
          <p:nvPr/>
        </p:nvSpPr>
        <p:spPr>
          <a:xfrm>
            <a:off x="8405018" y="959696"/>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Line Callout 1 178"/>
          <p:cNvSpPr/>
          <p:nvPr/>
        </p:nvSpPr>
        <p:spPr>
          <a:xfrm>
            <a:off x="5414161" y="4596705"/>
            <a:ext cx="3593180" cy="1034302"/>
          </a:xfrm>
          <a:prstGeom prst="borderCallout1">
            <a:avLst>
              <a:gd name="adj1" fmla="val 41252"/>
              <a:gd name="adj2" fmla="val -1774"/>
              <a:gd name="adj3" fmla="val 122720"/>
              <a:gd name="adj4" fmla="val -10422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F0000"/>
                </a:solidFill>
              </a:rPr>
              <a:t>ALL</a:t>
            </a:r>
            <a:r>
              <a:rPr lang="en-US" sz="1200" dirty="0" smtClean="0">
                <a:solidFill>
                  <a:schemeClr val="tx1"/>
                </a:solidFill>
              </a:rPr>
              <a:t> comments and attachments get included in the draft PCD.  The user can removed those that do not apply.</a:t>
            </a:r>
          </a:p>
          <a:p>
            <a:r>
              <a:rPr lang="en-US" sz="1200" dirty="0" smtClean="0">
                <a:solidFill>
                  <a:schemeClr val="tx1"/>
                </a:solidFill>
              </a:rPr>
              <a:t>Changes made to comments  and hardware list get from the draft PCD get made to the source record</a:t>
            </a:r>
            <a:endParaRPr lang="en-US" sz="1200" dirty="0">
              <a:solidFill>
                <a:schemeClr val="tx1"/>
              </a:solidFill>
            </a:endParaRPr>
          </a:p>
        </p:txBody>
      </p:sp>
      <p:sp>
        <p:nvSpPr>
          <p:cNvPr id="211" name="Isosceles Triangle 210"/>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752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fontScale="90000"/>
          </a:bodyPr>
          <a:lstStyle/>
          <a:p>
            <a:r>
              <a:rPr lang="en-US" dirty="0" smtClean="0"/>
              <a:t>Expanded Draft </a:t>
            </a:r>
            <a:r>
              <a:rPr lang="en-US" dirty="0"/>
              <a:t>PCD From Task View</a:t>
            </a:r>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6" name="Flowchart: Process 35"/>
          <p:cNvSpPr/>
          <p:nvPr/>
        </p:nvSpPr>
        <p:spPr>
          <a:xfrm>
            <a:off x="1987589" y="5087315"/>
            <a:ext cx="6359543" cy="138452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5252434"/>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5064029"/>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6" name="Rectangle 15"/>
          <p:cNvSpPr/>
          <p:nvPr/>
        </p:nvSpPr>
        <p:spPr>
          <a:xfrm>
            <a:off x="7050815" y="465120"/>
            <a:ext cx="1992337" cy="246221"/>
          </a:xfrm>
          <a:prstGeom prst="rect">
            <a:avLst/>
          </a:prstGeom>
          <a:solidFill>
            <a:schemeClr val="bg1">
              <a:lumMod val="95000"/>
            </a:schemeClr>
          </a:solidFill>
          <a:ln w="28575">
            <a:solidFill>
              <a:srgbClr val="FF0000"/>
            </a:solidFill>
          </a:ln>
        </p:spPr>
        <p:txBody>
          <a:bodyPr wrap="square">
            <a:spAutoFit/>
          </a:bodyPr>
          <a:lstStyle/>
          <a:p>
            <a:pPr>
              <a:tabLst>
                <a:tab pos="1144588" algn="l"/>
                <a:tab pos="4171950" algn="l"/>
              </a:tabLst>
            </a:pPr>
            <a:r>
              <a:rPr lang="en-US" sz="1000" b="1" dirty="0" smtClean="0"/>
              <a:t>Program </a:t>
            </a:r>
            <a:r>
              <a:rPr lang="en-US" sz="1000" b="1" dirty="0"/>
              <a:t>to use in PCD number</a:t>
            </a:r>
            <a:r>
              <a:rPr lang="en-US" sz="1000" b="1" dirty="0">
                <a:solidFill>
                  <a:srgbClr val="FF0000"/>
                </a:solidFill>
              </a:rPr>
              <a:t>*</a:t>
            </a:r>
            <a:r>
              <a:rPr lang="en-US" sz="1000" b="1" dirty="0"/>
              <a:t>: </a:t>
            </a: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3"/>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4" name="TextBox 44"/>
          <p:cNvSpPr txBox="1"/>
          <p:nvPr/>
        </p:nvSpPr>
        <p:spPr>
          <a:xfrm>
            <a:off x="1076384" y="5064137"/>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4511871"/>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37" name="Flowchart: Process 23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47" name="Rectangle 246"/>
          <p:cNvSpPr/>
          <p:nvPr/>
        </p:nvSpPr>
        <p:spPr>
          <a:xfrm>
            <a:off x="758585" y="509274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grpSp>
        <p:nvGrpSpPr>
          <p:cNvPr id="44" name="Group 43"/>
          <p:cNvGrpSpPr/>
          <p:nvPr/>
        </p:nvGrpSpPr>
        <p:grpSpPr>
          <a:xfrm>
            <a:off x="752779" y="3112157"/>
            <a:ext cx="7590643" cy="1357719"/>
            <a:chOff x="743254" y="2342263"/>
            <a:chExt cx="7590643" cy="1357719"/>
          </a:xfrm>
        </p:grpSpPr>
        <p:grpSp>
          <p:nvGrpSpPr>
            <p:cNvPr id="262" name="Group 261"/>
            <p:cNvGrpSpPr/>
            <p:nvPr/>
          </p:nvGrpSpPr>
          <p:grpSpPr>
            <a:xfrm>
              <a:off x="743254" y="2342263"/>
              <a:ext cx="7590643" cy="1357719"/>
              <a:chOff x="750803" y="3370091"/>
              <a:chExt cx="7590643" cy="1357719"/>
            </a:xfrm>
          </p:grpSpPr>
          <p:grpSp>
            <p:nvGrpSpPr>
              <p:cNvPr id="263" name="Group 262"/>
              <p:cNvGrpSpPr/>
              <p:nvPr/>
            </p:nvGrpSpPr>
            <p:grpSpPr>
              <a:xfrm>
                <a:off x="1082480" y="3370091"/>
                <a:ext cx="7258966" cy="1357719"/>
                <a:chOff x="814810" y="2485592"/>
                <a:chExt cx="7127443" cy="1357719"/>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2"/>
                  <a:ext cx="6217408" cy="13577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12707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104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Steve;  </a:t>
                  </a:r>
                  <a:r>
                    <a:rPr lang="en-US" sz="800" b="0" dirty="0" err="1">
                      <a:solidFill>
                        <a:prstClr val="black"/>
                      </a:solidFill>
                    </a:rPr>
                    <a:t>Cashin</a:t>
                  </a:r>
                  <a:r>
                    <a:rPr lang="en-US" sz="800" b="0" dirty="0">
                      <a:solidFill>
                        <a:prstClr val="black"/>
                      </a:solidFill>
                    </a:rPr>
                    <a:t>, Jack;  </a:t>
                  </a:r>
                  <a:r>
                    <a:rPr lang="en-US" sz="800" b="0" dirty="0" err="1">
                      <a:solidFill>
                        <a:prstClr val="black"/>
                      </a:solidFill>
                    </a:rPr>
                    <a:t>Charlsen</a:t>
                  </a:r>
                  <a:r>
                    <a:rPr lang="en-US" sz="800" b="0" dirty="0">
                      <a:solidFill>
                        <a:prstClr val="black"/>
                      </a:solidFill>
                    </a:rPr>
                    <a:t>, Randolph;  </a:t>
                  </a:r>
                  <a:r>
                    <a:rPr lang="en-US" sz="800" b="0" dirty="0" err="1">
                      <a:solidFill>
                        <a:prstClr val="black"/>
                      </a:solidFill>
                    </a:rPr>
                    <a:t>Colleyacme</a:t>
                  </a:r>
                  <a:r>
                    <a:rPr lang="en-US" sz="800" b="0" dirty="0">
                      <a:solidFill>
                        <a:prstClr val="black"/>
                      </a:solidFill>
                    </a:rPr>
                    <a:t>, Mark;  </a:t>
                  </a:r>
                  <a:r>
                    <a:rPr lang="en-US" sz="800" b="0" dirty="0" err="1">
                      <a:solidFill>
                        <a:prstClr val="black"/>
                      </a:solidFill>
                    </a:rPr>
                    <a:t>Domergue</a:t>
                  </a:r>
                  <a:r>
                    <a:rPr lang="en-US" sz="800" b="0" dirty="0">
                      <a:solidFill>
                        <a:prstClr val="black"/>
                      </a:solidFill>
                    </a:rPr>
                    <a:t>, Juan;  </a:t>
                  </a:r>
                  <a:r>
                    <a:rPr lang="en-US" sz="800" b="0" dirty="0" err="1">
                      <a:solidFill>
                        <a:prstClr val="black"/>
                      </a:solidFill>
                    </a:rPr>
                    <a:t>Eisenbaum</a:t>
                  </a:r>
                  <a:r>
                    <a:rPr lang="en-US" sz="800" b="0" dirty="0">
                      <a:solidFill>
                        <a:prstClr val="black"/>
                      </a:solidFill>
                    </a:rPr>
                    <a:t>, Jason;  Eubank, Joey;  Fanto, Joseph;  </a:t>
                  </a:r>
                  <a:r>
                    <a:rPr lang="en-US" sz="800" b="0" dirty="0" err="1">
                      <a:solidFill>
                        <a:prstClr val="black"/>
                      </a:solidFill>
                    </a:rPr>
                    <a:t>Ferreri</a:t>
                  </a:r>
                  <a:r>
                    <a:rPr lang="en-US" sz="800" b="0" dirty="0">
                      <a:solidFill>
                        <a:prstClr val="black"/>
                      </a:solidFill>
                    </a:rPr>
                    <a:t>, Karen;  Gorsuch, Wayne;  Grayson, Bobbi;  Griffith, Stanley;  Hill, Wayne;  Idris, Hind;  Jones, William;  Lane, John;  Lemus, </a:t>
                  </a:r>
                  <a:r>
                    <a:rPr lang="en-US" sz="800" b="0" dirty="0" err="1">
                      <a:solidFill>
                        <a:prstClr val="black"/>
                      </a:solidFill>
                    </a:rPr>
                    <a:t>Nimssi</a:t>
                  </a:r>
                  <a:r>
                    <a:rPr lang="en-US" sz="800" b="0" dirty="0">
                      <a:solidFill>
                        <a:prstClr val="black"/>
                      </a:solidFill>
                    </a:rPr>
                    <a:t>;  Lukasik, Jeffrey;  Macdonald, Gina;  Mason, Deborah;  Menendez, Emanuel;  Mullins, Jeremiyah;  Murphy, Megan;  Myers, Janet;  Neckar, Adam;  Oliver, Stacey;  Palumbo, Dominic;  Parrott, Renee;  Randall, David;  Scully, Keith;  Spittle, Jesse;  Thomas, Kenneth;  Thornton, Patrick;  Trump, Savannah;  Underwood, Peggy;  Vest, Rita;  </a:t>
                  </a:r>
                  <a:r>
                    <a:rPr lang="en-US" sz="800" b="0" dirty="0" err="1">
                      <a:solidFill>
                        <a:prstClr val="black"/>
                      </a:solidFill>
                    </a:rPr>
                    <a:t>Vidrascu</a:t>
                  </a:r>
                  <a:r>
                    <a:rPr lang="en-US" sz="800" b="0" dirty="0">
                      <a:solidFill>
                        <a:prstClr val="black"/>
                      </a:solidFill>
                    </a:rPr>
                    <a:t>, </a:t>
                  </a:r>
                  <a:r>
                    <a:rPr lang="en-US" sz="800" b="0" dirty="0" err="1">
                      <a:solidFill>
                        <a:prstClr val="black"/>
                      </a:solidFill>
                    </a:rPr>
                    <a:t>Radu</a:t>
                  </a:r>
                  <a:r>
                    <a:rPr lang="en-US" sz="800" b="0" dirty="0">
                      <a:solidFill>
                        <a:prstClr val="black"/>
                      </a:solidFill>
                    </a:rPr>
                    <a:t>;  Waugh, Susan;  Williams, Karen;  Yerkes, Paul;  </a:t>
                  </a:r>
                  <a:r>
                    <a:rPr lang="en-US" sz="800" b="0" dirty="0" err="1">
                      <a:solidFill>
                        <a:prstClr val="black"/>
                      </a:solidFill>
                    </a:rPr>
                    <a:t>Zajkowski</a:t>
                  </a:r>
                  <a:r>
                    <a:rPr lang="en-US" sz="800" b="0" dirty="0">
                      <a:solidFill>
                        <a:prstClr val="black"/>
                      </a:solidFill>
                    </a:rPr>
                    <a:t>, Stephen</a:t>
                  </a:r>
                </a:p>
              </p:txBody>
            </p:sp>
            <p:sp>
              <p:nvSpPr>
                <p:cNvPr id="269" name="Rectangle 268"/>
                <p:cNvSpPr/>
                <p:nvPr/>
              </p:nvSpPr>
              <p:spPr>
                <a:xfrm>
                  <a:off x="692393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3" name="Rectangle 222"/>
            <p:cNvSpPr/>
            <p:nvPr/>
          </p:nvSpPr>
          <p:spPr>
            <a:xfrm>
              <a:off x="2158204" y="345597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flipV="1">
            <a:off x="1997108" y="5586132"/>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8224838" y="5579493"/>
            <a:ext cx="6467" cy="776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Isosceles Triangle 297"/>
          <p:cNvSpPr/>
          <p:nvPr/>
        </p:nvSpPr>
        <p:spPr>
          <a:xfrm>
            <a:off x="8248609" y="623211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8247926" y="578193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Isosceles Triangle 300"/>
          <p:cNvSpPr/>
          <p:nvPr/>
        </p:nvSpPr>
        <p:spPr>
          <a:xfrm rot="10800000">
            <a:off x="8249554" y="562078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2206562" y="5631683"/>
            <a:ext cx="5976924" cy="724555"/>
          </a:xfrm>
          <a:prstGeom prst="rect">
            <a:avLst/>
          </a:prstGeom>
          <a:solidFill>
            <a:schemeClr val="bg1"/>
          </a:solidFill>
        </p:spPr>
        <p:txBody>
          <a:bodyPr wrap="none" anchor="t"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1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smtClean="0">
                <a:latin typeface="Courier New" panose="02070309020205020404" pitchFamily="49" charset="0"/>
                <a:cs typeface="Courier New" panose="02070309020205020404" pitchFamily="49" charset="0"/>
              </a:rPr>
              <a:t>                                                                     1MT16A1…</a:t>
            </a:r>
            <a:endParaRPr lang="en-US" sz="1000" dirty="0">
              <a:latin typeface="Courier New" panose="02070309020205020404" pitchFamily="49" charset="0"/>
              <a:cs typeface="Courier New" panose="02070309020205020404" pitchFamily="49" charset="0"/>
            </a:endParaRPr>
          </a:p>
        </p:txBody>
      </p:sp>
      <p:sp>
        <p:nvSpPr>
          <p:cNvPr id="312" name="Flowchart: Process 311"/>
          <p:cNvSpPr/>
          <p:nvPr/>
        </p:nvSpPr>
        <p:spPr>
          <a:xfrm>
            <a:off x="2068468" y="569267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p:cNvCxnSpPr/>
          <p:nvPr/>
        </p:nvCxnSpPr>
        <p:spPr>
          <a:xfrm flipV="1">
            <a:off x="1999380" y="6366331"/>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Flowchart: Process 317"/>
          <p:cNvSpPr/>
          <p:nvPr/>
        </p:nvSpPr>
        <p:spPr>
          <a:xfrm>
            <a:off x="2190822" y="6371319"/>
            <a:ext cx="27432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Isosceles Triangle 318"/>
          <p:cNvSpPr/>
          <p:nvPr/>
        </p:nvSpPr>
        <p:spPr>
          <a:xfrm rot="5400000">
            <a:off x="2029275" y="63734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Isosceles Triangle 319"/>
          <p:cNvSpPr/>
          <p:nvPr/>
        </p:nvSpPr>
        <p:spPr>
          <a:xfrm rot="16200000">
            <a:off x="8106139" y="63754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25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fontScale="90000"/>
          </a:bodyPr>
          <a:lstStyle/>
          <a:p>
            <a:r>
              <a:rPr lang="en-US" dirty="0" smtClean="0"/>
              <a:t>Expanded Draft </a:t>
            </a:r>
            <a:r>
              <a:rPr lang="en-US" dirty="0"/>
              <a:t>PCD From Task View</a:t>
            </a:r>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12</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2026046"/>
            <a:ext cx="7167568" cy="2911610"/>
            <a:chOff x="904552" y="2485593"/>
            <a:chExt cx="7037701" cy="2911610"/>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29116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280947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685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3/3/2016-	The </a:t>
              </a:r>
              <a:r>
                <a:rPr lang="en-US" sz="800" b="0" dirty="0">
                  <a:solidFill>
                    <a:prstClr val="black"/>
                  </a:solidFill>
                </a:rPr>
                <a:t>purpose of this PCD revision is to direct LM Manassas </a:t>
              </a:r>
              <a:r>
                <a:rPr lang="en-US" sz="800" b="0" dirty="0" smtClean="0">
                  <a:solidFill>
                    <a:prstClr val="black"/>
                  </a:solidFill>
                </a:rPr>
                <a:t>Production </a:t>
              </a:r>
              <a:r>
                <a:rPr lang="en-US" sz="800" b="0" dirty="0">
                  <a:solidFill>
                    <a:prstClr val="black"/>
                  </a:solidFill>
                </a:rPr>
                <a:t>Control &amp; LM Clearwater to </a:t>
              </a:r>
              <a:r>
                <a:rPr lang="en-US" sz="800" b="0" dirty="0" smtClean="0">
                  <a:solidFill>
                    <a:prstClr val="black"/>
                  </a:solidFill>
                </a:rPr>
                <a:t> order </a:t>
              </a:r>
              <a:r>
                <a:rPr lang="en-US" sz="800" b="0" dirty="0">
                  <a:solidFill>
                    <a:prstClr val="black"/>
                  </a:solidFill>
                </a:rPr>
                <a:t>the remainder material for SSN </a:t>
              </a:r>
              <a:r>
                <a:rPr lang="en-US" sz="800" b="0" dirty="0" smtClean="0">
                  <a:solidFill>
                    <a:prstClr val="black"/>
                  </a:solidFill>
                </a:rPr>
                <a:t>794 </a:t>
              </a:r>
              <a:r>
                <a:rPr lang="en-US" sz="800" b="0" dirty="0">
                  <a:solidFill>
                    <a:prstClr val="black"/>
                  </a:solidFill>
                </a:rPr>
                <a:t>by replacing the existing LLEOQ HPCDs created from </a:t>
              </a:r>
              <a:r>
                <a:rPr lang="en-US" sz="800" b="0" dirty="0" smtClean="0">
                  <a:solidFill>
                    <a:prstClr val="black"/>
                  </a:solidFill>
                </a:rPr>
                <a:t>previous </a:t>
              </a:r>
              <a:r>
                <a:rPr lang="en-US" sz="800" b="0" dirty="0">
                  <a:solidFill>
                    <a:prstClr val="black"/>
                  </a:solidFill>
                </a:rPr>
                <a:t>PCD </a:t>
              </a:r>
              <a:r>
                <a:rPr lang="en-US" sz="800" b="0" dirty="0" smtClean="0">
                  <a:solidFill>
                    <a:prstClr val="black"/>
                  </a:solidFill>
                </a:rPr>
                <a:t>revisions </a:t>
              </a:r>
              <a:r>
                <a:rPr lang="en-US" sz="800" b="0" dirty="0">
                  <a:solidFill>
                    <a:prstClr val="black"/>
                  </a:solidFill>
                </a:rPr>
                <a:t>with the full system bill of material P/N N148500-1.  The work </a:t>
              </a:r>
              <a:r>
                <a:rPr lang="en-US" sz="800" b="0" dirty="0" smtClean="0">
                  <a:solidFill>
                    <a:prstClr val="black"/>
                  </a:solidFill>
                </a:rPr>
                <a:t>packages </a:t>
              </a:r>
              <a:r>
                <a:rPr lang="en-US" sz="800" b="0" dirty="0">
                  <a:solidFill>
                    <a:prstClr val="black"/>
                  </a:solidFill>
                </a:rPr>
                <a:t>listed below are still valid and all existing orders are to </a:t>
              </a:r>
              <a:r>
                <a:rPr lang="en-US" sz="800" b="0" dirty="0" smtClean="0">
                  <a:solidFill>
                    <a:prstClr val="black"/>
                  </a:solidFill>
                </a:rPr>
                <a:t>be reassigned </a:t>
              </a:r>
              <a:r>
                <a:rPr lang="en-US" sz="800" b="0" dirty="0">
                  <a:solidFill>
                    <a:prstClr val="black"/>
                  </a:solidFill>
                </a:rPr>
                <a:t>to the full system.  There is no change to the ASRU early </a:t>
              </a:r>
              <a:r>
                <a:rPr lang="en-US" sz="800" b="0" dirty="0" smtClean="0">
                  <a:solidFill>
                    <a:prstClr val="black"/>
                  </a:solidFill>
                </a:rPr>
                <a:t>delivery</a:t>
              </a:r>
              <a:r>
                <a:rPr lang="en-US" sz="800" b="0" dirty="0">
                  <a:solidFill>
                    <a:prstClr val="black"/>
                  </a:solidFill>
                </a:rPr>
                <a:t>, flow valve kit, or PCK.</a:t>
              </a:r>
            </a:p>
          </p:txBody>
        </p:sp>
        <p:sp>
          <p:nvSpPr>
            <p:cNvPr id="122" name="Rectangle 121"/>
            <p:cNvSpPr/>
            <p:nvPr/>
          </p:nvSpPr>
          <p:spPr>
            <a:xfrm>
              <a:off x="6923935" y="2615750"/>
              <a:ext cx="448916"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flipH="1">
              <a:off x="6703890" y="2535571"/>
              <a:ext cx="28344" cy="280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522411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68894"/>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757068"/>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7561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7606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grpSp>
        <p:nvGrpSpPr>
          <p:cNvPr id="146" name="Group 145"/>
          <p:cNvGrpSpPr/>
          <p:nvPr/>
        </p:nvGrpSpPr>
        <p:grpSpPr>
          <a:xfrm>
            <a:off x="877342" y="5038023"/>
            <a:ext cx="7470472" cy="844139"/>
            <a:chOff x="868635" y="5291157"/>
            <a:chExt cx="7470472" cy="844139"/>
          </a:xfrm>
        </p:grpSpPr>
        <p:sp>
          <p:nvSpPr>
            <p:cNvPr id="147" name="TextBox 128"/>
            <p:cNvSpPr txBox="1"/>
            <p:nvPr/>
          </p:nvSpPr>
          <p:spPr>
            <a:xfrm>
              <a:off x="868635" y="530941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291157"/>
              <a:ext cx="6342839" cy="84413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363820"/>
              <a:ext cx="4565394" cy="7185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64910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Contract </a:t>
              </a:r>
              <a:r>
                <a:rPr lang="en-US" sz="800" b="0" dirty="0">
                  <a:solidFill>
                    <a:prstClr val="black"/>
                  </a:solidFill>
                </a:rPr>
                <a:t>N00025-15-C-6222 Mod P000Z1 dated 30 Sept </a:t>
              </a:r>
              <a:r>
                <a:rPr lang="en-US" sz="800" b="0" dirty="0" smtClean="0">
                  <a:solidFill>
                    <a:prstClr val="black"/>
                  </a:solidFill>
                </a:rPr>
                <a:t>2016.</a:t>
              </a:r>
              <a:endParaRPr lang="en-US" sz="800" b="0" dirty="0">
                <a:solidFill>
                  <a:prstClr val="black"/>
                </a:solidFill>
              </a:endParaRPr>
            </a:p>
          </p:txBody>
        </p:sp>
        <p:sp>
          <p:nvSpPr>
            <p:cNvPr id="151" name="Rectangle 150"/>
            <p:cNvSpPr/>
            <p:nvPr/>
          </p:nvSpPr>
          <p:spPr>
            <a:xfrm>
              <a:off x="6692524"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758405"/>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53" name="Flowchart: Process 152"/>
            <p:cNvSpPr/>
            <p:nvPr/>
          </p:nvSpPr>
          <p:spPr>
            <a:xfrm>
              <a:off x="2156900" y="568515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499076" y="5360934"/>
              <a:ext cx="0" cy="731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07660" y="53840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5015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sp>
        <p:nvSpPr>
          <p:cNvPr id="16" name="Rectangle 15"/>
          <p:cNvSpPr/>
          <p:nvPr/>
        </p:nvSpPr>
        <p:spPr>
          <a:xfrm>
            <a:off x="7050815" y="465120"/>
            <a:ext cx="1992337" cy="246221"/>
          </a:xfrm>
          <a:prstGeom prst="rect">
            <a:avLst/>
          </a:prstGeom>
          <a:solidFill>
            <a:schemeClr val="bg1">
              <a:lumMod val="95000"/>
            </a:schemeClr>
          </a:solidFill>
          <a:ln w="28575">
            <a:solidFill>
              <a:srgbClr val="FF0000"/>
            </a:solidFill>
          </a:ln>
        </p:spPr>
        <p:txBody>
          <a:bodyPr wrap="square">
            <a:spAutoFit/>
          </a:bodyPr>
          <a:lstStyle/>
          <a:p>
            <a:pPr>
              <a:tabLst>
                <a:tab pos="1144588" algn="l"/>
                <a:tab pos="4171950" algn="l"/>
              </a:tabLst>
            </a:pPr>
            <a:r>
              <a:rPr lang="en-US" sz="1000" b="1" dirty="0" smtClean="0"/>
              <a:t>Program </a:t>
            </a:r>
            <a:r>
              <a:rPr lang="en-US" sz="1000" b="1" dirty="0"/>
              <a:t>to use in PCD number</a:t>
            </a:r>
            <a:r>
              <a:rPr lang="en-US" sz="1000" b="1" dirty="0">
                <a:solidFill>
                  <a:srgbClr val="FF0000"/>
                </a:solidFill>
              </a:rPr>
              <a:t>*</a:t>
            </a:r>
            <a:r>
              <a:rPr lang="en-US" sz="1000" b="1" dirty="0"/>
              <a:t>: </a:t>
            </a: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10220"/>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43" name="Rectangle 242"/>
          <p:cNvSpPr/>
          <p:nvPr/>
        </p:nvSpPr>
        <p:spPr>
          <a:xfrm>
            <a:off x="750803" y="5079633"/>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37" name="Rectangle 36"/>
          <p:cNvSpPr/>
          <p:nvPr/>
        </p:nvSpPr>
        <p:spPr>
          <a:xfrm>
            <a:off x="768425" y="209137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36424" y="516623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r>
              <a:rPr lang="en-US" sz="800" b="0" dirty="0" smtClean="0">
                <a:solidFill>
                  <a:prstClr val="black"/>
                </a:solidFill>
              </a:rPr>
              <a:t>.</a:t>
            </a:r>
            <a:endParaRPr lang="en-US" sz="800" b="0" dirty="0">
              <a:solidFill>
                <a:prstClr val="black"/>
              </a:solidFill>
            </a:endParaRPr>
          </a:p>
        </p:txBody>
      </p:sp>
      <p:sp>
        <p:nvSpPr>
          <p:cNvPr id="179" name="Rectangle 178"/>
          <p:cNvSpPr/>
          <p:nvPr/>
        </p:nvSpPr>
        <p:spPr>
          <a:xfrm>
            <a:off x="2338699" y="5618878"/>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Reference </a:t>
            </a:r>
            <a:r>
              <a:rPr lang="en-US" sz="800" b="0" dirty="0">
                <a:solidFill>
                  <a:prstClr val="black"/>
                </a:solidFill>
              </a:rPr>
              <a:t>PCD00002 and all revisions</a:t>
            </a:r>
          </a:p>
        </p:txBody>
      </p:sp>
      <p:sp>
        <p:nvSpPr>
          <p:cNvPr id="196" name="Flowchart: Process 195"/>
          <p:cNvSpPr/>
          <p:nvPr/>
        </p:nvSpPr>
        <p:spPr>
          <a:xfrm>
            <a:off x="2167879" y="569360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Flowchart: Process 209"/>
          <p:cNvSpPr/>
          <p:nvPr/>
        </p:nvSpPr>
        <p:spPr>
          <a:xfrm>
            <a:off x="2170157" y="520455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1" name="Straight Connector 210"/>
          <p:cNvCxnSpPr/>
          <p:nvPr/>
        </p:nvCxnSpPr>
        <p:spPr>
          <a:xfrm flipV="1">
            <a:off x="2077628" y="2877090"/>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2267345" y="2933625"/>
            <a:ext cx="4804710" cy="302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8/19/2015	The </a:t>
            </a:r>
            <a:r>
              <a:rPr lang="en-US" sz="800" b="0" dirty="0">
                <a:solidFill>
                  <a:prstClr val="black"/>
                </a:solidFill>
              </a:rPr>
              <a:t>purpose of this PCD revision is to authorize LM Manassas </a:t>
            </a:r>
            <a:r>
              <a:rPr lang="en-US" sz="800" b="0" dirty="0" smtClean="0">
                <a:solidFill>
                  <a:prstClr val="black"/>
                </a:solidFill>
              </a:rPr>
              <a:t>Production </a:t>
            </a:r>
            <a:r>
              <a:rPr lang="en-US" sz="800" b="0" dirty="0">
                <a:solidFill>
                  <a:prstClr val="black"/>
                </a:solidFill>
              </a:rPr>
              <a:t>Control (J. Mullins)to procure the LL Switch (N147642-1)BOM </a:t>
            </a:r>
            <a:r>
              <a:rPr lang="en-US" sz="800" b="0" dirty="0" smtClean="0">
                <a:solidFill>
                  <a:prstClr val="black"/>
                </a:solidFill>
              </a:rPr>
              <a:t>Quantity </a:t>
            </a:r>
            <a:r>
              <a:rPr lang="en-US" sz="800" b="0" dirty="0">
                <a:solidFill>
                  <a:prstClr val="black"/>
                </a:solidFill>
              </a:rPr>
              <a:t>1.</a:t>
            </a:r>
          </a:p>
        </p:txBody>
      </p:sp>
      <p:sp>
        <p:nvSpPr>
          <p:cNvPr id="216" name="Flowchart: Process 215"/>
          <p:cNvSpPr/>
          <p:nvPr/>
        </p:nvSpPr>
        <p:spPr>
          <a:xfrm>
            <a:off x="2115213" y="2991807"/>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7" name="Straight Connector 216"/>
          <p:cNvCxnSpPr/>
          <p:nvPr/>
        </p:nvCxnSpPr>
        <p:spPr>
          <a:xfrm flipV="1">
            <a:off x="2093548" y="3275147"/>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269617" y="3345337"/>
            <a:ext cx="4804710" cy="678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6/29/2015	The </a:t>
            </a:r>
            <a:r>
              <a:rPr lang="en-US" sz="800" b="0" dirty="0">
                <a:solidFill>
                  <a:prstClr val="black"/>
                </a:solidFill>
              </a:rPr>
              <a:t>purpose of this PCD is to authorize the procurement of TI16 </a:t>
            </a:r>
            <a:r>
              <a:rPr lang="en-US" sz="800" b="0" dirty="0" smtClean="0">
                <a:solidFill>
                  <a:prstClr val="black"/>
                </a:solidFill>
              </a:rPr>
              <a:t>New </a:t>
            </a:r>
            <a:r>
              <a:rPr lang="en-US" sz="800" b="0" dirty="0">
                <a:solidFill>
                  <a:prstClr val="black"/>
                </a:solidFill>
              </a:rPr>
              <a:t>Con Server LL BOM (COTs) Hardware N147414-1.</a:t>
            </a:r>
          </a:p>
          <a:p>
            <a:pPr marL="574675" indent="-574675" fontAlgn="auto">
              <a:spcBef>
                <a:spcPts val="0"/>
              </a:spcBef>
              <a:spcAft>
                <a:spcPts val="0"/>
              </a:spcAft>
            </a:pPr>
            <a:r>
              <a:rPr lang="en-US" sz="800" b="0" dirty="0" smtClean="0">
                <a:solidFill>
                  <a:prstClr val="black"/>
                </a:solidFill>
              </a:rPr>
              <a:t>	The </a:t>
            </a:r>
            <a:r>
              <a:rPr lang="en-US" sz="800" b="0" dirty="0">
                <a:solidFill>
                  <a:prstClr val="black"/>
                </a:solidFill>
              </a:rPr>
              <a:t>CTAPS N146748 </a:t>
            </a:r>
            <a:r>
              <a:rPr lang="en-US" sz="800" b="0" dirty="0" err="1">
                <a:solidFill>
                  <a:prstClr val="black"/>
                </a:solidFill>
              </a:rPr>
              <a:t>Qty</a:t>
            </a:r>
            <a:r>
              <a:rPr lang="en-US" sz="800" b="0" dirty="0">
                <a:solidFill>
                  <a:prstClr val="black"/>
                </a:solidFill>
              </a:rPr>
              <a:t> 2, Chin/Sphere power supply N108889 </a:t>
            </a:r>
            <a:r>
              <a:rPr lang="en-US" sz="800" b="0" dirty="0" err="1">
                <a:solidFill>
                  <a:prstClr val="black"/>
                </a:solidFill>
              </a:rPr>
              <a:t>Qty</a:t>
            </a:r>
            <a:r>
              <a:rPr lang="en-US" sz="800" b="0" dirty="0">
                <a:solidFill>
                  <a:prstClr val="black"/>
                </a:solidFill>
              </a:rPr>
              <a:t> 4, LASC </a:t>
            </a:r>
            <a:r>
              <a:rPr lang="en-US" sz="800" b="0" dirty="0" smtClean="0">
                <a:solidFill>
                  <a:prstClr val="black"/>
                </a:solidFill>
              </a:rPr>
              <a:t>power </a:t>
            </a:r>
            <a:r>
              <a:rPr lang="en-US" sz="800" b="0" dirty="0">
                <a:solidFill>
                  <a:prstClr val="black"/>
                </a:solidFill>
              </a:rPr>
              <a:t>supply N146207 </a:t>
            </a:r>
            <a:r>
              <a:rPr lang="en-US" sz="800" b="0" dirty="0" err="1">
                <a:solidFill>
                  <a:prstClr val="black"/>
                </a:solidFill>
              </a:rPr>
              <a:t>Qty</a:t>
            </a:r>
            <a:r>
              <a:rPr lang="en-US" sz="800" b="0" dirty="0">
                <a:solidFill>
                  <a:prstClr val="black"/>
                </a:solidFill>
              </a:rPr>
              <a:t> 4 &amp; N147424-1 </a:t>
            </a:r>
            <a:r>
              <a:rPr lang="en-US" sz="800" b="0" dirty="0" err="1">
                <a:solidFill>
                  <a:prstClr val="black"/>
                </a:solidFill>
              </a:rPr>
              <a:t>Clw</a:t>
            </a:r>
            <a:r>
              <a:rPr lang="en-US" sz="800" b="0" dirty="0">
                <a:solidFill>
                  <a:prstClr val="black"/>
                </a:solidFill>
              </a:rPr>
              <a:t> LL BOM </a:t>
            </a:r>
            <a:r>
              <a:rPr lang="en-US" sz="800" b="0" dirty="0" err="1">
                <a:solidFill>
                  <a:prstClr val="black"/>
                </a:solidFill>
              </a:rPr>
              <a:t>Qty</a:t>
            </a:r>
            <a:r>
              <a:rPr lang="en-US" sz="800" b="0" dirty="0">
                <a:solidFill>
                  <a:prstClr val="black"/>
                </a:solidFill>
              </a:rPr>
              <a:t> 1 shall be added to </a:t>
            </a:r>
            <a:r>
              <a:rPr lang="en-US" sz="800" b="0" dirty="0" smtClean="0">
                <a:solidFill>
                  <a:prstClr val="black"/>
                </a:solidFill>
              </a:rPr>
              <a:t>the </a:t>
            </a:r>
            <a:r>
              <a:rPr lang="en-US" sz="800" b="0" dirty="0">
                <a:solidFill>
                  <a:prstClr val="black"/>
                </a:solidFill>
              </a:rPr>
              <a:t>N146651-1 TI16 LL/EOQ BOM.</a:t>
            </a:r>
          </a:p>
        </p:txBody>
      </p:sp>
      <p:sp>
        <p:nvSpPr>
          <p:cNvPr id="219" name="Flowchart: Process 218"/>
          <p:cNvSpPr/>
          <p:nvPr/>
        </p:nvSpPr>
        <p:spPr>
          <a:xfrm>
            <a:off x="2117485" y="3403519"/>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Straight Connector 219"/>
          <p:cNvCxnSpPr/>
          <p:nvPr/>
        </p:nvCxnSpPr>
        <p:spPr>
          <a:xfrm flipV="1">
            <a:off x="2068524" y="4068995"/>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285537" y="4125540"/>
            <a:ext cx="4804710" cy="759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2/11/2015	The </a:t>
            </a:r>
            <a:r>
              <a:rPr lang="en-US" sz="800" b="0" dirty="0">
                <a:solidFill>
                  <a:prstClr val="black"/>
                </a:solidFill>
              </a:rPr>
              <a:t>purpose of this PCD is to serve as an Interim WAD, </a:t>
            </a:r>
            <a:r>
              <a:rPr lang="en-US" sz="800" b="0" dirty="0" smtClean="0">
                <a:solidFill>
                  <a:prstClr val="black"/>
                </a:solidFill>
              </a:rPr>
              <a:t>authorizing </a:t>
            </a:r>
            <a:r>
              <a:rPr lang="en-US" sz="800" b="0" dirty="0">
                <a:solidFill>
                  <a:prstClr val="black"/>
                </a:solidFill>
              </a:rPr>
              <a:t>the procurement, manufacturing and labor efforts for TI-16 </a:t>
            </a:r>
            <a:r>
              <a:rPr lang="en-US" sz="800" b="0" dirty="0" smtClean="0">
                <a:solidFill>
                  <a:prstClr val="black"/>
                </a:solidFill>
              </a:rPr>
              <a:t>LL/EOQ </a:t>
            </a:r>
            <a:r>
              <a:rPr lang="en-US" sz="800" b="0" dirty="0">
                <a:solidFill>
                  <a:prstClr val="black"/>
                </a:solidFill>
              </a:rPr>
              <a:t>for the (SSN 794). The Period of Performance (POP) for this effort </a:t>
            </a:r>
            <a:r>
              <a:rPr lang="en-US" sz="800" b="0" dirty="0" smtClean="0">
                <a:solidFill>
                  <a:prstClr val="black"/>
                </a:solidFill>
              </a:rPr>
              <a:t>shall </a:t>
            </a:r>
            <a:r>
              <a:rPr lang="en-US" sz="800" b="0" dirty="0">
                <a:solidFill>
                  <a:prstClr val="black"/>
                </a:solidFill>
              </a:rPr>
              <a:t>be from Feb 2015 thru July 2016.</a:t>
            </a:r>
          </a:p>
          <a:p>
            <a:pPr marL="574675" indent="-574675" fontAlgn="auto">
              <a:spcBef>
                <a:spcPts val="0"/>
              </a:spcBef>
              <a:spcAft>
                <a:spcPts val="0"/>
              </a:spcAft>
            </a:pPr>
            <a:endParaRPr lang="en-US" sz="800" b="0" dirty="0">
              <a:solidFill>
                <a:prstClr val="black"/>
              </a:solidFill>
            </a:endParaRPr>
          </a:p>
          <a:p>
            <a:pPr marL="574675" indent="-574675" fontAlgn="auto">
              <a:spcBef>
                <a:spcPts val="0"/>
              </a:spcBef>
              <a:spcAft>
                <a:spcPts val="0"/>
              </a:spcAft>
            </a:pPr>
            <a:r>
              <a:rPr lang="en-US" sz="800" b="0" dirty="0" smtClean="0">
                <a:solidFill>
                  <a:prstClr val="black"/>
                </a:solidFill>
              </a:rPr>
              <a:t>	Provided </a:t>
            </a:r>
            <a:r>
              <a:rPr lang="en-US" sz="800" b="0" dirty="0">
                <a:solidFill>
                  <a:prstClr val="black"/>
                </a:solidFill>
              </a:rPr>
              <a:t>as an attachment (FY15 New Con LLEOQ_BOM_v3.xls) with this PCD is </a:t>
            </a:r>
            <a:r>
              <a:rPr lang="en-US" sz="800" b="0" dirty="0" smtClean="0">
                <a:solidFill>
                  <a:prstClr val="black"/>
                </a:solidFill>
              </a:rPr>
              <a:t>the </a:t>
            </a:r>
            <a:r>
              <a:rPr lang="en-US" sz="800" b="0" dirty="0">
                <a:solidFill>
                  <a:prstClr val="black"/>
                </a:solidFill>
              </a:rPr>
              <a:t>LLEOQ Required Delivery Dates to Manassas.</a:t>
            </a:r>
          </a:p>
        </p:txBody>
      </p:sp>
      <p:sp>
        <p:nvSpPr>
          <p:cNvPr id="224" name="Flowchart: Process 223"/>
          <p:cNvSpPr/>
          <p:nvPr/>
        </p:nvSpPr>
        <p:spPr>
          <a:xfrm>
            <a:off x="2133405" y="4183723"/>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0391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13</a:t>
            </a:fld>
            <a:endParaRPr lang="en-US" dirty="0"/>
          </a:p>
        </p:txBody>
      </p:sp>
      <p:pic>
        <p:nvPicPr>
          <p:cNvPr id="7" name="Picture 6"/>
          <p:cNvPicPr>
            <a:picLocks noChangeAspect="1"/>
          </p:cNvPicPr>
          <p:nvPr/>
        </p:nvPicPr>
        <p:blipFill>
          <a:blip r:embed="rId3"/>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3375496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14</a:t>
            </a:fld>
            <a:endParaRPr lang="en-US" dirty="0"/>
          </a:p>
        </p:txBody>
      </p:sp>
      <p:pic>
        <p:nvPicPr>
          <p:cNvPr id="7" name="Picture 6"/>
          <p:cNvPicPr>
            <a:picLocks noChangeAspect="1"/>
          </p:cNvPicPr>
          <p:nvPr/>
        </p:nvPicPr>
        <p:blipFill>
          <a:blip r:embed="rId3"/>
          <a:stretch>
            <a:fillRect/>
          </a:stretch>
        </p:blipFill>
        <p:spPr>
          <a:xfrm>
            <a:off x="3160395" y="2122646"/>
            <a:ext cx="2823210" cy="2612708"/>
          </a:xfrm>
          <a:prstGeom prst="rect">
            <a:avLst/>
          </a:prstGeom>
        </p:spPr>
      </p:pic>
      <p:sp>
        <p:nvSpPr>
          <p:cNvPr id="8" name="Line Callout 1 7"/>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757957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34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800600" y="755485"/>
            <a:ext cx="4117128" cy="2132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a:t>
            </a:r>
            <a:endParaRPr lang="en-US" dirty="0"/>
          </a:p>
        </p:txBody>
      </p:sp>
      <p:sp>
        <p:nvSpPr>
          <p:cNvPr id="4" name="Date Placeholder 3"/>
          <p:cNvSpPr>
            <a:spLocks noGrp="1"/>
          </p:cNvSpPr>
          <p:nvPr>
            <p:ph type="dt" sz="half" idx="10"/>
          </p:nvPr>
        </p:nvSpPr>
        <p:spPr/>
        <p:txBody>
          <a:bodyPr/>
          <a:lstStyle/>
          <a:p>
            <a:r>
              <a:rPr lang="en-US" sz="1000" smtClean="0"/>
              <a:t>24-April-17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16</a:t>
            </a:fld>
            <a:endParaRPr lang="en-US" sz="1000" dirty="0"/>
          </a:p>
        </p:txBody>
      </p:sp>
      <p:sp>
        <p:nvSpPr>
          <p:cNvPr id="32" name="TextBox 31"/>
          <p:cNvSpPr txBox="1"/>
          <p:nvPr/>
        </p:nvSpPr>
        <p:spPr>
          <a:xfrm>
            <a:off x="7656224" y="1730561"/>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7656224" y="2317352"/>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4960727" y="1064994"/>
            <a:ext cx="1864613" cy="869469"/>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pPr>
              <a:tabLst>
                <a:tab pos="1371600" algn="l"/>
              </a:tabLst>
            </a:pPr>
            <a:r>
              <a:rPr lang="en-US" sz="1000" dirty="0" err="1"/>
              <a:t>recId</a:t>
            </a:r>
            <a:r>
              <a:rPr lang="en-US" sz="1000" dirty="0"/>
              <a:t>	</a:t>
            </a:r>
            <a:r>
              <a:rPr lang="en-US" sz="1000" dirty="0" err="1" smtClean="0"/>
              <a:t>seq</a:t>
            </a:r>
            <a:endParaRPr lang="en-US" sz="1000" dirty="0" smtClean="0"/>
          </a:p>
          <a:p>
            <a:pPr>
              <a:tabLst>
                <a:tab pos="1371600" algn="l"/>
              </a:tabLst>
            </a:pPr>
            <a:r>
              <a:rPr lang="en-US" sz="1000" dirty="0" err="1" smtClean="0"/>
              <a:t>pcdId</a:t>
            </a:r>
            <a:r>
              <a:rPr lang="en-US" sz="1000" dirty="0" smtClean="0"/>
              <a:t>	string</a:t>
            </a:r>
            <a:endParaRPr lang="en-US" sz="1000" dirty="0"/>
          </a:p>
          <a:p>
            <a:pPr>
              <a:tabLst>
                <a:tab pos="1371600" algn="l"/>
              </a:tabLst>
            </a:pPr>
            <a:r>
              <a:rPr lang="en-US" sz="1000" dirty="0"/>
              <a:t>…</a:t>
            </a:r>
          </a:p>
          <a:p>
            <a:pPr>
              <a:tabLst>
                <a:tab pos="1371600" algn="l"/>
              </a:tabLst>
            </a:pPr>
            <a:r>
              <a:rPr lang="en-US" sz="1000" dirty="0"/>
              <a:t>metadata...	</a:t>
            </a:r>
            <a:r>
              <a:rPr lang="en-US" sz="1000" dirty="0" smtClean="0"/>
              <a:t>…</a:t>
            </a:r>
            <a:endParaRPr lang="en-US" sz="1000" dirty="0"/>
          </a:p>
        </p:txBody>
      </p:sp>
      <p:sp>
        <p:nvSpPr>
          <p:cNvPr id="35" name="TextBox 34"/>
          <p:cNvSpPr txBox="1"/>
          <p:nvPr/>
        </p:nvSpPr>
        <p:spPr>
          <a:xfrm>
            <a:off x="7645028" y="1149368"/>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65" name="TextBox 64"/>
          <p:cNvSpPr txBox="1"/>
          <p:nvPr/>
        </p:nvSpPr>
        <p:spPr>
          <a:xfrm>
            <a:off x="247650" y="75548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34" idx="1"/>
            <a:endCxn id="65" idx="3"/>
          </p:cNvCxnSpPr>
          <p:nvPr/>
        </p:nvCxnSpPr>
        <p:spPr>
          <a:xfrm rot="10800000">
            <a:off x="1998451" y="1113277"/>
            <a:ext cx="2962277" cy="38645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5"/>
          <p:cNvCxnSpPr>
            <a:stCxn id="30" idx="0"/>
            <a:endCxn id="29" idx="2"/>
          </p:cNvCxnSpPr>
          <p:nvPr/>
        </p:nvCxnSpPr>
        <p:spPr>
          <a:xfrm rot="5400000" flipH="1" flipV="1">
            <a:off x="1670833" y="3929350"/>
            <a:ext cx="45739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04545" y="2469548"/>
            <a:ext cx="1989968" cy="1231106"/>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nameHardwareList</a:t>
            </a:r>
            <a:endParaRPr lang="en-US" sz="1050" dirty="0" smtClean="0"/>
          </a:p>
          <a:p>
            <a:pPr>
              <a:tabLst>
                <a:tab pos="1598613" algn="l"/>
              </a:tabLst>
            </a:pPr>
            <a:r>
              <a:rPr lang="en-US" sz="1050" dirty="0" err="1" smtClean="0"/>
              <a:t>itemCount</a:t>
            </a:r>
            <a:endParaRPr lang="en-US" sz="1050" dirty="0" smtClean="0"/>
          </a:p>
          <a:p>
            <a:pPr>
              <a:tabLst>
                <a:tab pos="1598613" algn="l"/>
              </a:tabLst>
            </a:pPr>
            <a:r>
              <a:rPr lang="en-US" sz="1050" dirty="0" err="1" smtClean="0"/>
              <a:t>totalQty</a:t>
            </a:r>
            <a:endParaRPr lang="en-US" sz="1050" dirty="0" smtClean="0"/>
          </a:p>
          <a:p>
            <a:pPr>
              <a:tabLst>
                <a:tab pos="1371600" algn="l"/>
              </a:tabLst>
            </a:pPr>
            <a:r>
              <a:rPr lang="en-US" sz="1050" dirty="0" err="1"/>
              <a:t>totalCost</a:t>
            </a:r>
            <a:endParaRPr lang="en-US" sz="1050" dirty="0"/>
          </a:p>
          <a:p>
            <a:pPr>
              <a:tabLst>
                <a:tab pos="1371600" algn="l"/>
              </a:tabLst>
            </a:pPr>
            <a:r>
              <a:rPr lang="en-US" sz="1050" dirty="0"/>
              <a:t>metadata...	</a:t>
            </a:r>
            <a:r>
              <a:rPr lang="en-US" sz="1050" dirty="0" smtClean="0"/>
              <a:t>…</a:t>
            </a:r>
            <a:endParaRPr lang="en-US" sz="1050" dirty="0"/>
          </a:p>
        </p:txBody>
      </p:sp>
      <p:sp>
        <p:nvSpPr>
          <p:cNvPr id="30" name="TextBox 29"/>
          <p:cNvSpPr txBox="1"/>
          <p:nvPr/>
        </p:nvSpPr>
        <p:spPr>
          <a:xfrm>
            <a:off x="904545" y="4158046"/>
            <a:ext cx="1989968" cy="1877437"/>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a:t>
            </a:r>
            <a:endParaRPr lang="en-US" sz="1050" dirty="0"/>
          </a:p>
          <a:p>
            <a:pPr>
              <a:tabLst>
                <a:tab pos="1598613" algn="l"/>
              </a:tabLst>
            </a:pPr>
            <a:r>
              <a:rPr lang="en-US" sz="1050" dirty="0" smtClean="0"/>
              <a:t>manufacture</a:t>
            </a:r>
          </a:p>
          <a:p>
            <a:pPr>
              <a:tabLst>
                <a:tab pos="1598613" algn="l"/>
              </a:tabLst>
            </a:pPr>
            <a:r>
              <a:rPr lang="en-US" sz="1050" dirty="0" err="1" smtClean="0"/>
              <a:t>partNumMfg</a:t>
            </a:r>
            <a:endParaRPr lang="en-US" sz="1050" dirty="0" smtClean="0"/>
          </a:p>
          <a:p>
            <a:pPr>
              <a:tabLst>
                <a:tab pos="1598613" algn="l"/>
              </a:tabLst>
            </a:pPr>
            <a:r>
              <a:rPr lang="en-US" sz="1050" dirty="0" smtClean="0"/>
              <a:t>nomenclature</a:t>
            </a:r>
          </a:p>
          <a:p>
            <a:pPr>
              <a:tabLst>
                <a:tab pos="1598613" algn="l"/>
              </a:tabLst>
            </a:pPr>
            <a:r>
              <a:rPr lang="en-US" sz="1050" dirty="0" err="1" smtClean="0"/>
              <a:t>qty</a:t>
            </a:r>
            <a:endParaRPr lang="en-US" sz="1050" dirty="0" smtClean="0"/>
          </a:p>
          <a:p>
            <a:pPr>
              <a:tabLst>
                <a:tab pos="1598613" algn="l"/>
              </a:tabLst>
            </a:pPr>
            <a:r>
              <a:rPr lang="en-US" sz="1050" dirty="0" err="1"/>
              <a:t>unitCost</a:t>
            </a:r>
            <a:endParaRPr lang="en-US" sz="1050" dirty="0"/>
          </a:p>
          <a:p>
            <a:pPr>
              <a:tabLst>
                <a:tab pos="1598613" algn="l"/>
              </a:tabLst>
            </a:pPr>
            <a:r>
              <a:rPr lang="en-US" sz="1050" dirty="0" err="1" smtClean="0"/>
              <a:t>workPackage</a:t>
            </a:r>
            <a:endParaRPr lang="en-US" sz="1050" dirty="0" smtClean="0"/>
          </a:p>
          <a:p>
            <a:pPr>
              <a:tabLst>
                <a:tab pos="1371600" algn="l"/>
              </a:tabLst>
            </a:pPr>
            <a:r>
              <a:rPr lang="en-US" sz="1050" dirty="0" err="1"/>
              <a:t>poNum</a:t>
            </a:r>
            <a:endParaRPr lang="en-US" sz="1050" dirty="0"/>
          </a:p>
          <a:p>
            <a:pPr>
              <a:tabLst>
                <a:tab pos="1371600" algn="l"/>
              </a:tabLst>
            </a:pPr>
            <a:r>
              <a:rPr lang="en-US" sz="1050" dirty="0"/>
              <a:t>metadata...	</a:t>
            </a:r>
            <a:r>
              <a:rPr lang="en-US" sz="1050" dirty="0" smtClean="0"/>
              <a:t>…</a:t>
            </a:r>
            <a:endParaRPr lang="en-US" sz="1050" dirty="0"/>
          </a:p>
        </p:txBody>
      </p:sp>
      <p:cxnSp>
        <p:nvCxnSpPr>
          <p:cNvPr id="36" name="Straight Arrow Connector 15"/>
          <p:cNvCxnSpPr>
            <a:stCxn id="29" idx="0"/>
            <a:endCxn id="34" idx="2"/>
          </p:cNvCxnSpPr>
          <p:nvPr/>
        </p:nvCxnSpPr>
        <p:spPr>
          <a:xfrm rot="5400000" flipH="1" flipV="1">
            <a:off x="3628739" y="205254"/>
            <a:ext cx="535085" cy="399350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35" idx="1"/>
            <a:endCxn id="34" idx="3"/>
          </p:cNvCxnSpPr>
          <p:nvPr/>
        </p:nvCxnSpPr>
        <p:spPr>
          <a:xfrm rot="10800000" flipV="1">
            <a:off x="6825340" y="1353269"/>
            <a:ext cx="819688" cy="14645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5"/>
          <p:cNvCxnSpPr>
            <a:stCxn id="32" idx="1"/>
            <a:endCxn id="34" idx="3"/>
          </p:cNvCxnSpPr>
          <p:nvPr/>
        </p:nvCxnSpPr>
        <p:spPr>
          <a:xfrm rot="10800000">
            <a:off x="6825340" y="1499729"/>
            <a:ext cx="830884" cy="43473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5"/>
          <p:cNvCxnSpPr>
            <a:stCxn id="33" idx="1"/>
            <a:endCxn id="34" idx="3"/>
          </p:cNvCxnSpPr>
          <p:nvPr/>
        </p:nvCxnSpPr>
        <p:spPr>
          <a:xfrm rot="10800000">
            <a:off x="6825340" y="1499730"/>
            <a:ext cx="830884" cy="10215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0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Tracker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17</a:t>
            </a:fld>
            <a:endParaRPr lang="en-US"/>
          </a:p>
        </p:txBody>
      </p:sp>
    </p:spTree>
    <p:extLst>
      <p:ext uri="{BB962C8B-B14F-4D97-AF65-F5344CB8AC3E}">
        <p14:creationId xmlns:p14="http://schemas.microsoft.com/office/powerpoint/2010/main" val="870599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Helper</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18</a:t>
            </a:fld>
            <a:endParaRPr lang="en-US"/>
          </a:p>
        </p:txBody>
      </p:sp>
      <p:sp>
        <p:nvSpPr>
          <p:cNvPr id="8" name="Rectangle 7"/>
          <p:cNvSpPr/>
          <p:nvPr/>
        </p:nvSpPr>
        <p:spPr>
          <a:xfrm>
            <a:off x="5005136" y="1667661"/>
            <a:ext cx="3657601" cy="3905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800" b="0" dirty="0" smtClean="0">
                <a:solidFill>
                  <a:schemeClr val="tx1"/>
                </a:solidFill>
              </a:rPr>
              <a:t>Assign Enumeration</a:t>
            </a:r>
          </a:p>
          <a:p>
            <a:pPr algn="ctr" fontAlgn="auto">
              <a:spcBef>
                <a:spcPts val="0"/>
              </a:spcBef>
              <a:spcAft>
                <a:spcPts val="0"/>
              </a:spcAft>
            </a:pPr>
            <a:endParaRPr lang="en-US" sz="1200" b="0" dirty="0">
              <a:solidFill>
                <a:schemeClr val="tx1"/>
              </a:solidFill>
            </a:endParaRPr>
          </a:p>
          <a:p>
            <a:pPr marL="171450" indent="-171450" algn="ctr" fontAlgn="auto">
              <a:spcBef>
                <a:spcPts val="0"/>
              </a:spcBef>
              <a:spcAft>
                <a:spcPts val="0"/>
              </a:spcAft>
              <a:buFont typeface="Arial" panose="020B0604020202020204" pitchFamily="34" charset="0"/>
              <a:buChar char="•"/>
            </a:pPr>
            <a:r>
              <a:rPr lang="en-US" sz="1200" b="0" dirty="0" smtClean="0">
                <a:solidFill>
                  <a:schemeClr val="tx1"/>
                </a:solidFill>
              </a:rPr>
              <a:t>Select an enumeration</a:t>
            </a:r>
          </a:p>
        </p:txBody>
      </p:sp>
      <p:sp>
        <p:nvSpPr>
          <p:cNvPr id="9" name="Rounded Rectangle 8"/>
          <p:cNvSpPr/>
          <p:nvPr/>
        </p:nvSpPr>
        <p:spPr>
          <a:xfrm>
            <a:off x="5439266" y="5069587"/>
            <a:ext cx="1042181"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OK</a:t>
            </a:r>
            <a:endParaRPr lang="en-US" sz="1200" b="1" dirty="0">
              <a:solidFill>
                <a:schemeClr val="tx1"/>
              </a:solidFill>
            </a:endParaRPr>
          </a:p>
        </p:txBody>
      </p:sp>
      <p:sp>
        <p:nvSpPr>
          <p:cNvPr id="10" name="Rounded Rectangle 9"/>
          <p:cNvSpPr/>
          <p:nvPr/>
        </p:nvSpPr>
        <p:spPr>
          <a:xfrm>
            <a:off x="7134162" y="5066660"/>
            <a:ext cx="10961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 name="Rectangle 2"/>
          <p:cNvSpPr/>
          <p:nvPr/>
        </p:nvSpPr>
        <p:spPr>
          <a:xfrm>
            <a:off x="5547398" y="27431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13" name="Straight Connector 12"/>
          <p:cNvCxnSpPr/>
          <p:nvPr/>
        </p:nvCxnSpPr>
        <p:spPr>
          <a:xfrm>
            <a:off x="7886561" y="27399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7968431" y="44968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0800000">
            <a:off x="7968431" y="28075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7886561" y="30070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53993" y="2431610"/>
            <a:ext cx="3349255" cy="227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Approval </a:t>
            </a:r>
            <a:r>
              <a:rPr lang="en-US" sz="1400" b="1" dirty="0" smtClean="0">
                <a:solidFill>
                  <a:schemeClr val="tx1"/>
                </a:solidFill>
              </a:rPr>
              <a:t>Status</a:t>
            </a:r>
            <a:endParaRPr lang="en-US" sz="1400" b="1" dirty="0">
              <a:solidFill>
                <a:schemeClr val="tx1"/>
              </a:solidFill>
            </a:endParaRPr>
          </a:p>
        </p:txBody>
      </p:sp>
      <p:sp>
        <p:nvSpPr>
          <p:cNvPr id="15" name="Rectangle 14"/>
          <p:cNvSpPr/>
          <p:nvPr/>
        </p:nvSpPr>
        <p:spPr>
          <a:xfrm>
            <a:off x="935280" y="27415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20" name="Straight Connector 19"/>
          <p:cNvCxnSpPr/>
          <p:nvPr/>
        </p:nvCxnSpPr>
        <p:spPr>
          <a:xfrm>
            <a:off x="3274443" y="27383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3356313" y="44952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0800000">
            <a:off x="3356313" y="28059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3274443" y="30054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34120" y="1203482"/>
            <a:ext cx="788999" cy="369332"/>
          </a:xfrm>
          <a:prstGeom prst="rect">
            <a:avLst/>
          </a:prstGeom>
          <a:noFill/>
        </p:spPr>
        <p:txBody>
          <a:bodyPr wrap="none" rtlCol="0">
            <a:spAutoFit/>
          </a:bodyPr>
          <a:lstStyle/>
          <a:p>
            <a:pPr algn="ctr"/>
            <a:r>
              <a:rPr lang="en-US" dirty="0"/>
              <a:t>Modal</a:t>
            </a:r>
          </a:p>
        </p:txBody>
      </p:sp>
      <p:sp>
        <p:nvSpPr>
          <p:cNvPr id="24" name="TextBox 23"/>
          <p:cNvSpPr txBox="1"/>
          <p:nvPr/>
        </p:nvSpPr>
        <p:spPr>
          <a:xfrm>
            <a:off x="1220514" y="1203482"/>
            <a:ext cx="2013243" cy="369332"/>
          </a:xfrm>
          <a:prstGeom prst="rect">
            <a:avLst/>
          </a:prstGeom>
          <a:noFill/>
        </p:spPr>
        <p:txBody>
          <a:bodyPr wrap="none" rtlCol="0">
            <a:spAutoFit/>
          </a:bodyPr>
          <a:lstStyle/>
          <a:p>
            <a:pPr algn="ctr"/>
            <a:r>
              <a:rPr lang="en-US" dirty="0" smtClean="0"/>
              <a:t>Drop Down List Box</a:t>
            </a:r>
            <a:endParaRPr lang="en-US" dirty="0"/>
          </a:p>
        </p:txBody>
      </p:sp>
    </p:spTree>
    <p:extLst>
      <p:ext uri="{BB962C8B-B14F-4D97-AF65-F5344CB8AC3E}">
        <p14:creationId xmlns:p14="http://schemas.microsoft.com/office/powerpoint/2010/main" val="3221875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Types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19</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751867"/>
            <a:ext cx="912943"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endParaRPr lang="en-US" sz="1400" b="0" dirty="0">
              <a:solidFill>
                <a:prstClr val="black"/>
              </a:solidFill>
              <a:latin typeface="Calibri" panose="020F0502020204030204"/>
              <a:ea typeface="+mn-ea"/>
            </a:endParaRPr>
          </a:p>
        </p:txBody>
      </p:sp>
      <p:cxnSp>
        <p:nvCxnSpPr>
          <p:cNvPr id="3" name="Straight Connector 2"/>
          <p:cNvCxnSpPr/>
          <p:nvPr/>
        </p:nvCxnSpPr>
        <p:spPr>
          <a:xfrm>
            <a:off x="904775" y="2030932"/>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4"/>
          <p:cNvSpPr txBox="1"/>
          <p:nvPr/>
        </p:nvSpPr>
        <p:spPr>
          <a:xfrm>
            <a:off x="2196869" y="1751867"/>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11" name="TextBox 4"/>
          <p:cNvSpPr txBox="1"/>
          <p:nvPr/>
        </p:nvSpPr>
        <p:spPr>
          <a:xfrm>
            <a:off x="5388378" y="1536495"/>
            <a:ext cx="568041"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of </a:t>
            </a:r>
          </a:p>
          <a:p>
            <a:pPr fontAlgn="auto">
              <a:spcBef>
                <a:spcPts val="0"/>
              </a:spcBef>
              <a:spcAft>
                <a:spcPts val="0"/>
              </a:spcAft>
            </a:pPr>
            <a:r>
              <a:rPr lang="en-US" sz="1400" b="0" dirty="0" smtClean="0">
                <a:solidFill>
                  <a:prstClr val="black"/>
                </a:solidFill>
                <a:latin typeface="Calibri" panose="020F0502020204030204"/>
                <a:ea typeface="+mn-ea"/>
              </a:rPr>
              <a:t>Values</a:t>
            </a:r>
            <a:endParaRPr lang="en-US" sz="1400" b="0" dirty="0">
              <a:solidFill>
                <a:prstClr val="black"/>
              </a:solidFill>
              <a:latin typeface="Calibri" panose="020F0502020204030204"/>
              <a:ea typeface="+mn-ea"/>
            </a:endParaRPr>
          </a:p>
        </p:txBody>
      </p:sp>
      <p:sp>
        <p:nvSpPr>
          <p:cNvPr id="12" name="TextBox 4"/>
          <p:cNvSpPr txBox="1"/>
          <p:nvPr/>
        </p:nvSpPr>
        <p:spPr>
          <a:xfrm>
            <a:off x="6115050" y="1536424"/>
            <a:ext cx="151406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Last modified</a:t>
            </a:r>
          </a:p>
          <a:p>
            <a:pPr fontAlgn="auto">
              <a:spcBef>
                <a:spcPts val="0"/>
              </a:spcBef>
              <a:spcAft>
                <a:spcPts val="0"/>
              </a:spcAft>
            </a:pPr>
            <a:r>
              <a:rPr lang="en-US" sz="1400" b="0" dirty="0" smtClean="0">
                <a:solidFill>
                  <a:prstClr val="black"/>
                </a:solidFill>
                <a:latin typeface="Calibri" panose="020F0502020204030204"/>
                <a:ea typeface="+mn-ea"/>
              </a:rPr>
              <a:t>Date	        By</a:t>
            </a:r>
            <a:endParaRPr lang="en-US" sz="1400" b="0" dirty="0">
              <a:solidFill>
                <a:prstClr val="black"/>
              </a:solidFill>
              <a:latin typeface="Calibri" panose="020F0502020204030204"/>
              <a:ea typeface="+mn-ea"/>
            </a:endParaRPr>
          </a:p>
        </p:txBody>
      </p:sp>
      <p:sp>
        <p:nvSpPr>
          <p:cNvPr id="13" name="TextBox 4"/>
          <p:cNvSpPr txBox="1"/>
          <p:nvPr/>
        </p:nvSpPr>
        <p:spPr>
          <a:xfrm>
            <a:off x="845140" y="1055512"/>
            <a:ext cx="1924566"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Types</a:t>
            </a:r>
            <a:endParaRPr lang="en-US" sz="1800" u="sng" dirty="0">
              <a:solidFill>
                <a:prstClr val="black"/>
              </a:solidFill>
              <a:latin typeface="Calibri" panose="020F0502020204030204"/>
              <a:ea typeface="+mn-ea"/>
            </a:endParaRPr>
          </a:p>
        </p:txBody>
      </p:sp>
      <p:sp>
        <p:nvSpPr>
          <p:cNvPr id="15" name="Rectangle 14"/>
          <p:cNvSpPr/>
          <p:nvPr/>
        </p:nvSpPr>
        <p:spPr>
          <a:xfrm>
            <a:off x="904775" y="1521388"/>
            <a:ext cx="1033321" cy="211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filter…</a:t>
            </a:r>
            <a:endParaRPr lang="en-US" sz="1050" b="0" dirty="0">
              <a:solidFill>
                <a:prstClr val="black"/>
              </a:solidFill>
            </a:endParaRPr>
          </a:p>
        </p:txBody>
      </p:sp>
      <p:sp>
        <p:nvSpPr>
          <p:cNvPr id="17" name="Rectangle 16"/>
          <p:cNvSpPr/>
          <p:nvPr/>
        </p:nvSpPr>
        <p:spPr>
          <a:xfrm>
            <a:off x="904775" y="2117657"/>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Action</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3</a:t>
            </a:r>
          </a:p>
          <a:p>
            <a:pPr fontAlgn="auto">
              <a:spcBef>
                <a:spcPts val="0"/>
              </a:spcBef>
              <a:spcAft>
                <a:spcPts val="600"/>
              </a:spcAft>
              <a:tabLst>
                <a:tab pos="1260475" algn="l"/>
                <a:tab pos="4687888" algn="dec"/>
                <a:tab pos="5140325" algn="l"/>
                <a:tab pos="6054725" algn="l"/>
              </a:tabLst>
            </a:pPr>
            <a:r>
              <a:rPr lang="en-US" sz="1200" b="0" dirty="0" smtClean="0">
                <a:solidFill>
                  <a:prstClr val="black"/>
                </a:solidFill>
                <a:hlinkClick r:id="rId3" action="ppaction://hlinksldjump"/>
              </a:rPr>
              <a:t>Approval Status</a:t>
            </a:r>
            <a:r>
              <a:rPr lang="en-US" sz="1200" b="0" dirty="0" smtClean="0">
                <a:solidFill>
                  <a:prstClr val="black"/>
                </a:solidFill>
              </a:rPr>
              <a:t>	</a:t>
            </a:r>
            <a:r>
              <a:rPr lang="en-US" sz="1200" b="0" dirty="0">
                <a:solidFill>
                  <a:prstClr val="black"/>
                </a:solidFill>
              </a:rPr>
              <a:t>Status that can be given to a task</a:t>
            </a:r>
            <a:r>
              <a:rPr lang="en-US" sz="1200" b="0" dirty="0" smtClean="0">
                <a:solidFill>
                  <a:prstClr val="black"/>
                </a:solidFill>
              </a:rPr>
              <a:t>.	4</a:t>
            </a:r>
          </a:p>
          <a:p>
            <a:pPr fontAlgn="auto">
              <a:spcBef>
                <a:spcPts val="0"/>
              </a:spcBef>
              <a:spcAft>
                <a:spcPts val="600"/>
              </a:spcAft>
              <a:tabLst>
                <a:tab pos="1260475" algn="l"/>
                <a:tab pos="4687888" algn="dec"/>
                <a:tab pos="5140325" algn="l"/>
                <a:tab pos="6054725" algn="l"/>
              </a:tabLst>
            </a:pPr>
            <a:r>
              <a:rPr lang="en-US" sz="1200" b="0" u="sng" dirty="0">
                <a:solidFill>
                  <a:schemeClr val="accent1">
                    <a:lumMod val="75000"/>
                  </a:schemeClr>
                </a:solidFill>
              </a:rPr>
              <a:t>Approvers</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Classification</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Contract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Department</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Hull</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Program</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Role</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4	12/31/17 00:00:00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Task</a:t>
            </a:r>
            <a:r>
              <a:rPr lang="en-US" sz="1200" b="0" dirty="0" smtClean="0">
                <a:solidFill>
                  <a:prstClr val="black"/>
                </a:solidFill>
              </a:rPr>
              <a:t>	</a:t>
            </a:r>
            <a:r>
              <a:rPr lang="en-US" sz="1200" b="0" dirty="0" err="1" smtClean="0">
                <a:solidFill>
                  <a:prstClr val="black"/>
                </a:solidFill>
              </a:rPr>
              <a:t>tdb</a:t>
            </a:r>
            <a:r>
              <a:rPr lang="en-US" sz="1200" b="0" dirty="0" smtClean="0">
                <a:solidFill>
                  <a:prstClr val="black"/>
                </a:solidFill>
              </a:rPr>
              <a:t>	4	05/09/17 14:02:17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Technology Insert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?User?</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35696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1702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310066"/>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083097" y="2117657"/>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112394" y="1512162"/>
            <a:ext cx="54864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Filter</a:t>
            </a:r>
            <a:endParaRPr lang="en-US" sz="1200" b="1" dirty="0">
              <a:solidFill>
                <a:schemeClr val="tx1"/>
              </a:solidFill>
            </a:endParaRPr>
          </a:p>
        </p:txBody>
      </p:sp>
      <p:sp>
        <p:nvSpPr>
          <p:cNvPr id="41" name="Rounded Rectangle 40"/>
          <p:cNvSpPr/>
          <p:nvPr/>
        </p:nvSpPr>
        <p:spPr>
          <a:xfrm>
            <a:off x="6843103" y="5242366"/>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Type</a:t>
            </a:r>
            <a:endParaRPr lang="en-US" sz="1200" b="1" dirty="0">
              <a:solidFill>
                <a:schemeClr val="tx1"/>
              </a:solidFill>
            </a:endParaRPr>
          </a:p>
        </p:txBody>
      </p:sp>
    </p:spTree>
    <p:extLst>
      <p:ext uri="{BB962C8B-B14F-4D97-AF65-F5344CB8AC3E}">
        <p14:creationId xmlns:p14="http://schemas.microsoft.com/office/powerpoint/2010/main" val="64054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Metadata, Audit Records And Backups</a:t>
            </a:r>
            <a:endParaRPr lang="en-US" dirty="0"/>
          </a:p>
        </p:txBody>
      </p:sp>
      <p:sp>
        <p:nvSpPr>
          <p:cNvPr id="3" name="Content Placeholder 2"/>
          <p:cNvSpPr>
            <a:spLocks noGrp="1"/>
          </p:cNvSpPr>
          <p:nvPr>
            <p:ph idx="1"/>
          </p:nvPr>
        </p:nvSpPr>
        <p:spPr>
          <a:xfrm>
            <a:off x="236913" y="902911"/>
            <a:ext cx="8690956" cy="5275820"/>
          </a:xfrm>
        </p:spPr>
        <p:txBody>
          <a:bodyPr/>
          <a:lstStyle/>
          <a:p>
            <a:pPr marL="339725" indent="-339725">
              <a:buFont typeface="Wingdings" panose="05000000000000000000" pitchFamily="2" charset="2"/>
              <a:buChar char="ü"/>
            </a:pPr>
            <a:r>
              <a:rPr lang="en-US" dirty="0" smtClean="0"/>
              <a:t>PCD revisions</a:t>
            </a:r>
          </a:p>
          <a:p>
            <a:pPr marL="339725" indent="-339725"/>
            <a:endParaRPr lang="en-US" dirty="0"/>
          </a:p>
          <a:p>
            <a:pPr marL="339725" indent="-339725">
              <a:buFont typeface="Wingdings" panose="05000000000000000000" pitchFamily="2" charset="2"/>
              <a:buChar char="ü"/>
            </a:pPr>
            <a:r>
              <a:rPr lang="en-US" dirty="0" smtClean="0"/>
              <a:t>Record metadata: Insert, Update, Logical Deletes, and Hidden Flags</a:t>
            </a:r>
          </a:p>
          <a:p>
            <a:pPr marL="339725" indent="-339725"/>
            <a:r>
              <a:rPr lang="en-US" dirty="0" smtClean="0"/>
              <a:t>Track inserts and updates of specific data elements</a:t>
            </a:r>
          </a:p>
          <a:p>
            <a:pPr marL="339725" indent="-339725"/>
            <a:r>
              <a:rPr lang="en-US" dirty="0" smtClean="0"/>
              <a:t>Capture the actual SQL scripts</a:t>
            </a:r>
          </a:p>
          <a:p>
            <a:pPr marL="339725" indent="-339725"/>
            <a:endParaRPr lang="en-US" dirty="0"/>
          </a:p>
          <a:p>
            <a:pPr marL="339725" indent="-339725"/>
            <a:r>
              <a:rPr lang="en-US" dirty="0" smtClean="0"/>
              <a:t>Automated nightly backups with # days of backup retention</a:t>
            </a:r>
            <a:endParaRPr lang="en-US" dirty="0"/>
          </a:p>
        </p:txBody>
      </p:sp>
      <p:sp>
        <p:nvSpPr>
          <p:cNvPr id="4" name="Date Placeholder 3"/>
          <p:cNvSpPr>
            <a:spLocks noGrp="1"/>
          </p:cNvSpPr>
          <p:nvPr>
            <p:ph type="dt" sz="half" idx="10"/>
          </p:nvPr>
        </p:nvSpPr>
        <p:spPr/>
        <p:txBody>
          <a:bodyPr/>
          <a:lstStyle/>
          <a:p>
            <a:r>
              <a:rPr lang="en-US" dirty="0" smtClean="0"/>
              <a:t>5/15/2017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a:t>
            </a:fld>
            <a:endParaRPr lang="en-US"/>
          </a:p>
        </p:txBody>
      </p:sp>
    </p:spTree>
    <p:extLst>
      <p:ext uri="{BB962C8B-B14F-4D97-AF65-F5344CB8AC3E}">
        <p14:creationId xmlns:p14="http://schemas.microsoft.com/office/powerpoint/2010/main" val="292063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Values</a:t>
            </a:r>
            <a:endParaRPr lang="en-US" dirty="0"/>
          </a:p>
        </p:txBody>
      </p:sp>
      <p:sp>
        <p:nvSpPr>
          <p:cNvPr id="4" name="Date Placeholder 3"/>
          <p:cNvSpPr>
            <a:spLocks noGrp="1"/>
          </p:cNvSpPr>
          <p:nvPr>
            <p:ph type="dt" sz="half" idx="10"/>
          </p:nvPr>
        </p:nvSpPr>
        <p:spPr/>
        <p:txBody>
          <a:bodyPr/>
          <a:lstStyle/>
          <a:p>
            <a:r>
              <a:rPr lang="en-US" dirty="0" smtClean="0"/>
              <a:t>5/8/2017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20</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876992"/>
            <a:ext cx="467436"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Code</a:t>
            </a:r>
            <a:endParaRPr lang="en-US" sz="1400" b="0" dirty="0">
              <a:solidFill>
                <a:prstClr val="black"/>
              </a:solidFill>
              <a:latin typeface="Calibri" panose="020F0502020204030204"/>
              <a:ea typeface="+mn-ea"/>
            </a:endParaRPr>
          </a:p>
        </p:txBody>
      </p:sp>
      <p:cxnSp>
        <p:nvCxnSpPr>
          <p:cNvPr id="10" name="Straight Connector 9"/>
          <p:cNvCxnSpPr/>
          <p:nvPr/>
        </p:nvCxnSpPr>
        <p:spPr>
          <a:xfrm>
            <a:off x="904775" y="2156057"/>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4"/>
          <p:cNvSpPr txBox="1"/>
          <p:nvPr/>
        </p:nvSpPr>
        <p:spPr>
          <a:xfrm>
            <a:off x="2100619" y="1876992"/>
            <a:ext cx="497508"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Value</a:t>
            </a:r>
            <a:endParaRPr lang="en-US" sz="1400" b="0" dirty="0">
              <a:solidFill>
                <a:prstClr val="black"/>
              </a:solidFill>
              <a:latin typeface="Calibri" panose="020F0502020204030204"/>
              <a:ea typeface="+mn-ea"/>
            </a:endParaRPr>
          </a:p>
        </p:txBody>
      </p:sp>
      <p:sp>
        <p:nvSpPr>
          <p:cNvPr id="12" name="TextBox 4"/>
          <p:cNvSpPr txBox="1"/>
          <p:nvPr/>
        </p:nvSpPr>
        <p:spPr>
          <a:xfrm>
            <a:off x="6812917" y="1664419"/>
            <a:ext cx="54425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Active</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
        <p:nvSpPr>
          <p:cNvPr id="13" name="TextBox 4"/>
          <p:cNvSpPr txBox="1"/>
          <p:nvPr/>
        </p:nvSpPr>
        <p:spPr>
          <a:xfrm>
            <a:off x="6165607" y="1664419"/>
            <a:ext cx="51789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Sort</a:t>
            </a:r>
          </a:p>
          <a:p>
            <a:pPr algn="ctr" fontAlgn="auto">
              <a:spcBef>
                <a:spcPts val="0"/>
              </a:spcBef>
              <a:spcAft>
                <a:spcPts val="0"/>
              </a:spcAft>
            </a:pPr>
            <a:r>
              <a:rPr lang="en-US" sz="1400" b="0" dirty="0" smtClean="0">
                <a:solidFill>
                  <a:prstClr val="black"/>
                </a:solidFill>
                <a:latin typeface="Calibri" panose="020F0502020204030204"/>
                <a:ea typeface="+mn-ea"/>
              </a:rPr>
              <a:t>Order</a:t>
            </a:r>
            <a:endParaRPr lang="en-US" sz="1400" b="0" dirty="0">
              <a:solidFill>
                <a:prstClr val="black"/>
              </a:solidFill>
              <a:latin typeface="Calibri" panose="020F0502020204030204"/>
              <a:ea typeface="+mn-ea"/>
            </a:endParaRPr>
          </a:p>
        </p:txBody>
      </p:sp>
      <p:sp>
        <p:nvSpPr>
          <p:cNvPr id="14" name="TextBox 4"/>
          <p:cNvSpPr txBox="1"/>
          <p:nvPr/>
        </p:nvSpPr>
        <p:spPr>
          <a:xfrm>
            <a:off x="845140" y="1055512"/>
            <a:ext cx="2002408"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Values</a:t>
            </a:r>
            <a:endParaRPr lang="en-US" sz="1800" u="sng" dirty="0">
              <a:solidFill>
                <a:prstClr val="black"/>
              </a:solidFill>
              <a:latin typeface="Calibri" panose="020F0502020204030204"/>
              <a:ea typeface="+mn-ea"/>
            </a:endParaRPr>
          </a:p>
        </p:txBody>
      </p:sp>
      <p:sp>
        <p:nvSpPr>
          <p:cNvPr id="17" name="Rectangle 16"/>
          <p:cNvSpPr/>
          <p:nvPr/>
        </p:nvSpPr>
        <p:spPr>
          <a:xfrm>
            <a:off x="904775" y="2242782"/>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	Select One…	User prompt, not valid selection.	T	0	F</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A	Approved	Approved		1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P	Pending	Pending		3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R	Rework	Rework		2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X	No Action Required	No action required		4	T</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48209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29540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435191"/>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8083097" y="2242782"/>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4775" y="5755334"/>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23" name="Rounded Rectangle 22"/>
          <p:cNvSpPr/>
          <p:nvPr/>
        </p:nvSpPr>
        <p:spPr>
          <a:xfrm>
            <a:off x="1986512"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24" name="Rounded Rectangle 23"/>
          <p:cNvSpPr/>
          <p:nvPr/>
        </p:nvSpPr>
        <p:spPr>
          <a:xfrm>
            <a:off x="3068249"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Types</a:t>
            </a:r>
            <a:endParaRPr lang="en-US" sz="1200" b="1" dirty="0">
              <a:solidFill>
                <a:schemeClr val="tx1"/>
              </a:solidFill>
            </a:endParaRPr>
          </a:p>
        </p:txBody>
      </p:sp>
      <p:sp>
        <p:nvSpPr>
          <p:cNvPr id="25" name="Rounded Rectangle 24"/>
          <p:cNvSpPr/>
          <p:nvPr/>
        </p:nvSpPr>
        <p:spPr>
          <a:xfrm>
            <a:off x="6812917" y="3599848"/>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Value</a:t>
            </a:r>
            <a:endParaRPr lang="en-US" sz="1200" b="1" dirty="0">
              <a:solidFill>
                <a:schemeClr val="tx1"/>
              </a:solidFill>
            </a:endParaRPr>
          </a:p>
        </p:txBody>
      </p:sp>
      <p:sp>
        <p:nvSpPr>
          <p:cNvPr id="26" name="TextBox 4"/>
          <p:cNvSpPr txBox="1"/>
          <p:nvPr/>
        </p:nvSpPr>
        <p:spPr>
          <a:xfrm>
            <a:off x="873373" y="1319248"/>
            <a:ext cx="1016497"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p>
          <a:p>
            <a:pPr fontAlgn="auto">
              <a:spcBef>
                <a:spcPts val="0"/>
              </a:spcBef>
              <a:spcAft>
                <a:spcPts val="0"/>
              </a:spcAft>
            </a:pPr>
            <a:r>
              <a:rPr lang="en-US" sz="1400" b="0" dirty="0" smtClean="0">
                <a:solidFill>
                  <a:prstClr val="black"/>
                </a:solidFill>
                <a:latin typeface="Calibri" panose="020F0502020204030204"/>
                <a:ea typeface="+mn-ea"/>
              </a:rPr>
              <a:t>Description: </a:t>
            </a:r>
            <a:endParaRPr lang="en-US" sz="1400" b="0" dirty="0">
              <a:solidFill>
                <a:prstClr val="black"/>
              </a:solidFill>
              <a:latin typeface="Calibri" panose="020F0502020204030204"/>
              <a:ea typeface="+mn-ea"/>
            </a:endParaRPr>
          </a:p>
        </p:txBody>
      </p:sp>
      <p:sp>
        <p:nvSpPr>
          <p:cNvPr id="27" name="Rectangle 26"/>
          <p:cNvSpPr/>
          <p:nvPr/>
        </p:nvSpPr>
        <p:spPr>
          <a:xfrm>
            <a:off x="1904966" y="1357954"/>
            <a:ext cx="1376412" cy="21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Approval Status</a:t>
            </a:r>
            <a:endParaRPr lang="en-US" sz="1050" b="0" dirty="0">
              <a:solidFill>
                <a:prstClr val="black"/>
              </a:solidFill>
            </a:endParaRPr>
          </a:p>
        </p:txBody>
      </p:sp>
      <p:sp>
        <p:nvSpPr>
          <p:cNvPr id="29" name="Rectangle 28"/>
          <p:cNvSpPr/>
          <p:nvPr/>
        </p:nvSpPr>
        <p:spPr>
          <a:xfrm>
            <a:off x="1903360" y="1587354"/>
            <a:ext cx="3496884" cy="212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 that can be given to a task.</a:t>
            </a:r>
            <a:endParaRPr lang="en-US" sz="1050" b="0" dirty="0">
              <a:solidFill>
                <a:prstClr val="black"/>
              </a:solidFill>
            </a:endParaRPr>
          </a:p>
        </p:txBody>
      </p:sp>
      <p:sp>
        <p:nvSpPr>
          <p:cNvPr id="30" name="TextBox 4"/>
          <p:cNvSpPr txBox="1"/>
          <p:nvPr/>
        </p:nvSpPr>
        <p:spPr>
          <a:xfrm>
            <a:off x="3459575" y="1876991"/>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31" name="TextBox 4"/>
          <p:cNvSpPr txBox="1"/>
          <p:nvPr/>
        </p:nvSpPr>
        <p:spPr>
          <a:xfrm>
            <a:off x="5529655" y="1667717"/>
            <a:ext cx="62581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Default</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271852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Associated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21</a:t>
            </a:fld>
            <a:endParaRPr lang="en-US"/>
          </a:p>
        </p:txBody>
      </p:sp>
    </p:spTree>
    <p:extLst>
      <p:ext uri="{BB962C8B-B14F-4D97-AF65-F5344CB8AC3E}">
        <p14:creationId xmlns:p14="http://schemas.microsoft.com/office/powerpoint/2010/main" val="712284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Admin</a:t>
            </a:r>
            <a:endParaRPr lang="en-US" b="1" dirty="0"/>
          </a:p>
        </p:txBody>
      </p:sp>
      <p:sp>
        <p:nvSpPr>
          <p:cNvPr id="8" name="Text Placeholder 7"/>
          <p:cNvSpPr>
            <a:spLocks noGrp="1"/>
          </p:cNvSpPr>
          <p:nvPr>
            <p:ph type="body" idx="1"/>
          </p:nvPr>
        </p:nvSpPr>
        <p:spPr/>
        <p:txBody>
          <a:bodyPr>
            <a:normAutofit fontScale="92500" lnSpcReduction="10000"/>
          </a:bodyPr>
          <a:lstStyle/>
          <a:p>
            <a:r>
              <a:rPr lang="en-US" dirty="0"/>
              <a:t>The Administration option allows maintenance of the programs and contracts.  It also allows addition/removal of system administration authorization.  System administrators have access to the Administration option on the home page and are also allowed to edit any PCD in any state.</a:t>
            </a:r>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22</a:t>
            </a:fld>
            <a:endParaRPr lang="en-US"/>
          </a:p>
        </p:txBody>
      </p:sp>
    </p:spTree>
    <p:extLst>
      <p:ext uri="{BB962C8B-B14F-4D97-AF65-F5344CB8AC3E}">
        <p14:creationId xmlns:p14="http://schemas.microsoft.com/office/powerpoint/2010/main" val="3734018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81" y="89048"/>
            <a:ext cx="7886700" cy="794899"/>
          </a:xfrm>
        </p:spPr>
        <p:txBody>
          <a:bodyPr/>
          <a:lstStyle/>
          <a:p>
            <a:r>
              <a:rPr lang="en-US" dirty="0"/>
              <a:t>PCD </a:t>
            </a:r>
            <a:r>
              <a:rPr lang="en-US" dirty="0" smtClean="0"/>
              <a:t>Admin Function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23</a:t>
            </a:fld>
            <a:endParaRPr lang="en-US" dirty="0"/>
          </a:p>
        </p:txBody>
      </p:sp>
      <p:sp>
        <p:nvSpPr>
          <p:cNvPr id="20" name="Rectangle 19"/>
          <p:cNvSpPr/>
          <p:nvPr/>
        </p:nvSpPr>
        <p:spPr>
          <a:xfrm>
            <a:off x="736045"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TextBox 20"/>
          <p:cNvSpPr txBox="1"/>
          <p:nvPr/>
        </p:nvSpPr>
        <p:spPr>
          <a:xfrm>
            <a:off x="861776" y="1033966"/>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22" name="TextBox 21"/>
          <p:cNvSpPr txBox="1"/>
          <p:nvPr/>
        </p:nvSpPr>
        <p:spPr>
          <a:xfrm>
            <a:off x="861776" y="3275111"/>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a:t>
            </a:r>
            <a:endParaRPr lang="en-US" sz="1400" b="0" dirty="0">
              <a:solidFill>
                <a:prstClr val="black"/>
              </a:solidFill>
              <a:latin typeface="Calibri" panose="020F0502020204030204"/>
              <a:ea typeface="+mn-ea"/>
            </a:endParaRPr>
          </a:p>
        </p:txBody>
      </p:sp>
      <p:sp>
        <p:nvSpPr>
          <p:cNvPr id="23" name="Rounded Rectangle 22"/>
          <p:cNvSpPr/>
          <p:nvPr/>
        </p:nvSpPr>
        <p:spPr>
          <a:xfrm>
            <a:off x="941033" y="5801106"/>
            <a:ext cx="1058636"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Contract</a:t>
            </a:r>
            <a:endParaRPr lang="en-US" sz="1200" b="1" dirty="0">
              <a:solidFill>
                <a:schemeClr val="tx1"/>
              </a:solidFill>
            </a:endParaRPr>
          </a:p>
        </p:txBody>
      </p:sp>
      <p:sp>
        <p:nvSpPr>
          <p:cNvPr id="25" name="Rounded Rectangle 24"/>
          <p:cNvSpPr/>
          <p:nvPr/>
        </p:nvSpPr>
        <p:spPr>
          <a:xfrm>
            <a:off x="4532246"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27" name="Rounded Rectangle 26"/>
          <p:cNvSpPr/>
          <p:nvPr/>
        </p:nvSpPr>
        <p:spPr>
          <a:xfrm>
            <a:off x="7141203"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View</a:t>
            </a:r>
            <a:endParaRPr lang="en-US" sz="1200" b="1" dirty="0">
              <a:solidFill>
                <a:schemeClr val="tx1"/>
              </a:solidFill>
            </a:endParaRPr>
          </a:p>
        </p:txBody>
      </p:sp>
      <p:sp>
        <p:nvSpPr>
          <p:cNvPr id="28" name="Rounded Rectangle 27"/>
          <p:cNvSpPr/>
          <p:nvPr/>
        </p:nvSpPr>
        <p:spPr>
          <a:xfrm>
            <a:off x="2080899" y="5801106"/>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Program</a:t>
            </a:r>
            <a:endParaRPr lang="en-US" sz="1200" b="1" dirty="0">
              <a:solidFill>
                <a:schemeClr val="tx1"/>
              </a:solidFill>
            </a:endParaRPr>
          </a:p>
        </p:txBody>
      </p:sp>
      <p:sp>
        <p:nvSpPr>
          <p:cNvPr id="29" name="Rounded Rectangle 28"/>
          <p:cNvSpPr/>
          <p:nvPr/>
        </p:nvSpPr>
        <p:spPr>
          <a:xfrm>
            <a:off x="5732211"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Archive</a:t>
            </a:r>
            <a:endParaRPr lang="en-US" sz="1200" b="1" dirty="0">
              <a:solidFill>
                <a:schemeClr val="tx1"/>
              </a:solidFill>
            </a:endParaRPr>
          </a:p>
        </p:txBody>
      </p:sp>
      <p:sp>
        <p:nvSpPr>
          <p:cNvPr id="30" name="Line Callout 1 29"/>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Need to see what already exists</a:t>
            </a:r>
            <a:endParaRPr lang="en-US" sz="1200" dirty="0">
              <a:solidFill>
                <a:schemeClr val="tx1"/>
              </a:solidFill>
            </a:endParaRPr>
          </a:p>
        </p:txBody>
      </p:sp>
      <p:sp>
        <p:nvSpPr>
          <p:cNvPr id="31" name="TextBox 30"/>
          <p:cNvSpPr txBox="1"/>
          <p:nvPr/>
        </p:nvSpPr>
        <p:spPr>
          <a:xfrm>
            <a:off x="852899" y="4466198"/>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Users</a:t>
            </a:r>
            <a:endParaRPr lang="en-US" sz="1400" b="0" dirty="0">
              <a:solidFill>
                <a:prstClr val="black"/>
              </a:solidFill>
              <a:latin typeface="Calibri" panose="020F0502020204030204"/>
              <a:ea typeface="+mn-ea"/>
            </a:endParaRPr>
          </a:p>
        </p:txBody>
      </p:sp>
      <p:sp>
        <p:nvSpPr>
          <p:cNvPr id="32" name="Rounded Rectangle 31"/>
          <p:cNvSpPr/>
          <p:nvPr/>
        </p:nvSpPr>
        <p:spPr>
          <a:xfrm>
            <a:off x="3275556" y="5805094"/>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User</a:t>
            </a:r>
            <a:endParaRPr lang="en-US" sz="1200" b="1" dirty="0">
              <a:solidFill>
                <a:schemeClr val="tx1"/>
              </a:solidFill>
            </a:endParaRPr>
          </a:p>
        </p:txBody>
      </p:sp>
    </p:spTree>
    <p:extLst>
      <p:ext uri="{BB962C8B-B14F-4D97-AF65-F5344CB8AC3E}">
        <p14:creationId xmlns:p14="http://schemas.microsoft.com/office/powerpoint/2010/main" val="4204097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24</a:t>
            </a:fld>
            <a:endParaRPr lang="en-US"/>
          </a:p>
        </p:txBody>
      </p:sp>
    </p:spTree>
    <p:extLst>
      <p:ext uri="{BB962C8B-B14F-4D97-AF65-F5344CB8AC3E}">
        <p14:creationId xmlns:p14="http://schemas.microsoft.com/office/powerpoint/2010/main" val="844537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Program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25</a:t>
            </a:fld>
            <a:endParaRPr lang="en-US"/>
          </a:p>
        </p:txBody>
      </p:sp>
    </p:spTree>
    <p:extLst>
      <p:ext uri="{BB962C8B-B14F-4D97-AF65-F5344CB8AC3E}">
        <p14:creationId xmlns:p14="http://schemas.microsoft.com/office/powerpoint/2010/main" val="525903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User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26</a:t>
            </a:fld>
            <a:endParaRPr lang="en-US"/>
          </a:p>
        </p:txBody>
      </p:sp>
    </p:spTree>
    <p:extLst>
      <p:ext uri="{BB962C8B-B14F-4D97-AF65-F5344CB8AC3E}">
        <p14:creationId xmlns:p14="http://schemas.microsoft.com/office/powerpoint/2010/main" val="2620505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27</a:t>
            </a:fld>
            <a:endParaRPr lang="en-US"/>
          </a:p>
        </p:txBody>
      </p:sp>
      <p:sp>
        <p:nvSpPr>
          <p:cNvPr id="2" name="Rectangle 1"/>
          <p:cNvSpPr/>
          <p:nvPr/>
        </p:nvSpPr>
        <p:spPr>
          <a:xfrm>
            <a:off x="4158264" y="3244334"/>
            <a:ext cx="827471" cy="369332"/>
          </a:xfrm>
          <a:prstGeom prst="rect">
            <a:avLst/>
          </a:prstGeom>
        </p:spPr>
        <p:txBody>
          <a:bodyPr wrap="none">
            <a:spAutoFit/>
          </a:bodyPr>
          <a:lstStyle/>
          <a:p>
            <a:pPr marL="228600" indent="-228600">
              <a:buFont typeface="+mj-lt"/>
              <a:buAutoNum type="arabicPeriod"/>
            </a:pPr>
            <a:r>
              <a:rPr lang="en-US" dirty="0"/>
              <a:t>DO1</a:t>
            </a:r>
          </a:p>
        </p:txBody>
      </p:sp>
    </p:spTree>
    <p:extLst>
      <p:ext uri="{BB962C8B-B14F-4D97-AF65-F5344CB8AC3E}">
        <p14:creationId xmlns:p14="http://schemas.microsoft.com/office/powerpoint/2010/main" val="1865493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PCD Contract/Program List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28</a:t>
            </a:fld>
            <a:endParaRPr lang="en-US" dirty="0"/>
          </a:p>
        </p:txBody>
      </p:sp>
      <p:pic>
        <p:nvPicPr>
          <p:cNvPr id="7" name="Picture 6"/>
          <p:cNvPicPr>
            <a:picLocks noChangeAspect="1"/>
          </p:cNvPicPr>
          <p:nvPr/>
        </p:nvPicPr>
        <p:blipFill>
          <a:blip r:embed="rId3"/>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982324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29</a:t>
            </a:fld>
            <a:endParaRPr lang="en-US" dirty="0"/>
          </a:p>
        </p:txBody>
      </p:sp>
      <p:pic>
        <p:nvPicPr>
          <p:cNvPr id="7" name="Picture 6"/>
          <p:cNvPicPr>
            <a:picLocks noChangeAspect="1"/>
          </p:cNvPicPr>
          <p:nvPr/>
        </p:nvPicPr>
        <p:blipFill>
          <a:blip r:embed="rId3"/>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194389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035"/>
            <a:ext cx="7886700" cy="794899"/>
          </a:xfrm>
        </p:spPr>
        <p:txBody>
          <a:bodyPr/>
          <a:lstStyle/>
          <a:p>
            <a:r>
              <a:rPr lang="en-US" dirty="0"/>
              <a:t>PCD </a:t>
            </a:r>
            <a:r>
              <a:rPr lang="en-US" dirty="0" smtClean="0"/>
              <a:t>Status Review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a:t>
            </a:fld>
            <a:endParaRPr lang="en-US" dirty="0"/>
          </a:p>
        </p:txBody>
      </p:sp>
      <p:sp>
        <p:nvSpPr>
          <p:cNvPr id="7" name="Rectangle 6"/>
          <p:cNvSpPr/>
          <p:nvPr/>
        </p:nvSpPr>
        <p:spPr>
          <a:xfrm>
            <a:off x="274320" y="914400"/>
            <a:ext cx="8595360" cy="5303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2" name="Action Button: Custom 21">
            <a:hlinkClick r:id="" action="ppaction://noaction" highlightClick="1"/>
          </p:cNvPr>
          <p:cNvSpPr/>
          <p:nvPr/>
        </p:nvSpPr>
        <p:spPr>
          <a:xfrm>
            <a:off x="7222495" y="5723522"/>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21" name="Rectangle 20"/>
          <p:cNvSpPr/>
          <p:nvPr/>
        </p:nvSpPr>
        <p:spPr>
          <a:xfrm>
            <a:off x="549159" y="1214968"/>
            <a:ext cx="7010942" cy="4196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00" b="0" dirty="0">
                <a:solidFill>
                  <a:prstClr val="black"/>
                </a:solidFill>
                <a:cs typeface="Courier New" panose="02070309020205020404" pitchFamily="49" charset="0"/>
              </a:rPr>
              <a:t>● Not Funded   </a:t>
            </a:r>
            <a:r>
              <a:rPr lang="en-US" sz="1000" b="0" dirty="0" smtClean="0">
                <a:solidFill>
                  <a:prstClr val="black"/>
                </a:solidFill>
                <a:cs typeface="Courier New" panose="02070309020205020404" pitchFamily="49" charset="0"/>
              </a:rPr>
              <a:t>○ Funded No PCD   ○ PCD Wake Up </a:t>
            </a:r>
            <a:r>
              <a:rPr lang="en-US" sz="1000" b="0" dirty="0">
                <a:solidFill>
                  <a:prstClr val="black"/>
                </a:solidFill>
                <a:cs typeface="Courier New" panose="02070309020205020404" pitchFamily="49" charset="0"/>
              </a:rPr>
              <a:t>○ </a:t>
            </a:r>
            <a:r>
              <a:rPr lang="en-US" sz="1000" b="0" dirty="0" smtClean="0">
                <a:solidFill>
                  <a:prstClr val="black"/>
                </a:solidFill>
                <a:cs typeface="Courier New" panose="02070309020205020404" pitchFamily="49" charset="0"/>
              </a:rPr>
              <a:t>All</a:t>
            </a:r>
          </a:p>
          <a:p>
            <a:pPr fontAlgn="auto">
              <a:spcBef>
                <a:spcPts val="0"/>
              </a:spcBef>
              <a:spcAft>
                <a:spcPts val="0"/>
              </a:spcAft>
            </a:pPr>
            <a:r>
              <a:rPr lang="en-US" sz="1000" b="0" dirty="0" smtClean="0">
                <a:solidFill>
                  <a:prstClr val="black"/>
                </a:solidFill>
                <a:cs typeface="Courier New" panose="02070309020205020404" pitchFamily="49" charset="0"/>
              </a:rPr>
              <a:t>● Compress Columns   </a:t>
            </a:r>
            <a:r>
              <a:rPr lang="en-US" sz="1000" b="0" dirty="0">
                <a:solidFill>
                  <a:prstClr val="black"/>
                </a:solidFill>
                <a:cs typeface="Courier New" panose="02070309020205020404" pitchFamily="49" charset="0"/>
              </a:rPr>
              <a:t>○ Show </a:t>
            </a:r>
            <a:r>
              <a:rPr lang="en-US" sz="1000" b="0" dirty="0" smtClean="0">
                <a:solidFill>
                  <a:prstClr val="black"/>
                </a:solidFill>
                <a:cs typeface="Courier New" panose="02070309020205020404" pitchFamily="49" charset="0"/>
              </a:rPr>
              <a:t>All   ○ Show PN   ○ Show MAN/CLW</a:t>
            </a:r>
            <a:endParaRPr lang="en-US" sz="1000" b="0" dirty="0">
              <a:solidFill>
                <a:prstClr val="black"/>
              </a:solidFill>
              <a:cs typeface="Courier New" panose="02070309020205020404" pitchFamily="49" charset="0"/>
            </a:endParaRPr>
          </a:p>
        </p:txBody>
      </p:sp>
      <p:sp>
        <p:nvSpPr>
          <p:cNvPr id="24" name="TextBox 23"/>
          <p:cNvSpPr txBox="1"/>
          <p:nvPr/>
        </p:nvSpPr>
        <p:spPr>
          <a:xfrm>
            <a:off x="511330" y="1026020"/>
            <a:ext cx="1534026" cy="246221"/>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00" dirty="0" smtClean="0">
                <a:solidFill>
                  <a:prstClr val="black"/>
                </a:solidFill>
                <a:latin typeface="Calibri" panose="020F0502020204030204"/>
                <a:ea typeface="+mn-ea"/>
              </a:rPr>
              <a:t>PCD Status View Options</a:t>
            </a:r>
            <a:endParaRPr lang="en-US" sz="1000" dirty="0">
              <a:solidFill>
                <a:prstClr val="black"/>
              </a:solidFill>
              <a:latin typeface="Calibri" panose="020F0502020204030204"/>
              <a:ea typeface="+mn-ea"/>
            </a:endParaRPr>
          </a:p>
        </p:txBody>
      </p:sp>
      <p:pic>
        <p:nvPicPr>
          <p:cNvPr id="8" name="Picture 7"/>
          <p:cNvPicPr>
            <a:picLocks noChangeAspect="1"/>
          </p:cNvPicPr>
          <p:nvPr/>
        </p:nvPicPr>
        <p:blipFill>
          <a:blip r:embed="rId3"/>
          <a:stretch>
            <a:fillRect/>
          </a:stretch>
        </p:blipFill>
        <p:spPr>
          <a:xfrm>
            <a:off x="457200" y="1829025"/>
            <a:ext cx="8229600" cy="1950954"/>
          </a:xfrm>
          <a:prstGeom prst="rect">
            <a:avLst/>
          </a:prstGeom>
          <a:solidFill>
            <a:schemeClr val="bg1">
              <a:lumMod val="95000"/>
            </a:schemeClr>
          </a:solidFill>
        </p:spPr>
      </p:pic>
      <p:sp>
        <p:nvSpPr>
          <p:cNvPr id="18" name="Action Button: Custom 17">
            <a:hlinkClick r:id="" action="ppaction://noaction" highlightClick="1"/>
          </p:cNvPr>
          <p:cNvSpPr/>
          <p:nvPr/>
        </p:nvSpPr>
        <p:spPr>
          <a:xfrm>
            <a:off x="786386" y="5723522"/>
            <a:ext cx="1068540" cy="33764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Search Parameters</a:t>
            </a:r>
            <a:endParaRPr lang="en-US" sz="1200" b="1" dirty="0">
              <a:solidFill>
                <a:schemeClr val="tx1"/>
              </a:solidFill>
            </a:endParaRPr>
          </a:p>
        </p:txBody>
      </p:sp>
      <p:sp>
        <p:nvSpPr>
          <p:cNvPr id="14" name="Action Button: Custom 13">
            <a:hlinkClick r:id="rId5" action="ppaction://hlinksldjump" highlightClick="1"/>
          </p:cNvPr>
          <p:cNvSpPr/>
          <p:nvPr/>
        </p:nvSpPr>
        <p:spPr>
          <a:xfrm>
            <a:off x="4025541" y="5723522"/>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New PCD Task</a:t>
            </a:r>
            <a:endParaRPr lang="en-US" sz="1200" b="1" dirty="0">
              <a:solidFill>
                <a:schemeClr val="tx1"/>
              </a:solidFill>
            </a:endParaRPr>
          </a:p>
        </p:txBody>
      </p:sp>
      <p:sp>
        <p:nvSpPr>
          <p:cNvPr id="3" name="Rectangle 2"/>
          <p:cNvSpPr/>
          <p:nvPr/>
        </p:nvSpPr>
        <p:spPr>
          <a:xfrm>
            <a:off x="8669956" y="1829025"/>
            <a:ext cx="103584" cy="195095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8682100" y="36311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682531" y="186145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672906" y="1992545"/>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ne Callout 1 22"/>
          <p:cNvSpPr/>
          <p:nvPr/>
        </p:nvSpPr>
        <p:spPr>
          <a:xfrm>
            <a:off x="457200" y="3914904"/>
            <a:ext cx="1519756" cy="612648"/>
          </a:xfrm>
          <a:prstGeom prst="borderCallout1">
            <a:avLst>
              <a:gd name="adj1" fmla="val 53707"/>
              <a:gd name="adj2" fmla="val 106144"/>
              <a:gd name="adj3" fmla="val -11952"/>
              <a:gd name="adj4" fmla="val 164062"/>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Yes: update the Tracker/PCD from the HMI.</a:t>
            </a:r>
            <a:endParaRPr lang="en-US" sz="1200" dirty="0">
              <a:solidFill>
                <a:schemeClr val="tx1"/>
              </a:solidFill>
            </a:endParaRPr>
          </a:p>
        </p:txBody>
      </p:sp>
    </p:spTree>
    <p:extLst>
      <p:ext uri="{BB962C8B-B14F-4D97-AF65-F5344CB8AC3E}">
        <p14:creationId xmlns:p14="http://schemas.microsoft.com/office/powerpoint/2010/main" val="201298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30</a:t>
            </a:fld>
            <a:endParaRPr lang="en-US" dirty="0"/>
          </a:p>
        </p:txBody>
      </p:sp>
      <p:pic>
        <p:nvPicPr>
          <p:cNvPr id="7" name="Picture 6"/>
          <p:cNvPicPr>
            <a:picLocks noChangeAspect="1"/>
          </p:cNvPicPr>
          <p:nvPr/>
        </p:nvPicPr>
        <p:blipFill>
          <a:blip r:embed="rId3"/>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85529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31</a:t>
            </a:fld>
            <a:endParaRPr lang="en-US" dirty="0"/>
          </a:p>
        </p:txBody>
      </p:sp>
      <p:pic>
        <p:nvPicPr>
          <p:cNvPr id="8" name="Picture 7"/>
          <p:cNvPicPr>
            <a:picLocks noChangeAspect="1"/>
          </p:cNvPicPr>
          <p:nvPr/>
        </p:nvPicPr>
        <p:blipFill>
          <a:blip r:embed="rId3"/>
          <a:stretch>
            <a:fillRect/>
          </a:stretch>
        </p:blipFill>
        <p:spPr>
          <a:xfrm>
            <a:off x="246909" y="1574862"/>
            <a:ext cx="2646254" cy="2743200"/>
          </a:xfrm>
          <a:prstGeom prst="rect">
            <a:avLst/>
          </a:prstGeom>
        </p:spPr>
      </p:pic>
      <p:pic>
        <p:nvPicPr>
          <p:cNvPr id="9" name="Picture 8"/>
          <p:cNvPicPr>
            <a:picLocks noChangeAspect="1"/>
          </p:cNvPicPr>
          <p:nvPr/>
        </p:nvPicPr>
        <p:blipFill>
          <a:blip r:embed="rId4"/>
          <a:stretch>
            <a:fillRect/>
          </a:stretch>
        </p:blipFill>
        <p:spPr>
          <a:xfrm>
            <a:off x="3248873" y="1574862"/>
            <a:ext cx="2646254" cy="2743200"/>
          </a:xfrm>
          <a:prstGeom prst="rect">
            <a:avLst/>
          </a:prstGeom>
        </p:spPr>
      </p:pic>
      <p:pic>
        <p:nvPicPr>
          <p:cNvPr id="10" name="Picture 9"/>
          <p:cNvPicPr>
            <a:picLocks noChangeAspect="1"/>
          </p:cNvPicPr>
          <p:nvPr/>
        </p:nvPicPr>
        <p:blipFill>
          <a:blip r:embed="rId5"/>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1195601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Auxiliary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32</a:t>
            </a:fld>
            <a:endParaRPr lang="en-US"/>
          </a:p>
        </p:txBody>
      </p:sp>
    </p:spTree>
    <p:extLst>
      <p:ext uri="{BB962C8B-B14F-4D97-AF65-F5344CB8AC3E}">
        <p14:creationId xmlns:p14="http://schemas.microsoft.com/office/powerpoint/2010/main" val="3532071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33</a:t>
            </a:fld>
            <a:endParaRPr lang="en-US" dirty="0"/>
          </a:p>
        </p:txBody>
      </p:sp>
      <p:pic>
        <p:nvPicPr>
          <p:cNvPr id="8" name="Picture 7"/>
          <p:cNvPicPr>
            <a:picLocks noChangeAspect="1"/>
          </p:cNvPicPr>
          <p:nvPr/>
        </p:nvPicPr>
        <p:blipFill>
          <a:blip r:embed="rId3"/>
          <a:stretch>
            <a:fillRect/>
          </a:stretch>
        </p:blipFill>
        <p:spPr>
          <a:xfrm>
            <a:off x="807720" y="1108315"/>
            <a:ext cx="7528560" cy="5386388"/>
          </a:xfrm>
          <a:prstGeom prst="rect">
            <a:avLst/>
          </a:prstGeom>
        </p:spPr>
      </p:pic>
      <p:sp>
        <p:nvSpPr>
          <p:cNvPr id="7" name="Line Callout 1 6"/>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3204681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pic>
        <p:nvPicPr>
          <p:cNvPr id="7" name="Picture 6"/>
          <p:cNvPicPr>
            <a:picLocks noChangeAspect="1"/>
          </p:cNvPicPr>
          <p:nvPr/>
        </p:nvPicPr>
        <p:blipFill>
          <a:blip r:embed="rId3"/>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1867819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Assign Approver(s)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35</a:t>
            </a:fld>
            <a:endParaRPr lang="en-US" dirty="0"/>
          </a:p>
        </p:txBody>
      </p:sp>
      <p:pic>
        <p:nvPicPr>
          <p:cNvPr id="8" name="Picture 7"/>
          <p:cNvPicPr>
            <a:picLocks noChangeAspect="1"/>
          </p:cNvPicPr>
          <p:nvPr/>
        </p:nvPicPr>
        <p:blipFill>
          <a:blip r:embed="rId3"/>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2998742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36</a:t>
            </a:fld>
            <a:endParaRPr lang="en-US" dirty="0"/>
          </a:p>
        </p:txBody>
      </p:sp>
      <p:pic>
        <p:nvPicPr>
          <p:cNvPr id="7" name="Picture 6"/>
          <p:cNvPicPr>
            <a:picLocks noChangeAspect="1"/>
          </p:cNvPicPr>
          <p:nvPr/>
        </p:nvPicPr>
        <p:blipFill>
          <a:blip r:embed="rId3"/>
          <a:stretch>
            <a:fillRect/>
          </a:stretch>
        </p:blipFill>
        <p:spPr>
          <a:xfrm>
            <a:off x="2668108" y="1534630"/>
            <a:ext cx="3813810" cy="3801428"/>
          </a:xfrm>
          <a:prstGeom prst="rect">
            <a:avLst/>
          </a:prstGeom>
        </p:spPr>
      </p:pic>
      <p:sp>
        <p:nvSpPr>
          <p:cNvPr id="8" name="Action Button: Custom 7">
            <a:hlinkClick r:id="rId4"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5" action="ppaction://hlinksldjump"/>
              </a:rPr>
              <a:t>H</a:t>
            </a:r>
            <a:r>
              <a:rPr lang="en-US" sz="1200" b="1" dirty="0" smtClean="0">
                <a:solidFill>
                  <a:schemeClr val="tx1"/>
                </a:solidFill>
                <a:hlinkClick r:id="rId5" action="ppaction://hlinksldjump"/>
              </a:rPr>
              <a:t>ardware List Entry</a:t>
            </a:r>
            <a:endParaRPr lang="en-US" sz="1200" b="1" dirty="0">
              <a:solidFill>
                <a:schemeClr val="tx1"/>
              </a:solidFill>
            </a:endParaRPr>
          </a:p>
        </p:txBody>
      </p:sp>
    </p:spTree>
    <p:extLst>
      <p:ext uri="{BB962C8B-B14F-4D97-AF65-F5344CB8AC3E}">
        <p14:creationId xmlns:p14="http://schemas.microsoft.com/office/powerpoint/2010/main" val="30204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Assign Programs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pic>
        <p:nvPicPr>
          <p:cNvPr id="7" name="Picture 6"/>
          <p:cNvPicPr>
            <a:picLocks noChangeAspect="1"/>
          </p:cNvPicPr>
          <p:nvPr/>
        </p:nvPicPr>
        <p:blipFill>
          <a:blip r:embed="rId3"/>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6657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pic>
        <p:nvPicPr>
          <p:cNvPr id="7" name="Picture 6"/>
          <p:cNvPicPr>
            <a:picLocks noChangeAspect="1"/>
          </p:cNvPicPr>
          <p:nvPr/>
        </p:nvPicPr>
        <p:blipFill>
          <a:blip r:embed="rId3"/>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766947" y="100886"/>
            <a:ext cx="1610106" cy="1051560"/>
          </a:xfrm>
          <a:prstGeom prst="rect">
            <a:avLst/>
          </a:prstGeom>
        </p:spPr>
      </p:pic>
      <p:pic>
        <p:nvPicPr>
          <p:cNvPr id="10" name="Picture 9"/>
          <p:cNvPicPr>
            <a:picLocks noChangeAspect="1"/>
          </p:cNvPicPr>
          <p:nvPr/>
        </p:nvPicPr>
        <p:blipFill rotWithShape="1">
          <a:blip r:embed="rId5"/>
          <a:srcRect l="38430" t="34166" r="38493" b="46821"/>
          <a:stretch/>
        </p:blipFill>
        <p:spPr>
          <a:xfrm>
            <a:off x="6355901" y="85024"/>
            <a:ext cx="2286000" cy="1024128"/>
          </a:xfrm>
          <a:prstGeom prst="rect">
            <a:avLst/>
          </a:prstGeom>
        </p:spPr>
      </p:pic>
      <p:pic>
        <p:nvPicPr>
          <p:cNvPr id="3" name="Picture 2"/>
          <p:cNvPicPr>
            <a:picLocks noChangeAspect="1"/>
          </p:cNvPicPr>
          <p:nvPr/>
        </p:nvPicPr>
        <p:blipFill>
          <a:blip r:embed="rId6"/>
          <a:stretch>
            <a:fillRect/>
          </a:stretch>
        </p:blipFill>
        <p:spPr>
          <a:xfrm>
            <a:off x="185906" y="3429000"/>
            <a:ext cx="4953000" cy="2971800"/>
          </a:xfrm>
          <a:prstGeom prst="rect">
            <a:avLst/>
          </a:prstGeom>
        </p:spPr>
      </p:pic>
      <p:sp>
        <p:nvSpPr>
          <p:cNvPr id="11" name="Action Button: Custom 10">
            <a:hlinkClick r:id="rId7"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8" action="ppaction://hlinksldjump"/>
              </a:rPr>
              <a:t>H</a:t>
            </a:r>
            <a:r>
              <a:rPr lang="en-US" sz="1200" b="1" dirty="0" smtClean="0">
                <a:solidFill>
                  <a:schemeClr val="tx1"/>
                </a:solidFill>
                <a:hlinkClick r:id="rId8" action="ppaction://hlinksldjump"/>
              </a:rPr>
              <a:t>ardware List Entry</a:t>
            </a:r>
            <a:endParaRPr lang="en-US" sz="1200" b="1" dirty="0">
              <a:solidFill>
                <a:schemeClr val="tx1"/>
              </a:solidFill>
            </a:endParaRPr>
          </a:p>
        </p:txBody>
      </p:sp>
      <p:pic>
        <p:nvPicPr>
          <p:cNvPr id="12" name="Picture 11"/>
          <p:cNvPicPr>
            <a:picLocks noChangeAspect="1"/>
          </p:cNvPicPr>
          <p:nvPr/>
        </p:nvPicPr>
        <p:blipFill>
          <a:blip r:embed="rId9"/>
          <a:stretch>
            <a:fillRect/>
          </a:stretch>
        </p:blipFill>
        <p:spPr>
          <a:xfrm>
            <a:off x="3185160" y="1238091"/>
            <a:ext cx="2773680" cy="2098834"/>
          </a:xfrm>
          <a:prstGeom prst="rect">
            <a:avLst/>
          </a:prstGeom>
        </p:spPr>
      </p:pic>
      <p:sp>
        <p:nvSpPr>
          <p:cNvPr id="13" name="Action Button: Custom 12">
            <a:hlinkClick r:id="rId7" action="ppaction://hlinksldjump" highlightClick="1"/>
          </p:cNvPr>
          <p:cNvSpPr/>
          <p:nvPr/>
        </p:nvSpPr>
        <p:spPr>
          <a:xfrm>
            <a:off x="7086600" y="3860102"/>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10" action="ppaction://hlinksldjump"/>
              </a:rPr>
              <a:t>T</a:t>
            </a:r>
            <a:r>
              <a:rPr lang="en-US" sz="1200" b="1" dirty="0" smtClean="0">
                <a:solidFill>
                  <a:schemeClr val="tx1"/>
                </a:solidFill>
                <a:hlinkClick r:id="rId10" action="ppaction://hlinksldjump"/>
              </a:rPr>
              <a:t>ask Review/Approve</a:t>
            </a:r>
            <a:endParaRPr lang="en-US" sz="1200" b="1" dirty="0">
              <a:solidFill>
                <a:schemeClr val="tx1"/>
              </a:solidFill>
            </a:endParaRPr>
          </a:p>
        </p:txBody>
      </p:sp>
    </p:spTree>
    <p:extLst>
      <p:ext uri="{BB962C8B-B14F-4D97-AF65-F5344CB8AC3E}">
        <p14:creationId xmlns:p14="http://schemas.microsoft.com/office/powerpoint/2010/main" val="1620891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pic>
        <p:nvPicPr>
          <p:cNvPr id="4098"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2984297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Status Search Parameters</a:t>
            </a:r>
            <a:endParaRPr lang="en-US" dirty="0"/>
          </a:p>
        </p:txBody>
      </p:sp>
      <p:sp>
        <p:nvSpPr>
          <p:cNvPr id="4" name="Date Placeholder 3"/>
          <p:cNvSpPr>
            <a:spLocks noGrp="1"/>
          </p:cNvSpPr>
          <p:nvPr>
            <p:ph type="dt" sz="half" idx="10"/>
          </p:nvPr>
        </p:nvSpPr>
        <p:spPr/>
        <p:txBody>
          <a:bodyPr/>
          <a:lstStyle/>
          <a:p>
            <a:r>
              <a:rPr lang="en-US" dirty="0" smtClean="0"/>
              <a:t>5/15/2017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a:t>
            </a:fld>
            <a:endParaRPr lang="en-US" dirty="0"/>
          </a:p>
        </p:txBody>
      </p:sp>
      <p:sp>
        <p:nvSpPr>
          <p:cNvPr id="7" name="Rectangle 6"/>
          <p:cNvSpPr/>
          <p:nvPr/>
        </p:nvSpPr>
        <p:spPr>
          <a:xfrm>
            <a:off x="695101" y="632612"/>
            <a:ext cx="7645152" cy="50673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5" name="Rectangle 34"/>
          <p:cNvSpPr/>
          <p:nvPr/>
        </p:nvSpPr>
        <p:spPr>
          <a:xfrm>
            <a:off x="3880545"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Clear Search</a:t>
            </a:r>
            <a:endParaRPr lang="en-US" sz="1200" b="0" dirty="0">
              <a:solidFill>
                <a:prstClr val="black"/>
              </a:solidFill>
            </a:endParaRPr>
          </a:p>
        </p:txBody>
      </p:sp>
      <p:sp>
        <p:nvSpPr>
          <p:cNvPr id="70" name="TextBox 170"/>
          <p:cNvSpPr txBox="1"/>
          <p:nvPr/>
        </p:nvSpPr>
        <p:spPr>
          <a:xfrm>
            <a:off x="6862046" y="2431078"/>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71" name="Rectangle 70"/>
          <p:cNvSpPr/>
          <p:nvPr/>
        </p:nvSpPr>
        <p:spPr>
          <a:xfrm>
            <a:off x="7187977" y="251734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2" name="Picture 71"/>
          <p:cNvPicPr>
            <a:picLocks noChangeAspect="1"/>
          </p:cNvPicPr>
          <p:nvPr/>
        </p:nvPicPr>
        <p:blipFill>
          <a:blip r:embed="rId3"/>
          <a:stretch>
            <a:fillRect/>
          </a:stretch>
        </p:blipFill>
        <p:spPr>
          <a:xfrm>
            <a:off x="7948810" y="2515032"/>
            <a:ext cx="120169" cy="140197"/>
          </a:xfrm>
          <a:prstGeom prst="rect">
            <a:avLst/>
          </a:prstGeom>
        </p:spPr>
      </p:pic>
      <p:sp>
        <p:nvSpPr>
          <p:cNvPr id="77" name="Rectangle 76"/>
          <p:cNvSpPr/>
          <p:nvPr/>
        </p:nvSpPr>
        <p:spPr>
          <a:xfrm>
            <a:off x="3469062" y="133720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8" name="Picture 77"/>
          <p:cNvPicPr>
            <a:picLocks noChangeAspect="1"/>
          </p:cNvPicPr>
          <p:nvPr/>
        </p:nvPicPr>
        <p:blipFill>
          <a:blip r:embed="rId3"/>
          <a:stretch>
            <a:fillRect/>
          </a:stretch>
        </p:blipFill>
        <p:spPr>
          <a:xfrm>
            <a:off x="4244855" y="1334897"/>
            <a:ext cx="120169" cy="140197"/>
          </a:xfrm>
          <a:prstGeom prst="rect">
            <a:avLst/>
          </a:prstGeom>
        </p:spPr>
      </p:pic>
      <p:sp>
        <p:nvSpPr>
          <p:cNvPr id="84" name="Action Button: Custom 83">
            <a:hlinkClick r:id="rId4"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85" name="Action Button: Custom 84">
            <a:hlinkClick r:id="rId4" action="ppaction://hlinksldjump" highlightClick="1"/>
          </p:cNvPr>
          <p:cNvSpPr/>
          <p:nvPr/>
        </p:nvSpPr>
        <p:spPr>
          <a:xfrm>
            <a:off x="1154311"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Search</a:t>
            </a:r>
            <a:endParaRPr lang="en-US" sz="1200" b="1" dirty="0">
              <a:solidFill>
                <a:schemeClr val="tx1"/>
              </a:solidFill>
            </a:endParaRPr>
          </a:p>
        </p:txBody>
      </p:sp>
      <p:sp>
        <p:nvSpPr>
          <p:cNvPr id="82" name="Rectangle 81"/>
          <p:cNvSpPr/>
          <p:nvPr/>
        </p:nvSpPr>
        <p:spPr>
          <a:xfrm>
            <a:off x="970557" y="4008128"/>
            <a:ext cx="3733646" cy="1179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86" name="Rectangle 85"/>
          <p:cNvSpPr/>
          <p:nvPr/>
        </p:nvSpPr>
        <p:spPr>
          <a:xfrm>
            <a:off x="1021595" y="4070873"/>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87" name="TextBox 128"/>
          <p:cNvSpPr txBox="1"/>
          <p:nvPr/>
        </p:nvSpPr>
        <p:spPr>
          <a:xfrm>
            <a:off x="861177" y="3740931"/>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Fields:</a:t>
            </a:r>
            <a:endParaRPr lang="en-US" sz="1400" b="0" dirty="0">
              <a:solidFill>
                <a:prstClr val="black"/>
              </a:solidFill>
              <a:latin typeface="Calibri" panose="020F0502020204030204"/>
              <a:ea typeface="+mn-ea"/>
            </a:endParaRPr>
          </a:p>
        </p:txBody>
      </p:sp>
      <p:sp>
        <p:nvSpPr>
          <p:cNvPr id="88" name="Rectangle 87"/>
          <p:cNvSpPr/>
          <p:nvPr/>
        </p:nvSpPr>
        <p:spPr>
          <a:xfrm>
            <a:off x="2271492" y="4174981"/>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89" name="Rectangle 88"/>
          <p:cNvSpPr/>
          <p:nvPr/>
        </p:nvSpPr>
        <p:spPr>
          <a:xfrm>
            <a:off x="1300116" y="4174981"/>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0" name="Rectangle 89"/>
          <p:cNvSpPr/>
          <p:nvPr/>
        </p:nvSpPr>
        <p:spPr>
          <a:xfrm>
            <a:off x="2271380" y="4395525"/>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91" name="Rectangle 90"/>
          <p:cNvSpPr/>
          <p:nvPr/>
        </p:nvSpPr>
        <p:spPr>
          <a:xfrm>
            <a:off x="1300004" y="4397065"/>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2" name="Rectangle 91"/>
          <p:cNvSpPr/>
          <p:nvPr/>
        </p:nvSpPr>
        <p:spPr>
          <a:xfrm>
            <a:off x="3964571" y="4073955"/>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3" name="Rectangle 92"/>
          <p:cNvSpPr/>
          <p:nvPr/>
        </p:nvSpPr>
        <p:spPr>
          <a:xfrm>
            <a:off x="3964571" y="4349546"/>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4" name="Isosceles Triangle 93"/>
          <p:cNvSpPr/>
          <p:nvPr/>
        </p:nvSpPr>
        <p:spPr>
          <a:xfrm rot="10800000">
            <a:off x="2097272" y="420392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5" name="Isosceles Triangle 94"/>
          <p:cNvSpPr/>
          <p:nvPr/>
        </p:nvSpPr>
        <p:spPr>
          <a:xfrm rot="10800000">
            <a:off x="2094435" y="4432759"/>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2279402" y="4596050"/>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97" name="Rectangle 96"/>
          <p:cNvSpPr/>
          <p:nvPr/>
        </p:nvSpPr>
        <p:spPr>
          <a:xfrm>
            <a:off x="1308026" y="4597590"/>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8" name="Isosceles Triangle 97"/>
          <p:cNvSpPr/>
          <p:nvPr/>
        </p:nvSpPr>
        <p:spPr>
          <a:xfrm rot="10800000">
            <a:off x="2102457" y="4633284"/>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9" name="Flowchart: Process 98"/>
          <p:cNvSpPr/>
          <p:nvPr/>
        </p:nvSpPr>
        <p:spPr>
          <a:xfrm>
            <a:off x="1131375" y="44252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lowchart: Process 99"/>
          <p:cNvSpPr/>
          <p:nvPr/>
        </p:nvSpPr>
        <p:spPr>
          <a:xfrm>
            <a:off x="1131375" y="42038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lowchart: Process 100"/>
          <p:cNvSpPr/>
          <p:nvPr/>
        </p:nvSpPr>
        <p:spPr>
          <a:xfrm>
            <a:off x="1131375" y="46177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3722952" y="4070873"/>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Isosceles Triangle 102"/>
          <p:cNvSpPr/>
          <p:nvPr/>
        </p:nvSpPr>
        <p:spPr>
          <a:xfrm>
            <a:off x="3754726" y="498960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10800000">
            <a:off x="3755157" y="412259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3755157" y="425368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6043515" y="3123205"/>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185" name="Rectangle 184"/>
          <p:cNvSpPr/>
          <p:nvPr/>
        </p:nvSpPr>
        <p:spPr>
          <a:xfrm>
            <a:off x="6628843" y="3193124"/>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6"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87" name="Rectangle 186"/>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TextBox 12"/>
          <p:cNvSpPr txBox="1"/>
          <p:nvPr/>
        </p:nvSpPr>
        <p:spPr>
          <a:xfrm>
            <a:off x="817162" y="3334574"/>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89" name="Rectangle 188"/>
          <p:cNvSpPr/>
          <p:nvPr/>
        </p:nvSpPr>
        <p:spPr>
          <a:xfrm>
            <a:off x="1270898" y="340449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0" name="TextBox 14"/>
          <p:cNvSpPr txBox="1"/>
          <p:nvPr/>
        </p:nvSpPr>
        <p:spPr>
          <a:xfrm>
            <a:off x="2840710" y="3334574"/>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91" name="Rectangle 190"/>
          <p:cNvSpPr/>
          <p:nvPr/>
        </p:nvSpPr>
        <p:spPr>
          <a:xfrm>
            <a:off x="3259473" y="340449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2" name="TextBox 16"/>
          <p:cNvSpPr txBox="1"/>
          <p:nvPr/>
        </p:nvSpPr>
        <p:spPr>
          <a:xfrm>
            <a:off x="2552372" y="3123205"/>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93" name="Rectangle 192"/>
          <p:cNvSpPr/>
          <p:nvPr/>
        </p:nvSpPr>
        <p:spPr>
          <a:xfrm>
            <a:off x="3266698" y="319312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4" name="TextBox 18"/>
          <p:cNvSpPr txBox="1"/>
          <p:nvPr/>
        </p:nvSpPr>
        <p:spPr>
          <a:xfrm>
            <a:off x="5562620" y="2641883"/>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95" name="Rectangle 194"/>
          <p:cNvSpPr/>
          <p:nvPr/>
        </p:nvSpPr>
        <p:spPr>
          <a:xfrm>
            <a:off x="6025106" y="271180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6"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197" name="Rectangle 196"/>
          <p:cNvSpPr/>
          <p:nvPr/>
        </p:nvSpPr>
        <p:spPr>
          <a:xfrm>
            <a:off x="2289874"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98" name="TextBox 26"/>
          <p:cNvSpPr txBox="1"/>
          <p:nvPr/>
        </p:nvSpPr>
        <p:spPr>
          <a:xfrm>
            <a:off x="1293318" y="152068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99" name="Rectangle 198"/>
          <p:cNvSpPr/>
          <p:nvPr/>
        </p:nvSpPr>
        <p:spPr>
          <a:xfrm>
            <a:off x="2289874" y="1580407"/>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0"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01" name="Rectangle 200"/>
          <p:cNvSpPr/>
          <p:nvPr/>
        </p:nvSpPr>
        <p:spPr>
          <a:xfrm>
            <a:off x="1288972" y="849642"/>
            <a:ext cx="200672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dirty="0">
              <a:solidFill>
                <a:srgbClr val="FF0000"/>
              </a:solidFill>
            </a:endParaRPr>
          </a:p>
        </p:txBody>
      </p:sp>
      <p:pic>
        <p:nvPicPr>
          <p:cNvPr id="203" name="Picture 202"/>
          <p:cNvPicPr>
            <a:picLocks noChangeAspect="1"/>
          </p:cNvPicPr>
          <p:nvPr/>
        </p:nvPicPr>
        <p:blipFill>
          <a:blip r:embed="rId3"/>
          <a:stretch>
            <a:fillRect/>
          </a:stretch>
        </p:blipFill>
        <p:spPr>
          <a:xfrm>
            <a:off x="3071794" y="1335623"/>
            <a:ext cx="120169" cy="140197"/>
          </a:xfrm>
          <a:prstGeom prst="rect">
            <a:avLst/>
          </a:prstGeom>
        </p:spPr>
      </p:pic>
      <p:pic>
        <p:nvPicPr>
          <p:cNvPr id="204" name="Picture 203"/>
          <p:cNvPicPr>
            <a:picLocks noChangeAspect="1"/>
          </p:cNvPicPr>
          <p:nvPr/>
        </p:nvPicPr>
        <p:blipFill>
          <a:blip r:embed="rId3"/>
          <a:stretch>
            <a:fillRect/>
          </a:stretch>
        </p:blipFill>
        <p:spPr>
          <a:xfrm>
            <a:off x="3058787" y="1578096"/>
            <a:ext cx="120169" cy="140197"/>
          </a:xfrm>
          <a:prstGeom prst="rect">
            <a:avLst/>
          </a:prstGeom>
        </p:spPr>
      </p:pic>
      <p:sp>
        <p:nvSpPr>
          <p:cNvPr id="205" name="TextBox 79"/>
          <p:cNvSpPr txBox="1"/>
          <p:nvPr/>
        </p:nvSpPr>
        <p:spPr>
          <a:xfrm>
            <a:off x="4151441" y="3123205"/>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206" name="Rectangle 205"/>
          <p:cNvSpPr/>
          <p:nvPr/>
        </p:nvSpPr>
        <p:spPr>
          <a:xfrm>
            <a:off x="5046328" y="319312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7" name="TextBox 81"/>
          <p:cNvSpPr txBox="1"/>
          <p:nvPr/>
        </p:nvSpPr>
        <p:spPr>
          <a:xfrm>
            <a:off x="4519946" y="3334574"/>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208" name="Rectangle 207"/>
          <p:cNvSpPr/>
          <p:nvPr/>
        </p:nvSpPr>
        <p:spPr>
          <a:xfrm>
            <a:off x="5046328" y="3404492"/>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0"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211" name="Rectangle 210"/>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13"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214" name="Rectangle 213"/>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5"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216" name="Rectangle 215"/>
          <p:cNvSpPr/>
          <p:nvPr/>
        </p:nvSpPr>
        <p:spPr>
          <a:xfrm>
            <a:off x="7747794" y="1104703"/>
            <a:ext cx="416591" cy="135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218" name="TextBox 110"/>
          <p:cNvSpPr txBox="1"/>
          <p:nvPr/>
        </p:nvSpPr>
        <p:spPr>
          <a:xfrm>
            <a:off x="5059513" y="2432862"/>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219" name="Rectangle 218"/>
          <p:cNvSpPr/>
          <p:nvPr/>
        </p:nvSpPr>
        <p:spPr>
          <a:xfrm>
            <a:off x="6016888" y="2502781"/>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20" name="Picture 219"/>
          <p:cNvPicPr>
            <a:picLocks noChangeAspect="1"/>
          </p:cNvPicPr>
          <p:nvPr/>
        </p:nvPicPr>
        <p:blipFill>
          <a:blip r:embed="rId3"/>
          <a:stretch>
            <a:fillRect/>
          </a:stretch>
        </p:blipFill>
        <p:spPr>
          <a:xfrm>
            <a:off x="6773240" y="2501263"/>
            <a:ext cx="120169" cy="140197"/>
          </a:xfrm>
          <a:prstGeom prst="rect">
            <a:avLst/>
          </a:prstGeom>
        </p:spPr>
      </p:pic>
      <p:sp>
        <p:nvSpPr>
          <p:cNvPr id="221" name="Rectangle 220"/>
          <p:cNvSpPr/>
          <p:nvPr/>
        </p:nvSpPr>
        <p:spPr>
          <a:xfrm>
            <a:off x="7297044" y="3405158"/>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2" name="TextBox 90"/>
          <p:cNvSpPr txBox="1"/>
          <p:nvPr/>
        </p:nvSpPr>
        <p:spPr>
          <a:xfrm>
            <a:off x="6509621" y="3320498"/>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223"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224" name="Rectangle 223"/>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6"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227" name="Rectangle 226"/>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29"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230" name="Rectangle 229"/>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2"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233" name="Rectangle 232"/>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5" name="TextBox 99"/>
          <p:cNvSpPr txBox="1"/>
          <p:nvPr/>
        </p:nvSpPr>
        <p:spPr>
          <a:xfrm>
            <a:off x="4546222" y="1531907"/>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36" name="Rectangle 235"/>
          <p:cNvSpPr/>
          <p:nvPr/>
        </p:nvSpPr>
        <p:spPr>
          <a:xfrm>
            <a:off x="5925926" y="161199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37" name="TextBox 26"/>
          <p:cNvSpPr txBox="1"/>
          <p:nvPr/>
        </p:nvSpPr>
        <p:spPr>
          <a:xfrm>
            <a:off x="1343011" y="1714867"/>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238" name="Rectangle 237"/>
          <p:cNvSpPr/>
          <p:nvPr/>
        </p:nvSpPr>
        <p:spPr>
          <a:xfrm>
            <a:off x="2289874" y="1784786"/>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39" name="Picture 238"/>
          <p:cNvPicPr>
            <a:picLocks noChangeAspect="1"/>
          </p:cNvPicPr>
          <p:nvPr/>
        </p:nvPicPr>
        <p:blipFill>
          <a:blip r:embed="rId3"/>
          <a:stretch>
            <a:fillRect/>
          </a:stretch>
        </p:blipFill>
        <p:spPr>
          <a:xfrm>
            <a:off x="3054771" y="1783268"/>
            <a:ext cx="120169" cy="140197"/>
          </a:xfrm>
          <a:prstGeom prst="rect">
            <a:avLst/>
          </a:prstGeom>
        </p:spPr>
      </p:pic>
      <p:sp>
        <p:nvSpPr>
          <p:cNvPr id="240" name="TextBox 99"/>
          <p:cNvSpPr txBox="1"/>
          <p:nvPr/>
        </p:nvSpPr>
        <p:spPr>
          <a:xfrm>
            <a:off x="4595915" y="1751691"/>
            <a:ext cx="139653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41" name="Rectangle 240"/>
          <p:cNvSpPr/>
          <p:nvPr/>
        </p:nvSpPr>
        <p:spPr>
          <a:xfrm>
            <a:off x="5925926" y="1821610"/>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42" name="TextBox 16"/>
          <p:cNvSpPr txBox="1"/>
          <p:nvPr/>
        </p:nvSpPr>
        <p:spPr>
          <a:xfrm>
            <a:off x="835431" y="3123205"/>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43" name="Rectangle 242"/>
          <p:cNvSpPr/>
          <p:nvPr/>
        </p:nvSpPr>
        <p:spPr>
          <a:xfrm>
            <a:off x="1278785" y="3193124"/>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44" name="TextBox 90"/>
          <p:cNvSpPr txBox="1"/>
          <p:nvPr/>
        </p:nvSpPr>
        <p:spPr>
          <a:xfrm>
            <a:off x="1519470" y="1987826"/>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45" name="Rectangle 244"/>
          <p:cNvSpPr/>
          <p:nvPr/>
        </p:nvSpPr>
        <p:spPr>
          <a:xfrm>
            <a:off x="2289874" y="2057744"/>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47" name="TextBox 87"/>
          <p:cNvSpPr txBox="1"/>
          <p:nvPr/>
        </p:nvSpPr>
        <p:spPr>
          <a:xfrm>
            <a:off x="1131568" y="2427834"/>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248" name="Rectangle 247"/>
          <p:cNvSpPr/>
          <p:nvPr/>
        </p:nvSpPr>
        <p:spPr>
          <a:xfrm>
            <a:off x="1829388" y="2497124"/>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49" name="Isosceles Triangle 248"/>
          <p:cNvSpPr/>
          <p:nvPr/>
        </p:nvSpPr>
        <p:spPr>
          <a:xfrm rot="10800000">
            <a:off x="2123975" y="252726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0" name="TextBox 87"/>
          <p:cNvSpPr txBox="1"/>
          <p:nvPr/>
        </p:nvSpPr>
        <p:spPr>
          <a:xfrm>
            <a:off x="1187597" y="2645549"/>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51" name="Rectangle 250"/>
          <p:cNvSpPr/>
          <p:nvPr/>
        </p:nvSpPr>
        <p:spPr>
          <a:xfrm>
            <a:off x="1838095" y="2714839"/>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52" name="Isosceles Triangle 251"/>
          <p:cNvSpPr/>
          <p:nvPr/>
        </p:nvSpPr>
        <p:spPr>
          <a:xfrm rot="10800000">
            <a:off x="2132682" y="274497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3" name="Rectangle 252"/>
          <p:cNvSpPr/>
          <p:nvPr/>
        </p:nvSpPr>
        <p:spPr>
          <a:xfrm>
            <a:off x="2289874" y="2496398"/>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4" name="Picture 253"/>
          <p:cNvPicPr>
            <a:picLocks noChangeAspect="1"/>
          </p:cNvPicPr>
          <p:nvPr/>
        </p:nvPicPr>
        <p:blipFill>
          <a:blip r:embed="rId3"/>
          <a:stretch>
            <a:fillRect/>
          </a:stretch>
        </p:blipFill>
        <p:spPr>
          <a:xfrm>
            <a:off x="3059310" y="2494087"/>
            <a:ext cx="120169" cy="140197"/>
          </a:xfrm>
          <a:prstGeom prst="rect">
            <a:avLst/>
          </a:prstGeom>
        </p:spPr>
      </p:pic>
      <p:sp>
        <p:nvSpPr>
          <p:cNvPr id="255" name="Rectangle 254"/>
          <p:cNvSpPr/>
          <p:nvPr/>
        </p:nvSpPr>
        <p:spPr>
          <a:xfrm>
            <a:off x="2289874" y="2714113"/>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6" name="Picture 255"/>
          <p:cNvPicPr>
            <a:picLocks noChangeAspect="1"/>
          </p:cNvPicPr>
          <p:nvPr/>
        </p:nvPicPr>
        <p:blipFill>
          <a:blip r:embed="rId3"/>
          <a:stretch>
            <a:fillRect/>
          </a:stretch>
        </p:blipFill>
        <p:spPr>
          <a:xfrm>
            <a:off x="3059310" y="2711802"/>
            <a:ext cx="120169" cy="140197"/>
          </a:xfrm>
          <a:prstGeom prst="rect">
            <a:avLst/>
          </a:prstGeom>
        </p:spPr>
      </p:pic>
      <p:sp>
        <p:nvSpPr>
          <p:cNvPr id="257" name="TextBox 87"/>
          <p:cNvSpPr txBox="1"/>
          <p:nvPr/>
        </p:nvSpPr>
        <p:spPr>
          <a:xfrm>
            <a:off x="2294889" y="2250262"/>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60" name="Rectangle 259"/>
          <p:cNvSpPr/>
          <p:nvPr/>
        </p:nvSpPr>
        <p:spPr>
          <a:xfrm>
            <a:off x="3469062" y="157267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1" name="Picture 260"/>
          <p:cNvPicPr>
            <a:picLocks noChangeAspect="1"/>
          </p:cNvPicPr>
          <p:nvPr/>
        </p:nvPicPr>
        <p:blipFill>
          <a:blip r:embed="rId3"/>
          <a:stretch>
            <a:fillRect/>
          </a:stretch>
        </p:blipFill>
        <p:spPr>
          <a:xfrm>
            <a:off x="4229895" y="1570365"/>
            <a:ext cx="120169" cy="140197"/>
          </a:xfrm>
          <a:prstGeom prst="rect">
            <a:avLst/>
          </a:prstGeom>
        </p:spPr>
      </p:pic>
      <p:sp>
        <p:nvSpPr>
          <p:cNvPr id="262" name="TextBox 176"/>
          <p:cNvSpPr txBox="1"/>
          <p:nvPr/>
        </p:nvSpPr>
        <p:spPr>
          <a:xfrm>
            <a:off x="3150419" y="1710882"/>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63" name="Rectangle 262"/>
          <p:cNvSpPr/>
          <p:nvPr/>
        </p:nvSpPr>
        <p:spPr>
          <a:xfrm>
            <a:off x="3469062" y="179061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4" name="Picture 263"/>
          <p:cNvPicPr>
            <a:picLocks noChangeAspect="1"/>
          </p:cNvPicPr>
          <p:nvPr/>
        </p:nvPicPr>
        <p:blipFill>
          <a:blip r:embed="rId3"/>
          <a:stretch>
            <a:fillRect/>
          </a:stretch>
        </p:blipFill>
        <p:spPr>
          <a:xfrm>
            <a:off x="4237183" y="1788304"/>
            <a:ext cx="120169" cy="140197"/>
          </a:xfrm>
          <a:prstGeom prst="rect">
            <a:avLst/>
          </a:prstGeom>
        </p:spPr>
      </p:pic>
      <p:sp>
        <p:nvSpPr>
          <p:cNvPr id="57" name="Isosceles Triangle 56"/>
          <p:cNvSpPr/>
          <p:nvPr/>
        </p:nvSpPr>
        <p:spPr>
          <a:xfrm rot="10800000">
            <a:off x="5979468" y="1130149"/>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5" name="Isosceles Triangle 264"/>
          <p:cNvSpPr/>
          <p:nvPr/>
        </p:nvSpPr>
        <p:spPr>
          <a:xfrm rot="10800000">
            <a:off x="3163348" y="877832"/>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6" name="Isosceles Triangle 265"/>
          <p:cNvSpPr/>
          <p:nvPr/>
        </p:nvSpPr>
        <p:spPr>
          <a:xfrm rot="10800000">
            <a:off x="2566583" y="112818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1" name="Isosceles Triangle 270"/>
          <p:cNvSpPr/>
          <p:nvPr/>
        </p:nvSpPr>
        <p:spPr>
          <a:xfrm rot="10800000">
            <a:off x="8148428" y="87227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2" name="TextBox 176"/>
          <p:cNvSpPr txBox="1"/>
          <p:nvPr/>
        </p:nvSpPr>
        <p:spPr>
          <a:xfrm>
            <a:off x="3145029" y="1257475"/>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3" name="TextBox 170"/>
          <p:cNvSpPr txBox="1"/>
          <p:nvPr/>
        </p:nvSpPr>
        <p:spPr>
          <a:xfrm>
            <a:off x="3143131" y="148641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4" name="TextBox 176"/>
          <p:cNvSpPr txBox="1"/>
          <p:nvPr/>
        </p:nvSpPr>
        <p:spPr>
          <a:xfrm>
            <a:off x="6411470" y="1543216"/>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5" name="TextBox 170"/>
          <p:cNvSpPr txBox="1"/>
          <p:nvPr/>
        </p:nvSpPr>
        <p:spPr>
          <a:xfrm>
            <a:off x="6409572" y="1746026"/>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6" name="Rectangle 275"/>
          <p:cNvSpPr/>
          <p:nvPr/>
        </p:nvSpPr>
        <p:spPr>
          <a:xfrm>
            <a:off x="6739179" y="160657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7" name="Rectangle 276"/>
          <p:cNvSpPr/>
          <p:nvPr/>
        </p:nvSpPr>
        <p:spPr>
          <a:xfrm>
            <a:off x="6739179" y="1816196"/>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8" name="TextBox 176"/>
          <p:cNvSpPr txBox="1"/>
          <p:nvPr/>
        </p:nvSpPr>
        <p:spPr>
          <a:xfrm>
            <a:off x="3144388" y="242404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9" name="Rectangle 278"/>
          <p:cNvSpPr/>
          <p:nvPr/>
        </p:nvSpPr>
        <p:spPr>
          <a:xfrm>
            <a:off x="3469062" y="2503774"/>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0" name="Picture 279"/>
          <p:cNvPicPr>
            <a:picLocks noChangeAspect="1"/>
          </p:cNvPicPr>
          <p:nvPr/>
        </p:nvPicPr>
        <p:blipFill>
          <a:blip r:embed="rId3"/>
          <a:stretch>
            <a:fillRect/>
          </a:stretch>
        </p:blipFill>
        <p:spPr>
          <a:xfrm>
            <a:off x="4231152" y="2501463"/>
            <a:ext cx="120169" cy="140197"/>
          </a:xfrm>
          <a:prstGeom prst="rect">
            <a:avLst/>
          </a:prstGeom>
        </p:spPr>
      </p:pic>
      <p:sp>
        <p:nvSpPr>
          <p:cNvPr id="281" name="TextBox 176"/>
          <p:cNvSpPr txBox="1"/>
          <p:nvPr/>
        </p:nvSpPr>
        <p:spPr>
          <a:xfrm>
            <a:off x="3153095" y="2641756"/>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82" name="Rectangle 281"/>
          <p:cNvSpPr/>
          <p:nvPr/>
        </p:nvSpPr>
        <p:spPr>
          <a:xfrm>
            <a:off x="3469062" y="2721489"/>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3" name="Picture 282"/>
          <p:cNvPicPr>
            <a:picLocks noChangeAspect="1"/>
          </p:cNvPicPr>
          <p:nvPr/>
        </p:nvPicPr>
        <p:blipFill>
          <a:blip r:embed="rId3"/>
          <a:stretch>
            <a:fillRect/>
          </a:stretch>
        </p:blipFill>
        <p:spPr>
          <a:xfrm>
            <a:off x="4239859" y="2719178"/>
            <a:ext cx="120169" cy="140197"/>
          </a:xfrm>
          <a:prstGeom prst="rect">
            <a:avLst/>
          </a:prstGeom>
        </p:spPr>
      </p:pic>
      <p:sp>
        <p:nvSpPr>
          <p:cNvPr id="284" name="Isosceles Triangle 283"/>
          <p:cNvSpPr/>
          <p:nvPr/>
        </p:nvSpPr>
        <p:spPr>
          <a:xfrm rot="10800000">
            <a:off x="2257657" y="321173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5" name="Isosceles Triangle 284"/>
          <p:cNvSpPr/>
          <p:nvPr/>
        </p:nvSpPr>
        <p:spPr>
          <a:xfrm rot="10800000">
            <a:off x="3859690" y="321995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6" name="Isosceles Triangle 285"/>
          <p:cNvSpPr/>
          <p:nvPr/>
        </p:nvSpPr>
        <p:spPr>
          <a:xfrm rot="10800000">
            <a:off x="5645746" y="3214184"/>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7" name="Isosceles Triangle 286"/>
          <p:cNvSpPr/>
          <p:nvPr/>
        </p:nvSpPr>
        <p:spPr>
          <a:xfrm rot="10800000">
            <a:off x="8164385" y="342471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8" name="Isosceles Triangle 287"/>
          <p:cNvSpPr/>
          <p:nvPr/>
        </p:nvSpPr>
        <p:spPr>
          <a:xfrm rot="10800000">
            <a:off x="1858541" y="343796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9" name="TextBox 170"/>
          <p:cNvSpPr txBox="1"/>
          <p:nvPr/>
        </p:nvSpPr>
        <p:spPr>
          <a:xfrm>
            <a:off x="7307416" y="3123205"/>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0" name="Rectangle 289"/>
          <p:cNvSpPr/>
          <p:nvPr/>
        </p:nvSpPr>
        <p:spPr>
          <a:xfrm>
            <a:off x="7586481" y="3188308"/>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92" name="TextBox 170"/>
          <p:cNvSpPr txBox="1"/>
          <p:nvPr/>
        </p:nvSpPr>
        <p:spPr>
          <a:xfrm>
            <a:off x="6870264" y="2648713"/>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3" name="Rectangle 292"/>
          <p:cNvSpPr/>
          <p:nvPr/>
        </p:nvSpPr>
        <p:spPr>
          <a:xfrm>
            <a:off x="7187977" y="272036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94" name="Isosceles Triangle 293"/>
          <p:cNvSpPr/>
          <p:nvPr/>
        </p:nvSpPr>
        <p:spPr>
          <a:xfrm rot="10800000">
            <a:off x="3852884" y="342471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5" name="Isosceles Triangle 294"/>
          <p:cNvSpPr/>
          <p:nvPr/>
        </p:nvSpPr>
        <p:spPr>
          <a:xfrm rot="10800000">
            <a:off x="5761333" y="343796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6" name="Isosceles Triangle 295"/>
          <p:cNvSpPr/>
          <p:nvPr/>
        </p:nvSpPr>
        <p:spPr>
          <a:xfrm rot="10800000">
            <a:off x="5131486" y="88654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7" name="Isosceles Triangle 296"/>
          <p:cNvSpPr/>
          <p:nvPr/>
        </p:nvSpPr>
        <p:spPr>
          <a:xfrm rot="10800000">
            <a:off x="3624904" y="113038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8" name="Isosceles Triangle 297"/>
          <p:cNvSpPr/>
          <p:nvPr/>
        </p:nvSpPr>
        <p:spPr>
          <a:xfrm rot="10800000">
            <a:off x="4156125" y="87782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9" name="Isosceles Triangle 298"/>
          <p:cNvSpPr/>
          <p:nvPr/>
        </p:nvSpPr>
        <p:spPr>
          <a:xfrm rot="10800000">
            <a:off x="8026505" y="114223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00" name="Isosceles Triangle 299"/>
          <p:cNvSpPr/>
          <p:nvPr/>
        </p:nvSpPr>
        <p:spPr>
          <a:xfrm rot="10800000">
            <a:off x="7007607" y="114223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9" name="Rectangle 318"/>
          <p:cNvSpPr/>
          <p:nvPr/>
        </p:nvSpPr>
        <p:spPr>
          <a:xfrm>
            <a:off x="6200251" y="4610835"/>
            <a:ext cx="2027344" cy="5857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grpSp>
        <p:nvGrpSpPr>
          <p:cNvPr id="10" name="Group 9"/>
          <p:cNvGrpSpPr/>
          <p:nvPr/>
        </p:nvGrpSpPr>
        <p:grpSpPr>
          <a:xfrm>
            <a:off x="6234497" y="4665892"/>
            <a:ext cx="1994454" cy="276999"/>
            <a:chOff x="4856067" y="4065386"/>
            <a:chExt cx="1994454" cy="276999"/>
          </a:xfrm>
        </p:grpSpPr>
        <p:sp>
          <p:nvSpPr>
            <p:cNvPr id="303" name="Flowchart: Process 302"/>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79"/>
            <p:cNvSpPr txBox="1"/>
            <p:nvPr/>
          </p:nvSpPr>
          <p:spPr>
            <a:xfrm>
              <a:off x="4856067" y="4065386"/>
              <a:ext cx="71596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Deleted:</a:t>
              </a:r>
              <a:endParaRPr lang="en-US" sz="1200" b="0" dirty="0">
                <a:solidFill>
                  <a:prstClr val="black"/>
                </a:solidFill>
                <a:latin typeface="Calibri" panose="020F0502020204030204"/>
                <a:ea typeface="+mn-ea"/>
              </a:endParaRPr>
            </a:p>
          </p:txBody>
        </p:sp>
        <p:sp>
          <p:nvSpPr>
            <p:cNvPr id="306" name="Rectangle 305"/>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07" name="Flowchart: Process 306"/>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Rectangle 307"/>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09" name="Flowchart: Process 308"/>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grpSp>
        <p:nvGrpSpPr>
          <p:cNvPr id="311" name="Group 310"/>
          <p:cNvGrpSpPr/>
          <p:nvPr/>
        </p:nvGrpSpPr>
        <p:grpSpPr>
          <a:xfrm>
            <a:off x="6279012" y="4896671"/>
            <a:ext cx="1953674" cy="276999"/>
            <a:chOff x="4896847" y="4065386"/>
            <a:chExt cx="1953674" cy="276999"/>
          </a:xfrm>
        </p:grpSpPr>
        <p:sp>
          <p:nvSpPr>
            <p:cNvPr id="312" name="Flowchart: Process 311"/>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TextBox 79"/>
            <p:cNvSpPr txBox="1"/>
            <p:nvPr/>
          </p:nvSpPr>
          <p:spPr>
            <a:xfrm>
              <a:off x="4896847" y="4065386"/>
              <a:ext cx="67518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Hidden:</a:t>
              </a:r>
              <a:endParaRPr lang="en-US" sz="1200" b="0" dirty="0">
                <a:solidFill>
                  <a:prstClr val="black"/>
                </a:solidFill>
                <a:latin typeface="Calibri" panose="020F0502020204030204"/>
                <a:ea typeface="+mn-ea"/>
              </a:endParaRPr>
            </a:p>
          </p:txBody>
        </p:sp>
        <p:sp>
          <p:nvSpPr>
            <p:cNvPr id="314" name="Rectangle 313"/>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15" name="Flowchart: Process 314"/>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17" name="Flowchart: Process 316"/>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sp>
        <p:nvSpPr>
          <p:cNvPr id="320" name="TextBox 128"/>
          <p:cNvSpPr txBox="1"/>
          <p:nvPr/>
        </p:nvSpPr>
        <p:spPr>
          <a:xfrm>
            <a:off x="6097834" y="4329357"/>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Flags:</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1664233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7" name="Picture 6"/>
          <p:cNvPicPr>
            <a:picLocks noChangeAspect="1"/>
          </p:cNvPicPr>
          <p:nvPr/>
        </p:nvPicPr>
        <p:blipFill>
          <a:blip r:embed="rId3"/>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963265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Backup/Reference</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41</a:t>
            </a:fld>
            <a:endParaRPr lang="en-US"/>
          </a:p>
        </p:txBody>
      </p:sp>
    </p:spTree>
    <p:extLst>
      <p:ext uri="{BB962C8B-B14F-4D97-AF65-F5344CB8AC3E}">
        <p14:creationId xmlns:p14="http://schemas.microsoft.com/office/powerpoint/2010/main" val="1719213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42</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129084" y="2766792"/>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BOM Id</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1992183" y="2776120"/>
            <a:ext cx="104118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Description</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Status</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92490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Comments</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687880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BOM-00877  Sonar Laptop                       Pre-Release      Ready for review MM/DD  </a:t>
            </a:r>
          </a:p>
          <a:p>
            <a:r>
              <a:rPr lang="en-US" sz="1000" dirty="0" smtClean="0">
                <a:latin typeface="Courier New" panose="02070309020205020404" pitchFamily="49" charset="0"/>
                <a:cs typeface="Courier New" panose="02070309020205020404" pitchFamily="49" charset="0"/>
              </a:rPr>
              <a:t>BOM-00101  Wiring Interface Kit               Released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95" name="Group 94"/>
          <p:cNvGrpSpPr/>
          <p:nvPr/>
        </p:nvGrpSpPr>
        <p:grpSpPr>
          <a:xfrm>
            <a:off x="754508" y="986408"/>
            <a:ext cx="7645213" cy="5414392"/>
            <a:chOff x="754508" y="986408"/>
            <a:chExt cx="7645213" cy="5414392"/>
          </a:xfrm>
        </p:grpSpPr>
        <p:cxnSp>
          <p:nvCxnSpPr>
            <p:cNvPr id="96" name="Straight Connector 9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6123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43</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505" y="277450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129084" y="2766792"/>
            <a:ext cx="57631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Level</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2810900" y="2776120"/>
            <a:ext cx="159902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Item Description</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48333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Group</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32948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 of </a:t>
            </a:r>
          </a:p>
          <a:p>
            <a:r>
              <a:rPr lang="en-US" sz="1200" b="1" dirty="0" smtClean="0">
                <a:latin typeface="Courier New" panose="02070309020205020404" pitchFamily="49" charset="0"/>
                <a:cs typeface="Courier New" panose="02070309020205020404" pitchFamily="49" charset="0"/>
              </a:rPr>
              <a:t>Measure</a:t>
            </a:r>
          </a:p>
        </p:txBody>
      </p:sp>
      <p:sp>
        <p:nvSpPr>
          <p:cNvPr id="61" name="TextBox 60"/>
          <p:cNvSpPr txBox="1"/>
          <p:nvPr/>
        </p:nvSpPr>
        <p:spPr>
          <a:xfrm>
            <a:off x="6309851" y="2786706"/>
            <a:ext cx="576312"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Qty</a:t>
            </a:r>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Req’d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557075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     1    N139894-1   Sonar Laptop                 2   Each         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BOM-00101   Wiring Interface Kit         2   Kit          2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78" name="Line Callout 1 77"/>
          <p:cNvSpPr/>
          <p:nvPr/>
        </p:nvSpPr>
        <p:spPr>
          <a:xfrm>
            <a:off x="7431864" y="1834707"/>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Remarks</a:t>
            </a:r>
            <a:endParaRPr lang="en-US" sz="1200"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16" name="Group 15"/>
          <p:cNvGrpSpPr/>
          <p:nvPr/>
        </p:nvGrpSpPr>
        <p:grpSpPr>
          <a:xfrm>
            <a:off x="754508" y="986408"/>
            <a:ext cx="7645213" cy="5414392"/>
            <a:chOff x="754508" y="986408"/>
            <a:chExt cx="7645213" cy="5414392"/>
          </a:xfrm>
        </p:grpSpPr>
        <p:cxnSp>
          <p:nvCxnSpPr>
            <p:cNvPr id="11" name="Straight Connector 1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76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6162"/>
            <a:ext cx="8675150" cy="794899"/>
          </a:xfrm>
        </p:spPr>
        <p:txBody>
          <a:bodyPr/>
          <a:lstStyle/>
          <a:p>
            <a:r>
              <a:rPr lang="en-US" dirty="0"/>
              <a:t>PCD </a:t>
            </a:r>
            <a:r>
              <a:rPr lang="en-US" dirty="0" smtClean="0"/>
              <a:t>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44</a:t>
            </a:fld>
            <a:endParaRPr lang="en-US" dirty="0"/>
          </a:p>
        </p:txBody>
      </p:sp>
      <p:sp>
        <p:nvSpPr>
          <p:cNvPr id="7" name="Rectangle 6"/>
          <p:cNvSpPr/>
          <p:nvPr/>
        </p:nvSpPr>
        <p:spPr>
          <a:xfrm>
            <a:off x="775798" y="957256"/>
            <a:ext cx="7592403" cy="55327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8" name="Flowchart: Process 7"/>
          <p:cNvSpPr/>
          <p:nvPr/>
        </p:nvSpPr>
        <p:spPr>
          <a:xfrm>
            <a:off x="889137" y="1597501"/>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92"/>
          <p:cNvSpPr txBox="1"/>
          <p:nvPr/>
        </p:nvSpPr>
        <p:spPr>
          <a:xfrm>
            <a:off x="2051284" y="1540481"/>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0" name="TextBox 116"/>
          <p:cNvSpPr txBox="1"/>
          <p:nvPr/>
        </p:nvSpPr>
        <p:spPr>
          <a:xfrm>
            <a:off x="3552495" y="1552768"/>
            <a:ext cx="91880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11" name="TextBox 122"/>
          <p:cNvSpPr txBox="1"/>
          <p:nvPr/>
        </p:nvSpPr>
        <p:spPr>
          <a:xfrm>
            <a:off x="5080385" y="1540582"/>
            <a:ext cx="73449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2" name="TextBox 20"/>
          <p:cNvSpPr txBox="1"/>
          <p:nvPr/>
        </p:nvSpPr>
        <p:spPr>
          <a:xfrm>
            <a:off x="1037574" y="1540481"/>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a:t>
            </a:r>
            <a:endParaRPr lang="en-US" sz="1400" b="0" dirty="0">
              <a:solidFill>
                <a:prstClr val="black"/>
              </a:solidFill>
              <a:latin typeface="Calibri" panose="020F0502020204030204"/>
              <a:ea typeface="+mn-ea"/>
            </a:endParaRPr>
          </a:p>
        </p:txBody>
      </p:sp>
      <p:cxnSp>
        <p:nvCxnSpPr>
          <p:cNvPr id="13" name="Straight Connector 12"/>
          <p:cNvCxnSpPr/>
          <p:nvPr/>
        </p:nvCxnSpPr>
        <p:spPr>
          <a:xfrm flipH="1">
            <a:off x="8190314" y="1787015"/>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8210513" y="36077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0800000">
            <a:off x="8202066" y="18177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Process 15"/>
          <p:cNvSpPr/>
          <p:nvPr/>
        </p:nvSpPr>
        <p:spPr>
          <a:xfrm>
            <a:off x="8202066" y="194886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117421" y="1871316"/>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cxnSp>
        <p:nvCxnSpPr>
          <p:cNvPr id="18" name="Straight Connector 17"/>
          <p:cNvCxnSpPr/>
          <p:nvPr/>
        </p:nvCxnSpPr>
        <p:spPr>
          <a:xfrm>
            <a:off x="889095" y="1787015"/>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48520" y="1871332"/>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0" name="Rectangle 19"/>
          <p:cNvSpPr/>
          <p:nvPr/>
        </p:nvSpPr>
        <p:spPr>
          <a:xfrm>
            <a:off x="1117421" y="2103965"/>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1" name="TextBox 20"/>
          <p:cNvSpPr txBox="1"/>
          <p:nvPr/>
        </p:nvSpPr>
        <p:spPr>
          <a:xfrm>
            <a:off x="879244" y="1280038"/>
            <a:ext cx="567816"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User:</a:t>
            </a:r>
            <a:endParaRPr lang="en-US" sz="1400" b="0" dirty="0">
              <a:solidFill>
                <a:prstClr val="black"/>
              </a:solidFill>
              <a:latin typeface="Calibri" panose="020F0502020204030204"/>
              <a:ea typeface="+mn-ea"/>
            </a:endParaRPr>
          </a:p>
        </p:txBody>
      </p:sp>
      <p:sp>
        <p:nvSpPr>
          <p:cNvPr id="24" name="Rectangle 23"/>
          <p:cNvSpPr/>
          <p:nvPr/>
        </p:nvSpPr>
        <p:spPr>
          <a:xfrm>
            <a:off x="1409458" y="1333346"/>
            <a:ext cx="1180422" cy="2011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Joe Smith</a:t>
            </a:r>
            <a:endParaRPr lang="en-US" sz="1400" b="0" dirty="0">
              <a:solidFill>
                <a:prstClr val="black"/>
              </a:solidFill>
            </a:endParaRPr>
          </a:p>
        </p:txBody>
      </p:sp>
      <p:sp>
        <p:nvSpPr>
          <p:cNvPr id="25" name="Rectangle 24"/>
          <p:cNvSpPr/>
          <p:nvPr/>
        </p:nvSpPr>
        <p:spPr>
          <a:xfrm>
            <a:off x="1117421" y="2336614"/>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Reviewer</a:t>
            </a:r>
          </a:p>
        </p:txBody>
      </p:sp>
      <p:sp>
        <p:nvSpPr>
          <p:cNvPr id="26" name="Isosceles Triangle 25"/>
          <p:cNvSpPr/>
          <p:nvPr/>
        </p:nvSpPr>
        <p:spPr>
          <a:xfrm rot="10800000">
            <a:off x="1492012" y="16505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0800000">
            <a:off x="2505533" y="16609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117421" y="256926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9" name="Rectangle 28"/>
          <p:cNvSpPr/>
          <p:nvPr/>
        </p:nvSpPr>
        <p:spPr>
          <a:xfrm>
            <a:off x="1117421" y="2801912"/>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32" name="Rectangle 31"/>
          <p:cNvSpPr/>
          <p:nvPr/>
        </p:nvSpPr>
        <p:spPr>
          <a:xfrm>
            <a:off x="3641603" y="1871881"/>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N00024-15-C-6222</a:t>
            </a:r>
          </a:p>
        </p:txBody>
      </p:sp>
      <p:sp>
        <p:nvSpPr>
          <p:cNvPr id="34" name="Flowchart: Process 33"/>
          <p:cNvSpPr/>
          <p:nvPr/>
        </p:nvSpPr>
        <p:spPr>
          <a:xfrm>
            <a:off x="945509" y="19066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Process 34"/>
          <p:cNvSpPr/>
          <p:nvPr/>
        </p:nvSpPr>
        <p:spPr>
          <a:xfrm>
            <a:off x="949487" y="213930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Process 35"/>
          <p:cNvSpPr/>
          <p:nvPr/>
        </p:nvSpPr>
        <p:spPr>
          <a:xfrm>
            <a:off x="945509" y="237201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Process 36"/>
          <p:cNvSpPr/>
          <p:nvPr/>
        </p:nvSpPr>
        <p:spPr>
          <a:xfrm>
            <a:off x="945509" y="25907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Process 37"/>
          <p:cNvSpPr/>
          <p:nvPr/>
        </p:nvSpPr>
        <p:spPr>
          <a:xfrm>
            <a:off x="945509" y="283134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5173767" y="1864334"/>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Spares</a:t>
            </a:r>
            <a:endParaRPr lang="en-US" sz="1050" b="0" dirty="0">
              <a:solidFill>
                <a:prstClr val="black"/>
              </a:solidFill>
            </a:endParaRPr>
          </a:p>
        </p:txBody>
      </p:sp>
      <p:sp>
        <p:nvSpPr>
          <p:cNvPr id="40" name="TextBox 122"/>
          <p:cNvSpPr txBox="1"/>
          <p:nvPr/>
        </p:nvSpPr>
        <p:spPr>
          <a:xfrm>
            <a:off x="7256898" y="1542060"/>
            <a:ext cx="92832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Due Date</a:t>
            </a:r>
            <a:endParaRPr lang="en-US" sz="1400" b="0" dirty="0">
              <a:solidFill>
                <a:prstClr val="black"/>
              </a:solidFill>
              <a:latin typeface="Calibri" panose="020F0502020204030204"/>
              <a:ea typeface="+mn-ea"/>
            </a:endParaRPr>
          </a:p>
        </p:txBody>
      </p:sp>
      <p:sp>
        <p:nvSpPr>
          <p:cNvPr id="41" name="Rectangle 40"/>
          <p:cNvSpPr/>
          <p:nvPr/>
        </p:nvSpPr>
        <p:spPr>
          <a:xfrm>
            <a:off x="7361334" y="1860545"/>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1/15/17</a:t>
            </a:r>
            <a:endParaRPr lang="en-US" sz="1050" b="0" dirty="0">
              <a:solidFill>
                <a:prstClr val="black"/>
              </a:solidFill>
            </a:endParaRPr>
          </a:p>
        </p:txBody>
      </p:sp>
      <p:sp>
        <p:nvSpPr>
          <p:cNvPr id="42" name="Isosceles Triangle 41"/>
          <p:cNvSpPr/>
          <p:nvPr/>
        </p:nvSpPr>
        <p:spPr>
          <a:xfrm rot="10800000">
            <a:off x="5786800" y="165608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10800000">
            <a:off x="4309197"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8094445" y="16560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148520" y="210396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46" name="Rectangle 45"/>
          <p:cNvSpPr/>
          <p:nvPr/>
        </p:nvSpPr>
        <p:spPr>
          <a:xfrm>
            <a:off x="3641603" y="210451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7" name="Rectangle 46"/>
          <p:cNvSpPr/>
          <p:nvPr/>
        </p:nvSpPr>
        <p:spPr>
          <a:xfrm>
            <a:off x="5173767" y="209696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8" name="Rectangle 47"/>
          <p:cNvSpPr/>
          <p:nvPr/>
        </p:nvSpPr>
        <p:spPr>
          <a:xfrm>
            <a:off x="7361334" y="209317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9" name="Rectangle 48"/>
          <p:cNvSpPr/>
          <p:nvPr/>
        </p:nvSpPr>
        <p:spPr>
          <a:xfrm>
            <a:off x="2148520" y="2344351"/>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0" name="Rectangle 49"/>
          <p:cNvSpPr/>
          <p:nvPr/>
        </p:nvSpPr>
        <p:spPr>
          <a:xfrm>
            <a:off x="3641603" y="2344900"/>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1" name="Rectangle 50"/>
          <p:cNvSpPr/>
          <p:nvPr/>
        </p:nvSpPr>
        <p:spPr>
          <a:xfrm>
            <a:off x="5173767" y="2337353"/>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2" name="Rectangle 51"/>
          <p:cNvSpPr/>
          <p:nvPr/>
        </p:nvSpPr>
        <p:spPr>
          <a:xfrm>
            <a:off x="7361334" y="2333564"/>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3" name="Rectangle 52"/>
          <p:cNvSpPr/>
          <p:nvPr/>
        </p:nvSpPr>
        <p:spPr>
          <a:xfrm>
            <a:off x="2154657" y="257635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4" name="Rectangle 53"/>
          <p:cNvSpPr/>
          <p:nvPr/>
        </p:nvSpPr>
        <p:spPr>
          <a:xfrm>
            <a:off x="3647740" y="257690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5" name="Rectangle 54"/>
          <p:cNvSpPr/>
          <p:nvPr/>
        </p:nvSpPr>
        <p:spPr>
          <a:xfrm>
            <a:off x="5179904" y="256935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6" name="Rectangle 55"/>
          <p:cNvSpPr/>
          <p:nvPr/>
        </p:nvSpPr>
        <p:spPr>
          <a:xfrm>
            <a:off x="7367471" y="256556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7" name="Rectangle 56"/>
          <p:cNvSpPr/>
          <p:nvPr/>
        </p:nvSpPr>
        <p:spPr>
          <a:xfrm>
            <a:off x="2148520" y="2808053"/>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a:t>
            </a:r>
            <a:endParaRPr lang="en-US" sz="1050" b="0" dirty="0">
              <a:solidFill>
                <a:prstClr val="black"/>
              </a:solidFill>
            </a:endParaRPr>
          </a:p>
        </p:txBody>
      </p:sp>
      <p:sp>
        <p:nvSpPr>
          <p:cNvPr id="58" name="Rectangle 57"/>
          <p:cNvSpPr/>
          <p:nvPr/>
        </p:nvSpPr>
        <p:spPr>
          <a:xfrm>
            <a:off x="3641603" y="2808602"/>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9" name="Rectangle 58"/>
          <p:cNvSpPr/>
          <p:nvPr/>
        </p:nvSpPr>
        <p:spPr>
          <a:xfrm>
            <a:off x="5173767" y="2801055"/>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0" name="Rectangle 59"/>
          <p:cNvSpPr/>
          <p:nvPr/>
        </p:nvSpPr>
        <p:spPr>
          <a:xfrm>
            <a:off x="7361334" y="2797266"/>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1" name="Rounded Rectangle 60"/>
          <p:cNvSpPr/>
          <p:nvPr/>
        </p:nvSpPr>
        <p:spPr>
          <a:xfrm>
            <a:off x="7184046" y="617771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62" name="TextBox 61"/>
          <p:cNvSpPr txBox="1"/>
          <p:nvPr/>
        </p:nvSpPr>
        <p:spPr>
          <a:xfrm>
            <a:off x="800822" y="966392"/>
            <a:ext cx="3771178"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600" dirty="0" smtClean="0">
                <a:solidFill>
                  <a:prstClr val="black"/>
                </a:solidFill>
                <a:latin typeface="Calibri" panose="020F0502020204030204"/>
                <a:ea typeface="+mn-ea"/>
              </a:rPr>
              <a:t>PCD Task List</a:t>
            </a:r>
            <a:endParaRPr lang="en-US" sz="1600" dirty="0">
              <a:solidFill>
                <a:prstClr val="black"/>
              </a:solidFill>
              <a:latin typeface="Calibri" panose="020F0502020204030204"/>
              <a:ea typeface="+mn-ea"/>
            </a:endParaRPr>
          </a:p>
        </p:txBody>
      </p:sp>
      <p:sp>
        <p:nvSpPr>
          <p:cNvPr id="63" name="Rectangle 62"/>
          <p:cNvSpPr/>
          <p:nvPr/>
        </p:nvSpPr>
        <p:spPr>
          <a:xfrm>
            <a:off x="1117421" y="303359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64" name="Flowchart: Process 63"/>
          <p:cNvSpPr/>
          <p:nvPr/>
        </p:nvSpPr>
        <p:spPr>
          <a:xfrm>
            <a:off x="945509" y="306302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2148520" y="3039734"/>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ER</a:t>
            </a:r>
            <a:endParaRPr lang="en-US" sz="1050" b="0" dirty="0">
              <a:solidFill>
                <a:prstClr val="black"/>
              </a:solidFill>
            </a:endParaRPr>
          </a:p>
        </p:txBody>
      </p:sp>
      <p:sp>
        <p:nvSpPr>
          <p:cNvPr id="66" name="Rectangle 65"/>
          <p:cNvSpPr/>
          <p:nvPr/>
        </p:nvSpPr>
        <p:spPr>
          <a:xfrm>
            <a:off x="3641603" y="3040283"/>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7" name="Rectangle 66"/>
          <p:cNvSpPr/>
          <p:nvPr/>
        </p:nvSpPr>
        <p:spPr>
          <a:xfrm>
            <a:off x="5173767" y="3032736"/>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8" name="Rectangle 67"/>
          <p:cNvSpPr/>
          <p:nvPr/>
        </p:nvSpPr>
        <p:spPr>
          <a:xfrm>
            <a:off x="7361334" y="3028947"/>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9" name="Rounded Rectangle 68"/>
          <p:cNvSpPr/>
          <p:nvPr/>
        </p:nvSpPr>
        <p:spPr>
          <a:xfrm>
            <a:off x="4020558" y="6169794"/>
            <a:ext cx="101802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Search</a:t>
            </a:r>
            <a:endParaRPr lang="en-US" sz="1200" b="1" dirty="0">
              <a:solidFill>
                <a:schemeClr val="tx1"/>
              </a:solidFill>
            </a:endParaRPr>
          </a:p>
        </p:txBody>
      </p:sp>
      <p:sp>
        <p:nvSpPr>
          <p:cNvPr id="70" name="Rounded Rectangle 69"/>
          <p:cNvSpPr/>
          <p:nvPr/>
        </p:nvSpPr>
        <p:spPr>
          <a:xfrm>
            <a:off x="5347797" y="6177717"/>
            <a:ext cx="1018020" cy="226856"/>
          </a:xfrm>
          <a:prstGeom prst="roundRect">
            <a:avLst/>
          </a:prstGeom>
          <a:solidFill>
            <a:schemeClr val="bg1"/>
          </a:solidFill>
          <a:ln>
            <a:solidFill>
              <a:schemeClr val="tx1"/>
            </a:solidFill>
            <a:prstDash val="dash"/>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Admin</a:t>
            </a:r>
            <a:endParaRPr lang="en-US" sz="1200" b="1" dirty="0">
              <a:solidFill>
                <a:schemeClr val="tx1"/>
              </a:solidFill>
            </a:endParaRPr>
          </a:p>
        </p:txBody>
      </p:sp>
      <p:sp>
        <p:nvSpPr>
          <p:cNvPr id="74" name="TextBox 92"/>
          <p:cNvSpPr txBox="1"/>
          <p:nvPr/>
        </p:nvSpPr>
        <p:spPr>
          <a:xfrm>
            <a:off x="2780734" y="1541955"/>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Action</a:t>
            </a:r>
            <a:endParaRPr lang="en-US" sz="1400" b="0" dirty="0">
              <a:solidFill>
                <a:prstClr val="black"/>
              </a:solidFill>
              <a:latin typeface="Calibri" panose="020F0502020204030204"/>
              <a:ea typeface="+mn-ea"/>
            </a:endParaRPr>
          </a:p>
        </p:txBody>
      </p:sp>
      <p:sp>
        <p:nvSpPr>
          <p:cNvPr id="76" name="Isosceles Triangle 75"/>
          <p:cNvSpPr/>
          <p:nvPr/>
        </p:nvSpPr>
        <p:spPr>
          <a:xfrm rot="10800000">
            <a:off x="3385909"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859673" y="187131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82" name="Rectangle 81"/>
          <p:cNvSpPr/>
          <p:nvPr/>
        </p:nvSpPr>
        <p:spPr>
          <a:xfrm>
            <a:off x="2861100" y="2112177"/>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a:t>
            </a:r>
            <a:endParaRPr lang="en-US" sz="1050" b="0" dirty="0">
              <a:solidFill>
                <a:prstClr val="black"/>
              </a:solidFill>
            </a:endParaRPr>
          </a:p>
        </p:txBody>
      </p:sp>
      <p:sp>
        <p:nvSpPr>
          <p:cNvPr id="83" name="Rectangle 82"/>
          <p:cNvSpPr/>
          <p:nvPr/>
        </p:nvSpPr>
        <p:spPr>
          <a:xfrm>
            <a:off x="2856985" y="2336614"/>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4" name="Rectangle 83"/>
          <p:cNvSpPr/>
          <p:nvPr/>
        </p:nvSpPr>
        <p:spPr>
          <a:xfrm>
            <a:off x="2856526" y="2576338"/>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5" name="Rectangle 84"/>
          <p:cNvSpPr/>
          <p:nvPr/>
        </p:nvSpPr>
        <p:spPr>
          <a:xfrm>
            <a:off x="2857549" y="2801912"/>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a:t>
            </a:r>
            <a:endParaRPr lang="en-US" sz="1050" b="0" dirty="0">
              <a:solidFill>
                <a:prstClr val="black"/>
              </a:solidFill>
            </a:endParaRPr>
          </a:p>
        </p:txBody>
      </p:sp>
      <p:sp>
        <p:nvSpPr>
          <p:cNvPr id="86" name="Rectangle 85"/>
          <p:cNvSpPr/>
          <p:nvPr/>
        </p:nvSpPr>
        <p:spPr>
          <a:xfrm>
            <a:off x="2857549" y="303280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3" name="Action Button: Custom 2">
            <a:hlinkClick r:id="rId3" action="ppaction://hlinksldjump" highlightClick="1"/>
          </p:cNvPr>
          <p:cNvSpPr/>
          <p:nvPr/>
        </p:nvSpPr>
        <p:spPr>
          <a:xfrm>
            <a:off x="893234" y="609735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Go To</a:t>
            </a:r>
            <a:endParaRPr lang="en-US" sz="1200" b="1" dirty="0">
              <a:solidFill>
                <a:schemeClr val="tx1"/>
              </a:solidFill>
            </a:endParaRPr>
          </a:p>
        </p:txBody>
      </p:sp>
      <p:sp>
        <p:nvSpPr>
          <p:cNvPr id="77" name="Action Button: Custom 76">
            <a:hlinkClick r:id="rId3" action="ppaction://hlinksldjump" highlightClick="1"/>
          </p:cNvPr>
          <p:cNvSpPr/>
          <p:nvPr/>
        </p:nvSpPr>
        <p:spPr>
          <a:xfrm>
            <a:off x="2148520" y="60940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 Tasker</a:t>
            </a:r>
            <a:endParaRPr lang="en-US" sz="1200" b="1" dirty="0">
              <a:solidFill>
                <a:schemeClr val="tx1"/>
              </a:solidFill>
            </a:endParaRPr>
          </a:p>
        </p:txBody>
      </p:sp>
      <p:sp>
        <p:nvSpPr>
          <p:cNvPr id="78" name="TextBox 77"/>
          <p:cNvSpPr txBox="1"/>
          <p:nvPr/>
        </p:nvSpPr>
        <p:spPr>
          <a:xfrm>
            <a:off x="2759868" y="1280038"/>
            <a:ext cx="64337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Show</a:t>
            </a:r>
            <a:endParaRPr lang="en-US" sz="1400" b="0" dirty="0">
              <a:solidFill>
                <a:prstClr val="black"/>
              </a:solidFill>
              <a:latin typeface="Calibri" panose="020F0502020204030204"/>
              <a:ea typeface="+mn-ea"/>
            </a:endParaRPr>
          </a:p>
        </p:txBody>
      </p:sp>
      <p:sp>
        <p:nvSpPr>
          <p:cNvPr id="79" name="Rectangle 78"/>
          <p:cNvSpPr/>
          <p:nvPr/>
        </p:nvSpPr>
        <p:spPr>
          <a:xfrm>
            <a:off x="3365641" y="1350602"/>
            <a:ext cx="465214" cy="1666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10</a:t>
            </a:r>
            <a:endParaRPr lang="en-US" sz="1400" b="0" dirty="0">
              <a:solidFill>
                <a:prstClr val="black"/>
              </a:solidFill>
            </a:endParaRPr>
          </a:p>
        </p:txBody>
      </p:sp>
      <p:sp>
        <p:nvSpPr>
          <p:cNvPr id="80" name="Isosceles Triangle 79"/>
          <p:cNvSpPr/>
          <p:nvPr/>
        </p:nvSpPr>
        <p:spPr>
          <a:xfrm rot="10800000">
            <a:off x="3670013" y="138820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788171" y="1280038"/>
            <a:ext cx="70095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entries</a:t>
            </a:r>
            <a:endParaRPr lang="en-US" sz="1400" b="0" dirty="0">
              <a:solidFill>
                <a:prstClr val="black"/>
              </a:solidFill>
              <a:latin typeface="Calibri" panose="020F0502020204030204"/>
              <a:ea typeface="+mn-ea"/>
            </a:endParaRPr>
          </a:p>
        </p:txBody>
      </p:sp>
      <p:grpSp>
        <p:nvGrpSpPr>
          <p:cNvPr id="88" name="Group 87"/>
          <p:cNvGrpSpPr/>
          <p:nvPr/>
        </p:nvGrpSpPr>
        <p:grpSpPr>
          <a:xfrm>
            <a:off x="754508" y="986408"/>
            <a:ext cx="7645213" cy="5414392"/>
            <a:chOff x="754508" y="986408"/>
            <a:chExt cx="7645213" cy="5414392"/>
          </a:xfrm>
        </p:grpSpPr>
        <p:cxnSp>
          <p:nvCxnSpPr>
            <p:cNvPr id="89" name="Straight Connector 88"/>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0104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Task Review/Approve Status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45</a:t>
            </a:fld>
            <a:endParaRPr lang="en-US" dirty="0"/>
          </a:p>
        </p:txBody>
      </p:sp>
      <p:sp>
        <p:nvSpPr>
          <p:cNvPr id="20" name="Rectangle 19"/>
          <p:cNvSpPr/>
          <p:nvPr/>
        </p:nvSpPr>
        <p:spPr>
          <a:xfrm>
            <a:off x="746359" y="985333"/>
            <a:ext cx="7592403"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307321"/>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Task: </a:t>
            </a:r>
            <a:endParaRPr lang="en-US" sz="1400" b="0" dirty="0">
              <a:solidFill>
                <a:prstClr val="black"/>
              </a:solidFill>
              <a:latin typeface="Calibri" panose="020F0502020204030204"/>
              <a:ea typeface="+mn-ea"/>
            </a:endParaRPr>
          </a:p>
        </p:txBody>
      </p:sp>
      <p:sp>
        <p:nvSpPr>
          <p:cNvPr id="24" name="Rectangle 23"/>
          <p:cNvSpPr/>
          <p:nvPr/>
        </p:nvSpPr>
        <p:spPr>
          <a:xfrm>
            <a:off x="1850622" y="1632800"/>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Sample ER for Approval</a:t>
            </a:r>
            <a:endParaRPr lang="en-US" sz="1050" b="0" dirty="0">
              <a:solidFill>
                <a:prstClr val="black"/>
              </a:solidFill>
            </a:endParaRPr>
          </a:p>
        </p:txBody>
      </p:sp>
      <p:sp>
        <p:nvSpPr>
          <p:cNvPr id="26" name="TextBox 90"/>
          <p:cNvSpPr txBox="1"/>
          <p:nvPr/>
        </p:nvSpPr>
        <p:spPr>
          <a:xfrm>
            <a:off x="1054037" y="2076229"/>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216593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894201"/>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818326"/>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4551858"/>
            <a:ext cx="1104263"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Rework </a:t>
            </a:r>
          </a:p>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4630109"/>
            <a:ext cx="5943832" cy="10185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Add notes here.</a:t>
            </a:r>
            <a:endParaRPr lang="en-US" sz="105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3947906"/>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037615"/>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Sample_ER_File.xlsx</a:t>
            </a:r>
          </a:p>
          <a:p>
            <a:pPr fontAlgn="auto">
              <a:spcBef>
                <a:spcPts val="0"/>
              </a:spcBef>
              <a:spcAft>
                <a:spcPts val="0"/>
              </a:spcAft>
            </a:pPr>
            <a:r>
              <a:rPr lang="en-US" sz="1050" b="0" dirty="0" err="1" smtClean="0">
                <a:solidFill>
                  <a:prstClr val="black"/>
                </a:solidFill>
              </a:rPr>
              <a:t>Sample_ER_for_Project.docu</a:t>
            </a:r>
            <a:endParaRPr lang="en-US" sz="1050" b="0" dirty="0">
              <a:solidFill>
                <a:prstClr val="black"/>
              </a:solidFill>
            </a:endParaRPr>
          </a:p>
        </p:txBody>
      </p:sp>
      <p:cxnSp>
        <p:nvCxnSpPr>
          <p:cNvPr id="52" name="Straight Connector 51"/>
          <p:cNvCxnSpPr/>
          <p:nvPr/>
        </p:nvCxnSpPr>
        <p:spPr>
          <a:xfrm>
            <a:off x="4338481" y="4037615"/>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3532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06361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176946"/>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90"/>
          <p:cNvSpPr txBox="1"/>
          <p:nvPr/>
        </p:nvSpPr>
        <p:spPr>
          <a:xfrm>
            <a:off x="960823" y="2937710"/>
            <a:ext cx="2974019"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srgbClr val="FF0000"/>
                </a:solidFill>
                <a:latin typeface="Calibri" panose="020F0502020204030204"/>
                <a:ea typeface="+mn-ea"/>
              </a:rPr>
              <a:t>Additional elements to be determined</a:t>
            </a:r>
            <a:endParaRPr lang="en-US" sz="1400" b="0" dirty="0">
              <a:solidFill>
                <a:srgbClr val="FF0000"/>
              </a:solidFill>
              <a:latin typeface="Calibri" panose="020F0502020204030204"/>
              <a:ea typeface="+mn-ea"/>
            </a:endParaRPr>
          </a:p>
        </p:txBody>
      </p:sp>
      <p:sp>
        <p:nvSpPr>
          <p:cNvPr id="34" name="Action Button: Custom 33">
            <a:hlinkClick r:id="rId3"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36" name="TextBox 9"/>
          <p:cNvSpPr txBox="1"/>
          <p:nvPr/>
        </p:nvSpPr>
        <p:spPr>
          <a:xfrm>
            <a:off x="1103435" y="1544785"/>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39" name="Rectangle 38"/>
          <p:cNvSpPr/>
          <p:nvPr/>
        </p:nvSpPr>
        <p:spPr>
          <a:xfrm>
            <a:off x="1864798" y="138115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PCD / PR / BOM</a:t>
            </a:r>
            <a:endParaRPr lang="en-US" sz="1050" b="0" dirty="0">
              <a:solidFill>
                <a:prstClr val="black"/>
              </a:solidFill>
            </a:endParaRPr>
          </a:p>
        </p:txBody>
      </p:sp>
      <p:sp>
        <p:nvSpPr>
          <p:cNvPr id="40" name="TextBox 9"/>
          <p:cNvSpPr txBox="1"/>
          <p:nvPr/>
        </p:nvSpPr>
        <p:spPr>
          <a:xfrm>
            <a:off x="4229420" y="1321492"/>
            <a:ext cx="97401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Originator: </a:t>
            </a:r>
            <a:endParaRPr lang="en-US" sz="1400" b="0" dirty="0">
              <a:solidFill>
                <a:prstClr val="black"/>
              </a:solidFill>
              <a:latin typeface="Calibri" panose="020F0502020204030204"/>
              <a:ea typeface="+mn-ea"/>
            </a:endParaRPr>
          </a:p>
        </p:txBody>
      </p:sp>
      <p:sp>
        <p:nvSpPr>
          <p:cNvPr id="43" name="Rectangle 42"/>
          <p:cNvSpPr/>
          <p:nvPr/>
        </p:nvSpPr>
        <p:spPr>
          <a:xfrm>
            <a:off x="5153816" y="1395327"/>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Smith, Joe</a:t>
            </a:r>
            <a:endParaRPr lang="en-US" sz="1050" b="0" dirty="0">
              <a:solidFill>
                <a:prstClr val="black"/>
              </a:solidFill>
            </a:endParaRPr>
          </a:p>
        </p:txBody>
      </p:sp>
      <p:sp>
        <p:nvSpPr>
          <p:cNvPr id="44" name="Action Button: Custom 43">
            <a:hlinkClick r:id="rId3" action="ppaction://hlinksldjump" highlightClick="1"/>
          </p:cNvPr>
          <p:cNvSpPr/>
          <p:nvPr/>
        </p:nvSpPr>
        <p:spPr>
          <a:xfrm>
            <a:off x="4682230" y="410179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View</a:t>
            </a:r>
            <a:endParaRPr lang="en-US" sz="1200" b="1" dirty="0">
              <a:solidFill>
                <a:schemeClr val="tx1"/>
              </a:solidFill>
            </a:endParaRPr>
          </a:p>
        </p:txBody>
      </p:sp>
      <p:grpSp>
        <p:nvGrpSpPr>
          <p:cNvPr id="38" name="Group 37"/>
          <p:cNvGrpSpPr/>
          <p:nvPr/>
        </p:nvGrpSpPr>
        <p:grpSpPr>
          <a:xfrm>
            <a:off x="754508" y="986408"/>
            <a:ext cx="7645213" cy="5414392"/>
            <a:chOff x="754508" y="986408"/>
            <a:chExt cx="7645213" cy="5414392"/>
          </a:xfrm>
        </p:grpSpPr>
        <p:cxnSp>
          <p:nvCxnSpPr>
            <p:cNvPr id="45" name="Straight Connector 44"/>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7388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46</a:t>
            </a:fld>
            <a:endParaRPr lang="en-US" dirty="0"/>
          </a:p>
        </p:txBody>
      </p:sp>
      <p:pic>
        <p:nvPicPr>
          <p:cNvPr id="8" name="Picture 7"/>
          <p:cNvPicPr>
            <a:picLocks noChangeAspect="1"/>
          </p:cNvPicPr>
          <p:nvPr/>
        </p:nvPicPr>
        <p:blipFill>
          <a:blip r:embed="rId3"/>
          <a:stretch>
            <a:fillRect/>
          </a:stretch>
        </p:blipFill>
        <p:spPr>
          <a:xfrm>
            <a:off x="457200" y="1314508"/>
            <a:ext cx="8229600" cy="4474845"/>
          </a:xfrm>
          <a:prstGeom prst="rect">
            <a:avLst/>
          </a:prstGeom>
        </p:spPr>
      </p:pic>
    </p:spTree>
    <p:extLst>
      <p:ext uri="{BB962C8B-B14F-4D97-AF65-F5344CB8AC3E}">
        <p14:creationId xmlns:p14="http://schemas.microsoft.com/office/powerpoint/2010/main" val="42911413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47</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spTree>
    <p:extLst>
      <p:ext uri="{BB962C8B-B14F-4D97-AF65-F5344CB8AC3E}">
        <p14:creationId xmlns:p14="http://schemas.microsoft.com/office/powerpoint/2010/main" val="16541025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normAutofit/>
          </a:bodyPr>
          <a:lstStyle/>
          <a:p>
            <a:r>
              <a:rPr lang="en-US" dirty="0" smtClean="0"/>
              <a:t>Draft PCD From 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48</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0</a:t>
            </a:r>
            <a:r>
              <a:rPr lang="en-US" sz="1000" dirty="0" smtClean="0"/>
              <a:t>5/09/2017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endParaRPr lang="en-US" sz="1000" b="1" dirty="0"/>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lumMod val="75000"/>
                  </a:schemeClr>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1187754" cy="3563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Mullins, </a:t>
            </a:r>
            <a:r>
              <a:rPr lang="en-US" sz="1000" dirty="0" smtClean="0">
                <a:solidFill>
                  <a:schemeClr val="tx1"/>
                </a:solidFill>
              </a:rPr>
              <a:t>Jeremiyah</a:t>
            </a:r>
          </a:p>
          <a:p>
            <a:r>
              <a:rPr lang="en-US" sz="1000" dirty="0" smtClean="0">
                <a:solidFill>
                  <a:schemeClr val="tx1"/>
                </a:solidFill>
              </a:rPr>
              <a:t>Myers, Janet</a:t>
            </a:r>
            <a:endParaRPr lang="en-US" sz="1000" dirty="0">
              <a:solidFill>
                <a:schemeClr val="tx1"/>
              </a:solidFill>
            </a:endParaRPr>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1714500" y="2471477"/>
            <a:ext cx="1257300" cy="17163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prstClr val="black"/>
                </a:solidFill>
              </a:rPr>
              <a:t>Jones, William L. (P)</a:t>
            </a:r>
            <a:endParaRPr lang="en-US" sz="1000" dirty="0">
              <a:solidFill>
                <a:prstClr val="black"/>
              </a:solidFill>
            </a:endParaRPr>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a:solidFill>
                  <a:prstClr val="black"/>
                </a:solidFill>
              </a:rPr>
              <a:t>Select One…</a:t>
            </a:r>
            <a:endParaRPr lang="en-US" sz="1000" dirty="0">
              <a:solidFill>
                <a:prstClr val="black"/>
              </a:solidFill>
            </a:endParaRPr>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02/01/17</a:t>
            </a:r>
            <a:endParaRPr lang="en-US" sz="1000" dirty="0">
              <a:solidFill>
                <a:schemeClr val="tx1"/>
              </a:solidFill>
            </a:endParaRPr>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Select One…</a:t>
            </a:r>
            <a:endParaRPr lang="en-US" sz="1000" dirty="0">
              <a:solidFill>
                <a:schemeClr val="tx1"/>
              </a:solidFill>
            </a:endParaRPr>
          </a:p>
        </p:txBody>
      </p:sp>
      <p:sp>
        <p:nvSpPr>
          <p:cNvPr id="131" name="Rectangle 130"/>
          <p:cNvSpPr/>
          <p:nvPr/>
        </p:nvSpPr>
        <p:spPr>
          <a:xfrm>
            <a:off x="1520809" y="1643722"/>
            <a:ext cx="2547024" cy="17185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dirty="0">
                <a:solidFill>
                  <a:prstClr val="black"/>
                </a:solidFill>
              </a:rPr>
              <a:t>VA Class (New Con) Delta </a:t>
            </a:r>
            <a:r>
              <a:rPr lang="it-IT" sz="1000" dirty="0" smtClean="0">
                <a:solidFill>
                  <a:prstClr val="black"/>
                </a:solidFill>
              </a:rPr>
              <a:t>Spares</a:t>
            </a:r>
            <a:endParaRPr lang="en-US" sz="1000" dirty="0">
              <a:solidFill>
                <a:prstClr val="black"/>
              </a:solidFill>
            </a:endParaRPr>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Callout 1 40"/>
          <p:cNvSpPr/>
          <p:nvPr/>
        </p:nvSpPr>
        <p:spPr>
          <a:xfrm>
            <a:off x="5158935" y="3890516"/>
            <a:ext cx="1560937" cy="483535"/>
          </a:xfrm>
          <a:prstGeom prst="borderCallout1">
            <a:avLst>
              <a:gd name="adj1" fmla="val 41252"/>
              <a:gd name="adj2" fmla="val -1774"/>
              <a:gd name="adj3" fmla="val 26656"/>
              <a:gd name="adj4" fmla="val -1233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200" dirty="0" smtClean="0">
                <a:solidFill>
                  <a:srgbClr val="FF0000"/>
                </a:solidFill>
              </a:rPr>
              <a:t>ARCI-FY-TI-SEQ</a:t>
            </a:r>
            <a:r>
              <a:rPr lang="en-US" sz="1200" dirty="0">
                <a:solidFill>
                  <a:srgbClr val="FF0000"/>
                </a:solidFill>
              </a:rPr>
              <a:t>#</a:t>
            </a:r>
          </a:p>
        </p:txBody>
      </p:sp>
      <p:sp>
        <p:nvSpPr>
          <p:cNvPr id="42" name="Rectangle 41"/>
          <p:cNvSpPr/>
          <p:nvPr/>
        </p:nvSpPr>
        <p:spPr>
          <a:xfrm>
            <a:off x="5807445" y="1394559"/>
            <a:ext cx="1583955" cy="1693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Mullins, Jeremiyah</a:t>
            </a:r>
            <a:endParaRPr lang="en-US" sz="1000" dirty="0">
              <a:solidFill>
                <a:schemeClr val="tx1"/>
              </a:solidFill>
            </a:endParaRPr>
          </a:p>
        </p:txBody>
      </p:sp>
      <p:sp>
        <p:nvSpPr>
          <p:cNvPr id="43" name="Line Callout 1 42"/>
          <p:cNvSpPr/>
          <p:nvPr/>
        </p:nvSpPr>
        <p:spPr>
          <a:xfrm>
            <a:off x="5158934" y="4462082"/>
            <a:ext cx="3593180" cy="1034302"/>
          </a:xfrm>
          <a:prstGeom prst="borderCallout1">
            <a:avLst>
              <a:gd name="adj1" fmla="val 41252"/>
              <a:gd name="adj2" fmla="val -1774"/>
              <a:gd name="adj3" fmla="val 53651"/>
              <a:gd name="adj4" fmla="val -5862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F0000"/>
                </a:solidFill>
              </a:rPr>
              <a:t>ALL</a:t>
            </a:r>
            <a:r>
              <a:rPr lang="en-US" sz="1200" dirty="0" smtClean="0">
                <a:solidFill>
                  <a:schemeClr val="tx1"/>
                </a:solidFill>
              </a:rPr>
              <a:t> comments and attachments get included in the draft PCD.  The user can removed those that do not apply.</a:t>
            </a:r>
          </a:p>
          <a:p>
            <a:r>
              <a:rPr lang="en-US" sz="1200" dirty="0" smtClean="0">
                <a:solidFill>
                  <a:schemeClr val="tx1"/>
                </a:solidFill>
              </a:rPr>
              <a:t>Changes made to comments  and hardware list get from the draft PCD get made to the source record</a:t>
            </a:r>
            <a:endParaRPr lang="en-US" sz="1200" dirty="0">
              <a:solidFill>
                <a:schemeClr val="tx1"/>
              </a:solidFill>
            </a:endParaRPr>
          </a:p>
        </p:txBody>
      </p:sp>
      <p:sp>
        <p:nvSpPr>
          <p:cNvPr id="44" name="Rounded Rectangle 43"/>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spTree>
    <p:extLst>
      <p:ext uri="{BB962C8B-B14F-4D97-AF65-F5344CB8AC3E}">
        <p14:creationId xmlns:p14="http://schemas.microsoft.com/office/powerpoint/2010/main" val="3467493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1"/>
            <a:ext cx="7886700" cy="794899"/>
          </a:xfrm>
        </p:spPr>
        <p:txBody>
          <a:bodyPr/>
          <a:lstStyle/>
          <a:p>
            <a:r>
              <a:rPr lang="en-US" dirty="0" smtClean="0"/>
              <a:t>Hardware List Workflow</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49</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 the task</a:t>
            </a:r>
            <a:endParaRPr lang="en-US" sz="1400" dirty="0">
              <a:solidFill>
                <a:schemeClr val="tx1"/>
              </a:solidFill>
            </a:endParaRPr>
          </a:p>
        </p:txBody>
      </p:sp>
      <p:sp>
        <p:nvSpPr>
          <p:cNvPr id="9" name="Flowchart: Decision 8"/>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11" name="Flowchart: Process 10"/>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2" name="Flowchart: Process 11"/>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5" name="Flowchart: Process 14"/>
          <p:cNvSpPr/>
          <p:nvPr/>
        </p:nvSpPr>
        <p:spPr>
          <a:xfrm>
            <a:off x="7457787" y="137883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a:t>
            </a:r>
          </a:p>
          <a:p>
            <a:pPr algn="ctr"/>
            <a:r>
              <a:rPr lang="en-US" sz="1200" dirty="0" smtClean="0">
                <a:solidFill>
                  <a:schemeClr val="tx1"/>
                </a:solidFill>
              </a:rPr>
              <a:t>Releases</a:t>
            </a:r>
            <a:endParaRPr lang="en-US" sz="1200" dirty="0">
              <a:solidFill>
                <a:schemeClr val="tx1"/>
              </a:solidFill>
            </a:endParaRPr>
          </a:p>
        </p:txBody>
      </p:sp>
      <p:sp>
        <p:nvSpPr>
          <p:cNvPr id="16" name="Flowchart: Process 15"/>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7" name="Flowchart: Process 16"/>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8" name="Flowchart: Process 17"/>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9" name="Flowchart: Decision 18"/>
          <p:cNvSpPr/>
          <p:nvPr/>
        </p:nvSpPr>
        <p:spPr>
          <a:xfrm>
            <a:off x="715856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Releases?</a:t>
            </a:r>
            <a:endParaRPr lang="en-US" sz="1200" dirty="0">
              <a:solidFill>
                <a:schemeClr val="tx1"/>
              </a:solidFill>
            </a:endParaRPr>
          </a:p>
        </p:txBody>
      </p:sp>
      <p:cxnSp>
        <p:nvCxnSpPr>
          <p:cNvPr id="20" name="Straight Arrow Connector 19"/>
          <p:cNvCxnSpPr>
            <a:stCxn id="7" idx="4"/>
            <a:endCxn id="12"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24" name="Straight Arrow Connector 23"/>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a:stCxn id="18" idx="0"/>
            <a:endCxn id="17"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32"/>
          <p:cNvCxnSpPr>
            <a:stCxn id="19" idx="2"/>
            <a:endCxn id="18" idx="2"/>
          </p:cNvCxnSpPr>
          <p:nvPr/>
        </p:nvCxnSpPr>
        <p:spPr>
          <a:xfrm rot="5400000">
            <a:off x="5378989" y="1685073"/>
            <a:ext cx="1049721" cy="433823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5" idx="2"/>
          </p:cNvCxnSpPr>
          <p:nvPr/>
        </p:nvCxnSpPr>
        <p:spPr>
          <a:xfrm flipH="1" flipV="1">
            <a:off x="7914987" y="1744594"/>
            <a:ext cx="157980" cy="76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32"/>
          <p:cNvCxnSpPr>
            <a:stCxn id="12" idx="1"/>
            <a:endCxn id="11"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32"/>
          <p:cNvCxnSpPr>
            <a:stCxn id="18" idx="1"/>
            <a:endCxn id="11"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56" name="TextBox 55"/>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57" name="TextBox 56"/>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58" name="TextBox 57"/>
          <p:cNvSpPr txBox="1"/>
          <p:nvPr/>
        </p:nvSpPr>
        <p:spPr>
          <a:xfrm>
            <a:off x="6384305"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59" name="TextBox 58"/>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60" name="TextBox 59"/>
          <p:cNvSpPr txBox="1"/>
          <p:nvPr/>
        </p:nvSpPr>
        <p:spPr>
          <a:xfrm>
            <a:off x="6799803" y="4305362"/>
            <a:ext cx="1109599" cy="246221"/>
          </a:xfrm>
          <a:prstGeom prst="rect">
            <a:avLst/>
          </a:prstGeom>
          <a:noFill/>
        </p:spPr>
        <p:txBody>
          <a:bodyPr wrap="none" rtlCol="0">
            <a:spAutoFit/>
          </a:bodyPr>
          <a:lstStyle/>
          <a:p>
            <a:pPr algn="ctr"/>
            <a:r>
              <a:rPr lang="en-US" sz="1000" b="1" dirty="0" smtClean="0"/>
              <a:t>Rejected/</a:t>
            </a:r>
            <a:r>
              <a:rPr lang="en-US" sz="1000" b="1" dirty="0" smtClean="0">
                <a:solidFill>
                  <a:srgbClr val="FF0000"/>
                </a:solidFill>
              </a:rPr>
              <a:t>Reopen</a:t>
            </a:r>
            <a:endParaRPr lang="en-US" sz="1000" b="1" dirty="0">
              <a:solidFill>
                <a:srgbClr val="FF0000"/>
              </a:solidFill>
            </a:endParaRPr>
          </a:p>
        </p:txBody>
      </p:sp>
      <p:sp>
        <p:nvSpPr>
          <p:cNvPr id="61" name="TextBox 60"/>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2" name="TextBox 61"/>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63" name="TextBox 62"/>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4" name="TextBox 63"/>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8" name="TextBox 67"/>
          <p:cNvSpPr txBox="1"/>
          <p:nvPr/>
        </p:nvSpPr>
        <p:spPr>
          <a:xfrm>
            <a:off x="7716882" y="2514907"/>
            <a:ext cx="445567" cy="769135"/>
          </a:xfrm>
          <a:prstGeom prst="rect">
            <a:avLst/>
          </a:prstGeom>
          <a:noFill/>
        </p:spPr>
        <p:txBody>
          <a:bodyPr wrap="square" rtlCol="0">
            <a:spAutoFit/>
          </a:bodyPr>
          <a:lstStyle/>
          <a:p>
            <a:r>
              <a:rPr lang="en-US" sz="4400" dirty="0" smtClean="0">
                <a:solidFill>
                  <a:srgbClr val="FF0000"/>
                </a:solidFill>
              </a:rPr>
              <a:t>?</a:t>
            </a:r>
            <a:endParaRPr lang="en-US" sz="4400" dirty="0">
              <a:solidFill>
                <a:srgbClr val="FF0000"/>
              </a:solidFill>
            </a:endParaRPr>
          </a:p>
        </p:txBody>
      </p:sp>
      <p:sp>
        <p:nvSpPr>
          <p:cNvPr id="38" name="TextBox 37"/>
          <p:cNvSpPr txBox="1"/>
          <p:nvPr/>
        </p:nvSpPr>
        <p:spPr>
          <a:xfrm>
            <a:off x="657597" y="3136232"/>
            <a:ext cx="510076" cy="246221"/>
          </a:xfrm>
          <a:prstGeom prst="rect">
            <a:avLst/>
          </a:prstGeom>
          <a:noFill/>
        </p:spPr>
        <p:txBody>
          <a:bodyPr wrap="none" rtlCol="0">
            <a:spAutoFit/>
          </a:bodyPr>
          <a:lstStyle/>
          <a:p>
            <a:pPr algn="ctr"/>
            <a:r>
              <a:rPr lang="en-US" sz="1000" b="1" dirty="0" smtClean="0">
                <a:solidFill>
                  <a:srgbClr val="FF0000"/>
                </a:solidFill>
              </a:rPr>
              <a:t>Copy?</a:t>
            </a:r>
            <a:endParaRPr lang="en-US" sz="1000" b="1" dirty="0">
              <a:solidFill>
                <a:srgbClr val="FF0000"/>
              </a:solidFill>
            </a:endParaRPr>
          </a:p>
        </p:txBody>
      </p:sp>
    </p:spTree>
    <p:extLst>
      <p:ext uri="{BB962C8B-B14F-4D97-AF65-F5344CB8AC3E}">
        <p14:creationId xmlns:p14="http://schemas.microsoft.com/office/powerpoint/2010/main" val="1542465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Tasker </a:t>
            </a:r>
            <a:r>
              <a:rPr lang="en-US" dirty="0"/>
              <a:t>Data </a:t>
            </a:r>
            <a:r>
              <a:rPr lang="en-US" dirty="0" smtClean="0"/>
              <a:t>Review</a:t>
            </a:r>
            <a:endParaRPr lang="en-US" dirty="0"/>
          </a:p>
        </p:txBody>
      </p:sp>
      <p:sp>
        <p:nvSpPr>
          <p:cNvPr id="5" name="TextBox 4"/>
          <p:cNvSpPr txBox="1"/>
          <p:nvPr/>
        </p:nvSpPr>
        <p:spPr>
          <a:xfrm>
            <a:off x="6866478" y="1947542"/>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17461"/>
            <a:ext cx="725714"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 name="TextBox 12"/>
          <p:cNvSpPr txBox="1"/>
          <p:nvPr/>
        </p:nvSpPr>
        <p:spPr>
          <a:xfrm>
            <a:off x="817162" y="2158911"/>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1" name="TextBox 14"/>
          <p:cNvSpPr txBox="1"/>
          <p:nvPr/>
        </p:nvSpPr>
        <p:spPr>
          <a:xfrm>
            <a:off x="1978554" y="2158911"/>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3" name="TextBox 16"/>
          <p:cNvSpPr txBox="1"/>
          <p:nvPr/>
        </p:nvSpPr>
        <p:spPr>
          <a:xfrm>
            <a:off x="2317238" y="1947542"/>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17461"/>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5" name="TextBox 18"/>
          <p:cNvSpPr txBox="1"/>
          <p:nvPr/>
        </p:nvSpPr>
        <p:spPr>
          <a:xfrm>
            <a:off x="3161527" y="2158911"/>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19"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04/13/2019</a:t>
            </a:r>
            <a:endParaRPr lang="en-US" sz="1050" b="0" dirty="0">
              <a:solidFill>
                <a:prstClr val="black"/>
              </a:solidFill>
            </a:endParaRPr>
          </a:p>
        </p:txBody>
      </p:sp>
      <p:sp>
        <p:nvSpPr>
          <p:cNvPr id="23" name="TextBox 26"/>
          <p:cNvSpPr txBox="1"/>
          <p:nvPr/>
        </p:nvSpPr>
        <p:spPr>
          <a:xfrm>
            <a:off x="2946236" y="152068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80407"/>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28"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9642"/>
            <a:ext cx="2006723"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	</a:t>
            </a:r>
            <a:r>
              <a:rPr lang="en-US" sz="1050" dirty="0" smtClean="0">
                <a:solidFill>
                  <a:srgbClr val="FF0000"/>
                </a:solidFill>
              </a:rPr>
              <a:t>ARCI-FY-TI-SEQ#</a:t>
            </a:r>
            <a:endParaRPr lang="en-US" sz="1050" dirty="0">
              <a:solidFill>
                <a:srgbClr val="FF0000"/>
              </a:solidFill>
            </a:endParaRPr>
          </a:p>
        </p:txBody>
      </p:sp>
      <p:sp>
        <p:nvSpPr>
          <p:cNvPr id="30" name="Isosceles Triangle 29"/>
          <p:cNvSpPr/>
          <p:nvPr/>
        </p:nvSpPr>
        <p:spPr>
          <a:xfrm rot="10800000">
            <a:off x="3719423" y="204759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919209" y="6266729"/>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sp>
        <p:nvSpPr>
          <p:cNvPr id="33" name="Rectangle 32"/>
          <p:cNvSpPr/>
          <p:nvPr/>
        </p:nvSpPr>
        <p:spPr>
          <a:xfrm>
            <a:off x="1945066" y="6263498"/>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3071794" y="1335623"/>
            <a:ext cx="120169" cy="140197"/>
          </a:xfrm>
          <a:prstGeom prst="rect">
            <a:avLst/>
          </a:prstGeom>
        </p:spPr>
      </p:pic>
      <p:pic>
        <p:nvPicPr>
          <p:cNvPr id="37" name="Picture 36"/>
          <p:cNvPicPr>
            <a:picLocks noChangeAspect="1"/>
          </p:cNvPicPr>
          <p:nvPr/>
        </p:nvPicPr>
        <p:blipFill>
          <a:blip r:embed="rId3"/>
          <a:stretch>
            <a:fillRect/>
          </a:stretch>
        </p:blipFill>
        <p:spPr>
          <a:xfrm>
            <a:off x="4704712" y="1578096"/>
            <a:ext cx="120169" cy="140197"/>
          </a:xfrm>
          <a:prstGeom prst="rect">
            <a:avLst/>
          </a:prstGeom>
        </p:spPr>
      </p:pic>
      <p:sp>
        <p:nvSpPr>
          <p:cNvPr id="38" name="TextBox 79"/>
          <p:cNvSpPr txBox="1"/>
          <p:nvPr/>
        </p:nvSpPr>
        <p:spPr>
          <a:xfrm>
            <a:off x="3896854" y="1947542"/>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17461"/>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40" name="TextBox 81"/>
          <p:cNvSpPr txBox="1"/>
          <p:nvPr/>
        </p:nvSpPr>
        <p:spPr>
          <a:xfrm>
            <a:off x="4324001" y="2158911"/>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3" y="2228829"/>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Pre-Release</a:t>
            </a:r>
            <a:endParaRPr lang="en-US" sz="1050" b="0" dirty="0">
              <a:solidFill>
                <a:prstClr val="black"/>
              </a:solidFill>
            </a:endParaRPr>
          </a:p>
        </p:txBody>
      </p:sp>
      <p:sp>
        <p:nvSpPr>
          <p:cNvPr id="43" name="Isosceles Triangle 42"/>
          <p:cNvSpPr/>
          <p:nvPr/>
        </p:nvSpPr>
        <p:spPr>
          <a:xfrm rot="10800000">
            <a:off x="5613384" y="225896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158911"/>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27312"/>
            <a:ext cx="120169" cy="140197"/>
          </a:xfrm>
          <a:prstGeom prst="rect">
            <a:avLst/>
          </a:prstGeom>
        </p:spPr>
      </p:pic>
      <p:sp>
        <p:nvSpPr>
          <p:cNvPr id="95" name="Rectangle 94"/>
          <p:cNvSpPr/>
          <p:nvPr/>
        </p:nvSpPr>
        <p:spPr>
          <a:xfrm>
            <a:off x="2970923" y="6278489"/>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46" name="Date Placeholder 145"/>
          <p:cNvSpPr>
            <a:spLocks noGrp="1"/>
          </p:cNvSpPr>
          <p:nvPr>
            <p:ph type="dt" sz="half" idx="10"/>
          </p:nvPr>
        </p:nvSpPr>
        <p:spPr/>
        <p:txBody>
          <a:bodyPr/>
          <a:lstStyle/>
          <a:p>
            <a:r>
              <a:rPr lang="en-US" dirty="0" smtClean="0"/>
              <a:t>5/11/2017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5</a:t>
            </a:fld>
            <a:endParaRPr lang="en-US" dirty="0"/>
          </a:p>
        </p:txBody>
      </p:sp>
      <p:sp>
        <p:nvSpPr>
          <p:cNvPr id="116" name="Rectangle 115"/>
          <p:cNvSpPr/>
          <p:nvPr/>
        </p:nvSpPr>
        <p:spPr>
          <a:xfrm>
            <a:off x="4488356" y="1327862"/>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43202"/>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202423"/>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Status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202423"/>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151" name="Isosceles Triangle 150"/>
          <p:cNvSpPr/>
          <p:nvPr/>
        </p:nvSpPr>
        <p:spPr>
          <a:xfrm rot="10800000">
            <a:off x="4214352"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a:t>
            </a:r>
            <a:endParaRPr lang="en-US" sz="1050" b="0" dirty="0">
              <a:solidFill>
                <a:prstClr val="black"/>
              </a:solidFill>
            </a:endParaRPr>
          </a:p>
        </p:txBody>
      </p:sp>
      <p:sp>
        <p:nvSpPr>
          <p:cNvPr id="185" name="Isosceles Triangle 184"/>
          <p:cNvSpPr/>
          <p:nvPr/>
        </p:nvSpPr>
        <p:spPr>
          <a:xfrm rot="10800000">
            <a:off x="3670002"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88" name="Isosceles Triangle 187"/>
          <p:cNvSpPr/>
          <p:nvPr/>
        </p:nvSpPr>
        <p:spPr>
          <a:xfrm rot="10800000">
            <a:off x="5187193"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95083"/>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7516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714867"/>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784786"/>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1/13/18</a:t>
            </a: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783268"/>
            <a:ext cx="120169" cy="140197"/>
          </a:xfrm>
          <a:prstGeom prst="rect">
            <a:avLst/>
          </a:prstGeom>
        </p:spPr>
      </p:pic>
      <p:sp>
        <p:nvSpPr>
          <p:cNvPr id="195" name="TextBox 99"/>
          <p:cNvSpPr txBox="1"/>
          <p:nvPr/>
        </p:nvSpPr>
        <p:spPr>
          <a:xfrm>
            <a:off x="975988" y="1714867"/>
            <a:ext cx="139653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784786"/>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1947542"/>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17461"/>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N165074-1</a:t>
            </a:r>
            <a:endParaRPr lang="en-US" sz="1050" b="0" dirty="0">
              <a:solidFill>
                <a:prstClr val="black"/>
              </a:solidFill>
            </a:endParaRPr>
          </a:p>
        </p:txBody>
      </p:sp>
      <p:sp>
        <p:nvSpPr>
          <p:cNvPr id="206" name="TextBox 90"/>
          <p:cNvSpPr txBox="1"/>
          <p:nvPr/>
        </p:nvSpPr>
        <p:spPr>
          <a:xfrm>
            <a:off x="4783526" y="1713102"/>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783020"/>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Delivered</a:t>
            </a:r>
            <a:endParaRPr lang="en-US" sz="1050" b="0" dirty="0">
              <a:solidFill>
                <a:schemeClr val="tx1"/>
              </a:solidFill>
            </a:endParaRPr>
          </a:p>
        </p:txBody>
      </p:sp>
      <p:sp>
        <p:nvSpPr>
          <p:cNvPr id="191" name="Rectangle 190"/>
          <p:cNvSpPr/>
          <p:nvPr/>
        </p:nvSpPr>
        <p:spPr>
          <a:xfrm>
            <a:off x="3992984" y="6273956"/>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97" name="Isosceles Triangle 196"/>
          <p:cNvSpPr/>
          <p:nvPr/>
        </p:nvSpPr>
        <p:spPr>
          <a:xfrm rot="10800000">
            <a:off x="6245200" y="181315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2305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7531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22325"/>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20014"/>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grpSp>
        <p:nvGrpSpPr>
          <p:cNvPr id="25" name="Group 24"/>
          <p:cNvGrpSpPr/>
          <p:nvPr/>
        </p:nvGrpSpPr>
        <p:grpSpPr>
          <a:xfrm>
            <a:off x="855854" y="3982296"/>
            <a:ext cx="7418641" cy="2118624"/>
            <a:chOff x="855854" y="3982296"/>
            <a:chExt cx="7418641" cy="2118624"/>
          </a:xfrm>
        </p:grpSpPr>
        <p:sp>
          <p:nvSpPr>
            <p:cNvPr id="117" name="Flowchart: Process 116"/>
            <p:cNvSpPr/>
            <p:nvPr/>
          </p:nvSpPr>
          <p:spPr>
            <a:xfrm>
              <a:off x="863011" y="3982296"/>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955522" y="582130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64188" y="4171810"/>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175509" y="56374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175940" y="42025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175940" y="433366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62969" y="4171810"/>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55523" y="44995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27" name="Rectangle 126"/>
            <p:cNvSpPr/>
            <p:nvPr/>
          </p:nvSpPr>
          <p:spPr>
            <a:xfrm>
              <a:off x="1851021" y="4713946"/>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128" name="Rectangle 127"/>
            <p:cNvSpPr/>
            <p:nvPr/>
          </p:nvSpPr>
          <p:spPr>
            <a:xfrm>
              <a:off x="1851021" y="4499570"/>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29" name="Rectangle 128"/>
            <p:cNvSpPr/>
            <p:nvPr/>
          </p:nvSpPr>
          <p:spPr>
            <a:xfrm>
              <a:off x="3962049" y="4714676"/>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Myers, Janet	(Pending)</a:t>
              </a:r>
            </a:p>
            <a:p>
              <a:pPr fontAlgn="auto">
                <a:spcBef>
                  <a:spcPts val="0"/>
                </a:spcBef>
                <a:spcAft>
                  <a:spcPts val="0"/>
                </a:spcAft>
              </a:pPr>
              <a:r>
                <a:rPr lang="en-US" sz="1050" b="0" dirty="0" smtClean="0">
                  <a:solidFill>
                    <a:prstClr val="black"/>
                  </a:solidFill>
                </a:rPr>
                <a:t>Smith, Joe	(Pending)</a:t>
              </a:r>
              <a:endParaRPr lang="en-US" sz="1050" b="0" dirty="0">
                <a:solidFill>
                  <a:prstClr val="black"/>
                </a:solidFill>
              </a:endParaRPr>
            </a:p>
            <a:p>
              <a:pPr fontAlgn="auto">
                <a:spcBef>
                  <a:spcPts val="0"/>
                </a:spcBef>
                <a:spcAft>
                  <a:spcPts val="0"/>
                </a:spcAft>
              </a:pPr>
              <a:endParaRPr lang="en-US" sz="1050" b="0" dirty="0">
                <a:solidFill>
                  <a:prstClr val="black"/>
                </a:solidFill>
              </a:endParaRPr>
            </a:p>
          </p:txBody>
        </p:sp>
        <p:sp>
          <p:nvSpPr>
            <p:cNvPr id="130" name="Rectangle 129"/>
            <p:cNvSpPr/>
            <p:nvPr/>
          </p:nvSpPr>
          <p:spPr>
            <a:xfrm>
              <a:off x="3957311" y="449976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31" name="Rectangle 130"/>
            <p:cNvSpPr/>
            <p:nvPr/>
          </p:nvSpPr>
          <p:spPr>
            <a:xfrm>
              <a:off x="6073299" y="4714116"/>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a:t>
              </a:r>
              <a:r>
                <a:rPr lang="en-US" sz="1050" b="0" dirty="0" smtClean="0">
                  <a:solidFill>
                    <a:prstClr val="black"/>
                  </a:solidFill>
                </a:rPr>
                <a:t>William	(Approved)</a:t>
              </a:r>
              <a:endParaRPr lang="en-US" sz="1050" b="0" dirty="0">
                <a:solidFill>
                  <a:prstClr val="black"/>
                </a:solidFill>
              </a:endParaRPr>
            </a:p>
          </p:txBody>
        </p:sp>
        <p:sp>
          <p:nvSpPr>
            <p:cNvPr id="138" name="Rectangle 137"/>
            <p:cNvSpPr/>
            <p:nvPr/>
          </p:nvSpPr>
          <p:spPr>
            <a:xfrm>
              <a:off x="6068077" y="4499670"/>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41" name="Rectangle 140"/>
            <p:cNvSpPr/>
            <p:nvPr/>
          </p:nvSpPr>
          <p:spPr>
            <a:xfrm>
              <a:off x="958124" y="42970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42" name="Rectangle 141"/>
            <p:cNvSpPr/>
            <p:nvPr/>
          </p:nvSpPr>
          <p:spPr>
            <a:xfrm>
              <a:off x="1851021" y="42978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43" name="Rectangle 142"/>
            <p:cNvSpPr/>
            <p:nvPr/>
          </p:nvSpPr>
          <p:spPr>
            <a:xfrm>
              <a:off x="4846936" y="42971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152" name="Rectangle 151"/>
            <p:cNvSpPr/>
            <p:nvPr/>
          </p:nvSpPr>
          <p:spPr>
            <a:xfrm>
              <a:off x="950301" y="553994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54" name="Rectangle 153"/>
            <p:cNvSpPr/>
            <p:nvPr/>
          </p:nvSpPr>
          <p:spPr>
            <a:xfrm>
              <a:off x="1845800" y="5539946"/>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56" name="Rectangle 155"/>
            <p:cNvSpPr/>
            <p:nvPr/>
          </p:nvSpPr>
          <p:spPr>
            <a:xfrm>
              <a:off x="3952089" y="554014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58" name="Rectangle 157"/>
            <p:cNvSpPr/>
            <p:nvPr/>
          </p:nvSpPr>
          <p:spPr>
            <a:xfrm>
              <a:off x="6062855" y="554004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59" name="Rectangle 158"/>
            <p:cNvSpPr/>
            <p:nvPr/>
          </p:nvSpPr>
          <p:spPr>
            <a:xfrm>
              <a:off x="952902" y="5337445"/>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60" name="Rectangle 159"/>
            <p:cNvSpPr/>
            <p:nvPr/>
          </p:nvSpPr>
          <p:spPr>
            <a:xfrm>
              <a:off x="1845799" y="5338227"/>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61" name="Rectangle 160"/>
            <p:cNvSpPr/>
            <p:nvPr/>
          </p:nvSpPr>
          <p:spPr>
            <a:xfrm>
              <a:off x="4841714" y="5337503"/>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62" name="Straight Connector 161"/>
            <p:cNvCxnSpPr/>
            <p:nvPr/>
          </p:nvCxnSpPr>
          <p:spPr>
            <a:xfrm>
              <a:off x="855854" y="5761284"/>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754356" y="4291703"/>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4" name="Isosceles Triangle 133"/>
            <p:cNvSpPr/>
            <p:nvPr/>
          </p:nvSpPr>
          <p:spPr>
            <a:xfrm rot="10800000">
              <a:off x="7880288" y="432203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764989" y="5344334"/>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6" name="Isosceles Triangle 135"/>
            <p:cNvSpPr/>
            <p:nvPr/>
          </p:nvSpPr>
          <p:spPr>
            <a:xfrm rot="10800000">
              <a:off x="7890921" y="537466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ounded Rectangle 213"/>
            <p:cNvSpPr/>
            <p:nvPr/>
          </p:nvSpPr>
          <p:spPr>
            <a:xfrm>
              <a:off x="2660441" y="581721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7" name="TextBox 20"/>
          <p:cNvSpPr txBox="1"/>
          <p:nvPr/>
        </p:nvSpPr>
        <p:spPr>
          <a:xfrm>
            <a:off x="865127" y="3932845"/>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Tasks</a:t>
            </a:r>
            <a:endParaRPr lang="en-US" sz="1400" b="0" dirty="0">
              <a:solidFill>
                <a:prstClr val="black"/>
              </a:solidFill>
              <a:latin typeface="Calibri" panose="020F0502020204030204"/>
              <a:ea typeface="+mn-ea"/>
            </a:endParaRPr>
          </a:p>
        </p:txBody>
      </p:sp>
      <p:sp>
        <p:nvSpPr>
          <p:cNvPr id="215" name="Isosceles Triangle 214"/>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274" name="Group 273"/>
          <p:cNvGrpSpPr/>
          <p:nvPr/>
        </p:nvGrpSpPr>
        <p:grpSpPr>
          <a:xfrm>
            <a:off x="884886" y="3190790"/>
            <a:ext cx="7398538" cy="733697"/>
            <a:chOff x="884886" y="3190790"/>
            <a:chExt cx="7398538" cy="733697"/>
          </a:xfrm>
        </p:grpSpPr>
        <p:sp>
          <p:nvSpPr>
            <p:cNvPr id="275"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276" name="Rectangle 275"/>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77" name="Rectangle 276"/>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78" name="Rectangle 277"/>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279" name="Rectangle 278"/>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280" name="Rectangle 279"/>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1" name="Rectangle 280"/>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2" name="Isosceles Triangle 281"/>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3" name="Flowchart: Process 28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4" name="Straight Connector 283"/>
            <p:cNvCxnSpPr/>
            <p:nvPr/>
          </p:nvCxnSpPr>
          <p:spPr>
            <a:xfrm flipH="1">
              <a:off x="7521630"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Isosceles Triangle 284"/>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Isosceles Triangle 285"/>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Process 286"/>
            <p:cNvSpPr/>
            <p:nvPr/>
          </p:nvSpPr>
          <p:spPr>
            <a:xfrm>
              <a:off x="7560021"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287"/>
          <p:cNvGrpSpPr/>
          <p:nvPr/>
        </p:nvGrpSpPr>
        <p:grpSpPr>
          <a:xfrm>
            <a:off x="830212" y="2485592"/>
            <a:ext cx="7436975" cy="675823"/>
            <a:chOff x="830212" y="2485592"/>
            <a:chExt cx="7436975" cy="675823"/>
          </a:xfrm>
        </p:grpSpPr>
        <p:sp>
          <p:nvSpPr>
            <p:cNvPr id="289"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290" name="Rectangle 289"/>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91" name="Rectangle 290"/>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92" name="Rectangle 291"/>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04/11/17:	Not funded yet. Wait for funding to come in</a:t>
              </a:r>
            </a:p>
          </p:txBody>
        </p:sp>
        <p:sp>
          <p:nvSpPr>
            <p:cNvPr id="293" name="Rectangle 292"/>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94" name="Rectangle 293"/>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95" name="Flowchart: Process 294"/>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Isosceles Triangle 296"/>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Isosceles Triangle 297"/>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0" name="Rectangle 299"/>
          <p:cNvSpPr/>
          <p:nvPr/>
        </p:nvSpPr>
        <p:spPr>
          <a:xfrm>
            <a:off x="1978428" y="2870159"/>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02/13/17:	Work around is to Utilize a subset of the </a:t>
            </a:r>
            <a:r>
              <a:rPr lang="en-US" sz="800" b="0" dirty="0" smtClean="0">
                <a:solidFill>
                  <a:prstClr val="black"/>
                </a:solidFill>
              </a:rPr>
              <a:t>…</a:t>
            </a:r>
            <a:endParaRPr lang="en-US" sz="800" b="0" dirty="0">
              <a:solidFill>
                <a:prstClr val="black"/>
              </a:solidFill>
            </a:endParaRPr>
          </a:p>
        </p:txBody>
      </p:sp>
      <p:sp>
        <p:nvSpPr>
          <p:cNvPr id="301" name="Flowchart: Process 300"/>
          <p:cNvSpPr/>
          <p:nvPr/>
        </p:nvSpPr>
        <p:spPr>
          <a:xfrm>
            <a:off x="1829054" y="28990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Line Callout 1 246"/>
          <p:cNvSpPr/>
          <p:nvPr/>
        </p:nvSpPr>
        <p:spPr>
          <a:xfrm>
            <a:off x="5809133" y="2882022"/>
            <a:ext cx="1106110" cy="475291"/>
          </a:xfrm>
          <a:prstGeom prst="borderCallout1">
            <a:avLst>
              <a:gd name="adj1" fmla="val 51743"/>
              <a:gd name="adj2" fmla="val -5166"/>
              <a:gd name="adj3" fmla="val 18814"/>
              <a:gd name="adj4" fmla="val -4098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Can a note be edited?</a:t>
            </a:r>
            <a:endParaRPr lang="en-US" sz="1200" dirty="0">
              <a:solidFill>
                <a:schemeClr val="tx1"/>
              </a:solidFill>
            </a:endParaRPr>
          </a:p>
        </p:txBody>
      </p:sp>
      <p:sp>
        <p:nvSpPr>
          <p:cNvPr id="213" name="Line Callout 1 212"/>
          <p:cNvSpPr/>
          <p:nvPr/>
        </p:nvSpPr>
        <p:spPr>
          <a:xfrm>
            <a:off x="5715739" y="2169724"/>
            <a:ext cx="1201479" cy="612648"/>
          </a:xfrm>
          <a:prstGeom prst="borderCallout1">
            <a:avLst>
              <a:gd name="adj1" fmla="val 42826"/>
              <a:gd name="adj2" fmla="val -6232"/>
              <a:gd name="adj3" fmla="val -8852"/>
              <a:gd name="adj4" fmla="val -15955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Confirm the meaning with Joe.</a:t>
            </a:r>
            <a:endParaRPr lang="en-US" sz="1200" dirty="0">
              <a:solidFill>
                <a:schemeClr val="tx1"/>
              </a:solidFill>
            </a:endParaRPr>
          </a:p>
        </p:txBody>
      </p:sp>
      <p:sp>
        <p:nvSpPr>
          <p:cNvPr id="155" name="TextBox 24"/>
          <p:cNvSpPr txBox="1"/>
          <p:nvPr/>
        </p:nvSpPr>
        <p:spPr>
          <a:xfrm>
            <a:off x="6211479" y="179990"/>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prstClr val="black"/>
              </a:solidFill>
              <a:latin typeface="Calibri" panose="020F0502020204030204"/>
              <a:ea typeface="+mn-ea"/>
            </a:endParaRPr>
          </a:p>
        </p:txBody>
      </p:sp>
      <p:sp>
        <p:nvSpPr>
          <p:cNvPr id="157" name="Rectangle 156"/>
          <p:cNvSpPr/>
          <p:nvPr/>
        </p:nvSpPr>
        <p:spPr>
          <a:xfrm>
            <a:off x="7211841" y="2507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pic>
        <p:nvPicPr>
          <p:cNvPr id="163" name="Picture 162"/>
          <p:cNvPicPr>
            <a:picLocks noChangeAspect="1"/>
          </p:cNvPicPr>
          <p:nvPr/>
        </p:nvPicPr>
        <p:blipFill>
          <a:blip r:embed="rId3"/>
          <a:stretch>
            <a:fillRect/>
          </a:stretch>
        </p:blipFill>
        <p:spPr>
          <a:xfrm>
            <a:off x="7968193" y="248392"/>
            <a:ext cx="120169" cy="140197"/>
          </a:xfrm>
          <a:prstGeom prst="rect">
            <a:avLst/>
          </a:prstGeom>
        </p:spPr>
      </p:pic>
      <p:sp>
        <p:nvSpPr>
          <p:cNvPr id="164" name="Rectangle 163"/>
          <p:cNvSpPr/>
          <p:nvPr/>
        </p:nvSpPr>
        <p:spPr>
          <a:xfrm>
            <a:off x="6115050" y="101108"/>
            <a:ext cx="2130107" cy="427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310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Entry</a:t>
            </a:r>
            <a:endParaRPr lang="en-US" dirty="0"/>
          </a:p>
        </p:txBody>
      </p:sp>
      <p:sp>
        <p:nvSpPr>
          <p:cNvPr id="5" name="TextBox 4"/>
          <p:cNvSpPr txBox="1"/>
          <p:nvPr/>
        </p:nvSpPr>
        <p:spPr>
          <a:xfrm>
            <a:off x="6866478" y="1947542"/>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17461"/>
            <a:ext cx="725714"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999</a:t>
            </a:r>
            <a:endParaRPr lang="en-US" sz="1050" b="0" dirty="0">
              <a:solidFill>
                <a:prstClr val="black"/>
              </a:solidFill>
            </a:endParaRPr>
          </a:p>
        </p:txBody>
      </p:sp>
      <p:sp>
        <p:nvSpPr>
          <p:cNvPr id="7" name="TextBox 9"/>
          <p:cNvSpPr txBox="1"/>
          <p:nvPr/>
        </p:nvSpPr>
        <p:spPr>
          <a:xfrm>
            <a:off x="5312279" y="786254"/>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56173"/>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9" name="TextBox 12"/>
          <p:cNvSpPr txBox="1"/>
          <p:nvPr/>
        </p:nvSpPr>
        <p:spPr>
          <a:xfrm>
            <a:off x="817162" y="2158911"/>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1" name="TextBox 14"/>
          <p:cNvSpPr txBox="1"/>
          <p:nvPr/>
        </p:nvSpPr>
        <p:spPr>
          <a:xfrm>
            <a:off x="1978554" y="2158911"/>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3" name="TextBox 16"/>
          <p:cNvSpPr txBox="1"/>
          <p:nvPr/>
        </p:nvSpPr>
        <p:spPr>
          <a:xfrm>
            <a:off x="2317238" y="1947542"/>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17461"/>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5" name="TextBox 18"/>
          <p:cNvSpPr txBox="1"/>
          <p:nvPr/>
        </p:nvSpPr>
        <p:spPr>
          <a:xfrm>
            <a:off x="3161527" y="2158911"/>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1" name="TextBox 24"/>
          <p:cNvSpPr txBox="1"/>
          <p:nvPr/>
        </p:nvSpPr>
        <p:spPr>
          <a:xfrm>
            <a:off x="6211479" y="179990"/>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prstClr val="black"/>
              </a:solidFill>
              <a:latin typeface="Calibri" panose="020F0502020204030204"/>
              <a:ea typeface="+mn-ea"/>
            </a:endParaRPr>
          </a:p>
        </p:txBody>
      </p:sp>
      <p:sp>
        <p:nvSpPr>
          <p:cNvPr id="22" name="Rectangle 21"/>
          <p:cNvSpPr/>
          <p:nvPr/>
        </p:nvSpPr>
        <p:spPr>
          <a:xfrm>
            <a:off x="7211841" y="2507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3" name="TextBox 26"/>
          <p:cNvSpPr txBox="1"/>
          <p:nvPr/>
        </p:nvSpPr>
        <p:spPr>
          <a:xfrm>
            <a:off x="2946236" y="152068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80407"/>
            <a:ext cx="725714" cy="1371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 name="TextBox 58"/>
          <p:cNvSpPr txBox="1"/>
          <p:nvPr/>
        </p:nvSpPr>
        <p:spPr>
          <a:xfrm>
            <a:off x="784826" y="786254"/>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2275"/>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Draft-001318	</a:t>
            </a:r>
            <a:r>
              <a:rPr lang="en-US" sz="1050" dirty="0">
                <a:solidFill>
                  <a:srgbClr val="FF0000"/>
                </a:solidFill>
              </a:rPr>
              <a:t> ARCI-FY-TI-SEQ#</a:t>
            </a:r>
            <a:endParaRPr lang="en-US" sz="1050" b="0" dirty="0">
              <a:solidFill>
                <a:prstClr val="black"/>
              </a:solidFill>
            </a:endParaRPr>
          </a:p>
        </p:txBody>
      </p:sp>
      <p:sp>
        <p:nvSpPr>
          <p:cNvPr id="30" name="Isosceles Triangle 29"/>
          <p:cNvSpPr/>
          <p:nvPr/>
        </p:nvSpPr>
        <p:spPr>
          <a:xfrm rot="10800000">
            <a:off x="3719423" y="204759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919209"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sp>
        <p:nvSpPr>
          <p:cNvPr id="33" name="Rectangle 32"/>
          <p:cNvSpPr/>
          <p:nvPr/>
        </p:nvSpPr>
        <p:spPr>
          <a:xfrm>
            <a:off x="1945066" y="6224309"/>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3071794" y="1335623"/>
            <a:ext cx="120169" cy="140197"/>
          </a:xfrm>
          <a:prstGeom prst="rect">
            <a:avLst/>
          </a:prstGeom>
        </p:spPr>
      </p:pic>
      <p:pic>
        <p:nvPicPr>
          <p:cNvPr id="36" name="Picture 35"/>
          <p:cNvPicPr>
            <a:picLocks noChangeAspect="1"/>
          </p:cNvPicPr>
          <p:nvPr/>
        </p:nvPicPr>
        <p:blipFill>
          <a:blip r:embed="rId3"/>
          <a:stretch>
            <a:fillRect/>
          </a:stretch>
        </p:blipFill>
        <p:spPr>
          <a:xfrm>
            <a:off x="7968193" y="248392"/>
            <a:ext cx="120169" cy="140197"/>
          </a:xfrm>
          <a:prstGeom prst="rect">
            <a:avLst/>
          </a:prstGeom>
        </p:spPr>
      </p:pic>
      <p:pic>
        <p:nvPicPr>
          <p:cNvPr id="37" name="Picture 36"/>
          <p:cNvPicPr>
            <a:picLocks noChangeAspect="1"/>
          </p:cNvPicPr>
          <p:nvPr/>
        </p:nvPicPr>
        <p:blipFill>
          <a:blip r:embed="rId3"/>
          <a:stretch>
            <a:fillRect/>
          </a:stretch>
        </p:blipFill>
        <p:spPr>
          <a:xfrm>
            <a:off x="4704712" y="1578096"/>
            <a:ext cx="120169" cy="140197"/>
          </a:xfrm>
          <a:prstGeom prst="rect">
            <a:avLst/>
          </a:prstGeom>
        </p:spPr>
      </p:pic>
      <p:sp>
        <p:nvSpPr>
          <p:cNvPr id="38" name="TextBox 79"/>
          <p:cNvSpPr txBox="1"/>
          <p:nvPr/>
        </p:nvSpPr>
        <p:spPr>
          <a:xfrm>
            <a:off x="3896854" y="1947542"/>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17461"/>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0" name="TextBox 81"/>
          <p:cNvSpPr txBox="1"/>
          <p:nvPr/>
        </p:nvSpPr>
        <p:spPr>
          <a:xfrm>
            <a:off x="4324001" y="2158911"/>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4"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Select…</a:t>
            </a:r>
          </a:p>
        </p:txBody>
      </p:sp>
      <p:sp>
        <p:nvSpPr>
          <p:cNvPr id="43" name="Isosceles Triangle 42"/>
          <p:cNvSpPr/>
          <p:nvPr/>
        </p:nvSpPr>
        <p:spPr>
          <a:xfrm rot="10800000">
            <a:off x="5482754" y="225896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158911"/>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2883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27312"/>
            <a:ext cx="120169" cy="140197"/>
          </a:xfrm>
          <a:prstGeom prst="rect">
            <a:avLst/>
          </a:prstGeom>
        </p:spPr>
      </p:pic>
      <p:sp>
        <p:nvSpPr>
          <p:cNvPr id="95" name="Rectangle 94"/>
          <p:cNvSpPr/>
          <p:nvPr/>
        </p:nvSpPr>
        <p:spPr>
          <a:xfrm>
            <a:off x="2970923"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46" name="Date Placeholder 145"/>
          <p:cNvSpPr>
            <a:spLocks noGrp="1"/>
          </p:cNvSpPr>
          <p:nvPr>
            <p:ph type="dt" sz="half" idx="10"/>
          </p:nvPr>
        </p:nvSpPr>
        <p:spPr/>
        <p:txBody>
          <a:bodyPr/>
          <a:lstStyle/>
          <a:p>
            <a:r>
              <a:rPr lang="en-US" dirty="0" smtClean="0"/>
              <a:t>5/11/2017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6</a:t>
            </a:fld>
            <a:endParaRPr lang="en-US" dirty="0"/>
          </a:p>
        </p:txBody>
      </p:sp>
      <p:sp>
        <p:nvSpPr>
          <p:cNvPr id="116" name="Rectangle 115"/>
          <p:cNvSpPr/>
          <p:nvPr/>
        </p:nvSpPr>
        <p:spPr>
          <a:xfrm>
            <a:off x="4488356" y="1327862"/>
            <a:ext cx="999833"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43202"/>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Status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0212" y="1034154"/>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56679" y="1104073"/>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a:solidFill>
                  <a:prstClr val="black"/>
                </a:solidFill>
              </a:rPr>
              <a:t>Select…</a:t>
            </a:r>
            <a:endParaRPr lang="en-US" sz="1050" b="0" dirty="0">
              <a:solidFill>
                <a:prstClr val="black"/>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23707" y="786254"/>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06174" y="85617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1" name="Isosceles Triangle 150"/>
          <p:cNvSpPr/>
          <p:nvPr/>
        </p:nvSpPr>
        <p:spPr>
          <a:xfrm rot="10800000">
            <a:off x="4200761"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599832"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121378"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5" name="Isosceles Triangle 184"/>
          <p:cNvSpPr/>
          <p:nvPr/>
        </p:nvSpPr>
        <p:spPr>
          <a:xfrm rot="10800000">
            <a:off x="3500189"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426404" y="786254"/>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848517" y="856173"/>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Isosceles Triangle 187"/>
          <p:cNvSpPr/>
          <p:nvPr/>
        </p:nvSpPr>
        <p:spPr>
          <a:xfrm rot="10800000">
            <a:off x="5229495"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95083"/>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7516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714867"/>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784786"/>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783268"/>
            <a:ext cx="120169" cy="140197"/>
          </a:xfrm>
          <a:prstGeom prst="rect">
            <a:avLst/>
          </a:prstGeom>
        </p:spPr>
      </p:pic>
      <p:sp>
        <p:nvSpPr>
          <p:cNvPr id="195" name="TextBox 99"/>
          <p:cNvSpPr txBox="1"/>
          <p:nvPr/>
        </p:nvSpPr>
        <p:spPr>
          <a:xfrm>
            <a:off x="975988" y="1714867"/>
            <a:ext cx="139653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784786"/>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1947542"/>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17461"/>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6" name="TextBox 90"/>
          <p:cNvSpPr txBox="1"/>
          <p:nvPr/>
        </p:nvSpPr>
        <p:spPr>
          <a:xfrm>
            <a:off x="4783526" y="1713102"/>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783020"/>
            <a:ext cx="733338" cy="1477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Select …</a:t>
            </a:r>
            <a:endParaRPr lang="en-US" sz="1050" b="0" dirty="0">
              <a:solidFill>
                <a:schemeClr val="tx1"/>
              </a:solidFill>
            </a:endParaRPr>
          </a:p>
        </p:txBody>
      </p:sp>
      <p:sp>
        <p:nvSpPr>
          <p:cNvPr id="191" name="Rectangle 190"/>
          <p:cNvSpPr/>
          <p:nvPr/>
        </p:nvSpPr>
        <p:spPr>
          <a:xfrm>
            <a:off x="3992984"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97" name="Isosceles Triangle 196"/>
          <p:cNvSpPr/>
          <p:nvPr/>
        </p:nvSpPr>
        <p:spPr>
          <a:xfrm rot="10800000">
            <a:off x="6245200" y="181315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2305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7531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22325"/>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20014"/>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17" name="Isosceles Triangle 216"/>
          <p:cNvSpPr/>
          <p:nvPr/>
        </p:nvSpPr>
        <p:spPr>
          <a:xfrm rot="10800000">
            <a:off x="6008913" y="11435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3" name="Group 2"/>
          <p:cNvGrpSpPr/>
          <p:nvPr/>
        </p:nvGrpSpPr>
        <p:grpSpPr>
          <a:xfrm>
            <a:off x="860574" y="3911358"/>
            <a:ext cx="7422851" cy="2175644"/>
            <a:chOff x="877770" y="2383864"/>
            <a:chExt cx="7422851" cy="2175644"/>
          </a:xfrm>
        </p:grpSpPr>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Rounded Rectangle 217"/>
            <p:cNvSpPr/>
            <p:nvPr/>
          </p:nvSpPr>
          <p:spPr>
            <a:xfrm>
              <a:off x="2686567" y="427580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26" name="Isosceles Triangle 125"/>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 name="Rectangle 24"/>
          <p:cNvSpPr/>
          <p:nvPr/>
        </p:nvSpPr>
        <p:spPr>
          <a:xfrm>
            <a:off x="6115050" y="101108"/>
            <a:ext cx="2130107" cy="427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884886" y="3190790"/>
            <a:ext cx="7398538" cy="733697"/>
            <a:chOff x="884886" y="3190790"/>
            <a:chExt cx="7398538" cy="733697"/>
          </a:xfrm>
        </p:grpSpPr>
        <p:sp>
          <p:nvSpPr>
            <p:cNvPr id="153"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144" name="Rectangle 143"/>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5" name="Rectangle 154"/>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157" name="Rectangle 156"/>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65" name="Rectangle 164"/>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66" name="Rectangle 165"/>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67" name="Isosceles Triangle 166"/>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73" name="Flowchart: Process 17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flipH="1">
              <a:off x="7521630"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osceles Triangle 176"/>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p:cNvSpPr/>
            <p:nvPr/>
          </p:nvSpPr>
          <p:spPr>
            <a:xfrm>
              <a:off x="7560021"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830212" y="2485592"/>
            <a:ext cx="7436975" cy="675823"/>
            <a:chOff x="830212" y="2485592"/>
            <a:chExt cx="7436975" cy="675823"/>
          </a:xfrm>
        </p:grpSpPr>
        <p:sp>
          <p:nvSpPr>
            <p:cNvPr id="140"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28" name="Rectangle 127"/>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9" name="Rectangle 128"/>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30" name="Rectangle 129"/>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Enter Remarks…</a:t>
              </a:r>
              <a:endParaRPr lang="en-US" sz="800" b="0" dirty="0">
                <a:solidFill>
                  <a:prstClr val="black"/>
                </a:solidFill>
              </a:endParaRPr>
            </a:p>
          </p:txBody>
        </p:sp>
        <p:sp>
          <p:nvSpPr>
            <p:cNvPr id="134" name="Rectangle 133"/>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35" name="Rectangle 134"/>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38" name="Flowchart: Process 137"/>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Isosceles Triangle 141"/>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Process 151"/>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2449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76" y="1001647"/>
            <a:ext cx="7592403" cy="53885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42357" y="102890"/>
            <a:ext cx="7886700" cy="652749"/>
          </a:xfrm>
        </p:spPr>
        <p:txBody>
          <a:bodyPr>
            <a:normAutofit fontScale="90000"/>
          </a:bodyPr>
          <a:lstStyle/>
          <a:p>
            <a:r>
              <a:rPr lang="en-US" dirty="0"/>
              <a:t>PCD </a:t>
            </a:r>
            <a:r>
              <a:rPr lang="en-US" dirty="0" smtClean="0"/>
              <a:t>Task Maintenance</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67054" y="1033966"/>
            <a:ext cx="805543"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8" name="Rectangle 7"/>
          <p:cNvSpPr/>
          <p:nvPr/>
        </p:nvSpPr>
        <p:spPr>
          <a:xfrm>
            <a:off x="3200023" y="111489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47" name="TextBox 90"/>
          <p:cNvSpPr txBox="1"/>
          <p:nvPr/>
        </p:nvSpPr>
        <p:spPr>
          <a:xfrm>
            <a:off x="5609204" y="102553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48" name="Rectangle 47"/>
          <p:cNvSpPr/>
          <p:nvPr/>
        </p:nvSpPr>
        <p:spPr>
          <a:xfrm>
            <a:off x="6379156" y="1115247"/>
            <a:ext cx="1596226" cy="1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118" name="Rounded Rectangle 117"/>
          <p:cNvSpPr/>
          <p:nvPr/>
        </p:nvSpPr>
        <p:spPr>
          <a:xfrm>
            <a:off x="877145"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Task</a:t>
            </a:r>
            <a:endParaRPr lang="en-US" sz="1200" b="1" dirty="0">
              <a:solidFill>
                <a:schemeClr val="tx1"/>
              </a:solidFill>
            </a:endParaRPr>
          </a:p>
        </p:txBody>
      </p:sp>
      <p:sp>
        <p:nvSpPr>
          <p:cNvPr id="126" name="Rounded Rectangle 125"/>
          <p:cNvSpPr/>
          <p:nvPr/>
        </p:nvSpPr>
        <p:spPr>
          <a:xfrm>
            <a:off x="2472294"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Edit</a:t>
            </a:r>
            <a:endParaRPr lang="en-US" sz="1200" b="1" dirty="0">
              <a:solidFill>
                <a:schemeClr val="tx1"/>
              </a:solidFill>
            </a:endParaRPr>
          </a:p>
        </p:txBody>
      </p:sp>
      <p:sp>
        <p:nvSpPr>
          <p:cNvPr id="127" name="Rounded Rectangle 126"/>
          <p:cNvSpPr/>
          <p:nvPr/>
        </p:nvSpPr>
        <p:spPr>
          <a:xfrm>
            <a:off x="5662592"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57" name="Rounded Rectangle 156"/>
          <p:cNvSpPr/>
          <p:nvPr/>
        </p:nvSpPr>
        <p:spPr>
          <a:xfrm>
            <a:off x="4067443"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3" name="Date Placeholder 2"/>
          <p:cNvSpPr>
            <a:spLocks noGrp="1"/>
          </p:cNvSpPr>
          <p:nvPr>
            <p:ph type="dt" sz="half" idx="10"/>
          </p:nvPr>
        </p:nvSpPr>
        <p:spPr/>
        <p:txBody>
          <a:bodyPr/>
          <a:lstStyle/>
          <a:p>
            <a:r>
              <a:rPr lang="en-US" dirty="0" smtClean="0"/>
              <a:t>5/15/17</a:t>
            </a:r>
            <a:endParaRPr lang="en-US" dirty="0"/>
          </a:p>
        </p:txBody>
      </p:sp>
      <p:sp>
        <p:nvSpPr>
          <p:cNvPr id="51" name="Footer Placeholder 50"/>
          <p:cNvSpPr>
            <a:spLocks noGrp="1"/>
          </p:cNvSpPr>
          <p:nvPr>
            <p:ph type="ftr" sz="quarter" idx="11"/>
          </p:nvPr>
        </p:nvSpPr>
        <p:spPr/>
        <p:txBody>
          <a:bodyPr/>
          <a:lstStyle/>
          <a:p>
            <a:endParaRPr lang="en-US" dirty="0"/>
          </a:p>
        </p:txBody>
      </p:sp>
      <p:sp>
        <p:nvSpPr>
          <p:cNvPr id="52" name="Slide Number Placeholder 51"/>
          <p:cNvSpPr>
            <a:spLocks noGrp="1"/>
          </p:cNvSpPr>
          <p:nvPr>
            <p:ph type="sldNum" sz="quarter" idx="12"/>
          </p:nvPr>
        </p:nvSpPr>
        <p:spPr/>
        <p:txBody>
          <a:bodyPr/>
          <a:lstStyle/>
          <a:p>
            <a:fld id="{E7E4F1F3-89CE-45FD-84A5-5DB6D4995480}" type="slidenum">
              <a:rPr lang="en-US" smtClean="0"/>
              <a:t>7</a:t>
            </a:fld>
            <a:endParaRPr lang="en-US" dirty="0"/>
          </a:p>
        </p:txBody>
      </p:sp>
      <p:sp>
        <p:nvSpPr>
          <p:cNvPr id="93" name="Action Button: Custom 92">
            <a:hlinkClick r:id="rId3" action="ppaction://hlinksldjump" highlightClick="1"/>
          </p:cNvPr>
          <p:cNvSpPr/>
          <p:nvPr/>
        </p:nvSpPr>
        <p:spPr>
          <a:xfrm>
            <a:off x="7257742" y="6035658"/>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grpSp>
        <p:nvGrpSpPr>
          <p:cNvPr id="14" name="Group 13"/>
          <p:cNvGrpSpPr/>
          <p:nvPr/>
        </p:nvGrpSpPr>
        <p:grpSpPr>
          <a:xfrm>
            <a:off x="813777" y="1325743"/>
            <a:ext cx="7477716" cy="1907395"/>
            <a:chOff x="824383" y="4041878"/>
            <a:chExt cx="7477716" cy="1907395"/>
          </a:xfrm>
        </p:grpSpPr>
        <p:sp>
          <p:nvSpPr>
            <p:cNvPr id="181" name="Flowchart: Process 180"/>
            <p:cNvSpPr/>
            <p:nvPr/>
          </p:nvSpPr>
          <p:spPr>
            <a:xfrm>
              <a:off x="863254" y="4070429"/>
              <a:ext cx="7438845" cy="187884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42584" y="449432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Task Type</a:t>
              </a:r>
              <a:r>
                <a:rPr lang="en-US" sz="1050" dirty="0">
                  <a:solidFill>
                    <a:srgbClr val="FF0000"/>
                  </a:solidFill>
                </a:rPr>
                <a:t> *</a:t>
              </a:r>
              <a:endParaRPr lang="en-US" sz="1050" b="0" dirty="0">
                <a:solidFill>
                  <a:prstClr val="black"/>
                </a:solidFill>
              </a:endParaRPr>
            </a:p>
          </p:txBody>
        </p:sp>
        <p:sp>
          <p:nvSpPr>
            <p:cNvPr id="130" name="Isosceles Triangle 129"/>
            <p:cNvSpPr/>
            <p:nvPr/>
          </p:nvSpPr>
          <p:spPr>
            <a:xfrm rot="10800000">
              <a:off x="1650060" y="4521785"/>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1" name="Rectangle 130"/>
            <p:cNvSpPr/>
            <p:nvPr/>
          </p:nvSpPr>
          <p:spPr>
            <a:xfrm>
              <a:off x="1881963" y="4508205"/>
              <a:ext cx="839605" cy="1412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r>
                <a:rPr lang="en-US" sz="1050" dirty="0">
                  <a:solidFill>
                    <a:srgbClr val="FF0000"/>
                  </a:solidFill>
                </a:rPr>
                <a:t> *</a:t>
              </a:r>
              <a:endParaRPr lang="en-US" sz="1050" b="0" dirty="0">
                <a:solidFill>
                  <a:prstClr val="black"/>
                </a:solidFill>
              </a:endParaRPr>
            </a:p>
          </p:txBody>
        </p:sp>
        <p:sp>
          <p:nvSpPr>
            <p:cNvPr id="138" name="Isosceles Triangle 137"/>
            <p:cNvSpPr/>
            <p:nvPr/>
          </p:nvSpPr>
          <p:spPr>
            <a:xfrm rot="10800000">
              <a:off x="2603309" y="4531410"/>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0" name="Rectangle 139"/>
            <p:cNvSpPr/>
            <p:nvPr/>
          </p:nvSpPr>
          <p:spPr>
            <a:xfrm>
              <a:off x="4882446" y="4495982"/>
              <a:ext cx="1167650" cy="458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1" name="Rectangle 140"/>
            <p:cNvSpPr/>
            <p:nvPr/>
          </p:nvSpPr>
          <p:spPr>
            <a:xfrm>
              <a:off x="3997537" y="449452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r>
                <a:rPr lang="en-US" sz="1050" dirty="0">
                  <a:solidFill>
                    <a:srgbClr val="FF0000"/>
                  </a:solidFill>
                </a:rPr>
                <a:t> </a:t>
              </a:r>
              <a:endParaRPr lang="en-US" sz="1050" b="0" dirty="0">
                <a:solidFill>
                  <a:prstClr val="black"/>
                </a:solidFill>
              </a:endParaRPr>
            </a:p>
          </p:txBody>
        </p:sp>
        <p:sp>
          <p:nvSpPr>
            <p:cNvPr id="142" name="Isosceles Triangle 141"/>
            <p:cNvSpPr/>
            <p:nvPr/>
          </p:nvSpPr>
          <p:spPr>
            <a:xfrm rot="10800000">
              <a:off x="4709597" y="4531608"/>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5" name="Rectangle 144"/>
            <p:cNvSpPr/>
            <p:nvPr/>
          </p:nvSpPr>
          <p:spPr>
            <a:xfrm>
              <a:off x="6993212" y="4495885"/>
              <a:ext cx="1167650" cy="465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6" name="Rectangle 145"/>
            <p:cNvSpPr/>
            <p:nvPr/>
          </p:nvSpPr>
          <p:spPr>
            <a:xfrm>
              <a:off x="6108303" y="4494427"/>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r>
                <a:rPr lang="en-US" sz="1050" dirty="0">
                  <a:solidFill>
                    <a:srgbClr val="FF0000"/>
                  </a:solidFill>
                </a:rPr>
                <a:t> *</a:t>
              </a:r>
              <a:endParaRPr lang="en-US" sz="1050" b="0" dirty="0">
                <a:solidFill>
                  <a:prstClr val="black"/>
                </a:solidFill>
              </a:endParaRPr>
            </a:p>
          </p:txBody>
        </p:sp>
        <p:sp>
          <p:nvSpPr>
            <p:cNvPr id="147" name="Isosceles Triangle 146"/>
            <p:cNvSpPr/>
            <p:nvPr/>
          </p:nvSpPr>
          <p:spPr>
            <a:xfrm rot="10800000">
              <a:off x="6820364" y="452852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8" name="Rectangle 147"/>
            <p:cNvSpPr/>
            <p:nvPr/>
          </p:nvSpPr>
          <p:spPr>
            <a:xfrm>
              <a:off x="2773888" y="4489508"/>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951790" y="4294430"/>
              <a:ext cx="830320" cy="155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51" name="Rectangle 150"/>
            <p:cNvSpPr/>
            <p:nvPr/>
          </p:nvSpPr>
          <p:spPr>
            <a:xfrm>
              <a:off x="1870646" y="4295213"/>
              <a:ext cx="2963815" cy="137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r>
                <a:rPr lang="en-US" sz="1050" dirty="0">
                  <a:solidFill>
                    <a:srgbClr val="FF0000"/>
                  </a:solidFill>
                </a:rPr>
                <a:t> *</a:t>
              </a:r>
              <a:endParaRPr lang="en-US" sz="1050" b="0" dirty="0">
                <a:solidFill>
                  <a:prstClr val="black"/>
                </a:solidFill>
              </a:endParaRPr>
            </a:p>
          </p:txBody>
        </p:sp>
        <p:sp>
          <p:nvSpPr>
            <p:cNvPr id="152" name="Rectangle 151"/>
            <p:cNvSpPr/>
            <p:nvPr/>
          </p:nvSpPr>
          <p:spPr>
            <a:xfrm>
              <a:off x="4893767" y="429448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r>
                <a:rPr lang="en-US" sz="1050" dirty="0">
                  <a:solidFill>
                    <a:srgbClr val="FF0000"/>
                  </a:solidFill>
                </a:rPr>
                <a:t> *</a:t>
              </a:r>
              <a:endParaRPr lang="en-US" sz="1050" b="0" dirty="0">
                <a:solidFill>
                  <a:prstClr val="black"/>
                </a:solidFill>
              </a:endParaRPr>
            </a:p>
          </p:txBody>
        </p:sp>
        <p:sp>
          <p:nvSpPr>
            <p:cNvPr id="156" name="Isosceles Triangle 155"/>
            <p:cNvSpPr/>
            <p:nvPr/>
          </p:nvSpPr>
          <p:spPr>
            <a:xfrm rot="10800000">
              <a:off x="5589964" y="433553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0" name="Rounded Rectangle 159"/>
            <p:cNvSpPr/>
            <p:nvPr/>
          </p:nvSpPr>
          <p:spPr>
            <a:xfrm>
              <a:off x="2757418" y="5017770"/>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1" name="Rounded Rectangle 160"/>
            <p:cNvSpPr/>
            <p:nvPr/>
          </p:nvSpPr>
          <p:spPr>
            <a:xfrm>
              <a:off x="3319697" y="5017770"/>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2" name="Rounded Rectangle 161"/>
            <p:cNvSpPr/>
            <p:nvPr/>
          </p:nvSpPr>
          <p:spPr>
            <a:xfrm>
              <a:off x="6984681" y="5019252"/>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3" name="Rounded Rectangle 162"/>
            <p:cNvSpPr/>
            <p:nvPr/>
          </p:nvSpPr>
          <p:spPr>
            <a:xfrm>
              <a:off x="7546960" y="5019252"/>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4" name="Rounded Rectangle 163"/>
            <p:cNvSpPr/>
            <p:nvPr/>
          </p:nvSpPr>
          <p:spPr>
            <a:xfrm>
              <a:off x="4855508" y="5020733"/>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5" name="Rounded Rectangle 164"/>
            <p:cNvSpPr/>
            <p:nvPr/>
          </p:nvSpPr>
          <p:spPr>
            <a:xfrm>
              <a:off x="5417787" y="5020733"/>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6" name="Flowchart: Process 165"/>
            <p:cNvSpPr/>
            <p:nvPr/>
          </p:nvSpPr>
          <p:spPr>
            <a:xfrm>
              <a:off x="2818011" y="453697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914622" y="45384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916096" y="46908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916096" y="48330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7020112" y="45399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7021586" y="46923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7021586" y="483449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752970"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16" name="TextBox 26"/>
            <p:cNvSpPr txBox="1"/>
            <p:nvPr/>
          </p:nvSpPr>
          <p:spPr>
            <a:xfrm>
              <a:off x="6079758" y="4230146"/>
              <a:ext cx="1284515" cy="253916"/>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Required By: </a:t>
              </a:r>
              <a:endParaRPr lang="en-US" sz="1050" b="0" dirty="0">
                <a:solidFill>
                  <a:prstClr val="black"/>
                </a:solidFill>
                <a:latin typeface="Calibri" panose="020F0502020204030204"/>
                <a:ea typeface="+mn-ea"/>
              </a:endParaRPr>
            </a:p>
          </p:txBody>
        </p:sp>
        <p:sp>
          <p:nvSpPr>
            <p:cNvPr id="120" name="Rectangle 119"/>
            <p:cNvSpPr/>
            <p:nvPr/>
          </p:nvSpPr>
          <p:spPr>
            <a:xfrm>
              <a:off x="7284445" y="42884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2/1/17</a:t>
              </a:r>
              <a:r>
                <a:rPr lang="en-US" sz="1050" dirty="0">
                  <a:solidFill>
                    <a:srgbClr val="FF0000"/>
                  </a:solidFill>
                </a:rPr>
                <a:t> *</a:t>
              </a:r>
              <a:endParaRPr lang="en-US" sz="1050" b="0" dirty="0">
                <a:solidFill>
                  <a:prstClr val="black"/>
                </a:solidFill>
              </a:endParaRPr>
            </a:p>
          </p:txBody>
        </p:sp>
        <p:pic>
          <p:nvPicPr>
            <p:cNvPr id="143" name="Picture 142"/>
            <p:cNvPicPr>
              <a:picLocks noChangeAspect="1"/>
            </p:cNvPicPr>
            <p:nvPr/>
          </p:nvPicPr>
          <p:blipFill>
            <a:blip r:embed="rId5"/>
            <a:stretch>
              <a:fillRect/>
            </a:stretch>
          </p:blipFill>
          <p:spPr>
            <a:xfrm>
              <a:off x="8041201" y="4286146"/>
              <a:ext cx="120169" cy="140197"/>
            </a:xfrm>
            <a:prstGeom prst="rect">
              <a:avLst/>
            </a:prstGeom>
          </p:spPr>
        </p:pic>
        <p:sp>
          <p:nvSpPr>
            <p:cNvPr id="144" name="Rectangle 143"/>
            <p:cNvSpPr/>
            <p:nvPr/>
          </p:nvSpPr>
          <p:spPr>
            <a:xfrm>
              <a:off x="4833962" y="5273162"/>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49" name="Rectangle 148"/>
            <p:cNvSpPr/>
            <p:nvPr/>
          </p:nvSpPr>
          <p:spPr>
            <a:xfrm>
              <a:off x="6873551"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Approver Helper</a:t>
              </a:r>
              <a:endParaRPr lang="en-US" sz="1050" b="0" dirty="0">
                <a:solidFill>
                  <a:prstClr val="black"/>
                </a:solidFill>
              </a:endParaRPr>
            </a:p>
          </p:txBody>
        </p:sp>
        <p:sp>
          <p:nvSpPr>
            <p:cNvPr id="95" name="TextBox 90"/>
            <p:cNvSpPr txBox="1"/>
            <p:nvPr/>
          </p:nvSpPr>
          <p:spPr>
            <a:xfrm>
              <a:off x="824383" y="5281422"/>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97" name="Rectangle 96"/>
            <p:cNvSpPr/>
            <p:nvPr/>
          </p:nvSpPr>
          <p:spPr>
            <a:xfrm>
              <a:off x="937688" y="5526184"/>
              <a:ext cx="2663443" cy="369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cxnSp>
          <p:nvCxnSpPr>
            <p:cNvPr id="111" name="Straight Connector 110"/>
            <p:cNvCxnSpPr/>
            <p:nvPr/>
          </p:nvCxnSpPr>
          <p:spPr>
            <a:xfrm flipH="1">
              <a:off x="3423950" y="5526184"/>
              <a:ext cx="121" cy="36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3466881" y="579932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p:cNvSpPr/>
            <p:nvPr/>
          </p:nvSpPr>
          <p:spPr>
            <a:xfrm rot="10800000">
              <a:off x="3458434" y="5552179"/>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3458434" y="5665515"/>
              <a:ext cx="91440" cy="96762"/>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Custom 134">
              <a:hlinkClick r:id="rId3" action="ppaction://hlinksldjump" highlightClick="1"/>
            </p:cNvPr>
            <p:cNvSpPr/>
            <p:nvPr/>
          </p:nvSpPr>
          <p:spPr>
            <a:xfrm>
              <a:off x="3703861" y="5458413"/>
              <a:ext cx="539515" cy="24392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Add</a:t>
              </a:r>
              <a:endParaRPr lang="en-US" sz="1200" b="1" dirty="0">
                <a:solidFill>
                  <a:schemeClr val="tx1"/>
                </a:solidFill>
              </a:endParaRPr>
            </a:p>
          </p:txBody>
        </p:sp>
        <p:sp>
          <p:nvSpPr>
            <p:cNvPr id="176" name="TextBox 90"/>
            <p:cNvSpPr txBox="1"/>
            <p:nvPr/>
          </p:nvSpPr>
          <p:spPr>
            <a:xfrm>
              <a:off x="919464" y="4041878"/>
              <a:ext cx="1055800" cy="261610"/>
            </a:xfrm>
            <a:prstGeom prst="rect">
              <a:avLst/>
            </a:prstGeom>
            <a:noFill/>
          </p:spPr>
          <p:txBody>
            <a:bodyPr wrap="squar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10" name="Rectangle 109"/>
            <p:cNvSpPr/>
            <p:nvPr/>
          </p:nvSpPr>
          <p:spPr>
            <a:xfrm>
              <a:off x="4735109" y="5522906"/>
              <a:ext cx="2955395" cy="373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457200" indent="-457200" fontAlgn="auto">
                <a:spcBef>
                  <a:spcPts val="0"/>
                </a:spcBef>
                <a:spcAft>
                  <a:spcPts val="0"/>
                </a:spcAft>
                <a:tabLst>
                  <a:tab pos="574675" algn="l"/>
                </a:tabLst>
              </a:pPr>
              <a:r>
                <a:rPr lang="en-US" sz="900" b="0" dirty="0" smtClean="0">
                  <a:solidFill>
                    <a:prstClr val="black"/>
                  </a:solidFill>
                </a:rPr>
                <a:t>   4/11/17:	Not </a:t>
              </a:r>
              <a:r>
                <a:rPr lang="en-US" sz="900" b="0" dirty="0">
                  <a:solidFill>
                    <a:prstClr val="black"/>
                  </a:solidFill>
                </a:rPr>
                <a:t>funded yet. Wait for funding to come in</a:t>
              </a:r>
            </a:p>
            <a:p>
              <a:pPr marL="457200" indent="-457200" fontAlgn="auto">
                <a:spcBef>
                  <a:spcPts val="0"/>
                </a:spcBef>
                <a:spcAft>
                  <a:spcPts val="0"/>
                </a:spcAft>
                <a:tabLst>
                  <a:tab pos="574675" algn="l"/>
                </a:tabLst>
              </a:pPr>
              <a:r>
                <a:rPr lang="en-US" sz="900" b="0" dirty="0" smtClean="0">
                  <a:solidFill>
                    <a:prstClr val="black"/>
                  </a:solidFill>
                </a:rPr>
                <a:t>   2/13/17:	Work </a:t>
              </a:r>
              <a:r>
                <a:rPr lang="en-US" sz="900" b="0" dirty="0">
                  <a:solidFill>
                    <a:prstClr val="black"/>
                  </a:solidFill>
                </a:rPr>
                <a:t>around is to Utilize a subset of the </a:t>
              </a:r>
              <a:r>
                <a:rPr lang="en-US" sz="900" b="0" dirty="0" smtClean="0">
                  <a:solidFill>
                    <a:prstClr val="black"/>
                  </a:solidFill>
                </a:rPr>
                <a:t>SSN</a:t>
              </a:r>
              <a:endParaRPr lang="en-US" sz="900" b="0" dirty="0">
                <a:solidFill>
                  <a:prstClr val="black"/>
                </a:solidFill>
              </a:endParaRPr>
            </a:p>
          </p:txBody>
        </p:sp>
        <p:cxnSp>
          <p:nvCxnSpPr>
            <p:cNvPr id="136" name="Straight Connector 135"/>
            <p:cNvCxnSpPr/>
            <p:nvPr/>
          </p:nvCxnSpPr>
          <p:spPr>
            <a:xfrm>
              <a:off x="7564198" y="5518202"/>
              <a:ext cx="9194" cy="391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Isosceles Triangle 176"/>
            <p:cNvSpPr/>
            <p:nvPr/>
          </p:nvSpPr>
          <p:spPr>
            <a:xfrm>
              <a:off x="7586228" y="57849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Isosceles Triangle 177"/>
            <p:cNvSpPr/>
            <p:nvPr/>
          </p:nvSpPr>
          <p:spPr>
            <a:xfrm rot="10800000">
              <a:off x="7586659" y="55566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Process 178"/>
            <p:cNvSpPr/>
            <p:nvPr/>
          </p:nvSpPr>
          <p:spPr>
            <a:xfrm>
              <a:off x="7577034" y="568776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a:off x="7777354" y="5543032"/>
              <a:ext cx="435718" cy="16178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Add</a:t>
              </a:r>
              <a:endParaRPr lang="en-US" sz="1100" b="1" dirty="0">
                <a:solidFill>
                  <a:schemeClr val="tx1"/>
                </a:solidFill>
              </a:endParaRPr>
            </a:p>
          </p:txBody>
        </p:sp>
        <p:sp>
          <p:nvSpPr>
            <p:cNvPr id="188" name="Rounded Rectangle 187"/>
            <p:cNvSpPr/>
            <p:nvPr/>
          </p:nvSpPr>
          <p:spPr>
            <a:xfrm>
              <a:off x="7790459" y="5748865"/>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
          <p:nvSpPr>
            <p:cNvPr id="189" name="Flowchart: Process 188"/>
            <p:cNvSpPr/>
            <p:nvPr/>
          </p:nvSpPr>
          <p:spPr>
            <a:xfrm>
              <a:off x="4766573" y="55791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Process 189"/>
            <p:cNvSpPr/>
            <p:nvPr/>
          </p:nvSpPr>
          <p:spPr>
            <a:xfrm>
              <a:off x="4768047" y="57315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54210" y="3245105"/>
            <a:ext cx="7440608" cy="2650684"/>
            <a:chOff x="860013" y="1362923"/>
            <a:chExt cx="7440608" cy="2650684"/>
          </a:xfrm>
        </p:grpSpPr>
        <p:sp>
          <p:nvSpPr>
            <p:cNvPr id="117" name="Flowchart: Process 116"/>
            <p:cNvSpPr/>
            <p:nvPr/>
          </p:nvSpPr>
          <p:spPr>
            <a:xfrm>
              <a:off x="861776" y="1419943"/>
              <a:ext cx="7438845" cy="259366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81649" y="193721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Purch</a:t>
              </a:r>
              <a:r>
                <a:rPr lang="en-US" sz="1050" b="0" dirty="0" smtClean="0">
                  <a:solidFill>
                    <a:prstClr val="black"/>
                  </a:solidFill>
                </a:rPr>
                <a:t> </a:t>
              </a:r>
              <a:r>
                <a:rPr lang="en-US" sz="1050" b="0" dirty="0" err="1" smtClean="0">
                  <a:solidFill>
                    <a:prstClr val="black"/>
                  </a:solidFill>
                </a:rPr>
                <a:t>Req</a:t>
              </a:r>
              <a:endParaRPr lang="en-US" sz="1050" b="0" dirty="0">
                <a:solidFill>
                  <a:prstClr val="black"/>
                </a:solidFill>
              </a:endParaRPr>
            </a:p>
          </p:txBody>
        </p:sp>
        <p:sp>
          <p:nvSpPr>
            <p:cNvPr id="49" name="TextBox 92"/>
            <p:cNvSpPr txBox="1"/>
            <p:nvPr/>
          </p:nvSpPr>
          <p:spPr>
            <a:xfrm>
              <a:off x="1999669" y="1362923"/>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50" name="Rectangle 49"/>
            <p:cNvSpPr/>
            <p:nvPr/>
          </p:nvSpPr>
          <p:spPr>
            <a:xfrm>
              <a:off x="1877147" y="2112400"/>
              <a:ext cx="1920240" cy="3807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59" name="TextBox 116"/>
            <p:cNvSpPr txBox="1"/>
            <p:nvPr/>
          </p:nvSpPr>
          <p:spPr>
            <a:xfrm>
              <a:off x="4105958" y="1363121"/>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60" name="Rectangle 59"/>
            <p:cNvSpPr/>
            <p:nvPr/>
          </p:nvSpPr>
          <p:spPr>
            <a:xfrm>
              <a:off x="3988175" y="2113130"/>
              <a:ext cx="1920240" cy="3765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Myers, Janet	(Pending)</a:t>
              </a:r>
            </a:p>
            <a:p>
              <a:pPr fontAlgn="auto">
                <a:spcBef>
                  <a:spcPts val="0"/>
                </a:spcBef>
                <a:spcAft>
                  <a:spcPts val="0"/>
                </a:spcAft>
              </a:pPr>
              <a:r>
                <a:rPr lang="en-US" sz="1050" b="0" dirty="0">
                  <a:solidFill>
                    <a:prstClr val="black"/>
                  </a:solidFill>
                </a:rPr>
                <a:t>Smith, Joe	(Pending)</a:t>
              </a:r>
            </a:p>
          </p:txBody>
        </p:sp>
        <p:sp>
          <p:nvSpPr>
            <p:cNvPr id="65" name="TextBox 122"/>
            <p:cNvSpPr txBox="1"/>
            <p:nvPr/>
          </p:nvSpPr>
          <p:spPr>
            <a:xfrm>
              <a:off x="6216724" y="1363024"/>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66" name="Rectangle 65"/>
            <p:cNvSpPr/>
            <p:nvPr/>
          </p:nvSpPr>
          <p:spPr>
            <a:xfrm>
              <a:off x="6099425" y="2112570"/>
              <a:ext cx="1920240" cy="376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William	(Approved)</a:t>
              </a:r>
            </a:p>
            <a:p>
              <a:pPr fontAlgn="auto">
                <a:spcBef>
                  <a:spcPts val="0"/>
                </a:spcBef>
                <a:spcAft>
                  <a:spcPts val="0"/>
                </a:spcAft>
              </a:pPr>
              <a:endParaRPr lang="en-US" sz="1050" b="0" dirty="0">
                <a:solidFill>
                  <a:prstClr val="black"/>
                </a:solidFill>
              </a:endParaRPr>
            </a:p>
          </p:txBody>
        </p:sp>
        <p:sp>
          <p:nvSpPr>
            <p:cNvPr id="17" name="TextBox 20"/>
            <p:cNvSpPr txBox="1"/>
            <p:nvPr/>
          </p:nvSpPr>
          <p:spPr>
            <a:xfrm>
              <a:off x="877770" y="1362923"/>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cxnSp>
          <p:nvCxnSpPr>
            <p:cNvPr id="122" name="Straight Connector 121"/>
            <p:cNvCxnSpPr/>
            <p:nvPr/>
          </p:nvCxnSpPr>
          <p:spPr>
            <a:xfrm>
              <a:off x="8194948" y="1609457"/>
              <a:ext cx="6687" cy="240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390074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1640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1771311"/>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84250" y="173471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33" name="Rectangle 132"/>
            <p:cNvSpPr/>
            <p:nvPr/>
          </p:nvSpPr>
          <p:spPr>
            <a:xfrm>
              <a:off x="1877147" y="1735493"/>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34" name="Rectangle 133"/>
            <p:cNvSpPr/>
            <p:nvPr/>
          </p:nvSpPr>
          <p:spPr>
            <a:xfrm>
              <a:off x="4873062" y="17347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39" name="Straight Connector 138"/>
            <p:cNvCxnSpPr/>
            <p:nvPr/>
          </p:nvCxnSpPr>
          <p:spPr>
            <a:xfrm>
              <a:off x="889095" y="1609457"/>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lowchart: Process 120"/>
            <p:cNvSpPr/>
            <p:nvPr/>
          </p:nvSpPr>
          <p:spPr>
            <a:xfrm>
              <a:off x="879243" y="173791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990527" y="28386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92" name="Rectangle 91"/>
            <p:cNvSpPr/>
            <p:nvPr/>
          </p:nvSpPr>
          <p:spPr>
            <a:xfrm>
              <a:off x="1886025" y="3013858"/>
              <a:ext cx="1920240" cy="2585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	</a:t>
              </a:r>
              <a:endParaRPr lang="en-US" sz="1050" b="0" dirty="0">
                <a:solidFill>
                  <a:prstClr val="black"/>
                </a:solidFill>
              </a:endParaRPr>
            </a:p>
          </p:txBody>
        </p:sp>
        <p:sp>
          <p:nvSpPr>
            <p:cNvPr id="94" name="Rectangle 93"/>
            <p:cNvSpPr/>
            <p:nvPr/>
          </p:nvSpPr>
          <p:spPr>
            <a:xfrm>
              <a:off x="3997053" y="3014587"/>
              <a:ext cx="1920240" cy="2557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6" name="Rectangle 95"/>
            <p:cNvSpPr/>
            <p:nvPr/>
          </p:nvSpPr>
          <p:spPr>
            <a:xfrm>
              <a:off x="6108303" y="3014027"/>
              <a:ext cx="1920240" cy="2557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9" name="Rectangle 98"/>
            <p:cNvSpPr/>
            <p:nvPr/>
          </p:nvSpPr>
          <p:spPr>
            <a:xfrm>
              <a:off x="993128" y="26361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0" name="Rectangle 99"/>
            <p:cNvSpPr/>
            <p:nvPr/>
          </p:nvSpPr>
          <p:spPr>
            <a:xfrm>
              <a:off x="1886025" y="26369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1" name="Rectangle 100"/>
            <p:cNvSpPr/>
            <p:nvPr/>
          </p:nvSpPr>
          <p:spPr>
            <a:xfrm>
              <a:off x="4881940" y="26362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2" name="Flowchart: Process 101"/>
            <p:cNvSpPr/>
            <p:nvPr/>
          </p:nvSpPr>
          <p:spPr>
            <a:xfrm>
              <a:off x="888102" y="265477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877147" y="2836914"/>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08" name="Rectangle 107"/>
            <p:cNvSpPr/>
            <p:nvPr/>
          </p:nvSpPr>
          <p:spPr>
            <a:xfrm>
              <a:off x="3983437" y="283711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09" name="Rectangle 108"/>
            <p:cNvSpPr/>
            <p:nvPr/>
          </p:nvSpPr>
          <p:spPr>
            <a:xfrm>
              <a:off x="6094203" y="283701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sp>
          <p:nvSpPr>
            <p:cNvPr id="113" name="Rectangle 112"/>
            <p:cNvSpPr/>
            <p:nvPr/>
          </p:nvSpPr>
          <p:spPr>
            <a:xfrm>
              <a:off x="1874121" y="1938161"/>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14" name="Rectangle 113"/>
            <p:cNvSpPr/>
            <p:nvPr/>
          </p:nvSpPr>
          <p:spPr>
            <a:xfrm>
              <a:off x="3980411" y="19383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15" name="Rectangle 114"/>
            <p:cNvSpPr/>
            <p:nvPr/>
          </p:nvSpPr>
          <p:spPr>
            <a:xfrm>
              <a:off x="6091177" y="193826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cxnSp>
          <p:nvCxnSpPr>
            <p:cNvPr id="191" name="Straight Connector 190"/>
            <p:cNvCxnSpPr/>
            <p:nvPr/>
          </p:nvCxnSpPr>
          <p:spPr>
            <a:xfrm flipV="1">
              <a:off x="860013" y="2521132"/>
              <a:ext cx="7330398" cy="2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TextBox 90"/>
            <p:cNvSpPr txBox="1"/>
            <p:nvPr/>
          </p:nvSpPr>
          <p:spPr>
            <a:xfrm>
              <a:off x="898857" y="3342713"/>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193" name="TextBox 90"/>
            <p:cNvSpPr txBox="1"/>
            <p:nvPr/>
          </p:nvSpPr>
          <p:spPr>
            <a:xfrm>
              <a:off x="894910" y="3611074"/>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a:solidFill>
                    <a:prstClr val="black"/>
                  </a:solidFill>
                  <a:latin typeface="Calibri" panose="020F0502020204030204"/>
                  <a:ea typeface="+mn-ea"/>
                </a:rPr>
                <a:t>C</a:t>
              </a:r>
              <a:r>
                <a:rPr lang="en-US" sz="1050" b="0" dirty="0" smtClean="0">
                  <a:solidFill>
                    <a:prstClr val="black"/>
                  </a:solidFill>
                  <a:latin typeface="Calibri" panose="020F0502020204030204"/>
                  <a:ea typeface="+mn-ea"/>
                </a:rPr>
                <a:t>omments:</a:t>
              </a:r>
              <a:endParaRPr lang="en-US" sz="1050" b="0" dirty="0">
                <a:solidFill>
                  <a:prstClr val="black"/>
                </a:solidFill>
                <a:latin typeface="Calibri" panose="020F0502020204030204"/>
                <a:ea typeface="+mn-ea"/>
              </a:endParaRPr>
            </a:p>
          </p:txBody>
        </p:sp>
        <p:sp>
          <p:nvSpPr>
            <p:cNvPr id="194" name="Rectangle 193"/>
            <p:cNvSpPr/>
            <p:nvPr/>
          </p:nvSpPr>
          <p:spPr>
            <a:xfrm>
              <a:off x="1873620" y="3354796"/>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sp>
          <p:nvSpPr>
            <p:cNvPr id="196" name="Rectangle 195"/>
            <p:cNvSpPr/>
            <p:nvPr/>
          </p:nvSpPr>
          <p:spPr>
            <a:xfrm>
              <a:off x="1869264" y="3703141"/>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04/11/17:    Joe Smith - Not </a:t>
              </a:r>
              <a:r>
                <a:rPr lang="en-US" sz="900" b="0" dirty="0">
                  <a:solidFill>
                    <a:prstClr val="black"/>
                  </a:solidFill>
                </a:rPr>
                <a:t>funded yet. Wait for funding to come in</a:t>
              </a:r>
            </a:p>
          </p:txBody>
        </p:sp>
        <p:sp>
          <p:nvSpPr>
            <p:cNvPr id="197" name="Isosceles Triangle 196"/>
            <p:cNvSpPr/>
            <p:nvPr/>
          </p:nvSpPr>
          <p:spPr>
            <a:xfrm>
              <a:off x="7892389" y="351168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97"/>
            <p:cNvSpPr/>
            <p:nvPr/>
          </p:nvSpPr>
          <p:spPr>
            <a:xfrm rot="10800000">
              <a:off x="7883942" y="339517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98"/>
            <p:cNvSpPr/>
            <p:nvPr/>
          </p:nvSpPr>
          <p:spPr>
            <a:xfrm>
              <a:off x="7901096" y="3846968"/>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Isosceles Triangle 199"/>
            <p:cNvSpPr/>
            <p:nvPr/>
          </p:nvSpPr>
          <p:spPr>
            <a:xfrm rot="10800000">
              <a:off x="7892649" y="3730454"/>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ounded Rectangle 200"/>
          <p:cNvSpPr/>
          <p:nvPr/>
        </p:nvSpPr>
        <p:spPr>
          <a:xfrm>
            <a:off x="3698140" y="3015373"/>
            <a:ext cx="534630" cy="18402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View</a:t>
            </a:r>
            <a:endParaRPr lang="en-US" sz="1100" b="1" dirty="0">
              <a:solidFill>
                <a:schemeClr val="tx1"/>
              </a:solidFill>
            </a:endParaRPr>
          </a:p>
        </p:txBody>
      </p:sp>
      <p:sp>
        <p:nvSpPr>
          <p:cNvPr id="137" name="Rounded Rectangle 136"/>
          <p:cNvSpPr/>
          <p:nvPr/>
        </p:nvSpPr>
        <p:spPr>
          <a:xfrm>
            <a:off x="4273595" y="3029126"/>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Tree>
    <p:extLst>
      <p:ext uri="{BB962C8B-B14F-4D97-AF65-F5344CB8AC3E}">
        <p14:creationId xmlns:p14="http://schemas.microsoft.com/office/powerpoint/2010/main" val="1604728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Hardware List Entry</a:t>
            </a:r>
            <a:endParaRPr lang="en-US" dirty="0"/>
          </a:p>
        </p:txBody>
      </p:sp>
      <p:sp>
        <p:nvSpPr>
          <p:cNvPr id="4" name="Date Placeholder 3"/>
          <p:cNvSpPr>
            <a:spLocks noGrp="1"/>
          </p:cNvSpPr>
          <p:nvPr>
            <p:ph type="dt" sz="half" idx="10"/>
          </p:nvPr>
        </p:nvSpPr>
        <p:spPr/>
        <p:txBody>
          <a:bodyPr/>
          <a:lstStyle/>
          <a:p>
            <a:r>
              <a:rPr lang="en-US" dirty="0" smtClean="0"/>
              <a:t>5/12/2017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8</a:t>
            </a:fld>
            <a:endParaRPr lang="en-US" dirty="0"/>
          </a:p>
        </p:txBody>
      </p:sp>
      <p:sp>
        <p:nvSpPr>
          <p:cNvPr id="20" name="Rectangle 19"/>
          <p:cNvSpPr/>
          <p:nvPr/>
        </p:nvSpPr>
        <p:spPr>
          <a:xfrm>
            <a:off x="746359" y="783771"/>
            <a:ext cx="7653362" cy="57062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861775" y="615556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7" name="TextBox 16"/>
          <p:cNvSpPr txBox="1"/>
          <p:nvPr/>
        </p:nvSpPr>
        <p:spPr>
          <a:xfrm>
            <a:off x="861775" y="804688"/>
            <a:ext cx="580851"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err="1" smtClean="0">
                <a:solidFill>
                  <a:prstClr val="black"/>
                </a:solidFill>
                <a:latin typeface="Calibri" panose="020F0502020204030204"/>
                <a:ea typeface="+mn-ea"/>
              </a:rPr>
              <a:t>RecID</a:t>
            </a:r>
            <a:r>
              <a:rPr lang="en-US" sz="1200" b="0" dirty="0" smtClean="0">
                <a:solidFill>
                  <a:prstClr val="black"/>
                </a:solidFill>
                <a:latin typeface="Calibri" panose="020F0502020204030204"/>
                <a:ea typeface="+mn-ea"/>
              </a:rPr>
              <a:t>:</a:t>
            </a:r>
            <a:endParaRPr lang="en-US" sz="1200" b="0" dirty="0">
              <a:solidFill>
                <a:prstClr val="black"/>
              </a:solidFill>
              <a:latin typeface="Calibri" panose="020F0502020204030204"/>
              <a:ea typeface="+mn-ea"/>
            </a:endParaRPr>
          </a:p>
        </p:txBody>
      </p:sp>
      <p:sp>
        <p:nvSpPr>
          <p:cNvPr id="18" name="Rectangle 17"/>
          <p:cNvSpPr/>
          <p:nvPr/>
        </p:nvSpPr>
        <p:spPr>
          <a:xfrm>
            <a:off x="1385482" y="874244"/>
            <a:ext cx="1188720" cy="137886"/>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26" name="TextBox 90"/>
          <p:cNvSpPr txBox="1"/>
          <p:nvPr/>
        </p:nvSpPr>
        <p:spPr>
          <a:xfrm>
            <a:off x="5573800" y="100536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33" name="Rectangle 32"/>
          <p:cNvSpPr/>
          <p:nvPr/>
        </p:nvSpPr>
        <p:spPr>
          <a:xfrm>
            <a:off x="6370385" y="105588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28" name="TextBox 27"/>
          <p:cNvSpPr txBox="1"/>
          <p:nvPr/>
        </p:nvSpPr>
        <p:spPr>
          <a:xfrm>
            <a:off x="772442" y="1018931"/>
            <a:ext cx="119584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0" name="Rectangle 29"/>
          <p:cNvSpPr/>
          <p:nvPr/>
        </p:nvSpPr>
        <p:spPr>
          <a:xfrm>
            <a:off x="1899269"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3374457" y="1018931"/>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2" name="Rectangle 31"/>
          <p:cNvSpPr/>
          <p:nvPr/>
        </p:nvSpPr>
        <p:spPr>
          <a:xfrm>
            <a:off x="4368747"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992656"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48" name="Rounded Rectangle 47"/>
          <p:cNvSpPr/>
          <p:nvPr/>
        </p:nvSpPr>
        <p:spPr>
          <a:xfrm>
            <a:off x="5123537"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4" name="Action Button: Custom 33">
            <a:hlinkClick r:id="rId3" action="ppaction://hlinksldjump" highlightClick="1"/>
          </p:cNvPr>
          <p:cNvSpPr/>
          <p:nvPr/>
        </p:nvSpPr>
        <p:spPr>
          <a:xfrm>
            <a:off x="7254419" y="612611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cxnSp>
        <p:nvCxnSpPr>
          <p:cNvPr id="7" name="Straight Connector 6"/>
          <p:cNvCxnSpPr/>
          <p:nvPr/>
        </p:nvCxnSpPr>
        <p:spPr>
          <a:xfrm>
            <a:off x="906225" y="1562539"/>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1660953"/>
            <a:ext cx="7438845" cy="2898797"/>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8201635" y="2268978"/>
            <a:ext cx="0" cy="1961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11005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238922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224285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22689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920299" y="1883124"/>
            <a:ext cx="7322049" cy="427654"/>
            <a:chOff x="946425" y="1700242"/>
            <a:chExt cx="7322049" cy="387798"/>
          </a:xfrm>
        </p:grpSpPr>
        <p:sp>
          <p:nvSpPr>
            <p:cNvPr id="10" name="TextBox 9"/>
            <p:cNvSpPr txBox="1"/>
            <p:nvPr/>
          </p:nvSpPr>
          <p:spPr>
            <a:xfrm>
              <a:off x="1146820" y="170024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762260"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Mfg</a:t>
              </a:r>
              <a:r>
                <a:rPr lang="en-US" sz="1200" b="1" dirty="0" smtClean="0">
                  <a:latin typeface="Courier New" panose="02070309020205020404" pitchFamily="49" charset="0"/>
                  <a:cs typeface="Courier New" panose="02070309020205020404" pitchFamily="49" charset="0"/>
                </a:rPr>
                <a:t> Part</a:t>
              </a:r>
            </a:p>
            <a:p>
              <a:r>
                <a:rPr lang="en-US" sz="1200" b="1" dirty="0" smtClean="0">
                  <a:latin typeface="Courier New" panose="02070309020205020404" pitchFamily="49" charset="0"/>
                  <a:cs typeface="Courier New" panose="02070309020205020404" pitchFamily="49" charset="0"/>
                </a:rPr>
                <a:t>Number</a:t>
              </a:r>
              <a:endParaRPr lang="en-US" sz="120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227131"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Nomenclature</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Qty</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a:t>
              </a:r>
            </a:p>
            <a:p>
              <a:r>
                <a:rPr lang="en-US" sz="1200" b="1" dirty="0" smtClean="0">
                  <a:latin typeface="Courier New" panose="02070309020205020404" pitchFamily="49" charset="0"/>
                  <a:cs typeface="Courier New" panose="02070309020205020404" pitchFamily="49" charset="0"/>
                </a:rPr>
                <a:t>Cost</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Cost</a:t>
              </a:r>
            </a:p>
            <a:p>
              <a:r>
                <a:rPr lang="en-US" sz="120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Work</a:t>
              </a:r>
            </a:p>
            <a:p>
              <a:r>
                <a:rPr lang="en-US" sz="1200" b="1" dirty="0" smtClean="0">
                  <a:latin typeface="Courier New" panose="02070309020205020404" pitchFamily="49" charset="0"/>
                  <a:cs typeface="Courier New" panose="02070309020205020404" pitchFamily="49" charset="0"/>
                </a:rPr>
                <a:t>Package</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878111"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RDD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lowchart: Process 65"/>
          <p:cNvSpPr/>
          <p:nvPr/>
        </p:nvSpPr>
        <p:spPr>
          <a:xfrm>
            <a:off x="919383" y="2538790"/>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23012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2891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2891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2" name="Rounded Rectangle 71"/>
          <p:cNvSpPr/>
          <p:nvPr/>
        </p:nvSpPr>
        <p:spPr>
          <a:xfrm>
            <a:off x="6155382" y="4289178"/>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3" name="Rounded Rectangle 72"/>
          <p:cNvSpPr/>
          <p:nvPr/>
        </p:nvSpPr>
        <p:spPr>
          <a:xfrm>
            <a:off x="7231111" y="4289178"/>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1348141"/>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75" name="Line Callout 1 74"/>
          <p:cNvSpPr/>
          <p:nvPr/>
        </p:nvSpPr>
        <p:spPr>
          <a:xfrm>
            <a:off x="8004828" y="1078500"/>
            <a:ext cx="1079026" cy="719591"/>
          </a:xfrm>
          <a:prstGeom prst="borderCallout1">
            <a:avLst>
              <a:gd name="adj1" fmla="val 91363"/>
              <a:gd name="adj2" fmla="val -8333"/>
              <a:gd name="adj3" fmla="val 122305"/>
              <a:gd name="adj4" fmla="val -62124"/>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Group By?</a:t>
            </a:r>
          </a:p>
          <a:p>
            <a:r>
              <a:rPr lang="en-US" sz="1200" dirty="0" smtClean="0">
                <a:solidFill>
                  <a:schemeClr val="tx1"/>
                </a:solidFill>
              </a:rPr>
              <a:t>Purchasing</a:t>
            </a:r>
          </a:p>
          <a:p>
            <a:r>
              <a:rPr lang="en-US" sz="1200" dirty="0" smtClean="0">
                <a:solidFill>
                  <a:schemeClr val="tx1"/>
                </a:solidFill>
              </a:rPr>
              <a:t>Work Package</a:t>
            </a:r>
          </a:p>
          <a:p>
            <a:r>
              <a:rPr lang="en-US" sz="1200" dirty="0" smtClean="0">
                <a:solidFill>
                  <a:schemeClr val="tx1"/>
                </a:solidFill>
              </a:rPr>
              <a:t>Whatever</a:t>
            </a:r>
            <a:endParaRPr lang="en-US" sz="1200" dirty="0">
              <a:solidFill>
                <a:schemeClr val="tx1"/>
              </a:solidFill>
            </a:endParaRPr>
          </a:p>
        </p:txBody>
      </p:sp>
      <p:sp>
        <p:nvSpPr>
          <p:cNvPr id="3" name="Rectangle 2"/>
          <p:cNvSpPr/>
          <p:nvPr/>
        </p:nvSpPr>
        <p:spPr>
          <a:xfrm>
            <a:off x="1054037" y="2510897"/>
            <a:ext cx="4493538" cy="179973"/>
          </a:xfrm>
          <a:prstGeom prst="rect">
            <a:avLst/>
          </a:prstGeom>
          <a:solidFill>
            <a:schemeClr val="bg1"/>
          </a:solid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2     $800</a:t>
            </a:r>
            <a:endParaRPr lang="en-US" sz="1000" dirty="0">
              <a:latin typeface="Courier New" panose="02070309020205020404" pitchFamily="49" charset="0"/>
              <a:cs typeface="Courier New" panose="02070309020205020404" pitchFamily="49" charset="0"/>
            </a:endParaRPr>
          </a:p>
        </p:txBody>
      </p:sp>
      <p:sp>
        <p:nvSpPr>
          <p:cNvPr id="76" name="Rectangle 75"/>
          <p:cNvSpPr/>
          <p:nvPr/>
        </p:nvSpPr>
        <p:spPr>
          <a:xfrm>
            <a:off x="6436759" y="2502108"/>
            <a:ext cx="1569660" cy="400110"/>
          </a:xfrm>
          <a:prstGeom prst="rect">
            <a:avLst/>
          </a:prstGeom>
          <a:solidFill>
            <a:schemeClr val="bg1"/>
          </a:solidFill>
        </p:spPr>
        <p:txBody>
          <a:bodyPr wrap="none">
            <a:spAutoFit/>
          </a:bodyPr>
          <a:lstStyle/>
          <a:p>
            <a:r>
              <a:rPr lang="en-US" sz="1000" dirty="0">
                <a:latin typeface="Courier New" panose="02070309020205020404" pitchFamily="49" charset="0"/>
                <a:cs typeface="Courier New" panose="02070309020205020404" pitchFamily="49" charset="0"/>
              </a:rPr>
              <a:t>1M17ESL1N223 </a:t>
            </a:r>
            <a:r>
              <a:rPr lang="en-US" sz="1000" dirty="0" err="1" smtClean="0">
                <a:latin typeface="Courier New" panose="02070309020205020404" pitchFamily="49" charset="0"/>
                <a:cs typeface="Courier New" panose="02070309020205020404" pitchFamily="49" charset="0"/>
              </a:rPr>
              <a:t>Hdw</a:t>
            </a:r>
            <a:endParaRPr lang="en-US" sz="1000" dirty="0" smtClean="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1M17ESLLC223 Labor</a:t>
            </a:r>
          </a:p>
        </p:txBody>
      </p:sp>
      <p:sp>
        <p:nvSpPr>
          <p:cNvPr id="77" name="Rectangle 76"/>
          <p:cNvSpPr/>
          <p:nvPr/>
        </p:nvSpPr>
        <p:spPr>
          <a:xfrm>
            <a:off x="5791404" y="2506404"/>
            <a:ext cx="1338828" cy="1785104"/>
          </a:xfrm>
          <a:prstGeom prst="rect">
            <a:avLst/>
          </a:prstGeom>
          <a:noFill/>
        </p:spPr>
        <p:txBody>
          <a:bodyPr wrap="none">
            <a:spAutoFit/>
          </a:bodyPr>
          <a:lstStyle/>
          <a:p>
            <a:r>
              <a:rPr lang="en-US" sz="1000" dirty="0" smtClean="0">
                <a:latin typeface="Courier New" panose="02070309020205020404" pitchFamily="49" charset="0"/>
                <a:cs typeface="Courier New" panose="02070309020205020404" pitchFamily="49" charset="0"/>
              </a:rPr>
              <a:t>$1600</a:t>
            </a:r>
          </a:p>
          <a:p>
            <a:endParaRPr lang="en-US" sz="1000" dirty="0" smtClean="0">
              <a:latin typeface="Courier New" panose="02070309020205020404" pitchFamily="49" charset="0"/>
              <a:cs typeface="Courier New" panose="02070309020205020404" pitchFamily="49" charset="0"/>
            </a:endParaRP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$1600 Sub-Total</a:t>
            </a: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$500 </a:t>
            </a:r>
          </a:p>
          <a:p>
            <a:r>
              <a:rPr lang="en-US" sz="1000" dirty="0">
                <a:latin typeface="Courier New" panose="02070309020205020404" pitchFamily="49" charset="0"/>
                <a:cs typeface="Courier New" panose="02070309020205020404" pitchFamily="49" charset="0"/>
              </a:rPr>
              <a:t> </a:t>
            </a:r>
            <a:r>
              <a:rPr lang="en-US" sz="1000" u="sng" dirty="0" smtClean="0">
                <a:latin typeface="Courier New" panose="02070309020205020404" pitchFamily="49" charset="0"/>
                <a:cs typeface="Courier New" panose="02070309020205020404" pitchFamily="49" charset="0"/>
              </a:rPr>
              <a:t>$200          </a:t>
            </a:r>
          </a:p>
          <a:p>
            <a:r>
              <a:rPr lang="en-US" sz="1000" dirty="0" smtClean="0">
                <a:latin typeface="Courier New" panose="02070309020205020404" pitchFamily="49" charset="0"/>
                <a:cs typeface="Courier New" panose="02070309020205020404" pitchFamily="49" charset="0"/>
              </a:rPr>
              <a:t> $700 Sub-Total</a:t>
            </a: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$2300 Total</a:t>
            </a:r>
            <a:endParaRPr lang="en-US" sz="1000" dirty="0">
              <a:latin typeface="Courier New" panose="02070309020205020404" pitchFamily="49" charset="0"/>
              <a:cs typeface="Courier New" panose="02070309020205020404" pitchFamily="49" charset="0"/>
            </a:endParaRPr>
          </a:p>
        </p:txBody>
      </p:sp>
      <p:cxnSp>
        <p:nvCxnSpPr>
          <p:cNvPr id="71" name="Straight Connector 70"/>
          <p:cNvCxnSpPr/>
          <p:nvPr/>
        </p:nvCxnSpPr>
        <p:spPr>
          <a:xfrm>
            <a:off x="7795800" y="1046112"/>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7838610" y="136178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0800000">
            <a:off x="7830163" y="107210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Process 87"/>
          <p:cNvSpPr/>
          <p:nvPr/>
        </p:nvSpPr>
        <p:spPr>
          <a:xfrm>
            <a:off x="7830163" y="1185443"/>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
          <p:cNvSpPr txBox="1"/>
          <p:nvPr/>
        </p:nvSpPr>
        <p:spPr>
          <a:xfrm>
            <a:off x="5312279" y="804688"/>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96" name="Rectangle 95"/>
          <p:cNvSpPr/>
          <p:nvPr/>
        </p:nvSpPr>
        <p:spPr>
          <a:xfrm>
            <a:off x="6019185" y="874607"/>
            <a:ext cx="2248002"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7" name="TextBox 99"/>
          <p:cNvSpPr txBox="1"/>
          <p:nvPr/>
        </p:nvSpPr>
        <p:spPr>
          <a:xfrm>
            <a:off x="3536760" y="804688"/>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98" name="Rectangle 97"/>
          <p:cNvSpPr/>
          <p:nvPr/>
        </p:nvSpPr>
        <p:spPr>
          <a:xfrm>
            <a:off x="3919227" y="874607"/>
            <a:ext cx="366201"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99" name="Isosceles Triangle 98"/>
          <p:cNvSpPr/>
          <p:nvPr/>
        </p:nvSpPr>
        <p:spPr>
          <a:xfrm rot="10800000">
            <a:off x="4214352"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00" name="TextBox 99"/>
          <p:cNvSpPr txBox="1"/>
          <p:nvPr/>
        </p:nvSpPr>
        <p:spPr>
          <a:xfrm>
            <a:off x="4361085" y="804688"/>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01" name="Rectangle 100"/>
          <p:cNvSpPr/>
          <p:nvPr/>
        </p:nvSpPr>
        <p:spPr>
          <a:xfrm>
            <a:off x="4783198" y="874607"/>
            <a:ext cx="485748"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02" name="Isosceles Triangle 101"/>
          <p:cNvSpPr/>
          <p:nvPr/>
        </p:nvSpPr>
        <p:spPr>
          <a:xfrm rot="10800000">
            <a:off x="5187193"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103" name="Group 102"/>
          <p:cNvGrpSpPr/>
          <p:nvPr/>
        </p:nvGrpSpPr>
        <p:grpSpPr>
          <a:xfrm>
            <a:off x="783774" y="5333103"/>
            <a:ext cx="7555333" cy="733697"/>
            <a:chOff x="509451" y="3190790"/>
            <a:chExt cx="7555333" cy="733697"/>
          </a:xfrm>
        </p:grpSpPr>
        <p:sp>
          <p:nvSpPr>
            <p:cNvPr id="104" name="TextBox 128"/>
            <p:cNvSpPr txBox="1"/>
            <p:nvPr/>
          </p:nvSpPr>
          <p:spPr>
            <a:xfrm>
              <a:off x="509451" y="3190790"/>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721945" y="3233360"/>
              <a:ext cx="634283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1772924" y="3283042"/>
              <a:ext cx="5564919"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051122" y="3395071"/>
              <a:ext cx="5033494" cy="163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09" name="Rectangle 108"/>
            <p:cNvSpPr/>
            <p:nvPr/>
          </p:nvSpPr>
          <p:spPr>
            <a:xfrm>
              <a:off x="7420096" y="3299187"/>
              <a:ext cx="605173" cy="2074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Attach</a:t>
              </a:r>
              <a:endParaRPr lang="en-US" sz="1200" b="0" dirty="0">
                <a:solidFill>
                  <a:prstClr val="black"/>
                </a:solidFill>
              </a:endParaRPr>
            </a:p>
          </p:txBody>
        </p:sp>
        <p:sp>
          <p:nvSpPr>
            <p:cNvPr id="110" name="Rectangle 109"/>
            <p:cNvSpPr/>
            <p:nvPr/>
          </p:nvSpPr>
          <p:spPr>
            <a:xfrm>
              <a:off x="7420096" y="3574777"/>
              <a:ext cx="606471" cy="20309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1882577" y="343112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flipH="1">
              <a:off x="7208118"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7233015"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7246509"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7246509"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764897" y="4627905"/>
            <a:ext cx="7574210" cy="675823"/>
            <a:chOff x="830212" y="2485592"/>
            <a:chExt cx="7436975" cy="675823"/>
          </a:xfrm>
        </p:grpSpPr>
        <p:sp>
          <p:nvSpPr>
            <p:cNvPr id="118"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1" y="2599321"/>
              <a:ext cx="5486400" cy="469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04/18/2017 - LM Production is directed/authorized to generate for the Technology Part Task Trainer hardware listed below. LM Production shall notify Bill Steinbach (1511) once the kits are available for delivery.  </a:t>
              </a:r>
            </a:p>
            <a:p>
              <a:pPr marL="574675" indent="-574675" fontAlgn="auto">
                <a:spcBef>
                  <a:spcPts val="0"/>
                </a:spcBef>
                <a:spcAft>
                  <a:spcPts val="0"/>
                </a:spcAft>
              </a:pPr>
              <a:r>
                <a:rPr lang="en-US" sz="800" b="0" dirty="0" smtClean="0">
                  <a:solidFill>
                    <a:prstClr val="black"/>
                  </a:solidFill>
                </a:rPr>
                <a:t>	Note</a:t>
              </a:r>
              <a:r>
                <a:rPr lang="en-US" sz="800" b="0" dirty="0">
                  <a:solidFill>
                    <a:prstClr val="black"/>
                  </a:solidFill>
                </a:rPr>
                <a:t>: All material in the Sonar Lap top kits are required except for the Lap Tops P/N N146823-1 Item 25 on </a:t>
              </a:r>
              <a:r>
                <a:rPr lang="en-US" sz="800" b="0" dirty="0" smtClean="0">
                  <a:solidFill>
                    <a:prstClr val="black"/>
                  </a:solidFill>
                </a:rPr>
                <a:t>the</a:t>
              </a:r>
              <a:endParaRPr lang="en-US" sz="800" b="0" dirty="0">
                <a:solidFill>
                  <a:prstClr val="black"/>
                </a:solidFill>
              </a:endParaRPr>
            </a:p>
          </p:txBody>
        </p:sp>
        <p:sp>
          <p:nvSpPr>
            <p:cNvPr id="122" name="Rectangle 121"/>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78813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Line Callout 1 63"/>
          <p:cNvSpPr/>
          <p:nvPr/>
        </p:nvSpPr>
        <p:spPr>
          <a:xfrm>
            <a:off x="7292636" y="5983921"/>
            <a:ext cx="1551986" cy="774454"/>
          </a:xfrm>
          <a:prstGeom prst="borderCallout1">
            <a:avLst>
              <a:gd name="adj1" fmla="val -13243"/>
              <a:gd name="adj2" fmla="val -3981"/>
              <a:gd name="adj3" fmla="val -238514"/>
              <a:gd name="adj4" fmla="val -10927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Purchase Order </a:t>
            </a:r>
          </a:p>
          <a:p>
            <a:r>
              <a:rPr lang="en-US" sz="1200" dirty="0" smtClean="0">
                <a:solidFill>
                  <a:schemeClr val="tx1"/>
                </a:solidFill>
              </a:rPr>
              <a:t>MAN/CLW</a:t>
            </a:r>
          </a:p>
          <a:p>
            <a:r>
              <a:rPr lang="en-US" sz="1200" dirty="0" smtClean="0">
                <a:solidFill>
                  <a:schemeClr val="tx1"/>
                </a:solidFill>
              </a:rPr>
              <a:t>Contract CLIN</a:t>
            </a:r>
            <a:endParaRPr lang="en-US" sz="1200" dirty="0">
              <a:solidFill>
                <a:schemeClr val="tx1"/>
              </a:solidFill>
            </a:endParaRPr>
          </a:p>
        </p:txBody>
      </p:sp>
      <p:sp>
        <p:nvSpPr>
          <p:cNvPr id="87" name="Line Callout 1 86"/>
          <p:cNvSpPr/>
          <p:nvPr/>
        </p:nvSpPr>
        <p:spPr>
          <a:xfrm>
            <a:off x="6524679" y="242720"/>
            <a:ext cx="1551986" cy="377433"/>
          </a:xfrm>
          <a:prstGeom prst="borderCallout1">
            <a:avLst>
              <a:gd name="adj1" fmla="val 45267"/>
              <a:gd name="adj2" fmla="val -3140"/>
              <a:gd name="adj3" fmla="val 385184"/>
              <a:gd name="adj4" fmla="val -59459"/>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Yes, allow groups.</a:t>
            </a:r>
            <a:endParaRPr lang="en-US" sz="1200" dirty="0">
              <a:solidFill>
                <a:schemeClr val="tx1"/>
              </a:solidFill>
            </a:endParaRPr>
          </a:p>
        </p:txBody>
      </p:sp>
      <p:sp>
        <p:nvSpPr>
          <p:cNvPr id="131" name="Rounded Rectangle 130"/>
          <p:cNvSpPr/>
          <p:nvPr/>
        </p:nvSpPr>
        <p:spPr>
          <a:xfrm>
            <a:off x="3524540" y="428662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Group By</a:t>
            </a:r>
            <a:endParaRPr lang="en-US" sz="1200" b="1" dirty="0">
              <a:solidFill>
                <a:schemeClr val="tx1"/>
              </a:solidFill>
            </a:endParaRPr>
          </a:p>
        </p:txBody>
      </p:sp>
      <p:sp>
        <p:nvSpPr>
          <p:cNvPr id="132" name="TextBox 131"/>
          <p:cNvSpPr txBox="1"/>
          <p:nvPr/>
        </p:nvSpPr>
        <p:spPr>
          <a:xfrm>
            <a:off x="1128699" y="1696521"/>
            <a:ext cx="855234" cy="203133"/>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Grouping </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134" name="Rectangle 133"/>
          <p:cNvSpPr/>
          <p:nvPr/>
        </p:nvSpPr>
        <p:spPr>
          <a:xfrm>
            <a:off x="1063871" y="2296246"/>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Hardware</a:t>
            </a:r>
            <a:endParaRPr lang="en-US" sz="1000" dirty="0">
              <a:latin typeface="Courier New" panose="02070309020205020404" pitchFamily="49" charset="0"/>
              <a:cs typeface="Courier New" panose="02070309020205020404" pitchFamily="49" charset="0"/>
            </a:endParaRPr>
          </a:p>
        </p:txBody>
      </p:sp>
      <p:sp>
        <p:nvSpPr>
          <p:cNvPr id="136" name="Rectangle 135"/>
          <p:cNvSpPr/>
          <p:nvPr/>
        </p:nvSpPr>
        <p:spPr>
          <a:xfrm>
            <a:off x="1047669" y="3208531"/>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Software</a:t>
            </a:r>
            <a:endParaRPr lang="en-US" sz="1000" dirty="0">
              <a:latin typeface="Courier New" panose="02070309020205020404" pitchFamily="49" charset="0"/>
              <a:cs typeface="Courier New" panose="02070309020205020404" pitchFamily="49" charset="0"/>
            </a:endParaRPr>
          </a:p>
        </p:txBody>
      </p:sp>
      <p:sp>
        <p:nvSpPr>
          <p:cNvPr id="137" name="Rectangle 136"/>
          <p:cNvSpPr/>
          <p:nvPr/>
        </p:nvSpPr>
        <p:spPr>
          <a:xfrm>
            <a:off x="1049681" y="3394820"/>
            <a:ext cx="4493538" cy="179973"/>
          </a:xfrm>
          <a:prstGeom prst="rect">
            <a:avLst/>
          </a:prstGeom>
          <a:solidFill>
            <a:schemeClr val="bg1"/>
          </a:solid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Operating System       2     $250</a:t>
            </a:r>
            <a:endParaRPr lang="en-US" sz="1000" dirty="0">
              <a:latin typeface="Courier New" panose="02070309020205020404" pitchFamily="49" charset="0"/>
              <a:cs typeface="Courier New" panose="02070309020205020404" pitchFamily="49" charset="0"/>
            </a:endParaRPr>
          </a:p>
        </p:txBody>
      </p:sp>
      <p:cxnSp>
        <p:nvCxnSpPr>
          <p:cNvPr id="138" name="Straight Connector 137"/>
          <p:cNvCxnSpPr/>
          <p:nvPr/>
        </p:nvCxnSpPr>
        <p:spPr>
          <a:xfrm>
            <a:off x="1054037" y="3168487"/>
            <a:ext cx="7022628" cy="6982"/>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047669" y="3611436"/>
            <a:ext cx="4493538" cy="179973"/>
          </a:xfrm>
          <a:prstGeom prst="rect">
            <a:avLst/>
          </a:prstGeom>
          <a:solidFill>
            <a:schemeClr val="bg1"/>
          </a:solid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Anti- Virus            2     $100</a:t>
            </a:r>
            <a:endParaRPr lang="en-US" sz="1000" dirty="0">
              <a:latin typeface="Courier New" panose="02070309020205020404" pitchFamily="49" charset="0"/>
              <a:cs typeface="Courier New" panose="02070309020205020404" pitchFamily="49" charset="0"/>
            </a:endParaRPr>
          </a:p>
        </p:txBody>
      </p:sp>
      <p:sp>
        <p:nvSpPr>
          <p:cNvPr id="140" name="Flowchart: Process 139"/>
          <p:cNvSpPr/>
          <p:nvPr/>
        </p:nvSpPr>
        <p:spPr>
          <a:xfrm>
            <a:off x="915943" y="235352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915943" y="324178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Process 141"/>
          <p:cNvSpPr/>
          <p:nvPr/>
        </p:nvSpPr>
        <p:spPr>
          <a:xfrm>
            <a:off x="911587" y="345950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Process 142"/>
          <p:cNvSpPr/>
          <p:nvPr/>
        </p:nvSpPr>
        <p:spPr>
          <a:xfrm>
            <a:off x="911587" y="36423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6457558" y="3465195"/>
            <a:ext cx="1492716" cy="265583"/>
          </a:xfrm>
          <a:prstGeom prst="rect">
            <a:avLst/>
          </a:prstGeom>
          <a:solidFill>
            <a:schemeClr val="bg1"/>
          </a:solidFill>
        </p:spPr>
        <p:txBody>
          <a:bodyPr wrap="none" anchor="ctr" anchorCtr="0">
            <a:noAutofit/>
          </a:bodyPr>
          <a:lstStyle/>
          <a:p>
            <a:r>
              <a:rPr lang="en-US" sz="1000" dirty="0">
                <a:latin typeface="Courier New" panose="02070309020205020404" pitchFamily="49" charset="0"/>
                <a:cs typeface="Courier New" panose="02070309020205020404" pitchFamily="49" charset="0"/>
              </a:rPr>
              <a:t>1M17ESL1N223 </a:t>
            </a:r>
            <a:r>
              <a:rPr lang="en-US" sz="1000" dirty="0" smtClean="0">
                <a:latin typeface="Courier New" panose="02070309020205020404" pitchFamily="49" charset="0"/>
                <a:cs typeface="Courier New" panose="02070309020205020404" pitchFamily="49" charset="0"/>
              </a:rPr>
              <a:t>Soft</a:t>
            </a:r>
          </a:p>
          <a:p>
            <a:r>
              <a:rPr lang="en-US" sz="1000" dirty="0">
                <a:latin typeface="Courier New" panose="02070309020205020404" pitchFamily="49" charset="0"/>
                <a:cs typeface="Courier New" panose="02070309020205020404" pitchFamily="49" charset="0"/>
              </a:rPr>
              <a:t>1M17ESLLC223 </a:t>
            </a:r>
            <a:r>
              <a:rPr lang="en-US" sz="1000" dirty="0" smtClean="0">
                <a:latin typeface="Courier New" panose="02070309020205020404" pitchFamily="49" charset="0"/>
                <a:cs typeface="Courier New" panose="02070309020205020404" pitchFamily="49" charset="0"/>
              </a:rPr>
              <a:t>Soft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88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Entry</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9</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04/18/2017 - LM Production is directed/authorized to generate for the Technology Part Task Trainer hardware </a:t>
              </a:r>
            </a:p>
          </p:txBody>
        </p:sp>
        <p:sp>
          <p:nvSpPr>
            <p:cNvPr id="122" name="Rectangle 121"/>
            <p:cNvSpPr/>
            <p:nvPr/>
          </p:nvSpPr>
          <p:spPr>
            <a:xfrm>
              <a:off x="6923935" y="2615750"/>
              <a:ext cx="448916"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1987589" y="4258641"/>
            <a:ext cx="6359543" cy="51259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4423759"/>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09" name="Rectangle 108"/>
            <p:cNvSpPr/>
            <p:nvPr/>
          </p:nvSpPr>
          <p:spPr>
            <a:xfrm>
              <a:off x="6692524" y="5757068"/>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7561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7606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51" name="Rectangle 150"/>
            <p:cNvSpPr/>
            <p:nvPr/>
          </p:nvSpPr>
          <p:spPr>
            <a:xfrm>
              <a:off x="6692524"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758405"/>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53" name="Flowchart: Process 152"/>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7584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grpSp>
      <p:sp>
        <p:nvSpPr>
          <p:cNvPr id="16" name="Rectangle 15"/>
          <p:cNvSpPr/>
          <p:nvPr/>
        </p:nvSpPr>
        <p:spPr>
          <a:xfrm>
            <a:off x="6341560" y="150948"/>
            <a:ext cx="1992337" cy="246221"/>
          </a:xfrm>
          <a:prstGeom prst="rect">
            <a:avLst/>
          </a:prstGeom>
          <a:ln w="28575">
            <a:solidFill>
              <a:srgbClr val="FF0000"/>
            </a:solidFill>
          </a:ln>
        </p:spPr>
        <p:txBody>
          <a:bodyPr wrap="square">
            <a:spAutoFit/>
          </a:bodyPr>
          <a:lstStyle/>
          <a:p>
            <a:pPr>
              <a:tabLst>
                <a:tab pos="1144588" algn="l"/>
                <a:tab pos="4171950" algn="l"/>
              </a:tabLst>
            </a:pPr>
            <a:r>
              <a:rPr lang="en-US" sz="1000" b="1" dirty="0" smtClean="0"/>
              <a:t>Program </a:t>
            </a:r>
            <a:r>
              <a:rPr lang="en-US" sz="1000" b="1" dirty="0"/>
              <a:t>to use in PCD number</a:t>
            </a:r>
            <a:r>
              <a:rPr lang="en-US" sz="1000" b="1" dirty="0">
                <a:solidFill>
                  <a:srgbClr val="FF0000"/>
                </a:solidFill>
              </a:rPr>
              <a:t>*</a:t>
            </a:r>
            <a:r>
              <a:rPr lang="en-US" sz="1000" b="1" dirty="0"/>
              <a:t>: </a:t>
            </a: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Draft-001318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2" y="1399857"/>
            <a:ext cx="485748" cy="137160"/>
            <a:chOff x="4769035" y="999721"/>
            <a:chExt cx="485748" cy="137160"/>
          </a:xfrm>
        </p:grpSpPr>
        <p:sp>
          <p:nvSpPr>
            <p:cNvPr id="194" name="Rectangle 193"/>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5" name="Isosceles Triangle 194"/>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52493"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942062" y="1600277"/>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235" name="Rectangle 234"/>
              <p:cNvSpPr/>
              <p:nvPr/>
            </p:nvSpPr>
            <p:spPr>
              <a:xfrm>
                <a:off x="6923935" y="2615749"/>
                <a:ext cx="448916" cy="21636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37" name="Flowchart: Process 23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7275" y="3057927"/>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283" name="Rectangle 282"/>
              <p:cNvSpPr/>
              <p:nvPr/>
            </p:nvSpPr>
            <p:spPr>
              <a:xfrm>
                <a:off x="6923935" y="2615749"/>
                <a:ext cx="448916" cy="22000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255" name="Rectangle 254"/>
                <p:cNvSpPr/>
                <p:nvPr/>
              </p:nvSpPr>
              <p:spPr>
                <a:xfrm>
                  <a:off x="6923935" y="2615749"/>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43254" y="2512083"/>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269" name="Rectangle 268"/>
                <p:cNvSpPr/>
                <p:nvPr/>
              </p:nvSpPr>
              <p:spPr>
                <a:xfrm>
                  <a:off x="692393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Tree>
    <p:extLst>
      <p:ext uri="{BB962C8B-B14F-4D97-AF65-F5344CB8AC3E}">
        <p14:creationId xmlns:p14="http://schemas.microsoft.com/office/powerpoint/2010/main" val="450373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3368</TotalTime>
  <Words>8102</Words>
  <Application>Microsoft Office PowerPoint</Application>
  <PresentationFormat>On-screen Show (4:3)</PresentationFormat>
  <Paragraphs>2568</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ＭＳ Ｐゴシック</vt:lpstr>
      <vt:lpstr>Arial</vt:lpstr>
      <vt:lpstr>Calibri</vt:lpstr>
      <vt:lpstr>Calibri Light</vt:lpstr>
      <vt:lpstr>Courier New</vt:lpstr>
      <vt:lpstr>Wingdings</vt:lpstr>
      <vt:lpstr>Office Theme</vt:lpstr>
      <vt:lpstr>PCD Tracker</vt:lpstr>
      <vt:lpstr>Metadata, Audit Records And Backups</vt:lpstr>
      <vt:lpstr>PCD Status Review</vt:lpstr>
      <vt:lpstr>PCD Status Search Parameters</vt:lpstr>
      <vt:lpstr>PCD Tasker Data Review</vt:lpstr>
      <vt:lpstr>PCD Tracker Entry</vt:lpstr>
      <vt:lpstr>PCD Task Maintenance</vt:lpstr>
      <vt:lpstr>PCD Hardware List Entry</vt:lpstr>
      <vt:lpstr>PCD Entry</vt:lpstr>
      <vt:lpstr>Collapsed Draft PCD From Task View</vt:lpstr>
      <vt:lpstr>Expanded Draft PCD From Task View</vt:lpstr>
      <vt:lpstr>Expanded Draft PCD From Task View</vt:lpstr>
      <vt:lpstr>View PCD</vt:lpstr>
      <vt:lpstr>View Printable Version</vt:lpstr>
      <vt:lpstr>Approve PCD</vt:lpstr>
      <vt:lpstr>PCD Tracker Objects</vt:lpstr>
      <vt:lpstr>PCD Tracker Functions</vt:lpstr>
      <vt:lpstr>Enumeration Helper</vt:lpstr>
      <vt:lpstr>Enumeration Types</vt:lpstr>
      <vt:lpstr>Enumeration Values</vt:lpstr>
      <vt:lpstr>Enumeration Associated Values</vt:lpstr>
      <vt:lpstr>PCD Admin</vt:lpstr>
      <vt:lpstr>PCD Admin Function</vt:lpstr>
      <vt:lpstr>Contract Entry</vt:lpstr>
      <vt:lpstr>Program Entry</vt:lpstr>
      <vt:lpstr>User Entry</vt:lpstr>
      <vt:lpstr>PCD Functions</vt:lpstr>
      <vt:lpstr>PCD Contract/Program List</vt:lpstr>
      <vt:lpstr>PCD Summary</vt:lpstr>
      <vt:lpstr>PCD Report</vt:lpstr>
      <vt:lpstr>PCD Statistics</vt:lpstr>
      <vt:lpstr>PCD Auxiliary Functions</vt:lpstr>
      <vt:lpstr>Classification</vt:lpstr>
      <vt:lpstr>Contract(s) / Purchase Order(s)</vt:lpstr>
      <vt:lpstr>Assign Approver(s)</vt:lpstr>
      <vt:lpstr>Action Responsible Person(s) / Additional Recipient(s)</vt:lpstr>
      <vt:lpstr>Assign Programs</vt:lpstr>
      <vt:lpstr>Attachments</vt:lpstr>
      <vt:lpstr>PCD Notification</vt:lpstr>
      <vt:lpstr>PCD Users Guide</vt:lpstr>
      <vt:lpstr>Backup/Reference</vt:lpstr>
      <vt:lpstr>PCD BOM Entry</vt:lpstr>
      <vt:lpstr>PCD BOM Entry</vt:lpstr>
      <vt:lpstr>PCD Task View</vt:lpstr>
      <vt:lpstr>PCD Task Review/Approve Status</vt:lpstr>
      <vt:lpstr>PCD Search</vt:lpstr>
      <vt:lpstr>Current PCD Entry Screen</vt:lpstr>
      <vt:lpstr>Draft PCD From Task View</vt:lpstr>
      <vt:lpstr>Hardware List Workflow</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lastModifiedBy>Gene Belford</cp:lastModifiedBy>
  <cp:revision>268</cp:revision>
  <cp:lastPrinted>2017-05-15T13:11:16Z</cp:lastPrinted>
  <dcterms:created xsi:type="dcterms:W3CDTF">2017-05-02T11:55:07Z</dcterms:created>
  <dcterms:modified xsi:type="dcterms:W3CDTF">2017-05-16T11:24:13Z</dcterms:modified>
</cp:coreProperties>
</file>