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5"/>
  </p:notesMasterIdLst>
  <p:handoutMasterIdLst>
    <p:handoutMasterId r:id="rId56"/>
  </p:handoutMasterIdLst>
  <p:sldIdLst>
    <p:sldId id="256" r:id="rId2"/>
    <p:sldId id="264" r:id="rId3"/>
    <p:sldId id="263" r:id="rId4"/>
    <p:sldId id="260" r:id="rId5"/>
    <p:sldId id="309" r:id="rId6"/>
    <p:sldId id="261" r:id="rId7"/>
    <p:sldId id="270" r:id="rId8"/>
    <p:sldId id="312" r:id="rId9"/>
    <p:sldId id="313" r:id="rId10"/>
    <p:sldId id="314" r:id="rId11"/>
    <p:sldId id="311" r:id="rId12"/>
    <p:sldId id="316" r:id="rId13"/>
    <p:sldId id="315" r:id="rId14"/>
    <p:sldId id="317" r:id="rId15"/>
    <p:sldId id="283" r:id="rId16"/>
    <p:sldId id="279" r:id="rId17"/>
    <p:sldId id="310" r:id="rId18"/>
    <p:sldId id="318" r:id="rId19"/>
    <p:sldId id="268" r:id="rId20"/>
    <p:sldId id="308" r:id="rId21"/>
    <p:sldId id="294" r:id="rId22"/>
    <p:sldId id="295" r:id="rId23"/>
    <p:sldId id="298" r:id="rId24"/>
    <p:sldId id="296" r:id="rId25"/>
    <p:sldId id="297" r:id="rId26"/>
    <p:sldId id="274" r:id="rId27"/>
    <p:sldId id="265" r:id="rId28"/>
    <p:sldId id="290" r:id="rId29"/>
    <p:sldId id="292" r:id="rId30"/>
    <p:sldId id="291" r:id="rId31"/>
    <p:sldId id="289" r:id="rId32"/>
    <p:sldId id="281" r:id="rId33"/>
    <p:sldId id="282" r:id="rId34"/>
    <p:sldId id="285" r:id="rId35"/>
    <p:sldId id="286" r:id="rId36"/>
    <p:sldId id="280" r:id="rId37"/>
    <p:sldId id="275" r:id="rId38"/>
    <p:sldId id="276" r:id="rId39"/>
    <p:sldId id="277" r:id="rId40"/>
    <p:sldId id="271" r:id="rId41"/>
    <p:sldId id="278" r:id="rId42"/>
    <p:sldId id="272" r:id="rId43"/>
    <p:sldId id="288" r:id="rId44"/>
    <p:sldId id="293" r:id="rId45"/>
    <p:sldId id="302" r:id="rId46"/>
    <p:sldId id="299" r:id="rId47"/>
    <p:sldId id="300" r:id="rId48"/>
    <p:sldId id="259" r:id="rId49"/>
    <p:sldId id="306" r:id="rId50"/>
    <p:sldId id="284" r:id="rId51"/>
    <p:sldId id="267" r:id="rId52"/>
    <p:sldId id="304" r:id="rId53"/>
    <p:sldId id="303" r:id="rId5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0" autoAdjust="0"/>
    <p:restoredTop sz="82293" autoAdjust="0"/>
  </p:normalViewPr>
  <p:slideViewPr>
    <p:cSldViewPr snapToGrid="0" showGuides="1">
      <p:cViewPr varScale="1">
        <p:scale>
          <a:sx n="83" d="100"/>
          <a:sy n="83" d="100"/>
        </p:scale>
        <p:origin x="1578" y="90"/>
      </p:cViewPr>
      <p:guideLst>
        <p:guide orient="horz" pos="2184"/>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5" d="100"/>
          <a:sy n="85" d="100"/>
        </p:scale>
        <p:origin x="3048"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A86326F6-453C-4C63-BE68-BEEA829C6A7E}" type="datetimeFigureOut">
              <a:rPr lang="en-US" smtClean="0"/>
              <a:t>5/25/2017</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AB74FAAF-E62E-46FC-8FBD-1D8B1C6F3EAA}" type="slidenum">
              <a:rPr lang="en-US" smtClean="0"/>
              <a:t>‹#›</a:t>
            </a:fld>
            <a:endParaRPr lang="en-US"/>
          </a:p>
        </p:txBody>
      </p:sp>
    </p:spTree>
    <p:extLst>
      <p:ext uri="{BB962C8B-B14F-4D97-AF65-F5344CB8AC3E}">
        <p14:creationId xmlns:p14="http://schemas.microsoft.com/office/powerpoint/2010/main" val="18154744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257175"/>
          </a:xfrm>
          <a:prstGeom prst="rect">
            <a:avLst/>
          </a:prstGeom>
        </p:spPr>
        <p:txBody>
          <a:bodyPr vert="horz" lIns="93177" tIns="46589" rIns="93177" bIns="46589" rtlCol="0"/>
          <a:lstStyle>
            <a:lvl1pPr algn="l">
              <a:defRPr sz="1200"/>
            </a:lvl1pPr>
          </a:lstStyle>
          <a:p>
            <a:r>
              <a:rPr lang="en-US" dirty="0" smtClean="0"/>
              <a:t>PCD Tracker Story Board</a:t>
            </a:r>
            <a:endParaRPr lang="en-US" dirty="0"/>
          </a:p>
        </p:txBody>
      </p:sp>
      <p:sp>
        <p:nvSpPr>
          <p:cNvPr id="3" name="Date Placeholder 2"/>
          <p:cNvSpPr>
            <a:spLocks noGrp="1"/>
          </p:cNvSpPr>
          <p:nvPr>
            <p:ph type="dt" idx="1"/>
          </p:nvPr>
        </p:nvSpPr>
        <p:spPr>
          <a:xfrm>
            <a:off x="3970938" y="0"/>
            <a:ext cx="3037840" cy="257175"/>
          </a:xfrm>
          <a:prstGeom prst="rect">
            <a:avLst/>
          </a:prstGeom>
        </p:spPr>
        <p:txBody>
          <a:bodyPr vert="horz" lIns="93177" tIns="46589" rIns="93177" bIns="46589" rtlCol="0"/>
          <a:lstStyle>
            <a:lvl1pPr algn="r">
              <a:defRPr sz="1200"/>
            </a:lvl1pPr>
          </a:lstStyle>
          <a:p>
            <a:fld id="{81D549E1-D908-4C41-8EC0-B78C7FFA6B16}" type="datetimeFigureOut">
              <a:rPr lang="en-US" smtClean="0"/>
              <a:t>5/25/2017</a:t>
            </a:fld>
            <a:endParaRPr lang="en-US"/>
          </a:p>
        </p:txBody>
      </p:sp>
      <p:sp>
        <p:nvSpPr>
          <p:cNvPr id="4" name="Slide Image Placeholder 3"/>
          <p:cNvSpPr>
            <a:spLocks noGrp="1" noRot="1" noChangeAspect="1"/>
          </p:cNvSpPr>
          <p:nvPr>
            <p:ph type="sldImg" idx="2"/>
          </p:nvPr>
        </p:nvSpPr>
        <p:spPr>
          <a:xfrm>
            <a:off x="1414463" y="361928"/>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285751" y="3603581"/>
            <a:ext cx="6429374" cy="5226386"/>
          </a:xfrm>
          <a:prstGeom prst="rect">
            <a:avLst/>
          </a:prstGeom>
        </p:spPr>
        <p:txBody>
          <a:bodyPr vert="horz" lIns="93177" tIns="46589" rIns="93177" bIns="46589"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527D2F5-B07E-49D3-A694-925E5CCC014B}" type="slidenum">
              <a:rPr lang="en-US" smtClean="0"/>
              <a:t>‹#›</a:t>
            </a:fld>
            <a:endParaRPr lang="en-US"/>
          </a:p>
        </p:txBody>
      </p:sp>
    </p:spTree>
    <p:extLst>
      <p:ext uri="{BB962C8B-B14F-4D97-AF65-F5344CB8AC3E}">
        <p14:creationId xmlns:p14="http://schemas.microsoft.com/office/powerpoint/2010/main" val="100641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0"/>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1</a:t>
            </a:fld>
            <a:endParaRPr lang="en-US" dirty="0"/>
          </a:p>
        </p:txBody>
      </p:sp>
    </p:spTree>
    <p:extLst>
      <p:ext uri="{BB962C8B-B14F-4D97-AF65-F5344CB8AC3E}">
        <p14:creationId xmlns:p14="http://schemas.microsoft.com/office/powerpoint/2010/main" val="3703284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0"/>
            <a:r>
              <a:rPr lang="en-US" dirty="0" smtClean="0"/>
              <a:t>This version</a:t>
            </a:r>
            <a:r>
              <a:rPr lang="en-US" baseline="0" dirty="0" smtClean="0"/>
              <a:t> of the Draft PCD includes the user functionality to include/exclude data elements within a section from the PCD submission.  In the “Remarks” section the user has previously choose the exclude the remark dated 8/19/2015.  The HMI indicates that the remark is excluded by graying out the data item display.  This tells the user that the remark will excluded from the submitted PCD.  Because the remark is excluded and the selection box checked the “Unhide” button is enabled to allow the user to be able to add the remark back into the PCD.</a:t>
            </a:r>
          </a:p>
          <a:p>
            <a:pPr lvl="0"/>
            <a:endParaRPr lang="en-US" baseline="0" dirty="0" smtClean="0"/>
          </a:p>
          <a:p>
            <a:pPr lvl="0"/>
            <a:r>
              <a:rPr lang="en-US" baseline="0" dirty="0" smtClean="0"/>
              <a:t>In comparison the “References” section has an item that is selected and the “Hide” button enabled.  This allows the user to exclude this item from the PCD if they choose.  If the wishes choose to hide the item they would do so by clicking on the “Hide” button, the item would be grayed as show above with the remarks item.</a:t>
            </a:r>
          </a:p>
          <a:p>
            <a:pPr lvl="0"/>
            <a:endParaRPr lang="en-US" baseline="0" dirty="0" smtClean="0"/>
          </a:p>
          <a:p>
            <a:pPr lvl="0"/>
            <a:r>
              <a:rPr lang="en-US" baseline="0" dirty="0" smtClean="0"/>
              <a:t>If the user were to alter a “Remark”, the alteration would trigger the creation of a audit record capturing the remark’s pre and post content.</a:t>
            </a:r>
            <a:endParaRPr lang="en-US" dirty="0" smtClean="0"/>
          </a:p>
          <a:p>
            <a:pPr lvl="0"/>
            <a:endParaRPr lang="en-US" dirty="0" smtClean="0"/>
          </a:p>
          <a:p>
            <a:pPr lvl="0"/>
            <a:r>
              <a:rPr lang="en-US" dirty="0" smtClean="0"/>
              <a:t>Requirements</a:t>
            </a:r>
          </a:p>
          <a:p>
            <a:pPr marL="228600" lvl="0" indent="-228600">
              <a:buFont typeface="+mj-lt"/>
              <a:buAutoNum type="arabicPeriod"/>
            </a:pPr>
            <a:r>
              <a:rPr lang="en-US" dirty="0" smtClean="0"/>
              <a:t>The system will allow the user to select</a:t>
            </a:r>
            <a:r>
              <a:rPr lang="en-US" baseline="0" dirty="0" smtClean="0"/>
              <a:t> data items to be include/excluded from the PCD submission.</a:t>
            </a:r>
            <a:endParaRPr lang="en-US" dirty="0" smtClean="0"/>
          </a:p>
          <a:p>
            <a:pPr marL="228600" lvl="0" indent="-228600">
              <a:buFont typeface="+mj-lt"/>
              <a:buAutoNum type="arabicPeriod"/>
            </a:pPr>
            <a:r>
              <a:rPr lang="en-US" dirty="0" smtClean="0"/>
              <a:t>The system will gray out excluded items. </a:t>
            </a:r>
          </a:p>
          <a:p>
            <a:pPr marL="228600" lvl="0" indent="-228600">
              <a:buFont typeface="+mj-lt"/>
              <a:buAutoNum type="arabicPeriod"/>
            </a:pPr>
            <a:r>
              <a:rPr lang="en-US" dirty="0" smtClean="0"/>
              <a:t>If unsaved</a:t>
            </a:r>
            <a:r>
              <a:rPr lang="en-US" baseline="0" dirty="0" smtClean="0"/>
              <a:t> changes exist prior to closing the HMI, the system will prompt the user to save the changes.</a:t>
            </a:r>
          </a:p>
          <a:p>
            <a:pPr marL="228600" lvl="0" indent="-228600">
              <a:buFont typeface="+mj-lt"/>
              <a:buAutoNum type="arabicPeriod"/>
            </a:pPr>
            <a:r>
              <a:rPr lang="en-US" baseline="0" dirty="0" smtClean="0"/>
              <a:t>If unsaved changes exist prior to cancel a session, the system will warn the user that changes will be lost.</a:t>
            </a:r>
            <a:endParaRPr lang="en-US" dirty="0" smtClean="0"/>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The Submit</a:t>
            </a:r>
            <a:r>
              <a:rPr lang="en-US" baseline="0" dirty="0" smtClean="0"/>
              <a:t> button will be enabled when either one part is added, or a attachment has been made.</a:t>
            </a:r>
          </a:p>
          <a:p>
            <a:pPr marL="228600" indent="-228600">
              <a:buFont typeface="+mj-lt"/>
              <a:buAutoNum type="arabicPeriod"/>
            </a:pPr>
            <a:r>
              <a:rPr lang="en-US" baseline="0" dirty="0" smtClean="0"/>
              <a:t>When the Submit button is clicked the system will forwarded the to the reviewers/approvers.</a:t>
            </a:r>
          </a:p>
          <a:p>
            <a:pPr marL="228600" indent="-228600">
              <a:buFont typeface="+mj-lt"/>
              <a:buAutoNum type="arabicPeriod"/>
            </a:pPr>
            <a:r>
              <a:rPr lang="en-US" baseline="0" dirty="0" smtClean="0"/>
              <a:t>When all the reviewers/approves have approved the hardware list, the list will be forwarded to the purchasing contacts.</a:t>
            </a:r>
            <a:endParaRPr lang="en-US" dirty="0" smtClean="0"/>
          </a:p>
          <a:p>
            <a:pPr marL="228600" indent="-228600">
              <a:buFont typeface="+mj-lt"/>
              <a:buAutoNum type="arabicPeriod"/>
            </a:pPr>
            <a:r>
              <a:rPr lang="en-US" dirty="0" smtClean="0"/>
              <a:t>An</a:t>
            </a:r>
            <a:r>
              <a:rPr lang="en-US" baseline="0" dirty="0" smtClean="0"/>
              <a:t> approved Hardware List will be locked to prevent additional part list changes.</a:t>
            </a:r>
            <a:endParaRPr lang="en-US" dirty="0" smtClean="0"/>
          </a:p>
          <a:p>
            <a:pPr marL="228600" indent="-228600">
              <a:buFont typeface="+mj-lt"/>
              <a:buAutoNum type="arabicPeriod"/>
            </a:pPr>
            <a:r>
              <a:rPr lang="en-US" dirty="0" smtClean="0"/>
              <a:t>An</a:t>
            </a:r>
            <a:r>
              <a:rPr lang="en-US" baseline="0" dirty="0" smtClean="0"/>
              <a:t> approved Hardware List will need approver to submit the part list for rework for changes to be made to the part list.</a:t>
            </a:r>
          </a:p>
          <a:p>
            <a:pPr marL="228600" indent="-228600">
              <a:buFont typeface="+mj-lt"/>
              <a:buAutoNum type="arabicPeriod"/>
            </a:pPr>
            <a:r>
              <a:rPr lang="en-US" baseline="0" dirty="0" smtClean="0"/>
              <a:t>??? Change history</a:t>
            </a:r>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Directory Helper</a:t>
            </a:r>
          </a:p>
          <a:p>
            <a:pPr marL="228600" indent="-228600">
              <a:buFont typeface="+mj-lt"/>
              <a:buAutoNum type="arabicPeriod"/>
            </a:pPr>
            <a:r>
              <a:rPr lang="en-US" dirty="0" smtClean="0"/>
              <a:t>Attachments</a:t>
            </a:r>
          </a:p>
          <a:p>
            <a:pPr marL="228600" indent="-228600">
              <a:buFont typeface="+mj-lt"/>
              <a:buAutoNum type="arabicPeriod"/>
            </a:pPr>
            <a:r>
              <a:rPr lang="en-US" dirty="0" smtClean="0"/>
              <a:t>Comments</a:t>
            </a:r>
          </a:p>
          <a:p>
            <a:pPr marL="228600" indent="-228600">
              <a:buFont typeface="+mj-lt"/>
              <a:buAutoNum type="arabicPeriod"/>
            </a:pPr>
            <a:r>
              <a:rPr lang="en-US" dirty="0" smtClean="0"/>
              <a:t>Hardware</a:t>
            </a:r>
            <a:r>
              <a:rPr lang="en-US" baseline="0" dirty="0" smtClean="0"/>
              <a:t> List</a:t>
            </a:r>
            <a:endParaRPr lang="en-US" dirty="0" smtClean="0"/>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Tasks</a:t>
            </a:r>
          </a:p>
          <a:p>
            <a:pPr marL="228600" indent="-228600">
              <a:buFont typeface="+mj-lt"/>
              <a:buAutoNum type="arabicPeriod"/>
            </a:pPr>
            <a:r>
              <a:rPr lang="en-US" dirty="0" smtClean="0"/>
              <a:t>Users (purchasing sub-list?)</a:t>
            </a:r>
          </a:p>
          <a:p>
            <a:pPr marL="228600" indent="-228600">
              <a:buFont typeface="+mj-lt"/>
              <a:buAutoNum type="arabicPeriod"/>
            </a:pPr>
            <a:r>
              <a:rPr lang="en-US" dirty="0" smtClean="0"/>
              <a:t>Parts</a:t>
            </a:r>
          </a:p>
          <a:p>
            <a:pPr marL="228600" indent="-228600">
              <a:buFont typeface="+mj-lt"/>
              <a:buAutoNum type="arabicPeriod"/>
            </a:pPr>
            <a:r>
              <a:rPr lang="en-US" dirty="0" smtClean="0"/>
              <a:t>Attachments</a:t>
            </a:r>
          </a:p>
          <a:p>
            <a:pPr marL="228600" indent="-228600">
              <a:buFont typeface="+mj-lt"/>
              <a:buAutoNum type="arabicPeriod"/>
            </a:pPr>
            <a:r>
              <a:rPr lang="en-US" dirty="0" smtClean="0"/>
              <a:t>Comments</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p:txBody>
      </p:sp>
      <p:sp>
        <p:nvSpPr>
          <p:cNvPr id="4" name="Slide Number Placeholder 3"/>
          <p:cNvSpPr>
            <a:spLocks noGrp="1"/>
          </p:cNvSpPr>
          <p:nvPr>
            <p:ph type="sldNum" sz="quarter" idx="10"/>
          </p:nvPr>
        </p:nvSpPr>
        <p:spPr/>
        <p:txBody>
          <a:bodyPr/>
          <a:lstStyle/>
          <a:p>
            <a:fld id="{3527D2F5-B07E-49D3-A694-925E5CCC014B}" type="slidenum">
              <a:rPr lang="en-US" smtClean="0"/>
              <a:t>10</a:t>
            </a:fld>
            <a:endParaRPr lang="en-US"/>
          </a:p>
        </p:txBody>
      </p:sp>
    </p:spTree>
    <p:extLst>
      <p:ext uri="{BB962C8B-B14F-4D97-AF65-F5344CB8AC3E}">
        <p14:creationId xmlns:p14="http://schemas.microsoft.com/office/powerpoint/2010/main" val="4196772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0"/>
            <a:r>
              <a:rPr lang="en-US" baseline="0" dirty="0" smtClean="0"/>
              <a:t>This HMI is intended for the entry of a simple PCDs such as a Delegation of Authority, (DOA).  The user will have selected to create a new PCD from the “PCD Status Review” HMI.  The “Originator” field will be pre-filled with the id of the individual who clicked the “New PCD” button.  The “Add” functions will be the only data entry functions enabled. Once the user was populated a field the “Save” button will be enabled.  Once the user was populated the required fields the “Submit”, and “View” buttons will be enabled.  </a:t>
            </a:r>
          </a:p>
          <a:p>
            <a:pPr lvl="0"/>
            <a:endParaRPr lang="en-US" baseline="0" dirty="0" smtClean="0"/>
          </a:p>
          <a:p>
            <a:pPr lvl="0"/>
            <a:r>
              <a:rPr lang="en-US" baseline="0" dirty="0" smtClean="0"/>
              <a:t>After adding a value to “Approver(s)” section and checking the selection box, the “Delete” function would be enabled.  If the user unchecked the selection, or did delete the selection, the “Delete” function would be disabled.  The same controls would apply to the sections: Program Recipients, Action Responsible Persons, Additional Recipients, Hardware List, and Remarks.  In case of References and Attachments, the “View” function would work in the same fashion as the “Delete” function.  </a:t>
            </a:r>
          </a:p>
          <a:p>
            <a:pPr lvl="0"/>
            <a:endParaRPr lang="en-US" dirty="0" smtClean="0"/>
          </a:p>
          <a:p>
            <a:pPr lvl="0"/>
            <a:r>
              <a:rPr lang="en-US" dirty="0" smtClean="0"/>
              <a:t>Requirements</a:t>
            </a:r>
          </a:p>
          <a:p>
            <a:pPr marL="228600" lvl="0" indent="-228600">
              <a:buFont typeface="+mj-lt"/>
              <a:buAutoNum type="arabicPeriod"/>
            </a:pPr>
            <a:r>
              <a:rPr lang="en-US" dirty="0" smtClean="0"/>
              <a:t>Upon submission of the PCD the</a:t>
            </a:r>
            <a:r>
              <a:rPr lang="en-US" baseline="0" dirty="0" smtClean="0"/>
              <a:t> system will </a:t>
            </a:r>
            <a:r>
              <a:rPr lang="en-US" dirty="0" smtClean="0"/>
              <a:t>check for empty/null required fields</a:t>
            </a:r>
            <a:r>
              <a:rPr lang="en-US" baseline="0" dirty="0" smtClean="0"/>
              <a:t> and if found the system will prompt the user to completed entry of required fields.</a:t>
            </a:r>
            <a:endParaRPr lang="en-US" dirty="0" smtClean="0"/>
          </a:p>
          <a:p>
            <a:pPr marL="228600" lvl="0" indent="-228600">
              <a:buFont typeface="+mj-lt"/>
              <a:buAutoNum type="arabicPeriod"/>
            </a:pPr>
            <a:r>
              <a:rPr lang="en-US" dirty="0" smtClean="0"/>
              <a:t>If unsaved</a:t>
            </a:r>
            <a:r>
              <a:rPr lang="en-US" baseline="0" dirty="0" smtClean="0"/>
              <a:t> changes exist prior to closing the HMI, the system will prompt the user to save the changes.</a:t>
            </a:r>
          </a:p>
          <a:p>
            <a:pPr marL="228600" lvl="0" indent="-228600">
              <a:buFont typeface="+mj-lt"/>
              <a:buAutoNum type="arabicPeriod"/>
            </a:pPr>
            <a:r>
              <a:rPr lang="en-US" baseline="0" dirty="0" smtClean="0"/>
              <a:t>If unsaved changes exist prior to cancel a session, the system will warn the user that changes will be lost.</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The Save</a:t>
            </a:r>
            <a:r>
              <a:rPr lang="en-US" baseline="0" dirty="0" smtClean="0"/>
              <a:t> button will be enabled when at least one data field is filled, and disabled when no data fields are filled.</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The Submit</a:t>
            </a:r>
            <a:r>
              <a:rPr lang="en-US" baseline="0" dirty="0" smtClean="0"/>
              <a:t> button will be enabled when the required fields are filled, and disabled when a required field(s) are empty/null.</a:t>
            </a:r>
          </a:p>
          <a:p>
            <a:pPr marL="228600" indent="-228600">
              <a:buFont typeface="+mj-lt"/>
              <a:buAutoNum type="arabicPeriod"/>
            </a:pPr>
            <a:r>
              <a:rPr lang="en-US" baseline="0" dirty="0" smtClean="0"/>
              <a:t>When the Submit button is clicked the system will forwarded the to the reviewers/approvers for review.</a:t>
            </a:r>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Directory Helper</a:t>
            </a:r>
          </a:p>
          <a:p>
            <a:pPr marL="228600" indent="-228600">
              <a:buFont typeface="+mj-lt"/>
              <a:buAutoNum type="arabicPeriod"/>
            </a:pPr>
            <a:r>
              <a:rPr lang="en-US" dirty="0" smtClean="0"/>
              <a:t>Attachments</a:t>
            </a:r>
          </a:p>
          <a:p>
            <a:pPr marL="228600" indent="-228600">
              <a:buFont typeface="+mj-lt"/>
              <a:buAutoNum type="arabicPeriod"/>
            </a:pPr>
            <a:r>
              <a:rPr lang="en-US" dirty="0" smtClean="0"/>
              <a:t>Comments</a:t>
            </a:r>
          </a:p>
          <a:p>
            <a:pPr marL="228600" indent="-228600">
              <a:buFont typeface="+mj-lt"/>
              <a:buAutoNum type="arabicPeriod"/>
            </a:pPr>
            <a:r>
              <a:rPr lang="en-US" dirty="0" smtClean="0"/>
              <a:t>Attachments</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Tasks</a:t>
            </a:r>
          </a:p>
          <a:p>
            <a:pPr marL="228600" indent="-228600">
              <a:buFont typeface="+mj-lt"/>
              <a:buAutoNum type="arabicPeriod"/>
            </a:pPr>
            <a:r>
              <a:rPr lang="en-US" dirty="0" smtClean="0"/>
              <a:t>Users (purchasing sub-list?)</a:t>
            </a:r>
          </a:p>
          <a:p>
            <a:pPr marL="228600" indent="-228600">
              <a:buFont typeface="+mj-lt"/>
              <a:buAutoNum type="arabicPeriod"/>
            </a:pPr>
            <a:r>
              <a:rPr lang="en-US" dirty="0" smtClean="0"/>
              <a:t>Parts</a:t>
            </a:r>
          </a:p>
          <a:p>
            <a:pPr marL="228600" indent="-228600">
              <a:buFont typeface="+mj-lt"/>
              <a:buAutoNum type="arabicPeriod"/>
            </a:pPr>
            <a:r>
              <a:rPr lang="en-US" dirty="0" smtClean="0"/>
              <a:t>Attachments</a:t>
            </a:r>
          </a:p>
          <a:p>
            <a:pPr marL="228600" indent="-228600">
              <a:buFont typeface="+mj-lt"/>
              <a:buAutoNum type="arabicPeriod"/>
            </a:pPr>
            <a:r>
              <a:rPr lang="en-US" dirty="0" smtClean="0"/>
              <a:t>Comments</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p:txBody>
      </p:sp>
      <p:sp>
        <p:nvSpPr>
          <p:cNvPr id="4" name="Slide Number Placeholder 3"/>
          <p:cNvSpPr>
            <a:spLocks noGrp="1"/>
          </p:cNvSpPr>
          <p:nvPr>
            <p:ph type="sldNum" sz="quarter" idx="10"/>
          </p:nvPr>
        </p:nvSpPr>
        <p:spPr/>
        <p:txBody>
          <a:bodyPr/>
          <a:lstStyle/>
          <a:p>
            <a:fld id="{3527D2F5-B07E-49D3-A694-925E5CCC014B}" type="slidenum">
              <a:rPr lang="en-US" smtClean="0"/>
              <a:t>11</a:t>
            </a:fld>
            <a:endParaRPr lang="en-US"/>
          </a:p>
        </p:txBody>
      </p:sp>
    </p:spTree>
    <p:extLst>
      <p:ext uri="{BB962C8B-B14F-4D97-AF65-F5344CB8AC3E}">
        <p14:creationId xmlns:p14="http://schemas.microsoft.com/office/powerpoint/2010/main" val="242921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0"/>
            <a:endParaRPr lang="en-US" dirty="0" smtClean="0"/>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endParaRPr lang="en-US" baseline="0" dirty="0" smtClean="0"/>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p:txBody>
      </p:sp>
      <p:sp>
        <p:nvSpPr>
          <p:cNvPr id="4" name="Slide Number Placeholder 3"/>
          <p:cNvSpPr>
            <a:spLocks noGrp="1"/>
          </p:cNvSpPr>
          <p:nvPr>
            <p:ph type="sldNum" sz="quarter" idx="10"/>
          </p:nvPr>
        </p:nvSpPr>
        <p:spPr/>
        <p:txBody>
          <a:bodyPr/>
          <a:lstStyle/>
          <a:p>
            <a:fld id="{3527D2F5-B07E-49D3-A694-925E5CCC014B}" type="slidenum">
              <a:rPr lang="en-US" smtClean="0"/>
              <a:t>12</a:t>
            </a:fld>
            <a:endParaRPr lang="en-US"/>
          </a:p>
        </p:txBody>
      </p:sp>
    </p:spTree>
    <p:extLst>
      <p:ext uri="{BB962C8B-B14F-4D97-AF65-F5344CB8AC3E}">
        <p14:creationId xmlns:p14="http://schemas.microsoft.com/office/powerpoint/2010/main" val="1973714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0"/>
            <a:r>
              <a:rPr lang="en-US" dirty="0" smtClean="0"/>
              <a:t>These are the generic</a:t>
            </a:r>
            <a:r>
              <a:rPr lang="en-US" baseline="0" dirty="0" smtClean="0"/>
              <a:t> functions that would be common to the “PCD Status View” and “PCD View”.</a:t>
            </a:r>
          </a:p>
          <a:p>
            <a:pPr marL="171450" lvl="0" indent="-171450">
              <a:buFont typeface="Arial" panose="020B0604020202020204" pitchFamily="34" charset="0"/>
              <a:buChar char="•"/>
            </a:pPr>
            <a:r>
              <a:rPr lang="en-US" baseline="0" dirty="0" smtClean="0"/>
              <a:t>“Pending Approval” and “Pending Approval” could be included in the pre-defined filters.</a:t>
            </a:r>
          </a:p>
          <a:p>
            <a:pPr marL="171450" lvl="0" indent="-171450">
              <a:buFont typeface="Arial" panose="020B0604020202020204" pitchFamily="34" charset="0"/>
              <a:buChar char="•"/>
            </a:pPr>
            <a:r>
              <a:rPr lang="en-US" baseline="0" dirty="0" smtClean="0"/>
              <a:t>The status of the PCD would also be a good filter. (Approved, Closed, Submitted, Reworking, Drafts)</a:t>
            </a:r>
          </a:p>
          <a:p>
            <a:pPr marL="171450" lvl="0" indent="-171450">
              <a:buFont typeface="Arial" panose="020B0604020202020204" pitchFamily="34" charset="0"/>
              <a:buChar char="•"/>
            </a:pPr>
            <a:r>
              <a:rPr lang="en-US" baseline="0" dirty="0" smtClean="0"/>
              <a:t>“New PCD” would be on the “PCD Status View”.</a:t>
            </a:r>
          </a:p>
          <a:p>
            <a:pPr marL="171450" lvl="0" indent="-171450">
              <a:buFont typeface="Arial" panose="020B0604020202020204" pitchFamily="34" charset="0"/>
              <a:buChar char="•"/>
            </a:pPr>
            <a:r>
              <a:rPr lang="en-US" baseline="0" dirty="0" smtClean="0"/>
              <a:t>“PCD Report” uses the “Search Parameters” HMI so could it be incorporated into the “Search Parameters” HMI?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“Approve” would add functionality to the “PCD View”</a:t>
            </a:r>
          </a:p>
          <a:p>
            <a:pPr marL="171450" lvl="0" indent="-171450">
              <a:buFont typeface="Arial" panose="020B0604020202020204" pitchFamily="34" charset="0"/>
              <a:buChar char="•"/>
            </a:pPr>
            <a:r>
              <a:rPr lang="en-US" baseline="0" dirty="0" smtClean="0"/>
              <a:t>“Rework” would add functionality to the “PCD View”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“Close” would add functionality to the “PCD View”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“Forward” would add functionality to the “PCD View”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“Copy to Another PCD” would add functionality to the “PCD View”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“Home” would be on every HMI, and would take the user back to the “PCD Status View”. </a:t>
            </a:r>
          </a:p>
          <a:p>
            <a:pPr marL="171450" lvl="0" indent="-171450">
              <a:buFont typeface="Arial" panose="020B0604020202020204" pitchFamily="34" charset="0"/>
              <a:buChar char="•"/>
            </a:pPr>
            <a:r>
              <a:rPr lang="en-US" baseline="0" dirty="0" smtClean="0"/>
              <a:t>”Back” would be on </a:t>
            </a:r>
            <a:r>
              <a:rPr lang="en-US" baseline="0" dirty="0" smtClean="0">
                <a:solidFill>
                  <a:srgbClr val="FF0000"/>
                </a:solidFill>
              </a:rPr>
              <a:t>????? HMI</a:t>
            </a:r>
            <a:r>
              <a:rPr lang="en-US" baseline="0" dirty="0" smtClean="0"/>
              <a:t>, and would take the user back to the calling HMI.</a:t>
            </a:r>
          </a:p>
          <a:p>
            <a:pPr marL="171450" lvl="0" indent="-171450">
              <a:buFont typeface="Arial" panose="020B0604020202020204" pitchFamily="34" charset="0"/>
              <a:buChar char="•"/>
            </a:pPr>
            <a:r>
              <a:rPr lang="en-US" baseline="0" dirty="0" smtClean="0"/>
              <a:t>Are “Cancel” and “Back” the same thing?  “Cancel” would be on </a:t>
            </a:r>
            <a:r>
              <a:rPr lang="en-US" baseline="0" dirty="0" smtClean="0">
                <a:solidFill>
                  <a:srgbClr val="FF0000"/>
                </a:solidFill>
              </a:rPr>
              <a:t>?????</a:t>
            </a:r>
            <a:r>
              <a:rPr lang="en-US" baseline="0" dirty="0" smtClean="0"/>
              <a:t> HMI, and </a:t>
            </a:r>
          </a:p>
          <a:p>
            <a:pPr marL="171450" lvl="0" indent="-171450">
              <a:buFont typeface="Arial" panose="020B0604020202020204" pitchFamily="34" charset="0"/>
              <a:buChar char="•"/>
            </a:pPr>
            <a:r>
              <a:rPr lang="en-US" baseline="0" dirty="0" smtClean="0"/>
              <a:t>“Stats” would be on the “PCD Status View”.</a:t>
            </a:r>
          </a:p>
          <a:p>
            <a:pPr marL="171450" lvl="0" indent="-171450">
              <a:buFont typeface="Arial" panose="020B0604020202020204" pitchFamily="34" charset="0"/>
              <a:buChar char="•"/>
            </a:pPr>
            <a:r>
              <a:rPr lang="en-US" baseline="0" dirty="0" smtClean="0"/>
              <a:t>“Help” would be on every HMI, and would open on the help section related to the HMI.</a:t>
            </a:r>
            <a:endParaRPr lang="en-US" dirty="0" smtClean="0"/>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p:txBody>
      </p:sp>
      <p:sp>
        <p:nvSpPr>
          <p:cNvPr id="4" name="Slide Number Placeholder 3"/>
          <p:cNvSpPr>
            <a:spLocks noGrp="1"/>
          </p:cNvSpPr>
          <p:nvPr>
            <p:ph type="sldNum" sz="quarter" idx="10"/>
          </p:nvPr>
        </p:nvSpPr>
        <p:spPr/>
        <p:txBody>
          <a:bodyPr/>
          <a:lstStyle/>
          <a:p>
            <a:fld id="{3527D2F5-B07E-49D3-A694-925E5CCC014B}" type="slidenum">
              <a:rPr lang="en-US" smtClean="0"/>
              <a:t>13</a:t>
            </a:fld>
            <a:endParaRPr lang="en-US"/>
          </a:p>
        </p:txBody>
      </p:sp>
    </p:spTree>
    <p:extLst>
      <p:ext uri="{BB962C8B-B14F-4D97-AF65-F5344CB8AC3E}">
        <p14:creationId xmlns:p14="http://schemas.microsoft.com/office/powerpoint/2010/main" val="263092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endParaRPr lang="en-US" baseline="0" dirty="0" smtClean="0"/>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p:txBody>
      </p:sp>
      <p:sp>
        <p:nvSpPr>
          <p:cNvPr id="4" name="Slide Number Placeholder 3"/>
          <p:cNvSpPr>
            <a:spLocks noGrp="1"/>
          </p:cNvSpPr>
          <p:nvPr>
            <p:ph type="sldNum" sz="quarter" idx="10"/>
          </p:nvPr>
        </p:nvSpPr>
        <p:spPr/>
        <p:txBody>
          <a:bodyPr/>
          <a:lstStyle/>
          <a:p>
            <a:fld id="{3527D2F5-B07E-49D3-A694-925E5CCC014B}" type="slidenum">
              <a:rPr lang="en-US" smtClean="0"/>
              <a:t>14</a:t>
            </a:fld>
            <a:endParaRPr lang="en-US"/>
          </a:p>
        </p:txBody>
      </p:sp>
    </p:spTree>
    <p:extLst>
      <p:ext uri="{BB962C8B-B14F-4D97-AF65-F5344CB8AC3E}">
        <p14:creationId xmlns:p14="http://schemas.microsoft.com/office/powerpoint/2010/main" val="4193533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All of the PCD data may be viewed. Attachments can be retrieved, however they cannot be added, modified, or deleted from the PCD itself. The PCD state cannot be changed.</a:t>
            </a:r>
          </a:p>
          <a:p>
            <a:pPr lvl="1"/>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15</a:t>
            </a:fld>
            <a:endParaRPr lang="en-US"/>
          </a:p>
        </p:txBody>
      </p:sp>
    </p:spTree>
    <p:extLst>
      <p:ext uri="{BB962C8B-B14F-4D97-AF65-F5344CB8AC3E}">
        <p14:creationId xmlns:p14="http://schemas.microsoft.com/office/powerpoint/2010/main" val="479990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16</a:t>
            </a:fld>
            <a:endParaRPr lang="en-US"/>
          </a:p>
        </p:txBody>
      </p:sp>
    </p:spTree>
    <p:extLst>
      <p:ext uri="{BB962C8B-B14F-4D97-AF65-F5344CB8AC3E}">
        <p14:creationId xmlns:p14="http://schemas.microsoft.com/office/powerpoint/2010/main" val="19385570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0"/>
            <a:r>
              <a:rPr lang="en-US" dirty="0" smtClean="0"/>
              <a:t>Questions</a:t>
            </a:r>
            <a:r>
              <a:rPr lang="en-US" baseline="0" dirty="0" smtClean="0"/>
              <a:t> regarding what like of information should be automatically collected in the background.</a:t>
            </a:r>
          </a:p>
          <a:p>
            <a:pPr lvl="0"/>
            <a:endParaRPr lang="en-US" baseline="0" dirty="0" smtClean="0"/>
          </a:p>
          <a:p>
            <a:pPr lvl="0"/>
            <a:r>
              <a:rPr lang="en-US" baseline="0" dirty="0" smtClean="0"/>
              <a:t>Included data backups as another automatic function that should be performed.</a:t>
            </a:r>
            <a:endParaRPr lang="en-US" dirty="0" smtClean="0"/>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p:txBody>
      </p:sp>
      <p:sp>
        <p:nvSpPr>
          <p:cNvPr id="4" name="Slide Number Placeholder 3"/>
          <p:cNvSpPr>
            <a:spLocks noGrp="1"/>
          </p:cNvSpPr>
          <p:nvPr>
            <p:ph type="sldNum" sz="quarter" idx="10"/>
          </p:nvPr>
        </p:nvSpPr>
        <p:spPr/>
        <p:txBody>
          <a:bodyPr/>
          <a:lstStyle/>
          <a:p>
            <a:fld id="{3527D2F5-B07E-49D3-A694-925E5CCC014B}" type="slidenum">
              <a:rPr lang="en-US" smtClean="0"/>
              <a:t>17</a:t>
            </a:fld>
            <a:endParaRPr lang="en-US"/>
          </a:p>
        </p:txBody>
      </p:sp>
    </p:spTree>
    <p:extLst>
      <p:ext uri="{BB962C8B-B14F-4D97-AF65-F5344CB8AC3E}">
        <p14:creationId xmlns:p14="http://schemas.microsoft.com/office/powerpoint/2010/main" val="2363229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0"/>
            <a:endParaRPr lang="en-US" baseline="0" dirty="0" smtClean="0"/>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p:txBody>
      </p:sp>
      <p:sp>
        <p:nvSpPr>
          <p:cNvPr id="4" name="Slide Number Placeholder 3"/>
          <p:cNvSpPr>
            <a:spLocks noGrp="1"/>
          </p:cNvSpPr>
          <p:nvPr>
            <p:ph type="sldNum" sz="quarter" idx="10"/>
          </p:nvPr>
        </p:nvSpPr>
        <p:spPr/>
        <p:txBody>
          <a:bodyPr/>
          <a:lstStyle/>
          <a:p>
            <a:fld id="{3527D2F5-B07E-49D3-A694-925E5CCC014B}" type="slidenum">
              <a:rPr lang="en-US" smtClean="0"/>
              <a:t>18</a:t>
            </a:fld>
            <a:endParaRPr lang="en-US"/>
          </a:p>
        </p:txBody>
      </p:sp>
    </p:spTree>
    <p:extLst>
      <p:ext uri="{BB962C8B-B14F-4D97-AF65-F5344CB8AC3E}">
        <p14:creationId xmlns:p14="http://schemas.microsoft.com/office/powerpoint/2010/main" val="2398050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27D2F5-B07E-49D3-A694-925E5CCC014B}" type="slidenum">
              <a:rPr lang="en-US" smtClean="0"/>
              <a:t>19</a:t>
            </a:fld>
            <a:endParaRPr lang="en-US"/>
          </a:p>
        </p:txBody>
      </p:sp>
    </p:spTree>
    <p:extLst>
      <p:ext uri="{BB962C8B-B14F-4D97-AF65-F5344CB8AC3E}">
        <p14:creationId xmlns:p14="http://schemas.microsoft.com/office/powerpoint/2010/main" val="3307176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0"/>
            <a:r>
              <a:rPr lang="en-US" dirty="0" smtClean="0"/>
              <a:t>Upon entry into the PCD Tracker application the user will be shown this HMI with the default PCD filter set to “Not Funded”</a:t>
            </a:r>
            <a:r>
              <a:rPr lang="en-US" baseline="0" dirty="0" smtClean="0"/>
              <a:t>.  User changes to the data being displayed will be saved in the supporting data record.  </a:t>
            </a:r>
            <a:r>
              <a:rPr lang="en-US" baseline="0" dirty="0" smtClean="0">
                <a:solidFill>
                  <a:srgbClr val="FF0000"/>
                </a:solidFill>
              </a:rPr>
              <a:t>(Provide the a Excel like look and feel.)  </a:t>
            </a:r>
            <a:r>
              <a:rPr lang="en-US" dirty="0" smtClean="0"/>
              <a:t>Hyperlinks are available to each PCD which allow the user to work with the corresponding PCD.</a:t>
            </a:r>
            <a:r>
              <a:rPr lang="en-US" baseline="0" dirty="0" smtClean="0"/>
              <a:t>  </a:t>
            </a:r>
          </a:p>
          <a:p>
            <a:pPr lvl="0"/>
            <a:endParaRPr lang="en-US" baseline="0" dirty="0" smtClean="0">
              <a:solidFill>
                <a:srgbClr val="FF0000"/>
              </a:solidFill>
            </a:endParaRPr>
          </a:p>
          <a:p>
            <a:pPr lvl="0"/>
            <a:r>
              <a:rPr lang="en-US" baseline="0" dirty="0" smtClean="0"/>
              <a:t>There are number predefined filters for the PCD data, and an option for the user to search the PCD data using user provided parameters.  Switching between filters with cause the HMI to refresh automatically.  To match the original PCD functionality the &lt;pcd status&gt; were added as filters.  The user can select to display all the data columns or pre-defined sets of columns.</a:t>
            </a:r>
          </a:p>
          <a:p>
            <a:pPr lvl="0"/>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the user clicks on the record’s hyperlink the HMI will change the to the “PCD Tracker Data View” where the user will be able to review and update the task(s) associated with the PCD.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lvl="0"/>
            <a:r>
              <a:rPr lang="en-US" baseline="0" dirty="0" smtClean="0"/>
              <a:t>When the user clicks on the “Search Parameters” button the system will display the “PCD Search/Report Parameters” HMI where the user can set the search parameters and either execute the search or generate a PCD report.   </a:t>
            </a:r>
          </a:p>
          <a:p>
            <a:pPr lvl="0"/>
            <a:endParaRPr lang="en-US" baseline="0" dirty="0" smtClean="0"/>
          </a:p>
          <a:p>
            <a:pPr lvl="0"/>
            <a:r>
              <a:rPr lang="en-US" baseline="0" dirty="0" smtClean="0"/>
              <a:t>When the users clicks on the “New PCD Task” button the user will be taken to the “PCD Tracker Entry” HMI where the user can create a new task.</a:t>
            </a:r>
          </a:p>
          <a:p>
            <a:pPr lvl="0"/>
            <a:endParaRPr lang="en-US" baseline="0" dirty="0" smtClean="0"/>
          </a:p>
          <a:p>
            <a:pPr lvl="0"/>
            <a:r>
              <a:rPr lang="en-US" baseline="0" dirty="0" smtClean="0"/>
              <a:t>When the users clicks on the “New PCD” button the user will be taken to the “PCD Entry” HMI where the user can create a new PCD.  This function allows to create a PCD that does not require the completion of tasks such as a delegation of authority.  </a:t>
            </a:r>
          </a:p>
          <a:p>
            <a:pPr lvl="0"/>
            <a:endParaRPr lang="en-US" baseline="0" dirty="0" smtClean="0"/>
          </a:p>
          <a:p>
            <a:pPr lvl="0"/>
            <a:r>
              <a:rPr lang="en-US" dirty="0" smtClean="0"/>
              <a:t>Requirements</a:t>
            </a:r>
          </a:p>
          <a:p>
            <a:pPr marL="228600" lvl="0" indent="-228600">
              <a:buFont typeface="+mj-lt"/>
              <a:buAutoNum type="arabicPeriod"/>
            </a:pPr>
            <a:r>
              <a:rPr lang="en-US" dirty="0" smtClean="0"/>
              <a:t>The system will highlight</a:t>
            </a:r>
            <a:r>
              <a:rPr lang="en-US" baseline="0" dirty="0" smtClean="0"/>
              <a:t> data values has determined by the business rules.</a:t>
            </a:r>
            <a:endParaRPr lang="en-US" dirty="0" smtClean="0"/>
          </a:p>
          <a:p>
            <a:pPr marL="228600" lvl="0" indent="-228600">
              <a:buFont typeface="+mj-lt"/>
              <a:buAutoNum type="arabicPeriod"/>
            </a:pPr>
            <a:r>
              <a:rPr lang="en-US" dirty="0" smtClean="0"/>
              <a:t>The system will allow the user</a:t>
            </a:r>
            <a:r>
              <a:rPr lang="en-US" baseline="0" dirty="0" smtClean="0"/>
              <a:t> to view the source data record using the “Tracker Data View” HMI by selecting a record from the “Status View”.</a:t>
            </a:r>
          </a:p>
          <a:p>
            <a:pPr marL="228600" lvl="0" indent="-228600">
              <a:buFont typeface="+mj-lt"/>
              <a:buAutoNum type="arabicPeriod"/>
            </a:pPr>
            <a:r>
              <a:rPr lang="en-US" baseline="0" dirty="0" smtClean="0"/>
              <a:t>The system will allow the user to add a new PCD task.</a:t>
            </a:r>
          </a:p>
          <a:p>
            <a:pPr marL="228600" lvl="0" indent="-228600">
              <a:buFont typeface="+mj-lt"/>
              <a:buAutoNum type="arabicPeriod"/>
            </a:pPr>
            <a:r>
              <a:rPr lang="en-US" baseline="0" dirty="0" smtClean="0"/>
              <a:t>The system will allow the user to search for PCD tasks using custom parameters.</a:t>
            </a:r>
            <a:endParaRPr lang="en-US" dirty="0" smtClean="0"/>
          </a:p>
          <a:p>
            <a:pPr marL="228600" lvl="0" indent="-228600">
              <a:buFont typeface="+mj-lt"/>
              <a:buAutoNum type="arabicPeriod"/>
            </a:pPr>
            <a:r>
              <a:rPr lang="en-US" dirty="0" smtClean="0"/>
              <a:t>The system will</a:t>
            </a:r>
            <a:r>
              <a:rPr lang="en-US" baseline="0" dirty="0" smtClean="0"/>
              <a:t> automatically provide the required scroll bars i</a:t>
            </a:r>
            <a:r>
              <a:rPr lang="en-US" dirty="0" smtClean="0"/>
              <a:t>f</a:t>
            </a:r>
            <a:r>
              <a:rPr lang="en-US" baseline="0" dirty="0" smtClean="0"/>
              <a:t> the data exceeds the size of the display panel. </a:t>
            </a:r>
          </a:p>
          <a:p>
            <a:pPr marL="228600" lvl="0" indent="-228600">
              <a:buFont typeface="+mj-lt"/>
              <a:buAutoNum type="arabicPeriod"/>
            </a:pPr>
            <a:r>
              <a:rPr lang="en-US" baseline="0" dirty="0" smtClean="0"/>
              <a:t>The system will allow the user to sort the data.</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When</a:t>
            </a:r>
            <a:r>
              <a:rPr lang="en-US" baseline="0" dirty="0" smtClean="0"/>
              <a:t> the </a:t>
            </a:r>
            <a:r>
              <a:rPr lang="en-US" dirty="0" smtClean="0"/>
              <a:t>PCD</a:t>
            </a:r>
            <a:r>
              <a:rPr lang="en-US" baseline="0" dirty="0" smtClean="0"/>
              <a:t> Wakeup date is before or is the same as the current date, the </a:t>
            </a:r>
            <a:r>
              <a:rPr lang="en-US" dirty="0" smtClean="0"/>
              <a:t>PCD</a:t>
            </a:r>
            <a:r>
              <a:rPr lang="en-US" baseline="0" dirty="0" smtClean="0"/>
              <a:t> Wakeup date cell will be highlighted in yellow.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Any changes to a PCD with a “approved” status will trigger a revision.</a:t>
            </a:r>
            <a:endParaRPr lang="en-US" dirty="0" smtClean="0"/>
          </a:p>
          <a:p>
            <a:pPr marL="228600" indent="-228600">
              <a:buFont typeface="+mj-lt"/>
              <a:buAutoNum type="arabicPeriod"/>
            </a:pPr>
            <a:endParaRPr lang="en-US" dirty="0" smtClean="0"/>
          </a:p>
          <a:p>
            <a:pPr marL="0" indent="0">
              <a:buFont typeface="+mj-lt"/>
              <a:buNone/>
            </a:pPr>
            <a:r>
              <a:rPr lang="en-US" dirty="0" smtClean="0"/>
              <a:t>View Filters</a:t>
            </a:r>
          </a:p>
          <a:p>
            <a:pPr marL="228600" indent="-228600">
              <a:buFont typeface="+mj-lt"/>
              <a:buAutoNum type="arabicPeriod"/>
            </a:pPr>
            <a:r>
              <a:rPr lang="en-US" dirty="0" smtClean="0"/>
              <a:t>Not Funded (FY: active, PCD: active, Funded: N)</a:t>
            </a:r>
            <a:r>
              <a:rPr lang="en-US" baseline="0" dirty="0" smtClean="0"/>
              <a:t> (Show All)</a:t>
            </a:r>
            <a:endParaRPr lang="en-US" dirty="0" smtClean="0"/>
          </a:p>
          <a:p>
            <a:pPr marL="228600" indent="-228600">
              <a:buFont typeface="+mj-lt"/>
              <a:buAutoNum type="arabicPeriod"/>
            </a:pPr>
            <a:r>
              <a:rPr lang="en-US" dirty="0" smtClean="0"/>
              <a:t>Funded No PCD</a:t>
            </a:r>
            <a:r>
              <a:rPr lang="en-US" baseline="0" dirty="0" smtClean="0"/>
              <a:t> (</a:t>
            </a:r>
            <a:r>
              <a:rPr lang="en-US" dirty="0" smtClean="0"/>
              <a:t>FY: active, PCD: active, Funded: Y</a:t>
            </a:r>
            <a:r>
              <a:rPr lang="en-US" baseline="0" dirty="0" smtClean="0"/>
              <a:t>) (Compress)</a:t>
            </a:r>
            <a:endParaRPr lang="en-US" dirty="0" smtClean="0"/>
          </a:p>
          <a:p>
            <a:pPr marL="228600" indent="-228600">
              <a:buFont typeface="+mj-lt"/>
              <a:buAutoNum type="arabicPeriod"/>
            </a:pPr>
            <a:r>
              <a:rPr lang="en-US" dirty="0" smtClean="0"/>
              <a:t>PCD Wake Up</a:t>
            </a:r>
            <a:r>
              <a:rPr lang="en-US" baseline="0" dirty="0" smtClean="0"/>
              <a:t> () ()</a:t>
            </a:r>
          </a:p>
          <a:p>
            <a:pPr marL="228600" indent="-228600">
              <a:buFont typeface="+mj-lt"/>
              <a:buAutoNum type="arabicPeriod"/>
            </a:pPr>
            <a:r>
              <a:rPr lang="en-US" sz="1200" b="0" dirty="0" smtClean="0">
                <a:solidFill>
                  <a:prstClr val="black"/>
                </a:solidFill>
                <a:cs typeface="Courier New" panose="02070309020205020404" pitchFamily="49" charset="0"/>
              </a:rPr>
              <a:t>Delivery Wake Up () ()</a:t>
            </a:r>
            <a:endParaRPr lang="en-US" dirty="0" smtClean="0"/>
          </a:p>
          <a:p>
            <a:pPr marL="228600" indent="-228600">
              <a:buFont typeface="+mj-lt"/>
              <a:buAutoNum type="arabicPeriod"/>
            </a:pPr>
            <a:r>
              <a:rPr lang="en-US" dirty="0" smtClean="0"/>
              <a:t>Search</a:t>
            </a:r>
            <a:r>
              <a:rPr lang="en-US" baseline="0" dirty="0" smtClean="0"/>
              <a:t> (user supplied search parameters) (Show All)</a:t>
            </a:r>
          </a:p>
          <a:p>
            <a:pPr marL="228600" indent="-228600">
              <a:buFont typeface="+mj-lt"/>
              <a:buAutoNum type="arabicPeriod"/>
            </a:pPr>
            <a:r>
              <a:rPr lang="en-US" dirty="0" smtClean="0"/>
              <a:t>Approved (Status:</a:t>
            </a:r>
            <a:r>
              <a:rPr lang="en-US" baseline="0" dirty="0" smtClean="0"/>
              <a:t> approved) (Show All)</a:t>
            </a:r>
            <a:endParaRPr lang="en-US"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Closed (Status:</a:t>
            </a:r>
            <a:r>
              <a:rPr lang="en-US" baseline="0" dirty="0" smtClean="0"/>
              <a:t> closed) (Show All)</a:t>
            </a:r>
            <a:r>
              <a:rPr lang="en-US" dirty="0" smtClean="0"/>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Submitted (Status:</a:t>
            </a:r>
            <a:r>
              <a:rPr lang="en-US" baseline="0" dirty="0" smtClean="0"/>
              <a:t> submitted) (Show All)</a:t>
            </a:r>
            <a:r>
              <a:rPr lang="en-US" dirty="0" smtClean="0"/>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Reworking (Status:</a:t>
            </a:r>
            <a:r>
              <a:rPr lang="en-US" baseline="0" dirty="0" smtClean="0"/>
              <a:t> rework) (Show All)</a:t>
            </a:r>
            <a:r>
              <a:rPr lang="en-US" dirty="0" smtClean="0"/>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Drafts (Status:</a:t>
            </a:r>
            <a:r>
              <a:rPr lang="en-US" baseline="0" dirty="0" smtClean="0"/>
              <a:t> draft) (Show All)</a:t>
            </a:r>
            <a:endParaRPr lang="en-US" dirty="0" smtClean="0"/>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PCDs</a:t>
            </a:r>
          </a:p>
          <a:p>
            <a:pPr marL="228600" indent="-228600">
              <a:buFont typeface="+mj-lt"/>
              <a:buAutoNum type="arabicPeriod"/>
            </a:pPr>
            <a:endParaRPr lang="en-US"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PCD Status	(Draft,</a:t>
            </a:r>
            <a:r>
              <a:rPr lang="en-US" baseline="0" dirty="0" smtClean="0"/>
              <a:t> Submitted, Rework, Approved)</a:t>
            </a:r>
            <a:endParaRPr lang="en-US" dirty="0" smtClean="0"/>
          </a:p>
          <a:p>
            <a:pPr marL="0" indent="0">
              <a:buFont typeface="+mj-lt"/>
              <a:buNone/>
            </a:pPr>
            <a:endParaRPr lang="en-US" dirty="0" smtClean="0"/>
          </a:p>
          <a:p>
            <a:pPr marL="0" indent="0">
              <a:buFont typeface="+mj-lt"/>
              <a:buNone/>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2</a:t>
            </a:fld>
            <a:endParaRPr lang="en-US"/>
          </a:p>
        </p:txBody>
      </p:sp>
    </p:spTree>
    <p:extLst>
      <p:ext uri="{BB962C8B-B14F-4D97-AF65-F5344CB8AC3E}">
        <p14:creationId xmlns:p14="http://schemas.microsoft.com/office/powerpoint/2010/main" val="41260787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27D2F5-B07E-49D3-A694-925E5CCC014B}" type="slidenum">
              <a:rPr lang="en-US" smtClean="0"/>
              <a:t>20</a:t>
            </a:fld>
            <a:endParaRPr lang="en-US"/>
          </a:p>
        </p:txBody>
      </p:sp>
    </p:spTree>
    <p:extLst>
      <p:ext uri="{BB962C8B-B14F-4D97-AF65-F5344CB8AC3E}">
        <p14:creationId xmlns:p14="http://schemas.microsoft.com/office/powerpoint/2010/main" val="3150776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21</a:t>
            </a:fld>
            <a:endParaRPr lang="en-US"/>
          </a:p>
        </p:txBody>
      </p:sp>
    </p:spTree>
    <p:extLst>
      <p:ext uri="{BB962C8B-B14F-4D97-AF65-F5344CB8AC3E}">
        <p14:creationId xmlns:p14="http://schemas.microsoft.com/office/powerpoint/2010/main" val="620730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Allows the user to select a value</a:t>
            </a:r>
            <a:r>
              <a:rPr lang="en-US" baseline="0" dirty="0" smtClean="0"/>
              <a:t> to populate a selection box.  This could be either a separate popup, or a drop down list box depending on the standards used.  </a:t>
            </a:r>
            <a:endParaRPr lang="en-US" dirty="0" smtClean="0"/>
          </a:p>
          <a:p>
            <a:pPr lvl="0"/>
            <a:endParaRPr lang="en-US" dirty="0" smtClean="0"/>
          </a:p>
          <a:p>
            <a:pPr lvl="0"/>
            <a:r>
              <a:rPr lang="en-US" dirty="0" smtClean="0"/>
              <a:t>Requirements</a:t>
            </a:r>
          </a:p>
          <a:p>
            <a:pPr marL="228600" lvl="0" indent="-228600">
              <a:buFont typeface="+mj-lt"/>
              <a:buAutoNum type="arabicPeriod"/>
            </a:pPr>
            <a:r>
              <a:rPr lang="en-US" dirty="0" smtClean="0"/>
              <a:t>The</a:t>
            </a:r>
            <a:r>
              <a:rPr lang="en-US" baseline="0" dirty="0" smtClean="0"/>
              <a:t> system shall only display active &lt;enumeration value(s)&gt;.</a:t>
            </a:r>
          </a:p>
          <a:p>
            <a:pPr marL="228600" lvl="0" indent="-228600">
              <a:buFont typeface="+mj-lt"/>
              <a:buAutoNum type="arabicPeriod"/>
            </a:pPr>
            <a:r>
              <a:rPr lang="en-US" baseline="0" dirty="0" smtClean="0"/>
              <a:t>The system shall only use inactive &lt;enumeration values(s)&gt; for display of historical records.</a:t>
            </a:r>
          </a:p>
          <a:p>
            <a:pPr marL="228600" lvl="0" indent="-228600">
              <a:buFont typeface="+mj-lt"/>
              <a:buAutoNum type="arabicPeriod"/>
            </a:pPr>
            <a:r>
              <a:rPr lang="en-US" baseline="0" dirty="0" smtClean="0"/>
              <a:t>The system shall use the &lt;sort order&gt; as the default display order.</a:t>
            </a:r>
            <a:endParaRPr lang="en-US" dirty="0" smtClean="0"/>
          </a:p>
          <a:p>
            <a:pPr marL="228600" lvl="0" indent="-228600">
              <a:buFont typeface="+mj-lt"/>
              <a:buAutoNum type="arabicPeriod"/>
            </a:pPr>
            <a:r>
              <a:rPr lang="en-US" dirty="0" smtClean="0"/>
              <a:t>The system shall allow the user to select many values were</a:t>
            </a:r>
            <a:r>
              <a:rPr lang="en-US" baseline="0" dirty="0" smtClean="0"/>
              <a:t> appropriate.</a:t>
            </a:r>
            <a:endParaRPr lang="en-US" dirty="0" smtClean="0"/>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The code value is distinct.</a:t>
            </a:r>
          </a:p>
          <a:p>
            <a:pPr marL="228600" indent="-228600">
              <a:buFont typeface="+mj-lt"/>
              <a:buAutoNum type="arabicPeriod"/>
            </a:pPr>
            <a:r>
              <a:rPr lang="en-US" dirty="0" smtClean="0"/>
              <a:t>The</a:t>
            </a:r>
            <a:r>
              <a:rPr lang="en-US" baseline="0" dirty="0" smtClean="0"/>
              <a:t> code name is distinct.</a:t>
            </a:r>
            <a:endParaRPr lang="en-US" dirty="0" smtClean="0"/>
          </a:p>
          <a:p>
            <a:pPr marL="228600" indent="-228600">
              <a:buFont typeface="+mj-lt"/>
              <a:buAutoNum type="arabicPeriod"/>
            </a:pPr>
            <a:r>
              <a:rPr lang="en-US" dirty="0" smtClean="0"/>
              <a:t>The list will only contain valid</a:t>
            </a:r>
            <a:r>
              <a:rPr lang="en-US" baseline="0" dirty="0" smtClean="0"/>
              <a:t>/&lt;active&gt; codes.  </a:t>
            </a:r>
          </a:p>
          <a:p>
            <a:pPr marL="228600" indent="-228600">
              <a:buFont typeface="+mj-lt"/>
              <a:buAutoNum type="arabicPeriod"/>
            </a:pPr>
            <a:r>
              <a:rPr lang="en-US" baseline="0" dirty="0" smtClean="0"/>
              <a:t>Codes that are inactive will this be displayable for historical data.</a:t>
            </a:r>
          </a:p>
          <a:p>
            <a:pPr marL="228600" indent="-228600">
              <a:buFont typeface="+mj-lt"/>
              <a:buAutoNum type="arabicPeriod"/>
            </a:pPr>
            <a:r>
              <a:rPr lang="en-US" baseline="0" dirty="0" smtClean="0"/>
              <a:t>Selection/validation of enumeration values will use the &lt;enumeration code&gt; and &lt;enumeration value code&gt;.</a:t>
            </a:r>
            <a:endParaRPr lang="en-US" dirty="0" smtClean="0"/>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Enumeration Types</a:t>
            </a:r>
          </a:p>
          <a:p>
            <a:pPr marL="228600" indent="-228600">
              <a:buFont typeface="+mj-lt"/>
              <a:buAutoNum type="arabicPeriod"/>
            </a:pPr>
            <a:r>
              <a:rPr lang="en-US" dirty="0" smtClean="0"/>
              <a:t>Enumeration</a:t>
            </a:r>
            <a:r>
              <a:rPr lang="en-US" baseline="0" dirty="0" smtClean="0"/>
              <a:t> Values</a:t>
            </a:r>
          </a:p>
          <a:p>
            <a:pPr marL="228600" indent="-228600">
              <a:buFont typeface="+mj-lt"/>
              <a:buAutoNum type="arabicPeriod"/>
            </a:pPr>
            <a:endParaRPr lang="en-US" baseline="0" dirty="0" smtClean="0"/>
          </a:p>
          <a:p>
            <a:pPr marL="0" indent="0">
              <a:buFont typeface="+mj-lt"/>
              <a:buNone/>
            </a:pPr>
            <a:r>
              <a:rPr lang="en-US" dirty="0" smtClean="0"/>
              <a:t>PCD State	(Draft,</a:t>
            </a:r>
            <a:r>
              <a:rPr lang="en-US" baseline="0" dirty="0" smtClean="0"/>
              <a:t> Submitted, Rework, Approved)</a:t>
            </a:r>
            <a:endParaRPr lang="en-US" dirty="0" smtClean="0"/>
          </a:p>
          <a:p>
            <a:pPr marL="228600" indent="-228600">
              <a:buFont typeface="+mj-lt"/>
              <a:buAutoNum type="arabicPeriod"/>
            </a:pPr>
            <a:endParaRPr lang="en-US" dirty="0" smtClean="0"/>
          </a:p>
          <a:p>
            <a:pPr marL="0" indent="0">
              <a:buFont typeface="+mj-lt"/>
              <a:buNone/>
            </a:pPr>
            <a:r>
              <a:rPr lang="en-US" dirty="0" smtClean="0"/>
              <a:t>Complexity </a:t>
            </a:r>
          </a:p>
          <a:p>
            <a:pPr marL="0" indent="0">
              <a:buFont typeface="+mj-lt"/>
              <a:buNone/>
            </a:pPr>
            <a:endParaRPr lang="en-US" dirty="0" smtClean="0"/>
          </a:p>
        </p:txBody>
      </p:sp>
      <p:sp>
        <p:nvSpPr>
          <p:cNvPr id="4" name="Slide Number Placeholder 3"/>
          <p:cNvSpPr>
            <a:spLocks noGrp="1"/>
          </p:cNvSpPr>
          <p:nvPr>
            <p:ph type="sldNum" sz="quarter" idx="10"/>
          </p:nvPr>
        </p:nvSpPr>
        <p:spPr/>
        <p:txBody>
          <a:bodyPr/>
          <a:lstStyle/>
          <a:p>
            <a:fld id="{3527D2F5-B07E-49D3-A694-925E5CCC014B}" type="slidenum">
              <a:rPr lang="en-US" smtClean="0"/>
              <a:t>22</a:t>
            </a:fld>
            <a:endParaRPr lang="en-US"/>
          </a:p>
        </p:txBody>
      </p:sp>
    </p:spTree>
    <p:extLst>
      <p:ext uri="{BB962C8B-B14F-4D97-AF65-F5344CB8AC3E}">
        <p14:creationId xmlns:p14="http://schemas.microsoft.com/office/powerpoint/2010/main" val="41182680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Enumeration Types</a:t>
            </a:r>
          </a:p>
          <a:p>
            <a:pPr marL="228600" indent="-228600">
              <a:buFont typeface="+mj-lt"/>
              <a:buAutoNum type="arabicPeriod"/>
            </a:pPr>
            <a:r>
              <a:rPr lang="en-US" dirty="0" smtClean="0"/>
              <a:t>Enumeration</a:t>
            </a:r>
            <a:r>
              <a:rPr lang="en-US" baseline="0" dirty="0" smtClean="0"/>
              <a:t> Values</a:t>
            </a:r>
            <a:endParaRPr lang="en-US" dirty="0" smtClean="0"/>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23</a:t>
            </a:fld>
            <a:endParaRPr lang="en-US"/>
          </a:p>
        </p:txBody>
      </p:sp>
    </p:spTree>
    <p:extLst>
      <p:ext uri="{BB962C8B-B14F-4D97-AF65-F5344CB8AC3E}">
        <p14:creationId xmlns:p14="http://schemas.microsoft.com/office/powerpoint/2010/main" val="2942682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Enumeration Types</a:t>
            </a:r>
          </a:p>
          <a:p>
            <a:pPr marL="228600" indent="-228600">
              <a:buFont typeface="+mj-lt"/>
              <a:buAutoNum type="arabicPeriod"/>
            </a:pPr>
            <a:r>
              <a:rPr lang="en-US" dirty="0" smtClean="0"/>
              <a:t>Enumeration</a:t>
            </a:r>
            <a:r>
              <a:rPr lang="en-US" baseline="0" dirty="0" smtClean="0"/>
              <a:t> Values</a:t>
            </a:r>
            <a:endParaRPr lang="en-US" dirty="0" smtClean="0"/>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24</a:t>
            </a:fld>
            <a:endParaRPr lang="en-US"/>
          </a:p>
        </p:txBody>
      </p:sp>
    </p:spTree>
    <p:extLst>
      <p:ext uri="{BB962C8B-B14F-4D97-AF65-F5344CB8AC3E}">
        <p14:creationId xmlns:p14="http://schemas.microsoft.com/office/powerpoint/2010/main" val="13834375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25</a:t>
            </a:fld>
            <a:endParaRPr lang="en-US"/>
          </a:p>
        </p:txBody>
      </p:sp>
    </p:spTree>
    <p:extLst>
      <p:ext uri="{BB962C8B-B14F-4D97-AF65-F5344CB8AC3E}">
        <p14:creationId xmlns:p14="http://schemas.microsoft.com/office/powerpoint/2010/main" val="34935212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27D2F5-B07E-49D3-A694-925E5CCC014B}" type="slidenum">
              <a:rPr lang="en-US" smtClean="0"/>
              <a:t>26</a:t>
            </a:fld>
            <a:endParaRPr lang="en-US"/>
          </a:p>
        </p:txBody>
      </p:sp>
    </p:spTree>
    <p:extLst>
      <p:ext uri="{BB962C8B-B14F-4D97-AF65-F5344CB8AC3E}">
        <p14:creationId xmlns:p14="http://schemas.microsoft.com/office/powerpoint/2010/main" val="579368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27D2F5-B07E-49D3-A694-925E5CCC014B}" type="slidenum">
              <a:rPr lang="en-US" smtClean="0"/>
              <a:t>27</a:t>
            </a:fld>
            <a:endParaRPr lang="en-US"/>
          </a:p>
        </p:txBody>
      </p:sp>
    </p:spTree>
    <p:extLst>
      <p:ext uri="{BB962C8B-B14F-4D97-AF65-F5344CB8AC3E}">
        <p14:creationId xmlns:p14="http://schemas.microsoft.com/office/powerpoint/2010/main" val="8443969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28</a:t>
            </a:fld>
            <a:endParaRPr lang="en-US"/>
          </a:p>
        </p:txBody>
      </p:sp>
    </p:spTree>
    <p:extLst>
      <p:ext uri="{BB962C8B-B14F-4D97-AF65-F5344CB8AC3E}">
        <p14:creationId xmlns:p14="http://schemas.microsoft.com/office/powerpoint/2010/main" val="1881328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29</a:t>
            </a:fld>
            <a:endParaRPr lang="en-US"/>
          </a:p>
        </p:txBody>
      </p:sp>
    </p:spTree>
    <p:extLst>
      <p:ext uri="{BB962C8B-B14F-4D97-AF65-F5344CB8AC3E}">
        <p14:creationId xmlns:p14="http://schemas.microsoft.com/office/powerpoint/2010/main" val="3780605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0"/>
            <a:r>
              <a:rPr lang="en-US" dirty="0" smtClean="0"/>
              <a:t>This</a:t>
            </a:r>
            <a:r>
              <a:rPr lang="en-US" baseline="0" dirty="0" smtClean="0"/>
              <a:t> HMI provides the user with the ability to define their own PCD search or report criteria.  Once the user has completed entering the parameters the user will click on either the “Search” button to execute the search and populate the “PCD Status View”, or the “Report” button to execute the search and saves the results to a spreadsheet.  If the search fails to find any matching records the system will display a message for the user that no matching records where found.  If the search does find matches the system will return the user to the “Status View” HMI and refresh the view with the search results.  Clicking the “Clear Search” will set the parameters back to their default values.</a:t>
            </a:r>
          </a:p>
          <a:p>
            <a:pPr lvl="0"/>
            <a:endParaRPr lang="en-US" dirty="0" smtClean="0"/>
          </a:p>
          <a:p>
            <a:pPr lvl="0"/>
            <a:r>
              <a:rPr lang="en-US" dirty="0" smtClean="0"/>
              <a:t>Requirements</a:t>
            </a:r>
          </a:p>
          <a:p>
            <a:pPr marL="228600" lvl="0" indent="-228600">
              <a:buFont typeface="+mj-lt"/>
              <a:buAutoNum type="arabicPeriod"/>
            </a:pPr>
            <a:r>
              <a:rPr lang="en-US" dirty="0" smtClean="0"/>
              <a:t>The system will require at 1 search parameter</a:t>
            </a:r>
            <a:r>
              <a:rPr lang="en-US" baseline="0" dirty="0" smtClean="0"/>
              <a:t> be provided by the user.</a:t>
            </a:r>
          </a:p>
          <a:p>
            <a:pPr marL="228600" lvl="0" indent="-228600">
              <a:buFont typeface="+mj-lt"/>
              <a:buAutoNum type="arabicPeriod"/>
            </a:pPr>
            <a:r>
              <a:rPr lang="en-US" baseline="0" dirty="0" smtClean="0"/>
              <a:t>The system will allow the user to perform wildcards searches.</a:t>
            </a:r>
            <a:endParaRPr lang="en-US" dirty="0" smtClean="0"/>
          </a:p>
          <a:p>
            <a:pPr marL="228600" lvl="0" indent="-228600">
              <a:buFont typeface="+mj-lt"/>
              <a:buAutoNum type="arabicPeriod"/>
            </a:pPr>
            <a:r>
              <a:rPr lang="en-US" dirty="0" smtClean="0"/>
              <a:t>The system will retain the last successfully search parameters.</a:t>
            </a:r>
          </a:p>
          <a:p>
            <a:pPr marL="228600" lvl="0" indent="-228600">
              <a:buFont typeface="+mj-lt"/>
              <a:buAutoNum type="arabicPeriod"/>
            </a:pPr>
            <a:r>
              <a:rPr lang="en-US" dirty="0" smtClean="0"/>
              <a:t>The</a:t>
            </a:r>
            <a:r>
              <a:rPr lang="en-US" baseline="0" dirty="0" smtClean="0"/>
              <a:t> system will </a:t>
            </a:r>
            <a:r>
              <a:rPr lang="en-US" dirty="0" smtClean="0"/>
              <a:t>re-populate</a:t>
            </a:r>
            <a:r>
              <a:rPr lang="en-US" baseline="0" dirty="0" smtClean="0"/>
              <a:t> the parameters using the last successfully search parameters.</a:t>
            </a:r>
            <a:endParaRPr lang="en-US" dirty="0" smtClean="0"/>
          </a:p>
          <a:p>
            <a:pPr marL="228600" lvl="0" indent="-228600">
              <a:buFont typeface="+mj-lt"/>
              <a:buAutoNum type="arabicPeriod"/>
            </a:pPr>
            <a:r>
              <a:rPr lang="en-US" dirty="0" smtClean="0"/>
              <a:t>The system will allow the user rest the search parame</a:t>
            </a:r>
            <a:r>
              <a:rPr lang="en-US" baseline="0" dirty="0" smtClean="0"/>
              <a:t>ters to their default values.</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Null search parameters</a:t>
            </a:r>
            <a:r>
              <a:rPr lang="en-US" baseline="0" dirty="0" smtClean="0"/>
              <a:t> will not be used in the search.</a:t>
            </a:r>
          </a:p>
          <a:p>
            <a:pPr marL="228600" indent="-228600">
              <a:buFont typeface="+mj-lt"/>
              <a:buAutoNum type="arabicPeriod"/>
            </a:pPr>
            <a:r>
              <a:rPr lang="en-US" baseline="0" dirty="0" smtClean="0"/>
              <a:t>Empty strings are valid parameters.  (Think about the wording.)</a:t>
            </a:r>
            <a:endParaRPr lang="en-US" dirty="0" smtClean="0"/>
          </a:p>
          <a:p>
            <a:pPr marL="228600" indent="-228600">
              <a:buFont typeface="+mj-lt"/>
              <a:buAutoNum type="arabicPeriod"/>
            </a:pPr>
            <a:r>
              <a:rPr lang="en-US" dirty="0" smtClean="0"/>
              <a:t>The</a:t>
            </a:r>
            <a:r>
              <a:rPr lang="en-US" baseline="0" dirty="0" smtClean="0"/>
              <a:t> “from” date is less than or equal to the “to” date.</a:t>
            </a:r>
            <a:endParaRPr lang="en-US" dirty="0" smtClean="0"/>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PCDs</a:t>
            </a:r>
          </a:p>
          <a:p>
            <a:pPr marL="228600" indent="-228600">
              <a:buFont typeface="+mj-lt"/>
              <a:buAutoNum type="arabicPeriod"/>
            </a:pPr>
            <a:r>
              <a:rPr lang="en-US" dirty="0" smtClean="0"/>
              <a:t>Search parameters</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3</a:t>
            </a:fld>
            <a:endParaRPr lang="en-US"/>
          </a:p>
        </p:txBody>
      </p:sp>
    </p:spTree>
    <p:extLst>
      <p:ext uri="{BB962C8B-B14F-4D97-AF65-F5344CB8AC3E}">
        <p14:creationId xmlns:p14="http://schemas.microsoft.com/office/powerpoint/2010/main" val="368910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30</a:t>
            </a:fld>
            <a:endParaRPr lang="en-US"/>
          </a:p>
        </p:txBody>
      </p:sp>
    </p:spTree>
    <p:extLst>
      <p:ext uri="{BB962C8B-B14F-4D97-AF65-F5344CB8AC3E}">
        <p14:creationId xmlns:p14="http://schemas.microsoft.com/office/powerpoint/2010/main" val="10065790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31</a:t>
            </a:fld>
            <a:endParaRPr lang="en-US"/>
          </a:p>
        </p:txBody>
      </p:sp>
    </p:spTree>
    <p:extLst>
      <p:ext uri="{BB962C8B-B14F-4D97-AF65-F5344CB8AC3E}">
        <p14:creationId xmlns:p14="http://schemas.microsoft.com/office/powerpoint/2010/main" val="37752362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32</a:t>
            </a:fld>
            <a:endParaRPr lang="en-US"/>
          </a:p>
        </p:txBody>
      </p:sp>
    </p:spTree>
    <p:extLst>
      <p:ext uri="{BB962C8B-B14F-4D97-AF65-F5344CB8AC3E}">
        <p14:creationId xmlns:p14="http://schemas.microsoft.com/office/powerpoint/2010/main" val="25896132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27D2F5-B07E-49D3-A694-925E5CCC014B}" type="slidenum">
              <a:rPr lang="en-US" smtClean="0"/>
              <a:t>33</a:t>
            </a:fld>
            <a:endParaRPr lang="en-US"/>
          </a:p>
        </p:txBody>
      </p:sp>
    </p:spTree>
    <p:extLst>
      <p:ext uri="{BB962C8B-B14F-4D97-AF65-F5344CB8AC3E}">
        <p14:creationId xmlns:p14="http://schemas.microsoft.com/office/powerpoint/2010/main" val="1113422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34</a:t>
            </a:fld>
            <a:endParaRPr lang="en-US"/>
          </a:p>
        </p:txBody>
      </p:sp>
    </p:spTree>
    <p:extLst>
      <p:ext uri="{BB962C8B-B14F-4D97-AF65-F5344CB8AC3E}">
        <p14:creationId xmlns:p14="http://schemas.microsoft.com/office/powerpoint/2010/main" val="39881566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35</a:t>
            </a:fld>
            <a:endParaRPr lang="en-US"/>
          </a:p>
        </p:txBody>
      </p:sp>
    </p:spTree>
    <p:extLst>
      <p:ext uri="{BB962C8B-B14F-4D97-AF65-F5344CB8AC3E}">
        <p14:creationId xmlns:p14="http://schemas.microsoft.com/office/powerpoint/2010/main" val="27118390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27D2F5-B07E-49D3-A694-925E5CCC014B}" type="slidenum">
              <a:rPr lang="en-US" smtClean="0"/>
              <a:t>36</a:t>
            </a:fld>
            <a:endParaRPr lang="en-US"/>
          </a:p>
        </p:txBody>
      </p:sp>
    </p:spTree>
    <p:extLst>
      <p:ext uri="{BB962C8B-B14F-4D97-AF65-F5344CB8AC3E}">
        <p14:creationId xmlns:p14="http://schemas.microsoft.com/office/powerpoint/2010/main" val="11952730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37</a:t>
            </a:fld>
            <a:endParaRPr lang="en-US"/>
          </a:p>
        </p:txBody>
      </p:sp>
    </p:spTree>
    <p:extLst>
      <p:ext uri="{BB962C8B-B14F-4D97-AF65-F5344CB8AC3E}">
        <p14:creationId xmlns:p14="http://schemas.microsoft.com/office/powerpoint/2010/main" val="1463660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38</a:t>
            </a:fld>
            <a:endParaRPr lang="en-US"/>
          </a:p>
        </p:txBody>
      </p:sp>
    </p:spTree>
    <p:extLst>
      <p:ext uri="{BB962C8B-B14F-4D97-AF65-F5344CB8AC3E}">
        <p14:creationId xmlns:p14="http://schemas.microsoft.com/office/powerpoint/2010/main" val="23405153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39</a:t>
            </a:fld>
            <a:endParaRPr lang="en-US"/>
          </a:p>
        </p:txBody>
      </p:sp>
    </p:spTree>
    <p:extLst>
      <p:ext uri="{BB962C8B-B14F-4D97-AF65-F5344CB8AC3E}">
        <p14:creationId xmlns:p14="http://schemas.microsoft.com/office/powerpoint/2010/main" val="2169294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0"/>
            <a:r>
              <a:rPr lang="en-US" dirty="0" smtClean="0"/>
              <a:t>This is the </a:t>
            </a:r>
            <a:r>
              <a:rPr lang="en-US" baseline="0" dirty="0" smtClean="0"/>
              <a:t>“PCD </a:t>
            </a:r>
            <a:r>
              <a:rPr lang="en-US" dirty="0" smtClean="0"/>
              <a:t>Tracker Data</a:t>
            </a:r>
            <a:r>
              <a:rPr lang="en-US" baseline="0" dirty="0" smtClean="0"/>
              <a:t> View” HMI.  When the user clicked on the hyperlink in the “PCD Status View” HMI the system open this view for the user.  The view contains all the information displayed in the status row.  (See PCD Tracker Entry for more details.)  </a:t>
            </a:r>
          </a:p>
          <a:p>
            <a:pPr lvl="0"/>
            <a:endParaRPr lang="en-US" baseline="0" dirty="0" smtClean="0"/>
          </a:p>
          <a:p>
            <a:pPr lvl="0"/>
            <a:r>
              <a:rPr lang="en-US" baseline="0" dirty="0" smtClean="0"/>
              <a:t>When the user edits a “remark” a audit record will be generated.</a:t>
            </a:r>
            <a:r>
              <a:rPr lang="en-US" dirty="0" smtClean="0"/>
              <a:t/>
            </a:r>
            <a:br>
              <a:rPr lang="en-US" dirty="0" smtClean="0"/>
            </a:br>
            <a:endParaRPr lang="en-US" dirty="0" smtClean="0"/>
          </a:p>
          <a:p>
            <a:pPr lvl="0"/>
            <a:r>
              <a:rPr lang="en-US" dirty="0" smtClean="0"/>
              <a:t>Requirements</a:t>
            </a:r>
          </a:p>
          <a:p>
            <a:pPr marL="228600" lvl="0" indent="-228600">
              <a:buFont typeface="+mj-lt"/>
              <a:buAutoNum type="arabicPeriod"/>
            </a:pPr>
            <a:r>
              <a:rPr lang="en-US" dirty="0" smtClean="0"/>
              <a:t>See Tracker</a:t>
            </a:r>
            <a:r>
              <a:rPr lang="en-US" baseline="0" dirty="0" smtClean="0"/>
              <a:t> Entry  for additional requirements.</a:t>
            </a:r>
          </a:p>
          <a:p>
            <a:pPr marL="228600" lvl="0" indent="-228600">
              <a:buFont typeface="+mj-lt"/>
              <a:buAutoNum type="arabicPeriod"/>
            </a:pPr>
            <a:r>
              <a:rPr lang="en-US" baseline="0" dirty="0" smtClean="0"/>
              <a:t>The system will allow the user to save the data to Excel.</a:t>
            </a:r>
          </a:p>
          <a:p>
            <a:pPr marL="228600" lvl="0" indent="-228600">
              <a:buFont typeface="+mj-lt"/>
              <a:buAutoNum type="arabicPeriod"/>
            </a:pPr>
            <a:r>
              <a:rPr lang="en-US" baseline="0" dirty="0" smtClean="0"/>
              <a:t>The system will allow the user to print the data.</a:t>
            </a:r>
            <a:endParaRPr lang="en-US" dirty="0" smtClean="0"/>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See Tracker Entry for additional business rules.</a:t>
            </a:r>
          </a:p>
          <a:p>
            <a:pPr marL="228600" indent="-228600">
              <a:buFont typeface="+mj-lt"/>
              <a:buAutoNum type="arabicPeriod"/>
            </a:pPr>
            <a:endParaRPr lang="en-US" dirty="0" smtClean="0"/>
          </a:p>
          <a:p>
            <a:r>
              <a:rPr lang="en-US" dirty="0" smtClean="0"/>
              <a:t>Functions</a:t>
            </a:r>
          </a:p>
          <a:p>
            <a:pPr marL="228600" lvl="0" indent="-228600">
              <a:buFont typeface="+mj-lt"/>
              <a:buAutoNum type="arabicPeriod"/>
            </a:pPr>
            <a:r>
              <a:rPr lang="en-US" dirty="0" smtClean="0"/>
              <a:t>See Tracker</a:t>
            </a:r>
            <a:r>
              <a:rPr lang="en-US" baseline="0" dirty="0" smtClean="0"/>
              <a:t> Entry for additional functions.</a:t>
            </a:r>
            <a:endParaRPr lang="en-US" dirty="0" smtClean="0"/>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See Tracker Entry for additional</a:t>
            </a:r>
            <a:r>
              <a:rPr lang="en-US" baseline="0" dirty="0" smtClean="0"/>
              <a:t> </a:t>
            </a:r>
            <a:r>
              <a:rPr lang="en-US" dirty="0" smtClean="0"/>
              <a:t>data</a:t>
            </a:r>
            <a:r>
              <a:rPr lang="en-US" baseline="0" dirty="0" smtClean="0"/>
              <a:t> objects.</a:t>
            </a:r>
            <a:endParaRPr lang="en-US" dirty="0" smtClean="0"/>
          </a:p>
          <a:p>
            <a:pPr marL="228600" indent="-228600">
              <a:buFont typeface="+mj-lt"/>
              <a:buAutoNum type="arabicPeriod"/>
            </a:pPr>
            <a:endParaRPr lang="en-US" dirty="0" smtClean="0"/>
          </a:p>
          <a:p>
            <a:pPr marL="0" indent="0">
              <a:buFont typeface="+mj-lt"/>
              <a:buNone/>
            </a:pPr>
            <a:r>
              <a:rPr lang="en-US" dirty="0" smtClean="0"/>
              <a:t>Complexity </a:t>
            </a:r>
          </a:p>
          <a:p>
            <a:pPr marL="228600" indent="-228600">
              <a:buFont typeface="+mj-lt"/>
              <a:buAutoNum type="arabicPeriod"/>
            </a:pPr>
            <a:r>
              <a:rPr lang="en-US" dirty="0" smtClean="0"/>
              <a:t>See Tracker Entry for complexity values.</a:t>
            </a:r>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4</a:t>
            </a:fld>
            <a:endParaRPr lang="en-US"/>
          </a:p>
        </p:txBody>
      </p:sp>
    </p:spTree>
    <p:extLst>
      <p:ext uri="{BB962C8B-B14F-4D97-AF65-F5344CB8AC3E}">
        <p14:creationId xmlns:p14="http://schemas.microsoft.com/office/powerpoint/2010/main" val="3016928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40</a:t>
            </a:fld>
            <a:endParaRPr lang="en-US"/>
          </a:p>
        </p:txBody>
      </p:sp>
    </p:spTree>
    <p:extLst>
      <p:ext uri="{BB962C8B-B14F-4D97-AF65-F5344CB8AC3E}">
        <p14:creationId xmlns:p14="http://schemas.microsoft.com/office/powerpoint/2010/main" val="32555103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41</a:t>
            </a:fld>
            <a:endParaRPr lang="en-US"/>
          </a:p>
        </p:txBody>
      </p:sp>
    </p:spTree>
    <p:extLst>
      <p:ext uri="{BB962C8B-B14F-4D97-AF65-F5344CB8AC3E}">
        <p14:creationId xmlns:p14="http://schemas.microsoft.com/office/powerpoint/2010/main" val="9414453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0"/>
            <a:r>
              <a:rPr lang="en-US" dirty="0" smtClean="0"/>
              <a:t>Enter description here</a:t>
            </a:r>
          </a:p>
          <a:p>
            <a:pPr lvl="0"/>
            <a:endParaRPr lang="en-US" dirty="0" smtClean="0"/>
          </a:p>
          <a:p>
            <a:pPr marL="171450" lvl="0" indent="-171450">
              <a:buFont typeface="Arial" panose="020B0604020202020204" pitchFamily="34" charset="0"/>
              <a:buChar char="•"/>
            </a:pPr>
            <a:r>
              <a:rPr lang="en-US" dirty="0" smtClean="0"/>
              <a:t>Browse:	</a:t>
            </a:r>
          </a:p>
          <a:p>
            <a:pPr marL="171450" lvl="0" indent="-171450">
              <a:buFont typeface="Arial" panose="020B0604020202020204" pitchFamily="34" charset="0"/>
              <a:buChar char="•"/>
            </a:pPr>
            <a:r>
              <a:rPr lang="en-US" dirty="0" smtClean="0"/>
              <a:t>Attach:	</a:t>
            </a:r>
          </a:p>
          <a:p>
            <a:pPr marL="171450" lvl="0" indent="-171450">
              <a:buFont typeface="Arial" panose="020B0604020202020204" pitchFamily="34" charset="0"/>
              <a:buChar char="•"/>
            </a:pPr>
            <a:r>
              <a:rPr lang="en-US" dirty="0" smtClean="0"/>
              <a:t>Cancel:</a:t>
            </a:r>
          </a:p>
          <a:p>
            <a:pPr marL="171450" lvl="0" indent="-171450">
              <a:buFont typeface="Arial" panose="020B0604020202020204" pitchFamily="34" charset="0"/>
              <a:buChar char="•"/>
            </a:pPr>
            <a:r>
              <a:rPr lang="en-US" dirty="0" smtClean="0"/>
              <a:t>OK:	</a:t>
            </a:r>
          </a:p>
          <a:p>
            <a:pPr marL="171450" lvl="0" indent="-171450">
              <a:buFont typeface="Arial" panose="020B0604020202020204" pitchFamily="34" charset="0"/>
              <a:buChar char="•"/>
            </a:pPr>
            <a:r>
              <a:rPr lang="en-US" dirty="0" smtClean="0"/>
              <a:t>Open:</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Attachment Add	Upload one file from an end user machine to a specified storage location.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Attachment</a:t>
            </a:r>
            <a:r>
              <a:rPr lang="en-US" baseline="0" dirty="0" smtClean="0"/>
              <a:t> Add Many	</a:t>
            </a:r>
            <a:r>
              <a:rPr lang="en-US" dirty="0" smtClean="0"/>
              <a:t>Upload one or more files from an end user machine to a specified storage location.</a:t>
            </a:r>
            <a:endParaRPr lang="en-US" baseline="0" dirty="0" smtClean="0"/>
          </a:p>
          <a:p>
            <a:pPr marL="228600" indent="-228600">
              <a:buFont typeface="+mj-lt"/>
              <a:buAutoNum type="arabicPeriod"/>
            </a:pPr>
            <a:r>
              <a:rPr lang="en-US" baseline="0" dirty="0" smtClean="0"/>
              <a:t>Attachment Delete	</a:t>
            </a:r>
            <a:r>
              <a:rPr lang="en-US" dirty="0" smtClean="0"/>
              <a:t>Delete one or more files from its source </a:t>
            </a:r>
            <a:r>
              <a:rPr lang="en-US" smtClean="0"/>
              <a:t>storage location.</a:t>
            </a:r>
            <a:endParaRPr lang="en-US" baseline="0" dirty="0" smtClean="0"/>
          </a:p>
          <a:p>
            <a:pPr marL="228600" indent="-228600">
              <a:buFont typeface="+mj-lt"/>
              <a:buAutoNum type="arabicPeriod"/>
            </a:pPr>
            <a:r>
              <a:rPr lang="en-US" baseline="0" dirty="0" smtClean="0"/>
              <a:t>Attachment View	</a:t>
            </a:r>
            <a:r>
              <a:rPr lang="en-US" dirty="0" smtClean="0"/>
              <a:t>Download a file from its source storage location and open it locally on the end user machine.</a:t>
            </a:r>
            <a:endParaRPr lang="en-US" baseline="0" dirty="0" smtClean="0"/>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42</a:t>
            </a:fld>
            <a:endParaRPr lang="en-US"/>
          </a:p>
        </p:txBody>
      </p:sp>
    </p:spTree>
    <p:extLst>
      <p:ext uri="{BB962C8B-B14F-4D97-AF65-F5344CB8AC3E}">
        <p14:creationId xmlns:p14="http://schemas.microsoft.com/office/powerpoint/2010/main" val="36998477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43</a:t>
            </a:fld>
            <a:endParaRPr lang="en-US"/>
          </a:p>
        </p:txBody>
      </p:sp>
    </p:spTree>
    <p:extLst>
      <p:ext uri="{BB962C8B-B14F-4D97-AF65-F5344CB8AC3E}">
        <p14:creationId xmlns:p14="http://schemas.microsoft.com/office/powerpoint/2010/main" val="32878339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44</a:t>
            </a:fld>
            <a:endParaRPr lang="en-US"/>
          </a:p>
        </p:txBody>
      </p:sp>
    </p:spTree>
    <p:extLst>
      <p:ext uri="{BB962C8B-B14F-4D97-AF65-F5344CB8AC3E}">
        <p14:creationId xmlns:p14="http://schemas.microsoft.com/office/powerpoint/2010/main" val="40695198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27D2F5-B07E-49D3-A694-925E5CCC014B}" type="slidenum">
              <a:rPr lang="en-US" smtClean="0"/>
              <a:t>45</a:t>
            </a:fld>
            <a:endParaRPr lang="en-US"/>
          </a:p>
        </p:txBody>
      </p:sp>
    </p:spTree>
    <p:extLst>
      <p:ext uri="{BB962C8B-B14F-4D97-AF65-F5344CB8AC3E}">
        <p14:creationId xmlns:p14="http://schemas.microsoft.com/office/powerpoint/2010/main" val="17982415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27D2F5-B07E-49D3-A694-925E5CCC014B}" type="slidenum">
              <a:rPr lang="en-US" smtClean="0"/>
              <a:t>46</a:t>
            </a:fld>
            <a:endParaRPr lang="en-US"/>
          </a:p>
        </p:txBody>
      </p:sp>
    </p:spTree>
    <p:extLst>
      <p:ext uri="{BB962C8B-B14F-4D97-AF65-F5344CB8AC3E}">
        <p14:creationId xmlns:p14="http://schemas.microsoft.com/office/powerpoint/2010/main" val="40519851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47</a:t>
            </a:fld>
            <a:endParaRPr lang="en-US"/>
          </a:p>
        </p:txBody>
      </p:sp>
    </p:spTree>
    <p:extLst>
      <p:ext uri="{BB962C8B-B14F-4D97-AF65-F5344CB8AC3E}">
        <p14:creationId xmlns:p14="http://schemas.microsoft.com/office/powerpoint/2010/main" val="10551189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Upon user initial connection, the system will display</a:t>
            </a:r>
            <a:r>
              <a:rPr lang="en-US" baseline="0" dirty="0" smtClean="0"/>
              <a:t> a list of tasks/actions, in descending "due date" order, that the user is responsible for.  The user will select a existing task and click on the “Go To” button.  The system will display the appropriate HMI for the task.  When the user clicks on the “Add Tracker” button the tracker HMI will be displayed to allow the user to create a new tasking.  </a:t>
            </a:r>
          </a:p>
          <a:p>
            <a:pPr lvl="1"/>
            <a:r>
              <a:rPr lang="en-US" baseline="0" dirty="0" smtClean="0"/>
              <a:t>Search</a:t>
            </a:r>
          </a:p>
          <a:p>
            <a:pPr lvl="1"/>
            <a:r>
              <a:rPr lang="en-US" baseline="0" dirty="0" smtClean="0"/>
              <a:t>The “Admin” button will be enabled only authorized users.  When enabled the user will have access to administrative tools such as:</a:t>
            </a:r>
          </a:p>
          <a:p>
            <a:pPr marL="628650" lvl="1" indent="-171450">
              <a:buFont typeface="Arial" panose="020B0604020202020204" pitchFamily="34" charset="0"/>
              <a:buChar char="•"/>
            </a:pPr>
            <a:r>
              <a:rPr lang="en-US" baseline="0" dirty="0" smtClean="0"/>
              <a:t>Manage Contracts</a:t>
            </a:r>
          </a:p>
          <a:p>
            <a:pPr marL="628650" lvl="1" indent="-171450">
              <a:buFont typeface="Arial" panose="020B0604020202020204" pitchFamily="34" charset="0"/>
              <a:buChar char="•"/>
            </a:pPr>
            <a:r>
              <a:rPr lang="en-US" baseline="0" dirty="0" smtClean="0"/>
              <a:t>Manage Programs</a:t>
            </a:r>
          </a:p>
          <a:p>
            <a:pPr marL="628650" lvl="1" indent="-171450">
              <a:buFont typeface="Arial" panose="020B0604020202020204" pitchFamily="34" charset="0"/>
              <a:buChar char="•"/>
            </a:pPr>
            <a:r>
              <a:rPr lang="en-US" baseline="0" dirty="0" smtClean="0"/>
              <a:t>Manage Users</a:t>
            </a:r>
          </a:p>
          <a:p>
            <a:pPr marL="628650" lvl="1" indent="-171450">
              <a:buFont typeface="Arial" panose="020B0604020202020204" pitchFamily="34" charset="0"/>
              <a:buChar char="•"/>
            </a:pPr>
            <a:r>
              <a:rPr lang="en-US" baseline="0" dirty="0" smtClean="0"/>
              <a:t>Manage Enumerations</a:t>
            </a:r>
          </a:p>
          <a:p>
            <a:pPr marL="457200" lvl="1" indent="0">
              <a:buFont typeface="Arial" panose="020B0604020202020204" pitchFamily="34" charset="0"/>
              <a:buNone/>
            </a:pPr>
            <a:r>
              <a:rPr lang="en-US" baseline="0" dirty="0" smtClean="0"/>
              <a:t>The “Close” button will allow the user to exit the PCD tool.</a:t>
            </a:r>
          </a:p>
          <a:p>
            <a:pPr lvl="0"/>
            <a:endParaRPr lang="en-US" dirty="0" smtClean="0"/>
          </a:p>
          <a:p>
            <a:pPr lvl="0"/>
            <a:r>
              <a:rPr lang="en-US" dirty="0" smtClean="0"/>
              <a:t>Requirements</a:t>
            </a:r>
          </a:p>
          <a:p>
            <a:pPr marL="228600" lvl="0" indent="-228600">
              <a:buFont typeface="+mj-lt"/>
              <a:buAutoNum type="arabicPeriod"/>
            </a:pPr>
            <a:r>
              <a:rPr lang="en-US" baseline="0" dirty="0" smtClean="0"/>
              <a:t>The system will allow the &lt;users&gt; to sort upon any of the data columns.  </a:t>
            </a:r>
          </a:p>
          <a:p>
            <a:pPr marL="228600" lvl="0" indent="-228600">
              <a:buFont typeface="+mj-lt"/>
              <a:buAutoNum type="arabicPeriod"/>
            </a:pPr>
            <a:r>
              <a:rPr lang="en-US" baseline="0" dirty="0" smtClean="0"/>
              <a:t>The system will allow the &lt;users&gt; to select a &lt;task&gt; to open.  </a:t>
            </a:r>
          </a:p>
          <a:p>
            <a:pPr marL="228600" lvl="0" indent="-228600">
              <a:buFont typeface="+mj-lt"/>
              <a:buAutoNum type="arabicPeriod"/>
            </a:pPr>
            <a:r>
              <a:rPr lang="en-US" baseline="0" dirty="0" smtClean="0"/>
              <a:t>The system shall allow &lt;authorized users&gt; with the &lt;appropriate rights&gt; to add new tasking.  </a:t>
            </a:r>
          </a:p>
          <a:p>
            <a:pPr marL="228600" lvl="0" indent="-228600">
              <a:buFont typeface="+mj-lt"/>
              <a:buAutoNum type="arabicPeriod"/>
            </a:pPr>
            <a:r>
              <a:rPr lang="en-US" baseline="0" dirty="0" smtClean="0"/>
              <a:t>The system shall allow &lt;authorized users&gt; with the &lt;appropriate rights&gt; to access administrative functions</a:t>
            </a:r>
          </a:p>
          <a:p>
            <a:pPr marL="228600" lvl="0" indent="-228600">
              <a:buFont typeface="+mj-lt"/>
              <a:buAutoNum type="arabicPeriod"/>
            </a:pPr>
            <a:r>
              <a:rPr lang="en-US" baseline="0" dirty="0" smtClean="0"/>
              <a:t>Search</a:t>
            </a:r>
          </a:p>
          <a:p>
            <a:pPr marL="228600" lvl="0" indent="-228600">
              <a:buFont typeface="+mj-lt"/>
              <a:buAutoNum type="arabicPeriod"/>
            </a:pPr>
            <a:r>
              <a:rPr lang="en-US" baseline="0" dirty="0" smtClean="0"/>
              <a:t>The system shall highlight &lt;tasks&gt; due with X number of days.</a:t>
            </a:r>
            <a:endParaRPr lang="en-US" dirty="0" smtClean="0"/>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endParaRPr lang="en-US" dirty="0" smtClean="0"/>
          </a:p>
          <a:p>
            <a:endParaRPr lang="en-US" dirty="0" smtClean="0"/>
          </a:p>
          <a:p>
            <a:r>
              <a:rPr lang="en-US" dirty="0" smtClean="0"/>
              <a:t>Business Rules</a:t>
            </a:r>
          </a:p>
          <a:p>
            <a:pPr marL="228600" indent="-228600">
              <a:buFont typeface="+mj-lt"/>
              <a:buAutoNum type="arabicPeriod"/>
            </a:pPr>
            <a:r>
              <a:rPr lang="en-US" dirty="0" smtClean="0"/>
              <a:t>X</a:t>
            </a:r>
          </a:p>
          <a:p>
            <a:pPr marL="228600" indent="-228600">
              <a:buFont typeface="+mj-lt"/>
              <a:buAutoNum type="arabicPeriod"/>
            </a:pPr>
            <a:r>
              <a:rPr lang="en-US" dirty="0" smtClean="0"/>
              <a:t>Y</a:t>
            </a:r>
          </a:p>
          <a:p>
            <a:pPr marL="228600" indent="-228600">
              <a:buFont typeface="+mj-lt"/>
              <a:buAutoNum type="arabicPeriod"/>
            </a:pPr>
            <a:r>
              <a:rPr lang="en-US" dirty="0" smtClean="0"/>
              <a:t>Z</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Users</a:t>
            </a:r>
          </a:p>
          <a:p>
            <a:pPr marL="228600" indent="-228600">
              <a:buFont typeface="+mj-lt"/>
              <a:buAutoNum type="arabicPeriod"/>
            </a:pPr>
            <a:r>
              <a:rPr lang="en-US" dirty="0" smtClean="0"/>
              <a:t>Tasks</a:t>
            </a:r>
          </a:p>
          <a:p>
            <a:pPr marL="228600" indent="-228600">
              <a:buFont typeface="+mj-lt"/>
              <a:buAutoNum type="arabicPeriod"/>
            </a:pPr>
            <a:endParaRPr lang="en-US" dirty="0" smtClean="0"/>
          </a:p>
          <a:p>
            <a:pPr marL="0" indent="0">
              <a:buFont typeface="+mj-lt"/>
              <a:buNone/>
            </a:pPr>
            <a:r>
              <a:rPr lang="en-US" dirty="0" smtClean="0"/>
              <a:t>Complexity 		7</a:t>
            </a:r>
          </a:p>
          <a:p>
            <a:pPr marL="171450" indent="-171450">
              <a:buFont typeface="Arial" panose="020B0604020202020204" pitchFamily="34" charset="0"/>
              <a:buChar char="•"/>
            </a:pPr>
            <a:r>
              <a:rPr lang="en-US" dirty="0" smtClean="0"/>
              <a:t>Inputs		3</a:t>
            </a:r>
          </a:p>
          <a:p>
            <a:pPr marL="171450" indent="-171450">
              <a:buFont typeface="Arial" panose="020B0604020202020204" pitchFamily="34" charset="0"/>
              <a:buChar char="•"/>
            </a:pPr>
            <a:r>
              <a:rPr lang="en-US" dirty="0" smtClean="0"/>
              <a:t>Outputs		1</a:t>
            </a:r>
          </a:p>
          <a:p>
            <a:pPr marL="171450" indent="-171450">
              <a:buFont typeface="Arial" panose="020B0604020202020204" pitchFamily="34" charset="0"/>
              <a:buChar char="•"/>
            </a:pPr>
            <a:r>
              <a:rPr lang="en-US" dirty="0" smtClean="0"/>
              <a:t>Inquires		1</a:t>
            </a:r>
          </a:p>
          <a:p>
            <a:pPr marL="171450" indent="-171450">
              <a:buFont typeface="Arial" panose="020B0604020202020204" pitchFamily="34" charset="0"/>
              <a:buChar char="•"/>
            </a:pPr>
            <a:r>
              <a:rPr lang="en-US" dirty="0" smtClean="0"/>
              <a:t>Files/Tables		2</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48</a:t>
            </a:fld>
            <a:endParaRPr lang="en-US" dirty="0"/>
          </a:p>
        </p:txBody>
      </p:sp>
    </p:spTree>
    <p:extLst>
      <p:ext uri="{BB962C8B-B14F-4D97-AF65-F5344CB8AC3E}">
        <p14:creationId xmlns:p14="http://schemas.microsoft.com/office/powerpoint/2010/main" val="5745621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Approvers can view the PCD just as in the View mode. In addition they may add/modify their comments and select to Approve or Rework the PCD. </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49</a:t>
            </a:fld>
            <a:endParaRPr lang="en-US"/>
          </a:p>
        </p:txBody>
      </p:sp>
    </p:spTree>
    <p:extLst>
      <p:ext uri="{BB962C8B-B14F-4D97-AF65-F5344CB8AC3E}">
        <p14:creationId xmlns:p14="http://schemas.microsoft.com/office/powerpoint/2010/main" val="4083745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0"/>
            <a:r>
              <a:rPr lang="en-US" dirty="0" smtClean="0"/>
              <a:t>This HMI allows the user to enter and/or update common information needed for a related set of tasks.</a:t>
            </a:r>
            <a:r>
              <a:rPr lang="en-US" baseline="0" dirty="0" smtClean="0"/>
              <a:t>  The user can add and/or delete remarks regarding the activity from this HMI.  These remarks will be included in the draft PCD where the user can choose to exclude the remarks from the PCD submission.  The “defined fields” allows the user to add program specific terms.  </a:t>
            </a:r>
          </a:p>
          <a:p>
            <a:pPr lvl="0"/>
            <a:endParaRPr lang="en-US" baseline="0" dirty="0" smtClean="0"/>
          </a:p>
          <a:p>
            <a:pPr lvl="0"/>
            <a:r>
              <a:rPr lang="en-US" baseline="0" dirty="0" smtClean="0"/>
              <a:t>The “tasks” panel provide a area where the user can view sub-tasks related to the PCD.  The would tasks that require completion before the PCD can be submitted.  This allows management to be able to track the PCD development a finer level of detail.  The “task maintenance” button provides the user access the “PCD Tracker Maintenance” HMI.  When the user exits the “task maintenance” function the system will refresh the “tasks” panel.</a:t>
            </a:r>
          </a:p>
          <a:p>
            <a:pPr lvl="0"/>
            <a:endParaRPr lang="en-US" baseline="0" dirty="0" smtClean="0"/>
          </a:p>
          <a:p>
            <a:pPr lvl="0"/>
            <a:r>
              <a:rPr lang="en-US" baseline="0" dirty="0" smtClean="0"/>
              <a:t>The “hardware list” button provides the user with the functionality need to create a hardware list for PCD from the PCD application.  Changes to the hardware list would cause the system version the PCD.  </a:t>
            </a:r>
          </a:p>
          <a:p>
            <a:pPr lvl="0"/>
            <a:endParaRPr lang="en-US"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Save:	Allows the user to save their changes made to the tracker entry.  The system will trigger the create of required audit records.  “Task Maintenance” and “Hardware List” have their own save functions.</a:t>
            </a:r>
          </a:p>
          <a:p>
            <a:pPr marL="171450" lvl="0" indent="-171450">
              <a:buFont typeface="Arial" panose="020B0604020202020204" pitchFamily="34" charset="0"/>
              <a:buChar char="•"/>
            </a:pPr>
            <a:r>
              <a:rPr lang="en-US" baseline="0" dirty="0" smtClean="0"/>
              <a:t>Copy:	Allows the user to select an existing tracker entry and use it to pre-populate a new entry.  The system  will include all associated task data.  </a:t>
            </a:r>
            <a:r>
              <a:rPr lang="en-US" baseline="0" dirty="0" smtClean="0">
                <a:solidFill>
                  <a:srgbClr val="FF0000"/>
                </a:solidFill>
              </a:rPr>
              <a:t>(Need a save as function.  The user would need to change either FY, TI or Subject to prevent a duplicate entry error.)</a:t>
            </a:r>
          </a:p>
          <a:p>
            <a:pPr marL="171450" lvl="0" indent="-171450">
              <a:buFont typeface="Arial" panose="020B0604020202020204" pitchFamily="34" charset="0"/>
              <a:buChar char="•"/>
            </a:pPr>
            <a:r>
              <a:rPr lang="en-US" baseline="0" dirty="0" smtClean="0"/>
              <a:t>Print:	Allows the user to view a printer ready version of the PCD, and print the PCD.</a:t>
            </a:r>
          </a:p>
          <a:p>
            <a:pPr marL="171450" lvl="0" indent="-171450">
              <a:buFont typeface="Arial" panose="020B0604020202020204" pitchFamily="34" charset="0"/>
              <a:buChar char="•"/>
            </a:pPr>
            <a:r>
              <a:rPr lang="en-US" baseline="0" dirty="0" smtClean="0"/>
              <a:t>Delete:	Allows the user to delete the </a:t>
            </a:r>
            <a:r>
              <a:rPr lang="en-US" baseline="0" dirty="0" smtClean="0">
                <a:solidFill>
                  <a:srgbClr val="FF0000"/>
                </a:solidFill>
              </a:rPr>
              <a:t>“draft” </a:t>
            </a:r>
            <a:r>
              <a:rPr lang="en-US" baseline="0" dirty="0" smtClean="0"/>
              <a:t>PCD.  The system will flag the entry as deleted and hide the entry from most searches, but the record will be retained by the system for audit purposes.</a:t>
            </a:r>
          </a:p>
          <a:p>
            <a:pPr marL="171450" lvl="0" indent="-171450">
              <a:buFont typeface="Arial" panose="020B0604020202020204" pitchFamily="34" charset="0"/>
              <a:buChar char="•"/>
            </a:pPr>
            <a:r>
              <a:rPr lang="en-US" baseline="0" dirty="0" smtClean="0"/>
              <a:t>Cancel:	Allows the user to reset the view to the values at existed upon open the HMI.</a:t>
            </a:r>
          </a:p>
          <a:p>
            <a:pPr marL="171450" lvl="0" indent="-171450">
              <a:buFont typeface="Arial" panose="020B0604020202020204" pitchFamily="34" charset="0"/>
              <a:buChar char="•"/>
            </a:pPr>
            <a:r>
              <a:rPr lang="en-US" baseline="0" dirty="0" smtClean="0"/>
              <a:t>Create PCD:	Allows the user to generate a PCD using the data entry into and/or associated with the tracker entry.  Upon the initial generation the system will use all data associated with the entry.  If the user choose the exclude tasks, remarks, attachments, etc. from the draft PCD, the system will flag those items from future re-generations of the PCD.  </a:t>
            </a:r>
            <a:r>
              <a:rPr lang="en-US" baseline="0" dirty="0" smtClean="0">
                <a:solidFill>
                  <a:srgbClr val="FF0000"/>
                </a:solidFill>
              </a:rPr>
              <a:t>(So we need a function to add them back in?)</a:t>
            </a:r>
            <a:r>
              <a:rPr lang="en-US" baseline="0" dirty="0" smtClean="0"/>
              <a:t> The system will trigger the create of required audit records.   The system will open the “PCD” view upon completion.  </a:t>
            </a:r>
          </a:p>
          <a:p>
            <a:pPr lvl="0"/>
            <a:r>
              <a:rPr lang="en-US" baseline="0" dirty="0" smtClean="0"/>
              <a:t>	</a:t>
            </a:r>
          </a:p>
          <a:p>
            <a:pPr lvl="0"/>
            <a:r>
              <a:rPr lang="en-US" baseline="0" dirty="0" err="1" smtClean="0"/>
              <a:t>Xxxxxx</a:t>
            </a:r>
            <a:r>
              <a:rPr lang="en-US" baseline="0" dirty="0" smtClean="0"/>
              <a:t>-ARCI-FY-TI-SEQ#</a:t>
            </a:r>
          </a:p>
          <a:p>
            <a:pPr lvl="0"/>
            <a:endParaRPr lang="en-US" baseline="0" dirty="0" smtClean="0"/>
          </a:p>
          <a:p>
            <a:pPr lvl="0"/>
            <a:r>
              <a:rPr lang="en-US" dirty="0" smtClean="0"/>
              <a:t>The “copy” button</a:t>
            </a:r>
            <a:r>
              <a:rPr lang="en-US" baseline="0" dirty="0" smtClean="0"/>
              <a:t> includes copying the tasks.</a:t>
            </a:r>
          </a:p>
          <a:p>
            <a:pPr lvl="0"/>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Sort/filter?</a:t>
            </a:r>
            <a:endParaRPr lang="en-US" dirty="0" smtClean="0"/>
          </a:p>
          <a:p>
            <a:pPr lvl="0"/>
            <a:r>
              <a:rPr lang="en-US" dirty="0" smtClean="0"/>
              <a:t> </a:t>
            </a:r>
          </a:p>
          <a:p>
            <a:pPr lvl="0"/>
            <a:r>
              <a:rPr lang="en-US" dirty="0" smtClean="0"/>
              <a:t>Requirements</a:t>
            </a:r>
          </a:p>
          <a:p>
            <a:pPr marL="228600" lvl="0" indent="-228600">
              <a:buFont typeface="+mj-lt"/>
              <a:buAutoNum type="arabicPeriod"/>
            </a:pPr>
            <a:r>
              <a:rPr lang="en-US" dirty="0" smtClean="0"/>
              <a:t>The</a:t>
            </a:r>
            <a:r>
              <a:rPr lang="en-US" baseline="0" dirty="0" smtClean="0"/>
              <a:t> system will all the &lt;users&gt; to add, update and remove &lt;tasks&gt;.  </a:t>
            </a:r>
          </a:p>
          <a:p>
            <a:pPr marL="228600" lvl="0" indent="-228600">
              <a:buFont typeface="+mj-lt"/>
              <a:buAutoNum type="arabicPeriod"/>
            </a:pPr>
            <a:r>
              <a:rPr lang="en-US" baseline="0" dirty="0" smtClean="0"/>
              <a:t>The system will allow only the &lt;authorized users&gt; to add and/or delete &lt;remarks&gt;.</a:t>
            </a:r>
          </a:p>
          <a:p>
            <a:pPr marL="228600" lvl="0" indent="-228600">
              <a:buFont typeface="+mj-lt"/>
              <a:buAutoNum type="arabicPeriod"/>
            </a:pPr>
            <a:r>
              <a:rPr lang="en-US" baseline="0" dirty="0" smtClean="0"/>
              <a:t>The system will allow the &lt;users&gt; to copy an existing &lt;tracker&gt; into a new &lt;tracker&gt;.  </a:t>
            </a:r>
          </a:p>
          <a:p>
            <a:pPr marL="228600" lvl="0" indent="-228600">
              <a:buFont typeface="+mj-lt"/>
              <a:buAutoNum type="arabicPeriod"/>
            </a:pPr>
            <a:r>
              <a:rPr lang="en-US" baseline="0" dirty="0" smtClean="0"/>
              <a:t>The system will allow the &lt;users&gt; to generate a &lt;draft PCD&gt; from the related &lt;tasks&gt;.</a:t>
            </a:r>
          </a:p>
          <a:p>
            <a:pPr marL="228600" lvl="0" indent="-228600">
              <a:buFont typeface="+mj-lt"/>
              <a:buAutoNum type="arabicPeriod"/>
            </a:pPr>
            <a:r>
              <a:rPr lang="en-US" baseline="0" dirty="0" smtClean="0"/>
              <a:t>The system will show the status of the PCD.</a:t>
            </a:r>
          </a:p>
          <a:p>
            <a:pPr marL="228600" lvl="0" indent="-228600">
              <a:buFont typeface="+mj-lt"/>
              <a:buAutoNum type="arabicPeriod"/>
            </a:pPr>
            <a:r>
              <a:rPr lang="en-US" baseline="0" dirty="0" smtClean="0"/>
              <a:t>The system will allow the &lt;user&gt; to view all the tasks the have been assigned to the &lt;tracker&gt;.</a:t>
            </a:r>
          </a:p>
          <a:p>
            <a:pPr marL="228600" lvl="0" indent="-228600">
              <a:buFont typeface="+mj-lt"/>
              <a:buAutoNum type="arabicPeriod"/>
            </a:pPr>
            <a:r>
              <a:rPr lang="en-US" baseline="0" dirty="0" smtClean="0"/>
              <a:t>The system will allow only the &lt;authorized users&gt; to edit and/or delete a &lt;tracker&gt;.</a:t>
            </a:r>
          </a:p>
          <a:p>
            <a:pPr marL="228600" lvl="0" indent="-228600">
              <a:buFont typeface="+mj-lt"/>
              <a:buAutoNum type="arabicPeriod"/>
            </a:pPr>
            <a:r>
              <a:rPr lang="en-US" baseline="0" dirty="0" smtClean="0"/>
              <a:t>Upon delete of a &lt;remark&gt; the system will flag the &lt;remark&gt; record as logically deleted.</a:t>
            </a:r>
          </a:p>
          <a:p>
            <a:pPr marL="228600" lvl="0" indent="-228600">
              <a:buFont typeface="+mj-lt"/>
              <a:buAutoNum type="arabicPeriod"/>
            </a:pPr>
            <a:r>
              <a:rPr lang="en-US" baseline="0" dirty="0" smtClean="0"/>
              <a:t>Upon delete of a &lt;defined field&gt; the system will flag the &lt;defined field&gt; record as logically deleted.</a:t>
            </a:r>
          </a:p>
          <a:p>
            <a:pPr marL="228600" lvl="0" indent="-228600">
              <a:buFont typeface="+mj-lt"/>
              <a:buAutoNum type="arabicPeriod"/>
            </a:pPr>
            <a:r>
              <a:rPr lang="en-US" baseline="0" dirty="0" smtClean="0"/>
              <a:t>Upon delete of a &lt;hardware list&gt; the system will flag the &lt;hardware list&gt; record as logically deleted</a:t>
            </a:r>
          </a:p>
          <a:p>
            <a:pPr marL="228600" lvl="0" indent="-228600">
              <a:buFont typeface="+mj-lt"/>
              <a:buAutoNum type="arabicPeriod"/>
            </a:pPr>
            <a:endParaRPr lang="en-US" dirty="0" smtClean="0"/>
          </a:p>
          <a:p>
            <a:r>
              <a:rPr lang="en-US" dirty="0" smtClean="0"/>
              <a:t>Business Rules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The date required can be no early than the</a:t>
            </a:r>
            <a:r>
              <a:rPr lang="en-US" baseline="0" dirty="0" smtClean="0"/>
              <a:t> current date.</a:t>
            </a:r>
          </a:p>
          <a:p>
            <a:pPr marL="228600" indent="-228600">
              <a:buFont typeface="+mj-lt"/>
              <a:buAutoNum type="arabicPeriod"/>
            </a:pPr>
            <a:r>
              <a:rPr lang="en-US" dirty="0" smtClean="0"/>
              <a:t>When a new &lt;PCD&gt; is requested the &lt;PCD identifier&gt;</a:t>
            </a:r>
            <a:r>
              <a:rPr lang="en-US" baseline="0" dirty="0" smtClean="0"/>
              <a:t> is populated with a &lt;draft PCD identifier&gt;.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&lt;draft PCD identifier&gt; will be updated with &lt;PCD&gt; identifier upon &lt;PCD&gt; approval.</a:t>
            </a:r>
          </a:p>
          <a:p>
            <a:pPr marL="228600" indent="-228600">
              <a:buFont typeface="+mj-lt"/>
              <a:buAutoNum type="arabicPeriod"/>
            </a:pPr>
            <a:r>
              <a:rPr lang="en-US" baseline="0" dirty="0" smtClean="0">
                <a:solidFill>
                  <a:srgbClr val="FF0000"/>
                </a:solidFill>
              </a:rPr>
              <a:t>The &lt;PCD status&gt; will default to ?????.</a:t>
            </a:r>
            <a:endParaRPr lang="en-US" dirty="0" smtClean="0">
              <a:solidFill>
                <a:srgbClr val="FF0000"/>
              </a:solidFill>
            </a:endParaRPr>
          </a:p>
          <a:p>
            <a:pPr marL="228600" indent="-228600">
              <a:buFont typeface="+mj-lt"/>
              <a:buAutoNum type="arabicPeriod"/>
            </a:pPr>
            <a:r>
              <a:rPr lang="en-US" baseline="0" dirty="0" smtClean="0"/>
              <a:t>The &lt;FY&gt; is a required field and will default to blank.</a:t>
            </a:r>
          </a:p>
          <a:p>
            <a:pPr marL="228600" indent="-228600">
              <a:buFont typeface="+mj-lt"/>
              <a:buAutoNum type="arabicPeriod"/>
            </a:pPr>
            <a:r>
              <a:rPr lang="en-US" baseline="0" dirty="0" smtClean="0"/>
              <a:t>The &lt;FY&gt; will be selected from the active values contained in the &lt;FY&gt; enumeration list.</a:t>
            </a:r>
            <a:endParaRPr lang="en-US" dirty="0" smtClean="0"/>
          </a:p>
          <a:p>
            <a:pPr marL="228600" indent="-228600">
              <a:buFont typeface="+mj-lt"/>
              <a:buAutoNum type="arabicPeriod"/>
            </a:pPr>
            <a:r>
              <a:rPr lang="en-US" baseline="0" dirty="0" smtClean="0"/>
              <a:t>The &lt;TI&gt; is a required field and will default to blank.</a:t>
            </a:r>
          </a:p>
          <a:p>
            <a:pPr marL="228600" indent="-228600">
              <a:buFont typeface="+mj-lt"/>
              <a:buAutoNum type="arabicPeriod"/>
            </a:pPr>
            <a:r>
              <a:rPr lang="en-US" baseline="0" dirty="0" smtClean="0"/>
              <a:t>The &lt;TI&gt; will be selected from the active values contained in the &lt;TI&gt; enumeration list.</a:t>
            </a:r>
            <a:endParaRPr lang="en-US" dirty="0" smtClean="0"/>
          </a:p>
          <a:p>
            <a:pPr marL="228600" indent="-228600">
              <a:buFont typeface="+mj-lt"/>
              <a:buAutoNum type="arabicPeriod"/>
            </a:pPr>
            <a:r>
              <a:rPr lang="en-US" dirty="0" smtClean="0"/>
              <a:t>The &lt;subject&gt;</a:t>
            </a:r>
            <a:r>
              <a:rPr lang="en-US" baseline="0" dirty="0" smtClean="0"/>
              <a:t> is a required field and will default to “Enter Subject…”.  </a:t>
            </a:r>
          </a:p>
          <a:p>
            <a:pPr marL="228600" indent="-228600">
              <a:buFont typeface="+mj-lt"/>
              <a:buAutoNum type="arabicPeriod"/>
            </a:pPr>
            <a:r>
              <a:rPr lang="en-US" baseline="0" dirty="0" smtClean="0"/>
              <a:t>The &lt;subject&gt; will accept any string except “Enter Subject…” as valid input.</a:t>
            </a:r>
          </a:p>
          <a:p>
            <a:pPr marL="228600" indent="-228600">
              <a:buFont typeface="+mj-lt"/>
              <a:buAutoNum type="arabicPeriod"/>
            </a:pPr>
            <a:r>
              <a:rPr lang="en-US" baseline="0" dirty="0" smtClean="0"/>
              <a:t>The &lt;hull&gt; will default to blank.</a:t>
            </a:r>
          </a:p>
          <a:p>
            <a:pPr marL="228600" indent="-228600">
              <a:buFont typeface="+mj-lt"/>
              <a:buAutoNum type="arabicPeriod"/>
            </a:pPr>
            <a:r>
              <a:rPr lang="en-US" baseline="0" dirty="0" smtClean="0"/>
              <a:t>The &lt;hull&gt; will be selected from the active values contained in the &lt;hull&gt; enumeration list.</a:t>
            </a:r>
            <a:endParaRPr lang="en-US"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&lt;contract&gt; will default to &lt;blank&gt;.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&lt;contract&gt; will be selected from the active values contained in the &lt;contract&gt; enumeration list.</a:t>
            </a:r>
            <a:endParaRPr lang="en-US"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&lt;funded&gt; will default to "N" until selected by the &lt;project manager&gt;.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a:t>
            </a:r>
            <a:r>
              <a:rPr lang="en-US" baseline="0" dirty="0" err="1" smtClean="0"/>
              <a:t>fea</a:t>
            </a:r>
            <a:r>
              <a:rPr lang="en-US" baseline="0" dirty="0" smtClean="0"/>
              <a:t>&gt; identifier will default to "NA" until selected by the &lt;project manager&gt;.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&lt;contract&gt; is a required field and will default to &lt;blank&gt;.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&lt;originator&gt; will default to the individual who created the &lt;draft PCD&gt;.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&lt;on dock/need date&gt; will default to &lt;blank&gt; until entered by the &lt;project manager&gt;.</a:t>
            </a:r>
          </a:p>
          <a:p>
            <a:pPr marL="228600" indent="-228600">
              <a:buFont typeface="+mj-lt"/>
              <a:buAutoNum type="arabicPeriod"/>
            </a:pPr>
            <a:r>
              <a:rPr lang="en-US" baseline="0" dirty="0" smtClean="0"/>
              <a:t>The default &lt;PCD lead time&gt; is 365.</a:t>
            </a:r>
          </a:p>
          <a:p>
            <a:pPr marL="228600" indent="-228600">
              <a:buFont typeface="+mj-lt"/>
              <a:buAutoNum type="arabicPeriod"/>
            </a:pPr>
            <a:r>
              <a:rPr lang="en-US" baseline="0" dirty="0" smtClean="0"/>
              <a:t>Upon modification of the &lt;PCD required date&gt; by the user the system will recalculate the &lt;PCD lead time&gt;. </a:t>
            </a:r>
          </a:p>
          <a:p>
            <a:pPr marL="228600" indent="-228600">
              <a:buFont typeface="+mj-lt"/>
              <a:buAutoNum type="arabicPeriod"/>
            </a:pPr>
            <a:r>
              <a:rPr lang="en-US" baseline="0" dirty="0" smtClean="0"/>
              <a:t>The &lt;PCD lead time&gt; will  greater than 0.</a:t>
            </a:r>
          </a:p>
          <a:p>
            <a:pPr marL="228600" indent="-228600">
              <a:buFont typeface="+mj-lt"/>
              <a:buAutoNum type="arabicPeriod"/>
            </a:pPr>
            <a:r>
              <a:rPr lang="en-US" baseline="0" dirty="0" smtClean="0"/>
              <a:t>The &lt;PCD lead time&gt; will validated against the active values contained in the &lt;PCD lead time&gt; enumeration list.  Non-standard values will be confirmed with the user.</a:t>
            </a:r>
          </a:p>
          <a:p>
            <a:pPr marL="228600" indent="-228600">
              <a:buFont typeface="+mj-lt"/>
              <a:buAutoNum type="arabicPeriod"/>
            </a:pPr>
            <a:r>
              <a:rPr lang="en-US" baseline="0" dirty="0" smtClean="0"/>
              <a:t>The &lt;PCD required date&gt; default value is &lt;on dock/need date&gt; minus &lt;PCD lead time&gt;.</a:t>
            </a:r>
          </a:p>
          <a:p>
            <a:pPr marL="228600" indent="-228600">
              <a:buFont typeface="+mj-lt"/>
              <a:buAutoNum type="arabicPeriod"/>
            </a:pPr>
            <a:r>
              <a:rPr lang="en-US" baseline="0" dirty="0" smtClean="0"/>
              <a:t>The default &lt;delivery lead time&gt; is 90.</a:t>
            </a:r>
            <a:endParaRPr lang="en-US"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Upon modification of the &lt;delivery required date&gt; by the user the system will recalculate the &lt;delivery lead time&gt;.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&lt;delivery lead time&gt; will  greater than 0.</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&lt;delivery lead time&gt; will validated against the active values contained in the &lt;delivery lead time&gt; enumeration list.  Non-standard values will be confirmed with the user.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&lt;delivery required date&gt; default value is &lt;on dock/need date&gt; minus &lt;delivery lead time&gt;.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aseline="0" dirty="0" smtClean="0"/>
          </a:p>
          <a:p>
            <a:pPr marL="228600" indent="-228600">
              <a:buFont typeface="+mj-lt"/>
              <a:buAutoNum type="arabicPeriod"/>
            </a:pPr>
            <a:r>
              <a:rPr lang="en-US" dirty="0" smtClean="0">
                <a:solidFill>
                  <a:srgbClr val="FF0000"/>
                </a:solidFill>
              </a:rPr>
              <a:t>The &lt;PCD Required&gt; date cannot</a:t>
            </a:r>
            <a:r>
              <a:rPr lang="en-US" baseline="0" dirty="0" smtClean="0">
                <a:solidFill>
                  <a:srgbClr val="FF0000"/>
                </a:solidFill>
              </a:rPr>
              <a:t> be later than or the same as the &lt;internal RDD&gt; date.</a:t>
            </a:r>
            <a:endParaRPr lang="en-US" dirty="0" smtClean="0">
              <a:solidFill>
                <a:srgbClr val="FF0000"/>
              </a:solidFill>
            </a:endParaRPr>
          </a:p>
          <a:p>
            <a:pPr marL="228600" indent="-228600">
              <a:buFont typeface="+mj-lt"/>
              <a:buAutoNum type="arabicPeriod"/>
            </a:pPr>
            <a:r>
              <a:rPr lang="en-US" dirty="0" smtClean="0">
                <a:solidFill>
                  <a:srgbClr val="FF0000"/>
                </a:solidFill>
              </a:rPr>
              <a:t>The &lt;internal RDD&gt; date cannot</a:t>
            </a:r>
            <a:r>
              <a:rPr lang="en-US" baseline="0" dirty="0" smtClean="0">
                <a:solidFill>
                  <a:srgbClr val="FF0000"/>
                </a:solidFill>
              </a:rPr>
              <a:t> be later than or the same as the &lt;</a:t>
            </a:r>
            <a:r>
              <a:rPr lang="en-US" baseline="0" dirty="0" smtClean="0"/>
              <a:t>on dock/need date</a:t>
            </a:r>
            <a:r>
              <a:rPr lang="en-US" baseline="0" dirty="0" smtClean="0">
                <a:solidFill>
                  <a:srgbClr val="FF0000"/>
                </a:solidFill>
              </a:rPr>
              <a:t>&gt; date.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solidFill>
                  <a:srgbClr val="FF0000"/>
                </a:solidFill>
              </a:rPr>
              <a:t>The &lt;internal </a:t>
            </a:r>
            <a:r>
              <a:rPr lang="en-US" baseline="0" dirty="0" err="1" smtClean="0">
                <a:solidFill>
                  <a:srgbClr val="FF0000"/>
                </a:solidFill>
              </a:rPr>
              <a:t>rdd</a:t>
            </a:r>
            <a:r>
              <a:rPr lang="en-US" baseline="0" dirty="0" smtClean="0">
                <a:solidFill>
                  <a:srgbClr val="FF0000"/>
                </a:solidFill>
              </a:rPr>
              <a:t>&gt; identifier will default to &lt;blank&gt; until entered by the &lt;project manager&gt;. </a:t>
            </a:r>
          </a:p>
          <a:p>
            <a:pPr marL="228600" indent="-228600">
              <a:buFont typeface="+mj-lt"/>
              <a:buAutoNum type="arabicPeriod"/>
            </a:pPr>
            <a:endParaRPr lang="en-US" baseline="0" dirty="0" smtClean="0"/>
          </a:p>
          <a:p>
            <a:pPr marL="228600" indent="-228600">
              <a:buFont typeface="+mj-lt"/>
              <a:buAutoNum type="arabicPeriod"/>
            </a:pPr>
            <a:r>
              <a:rPr lang="en-US" baseline="0" dirty="0" smtClean="0"/>
              <a:t>The &lt;man </a:t>
            </a:r>
            <a:r>
              <a:rPr lang="en-US" baseline="0" dirty="0" err="1" smtClean="0"/>
              <a:t>pr</a:t>
            </a:r>
            <a:r>
              <a:rPr lang="en-US" baseline="0" dirty="0" smtClean="0"/>
              <a:t>&gt; </a:t>
            </a:r>
          </a:p>
          <a:p>
            <a:pPr marL="228600" indent="-228600">
              <a:buFont typeface="+mj-lt"/>
              <a:buAutoNum type="arabicPeriod"/>
            </a:pPr>
            <a:r>
              <a:rPr lang="en-US" baseline="0" dirty="0" smtClean="0"/>
              <a:t>The &lt;man del o/l&gt; </a:t>
            </a:r>
          </a:p>
          <a:p>
            <a:pPr marL="228600" indent="-228600">
              <a:buFont typeface="+mj-lt"/>
              <a:buAutoNum type="arabicPeriod"/>
            </a:pPr>
            <a:r>
              <a:rPr lang="en-US" baseline="0" dirty="0" smtClean="0"/>
              <a:t>The &lt;</a:t>
            </a:r>
            <a:r>
              <a:rPr lang="en-US" baseline="0" dirty="0" err="1" smtClean="0"/>
              <a:t>clw</a:t>
            </a:r>
            <a:r>
              <a:rPr lang="en-US" baseline="0" dirty="0" smtClean="0"/>
              <a:t> </a:t>
            </a:r>
            <a:r>
              <a:rPr lang="en-US" baseline="0" dirty="0" err="1" smtClean="0"/>
              <a:t>pr</a:t>
            </a:r>
            <a:r>
              <a:rPr lang="en-US" baseline="0" dirty="0" smtClean="0"/>
              <a:t>&gt; </a:t>
            </a:r>
          </a:p>
          <a:p>
            <a:pPr marL="228600" indent="-228600">
              <a:buFont typeface="+mj-lt"/>
              <a:buAutoNum type="arabicPeriod"/>
            </a:pPr>
            <a:r>
              <a:rPr lang="en-US" baseline="0" dirty="0" smtClean="0"/>
              <a:t>The &lt;</a:t>
            </a:r>
            <a:r>
              <a:rPr lang="en-US" baseline="0" dirty="0" err="1" smtClean="0"/>
              <a:t>clw</a:t>
            </a:r>
            <a:r>
              <a:rPr lang="en-US" baseline="0" dirty="0" smtClean="0"/>
              <a:t> del o/l&gt;</a:t>
            </a:r>
          </a:p>
          <a:p>
            <a:pPr marL="228600" indent="-228600">
              <a:buFont typeface="+mj-lt"/>
              <a:buAutoNum type="arabicPeriod"/>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a:t>
            </a:r>
            <a:r>
              <a:rPr lang="en-US" baseline="0" dirty="0" err="1" smtClean="0"/>
              <a:t>pn</a:t>
            </a:r>
            <a:r>
              <a:rPr lang="en-US" baseline="0" dirty="0" smtClean="0"/>
              <a:t>&gt; will</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a:t>
            </a:r>
            <a:r>
              <a:rPr lang="en-US" baseline="0" dirty="0" err="1" smtClean="0"/>
              <a:t>pl</a:t>
            </a:r>
            <a:r>
              <a:rPr lang="en-US" baseline="0" dirty="0" smtClean="0"/>
              <a:t> status&gt; identifier will default to &lt;blank&gt; until selected by the &lt;project manager&gt;.  Enumeration Type: Approval (blank, Pre-Release, Released)</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a:t>
            </a:r>
            <a:r>
              <a:rPr lang="en-US" baseline="0" dirty="0" err="1" smtClean="0"/>
              <a:t>dwg</a:t>
            </a:r>
            <a:r>
              <a:rPr lang="en-US" baseline="0" dirty="0" smtClean="0"/>
              <a:t> status&gt; identifier will default to &lt;blank&gt; until selected by the &lt;project manager&gt;. Enumeration Type: Approval (blank, Pre-Release, Released)</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&lt;mod&gt; identifier will default to &lt;blank&gt; until selected by the &lt;project manager&gt;.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a:t>
            </a:r>
            <a:r>
              <a:rPr lang="en-US" baseline="0" dirty="0" err="1" smtClean="0"/>
              <a:t>slin</a:t>
            </a:r>
            <a:r>
              <a:rPr lang="en-US" baseline="0" dirty="0" smtClean="0"/>
              <a:t>&gt; identifier will default to &lt;blank&gt; until entered by the &lt;project manager&gt;.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a:t>
            </a:r>
            <a:r>
              <a:rPr lang="en-US" baseline="0" dirty="0" err="1" smtClean="0"/>
              <a:t>est</a:t>
            </a:r>
            <a:r>
              <a:rPr lang="en-US" baseline="0" dirty="0" smtClean="0"/>
              <a:t>&gt; will default to &lt;blank&gt; until entered by the &lt;project manager&gt;.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a:t>
            </a:r>
            <a:r>
              <a:rPr lang="en-US" baseline="0" dirty="0" err="1" smtClean="0"/>
              <a:t>bom</a:t>
            </a:r>
            <a:r>
              <a:rPr lang="en-US" baseline="0" dirty="0" smtClean="0"/>
              <a:t>&gt; identifier will default to &lt;blank&gt; until selected by the &lt;project manager&gt;. Enumeration Type: Approval (blank, Pre-Release, Released)</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&lt;rec id&gt;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&lt;next review&gt;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Enumeration Type: Task Type (blank, PN, DWG, DOM, PCD, PR)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aseline="0" dirty="0" smtClean="0"/>
          </a:p>
          <a:p>
            <a:pPr marL="228600" indent="-228600">
              <a:buFont typeface="+mj-lt"/>
              <a:buAutoNum type="arabicPeriod"/>
            </a:pPr>
            <a:endParaRPr lang="en-US" dirty="0" smtClean="0"/>
          </a:p>
          <a:p>
            <a:pPr marL="0" indent="0">
              <a:buFont typeface="+mj-lt"/>
              <a:buNone/>
            </a:pPr>
            <a:r>
              <a:rPr lang="en-US" dirty="0" smtClean="0"/>
              <a:t>Functions</a:t>
            </a:r>
          </a:p>
          <a:p>
            <a:pPr marL="228600" indent="-228600">
              <a:buFont typeface="+mj-lt"/>
              <a:buAutoNum type="arabicPeriod"/>
            </a:pPr>
            <a:r>
              <a:rPr lang="en-US" dirty="0" smtClean="0"/>
              <a:t>Contract Selector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Enumeration</a:t>
            </a:r>
            <a:r>
              <a:rPr lang="en-US" baseline="0" dirty="0" smtClean="0"/>
              <a:t> Helper</a:t>
            </a:r>
            <a:endParaRPr lang="en-US" dirty="0" smtClean="0"/>
          </a:p>
          <a:p>
            <a:pPr marL="0" indent="0">
              <a:buFont typeface="+mj-lt"/>
              <a:buNone/>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Trackers</a:t>
            </a:r>
          </a:p>
          <a:p>
            <a:pPr marL="228600" indent="-228600">
              <a:buFont typeface="+mj-lt"/>
              <a:buAutoNum type="arabicPeriod"/>
            </a:pPr>
            <a:r>
              <a:rPr lang="en-US" dirty="0" smtClean="0"/>
              <a:t>Contracts</a:t>
            </a:r>
          </a:p>
          <a:p>
            <a:pPr marL="228600" indent="-228600">
              <a:buFont typeface="+mj-lt"/>
              <a:buAutoNum type="arabicPeriod"/>
            </a:pPr>
            <a:r>
              <a:rPr lang="en-US" dirty="0" smtClean="0"/>
              <a:t>Notes</a:t>
            </a:r>
          </a:p>
          <a:p>
            <a:pPr marL="228600" indent="-228600">
              <a:buFont typeface="+mj-lt"/>
              <a:buAutoNum type="arabicPeriod"/>
            </a:pPr>
            <a:endParaRPr lang="en-US" dirty="0" smtClean="0"/>
          </a:p>
          <a:p>
            <a:pPr marL="0" indent="0">
              <a:buFont typeface="+mj-lt"/>
              <a:buNone/>
            </a:pPr>
            <a:r>
              <a:rPr lang="en-US" dirty="0" smtClean="0"/>
              <a:t>Complexity		33</a:t>
            </a:r>
          </a:p>
          <a:p>
            <a:pPr marL="171450" indent="-171450">
              <a:buFont typeface="Arial" panose="020B0604020202020204" pitchFamily="34" charset="0"/>
              <a:buChar char="•"/>
            </a:pPr>
            <a:r>
              <a:rPr lang="en-US" dirty="0" smtClean="0"/>
              <a:t>Inputs		18</a:t>
            </a:r>
          </a:p>
          <a:p>
            <a:pPr marL="171450" indent="-171450">
              <a:buFont typeface="Arial" panose="020B0604020202020204" pitchFamily="34" charset="0"/>
              <a:buChar char="•"/>
            </a:pPr>
            <a:r>
              <a:rPr lang="en-US" dirty="0" smtClean="0"/>
              <a:t>Outputs		3</a:t>
            </a:r>
          </a:p>
          <a:p>
            <a:pPr marL="171450" indent="-171450">
              <a:buFont typeface="Arial" panose="020B0604020202020204" pitchFamily="34" charset="0"/>
              <a:buChar char="•"/>
            </a:pPr>
            <a:r>
              <a:rPr lang="en-US" dirty="0" smtClean="0"/>
              <a:t>Inquires		4</a:t>
            </a:r>
          </a:p>
          <a:p>
            <a:pPr marL="171450" indent="-171450">
              <a:buFont typeface="Arial" panose="020B0604020202020204" pitchFamily="34" charset="0"/>
              <a:buChar char="•"/>
            </a:pPr>
            <a:r>
              <a:rPr lang="en-US" dirty="0" smtClean="0"/>
              <a:t>Files/Tables		8</a:t>
            </a:r>
          </a:p>
          <a:p>
            <a:pPr marL="171450" indent="-171450">
              <a:buFont typeface="Arial" panose="020B0604020202020204" pitchFamily="34" charset="0"/>
              <a:buChar char="•"/>
            </a:pPr>
            <a:r>
              <a:rPr lang="en-US" dirty="0" smtClean="0"/>
              <a:t>Ext.</a:t>
            </a:r>
            <a:r>
              <a:rPr lang="en-US" baseline="0" dirty="0" smtClean="0"/>
              <a:t> Files		0</a:t>
            </a:r>
            <a:endParaRPr lang="en-US" dirty="0" smtClean="0"/>
          </a:p>
        </p:txBody>
      </p:sp>
      <p:sp>
        <p:nvSpPr>
          <p:cNvPr id="4" name="Slide Number Placeholder 3"/>
          <p:cNvSpPr>
            <a:spLocks noGrp="1"/>
          </p:cNvSpPr>
          <p:nvPr>
            <p:ph type="sldNum" sz="quarter" idx="10"/>
          </p:nvPr>
        </p:nvSpPr>
        <p:spPr/>
        <p:txBody>
          <a:bodyPr/>
          <a:lstStyle/>
          <a:p>
            <a:fld id="{3527D2F5-B07E-49D3-A694-925E5CCC014B}" type="slidenum">
              <a:rPr lang="en-US" smtClean="0"/>
              <a:t>5</a:t>
            </a:fld>
            <a:endParaRPr lang="en-US"/>
          </a:p>
        </p:txBody>
      </p:sp>
    </p:spTree>
    <p:extLst>
      <p:ext uri="{BB962C8B-B14F-4D97-AF65-F5344CB8AC3E}">
        <p14:creationId xmlns:p14="http://schemas.microsoft.com/office/powerpoint/2010/main" val="41620062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When the search button is pressed, the user is presented with a screen where the search criteria are entered.  Entering data in any of the search fields indicates that the resulting PCD"s must contain that criteria.  Wildcards are allowed and are specified using a "*".</a:t>
            </a:r>
          </a:p>
          <a:p>
            <a:pPr lvl="1"/>
            <a:endParaRPr lang="en-US" dirty="0" smtClean="0"/>
          </a:p>
          <a:p>
            <a:pPr lvl="1"/>
            <a:r>
              <a:rPr lang="en-US" dirty="0" smtClean="0"/>
              <a:t>Once the search has completed, a list of all resulting PCD"s is displayed.  Hyperlinks are available to each PCD which allow the user to work with the corresponding PCD in the same manner which is available from the Contracts/Programs option.  See Section 4.1 - Contracts/Programs</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50</a:t>
            </a:fld>
            <a:endParaRPr lang="en-US"/>
          </a:p>
        </p:txBody>
      </p:sp>
    </p:spTree>
    <p:extLst>
      <p:ext uri="{BB962C8B-B14F-4D97-AF65-F5344CB8AC3E}">
        <p14:creationId xmlns:p14="http://schemas.microsoft.com/office/powerpoint/2010/main" val="4685453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450850"/>
            <a:ext cx="4181475" cy="3136900"/>
          </a:xfrm>
        </p:spPr>
      </p:sp>
      <p:sp>
        <p:nvSpPr>
          <p:cNvPr id="3" name="Notes Placeholder 2"/>
          <p:cNvSpPr>
            <a:spLocks noGrp="1"/>
          </p:cNvSpPr>
          <p:nvPr>
            <p:ph type="body" idx="1"/>
          </p:nvPr>
        </p:nvSpPr>
        <p:spPr>
          <a:xfrm>
            <a:off x="233680" y="3810001"/>
            <a:ext cx="6553200" cy="5019966"/>
          </a:xfrm>
        </p:spPr>
        <p:txBody>
          <a:bodyPr/>
          <a:lstStyle/>
          <a:p>
            <a:r>
              <a:rPr lang="en-US" sz="1000" dirty="0" smtClean="0"/>
              <a:t>Description</a:t>
            </a:r>
          </a:p>
          <a:p>
            <a:pPr lvl="1"/>
            <a:r>
              <a:rPr lang="en-US" sz="1000" dirty="0" smtClean="0"/>
              <a:t>The user has clicked the “Draft</a:t>
            </a:r>
            <a:r>
              <a:rPr lang="en-US" sz="1000" baseline="0" dirty="0" smtClean="0"/>
              <a:t> PCD” button on the Tracker Entry.</a:t>
            </a:r>
            <a:endParaRPr lang="en-US" sz="1000" dirty="0" smtClean="0"/>
          </a:p>
          <a:p>
            <a:pPr lvl="0"/>
            <a:endParaRPr lang="en-US" sz="1000" dirty="0" smtClean="0"/>
          </a:p>
          <a:p>
            <a:pPr lvl="0"/>
            <a:r>
              <a:rPr lang="en-US" sz="1000" dirty="0" smtClean="0"/>
              <a:t>Requirements</a:t>
            </a:r>
          </a:p>
          <a:p>
            <a:pPr marL="284163" indent="-284163">
              <a:buFont typeface="+mj-lt"/>
              <a:buAutoNum type="arabicPeriod"/>
            </a:pPr>
            <a:r>
              <a:rPr lang="en-US" sz="1000" dirty="0"/>
              <a:t>The “Draft PCD” button requires that a PCD task be in the </a:t>
            </a:r>
            <a:r>
              <a:rPr lang="en-US" sz="1000" dirty="0" smtClean="0"/>
              <a:t>Tracker</a:t>
            </a:r>
            <a:r>
              <a:rPr lang="en-US" sz="1000" dirty="0"/>
              <a:t>.</a:t>
            </a:r>
          </a:p>
          <a:p>
            <a:pPr marL="228600" lvl="0" indent="-228600">
              <a:buFont typeface="+mj-lt"/>
              <a:buAutoNum type="arabicPeriod"/>
            </a:pPr>
            <a:endParaRPr lang="en-US" sz="1000" dirty="0" smtClean="0"/>
          </a:p>
          <a:p>
            <a:r>
              <a:rPr lang="en-US" sz="1000" dirty="0" smtClean="0"/>
              <a:t>Business Rules</a:t>
            </a:r>
          </a:p>
          <a:p>
            <a:pPr marL="284163" indent="-284163">
              <a:buFont typeface="+mj-lt"/>
              <a:buAutoNum type="arabicPeriod"/>
            </a:pPr>
            <a:r>
              <a:rPr lang="en-US" sz="1000" dirty="0" smtClean="0"/>
              <a:t>PCD</a:t>
            </a:r>
            <a:r>
              <a:rPr lang="en-US" sz="1000" dirty="0" smtClean="0">
                <a:solidFill>
                  <a:srgbClr val="FF0000"/>
                </a:solidFill>
              </a:rPr>
              <a:t>*</a:t>
            </a:r>
            <a:r>
              <a:rPr lang="en-US" sz="1000" dirty="0" smtClean="0"/>
              <a:t>: identifier</a:t>
            </a:r>
            <a:r>
              <a:rPr lang="en-US" sz="1000" baseline="0" dirty="0" smtClean="0"/>
              <a:t> is auto generated.</a:t>
            </a:r>
            <a:endParaRPr lang="en-US" sz="1000" dirty="0" smtClean="0"/>
          </a:p>
          <a:p>
            <a:pPr marL="284163" indent="-284163">
              <a:buFont typeface="+mj-lt"/>
              <a:buAutoNum type="arabicPeriod"/>
            </a:pPr>
            <a:r>
              <a:rPr lang="en-US" sz="1000" dirty="0" smtClean="0"/>
              <a:t>Date</a:t>
            </a:r>
            <a:r>
              <a:rPr lang="en-US" sz="1000" dirty="0" smtClean="0">
                <a:solidFill>
                  <a:srgbClr val="FF0000"/>
                </a:solidFill>
              </a:rPr>
              <a:t>*</a:t>
            </a:r>
            <a:r>
              <a:rPr lang="en-US" sz="1000" dirty="0" smtClean="0"/>
              <a:t>: defaults</a:t>
            </a:r>
            <a:r>
              <a:rPr lang="en-US" sz="1000" baseline="0" dirty="0" smtClean="0"/>
              <a:t> to current date and time.</a:t>
            </a:r>
          </a:p>
          <a:p>
            <a:pPr marL="284163" indent="-284163">
              <a:buFont typeface="+mj-lt"/>
              <a:buAutoNum type="arabicPeriod"/>
            </a:pPr>
            <a:r>
              <a:rPr lang="en-US" sz="1000" dirty="0" smtClean="0"/>
              <a:t>Current Status</a:t>
            </a:r>
            <a:r>
              <a:rPr lang="en-US" sz="1000" dirty="0" smtClean="0">
                <a:solidFill>
                  <a:srgbClr val="FF0000"/>
                </a:solidFill>
              </a:rPr>
              <a:t>*</a:t>
            </a:r>
            <a:r>
              <a:rPr lang="en-US" sz="1000" dirty="0" smtClean="0"/>
              <a:t>: defaults to “NEW”.</a:t>
            </a:r>
          </a:p>
          <a:p>
            <a:pPr marL="284163" indent="-284163">
              <a:buFont typeface="+mj-lt"/>
              <a:buAutoNum type="arabicPeriod"/>
            </a:pPr>
            <a:r>
              <a:rPr lang="en-US" sz="1000" dirty="0" smtClean="0"/>
              <a:t>Revision (Status):</a:t>
            </a:r>
          </a:p>
          <a:p>
            <a:pPr marL="284163" indent="-284163">
              <a:buFont typeface="+mj-lt"/>
              <a:buAutoNum type="arabicPeriod"/>
            </a:pPr>
            <a:r>
              <a:rPr lang="en-US" sz="1000" dirty="0" smtClean="0"/>
              <a:t>Department</a:t>
            </a:r>
            <a:r>
              <a:rPr lang="en-US" sz="1000" dirty="0" smtClean="0">
                <a:solidFill>
                  <a:srgbClr val="FF0000"/>
                </a:solidFill>
              </a:rPr>
              <a:t>*</a:t>
            </a:r>
            <a:r>
              <a:rPr lang="en-US" sz="1000" dirty="0" smtClean="0"/>
              <a:t>: defaults to “Select one…”</a:t>
            </a:r>
          </a:p>
          <a:p>
            <a:pPr marL="284163" indent="-284163">
              <a:buFont typeface="+mj-lt"/>
              <a:buAutoNum type="arabicPeriod"/>
            </a:pPr>
            <a:r>
              <a:rPr lang="en-US" sz="1000" dirty="0" smtClean="0"/>
              <a:t>Originator</a:t>
            </a:r>
            <a:r>
              <a:rPr lang="en-US" sz="1000" dirty="0" smtClean="0">
                <a:solidFill>
                  <a:srgbClr val="FF0000"/>
                </a:solidFill>
              </a:rPr>
              <a:t>*</a:t>
            </a:r>
            <a:r>
              <a:rPr lang="en-US" sz="1000" dirty="0" smtClean="0"/>
              <a:t>: Individual</a:t>
            </a:r>
            <a:r>
              <a:rPr lang="en-US" sz="1000" baseline="0" dirty="0" smtClean="0"/>
              <a:t> assigned as the &lt;originator&gt; on the tracker.</a:t>
            </a:r>
          </a:p>
          <a:p>
            <a:pPr marL="284163" indent="-284163">
              <a:buFont typeface="+mj-lt"/>
              <a:buAutoNum type="arabicPeriod"/>
            </a:pPr>
            <a:r>
              <a:rPr lang="en-US" sz="1000" baseline="0" dirty="0" smtClean="0"/>
              <a:t>Subject</a:t>
            </a:r>
            <a:r>
              <a:rPr lang="en-US" sz="1000" baseline="0" dirty="0" smtClean="0">
                <a:solidFill>
                  <a:srgbClr val="FF0000"/>
                </a:solidFill>
              </a:rPr>
              <a:t>*</a:t>
            </a:r>
            <a:r>
              <a:rPr lang="en-US" sz="1000" baseline="0" dirty="0" smtClean="0"/>
              <a:t>: Text enter in the &lt;subject&gt; on the tracker.</a:t>
            </a:r>
          </a:p>
          <a:p>
            <a:pPr marL="284163" indent="-284163">
              <a:buFont typeface="+mj-lt"/>
              <a:buAutoNum type="arabicPeriod"/>
            </a:pPr>
            <a:r>
              <a:rPr lang="en-US" sz="1000" baseline="0" dirty="0" smtClean="0"/>
              <a:t>Due Date: Date enter in the &lt;pcd required&gt; on the tracker.</a:t>
            </a:r>
          </a:p>
          <a:p>
            <a:pPr marL="284163" indent="-284163">
              <a:buFont typeface="+mj-lt"/>
              <a:buAutoNum type="arabicPeriod"/>
            </a:pPr>
            <a:r>
              <a:rPr lang="en-US" sz="1000" baseline="0" dirty="0" smtClean="0"/>
              <a:t>Classification</a:t>
            </a:r>
            <a:r>
              <a:rPr lang="en-US" sz="1000" b="1" baseline="0" dirty="0" smtClean="0">
                <a:solidFill>
                  <a:srgbClr val="FF0000"/>
                </a:solidFill>
              </a:rPr>
              <a:t>*</a:t>
            </a:r>
            <a:r>
              <a:rPr lang="en-US" sz="1000" baseline="0" dirty="0" smtClean="0"/>
              <a:t>:</a:t>
            </a:r>
          </a:p>
          <a:p>
            <a:pPr marL="284163" indent="-284163">
              <a:buFont typeface="+mj-lt"/>
              <a:buAutoNum type="arabicPeriod"/>
            </a:pPr>
            <a:r>
              <a:rPr lang="en-US" sz="1000" baseline="0" dirty="0" smtClean="0"/>
              <a:t>Third Party Proprietary Information:</a:t>
            </a:r>
          </a:p>
          <a:p>
            <a:pPr marL="284163" indent="-284163">
              <a:buFont typeface="+mj-lt"/>
              <a:buAutoNum type="arabicPeriod"/>
            </a:pPr>
            <a:r>
              <a:rPr lang="en-US" sz="1000" baseline="0" dirty="0" smtClean="0"/>
              <a:t>Organizational Conflict of Interest (OCI):</a:t>
            </a:r>
          </a:p>
          <a:p>
            <a:pPr marL="284163" indent="-284163">
              <a:buFont typeface="+mj-lt"/>
              <a:buAutoNum type="arabicPeriod"/>
            </a:pPr>
            <a:r>
              <a:rPr lang="en-US" sz="1000" baseline="0" dirty="0" smtClean="0"/>
              <a:t>Contract(s) / Purchase Order(s): ?Purchase Requisition(s)?</a:t>
            </a:r>
          </a:p>
          <a:p>
            <a:pPr marL="284163" indent="-284163">
              <a:buFont typeface="+mj-lt"/>
              <a:buAutoNum type="arabicPeriod"/>
            </a:pPr>
            <a:r>
              <a:rPr lang="en-US" sz="1000" dirty="0" smtClean="0"/>
              <a:t>Approver(s)</a:t>
            </a:r>
            <a:r>
              <a:rPr lang="en-US" sz="1000" dirty="0" smtClean="0">
                <a:solidFill>
                  <a:srgbClr val="FF0000"/>
                </a:solidFill>
              </a:rPr>
              <a:t>*</a:t>
            </a:r>
            <a:r>
              <a:rPr lang="en-US" sz="1000" dirty="0" smtClean="0"/>
              <a:t>:</a:t>
            </a:r>
            <a:r>
              <a:rPr lang="en-US" sz="1000" baseline="0" dirty="0" smtClean="0"/>
              <a:t> New selection, or are they consolidated from associated tasks? </a:t>
            </a:r>
          </a:p>
          <a:p>
            <a:pPr marL="284163" indent="-284163">
              <a:buFont typeface="+mj-lt"/>
              <a:buAutoNum type="arabicPeriod"/>
            </a:pPr>
            <a:r>
              <a:rPr lang="en-US" sz="1000" baseline="0" dirty="0" err="1" smtClean="0"/>
              <a:t>Approver"s</a:t>
            </a:r>
            <a:r>
              <a:rPr lang="en-US" sz="1000" baseline="0" dirty="0" smtClean="0"/>
              <a:t> approval status defaults to “P”.</a:t>
            </a:r>
          </a:p>
          <a:p>
            <a:pPr marL="284163" indent="-284163">
              <a:buFont typeface="+mj-lt"/>
              <a:buAutoNum type="arabicPeriod"/>
            </a:pPr>
            <a:r>
              <a:rPr lang="en-US" sz="1000" baseline="0" dirty="0" smtClean="0"/>
              <a:t>Program(s)</a:t>
            </a:r>
            <a:r>
              <a:rPr lang="en-US" sz="1000" baseline="0" dirty="0" smtClean="0">
                <a:solidFill>
                  <a:srgbClr val="FF0000"/>
                </a:solidFill>
              </a:rPr>
              <a:t>*</a:t>
            </a:r>
            <a:r>
              <a:rPr lang="en-US" sz="1000" baseline="0" dirty="0" smtClean="0"/>
              <a:t>:</a:t>
            </a:r>
          </a:p>
          <a:p>
            <a:pPr marL="284163" indent="-284163">
              <a:buFont typeface="+mj-lt"/>
              <a:buAutoNum type="arabicPeriod"/>
            </a:pPr>
            <a:r>
              <a:rPr lang="en-US" sz="1000" baseline="0" dirty="0" smtClean="0"/>
              <a:t>Program to use in PCD number</a:t>
            </a:r>
            <a:r>
              <a:rPr lang="en-US" sz="1000" baseline="0" dirty="0" smtClean="0">
                <a:solidFill>
                  <a:srgbClr val="FF0000"/>
                </a:solidFill>
              </a:rPr>
              <a:t>*</a:t>
            </a:r>
            <a:r>
              <a:rPr lang="en-US" sz="1000" baseline="0" dirty="0" smtClean="0"/>
              <a:t>:</a:t>
            </a:r>
          </a:p>
          <a:p>
            <a:pPr marL="284163" indent="-284163">
              <a:buFont typeface="+mj-lt"/>
              <a:buAutoNum type="arabicPeriod"/>
            </a:pPr>
            <a:r>
              <a:rPr lang="en-US" sz="1000" baseline="0" dirty="0" smtClean="0"/>
              <a:t>Additional Recipient(s): Is there a default list?</a:t>
            </a:r>
          </a:p>
          <a:p>
            <a:pPr marL="284163" indent="-284163">
              <a:buFont typeface="+mj-lt"/>
              <a:buAutoNum type="arabicPeriod"/>
            </a:pPr>
            <a:r>
              <a:rPr lang="en-US" sz="1000" baseline="0" dirty="0" smtClean="0"/>
              <a:t>Work Package(s): If there was a &lt;work package&gt; on the task, they could be consolidated here.</a:t>
            </a:r>
          </a:p>
          <a:p>
            <a:pPr marL="284163" indent="-284163">
              <a:buFont typeface="+mj-lt"/>
              <a:buAutoNum type="arabicPeriod"/>
            </a:pPr>
            <a:r>
              <a:rPr lang="en-US" sz="1000" baseline="0" dirty="0" smtClean="0"/>
              <a:t>Action(s) / Comment(s)</a:t>
            </a:r>
            <a:r>
              <a:rPr lang="en-US" sz="1000" baseline="0" dirty="0" smtClean="0">
                <a:solidFill>
                  <a:srgbClr val="FF0000"/>
                </a:solidFill>
              </a:rPr>
              <a:t>*</a:t>
            </a:r>
            <a:r>
              <a:rPr lang="en-US" sz="1000" baseline="0" dirty="0" smtClean="0"/>
              <a:t>: New entries, or are they consolidated from associated tasks? </a:t>
            </a:r>
          </a:p>
          <a:p>
            <a:pPr marL="284163" indent="-284163">
              <a:buFont typeface="+mj-lt"/>
              <a:buAutoNum type="arabicPeriod"/>
            </a:pPr>
            <a:r>
              <a:rPr lang="en-US" sz="1000" dirty="0" smtClean="0"/>
              <a:t>Reference(s): New entries, and/or</a:t>
            </a:r>
            <a:r>
              <a:rPr lang="en-US" sz="1000" baseline="0" dirty="0" smtClean="0"/>
              <a:t> are they associated tasks?</a:t>
            </a:r>
            <a:endParaRPr lang="en-US" sz="1000" dirty="0" smtClean="0"/>
          </a:p>
          <a:p>
            <a:pPr marL="284163" indent="-284163">
              <a:buFont typeface="+mj-lt"/>
              <a:buAutoNum type="arabicPeriod"/>
            </a:pPr>
            <a:r>
              <a:rPr lang="en-US" sz="1000" dirty="0" smtClean="0"/>
              <a:t>Attachment(s):</a:t>
            </a:r>
            <a:r>
              <a:rPr lang="en-US" sz="1000" baseline="0" dirty="0" smtClean="0"/>
              <a:t> New associations, or are they consolidated from associated tasks?</a:t>
            </a:r>
            <a:endParaRPr lang="en-US" sz="1000" dirty="0" smtClean="0"/>
          </a:p>
          <a:p>
            <a:pPr marL="228600" indent="-228600">
              <a:buFont typeface="+mj-lt"/>
              <a:buAutoNum type="arabicPeriod"/>
            </a:pPr>
            <a:endParaRPr lang="en-US" sz="1000" dirty="0" smtClean="0"/>
          </a:p>
          <a:p>
            <a:r>
              <a:rPr lang="en-US" sz="1000" dirty="0" smtClean="0"/>
              <a:t>Functions</a:t>
            </a:r>
          </a:p>
          <a:p>
            <a:pPr marL="228600" indent="-228600">
              <a:buFont typeface="+mj-lt"/>
              <a:buAutoNum type="arabicPeriod"/>
            </a:pPr>
            <a:r>
              <a:rPr lang="en-US" sz="1000" dirty="0" smtClean="0"/>
              <a:t>F1</a:t>
            </a:r>
          </a:p>
          <a:p>
            <a:pPr marL="228600" indent="-228600">
              <a:buFont typeface="+mj-lt"/>
              <a:buAutoNum type="arabicPeriod"/>
            </a:pPr>
            <a:endParaRPr lang="en-US" sz="1000" dirty="0" smtClean="0"/>
          </a:p>
          <a:p>
            <a:pPr marL="0" indent="0">
              <a:buFont typeface="+mj-lt"/>
              <a:buNone/>
            </a:pPr>
            <a:r>
              <a:rPr lang="en-US" sz="1000" dirty="0" smtClean="0"/>
              <a:t>Data Objects</a:t>
            </a:r>
          </a:p>
          <a:p>
            <a:pPr marL="228600" indent="-228600">
              <a:buFont typeface="+mj-lt"/>
              <a:buAutoNum type="arabicPeriod"/>
            </a:pPr>
            <a:r>
              <a:rPr lang="en-US" sz="1000" dirty="0" smtClean="0"/>
              <a:t>DO1</a:t>
            </a:r>
          </a:p>
          <a:p>
            <a:pPr marL="228600" indent="-228600">
              <a:buFont typeface="+mj-lt"/>
              <a:buAutoNum type="arabicPeriod"/>
            </a:pPr>
            <a:endParaRPr lang="en-US" sz="1000" dirty="0" smtClean="0"/>
          </a:p>
          <a:p>
            <a:pPr marL="0" indent="0">
              <a:buFont typeface="+mj-lt"/>
              <a:buNone/>
            </a:pPr>
            <a:r>
              <a:rPr lang="en-US" sz="1000" dirty="0" smtClean="0"/>
              <a:t>Complexity 		0</a:t>
            </a:r>
          </a:p>
          <a:p>
            <a:pPr marL="171450" indent="-171450">
              <a:buFont typeface="Arial" panose="020B0604020202020204" pitchFamily="34" charset="0"/>
              <a:buChar char="•"/>
            </a:pPr>
            <a:r>
              <a:rPr lang="en-US" sz="1000" dirty="0" smtClean="0"/>
              <a:t>Inputs		0</a:t>
            </a:r>
          </a:p>
          <a:p>
            <a:pPr marL="171450" indent="-171450">
              <a:buFont typeface="Arial" panose="020B0604020202020204" pitchFamily="34" charset="0"/>
              <a:buChar char="•"/>
            </a:pPr>
            <a:r>
              <a:rPr lang="en-US" sz="1000" dirty="0" smtClean="0"/>
              <a:t>Outputs		0</a:t>
            </a:r>
          </a:p>
          <a:p>
            <a:pPr marL="171450" indent="-171450">
              <a:buFont typeface="Arial" panose="020B0604020202020204" pitchFamily="34" charset="0"/>
              <a:buChar char="•"/>
            </a:pPr>
            <a:r>
              <a:rPr lang="en-US" sz="1000" dirty="0" smtClean="0"/>
              <a:t>Inquires		0</a:t>
            </a:r>
          </a:p>
          <a:p>
            <a:pPr marL="171450" indent="-171450">
              <a:buFont typeface="Arial" panose="020B0604020202020204" pitchFamily="34" charset="0"/>
              <a:buChar char="•"/>
            </a:pPr>
            <a:r>
              <a:rPr lang="en-US" sz="1000" dirty="0" smtClean="0"/>
              <a:t>Files/Tables		0</a:t>
            </a:r>
          </a:p>
          <a:p>
            <a:pPr marL="171450" indent="-171450">
              <a:buFont typeface="Arial" panose="020B0604020202020204" pitchFamily="34" charset="0"/>
              <a:buChar char="•"/>
            </a:pPr>
            <a:r>
              <a:rPr lang="en-US" sz="1000" dirty="0" smtClean="0"/>
              <a:t>Ext.</a:t>
            </a:r>
            <a:r>
              <a:rPr lang="en-US" sz="1000" baseline="0" dirty="0" smtClean="0"/>
              <a:t> Files		0</a:t>
            </a:r>
            <a:endParaRPr lang="en-US" sz="1000"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51</a:t>
            </a:fld>
            <a:endParaRPr lang="en-US"/>
          </a:p>
        </p:txBody>
      </p:sp>
    </p:spTree>
    <p:extLst>
      <p:ext uri="{BB962C8B-B14F-4D97-AF65-F5344CB8AC3E}">
        <p14:creationId xmlns:p14="http://schemas.microsoft.com/office/powerpoint/2010/main" val="7032894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450850"/>
            <a:ext cx="4181475" cy="3136900"/>
          </a:xfrm>
        </p:spPr>
      </p:sp>
      <p:sp>
        <p:nvSpPr>
          <p:cNvPr id="3" name="Notes Placeholder 2"/>
          <p:cNvSpPr>
            <a:spLocks noGrp="1"/>
          </p:cNvSpPr>
          <p:nvPr>
            <p:ph type="body" idx="1"/>
          </p:nvPr>
        </p:nvSpPr>
        <p:spPr>
          <a:xfrm>
            <a:off x="233680" y="3810001"/>
            <a:ext cx="6553200" cy="5019966"/>
          </a:xfrm>
        </p:spPr>
        <p:txBody>
          <a:bodyPr/>
          <a:lstStyle/>
          <a:p>
            <a:r>
              <a:rPr lang="en-US" sz="1000" dirty="0" smtClean="0"/>
              <a:t>Description</a:t>
            </a:r>
          </a:p>
          <a:p>
            <a:pPr lvl="1"/>
            <a:r>
              <a:rPr lang="en-US" sz="1000" dirty="0" smtClean="0"/>
              <a:t>The user has clicked the “Draft</a:t>
            </a:r>
            <a:r>
              <a:rPr lang="en-US" sz="1000" baseline="0" dirty="0" smtClean="0"/>
              <a:t> PCD” button on the Tracker Entry.  The user will be taken to the PCD Entry HMI.  The entry form will be pre-populated with information captured in tasks associated with the PCD task.  The amount and level of detail will depend on the associated tasks.</a:t>
            </a:r>
          </a:p>
          <a:p>
            <a:pPr lvl="1"/>
            <a:r>
              <a:rPr lang="en-US" sz="1000" baseline="0" dirty="0" smtClean="0">
                <a:solidFill>
                  <a:srgbClr val="FF0000"/>
                </a:solidFill>
              </a:rPr>
              <a:t>Yes: Question: If a associated task is updated, does the PCD get updated?  Does the system need to track those changes?  Can the user start the PCD before associated tasks are started/completed?</a:t>
            </a:r>
            <a:r>
              <a:rPr lang="en-US" sz="1000" baseline="0" dirty="0" smtClean="0"/>
              <a:t> </a:t>
            </a:r>
          </a:p>
          <a:p>
            <a:pPr lvl="1"/>
            <a:r>
              <a:rPr lang="en-US" sz="1000" dirty="0" smtClean="0"/>
              <a:t>The user will then be able to work on the</a:t>
            </a:r>
            <a:r>
              <a:rPr lang="en-US" sz="1000" baseline="0" dirty="0" smtClean="0"/>
              <a:t> PCD until it is submitted for review/approval.</a:t>
            </a:r>
          </a:p>
          <a:p>
            <a:pPr lvl="1"/>
            <a:r>
              <a:rPr lang="en-US" sz="1000" baseline="0" dirty="0" smtClean="0"/>
              <a:t>Question: When a PCD is submitted, can the user continue to make changes, or is it locked? </a:t>
            </a:r>
          </a:p>
          <a:p>
            <a:pPr lvl="1"/>
            <a:r>
              <a:rPr lang="en-US" sz="1000" baseline="0" dirty="0" smtClean="0"/>
              <a:t>When the user clicks the “Submit” button notifications will be sent to the reviewers, </a:t>
            </a:r>
            <a:r>
              <a:rPr lang="en-US" sz="1000" baseline="0" dirty="0" smtClean="0">
                <a:solidFill>
                  <a:srgbClr val="FF0000"/>
                </a:solidFill>
              </a:rPr>
              <a:t>action responsible persons, additional recipients</a:t>
            </a:r>
            <a:r>
              <a:rPr lang="en-US" sz="1000" baseline="0" dirty="0" smtClean="0"/>
              <a:t>, and approvers.  The “View” button allows any user to view the PCD.  Attachments can be retrieved, however they cannot be added, modified, or deleted from the PCD itself. The PCD state cannot be changed.</a:t>
            </a:r>
            <a:endParaRPr lang="en-US" sz="1000" dirty="0" smtClean="0"/>
          </a:p>
          <a:p>
            <a:pPr lvl="0"/>
            <a:endParaRPr lang="en-US" sz="1000" dirty="0" smtClean="0"/>
          </a:p>
          <a:p>
            <a:pPr lvl="0"/>
            <a:r>
              <a:rPr lang="en-US" sz="1000" dirty="0" smtClean="0"/>
              <a:t>Requirements</a:t>
            </a:r>
          </a:p>
          <a:p>
            <a:pPr marL="284163" indent="-284163">
              <a:buFont typeface="+mj-lt"/>
              <a:buAutoNum type="arabicPeriod"/>
            </a:pPr>
            <a:r>
              <a:rPr lang="en-US" sz="1000" dirty="0"/>
              <a:t>The “Draft PCD” button requires that a PCD task be in the </a:t>
            </a:r>
            <a:r>
              <a:rPr lang="en-US" sz="1000" dirty="0" smtClean="0"/>
              <a:t>Tracker</a:t>
            </a:r>
            <a:r>
              <a:rPr lang="en-US" sz="1000" dirty="0"/>
              <a:t>.</a:t>
            </a:r>
          </a:p>
          <a:p>
            <a:pPr marL="228600" lvl="0" indent="-228600">
              <a:buFont typeface="+mj-lt"/>
              <a:buAutoNum type="arabicPeriod"/>
            </a:pPr>
            <a:endParaRPr lang="en-US" sz="1000" dirty="0" smtClean="0"/>
          </a:p>
          <a:p>
            <a:r>
              <a:rPr lang="en-US" sz="1000" dirty="0" smtClean="0"/>
              <a:t>Business Rules</a:t>
            </a:r>
          </a:p>
          <a:p>
            <a:pPr marL="284163" indent="-284163">
              <a:buFont typeface="+mj-lt"/>
              <a:buAutoNum type="arabicPeriod"/>
            </a:pPr>
            <a:r>
              <a:rPr lang="en-US" sz="1000" dirty="0" smtClean="0"/>
              <a:t>PCD</a:t>
            </a:r>
            <a:r>
              <a:rPr lang="en-US" sz="1000" dirty="0" smtClean="0">
                <a:solidFill>
                  <a:srgbClr val="FF0000"/>
                </a:solidFill>
              </a:rPr>
              <a:t>*</a:t>
            </a:r>
            <a:r>
              <a:rPr lang="en-US" sz="1000" dirty="0" smtClean="0"/>
              <a:t>: identifier</a:t>
            </a:r>
            <a:r>
              <a:rPr lang="en-US" sz="1000" baseline="0" dirty="0" smtClean="0"/>
              <a:t> is auto generated.</a:t>
            </a:r>
            <a:endParaRPr lang="en-US" sz="1000" dirty="0" smtClean="0"/>
          </a:p>
          <a:p>
            <a:pPr marL="284163" indent="-284163">
              <a:buFont typeface="+mj-lt"/>
              <a:buAutoNum type="arabicPeriod"/>
            </a:pPr>
            <a:r>
              <a:rPr lang="en-US" sz="1000" dirty="0" smtClean="0"/>
              <a:t>Date</a:t>
            </a:r>
            <a:r>
              <a:rPr lang="en-US" sz="1000" dirty="0" smtClean="0">
                <a:solidFill>
                  <a:srgbClr val="FF0000"/>
                </a:solidFill>
              </a:rPr>
              <a:t>*</a:t>
            </a:r>
            <a:r>
              <a:rPr lang="en-US" sz="1000" dirty="0" smtClean="0"/>
              <a:t>: defaults</a:t>
            </a:r>
            <a:r>
              <a:rPr lang="en-US" sz="1000" baseline="0" dirty="0" smtClean="0"/>
              <a:t> to current date and time.</a:t>
            </a:r>
          </a:p>
          <a:p>
            <a:pPr marL="284163" indent="-284163">
              <a:buFont typeface="+mj-lt"/>
              <a:buAutoNum type="arabicPeriod"/>
            </a:pPr>
            <a:r>
              <a:rPr lang="en-US" sz="1000" dirty="0" smtClean="0"/>
              <a:t>Current Status</a:t>
            </a:r>
            <a:r>
              <a:rPr lang="en-US" sz="1000" dirty="0" smtClean="0">
                <a:solidFill>
                  <a:srgbClr val="FF0000"/>
                </a:solidFill>
              </a:rPr>
              <a:t>*</a:t>
            </a:r>
            <a:r>
              <a:rPr lang="en-US" sz="1000" dirty="0" smtClean="0"/>
              <a:t>: defaults to “NEW”.</a:t>
            </a:r>
          </a:p>
          <a:p>
            <a:pPr marL="284163" indent="-284163">
              <a:buFont typeface="+mj-lt"/>
              <a:buAutoNum type="arabicPeriod"/>
            </a:pPr>
            <a:r>
              <a:rPr lang="en-US" sz="1000" dirty="0" smtClean="0"/>
              <a:t>Revision (Status):</a:t>
            </a:r>
          </a:p>
          <a:p>
            <a:pPr marL="284163" indent="-284163">
              <a:buFont typeface="+mj-lt"/>
              <a:buAutoNum type="arabicPeriod"/>
            </a:pPr>
            <a:r>
              <a:rPr lang="en-US" sz="1000" dirty="0" smtClean="0"/>
              <a:t>Department</a:t>
            </a:r>
            <a:r>
              <a:rPr lang="en-US" sz="1000" dirty="0" smtClean="0">
                <a:solidFill>
                  <a:srgbClr val="FF0000"/>
                </a:solidFill>
              </a:rPr>
              <a:t>*</a:t>
            </a:r>
            <a:r>
              <a:rPr lang="en-US" sz="1000" dirty="0" smtClean="0"/>
              <a:t>: defaults to “Select one…”</a:t>
            </a:r>
          </a:p>
          <a:p>
            <a:pPr marL="284163" indent="-284163">
              <a:buFont typeface="+mj-lt"/>
              <a:buAutoNum type="arabicPeriod"/>
            </a:pPr>
            <a:r>
              <a:rPr lang="en-US" sz="1000" dirty="0" smtClean="0"/>
              <a:t>Originator</a:t>
            </a:r>
            <a:r>
              <a:rPr lang="en-US" sz="1000" dirty="0" smtClean="0">
                <a:solidFill>
                  <a:srgbClr val="FF0000"/>
                </a:solidFill>
              </a:rPr>
              <a:t>*</a:t>
            </a:r>
            <a:r>
              <a:rPr lang="en-US" sz="1000" dirty="0" smtClean="0"/>
              <a:t>: Individual</a:t>
            </a:r>
            <a:r>
              <a:rPr lang="en-US" sz="1000" baseline="0" dirty="0" smtClean="0"/>
              <a:t> assigned as the &lt;originator&gt; on the tracker.</a:t>
            </a:r>
          </a:p>
          <a:p>
            <a:pPr marL="284163" indent="-284163">
              <a:buFont typeface="+mj-lt"/>
              <a:buAutoNum type="arabicPeriod"/>
            </a:pPr>
            <a:r>
              <a:rPr lang="en-US" sz="1000" baseline="0" dirty="0" smtClean="0"/>
              <a:t>Subject</a:t>
            </a:r>
            <a:r>
              <a:rPr lang="en-US" sz="1000" baseline="0" dirty="0" smtClean="0">
                <a:solidFill>
                  <a:srgbClr val="FF0000"/>
                </a:solidFill>
              </a:rPr>
              <a:t>*</a:t>
            </a:r>
            <a:r>
              <a:rPr lang="en-US" sz="1000" baseline="0" dirty="0" smtClean="0"/>
              <a:t>: Text enter in the &lt;subject&gt; on the tracker.</a:t>
            </a:r>
          </a:p>
          <a:p>
            <a:pPr marL="284163" indent="-284163">
              <a:buFont typeface="+mj-lt"/>
              <a:buAutoNum type="arabicPeriod"/>
            </a:pPr>
            <a:r>
              <a:rPr lang="en-US" sz="1000" baseline="0" dirty="0" smtClean="0"/>
              <a:t>Due Date: Date enter in the &lt;pcd required&gt; on the tracker.</a:t>
            </a:r>
          </a:p>
          <a:p>
            <a:pPr marL="284163" indent="-284163">
              <a:buFont typeface="+mj-lt"/>
              <a:buAutoNum type="arabicPeriod"/>
            </a:pPr>
            <a:r>
              <a:rPr lang="en-US" sz="1000" baseline="0" dirty="0" smtClean="0"/>
              <a:t>Classification</a:t>
            </a:r>
            <a:r>
              <a:rPr lang="en-US" sz="1000" b="1" baseline="0" dirty="0" smtClean="0">
                <a:solidFill>
                  <a:srgbClr val="FF0000"/>
                </a:solidFill>
              </a:rPr>
              <a:t>*</a:t>
            </a:r>
            <a:r>
              <a:rPr lang="en-US" sz="1000" baseline="0" dirty="0" smtClean="0"/>
              <a:t>:</a:t>
            </a:r>
          </a:p>
          <a:p>
            <a:pPr marL="284163" indent="-284163">
              <a:buFont typeface="+mj-lt"/>
              <a:buAutoNum type="arabicPeriod"/>
            </a:pPr>
            <a:r>
              <a:rPr lang="en-US" sz="1000" baseline="0" dirty="0" smtClean="0"/>
              <a:t>Third Party Proprietary Information:</a:t>
            </a:r>
          </a:p>
          <a:p>
            <a:pPr marL="284163" indent="-284163">
              <a:buFont typeface="+mj-lt"/>
              <a:buAutoNum type="arabicPeriod"/>
            </a:pPr>
            <a:r>
              <a:rPr lang="en-US" sz="1000" baseline="0" dirty="0" smtClean="0"/>
              <a:t>Organizational Conflict of Interest (OCI):</a:t>
            </a:r>
          </a:p>
          <a:p>
            <a:pPr marL="284163" indent="-284163">
              <a:buFont typeface="+mj-lt"/>
              <a:buAutoNum type="arabicPeriod"/>
            </a:pPr>
            <a:r>
              <a:rPr lang="en-US" sz="1000" baseline="0" dirty="0" smtClean="0"/>
              <a:t>Contract(s) / Purchase Order(s): ?Purchase Requisition(s)?</a:t>
            </a:r>
          </a:p>
          <a:p>
            <a:pPr marL="284163" indent="-284163">
              <a:buFont typeface="+mj-lt"/>
              <a:buAutoNum type="arabicPeriod"/>
            </a:pPr>
            <a:r>
              <a:rPr lang="en-US" sz="1000" dirty="0" smtClean="0"/>
              <a:t>Approver(s)</a:t>
            </a:r>
            <a:r>
              <a:rPr lang="en-US" sz="1000" dirty="0" smtClean="0">
                <a:solidFill>
                  <a:srgbClr val="FF0000"/>
                </a:solidFill>
              </a:rPr>
              <a:t>*</a:t>
            </a:r>
            <a:r>
              <a:rPr lang="en-US" sz="1000" dirty="0" smtClean="0"/>
              <a:t>:</a:t>
            </a:r>
            <a:r>
              <a:rPr lang="en-US" sz="1000" baseline="0" dirty="0" smtClean="0"/>
              <a:t> New selection, or are they consolidated from associated tasks? </a:t>
            </a:r>
          </a:p>
          <a:p>
            <a:pPr marL="284163" indent="-284163">
              <a:buFont typeface="+mj-lt"/>
              <a:buAutoNum type="arabicPeriod"/>
            </a:pPr>
            <a:r>
              <a:rPr lang="en-US" sz="1000" baseline="0" dirty="0" err="1" smtClean="0"/>
              <a:t>Approver"s</a:t>
            </a:r>
            <a:r>
              <a:rPr lang="en-US" sz="1000" baseline="0" dirty="0" smtClean="0"/>
              <a:t> approval status defaults to “P”.</a:t>
            </a:r>
          </a:p>
          <a:p>
            <a:pPr marL="284163" indent="-284163">
              <a:buFont typeface="+mj-lt"/>
              <a:buAutoNum type="arabicPeriod"/>
            </a:pPr>
            <a:r>
              <a:rPr lang="en-US" sz="1000" baseline="0" dirty="0" smtClean="0"/>
              <a:t>Program(s)</a:t>
            </a:r>
            <a:r>
              <a:rPr lang="en-US" sz="1000" baseline="0" dirty="0" smtClean="0">
                <a:solidFill>
                  <a:srgbClr val="FF0000"/>
                </a:solidFill>
              </a:rPr>
              <a:t>*</a:t>
            </a:r>
            <a:r>
              <a:rPr lang="en-US" sz="1000" baseline="0" dirty="0" smtClean="0"/>
              <a:t>:</a:t>
            </a:r>
          </a:p>
          <a:p>
            <a:pPr marL="284163" indent="-284163">
              <a:buFont typeface="+mj-lt"/>
              <a:buAutoNum type="arabicPeriod"/>
            </a:pPr>
            <a:r>
              <a:rPr lang="en-US" sz="1000" baseline="0" dirty="0" smtClean="0"/>
              <a:t>Program to use in PCD number</a:t>
            </a:r>
            <a:r>
              <a:rPr lang="en-US" sz="1000" baseline="0" dirty="0" smtClean="0">
                <a:solidFill>
                  <a:srgbClr val="FF0000"/>
                </a:solidFill>
              </a:rPr>
              <a:t>*</a:t>
            </a:r>
            <a:r>
              <a:rPr lang="en-US" sz="1000" baseline="0" dirty="0" smtClean="0"/>
              <a:t>:</a:t>
            </a:r>
          </a:p>
          <a:p>
            <a:pPr marL="284163" indent="-284163">
              <a:buFont typeface="+mj-lt"/>
              <a:buAutoNum type="arabicPeriod"/>
            </a:pPr>
            <a:r>
              <a:rPr lang="en-US" sz="1000" baseline="0" dirty="0" smtClean="0"/>
              <a:t>Additional Recipient(s): Is there a default list?</a:t>
            </a:r>
          </a:p>
          <a:p>
            <a:pPr marL="284163" indent="-284163">
              <a:buFont typeface="+mj-lt"/>
              <a:buAutoNum type="arabicPeriod"/>
            </a:pPr>
            <a:r>
              <a:rPr lang="en-US" sz="1000" baseline="0" dirty="0" smtClean="0"/>
              <a:t>Work Package(s): If there was a &lt;work package&gt; on the task, they could be consolidated here.</a:t>
            </a:r>
          </a:p>
          <a:p>
            <a:pPr marL="284163" indent="-284163">
              <a:buFont typeface="+mj-lt"/>
              <a:buAutoNum type="arabicPeriod"/>
            </a:pPr>
            <a:r>
              <a:rPr lang="en-US" sz="1000" baseline="0" dirty="0" smtClean="0"/>
              <a:t>Action(s) / Comment(s)</a:t>
            </a:r>
            <a:r>
              <a:rPr lang="en-US" sz="1000" baseline="0" dirty="0" smtClean="0">
                <a:solidFill>
                  <a:srgbClr val="FF0000"/>
                </a:solidFill>
              </a:rPr>
              <a:t>*</a:t>
            </a:r>
            <a:r>
              <a:rPr lang="en-US" sz="1000" baseline="0" dirty="0" smtClean="0"/>
              <a:t>: New entries, or are they consolidated from associated tasks? </a:t>
            </a:r>
          </a:p>
          <a:p>
            <a:pPr marL="284163" indent="-284163">
              <a:buFont typeface="+mj-lt"/>
              <a:buAutoNum type="arabicPeriod"/>
            </a:pPr>
            <a:r>
              <a:rPr lang="en-US" sz="1000" dirty="0" smtClean="0"/>
              <a:t>Reference(s): New entries, and/or</a:t>
            </a:r>
            <a:r>
              <a:rPr lang="en-US" sz="1000" baseline="0" dirty="0" smtClean="0"/>
              <a:t> are they associated tasks?</a:t>
            </a:r>
            <a:endParaRPr lang="en-US" sz="1000" dirty="0" smtClean="0"/>
          </a:p>
          <a:p>
            <a:pPr marL="284163" indent="-284163">
              <a:buFont typeface="+mj-lt"/>
              <a:buAutoNum type="arabicPeriod"/>
            </a:pPr>
            <a:r>
              <a:rPr lang="en-US" sz="1000" dirty="0" smtClean="0"/>
              <a:t>Attachment(s):</a:t>
            </a:r>
            <a:r>
              <a:rPr lang="en-US" sz="1000" baseline="0" dirty="0" smtClean="0"/>
              <a:t> New associations, or are they consolidated from associated tasks?</a:t>
            </a:r>
            <a:endParaRPr lang="en-US" sz="1000" dirty="0" smtClean="0"/>
          </a:p>
          <a:p>
            <a:pPr marL="228600" indent="-228600">
              <a:buFont typeface="+mj-lt"/>
              <a:buAutoNum type="arabicPeriod"/>
            </a:pPr>
            <a:endParaRPr lang="en-US" sz="1000" dirty="0" smtClean="0"/>
          </a:p>
          <a:p>
            <a:r>
              <a:rPr lang="en-US" sz="1000" dirty="0" smtClean="0"/>
              <a:t>Functions</a:t>
            </a:r>
          </a:p>
          <a:p>
            <a:pPr marL="228600" indent="-228600">
              <a:buFont typeface="+mj-lt"/>
              <a:buAutoNum type="arabicPeriod"/>
            </a:pPr>
            <a:r>
              <a:rPr lang="en-US" sz="1000" dirty="0" smtClean="0"/>
              <a:t>F1</a:t>
            </a:r>
          </a:p>
          <a:p>
            <a:pPr marL="228600" indent="-228600">
              <a:buFont typeface="+mj-lt"/>
              <a:buAutoNum type="arabicPeriod"/>
            </a:pPr>
            <a:endParaRPr lang="en-US" sz="1000" dirty="0" smtClean="0"/>
          </a:p>
          <a:p>
            <a:pPr marL="0" indent="0">
              <a:buFont typeface="+mj-lt"/>
              <a:buNone/>
            </a:pPr>
            <a:r>
              <a:rPr lang="en-US" sz="1000" dirty="0" smtClean="0"/>
              <a:t>Data Objects</a:t>
            </a:r>
          </a:p>
          <a:p>
            <a:pPr marL="228600" indent="-228600">
              <a:buFont typeface="+mj-lt"/>
              <a:buAutoNum type="arabicPeriod"/>
            </a:pPr>
            <a:r>
              <a:rPr lang="en-US" sz="1000" dirty="0" smtClean="0"/>
              <a:t>PCD</a:t>
            </a:r>
          </a:p>
          <a:p>
            <a:pPr marL="228600" indent="-228600">
              <a:buFont typeface="+mj-lt"/>
              <a:buAutoNum type="arabicPeriod"/>
            </a:pPr>
            <a:r>
              <a:rPr lang="en-US" sz="1000" dirty="0" smtClean="0"/>
              <a:t>Tracker</a:t>
            </a:r>
          </a:p>
          <a:p>
            <a:pPr marL="228600" indent="-228600">
              <a:buFont typeface="+mj-lt"/>
              <a:buAutoNum type="arabicPeriod"/>
            </a:pPr>
            <a:r>
              <a:rPr lang="en-US" sz="1000" dirty="0" smtClean="0"/>
              <a:t>Attachments</a:t>
            </a:r>
          </a:p>
          <a:p>
            <a:pPr marL="228600" indent="-228600">
              <a:buFont typeface="+mj-lt"/>
              <a:buAutoNum type="arabicPeriod"/>
            </a:pPr>
            <a:r>
              <a:rPr lang="en-US" sz="1000" dirty="0" smtClean="0"/>
              <a:t>Comments</a:t>
            </a:r>
          </a:p>
          <a:p>
            <a:pPr marL="228600" indent="-228600">
              <a:buFont typeface="+mj-lt"/>
              <a:buAutoNum type="arabicPeriod"/>
            </a:pPr>
            <a:r>
              <a:rPr lang="en-US" sz="1000" dirty="0" smtClean="0"/>
              <a:t>Hardware</a:t>
            </a:r>
            <a:r>
              <a:rPr lang="en-US" sz="1000" baseline="0" dirty="0" smtClean="0"/>
              <a:t> List</a:t>
            </a:r>
          </a:p>
          <a:p>
            <a:pPr marL="228600" indent="-228600">
              <a:buFont typeface="+mj-lt"/>
              <a:buAutoNum type="arabicPeriod"/>
            </a:pPr>
            <a:r>
              <a:rPr lang="en-US" sz="1000" baseline="0" dirty="0" smtClean="0"/>
              <a:t>Enumeration Types</a:t>
            </a:r>
          </a:p>
          <a:p>
            <a:pPr marL="228600" indent="-228600">
              <a:buFont typeface="+mj-lt"/>
              <a:buAutoNum type="arabicPeriod"/>
            </a:pPr>
            <a:r>
              <a:rPr lang="en-US" sz="1000" baseline="0" dirty="0" smtClean="0"/>
              <a:t>Enumeration Values</a:t>
            </a:r>
            <a:endParaRPr lang="en-US" sz="1000" dirty="0" smtClean="0"/>
          </a:p>
          <a:p>
            <a:pPr marL="228600" indent="-228600">
              <a:buFont typeface="+mj-lt"/>
              <a:buAutoNum type="arabicPeriod"/>
            </a:pPr>
            <a:endParaRPr lang="en-US" sz="1000" dirty="0" smtClean="0"/>
          </a:p>
          <a:p>
            <a:pPr marL="0" indent="0">
              <a:buFont typeface="+mj-lt"/>
              <a:buNone/>
            </a:pPr>
            <a:r>
              <a:rPr lang="en-US" sz="1000" dirty="0" smtClean="0"/>
              <a:t>Complexity 		19</a:t>
            </a:r>
          </a:p>
          <a:p>
            <a:pPr marL="171450" indent="-171450">
              <a:buFont typeface="Arial" panose="020B0604020202020204" pitchFamily="34" charset="0"/>
              <a:buChar char="•"/>
            </a:pPr>
            <a:r>
              <a:rPr lang="en-US" sz="1000" dirty="0" smtClean="0"/>
              <a:t>Inputs		3</a:t>
            </a:r>
          </a:p>
          <a:p>
            <a:pPr marL="171450" indent="-171450">
              <a:buFont typeface="Arial" panose="020B0604020202020204" pitchFamily="34" charset="0"/>
              <a:buChar char="•"/>
            </a:pPr>
            <a:r>
              <a:rPr lang="en-US" sz="1000" dirty="0" smtClean="0"/>
              <a:t>Outputs		0</a:t>
            </a:r>
          </a:p>
          <a:p>
            <a:pPr marL="171450" indent="-171450">
              <a:buFont typeface="Arial" panose="020B0604020202020204" pitchFamily="34" charset="0"/>
              <a:buChar char="•"/>
            </a:pPr>
            <a:r>
              <a:rPr lang="en-US" sz="1000" dirty="0" smtClean="0"/>
              <a:t>Inquires		11</a:t>
            </a:r>
          </a:p>
          <a:p>
            <a:pPr marL="171450" indent="-171450">
              <a:buFont typeface="Arial" panose="020B0604020202020204" pitchFamily="34" charset="0"/>
              <a:buChar char="•"/>
            </a:pPr>
            <a:r>
              <a:rPr lang="en-US" sz="1000" dirty="0" smtClean="0"/>
              <a:t>Files/Tables		5</a:t>
            </a:r>
          </a:p>
          <a:p>
            <a:pPr marL="171450" indent="-171450">
              <a:buFont typeface="Arial" panose="020B0604020202020204" pitchFamily="34" charset="0"/>
              <a:buChar char="•"/>
            </a:pPr>
            <a:r>
              <a:rPr lang="en-US" sz="1000" dirty="0" smtClean="0"/>
              <a:t>Ext.</a:t>
            </a:r>
            <a:r>
              <a:rPr lang="en-US" sz="1000" baseline="0" dirty="0" smtClean="0"/>
              <a:t> Files		0</a:t>
            </a:r>
            <a:endParaRPr lang="en-US" sz="1000"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52</a:t>
            </a:fld>
            <a:endParaRPr lang="en-US"/>
          </a:p>
        </p:txBody>
      </p:sp>
    </p:spTree>
    <p:extLst>
      <p:ext uri="{BB962C8B-B14F-4D97-AF65-F5344CB8AC3E}">
        <p14:creationId xmlns:p14="http://schemas.microsoft.com/office/powerpoint/2010/main" val="10598050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53</a:t>
            </a:fld>
            <a:endParaRPr lang="en-US"/>
          </a:p>
        </p:txBody>
      </p:sp>
    </p:spTree>
    <p:extLst>
      <p:ext uri="{BB962C8B-B14F-4D97-AF65-F5344CB8AC3E}">
        <p14:creationId xmlns:p14="http://schemas.microsoft.com/office/powerpoint/2010/main" val="989271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0"/>
            <a:r>
              <a:rPr lang="en-US" dirty="0" smtClean="0"/>
              <a:t>The HMI will allow the authorized user to</a:t>
            </a:r>
            <a:r>
              <a:rPr lang="en-US" baseline="0" dirty="0" smtClean="0"/>
              <a:t> add, update, delete, and close tasks.  The user will entered the required minimum for the task. information for the type of task.  The user can add and/or delete attachments and remarks regarding the activity from this HMI.  These remarks will be included in the draft PCD where the user can choose to exclude the remarks from the PCD submission.  The HMI contains a scrolled task panel that displays tasks already entered for the associated tracker entry.  When the user selects a existing tasks by checking the tack, and clicking on the “Edit” button the this will populate the entry/edit form on the top of the page.</a:t>
            </a:r>
            <a:endParaRPr lang="en-US" dirty="0" smtClean="0"/>
          </a:p>
          <a:p>
            <a:pPr lvl="0"/>
            <a:endParaRPr lang="en-US" baseline="0" dirty="0" smtClean="0"/>
          </a:p>
          <a:p>
            <a:pPr lvl="0"/>
            <a:r>
              <a:rPr lang="en-US" baseline="0" dirty="0" smtClean="0"/>
              <a:t>For the originator, reviewer, and approver inputs, the system will display a list of individuals where the user can select one or more individuals to add the to role. </a:t>
            </a:r>
          </a:p>
          <a:p>
            <a:pPr lvl="0"/>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user can add attachments to the task by clicking on the “Add” button.  The system will open a separate window where the user will search for and select the external file from.  When the user selects a attachment(s) using the check box, the “View” and “Delete” buttons will be enabled.  (The check box default state is unchecked.)  When the “View” button is clicked the system will open a separate window and display the document.  When the “Delete” button is clicked the system will remove the attachment(s) from the task.  The attachment entry will be retained by the system with a “hidden” status for audit purposes. These attachment(s) will be included in the draft PCD where the user can choose to exclude the attachment(s) from the PCD submission.  </a:t>
            </a:r>
          </a:p>
          <a:p>
            <a:pPr lvl="0"/>
            <a:endParaRPr lang="en-US" baseline="0" dirty="0" smtClean="0"/>
          </a:p>
          <a:p>
            <a:pPr lvl="0"/>
            <a:r>
              <a:rPr lang="en-US" baseline="0" dirty="0" smtClean="0"/>
              <a:t>The user can add and/or delete remarks regarding the task from this HMI.  When the user selects a remark(s) using the check box, “Delete” buttons will be enabled.  (The check box default state is unchecked.) When the “Delete” button is clicked the system will remove the remark(s) from the task. The remark entry will be retained by the system with a “hidden” status for audit purposes.  These remark(s) will be included in the draft PCD where the user can choose to exclude the remark(s) from the PCD submission.  </a:t>
            </a:r>
          </a:p>
          <a:p>
            <a:pPr lvl="0"/>
            <a:endParaRPr lang="en-US"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Delete:	For the originator, reviewer, and approver roles, allows the user to remove a individual from the role for the task.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Add:	For the attachments it allows the user to attach a external document for the task.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View:	For the attachments it allows the user to view the attachment selected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Delete:	For the attachments and remarks fields, allows the user to remove elected items from the task.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Add Task:	Allows the user to enter a new task under the tracker entry.  The system will initialize the input panel to its default state.  The system will enable the “Save” button when all the required fields are entered.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Edit:	When the user selects a task from the task panel the system will enable the “Edit” button.  When the user clicks the “Edit” button the system will populate the task edit panel and the allow user to update the task.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Save:	Allows the user to save their changes made to the task entry.  The system will trigger the create of required audit records.  “Task Maintenance” and “Hardware List” have their own save functions.  (Audit details)</a:t>
            </a:r>
          </a:p>
          <a:p>
            <a:pPr marL="171450" lvl="0" indent="-171450">
              <a:buFont typeface="Arial" panose="020B0604020202020204" pitchFamily="34" charset="0"/>
              <a:buChar char="•"/>
            </a:pPr>
            <a:r>
              <a:rPr lang="en-US" baseline="0" dirty="0" smtClean="0"/>
              <a:t>Delete:	Allows the user to delete the </a:t>
            </a:r>
            <a:r>
              <a:rPr lang="en-US" baseline="0" dirty="0" smtClean="0">
                <a:solidFill>
                  <a:srgbClr val="FF0000"/>
                </a:solidFill>
              </a:rPr>
              <a:t>“draft” </a:t>
            </a:r>
            <a:r>
              <a:rPr lang="en-US" baseline="0" dirty="0" smtClean="0"/>
              <a:t>PCD.  The system will flag the entry as deleted and hide the entry from most searches, but the record will be retained by the system for audit purposes.</a:t>
            </a:r>
          </a:p>
          <a:p>
            <a:pPr marL="171450" lvl="0" indent="-171450">
              <a:buFont typeface="Arial" panose="020B0604020202020204" pitchFamily="34" charset="0"/>
              <a:buChar char="•"/>
            </a:pPr>
            <a:r>
              <a:rPr lang="en-US" baseline="0" dirty="0" smtClean="0"/>
              <a:t>Cancel:	Allows the user to reset the view to the values at existed upon open the HMI.</a:t>
            </a:r>
          </a:p>
          <a:p>
            <a:pPr marL="171450" lvl="0" indent="-171450">
              <a:buFont typeface="Arial" panose="020B0604020202020204" pitchFamily="34" charset="0"/>
              <a:buChar char="•"/>
            </a:pPr>
            <a:r>
              <a:rPr lang="en-US" baseline="0" dirty="0" smtClean="0"/>
              <a:t>Back:	Returns the user to the HMI that the current HMI was called from.</a:t>
            </a:r>
          </a:p>
          <a:p>
            <a:pPr lvl="0"/>
            <a:r>
              <a:rPr lang="en-US" baseline="0" dirty="0" smtClean="0"/>
              <a:t>	</a:t>
            </a:r>
          </a:p>
          <a:p>
            <a:pPr lvl="0"/>
            <a:r>
              <a:rPr lang="en-US" dirty="0" smtClean="0"/>
              <a:t>Requirements</a:t>
            </a:r>
          </a:p>
          <a:p>
            <a:pPr marL="228600" lvl="0" indent="-228600">
              <a:buFont typeface="+mj-lt"/>
              <a:buAutoNum type="arabicPeriod"/>
            </a:pPr>
            <a:r>
              <a:rPr lang="en-US" dirty="0" smtClean="0"/>
              <a:t>The system shall automaticall</a:t>
            </a:r>
            <a:r>
              <a:rPr lang="en-US" baseline="0" dirty="0" smtClean="0"/>
              <a:t>y assign item identifiers that are unique. </a:t>
            </a:r>
            <a:endParaRPr lang="en-US" dirty="0" smtClean="0"/>
          </a:p>
          <a:p>
            <a:pPr marL="228600" lvl="0" indent="-228600">
              <a:buFont typeface="+mj-lt"/>
              <a:buAutoNum type="arabicPeriod"/>
            </a:pPr>
            <a:r>
              <a:rPr lang="en-US" dirty="0" smtClean="0"/>
              <a:t>The</a:t>
            </a:r>
            <a:r>
              <a:rPr lang="en-US" baseline="0" dirty="0" smtClean="0"/>
              <a:t> system shall validate that all required fields are complete.</a:t>
            </a:r>
            <a:endParaRPr lang="en-US" dirty="0" smtClean="0"/>
          </a:p>
          <a:p>
            <a:pPr marL="228600" lvl="0" indent="-228600">
              <a:buFont typeface="+mj-lt"/>
              <a:buAutoNum type="arabicPeriod"/>
            </a:pPr>
            <a:r>
              <a:rPr lang="en-US" dirty="0" smtClean="0"/>
              <a:t>The</a:t>
            </a:r>
            <a:r>
              <a:rPr lang="en-US" baseline="0" dirty="0" smtClean="0"/>
              <a:t> system shall allow the &lt;authorized user&gt; to maintain the enumerations used in the drop-down list boxes.</a:t>
            </a:r>
            <a:endParaRPr lang="en-US" dirty="0" smtClean="0"/>
          </a:p>
          <a:p>
            <a:pPr marL="228600" lvl="0" indent="-228600">
              <a:buFont typeface="+mj-lt"/>
              <a:buAutoNum type="arabicPeriod"/>
            </a:pPr>
            <a:r>
              <a:rPr lang="en-US" dirty="0" smtClean="0"/>
              <a:t>The</a:t>
            </a:r>
            <a:r>
              <a:rPr lang="en-US" baseline="0" dirty="0" smtClean="0"/>
              <a:t> system shall use the &lt;active directory&gt; to assign individual tasks.</a:t>
            </a:r>
            <a:endParaRPr lang="en-US" dirty="0" smtClean="0"/>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A</a:t>
            </a:r>
            <a:r>
              <a:rPr lang="en-US" baseline="0" dirty="0" smtClean="0"/>
              <a:t> required roles needs to have at least one individual assigned.</a:t>
            </a:r>
            <a:endParaRPr lang="en-US" dirty="0" smtClean="0"/>
          </a:p>
          <a:p>
            <a:pPr marL="228600" indent="-228600">
              <a:buFont typeface="+mj-lt"/>
              <a:buAutoNum type="arabicPeriod"/>
            </a:pPr>
            <a:r>
              <a:rPr lang="en-US" dirty="0" smtClean="0"/>
              <a:t>The &lt;Required By&gt; date cannot</a:t>
            </a:r>
            <a:r>
              <a:rPr lang="en-US" baseline="0" dirty="0" smtClean="0"/>
              <a:t> be later than or the same as the &lt;Internal RDD&gt; date.</a:t>
            </a:r>
            <a:endParaRPr lang="en-US" dirty="0" smtClean="0"/>
          </a:p>
          <a:p>
            <a:pPr marL="228600" indent="-228600">
              <a:buFont typeface="+mj-lt"/>
              <a:buAutoNum type="arabicPeriod"/>
            </a:pPr>
            <a:endParaRPr lang="en-US" dirty="0" smtClean="0"/>
          </a:p>
          <a:p>
            <a:pPr marL="0" indent="0">
              <a:buFont typeface="+mj-lt"/>
              <a:buNone/>
            </a:pPr>
            <a:r>
              <a:rPr lang="en-US" dirty="0" smtClean="0"/>
              <a:t>Functions</a:t>
            </a:r>
          </a:p>
          <a:p>
            <a:pPr marL="228600" indent="-228600">
              <a:buFont typeface="+mj-lt"/>
              <a:buAutoNum type="arabicPeriod"/>
            </a:pPr>
            <a:r>
              <a:rPr lang="en-US" dirty="0" smtClean="0"/>
              <a:t>Action Person</a:t>
            </a:r>
            <a:r>
              <a:rPr lang="en-US" baseline="0" dirty="0" smtClean="0"/>
              <a:t> Helper</a:t>
            </a:r>
            <a:endParaRPr lang="en-US" dirty="0" smtClean="0"/>
          </a:p>
          <a:p>
            <a:pPr marL="228600" indent="-228600">
              <a:buFont typeface="+mj-lt"/>
              <a:buAutoNum type="arabicPeriod"/>
            </a:pPr>
            <a:r>
              <a:rPr lang="en-US" dirty="0" smtClean="0"/>
              <a:t>Approver Person Helper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Enumeration Helper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Attachments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Notes?</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Trackers</a:t>
            </a:r>
          </a:p>
          <a:p>
            <a:pPr marL="228600" indent="-228600">
              <a:buFont typeface="+mj-lt"/>
              <a:buAutoNum type="arabicPeriod"/>
            </a:pPr>
            <a:r>
              <a:rPr lang="en-US" dirty="0" smtClean="0"/>
              <a:t>Tasks</a:t>
            </a:r>
          </a:p>
          <a:p>
            <a:pPr marL="228600" indent="-228600">
              <a:buFont typeface="+mj-lt"/>
              <a:buAutoNum type="arabicPeriod"/>
            </a:pPr>
            <a:r>
              <a:rPr lang="en-US" dirty="0" smtClean="0"/>
              <a:t>Users</a:t>
            </a:r>
          </a:p>
          <a:p>
            <a:pPr marL="228600" indent="-228600">
              <a:buFont typeface="+mj-lt"/>
              <a:buAutoNum type="arabicPeriod"/>
            </a:pPr>
            <a:r>
              <a:rPr lang="en-US" dirty="0" smtClean="0"/>
              <a:t>Enumeration Values</a:t>
            </a:r>
          </a:p>
          <a:p>
            <a:pPr marL="228600" indent="-228600">
              <a:buFont typeface="+mj-lt"/>
              <a:buAutoNum type="arabicPeriod"/>
            </a:pPr>
            <a:r>
              <a:rPr lang="en-US" dirty="0" smtClean="0"/>
              <a:t>Notes</a:t>
            </a:r>
          </a:p>
          <a:p>
            <a:pPr marL="228600" indent="-228600">
              <a:buFont typeface="+mj-lt"/>
              <a:buAutoNum type="arabicPeriod"/>
            </a:pPr>
            <a:r>
              <a:rPr lang="en-US" dirty="0" smtClean="0"/>
              <a:t>Attachments</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6</a:t>
            </a:fld>
            <a:endParaRPr lang="en-US"/>
          </a:p>
        </p:txBody>
      </p:sp>
    </p:spTree>
    <p:extLst>
      <p:ext uri="{BB962C8B-B14F-4D97-AF65-F5344CB8AC3E}">
        <p14:creationId xmlns:p14="http://schemas.microsoft.com/office/powerpoint/2010/main" val="2162653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0"/>
            <a:r>
              <a:rPr lang="en-US" dirty="0" smtClean="0"/>
              <a:t>This HMI allows the user to construct a hardware</a:t>
            </a:r>
            <a:r>
              <a:rPr lang="en-US" baseline="0" dirty="0" smtClean="0"/>
              <a:t> list.  The basic HMI has three inputs: </a:t>
            </a:r>
          </a:p>
          <a:p>
            <a:pPr marL="171450" lvl="0" indent="-171450">
              <a:buFont typeface="Arial" panose="020B0604020202020204" pitchFamily="34" charset="0"/>
              <a:buChar char="•"/>
            </a:pPr>
            <a:r>
              <a:rPr lang="en-US" baseline="0" dirty="0" smtClean="0"/>
              <a:t>The hardware list</a:t>
            </a:r>
          </a:p>
          <a:p>
            <a:pPr marL="171450" lvl="0" indent="-171450">
              <a:buFont typeface="Arial" panose="020B0604020202020204" pitchFamily="34" charset="0"/>
              <a:buChar char="•"/>
            </a:pPr>
            <a:r>
              <a:rPr lang="en-US" baseline="0" dirty="0" smtClean="0"/>
              <a:t>Remarks</a:t>
            </a:r>
          </a:p>
          <a:p>
            <a:pPr marL="171450" lvl="0" indent="-171450">
              <a:buFont typeface="Arial" panose="020B0604020202020204" pitchFamily="34" charset="0"/>
              <a:buChar char="•"/>
            </a:pPr>
            <a:r>
              <a:rPr lang="en-US" baseline="0" dirty="0" smtClean="0"/>
              <a:t>Attachments</a:t>
            </a:r>
          </a:p>
          <a:p>
            <a:pPr lvl="0"/>
            <a:r>
              <a:rPr lang="en-US" dirty="0" smtClean="0"/>
              <a:t>The four buttons on the bottom of the HMI</a:t>
            </a:r>
            <a:r>
              <a:rPr lang="en-US" baseline="0" dirty="0" smtClean="0"/>
              <a:t> </a:t>
            </a:r>
            <a:r>
              <a:rPr lang="en-US" dirty="0" smtClean="0"/>
              <a:t>permit</a:t>
            </a:r>
            <a:r>
              <a:rPr lang="en-US" baseline="0" dirty="0" smtClean="0"/>
              <a:t> the user to save a list being work, submit for approval, or cancel any changes that had been contacts, or comments.</a:t>
            </a:r>
          </a:p>
          <a:p>
            <a:pPr lvl="0"/>
            <a:endParaRPr lang="en-US" baseline="0" dirty="0" smtClean="0"/>
          </a:p>
          <a:p>
            <a:pPr lvl="0"/>
            <a:r>
              <a:rPr lang="en-US" baseline="0" dirty="0" smtClean="0"/>
              <a:t>When the user has prepared the hardware list outside the PCD, the user will import the external document as an attachment(s).  </a:t>
            </a:r>
          </a:p>
          <a:p>
            <a:pPr lvl="0"/>
            <a:endParaRPr lang="en-US" baseline="0" dirty="0" smtClean="0"/>
          </a:p>
          <a:p>
            <a:pPr lvl="0"/>
            <a:r>
              <a:rPr lang="en-US" dirty="0" smtClean="0"/>
              <a:t>The panel </a:t>
            </a:r>
            <a:r>
              <a:rPr lang="en-US" baseline="0" dirty="0" smtClean="0"/>
              <a:t>in the center of the HMI is where the user constructs the hardware list.  When the HMI opens any parts previously entered would be displayed.  When the user clicks on the Add button a new line will be created for the user to complete.  When the Add button is clicked any changes/additions to the list will saved.  When a value has been entered into a new line the “Save” button will be enabled.  </a:t>
            </a:r>
          </a:p>
          <a:p>
            <a:pPr lvl="0"/>
            <a:endParaRPr lang="en-US" baseline="0" dirty="0" smtClean="0"/>
          </a:p>
          <a:p>
            <a:pPr lvl="0"/>
            <a:r>
              <a:rPr lang="en-US" baseline="0" dirty="0" smtClean="0"/>
              <a:t>If the user needs to delete a line(s), the user would select the line(s) and then click the Delete button.  Until user selects a hardware list entry the “Delete” button would be disabled.  </a:t>
            </a:r>
          </a:p>
          <a:p>
            <a:pPr lvl="0"/>
            <a:endParaRPr lang="en-US" baseline="0" dirty="0" smtClean="0"/>
          </a:p>
          <a:p>
            <a:pPr lvl="0"/>
            <a:r>
              <a:rPr lang="en-US" baseline="0" dirty="0" smtClean="0"/>
              <a:t>The select of a hardware list entry or entries will enable the “Group By” button.  The “Group By” allows the user to assigned an identifier to those entries.  As shown in the HMI the user select the “sonar laptop” entry and assigned it to the “Hardware” group, and repeated the action to create a “Software” group.  </a:t>
            </a:r>
            <a:r>
              <a:rPr lang="en-US" baseline="0" dirty="0" smtClean="0">
                <a:solidFill>
                  <a:srgbClr val="FF0000"/>
                </a:solidFill>
              </a:rPr>
              <a:t>Does the group need a checkbox?</a:t>
            </a:r>
            <a:r>
              <a:rPr lang="en-US" baseline="0" dirty="0" smtClean="0"/>
              <a:t>   The HMI will refresh to reflect the user grouping automatically.  To remove a hardware list entry from a group the user would select the entry and assign it to the “” group which is the default group for all entries.</a:t>
            </a:r>
          </a:p>
          <a:p>
            <a:pPr lvl="0"/>
            <a:endParaRPr lang="en-US" baseline="0" dirty="0" smtClean="0">
              <a:solidFill>
                <a:srgbClr val="FF0000"/>
              </a:solidFill>
            </a:endParaRPr>
          </a:p>
          <a:p>
            <a:pPr lvl="0"/>
            <a:r>
              <a:rPr lang="en-US" baseline="0" dirty="0" smtClean="0">
                <a:solidFill>
                  <a:srgbClr val="FF0000"/>
                </a:solidFill>
              </a:rPr>
              <a:t>Reset?  Cancel?</a:t>
            </a:r>
            <a:endParaRPr lang="en-US" dirty="0" smtClean="0">
              <a:solidFill>
                <a:srgbClr val="FF0000"/>
              </a:solidFill>
            </a:endParaRPr>
          </a:p>
          <a:p>
            <a:pPr lvl="0"/>
            <a:endParaRPr lang="en-US"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Add:	The system will add a blank line item for the user to complete.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Delete:	The system will delete those line item(s) the user has selected for removal. (Audit details)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Group By:	The system will group line item(s) the user has selected.  </a:t>
            </a:r>
            <a:r>
              <a:rPr lang="en-US" baseline="0" dirty="0" smtClean="0">
                <a:solidFill>
                  <a:srgbClr val="FF0000"/>
                </a:solidFill>
              </a:rPr>
              <a:t>(How do we ungrouped items?)</a:t>
            </a:r>
            <a:r>
              <a:rPr lang="en-US" baseline="0" dirty="0" smtClean="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Reset: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Cancel:	Allows the user to reset the line items to the values at existed upon open the HMI.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Save:	Allows the user to save their changes made to the task entry.  The system will trigger the create of required audit records.  “Task Maintenance” and “Hardware List” have their own save functions.  (Audit details)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Submit:	</a:t>
            </a:r>
          </a:p>
          <a:p>
            <a:pPr marL="171450" lvl="0" indent="-171450">
              <a:buFont typeface="Arial" panose="020B0604020202020204" pitchFamily="34" charset="0"/>
              <a:buChar char="•"/>
            </a:pPr>
            <a:r>
              <a:rPr lang="en-US" baseline="0" dirty="0" smtClean="0"/>
              <a:t>Delete:	Allows the user to delete the </a:t>
            </a:r>
            <a:r>
              <a:rPr lang="en-US" baseline="0" dirty="0" smtClean="0">
                <a:solidFill>
                  <a:srgbClr val="FF0000"/>
                </a:solidFill>
              </a:rPr>
              <a:t>“draft” </a:t>
            </a:r>
            <a:r>
              <a:rPr lang="en-US" baseline="0" dirty="0" smtClean="0"/>
              <a:t>hardware list.  The system will flag the entry as deleted and hide the entry from most searches, but the record will be retained by the system for audit purposes.</a:t>
            </a:r>
          </a:p>
          <a:p>
            <a:pPr marL="171450" lvl="0" indent="-171450">
              <a:buFont typeface="Arial" panose="020B0604020202020204" pitchFamily="34" charset="0"/>
              <a:buChar char="•"/>
            </a:pPr>
            <a:r>
              <a:rPr lang="en-US" baseline="0" dirty="0" smtClean="0"/>
              <a:t>Cancel:	Allows the user to reset the view to the values at existed upon open the HMI.</a:t>
            </a:r>
          </a:p>
          <a:p>
            <a:pPr marL="171450" lvl="0" indent="-171450">
              <a:buFont typeface="Arial" panose="020B0604020202020204" pitchFamily="34" charset="0"/>
              <a:buChar char="•"/>
            </a:pPr>
            <a:r>
              <a:rPr lang="en-US" baseline="0" dirty="0" smtClean="0"/>
              <a:t>Back:	Returns the user to the HMI that the current HMI was called from.</a:t>
            </a:r>
          </a:p>
          <a:p>
            <a:pPr lvl="0"/>
            <a:r>
              <a:rPr lang="en-US" baseline="0" dirty="0" smtClean="0"/>
              <a:t>	</a:t>
            </a:r>
          </a:p>
          <a:p>
            <a:pPr lvl="0"/>
            <a:r>
              <a:rPr lang="en-US" dirty="0" smtClean="0"/>
              <a:t>Requirements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Upon saving of the hardware List entry, the</a:t>
            </a:r>
            <a:r>
              <a:rPr lang="en-US" baseline="0" dirty="0" smtClean="0"/>
              <a:t> system will </a:t>
            </a:r>
            <a:r>
              <a:rPr lang="en-US" dirty="0" smtClean="0"/>
              <a:t>check for empty/null required fields</a:t>
            </a:r>
            <a:r>
              <a:rPr lang="en-US" baseline="0" dirty="0" smtClean="0"/>
              <a:t> and if found the system will prompt the user to completed entry of required fields.</a:t>
            </a:r>
            <a:endParaRPr lang="en-US" dirty="0" smtClean="0"/>
          </a:p>
          <a:p>
            <a:pPr marL="228600" lvl="0" indent="-228600">
              <a:buFont typeface="+mj-lt"/>
              <a:buAutoNum type="arabicPeriod"/>
            </a:pPr>
            <a:r>
              <a:rPr lang="en-US" dirty="0" smtClean="0"/>
              <a:t>If unsaved</a:t>
            </a:r>
            <a:r>
              <a:rPr lang="en-US" baseline="0" dirty="0" smtClean="0"/>
              <a:t> changes exist prior to closing the HMI, the system will prompt the user to save the changes.</a:t>
            </a:r>
          </a:p>
          <a:p>
            <a:pPr marL="228600" lvl="0" indent="-228600">
              <a:buFont typeface="+mj-lt"/>
              <a:buAutoNum type="arabicPeriod"/>
            </a:pPr>
            <a:r>
              <a:rPr lang="en-US" baseline="0" dirty="0" smtClean="0"/>
              <a:t>If unsaved changes exist prior to cancel a session, the system will warn the user that changes will be lost.</a:t>
            </a:r>
            <a:endParaRPr lang="en-US" dirty="0" smtClean="0"/>
          </a:p>
          <a:p>
            <a:pPr marL="228600" lvl="0" indent="-228600">
              <a:buFont typeface="+mj-lt"/>
              <a:buAutoNum type="arabicPeriod"/>
            </a:pPr>
            <a:r>
              <a:rPr lang="en-US" dirty="0" smtClean="0"/>
              <a:t>Before deleting a part(s) the system will prompt the user for confirmation.</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The Submit</a:t>
            </a:r>
            <a:r>
              <a:rPr lang="en-US" baseline="0" dirty="0" smtClean="0"/>
              <a:t> button will be enabled when either one part is added, or a attachment has been made.</a:t>
            </a:r>
          </a:p>
          <a:p>
            <a:pPr marL="228600" indent="-228600">
              <a:buFont typeface="+mj-lt"/>
              <a:buAutoNum type="arabicPeriod"/>
            </a:pPr>
            <a:r>
              <a:rPr lang="en-US" baseline="0" dirty="0" smtClean="0"/>
              <a:t>When the Submit button is clicked the system will forwarded the to the reviewers/approvers.</a:t>
            </a:r>
          </a:p>
          <a:p>
            <a:pPr marL="228600" indent="-228600">
              <a:buFont typeface="+mj-lt"/>
              <a:buAutoNum type="arabicPeriod"/>
            </a:pPr>
            <a:r>
              <a:rPr lang="en-US" baseline="0" dirty="0" smtClean="0"/>
              <a:t>When all the reviewers/approves have approved the hardware list, the list will be forwarded to the purchasing contacts.</a:t>
            </a:r>
            <a:endParaRPr lang="en-US" dirty="0" smtClean="0"/>
          </a:p>
          <a:p>
            <a:pPr marL="228600" indent="-228600">
              <a:buFont typeface="+mj-lt"/>
              <a:buAutoNum type="arabicPeriod"/>
            </a:pPr>
            <a:r>
              <a:rPr lang="en-US" dirty="0" smtClean="0"/>
              <a:t>An</a:t>
            </a:r>
            <a:r>
              <a:rPr lang="en-US" baseline="0" dirty="0" smtClean="0"/>
              <a:t> approved Hardware List will be locked to prevent additional part list changes.</a:t>
            </a:r>
            <a:endParaRPr lang="en-US" dirty="0" smtClean="0"/>
          </a:p>
          <a:p>
            <a:pPr marL="228600" indent="-228600">
              <a:buFont typeface="+mj-lt"/>
              <a:buAutoNum type="arabicPeriod"/>
            </a:pPr>
            <a:r>
              <a:rPr lang="en-US" dirty="0" smtClean="0"/>
              <a:t>An</a:t>
            </a:r>
            <a:r>
              <a:rPr lang="en-US" baseline="0" dirty="0" smtClean="0"/>
              <a:t> approved Hardware List will need approver to submit the part list for rework for changes to be made to the part list.</a:t>
            </a:r>
          </a:p>
          <a:p>
            <a:pPr marL="228600" indent="-228600">
              <a:buFont typeface="+mj-lt"/>
              <a:buAutoNum type="arabicPeriod"/>
            </a:pPr>
            <a:r>
              <a:rPr lang="en-US" baseline="0" dirty="0" smtClean="0"/>
              <a:t>??? Change history</a:t>
            </a:r>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Directory Helper</a:t>
            </a:r>
          </a:p>
          <a:p>
            <a:pPr marL="228600" indent="-228600">
              <a:buFont typeface="+mj-lt"/>
              <a:buAutoNum type="arabicPeriod"/>
            </a:pPr>
            <a:r>
              <a:rPr lang="en-US" dirty="0" smtClean="0"/>
              <a:t>Attachments</a:t>
            </a:r>
          </a:p>
          <a:p>
            <a:pPr marL="228600" indent="-228600">
              <a:buFont typeface="+mj-lt"/>
              <a:buAutoNum type="arabicPeriod"/>
            </a:pPr>
            <a:r>
              <a:rPr lang="en-US" dirty="0" smtClean="0"/>
              <a:t>Comments</a:t>
            </a:r>
          </a:p>
          <a:p>
            <a:pPr marL="228600" indent="-228600">
              <a:buFont typeface="+mj-lt"/>
              <a:buAutoNum type="arabicPeriod"/>
            </a:pPr>
            <a:r>
              <a:rPr lang="en-US" dirty="0" smtClean="0"/>
              <a:t>Hardware</a:t>
            </a:r>
            <a:r>
              <a:rPr lang="en-US" baseline="0" dirty="0" smtClean="0"/>
              <a:t> List</a:t>
            </a:r>
            <a:endParaRPr lang="en-US" dirty="0" smtClean="0"/>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Tasks</a:t>
            </a:r>
          </a:p>
          <a:p>
            <a:pPr marL="228600" indent="-228600">
              <a:buFont typeface="+mj-lt"/>
              <a:buAutoNum type="arabicPeriod"/>
            </a:pPr>
            <a:r>
              <a:rPr lang="en-US" dirty="0" smtClean="0"/>
              <a:t>Users (purchasing sub-list?)</a:t>
            </a:r>
          </a:p>
          <a:p>
            <a:pPr marL="228600" indent="-228600">
              <a:buFont typeface="+mj-lt"/>
              <a:buAutoNum type="arabicPeriod"/>
            </a:pPr>
            <a:r>
              <a:rPr lang="en-US" dirty="0" smtClean="0"/>
              <a:t>Parts</a:t>
            </a:r>
          </a:p>
          <a:p>
            <a:pPr marL="228600" indent="-228600">
              <a:buFont typeface="+mj-lt"/>
              <a:buAutoNum type="arabicPeriod"/>
            </a:pPr>
            <a:r>
              <a:rPr lang="en-US" dirty="0" smtClean="0"/>
              <a:t>Attachments</a:t>
            </a:r>
          </a:p>
          <a:p>
            <a:pPr marL="228600" indent="-228600">
              <a:buFont typeface="+mj-lt"/>
              <a:buAutoNum type="arabicPeriod"/>
            </a:pPr>
            <a:r>
              <a:rPr lang="en-US" dirty="0" smtClean="0"/>
              <a:t>Comments</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p:txBody>
      </p:sp>
      <p:sp>
        <p:nvSpPr>
          <p:cNvPr id="4" name="Slide Number Placeholder 3"/>
          <p:cNvSpPr>
            <a:spLocks noGrp="1"/>
          </p:cNvSpPr>
          <p:nvPr>
            <p:ph type="sldNum" sz="quarter" idx="10"/>
          </p:nvPr>
        </p:nvSpPr>
        <p:spPr/>
        <p:txBody>
          <a:bodyPr/>
          <a:lstStyle/>
          <a:p>
            <a:fld id="{3527D2F5-B07E-49D3-A694-925E5CCC014B}" type="slidenum">
              <a:rPr lang="en-US" smtClean="0"/>
              <a:t>7</a:t>
            </a:fld>
            <a:endParaRPr lang="en-US"/>
          </a:p>
        </p:txBody>
      </p:sp>
    </p:spTree>
    <p:extLst>
      <p:ext uri="{BB962C8B-B14F-4D97-AF65-F5344CB8AC3E}">
        <p14:creationId xmlns:p14="http://schemas.microsoft.com/office/powerpoint/2010/main" val="2103022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0"/>
            <a:r>
              <a:rPr lang="en-US" dirty="0" smtClean="0"/>
              <a:t>This HMI shows the results of the user from having clicked</a:t>
            </a:r>
            <a:r>
              <a:rPr lang="en-US" baseline="0" dirty="0" smtClean="0"/>
              <a:t> the “Create PCD” button on the “PCD Tracker Entry” HMI. The data elements from all PCD tasks combined together in their respective sections.  </a:t>
            </a:r>
            <a:r>
              <a:rPr lang="en-US" baseline="0" dirty="0" smtClean="0">
                <a:solidFill>
                  <a:srgbClr val="FF0000"/>
                </a:solidFill>
              </a:rPr>
              <a:t>This the last sentence true, or is select sections?  </a:t>
            </a:r>
            <a:r>
              <a:rPr lang="en-US" baseline="0" dirty="0" smtClean="0"/>
              <a:t>The HMI includes the functionality for the user to be able expand/collapse any given section.  All the section are collapse when HMI opens.  The user can click on the “+” symbol to expand a section.  The section will resize the section and page to fit the data elements.  The “+” symbol will change to a “-” symbol.  Clicking a “-” will collapse the section and resize page.  Should the user choose to add a data element to a section that is collapsed, the section will automatically expand.</a:t>
            </a:r>
          </a:p>
          <a:p>
            <a:pPr lvl="0"/>
            <a:endParaRPr lang="en-US" baseline="0" dirty="0" smtClean="0"/>
          </a:p>
          <a:p>
            <a:pPr lvl="0"/>
            <a:r>
              <a:rPr lang="en-US" dirty="0" smtClean="0"/>
              <a:t>The user</a:t>
            </a:r>
            <a:r>
              <a:rPr lang="en-US" baseline="0" dirty="0" smtClean="0"/>
              <a:t> has the functionality to edit each of the sections prior to the PCD submission.  When the HMI opens only the “Add” buttons will be enabled.  Depending on the section, when a data element is selected by the user using the checkbox the “Delete” and “View” are enabled.  Deselecting the data element disable the buttons.</a:t>
            </a:r>
            <a:endParaRPr lang="en-US" dirty="0" smtClean="0"/>
          </a:p>
          <a:p>
            <a:pPr lvl="0"/>
            <a:endParaRPr lang="en-US" dirty="0" smtClean="0"/>
          </a:p>
          <a:p>
            <a:pPr lvl="0"/>
            <a:r>
              <a:rPr lang="en-US" dirty="0" smtClean="0"/>
              <a:t>Requirements</a:t>
            </a:r>
          </a:p>
          <a:p>
            <a:pPr marL="228600" lvl="0" indent="-228600">
              <a:buFont typeface="+mj-lt"/>
              <a:buAutoNum type="arabicPeriod"/>
            </a:pPr>
            <a:r>
              <a:rPr lang="en-US" dirty="0" smtClean="0"/>
              <a:t>The system</a:t>
            </a:r>
            <a:r>
              <a:rPr lang="en-US" baseline="0" dirty="0" smtClean="0"/>
              <a:t> will allow the user to collapse a expanded section.</a:t>
            </a:r>
            <a:endParaRPr lang="en-US"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The system</a:t>
            </a:r>
            <a:r>
              <a:rPr lang="en-US" baseline="0" dirty="0" smtClean="0"/>
              <a:t> will allow the user to expand a collapsed section.</a:t>
            </a:r>
            <a:endParaRPr lang="en-US"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The system</a:t>
            </a:r>
            <a:r>
              <a:rPr lang="en-US" baseline="0" dirty="0" smtClean="0"/>
              <a:t> will allow the user to collapse all sections with a single click.</a:t>
            </a:r>
            <a:endParaRPr lang="en-US"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The system</a:t>
            </a:r>
            <a:r>
              <a:rPr lang="en-US" baseline="0" dirty="0" smtClean="0"/>
              <a:t> will allow the user to expand all sections with a single click.</a:t>
            </a:r>
            <a:endParaRPr lang="en-US" dirty="0" smtClean="0"/>
          </a:p>
          <a:p>
            <a:pPr marL="228600" lvl="0" indent="-228600">
              <a:buFont typeface="+mj-lt"/>
              <a:buAutoNum type="arabicPeriod"/>
            </a:pPr>
            <a:r>
              <a:rPr lang="en-US" dirty="0" smtClean="0"/>
              <a:t>If unsaved</a:t>
            </a:r>
            <a:r>
              <a:rPr lang="en-US" baseline="0" dirty="0" smtClean="0"/>
              <a:t> changes exist prior to closing the HMI, the system will prompt the user to save the changes.</a:t>
            </a:r>
          </a:p>
          <a:p>
            <a:pPr marL="228600" lvl="0" indent="-228600">
              <a:buFont typeface="+mj-lt"/>
              <a:buAutoNum type="arabicPeriod"/>
            </a:pPr>
            <a:r>
              <a:rPr lang="en-US" baseline="0" dirty="0" smtClean="0"/>
              <a:t>If unsaved changes exist prior to cancel a session, the system will warn the user that changes will be lost.</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baseline="0" dirty="0" smtClean="0"/>
              <a:t>Upon the user adding a new data element to a section the System will associate and stored the data element with PCD. </a:t>
            </a:r>
          </a:p>
          <a:p>
            <a:pPr marL="228600" indent="-228600">
              <a:buFont typeface="+mj-lt"/>
              <a:buAutoNum type="arabicPeriod"/>
            </a:pPr>
            <a:r>
              <a:rPr lang="en-US" baseline="0" dirty="0" smtClean="0"/>
              <a:t>Upon user change to an existing element in a section the System will update the source data element in the respective section and task.</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Upon clicking the “Submit” button the system will change the PCD status from “Draft” to “Submitted”.</a:t>
            </a:r>
            <a:endParaRPr lang="en-US" dirty="0" smtClean="0"/>
          </a:p>
          <a:p>
            <a:pPr marL="228600" indent="-228600">
              <a:buFont typeface="+mj-lt"/>
              <a:buAutoNum type="arabicPeriod"/>
            </a:pPr>
            <a:r>
              <a:rPr lang="en-US" baseline="0" dirty="0" smtClean="0"/>
              <a:t>Upon clicking the “Submit” button the system will notify the reviewer(s)/approver(s) that the PCD is available for review.</a:t>
            </a:r>
            <a:endParaRPr lang="en-US" dirty="0" smtClean="0"/>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Directory Helper</a:t>
            </a:r>
          </a:p>
          <a:p>
            <a:pPr marL="228600" indent="-228600">
              <a:buFont typeface="+mj-lt"/>
              <a:buAutoNum type="arabicPeriod"/>
            </a:pPr>
            <a:r>
              <a:rPr lang="en-US" dirty="0" smtClean="0"/>
              <a:t>Attachments</a:t>
            </a:r>
          </a:p>
          <a:p>
            <a:pPr marL="228600" indent="-228600">
              <a:buFont typeface="+mj-lt"/>
              <a:buAutoNum type="arabicPeriod"/>
            </a:pPr>
            <a:r>
              <a:rPr lang="en-US" dirty="0" smtClean="0"/>
              <a:t>Comments</a:t>
            </a:r>
          </a:p>
          <a:p>
            <a:pPr marL="228600" indent="-228600">
              <a:buFont typeface="+mj-lt"/>
              <a:buAutoNum type="arabicPeriod"/>
            </a:pPr>
            <a:r>
              <a:rPr lang="en-US" dirty="0" smtClean="0"/>
              <a:t>Hardware</a:t>
            </a:r>
            <a:r>
              <a:rPr lang="en-US" baseline="0" dirty="0" smtClean="0"/>
              <a:t> List</a:t>
            </a:r>
            <a:endParaRPr lang="en-US" dirty="0" smtClean="0"/>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Tasks</a:t>
            </a:r>
          </a:p>
          <a:p>
            <a:pPr marL="228600" indent="-228600">
              <a:buFont typeface="+mj-lt"/>
              <a:buAutoNum type="arabicPeriod"/>
            </a:pPr>
            <a:r>
              <a:rPr lang="en-US" dirty="0" smtClean="0"/>
              <a:t>Users (purchasing sub-list?)</a:t>
            </a:r>
          </a:p>
          <a:p>
            <a:pPr marL="228600" indent="-228600">
              <a:buFont typeface="+mj-lt"/>
              <a:buAutoNum type="arabicPeriod"/>
            </a:pPr>
            <a:r>
              <a:rPr lang="en-US" dirty="0" smtClean="0"/>
              <a:t>Parts</a:t>
            </a:r>
          </a:p>
          <a:p>
            <a:pPr marL="228600" indent="-228600">
              <a:buFont typeface="+mj-lt"/>
              <a:buAutoNum type="arabicPeriod"/>
            </a:pPr>
            <a:r>
              <a:rPr lang="en-US" dirty="0" smtClean="0"/>
              <a:t>Attachments</a:t>
            </a:r>
          </a:p>
          <a:p>
            <a:pPr marL="228600" indent="-228600">
              <a:buFont typeface="+mj-lt"/>
              <a:buAutoNum type="arabicPeriod"/>
            </a:pPr>
            <a:r>
              <a:rPr lang="en-US" dirty="0" smtClean="0"/>
              <a:t>Comments</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p:txBody>
      </p:sp>
      <p:sp>
        <p:nvSpPr>
          <p:cNvPr id="4" name="Slide Number Placeholder 3"/>
          <p:cNvSpPr>
            <a:spLocks noGrp="1"/>
          </p:cNvSpPr>
          <p:nvPr>
            <p:ph type="sldNum" sz="quarter" idx="10"/>
          </p:nvPr>
        </p:nvSpPr>
        <p:spPr/>
        <p:txBody>
          <a:bodyPr/>
          <a:lstStyle/>
          <a:p>
            <a:fld id="{3527D2F5-B07E-49D3-A694-925E5CCC014B}" type="slidenum">
              <a:rPr lang="en-US" smtClean="0"/>
              <a:t>8</a:t>
            </a:fld>
            <a:endParaRPr lang="en-US"/>
          </a:p>
        </p:txBody>
      </p:sp>
    </p:spTree>
    <p:extLst>
      <p:ext uri="{BB962C8B-B14F-4D97-AF65-F5344CB8AC3E}">
        <p14:creationId xmlns:p14="http://schemas.microsoft.com/office/powerpoint/2010/main" val="724615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r>
              <a:rPr lang="en-US" dirty="0" smtClean="0"/>
              <a:t>In</a:t>
            </a:r>
            <a:r>
              <a:rPr lang="en-US" baseline="0" dirty="0" smtClean="0"/>
              <a:t> this view of the “Draft PCD” HMI shows all the sections expanded.  The page size will automatically expand to fit the data elements.</a:t>
            </a:r>
            <a:endParaRPr lang="en-US" dirty="0" smtClean="0"/>
          </a:p>
          <a:p>
            <a:pPr lvl="0"/>
            <a:endParaRPr lang="en-US" dirty="0" smtClean="0"/>
          </a:p>
          <a:p>
            <a:pPr lvl="0"/>
            <a:r>
              <a:rPr lang="en-US" dirty="0" smtClean="0"/>
              <a:t>Requirements</a:t>
            </a:r>
          </a:p>
          <a:p>
            <a:pPr marL="228600" lvl="0" indent="-228600">
              <a:buFont typeface="+mj-lt"/>
              <a:buAutoNum type="arabicPeriod"/>
            </a:pPr>
            <a:r>
              <a:rPr lang="en-US" dirty="0" smtClean="0"/>
              <a:t>If unsaved</a:t>
            </a:r>
            <a:r>
              <a:rPr lang="en-US" baseline="0" dirty="0" smtClean="0"/>
              <a:t> changes exist prior to closing the HMI, the system will prompt the user to save the changes.</a:t>
            </a:r>
          </a:p>
          <a:p>
            <a:pPr marL="228600" lvl="0" indent="-228600">
              <a:buFont typeface="+mj-lt"/>
              <a:buAutoNum type="arabicPeriod"/>
            </a:pPr>
            <a:r>
              <a:rPr lang="en-US" baseline="0" dirty="0" smtClean="0"/>
              <a:t>If unsaved changes exist prior to cancel a session, the system will warn the user that changes will be lost</a:t>
            </a:r>
            <a:r>
              <a:rPr lang="en-US" dirty="0" smtClean="0"/>
              <a:t>.</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The Submit</a:t>
            </a:r>
            <a:r>
              <a:rPr lang="en-US" baseline="0" dirty="0" smtClean="0"/>
              <a:t> button will be enabled when either one part is added, or a attachment has been made.</a:t>
            </a:r>
          </a:p>
          <a:p>
            <a:pPr marL="228600" indent="-228600">
              <a:buFont typeface="+mj-lt"/>
              <a:buAutoNum type="arabicPeriod"/>
            </a:pPr>
            <a:r>
              <a:rPr lang="en-US" baseline="0" dirty="0" smtClean="0"/>
              <a:t>When the Submit button is clicked the system will forwarded the to the reviewers/approvers.</a:t>
            </a:r>
          </a:p>
          <a:p>
            <a:pPr marL="228600" indent="-228600">
              <a:buFont typeface="+mj-lt"/>
              <a:buAutoNum type="arabicPeriod"/>
            </a:pPr>
            <a:r>
              <a:rPr lang="en-US" baseline="0" dirty="0" smtClean="0"/>
              <a:t>When all the reviewers/approves have approved the hardware list, the list will be forwarded to the purchasing contacts.</a:t>
            </a:r>
            <a:endParaRPr lang="en-US" dirty="0" smtClean="0"/>
          </a:p>
          <a:p>
            <a:pPr marL="228600" indent="-228600">
              <a:buFont typeface="+mj-lt"/>
              <a:buAutoNum type="arabicPeriod"/>
            </a:pPr>
            <a:r>
              <a:rPr lang="en-US" dirty="0" smtClean="0"/>
              <a:t>An</a:t>
            </a:r>
            <a:r>
              <a:rPr lang="en-US" baseline="0" dirty="0" smtClean="0"/>
              <a:t> approved Hardware List will be locked to prevent additional part list changes.</a:t>
            </a:r>
            <a:endParaRPr lang="en-US" dirty="0" smtClean="0"/>
          </a:p>
          <a:p>
            <a:pPr marL="228600" indent="-228600">
              <a:buFont typeface="+mj-lt"/>
              <a:buAutoNum type="arabicPeriod"/>
            </a:pPr>
            <a:r>
              <a:rPr lang="en-US" dirty="0" smtClean="0"/>
              <a:t>An</a:t>
            </a:r>
            <a:r>
              <a:rPr lang="en-US" baseline="0" dirty="0" smtClean="0"/>
              <a:t> approved Hardware List will need approver to submit the part list for rework for changes to be made to the part list.</a:t>
            </a:r>
          </a:p>
          <a:p>
            <a:pPr marL="228600" indent="-228600">
              <a:buFont typeface="+mj-lt"/>
              <a:buAutoNum type="arabicPeriod"/>
            </a:pPr>
            <a:r>
              <a:rPr lang="en-US" baseline="0" dirty="0" smtClean="0"/>
              <a:t>??? Change history</a:t>
            </a:r>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Directory Helper</a:t>
            </a:r>
          </a:p>
          <a:p>
            <a:pPr marL="228600" indent="-228600">
              <a:buFont typeface="+mj-lt"/>
              <a:buAutoNum type="arabicPeriod"/>
            </a:pPr>
            <a:r>
              <a:rPr lang="en-US" dirty="0" smtClean="0"/>
              <a:t>Attachments</a:t>
            </a:r>
          </a:p>
          <a:p>
            <a:pPr marL="228600" indent="-228600">
              <a:buFont typeface="+mj-lt"/>
              <a:buAutoNum type="arabicPeriod"/>
            </a:pPr>
            <a:r>
              <a:rPr lang="en-US" dirty="0" smtClean="0"/>
              <a:t>Comments</a:t>
            </a:r>
          </a:p>
          <a:p>
            <a:pPr marL="228600" indent="-228600">
              <a:buFont typeface="+mj-lt"/>
              <a:buAutoNum type="arabicPeriod"/>
            </a:pPr>
            <a:r>
              <a:rPr lang="en-US" dirty="0" smtClean="0"/>
              <a:t>Hardware</a:t>
            </a:r>
            <a:r>
              <a:rPr lang="en-US" baseline="0" dirty="0" smtClean="0"/>
              <a:t> List</a:t>
            </a:r>
            <a:endParaRPr lang="en-US" dirty="0" smtClean="0"/>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Tasks</a:t>
            </a:r>
          </a:p>
          <a:p>
            <a:pPr marL="228600" indent="-228600">
              <a:buFont typeface="+mj-lt"/>
              <a:buAutoNum type="arabicPeriod"/>
            </a:pPr>
            <a:r>
              <a:rPr lang="en-US" dirty="0" smtClean="0"/>
              <a:t>Users (purchasing sub-list?)</a:t>
            </a:r>
          </a:p>
          <a:p>
            <a:pPr marL="228600" indent="-228600">
              <a:buFont typeface="+mj-lt"/>
              <a:buAutoNum type="arabicPeriod"/>
            </a:pPr>
            <a:r>
              <a:rPr lang="en-US" dirty="0" smtClean="0"/>
              <a:t>Parts</a:t>
            </a:r>
          </a:p>
          <a:p>
            <a:pPr marL="228600" indent="-228600">
              <a:buFont typeface="+mj-lt"/>
              <a:buAutoNum type="arabicPeriod"/>
            </a:pPr>
            <a:r>
              <a:rPr lang="en-US" dirty="0" smtClean="0"/>
              <a:t>Attachments</a:t>
            </a:r>
          </a:p>
          <a:p>
            <a:pPr marL="228600" indent="-228600">
              <a:buFont typeface="+mj-lt"/>
              <a:buAutoNum type="arabicPeriod"/>
            </a:pPr>
            <a:r>
              <a:rPr lang="en-US" dirty="0" smtClean="0"/>
              <a:t>Comments</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p:txBody>
      </p:sp>
      <p:sp>
        <p:nvSpPr>
          <p:cNvPr id="4" name="Slide Number Placeholder 3"/>
          <p:cNvSpPr>
            <a:spLocks noGrp="1"/>
          </p:cNvSpPr>
          <p:nvPr>
            <p:ph type="sldNum" sz="quarter" idx="10"/>
          </p:nvPr>
        </p:nvSpPr>
        <p:spPr/>
        <p:txBody>
          <a:bodyPr/>
          <a:lstStyle/>
          <a:p>
            <a:fld id="{3527D2F5-B07E-49D3-A694-925E5CCC014B}" type="slidenum">
              <a:rPr lang="en-US" smtClean="0"/>
              <a:t>9</a:t>
            </a:fld>
            <a:endParaRPr lang="en-US"/>
          </a:p>
        </p:txBody>
      </p:sp>
    </p:spTree>
    <p:extLst>
      <p:ext uri="{BB962C8B-B14F-4D97-AF65-F5344CB8AC3E}">
        <p14:creationId xmlns:p14="http://schemas.microsoft.com/office/powerpoint/2010/main" val="1513618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491708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2724966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1477040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dirty="0" smtClean="0"/>
              <a:t>5/9/2017</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2515751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301578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5/2/2017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3856411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5/2/2017</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865076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5/2/2017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3188297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5/2/2017</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2939016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5/2/2017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188844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5/2/2017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1489122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6913" y="82493"/>
            <a:ext cx="8690956" cy="69059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36913" y="902911"/>
            <a:ext cx="8690956" cy="447542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0" y="649287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5/9/2017</a:t>
            </a:r>
            <a:endParaRPr lang="en-US" dirty="0"/>
          </a:p>
        </p:txBody>
      </p:sp>
      <p:sp>
        <p:nvSpPr>
          <p:cNvPr id="5" name="Footer Placeholder 4"/>
          <p:cNvSpPr>
            <a:spLocks noGrp="1"/>
          </p:cNvSpPr>
          <p:nvPr>
            <p:ph type="ftr" sz="quarter" idx="3"/>
          </p:nvPr>
        </p:nvSpPr>
        <p:spPr>
          <a:xfrm>
            <a:off x="3028950" y="6489989"/>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86600" y="648999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FEB430-80FE-43B2-871B-976A5AAF5BCC}" type="slidenum">
              <a:rPr lang="en-US" smtClean="0"/>
              <a:t>‹#›</a:t>
            </a:fld>
            <a:endParaRPr lang="en-US"/>
          </a:p>
        </p:txBody>
      </p:sp>
    </p:spTree>
    <p:extLst>
      <p:ext uri="{BB962C8B-B14F-4D97-AF65-F5344CB8AC3E}">
        <p14:creationId xmlns:p14="http://schemas.microsoft.com/office/powerpoint/2010/main" val="20330274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slide" Target="slide5.xml"/></Relationships>
</file>

<file path=ppt/slides/_rels/slide1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slide" Target="slide5.xml"/></Relationships>
</file>

<file path=ppt/slides/_rels/slide1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slide" Target="slide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slide" Target="slide5.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slide" Target="slide51.xml"/><Relationship Id="rId4" Type="http://schemas.openxmlformats.org/officeDocument/2006/relationships/slide" Target="slide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48.xml"/><Relationship Id="rId4" Type="http://schemas.openxmlformats.org/officeDocument/2006/relationships/slide" Target="slide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51.xml"/><Relationship Id="rId5" Type="http://schemas.openxmlformats.org/officeDocument/2006/relationships/slide" Target="slide48.xml"/><Relationship Id="rId4" Type="http://schemas.openxmlformats.org/officeDocument/2006/relationships/slide" Target="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slide" Target="slide7.xml"/><Relationship Id="rId4" Type="http://schemas.openxmlformats.org/officeDocument/2006/relationships/slide" Target="slide4.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image" Target="../media/image16.png"/><Relationship Id="rId7" Type="http://schemas.openxmlformats.org/officeDocument/2006/relationships/slide" Target="slide4.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slide" Target="slide19.xml"/><Relationship Id="rId4" Type="http://schemas.openxmlformats.org/officeDocument/2006/relationships/image" Target="../media/image17.png"/><Relationship Id="rId9" Type="http://schemas.openxmlformats.org/officeDocument/2006/relationships/image" Target="../media/image20.png"/></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slide" Target="slide42.xml"/><Relationship Id="rId4" Type="http://schemas.openxmlformats.org/officeDocument/2006/relationships/slide" Target="slide48.xml"/></Relationships>
</file>

<file path=ppt/slides/_rels/slide4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slide" Target="slide42.xml"/><Relationship Id="rId4" Type="http://schemas.openxmlformats.org/officeDocument/2006/relationships/slide" Target="slide48.xml"/></Relationships>
</file>

<file path=ppt/slides/_rels/slide4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slide" Target="slide5.xml"/></Relationships>
</file>

<file path=ppt/slides/_rels/slide4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slide" Target="slide42.xml"/><Relationship Id="rId4" Type="http://schemas.openxmlformats.org/officeDocument/2006/relationships/slide" Target="slide4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51.xml"/><Relationship Id="rId5" Type="http://schemas.openxmlformats.org/officeDocument/2006/relationships/slide" Target="slide48.xml"/><Relationship Id="rId4" Type="http://schemas.openxmlformats.org/officeDocument/2006/relationships/slide" Target="slide4.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slide" Target="slide48.xml"/></Relationships>
</file>

<file path=ppt/slides/_rels/slide5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slide" Target="slide4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image" Target="../media/image2.png"/><Relationship Id="rId4" Type="http://schemas.openxmlformats.org/officeDocument/2006/relationships/slide" Target="slide5.xml"/></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slide" Target="slide5.xml"/></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slide" Target="slide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PCD Tracker</a:t>
            </a:r>
          </a:p>
        </p:txBody>
      </p:sp>
      <p:sp>
        <p:nvSpPr>
          <p:cNvPr id="3" name="Subtitle 2"/>
          <p:cNvSpPr>
            <a:spLocks noGrp="1"/>
          </p:cNvSpPr>
          <p:nvPr>
            <p:ph type="subTitle" idx="1"/>
          </p:nvPr>
        </p:nvSpPr>
        <p:spPr/>
        <p:txBody>
          <a:bodyPr>
            <a:normAutofit fontScale="92500" lnSpcReduction="20000"/>
          </a:bodyPr>
          <a:lstStyle/>
          <a:p>
            <a:r>
              <a:rPr lang="en-US" sz="3200" b="1" dirty="0" smtClean="0"/>
              <a:t>Storyboard</a:t>
            </a:r>
          </a:p>
          <a:p>
            <a:r>
              <a:rPr lang="en-US" sz="3200" b="1" dirty="0" smtClean="0"/>
              <a:t>“Keep It Simple”</a:t>
            </a:r>
          </a:p>
          <a:p>
            <a:r>
              <a:rPr lang="en-US" dirty="0" smtClean="0"/>
              <a:t>Gene Belford</a:t>
            </a:r>
          </a:p>
          <a:p>
            <a:r>
              <a:rPr lang="en-US" smtClean="0"/>
              <a:t>30 </a:t>
            </a:r>
            <a:r>
              <a:rPr lang="en-US" dirty="0" smtClean="0"/>
              <a:t>May 2017</a:t>
            </a:r>
            <a:endParaRPr lang="en-US" dirty="0"/>
          </a:p>
        </p:txBody>
      </p:sp>
    </p:spTree>
    <p:extLst>
      <p:ext uri="{BB962C8B-B14F-4D97-AF65-F5344CB8AC3E}">
        <p14:creationId xmlns:p14="http://schemas.microsoft.com/office/powerpoint/2010/main" val="24278733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14" y="92016"/>
            <a:ext cx="8687421" cy="794899"/>
          </a:xfrm>
        </p:spPr>
        <p:txBody>
          <a:bodyPr>
            <a:normAutofit fontScale="90000"/>
          </a:bodyPr>
          <a:lstStyle/>
          <a:p>
            <a:r>
              <a:rPr lang="en-US" dirty="0" smtClean="0"/>
              <a:t>Expanded PCD Draft From Track View II</a:t>
            </a:r>
            <a:endParaRPr lang="en-US" dirty="0"/>
          </a:p>
        </p:txBody>
      </p:sp>
      <p:sp>
        <p:nvSpPr>
          <p:cNvPr id="4" name="Date Placeholder 3"/>
          <p:cNvSpPr>
            <a:spLocks noGrp="1"/>
          </p:cNvSpPr>
          <p:nvPr>
            <p:ph type="dt" sz="half" idx="10"/>
          </p:nvPr>
        </p:nvSpPr>
        <p:spPr>
          <a:xfrm>
            <a:off x="0" y="6466749"/>
            <a:ext cx="2057400" cy="365125"/>
          </a:xfrm>
        </p:spPr>
        <p:txBody>
          <a:bodyPr/>
          <a:lstStyle/>
          <a:p>
            <a:r>
              <a:rPr lang="en-US" dirty="0" smtClean="0"/>
              <a:t>5/18/17</a:t>
            </a:r>
            <a:endParaRPr lang="en-US" dirty="0"/>
          </a:p>
        </p:txBody>
      </p:sp>
      <p:sp>
        <p:nvSpPr>
          <p:cNvPr id="5" name="Footer Placeholder 4"/>
          <p:cNvSpPr>
            <a:spLocks noGrp="1"/>
          </p:cNvSpPr>
          <p:nvPr>
            <p:ph type="ftr" sz="quarter" idx="11"/>
          </p:nvPr>
        </p:nvSpPr>
        <p:spPr>
          <a:xfrm>
            <a:off x="3028950" y="6463863"/>
            <a:ext cx="3086100" cy="365125"/>
          </a:xfrm>
        </p:spPr>
        <p:txBody>
          <a:bodyPr/>
          <a:lstStyle/>
          <a:p>
            <a:endParaRPr lang="en-US" dirty="0"/>
          </a:p>
        </p:txBody>
      </p:sp>
      <p:sp>
        <p:nvSpPr>
          <p:cNvPr id="6" name="Slide Number Placeholder 5"/>
          <p:cNvSpPr>
            <a:spLocks noGrp="1"/>
          </p:cNvSpPr>
          <p:nvPr>
            <p:ph type="sldNum" sz="quarter" idx="12"/>
          </p:nvPr>
        </p:nvSpPr>
        <p:spPr>
          <a:xfrm>
            <a:off x="7086600" y="6463864"/>
            <a:ext cx="2057400" cy="365125"/>
          </a:xfrm>
        </p:spPr>
        <p:txBody>
          <a:bodyPr/>
          <a:lstStyle/>
          <a:p>
            <a:fld id="{E7E4F1F3-89CE-45FD-84A5-5DB6D4995480}" type="slidenum">
              <a:rPr lang="en-US" smtClean="0"/>
              <a:t>10</a:t>
            </a:fld>
            <a:endParaRPr lang="en-US" dirty="0"/>
          </a:p>
        </p:txBody>
      </p:sp>
      <p:sp>
        <p:nvSpPr>
          <p:cNvPr id="20" name="Rectangle 19"/>
          <p:cNvSpPr/>
          <p:nvPr/>
        </p:nvSpPr>
        <p:spPr>
          <a:xfrm>
            <a:off x="746359" y="757644"/>
            <a:ext cx="7653362" cy="607134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prstClr val="white"/>
              </a:solidFill>
            </a:endParaRPr>
          </a:p>
        </p:txBody>
      </p:sp>
      <p:sp>
        <p:nvSpPr>
          <p:cNvPr id="74" name="TextBox 90"/>
          <p:cNvSpPr txBox="1"/>
          <p:nvPr/>
        </p:nvSpPr>
        <p:spPr>
          <a:xfrm>
            <a:off x="767571" y="747243"/>
            <a:ext cx="1055800"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100" dirty="0" smtClean="0">
                <a:solidFill>
                  <a:srgbClr val="FF0000"/>
                </a:solidFill>
                <a:latin typeface="Calibri" panose="020F0502020204030204"/>
                <a:ea typeface="+mn-ea"/>
              </a:rPr>
              <a:t>Required: *</a:t>
            </a:r>
            <a:endParaRPr lang="en-US" sz="1100" dirty="0">
              <a:solidFill>
                <a:srgbClr val="FF0000"/>
              </a:solidFill>
              <a:latin typeface="Calibri" panose="020F0502020204030204"/>
              <a:ea typeface="+mn-ea"/>
            </a:endParaRPr>
          </a:p>
        </p:txBody>
      </p:sp>
      <p:grpSp>
        <p:nvGrpSpPr>
          <p:cNvPr id="117" name="Group 116"/>
          <p:cNvGrpSpPr/>
          <p:nvPr/>
        </p:nvGrpSpPr>
        <p:grpSpPr>
          <a:xfrm>
            <a:off x="1180247" y="2026046"/>
            <a:ext cx="7167568" cy="2911610"/>
            <a:chOff x="904552" y="2485593"/>
            <a:chExt cx="7037701" cy="2911610"/>
          </a:xfrm>
        </p:grpSpPr>
        <p:sp>
          <p:nvSpPr>
            <p:cNvPr id="118" name="TextBox 44"/>
            <p:cNvSpPr txBox="1"/>
            <p:nvPr/>
          </p:nvSpPr>
          <p:spPr>
            <a:xfrm>
              <a:off x="904552" y="2538787"/>
              <a:ext cx="858504" cy="309314"/>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Remarks:</a:t>
              </a:r>
              <a:endParaRPr lang="en-US" sz="1400" b="0" dirty="0">
                <a:solidFill>
                  <a:prstClr val="black"/>
                </a:solidFill>
                <a:latin typeface="Calibri" panose="020F0502020204030204"/>
                <a:ea typeface="+mn-ea"/>
              </a:endParaRPr>
            </a:p>
          </p:txBody>
        </p:sp>
        <p:sp>
          <p:nvSpPr>
            <p:cNvPr id="119" name="Rectangle 118"/>
            <p:cNvSpPr/>
            <p:nvPr/>
          </p:nvSpPr>
          <p:spPr>
            <a:xfrm>
              <a:off x="1724845" y="2485593"/>
              <a:ext cx="6217408" cy="291161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20" name="Rectangle 119"/>
            <p:cNvSpPr/>
            <p:nvPr/>
          </p:nvSpPr>
          <p:spPr>
            <a:xfrm>
              <a:off x="1775882" y="2535274"/>
              <a:ext cx="5100003" cy="280947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121" name="Rectangle 120"/>
            <p:cNvSpPr/>
            <p:nvPr/>
          </p:nvSpPr>
          <p:spPr>
            <a:xfrm>
              <a:off x="1969722" y="2599321"/>
              <a:ext cx="4717655" cy="6853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smtClean="0">
                  <a:solidFill>
                    <a:prstClr val="black"/>
                  </a:solidFill>
                </a:rPr>
                <a:t>3/3/2016-	The </a:t>
              </a:r>
              <a:r>
                <a:rPr lang="en-US" sz="800" b="0" dirty="0">
                  <a:solidFill>
                    <a:prstClr val="black"/>
                  </a:solidFill>
                </a:rPr>
                <a:t>purpose of this PCD revision is to direct LM Manassas </a:t>
              </a:r>
              <a:r>
                <a:rPr lang="en-US" sz="800" b="0" dirty="0" smtClean="0">
                  <a:solidFill>
                    <a:prstClr val="black"/>
                  </a:solidFill>
                </a:rPr>
                <a:t>Production </a:t>
              </a:r>
              <a:r>
                <a:rPr lang="en-US" sz="800" b="0" dirty="0">
                  <a:solidFill>
                    <a:prstClr val="black"/>
                  </a:solidFill>
                </a:rPr>
                <a:t>Control &amp; LM Clearwater to </a:t>
              </a:r>
              <a:r>
                <a:rPr lang="en-US" sz="800" b="0" dirty="0" smtClean="0">
                  <a:solidFill>
                    <a:prstClr val="black"/>
                  </a:solidFill>
                </a:rPr>
                <a:t> order </a:t>
              </a:r>
              <a:r>
                <a:rPr lang="en-US" sz="800" b="0" dirty="0">
                  <a:solidFill>
                    <a:prstClr val="black"/>
                  </a:solidFill>
                </a:rPr>
                <a:t>the remainder material for SSN </a:t>
              </a:r>
              <a:r>
                <a:rPr lang="en-US" sz="800" b="0" dirty="0" smtClean="0">
                  <a:solidFill>
                    <a:prstClr val="black"/>
                  </a:solidFill>
                </a:rPr>
                <a:t>794 </a:t>
              </a:r>
              <a:r>
                <a:rPr lang="en-US" sz="800" b="0" dirty="0">
                  <a:solidFill>
                    <a:prstClr val="black"/>
                  </a:solidFill>
                </a:rPr>
                <a:t>by replacing the existing LLEOQ HPCDs created from </a:t>
              </a:r>
              <a:r>
                <a:rPr lang="en-US" sz="800" b="0" dirty="0" smtClean="0">
                  <a:solidFill>
                    <a:prstClr val="black"/>
                  </a:solidFill>
                </a:rPr>
                <a:t>previous </a:t>
              </a:r>
              <a:r>
                <a:rPr lang="en-US" sz="800" b="0" dirty="0">
                  <a:solidFill>
                    <a:prstClr val="black"/>
                  </a:solidFill>
                </a:rPr>
                <a:t>PCD </a:t>
              </a:r>
              <a:r>
                <a:rPr lang="en-US" sz="800" b="0" dirty="0" smtClean="0">
                  <a:solidFill>
                    <a:prstClr val="black"/>
                  </a:solidFill>
                </a:rPr>
                <a:t>revisions </a:t>
              </a:r>
              <a:r>
                <a:rPr lang="en-US" sz="800" b="0" dirty="0">
                  <a:solidFill>
                    <a:prstClr val="black"/>
                  </a:solidFill>
                </a:rPr>
                <a:t>with the full system bill of material P/N N148500-1.  The work </a:t>
              </a:r>
              <a:r>
                <a:rPr lang="en-US" sz="800" b="0" dirty="0" smtClean="0">
                  <a:solidFill>
                    <a:prstClr val="black"/>
                  </a:solidFill>
                </a:rPr>
                <a:t>packages </a:t>
              </a:r>
              <a:r>
                <a:rPr lang="en-US" sz="800" b="0" dirty="0">
                  <a:solidFill>
                    <a:prstClr val="black"/>
                  </a:solidFill>
                </a:rPr>
                <a:t>listed below are still valid and all existing orders are to </a:t>
              </a:r>
              <a:r>
                <a:rPr lang="en-US" sz="800" b="0" dirty="0" smtClean="0">
                  <a:solidFill>
                    <a:prstClr val="black"/>
                  </a:solidFill>
                </a:rPr>
                <a:t>be reassigned </a:t>
              </a:r>
              <a:r>
                <a:rPr lang="en-US" sz="800" b="0" dirty="0">
                  <a:solidFill>
                    <a:prstClr val="black"/>
                  </a:solidFill>
                </a:rPr>
                <a:t>to the full system.  There is no change to the ASRU early </a:t>
              </a:r>
              <a:r>
                <a:rPr lang="en-US" sz="800" b="0" dirty="0" smtClean="0">
                  <a:solidFill>
                    <a:prstClr val="black"/>
                  </a:solidFill>
                </a:rPr>
                <a:t>delivery</a:t>
              </a:r>
              <a:r>
                <a:rPr lang="en-US" sz="800" b="0" dirty="0">
                  <a:solidFill>
                    <a:prstClr val="black"/>
                  </a:solidFill>
                </a:rPr>
                <a:t>, flow valve kit, or PCK.</a:t>
              </a:r>
            </a:p>
          </p:txBody>
        </p:sp>
        <p:sp>
          <p:nvSpPr>
            <p:cNvPr id="122" name="Rectangle 121"/>
            <p:cNvSpPr/>
            <p:nvPr/>
          </p:nvSpPr>
          <p:spPr>
            <a:xfrm>
              <a:off x="6923935" y="2615750"/>
              <a:ext cx="448916" cy="21031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123" name="Rectangle 122"/>
            <p:cNvSpPr/>
            <p:nvPr/>
          </p:nvSpPr>
          <p:spPr>
            <a:xfrm>
              <a:off x="7422415" y="2615750"/>
              <a:ext cx="448916" cy="199017"/>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a:t>
              </a:r>
              <a:endParaRPr lang="en-US" sz="1200" b="0" dirty="0">
                <a:solidFill>
                  <a:prstClr val="black"/>
                </a:solidFill>
              </a:endParaRPr>
            </a:p>
          </p:txBody>
        </p:sp>
        <p:sp>
          <p:nvSpPr>
            <p:cNvPr id="124" name="Flowchart: Process 123"/>
            <p:cNvSpPr/>
            <p:nvPr/>
          </p:nvSpPr>
          <p:spPr>
            <a:xfrm>
              <a:off x="1820347" y="265750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5" name="Straight Connector 124"/>
            <p:cNvCxnSpPr/>
            <p:nvPr/>
          </p:nvCxnSpPr>
          <p:spPr>
            <a:xfrm flipH="1">
              <a:off x="6703890" y="2535571"/>
              <a:ext cx="28344" cy="2809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Isosceles Triangle 125"/>
            <p:cNvSpPr/>
            <p:nvPr/>
          </p:nvSpPr>
          <p:spPr>
            <a:xfrm>
              <a:off x="6757888" y="5224119"/>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Isosceles Triangle 126"/>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lowchart: Process 127"/>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7" name="Rounded Rectangle 106"/>
          <p:cNvSpPr/>
          <p:nvPr/>
        </p:nvSpPr>
        <p:spPr>
          <a:xfrm>
            <a:off x="869126" y="6516754"/>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Save</a:t>
            </a:r>
            <a:endParaRPr lang="en-US" sz="1200" b="1" dirty="0">
              <a:solidFill>
                <a:schemeClr val="tx1"/>
              </a:solidFill>
            </a:endParaRPr>
          </a:p>
        </p:txBody>
      </p:sp>
      <p:sp>
        <p:nvSpPr>
          <p:cNvPr id="111" name="Rounded Rectangle 110"/>
          <p:cNvSpPr/>
          <p:nvPr/>
        </p:nvSpPr>
        <p:spPr>
          <a:xfrm>
            <a:off x="2289713" y="652889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Submit</a:t>
            </a:r>
            <a:endParaRPr lang="en-US" sz="1200" b="1" dirty="0">
              <a:solidFill>
                <a:schemeClr val="tx1"/>
              </a:solidFill>
            </a:endParaRPr>
          </a:p>
        </p:txBody>
      </p:sp>
      <p:sp>
        <p:nvSpPr>
          <p:cNvPr id="129" name="Rounded Rectangle 128"/>
          <p:cNvSpPr/>
          <p:nvPr/>
        </p:nvSpPr>
        <p:spPr>
          <a:xfrm>
            <a:off x="5130888" y="652889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130" name="Action Button: Custom 129">
            <a:hlinkClick r:id="rId3" action="ppaction://hlinksldjump" highlightClick="1"/>
          </p:cNvPr>
          <p:cNvSpPr/>
          <p:nvPr/>
        </p:nvSpPr>
        <p:spPr>
          <a:xfrm>
            <a:off x="7261770" y="6487306"/>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Back</a:t>
            </a:r>
            <a:endParaRPr lang="en-US" sz="1200" b="1" dirty="0">
              <a:solidFill>
                <a:schemeClr val="tx1"/>
              </a:solidFill>
            </a:endParaRPr>
          </a:p>
        </p:txBody>
      </p:sp>
      <p:sp>
        <p:nvSpPr>
          <p:cNvPr id="135" name="Rounded Rectangle 134"/>
          <p:cNvSpPr/>
          <p:nvPr/>
        </p:nvSpPr>
        <p:spPr>
          <a:xfrm>
            <a:off x="3710300" y="6536309"/>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View</a:t>
            </a:r>
            <a:endParaRPr lang="en-US" sz="1200" b="1" dirty="0">
              <a:solidFill>
                <a:schemeClr val="tx1"/>
              </a:solidFill>
            </a:endParaRPr>
          </a:p>
        </p:txBody>
      </p:sp>
      <p:grpSp>
        <p:nvGrpSpPr>
          <p:cNvPr id="23" name="Group 22"/>
          <p:cNvGrpSpPr/>
          <p:nvPr/>
        </p:nvGrpSpPr>
        <p:grpSpPr>
          <a:xfrm>
            <a:off x="878349" y="5868894"/>
            <a:ext cx="7460758" cy="553204"/>
            <a:chOff x="878349" y="5582091"/>
            <a:chExt cx="7460758" cy="553204"/>
          </a:xfrm>
        </p:grpSpPr>
        <p:sp>
          <p:nvSpPr>
            <p:cNvPr id="104" name="TextBox 128"/>
            <p:cNvSpPr txBox="1"/>
            <p:nvPr/>
          </p:nvSpPr>
          <p:spPr>
            <a:xfrm>
              <a:off x="878349" y="5582091"/>
              <a:ext cx="1183607" cy="288124"/>
            </a:xfrm>
            <a:prstGeom prst="rect">
              <a:avLst/>
            </a:prstGeom>
            <a:noFill/>
          </p:spPr>
          <p:txBody>
            <a:bodyPr wrap="squar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Attachments:</a:t>
              </a:r>
              <a:endParaRPr lang="en-US" sz="1400" b="0" dirty="0">
                <a:solidFill>
                  <a:prstClr val="black"/>
                </a:solidFill>
                <a:latin typeface="Calibri" panose="020F0502020204030204"/>
                <a:ea typeface="+mn-ea"/>
              </a:endParaRPr>
            </a:p>
          </p:txBody>
        </p:sp>
        <p:sp>
          <p:nvSpPr>
            <p:cNvPr id="105" name="Rectangle 104"/>
            <p:cNvSpPr/>
            <p:nvPr/>
          </p:nvSpPr>
          <p:spPr>
            <a:xfrm>
              <a:off x="1996268" y="5623871"/>
              <a:ext cx="6342839" cy="51142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06" name="Rectangle 105"/>
            <p:cNvSpPr/>
            <p:nvPr/>
          </p:nvSpPr>
          <p:spPr>
            <a:xfrm>
              <a:off x="2047248" y="5673551"/>
              <a:ext cx="4565394" cy="40879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108" name="Rectangle 107"/>
            <p:cNvSpPr/>
            <p:nvPr/>
          </p:nvSpPr>
          <p:spPr>
            <a:xfrm>
              <a:off x="2325445" y="5785580"/>
              <a:ext cx="4120379" cy="1752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Contract N00024-15-C-6222 UCA dated 03 Feb 2015.</a:t>
              </a:r>
            </a:p>
          </p:txBody>
        </p:sp>
        <p:sp>
          <p:nvSpPr>
            <p:cNvPr id="109" name="Rectangle 108"/>
            <p:cNvSpPr/>
            <p:nvPr/>
          </p:nvSpPr>
          <p:spPr>
            <a:xfrm>
              <a:off x="6692524" y="5676517"/>
              <a:ext cx="457200" cy="21031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110" name="Rectangle 109"/>
            <p:cNvSpPr/>
            <p:nvPr/>
          </p:nvSpPr>
          <p:spPr>
            <a:xfrm>
              <a:off x="7728978" y="5676517"/>
              <a:ext cx="548640" cy="210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View</a:t>
              </a:r>
              <a:endParaRPr lang="en-US" sz="1200" b="0" dirty="0">
                <a:solidFill>
                  <a:schemeClr val="bg2">
                    <a:lumMod val="50000"/>
                  </a:schemeClr>
                </a:solidFill>
              </a:endParaRPr>
            </a:p>
          </p:txBody>
        </p:sp>
        <p:sp>
          <p:nvSpPr>
            <p:cNvPr id="112" name="Flowchart: Process 111"/>
            <p:cNvSpPr/>
            <p:nvPr/>
          </p:nvSpPr>
          <p:spPr>
            <a:xfrm>
              <a:off x="2156900" y="5821633"/>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3" name="Straight Connector 112"/>
            <p:cNvCxnSpPr/>
            <p:nvPr/>
          </p:nvCxnSpPr>
          <p:spPr>
            <a:xfrm>
              <a:off x="6521307" y="5673551"/>
              <a:ext cx="0" cy="4328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Isosceles Triangle 113"/>
            <p:cNvSpPr/>
            <p:nvPr/>
          </p:nvSpPr>
          <p:spPr>
            <a:xfrm>
              <a:off x="6521307" y="5969538"/>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Isosceles Triangle 114"/>
            <p:cNvSpPr/>
            <p:nvPr/>
          </p:nvSpPr>
          <p:spPr>
            <a:xfrm rot="10800000">
              <a:off x="6521308" y="5725272"/>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lowchart: Process 115"/>
            <p:cNvSpPr/>
            <p:nvPr/>
          </p:nvSpPr>
          <p:spPr>
            <a:xfrm>
              <a:off x="6521307" y="5856361"/>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7210751" y="5676517"/>
              <a:ext cx="457200" cy="210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Del</a:t>
              </a:r>
              <a:endParaRPr lang="en-US" sz="1200" b="0" dirty="0">
                <a:solidFill>
                  <a:schemeClr val="bg2">
                    <a:lumMod val="50000"/>
                  </a:schemeClr>
                </a:solidFill>
              </a:endParaRPr>
            </a:p>
          </p:txBody>
        </p:sp>
      </p:grpSp>
      <p:grpSp>
        <p:nvGrpSpPr>
          <p:cNvPr id="146" name="Group 145"/>
          <p:cNvGrpSpPr/>
          <p:nvPr/>
        </p:nvGrpSpPr>
        <p:grpSpPr>
          <a:xfrm>
            <a:off x="877342" y="5038023"/>
            <a:ext cx="7470472" cy="844139"/>
            <a:chOff x="868635" y="5291157"/>
            <a:chExt cx="7470472" cy="844139"/>
          </a:xfrm>
        </p:grpSpPr>
        <p:sp>
          <p:nvSpPr>
            <p:cNvPr id="147" name="TextBox 128"/>
            <p:cNvSpPr txBox="1"/>
            <p:nvPr/>
          </p:nvSpPr>
          <p:spPr>
            <a:xfrm>
              <a:off x="868635" y="5309411"/>
              <a:ext cx="1183607" cy="288124"/>
            </a:xfrm>
            <a:prstGeom prst="rect">
              <a:avLst/>
            </a:prstGeom>
            <a:noFill/>
          </p:spPr>
          <p:txBody>
            <a:bodyPr wrap="squar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References:</a:t>
              </a:r>
              <a:endParaRPr lang="en-US" sz="1400" b="0" dirty="0">
                <a:solidFill>
                  <a:prstClr val="black"/>
                </a:solidFill>
                <a:latin typeface="Calibri" panose="020F0502020204030204"/>
                <a:ea typeface="+mn-ea"/>
              </a:endParaRPr>
            </a:p>
          </p:txBody>
        </p:sp>
        <p:sp>
          <p:nvSpPr>
            <p:cNvPr id="148" name="Rectangle 147"/>
            <p:cNvSpPr/>
            <p:nvPr/>
          </p:nvSpPr>
          <p:spPr>
            <a:xfrm>
              <a:off x="1996268" y="5291157"/>
              <a:ext cx="6342839" cy="84413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49" name="Rectangle 148"/>
            <p:cNvSpPr/>
            <p:nvPr/>
          </p:nvSpPr>
          <p:spPr>
            <a:xfrm>
              <a:off x="2047248" y="5363820"/>
              <a:ext cx="4565394" cy="71852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150" name="Rectangle 149"/>
            <p:cNvSpPr/>
            <p:nvPr/>
          </p:nvSpPr>
          <p:spPr>
            <a:xfrm>
              <a:off x="2325445" y="5649100"/>
              <a:ext cx="4120379" cy="1752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Contract </a:t>
              </a:r>
              <a:r>
                <a:rPr lang="en-US" sz="800" b="0" dirty="0">
                  <a:solidFill>
                    <a:prstClr val="black"/>
                  </a:solidFill>
                </a:rPr>
                <a:t>N00025-15-C-6222 Mod P000Z1 dated 30 Sept </a:t>
              </a:r>
              <a:r>
                <a:rPr lang="en-US" sz="800" b="0" dirty="0" smtClean="0">
                  <a:solidFill>
                    <a:prstClr val="black"/>
                  </a:solidFill>
                </a:rPr>
                <a:t>2016.</a:t>
              </a:r>
              <a:endParaRPr lang="en-US" sz="800" b="0" dirty="0">
                <a:solidFill>
                  <a:prstClr val="black"/>
                </a:solidFill>
              </a:endParaRPr>
            </a:p>
          </p:txBody>
        </p:sp>
        <p:sp>
          <p:nvSpPr>
            <p:cNvPr id="151" name="Rectangle 150"/>
            <p:cNvSpPr/>
            <p:nvPr/>
          </p:nvSpPr>
          <p:spPr>
            <a:xfrm>
              <a:off x="6692524" y="5376261"/>
              <a:ext cx="457200" cy="21031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152" name="Rectangle 151"/>
            <p:cNvSpPr/>
            <p:nvPr/>
          </p:nvSpPr>
          <p:spPr>
            <a:xfrm>
              <a:off x="7728978" y="5376261"/>
              <a:ext cx="548640" cy="21031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tx1"/>
                  </a:solidFill>
                </a:rPr>
                <a:t>View</a:t>
              </a:r>
              <a:endParaRPr lang="en-US" sz="1200" b="0" dirty="0">
                <a:solidFill>
                  <a:schemeClr val="tx1"/>
                </a:solidFill>
              </a:endParaRPr>
            </a:p>
          </p:txBody>
        </p:sp>
        <p:sp>
          <p:nvSpPr>
            <p:cNvPr id="153" name="Flowchart: Process 152"/>
            <p:cNvSpPr/>
            <p:nvPr/>
          </p:nvSpPr>
          <p:spPr>
            <a:xfrm>
              <a:off x="2156900" y="5685153"/>
              <a:ext cx="91334" cy="91440"/>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4" name="Straight Connector 153"/>
            <p:cNvCxnSpPr/>
            <p:nvPr/>
          </p:nvCxnSpPr>
          <p:spPr>
            <a:xfrm>
              <a:off x="6499076" y="5360934"/>
              <a:ext cx="0" cy="7318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5" name="Isosceles Triangle 154"/>
            <p:cNvSpPr/>
            <p:nvPr/>
          </p:nvSpPr>
          <p:spPr>
            <a:xfrm>
              <a:off x="6521307" y="5969538"/>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Isosceles Triangle 155"/>
            <p:cNvSpPr/>
            <p:nvPr/>
          </p:nvSpPr>
          <p:spPr>
            <a:xfrm rot="10800000">
              <a:off x="6507660" y="5384072"/>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lowchart: Process 156"/>
            <p:cNvSpPr/>
            <p:nvPr/>
          </p:nvSpPr>
          <p:spPr>
            <a:xfrm>
              <a:off x="6521307" y="5501514"/>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7210751" y="5376261"/>
              <a:ext cx="457200" cy="21031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tx1"/>
                  </a:solidFill>
                </a:rPr>
                <a:t>Del</a:t>
              </a:r>
              <a:endParaRPr lang="en-US" sz="1200" b="0" dirty="0">
                <a:solidFill>
                  <a:schemeClr val="tx1"/>
                </a:solidFill>
              </a:endParaRPr>
            </a:p>
          </p:txBody>
        </p:sp>
      </p:grpSp>
      <p:sp>
        <p:nvSpPr>
          <p:cNvPr id="166" name="TextBox 9"/>
          <p:cNvSpPr txBox="1"/>
          <p:nvPr/>
        </p:nvSpPr>
        <p:spPr>
          <a:xfrm>
            <a:off x="5232797" y="903676"/>
            <a:ext cx="77948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Subject:</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67" name="Rectangle 166"/>
          <p:cNvSpPr/>
          <p:nvPr/>
        </p:nvSpPr>
        <p:spPr>
          <a:xfrm>
            <a:off x="5939703" y="973595"/>
            <a:ext cx="2248002"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err="1" smtClean="0">
                <a:solidFill>
                  <a:prstClr val="black"/>
                </a:solidFill>
              </a:rPr>
              <a:t>neration</a:t>
            </a:r>
            <a:r>
              <a:rPr lang="en-US" sz="1050" b="0" dirty="0" smtClean="0">
                <a:solidFill>
                  <a:prstClr val="black"/>
                </a:solidFill>
              </a:rPr>
              <a:t> </a:t>
            </a:r>
            <a:r>
              <a:rPr lang="en-US" sz="1050" b="0" dirty="0">
                <a:solidFill>
                  <a:prstClr val="black"/>
                </a:solidFill>
              </a:rPr>
              <a:t>of SSN 794 Spares Hardware</a:t>
            </a:r>
          </a:p>
        </p:txBody>
      </p:sp>
      <p:sp>
        <p:nvSpPr>
          <p:cNvPr id="168" name="TextBox 58"/>
          <p:cNvSpPr txBox="1"/>
          <p:nvPr/>
        </p:nvSpPr>
        <p:spPr>
          <a:xfrm>
            <a:off x="764732" y="898974"/>
            <a:ext cx="484342" cy="281702"/>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a:t>
            </a:r>
            <a:endParaRPr lang="en-US" sz="1200" b="0" dirty="0">
              <a:solidFill>
                <a:prstClr val="black"/>
              </a:solidFill>
              <a:latin typeface="Calibri" panose="020F0502020204030204"/>
              <a:ea typeface="+mn-ea"/>
            </a:endParaRPr>
          </a:p>
        </p:txBody>
      </p:sp>
      <p:sp>
        <p:nvSpPr>
          <p:cNvPr id="169" name="Rectangle 168"/>
          <p:cNvSpPr/>
          <p:nvPr/>
        </p:nvSpPr>
        <p:spPr>
          <a:xfrm>
            <a:off x="1209490" y="959697"/>
            <a:ext cx="2080706" cy="164956"/>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Draft-001275	</a:t>
            </a:r>
            <a:r>
              <a:rPr lang="en-US" sz="1050" dirty="0">
                <a:solidFill>
                  <a:srgbClr val="FF0000"/>
                </a:solidFill>
              </a:rPr>
              <a:t> ARCI-FY-TI-SEQ#</a:t>
            </a:r>
            <a:endParaRPr lang="en-US" sz="1050" b="0" dirty="0">
              <a:solidFill>
                <a:prstClr val="black"/>
              </a:solidFill>
            </a:endParaRPr>
          </a:p>
        </p:txBody>
      </p:sp>
      <p:sp>
        <p:nvSpPr>
          <p:cNvPr id="172" name="TextBox 99"/>
          <p:cNvSpPr txBox="1"/>
          <p:nvPr/>
        </p:nvSpPr>
        <p:spPr>
          <a:xfrm>
            <a:off x="3444225" y="903676"/>
            <a:ext cx="45083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FY:</a:t>
            </a:r>
            <a:r>
              <a:rPr lang="en-US" sz="1200" b="0" dirty="0" smtClean="0">
                <a:solidFill>
                  <a:srgbClr val="FF0000"/>
                </a:solidFill>
                <a:latin typeface="Calibri" panose="020F0502020204030204"/>
              </a:rPr>
              <a:t>*</a:t>
            </a:r>
            <a:endParaRPr lang="en-US" sz="1200" b="0" dirty="0">
              <a:solidFill>
                <a:prstClr val="black"/>
              </a:solidFill>
              <a:latin typeface="Calibri" panose="020F0502020204030204"/>
              <a:ea typeface="+mn-ea"/>
            </a:endParaRPr>
          </a:p>
        </p:txBody>
      </p:sp>
      <p:grpSp>
        <p:nvGrpSpPr>
          <p:cNvPr id="35" name="Group 34"/>
          <p:cNvGrpSpPr/>
          <p:nvPr/>
        </p:nvGrpSpPr>
        <p:grpSpPr>
          <a:xfrm>
            <a:off x="3826692" y="973595"/>
            <a:ext cx="366201" cy="137160"/>
            <a:chOff x="3826692" y="999721"/>
            <a:chExt cx="366201" cy="137160"/>
          </a:xfrm>
        </p:grpSpPr>
        <p:sp>
          <p:nvSpPr>
            <p:cNvPr id="173" name="Rectangle 172"/>
            <p:cNvSpPr/>
            <p:nvPr/>
          </p:nvSpPr>
          <p:spPr>
            <a:xfrm>
              <a:off x="3826692" y="999721"/>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15</a:t>
              </a:r>
              <a:endParaRPr lang="en-US" sz="1050" b="0" dirty="0">
                <a:solidFill>
                  <a:prstClr val="black"/>
                </a:solidFill>
              </a:endParaRPr>
            </a:p>
          </p:txBody>
        </p:sp>
        <p:sp>
          <p:nvSpPr>
            <p:cNvPr id="174" name="Isosceles Triangle 173"/>
            <p:cNvSpPr/>
            <p:nvPr/>
          </p:nvSpPr>
          <p:spPr>
            <a:xfrm rot="10800000">
              <a:off x="4121279"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176" name="TextBox 99"/>
          <p:cNvSpPr txBox="1"/>
          <p:nvPr/>
        </p:nvSpPr>
        <p:spPr>
          <a:xfrm>
            <a:off x="4346922" y="903676"/>
            <a:ext cx="485479"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TI:</a:t>
            </a:r>
            <a:r>
              <a:rPr lang="en-US" sz="1200" b="0" dirty="0" smtClean="0">
                <a:solidFill>
                  <a:srgbClr val="FF0000"/>
                </a:solidFill>
                <a:latin typeface="Calibri" panose="020F0502020204030204"/>
              </a:rPr>
              <a:t>*</a:t>
            </a:r>
            <a:endParaRPr lang="en-US" sz="1200" b="0" dirty="0">
              <a:solidFill>
                <a:srgbClr val="FF0000"/>
              </a:solidFill>
              <a:latin typeface="Calibri" panose="020F0502020204030204"/>
            </a:endParaRPr>
          </a:p>
        </p:txBody>
      </p:sp>
      <p:grpSp>
        <p:nvGrpSpPr>
          <p:cNvPr id="27" name="Group 26"/>
          <p:cNvGrpSpPr/>
          <p:nvPr/>
        </p:nvGrpSpPr>
        <p:grpSpPr>
          <a:xfrm>
            <a:off x="4769035" y="973595"/>
            <a:ext cx="485748" cy="137160"/>
            <a:chOff x="4769035" y="999721"/>
            <a:chExt cx="485748" cy="137160"/>
          </a:xfrm>
        </p:grpSpPr>
        <p:sp>
          <p:nvSpPr>
            <p:cNvPr id="177" name="Rectangle 176"/>
            <p:cNvSpPr/>
            <p:nvPr/>
          </p:nvSpPr>
          <p:spPr>
            <a:xfrm>
              <a:off x="4769035" y="999721"/>
              <a:ext cx="485748"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TI16</a:t>
              </a:r>
              <a:endParaRPr lang="en-US" sz="1050" b="0" dirty="0">
                <a:solidFill>
                  <a:prstClr val="black"/>
                </a:solidFill>
              </a:endParaRPr>
            </a:p>
          </p:txBody>
        </p:sp>
        <p:sp>
          <p:nvSpPr>
            <p:cNvPr id="178" name="Isosceles Triangle 177"/>
            <p:cNvSpPr/>
            <p:nvPr/>
          </p:nvSpPr>
          <p:spPr>
            <a:xfrm rot="10800000">
              <a:off x="5150013"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180" name="Rectangle 179"/>
          <p:cNvSpPr/>
          <p:nvPr/>
        </p:nvSpPr>
        <p:spPr>
          <a:xfrm>
            <a:off x="3456384" y="1184070"/>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Joe Smith</a:t>
            </a:r>
            <a:endParaRPr lang="en-US" sz="1050" b="0" dirty="0">
              <a:solidFill>
                <a:schemeClr val="tx1"/>
              </a:solidFill>
            </a:endParaRPr>
          </a:p>
        </p:txBody>
      </p:sp>
      <p:sp>
        <p:nvSpPr>
          <p:cNvPr id="181" name="TextBox 90"/>
          <p:cNvSpPr txBox="1"/>
          <p:nvPr/>
        </p:nvSpPr>
        <p:spPr>
          <a:xfrm>
            <a:off x="2655898" y="1114151"/>
            <a:ext cx="861453"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Originator:</a:t>
            </a:r>
            <a:endParaRPr lang="en-US" sz="1200" b="0" dirty="0">
              <a:solidFill>
                <a:schemeClr val="tx1"/>
              </a:solidFill>
              <a:latin typeface="Calibri" panose="020F0502020204030204"/>
              <a:ea typeface="+mn-ea"/>
            </a:endParaRPr>
          </a:p>
        </p:txBody>
      </p:sp>
      <p:sp>
        <p:nvSpPr>
          <p:cNvPr id="182" name="TextBox 26"/>
          <p:cNvSpPr txBox="1"/>
          <p:nvPr/>
        </p:nvSpPr>
        <p:spPr>
          <a:xfrm>
            <a:off x="646110" y="1114151"/>
            <a:ext cx="119782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 Required:</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83" name="Rectangle 182"/>
          <p:cNvSpPr/>
          <p:nvPr/>
        </p:nvSpPr>
        <p:spPr>
          <a:xfrm>
            <a:off x="1766452" y="1184070"/>
            <a:ext cx="725714" cy="13716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4/13/17</a:t>
            </a:r>
            <a:endParaRPr lang="en-US" sz="1050" b="0" dirty="0">
              <a:solidFill>
                <a:prstClr val="black"/>
              </a:solidFill>
            </a:endParaRPr>
          </a:p>
        </p:txBody>
      </p:sp>
      <p:pic>
        <p:nvPicPr>
          <p:cNvPr id="184" name="Picture 183"/>
          <p:cNvPicPr>
            <a:picLocks noChangeAspect="1"/>
          </p:cNvPicPr>
          <p:nvPr/>
        </p:nvPicPr>
        <p:blipFill>
          <a:blip r:embed="rId5"/>
          <a:stretch>
            <a:fillRect/>
          </a:stretch>
        </p:blipFill>
        <p:spPr>
          <a:xfrm>
            <a:off x="2523208" y="1182552"/>
            <a:ext cx="120169" cy="140197"/>
          </a:xfrm>
          <a:prstGeom prst="rect">
            <a:avLst/>
          </a:prstGeom>
        </p:spPr>
      </p:pic>
      <p:sp>
        <p:nvSpPr>
          <p:cNvPr id="185" name="Rectangle 184"/>
          <p:cNvSpPr/>
          <p:nvPr/>
        </p:nvSpPr>
        <p:spPr>
          <a:xfrm>
            <a:off x="7161891" y="1192777"/>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Current</a:t>
            </a:r>
            <a:endParaRPr lang="en-US" sz="1050" b="0" dirty="0">
              <a:solidFill>
                <a:schemeClr val="tx1"/>
              </a:solidFill>
            </a:endParaRPr>
          </a:p>
        </p:txBody>
      </p:sp>
      <p:sp>
        <p:nvSpPr>
          <p:cNvPr id="186" name="TextBox 90"/>
          <p:cNvSpPr txBox="1"/>
          <p:nvPr/>
        </p:nvSpPr>
        <p:spPr>
          <a:xfrm>
            <a:off x="6477397" y="1122858"/>
            <a:ext cx="745461"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Revision:</a:t>
            </a:r>
            <a:endParaRPr lang="en-US" sz="1200" b="0" dirty="0">
              <a:solidFill>
                <a:schemeClr val="tx1"/>
              </a:solidFill>
              <a:latin typeface="Calibri" panose="020F0502020204030204"/>
              <a:ea typeface="+mn-ea"/>
            </a:endParaRPr>
          </a:p>
        </p:txBody>
      </p:sp>
      <p:sp>
        <p:nvSpPr>
          <p:cNvPr id="187" name="TextBox 26"/>
          <p:cNvSpPr txBox="1"/>
          <p:nvPr/>
        </p:nvSpPr>
        <p:spPr>
          <a:xfrm>
            <a:off x="4430548" y="1122858"/>
            <a:ext cx="1118897"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Current Status:</a:t>
            </a:r>
            <a:endParaRPr lang="en-US" sz="1200" b="0" dirty="0">
              <a:solidFill>
                <a:srgbClr val="FF0000"/>
              </a:solidFill>
              <a:latin typeface="Calibri" panose="020F0502020204030204"/>
              <a:ea typeface="+mn-ea"/>
            </a:endParaRPr>
          </a:p>
        </p:txBody>
      </p:sp>
      <p:sp>
        <p:nvSpPr>
          <p:cNvPr id="188" name="Rectangle 187"/>
          <p:cNvSpPr/>
          <p:nvPr/>
        </p:nvSpPr>
        <p:spPr>
          <a:xfrm>
            <a:off x="5512360" y="1191469"/>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schemeClr val="tx1"/>
              </a:solidFill>
            </a:endParaRPr>
          </a:p>
        </p:txBody>
      </p:sp>
      <p:sp>
        <p:nvSpPr>
          <p:cNvPr id="189" name="TextBox 26"/>
          <p:cNvSpPr txBox="1"/>
          <p:nvPr/>
        </p:nvSpPr>
        <p:spPr>
          <a:xfrm>
            <a:off x="783774" y="1344842"/>
            <a:ext cx="1063304"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Department:</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90" name="TextBox 26"/>
          <p:cNvSpPr txBox="1"/>
          <p:nvPr/>
        </p:nvSpPr>
        <p:spPr>
          <a:xfrm>
            <a:off x="2372315" y="1341065"/>
            <a:ext cx="110900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Classification:</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91" name="TextBox 26"/>
          <p:cNvSpPr txBox="1"/>
          <p:nvPr/>
        </p:nvSpPr>
        <p:spPr>
          <a:xfrm>
            <a:off x="7012312" y="741225"/>
            <a:ext cx="519821"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Date:</a:t>
            </a:r>
            <a:endParaRPr lang="en-US" sz="1200" b="0" dirty="0">
              <a:solidFill>
                <a:srgbClr val="FF0000"/>
              </a:solidFill>
              <a:latin typeface="Calibri" panose="020F0502020204030204"/>
              <a:ea typeface="+mn-ea"/>
            </a:endParaRPr>
          </a:p>
        </p:txBody>
      </p:sp>
      <p:sp>
        <p:nvSpPr>
          <p:cNvPr id="192" name="Rectangle 191"/>
          <p:cNvSpPr/>
          <p:nvPr/>
        </p:nvSpPr>
        <p:spPr>
          <a:xfrm>
            <a:off x="7457772" y="800841"/>
            <a:ext cx="725714" cy="137160"/>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4/13/17</a:t>
            </a:r>
            <a:endParaRPr lang="en-US" sz="1050" b="0" dirty="0">
              <a:solidFill>
                <a:prstClr val="black"/>
              </a:solidFill>
            </a:endParaRPr>
          </a:p>
        </p:txBody>
      </p:sp>
      <p:grpSp>
        <p:nvGrpSpPr>
          <p:cNvPr id="193" name="Group 192"/>
          <p:cNvGrpSpPr/>
          <p:nvPr/>
        </p:nvGrpSpPr>
        <p:grpSpPr>
          <a:xfrm>
            <a:off x="1760261" y="1399857"/>
            <a:ext cx="549499" cy="152686"/>
            <a:chOff x="4769035" y="999721"/>
            <a:chExt cx="515368" cy="124631"/>
          </a:xfrm>
        </p:grpSpPr>
        <p:sp>
          <p:nvSpPr>
            <p:cNvPr id="194" name="Rectangle 193"/>
            <p:cNvSpPr/>
            <p:nvPr/>
          </p:nvSpPr>
          <p:spPr>
            <a:xfrm>
              <a:off x="4769035" y="999721"/>
              <a:ext cx="515368" cy="124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Select</a:t>
              </a:r>
              <a:endParaRPr lang="en-US" sz="1050" b="0" dirty="0">
                <a:solidFill>
                  <a:prstClr val="black"/>
                </a:solidFill>
              </a:endParaRPr>
            </a:p>
          </p:txBody>
        </p:sp>
        <p:sp>
          <p:nvSpPr>
            <p:cNvPr id="195" name="Isosceles Triangle 194"/>
            <p:cNvSpPr/>
            <p:nvPr/>
          </p:nvSpPr>
          <p:spPr>
            <a:xfrm rot="10800000">
              <a:off x="5235738"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197" name="Rectangle 196"/>
          <p:cNvSpPr/>
          <p:nvPr/>
        </p:nvSpPr>
        <p:spPr>
          <a:xfrm>
            <a:off x="3463548" y="1413536"/>
            <a:ext cx="999833"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Unrestricted</a:t>
            </a:r>
            <a:endParaRPr lang="en-US" sz="1050" b="0" dirty="0">
              <a:solidFill>
                <a:schemeClr val="tx1"/>
              </a:solidFill>
            </a:endParaRPr>
          </a:p>
        </p:txBody>
      </p:sp>
      <p:sp>
        <p:nvSpPr>
          <p:cNvPr id="198" name="Isosceles Triangle 197"/>
          <p:cNvSpPr/>
          <p:nvPr/>
        </p:nvSpPr>
        <p:spPr>
          <a:xfrm rot="10800000">
            <a:off x="4344053" y="1441254"/>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99" name="TextBox 26"/>
          <p:cNvSpPr txBox="1"/>
          <p:nvPr/>
        </p:nvSpPr>
        <p:spPr>
          <a:xfrm>
            <a:off x="4466584" y="1337742"/>
            <a:ext cx="1609415" cy="461665"/>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Third Party Proprietary Information:</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00" name="TextBox 26"/>
          <p:cNvSpPr txBox="1"/>
          <p:nvPr/>
        </p:nvSpPr>
        <p:spPr>
          <a:xfrm>
            <a:off x="6295804" y="1346297"/>
            <a:ext cx="1731760" cy="461665"/>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Organizational Conflict of Interest (</a:t>
            </a:r>
            <a:r>
              <a:rPr lang="en-US" sz="1200" b="0" dirty="0" smtClean="0">
                <a:solidFill>
                  <a:prstClr val="black"/>
                </a:solidFill>
                <a:latin typeface="Calibri" panose="020F0502020204030204"/>
                <a:ea typeface="+mn-ea"/>
              </a:rPr>
              <a:t>OCI):</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grpSp>
        <p:nvGrpSpPr>
          <p:cNvPr id="201" name="Group 200"/>
          <p:cNvGrpSpPr/>
          <p:nvPr/>
        </p:nvGrpSpPr>
        <p:grpSpPr>
          <a:xfrm>
            <a:off x="6042998" y="1413536"/>
            <a:ext cx="366201" cy="137160"/>
            <a:chOff x="3826692" y="999721"/>
            <a:chExt cx="366201" cy="137160"/>
          </a:xfrm>
        </p:grpSpPr>
        <p:sp>
          <p:nvSpPr>
            <p:cNvPr id="202" name="Rectangle 201"/>
            <p:cNvSpPr/>
            <p:nvPr/>
          </p:nvSpPr>
          <p:spPr>
            <a:xfrm>
              <a:off x="3826692" y="999721"/>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03" name="Isosceles Triangle 202"/>
            <p:cNvSpPr/>
            <p:nvPr/>
          </p:nvSpPr>
          <p:spPr>
            <a:xfrm rot="10800000">
              <a:off x="4121279"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grpSp>
        <p:nvGrpSpPr>
          <p:cNvPr id="204" name="Group 203"/>
          <p:cNvGrpSpPr/>
          <p:nvPr/>
        </p:nvGrpSpPr>
        <p:grpSpPr>
          <a:xfrm>
            <a:off x="7984275" y="1421704"/>
            <a:ext cx="366201" cy="137160"/>
            <a:chOff x="3826692" y="999721"/>
            <a:chExt cx="366201" cy="137160"/>
          </a:xfrm>
        </p:grpSpPr>
        <p:sp>
          <p:nvSpPr>
            <p:cNvPr id="205" name="Rectangle 204"/>
            <p:cNvSpPr/>
            <p:nvPr/>
          </p:nvSpPr>
          <p:spPr>
            <a:xfrm>
              <a:off x="3826692" y="999721"/>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06" name="Isosceles Triangle 205"/>
            <p:cNvSpPr/>
            <p:nvPr/>
          </p:nvSpPr>
          <p:spPr>
            <a:xfrm rot="10800000">
              <a:off x="4121279"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207" name="TextBox 26"/>
          <p:cNvSpPr txBox="1"/>
          <p:nvPr/>
        </p:nvSpPr>
        <p:spPr>
          <a:xfrm>
            <a:off x="740930" y="1563082"/>
            <a:ext cx="125617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Work Package(s):</a:t>
            </a:r>
            <a:endParaRPr lang="en-US" sz="1200" b="0" dirty="0">
              <a:solidFill>
                <a:srgbClr val="FF0000"/>
              </a:solidFill>
              <a:latin typeface="Calibri" panose="020F0502020204030204"/>
              <a:ea typeface="+mn-ea"/>
            </a:endParaRPr>
          </a:p>
        </p:txBody>
      </p:sp>
      <p:sp>
        <p:nvSpPr>
          <p:cNvPr id="213" name="Rectangle 212"/>
          <p:cNvSpPr/>
          <p:nvPr/>
        </p:nvSpPr>
        <p:spPr>
          <a:xfrm>
            <a:off x="1983933" y="1617642"/>
            <a:ext cx="999833"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schemeClr val="tx1"/>
                </a:solidFill>
              </a:rPr>
              <a:t>Work </a:t>
            </a:r>
            <a:r>
              <a:rPr lang="en-US" sz="1050" b="0" dirty="0" err="1" smtClean="0">
                <a:solidFill>
                  <a:schemeClr val="tx1"/>
                </a:solidFill>
              </a:rPr>
              <a:t>Packag</a:t>
            </a:r>
            <a:r>
              <a:rPr lang="en-US" sz="1050" b="0" dirty="0" smtClean="0">
                <a:solidFill>
                  <a:schemeClr val="tx1"/>
                </a:solidFill>
              </a:rPr>
              <a:t>…</a:t>
            </a:r>
            <a:endParaRPr lang="en-US" sz="1050" b="0" dirty="0">
              <a:solidFill>
                <a:schemeClr val="tx1"/>
              </a:solidFill>
            </a:endParaRPr>
          </a:p>
        </p:txBody>
      </p:sp>
      <p:sp>
        <p:nvSpPr>
          <p:cNvPr id="214" name="TextBox 26"/>
          <p:cNvSpPr txBox="1"/>
          <p:nvPr/>
        </p:nvSpPr>
        <p:spPr>
          <a:xfrm>
            <a:off x="2966697" y="1545717"/>
            <a:ext cx="988540"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Program(s):</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15" name="Rectangle 214"/>
          <p:cNvSpPr/>
          <p:nvPr/>
        </p:nvSpPr>
        <p:spPr>
          <a:xfrm>
            <a:off x="3875387" y="1600277"/>
            <a:ext cx="1077613" cy="1431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schemeClr val="tx1"/>
                </a:solidFill>
              </a:rPr>
              <a:t>ARCI FY15 </a:t>
            </a:r>
            <a:r>
              <a:rPr lang="en-US" sz="1050" b="0" dirty="0" smtClean="0">
                <a:solidFill>
                  <a:schemeClr val="tx1"/>
                </a:solidFill>
              </a:rPr>
              <a:t>Pro…</a:t>
            </a:r>
            <a:endParaRPr lang="en-US" sz="1050" b="0" dirty="0">
              <a:solidFill>
                <a:schemeClr val="tx1"/>
              </a:solidFill>
            </a:endParaRPr>
          </a:p>
        </p:txBody>
      </p:sp>
      <p:sp>
        <p:nvSpPr>
          <p:cNvPr id="242" name="Rectangle 241"/>
          <p:cNvSpPr/>
          <p:nvPr/>
        </p:nvSpPr>
        <p:spPr>
          <a:xfrm>
            <a:off x="751047" y="5910220"/>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t>
            </a:r>
            <a:endParaRPr lang="en-US" b="1" dirty="0">
              <a:solidFill>
                <a:schemeClr val="tx1"/>
              </a:solidFill>
            </a:endParaRPr>
          </a:p>
        </p:txBody>
      </p:sp>
      <p:sp>
        <p:nvSpPr>
          <p:cNvPr id="243" name="Rectangle 242"/>
          <p:cNvSpPr/>
          <p:nvPr/>
        </p:nvSpPr>
        <p:spPr>
          <a:xfrm>
            <a:off x="750803" y="5079633"/>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t>
            </a:r>
            <a:endParaRPr lang="en-US" b="1" dirty="0">
              <a:solidFill>
                <a:schemeClr val="tx1"/>
              </a:solidFill>
            </a:endParaRPr>
          </a:p>
        </p:txBody>
      </p:sp>
      <p:sp>
        <p:nvSpPr>
          <p:cNvPr id="37" name="Rectangle 36"/>
          <p:cNvSpPr/>
          <p:nvPr/>
        </p:nvSpPr>
        <p:spPr>
          <a:xfrm>
            <a:off x="768425" y="2091379"/>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t>
            </a:r>
            <a:endParaRPr lang="en-US" b="1" dirty="0">
              <a:solidFill>
                <a:schemeClr val="tx1"/>
              </a:solidFill>
            </a:endParaRPr>
          </a:p>
        </p:txBody>
      </p:sp>
      <p:sp>
        <p:nvSpPr>
          <p:cNvPr id="290" name="TextBox 26"/>
          <p:cNvSpPr txBox="1"/>
          <p:nvPr/>
        </p:nvSpPr>
        <p:spPr>
          <a:xfrm>
            <a:off x="689826" y="1728545"/>
            <a:ext cx="2165080"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Contract(s) / Purchase Order(s)</a:t>
            </a:r>
            <a:r>
              <a:rPr lang="en-US" sz="1200" b="0" dirty="0" smtClean="0">
                <a:solidFill>
                  <a:prstClr val="black"/>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91" name="Rectangle 290"/>
          <p:cNvSpPr/>
          <p:nvPr/>
        </p:nvSpPr>
        <p:spPr>
          <a:xfrm>
            <a:off x="2841731" y="1783105"/>
            <a:ext cx="1218792" cy="1473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N00024-15-C-6222</a:t>
            </a:r>
            <a:endParaRPr lang="en-US" sz="1050" b="0" dirty="0">
              <a:solidFill>
                <a:schemeClr val="tx1"/>
              </a:solidFill>
            </a:endParaRPr>
          </a:p>
        </p:txBody>
      </p:sp>
      <p:sp>
        <p:nvSpPr>
          <p:cNvPr id="7" name="Rectangle 6"/>
          <p:cNvSpPr/>
          <p:nvPr/>
        </p:nvSpPr>
        <p:spPr>
          <a:xfrm>
            <a:off x="8399721" y="757644"/>
            <a:ext cx="106104" cy="607134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Isosceles Triangle 207"/>
          <p:cNvSpPr/>
          <p:nvPr/>
        </p:nvSpPr>
        <p:spPr>
          <a:xfrm rot="10800000">
            <a:off x="8412698" y="783543"/>
            <a:ext cx="93127"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Flowchart: Process 208"/>
          <p:cNvSpPr/>
          <p:nvPr/>
        </p:nvSpPr>
        <p:spPr>
          <a:xfrm>
            <a:off x="8405018" y="959696"/>
            <a:ext cx="100807" cy="319701"/>
          </a:xfrm>
          <a:prstGeom prst="flowChartProcess">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2336424" y="5166230"/>
            <a:ext cx="4120379" cy="1752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Contract N00024-15-C-6222 UCA dated 03 Feb 2015</a:t>
            </a:r>
            <a:r>
              <a:rPr lang="en-US" sz="800" b="0" dirty="0" smtClean="0">
                <a:solidFill>
                  <a:prstClr val="black"/>
                </a:solidFill>
              </a:rPr>
              <a:t>.</a:t>
            </a:r>
            <a:endParaRPr lang="en-US" sz="800" b="0" dirty="0">
              <a:solidFill>
                <a:prstClr val="black"/>
              </a:solidFill>
            </a:endParaRPr>
          </a:p>
        </p:txBody>
      </p:sp>
      <p:sp>
        <p:nvSpPr>
          <p:cNvPr id="179" name="Rectangle 178"/>
          <p:cNvSpPr/>
          <p:nvPr/>
        </p:nvSpPr>
        <p:spPr>
          <a:xfrm>
            <a:off x="2338699" y="5618878"/>
            <a:ext cx="4120379" cy="1752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Reference </a:t>
            </a:r>
            <a:r>
              <a:rPr lang="en-US" sz="800" b="0" dirty="0">
                <a:solidFill>
                  <a:prstClr val="black"/>
                </a:solidFill>
              </a:rPr>
              <a:t>PCD00002 and all revisions</a:t>
            </a:r>
          </a:p>
        </p:txBody>
      </p:sp>
      <p:sp>
        <p:nvSpPr>
          <p:cNvPr id="196" name="Flowchart: Process 195"/>
          <p:cNvSpPr/>
          <p:nvPr/>
        </p:nvSpPr>
        <p:spPr>
          <a:xfrm>
            <a:off x="2167879" y="5693603"/>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Flowchart: Process 209"/>
          <p:cNvSpPr/>
          <p:nvPr/>
        </p:nvSpPr>
        <p:spPr>
          <a:xfrm>
            <a:off x="2170157" y="5204551"/>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1" name="Straight Connector 210"/>
          <p:cNvCxnSpPr/>
          <p:nvPr/>
        </p:nvCxnSpPr>
        <p:spPr>
          <a:xfrm flipV="1">
            <a:off x="2077628" y="2877090"/>
            <a:ext cx="5037839" cy="4791"/>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12" name="Rectangle 211"/>
          <p:cNvSpPr/>
          <p:nvPr/>
        </p:nvSpPr>
        <p:spPr>
          <a:xfrm>
            <a:off x="2267345" y="2933625"/>
            <a:ext cx="4804710" cy="302371"/>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smtClean="0">
                <a:solidFill>
                  <a:prstClr val="black"/>
                </a:solidFill>
              </a:rPr>
              <a:t>8/19/2015	The </a:t>
            </a:r>
            <a:r>
              <a:rPr lang="en-US" sz="800" b="0" dirty="0">
                <a:solidFill>
                  <a:prstClr val="black"/>
                </a:solidFill>
              </a:rPr>
              <a:t>purpose of this PCD revision is to authorize LM Manassas </a:t>
            </a:r>
            <a:r>
              <a:rPr lang="en-US" sz="800" b="0" dirty="0" smtClean="0">
                <a:solidFill>
                  <a:prstClr val="black"/>
                </a:solidFill>
              </a:rPr>
              <a:t>Production </a:t>
            </a:r>
            <a:r>
              <a:rPr lang="en-US" sz="800" b="0" dirty="0">
                <a:solidFill>
                  <a:prstClr val="black"/>
                </a:solidFill>
              </a:rPr>
              <a:t>Control (J. Mullins)to procure the LL Switch (N147642-1)BOM </a:t>
            </a:r>
            <a:r>
              <a:rPr lang="en-US" sz="800" b="0" dirty="0" smtClean="0">
                <a:solidFill>
                  <a:prstClr val="black"/>
                </a:solidFill>
              </a:rPr>
              <a:t>Quantity </a:t>
            </a:r>
            <a:r>
              <a:rPr lang="en-US" sz="800" b="0" dirty="0">
                <a:solidFill>
                  <a:prstClr val="black"/>
                </a:solidFill>
              </a:rPr>
              <a:t>1.</a:t>
            </a:r>
          </a:p>
        </p:txBody>
      </p:sp>
      <p:sp>
        <p:nvSpPr>
          <p:cNvPr id="216" name="Flowchart: Process 215"/>
          <p:cNvSpPr/>
          <p:nvPr/>
        </p:nvSpPr>
        <p:spPr>
          <a:xfrm>
            <a:off x="2115213" y="2991807"/>
            <a:ext cx="93127" cy="91440"/>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7" name="Straight Connector 216"/>
          <p:cNvCxnSpPr/>
          <p:nvPr/>
        </p:nvCxnSpPr>
        <p:spPr>
          <a:xfrm flipV="1">
            <a:off x="2093548" y="3275147"/>
            <a:ext cx="5037839" cy="4791"/>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18" name="Rectangle 217"/>
          <p:cNvSpPr/>
          <p:nvPr/>
        </p:nvSpPr>
        <p:spPr>
          <a:xfrm>
            <a:off x="2269617" y="3345337"/>
            <a:ext cx="4804710" cy="678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smtClean="0">
                <a:solidFill>
                  <a:prstClr val="black"/>
                </a:solidFill>
              </a:rPr>
              <a:t>6/29/2015	The </a:t>
            </a:r>
            <a:r>
              <a:rPr lang="en-US" sz="800" b="0" dirty="0">
                <a:solidFill>
                  <a:prstClr val="black"/>
                </a:solidFill>
              </a:rPr>
              <a:t>purpose of this PCD is to authorize the procurement of TI16 </a:t>
            </a:r>
            <a:r>
              <a:rPr lang="en-US" sz="800" b="0" dirty="0" smtClean="0">
                <a:solidFill>
                  <a:prstClr val="black"/>
                </a:solidFill>
              </a:rPr>
              <a:t>New </a:t>
            </a:r>
            <a:r>
              <a:rPr lang="en-US" sz="800" b="0" dirty="0">
                <a:solidFill>
                  <a:prstClr val="black"/>
                </a:solidFill>
              </a:rPr>
              <a:t>Con Server LL BOM (COTs) Hardware N147414-1.</a:t>
            </a:r>
          </a:p>
          <a:p>
            <a:pPr marL="574675" indent="-574675" fontAlgn="auto">
              <a:spcBef>
                <a:spcPts val="0"/>
              </a:spcBef>
              <a:spcAft>
                <a:spcPts val="0"/>
              </a:spcAft>
            </a:pPr>
            <a:r>
              <a:rPr lang="en-US" sz="800" b="0" dirty="0" smtClean="0">
                <a:solidFill>
                  <a:prstClr val="black"/>
                </a:solidFill>
              </a:rPr>
              <a:t>	The </a:t>
            </a:r>
            <a:r>
              <a:rPr lang="en-US" sz="800" b="0" dirty="0">
                <a:solidFill>
                  <a:prstClr val="black"/>
                </a:solidFill>
              </a:rPr>
              <a:t>CTAPS N146748 </a:t>
            </a:r>
            <a:r>
              <a:rPr lang="en-US" sz="800" b="0" dirty="0" err="1">
                <a:solidFill>
                  <a:prstClr val="black"/>
                </a:solidFill>
              </a:rPr>
              <a:t>Qty</a:t>
            </a:r>
            <a:r>
              <a:rPr lang="en-US" sz="800" b="0" dirty="0">
                <a:solidFill>
                  <a:prstClr val="black"/>
                </a:solidFill>
              </a:rPr>
              <a:t> 2, Chin/Sphere power supply N108889 </a:t>
            </a:r>
            <a:r>
              <a:rPr lang="en-US" sz="800" b="0" dirty="0" err="1">
                <a:solidFill>
                  <a:prstClr val="black"/>
                </a:solidFill>
              </a:rPr>
              <a:t>Qty</a:t>
            </a:r>
            <a:r>
              <a:rPr lang="en-US" sz="800" b="0" dirty="0">
                <a:solidFill>
                  <a:prstClr val="black"/>
                </a:solidFill>
              </a:rPr>
              <a:t> 4, LASC </a:t>
            </a:r>
            <a:r>
              <a:rPr lang="en-US" sz="800" b="0" dirty="0" smtClean="0">
                <a:solidFill>
                  <a:prstClr val="black"/>
                </a:solidFill>
              </a:rPr>
              <a:t>power </a:t>
            </a:r>
            <a:r>
              <a:rPr lang="en-US" sz="800" b="0" dirty="0">
                <a:solidFill>
                  <a:prstClr val="black"/>
                </a:solidFill>
              </a:rPr>
              <a:t>supply N146207 </a:t>
            </a:r>
            <a:r>
              <a:rPr lang="en-US" sz="800" b="0" dirty="0" err="1">
                <a:solidFill>
                  <a:prstClr val="black"/>
                </a:solidFill>
              </a:rPr>
              <a:t>Qty</a:t>
            </a:r>
            <a:r>
              <a:rPr lang="en-US" sz="800" b="0" dirty="0">
                <a:solidFill>
                  <a:prstClr val="black"/>
                </a:solidFill>
              </a:rPr>
              <a:t> 4 &amp; N147424-1 </a:t>
            </a:r>
            <a:r>
              <a:rPr lang="en-US" sz="800" b="0" dirty="0" err="1">
                <a:solidFill>
                  <a:prstClr val="black"/>
                </a:solidFill>
              </a:rPr>
              <a:t>Clw</a:t>
            </a:r>
            <a:r>
              <a:rPr lang="en-US" sz="800" b="0" dirty="0">
                <a:solidFill>
                  <a:prstClr val="black"/>
                </a:solidFill>
              </a:rPr>
              <a:t> LL BOM </a:t>
            </a:r>
            <a:r>
              <a:rPr lang="en-US" sz="800" b="0" dirty="0" err="1">
                <a:solidFill>
                  <a:prstClr val="black"/>
                </a:solidFill>
              </a:rPr>
              <a:t>Qty</a:t>
            </a:r>
            <a:r>
              <a:rPr lang="en-US" sz="800" b="0" dirty="0">
                <a:solidFill>
                  <a:prstClr val="black"/>
                </a:solidFill>
              </a:rPr>
              <a:t> 1 shall be added to </a:t>
            </a:r>
            <a:r>
              <a:rPr lang="en-US" sz="800" b="0" dirty="0" smtClean="0">
                <a:solidFill>
                  <a:prstClr val="black"/>
                </a:solidFill>
              </a:rPr>
              <a:t>the </a:t>
            </a:r>
            <a:r>
              <a:rPr lang="en-US" sz="800" b="0" dirty="0">
                <a:solidFill>
                  <a:prstClr val="black"/>
                </a:solidFill>
              </a:rPr>
              <a:t>N146651-1 TI16 LL/EOQ BOM.</a:t>
            </a:r>
          </a:p>
        </p:txBody>
      </p:sp>
      <p:sp>
        <p:nvSpPr>
          <p:cNvPr id="219" name="Flowchart: Process 218"/>
          <p:cNvSpPr/>
          <p:nvPr/>
        </p:nvSpPr>
        <p:spPr>
          <a:xfrm>
            <a:off x="2117485" y="3403519"/>
            <a:ext cx="93127"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0" name="Straight Connector 219"/>
          <p:cNvCxnSpPr/>
          <p:nvPr/>
        </p:nvCxnSpPr>
        <p:spPr>
          <a:xfrm flipV="1">
            <a:off x="2068524" y="4068995"/>
            <a:ext cx="5037839" cy="4791"/>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21" name="Rectangle 220"/>
          <p:cNvSpPr/>
          <p:nvPr/>
        </p:nvSpPr>
        <p:spPr>
          <a:xfrm>
            <a:off x="2285537" y="4125540"/>
            <a:ext cx="4804710" cy="7596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smtClean="0">
                <a:solidFill>
                  <a:prstClr val="black"/>
                </a:solidFill>
              </a:rPr>
              <a:t>2/11/2015	The </a:t>
            </a:r>
            <a:r>
              <a:rPr lang="en-US" sz="800" b="0" dirty="0">
                <a:solidFill>
                  <a:prstClr val="black"/>
                </a:solidFill>
              </a:rPr>
              <a:t>purpose of this PCD is to serve as an Interim WAD, </a:t>
            </a:r>
            <a:r>
              <a:rPr lang="en-US" sz="800" b="0" dirty="0" smtClean="0">
                <a:solidFill>
                  <a:prstClr val="black"/>
                </a:solidFill>
              </a:rPr>
              <a:t>authorizing </a:t>
            </a:r>
            <a:r>
              <a:rPr lang="en-US" sz="800" b="0" dirty="0">
                <a:solidFill>
                  <a:prstClr val="black"/>
                </a:solidFill>
              </a:rPr>
              <a:t>the procurement, manufacturing and labor efforts for TI-16 </a:t>
            </a:r>
            <a:r>
              <a:rPr lang="en-US" sz="800" b="0" dirty="0" smtClean="0">
                <a:solidFill>
                  <a:prstClr val="black"/>
                </a:solidFill>
              </a:rPr>
              <a:t>LL/EOQ </a:t>
            </a:r>
            <a:r>
              <a:rPr lang="en-US" sz="800" b="0" dirty="0">
                <a:solidFill>
                  <a:prstClr val="black"/>
                </a:solidFill>
              </a:rPr>
              <a:t>for the (SSN 794). The Period of Performance (POP) for this effort </a:t>
            </a:r>
            <a:r>
              <a:rPr lang="en-US" sz="800" b="0" dirty="0" smtClean="0">
                <a:solidFill>
                  <a:prstClr val="black"/>
                </a:solidFill>
              </a:rPr>
              <a:t>shall </a:t>
            </a:r>
            <a:r>
              <a:rPr lang="en-US" sz="800" b="0" dirty="0">
                <a:solidFill>
                  <a:prstClr val="black"/>
                </a:solidFill>
              </a:rPr>
              <a:t>be from Feb 2015 thru July 2016.</a:t>
            </a:r>
          </a:p>
          <a:p>
            <a:pPr marL="574675" indent="-574675" fontAlgn="auto">
              <a:spcBef>
                <a:spcPts val="0"/>
              </a:spcBef>
              <a:spcAft>
                <a:spcPts val="0"/>
              </a:spcAft>
            </a:pPr>
            <a:endParaRPr lang="en-US" sz="800" b="0" dirty="0">
              <a:solidFill>
                <a:prstClr val="black"/>
              </a:solidFill>
            </a:endParaRPr>
          </a:p>
          <a:p>
            <a:pPr marL="574675" indent="-574675" fontAlgn="auto">
              <a:spcBef>
                <a:spcPts val="0"/>
              </a:spcBef>
              <a:spcAft>
                <a:spcPts val="0"/>
              </a:spcAft>
            </a:pPr>
            <a:r>
              <a:rPr lang="en-US" sz="800" b="0" dirty="0" smtClean="0">
                <a:solidFill>
                  <a:prstClr val="black"/>
                </a:solidFill>
              </a:rPr>
              <a:t>	Provided </a:t>
            </a:r>
            <a:r>
              <a:rPr lang="en-US" sz="800" b="0" dirty="0">
                <a:solidFill>
                  <a:prstClr val="black"/>
                </a:solidFill>
              </a:rPr>
              <a:t>as an attachment (FY15 New Con LLEOQ_BOM_v3.xls) with this PCD is </a:t>
            </a:r>
            <a:r>
              <a:rPr lang="en-US" sz="800" b="0" dirty="0" smtClean="0">
                <a:solidFill>
                  <a:prstClr val="black"/>
                </a:solidFill>
              </a:rPr>
              <a:t>the </a:t>
            </a:r>
            <a:r>
              <a:rPr lang="en-US" sz="800" b="0" dirty="0">
                <a:solidFill>
                  <a:prstClr val="black"/>
                </a:solidFill>
              </a:rPr>
              <a:t>LLEOQ Required Delivery Dates to Manassas.</a:t>
            </a:r>
          </a:p>
        </p:txBody>
      </p:sp>
      <p:sp>
        <p:nvSpPr>
          <p:cNvPr id="224" name="Flowchart: Process 223"/>
          <p:cNvSpPr/>
          <p:nvPr/>
        </p:nvSpPr>
        <p:spPr>
          <a:xfrm>
            <a:off x="2133405" y="4183723"/>
            <a:ext cx="93127"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Rectangle 130"/>
          <p:cNvSpPr/>
          <p:nvPr/>
        </p:nvSpPr>
        <p:spPr>
          <a:xfrm>
            <a:off x="7655428" y="5420322"/>
            <a:ext cx="636175" cy="21031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tx1"/>
                </a:solidFill>
              </a:rPr>
              <a:t>Hide</a:t>
            </a:r>
            <a:endParaRPr lang="en-US" sz="1200" b="0" dirty="0">
              <a:solidFill>
                <a:schemeClr val="tx1"/>
              </a:solidFill>
            </a:endParaRPr>
          </a:p>
        </p:txBody>
      </p:sp>
      <p:sp>
        <p:nvSpPr>
          <p:cNvPr id="133" name="Rectangle 132"/>
          <p:cNvSpPr/>
          <p:nvPr/>
        </p:nvSpPr>
        <p:spPr>
          <a:xfrm>
            <a:off x="7644547" y="2446388"/>
            <a:ext cx="636175" cy="21031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Unhide</a:t>
            </a:r>
            <a:endParaRPr lang="en-US" sz="1200" b="0" dirty="0">
              <a:solidFill>
                <a:prstClr val="black"/>
              </a:solidFill>
            </a:endParaRPr>
          </a:p>
        </p:txBody>
      </p:sp>
      <p:sp>
        <p:nvSpPr>
          <p:cNvPr id="134" name="Rectangle 133"/>
          <p:cNvSpPr/>
          <p:nvPr/>
        </p:nvSpPr>
        <p:spPr>
          <a:xfrm>
            <a:off x="7658698" y="6205398"/>
            <a:ext cx="636175" cy="210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a:solidFill>
                  <a:schemeClr val="bg2">
                    <a:lumMod val="50000"/>
                  </a:schemeClr>
                </a:solidFill>
              </a:rPr>
              <a:t>H</a:t>
            </a:r>
            <a:r>
              <a:rPr lang="en-US" sz="1200" b="0" dirty="0" smtClean="0">
                <a:solidFill>
                  <a:schemeClr val="bg2">
                    <a:lumMod val="50000"/>
                  </a:schemeClr>
                </a:solidFill>
              </a:rPr>
              <a:t>ide</a:t>
            </a:r>
            <a:endParaRPr lang="en-US" sz="1200" b="0" dirty="0">
              <a:solidFill>
                <a:schemeClr val="bg2">
                  <a:lumMod val="50000"/>
                </a:schemeClr>
              </a:solidFill>
            </a:endParaRPr>
          </a:p>
        </p:txBody>
      </p:sp>
      <p:sp>
        <p:nvSpPr>
          <p:cNvPr id="132" name="Isosceles Triangle 131"/>
          <p:cNvSpPr/>
          <p:nvPr/>
        </p:nvSpPr>
        <p:spPr>
          <a:xfrm>
            <a:off x="8412698" y="6717445"/>
            <a:ext cx="93127"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03913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15" y="92016"/>
            <a:ext cx="7886700" cy="794899"/>
          </a:xfrm>
        </p:spPr>
        <p:txBody>
          <a:bodyPr/>
          <a:lstStyle/>
          <a:p>
            <a:r>
              <a:rPr lang="en-US" dirty="0"/>
              <a:t>PCD </a:t>
            </a:r>
            <a:r>
              <a:rPr lang="en-US" dirty="0" smtClean="0"/>
              <a:t>Entry</a:t>
            </a:r>
            <a:endParaRPr lang="en-US" dirty="0"/>
          </a:p>
        </p:txBody>
      </p:sp>
      <p:sp>
        <p:nvSpPr>
          <p:cNvPr id="4" name="Date Placeholder 3"/>
          <p:cNvSpPr>
            <a:spLocks noGrp="1"/>
          </p:cNvSpPr>
          <p:nvPr>
            <p:ph type="dt" sz="half" idx="10"/>
          </p:nvPr>
        </p:nvSpPr>
        <p:spPr>
          <a:xfrm>
            <a:off x="0" y="6466749"/>
            <a:ext cx="2057400" cy="365125"/>
          </a:xfrm>
        </p:spPr>
        <p:txBody>
          <a:bodyPr/>
          <a:lstStyle/>
          <a:p>
            <a:r>
              <a:rPr lang="en-US" dirty="0" smtClean="0"/>
              <a:t>5/17/17</a:t>
            </a:r>
            <a:endParaRPr lang="en-US" dirty="0"/>
          </a:p>
        </p:txBody>
      </p:sp>
      <p:sp>
        <p:nvSpPr>
          <p:cNvPr id="5" name="Footer Placeholder 4"/>
          <p:cNvSpPr>
            <a:spLocks noGrp="1"/>
          </p:cNvSpPr>
          <p:nvPr>
            <p:ph type="ftr" sz="quarter" idx="11"/>
          </p:nvPr>
        </p:nvSpPr>
        <p:spPr>
          <a:xfrm>
            <a:off x="3028950" y="6463863"/>
            <a:ext cx="3086100" cy="365125"/>
          </a:xfrm>
        </p:spPr>
        <p:txBody>
          <a:bodyPr/>
          <a:lstStyle/>
          <a:p>
            <a:endParaRPr lang="en-US" dirty="0"/>
          </a:p>
        </p:txBody>
      </p:sp>
      <p:sp>
        <p:nvSpPr>
          <p:cNvPr id="6" name="Slide Number Placeholder 5"/>
          <p:cNvSpPr>
            <a:spLocks noGrp="1"/>
          </p:cNvSpPr>
          <p:nvPr>
            <p:ph type="sldNum" sz="quarter" idx="12"/>
          </p:nvPr>
        </p:nvSpPr>
        <p:spPr>
          <a:xfrm>
            <a:off x="7086600" y="6463864"/>
            <a:ext cx="2057400" cy="365125"/>
          </a:xfrm>
        </p:spPr>
        <p:txBody>
          <a:bodyPr/>
          <a:lstStyle/>
          <a:p>
            <a:fld id="{E7E4F1F3-89CE-45FD-84A5-5DB6D4995480}" type="slidenum">
              <a:rPr lang="en-US" smtClean="0"/>
              <a:t>11</a:t>
            </a:fld>
            <a:endParaRPr lang="en-US" dirty="0"/>
          </a:p>
        </p:txBody>
      </p:sp>
      <p:sp>
        <p:nvSpPr>
          <p:cNvPr id="20" name="Rectangle 19"/>
          <p:cNvSpPr/>
          <p:nvPr/>
        </p:nvSpPr>
        <p:spPr>
          <a:xfrm>
            <a:off x="746359" y="757644"/>
            <a:ext cx="7653362" cy="607134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prstClr val="white"/>
              </a:solidFill>
            </a:endParaRPr>
          </a:p>
        </p:txBody>
      </p:sp>
      <p:sp>
        <p:nvSpPr>
          <p:cNvPr id="74" name="TextBox 90"/>
          <p:cNvSpPr txBox="1"/>
          <p:nvPr/>
        </p:nvSpPr>
        <p:spPr>
          <a:xfrm>
            <a:off x="767571" y="747243"/>
            <a:ext cx="1055800"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100" dirty="0" smtClean="0">
                <a:solidFill>
                  <a:srgbClr val="FF0000"/>
                </a:solidFill>
                <a:latin typeface="Calibri" panose="020F0502020204030204"/>
                <a:ea typeface="+mn-ea"/>
              </a:rPr>
              <a:t>Required: *</a:t>
            </a:r>
            <a:endParaRPr lang="en-US" sz="1100" dirty="0">
              <a:solidFill>
                <a:srgbClr val="FF0000"/>
              </a:solidFill>
              <a:latin typeface="Calibri" panose="020F0502020204030204"/>
              <a:ea typeface="+mn-ea"/>
            </a:endParaRPr>
          </a:p>
        </p:txBody>
      </p:sp>
      <p:grpSp>
        <p:nvGrpSpPr>
          <p:cNvPr id="117" name="Group 116"/>
          <p:cNvGrpSpPr/>
          <p:nvPr/>
        </p:nvGrpSpPr>
        <p:grpSpPr>
          <a:xfrm>
            <a:off x="1180247" y="4823851"/>
            <a:ext cx="7167568" cy="524448"/>
            <a:chOff x="904552" y="2485593"/>
            <a:chExt cx="7037701" cy="524448"/>
          </a:xfrm>
        </p:grpSpPr>
        <p:sp>
          <p:nvSpPr>
            <p:cNvPr id="118" name="TextBox 44"/>
            <p:cNvSpPr txBox="1"/>
            <p:nvPr/>
          </p:nvSpPr>
          <p:spPr>
            <a:xfrm>
              <a:off x="904552" y="2538787"/>
              <a:ext cx="858504" cy="309314"/>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Remarks:</a:t>
              </a:r>
              <a:endParaRPr lang="en-US" sz="1400" b="0" dirty="0">
                <a:solidFill>
                  <a:prstClr val="black"/>
                </a:solidFill>
                <a:latin typeface="Calibri" panose="020F0502020204030204"/>
                <a:ea typeface="+mn-ea"/>
              </a:endParaRPr>
            </a:p>
          </p:txBody>
        </p:sp>
        <p:sp>
          <p:nvSpPr>
            <p:cNvPr id="119" name="Rectangle 118"/>
            <p:cNvSpPr/>
            <p:nvPr/>
          </p:nvSpPr>
          <p:spPr>
            <a:xfrm>
              <a:off x="1724845"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20" name="Rectangle 119"/>
            <p:cNvSpPr/>
            <p:nvPr/>
          </p:nvSpPr>
          <p:spPr>
            <a:xfrm>
              <a:off x="1775882" y="2535274"/>
              <a:ext cx="5100003" cy="42090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122" name="Rectangle 121"/>
            <p:cNvSpPr/>
            <p:nvPr/>
          </p:nvSpPr>
          <p:spPr>
            <a:xfrm>
              <a:off x="6923935" y="2615750"/>
              <a:ext cx="448916" cy="19457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123" name="Rectangle 122"/>
            <p:cNvSpPr/>
            <p:nvPr/>
          </p:nvSpPr>
          <p:spPr>
            <a:xfrm>
              <a:off x="7422415" y="2615750"/>
              <a:ext cx="448916" cy="19901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Del</a:t>
              </a:r>
              <a:endParaRPr lang="en-US" sz="1200" b="0" dirty="0">
                <a:solidFill>
                  <a:schemeClr val="bg2">
                    <a:lumMod val="50000"/>
                  </a:schemeClr>
                </a:solidFill>
              </a:endParaRPr>
            </a:p>
          </p:txBody>
        </p:sp>
        <p:cxnSp>
          <p:nvCxnSpPr>
            <p:cNvPr id="125" name="Straight Connector 124"/>
            <p:cNvCxnSpPr/>
            <p:nvPr/>
          </p:nvCxnSpPr>
          <p:spPr>
            <a:xfrm>
              <a:off x="6732234" y="2562867"/>
              <a:ext cx="0" cy="39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Isosceles Triangle 125"/>
            <p:cNvSpPr/>
            <p:nvPr/>
          </p:nvSpPr>
          <p:spPr>
            <a:xfrm>
              <a:off x="6757888" y="28357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Isosceles Triangle 126"/>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lowchart: Process 127"/>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Flowchart: Process 35"/>
          <p:cNvSpPr/>
          <p:nvPr/>
        </p:nvSpPr>
        <p:spPr>
          <a:xfrm>
            <a:off x="2004976" y="4258641"/>
            <a:ext cx="6336134" cy="512594"/>
          </a:xfrm>
          <a:prstGeom prst="flowChartProcess">
            <a:avLst/>
          </a:prstGeom>
          <a:solidFill>
            <a:schemeClr val="accent4">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ounded Rectangle 106"/>
          <p:cNvSpPr/>
          <p:nvPr/>
        </p:nvSpPr>
        <p:spPr>
          <a:xfrm>
            <a:off x="869126" y="6516754"/>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2">
                    <a:lumMod val="50000"/>
                  </a:schemeClr>
                </a:solidFill>
              </a:rPr>
              <a:t>Save</a:t>
            </a:r>
            <a:endParaRPr lang="en-US" sz="1200" b="1" dirty="0">
              <a:solidFill>
                <a:schemeClr val="bg2">
                  <a:lumMod val="50000"/>
                </a:schemeClr>
              </a:solidFill>
            </a:endParaRPr>
          </a:p>
        </p:txBody>
      </p:sp>
      <p:sp>
        <p:nvSpPr>
          <p:cNvPr id="111" name="Rounded Rectangle 110"/>
          <p:cNvSpPr/>
          <p:nvPr/>
        </p:nvSpPr>
        <p:spPr>
          <a:xfrm>
            <a:off x="2289713" y="652889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2">
                    <a:lumMod val="50000"/>
                  </a:schemeClr>
                </a:solidFill>
              </a:rPr>
              <a:t>Submit</a:t>
            </a:r>
            <a:endParaRPr lang="en-US" sz="1200" b="1" dirty="0">
              <a:solidFill>
                <a:schemeClr val="bg2">
                  <a:lumMod val="50000"/>
                </a:schemeClr>
              </a:solidFill>
            </a:endParaRPr>
          </a:p>
        </p:txBody>
      </p:sp>
      <p:sp>
        <p:nvSpPr>
          <p:cNvPr id="129" name="Rounded Rectangle 128"/>
          <p:cNvSpPr/>
          <p:nvPr/>
        </p:nvSpPr>
        <p:spPr>
          <a:xfrm>
            <a:off x="5130888" y="652889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130" name="Action Button: Custom 129">
            <a:hlinkClick r:id="rId3" action="ppaction://hlinksldjump" highlightClick="1"/>
          </p:cNvPr>
          <p:cNvSpPr/>
          <p:nvPr/>
        </p:nvSpPr>
        <p:spPr>
          <a:xfrm>
            <a:off x="7261770" y="6487306"/>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Back</a:t>
            </a:r>
            <a:endParaRPr lang="en-US" sz="1200" b="1" dirty="0">
              <a:solidFill>
                <a:schemeClr val="tx1"/>
              </a:solidFill>
            </a:endParaRPr>
          </a:p>
        </p:txBody>
      </p:sp>
      <p:sp>
        <p:nvSpPr>
          <p:cNvPr id="135" name="Rounded Rectangle 134"/>
          <p:cNvSpPr/>
          <p:nvPr/>
        </p:nvSpPr>
        <p:spPr>
          <a:xfrm>
            <a:off x="3710300" y="6536309"/>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2">
                    <a:lumMod val="50000"/>
                  </a:schemeClr>
                </a:solidFill>
              </a:rPr>
              <a:t>View</a:t>
            </a:r>
            <a:endParaRPr lang="en-US" sz="1200" b="1" dirty="0">
              <a:solidFill>
                <a:schemeClr val="bg2">
                  <a:lumMod val="50000"/>
                </a:schemeClr>
              </a:solidFill>
            </a:endParaRPr>
          </a:p>
        </p:txBody>
      </p:sp>
      <p:grpSp>
        <p:nvGrpSpPr>
          <p:cNvPr id="23" name="Group 22"/>
          <p:cNvGrpSpPr/>
          <p:nvPr/>
        </p:nvGrpSpPr>
        <p:grpSpPr>
          <a:xfrm>
            <a:off x="878349" y="5882540"/>
            <a:ext cx="7460758" cy="553204"/>
            <a:chOff x="878349" y="5582091"/>
            <a:chExt cx="7460758" cy="553204"/>
          </a:xfrm>
        </p:grpSpPr>
        <p:sp>
          <p:nvSpPr>
            <p:cNvPr id="104" name="TextBox 128"/>
            <p:cNvSpPr txBox="1"/>
            <p:nvPr/>
          </p:nvSpPr>
          <p:spPr>
            <a:xfrm>
              <a:off x="878349" y="5582091"/>
              <a:ext cx="1183607" cy="288124"/>
            </a:xfrm>
            <a:prstGeom prst="rect">
              <a:avLst/>
            </a:prstGeom>
            <a:noFill/>
          </p:spPr>
          <p:txBody>
            <a:bodyPr wrap="squar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Attachments:</a:t>
              </a:r>
              <a:endParaRPr lang="en-US" sz="1400" b="0" dirty="0">
                <a:solidFill>
                  <a:prstClr val="black"/>
                </a:solidFill>
                <a:latin typeface="Calibri" panose="020F0502020204030204"/>
                <a:ea typeface="+mn-ea"/>
              </a:endParaRPr>
            </a:p>
          </p:txBody>
        </p:sp>
        <p:sp>
          <p:nvSpPr>
            <p:cNvPr id="105" name="Rectangle 104"/>
            <p:cNvSpPr/>
            <p:nvPr/>
          </p:nvSpPr>
          <p:spPr>
            <a:xfrm>
              <a:off x="1996268" y="5623871"/>
              <a:ext cx="6342839" cy="51142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06" name="Rectangle 105"/>
            <p:cNvSpPr/>
            <p:nvPr/>
          </p:nvSpPr>
          <p:spPr>
            <a:xfrm>
              <a:off x="2047248" y="5673551"/>
              <a:ext cx="4565394" cy="40879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109" name="Rectangle 108"/>
            <p:cNvSpPr/>
            <p:nvPr/>
          </p:nvSpPr>
          <p:spPr>
            <a:xfrm>
              <a:off x="6692524" y="5757068"/>
              <a:ext cx="457200" cy="21031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110" name="Rectangle 109"/>
            <p:cNvSpPr/>
            <p:nvPr/>
          </p:nvSpPr>
          <p:spPr>
            <a:xfrm>
              <a:off x="7728978" y="5756170"/>
              <a:ext cx="548640" cy="210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View</a:t>
              </a:r>
              <a:endParaRPr lang="en-US" sz="1200" b="0" dirty="0">
                <a:solidFill>
                  <a:schemeClr val="bg2">
                    <a:lumMod val="50000"/>
                  </a:schemeClr>
                </a:solidFill>
              </a:endParaRPr>
            </a:p>
          </p:txBody>
        </p:sp>
        <p:cxnSp>
          <p:nvCxnSpPr>
            <p:cNvPr id="113" name="Straight Connector 112"/>
            <p:cNvCxnSpPr/>
            <p:nvPr/>
          </p:nvCxnSpPr>
          <p:spPr>
            <a:xfrm>
              <a:off x="6521307" y="5673551"/>
              <a:ext cx="0" cy="4328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Isosceles Triangle 113"/>
            <p:cNvSpPr/>
            <p:nvPr/>
          </p:nvSpPr>
          <p:spPr>
            <a:xfrm>
              <a:off x="6521307" y="5969538"/>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Isosceles Triangle 114"/>
            <p:cNvSpPr/>
            <p:nvPr/>
          </p:nvSpPr>
          <p:spPr>
            <a:xfrm rot="10800000">
              <a:off x="6521308" y="5725272"/>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lowchart: Process 115"/>
            <p:cNvSpPr/>
            <p:nvPr/>
          </p:nvSpPr>
          <p:spPr>
            <a:xfrm>
              <a:off x="6521307" y="5856361"/>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7210751" y="5760640"/>
              <a:ext cx="457200" cy="210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Del</a:t>
              </a:r>
              <a:endParaRPr lang="en-US" sz="1200" b="0" dirty="0">
                <a:solidFill>
                  <a:schemeClr val="bg2">
                    <a:lumMod val="50000"/>
                  </a:schemeClr>
                </a:solidFill>
              </a:endParaRPr>
            </a:p>
          </p:txBody>
        </p:sp>
      </p:grpSp>
      <p:grpSp>
        <p:nvGrpSpPr>
          <p:cNvPr id="146" name="Group 145"/>
          <p:cNvGrpSpPr/>
          <p:nvPr/>
        </p:nvGrpSpPr>
        <p:grpSpPr>
          <a:xfrm>
            <a:off x="877342" y="5342883"/>
            <a:ext cx="7470472" cy="552924"/>
            <a:chOff x="868635" y="5582371"/>
            <a:chExt cx="7470472" cy="552924"/>
          </a:xfrm>
        </p:grpSpPr>
        <p:sp>
          <p:nvSpPr>
            <p:cNvPr id="147" name="TextBox 128"/>
            <p:cNvSpPr txBox="1"/>
            <p:nvPr/>
          </p:nvSpPr>
          <p:spPr>
            <a:xfrm>
              <a:off x="868635" y="5582371"/>
              <a:ext cx="1183607" cy="288124"/>
            </a:xfrm>
            <a:prstGeom prst="rect">
              <a:avLst/>
            </a:prstGeom>
            <a:noFill/>
          </p:spPr>
          <p:txBody>
            <a:bodyPr wrap="squar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References:</a:t>
              </a:r>
              <a:endParaRPr lang="en-US" sz="1400" b="0" dirty="0">
                <a:solidFill>
                  <a:prstClr val="black"/>
                </a:solidFill>
                <a:latin typeface="Calibri" panose="020F0502020204030204"/>
                <a:ea typeface="+mn-ea"/>
              </a:endParaRPr>
            </a:p>
          </p:txBody>
        </p:sp>
        <p:sp>
          <p:nvSpPr>
            <p:cNvPr id="148" name="Rectangle 147"/>
            <p:cNvSpPr/>
            <p:nvPr/>
          </p:nvSpPr>
          <p:spPr>
            <a:xfrm>
              <a:off x="1996268" y="5623871"/>
              <a:ext cx="6342839" cy="51142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49" name="Rectangle 148"/>
            <p:cNvSpPr/>
            <p:nvPr/>
          </p:nvSpPr>
          <p:spPr>
            <a:xfrm>
              <a:off x="2047247" y="5673551"/>
              <a:ext cx="5078933" cy="40879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151" name="Rectangle 150"/>
            <p:cNvSpPr/>
            <p:nvPr/>
          </p:nvSpPr>
          <p:spPr>
            <a:xfrm>
              <a:off x="7224791" y="5662869"/>
              <a:ext cx="457200" cy="21031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152" name="Rectangle 151"/>
            <p:cNvSpPr/>
            <p:nvPr/>
          </p:nvSpPr>
          <p:spPr>
            <a:xfrm>
              <a:off x="7742626" y="5935829"/>
              <a:ext cx="548640" cy="18288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View</a:t>
              </a:r>
              <a:endParaRPr lang="en-US" sz="1200" b="0" dirty="0">
                <a:solidFill>
                  <a:schemeClr val="bg2">
                    <a:lumMod val="50000"/>
                  </a:schemeClr>
                </a:solidFill>
              </a:endParaRPr>
            </a:p>
          </p:txBody>
        </p:sp>
        <p:cxnSp>
          <p:nvCxnSpPr>
            <p:cNvPr id="154" name="Straight Connector 153"/>
            <p:cNvCxnSpPr/>
            <p:nvPr/>
          </p:nvCxnSpPr>
          <p:spPr>
            <a:xfrm>
              <a:off x="6998981" y="5673551"/>
              <a:ext cx="0" cy="4328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5" name="Isosceles Triangle 154"/>
            <p:cNvSpPr/>
            <p:nvPr/>
          </p:nvSpPr>
          <p:spPr>
            <a:xfrm>
              <a:off x="7012629" y="5955890"/>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Isosceles Triangle 155"/>
            <p:cNvSpPr/>
            <p:nvPr/>
          </p:nvSpPr>
          <p:spPr>
            <a:xfrm rot="10800000">
              <a:off x="7012630" y="5711624"/>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lowchart: Process 156"/>
            <p:cNvSpPr/>
            <p:nvPr/>
          </p:nvSpPr>
          <p:spPr>
            <a:xfrm>
              <a:off x="7012629" y="5842713"/>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7744121" y="5662703"/>
              <a:ext cx="457200" cy="210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Del</a:t>
              </a:r>
              <a:endParaRPr lang="en-US" sz="1200" b="0" dirty="0">
                <a:solidFill>
                  <a:schemeClr val="bg2">
                    <a:lumMod val="50000"/>
                  </a:schemeClr>
                </a:solidFill>
              </a:endParaRPr>
            </a:p>
          </p:txBody>
        </p:sp>
      </p:grpSp>
      <p:sp>
        <p:nvSpPr>
          <p:cNvPr id="166" name="TextBox 9"/>
          <p:cNvSpPr txBox="1"/>
          <p:nvPr/>
        </p:nvSpPr>
        <p:spPr>
          <a:xfrm>
            <a:off x="5232797" y="903676"/>
            <a:ext cx="77948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Subject:</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67" name="Rectangle 166"/>
          <p:cNvSpPr/>
          <p:nvPr/>
        </p:nvSpPr>
        <p:spPr>
          <a:xfrm>
            <a:off x="5939703" y="973595"/>
            <a:ext cx="2248002"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Enter Subject...</a:t>
            </a:r>
            <a:endParaRPr lang="en-US" sz="1050" b="0" dirty="0">
              <a:solidFill>
                <a:prstClr val="black"/>
              </a:solidFill>
            </a:endParaRPr>
          </a:p>
        </p:txBody>
      </p:sp>
      <p:sp>
        <p:nvSpPr>
          <p:cNvPr id="168" name="TextBox 58"/>
          <p:cNvSpPr txBox="1"/>
          <p:nvPr/>
        </p:nvSpPr>
        <p:spPr>
          <a:xfrm>
            <a:off x="764732" y="898974"/>
            <a:ext cx="484342" cy="281702"/>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a:t>
            </a:r>
            <a:endParaRPr lang="en-US" sz="1200" b="0" dirty="0">
              <a:solidFill>
                <a:prstClr val="black"/>
              </a:solidFill>
              <a:latin typeface="Calibri" panose="020F0502020204030204"/>
              <a:ea typeface="+mn-ea"/>
            </a:endParaRPr>
          </a:p>
        </p:txBody>
      </p:sp>
      <p:sp>
        <p:nvSpPr>
          <p:cNvPr id="169" name="Rectangle 168"/>
          <p:cNvSpPr/>
          <p:nvPr/>
        </p:nvSpPr>
        <p:spPr>
          <a:xfrm>
            <a:off x="1209490" y="959697"/>
            <a:ext cx="2080706" cy="164956"/>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Draft-</a:t>
            </a:r>
            <a:r>
              <a:rPr lang="en-US" sz="1050" dirty="0" smtClean="0">
                <a:solidFill>
                  <a:srgbClr val="FF0000"/>
                </a:solidFill>
              </a:rPr>
              <a:t>ARCI-FY-TI-SEQ</a:t>
            </a:r>
            <a:r>
              <a:rPr lang="en-US" sz="1050" dirty="0">
                <a:solidFill>
                  <a:srgbClr val="FF0000"/>
                </a:solidFill>
              </a:rPr>
              <a:t>#</a:t>
            </a:r>
            <a:endParaRPr lang="en-US" sz="1050" b="0" dirty="0">
              <a:solidFill>
                <a:prstClr val="black"/>
              </a:solidFill>
            </a:endParaRPr>
          </a:p>
        </p:txBody>
      </p:sp>
      <p:sp>
        <p:nvSpPr>
          <p:cNvPr id="172" name="TextBox 99"/>
          <p:cNvSpPr txBox="1"/>
          <p:nvPr/>
        </p:nvSpPr>
        <p:spPr>
          <a:xfrm>
            <a:off x="3444225" y="903676"/>
            <a:ext cx="45083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FY:</a:t>
            </a:r>
            <a:r>
              <a:rPr lang="en-US" sz="1200" b="0" dirty="0" smtClean="0">
                <a:solidFill>
                  <a:srgbClr val="FF0000"/>
                </a:solidFill>
                <a:latin typeface="Calibri" panose="020F0502020204030204"/>
              </a:rPr>
              <a:t>*</a:t>
            </a:r>
            <a:endParaRPr lang="en-US" sz="1200" b="0" dirty="0">
              <a:solidFill>
                <a:prstClr val="black"/>
              </a:solidFill>
              <a:latin typeface="Calibri" panose="020F0502020204030204"/>
              <a:ea typeface="+mn-ea"/>
            </a:endParaRPr>
          </a:p>
        </p:txBody>
      </p:sp>
      <p:grpSp>
        <p:nvGrpSpPr>
          <p:cNvPr id="35" name="Group 34"/>
          <p:cNvGrpSpPr/>
          <p:nvPr/>
        </p:nvGrpSpPr>
        <p:grpSpPr>
          <a:xfrm>
            <a:off x="3826692" y="973595"/>
            <a:ext cx="366201" cy="137160"/>
            <a:chOff x="3826692" y="999721"/>
            <a:chExt cx="366201" cy="137160"/>
          </a:xfrm>
        </p:grpSpPr>
        <p:sp>
          <p:nvSpPr>
            <p:cNvPr id="173" name="Rectangle 172"/>
            <p:cNvSpPr/>
            <p:nvPr/>
          </p:nvSpPr>
          <p:spPr>
            <a:xfrm>
              <a:off x="3826692" y="999721"/>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74" name="Isosceles Triangle 173"/>
            <p:cNvSpPr/>
            <p:nvPr/>
          </p:nvSpPr>
          <p:spPr>
            <a:xfrm rot="10800000">
              <a:off x="4121279"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176" name="TextBox 99"/>
          <p:cNvSpPr txBox="1"/>
          <p:nvPr/>
        </p:nvSpPr>
        <p:spPr>
          <a:xfrm>
            <a:off x="4346922" y="903676"/>
            <a:ext cx="485479"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TI:</a:t>
            </a:r>
            <a:r>
              <a:rPr lang="en-US" sz="1200" b="0" dirty="0" smtClean="0">
                <a:solidFill>
                  <a:srgbClr val="FF0000"/>
                </a:solidFill>
                <a:latin typeface="Calibri" panose="020F0502020204030204"/>
              </a:rPr>
              <a:t>*</a:t>
            </a:r>
            <a:endParaRPr lang="en-US" sz="1200" b="0" dirty="0">
              <a:solidFill>
                <a:srgbClr val="FF0000"/>
              </a:solidFill>
              <a:latin typeface="Calibri" panose="020F0502020204030204"/>
            </a:endParaRPr>
          </a:p>
        </p:txBody>
      </p:sp>
      <p:grpSp>
        <p:nvGrpSpPr>
          <p:cNvPr id="27" name="Group 26"/>
          <p:cNvGrpSpPr/>
          <p:nvPr/>
        </p:nvGrpSpPr>
        <p:grpSpPr>
          <a:xfrm>
            <a:off x="4769035" y="973595"/>
            <a:ext cx="485748" cy="137160"/>
            <a:chOff x="4769035" y="999721"/>
            <a:chExt cx="485748" cy="137160"/>
          </a:xfrm>
        </p:grpSpPr>
        <p:sp>
          <p:nvSpPr>
            <p:cNvPr id="177" name="Rectangle 176"/>
            <p:cNvSpPr/>
            <p:nvPr/>
          </p:nvSpPr>
          <p:spPr>
            <a:xfrm>
              <a:off x="4769035" y="999721"/>
              <a:ext cx="485748"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178" name="Isosceles Triangle 177"/>
            <p:cNvSpPr/>
            <p:nvPr/>
          </p:nvSpPr>
          <p:spPr>
            <a:xfrm rot="10800000">
              <a:off x="5150013"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180" name="Rectangle 179"/>
          <p:cNvSpPr/>
          <p:nvPr/>
        </p:nvSpPr>
        <p:spPr>
          <a:xfrm>
            <a:off x="3456384" y="1184070"/>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Joe Smith</a:t>
            </a:r>
            <a:endParaRPr lang="en-US" sz="1050" b="0" dirty="0">
              <a:solidFill>
                <a:schemeClr val="tx1"/>
              </a:solidFill>
            </a:endParaRPr>
          </a:p>
        </p:txBody>
      </p:sp>
      <p:sp>
        <p:nvSpPr>
          <p:cNvPr id="181" name="TextBox 90"/>
          <p:cNvSpPr txBox="1"/>
          <p:nvPr/>
        </p:nvSpPr>
        <p:spPr>
          <a:xfrm>
            <a:off x="2655898" y="1114151"/>
            <a:ext cx="861453"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Originator:</a:t>
            </a:r>
            <a:endParaRPr lang="en-US" sz="1200" b="0" dirty="0">
              <a:solidFill>
                <a:schemeClr val="tx1"/>
              </a:solidFill>
              <a:latin typeface="Calibri" panose="020F0502020204030204"/>
              <a:ea typeface="+mn-ea"/>
            </a:endParaRPr>
          </a:p>
        </p:txBody>
      </p:sp>
      <p:sp>
        <p:nvSpPr>
          <p:cNvPr id="182" name="TextBox 26"/>
          <p:cNvSpPr txBox="1"/>
          <p:nvPr/>
        </p:nvSpPr>
        <p:spPr>
          <a:xfrm>
            <a:off x="646110" y="1114151"/>
            <a:ext cx="119782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 Required:</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83" name="Rectangle 182"/>
          <p:cNvSpPr/>
          <p:nvPr/>
        </p:nvSpPr>
        <p:spPr>
          <a:xfrm>
            <a:off x="1766452" y="1184070"/>
            <a:ext cx="725714" cy="13716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184" name="Picture 183"/>
          <p:cNvPicPr>
            <a:picLocks noChangeAspect="1"/>
          </p:cNvPicPr>
          <p:nvPr/>
        </p:nvPicPr>
        <p:blipFill>
          <a:blip r:embed="rId5"/>
          <a:stretch>
            <a:fillRect/>
          </a:stretch>
        </p:blipFill>
        <p:spPr>
          <a:xfrm>
            <a:off x="2523208" y="1182552"/>
            <a:ext cx="120169" cy="140197"/>
          </a:xfrm>
          <a:prstGeom prst="rect">
            <a:avLst/>
          </a:prstGeom>
        </p:spPr>
      </p:pic>
      <p:sp>
        <p:nvSpPr>
          <p:cNvPr id="185" name="Rectangle 184"/>
          <p:cNvSpPr/>
          <p:nvPr/>
        </p:nvSpPr>
        <p:spPr>
          <a:xfrm>
            <a:off x="7161891" y="1192777"/>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New</a:t>
            </a:r>
            <a:endParaRPr lang="en-US" sz="1050" b="0" dirty="0">
              <a:solidFill>
                <a:schemeClr val="tx1"/>
              </a:solidFill>
            </a:endParaRPr>
          </a:p>
        </p:txBody>
      </p:sp>
      <p:sp>
        <p:nvSpPr>
          <p:cNvPr id="186" name="TextBox 90"/>
          <p:cNvSpPr txBox="1"/>
          <p:nvPr/>
        </p:nvSpPr>
        <p:spPr>
          <a:xfrm>
            <a:off x="6477397" y="1122858"/>
            <a:ext cx="745461"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Revision:</a:t>
            </a:r>
            <a:endParaRPr lang="en-US" sz="1200" b="0" dirty="0">
              <a:solidFill>
                <a:schemeClr val="tx1"/>
              </a:solidFill>
              <a:latin typeface="Calibri" panose="020F0502020204030204"/>
              <a:ea typeface="+mn-ea"/>
            </a:endParaRPr>
          </a:p>
        </p:txBody>
      </p:sp>
      <p:sp>
        <p:nvSpPr>
          <p:cNvPr id="187" name="TextBox 26"/>
          <p:cNvSpPr txBox="1"/>
          <p:nvPr/>
        </p:nvSpPr>
        <p:spPr>
          <a:xfrm>
            <a:off x="4430548" y="1122858"/>
            <a:ext cx="1118897"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Current Status:</a:t>
            </a:r>
            <a:endParaRPr lang="en-US" sz="1200" b="0" dirty="0">
              <a:solidFill>
                <a:srgbClr val="FF0000"/>
              </a:solidFill>
              <a:latin typeface="Calibri" panose="020F0502020204030204"/>
              <a:ea typeface="+mn-ea"/>
            </a:endParaRPr>
          </a:p>
        </p:txBody>
      </p:sp>
      <p:sp>
        <p:nvSpPr>
          <p:cNvPr id="188" name="Rectangle 187"/>
          <p:cNvSpPr/>
          <p:nvPr/>
        </p:nvSpPr>
        <p:spPr>
          <a:xfrm>
            <a:off x="5512360" y="1191469"/>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New</a:t>
            </a:r>
            <a:endParaRPr lang="en-US" sz="1050" b="0" dirty="0">
              <a:solidFill>
                <a:schemeClr val="tx1"/>
              </a:solidFill>
            </a:endParaRPr>
          </a:p>
        </p:txBody>
      </p:sp>
      <p:sp>
        <p:nvSpPr>
          <p:cNvPr id="189" name="TextBox 26"/>
          <p:cNvSpPr txBox="1"/>
          <p:nvPr/>
        </p:nvSpPr>
        <p:spPr>
          <a:xfrm>
            <a:off x="783774" y="1344842"/>
            <a:ext cx="1063304"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Department:</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90" name="TextBox 26"/>
          <p:cNvSpPr txBox="1"/>
          <p:nvPr/>
        </p:nvSpPr>
        <p:spPr>
          <a:xfrm>
            <a:off x="2372315" y="1341065"/>
            <a:ext cx="110900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Classification:</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91" name="TextBox 26"/>
          <p:cNvSpPr txBox="1"/>
          <p:nvPr/>
        </p:nvSpPr>
        <p:spPr>
          <a:xfrm>
            <a:off x="7012312" y="741225"/>
            <a:ext cx="519821"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Date:</a:t>
            </a:r>
            <a:endParaRPr lang="en-US" sz="1200" b="0" dirty="0">
              <a:solidFill>
                <a:srgbClr val="FF0000"/>
              </a:solidFill>
              <a:latin typeface="Calibri" panose="020F0502020204030204"/>
              <a:ea typeface="+mn-ea"/>
            </a:endParaRPr>
          </a:p>
        </p:txBody>
      </p:sp>
      <p:sp>
        <p:nvSpPr>
          <p:cNvPr id="192" name="Rectangle 191"/>
          <p:cNvSpPr/>
          <p:nvPr/>
        </p:nvSpPr>
        <p:spPr>
          <a:xfrm>
            <a:off x="7457772" y="800841"/>
            <a:ext cx="725714" cy="137160"/>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4/13/17</a:t>
            </a:r>
            <a:endParaRPr lang="en-US" sz="1050" b="0" dirty="0">
              <a:solidFill>
                <a:prstClr val="black"/>
              </a:solidFill>
            </a:endParaRPr>
          </a:p>
        </p:txBody>
      </p:sp>
      <p:grpSp>
        <p:nvGrpSpPr>
          <p:cNvPr id="193" name="Group 192"/>
          <p:cNvGrpSpPr/>
          <p:nvPr/>
        </p:nvGrpSpPr>
        <p:grpSpPr>
          <a:xfrm>
            <a:off x="1760262" y="1399857"/>
            <a:ext cx="485748" cy="137160"/>
            <a:chOff x="4769035" y="999721"/>
            <a:chExt cx="485748" cy="137160"/>
          </a:xfrm>
        </p:grpSpPr>
        <p:sp>
          <p:nvSpPr>
            <p:cNvPr id="194" name="Rectangle 193"/>
            <p:cNvSpPr/>
            <p:nvPr/>
          </p:nvSpPr>
          <p:spPr>
            <a:xfrm>
              <a:off x="4769035" y="999721"/>
              <a:ext cx="485748"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195" name="Isosceles Triangle 194"/>
            <p:cNvSpPr/>
            <p:nvPr/>
          </p:nvSpPr>
          <p:spPr>
            <a:xfrm rot="10800000">
              <a:off x="5150013"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197" name="Rectangle 196"/>
          <p:cNvSpPr/>
          <p:nvPr/>
        </p:nvSpPr>
        <p:spPr>
          <a:xfrm>
            <a:off x="3452493" y="1413536"/>
            <a:ext cx="999833"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schemeClr val="tx1"/>
              </a:solidFill>
            </a:endParaRPr>
          </a:p>
        </p:txBody>
      </p:sp>
      <p:sp>
        <p:nvSpPr>
          <p:cNvPr id="198" name="Isosceles Triangle 197"/>
          <p:cNvSpPr/>
          <p:nvPr/>
        </p:nvSpPr>
        <p:spPr>
          <a:xfrm rot="10800000">
            <a:off x="4344053" y="1441254"/>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99" name="TextBox 26"/>
          <p:cNvSpPr txBox="1"/>
          <p:nvPr/>
        </p:nvSpPr>
        <p:spPr>
          <a:xfrm>
            <a:off x="4466584" y="1337742"/>
            <a:ext cx="1609415" cy="461665"/>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Third Party Proprietary Information:</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00" name="TextBox 26"/>
          <p:cNvSpPr txBox="1"/>
          <p:nvPr/>
        </p:nvSpPr>
        <p:spPr>
          <a:xfrm>
            <a:off x="6295804" y="1346297"/>
            <a:ext cx="1731760" cy="461665"/>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Organizational Conflict of Interest (</a:t>
            </a:r>
            <a:r>
              <a:rPr lang="en-US" sz="1200" b="0" dirty="0" smtClean="0">
                <a:solidFill>
                  <a:prstClr val="black"/>
                </a:solidFill>
                <a:latin typeface="Calibri" panose="020F0502020204030204"/>
                <a:ea typeface="+mn-ea"/>
              </a:rPr>
              <a:t>OCI):</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grpSp>
        <p:nvGrpSpPr>
          <p:cNvPr id="201" name="Group 200"/>
          <p:cNvGrpSpPr/>
          <p:nvPr/>
        </p:nvGrpSpPr>
        <p:grpSpPr>
          <a:xfrm>
            <a:off x="6042998" y="1413536"/>
            <a:ext cx="366201" cy="137160"/>
            <a:chOff x="3826692" y="999721"/>
            <a:chExt cx="366201" cy="137160"/>
          </a:xfrm>
        </p:grpSpPr>
        <p:sp>
          <p:nvSpPr>
            <p:cNvPr id="202" name="Rectangle 201"/>
            <p:cNvSpPr/>
            <p:nvPr/>
          </p:nvSpPr>
          <p:spPr>
            <a:xfrm>
              <a:off x="3826692" y="999721"/>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03" name="Isosceles Triangle 202"/>
            <p:cNvSpPr/>
            <p:nvPr/>
          </p:nvSpPr>
          <p:spPr>
            <a:xfrm rot="10800000">
              <a:off x="4121279"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grpSp>
        <p:nvGrpSpPr>
          <p:cNvPr id="204" name="Group 203"/>
          <p:cNvGrpSpPr/>
          <p:nvPr/>
        </p:nvGrpSpPr>
        <p:grpSpPr>
          <a:xfrm>
            <a:off x="7984275" y="1421704"/>
            <a:ext cx="366201" cy="137160"/>
            <a:chOff x="3826692" y="999721"/>
            <a:chExt cx="366201" cy="137160"/>
          </a:xfrm>
        </p:grpSpPr>
        <p:sp>
          <p:nvSpPr>
            <p:cNvPr id="205" name="Rectangle 204"/>
            <p:cNvSpPr/>
            <p:nvPr/>
          </p:nvSpPr>
          <p:spPr>
            <a:xfrm>
              <a:off x="3826692" y="999721"/>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06" name="Isosceles Triangle 205"/>
            <p:cNvSpPr/>
            <p:nvPr/>
          </p:nvSpPr>
          <p:spPr>
            <a:xfrm rot="10800000">
              <a:off x="4121279"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207" name="TextBox 26"/>
          <p:cNvSpPr txBox="1"/>
          <p:nvPr/>
        </p:nvSpPr>
        <p:spPr>
          <a:xfrm>
            <a:off x="740930" y="1563082"/>
            <a:ext cx="125617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Work Package(s):</a:t>
            </a:r>
            <a:endParaRPr lang="en-US" sz="1200" b="0" dirty="0">
              <a:solidFill>
                <a:srgbClr val="FF0000"/>
              </a:solidFill>
              <a:latin typeface="Calibri" panose="020F0502020204030204"/>
              <a:ea typeface="+mn-ea"/>
            </a:endParaRPr>
          </a:p>
        </p:txBody>
      </p:sp>
      <p:sp>
        <p:nvSpPr>
          <p:cNvPr id="213" name="Rectangle 212"/>
          <p:cNvSpPr/>
          <p:nvPr/>
        </p:nvSpPr>
        <p:spPr>
          <a:xfrm>
            <a:off x="1983933" y="1617642"/>
            <a:ext cx="999833"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schemeClr val="tx1"/>
              </a:solidFill>
            </a:endParaRPr>
          </a:p>
        </p:txBody>
      </p:sp>
      <p:sp>
        <p:nvSpPr>
          <p:cNvPr id="214" name="TextBox 26"/>
          <p:cNvSpPr txBox="1"/>
          <p:nvPr/>
        </p:nvSpPr>
        <p:spPr>
          <a:xfrm>
            <a:off x="2966697" y="1545717"/>
            <a:ext cx="988540"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Program(s):</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15" name="Rectangle 214"/>
          <p:cNvSpPr/>
          <p:nvPr/>
        </p:nvSpPr>
        <p:spPr>
          <a:xfrm>
            <a:off x="3942062" y="1600277"/>
            <a:ext cx="999833"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schemeClr val="tx1"/>
              </a:solidFill>
            </a:endParaRPr>
          </a:p>
        </p:txBody>
      </p:sp>
      <p:sp>
        <p:nvSpPr>
          <p:cNvPr id="242" name="Rectangle 241"/>
          <p:cNvSpPr/>
          <p:nvPr/>
        </p:nvSpPr>
        <p:spPr>
          <a:xfrm>
            <a:off x="751047" y="5923866"/>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243" name="Rectangle 242"/>
          <p:cNvSpPr/>
          <p:nvPr/>
        </p:nvSpPr>
        <p:spPr>
          <a:xfrm>
            <a:off x="750803" y="5393529"/>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244" name="TextBox 44"/>
          <p:cNvSpPr txBox="1"/>
          <p:nvPr/>
        </p:nvSpPr>
        <p:spPr>
          <a:xfrm>
            <a:off x="1076384" y="4235462"/>
            <a:ext cx="984565" cy="464095"/>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Hardware</a:t>
            </a:r>
          </a:p>
          <a:p>
            <a:pPr algn="r" fontAlgn="auto">
              <a:spcBef>
                <a:spcPts val="0"/>
              </a:spcBef>
              <a:spcAft>
                <a:spcPts val="0"/>
              </a:spcAft>
            </a:pPr>
            <a:r>
              <a:rPr lang="en-US" sz="1400" b="0" dirty="0" smtClean="0">
                <a:solidFill>
                  <a:prstClr val="black"/>
                </a:solidFill>
                <a:latin typeface="Calibri" panose="020F0502020204030204"/>
                <a:ea typeface="+mn-ea"/>
              </a:rPr>
              <a:t>List:</a:t>
            </a:r>
            <a:endParaRPr lang="en-US" sz="1400" b="0" dirty="0">
              <a:solidFill>
                <a:prstClr val="black"/>
              </a:solidFill>
              <a:latin typeface="Calibri" panose="020F0502020204030204"/>
              <a:ea typeface="+mn-ea"/>
            </a:endParaRPr>
          </a:p>
        </p:txBody>
      </p:sp>
      <p:grpSp>
        <p:nvGrpSpPr>
          <p:cNvPr id="41" name="Group 40"/>
          <p:cNvGrpSpPr/>
          <p:nvPr/>
        </p:nvGrpSpPr>
        <p:grpSpPr>
          <a:xfrm>
            <a:off x="750466" y="3683196"/>
            <a:ext cx="7590643" cy="524448"/>
            <a:chOff x="750803" y="3370092"/>
            <a:chExt cx="7590643" cy="524448"/>
          </a:xfrm>
        </p:grpSpPr>
        <p:grpSp>
          <p:nvGrpSpPr>
            <p:cNvPr id="230" name="Group 229"/>
            <p:cNvGrpSpPr/>
            <p:nvPr/>
          </p:nvGrpSpPr>
          <p:grpSpPr>
            <a:xfrm>
              <a:off x="1075268" y="3370092"/>
              <a:ext cx="7266178" cy="524448"/>
              <a:chOff x="807729" y="2485593"/>
              <a:chExt cx="7134524" cy="524448"/>
            </a:xfrm>
          </p:grpSpPr>
          <p:sp>
            <p:nvSpPr>
              <p:cNvPr id="231" name="TextBox 44"/>
              <p:cNvSpPr txBox="1"/>
              <p:nvPr/>
            </p:nvSpPr>
            <p:spPr>
              <a:xfrm>
                <a:off x="807729" y="2503789"/>
                <a:ext cx="966726" cy="464095"/>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Additional</a:t>
                </a:r>
              </a:p>
              <a:p>
                <a:pPr algn="r" fontAlgn="auto">
                  <a:spcBef>
                    <a:spcPts val="0"/>
                  </a:spcBef>
                  <a:spcAft>
                    <a:spcPts val="0"/>
                  </a:spcAft>
                </a:pPr>
                <a:r>
                  <a:rPr lang="en-US" sz="1400" b="0" dirty="0" smtClean="0">
                    <a:solidFill>
                      <a:prstClr val="black"/>
                    </a:solidFill>
                    <a:latin typeface="Calibri" panose="020F0502020204030204"/>
                    <a:ea typeface="+mn-ea"/>
                  </a:rPr>
                  <a:t>Recipients:</a:t>
                </a:r>
                <a:endParaRPr lang="en-US" sz="1400" b="0" dirty="0">
                  <a:solidFill>
                    <a:prstClr val="black"/>
                  </a:solidFill>
                  <a:latin typeface="Calibri" panose="020F0502020204030204"/>
                  <a:ea typeface="+mn-ea"/>
                </a:endParaRPr>
              </a:p>
            </p:txBody>
          </p:sp>
          <p:sp>
            <p:nvSpPr>
              <p:cNvPr id="232" name="Rectangle 231"/>
              <p:cNvSpPr/>
              <p:nvPr/>
            </p:nvSpPr>
            <p:spPr>
              <a:xfrm>
                <a:off x="1724845"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33" name="Rectangle 232"/>
              <p:cNvSpPr/>
              <p:nvPr/>
            </p:nvSpPr>
            <p:spPr>
              <a:xfrm>
                <a:off x="1775882" y="2535274"/>
                <a:ext cx="5100003" cy="42090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235" name="Rectangle 234"/>
              <p:cNvSpPr/>
              <p:nvPr/>
            </p:nvSpPr>
            <p:spPr>
              <a:xfrm>
                <a:off x="6923935" y="2615749"/>
                <a:ext cx="448916" cy="216361"/>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236" name="Rectangle 235"/>
              <p:cNvSpPr/>
              <p:nvPr/>
            </p:nvSpPr>
            <p:spPr>
              <a:xfrm>
                <a:off x="7422415" y="2612929"/>
                <a:ext cx="448916" cy="21918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Del</a:t>
                </a:r>
                <a:endParaRPr lang="en-US" sz="1200" b="0" dirty="0">
                  <a:solidFill>
                    <a:schemeClr val="bg2">
                      <a:lumMod val="50000"/>
                    </a:schemeClr>
                  </a:solidFill>
                </a:endParaRPr>
              </a:p>
            </p:txBody>
          </p:sp>
          <p:cxnSp>
            <p:nvCxnSpPr>
              <p:cNvPr id="238" name="Straight Connector 237"/>
              <p:cNvCxnSpPr/>
              <p:nvPr/>
            </p:nvCxnSpPr>
            <p:spPr>
              <a:xfrm>
                <a:off x="6732234" y="2562867"/>
                <a:ext cx="0" cy="39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9" name="Isosceles Triangle 238"/>
              <p:cNvSpPr/>
              <p:nvPr/>
            </p:nvSpPr>
            <p:spPr>
              <a:xfrm>
                <a:off x="6757888" y="28357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Isosceles Triangle 239"/>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Flowchart: Process 240"/>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5" name="Rectangle 244"/>
            <p:cNvSpPr/>
            <p:nvPr/>
          </p:nvSpPr>
          <p:spPr>
            <a:xfrm>
              <a:off x="750803" y="3423449"/>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grpSp>
      <p:sp>
        <p:nvSpPr>
          <p:cNvPr id="247" name="Rectangle 246"/>
          <p:cNvSpPr/>
          <p:nvPr/>
        </p:nvSpPr>
        <p:spPr>
          <a:xfrm>
            <a:off x="758585" y="4264069"/>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grpSp>
        <p:nvGrpSpPr>
          <p:cNvPr id="276" name="Group 275"/>
          <p:cNvGrpSpPr/>
          <p:nvPr/>
        </p:nvGrpSpPr>
        <p:grpSpPr>
          <a:xfrm>
            <a:off x="747275" y="3057927"/>
            <a:ext cx="7591639" cy="566999"/>
            <a:chOff x="749806" y="3329423"/>
            <a:chExt cx="7591639" cy="566999"/>
          </a:xfrm>
        </p:grpSpPr>
        <p:grpSp>
          <p:nvGrpSpPr>
            <p:cNvPr id="277" name="Group 276"/>
            <p:cNvGrpSpPr/>
            <p:nvPr/>
          </p:nvGrpSpPr>
          <p:grpSpPr>
            <a:xfrm>
              <a:off x="1039845" y="3329423"/>
              <a:ext cx="7301600" cy="566999"/>
              <a:chOff x="772949" y="2444924"/>
              <a:chExt cx="7169304" cy="566999"/>
            </a:xfrm>
          </p:grpSpPr>
          <p:sp>
            <p:nvSpPr>
              <p:cNvPr id="279" name="TextBox 44"/>
              <p:cNvSpPr txBox="1"/>
              <p:nvPr/>
            </p:nvSpPr>
            <p:spPr>
              <a:xfrm>
                <a:off x="772949" y="2444924"/>
                <a:ext cx="966726" cy="566999"/>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100" b="0" dirty="0" smtClean="0">
                    <a:solidFill>
                      <a:prstClr val="black"/>
                    </a:solidFill>
                    <a:latin typeface="Calibri" panose="020F0502020204030204"/>
                    <a:ea typeface="+mn-ea"/>
                  </a:rPr>
                  <a:t>Action</a:t>
                </a:r>
              </a:p>
              <a:p>
                <a:pPr algn="r" fontAlgn="auto">
                  <a:spcBef>
                    <a:spcPts val="0"/>
                  </a:spcBef>
                  <a:spcAft>
                    <a:spcPts val="0"/>
                  </a:spcAft>
                </a:pPr>
                <a:r>
                  <a:rPr lang="en-US" sz="1100" b="0" dirty="0" smtClean="0">
                    <a:solidFill>
                      <a:prstClr val="black"/>
                    </a:solidFill>
                    <a:latin typeface="Calibri" panose="020F0502020204030204"/>
                    <a:ea typeface="+mn-ea"/>
                  </a:rPr>
                  <a:t>Responsible</a:t>
                </a:r>
              </a:p>
              <a:p>
                <a:pPr algn="r" fontAlgn="auto">
                  <a:spcBef>
                    <a:spcPts val="0"/>
                  </a:spcBef>
                  <a:spcAft>
                    <a:spcPts val="0"/>
                  </a:spcAft>
                </a:pPr>
                <a:r>
                  <a:rPr lang="en-US" sz="1100" b="0" dirty="0" smtClean="0">
                    <a:solidFill>
                      <a:prstClr val="black"/>
                    </a:solidFill>
                    <a:latin typeface="Calibri" panose="020F0502020204030204"/>
                    <a:ea typeface="+mn-ea"/>
                  </a:rPr>
                  <a:t>Persons:</a:t>
                </a:r>
                <a:endParaRPr lang="en-US" sz="1100" b="0" dirty="0">
                  <a:solidFill>
                    <a:prstClr val="black"/>
                  </a:solidFill>
                  <a:latin typeface="Calibri" panose="020F0502020204030204"/>
                  <a:ea typeface="+mn-ea"/>
                </a:endParaRPr>
              </a:p>
            </p:txBody>
          </p:sp>
          <p:sp>
            <p:nvSpPr>
              <p:cNvPr id="280" name="Rectangle 279"/>
              <p:cNvSpPr/>
              <p:nvPr/>
            </p:nvSpPr>
            <p:spPr>
              <a:xfrm>
                <a:off x="1724845"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81" name="Rectangle 280"/>
              <p:cNvSpPr/>
              <p:nvPr/>
            </p:nvSpPr>
            <p:spPr>
              <a:xfrm>
                <a:off x="1775882" y="2535274"/>
                <a:ext cx="5100003" cy="42090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283" name="Rectangle 282"/>
              <p:cNvSpPr/>
              <p:nvPr/>
            </p:nvSpPr>
            <p:spPr>
              <a:xfrm>
                <a:off x="6923935" y="2615749"/>
                <a:ext cx="448916" cy="220007"/>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284" name="Rectangle 283"/>
              <p:cNvSpPr/>
              <p:nvPr/>
            </p:nvSpPr>
            <p:spPr>
              <a:xfrm>
                <a:off x="7422415" y="2615751"/>
                <a:ext cx="448916" cy="22000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Del</a:t>
                </a:r>
                <a:endParaRPr lang="en-US" sz="1200" b="0" dirty="0">
                  <a:solidFill>
                    <a:schemeClr val="bg2">
                      <a:lumMod val="50000"/>
                    </a:schemeClr>
                  </a:solidFill>
                </a:endParaRPr>
              </a:p>
            </p:txBody>
          </p:sp>
          <p:cxnSp>
            <p:nvCxnSpPr>
              <p:cNvPr id="286" name="Straight Connector 285"/>
              <p:cNvCxnSpPr/>
              <p:nvPr/>
            </p:nvCxnSpPr>
            <p:spPr>
              <a:xfrm>
                <a:off x="6732234" y="2562867"/>
                <a:ext cx="0" cy="39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7" name="Isosceles Triangle 286"/>
              <p:cNvSpPr/>
              <p:nvPr/>
            </p:nvSpPr>
            <p:spPr>
              <a:xfrm>
                <a:off x="6757888" y="28357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Isosceles Triangle 287"/>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Flowchart: Process 288"/>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8" name="Rectangle 277"/>
            <p:cNvSpPr/>
            <p:nvPr/>
          </p:nvSpPr>
          <p:spPr>
            <a:xfrm>
              <a:off x="749806" y="3370092"/>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grpSp>
      <p:grpSp>
        <p:nvGrpSpPr>
          <p:cNvPr id="42" name="Group 41"/>
          <p:cNvGrpSpPr/>
          <p:nvPr/>
        </p:nvGrpSpPr>
        <p:grpSpPr>
          <a:xfrm>
            <a:off x="743254" y="1940902"/>
            <a:ext cx="7590643" cy="524448"/>
            <a:chOff x="743254" y="1771083"/>
            <a:chExt cx="7590643" cy="524448"/>
          </a:xfrm>
        </p:grpSpPr>
        <p:grpSp>
          <p:nvGrpSpPr>
            <p:cNvPr id="248" name="Group 247"/>
            <p:cNvGrpSpPr/>
            <p:nvPr/>
          </p:nvGrpSpPr>
          <p:grpSpPr>
            <a:xfrm>
              <a:off x="743254" y="1771083"/>
              <a:ext cx="7590643" cy="524448"/>
              <a:chOff x="750803" y="3370092"/>
              <a:chExt cx="7590643" cy="524448"/>
            </a:xfrm>
          </p:grpSpPr>
          <p:grpSp>
            <p:nvGrpSpPr>
              <p:cNvPr id="249" name="Group 248"/>
              <p:cNvGrpSpPr/>
              <p:nvPr/>
            </p:nvGrpSpPr>
            <p:grpSpPr>
              <a:xfrm>
                <a:off x="1083934" y="3370092"/>
                <a:ext cx="7257512" cy="524448"/>
                <a:chOff x="816238" y="2485593"/>
                <a:chExt cx="7126015" cy="524448"/>
              </a:xfrm>
            </p:grpSpPr>
            <p:sp>
              <p:nvSpPr>
                <p:cNvPr id="251" name="TextBox 44"/>
                <p:cNvSpPr txBox="1"/>
                <p:nvPr/>
              </p:nvSpPr>
              <p:spPr>
                <a:xfrm>
                  <a:off x="816238" y="2496325"/>
                  <a:ext cx="966726" cy="464095"/>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Approver(s):</a:t>
                  </a:r>
                  <a:r>
                    <a:rPr lang="en-US" sz="1400" b="0" dirty="0" smtClean="0">
                      <a:solidFill>
                        <a:srgbClr val="FF0000"/>
                      </a:solidFill>
                      <a:latin typeface="Calibri" panose="020F0502020204030204"/>
                      <a:ea typeface="+mn-ea"/>
                    </a:rPr>
                    <a:t>*</a:t>
                  </a:r>
                  <a:endParaRPr lang="en-US" sz="1400" b="0" dirty="0">
                    <a:solidFill>
                      <a:srgbClr val="FF0000"/>
                    </a:solidFill>
                    <a:latin typeface="Calibri" panose="020F0502020204030204"/>
                    <a:ea typeface="+mn-ea"/>
                  </a:endParaRPr>
                </a:p>
              </p:txBody>
            </p:sp>
            <p:sp>
              <p:nvSpPr>
                <p:cNvPr id="252" name="Rectangle 251"/>
                <p:cNvSpPr/>
                <p:nvPr/>
              </p:nvSpPr>
              <p:spPr>
                <a:xfrm>
                  <a:off x="1724845"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53" name="Rectangle 252"/>
                <p:cNvSpPr/>
                <p:nvPr/>
              </p:nvSpPr>
              <p:spPr>
                <a:xfrm>
                  <a:off x="1775882" y="2535274"/>
                  <a:ext cx="5100003" cy="42090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255" name="Rectangle 254"/>
                <p:cNvSpPr/>
                <p:nvPr/>
              </p:nvSpPr>
              <p:spPr>
                <a:xfrm>
                  <a:off x="6923935" y="2615749"/>
                  <a:ext cx="448916" cy="20142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256" name="Rectangle 255"/>
                <p:cNvSpPr/>
                <p:nvPr/>
              </p:nvSpPr>
              <p:spPr>
                <a:xfrm>
                  <a:off x="7422415" y="2615750"/>
                  <a:ext cx="448916" cy="20142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Del</a:t>
                  </a:r>
                  <a:endParaRPr lang="en-US" sz="1200" b="0" dirty="0">
                    <a:solidFill>
                      <a:schemeClr val="bg2">
                        <a:lumMod val="50000"/>
                      </a:schemeClr>
                    </a:solidFill>
                  </a:endParaRPr>
                </a:p>
              </p:txBody>
            </p:sp>
            <p:cxnSp>
              <p:nvCxnSpPr>
                <p:cNvPr id="258" name="Straight Connector 257"/>
                <p:cNvCxnSpPr/>
                <p:nvPr/>
              </p:nvCxnSpPr>
              <p:spPr>
                <a:xfrm>
                  <a:off x="6732234" y="2562867"/>
                  <a:ext cx="0" cy="39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9" name="Isosceles Triangle 258"/>
                <p:cNvSpPr/>
                <p:nvPr/>
              </p:nvSpPr>
              <p:spPr>
                <a:xfrm>
                  <a:off x="6757888" y="28357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Isosceles Triangle 259"/>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Flowchart: Process 260"/>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0" name="Rectangle 249"/>
              <p:cNvSpPr/>
              <p:nvPr/>
            </p:nvSpPr>
            <p:spPr>
              <a:xfrm>
                <a:off x="750803" y="3423449"/>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grpSp>
        <p:sp>
          <p:nvSpPr>
            <p:cNvPr id="222" name="Rectangle 221"/>
            <p:cNvSpPr/>
            <p:nvPr/>
          </p:nvSpPr>
          <p:spPr>
            <a:xfrm>
              <a:off x="2152798" y="2102663"/>
              <a:ext cx="3322160" cy="141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i="1" dirty="0" smtClean="0">
                  <a:solidFill>
                    <a:prstClr val="black"/>
                  </a:solidFill>
                </a:rPr>
                <a:t>(A</a:t>
              </a:r>
              <a:r>
                <a:rPr lang="en-US" sz="800" b="0" i="1" dirty="0">
                  <a:solidFill>
                    <a:prstClr val="black"/>
                  </a:solidFill>
                </a:rPr>
                <a:t>) = Approved;  (R) = Rework;  (P) = Pending;  (X) = No Action Require</a:t>
              </a:r>
              <a:endParaRPr lang="en-US" sz="1050" b="0" dirty="0">
                <a:solidFill>
                  <a:prstClr val="black"/>
                </a:solidFill>
              </a:endParaRPr>
            </a:p>
          </p:txBody>
        </p:sp>
      </p:grpSp>
      <p:sp>
        <p:nvSpPr>
          <p:cNvPr id="37" name="Rectangle 36"/>
          <p:cNvSpPr/>
          <p:nvPr/>
        </p:nvSpPr>
        <p:spPr>
          <a:xfrm>
            <a:off x="768425" y="4889184"/>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grpSp>
        <p:nvGrpSpPr>
          <p:cNvPr id="44" name="Group 43"/>
          <p:cNvGrpSpPr/>
          <p:nvPr/>
        </p:nvGrpSpPr>
        <p:grpSpPr>
          <a:xfrm>
            <a:off x="743254" y="2512083"/>
            <a:ext cx="7590643" cy="533564"/>
            <a:chOff x="743254" y="2342264"/>
            <a:chExt cx="7590643" cy="533564"/>
          </a:xfrm>
        </p:grpSpPr>
        <p:grpSp>
          <p:nvGrpSpPr>
            <p:cNvPr id="262" name="Group 261"/>
            <p:cNvGrpSpPr/>
            <p:nvPr/>
          </p:nvGrpSpPr>
          <p:grpSpPr>
            <a:xfrm>
              <a:off x="743254" y="2342264"/>
              <a:ext cx="7590643" cy="524448"/>
              <a:chOff x="750803" y="3370092"/>
              <a:chExt cx="7590643" cy="524448"/>
            </a:xfrm>
          </p:grpSpPr>
          <p:grpSp>
            <p:nvGrpSpPr>
              <p:cNvPr id="263" name="Group 262"/>
              <p:cNvGrpSpPr/>
              <p:nvPr/>
            </p:nvGrpSpPr>
            <p:grpSpPr>
              <a:xfrm>
                <a:off x="1082480" y="3370092"/>
                <a:ext cx="7258966" cy="524448"/>
                <a:chOff x="814810" y="2485593"/>
                <a:chExt cx="7127443" cy="524448"/>
              </a:xfrm>
            </p:grpSpPr>
            <p:sp>
              <p:nvSpPr>
                <p:cNvPr id="265" name="TextBox 44"/>
                <p:cNvSpPr txBox="1"/>
                <p:nvPr/>
              </p:nvSpPr>
              <p:spPr>
                <a:xfrm>
                  <a:off x="814810" y="2494381"/>
                  <a:ext cx="966726" cy="464095"/>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Program</a:t>
                  </a:r>
                </a:p>
                <a:p>
                  <a:pPr algn="r" fontAlgn="auto">
                    <a:spcBef>
                      <a:spcPts val="0"/>
                    </a:spcBef>
                    <a:spcAft>
                      <a:spcPts val="0"/>
                    </a:spcAft>
                  </a:pPr>
                  <a:r>
                    <a:rPr lang="en-US" sz="1400" b="0" dirty="0" smtClean="0">
                      <a:solidFill>
                        <a:prstClr val="black"/>
                      </a:solidFill>
                      <a:latin typeface="Calibri" panose="020F0502020204030204"/>
                      <a:ea typeface="+mn-ea"/>
                    </a:rPr>
                    <a:t>Recipients:</a:t>
                  </a:r>
                  <a:endParaRPr lang="en-US" sz="1400" b="0" dirty="0">
                    <a:solidFill>
                      <a:prstClr val="black"/>
                    </a:solidFill>
                    <a:latin typeface="Calibri" panose="020F0502020204030204"/>
                    <a:ea typeface="+mn-ea"/>
                  </a:endParaRPr>
                </a:p>
              </p:txBody>
            </p:sp>
            <p:sp>
              <p:nvSpPr>
                <p:cNvPr id="266" name="Rectangle 265"/>
                <p:cNvSpPr/>
                <p:nvPr/>
              </p:nvSpPr>
              <p:spPr>
                <a:xfrm>
                  <a:off x="1724845"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67" name="Rectangle 266"/>
                <p:cNvSpPr/>
                <p:nvPr/>
              </p:nvSpPr>
              <p:spPr>
                <a:xfrm>
                  <a:off x="1775882" y="2535274"/>
                  <a:ext cx="5100003" cy="42090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269" name="Rectangle 268"/>
                <p:cNvSpPr/>
                <p:nvPr/>
              </p:nvSpPr>
              <p:spPr>
                <a:xfrm>
                  <a:off x="6923935" y="2615750"/>
                  <a:ext cx="448916" cy="20514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270" name="Rectangle 269"/>
                <p:cNvSpPr/>
                <p:nvPr/>
              </p:nvSpPr>
              <p:spPr>
                <a:xfrm>
                  <a:off x="7422415" y="2615750"/>
                  <a:ext cx="448916" cy="20514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Del</a:t>
                  </a:r>
                  <a:endParaRPr lang="en-US" sz="1200" b="0" dirty="0">
                    <a:solidFill>
                      <a:schemeClr val="bg2">
                        <a:lumMod val="50000"/>
                      </a:schemeClr>
                    </a:solidFill>
                  </a:endParaRPr>
                </a:p>
              </p:txBody>
            </p:sp>
            <p:cxnSp>
              <p:nvCxnSpPr>
                <p:cNvPr id="272" name="Straight Connector 271"/>
                <p:cNvCxnSpPr/>
                <p:nvPr/>
              </p:nvCxnSpPr>
              <p:spPr>
                <a:xfrm>
                  <a:off x="6732234" y="2562867"/>
                  <a:ext cx="0" cy="39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3" name="Isosceles Triangle 272"/>
                <p:cNvSpPr/>
                <p:nvPr/>
              </p:nvSpPr>
              <p:spPr>
                <a:xfrm>
                  <a:off x="6757888" y="28357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Isosceles Triangle 273"/>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Flowchart: Process 274"/>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4" name="Rectangle 263"/>
              <p:cNvSpPr/>
              <p:nvPr/>
            </p:nvSpPr>
            <p:spPr>
              <a:xfrm>
                <a:off x="750803" y="3423449"/>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grpSp>
        <p:sp>
          <p:nvSpPr>
            <p:cNvPr id="223" name="Rectangle 222"/>
            <p:cNvSpPr/>
            <p:nvPr/>
          </p:nvSpPr>
          <p:spPr>
            <a:xfrm>
              <a:off x="2158204" y="2636829"/>
              <a:ext cx="2726717" cy="238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i="1" dirty="0">
                  <a:solidFill>
                    <a:prstClr val="black"/>
                  </a:solidFill>
                </a:rPr>
                <a:t>(Automatically filled based on program(s) selected)</a:t>
              </a:r>
              <a:endParaRPr lang="en-US" sz="1050" b="0" dirty="0">
                <a:solidFill>
                  <a:prstClr val="black"/>
                </a:solidFill>
              </a:endParaRPr>
            </a:p>
          </p:txBody>
        </p:sp>
      </p:grpSp>
      <p:sp>
        <p:nvSpPr>
          <p:cNvPr id="290" name="TextBox 26"/>
          <p:cNvSpPr txBox="1"/>
          <p:nvPr/>
        </p:nvSpPr>
        <p:spPr>
          <a:xfrm>
            <a:off x="689826" y="1728545"/>
            <a:ext cx="2165080"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Contract(s) / Purchase Order(s)</a:t>
            </a:r>
            <a:r>
              <a:rPr lang="en-US" sz="1200" b="0" dirty="0" smtClean="0">
                <a:solidFill>
                  <a:prstClr val="black"/>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91" name="Rectangle 290"/>
          <p:cNvSpPr/>
          <p:nvPr/>
        </p:nvSpPr>
        <p:spPr>
          <a:xfrm>
            <a:off x="2841731" y="1783105"/>
            <a:ext cx="999833"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schemeClr val="tx1"/>
              </a:solidFill>
            </a:endParaRPr>
          </a:p>
        </p:txBody>
      </p:sp>
      <p:sp>
        <p:nvSpPr>
          <p:cNvPr id="175" name="Rectangle 174"/>
          <p:cNvSpPr/>
          <p:nvPr/>
        </p:nvSpPr>
        <p:spPr>
          <a:xfrm>
            <a:off x="2063221" y="4308355"/>
            <a:ext cx="5194114" cy="42090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cxnSp>
        <p:nvCxnSpPr>
          <p:cNvPr id="179" name="Straight Connector 178"/>
          <p:cNvCxnSpPr/>
          <p:nvPr/>
        </p:nvCxnSpPr>
        <p:spPr>
          <a:xfrm>
            <a:off x="7111033" y="4322306"/>
            <a:ext cx="0" cy="39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6" name="Isosceles Triangle 195"/>
          <p:cNvSpPr/>
          <p:nvPr/>
        </p:nvSpPr>
        <p:spPr>
          <a:xfrm>
            <a:off x="7137161" y="4595196"/>
            <a:ext cx="93127"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Isosceles Triangle 207"/>
          <p:cNvSpPr/>
          <p:nvPr/>
        </p:nvSpPr>
        <p:spPr>
          <a:xfrm rot="10800000">
            <a:off x="7137161" y="4333370"/>
            <a:ext cx="93127"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Flowchart: Process 208"/>
          <p:cNvSpPr/>
          <p:nvPr/>
        </p:nvSpPr>
        <p:spPr>
          <a:xfrm>
            <a:off x="7137161" y="4464459"/>
            <a:ext cx="93127"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7306272" y="4361540"/>
            <a:ext cx="457200" cy="22410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211" name="Rectangle 210"/>
          <p:cNvSpPr/>
          <p:nvPr/>
        </p:nvSpPr>
        <p:spPr>
          <a:xfrm>
            <a:off x="7813950" y="4372368"/>
            <a:ext cx="457200" cy="21918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Del</a:t>
            </a:r>
            <a:endParaRPr lang="en-US" sz="1200" b="0" dirty="0">
              <a:solidFill>
                <a:schemeClr val="bg2">
                  <a:lumMod val="50000"/>
                </a:schemeClr>
              </a:solidFill>
            </a:endParaRPr>
          </a:p>
        </p:txBody>
      </p:sp>
    </p:spTree>
    <p:extLst>
      <p:ext uri="{BB962C8B-B14F-4D97-AF65-F5344CB8AC3E}">
        <p14:creationId xmlns:p14="http://schemas.microsoft.com/office/powerpoint/2010/main" val="4503731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15" y="92016"/>
            <a:ext cx="7886700" cy="794899"/>
          </a:xfrm>
        </p:spPr>
        <p:txBody>
          <a:bodyPr>
            <a:normAutofit/>
          </a:bodyPr>
          <a:lstStyle/>
          <a:p>
            <a:r>
              <a:rPr lang="en-US" dirty="0" smtClean="0"/>
              <a:t>PCD Generic View</a:t>
            </a:r>
            <a:endParaRPr lang="en-US" dirty="0"/>
          </a:p>
        </p:txBody>
      </p:sp>
      <p:sp>
        <p:nvSpPr>
          <p:cNvPr id="4" name="Date Placeholder 3"/>
          <p:cNvSpPr>
            <a:spLocks noGrp="1"/>
          </p:cNvSpPr>
          <p:nvPr>
            <p:ph type="dt" sz="half" idx="10"/>
          </p:nvPr>
        </p:nvSpPr>
        <p:spPr>
          <a:xfrm>
            <a:off x="0" y="6466749"/>
            <a:ext cx="2057400" cy="365125"/>
          </a:xfrm>
        </p:spPr>
        <p:txBody>
          <a:bodyPr/>
          <a:lstStyle/>
          <a:p>
            <a:r>
              <a:rPr lang="en-US" dirty="0" smtClean="0"/>
              <a:t>5/17/17</a:t>
            </a:r>
            <a:endParaRPr lang="en-US" dirty="0"/>
          </a:p>
        </p:txBody>
      </p:sp>
      <p:sp>
        <p:nvSpPr>
          <p:cNvPr id="5" name="Footer Placeholder 4"/>
          <p:cNvSpPr>
            <a:spLocks noGrp="1"/>
          </p:cNvSpPr>
          <p:nvPr>
            <p:ph type="ftr" sz="quarter" idx="11"/>
          </p:nvPr>
        </p:nvSpPr>
        <p:spPr>
          <a:xfrm>
            <a:off x="3028950" y="6463863"/>
            <a:ext cx="3086100" cy="365125"/>
          </a:xfrm>
        </p:spPr>
        <p:txBody>
          <a:bodyPr/>
          <a:lstStyle/>
          <a:p>
            <a:endParaRPr lang="en-US" dirty="0"/>
          </a:p>
        </p:txBody>
      </p:sp>
      <p:sp>
        <p:nvSpPr>
          <p:cNvPr id="6" name="Slide Number Placeholder 5"/>
          <p:cNvSpPr>
            <a:spLocks noGrp="1"/>
          </p:cNvSpPr>
          <p:nvPr>
            <p:ph type="sldNum" sz="quarter" idx="12"/>
          </p:nvPr>
        </p:nvSpPr>
        <p:spPr>
          <a:xfrm>
            <a:off x="7086600" y="6463864"/>
            <a:ext cx="2057400" cy="365125"/>
          </a:xfrm>
        </p:spPr>
        <p:txBody>
          <a:bodyPr/>
          <a:lstStyle/>
          <a:p>
            <a:fld id="{E7E4F1F3-89CE-45FD-84A5-5DB6D4995480}" type="slidenum">
              <a:rPr lang="en-US" smtClean="0"/>
              <a:t>12</a:t>
            </a:fld>
            <a:endParaRPr lang="en-US" dirty="0"/>
          </a:p>
        </p:txBody>
      </p:sp>
      <p:sp>
        <p:nvSpPr>
          <p:cNvPr id="20" name="Rectangle 19"/>
          <p:cNvSpPr/>
          <p:nvPr/>
        </p:nvSpPr>
        <p:spPr>
          <a:xfrm>
            <a:off x="746359" y="757644"/>
            <a:ext cx="7653362" cy="607134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prstClr val="white"/>
              </a:solidFill>
            </a:endParaRPr>
          </a:p>
        </p:txBody>
      </p:sp>
      <p:sp>
        <p:nvSpPr>
          <p:cNvPr id="130" name="Action Button: Custom 129">
            <a:hlinkClick r:id="rId3" action="ppaction://hlinksldjump" highlightClick="1"/>
          </p:cNvPr>
          <p:cNvSpPr/>
          <p:nvPr/>
        </p:nvSpPr>
        <p:spPr>
          <a:xfrm>
            <a:off x="7261770" y="6487306"/>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Back</a:t>
            </a:r>
            <a:endParaRPr lang="en-US" sz="1200" b="1" dirty="0">
              <a:solidFill>
                <a:schemeClr val="tx1"/>
              </a:solidFill>
            </a:endParaRPr>
          </a:p>
        </p:txBody>
      </p:sp>
      <p:sp>
        <p:nvSpPr>
          <p:cNvPr id="166" name="TextBox 9"/>
          <p:cNvSpPr txBox="1"/>
          <p:nvPr/>
        </p:nvSpPr>
        <p:spPr>
          <a:xfrm>
            <a:off x="5232797" y="903676"/>
            <a:ext cx="77948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Subject:</a:t>
            </a:r>
            <a:endParaRPr lang="en-US" sz="1200" b="0" dirty="0">
              <a:solidFill>
                <a:srgbClr val="FF0000"/>
              </a:solidFill>
              <a:latin typeface="Calibri" panose="020F0502020204030204"/>
              <a:ea typeface="+mn-ea"/>
            </a:endParaRPr>
          </a:p>
        </p:txBody>
      </p:sp>
      <p:sp>
        <p:nvSpPr>
          <p:cNvPr id="167" name="Rectangle 166"/>
          <p:cNvSpPr/>
          <p:nvPr/>
        </p:nvSpPr>
        <p:spPr>
          <a:xfrm>
            <a:off x="5939703" y="973595"/>
            <a:ext cx="2248002" cy="13716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err="1" smtClean="0">
                <a:solidFill>
                  <a:prstClr val="black"/>
                </a:solidFill>
              </a:rPr>
              <a:t>neration</a:t>
            </a:r>
            <a:r>
              <a:rPr lang="en-US" sz="1050" b="0" dirty="0" smtClean="0">
                <a:solidFill>
                  <a:prstClr val="black"/>
                </a:solidFill>
              </a:rPr>
              <a:t> </a:t>
            </a:r>
            <a:r>
              <a:rPr lang="en-US" sz="1050" b="0" dirty="0">
                <a:solidFill>
                  <a:prstClr val="black"/>
                </a:solidFill>
              </a:rPr>
              <a:t>of SSN 794 Spares Hardware</a:t>
            </a:r>
          </a:p>
        </p:txBody>
      </p:sp>
      <p:sp>
        <p:nvSpPr>
          <p:cNvPr id="168" name="TextBox 58"/>
          <p:cNvSpPr txBox="1"/>
          <p:nvPr/>
        </p:nvSpPr>
        <p:spPr>
          <a:xfrm>
            <a:off x="764732" y="898974"/>
            <a:ext cx="484342" cy="281702"/>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a:t>
            </a:r>
            <a:endParaRPr lang="en-US" sz="1200" b="0" dirty="0">
              <a:solidFill>
                <a:prstClr val="black"/>
              </a:solidFill>
              <a:latin typeface="Calibri" panose="020F0502020204030204"/>
              <a:ea typeface="+mn-ea"/>
            </a:endParaRPr>
          </a:p>
        </p:txBody>
      </p:sp>
      <p:sp>
        <p:nvSpPr>
          <p:cNvPr id="169" name="Rectangle 168"/>
          <p:cNvSpPr/>
          <p:nvPr/>
        </p:nvSpPr>
        <p:spPr>
          <a:xfrm>
            <a:off x="1209490" y="959697"/>
            <a:ext cx="2080706" cy="164956"/>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Draft-001275	</a:t>
            </a:r>
            <a:r>
              <a:rPr lang="en-US" sz="1050" dirty="0">
                <a:solidFill>
                  <a:srgbClr val="FF0000"/>
                </a:solidFill>
              </a:rPr>
              <a:t> ARCI-FY-TI-SEQ#</a:t>
            </a:r>
            <a:endParaRPr lang="en-US" sz="1050" b="0" dirty="0">
              <a:solidFill>
                <a:prstClr val="black"/>
              </a:solidFill>
            </a:endParaRPr>
          </a:p>
        </p:txBody>
      </p:sp>
      <p:sp>
        <p:nvSpPr>
          <p:cNvPr id="172" name="TextBox 99"/>
          <p:cNvSpPr txBox="1"/>
          <p:nvPr/>
        </p:nvSpPr>
        <p:spPr>
          <a:xfrm>
            <a:off x="3444225" y="903676"/>
            <a:ext cx="45083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FY:</a:t>
            </a:r>
            <a:endParaRPr lang="en-US" sz="1200" b="0" dirty="0">
              <a:solidFill>
                <a:prstClr val="black"/>
              </a:solidFill>
              <a:latin typeface="Calibri" panose="020F0502020204030204"/>
              <a:ea typeface="+mn-ea"/>
            </a:endParaRPr>
          </a:p>
        </p:txBody>
      </p:sp>
      <p:sp>
        <p:nvSpPr>
          <p:cNvPr id="173" name="Rectangle 172"/>
          <p:cNvSpPr/>
          <p:nvPr/>
        </p:nvSpPr>
        <p:spPr>
          <a:xfrm>
            <a:off x="3826692" y="973595"/>
            <a:ext cx="366201" cy="13716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15</a:t>
            </a:r>
            <a:endParaRPr lang="en-US" sz="1050" b="0" dirty="0">
              <a:solidFill>
                <a:prstClr val="black"/>
              </a:solidFill>
            </a:endParaRPr>
          </a:p>
        </p:txBody>
      </p:sp>
      <p:sp>
        <p:nvSpPr>
          <p:cNvPr id="176" name="TextBox 99"/>
          <p:cNvSpPr txBox="1"/>
          <p:nvPr/>
        </p:nvSpPr>
        <p:spPr>
          <a:xfrm>
            <a:off x="4346922" y="903676"/>
            <a:ext cx="485479"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TI:</a:t>
            </a:r>
            <a:endParaRPr lang="en-US" sz="1200" b="0" dirty="0">
              <a:solidFill>
                <a:srgbClr val="FF0000"/>
              </a:solidFill>
              <a:latin typeface="Calibri" panose="020F0502020204030204"/>
            </a:endParaRPr>
          </a:p>
        </p:txBody>
      </p:sp>
      <p:sp>
        <p:nvSpPr>
          <p:cNvPr id="177" name="Rectangle 176"/>
          <p:cNvSpPr/>
          <p:nvPr/>
        </p:nvSpPr>
        <p:spPr>
          <a:xfrm>
            <a:off x="4769035" y="973595"/>
            <a:ext cx="485748" cy="13716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TI16</a:t>
            </a:r>
            <a:endParaRPr lang="en-US" sz="1050" b="0" dirty="0">
              <a:solidFill>
                <a:prstClr val="black"/>
              </a:solidFill>
            </a:endParaRPr>
          </a:p>
        </p:txBody>
      </p:sp>
      <p:sp>
        <p:nvSpPr>
          <p:cNvPr id="180" name="Rectangle 179"/>
          <p:cNvSpPr/>
          <p:nvPr/>
        </p:nvSpPr>
        <p:spPr>
          <a:xfrm>
            <a:off x="3456384" y="1184070"/>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Joe Smith</a:t>
            </a:r>
            <a:endParaRPr lang="en-US" sz="1050" b="0" dirty="0">
              <a:solidFill>
                <a:schemeClr val="tx1"/>
              </a:solidFill>
            </a:endParaRPr>
          </a:p>
        </p:txBody>
      </p:sp>
      <p:sp>
        <p:nvSpPr>
          <p:cNvPr id="181" name="TextBox 90"/>
          <p:cNvSpPr txBox="1"/>
          <p:nvPr/>
        </p:nvSpPr>
        <p:spPr>
          <a:xfrm>
            <a:off x="2655898" y="1114151"/>
            <a:ext cx="861453"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Originator:</a:t>
            </a:r>
            <a:endParaRPr lang="en-US" sz="1200" b="0" dirty="0">
              <a:solidFill>
                <a:schemeClr val="tx1"/>
              </a:solidFill>
              <a:latin typeface="Calibri" panose="020F0502020204030204"/>
              <a:ea typeface="+mn-ea"/>
            </a:endParaRPr>
          </a:p>
        </p:txBody>
      </p:sp>
      <p:sp>
        <p:nvSpPr>
          <p:cNvPr id="182" name="TextBox 26"/>
          <p:cNvSpPr txBox="1"/>
          <p:nvPr/>
        </p:nvSpPr>
        <p:spPr>
          <a:xfrm>
            <a:off x="764732" y="1114151"/>
            <a:ext cx="1079206"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 Required:</a:t>
            </a:r>
            <a:endParaRPr lang="en-US" sz="1200" b="0" dirty="0">
              <a:solidFill>
                <a:srgbClr val="FF0000"/>
              </a:solidFill>
              <a:latin typeface="Calibri" panose="020F0502020204030204"/>
              <a:ea typeface="+mn-ea"/>
            </a:endParaRPr>
          </a:p>
        </p:txBody>
      </p:sp>
      <p:sp>
        <p:nvSpPr>
          <p:cNvPr id="183" name="Rectangle 182"/>
          <p:cNvSpPr/>
          <p:nvPr/>
        </p:nvSpPr>
        <p:spPr>
          <a:xfrm>
            <a:off x="1766452" y="1184070"/>
            <a:ext cx="725714" cy="13716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4/13/17</a:t>
            </a:r>
            <a:endParaRPr lang="en-US" sz="1050" b="0" dirty="0">
              <a:solidFill>
                <a:prstClr val="black"/>
              </a:solidFill>
            </a:endParaRPr>
          </a:p>
        </p:txBody>
      </p:sp>
      <p:sp>
        <p:nvSpPr>
          <p:cNvPr id="185" name="Rectangle 184"/>
          <p:cNvSpPr/>
          <p:nvPr/>
        </p:nvSpPr>
        <p:spPr>
          <a:xfrm>
            <a:off x="7161891" y="1192777"/>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Current</a:t>
            </a:r>
            <a:endParaRPr lang="en-US" sz="1050" b="0" dirty="0">
              <a:solidFill>
                <a:schemeClr val="tx1"/>
              </a:solidFill>
            </a:endParaRPr>
          </a:p>
        </p:txBody>
      </p:sp>
      <p:sp>
        <p:nvSpPr>
          <p:cNvPr id="186" name="TextBox 90"/>
          <p:cNvSpPr txBox="1"/>
          <p:nvPr/>
        </p:nvSpPr>
        <p:spPr>
          <a:xfrm>
            <a:off x="6477397" y="1122858"/>
            <a:ext cx="745461"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Revision:</a:t>
            </a:r>
            <a:endParaRPr lang="en-US" sz="1200" b="0" dirty="0">
              <a:solidFill>
                <a:schemeClr val="tx1"/>
              </a:solidFill>
              <a:latin typeface="Calibri" panose="020F0502020204030204"/>
              <a:ea typeface="+mn-ea"/>
            </a:endParaRPr>
          </a:p>
        </p:txBody>
      </p:sp>
      <p:sp>
        <p:nvSpPr>
          <p:cNvPr id="187" name="TextBox 26"/>
          <p:cNvSpPr txBox="1"/>
          <p:nvPr/>
        </p:nvSpPr>
        <p:spPr>
          <a:xfrm>
            <a:off x="4430548" y="1122858"/>
            <a:ext cx="1118897"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Current Status:</a:t>
            </a:r>
            <a:endParaRPr lang="en-US" sz="1200" b="0" dirty="0">
              <a:solidFill>
                <a:srgbClr val="FF0000"/>
              </a:solidFill>
              <a:latin typeface="Calibri" panose="020F0502020204030204"/>
              <a:ea typeface="+mn-ea"/>
            </a:endParaRPr>
          </a:p>
        </p:txBody>
      </p:sp>
      <p:sp>
        <p:nvSpPr>
          <p:cNvPr id="188" name="Rectangle 187"/>
          <p:cNvSpPr/>
          <p:nvPr/>
        </p:nvSpPr>
        <p:spPr>
          <a:xfrm>
            <a:off x="5512360" y="1191469"/>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schemeClr val="tx1"/>
              </a:solidFill>
            </a:endParaRPr>
          </a:p>
        </p:txBody>
      </p:sp>
      <p:sp>
        <p:nvSpPr>
          <p:cNvPr id="189" name="TextBox 26"/>
          <p:cNvSpPr txBox="1"/>
          <p:nvPr/>
        </p:nvSpPr>
        <p:spPr>
          <a:xfrm>
            <a:off x="860719" y="1344842"/>
            <a:ext cx="98635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Department:</a:t>
            </a:r>
            <a:endParaRPr lang="en-US" sz="1200" b="0" dirty="0">
              <a:solidFill>
                <a:srgbClr val="FF0000"/>
              </a:solidFill>
              <a:latin typeface="Calibri" panose="020F0502020204030204"/>
              <a:ea typeface="+mn-ea"/>
            </a:endParaRPr>
          </a:p>
        </p:txBody>
      </p:sp>
      <p:sp>
        <p:nvSpPr>
          <p:cNvPr id="190" name="TextBox 26"/>
          <p:cNvSpPr txBox="1"/>
          <p:nvPr/>
        </p:nvSpPr>
        <p:spPr>
          <a:xfrm>
            <a:off x="2372315" y="1341065"/>
            <a:ext cx="110900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Classification:</a:t>
            </a:r>
            <a:endParaRPr lang="en-US" sz="1200" b="0" dirty="0">
              <a:solidFill>
                <a:srgbClr val="FF0000"/>
              </a:solidFill>
              <a:latin typeface="Calibri" panose="020F0502020204030204"/>
              <a:ea typeface="+mn-ea"/>
            </a:endParaRPr>
          </a:p>
        </p:txBody>
      </p:sp>
      <p:sp>
        <p:nvSpPr>
          <p:cNvPr id="191" name="TextBox 26"/>
          <p:cNvSpPr txBox="1"/>
          <p:nvPr/>
        </p:nvSpPr>
        <p:spPr>
          <a:xfrm>
            <a:off x="7012312" y="741225"/>
            <a:ext cx="519821"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Date:</a:t>
            </a:r>
            <a:endParaRPr lang="en-US" sz="1200" b="0" dirty="0">
              <a:solidFill>
                <a:srgbClr val="FF0000"/>
              </a:solidFill>
              <a:latin typeface="Calibri" panose="020F0502020204030204"/>
              <a:ea typeface="+mn-ea"/>
            </a:endParaRPr>
          </a:p>
        </p:txBody>
      </p:sp>
      <p:sp>
        <p:nvSpPr>
          <p:cNvPr id="192" name="Rectangle 191"/>
          <p:cNvSpPr/>
          <p:nvPr/>
        </p:nvSpPr>
        <p:spPr>
          <a:xfrm>
            <a:off x="7457772" y="800841"/>
            <a:ext cx="725714" cy="137160"/>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4/13/17</a:t>
            </a:r>
            <a:endParaRPr lang="en-US" sz="1050" b="0" dirty="0">
              <a:solidFill>
                <a:prstClr val="black"/>
              </a:solidFill>
            </a:endParaRPr>
          </a:p>
        </p:txBody>
      </p:sp>
      <p:sp>
        <p:nvSpPr>
          <p:cNvPr id="194" name="Rectangle 193"/>
          <p:cNvSpPr/>
          <p:nvPr/>
        </p:nvSpPr>
        <p:spPr>
          <a:xfrm>
            <a:off x="1760261" y="1399857"/>
            <a:ext cx="549499" cy="15268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Select</a:t>
            </a:r>
            <a:endParaRPr lang="en-US" sz="1050" b="0" dirty="0">
              <a:solidFill>
                <a:prstClr val="black"/>
              </a:solidFill>
            </a:endParaRPr>
          </a:p>
        </p:txBody>
      </p:sp>
      <p:sp>
        <p:nvSpPr>
          <p:cNvPr id="197" name="Rectangle 196"/>
          <p:cNvSpPr/>
          <p:nvPr/>
        </p:nvSpPr>
        <p:spPr>
          <a:xfrm>
            <a:off x="3463548" y="1413536"/>
            <a:ext cx="999833" cy="13716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Unrestricted</a:t>
            </a:r>
            <a:endParaRPr lang="en-US" sz="1050" b="0" dirty="0">
              <a:solidFill>
                <a:schemeClr val="tx1"/>
              </a:solidFill>
            </a:endParaRPr>
          </a:p>
        </p:txBody>
      </p:sp>
      <p:sp>
        <p:nvSpPr>
          <p:cNvPr id="199" name="TextBox 26"/>
          <p:cNvSpPr txBox="1"/>
          <p:nvPr/>
        </p:nvSpPr>
        <p:spPr>
          <a:xfrm>
            <a:off x="4466584" y="1337742"/>
            <a:ext cx="1609415" cy="461665"/>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Third Party Proprietary Information</a:t>
            </a:r>
            <a:r>
              <a:rPr lang="en-US" sz="1200" b="0" dirty="0" smtClean="0">
                <a:solidFill>
                  <a:prstClr val="black"/>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00" name="TextBox 26"/>
          <p:cNvSpPr txBox="1"/>
          <p:nvPr/>
        </p:nvSpPr>
        <p:spPr>
          <a:xfrm>
            <a:off x="6295804" y="1346297"/>
            <a:ext cx="1731760" cy="461665"/>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Organizational Conflict of Interest (</a:t>
            </a:r>
            <a:r>
              <a:rPr lang="en-US" sz="1200" b="0" dirty="0" smtClean="0">
                <a:solidFill>
                  <a:prstClr val="black"/>
                </a:solidFill>
                <a:latin typeface="Calibri" panose="020F0502020204030204"/>
                <a:ea typeface="+mn-ea"/>
              </a:rPr>
              <a:t>OCI):</a:t>
            </a:r>
            <a:endParaRPr lang="en-US" sz="1200" b="0" dirty="0">
              <a:solidFill>
                <a:srgbClr val="FF0000"/>
              </a:solidFill>
              <a:latin typeface="Calibri" panose="020F0502020204030204"/>
              <a:ea typeface="+mn-ea"/>
            </a:endParaRPr>
          </a:p>
        </p:txBody>
      </p:sp>
      <p:sp>
        <p:nvSpPr>
          <p:cNvPr id="202" name="Rectangle 201"/>
          <p:cNvSpPr/>
          <p:nvPr/>
        </p:nvSpPr>
        <p:spPr>
          <a:xfrm>
            <a:off x="6042998" y="1413536"/>
            <a:ext cx="366201" cy="13716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05" name="Rectangle 204"/>
          <p:cNvSpPr/>
          <p:nvPr/>
        </p:nvSpPr>
        <p:spPr>
          <a:xfrm>
            <a:off x="7984275" y="1421704"/>
            <a:ext cx="366201" cy="13716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07" name="TextBox 26"/>
          <p:cNvSpPr txBox="1"/>
          <p:nvPr/>
        </p:nvSpPr>
        <p:spPr>
          <a:xfrm>
            <a:off x="740930" y="1563082"/>
            <a:ext cx="125617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Work Package(s):</a:t>
            </a:r>
            <a:endParaRPr lang="en-US" sz="1200" b="0" dirty="0">
              <a:solidFill>
                <a:srgbClr val="FF0000"/>
              </a:solidFill>
              <a:latin typeface="Calibri" panose="020F0502020204030204"/>
              <a:ea typeface="+mn-ea"/>
            </a:endParaRPr>
          </a:p>
        </p:txBody>
      </p:sp>
      <p:sp>
        <p:nvSpPr>
          <p:cNvPr id="213" name="Rectangle 212"/>
          <p:cNvSpPr/>
          <p:nvPr/>
        </p:nvSpPr>
        <p:spPr>
          <a:xfrm>
            <a:off x="1983933" y="1617642"/>
            <a:ext cx="999833" cy="13716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schemeClr val="tx1"/>
                </a:solidFill>
              </a:rPr>
              <a:t>Work </a:t>
            </a:r>
            <a:r>
              <a:rPr lang="en-US" sz="1050" b="0" dirty="0" err="1" smtClean="0">
                <a:solidFill>
                  <a:schemeClr val="tx1"/>
                </a:solidFill>
              </a:rPr>
              <a:t>Packag</a:t>
            </a:r>
            <a:r>
              <a:rPr lang="en-US" sz="1050" b="0" dirty="0" smtClean="0">
                <a:solidFill>
                  <a:schemeClr val="tx1"/>
                </a:solidFill>
              </a:rPr>
              <a:t>…</a:t>
            </a:r>
            <a:endParaRPr lang="en-US" sz="1050" b="0" dirty="0">
              <a:solidFill>
                <a:schemeClr val="tx1"/>
              </a:solidFill>
            </a:endParaRPr>
          </a:p>
        </p:txBody>
      </p:sp>
      <p:sp>
        <p:nvSpPr>
          <p:cNvPr id="214" name="TextBox 26"/>
          <p:cNvSpPr txBox="1"/>
          <p:nvPr/>
        </p:nvSpPr>
        <p:spPr>
          <a:xfrm>
            <a:off x="3043641" y="1545717"/>
            <a:ext cx="911596"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Program(s):</a:t>
            </a:r>
            <a:endParaRPr lang="en-US" sz="1200" b="0" dirty="0">
              <a:solidFill>
                <a:srgbClr val="FF0000"/>
              </a:solidFill>
              <a:latin typeface="Calibri" panose="020F0502020204030204"/>
              <a:ea typeface="+mn-ea"/>
            </a:endParaRPr>
          </a:p>
        </p:txBody>
      </p:sp>
      <p:sp>
        <p:nvSpPr>
          <p:cNvPr id="215" name="Rectangle 214"/>
          <p:cNvSpPr/>
          <p:nvPr/>
        </p:nvSpPr>
        <p:spPr>
          <a:xfrm>
            <a:off x="3875387" y="1600277"/>
            <a:ext cx="1077613" cy="14314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schemeClr val="tx1"/>
                </a:solidFill>
              </a:rPr>
              <a:t>ARCI FY15 </a:t>
            </a:r>
            <a:r>
              <a:rPr lang="en-US" sz="1050" b="0" dirty="0" smtClean="0">
                <a:solidFill>
                  <a:schemeClr val="tx1"/>
                </a:solidFill>
              </a:rPr>
              <a:t>Pro…</a:t>
            </a:r>
            <a:endParaRPr lang="en-US" sz="1050" b="0" dirty="0">
              <a:solidFill>
                <a:schemeClr val="tx1"/>
              </a:solidFill>
            </a:endParaRPr>
          </a:p>
        </p:txBody>
      </p:sp>
      <p:grpSp>
        <p:nvGrpSpPr>
          <p:cNvPr id="3" name="Group 2"/>
          <p:cNvGrpSpPr/>
          <p:nvPr/>
        </p:nvGrpSpPr>
        <p:grpSpPr>
          <a:xfrm>
            <a:off x="1046553" y="5568104"/>
            <a:ext cx="6360236" cy="835424"/>
            <a:chOff x="1986896" y="3929967"/>
            <a:chExt cx="6360236" cy="835424"/>
          </a:xfrm>
        </p:grpSpPr>
        <p:sp>
          <p:nvSpPr>
            <p:cNvPr id="36" name="Flowchart: Process 35"/>
            <p:cNvSpPr/>
            <p:nvPr/>
          </p:nvSpPr>
          <p:spPr>
            <a:xfrm>
              <a:off x="1987589" y="4244993"/>
              <a:ext cx="6359543" cy="512594"/>
            </a:xfrm>
            <a:prstGeom prst="flowChartProcess">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2246507" y="4423759"/>
              <a:ext cx="5904648" cy="341632"/>
              <a:chOff x="1146820" y="1700242"/>
              <a:chExt cx="5904648" cy="306835"/>
            </a:xfrm>
          </p:grpSpPr>
          <p:sp>
            <p:nvSpPr>
              <p:cNvPr id="10" name="TextBox 9"/>
              <p:cNvSpPr txBox="1"/>
              <p:nvPr/>
            </p:nvSpPr>
            <p:spPr>
              <a:xfrm>
                <a:off x="1146820" y="1700242"/>
                <a:ext cx="499367" cy="306835"/>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Part</a:t>
                </a:r>
              </a:p>
              <a:p>
                <a:r>
                  <a:rPr lang="en-US" sz="1050" b="1" dirty="0" smtClean="0">
                    <a:latin typeface="Courier New" panose="02070309020205020404" pitchFamily="49" charset="0"/>
                    <a:cs typeface="Courier New" panose="02070309020205020404" pitchFamily="49" charset="0"/>
                  </a:rPr>
                  <a:t>Number</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57" name="TextBox 56"/>
              <p:cNvSpPr txBox="1"/>
              <p:nvPr/>
            </p:nvSpPr>
            <p:spPr>
              <a:xfrm>
                <a:off x="1967539" y="1700242"/>
                <a:ext cx="659668" cy="306835"/>
              </a:xfrm>
              <a:prstGeom prst="rect">
                <a:avLst/>
              </a:prstGeom>
              <a:noFill/>
            </p:spPr>
            <p:txBody>
              <a:bodyPr wrap="none" lIns="9144" tIns="9144" rIns="9144" bIns="9144" rtlCol="0">
                <a:spAutoFit/>
              </a:bodyPr>
              <a:lstStyle/>
              <a:p>
                <a:r>
                  <a:rPr lang="en-US" sz="1050" b="1" dirty="0" err="1" smtClean="0">
                    <a:latin typeface="Courier New" panose="02070309020205020404" pitchFamily="49" charset="0"/>
                    <a:cs typeface="Courier New" panose="02070309020205020404" pitchFamily="49" charset="0"/>
                  </a:rPr>
                  <a:t>Mfg</a:t>
                </a:r>
                <a:r>
                  <a:rPr lang="en-US" sz="1050" b="1" dirty="0" smtClean="0">
                    <a:latin typeface="Courier New" panose="02070309020205020404" pitchFamily="49" charset="0"/>
                    <a:cs typeface="Courier New" panose="02070309020205020404" pitchFamily="49" charset="0"/>
                  </a:rPr>
                  <a:t> Part</a:t>
                </a:r>
              </a:p>
              <a:p>
                <a:r>
                  <a:rPr lang="en-US" sz="1050" b="1" dirty="0" smtClean="0">
                    <a:latin typeface="Courier New" panose="02070309020205020404" pitchFamily="49" charset="0"/>
                    <a:cs typeface="Courier New" panose="02070309020205020404" pitchFamily="49" charset="0"/>
                  </a:rPr>
                  <a:t>Number</a:t>
                </a:r>
                <a:endParaRPr lang="en-US" sz="1050" b="1" dirty="0">
                  <a:latin typeface="Courier New" panose="02070309020205020404" pitchFamily="49" charset="0"/>
                  <a:cs typeface="Courier New" panose="02070309020205020404" pitchFamily="49" charset="0"/>
                </a:endParaRPr>
              </a:p>
            </p:txBody>
          </p:sp>
          <p:sp>
            <p:nvSpPr>
              <p:cNvPr id="58" name="TextBox 57"/>
              <p:cNvSpPr txBox="1"/>
              <p:nvPr/>
            </p:nvSpPr>
            <p:spPr>
              <a:xfrm>
                <a:off x="2960836" y="1700242"/>
                <a:ext cx="980268" cy="306835"/>
              </a:xfrm>
              <a:prstGeom prst="rect">
                <a:avLst/>
              </a:prstGeom>
              <a:noFill/>
            </p:spPr>
            <p:txBody>
              <a:bodyPr wrap="none" lIns="9144" tIns="9144" rIns="9144" bIns="9144" rtlCol="0">
                <a:spAutoFit/>
              </a:bodyPr>
              <a:lstStyle/>
              <a:p>
                <a:endParaRPr lang="en-US" sz="1050" b="1" dirty="0" smtClean="0">
                  <a:latin typeface="Courier New" panose="02070309020205020404" pitchFamily="49" charset="0"/>
                  <a:cs typeface="Courier New" panose="02070309020205020404" pitchFamily="49" charset="0"/>
                </a:endParaRPr>
              </a:p>
              <a:p>
                <a:r>
                  <a:rPr lang="en-US" sz="1050" b="1" dirty="0" smtClean="0">
                    <a:latin typeface="Courier New" panose="02070309020205020404" pitchFamily="49" charset="0"/>
                    <a:cs typeface="Courier New" panose="02070309020205020404" pitchFamily="49" charset="0"/>
                  </a:rPr>
                  <a:t>Nomenclature</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59" name="TextBox 58"/>
              <p:cNvSpPr txBox="1"/>
              <p:nvPr/>
            </p:nvSpPr>
            <p:spPr>
              <a:xfrm>
                <a:off x="4442947" y="1700242"/>
                <a:ext cx="258917" cy="306835"/>
              </a:xfrm>
              <a:prstGeom prst="rect">
                <a:avLst/>
              </a:prstGeom>
              <a:noFill/>
            </p:spPr>
            <p:txBody>
              <a:bodyPr wrap="none" lIns="9144" tIns="9144" rIns="9144" bIns="9144" rtlCol="0">
                <a:spAutoFit/>
              </a:bodyPr>
              <a:lstStyle/>
              <a:p>
                <a:endParaRPr lang="en-US" sz="1050" b="1" dirty="0" smtClean="0">
                  <a:latin typeface="Courier New" panose="02070309020205020404" pitchFamily="49" charset="0"/>
                  <a:cs typeface="Courier New" panose="02070309020205020404" pitchFamily="49" charset="0"/>
                </a:endParaRPr>
              </a:p>
              <a:p>
                <a:r>
                  <a:rPr lang="en-US" sz="1050" b="1" dirty="0" err="1" smtClean="0">
                    <a:latin typeface="Courier New" panose="02070309020205020404" pitchFamily="49" charset="0"/>
                    <a:cs typeface="Courier New" panose="02070309020205020404" pitchFamily="49" charset="0"/>
                  </a:rPr>
                  <a:t>Qty</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60" name="TextBox 59"/>
              <p:cNvSpPr txBox="1"/>
              <p:nvPr/>
            </p:nvSpPr>
            <p:spPr>
              <a:xfrm>
                <a:off x="5088290" y="1700242"/>
                <a:ext cx="339067" cy="306835"/>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Unit</a:t>
                </a:r>
              </a:p>
              <a:p>
                <a:r>
                  <a:rPr lang="en-US" sz="1050" b="1" dirty="0" smtClean="0">
                    <a:latin typeface="Courier New" panose="02070309020205020404" pitchFamily="49" charset="0"/>
                    <a:cs typeface="Courier New" panose="02070309020205020404" pitchFamily="49" charset="0"/>
                  </a:rPr>
                  <a:t>Cost</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61" name="TextBox 60"/>
              <p:cNvSpPr txBox="1"/>
              <p:nvPr/>
            </p:nvSpPr>
            <p:spPr>
              <a:xfrm>
                <a:off x="5831382" y="1700242"/>
                <a:ext cx="419217" cy="306835"/>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Cost</a:t>
                </a:r>
              </a:p>
              <a:p>
                <a:r>
                  <a:rPr lang="en-US" sz="1050" b="1" dirty="0" smtClean="0">
                    <a:latin typeface="Courier New" panose="02070309020205020404" pitchFamily="49" charset="0"/>
                    <a:cs typeface="Courier New" panose="02070309020205020404" pitchFamily="49" charset="0"/>
                  </a:rPr>
                  <a:t>Total</a:t>
                </a:r>
              </a:p>
            </p:txBody>
          </p:sp>
          <p:sp>
            <p:nvSpPr>
              <p:cNvPr id="62" name="TextBox 61"/>
              <p:cNvSpPr txBox="1"/>
              <p:nvPr/>
            </p:nvSpPr>
            <p:spPr>
              <a:xfrm>
                <a:off x="6471950" y="1700242"/>
                <a:ext cx="579518" cy="306835"/>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Work</a:t>
                </a:r>
              </a:p>
              <a:p>
                <a:r>
                  <a:rPr lang="en-US" sz="1050" b="1" dirty="0" smtClean="0">
                    <a:latin typeface="Courier New" panose="02070309020205020404" pitchFamily="49" charset="0"/>
                    <a:cs typeface="Courier New" panose="02070309020205020404" pitchFamily="49" charset="0"/>
                  </a:rPr>
                  <a:t>Package</a:t>
                </a:r>
                <a:endParaRPr lang="en-US" sz="1050" b="1" dirty="0" smtClean="0">
                  <a:solidFill>
                    <a:srgbClr val="FF0000"/>
                  </a:solidFill>
                  <a:latin typeface="Courier New" panose="02070309020205020404" pitchFamily="49" charset="0"/>
                  <a:cs typeface="Courier New" panose="02070309020205020404" pitchFamily="49" charset="0"/>
                </a:endParaRPr>
              </a:p>
            </p:txBody>
          </p:sp>
        </p:grpSp>
        <p:sp>
          <p:nvSpPr>
            <p:cNvPr id="132" name="TextBox 131"/>
            <p:cNvSpPr txBox="1"/>
            <p:nvPr/>
          </p:nvSpPr>
          <p:spPr>
            <a:xfrm>
              <a:off x="2254512" y="4235354"/>
              <a:ext cx="739818" cy="180049"/>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Grouping </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244" name="TextBox 44"/>
            <p:cNvSpPr txBox="1"/>
            <p:nvPr/>
          </p:nvSpPr>
          <p:spPr>
            <a:xfrm>
              <a:off x="1986896" y="3929967"/>
              <a:ext cx="1410164" cy="301891"/>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dirty="0" smtClean="0">
                  <a:solidFill>
                    <a:prstClr val="black"/>
                  </a:solidFill>
                  <a:latin typeface="Calibri" panose="020F0502020204030204"/>
                  <a:ea typeface="+mn-ea"/>
                </a:rPr>
                <a:t>Hardware List:</a:t>
              </a:r>
              <a:endParaRPr lang="en-US" sz="1400" dirty="0">
                <a:solidFill>
                  <a:prstClr val="black"/>
                </a:solidFill>
                <a:latin typeface="Calibri" panose="020F0502020204030204"/>
                <a:ea typeface="+mn-ea"/>
              </a:endParaRPr>
            </a:p>
          </p:txBody>
        </p:sp>
      </p:grpSp>
      <p:grpSp>
        <p:nvGrpSpPr>
          <p:cNvPr id="230" name="Group 229"/>
          <p:cNvGrpSpPr/>
          <p:nvPr/>
        </p:nvGrpSpPr>
        <p:grpSpPr>
          <a:xfrm>
            <a:off x="1047246" y="4673952"/>
            <a:ext cx="6349252" cy="813108"/>
            <a:chOff x="1708042" y="2196933"/>
            <a:chExt cx="6234211" cy="813108"/>
          </a:xfrm>
        </p:grpSpPr>
        <p:sp>
          <p:nvSpPr>
            <p:cNvPr id="231" name="TextBox 44"/>
            <p:cNvSpPr txBox="1"/>
            <p:nvPr/>
          </p:nvSpPr>
          <p:spPr>
            <a:xfrm>
              <a:off x="1708042" y="2196933"/>
              <a:ext cx="1825525" cy="292113"/>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dirty="0" smtClean="0">
                  <a:solidFill>
                    <a:prstClr val="black"/>
                  </a:solidFill>
                  <a:latin typeface="Calibri" panose="020F0502020204030204"/>
                  <a:ea typeface="+mn-ea"/>
                </a:rPr>
                <a:t>Additional Recipients:</a:t>
              </a:r>
              <a:endParaRPr lang="en-US" sz="1400" dirty="0">
                <a:solidFill>
                  <a:prstClr val="black"/>
                </a:solidFill>
                <a:latin typeface="Calibri" panose="020F0502020204030204"/>
                <a:ea typeface="+mn-ea"/>
              </a:endParaRPr>
            </a:p>
          </p:txBody>
        </p:sp>
        <p:sp>
          <p:nvSpPr>
            <p:cNvPr id="232" name="Rectangle 231"/>
            <p:cNvSpPr/>
            <p:nvPr/>
          </p:nvSpPr>
          <p:spPr>
            <a:xfrm>
              <a:off x="1724845"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34" name="Rectangle 233"/>
            <p:cNvSpPr/>
            <p:nvPr/>
          </p:nvSpPr>
          <p:spPr>
            <a:xfrm>
              <a:off x="1969722" y="2599321"/>
              <a:ext cx="5840243" cy="211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err="1">
                  <a:solidFill>
                    <a:prstClr val="black"/>
                  </a:solidFill>
                </a:rPr>
                <a:t>DeRancy</a:t>
              </a:r>
              <a:r>
                <a:rPr lang="en-US" sz="800" b="0" dirty="0">
                  <a:solidFill>
                    <a:prstClr val="black"/>
                  </a:solidFill>
                </a:rPr>
                <a:t>, Daniel G.</a:t>
              </a:r>
            </a:p>
          </p:txBody>
        </p:sp>
      </p:grpSp>
      <p:grpSp>
        <p:nvGrpSpPr>
          <p:cNvPr id="277" name="Group 276"/>
          <p:cNvGrpSpPr/>
          <p:nvPr/>
        </p:nvGrpSpPr>
        <p:grpSpPr>
          <a:xfrm>
            <a:off x="1037018" y="2886697"/>
            <a:ext cx="6351274" cy="813273"/>
            <a:chOff x="1720989" y="2196433"/>
            <a:chExt cx="6236197" cy="813273"/>
          </a:xfrm>
        </p:grpSpPr>
        <p:sp>
          <p:nvSpPr>
            <p:cNvPr id="279" name="TextBox 44"/>
            <p:cNvSpPr txBox="1"/>
            <p:nvPr/>
          </p:nvSpPr>
          <p:spPr>
            <a:xfrm>
              <a:off x="1720989" y="2196433"/>
              <a:ext cx="2191126" cy="301816"/>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dirty="0" smtClean="0">
                  <a:solidFill>
                    <a:prstClr val="black"/>
                  </a:solidFill>
                  <a:latin typeface="Calibri" panose="020F0502020204030204"/>
                  <a:ea typeface="+mn-ea"/>
                </a:rPr>
                <a:t>Action Responsible Persons:</a:t>
              </a:r>
              <a:endParaRPr lang="en-US" sz="1400" dirty="0">
                <a:solidFill>
                  <a:prstClr val="black"/>
                </a:solidFill>
                <a:latin typeface="Calibri" panose="020F0502020204030204"/>
                <a:ea typeface="+mn-ea"/>
              </a:endParaRPr>
            </a:p>
          </p:txBody>
        </p:sp>
        <p:sp>
          <p:nvSpPr>
            <p:cNvPr id="280" name="Rectangle 279"/>
            <p:cNvSpPr/>
            <p:nvPr/>
          </p:nvSpPr>
          <p:spPr>
            <a:xfrm>
              <a:off x="1739778" y="2485258"/>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82" name="Rectangle 281"/>
            <p:cNvSpPr/>
            <p:nvPr/>
          </p:nvSpPr>
          <p:spPr>
            <a:xfrm>
              <a:off x="1969722" y="2599320"/>
              <a:ext cx="5863233" cy="2146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a:solidFill>
                    <a:prstClr val="black"/>
                  </a:solidFill>
                </a:rPr>
                <a:t>Mullins, Jeremiyah (Jeremiyah)</a:t>
              </a:r>
            </a:p>
          </p:txBody>
        </p:sp>
      </p:grpSp>
      <p:grpSp>
        <p:nvGrpSpPr>
          <p:cNvPr id="42" name="Group 41"/>
          <p:cNvGrpSpPr/>
          <p:nvPr/>
        </p:nvGrpSpPr>
        <p:grpSpPr>
          <a:xfrm>
            <a:off x="1027864" y="1991819"/>
            <a:ext cx="6359607" cy="813832"/>
            <a:chOff x="1974291" y="1481699"/>
            <a:chExt cx="6359607" cy="813832"/>
          </a:xfrm>
        </p:grpSpPr>
        <p:grpSp>
          <p:nvGrpSpPr>
            <p:cNvPr id="249" name="Group 248"/>
            <p:cNvGrpSpPr/>
            <p:nvPr/>
          </p:nvGrpSpPr>
          <p:grpSpPr>
            <a:xfrm>
              <a:off x="1974291" y="1481699"/>
              <a:ext cx="6359607" cy="813832"/>
              <a:chOff x="1697875" y="2196209"/>
              <a:chExt cx="6244379" cy="813832"/>
            </a:xfrm>
          </p:grpSpPr>
          <p:sp>
            <p:nvSpPr>
              <p:cNvPr id="251" name="TextBox 44"/>
              <p:cNvSpPr txBox="1"/>
              <p:nvPr/>
            </p:nvSpPr>
            <p:spPr>
              <a:xfrm>
                <a:off x="1697875" y="2196209"/>
                <a:ext cx="966726" cy="294860"/>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dirty="0" smtClean="0">
                    <a:solidFill>
                      <a:prstClr val="black"/>
                    </a:solidFill>
                    <a:latin typeface="Calibri" panose="020F0502020204030204"/>
                    <a:ea typeface="+mn-ea"/>
                  </a:rPr>
                  <a:t>Approver(s):</a:t>
                </a:r>
                <a:endParaRPr lang="en-US" sz="1400" dirty="0">
                  <a:solidFill>
                    <a:srgbClr val="FF0000"/>
                  </a:solidFill>
                  <a:latin typeface="Calibri" panose="020F0502020204030204"/>
                  <a:ea typeface="+mn-ea"/>
                </a:endParaRPr>
              </a:p>
            </p:txBody>
          </p:sp>
          <p:sp>
            <p:nvSpPr>
              <p:cNvPr id="252" name="Rectangle 251"/>
              <p:cNvSpPr/>
              <p:nvPr/>
            </p:nvSpPr>
            <p:spPr>
              <a:xfrm>
                <a:off x="1724846"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54" name="Rectangle 253"/>
              <p:cNvSpPr/>
              <p:nvPr/>
            </p:nvSpPr>
            <p:spPr>
              <a:xfrm>
                <a:off x="1969721" y="2599321"/>
                <a:ext cx="5849109" cy="2126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a:solidFill>
                      <a:prstClr val="black"/>
                    </a:solidFill>
                  </a:rPr>
                  <a:t>Jones, William (P)</a:t>
                </a:r>
              </a:p>
            </p:txBody>
          </p:sp>
        </p:grpSp>
        <p:sp>
          <p:nvSpPr>
            <p:cNvPr id="222" name="Rectangle 221"/>
            <p:cNvSpPr/>
            <p:nvPr/>
          </p:nvSpPr>
          <p:spPr>
            <a:xfrm>
              <a:off x="2152798" y="2102663"/>
              <a:ext cx="3322160" cy="141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grpSp>
      <p:grpSp>
        <p:nvGrpSpPr>
          <p:cNvPr id="263" name="Group 262"/>
          <p:cNvGrpSpPr/>
          <p:nvPr/>
        </p:nvGrpSpPr>
        <p:grpSpPr>
          <a:xfrm>
            <a:off x="1051510" y="3781016"/>
            <a:ext cx="6337435" cy="802774"/>
            <a:chOff x="1719644" y="2207267"/>
            <a:chExt cx="6222609" cy="802774"/>
          </a:xfrm>
        </p:grpSpPr>
        <p:sp>
          <p:nvSpPr>
            <p:cNvPr id="265" name="TextBox 44"/>
            <p:cNvSpPr txBox="1"/>
            <p:nvPr/>
          </p:nvSpPr>
          <p:spPr>
            <a:xfrm>
              <a:off x="1719644" y="2207267"/>
              <a:ext cx="1613580" cy="281918"/>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dirty="0" smtClean="0">
                  <a:solidFill>
                    <a:prstClr val="black"/>
                  </a:solidFill>
                  <a:latin typeface="Calibri" panose="020F0502020204030204"/>
                  <a:ea typeface="+mn-ea"/>
                </a:rPr>
                <a:t>Program Recipients:</a:t>
              </a:r>
              <a:endParaRPr lang="en-US" sz="1400" dirty="0">
                <a:solidFill>
                  <a:prstClr val="black"/>
                </a:solidFill>
                <a:latin typeface="Calibri" panose="020F0502020204030204"/>
                <a:ea typeface="+mn-ea"/>
              </a:endParaRPr>
            </a:p>
          </p:txBody>
        </p:sp>
        <p:sp>
          <p:nvSpPr>
            <p:cNvPr id="266" name="Rectangle 265"/>
            <p:cNvSpPr/>
            <p:nvPr/>
          </p:nvSpPr>
          <p:spPr>
            <a:xfrm>
              <a:off x="1724845"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68" name="Rectangle 267"/>
            <p:cNvSpPr/>
            <p:nvPr/>
          </p:nvSpPr>
          <p:spPr>
            <a:xfrm>
              <a:off x="1969722" y="2599321"/>
              <a:ext cx="5847659" cy="1925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a:solidFill>
                    <a:prstClr val="black"/>
                  </a:solidFill>
                </a:rPr>
                <a:t>Baldwin, Kathleen;  Batt, Lisa;  </a:t>
              </a:r>
              <a:r>
                <a:rPr lang="en-US" sz="800" b="0" dirty="0" err="1">
                  <a:solidFill>
                    <a:prstClr val="black"/>
                  </a:solidFill>
                </a:rPr>
                <a:t>Batz</a:t>
              </a:r>
              <a:r>
                <a:rPr lang="en-US" sz="800" b="0" dirty="0">
                  <a:solidFill>
                    <a:prstClr val="black"/>
                  </a:solidFill>
                </a:rPr>
                <a:t>, David;  Baxter, Steven;  Benson, Robert;  </a:t>
              </a:r>
              <a:r>
                <a:rPr lang="en-US" sz="800" b="0" dirty="0" err="1">
                  <a:solidFill>
                    <a:prstClr val="black"/>
                  </a:solidFill>
                </a:rPr>
                <a:t>Burcin</a:t>
              </a:r>
              <a:r>
                <a:rPr lang="en-US" sz="800" b="0" dirty="0">
                  <a:solidFill>
                    <a:prstClr val="black"/>
                  </a:solidFill>
                </a:rPr>
                <a:t>, William;  </a:t>
              </a:r>
              <a:r>
                <a:rPr lang="en-US" sz="800" b="0" dirty="0" err="1">
                  <a:solidFill>
                    <a:prstClr val="black"/>
                  </a:solidFill>
                </a:rPr>
                <a:t>Calesaric</a:t>
              </a:r>
              <a:r>
                <a:rPr lang="en-US" sz="800" b="0" dirty="0">
                  <a:solidFill>
                    <a:prstClr val="black"/>
                  </a:solidFill>
                </a:rPr>
                <a:t>, </a:t>
              </a:r>
              <a:r>
                <a:rPr lang="en-US" sz="800" b="0" dirty="0" err="1" smtClean="0">
                  <a:solidFill>
                    <a:prstClr val="black"/>
                  </a:solidFill>
                </a:rPr>
                <a:t>Stev</a:t>
              </a:r>
              <a:r>
                <a:rPr lang="en-US" sz="800" b="0" dirty="0" smtClean="0">
                  <a:solidFill>
                    <a:prstClr val="black"/>
                  </a:solidFill>
                </a:rPr>
                <a:t>…</a:t>
              </a:r>
              <a:endParaRPr lang="en-US" sz="800" b="0" dirty="0">
                <a:solidFill>
                  <a:prstClr val="black"/>
                </a:solidFill>
              </a:endParaRPr>
            </a:p>
          </p:txBody>
        </p:sp>
      </p:grpSp>
      <p:sp>
        <p:nvSpPr>
          <p:cNvPr id="290" name="TextBox 26"/>
          <p:cNvSpPr txBox="1"/>
          <p:nvPr/>
        </p:nvSpPr>
        <p:spPr>
          <a:xfrm>
            <a:off x="689826" y="1728545"/>
            <a:ext cx="2165080"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Contract(s) / Purchase Order(s)</a:t>
            </a:r>
            <a:r>
              <a:rPr lang="en-US" sz="1200" b="0" dirty="0" smtClean="0">
                <a:solidFill>
                  <a:prstClr val="black"/>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91" name="Rectangle 290"/>
          <p:cNvSpPr/>
          <p:nvPr/>
        </p:nvSpPr>
        <p:spPr>
          <a:xfrm>
            <a:off x="2841731" y="1783105"/>
            <a:ext cx="1218792" cy="14732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N00024-15-C-6222</a:t>
            </a:r>
            <a:endParaRPr lang="en-US" sz="1050" b="0" dirty="0">
              <a:solidFill>
                <a:schemeClr val="tx1"/>
              </a:solidFill>
            </a:endParaRPr>
          </a:p>
        </p:txBody>
      </p:sp>
      <p:sp>
        <p:nvSpPr>
          <p:cNvPr id="208" name="Rectangle 207"/>
          <p:cNvSpPr/>
          <p:nvPr/>
        </p:nvSpPr>
        <p:spPr>
          <a:xfrm>
            <a:off x="8167635" y="2002956"/>
            <a:ext cx="136549" cy="442926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Isosceles Triangle 208"/>
          <p:cNvSpPr/>
          <p:nvPr/>
        </p:nvSpPr>
        <p:spPr>
          <a:xfrm rot="10800000">
            <a:off x="8180682" y="2032652"/>
            <a:ext cx="93127"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Flowchart: Process 209"/>
          <p:cNvSpPr/>
          <p:nvPr/>
        </p:nvSpPr>
        <p:spPr>
          <a:xfrm>
            <a:off x="8173002" y="2208805"/>
            <a:ext cx="100807" cy="220979"/>
          </a:xfrm>
          <a:prstGeom prst="flowChartProcess">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Isosceles Triangle 210"/>
          <p:cNvSpPr/>
          <p:nvPr/>
        </p:nvSpPr>
        <p:spPr>
          <a:xfrm>
            <a:off x="8180682" y="6294364"/>
            <a:ext cx="93127"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58786" y="1994789"/>
            <a:ext cx="7345399" cy="443743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34458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Functions / Buttons</a:t>
            </a:r>
            <a:endParaRPr lang="en-US" dirty="0"/>
          </a:p>
        </p:txBody>
      </p:sp>
      <p:sp>
        <p:nvSpPr>
          <p:cNvPr id="4" name="Date Placeholder 3"/>
          <p:cNvSpPr>
            <a:spLocks noGrp="1"/>
          </p:cNvSpPr>
          <p:nvPr>
            <p:ph type="dt" sz="half" idx="10"/>
          </p:nvPr>
        </p:nvSpPr>
        <p:spPr/>
        <p:txBody>
          <a:bodyPr/>
          <a:lstStyle/>
          <a:p>
            <a:r>
              <a:rPr lang="en-US" dirty="0" smtClean="0"/>
              <a:t>5/17/17</a:t>
            </a:r>
            <a:endParaRPr lang="en-US" dirty="0"/>
          </a:p>
        </p:txBody>
      </p:sp>
      <p:sp>
        <p:nvSpPr>
          <p:cNvPr id="5" name="Footer Placeholder 4"/>
          <p:cNvSpPr>
            <a:spLocks noGrp="1"/>
          </p:cNvSpPr>
          <p:nvPr>
            <p:ph type="ftr" sz="quarter" idx="11"/>
          </p:nvPr>
        </p:nvSpPr>
        <p:spPr>
          <a:xfrm>
            <a:off x="3028950" y="6476341"/>
            <a:ext cx="3086100" cy="365125"/>
          </a:xfrm>
        </p:spPr>
        <p:txBody>
          <a:bodyPr/>
          <a:lstStyle/>
          <a:p>
            <a:endParaRPr lang="en-US" dirty="0"/>
          </a:p>
        </p:txBody>
      </p:sp>
      <p:sp>
        <p:nvSpPr>
          <p:cNvPr id="6" name="Slide Number Placeholder 5"/>
          <p:cNvSpPr>
            <a:spLocks noGrp="1"/>
          </p:cNvSpPr>
          <p:nvPr>
            <p:ph type="sldNum" sz="quarter" idx="12"/>
          </p:nvPr>
        </p:nvSpPr>
        <p:spPr/>
        <p:txBody>
          <a:bodyPr/>
          <a:lstStyle/>
          <a:p>
            <a:fld id="{66FEB430-80FE-43B2-871B-976A5AAF5BCC}" type="slidenum">
              <a:rPr lang="en-US" smtClean="0"/>
              <a:t>13</a:t>
            </a:fld>
            <a:endParaRPr lang="en-US"/>
          </a:p>
        </p:txBody>
      </p:sp>
      <p:sp>
        <p:nvSpPr>
          <p:cNvPr id="7" name="Rectangle 6"/>
          <p:cNvSpPr/>
          <p:nvPr/>
        </p:nvSpPr>
        <p:spPr>
          <a:xfrm>
            <a:off x="274320" y="1599796"/>
            <a:ext cx="8595360" cy="60050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8" name="Rectangle 7"/>
          <p:cNvSpPr/>
          <p:nvPr/>
        </p:nvSpPr>
        <p:spPr>
          <a:xfrm>
            <a:off x="522595" y="1717166"/>
            <a:ext cx="1005840" cy="3657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Pending Approva</a:t>
            </a:r>
            <a:r>
              <a:rPr lang="en-US" sz="1200" dirty="0">
                <a:solidFill>
                  <a:prstClr val="black"/>
                </a:solidFill>
              </a:rPr>
              <a:t>l</a:t>
            </a:r>
          </a:p>
        </p:txBody>
      </p:sp>
      <p:sp>
        <p:nvSpPr>
          <p:cNvPr id="9" name="Rectangle 8"/>
          <p:cNvSpPr/>
          <p:nvPr/>
        </p:nvSpPr>
        <p:spPr>
          <a:xfrm>
            <a:off x="1939626" y="1717166"/>
            <a:ext cx="1005840" cy="3657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Search</a:t>
            </a:r>
            <a:endParaRPr lang="en-US" sz="1200" dirty="0">
              <a:solidFill>
                <a:prstClr val="black"/>
              </a:solidFill>
            </a:endParaRPr>
          </a:p>
        </p:txBody>
      </p:sp>
      <p:sp>
        <p:nvSpPr>
          <p:cNvPr id="10" name="Rectangle 9"/>
          <p:cNvSpPr/>
          <p:nvPr/>
        </p:nvSpPr>
        <p:spPr>
          <a:xfrm>
            <a:off x="3356657" y="1717166"/>
            <a:ext cx="1005840" cy="3657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PCD Report</a:t>
            </a:r>
            <a:endParaRPr lang="en-US" sz="1200" dirty="0">
              <a:solidFill>
                <a:prstClr val="black"/>
              </a:solidFill>
            </a:endParaRPr>
          </a:p>
        </p:txBody>
      </p:sp>
      <p:sp>
        <p:nvSpPr>
          <p:cNvPr id="11" name="Rectangle 10"/>
          <p:cNvSpPr/>
          <p:nvPr/>
        </p:nvSpPr>
        <p:spPr>
          <a:xfrm>
            <a:off x="4773688" y="1717166"/>
            <a:ext cx="1005840" cy="3657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Stats</a:t>
            </a:r>
            <a:endParaRPr lang="en-US" sz="1200" dirty="0">
              <a:solidFill>
                <a:prstClr val="black"/>
              </a:solidFill>
            </a:endParaRPr>
          </a:p>
        </p:txBody>
      </p:sp>
      <p:sp>
        <p:nvSpPr>
          <p:cNvPr id="18" name="Rectangle 17"/>
          <p:cNvSpPr/>
          <p:nvPr/>
        </p:nvSpPr>
        <p:spPr>
          <a:xfrm>
            <a:off x="6190719" y="1717166"/>
            <a:ext cx="1005840" cy="3657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Help</a:t>
            </a:r>
            <a:endParaRPr lang="en-US" sz="1200" dirty="0">
              <a:solidFill>
                <a:prstClr val="black"/>
              </a:solidFill>
            </a:endParaRPr>
          </a:p>
        </p:txBody>
      </p:sp>
      <p:sp>
        <p:nvSpPr>
          <p:cNvPr id="19" name="Rectangle 18"/>
          <p:cNvSpPr/>
          <p:nvPr/>
        </p:nvSpPr>
        <p:spPr>
          <a:xfrm>
            <a:off x="7607750" y="1717166"/>
            <a:ext cx="1005840" cy="3657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Pending Closure</a:t>
            </a:r>
            <a:endParaRPr lang="en-US" sz="1200" dirty="0">
              <a:solidFill>
                <a:prstClr val="black"/>
              </a:solidFill>
            </a:endParaRPr>
          </a:p>
        </p:txBody>
      </p:sp>
      <p:sp>
        <p:nvSpPr>
          <p:cNvPr id="20" name="Rectangle 19"/>
          <p:cNvSpPr/>
          <p:nvPr/>
        </p:nvSpPr>
        <p:spPr>
          <a:xfrm>
            <a:off x="274320" y="2510761"/>
            <a:ext cx="8595360" cy="60050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1" name="Rectangle 20"/>
          <p:cNvSpPr/>
          <p:nvPr/>
        </p:nvSpPr>
        <p:spPr>
          <a:xfrm>
            <a:off x="522595" y="2628131"/>
            <a:ext cx="1005840" cy="3657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a:solidFill>
                  <a:prstClr val="black"/>
                </a:solidFill>
              </a:rPr>
              <a:t>Pending </a:t>
            </a:r>
            <a:r>
              <a:rPr lang="en-US" sz="1200" dirty="0" smtClean="0">
                <a:solidFill>
                  <a:prstClr val="black"/>
                </a:solidFill>
              </a:rPr>
              <a:t>Approval</a:t>
            </a:r>
            <a:endParaRPr lang="en-US" sz="1200" dirty="0">
              <a:solidFill>
                <a:prstClr val="black"/>
              </a:solidFill>
            </a:endParaRPr>
          </a:p>
        </p:txBody>
      </p:sp>
      <p:sp>
        <p:nvSpPr>
          <p:cNvPr id="22" name="Rectangle 21"/>
          <p:cNvSpPr/>
          <p:nvPr/>
        </p:nvSpPr>
        <p:spPr>
          <a:xfrm>
            <a:off x="2293884" y="2628131"/>
            <a:ext cx="1005840" cy="3657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New </a:t>
            </a:r>
            <a:r>
              <a:rPr lang="en-US" sz="1200" dirty="0">
                <a:solidFill>
                  <a:prstClr val="black"/>
                </a:solidFill>
              </a:rPr>
              <a:t>PCD</a:t>
            </a:r>
          </a:p>
        </p:txBody>
      </p:sp>
      <p:sp>
        <p:nvSpPr>
          <p:cNvPr id="24" name="Rectangle 23"/>
          <p:cNvSpPr/>
          <p:nvPr/>
        </p:nvSpPr>
        <p:spPr>
          <a:xfrm>
            <a:off x="4065173" y="2628131"/>
            <a:ext cx="1005840" cy="3657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Stats</a:t>
            </a:r>
            <a:endParaRPr lang="en-US" sz="1200" dirty="0">
              <a:solidFill>
                <a:prstClr val="black"/>
              </a:solidFill>
            </a:endParaRPr>
          </a:p>
        </p:txBody>
      </p:sp>
      <p:sp>
        <p:nvSpPr>
          <p:cNvPr id="25" name="Rectangle 24"/>
          <p:cNvSpPr/>
          <p:nvPr/>
        </p:nvSpPr>
        <p:spPr>
          <a:xfrm>
            <a:off x="5836462" y="2628131"/>
            <a:ext cx="1005840" cy="3657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Home</a:t>
            </a:r>
            <a:endParaRPr lang="en-US" sz="1200" dirty="0">
              <a:solidFill>
                <a:prstClr val="black"/>
              </a:solidFill>
            </a:endParaRPr>
          </a:p>
        </p:txBody>
      </p:sp>
      <p:sp>
        <p:nvSpPr>
          <p:cNvPr id="26" name="Rectangle 25"/>
          <p:cNvSpPr/>
          <p:nvPr/>
        </p:nvSpPr>
        <p:spPr>
          <a:xfrm>
            <a:off x="7607750" y="2628131"/>
            <a:ext cx="1005840" cy="3657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Pending Closure</a:t>
            </a:r>
            <a:endParaRPr lang="en-US" sz="1200" dirty="0">
              <a:solidFill>
                <a:prstClr val="black"/>
              </a:solidFill>
            </a:endParaRPr>
          </a:p>
        </p:txBody>
      </p:sp>
      <p:sp>
        <p:nvSpPr>
          <p:cNvPr id="27" name="Rectangle 26"/>
          <p:cNvSpPr/>
          <p:nvPr/>
        </p:nvSpPr>
        <p:spPr>
          <a:xfrm>
            <a:off x="274320" y="3893032"/>
            <a:ext cx="8595360" cy="60050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8" name="Rectangle 27"/>
          <p:cNvSpPr/>
          <p:nvPr/>
        </p:nvSpPr>
        <p:spPr>
          <a:xfrm>
            <a:off x="522595" y="4010402"/>
            <a:ext cx="1005840" cy="3657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Approve</a:t>
            </a:r>
            <a:endParaRPr lang="en-US" sz="1200" dirty="0">
              <a:solidFill>
                <a:prstClr val="black"/>
              </a:solidFill>
            </a:endParaRPr>
          </a:p>
        </p:txBody>
      </p:sp>
      <p:sp>
        <p:nvSpPr>
          <p:cNvPr id="29" name="Rectangle 28"/>
          <p:cNvSpPr/>
          <p:nvPr/>
        </p:nvSpPr>
        <p:spPr>
          <a:xfrm>
            <a:off x="4065173" y="4010402"/>
            <a:ext cx="1005840" cy="3657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Rework</a:t>
            </a:r>
            <a:endParaRPr lang="en-US" sz="1200" dirty="0">
              <a:solidFill>
                <a:prstClr val="black"/>
              </a:solidFill>
            </a:endParaRPr>
          </a:p>
        </p:txBody>
      </p:sp>
      <p:sp>
        <p:nvSpPr>
          <p:cNvPr id="32" name="Rectangle 31"/>
          <p:cNvSpPr/>
          <p:nvPr/>
        </p:nvSpPr>
        <p:spPr>
          <a:xfrm>
            <a:off x="7607750" y="4010402"/>
            <a:ext cx="1005840" cy="3657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Cancel</a:t>
            </a:r>
            <a:endParaRPr lang="en-US" sz="1200" dirty="0">
              <a:solidFill>
                <a:prstClr val="black"/>
              </a:solidFill>
            </a:endParaRPr>
          </a:p>
        </p:txBody>
      </p:sp>
      <p:sp>
        <p:nvSpPr>
          <p:cNvPr id="33" name="TextBox 32"/>
          <p:cNvSpPr txBox="1"/>
          <p:nvPr/>
        </p:nvSpPr>
        <p:spPr>
          <a:xfrm>
            <a:off x="283845" y="1328536"/>
            <a:ext cx="1547283" cy="307777"/>
          </a:xfrm>
          <a:prstGeom prst="rect">
            <a:avLst/>
          </a:prstGeom>
          <a:noFill/>
        </p:spPr>
        <p:txBody>
          <a:bodyPr wrap="none" rtlCol="0">
            <a:spAutoFit/>
          </a:bodyPr>
          <a:lstStyle/>
          <a:p>
            <a:r>
              <a:rPr lang="en-US" sz="1400" b="1" dirty="0" smtClean="0"/>
              <a:t>Contact / Program</a:t>
            </a:r>
            <a:endParaRPr lang="en-US" sz="1400" b="1" dirty="0"/>
          </a:p>
        </p:txBody>
      </p:sp>
      <p:sp>
        <p:nvSpPr>
          <p:cNvPr id="34" name="TextBox 33"/>
          <p:cNvSpPr txBox="1"/>
          <p:nvPr/>
        </p:nvSpPr>
        <p:spPr>
          <a:xfrm>
            <a:off x="283845" y="2239501"/>
            <a:ext cx="1240211" cy="307777"/>
          </a:xfrm>
          <a:prstGeom prst="rect">
            <a:avLst/>
          </a:prstGeom>
          <a:noFill/>
        </p:spPr>
        <p:txBody>
          <a:bodyPr wrap="none" rtlCol="0">
            <a:spAutoFit/>
          </a:bodyPr>
          <a:lstStyle/>
          <a:p>
            <a:r>
              <a:rPr lang="en-US" sz="1400" b="1" dirty="0" smtClean="0"/>
              <a:t>PCD Summary</a:t>
            </a:r>
            <a:endParaRPr lang="en-US" sz="1400" b="1" dirty="0"/>
          </a:p>
        </p:txBody>
      </p:sp>
      <p:sp>
        <p:nvSpPr>
          <p:cNvPr id="35" name="TextBox 34"/>
          <p:cNvSpPr txBox="1"/>
          <p:nvPr/>
        </p:nvSpPr>
        <p:spPr>
          <a:xfrm>
            <a:off x="283845" y="3621772"/>
            <a:ext cx="1161344" cy="307777"/>
          </a:xfrm>
          <a:prstGeom prst="rect">
            <a:avLst/>
          </a:prstGeom>
          <a:noFill/>
        </p:spPr>
        <p:txBody>
          <a:bodyPr wrap="none" rtlCol="0">
            <a:spAutoFit/>
          </a:bodyPr>
          <a:lstStyle/>
          <a:p>
            <a:r>
              <a:rPr lang="en-US" sz="1400" b="1" dirty="0" smtClean="0"/>
              <a:t>Approve PCD</a:t>
            </a:r>
            <a:endParaRPr lang="en-US" sz="1400" b="1" dirty="0"/>
          </a:p>
        </p:txBody>
      </p:sp>
      <p:sp>
        <p:nvSpPr>
          <p:cNvPr id="36" name="Rectangle 35"/>
          <p:cNvSpPr/>
          <p:nvPr/>
        </p:nvSpPr>
        <p:spPr>
          <a:xfrm>
            <a:off x="270413" y="4811271"/>
            <a:ext cx="8595360" cy="60050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37" name="Rectangle 36"/>
          <p:cNvSpPr/>
          <p:nvPr/>
        </p:nvSpPr>
        <p:spPr>
          <a:xfrm>
            <a:off x="518688" y="4928641"/>
            <a:ext cx="1005840" cy="3657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Close</a:t>
            </a:r>
            <a:endParaRPr lang="en-US" sz="1200" dirty="0">
              <a:solidFill>
                <a:prstClr val="black"/>
              </a:solidFill>
            </a:endParaRPr>
          </a:p>
        </p:txBody>
      </p:sp>
      <p:sp>
        <p:nvSpPr>
          <p:cNvPr id="39" name="Rectangle 38"/>
          <p:cNvSpPr/>
          <p:nvPr/>
        </p:nvSpPr>
        <p:spPr>
          <a:xfrm>
            <a:off x="7603843" y="4928641"/>
            <a:ext cx="1005840" cy="3657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Cancel</a:t>
            </a:r>
            <a:endParaRPr lang="en-US" sz="1200" dirty="0">
              <a:solidFill>
                <a:prstClr val="black"/>
              </a:solidFill>
            </a:endParaRPr>
          </a:p>
        </p:txBody>
      </p:sp>
      <p:sp>
        <p:nvSpPr>
          <p:cNvPr id="40" name="Rectangle 39"/>
          <p:cNvSpPr/>
          <p:nvPr/>
        </p:nvSpPr>
        <p:spPr>
          <a:xfrm>
            <a:off x="270413" y="5722236"/>
            <a:ext cx="8595360" cy="60050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41" name="Rectangle 40"/>
          <p:cNvSpPr/>
          <p:nvPr/>
        </p:nvSpPr>
        <p:spPr>
          <a:xfrm>
            <a:off x="518688" y="5839606"/>
            <a:ext cx="1005840" cy="3657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Forward</a:t>
            </a:r>
            <a:endParaRPr lang="en-US" sz="1200" dirty="0">
              <a:solidFill>
                <a:prstClr val="black"/>
              </a:solidFill>
            </a:endParaRPr>
          </a:p>
        </p:txBody>
      </p:sp>
      <p:sp>
        <p:nvSpPr>
          <p:cNvPr id="42" name="Rectangle 41"/>
          <p:cNvSpPr/>
          <p:nvPr/>
        </p:nvSpPr>
        <p:spPr>
          <a:xfrm>
            <a:off x="4061266" y="5839606"/>
            <a:ext cx="1005840" cy="3657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Copy to Another PCD</a:t>
            </a:r>
            <a:endParaRPr lang="en-US" sz="1200" dirty="0">
              <a:solidFill>
                <a:prstClr val="black"/>
              </a:solidFill>
            </a:endParaRPr>
          </a:p>
        </p:txBody>
      </p:sp>
      <p:sp>
        <p:nvSpPr>
          <p:cNvPr id="43" name="Rectangle 42"/>
          <p:cNvSpPr/>
          <p:nvPr/>
        </p:nvSpPr>
        <p:spPr>
          <a:xfrm>
            <a:off x="7603843" y="5839606"/>
            <a:ext cx="1005840" cy="3657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Cancel</a:t>
            </a:r>
            <a:endParaRPr lang="en-US" sz="1200" dirty="0">
              <a:solidFill>
                <a:prstClr val="black"/>
              </a:solidFill>
            </a:endParaRPr>
          </a:p>
        </p:txBody>
      </p:sp>
      <p:sp>
        <p:nvSpPr>
          <p:cNvPr id="44" name="TextBox 43"/>
          <p:cNvSpPr txBox="1"/>
          <p:nvPr/>
        </p:nvSpPr>
        <p:spPr>
          <a:xfrm>
            <a:off x="279938" y="4534689"/>
            <a:ext cx="1085169" cy="307777"/>
          </a:xfrm>
          <a:prstGeom prst="rect">
            <a:avLst/>
          </a:prstGeom>
          <a:noFill/>
        </p:spPr>
        <p:txBody>
          <a:bodyPr wrap="none" rtlCol="0">
            <a:spAutoFit/>
          </a:bodyPr>
          <a:lstStyle/>
          <a:p>
            <a:r>
              <a:rPr lang="en-US" sz="1400" b="1" dirty="0" smtClean="0"/>
              <a:t>Closure PCD</a:t>
            </a:r>
            <a:endParaRPr lang="en-US" sz="1400" b="1" dirty="0"/>
          </a:p>
        </p:txBody>
      </p:sp>
      <p:sp>
        <p:nvSpPr>
          <p:cNvPr id="45" name="TextBox 44"/>
          <p:cNvSpPr txBox="1"/>
          <p:nvPr/>
        </p:nvSpPr>
        <p:spPr>
          <a:xfrm>
            <a:off x="270413" y="5450976"/>
            <a:ext cx="901914" cy="307777"/>
          </a:xfrm>
          <a:prstGeom prst="rect">
            <a:avLst/>
          </a:prstGeom>
          <a:noFill/>
        </p:spPr>
        <p:txBody>
          <a:bodyPr wrap="none" rtlCol="0">
            <a:spAutoFit/>
          </a:bodyPr>
          <a:lstStyle/>
          <a:p>
            <a:r>
              <a:rPr lang="en-US" sz="1400" b="1" dirty="0" smtClean="0"/>
              <a:t>View PCD</a:t>
            </a:r>
            <a:endParaRPr lang="en-US" sz="1400" b="1" dirty="0"/>
          </a:p>
        </p:txBody>
      </p:sp>
      <p:sp>
        <p:nvSpPr>
          <p:cNvPr id="46" name="Rectangle 45"/>
          <p:cNvSpPr/>
          <p:nvPr/>
        </p:nvSpPr>
        <p:spPr>
          <a:xfrm>
            <a:off x="7048403" y="3219244"/>
            <a:ext cx="822960" cy="18288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Refresh</a:t>
            </a:r>
            <a:endParaRPr lang="en-US" sz="1200" dirty="0">
              <a:solidFill>
                <a:prstClr val="black"/>
              </a:solidFill>
            </a:endParaRPr>
          </a:p>
        </p:txBody>
      </p:sp>
      <p:sp>
        <p:nvSpPr>
          <p:cNvPr id="47" name="Rectangle 46"/>
          <p:cNvSpPr/>
          <p:nvPr/>
        </p:nvSpPr>
        <p:spPr>
          <a:xfrm>
            <a:off x="990503" y="3219244"/>
            <a:ext cx="822960" cy="18288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Approved</a:t>
            </a:r>
            <a:endParaRPr lang="en-US" sz="1200" dirty="0">
              <a:solidFill>
                <a:prstClr val="black"/>
              </a:solidFill>
            </a:endParaRPr>
          </a:p>
        </p:txBody>
      </p:sp>
      <p:sp>
        <p:nvSpPr>
          <p:cNvPr id="48" name="Rectangle 47"/>
          <p:cNvSpPr/>
          <p:nvPr/>
        </p:nvSpPr>
        <p:spPr>
          <a:xfrm>
            <a:off x="1984913" y="3219244"/>
            <a:ext cx="822960" cy="18288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Closed</a:t>
            </a:r>
            <a:endParaRPr lang="en-US" sz="1200" dirty="0">
              <a:solidFill>
                <a:prstClr val="black"/>
              </a:solidFill>
            </a:endParaRPr>
          </a:p>
        </p:txBody>
      </p:sp>
      <p:sp>
        <p:nvSpPr>
          <p:cNvPr id="49" name="Rectangle 48"/>
          <p:cNvSpPr/>
          <p:nvPr/>
        </p:nvSpPr>
        <p:spPr>
          <a:xfrm>
            <a:off x="2979323" y="3219244"/>
            <a:ext cx="914400" cy="18288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Submitted</a:t>
            </a:r>
            <a:endParaRPr lang="en-US" sz="1200" dirty="0">
              <a:solidFill>
                <a:prstClr val="black"/>
              </a:solidFill>
            </a:endParaRPr>
          </a:p>
        </p:txBody>
      </p:sp>
      <p:sp>
        <p:nvSpPr>
          <p:cNvPr id="50" name="Rectangle 49"/>
          <p:cNvSpPr/>
          <p:nvPr/>
        </p:nvSpPr>
        <p:spPr>
          <a:xfrm>
            <a:off x="270413" y="3219244"/>
            <a:ext cx="548640" cy="182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Show</a:t>
            </a:r>
            <a:endParaRPr lang="en-US" sz="1200" dirty="0">
              <a:solidFill>
                <a:prstClr val="black"/>
              </a:solidFill>
            </a:endParaRPr>
          </a:p>
        </p:txBody>
      </p:sp>
      <p:sp>
        <p:nvSpPr>
          <p:cNvPr id="51" name="Rectangle 50"/>
          <p:cNvSpPr/>
          <p:nvPr/>
        </p:nvSpPr>
        <p:spPr>
          <a:xfrm>
            <a:off x="6053993" y="3219244"/>
            <a:ext cx="822960" cy="18288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All</a:t>
            </a:r>
            <a:endParaRPr lang="en-US" sz="1200" dirty="0">
              <a:solidFill>
                <a:prstClr val="black"/>
              </a:solidFill>
            </a:endParaRPr>
          </a:p>
        </p:txBody>
      </p:sp>
      <p:sp>
        <p:nvSpPr>
          <p:cNvPr id="52" name="Rectangle 51"/>
          <p:cNvSpPr/>
          <p:nvPr/>
        </p:nvSpPr>
        <p:spPr>
          <a:xfrm>
            <a:off x="5059583" y="3219244"/>
            <a:ext cx="822960" cy="18288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Drafts</a:t>
            </a:r>
            <a:endParaRPr lang="en-US" sz="1200" dirty="0">
              <a:solidFill>
                <a:prstClr val="black"/>
              </a:solidFill>
            </a:endParaRPr>
          </a:p>
        </p:txBody>
      </p:sp>
      <p:sp>
        <p:nvSpPr>
          <p:cNvPr id="53" name="Rectangle 52"/>
          <p:cNvSpPr/>
          <p:nvPr/>
        </p:nvSpPr>
        <p:spPr>
          <a:xfrm>
            <a:off x="4065173" y="3219244"/>
            <a:ext cx="822960" cy="18288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Rework</a:t>
            </a:r>
            <a:endParaRPr lang="en-US" sz="1200" dirty="0">
              <a:solidFill>
                <a:prstClr val="black"/>
              </a:solidFill>
            </a:endParaRPr>
          </a:p>
        </p:txBody>
      </p:sp>
      <p:sp>
        <p:nvSpPr>
          <p:cNvPr id="55" name="Rectangle 54"/>
          <p:cNvSpPr/>
          <p:nvPr/>
        </p:nvSpPr>
        <p:spPr>
          <a:xfrm>
            <a:off x="8042813" y="3219244"/>
            <a:ext cx="822960" cy="18288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All Years</a:t>
            </a:r>
            <a:endParaRPr lang="en-US" sz="1200" dirty="0">
              <a:solidFill>
                <a:prstClr val="black"/>
              </a:solidFill>
            </a:endParaRPr>
          </a:p>
        </p:txBody>
      </p:sp>
    </p:spTree>
    <p:extLst>
      <p:ext uri="{BB962C8B-B14F-4D97-AF65-F5344CB8AC3E}">
        <p14:creationId xmlns:p14="http://schemas.microsoft.com/office/powerpoint/2010/main" val="1297302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15" y="92016"/>
            <a:ext cx="7886700" cy="794899"/>
          </a:xfrm>
        </p:spPr>
        <p:txBody>
          <a:bodyPr>
            <a:normAutofit/>
          </a:bodyPr>
          <a:lstStyle/>
          <a:p>
            <a:r>
              <a:rPr lang="en-US" dirty="0" smtClean="0"/>
              <a:t>PCD Generic View</a:t>
            </a:r>
            <a:endParaRPr lang="en-US" dirty="0"/>
          </a:p>
        </p:txBody>
      </p:sp>
      <p:sp>
        <p:nvSpPr>
          <p:cNvPr id="4" name="Date Placeholder 3"/>
          <p:cNvSpPr>
            <a:spLocks noGrp="1"/>
          </p:cNvSpPr>
          <p:nvPr>
            <p:ph type="dt" sz="half" idx="10"/>
          </p:nvPr>
        </p:nvSpPr>
        <p:spPr>
          <a:xfrm>
            <a:off x="0" y="6466749"/>
            <a:ext cx="2057400" cy="365125"/>
          </a:xfrm>
        </p:spPr>
        <p:txBody>
          <a:bodyPr/>
          <a:lstStyle/>
          <a:p>
            <a:r>
              <a:rPr lang="en-US" dirty="0" smtClean="0"/>
              <a:t>5/17/17</a:t>
            </a:r>
            <a:endParaRPr lang="en-US" dirty="0"/>
          </a:p>
        </p:txBody>
      </p:sp>
      <p:sp>
        <p:nvSpPr>
          <p:cNvPr id="5" name="Footer Placeholder 4"/>
          <p:cNvSpPr>
            <a:spLocks noGrp="1"/>
          </p:cNvSpPr>
          <p:nvPr>
            <p:ph type="ftr" sz="quarter" idx="11"/>
          </p:nvPr>
        </p:nvSpPr>
        <p:spPr>
          <a:xfrm>
            <a:off x="3028950" y="6463863"/>
            <a:ext cx="3086100" cy="365125"/>
          </a:xfrm>
        </p:spPr>
        <p:txBody>
          <a:bodyPr/>
          <a:lstStyle/>
          <a:p>
            <a:endParaRPr lang="en-US" dirty="0"/>
          </a:p>
        </p:txBody>
      </p:sp>
      <p:sp>
        <p:nvSpPr>
          <p:cNvPr id="6" name="Slide Number Placeholder 5"/>
          <p:cNvSpPr>
            <a:spLocks noGrp="1"/>
          </p:cNvSpPr>
          <p:nvPr>
            <p:ph type="sldNum" sz="quarter" idx="12"/>
          </p:nvPr>
        </p:nvSpPr>
        <p:spPr>
          <a:xfrm>
            <a:off x="7086600" y="6463864"/>
            <a:ext cx="2057400" cy="365125"/>
          </a:xfrm>
        </p:spPr>
        <p:txBody>
          <a:bodyPr/>
          <a:lstStyle/>
          <a:p>
            <a:fld id="{E7E4F1F3-89CE-45FD-84A5-5DB6D4995480}" type="slidenum">
              <a:rPr lang="en-US" smtClean="0"/>
              <a:t>14</a:t>
            </a:fld>
            <a:endParaRPr lang="en-US" dirty="0"/>
          </a:p>
        </p:txBody>
      </p:sp>
      <p:sp>
        <p:nvSpPr>
          <p:cNvPr id="20" name="Rectangle 19"/>
          <p:cNvSpPr/>
          <p:nvPr/>
        </p:nvSpPr>
        <p:spPr>
          <a:xfrm>
            <a:off x="746359" y="757644"/>
            <a:ext cx="7653362" cy="607134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prstClr val="white"/>
              </a:solidFill>
            </a:endParaRPr>
          </a:p>
        </p:txBody>
      </p:sp>
      <p:sp>
        <p:nvSpPr>
          <p:cNvPr id="130" name="Action Button: Custom 129">
            <a:hlinkClick r:id="rId3" action="ppaction://hlinksldjump" highlightClick="1"/>
          </p:cNvPr>
          <p:cNvSpPr/>
          <p:nvPr/>
        </p:nvSpPr>
        <p:spPr>
          <a:xfrm>
            <a:off x="7261770" y="6487306"/>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Back</a:t>
            </a:r>
            <a:endParaRPr lang="en-US" sz="1200" b="1" dirty="0">
              <a:solidFill>
                <a:schemeClr val="tx1"/>
              </a:solidFill>
            </a:endParaRPr>
          </a:p>
        </p:txBody>
      </p:sp>
      <p:grpSp>
        <p:nvGrpSpPr>
          <p:cNvPr id="23" name="Group 22"/>
          <p:cNvGrpSpPr/>
          <p:nvPr/>
        </p:nvGrpSpPr>
        <p:grpSpPr>
          <a:xfrm>
            <a:off x="1028700" y="5477137"/>
            <a:ext cx="6342839" cy="773986"/>
            <a:chOff x="1996268" y="5361309"/>
            <a:chExt cx="6342839" cy="773986"/>
          </a:xfrm>
        </p:grpSpPr>
        <p:sp>
          <p:nvSpPr>
            <p:cNvPr id="104" name="TextBox 128"/>
            <p:cNvSpPr txBox="1"/>
            <p:nvPr/>
          </p:nvSpPr>
          <p:spPr>
            <a:xfrm>
              <a:off x="1996268" y="5361309"/>
              <a:ext cx="1183607" cy="288124"/>
            </a:xfrm>
            <a:prstGeom prst="rect">
              <a:avLst/>
            </a:prstGeom>
            <a:noFill/>
          </p:spPr>
          <p:txBody>
            <a:bodyPr wrap="squar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dirty="0" smtClean="0">
                  <a:solidFill>
                    <a:prstClr val="black"/>
                  </a:solidFill>
                  <a:latin typeface="Calibri" panose="020F0502020204030204"/>
                  <a:ea typeface="+mn-ea"/>
                </a:rPr>
                <a:t>Attachments:</a:t>
              </a:r>
              <a:endParaRPr lang="en-US" sz="1400" dirty="0">
                <a:solidFill>
                  <a:prstClr val="black"/>
                </a:solidFill>
                <a:latin typeface="Calibri" panose="020F0502020204030204"/>
                <a:ea typeface="+mn-ea"/>
              </a:endParaRPr>
            </a:p>
          </p:txBody>
        </p:sp>
        <p:sp>
          <p:nvSpPr>
            <p:cNvPr id="105" name="Rectangle 104"/>
            <p:cNvSpPr/>
            <p:nvPr/>
          </p:nvSpPr>
          <p:spPr>
            <a:xfrm>
              <a:off x="1996268" y="5623871"/>
              <a:ext cx="6342839" cy="51142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08" name="Rectangle 107"/>
            <p:cNvSpPr/>
            <p:nvPr/>
          </p:nvSpPr>
          <p:spPr>
            <a:xfrm>
              <a:off x="2325445" y="5785580"/>
              <a:ext cx="5934007" cy="2021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Contract N00024-15-C-6222 UCA dated 03 Feb 2015.</a:t>
              </a:r>
            </a:p>
          </p:txBody>
        </p:sp>
      </p:grpSp>
      <p:sp>
        <p:nvSpPr>
          <p:cNvPr id="7" name="Rectangle 6"/>
          <p:cNvSpPr/>
          <p:nvPr/>
        </p:nvSpPr>
        <p:spPr>
          <a:xfrm>
            <a:off x="8399721" y="757644"/>
            <a:ext cx="106104" cy="607134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1017999" y="4334855"/>
            <a:ext cx="6342839" cy="1109852"/>
            <a:chOff x="2004975" y="4772310"/>
            <a:chExt cx="6342839" cy="1109852"/>
          </a:xfrm>
        </p:grpSpPr>
        <p:grpSp>
          <p:nvGrpSpPr>
            <p:cNvPr id="146" name="Group 145"/>
            <p:cNvGrpSpPr/>
            <p:nvPr/>
          </p:nvGrpSpPr>
          <p:grpSpPr>
            <a:xfrm>
              <a:off x="2004975" y="4772310"/>
              <a:ext cx="6342839" cy="1109852"/>
              <a:chOff x="1996268" y="5025444"/>
              <a:chExt cx="6342839" cy="1109852"/>
            </a:xfrm>
          </p:grpSpPr>
          <p:sp>
            <p:nvSpPr>
              <p:cNvPr id="147" name="TextBox 128"/>
              <p:cNvSpPr txBox="1"/>
              <p:nvPr/>
            </p:nvSpPr>
            <p:spPr>
              <a:xfrm>
                <a:off x="1996268" y="5025444"/>
                <a:ext cx="1183607" cy="288124"/>
              </a:xfrm>
              <a:prstGeom prst="rect">
                <a:avLst/>
              </a:prstGeom>
              <a:noFill/>
            </p:spPr>
            <p:txBody>
              <a:bodyPr wrap="squar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dirty="0" smtClean="0">
                    <a:solidFill>
                      <a:prstClr val="black"/>
                    </a:solidFill>
                    <a:latin typeface="Calibri" panose="020F0502020204030204"/>
                    <a:ea typeface="+mn-ea"/>
                  </a:rPr>
                  <a:t>References:</a:t>
                </a:r>
                <a:endParaRPr lang="en-US" sz="1400" dirty="0">
                  <a:solidFill>
                    <a:prstClr val="black"/>
                  </a:solidFill>
                  <a:latin typeface="Calibri" panose="020F0502020204030204"/>
                  <a:ea typeface="+mn-ea"/>
                </a:endParaRPr>
              </a:p>
            </p:txBody>
          </p:sp>
          <p:sp>
            <p:nvSpPr>
              <p:cNvPr id="148" name="Rectangle 147"/>
              <p:cNvSpPr/>
              <p:nvPr/>
            </p:nvSpPr>
            <p:spPr>
              <a:xfrm>
                <a:off x="1996268" y="5291157"/>
                <a:ext cx="6342839" cy="84413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50" name="Rectangle 149"/>
              <p:cNvSpPr/>
              <p:nvPr/>
            </p:nvSpPr>
            <p:spPr>
              <a:xfrm>
                <a:off x="2325445" y="5649100"/>
                <a:ext cx="5944708" cy="1782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Contract </a:t>
                </a:r>
                <a:r>
                  <a:rPr lang="en-US" sz="800" b="0" dirty="0">
                    <a:solidFill>
                      <a:prstClr val="black"/>
                    </a:solidFill>
                  </a:rPr>
                  <a:t>N00025-15-C-6222 Mod P000Z1 dated 30 Sept </a:t>
                </a:r>
                <a:r>
                  <a:rPr lang="en-US" sz="800" b="0" dirty="0" smtClean="0">
                    <a:solidFill>
                      <a:prstClr val="black"/>
                    </a:solidFill>
                  </a:rPr>
                  <a:t>2016.</a:t>
                </a:r>
                <a:endParaRPr lang="en-US" sz="800" b="0" dirty="0">
                  <a:solidFill>
                    <a:prstClr val="black"/>
                  </a:solidFill>
                </a:endParaRPr>
              </a:p>
            </p:txBody>
          </p:sp>
        </p:grpSp>
        <p:sp>
          <p:nvSpPr>
            <p:cNvPr id="175" name="Rectangle 174"/>
            <p:cNvSpPr/>
            <p:nvPr/>
          </p:nvSpPr>
          <p:spPr>
            <a:xfrm>
              <a:off x="2336424" y="5166230"/>
              <a:ext cx="5942436" cy="1599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Contract N00024-15-C-6222 UCA dated 03 Feb 2015</a:t>
              </a:r>
              <a:r>
                <a:rPr lang="en-US" sz="800" b="0" dirty="0" smtClean="0">
                  <a:solidFill>
                    <a:prstClr val="black"/>
                  </a:solidFill>
                </a:rPr>
                <a:t>.</a:t>
              </a:r>
              <a:endParaRPr lang="en-US" sz="800" b="0" dirty="0">
                <a:solidFill>
                  <a:prstClr val="black"/>
                </a:solidFill>
              </a:endParaRPr>
            </a:p>
          </p:txBody>
        </p:sp>
        <p:sp>
          <p:nvSpPr>
            <p:cNvPr id="179" name="Rectangle 178"/>
            <p:cNvSpPr/>
            <p:nvPr/>
          </p:nvSpPr>
          <p:spPr>
            <a:xfrm>
              <a:off x="2338699" y="5644046"/>
              <a:ext cx="5940161" cy="1501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Reference </a:t>
              </a:r>
              <a:r>
                <a:rPr lang="en-US" sz="800" b="0" dirty="0">
                  <a:solidFill>
                    <a:prstClr val="black"/>
                  </a:solidFill>
                </a:rPr>
                <a:t>PCD00002 and all revisions</a:t>
              </a:r>
            </a:p>
          </p:txBody>
        </p:sp>
      </p:grpSp>
      <p:grpSp>
        <p:nvGrpSpPr>
          <p:cNvPr id="3" name="Group 2"/>
          <p:cNvGrpSpPr/>
          <p:nvPr/>
        </p:nvGrpSpPr>
        <p:grpSpPr>
          <a:xfrm>
            <a:off x="1028700" y="2002955"/>
            <a:ext cx="6332138" cy="2187029"/>
            <a:chOff x="2015677" y="2750626"/>
            <a:chExt cx="6332138" cy="2187029"/>
          </a:xfrm>
        </p:grpSpPr>
        <p:sp>
          <p:nvSpPr>
            <p:cNvPr id="119" name="Rectangle 118"/>
            <p:cNvSpPr/>
            <p:nvPr/>
          </p:nvSpPr>
          <p:spPr>
            <a:xfrm>
              <a:off x="2015677" y="2750626"/>
              <a:ext cx="6332138" cy="218702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cxnSp>
          <p:nvCxnSpPr>
            <p:cNvPr id="211" name="Straight Connector 210"/>
            <p:cNvCxnSpPr/>
            <p:nvPr/>
          </p:nvCxnSpPr>
          <p:spPr>
            <a:xfrm flipV="1">
              <a:off x="2077628" y="2877090"/>
              <a:ext cx="5037839" cy="4791"/>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12" name="Rectangle 211"/>
            <p:cNvSpPr/>
            <p:nvPr/>
          </p:nvSpPr>
          <p:spPr>
            <a:xfrm>
              <a:off x="2267345" y="2933625"/>
              <a:ext cx="6011516" cy="338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smtClean="0">
                  <a:solidFill>
                    <a:prstClr val="black"/>
                  </a:solidFill>
                </a:rPr>
                <a:t>8/19/2015	The </a:t>
              </a:r>
              <a:r>
                <a:rPr lang="en-US" sz="800" b="0" dirty="0">
                  <a:solidFill>
                    <a:prstClr val="black"/>
                  </a:solidFill>
                </a:rPr>
                <a:t>purpose of this PCD revision is to authorize LM Manassas </a:t>
              </a:r>
              <a:r>
                <a:rPr lang="en-US" sz="800" b="0" dirty="0" smtClean="0">
                  <a:solidFill>
                    <a:prstClr val="black"/>
                  </a:solidFill>
                </a:rPr>
                <a:t>Production </a:t>
              </a:r>
              <a:r>
                <a:rPr lang="en-US" sz="800" b="0" dirty="0">
                  <a:solidFill>
                    <a:prstClr val="black"/>
                  </a:solidFill>
                </a:rPr>
                <a:t>Control (J. Mullins)to procure the LL Switch (N147642-1)BOM </a:t>
              </a:r>
              <a:r>
                <a:rPr lang="en-US" sz="800" b="0" dirty="0" smtClean="0">
                  <a:solidFill>
                    <a:prstClr val="black"/>
                  </a:solidFill>
                </a:rPr>
                <a:t>Quantity </a:t>
              </a:r>
              <a:r>
                <a:rPr lang="en-US" sz="800" b="0" dirty="0">
                  <a:solidFill>
                    <a:prstClr val="black"/>
                  </a:solidFill>
                </a:rPr>
                <a:t>1.</a:t>
              </a:r>
            </a:p>
          </p:txBody>
        </p:sp>
        <p:cxnSp>
          <p:nvCxnSpPr>
            <p:cNvPr id="217" name="Straight Connector 216"/>
            <p:cNvCxnSpPr/>
            <p:nvPr/>
          </p:nvCxnSpPr>
          <p:spPr>
            <a:xfrm flipV="1">
              <a:off x="2093548" y="3275147"/>
              <a:ext cx="5037839" cy="4791"/>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18" name="Rectangle 217"/>
            <p:cNvSpPr/>
            <p:nvPr/>
          </p:nvSpPr>
          <p:spPr>
            <a:xfrm>
              <a:off x="2269617" y="3345337"/>
              <a:ext cx="6009244" cy="678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smtClean="0">
                  <a:solidFill>
                    <a:prstClr val="black"/>
                  </a:solidFill>
                </a:rPr>
                <a:t>6/29/2015	The </a:t>
              </a:r>
              <a:r>
                <a:rPr lang="en-US" sz="800" b="0" dirty="0">
                  <a:solidFill>
                    <a:prstClr val="black"/>
                  </a:solidFill>
                </a:rPr>
                <a:t>purpose of this PCD is to authorize the procurement of TI16 </a:t>
              </a:r>
              <a:r>
                <a:rPr lang="en-US" sz="800" b="0" dirty="0" smtClean="0">
                  <a:solidFill>
                    <a:prstClr val="black"/>
                  </a:solidFill>
                </a:rPr>
                <a:t>New </a:t>
              </a:r>
              <a:r>
                <a:rPr lang="en-US" sz="800" b="0" dirty="0">
                  <a:solidFill>
                    <a:prstClr val="black"/>
                  </a:solidFill>
                </a:rPr>
                <a:t>Con Server LL BOM (COTs) Hardware N147414-1.</a:t>
              </a:r>
            </a:p>
            <a:p>
              <a:pPr marL="574675" indent="-574675" fontAlgn="auto">
                <a:spcBef>
                  <a:spcPts val="0"/>
                </a:spcBef>
                <a:spcAft>
                  <a:spcPts val="0"/>
                </a:spcAft>
              </a:pPr>
              <a:r>
                <a:rPr lang="en-US" sz="800" b="0" dirty="0" smtClean="0">
                  <a:solidFill>
                    <a:prstClr val="black"/>
                  </a:solidFill>
                </a:rPr>
                <a:t>	The </a:t>
              </a:r>
              <a:r>
                <a:rPr lang="en-US" sz="800" b="0" dirty="0">
                  <a:solidFill>
                    <a:prstClr val="black"/>
                  </a:solidFill>
                </a:rPr>
                <a:t>CTAPS N146748 </a:t>
              </a:r>
              <a:r>
                <a:rPr lang="en-US" sz="800" b="0" dirty="0" err="1">
                  <a:solidFill>
                    <a:prstClr val="black"/>
                  </a:solidFill>
                </a:rPr>
                <a:t>Qty</a:t>
              </a:r>
              <a:r>
                <a:rPr lang="en-US" sz="800" b="0" dirty="0">
                  <a:solidFill>
                    <a:prstClr val="black"/>
                  </a:solidFill>
                </a:rPr>
                <a:t> 2, Chin/Sphere power supply N108889 </a:t>
              </a:r>
              <a:r>
                <a:rPr lang="en-US" sz="800" b="0" dirty="0" err="1">
                  <a:solidFill>
                    <a:prstClr val="black"/>
                  </a:solidFill>
                </a:rPr>
                <a:t>Qty</a:t>
              </a:r>
              <a:r>
                <a:rPr lang="en-US" sz="800" b="0" dirty="0">
                  <a:solidFill>
                    <a:prstClr val="black"/>
                  </a:solidFill>
                </a:rPr>
                <a:t> 4, LASC </a:t>
              </a:r>
              <a:r>
                <a:rPr lang="en-US" sz="800" b="0" dirty="0" smtClean="0">
                  <a:solidFill>
                    <a:prstClr val="black"/>
                  </a:solidFill>
                </a:rPr>
                <a:t>power </a:t>
              </a:r>
              <a:r>
                <a:rPr lang="en-US" sz="800" b="0" dirty="0">
                  <a:solidFill>
                    <a:prstClr val="black"/>
                  </a:solidFill>
                </a:rPr>
                <a:t>supply N146207 </a:t>
              </a:r>
              <a:r>
                <a:rPr lang="en-US" sz="800" b="0" dirty="0" err="1">
                  <a:solidFill>
                    <a:prstClr val="black"/>
                  </a:solidFill>
                </a:rPr>
                <a:t>Qty</a:t>
              </a:r>
              <a:r>
                <a:rPr lang="en-US" sz="800" b="0" dirty="0">
                  <a:solidFill>
                    <a:prstClr val="black"/>
                  </a:solidFill>
                </a:rPr>
                <a:t> 4 &amp; N147424-1 </a:t>
              </a:r>
              <a:r>
                <a:rPr lang="en-US" sz="800" b="0" dirty="0" err="1">
                  <a:solidFill>
                    <a:prstClr val="black"/>
                  </a:solidFill>
                </a:rPr>
                <a:t>Clw</a:t>
              </a:r>
              <a:r>
                <a:rPr lang="en-US" sz="800" b="0" dirty="0">
                  <a:solidFill>
                    <a:prstClr val="black"/>
                  </a:solidFill>
                </a:rPr>
                <a:t> LL BOM </a:t>
              </a:r>
              <a:r>
                <a:rPr lang="en-US" sz="800" b="0" dirty="0" err="1">
                  <a:solidFill>
                    <a:prstClr val="black"/>
                  </a:solidFill>
                </a:rPr>
                <a:t>Qty</a:t>
              </a:r>
              <a:r>
                <a:rPr lang="en-US" sz="800" b="0" dirty="0">
                  <a:solidFill>
                    <a:prstClr val="black"/>
                  </a:solidFill>
                </a:rPr>
                <a:t> 1 shall be added to </a:t>
              </a:r>
              <a:r>
                <a:rPr lang="en-US" sz="800" b="0" dirty="0" smtClean="0">
                  <a:solidFill>
                    <a:prstClr val="black"/>
                  </a:solidFill>
                </a:rPr>
                <a:t>the </a:t>
              </a:r>
              <a:r>
                <a:rPr lang="en-US" sz="800" b="0" dirty="0">
                  <a:solidFill>
                    <a:prstClr val="black"/>
                  </a:solidFill>
                </a:rPr>
                <a:t>N146651-1 TI16 LL/EOQ BOM.</a:t>
              </a:r>
            </a:p>
          </p:txBody>
        </p:sp>
        <p:cxnSp>
          <p:nvCxnSpPr>
            <p:cNvPr id="220" name="Straight Connector 219"/>
            <p:cNvCxnSpPr/>
            <p:nvPr/>
          </p:nvCxnSpPr>
          <p:spPr>
            <a:xfrm flipV="1">
              <a:off x="2068524" y="4068995"/>
              <a:ext cx="5037839" cy="4791"/>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21" name="Rectangle 220"/>
            <p:cNvSpPr/>
            <p:nvPr/>
          </p:nvSpPr>
          <p:spPr>
            <a:xfrm>
              <a:off x="2285537" y="4125540"/>
              <a:ext cx="5993324" cy="7596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smtClean="0">
                  <a:solidFill>
                    <a:prstClr val="black"/>
                  </a:solidFill>
                </a:rPr>
                <a:t>2/11/2015	The </a:t>
              </a:r>
              <a:r>
                <a:rPr lang="en-US" sz="800" b="0" dirty="0">
                  <a:solidFill>
                    <a:prstClr val="black"/>
                  </a:solidFill>
                </a:rPr>
                <a:t>purpose of this PCD is to serve as an Interim WAD, </a:t>
              </a:r>
              <a:r>
                <a:rPr lang="en-US" sz="800" b="0" dirty="0" smtClean="0">
                  <a:solidFill>
                    <a:prstClr val="black"/>
                  </a:solidFill>
                </a:rPr>
                <a:t>authorizing </a:t>
              </a:r>
              <a:r>
                <a:rPr lang="en-US" sz="800" b="0" dirty="0">
                  <a:solidFill>
                    <a:prstClr val="black"/>
                  </a:solidFill>
                </a:rPr>
                <a:t>the procurement, manufacturing and labor efforts for TI-16 </a:t>
              </a:r>
              <a:r>
                <a:rPr lang="en-US" sz="800" b="0" dirty="0" smtClean="0">
                  <a:solidFill>
                    <a:prstClr val="black"/>
                  </a:solidFill>
                </a:rPr>
                <a:t>LL/EOQ </a:t>
              </a:r>
              <a:r>
                <a:rPr lang="en-US" sz="800" b="0" dirty="0">
                  <a:solidFill>
                    <a:prstClr val="black"/>
                  </a:solidFill>
                </a:rPr>
                <a:t>for the (SSN 794). The Period of Performance (POP) for this effort </a:t>
              </a:r>
              <a:r>
                <a:rPr lang="en-US" sz="800" b="0" dirty="0" smtClean="0">
                  <a:solidFill>
                    <a:prstClr val="black"/>
                  </a:solidFill>
                </a:rPr>
                <a:t>shall </a:t>
              </a:r>
              <a:r>
                <a:rPr lang="en-US" sz="800" b="0" dirty="0">
                  <a:solidFill>
                    <a:prstClr val="black"/>
                  </a:solidFill>
                </a:rPr>
                <a:t>be from Feb 2015 thru July 2016.</a:t>
              </a:r>
            </a:p>
            <a:p>
              <a:pPr marL="574675" indent="-574675" fontAlgn="auto">
                <a:spcBef>
                  <a:spcPts val="0"/>
                </a:spcBef>
                <a:spcAft>
                  <a:spcPts val="0"/>
                </a:spcAft>
              </a:pPr>
              <a:endParaRPr lang="en-US" sz="800" b="0" dirty="0">
                <a:solidFill>
                  <a:prstClr val="black"/>
                </a:solidFill>
              </a:endParaRPr>
            </a:p>
            <a:p>
              <a:pPr marL="574675" indent="-574675" fontAlgn="auto">
                <a:spcBef>
                  <a:spcPts val="0"/>
                </a:spcBef>
                <a:spcAft>
                  <a:spcPts val="0"/>
                </a:spcAft>
              </a:pPr>
              <a:r>
                <a:rPr lang="en-US" sz="800" b="0" dirty="0" smtClean="0">
                  <a:solidFill>
                    <a:prstClr val="black"/>
                  </a:solidFill>
                </a:rPr>
                <a:t>	Provided </a:t>
              </a:r>
              <a:r>
                <a:rPr lang="en-US" sz="800" b="0" dirty="0">
                  <a:solidFill>
                    <a:prstClr val="black"/>
                  </a:solidFill>
                </a:rPr>
                <a:t>as an attachment (FY15 New Con LLEOQ_BOM_v3.xls) with this PCD is </a:t>
              </a:r>
              <a:r>
                <a:rPr lang="en-US" sz="800" b="0" dirty="0" smtClean="0">
                  <a:solidFill>
                    <a:prstClr val="black"/>
                  </a:solidFill>
                </a:rPr>
                <a:t>the </a:t>
              </a:r>
              <a:r>
                <a:rPr lang="en-US" sz="800" b="0" dirty="0">
                  <a:solidFill>
                    <a:prstClr val="black"/>
                  </a:solidFill>
                </a:rPr>
                <a:t>LLEOQ Required Delivery Dates to Manassas.</a:t>
              </a:r>
            </a:p>
          </p:txBody>
        </p:sp>
      </p:grpSp>
      <p:sp>
        <p:nvSpPr>
          <p:cNvPr id="131" name="Rectangle 130"/>
          <p:cNvSpPr/>
          <p:nvPr/>
        </p:nvSpPr>
        <p:spPr>
          <a:xfrm>
            <a:off x="8167635" y="2002956"/>
            <a:ext cx="136549" cy="442926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Isosceles Triangle 131"/>
          <p:cNvSpPr/>
          <p:nvPr/>
        </p:nvSpPr>
        <p:spPr>
          <a:xfrm rot="10800000">
            <a:off x="8180682" y="2032652"/>
            <a:ext cx="93127"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lowchart: Process 132"/>
          <p:cNvSpPr/>
          <p:nvPr/>
        </p:nvSpPr>
        <p:spPr>
          <a:xfrm>
            <a:off x="8173002" y="4187735"/>
            <a:ext cx="100807" cy="220979"/>
          </a:xfrm>
          <a:prstGeom prst="flowChartProcess">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Isosceles Triangle 133"/>
          <p:cNvSpPr/>
          <p:nvPr/>
        </p:nvSpPr>
        <p:spPr>
          <a:xfrm>
            <a:off x="8180682" y="6294364"/>
            <a:ext cx="93127"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958786" y="1994789"/>
            <a:ext cx="7345399" cy="443743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9"/>
          <p:cNvSpPr txBox="1"/>
          <p:nvPr/>
        </p:nvSpPr>
        <p:spPr>
          <a:xfrm>
            <a:off x="5232797" y="903676"/>
            <a:ext cx="77948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Subject:</a:t>
            </a:r>
            <a:endParaRPr lang="en-US" sz="1200" b="0" dirty="0">
              <a:solidFill>
                <a:srgbClr val="FF0000"/>
              </a:solidFill>
              <a:latin typeface="Calibri" panose="020F0502020204030204"/>
              <a:ea typeface="+mn-ea"/>
            </a:endParaRPr>
          </a:p>
        </p:txBody>
      </p:sp>
      <p:sp>
        <p:nvSpPr>
          <p:cNvPr id="138" name="Rectangle 137"/>
          <p:cNvSpPr/>
          <p:nvPr/>
        </p:nvSpPr>
        <p:spPr>
          <a:xfrm>
            <a:off x="5939703" y="973595"/>
            <a:ext cx="2248002" cy="13716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err="1" smtClean="0">
                <a:solidFill>
                  <a:prstClr val="black"/>
                </a:solidFill>
              </a:rPr>
              <a:t>neration</a:t>
            </a:r>
            <a:r>
              <a:rPr lang="en-US" sz="1050" b="0" dirty="0" smtClean="0">
                <a:solidFill>
                  <a:prstClr val="black"/>
                </a:solidFill>
              </a:rPr>
              <a:t> </a:t>
            </a:r>
            <a:r>
              <a:rPr lang="en-US" sz="1050" b="0" dirty="0">
                <a:solidFill>
                  <a:prstClr val="black"/>
                </a:solidFill>
              </a:rPr>
              <a:t>of SSN 794 Spares Hardware</a:t>
            </a:r>
          </a:p>
        </p:txBody>
      </p:sp>
      <p:sp>
        <p:nvSpPr>
          <p:cNvPr id="139" name="TextBox 58"/>
          <p:cNvSpPr txBox="1"/>
          <p:nvPr/>
        </p:nvSpPr>
        <p:spPr>
          <a:xfrm>
            <a:off x="764732" y="898974"/>
            <a:ext cx="484342" cy="281702"/>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a:t>
            </a:r>
            <a:endParaRPr lang="en-US" sz="1200" b="0" dirty="0">
              <a:solidFill>
                <a:prstClr val="black"/>
              </a:solidFill>
              <a:latin typeface="Calibri" panose="020F0502020204030204"/>
              <a:ea typeface="+mn-ea"/>
            </a:endParaRPr>
          </a:p>
        </p:txBody>
      </p:sp>
      <p:sp>
        <p:nvSpPr>
          <p:cNvPr id="140" name="Rectangle 139"/>
          <p:cNvSpPr/>
          <p:nvPr/>
        </p:nvSpPr>
        <p:spPr>
          <a:xfrm>
            <a:off x="1209490" y="959697"/>
            <a:ext cx="2080706" cy="164956"/>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Draft-001275	</a:t>
            </a:r>
            <a:r>
              <a:rPr lang="en-US" sz="1050" dirty="0">
                <a:solidFill>
                  <a:srgbClr val="FF0000"/>
                </a:solidFill>
              </a:rPr>
              <a:t> ARCI-FY-TI-SEQ#</a:t>
            </a:r>
            <a:endParaRPr lang="en-US" sz="1050" b="0" dirty="0">
              <a:solidFill>
                <a:prstClr val="black"/>
              </a:solidFill>
            </a:endParaRPr>
          </a:p>
        </p:txBody>
      </p:sp>
      <p:sp>
        <p:nvSpPr>
          <p:cNvPr id="141" name="TextBox 99"/>
          <p:cNvSpPr txBox="1"/>
          <p:nvPr/>
        </p:nvSpPr>
        <p:spPr>
          <a:xfrm>
            <a:off x="3444225" y="903676"/>
            <a:ext cx="45083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FY:</a:t>
            </a:r>
            <a:endParaRPr lang="en-US" sz="1200" b="0" dirty="0">
              <a:solidFill>
                <a:prstClr val="black"/>
              </a:solidFill>
              <a:latin typeface="Calibri" panose="020F0502020204030204"/>
              <a:ea typeface="+mn-ea"/>
            </a:endParaRPr>
          </a:p>
        </p:txBody>
      </p:sp>
      <p:sp>
        <p:nvSpPr>
          <p:cNvPr id="142" name="Rectangle 141"/>
          <p:cNvSpPr/>
          <p:nvPr/>
        </p:nvSpPr>
        <p:spPr>
          <a:xfrm>
            <a:off x="3826692" y="973595"/>
            <a:ext cx="366201" cy="13716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15</a:t>
            </a:r>
            <a:endParaRPr lang="en-US" sz="1050" b="0" dirty="0">
              <a:solidFill>
                <a:prstClr val="black"/>
              </a:solidFill>
            </a:endParaRPr>
          </a:p>
        </p:txBody>
      </p:sp>
      <p:sp>
        <p:nvSpPr>
          <p:cNvPr id="143" name="TextBox 99"/>
          <p:cNvSpPr txBox="1"/>
          <p:nvPr/>
        </p:nvSpPr>
        <p:spPr>
          <a:xfrm>
            <a:off x="4346922" y="903676"/>
            <a:ext cx="485479"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TI:</a:t>
            </a:r>
            <a:endParaRPr lang="en-US" sz="1200" b="0" dirty="0">
              <a:solidFill>
                <a:srgbClr val="FF0000"/>
              </a:solidFill>
              <a:latin typeface="Calibri" panose="020F0502020204030204"/>
            </a:endParaRPr>
          </a:p>
        </p:txBody>
      </p:sp>
      <p:sp>
        <p:nvSpPr>
          <p:cNvPr id="144" name="Rectangle 143"/>
          <p:cNvSpPr/>
          <p:nvPr/>
        </p:nvSpPr>
        <p:spPr>
          <a:xfrm>
            <a:off x="4769035" y="973595"/>
            <a:ext cx="485748" cy="13716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TI16</a:t>
            </a:r>
            <a:endParaRPr lang="en-US" sz="1050" b="0" dirty="0">
              <a:solidFill>
                <a:prstClr val="black"/>
              </a:solidFill>
            </a:endParaRPr>
          </a:p>
        </p:txBody>
      </p:sp>
      <p:sp>
        <p:nvSpPr>
          <p:cNvPr id="159" name="Rectangle 158"/>
          <p:cNvSpPr/>
          <p:nvPr/>
        </p:nvSpPr>
        <p:spPr>
          <a:xfrm>
            <a:off x="3456384" y="1184070"/>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Joe Smith</a:t>
            </a:r>
            <a:endParaRPr lang="en-US" sz="1050" b="0" dirty="0">
              <a:solidFill>
                <a:schemeClr val="tx1"/>
              </a:solidFill>
            </a:endParaRPr>
          </a:p>
        </p:txBody>
      </p:sp>
      <p:sp>
        <p:nvSpPr>
          <p:cNvPr id="160" name="TextBox 90"/>
          <p:cNvSpPr txBox="1"/>
          <p:nvPr/>
        </p:nvSpPr>
        <p:spPr>
          <a:xfrm>
            <a:off x="2655898" y="1114151"/>
            <a:ext cx="861453"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Originator:</a:t>
            </a:r>
            <a:endParaRPr lang="en-US" sz="1200" b="0" dirty="0">
              <a:solidFill>
                <a:schemeClr val="tx1"/>
              </a:solidFill>
              <a:latin typeface="Calibri" panose="020F0502020204030204"/>
              <a:ea typeface="+mn-ea"/>
            </a:endParaRPr>
          </a:p>
        </p:txBody>
      </p:sp>
      <p:sp>
        <p:nvSpPr>
          <p:cNvPr id="161" name="TextBox 26"/>
          <p:cNvSpPr txBox="1"/>
          <p:nvPr/>
        </p:nvSpPr>
        <p:spPr>
          <a:xfrm>
            <a:off x="764732" y="1114151"/>
            <a:ext cx="1079206"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 Required:</a:t>
            </a:r>
            <a:endParaRPr lang="en-US" sz="1200" b="0" dirty="0">
              <a:solidFill>
                <a:srgbClr val="FF0000"/>
              </a:solidFill>
              <a:latin typeface="Calibri" panose="020F0502020204030204"/>
              <a:ea typeface="+mn-ea"/>
            </a:endParaRPr>
          </a:p>
        </p:txBody>
      </p:sp>
      <p:sp>
        <p:nvSpPr>
          <p:cNvPr id="162" name="Rectangle 161"/>
          <p:cNvSpPr/>
          <p:nvPr/>
        </p:nvSpPr>
        <p:spPr>
          <a:xfrm>
            <a:off x="1766452" y="1184070"/>
            <a:ext cx="725714" cy="13716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4/13/17</a:t>
            </a:r>
            <a:endParaRPr lang="en-US" sz="1050" b="0" dirty="0">
              <a:solidFill>
                <a:prstClr val="black"/>
              </a:solidFill>
            </a:endParaRPr>
          </a:p>
        </p:txBody>
      </p:sp>
      <p:sp>
        <p:nvSpPr>
          <p:cNvPr id="164" name="Rectangle 163"/>
          <p:cNvSpPr/>
          <p:nvPr/>
        </p:nvSpPr>
        <p:spPr>
          <a:xfrm>
            <a:off x="7161891" y="1192777"/>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Current</a:t>
            </a:r>
            <a:endParaRPr lang="en-US" sz="1050" b="0" dirty="0">
              <a:solidFill>
                <a:schemeClr val="tx1"/>
              </a:solidFill>
            </a:endParaRPr>
          </a:p>
        </p:txBody>
      </p:sp>
      <p:sp>
        <p:nvSpPr>
          <p:cNvPr id="165" name="TextBox 90"/>
          <p:cNvSpPr txBox="1"/>
          <p:nvPr/>
        </p:nvSpPr>
        <p:spPr>
          <a:xfrm>
            <a:off x="6477397" y="1122858"/>
            <a:ext cx="745461"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Revision:</a:t>
            </a:r>
            <a:endParaRPr lang="en-US" sz="1200" b="0" dirty="0">
              <a:solidFill>
                <a:schemeClr val="tx1"/>
              </a:solidFill>
              <a:latin typeface="Calibri" panose="020F0502020204030204"/>
              <a:ea typeface="+mn-ea"/>
            </a:endParaRPr>
          </a:p>
        </p:txBody>
      </p:sp>
      <p:sp>
        <p:nvSpPr>
          <p:cNvPr id="170" name="TextBox 26"/>
          <p:cNvSpPr txBox="1"/>
          <p:nvPr/>
        </p:nvSpPr>
        <p:spPr>
          <a:xfrm>
            <a:off x="4430548" y="1122858"/>
            <a:ext cx="1118897"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Current Status:</a:t>
            </a:r>
            <a:endParaRPr lang="en-US" sz="1200" b="0" dirty="0">
              <a:solidFill>
                <a:srgbClr val="FF0000"/>
              </a:solidFill>
              <a:latin typeface="Calibri" panose="020F0502020204030204"/>
              <a:ea typeface="+mn-ea"/>
            </a:endParaRPr>
          </a:p>
        </p:txBody>
      </p:sp>
      <p:sp>
        <p:nvSpPr>
          <p:cNvPr id="171" name="Rectangle 170"/>
          <p:cNvSpPr/>
          <p:nvPr/>
        </p:nvSpPr>
        <p:spPr>
          <a:xfrm>
            <a:off x="5512360" y="1191469"/>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schemeClr val="tx1"/>
              </a:solidFill>
            </a:endParaRPr>
          </a:p>
        </p:txBody>
      </p:sp>
      <p:sp>
        <p:nvSpPr>
          <p:cNvPr id="222" name="TextBox 26"/>
          <p:cNvSpPr txBox="1"/>
          <p:nvPr/>
        </p:nvSpPr>
        <p:spPr>
          <a:xfrm>
            <a:off x="860719" y="1344842"/>
            <a:ext cx="98635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Department:</a:t>
            </a:r>
            <a:endParaRPr lang="en-US" sz="1200" b="0" dirty="0">
              <a:solidFill>
                <a:srgbClr val="FF0000"/>
              </a:solidFill>
              <a:latin typeface="Calibri" panose="020F0502020204030204"/>
              <a:ea typeface="+mn-ea"/>
            </a:endParaRPr>
          </a:p>
        </p:txBody>
      </p:sp>
      <p:sp>
        <p:nvSpPr>
          <p:cNvPr id="223" name="TextBox 26"/>
          <p:cNvSpPr txBox="1"/>
          <p:nvPr/>
        </p:nvSpPr>
        <p:spPr>
          <a:xfrm>
            <a:off x="2372315" y="1341065"/>
            <a:ext cx="110900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Classification:</a:t>
            </a:r>
            <a:endParaRPr lang="en-US" sz="1200" b="0" dirty="0">
              <a:solidFill>
                <a:srgbClr val="FF0000"/>
              </a:solidFill>
              <a:latin typeface="Calibri" panose="020F0502020204030204"/>
              <a:ea typeface="+mn-ea"/>
            </a:endParaRPr>
          </a:p>
        </p:txBody>
      </p:sp>
      <p:sp>
        <p:nvSpPr>
          <p:cNvPr id="225" name="TextBox 26"/>
          <p:cNvSpPr txBox="1"/>
          <p:nvPr/>
        </p:nvSpPr>
        <p:spPr>
          <a:xfrm>
            <a:off x="7012312" y="741225"/>
            <a:ext cx="519821"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Date:</a:t>
            </a:r>
            <a:endParaRPr lang="en-US" sz="1200" b="0" dirty="0">
              <a:solidFill>
                <a:srgbClr val="FF0000"/>
              </a:solidFill>
              <a:latin typeface="Calibri" panose="020F0502020204030204"/>
              <a:ea typeface="+mn-ea"/>
            </a:endParaRPr>
          </a:p>
        </p:txBody>
      </p:sp>
      <p:sp>
        <p:nvSpPr>
          <p:cNvPr id="226" name="Rectangle 225"/>
          <p:cNvSpPr/>
          <p:nvPr/>
        </p:nvSpPr>
        <p:spPr>
          <a:xfrm>
            <a:off x="7457772" y="800841"/>
            <a:ext cx="725714" cy="137160"/>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4/13/17</a:t>
            </a:r>
            <a:endParaRPr lang="en-US" sz="1050" b="0" dirty="0">
              <a:solidFill>
                <a:prstClr val="black"/>
              </a:solidFill>
            </a:endParaRPr>
          </a:p>
        </p:txBody>
      </p:sp>
      <p:sp>
        <p:nvSpPr>
          <p:cNvPr id="227" name="Rectangle 226"/>
          <p:cNvSpPr/>
          <p:nvPr/>
        </p:nvSpPr>
        <p:spPr>
          <a:xfrm>
            <a:off x="1760261" y="1399857"/>
            <a:ext cx="549499" cy="15268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Select</a:t>
            </a:r>
            <a:endParaRPr lang="en-US" sz="1050" b="0" dirty="0">
              <a:solidFill>
                <a:prstClr val="black"/>
              </a:solidFill>
            </a:endParaRPr>
          </a:p>
        </p:txBody>
      </p:sp>
      <p:sp>
        <p:nvSpPr>
          <p:cNvPr id="228" name="Rectangle 227"/>
          <p:cNvSpPr/>
          <p:nvPr/>
        </p:nvSpPr>
        <p:spPr>
          <a:xfrm>
            <a:off x="3463548" y="1413536"/>
            <a:ext cx="999833" cy="13716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Unrestricted</a:t>
            </a:r>
            <a:endParaRPr lang="en-US" sz="1050" b="0" dirty="0">
              <a:solidFill>
                <a:schemeClr val="tx1"/>
              </a:solidFill>
            </a:endParaRPr>
          </a:p>
        </p:txBody>
      </p:sp>
      <p:sp>
        <p:nvSpPr>
          <p:cNvPr id="229" name="TextBox 26"/>
          <p:cNvSpPr txBox="1"/>
          <p:nvPr/>
        </p:nvSpPr>
        <p:spPr>
          <a:xfrm>
            <a:off x="4466584" y="1337742"/>
            <a:ext cx="1609415" cy="461665"/>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Third Party Proprietary Information</a:t>
            </a:r>
            <a:r>
              <a:rPr lang="en-US" sz="1200" b="0" dirty="0" smtClean="0">
                <a:solidFill>
                  <a:prstClr val="black"/>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30" name="TextBox 26"/>
          <p:cNvSpPr txBox="1"/>
          <p:nvPr/>
        </p:nvSpPr>
        <p:spPr>
          <a:xfrm>
            <a:off x="6295804" y="1346297"/>
            <a:ext cx="1731760" cy="461665"/>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Organizational Conflict of Interest (</a:t>
            </a:r>
            <a:r>
              <a:rPr lang="en-US" sz="1200" b="0" dirty="0" smtClean="0">
                <a:solidFill>
                  <a:prstClr val="black"/>
                </a:solidFill>
                <a:latin typeface="Calibri" panose="020F0502020204030204"/>
                <a:ea typeface="+mn-ea"/>
              </a:rPr>
              <a:t>OCI):</a:t>
            </a:r>
            <a:endParaRPr lang="en-US" sz="1200" b="0" dirty="0">
              <a:solidFill>
                <a:srgbClr val="FF0000"/>
              </a:solidFill>
              <a:latin typeface="Calibri" panose="020F0502020204030204"/>
              <a:ea typeface="+mn-ea"/>
            </a:endParaRPr>
          </a:p>
        </p:txBody>
      </p:sp>
      <p:sp>
        <p:nvSpPr>
          <p:cNvPr id="231" name="Rectangle 230"/>
          <p:cNvSpPr/>
          <p:nvPr/>
        </p:nvSpPr>
        <p:spPr>
          <a:xfrm>
            <a:off x="6042998" y="1413536"/>
            <a:ext cx="366201" cy="13716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32" name="Rectangle 231"/>
          <p:cNvSpPr/>
          <p:nvPr/>
        </p:nvSpPr>
        <p:spPr>
          <a:xfrm>
            <a:off x="7984275" y="1421704"/>
            <a:ext cx="366201" cy="13716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33" name="TextBox 26"/>
          <p:cNvSpPr txBox="1"/>
          <p:nvPr/>
        </p:nvSpPr>
        <p:spPr>
          <a:xfrm>
            <a:off x="740930" y="1563082"/>
            <a:ext cx="125617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Work Package(s):</a:t>
            </a:r>
            <a:endParaRPr lang="en-US" sz="1200" b="0" dirty="0">
              <a:solidFill>
                <a:srgbClr val="FF0000"/>
              </a:solidFill>
              <a:latin typeface="Calibri" panose="020F0502020204030204"/>
              <a:ea typeface="+mn-ea"/>
            </a:endParaRPr>
          </a:p>
        </p:txBody>
      </p:sp>
      <p:sp>
        <p:nvSpPr>
          <p:cNvPr id="234" name="Rectangle 233"/>
          <p:cNvSpPr/>
          <p:nvPr/>
        </p:nvSpPr>
        <p:spPr>
          <a:xfrm>
            <a:off x="1983933" y="1617642"/>
            <a:ext cx="999833" cy="13716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schemeClr val="tx1"/>
                </a:solidFill>
              </a:rPr>
              <a:t>Work </a:t>
            </a:r>
            <a:r>
              <a:rPr lang="en-US" sz="1050" b="0" dirty="0" err="1" smtClean="0">
                <a:solidFill>
                  <a:schemeClr val="tx1"/>
                </a:solidFill>
              </a:rPr>
              <a:t>Packag</a:t>
            </a:r>
            <a:r>
              <a:rPr lang="en-US" sz="1050" b="0" dirty="0" smtClean="0">
                <a:solidFill>
                  <a:schemeClr val="tx1"/>
                </a:solidFill>
              </a:rPr>
              <a:t>…</a:t>
            </a:r>
            <a:endParaRPr lang="en-US" sz="1050" b="0" dirty="0">
              <a:solidFill>
                <a:schemeClr val="tx1"/>
              </a:solidFill>
            </a:endParaRPr>
          </a:p>
        </p:txBody>
      </p:sp>
      <p:sp>
        <p:nvSpPr>
          <p:cNvPr id="235" name="TextBox 26"/>
          <p:cNvSpPr txBox="1"/>
          <p:nvPr/>
        </p:nvSpPr>
        <p:spPr>
          <a:xfrm>
            <a:off x="3043641" y="1545717"/>
            <a:ext cx="911596"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Program(s):</a:t>
            </a:r>
            <a:endParaRPr lang="en-US" sz="1200" b="0" dirty="0">
              <a:solidFill>
                <a:srgbClr val="FF0000"/>
              </a:solidFill>
              <a:latin typeface="Calibri" panose="020F0502020204030204"/>
              <a:ea typeface="+mn-ea"/>
            </a:endParaRPr>
          </a:p>
        </p:txBody>
      </p:sp>
      <p:sp>
        <p:nvSpPr>
          <p:cNvPr id="236" name="Rectangle 235"/>
          <p:cNvSpPr/>
          <p:nvPr/>
        </p:nvSpPr>
        <p:spPr>
          <a:xfrm>
            <a:off x="3875387" y="1600277"/>
            <a:ext cx="1077613" cy="14314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schemeClr val="tx1"/>
                </a:solidFill>
              </a:rPr>
              <a:t>ARCI FY15 </a:t>
            </a:r>
            <a:r>
              <a:rPr lang="en-US" sz="1050" b="0" dirty="0" smtClean="0">
                <a:solidFill>
                  <a:schemeClr val="tx1"/>
                </a:solidFill>
              </a:rPr>
              <a:t>Pro…</a:t>
            </a:r>
            <a:endParaRPr lang="en-US" sz="1050" b="0" dirty="0">
              <a:solidFill>
                <a:schemeClr val="tx1"/>
              </a:solidFill>
            </a:endParaRPr>
          </a:p>
        </p:txBody>
      </p:sp>
      <p:sp>
        <p:nvSpPr>
          <p:cNvPr id="237" name="Rectangle 236"/>
          <p:cNvSpPr/>
          <p:nvPr/>
        </p:nvSpPr>
        <p:spPr>
          <a:xfrm>
            <a:off x="2841731" y="1783105"/>
            <a:ext cx="1218792" cy="14732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N00024-15-C-6222</a:t>
            </a:r>
            <a:endParaRPr lang="en-US" sz="1050" b="0" dirty="0">
              <a:solidFill>
                <a:schemeClr val="tx1"/>
              </a:solidFill>
            </a:endParaRPr>
          </a:p>
        </p:txBody>
      </p:sp>
    </p:spTree>
    <p:extLst>
      <p:ext uri="{BB962C8B-B14F-4D97-AF65-F5344CB8AC3E}">
        <p14:creationId xmlns:p14="http://schemas.microsoft.com/office/powerpoint/2010/main" val="34620093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93991"/>
            <a:ext cx="7886700" cy="794899"/>
          </a:xfrm>
        </p:spPr>
        <p:txBody>
          <a:bodyPr/>
          <a:lstStyle/>
          <a:p>
            <a:r>
              <a:rPr lang="en-US" dirty="0" smtClean="0"/>
              <a:t>View PCD</a:t>
            </a:r>
            <a:endParaRPr lang="en-US" dirty="0"/>
          </a:p>
        </p:txBody>
      </p:sp>
      <p:sp>
        <p:nvSpPr>
          <p:cNvPr id="4" name="Date Placeholder 3"/>
          <p:cNvSpPr>
            <a:spLocks noGrp="1"/>
          </p:cNvSpPr>
          <p:nvPr>
            <p:ph type="dt" sz="half" idx="10"/>
          </p:nvPr>
        </p:nvSpPr>
        <p:spPr/>
        <p:txBody>
          <a:bodyPr/>
          <a:lstStyle/>
          <a:p>
            <a:r>
              <a:rPr lang="en-US" dirty="0" smtClean="0"/>
              <a:t>5/10/2017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15</a:t>
            </a:fld>
            <a:endParaRPr lang="en-US" dirty="0"/>
          </a:p>
        </p:txBody>
      </p:sp>
      <p:pic>
        <p:nvPicPr>
          <p:cNvPr id="7" name="Picture 6"/>
          <p:cNvPicPr>
            <a:picLocks noChangeAspect="1"/>
          </p:cNvPicPr>
          <p:nvPr/>
        </p:nvPicPr>
        <p:blipFill>
          <a:blip r:embed="rId3"/>
          <a:stretch>
            <a:fillRect/>
          </a:stretch>
        </p:blipFill>
        <p:spPr>
          <a:xfrm>
            <a:off x="1112901" y="791764"/>
            <a:ext cx="6921818" cy="5343049"/>
          </a:xfrm>
          <a:prstGeom prst="rect">
            <a:avLst/>
          </a:prstGeom>
        </p:spPr>
      </p:pic>
      <p:sp>
        <p:nvSpPr>
          <p:cNvPr id="8" name="Rounded Rectangle 7"/>
          <p:cNvSpPr/>
          <p:nvPr/>
        </p:nvSpPr>
        <p:spPr>
          <a:xfrm>
            <a:off x="1848709" y="6258842"/>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Forward…</a:t>
            </a:r>
            <a:endParaRPr lang="en-US" sz="1000" b="1" dirty="0">
              <a:solidFill>
                <a:schemeClr val="tx1"/>
              </a:solidFill>
            </a:endParaRPr>
          </a:p>
        </p:txBody>
      </p:sp>
      <p:sp>
        <p:nvSpPr>
          <p:cNvPr id="9" name="Rounded Rectangle 8"/>
          <p:cNvSpPr/>
          <p:nvPr/>
        </p:nvSpPr>
        <p:spPr>
          <a:xfrm>
            <a:off x="4203879" y="6258842"/>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Cancel</a:t>
            </a:r>
            <a:endParaRPr lang="en-US" sz="1000" b="1" dirty="0">
              <a:solidFill>
                <a:schemeClr val="tx1"/>
              </a:solidFill>
            </a:endParaRPr>
          </a:p>
        </p:txBody>
      </p:sp>
      <p:sp>
        <p:nvSpPr>
          <p:cNvPr id="10" name="Rounded Rectangle 9"/>
          <p:cNvSpPr/>
          <p:nvPr/>
        </p:nvSpPr>
        <p:spPr>
          <a:xfrm>
            <a:off x="6559049" y="6258842"/>
            <a:ext cx="1377588"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Copy to another PCD</a:t>
            </a:r>
            <a:endParaRPr lang="en-US" sz="1000" b="1" dirty="0">
              <a:solidFill>
                <a:schemeClr val="tx1"/>
              </a:solidFill>
            </a:endParaRPr>
          </a:p>
        </p:txBody>
      </p:sp>
    </p:spTree>
    <p:extLst>
      <p:ext uri="{BB962C8B-B14F-4D97-AF65-F5344CB8AC3E}">
        <p14:creationId xmlns:p14="http://schemas.microsoft.com/office/powerpoint/2010/main" val="33754966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5111"/>
            <a:ext cx="7886700" cy="794899"/>
          </a:xfrm>
        </p:spPr>
        <p:txBody>
          <a:bodyPr/>
          <a:lstStyle/>
          <a:p>
            <a:r>
              <a:rPr lang="en-US" dirty="0" smtClean="0"/>
              <a:t>View Printable Version</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16</a:t>
            </a:fld>
            <a:endParaRPr lang="en-US" dirty="0"/>
          </a:p>
        </p:txBody>
      </p:sp>
      <p:pic>
        <p:nvPicPr>
          <p:cNvPr id="7" name="Picture 6"/>
          <p:cNvPicPr>
            <a:picLocks noChangeAspect="1"/>
          </p:cNvPicPr>
          <p:nvPr/>
        </p:nvPicPr>
        <p:blipFill>
          <a:blip r:embed="rId3"/>
          <a:stretch>
            <a:fillRect/>
          </a:stretch>
        </p:blipFill>
        <p:spPr>
          <a:xfrm>
            <a:off x="3160395" y="2122646"/>
            <a:ext cx="2823210" cy="2612708"/>
          </a:xfrm>
          <a:prstGeom prst="rect">
            <a:avLst/>
          </a:prstGeom>
        </p:spPr>
      </p:pic>
      <p:sp>
        <p:nvSpPr>
          <p:cNvPr id="8" name="Line Callout 1 7"/>
          <p:cNvSpPr/>
          <p:nvPr/>
        </p:nvSpPr>
        <p:spPr>
          <a:xfrm>
            <a:off x="5290010" y="5095520"/>
            <a:ext cx="3593180" cy="1034302"/>
          </a:xfrm>
          <a:prstGeom prst="borderCallout1">
            <a:avLst>
              <a:gd name="adj1" fmla="val 41252"/>
              <a:gd name="adj2" fmla="val -1774"/>
              <a:gd name="adj3" fmla="val -29705"/>
              <a:gd name="adj4" fmla="val -31363"/>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Banners for printouts.</a:t>
            </a:r>
            <a:endParaRPr lang="en-US" sz="1200" dirty="0">
              <a:solidFill>
                <a:schemeClr val="tx1"/>
              </a:solidFill>
            </a:endParaRPr>
          </a:p>
        </p:txBody>
      </p:sp>
    </p:spTree>
    <p:extLst>
      <p:ext uri="{BB962C8B-B14F-4D97-AF65-F5344CB8AC3E}">
        <p14:creationId xmlns:p14="http://schemas.microsoft.com/office/powerpoint/2010/main" val="7579574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Metadata, Audit Records And Backups</a:t>
            </a:r>
            <a:endParaRPr lang="en-US" dirty="0"/>
          </a:p>
        </p:txBody>
      </p:sp>
      <p:sp>
        <p:nvSpPr>
          <p:cNvPr id="3" name="Content Placeholder 2"/>
          <p:cNvSpPr>
            <a:spLocks noGrp="1"/>
          </p:cNvSpPr>
          <p:nvPr>
            <p:ph idx="1"/>
          </p:nvPr>
        </p:nvSpPr>
        <p:spPr>
          <a:xfrm>
            <a:off x="236913" y="902911"/>
            <a:ext cx="8690956" cy="5275820"/>
          </a:xfrm>
        </p:spPr>
        <p:txBody>
          <a:bodyPr/>
          <a:lstStyle/>
          <a:p>
            <a:pPr marL="339725" indent="-339725">
              <a:buFont typeface="Wingdings" panose="05000000000000000000" pitchFamily="2" charset="2"/>
              <a:buChar char="ü"/>
            </a:pPr>
            <a:r>
              <a:rPr lang="en-US" dirty="0" smtClean="0"/>
              <a:t>PCD revisions</a:t>
            </a:r>
          </a:p>
          <a:p>
            <a:pPr lvl="1"/>
            <a:r>
              <a:rPr lang="en-US" dirty="0" smtClean="0"/>
              <a:t>Any change to Approved PCD triggers a revision.</a:t>
            </a:r>
          </a:p>
          <a:p>
            <a:pPr marL="339725" indent="-339725"/>
            <a:endParaRPr lang="en-US" dirty="0"/>
          </a:p>
          <a:p>
            <a:pPr marL="339725" indent="-339725">
              <a:buFont typeface="Wingdings" panose="05000000000000000000" pitchFamily="2" charset="2"/>
              <a:buChar char="ü"/>
            </a:pPr>
            <a:r>
              <a:rPr lang="en-US" dirty="0" smtClean="0"/>
              <a:t>Record metadata: Insert, Update, Logical Deletes, and Hidden Flags</a:t>
            </a:r>
          </a:p>
          <a:p>
            <a:pPr marL="339725" indent="-339725"/>
            <a:r>
              <a:rPr lang="en-US" dirty="0" smtClean="0"/>
              <a:t>Track inserts and updates of specific data elements</a:t>
            </a:r>
          </a:p>
          <a:p>
            <a:pPr marL="796925" lvl="1" indent="-339725"/>
            <a:r>
              <a:rPr lang="en-US" dirty="0" smtClean="0"/>
              <a:t>Customer Delivery Date Changes</a:t>
            </a:r>
          </a:p>
          <a:p>
            <a:pPr marL="796925" lvl="1" indent="-339725"/>
            <a:r>
              <a:rPr lang="en-US" dirty="0" smtClean="0"/>
              <a:t>Remarks</a:t>
            </a:r>
          </a:p>
          <a:p>
            <a:pPr marL="339725" indent="-339725"/>
            <a:endParaRPr lang="en-US" dirty="0"/>
          </a:p>
          <a:p>
            <a:pPr marL="339725" indent="-339725"/>
            <a:r>
              <a:rPr lang="en-US" dirty="0" smtClean="0"/>
              <a:t>Automated nightly backups with # days of backup retention</a:t>
            </a:r>
            <a:endParaRPr lang="en-US" dirty="0"/>
          </a:p>
        </p:txBody>
      </p:sp>
      <p:sp>
        <p:nvSpPr>
          <p:cNvPr id="4" name="Date Placeholder 3"/>
          <p:cNvSpPr>
            <a:spLocks noGrp="1"/>
          </p:cNvSpPr>
          <p:nvPr>
            <p:ph type="dt" sz="half" idx="10"/>
          </p:nvPr>
        </p:nvSpPr>
        <p:spPr/>
        <p:txBody>
          <a:bodyPr/>
          <a:lstStyle/>
          <a:p>
            <a:r>
              <a:rPr lang="en-US" dirty="0" smtClean="0"/>
              <a:t>5/17/17</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17</a:t>
            </a:fld>
            <a:endParaRPr lang="en-US"/>
          </a:p>
        </p:txBody>
      </p:sp>
    </p:spTree>
    <p:extLst>
      <p:ext uri="{BB962C8B-B14F-4D97-AF65-F5344CB8AC3E}">
        <p14:creationId xmlns:p14="http://schemas.microsoft.com/office/powerpoint/2010/main" val="29206399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PCD Revision Rules</a:t>
            </a:r>
            <a:endParaRPr lang="en-US" dirty="0"/>
          </a:p>
        </p:txBody>
      </p:sp>
      <p:sp>
        <p:nvSpPr>
          <p:cNvPr id="3" name="Content Placeholder 2"/>
          <p:cNvSpPr>
            <a:spLocks noGrp="1"/>
          </p:cNvSpPr>
          <p:nvPr>
            <p:ph idx="1"/>
          </p:nvPr>
        </p:nvSpPr>
        <p:spPr>
          <a:xfrm>
            <a:off x="236913" y="902911"/>
            <a:ext cx="8690956" cy="5275820"/>
          </a:xfrm>
        </p:spPr>
        <p:txBody>
          <a:bodyPr/>
          <a:lstStyle/>
          <a:p>
            <a:pPr marL="339725" indent="-339725"/>
            <a:r>
              <a:rPr lang="en-US" dirty="0" smtClean="0"/>
              <a:t>To be determined</a:t>
            </a:r>
          </a:p>
          <a:p>
            <a:pPr marL="339725" indent="-339725"/>
            <a:endParaRPr lang="en-US" dirty="0"/>
          </a:p>
        </p:txBody>
      </p:sp>
      <p:sp>
        <p:nvSpPr>
          <p:cNvPr id="4" name="Date Placeholder 3"/>
          <p:cNvSpPr>
            <a:spLocks noGrp="1"/>
          </p:cNvSpPr>
          <p:nvPr>
            <p:ph type="dt" sz="half" idx="10"/>
          </p:nvPr>
        </p:nvSpPr>
        <p:spPr/>
        <p:txBody>
          <a:bodyPr/>
          <a:lstStyle/>
          <a:p>
            <a:r>
              <a:rPr lang="en-US" dirty="0" smtClean="0"/>
              <a:t>5/17/17</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18</a:t>
            </a:fld>
            <a:endParaRPr lang="en-US"/>
          </a:p>
        </p:txBody>
      </p:sp>
    </p:spTree>
    <p:extLst>
      <p:ext uri="{BB962C8B-B14F-4D97-AF65-F5344CB8AC3E}">
        <p14:creationId xmlns:p14="http://schemas.microsoft.com/office/powerpoint/2010/main" val="793385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9826"/>
            <a:ext cx="7886700" cy="794899"/>
          </a:xfrm>
        </p:spPr>
        <p:txBody>
          <a:bodyPr/>
          <a:lstStyle/>
          <a:p>
            <a:r>
              <a:rPr lang="en-US" dirty="0" smtClean="0"/>
              <a:t>Approve PCD</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a:xfrm>
            <a:off x="3028950" y="6483147"/>
            <a:ext cx="3086100" cy="365125"/>
          </a:xfrm>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19</a:t>
            </a:fld>
            <a:endParaRPr lang="en-US" dirty="0"/>
          </a:p>
        </p:txBody>
      </p:sp>
      <p:sp>
        <p:nvSpPr>
          <p:cNvPr id="98" name="Rectangle 97"/>
          <p:cNvSpPr/>
          <p:nvPr/>
        </p:nvSpPr>
        <p:spPr>
          <a:xfrm>
            <a:off x="301284" y="766844"/>
            <a:ext cx="8549753" cy="5293757"/>
          </a:xfrm>
          <a:prstGeom prst="rect">
            <a:avLst/>
          </a:prstGeom>
          <a:ln>
            <a:solidFill>
              <a:schemeClr val="tx1"/>
            </a:solidFill>
          </a:ln>
        </p:spPr>
        <p:txBody>
          <a:bodyPr wrap="square">
            <a:spAutoFit/>
          </a:bodyPr>
          <a:lstStyle/>
          <a:p>
            <a:pPr>
              <a:tabLst>
                <a:tab pos="1144588" algn="l"/>
                <a:tab pos="4171950" algn="l"/>
              </a:tabLst>
            </a:pPr>
            <a:r>
              <a:rPr lang="en-US" sz="1000" b="1" dirty="0" smtClean="0">
                <a:solidFill>
                  <a:srgbClr val="FF0000"/>
                </a:solidFill>
              </a:rPr>
              <a:t>*</a:t>
            </a:r>
            <a:r>
              <a:rPr lang="en-US" sz="1000" b="1" dirty="0" smtClean="0"/>
              <a:t> </a:t>
            </a:r>
            <a:r>
              <a:rPr lang="en-US" sz="1000" b="1" dirty="0"/>
              <a:t>= Required Field New PCD  </a:t>
            </a:r>
          </a:p>
          <a:p>
            <a:pPr>
              <a:tabLst>
                <a:tab pos="1144588" algn="l"/>
                <a:tab pos="4171950" algn="l"/>
              </a:tabLst>
            </a:pPr>
            <a:r>
              <a:rPr lang="en-US" sz="1000" b="1" dirty="0" smtClean="0"/>
              <a:t>PCD:	</a:t>
            </a:r>
            <a:r>
              <a:rPr lang="en-US" sz="1000" dirty="0" smtClean="0"/>
              <a:t>Draft-001316</a:t>
            </a:r>
            <a:r>
              <a:rPr lang="en-US" sz="1000" b="1" dirty="0" smtClean="0"/>
              <a:t> 	</a:t>
            </a:r>
            <a:endParaRPr lang="en-US" sz="1000" b="1" dirty="0"/>
          </a:p>
          <a:p>
            <a:pPr>
              <a:tabLst>
                <a:tab pos="1144588" algn="l"/>
                <a:tab pos="4171950" algn="l"/>
              </a:tabLst>
            </a:pPr>
            <a:r>
              <a:rPr lang="en-US" sz="1000" b="1" dirty="0" smtClean="0"/>
              <a:t>Current Status:	 	</a:t>
            </a:r>
          </a:p>
          <a:p>
            <a:pPr>
              <a:tabLst>
                <a:tab pos="1144588" algn="l"/>
                <a:tab pos="4171950" algn="l"/>
              </a:tabLst>
            </a:pPr>
            <a:r>
              <a:rPr lang="en-US" sz="1000" b="1" dirty="0" smtClean="0"/>
              <a:t>Department: 	</a:t>
            </a:r>
            <a:r>
              <a:rPr lang="en-US" sz="1000" dirty="0" smtClean="0"/>
              <a:t>M7F5</a:t>
            </a:r>
            <a:r>
              <a:rPr lang="en-US" sz="1000" b="1" dirty="0" smtClean="0"/>
              <a:t>	   </a:t>
            </a:r>
          </a:p>
          <a:p>
            <a:pPr>
              <a:tabLst>
                <a:tab pos="1144588" algn="l"/>
                <a:tab pos="4171950" algn="l"/>
              </a:tabLst>
            </a:pPr>
            <a:r>
              <a:rPr lang="en-US" sz="1000" b="1" dirty="0" smtClean="0"/>
              <a:t>Subject:	</a:t>
            </a:r>
            <a:r>
              <a:rPr lang="en-US" sz="1000" dirty="0" smtClean="0"/>
              <a:t>Sample PCD for Approval</a:t>
            </a:r>
            <a:r>
              <a:rPr lang="en-US" sz="1000" b="1" dirty="0" smtClean="0"/>
              <a:t>	</a:t>
            </a:r>
            <a:endParaRPr lang="en-US" sz="1000" b="1" dirty="0"/>
          </a:p>
          <a:p>
            <a:pPr>
              <a:tabLst>
                <a:tab pos="1144588" algn="l"/>
                <a:tab pos="4171950" algn="l"/>
              </a:tabLst>
            </a:pPr>
            <a:r>
              <a:rPr lang="en-US" sz="1000" b="1" dirty="0" smtClean="0"/>
              <a:t>Classification: 		</a:t>
            </a:r>
          </a:p>
          <a:p>
            <a:pPr>
              <a:tabLst>
                <a:tab pos="1144588" algn="l"/>
                <a:tab pos="4171950" algn="l"/>
              </a:tabLst>
            </a:pPr>
            <a:r>
              <a:rPr lang="en-US" sz="1000" dirty="0" smtClean="0"/>
              <a:t>     Unrestricted Unrestricted</a:t>
            </a:r>
            <a:r>
              <a:rPr lang="en-US" sz="1000" b="1" dirty="0" smtClean="0"/>
              <a:t>     </a:t>
            </a:r>
            <a:endParaRPr lang="en-US" sz="1000" b="1" dirty="0"/>
          </a:p>
          <a:p>
            <a:pPr>
              <a:tabLst>
                <a:tab pos="1144588" algn="l"/>
                <a:tab pos="4171950" algn="l"/>
              </a:tabLst>
            </a:pPr>
            <a:r>
              <a:rPr lang="en-US" sz="1000" b="1" dirty="0" smtClean="0"/>
              <a:t>Contract(s</a:t>
            </a:r>
            <a:r>
              <a:rPr lang="en-US" sz="1000" b="1" dirty="0"/>
              <a:t>) / Purchase Order(s)</a:t>
            </a:r>
            <a:r>
              <a:rPr lang="en-US" sz="1000" b="1" dirty="0">
                <a:solidFill>
                  <a:srgbClr val="FF0000"/>
                </a:solidFill>
              </a:rPr>
              <a:t>*</a:t>
            </a:r>
            <a:r>
              <a:rPr lang="en-US" sz="1000" b="1" dirty="0"/>
              <a:t>: </a:t>
            </a:r>
          </a:p>
          <a:p>
            <a:pPr>
              <a:tabLst>
                <a:tab pos="1144588" algn="l"/>
                <a:tab pos="4171950" algn="l"/>
              </a:tabLst>
            </a:pPr>
            <a:r>
              <a:rPr lang="en-US" sz="1000" dirty="0" smtClean="0"/>
              <a:t>     N00024-15-C-6222 (FY17 T116 Production)</a:t>
            </a:r>
            <a:endParaRPr lang="en-US" sz="1000" dirty="0"/>
          </a:p>
          <a:p>
            <a:pPr>
              <a:tabLst>
                <a:tab pos="1144588" algn="l"/>
                <a:tab pos="4171950" algn="l"/>
              </a:tabLst>
            </a:pPr>
            <a:r>
              <a:rPr lang="en-US" sz="1000" b="1" dirty="0"/>
              <a:t>Approver(s)</a:t>
            </a:r>
            <a:r>
              <a:rPr lang="en-US" sz="1000" b="1" dirty="0">
                <a:solidFill>
                  <a:srgbClr val="FF0000"/>
                </a:solidFill>
              </a:rPr>
              <a:t>*</a:t>
            </a:r>
            <a:r>
              <a:rPr lang="en-US" sz="1000" b="1" dirty="0"/>
              <a:t>:</a:t>
            </a:r>
          </a:p>
          <a:p>
            <a:pPr>
              <a:tabLst>
                <a:tab pos="1144588" algn="l"/>
                <a:tab pos="4171950" algn="l"/>
              </a:tabLst>
            </a:pPr>
            <a:r>
              <a:rPr lang="en-US" sz="800" i="1" dirty="0" smtClean="0"/>
              <a:t>(</a:t>
            </a:r>
            <a:r>
              <a:rPr lang="en-US" sz="800" i="1" dirty="0"/>
              <a:t>A) = Approved;  (R) = Rework;  (P) = Pending;  (X) = No Action Required   </a:t>
            </a:r>
          </a:p>
          <a:p>
            <a:pPr>
              <a:tabLst>
                <a:tab pos="1144588" algn="l"/>
                <a:tab pos="4171950" algn="l"/>
              </a:tabLst>
            </a:pPr>
            <a:r>
              <a:rPr lang="en-US" sz="1000" dirty="0"/>
              <a:t> </a:t>
            </a:r>
            <a:r>
              <a:rPr lang="en-US" sz="1000" dirty="0" smtClean="0"/>
              <a:t>    Eubank, Joey (P)</a:t>
            </a:r>
            <a:endParaRPr lang="en-US" sz="1000" dirty="0"/>
          </a:p>
          <a:p>
            <a:pPr>
              <a:tabLst>
                <a:tab pos="1144588" algn="l"/>
                <a:tab pos="4171950" algn="l"/>
              </a:tabLst>
            </a:pPr>
            <a:r>
              <a:rPr lang="en-US" sz="1000" b="1" dirty="0" smtClean="0"/>
              <a:t>Action </a:t>
            </a:r>
            <a:r>
              <a:rPr lang="en-US" sz="1000" b="1" dirty="0"/>
              <a:t>Responsible Person(s):	 </a:t>
            </a:r>
          </a:p>
          <a:p>
            <a:pPr>
              <a:tabLst>
                <a:tab pos="1144588" algn="l"/>
                <a:tab pos="4171950" algn="l"/>
              </a:tabLst>
            </a:pPr>
            <a:r>
              <a:rPr lang="en-US" sz="1000" b="1" dirty="0"/>
              <a:t> </a:t>
            </a:r>
            <a:endParaRPr lang="en-US" sz="1000" b="1" dirty="0" smtClean="0"/>
          </a:p>
          <a:p>
            <a:pPr>
              <a:tabLst>
                <a:tab pos="1144588" algn="l"/>
                <a:tab pos="4171950" algn="l"/>
              </a:tabLst>
            </a:pPr>
            <a:r>
              <a:rPr lang="en-US" sz="1000" b="1" dirty="0"/>
              <a:t>Program Recipient(s):</a:t>
            </a:r>
          </a:p>
          <a:p>
            <a:pPr>
              <a:tabLst>
                <a:tab pos="1144588" algn="l"/>
                <a:tab pos="4171950" algn="l"/>
              </a:tabLst>
            </a:pPr>
            <a:r>
              <a:rPr lang="en-US" sz="1000" dirty="0" smtClean="0"/>
              <a:t>     Baldwin, Kathleen</a:t>
            </a:r>
          </a:p>
          <a:p>
            <a:pPr>
              <a:tabLst>
                <a:tab pos="1144588" algn="l"/>
                <a:tab pos="4171950" algn="l"/>
              </a:tabLst>
            </a:pPr>
            <a:r>
              <a:rPr lang="en-US" sz="1000" dirty="0"/>
              <a:t> </a:t>
            </a:r>
            <a:r>
              <a:rPr lang="en-US" sz="1000" dirty="0" smtClean="0"/>
              <a:t>    …</a:t>
            </a:r>
            <a:endParaRPr lang="en-US" sz="1000" dirty="0"/>
          </a:p>
          <a:p>
            <a:pPr>
              <a:tabLst>
                <a:tab pos="1144588" algn="l"/>
                <a:tab pos="4171950" algn="l"/>
              </a:tabLst>
            </a:pPr>
            <a:r>
              <a:rPr lang="en-US" sz="1000" b="1" dirty="0" smtClean="0"/>
              <a:t>Program(s)</a:t>
            </a:r>
            <a:r>
              <a:rPr lang="en-US" sz="1000" b="1" dirty="0" smtClean="0">
                <a:solidFill>
                  <a:srgbClr val="FF0000"/>
                </a:solidFill>
              </a:rPr>
              <a:t>*</a:t>
            </a:r>
            <a:r>
              <a:rPr lang="en-US" sz="1000" b="1" dirty="0" smtClean="0"/>
              <a:t>: 				</a:t>
            </a:r>
          </a:p>
          <a:p>
            <a:pPr>
              <a:tabLst>
                <a:tab pos="1144588" algn="l"/>
                <a:tab pos="4171950" algn="l"/>
              </a:tabLst>
            </a:pPr>
            <a:r>
              <a:rPr lang="en-US" sz="1000" b="1" dirty="0" smtClean="0"/>
              <a:t>     </a:t>
            </a:r>
            <a:r>
              <a:rPr lang="en-US" sz="1000" dirty="0" smtClean="0"/>
              <a:t>ARCI FY17 TI16 Production</a:t>
            </a:r>
            <a:endParaRPr lang="en-US" sz="1000" b="1" dirty="0"/>
          </a:p>
          <a:p>
            <a:pPr>
              <a:tabLst>
                <a:tab pos="1144588" algn="l"/>
                <a:tab pos="4171950" algn="l"/>
              </a:tabLst>
            </a:pPr>
            <a:r>
              <a:rPr lang="en-US" sz="1000" b="1" dirty="0" smtClean="0"/>
              <a:t>  </a:t>
            </a:r>
            <a:endParaRPr lang="en-US" sz="1000" b="1" dirty="0"/>
          </a:p>
          <a:p>
            <a:pPr>
              <a:tabLst>
                <a:tab pos="1144588" algn="l"/>
                <a:tab pos="4171950" algn="l"/>
              </a:tabLst>
            </a:pPr>
            <a:r>
              <a:rPr lang="en-US" sz="1000" b="1" dirty="0"/>
              <a:t>Program to use in PCD number</a:t>
            </a:r>
            <a:r>
              <a:rPr lang="en-US" sz="1000" b="1" dirty="0">
                <a:solidFill>
                  <a:srgbClr val="FF0000"/>
                </a:solidFill>
              </a:rPr>
              <a:t>*</a:t>
            </a:r>
            <a:r>
              <a:rPr lang="en-US" sz="1000" b="1" dirty="0"/>
              <a:t>: </a:t>
            </a:r>
          </a:p>
          <a:p>
            <a:pPr>
              <a:tabLst>
                <a:tab pos="1144588" algn="l"/>
                <a:tab pos="4171950" algn="l"/>
              </a:tabLst>
            </a:pPr>
            <a:r>
              <a:rPr lang="en-US" sz="1000" b="1" dirty="0"/>
              <a:t> </a:t>
            </a:r>
            <a:r>
              <a:rPr lang="en-US" sz="1000" b="1" dirty="0" smtClean="0"/>
              <a:t>    </a:t>
            </a:r>
            <a:r>
              <a:rPr lang="en-US" sz="1000" dirty="0"/>
              <a:t>ARCI FY17 TI16 </a:t>
            </a:r>
            <a:r>
              <a:rPr lang="en-US" sz="1000" dirty="0" smtClean="0"/>
              <a:t>Production</a:t>
            </a:r>
            <a:endParaRPr lang="en-US" sz="1000" b="1" dirty="0"/>
          </a:p>
          <a:p>
            <a:pPr>
              <a:tabLst>
                <a:tab pos="1144588" algn="l"/>
                <a:tab pos="4171950" algn="l"/>
              </a:tabLst>
            </a:pPr>
            <a:r>
              <a:rPr lang="en-US" sz="1000" b="1" dirty="0"/>
              <a:t>Additional Recipient(s): </a:t>
            </a:r>
          </a:p>
          <a:p>
            <a:pPr>
              <a:tabLst>
                <a:tab pos="1144588" algn="l"/>
                <a:tab pos="4171950" algn="l"/>
              </a:tabLst>
            </a:pPr>
            <a:r>
              <a:rPr lang="en-US" sz="1000" b="1" dirty="0" smtClean="0"/>
              <a:t> </a:t>
            </a:r>
            <a:endParaRPr lang="en-US" sz="1000" b="1" dirty="0"/>
          </a:p>
          <a:p>
            <a:pPr>
              <a:tabLst>
                <a:tab pos="1144588" algn="l"/>
                <a:tab pos="4171950" algn="l"/>
              </a:tabLst>
            </a:pPr>
            <a:r>
              <a:rPr lang="en-US" sz="1000" b="1" dirty="0"/>
              <a:t>Work  Package: </a:t>
            </a:r>
            <a:endParaRPr lang="en-US" sz="1000" b="1" dirty="0" smtClean="0"/>
          </a:p>
          <a:p>
            <a:pPr>
              <a:tabLst>
                <a:tab pos="1144588" algn="l"/>
                <a:tab pos="4171950" algn="l"/>
              </a:tabLst>
            </a:pPr>
            <a:r>
              <a:rPr lang="en-US" sz="1000" dirty="0"/>
              <a:t> </a:t>
            </a:r>
            <a:r>
              <a:rPr lang="en-US" sz="1000" dirty="0" smtClean="0"/>
              <a:t>    Labor work package 1Mxxxxxxxxxxxxxx Material work package </a:t>
            </a:r>
            <a:r>
              <a:rPr lang="en-US" sz="1000" dirty="0"/>
              <a:t>1Mxxxxxxxxxxxxxx</a:t>
            </a:r>
          </a:p>
          <a:p>
            <a:pPr>
              <a:tabLst>
                <a:tab pos="1144588" algn="l"/>
                <a:tab pos="4171950" algn="l"/>
              </a:tabLst>
            </a:pPr>
            <a:r>
              <a:rPr lang="en-US" sz="1000" b="1" dirty="0" smtClean="0"/>
              <a:t>Action </a:t>
            </a:r>
            <a:r>
              <a:rPr lang="en-US" sz="1000" b="1" dirty="0"/>
              <a:t>/ Comments</a:t>
            </a:r>
            <a:r>
              <a:rPr lang="en-US" sz="1000" b="1" dirty="0">
                <a:solidFill>
                  <a:srgbClr val="FF0000"/>
                </a:solidFill>
              </a:rPr>
              <a:t>*</a:t>
            </a:r>
            <a:r>
              <a:rPr lang="en-US" sz="1000" b="1" dirty="0"/>
              <a:t>: </a:t>
            </a:r>
          </a:p>
          <a:p>
            <a:pPr>
              <a:tabLst>
                <a:tab pos="1144588" algn="l"/>
                <a:tab pos="4171950" algn="l"/>
              </a:tabLst>
            </a:pPr>
            <a:r>
              <a:rPr lang="en-US" sz="1000" dirty="0"/>
              <a:t> </a:t>
            </a:r>
            <a:r>
              <a:rPr lang="en-US" sz="1000" dirty="0" smtClean="0"/>
              <a:t>    4/27/2017 - xxxxxxxxxxxxxxxxxxxxxxxxxxxxxxxxxxxxxxxxxxxxxxxxxxxxxxxxxxxxxxxxxxxxxx</a:t>
            </a:r>
            <a:endParaRPr lang="en-US" sz="1000" dirty="0"/>
          </a:p>
          <a:p>
            <a:pPr>
              <a:tabLst>
                <a:tab pos="1144588" algn="l"/>
                <a:tab pos="4171950" algn="l"/>
              </a:tabLst>
            </a:pPr>
            <a:r>
              <a:rPr lang="en-US" sz="1000" b="1" dirty="0" smtClean="0"/>
              <a:t>Reference</a:t>
            </a:r>
            <a:r>
              <a:rPr lang="en-US" sz="1000" b="1" dirty="0"/>
              <a:t>: </a:t>
            </a:r>
            <a:endParaRPr lang="en-US" sz="1000" b="1" dirty="0" smtClean="0"/>
          </a:p>
          <a:p>
            <a:pPr>
              <a:tabLst>
                <a:tab pos="1144588" algn="l"/>
                <a:tab pos="4171950" algn="l"/>
              </a:tabLst>
            </a:pPr>
            <a:endParaRPr lang="en-US" sz="1000" dirty="0"/>
          </a:p>
          <a:p>
            <a:pPr>
              <a:tabLst>
                <a:tab pos="1144588" algn="l"/>
                <a:tab pos="4171950" algn="l"/>
              </a:tabLst>
            </a:pPr>
            <a:r>
              <a:rPr lang="en-US" sz="1000" b="1" dirty="0" smtClean="0">
                <a:solidFill>
                  <a:srgbClr val="FF0000"/>
                </a:solidFill>
              </a:rPr>
              <a:t>Rework Comments:</a:t>
            </a:r>
          </a:p>
          <a:p>
            <a:pPr>
              <a:tabLst>
                <a:tab pos="1144588" algn="l"/>
                <a:tab pos="4171950" algn="l"/>
              </a:tabLst>
            </a:pPr>
            <a:endParaRPr lang="en-US" sz="1000" b="1" dirty="0">
              <a:solidFill>
                <a:srgbClr val="FF0000"/>
              </a:solidFill>
            </a:endParaRPr>
          </a:p>
          <a:p>
            <a:pPr>
              <a:tabLst>
                <a:tab pos="1144588" algn="l"/>
                <a:tab pos="4171950" algn="l"/>
              </a:tabLst>
            </a:pPr>
            <a:r>
              <a:rPr lang="en-US" sz="1000" b="1" dirty="0"/>
              <a:t>Attachments</a:t>
            </a:r>
            <a:r>
              <a:rPr lang="en-US" sz="1000" b="1" dirty="0" smtClean="0"/>
              <a:t>:</a:t>
            </a:r>
          </a:p>
          <a:p>
            <a:pPr>
              <a:tabLst>
                <a:tab pos="1144588" algn="l"/>
                <a:tab pos="4171950" algn="l"/>
              </a:tabLst>
            </a:pPr>
            <a:r>
              <a:rPr lang="en-US" sz="1000" dirty="0" smtClean="0"/>
              <a:t>     There are no attachments associated with this PCD.</a:t>
            </a:r>
            <a:endParaRPr lang="en-US" sz="1000" dirty="0"/>
          </a:p>
        </p:txBody>
      </p:sp>
      <p:sp>
        <p:nvSpPr>
          <p:cNvPr id="104" name="Rounded Rectangle 103"/>
          <p:cNvSpPr/>
          <p:nvPr/>
        </p:nvSpPr>
        <p:spPr>
          <a:xfrm>
            <a:off x="6606755" y="6116801"/>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Cancel</a:t>
            </a:r>
            <a:endParaRPr lang="en-US" sz="1000" b="1" dirty="0">
              <a:solidFill>
                <a:schemeClr val="tx1"/>
              </a:solidFill>
            </a:endParaRPr>
          </a:p>
        </p:txBody>
      </p:sp>
      <p:sp>
        <p:nvSpPr>
          <p:cNvPr id="132" name="Rounded Rectangle 131"/>
          <p:cNvSpPr/>
          <p:nvPr/>
        </p:nvSpPr>
        <p:spPr>
          <a:xfrm>
            <a:off x="1846285" y="6119472"/>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Approve</a:t>
            </a:r>
            <a:endParaRPr lang="en-US" sz="1000" b="1" dirty="0">
              <a:solidFill>
                <a:schemeClr val="tx1"/>
              </a:solidFill>
            </a:endParaRPr>
          </a:p>
        </p:txBody>
      </p:sp>
      <p:sp>
        <p:nvSpPr>
          <p:cNvPr id="133" name="Rounded Rectangle 132"/>
          <p:cNvSpPr/>
          <p:nvPr/>
        </p:nvSpPr>
        <p:spPr>
          <a:xfrm>
            <a:off x="4201455" y="6119472"/>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Rework</a:t>
            </a:r>
            <a:endParaRPr lang="en-US" sz="1000" b="1" dirty="0">
              <a:solidFill>
                <a:schemeClr val="tx1"/>
              </a:solidFill>
            </a:endParaRPr>
          </a:p>
        </p:txBody>
      </p:sp>
      <p:sp>
        <p:nvSpPr>
          <p:cNvPr id="3" name="TextBox 2"/>
          <p:cNvSpPr txBox="1"/>
          <p:nvPr/>
        </p:nvSpPr>
        <p:spPr>
          <a:xfrm>
            <a:off x="421401" y="6383565"/>
            <a:ext cx="740524" cy="307777"/>
          </a:xfrm>
          <a:prstGeom prst="rect">
            <a:avLst/>
          </a:prstGeom>
          <a:noFill/>
        </p:spPr>
        <p:txBody>
          <a:bodyPr wrap="none" rtlCol="0">
            <a:spAutoFit/>
          </a:bodyPr>
          <a:lstStyle/>
          <a:p>
            <a:r>
              <a:rPr lang="en-US" sz="1400" b="1" dirty="0" smtClean="0"/>
              <a:t>Closure</a:t>
            </a:r>
            <a:endParaRPr lang="en-US" sz="1400" b="1" dirty="0"/>
          </a:p>
        </p:txBody>
      </p:sp>
      <p:sp>
        <p:nvSpPr>
          <p:cNvPr id="134" name="Rounded Rectangle 133"/>
          <p:cNvSpPr/>
          <p:nvPr/>
        </p:nvSpPr>
        <p:spPr>
          <a:xfrm>
            <a:off x="1846285" y="6484582"/>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Close PCD</a:t>
            </a:r>
            <a:endParaRPr lang="en-US" sz="1000" b="1" dirty="0">
              <a:solidFill>
                <a:schemeClr val="tx1"/>
              </a:solidFill>
            </a:endParaRPr>
          </a:p>
        </p:txBody>
      </p:sp>
      <p:sp>
        <p:nvSpPr>
          <p:cNvPr id="44" name="Rectangle 43"/>
          <p:cNvSpPr/>
          <p:nvPr/>
        </p:nvSpPr>
        <p:spPr>
          <a:xfrm>
            <a:off x="548194" y="5491869"/>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6634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89035"/>
            <a:ext cx="7886700" cy="794899"/>
          </a:xfrm>
        </p:spPr>
        <p:txBody>
          <a:bodyPr/>
          <a:lstStyle/>
          <a:p>
            <a:r>
              <a:rPr lang="en-US" dirty="0"/>
              <a:t>PCD </a:t>
            </a:r>
            <a:r>
              <a:rPr lang="en-US" dirty="0" smtClean="0"/>
              <a:t>Status View</a:t>
            </a:r>
            <a:endParaRPr lang="en-US" dirty="0"/>
          </a:p>
        </p:txBody>
      </p:sp>
      <p:sp>
        <p:nvSpPr>
          <p:cNvPr id="4" name="Date Placeholder 3"/>
          <p:cNvSpPr>
            <a:spLocks noGrp="1"/>
          </p:cNvSpPr>
          <p:nvPr>
            <p:ph type="dt" sz="half" idx="10"/>
          </p:nvPr>
        </p:nvSpPr>
        <p:spPr/>
        <p:txBody>
          <a:bodyPr/>
          <a:lstStyle/>
          <a:p>
            <a:r>
              <a:rPr lang="en-US" dirty="0" smtClean="0"/>
              <a:t>5/25/17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2</a:t>
            </a:fld>
            <a:endParaRPr lang="en-US" dirty="0"/>
          </a:p>
        </p:txBody>
      </p:sp>
      <p:sp>
        <p:nvSpPr>
          <p:cNvPr id="7" name="Rectangle 6"/>
          <p:cNvSpPr/>
          <p:nvPr/>
        </p:nvSpPr>
        <p:spPr>
          <a:xfrm>
            <a:off x="274320" y="914400"/>
            <a:ext cx="8595360" cy="53035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2" name="Action Button: Custom 21">
            <a:hlinkClick r:id="" action="ppaction://noaction" highlightClick="1"/>
          </p:cNvPr>
          <p:cNvSpPr/>
          <p:nvPr/>
        </p:nvSpPr>
        <p:spPr>
          <a:xfrm>
            <a:off x="7222495" y="5737324"/>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rPr>
              <a:t>Close</a:t>
            </a:r>
            <a:endParaRPr lang="en-US" sz="1200" b="1" dirty="0">
              <a:solidFill>
                <a:schemeClr val="tx1"/>
              </a:solidFill>
            </a:endParaRPr>
          </a:p>
        </p:txBody>
      </p:sp>
      <p:sp>
        <p:nvSpPr>
          <p:cNvPr id="21" name="Rectangle 20"/>
          <p:cNvSpPr/>
          <p:nvPr/>
        </p:nvSpPr>
        <p:spPr>
          <a:xfrm>
            <a:off x="457200" y="1214968"/>
            <a:ext cx="8224899" cy="41960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tabLst>
                <a:tab pos="3314700" algn="l"/>
              </a:tabLst>
            </a:pPr>
            <a:r>
              <a:rPr lang="en-US" sz="1000" b="0" dirty="0">
                <a:solidFill>
                  <a:prstClr val="black"/>
                </a:solidFill>
                <a:cs typeface="Courier New" panose="02070309020205020404" pitchFamily="49" charset="0"/>
              </a:rPr>
              <a:t>● Not Funded   </a:t>
            </a:r>
            <a:r>
              <a:rPr lang="en-US" sz="1000" b="0" dirty="0" smtClean="0">
                <a:solidFill>
                  <a:prstClr val="black"/>
                </a:solidFill>
                <a:cs typeface="Courier New" panose="02070309020205020404" pitchFamily="49" charset="0"/>
              </a:rPr>
              <a:t>○ Funded No PCD   ○ PCD Wake </a:t>
            </a:r>
            <a:r>
              <a:rPr lang="en-US" sz="1000" b="0" dirty="0">
                <a:solidFill>
                  <a:prstClr val="black"/>
                </a:solidFill>
                <a:cs typeface="Courier New" panose="02070309020205020404" pitchFamily="49" charset="0"/>
              </a:rPr>
              <a:t>Up </a:t>
            </a:r>
            <a:r>
              <a:rPr lang="en-US" sz="1000" b="0" dirty="0" smtClean="0">
                <a:solidFill>
                  <a:prstClr val="black"/>
                </a:solidFill>
                <a:cs typeface="Courier New" panose="02070309020205020404" pitchFamily="49" charset="0"/>
              </a:rPr>
              <a:t>○ Delivery Wake Up       ○ All	</a:t>
            </a:r>
            <a:r>
              <a:rPr lang="en-US" sz="1000" b="0" dirty="0" smtClean="0">
                <a:solidFill>
                  <a:schemeClr val="tx1"/>
                </a:solidFill>
                <a:cs typeface="Courier New" panose="02070309020205020404" pitchFamily="49" charset="0"/>
              </a:rPr>
              <a:t>Status: </a:t>
            </a:r>
            <a:r>
              <a:rPr lang="en-US" sz="1000" b="0" dirty="0">
                <a:solidFill>
                  <a:schemeClr val="tx1"/>
                </a:solidFill>
                <a:cs typeface="Courier New" panose="02070309020205020404" pitchFamily="49" charset="0"/>
              </a:rPr>
              <a:t> ○ </a:t>
            </a:r>
            <a:r>
              <a:rPr lang="en-US" sz="1000" b="0" dirty="0" smtClean="0">
                <a:solidFill>
                  <a:schemeClr val="tx1"/>
                </a:solidFill>
                <a:cs typeface="Courier New" panose="02070309020205020404" pitchFamily="49" charset="0"/>
              </a:rPr>
              <a:t>Approved  </a:t>
            </a:r>
            <a:r>
              <a:rPr lang="en-US" sz="1000" b="0" dirty="0">
                <a:solidFill>
                  <a:schemeClr val="tx1"/>
                </a:solidFill>
                <a:cs typeface="Courier New" panose="02070309020205020404" pitchFamily="49" charset="0"/>
              </a:rPr>
              <a:t>○ </a:t>
            </a:r>
            <a:r>
              <a:rPr lang="en-US" sz="1000" b="0" dirty="0" smtClean="0">
                <a:solidFill>
                  <a:schemeClr val="tx1"/>
                </a:solidFill>
                <a:cs typeface="Courier New" panose="02070309020205020404" pitchFamily="49" charset="0"/>
              </a:rPr>
              <a:t>Closed</a:t>
            </a:r>
            <a:r>
              <a:rPr lang="en-US" sz="1000" b="0" dirty="0">
                <a:solidFill>
                  <a:schemeClr val="tx1"/>
                </a:solidFill>
                <a:cs typeface="Courier New" panose="02070309020205020404" pitchFamily="49" charset="0"/>
              </a:rPr>
              <a:t> </a:t>
            </a:r>
            <a:r>
              <a:rPr lang="en-US" sz="1000" b="0" dirty="0" smtClean="0">
                <a:solidFill>
                  <a:schemeClr val="tx1"/>
                </a:solidFill>
                <a:cs typeface="Courier New" panose="02070309020205020404" pitchFamily="49" charset="0"/>
              </a:rPr>
              <a:t> ○  Submitted</a:t>
            </a:r>
            <a:r>
              <a:rPr lang="en-US" sz="1000" b="0" dirty="0">
                <a:solidFill>
                  <a:schemeClr val="tx1"/>
                </a:solidFill>
                <a:cs typeface="Courier New" panose="02070309020205020404" pitchFamily="49" charset="0"/>
              </a:rPr>
              <a:t> </a:t>
            </a:r>
            <a:r>
              <a:rPr lang="en-US" sz="1000" b="0" dirty="0" smtClean="0">
                <a:solidFill>
                  <a:schemeClr val="tx1"/>
                </a:solidFill>
                <a:cs typeface="Courier New" panose="02070309020205020404" pitchFamily="49" charset="0"/>
              </a:rPr>
              <a:t> ○ Reworking</a:t>
            </a:r>
            <a:r>
              <a:rPr lang="en-US" sz="1000" b="0" dirty="0">
                <a:solidFill>
                  <a:schemeClr val="tx1"/>
                </a:solidFill>
                <a:cs typeface="Courier New" panose="02070309020205020404" pitchFamily="49" charset="0"/>
              </a:rPr>
              <a:t> </a:t>
            </a:r>
            <a:r>
              <a:rPr lang="en-US" sz="1000" b="0" dirty="0" smtClean="0">
                <a:solidFill>
                  <a:schemeClr val="tx1"/>
                </a:solidFill>
                <a:cs typeface="Courier New" panose="02070309020205020404" pitchFamily="49" charset="0"/>
              </a:rPr>
              <a:t> ○ Drafts</a:t>
            </a:r>
          </a:p>
          <a:p>
            <a:pPr fontAlgn="auto">
              <a:spcBef>
                <a:spcPts val="0"/>
              </a:spcBef>
              <a:spcAft>
                <a:spcPts val="0"/>
              </a:spcAft>
            </a:pPr>
            <a:r>
              <a:rPr lang="en-US" sz="1000" b="0" dirty="0" smtClean="0">
                <a:solidFill>
                  <a:prstClr val="black"/>
                </a:solidFill>
                <a:cs typeface="Courier New" panose="02070309020205020404" pitchFamily="49" charset="0"/>
              </a:rPr>
              <a:t>● Compress Columns   </a:t>
            </a:r>
            <a:r>
              <a:rPr lang="en-US" sz="1000" b="0" dirty="0">
                <a:solidFill>
                  <a:prstClr val="black"/>
                </a:solidFill>
                <a:cs typeface="Courier New" panose="02070309020205020404" pitchFamily="49" charset="0"/>
              </a:rPr>
              <a:t>○ Show </a:t>
            </a:r>
            <a:r>
              <a:rPr lang="en-US" sz="1000" b="0" dirty="0" smtClean="0">
                <a:solidFill>
                  <a:prstClr val="black"/>
                </a:solidFill>
                <a:cs typeface="Courier New" panose="02070309020205020404" pitchFamily="49" charset="0"/>
              </a:rPr>
              <a:t>All   ○ Show PN   ○ Show MAN/CLW</a:t>
            </a:r>
            <a:endParaRPr lang="en-US" sz="1000" b="0" dirty="0">
              <a:solidFill>
                <a:prstClr val="black"/>
              </a:solidFill>
              <a:cs typeface="Courier New" panose="02070309020205020404" pitchFamily="49" charset="0"/>
            </a:endParaRPr>
          </a:p>
        </p:txBody>
      </p:sp>
      <p:sp>
        <p:nvSpPr>
          <p:cNvPr id="24" name="TextBox 23"/>
          <p:cNvSpPr txBox="1"/>
          <p:nvPr/>
        </p:nvSpPr>
        <p:spPr>
          <a:xfrm>
            <a:off x="369090" y="1026020"/>
            <a:ext cx="1534026" cy="246221"/>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000" dirty="0" smtClean="0">
                <a:solidFill>
                  <a:prstClr val="black"/>
                </a:solidFill>
                <a:latin typeface="Calibri" panose="020F0502020204030204"/>
                <a:ea typeface="+mn-ea"/>
              </a:rPr>
              <a:t>PCD Status View Options</a:t>
            </a:r>
            <a:endParaRPr lang="en-US" sz="1000" dirty="0">
              <a:solidFill>
                <a:prstClr val="black"/>
              </a:solidFill>
              <a:latin typeface="Calibri" panose="020F0502020204030204"/>
              <a:ea typeface="+mn-ea"/>
            </a:endParaRPr>
          </a:p>
        </p:txBody>
      </p:sp>
      <p:sp>
        <p:nvSpPr>
          <p:cNvPr id="18" name="Action Button: Custom 17">
            <a:hlinkClick r:id="" action="ppaction://noaction" highlightClick="1"/>
          </p:cNvPr>
          <p:cNvSpPr/>
          <p:nvPr/>
        </p:nvSpPr>
        <p:spPr>
          <a:xfrm>
            <a:off x="786386" y="5723522"/>
            <a:ext cx="1068540" cy="337644"/>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3" action="ppaction://hlinksldjump"/>
              </a:rPr>
              <a:t>Search Parameters</a:t>
            </a:r>
            <a:endParaRPr lang="en-US" sz="1200" b="1" dirty="0">
              <a:solidFill>
                <a:schemeClr val="tx1"/>
              </a:solidFill>
            </a:endParaRPr>
          </a:p>
        </p:txBody>
      </p:sp>
      <p:sp>
        <p:nvSpPr>
          <p:cNvPr id="14" name="Action Button: Custom 13">
            <a:hlinkClick r:id="rId4" action="ppaction://hlinksldjump" highlightClick="1"/>
          </p:cNvPr>
          <p:cNvSpPr/>
          <p:nvPr/>
        </p:nvSpPr>
        <p:spPr>
          <a:xfrm>
            <a:off x="2362862" y="5737324"/>
            <a:ext cx="1111941"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5" action="ppaction://hlinksldjump"/>
              </a:rPr>
              <a:t>New PCD Task</a:t>
            </a:r>
            <a:endParaRPr lang="en-US" sz="1200" b="1" dirty="0">
              <a:solidFill>
                <a:schemeClr val="tx1"/>
              </a:solidFill>
            </a:endParaRPr>
          </a:p>
        </p:txBody>
      </p:sp>
      <p:sp>
        <p:nvSpPr>
          <p:cNvPr id="3" name="Rectangle 2"/>
          <p:cNvSpPr/>
          <p:nvPr/>
        </p:nvSpPr>
        <p:spPr>
          <a:xfrm>
            <a:off x="8531055" y="1829024"/>
            <a:ext cx="151044" cy="306619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a:off x="8554775" y="4777075"/>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rot="10800000">
            <a:off x="8555206" y="1861456"/>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Process 19"/>
          <p:cNvSpPr/>
          <p:nvPr/>
        </p:nvSpPr>
        <p:spPr>
          <a:xfrm>
            <a:off x="8534005" y="1992545"/>
            <a:ext cx="148093" cy="153710"/>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ction Button: Custom 24">
            <a:hlinkClick r:id="rId4" action="ppaction://hlinksldjump" highlightClick="1"/>
          </p:cNvPr>
          <p:cNvSpPr/>
          <p:nvPr/>
        </p:nvSpPr>
        <p:spPr>
          <a:xfrm>
            <a:off x="3982739" y="5737324"/>
            <a:ext cx="1111941"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rPr>
              <a:t>New PCD</a:t>
            </a:r>
            <a:endParaRPr lang="en-US" sz="1200" b="1" dirty="0">
              <a:solidFill>
                <a:schemeClr val="tx1"/>
              </a:solidFill>
            </a:endParaRPr>
          </a:p>
        </p:txBody>
      </p:sp>
      <p:sp>
        <p:nvSpPr>
          <p:cNvPr id="23" name="Action Button: Custom 22">
            <a:hlinkClick r:id="rId4" action="ppaction://hlinksldjump" highlightClick="1"/>
          </p:cNvPr>
          <p:cNvSpPr/>
          <p:nvPr/>
        </p:nvSpPr>
        <p:spPr>
          <a:xfrm>
            <a:off x="5602616" y="5737324"/>
            <a:ext cx="1111941"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rPr>
              <a:t>Save As</a:t>
            </a:r>
            <a:endParaRPr lang="en-US" sz="1200" b="1" dirty="0">
              <a:solidFill>
                <a:schemeClr val="tx1"/>
              </a:solidFill>
            </a:endParaRPr>
          </a:p>
        </p:txBody>
      </p:sp>
      <p:pic>
        <p:nvPicPr>
          <p:cNvPr id="10" name="Picture 9"/>
          <p:cNvPicPr>
            <a:picLocks noChangeAspect="1"/>
          </p:cNvPicPr>
          <p:nvPr/>
        </p:nvPicPr>
        <p:blipFill rotWithShape="1">
          <a:blip r:embed="rId6"/>
          <a:srcRect l="1213" t="25503" r="1600" b="6236"/>
          <a:stretch/>
        </p:blipFill>
        <p:spPr>
          <a:xfrm>
            <a:off x="539196" y="1828371"/>
            <a:ext cx="7998106" cy="3067291"/>
          </a:xfrm>
          <a:prstGeom prst="rect">
            <a:avLst/>
          </a:prstGeom>
          <a:ln>
            <a:solidFill>
              <a:schemeClr val="tx1"/>
            </a:solidFill>
          </a:ln>
        </p:spPr>
      </p:pic>
      <p:sp>
        <p:nvSpPr>
          <p:cNvPr id="26" name="Rectangle 25"/>
          <p:cNvSpPr/>
          <p:nvPr/>
        </p:nvSpPr>
        <p:spPr>
          <a:xfrm>
            <a:off x="545443" y="4872072"/>
            <a:ext cx="7985612" cy="1524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Process 26"/>
          <p:cNvSpPr/>
          <p:nvPr/>
        </p:nvSpPr>
        <p:spPr>
          <a:xfrm>
            <a:off x="786387" y="4883647"/>
            <a:ext cx="116438" cy="123280"/>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rot="16200000">
            <a:off x="8391630" y="4895222"/>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rot="5400000">
            <a:off x="606887" y="4895340"/>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29890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4800600" y="755485"/>
            <a:ext cx="4117128" cy="213209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u="sng" dirty="0" smtClean="0">
                <a:solidFill>
                  <a:schemeClr val="tx1"/>
                </a:solidFill>
              </a:rPr>
              <a:t>PCD Objects</a:t>
            </a:r>
            <a:endParaRPr lang="en-US" sz="1400" b="1" u="sng" dirty="0">
              <a:solidFill>
                <a:schemeClr val="tx1"/>
              </a:solidFill>
            </a:endParaRPr>
          </a:p>
        </p:txBody>
      </p:sp>
      <p:sp>
        <p:nvSpPr>
          <p:cNvPr id="2" name="Title 1"/>
          <p:cNvSpPr>
            <a:spLocks noGrp="1"/>
          </p:cNvSpPr>
          <p:nvPr>
            <p:ph type="title"/>
          </p:nvPr>
        </p:nvSpPr>
        <p:spPr>
          <a:xfrm>
            <a:off x="247649" y="82793"/>
            <a:ext cx="7886700" cy="794899"/>
          </a:xfrm>
        </p:spPr>
        <p:txBody>
          <a:bodyPr/>
          <a:lstStyle/>
          <a:p>
            <a:r>
              <a:rPr lang="en-US" dirty="0" smtClean="0"/>
              <a:t>PCD Tracker Objects</a:t>
            </a:r>
            <a:endParaRPr lang="en-US" dirty="0"/>
          </a:p>
        </p:txBody>
      </p:sp>
      <p:sp>
        <p:nvSpPr>
          <p:cNvPr id="4" name="Date Placeholder 3"/>
          <p:cNvSpPr>
            <a:spLocks noGrp="1"/>
          </p:cNvSpPr>
          <p:nvPr>
            <p:ph type="dt" sz="half" idx="10"/>
          </p:nvPr>
        </p:nvSpPr>
        <p:spPr/>
        <p:txBody>
          <a:bodyPr/>
          <a:lstStyle/>
          <a:p>
            <a:r>
              <a:rPr lang="en-US" sz="1000" dirty="0" smtClean="0"/>
              <a:t>5/18/17</a:t>
            </a:r>
            <a:endParaRPr lang="en-US" sz="1000"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E7E4F1F3-89CE-45FD-84A5-5DB6D4995480}" type="slidenum">
              <a:rPr lang="en-US" sz="1000" smtClean="0"/>
              <a:t>20</a:t>
            </a:fld>
            <a:endParaRPr lang="en-US" sz="1000" dirty="0"/>
          </a:p>
        </p:txBody>
      </p:sp>
      <p:sp>
        <p:nvSpPr>
          <p:cNvPr id="32" name="TextBox 31"/>
          <p:cNvSpPr txBox="1"/>
          <p:nvPr/>
        </p:nvSpPr>
        <p:spPr>
          <a:xfrm>
            <a:off x="7656224" y="1730561"/>
            <a:ext cx="1104213" cy="407804"/>
          </a:xfrm>
          <a:prstGeom prst="rect">
            <a:avLst/>
          </a:prstGeom>
          <a:solidFill>
            <a:schemeClr val="accent4">
              <a:lumMod val="40000"/>
              <a:lumOff val="60000"/>
            </a:schemeClr>
          </a:solidFill>
          <a:ln>
            <a:solidFill>
              <a:schemeClr val="tx1"/>
            </a:solidFill>
          </a:ln>
        </p:spPr>
        <p:txBody>
          <a:bodyPr wrap="square" rtlCol="0">
            <a:spAutoFit/>
          </a:bodyPr>
          <a:lstStyle/>
          <a:p>
            <a:r>
              <a:rPr lang="en-US" sz="1050" b="1" u="sng" dirty="0" smtClean="0"/>
              <a:t>contract</a:t>
            </a:r>
          </a:p>
          <a:p>
            <a:endParaRPr lang="en-US" sz="1000" dirty="0"/>
          </a:p>
        </p:txBody>
      </p:sp>
      <p:sp>
        <p:nvSpPr>
          <p:cNvPr id="33" name="TextBox 32"/>
          <p:cNvSpPr txBox="1"/>
          <p:nvPr/>
        </p:nvSpPr>
        <p:spPr>
          <a:xfrm>
            <a:off x="7656224" y="2317352"/>
            <a:ext cx="663964" cy="407804"/>
          </a:xfrm>
          <a:prstGeom prst="rect">
            <a:avLst/>
          </a:prstGeom>
          <a:solidFill>
            <a:schemeClr val="accent4">
              <a:lumMod val="40000"/>
              <a:lumOff val="60000"/>
            </a:schemeClr>
          </a:solidFill>
          <a:ln>
            <a:solidFill>
              <a:schemeClr val="tx1"/>
            </a:solidFill>
          </a:ln>
        </p:spPr>
        <p:txBody>
          <a:bodyPr wrap="none" rtlCol="0">
            <a:spAutoFit/>
          </a:bodyPr>
          <a:lstStyle/>
          <a:p>
            <a:r>
              <a:rPr lang="en-US" sz="1050" b="1" u="sng" dirty="0" smtClean="0"/>
              <a:t>program</a:t>
            </a:r>
          </a:p>
          <a:p>
            <a:endParaRPr lang="en-US" sz="1000" dirty="0"/>
          </a:p>
        </p:txBody>
      </p:sp>
      <p:sp>
        <p:nvSpPr>
          <p:cNvPr id="34" name="TextBox 33"/>
          <p:cNvSpPr txBox="1"/>
          <p:nvPr/>
        </p:nvSpPr>
        <p:spPr>
          <a:xfrm>
            <a:off x="4960727" y="1437143"/>
            <a:ext cx="1864613" cy="869469"/>
          </a:xfrm>
          <a:prstGeom prst="rect">
            <a:avLst/>
          </a:prstGeom>
          <a:solidFill>
            <a:schemeClr val="accent4">
              <a:lumMod val="40000"/>
              <a:lumOff val="60000"/>
            </a:schemeClr>
          </a:solidFill>
          <a:ln>
            <a:solidFill>
              <a:schemeClr val="tx1"/>
            </a:solidFill>
          </a:ln>
        </p:spPr>
        <p:txBody>
          <a:bodyPr wrap="none" rtlCol="0">
            <a:spAutoFit/>
          </a:bodyPr>
          <a:lstStyle/>
          <a:p>
            <a:r>
              <a:rPr lang="en-US" sz="1050" b="1" u="sng" dirty="0" smtClean="0"/>
              <a:t>pcd</a:t>
            </a:r>
          </a:p>
          <a:p>
            <a:pPr>
              <a:tabLst>
                <a:tab pos="1371600" algn="l"/>
              </a:tabLst>
            </a:pPr>
            <a:r>
              <a:rPr lang="en-US" sz="1000" dirty="0" err="1"/>
              <a:t>recId</a:t>
            </a:r>
            <a:r>
              <a:rPr lang="en-US" sz="1000" dirty="0"/>
              <a:t>	</a:t>
            </a:r>
            <a:r>
              <a:rPr lang="en-US" sz="1000" dirty="0" err="1" smtClean="0"/>
              <a:t>seq</a:t>
            </a:r>
            <a:endParaRPr lang="en-US" sz="1000" dirty="0" smtClean="0"/>
          </a:p>
          <a:p>
            <a:pPr>
              <a:tabLst>
                <a:tab pos="1371600" algn="l"/>
              </a:tabLst>
            </a:pPr>
            <a:r>
              <a:rPr lang="en-US" sz="1000" dirty="0" err="1" smtClean="0"/>
              <a:t>pcdId</a:t>
            </a:r>
            <a:r>
              <a:rPr lang="en-US" sz="1000" dirty="0" smtClean="0"/>
              <a:t>	string</a:t>
            </a:r>
            <a:endParaRPr lang="en-US" sz="1000" dirty="0"/>
          </a:p>
          <a:p>
            <a:pPr>
              <a:tabLst>
                <a:tab pos="1371600" algn="l"/>
              </a:tabLst>
            </a:pPr>
            <a:r>
              <a:rPr lang="en-US" sz="1000" dirty="0"/>
              <a:t>…</a:t>
            </a:r>
          </a:p>
          <a:p>
            <a:pPr>
              <a:tabLst>
                <a:tab pos="1371600" algn="l"/>
              </a:tabLst>
            </a:pPr>
            <a:r>
              <a:rPr lang="en-US" sz="1000" dirty="0"/>
              <a:t>metadata...	</a:t>
            </a:r>
            <a:r>
              <a:rPr lang="en-US" sz="1000" dirty="0" smtClean="0"/>
              <a:t>…</a:t>
            </a:r>
            <a:endParaRPr lang="en-US" sz="1000" dirty="0"/>
          </a:p>
        </p:txBody>
      </p:sp>
      <p:sp>
        <p:nvSpPr>
          <p:cNvPr id="35" name="TextBox 34"/>
          <p:cNvSpPr txBox="1"/>
          <p:nvPr/>
        </p:nvSpPr>
        <p:spPr>
          <a:xfrm>
            <a:off x="7645028" y="1149368"/>
            <a:ext cx="832279" cy="407804"/>
          </a:xfrm>
          <a:prstGeom prst="rect">
            <a:avLst/>
          </a:prstGeom>
          <a:solidFill>
            <a:schemeClr val="accent4">
              <a:lumMod val="40000"/>
              <a:lumOff val="60000"/>
            </a:schemeClr>
          </a:solidFill>
          <a:ln>
            <a:solidFill>
              <a:schemeClr val="tx1"/>
            </a:solidFill>
          </a:ln>
        </p:spPr>
        <p:txBody>
          <a:bodyPr wrap="none" rtlCol="0">
            <a:spAutoFit/>
          </a:bodyPr>
          <a:lstStyle/>
          <a:p>
            <a:r>
              <a:rPr lang="en-US" sz="1050" b="1" u="sng" dirty="0" smtClean="0"/>
              <a:t>attachment</a:t>
            </a:r>
          </a:p>
          <a:p>
            <a:endParaRPr lang="en-US" sz="1000" dirty="0"/>
          </a:p>
        </p:txBody>
      </p:sp>
      <p:sp>
        <p:nvSpPr>
          <p:cNvPr id="65" name="TextBox 64"/>
          <p:cNvSpPr txBox="1"/>
          <p:nvPr/>
        </p:nvSpPr>
        <p:spPr>
          <a:xfrm>
            <a:off x="1347437" y="1592312"/>
            <a:ext cx="1750800" cy="715581"/>
          </a:xfrm>
          <a:prstGeom prst="rect">
            <a:avLst/>
          </a:prstGeom>
          <a:solidFill>
            <a:schemeClr val="bg1">
              <a:lumMod val="85000"/>
            </a:schemeClr>
          </a:solidFill>
          <a:ln>
            <a:solidFill>
              <a:schemeClr val="tx1"/>
            </a:solidFill>
          </a:ln>
        </p:spPr>
        <p:txBody>
          <a:bodyPr wrap="none" rtlCol="0">
            <a:spAutoFit/>
          </a:bodyPr>
          <a:lstStyle/>
          <a:p>
            <a:r>
              <a:rPr lang="en-US" sz="1050" b="1" u="sng" dirty="0" smtClean="0"/>
              <a:t>trackers</a:t>
            </a:r>
          </a:p>
          <a:p>
            <a:pPr>
              <a:tabLst>
                <a:tab pos="1371600" algn="l"/>
              </a:tabLst>
            </a:pPr>
            <a:r>
              <a:rPr lang="en-US" sz="1000" dirty="0" err="1" smtClean="0"/>
              <a:t>recId</a:t>
            </a:r>
            <a:r>
              <a:rPr lang="en-US" sz="1000" dirty="0" smtClean="0"/>
              <a:t>	</a:t>
            </a:r>
            <a:r>
              <a:rPr lang="en-US" sz="1000" dirty="0" err="1" smtClean="0"/>
              <a:t>seq</a:t>
            </a:r>
            <a:endParaRPr lang="en-US" sz="1000" dirty="0" smtClean="0"/>
          </a:p>
          <a:p>
            <a:pPr>
              <a:tabLst>
                <a:tab pos="1371600" algn="l"/>
              </a:tabLst>
            </a:pPr>
            <a:r>
              <a:rPr lang="en-US" sz="1000" dirty="0" smtClean="0"/>
              <a:t>…</a:t>
            </a:r>
          </a:p>
          <a:p>
            <a:pPr>
              <a:tabLst>
                <a:tab pos="1371600" algn="l"/>
              </a:tabLst>
            </a:pPr>
            <a:r>
              <a:rPr lang="en-US" sz="1000" dirty="0" smtClean="0"/>
              <a:t>metadata...	…</a:t>
            </a:r>
            <a:endParaRPr lang="en-US" sz="1000" dirty="0"/>
          </a:p>
        </p:txBody>
      </p:sp>
      <p:cxnSp>
        <p:nvCxnSpPr>
          <p:cNvPr id="67" name="Straight Arrow Connector 15"/>
          <p:cNvCxnSpPr>
            <a:stCxn id="34" idx="1"/>
            <a:endCxn id="65" idx="3"/>
          </p:cNvCxnSpPr>
          <p:nvPr/>
        </p:nvCxnSpPr>
        <p:spPr>
          <a:xfrm rot="10800000" flipV="1">
            <a:off x="3098237" y="1871877"/>
            <a:ext cx="1862490" cy="78225"/>
          </a:xfrm>
          <a:prstGeom prst="bentConnector3">
            <a:avLst>
              <a:gd name="adj1" fmla="val 50000"/>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15"/>
          <p:cNvCxnSpPr>
            <a:stCxn id="30" idx="0"/>
            <a:endCxn id="29" idx="2"/>
          </p:cNvCxnSpPr>
          <p:nvPr/>
        </p:nvCxnSpPr>
        <p:spPr>
          <a:xfrm rot="5400000" flipH="1" flipV="1">
            <a:off x="3465134" y="4512831"/>
            <a:ext cx="457392" cy="12700"/>
          </a:xfrm>
          <a:prstGeom prst="bentConnector3">
            <a:avLst>
              <a:gd name="adj1" fmla="val 50000"/>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698846" y="3053029"/>
            <a:ext cx="1989968" cy="1231106"/>
          </a:xfrm>
          <a:prstGeom prst="rect">
            <a:avLst/>
          </a:prstGeom>
          <a:solidFill>
            <a:schemeClr val="bg1">
              <a:lumMod val="85000"/>
            </a:schemeClr>
          </a:solidFill>
          <a:ln>
            <a:solidFill>
              <a:schemeClr val="tx1"/>
            </a:solidFill>
          </a:ln>
        </p:spPr>
        <p:txBody>
          <a:bodyPr wrap="none" rtlCol="0">
            <a:spAutoFit/>
          </a:bodyPr>
          <a:lstStyle/>
          <a:p>
            <a:pPr>
              <a:tabLst>
                <a:tab pos="1598613" algn="l"/>
              </a:tabLst>
            </a:pPr>
            <a:r>
              <a:rPr lang="en-US" sz="1100" b="1" u="sng" dirty="0" err="1" smtClean="0"/>
              <a:t>hardwareList</a:t>
            </a:r>
            <a:endParaRPr lang="en-US" sz="1100" b="1" u="sng" dirty="0"/>
          </a:p>
          <a:p>
            <a:pPr>
              <a:tabLst>
                <a:tab pos="1598613" algn="l"/>
              </a:tabLst>
            </a:pPr>
            <a:r>
              <a:rPr lang="en-US" sz="1050" dirty="0" err="1"/>
              <a:t>recid</a:t>
            </a:r>
            <a:r>
              <a:rPr lang="en-US" sz="1050" dirty="0"/>
              <a:t>	</a:t>
            </a:r>
            <a:r>
              <a:rPr lang="en-US" sz="1050" dirty="0" err="1"/>
              <a:t>seq</a:t>
            </a:r>
            <a:endParaRPr lang="en-US" sz="1050" dirty="0"/>
          </a:p>
          <a:p>
            <a:pPr>
              <a:tabLst>
                <a:tab pos="1598613" algn="l"/>
              </a:tabLst>
            </a:pPr>
            <a:r>
              <a:rPr lang="en-US" sz="1050" dirty="0" err="1" smtClean="0"/>
              <a:t>nameHardwareList</a:t>
            </a:r>
            <a:endParaRPr lang="en-US" sz="1050" dirty="0" smtClean="0"/>
          </a:p>
          <a:p>
            <a:pPr>
              <a:tabLst>
                <a:tab pos="1598613" algn="l"/>
              </a:tabLst>
            </a:pPr>
            <a:r>
              <a:rPr lang="en-US" sz="1050" dirty="0" err="1" smtClean="0"/>
              <a:t>itemCount</a:t>
            </a:r>
            <a:endParaRPr lang="en-US" sz="1050" dirty="0" smtClean="0"/>
          </a:p>
          <a:p>
            <a:pPr>
              <a:tabLst>
                <a:tab pos="1598613" algn="l"/>
              </a:tabLst>
            </a:pPr>
            <a:r>
              <a:rPr lang="en-US" sz="1050" dirty="0" err="1" smtClean="0"/>
              <a:t>totalQty</a:t>
            </a:r>
            <a:endParaRPr lang="en-US" sz="1050" dirty="0" smtClean="0"/>
          </a:p>
          <a:p>
            <a:pPr>
              <a:tabLst>
                <a:tab pos="1371600" algn="l"/>
              </a:tabLst>
            </a:pPr>
            <a:r>
              <a:rPr lang="en-US" sz="1050" dirty="0" err="1"/>
              <a:t>totalCost</a:t>
            </a:r>
            <a:endParaRPr lang="en-US" sz="1050" dirty="0"/>
          </a:p>
          <a:p>
            <a:pPr>
              <a:tabLst>
                <a:tab pos="1371600" algn="l"/>
              </a:tabLst>
            </a:pPr>
            <a:r>
              <a:rPr lang="en-US" sz="1050" dirty="0"/>
              <a:t>metadata...	</a:t>
            </a:r>
            <a:r>
              <a:rPr lang="en-US" sz="1050" dirty="0" smtClean="0"/>
              <a:t>…</a:t>
            </a:r>
            <a:endParaRPr lang="en-US" sz="1050" dirty="0"/>
          </a:p>
        </p:txBody>
      </p:sp>
      <p:sp>
        <p:nvSpPr>
          <p:cNvPr id="30" name="TextBox 29"/>
          <p:cNvSpPr txBox="1"/>
          <p:nvPr/>
        </p:nvSpPr>
        <p:spPr>
          <a:xfrm>
            <a:off x="2698846" y="4741527"/>
            <a:ext cx="1989968" cy="1877437"/>
          </a:xfrm>
          <a:prstGeom prst="rect">
            <a:avLst/>
          </a:prstGeom>
          <a:solidFill>
            <a:schemeClr val="bg1">
              <a:lumMod val="85000"/>
            </a:schemeClr>
          </a:solidFill>
          <a:ln>
            <a:solidFill>
              <a:schemeClr val="tx1"/>
            </a:solidFill>
          </a:ln>
        </p:spPr>
        <p:txBody>
          <a:bodyPr wrap="none" rtlCol="0">
            <a:spAutoFit/>
          </a:bodyPr>
          <a:lstStyle/>
          <a:p>
            <a:pPr>
              <a:tabLst>
                <a:tab pos="1598613" algn="l"/>
              </a:tabLst>
            </a:pPr>
            <a:r>
              <a:rPr lang="en-US" sz="1100" b="1" u="sng" dirty="0" err="1" smtClean="0"/>
              <a:t>hardwareListItems</a:t>
            </a:r>
            <a:endParaRPr lang="en-US" sz="1100" b="1" u="sng" dirty="0"/>
          </a:p>
          <a:p>
            <a:pPr>
              <a:tabLst>
                <a:tab pos="1598613" algn="l"/>
              </a:tabLst>
            </a:pPr>
            <a:r>
              <a:rPr lang="en-US" sz="1050" dirty="0" err="1"/>
              <a:t>recid</a:t>
            </a:r>
            <a:r>
              <a:rPr lang="en-US" sz="1050" dirty="0"/>
              <a:t>	</a:t>
            </a:r>
            <a:r>
              <a:rPr lang="en-US" sz="1050" dirty="0" err="1"/>
              <a:t>seq</a:t>
            </a:r>
            <a:endParaRPr lang="en-US" sz="1050" dirty="0"/>
          </a:p>
          <a:p>
            <a:pPr>
              <a:tabLst>
                <a:tab pos="1598613" algn="l"/>
              </a:tabLst>
            </a:pPr>
            <a:r>
              <a:rPr lang="en-US" sz="1050" dirty="0" err="1" smtClean="0"/>
              <a:t>partNum</a:t>
            </a:r>
            <a:endParaRPr lang="en-US" sz="1050" dirty="0"/>
          </a:p>
          <a:p>
            <a:pPr>
              <a:tabLst>
                <a:tab pos="1598613" algn="l"/>
              </a:tabLst>
            </a:pPr>
            <a:r>
              <a:rPr lang="en-US" sz="1050" dirty="0" smtClean="0"/>
              <a:t>manufacture</a:t>
            </a:r>
          </a:p>
          <a:p>
            <a:pPr>
              <a:tabLst>
                <a:tab pos="1598613" algn="l"/>
              </a:tabLst>
            </a:pPr>
            <a:r>
              <a:rPr lang="en-US" sz="1050" dirty="0" err="1" smtClean="0"/>
              <a:t>partNumMfg</a:t>
            </a:r>
            <a:endParaRPr lang="en-US" sz="1050" dirty="0" smtClean="0"/>
          </a:p>
          <a:p>
            <a:pPr>
              <a:tabLst>
                <a:tab pos="1598613" algn="l"/>
              </a:tabLst>
            </a:pPr>
            <a:r>
              <a:rPr lang="en-US" sz="1050" dirty="0" smtClean="0"/>
              <a:t>nomenclature</a:t>
            </a:r>
          </a:p>
          <a:p>
            <a:pPr>
              <a:tabLst>
                <a:tab pos="1598613" algn="l"/>
              </a:tabLst>
            </a:pPr>
            <a:r>
              <a:rPr lang="en-US" sz="1050" dirty="0" err="1" smtClean="0"/>
              <a:t>qty</a:t>
            </a:r>
            <a:endParaRPr lang="en-US" sz="1050" dirty="0" smtClean="0"/>
          </a:p>
          <a:p>
            <a:pPr>
              <a:tabLst>
                <a:tab pos="1598613" algn="l"/>
              </a:tabLst>
            </a:pPr>
            <a:r>
              <a:rPr lang="en-US" sz="1050" dirty="0" err="1"/>
              <a:t>unitCost</a:t>
            </a:r>
            <a:endParaRPr lang="en-US" sz="1050" dirty="0"/>
          </a:p>
          <a:p>
            <a:pPr>
              <a:tabLst>
                <a:tab pos="1598613" algn="l"/>
              </a:tabLst>
            </a:pPr>
            <a:r>
              <a:rPr lang="en-US" sz="1050" dirty="0" err="1" smtClean="0"/>
              <a:t>workPackage</a:t>
            </a:r>
            <a:endParaRPr lang="en-US" sz="1050" dirty="0" smtClean="0"/>
          </a:p>
          <a:p>
            <a:pPr>
              <a:tabLst>
                <a:tab pos="1371600" algn="l"/>
              </a:tabLst>
            </a:pPr>
            <a:r>
              <a:rPr lang="en-US" sz="1050" dirty="0" err="1"/>
              <a:t>poNum</a:t>
            </a:r>
            <a:endParaRPr lang="en-US" sz="1050" dirty="0"/>
          </a:p>
          <a:p>
            <a:pPr>
              <a:tabLst>
                <a:tab pos="1371600" algn="l"/>
              </a:tabLst>
            </a:pPr>
            <a:r>
              <a:rPr lang="en-US" sz="1050" dirty="0"/>
              <a:t>metadata...	</a:t>
            </a:r>
            <a:r>
              <a:rPr lang="en-US" sz="1050" dirty="0" smtClean="0"/>
              <a:t>…</a:t>
            </a:r>
            <a:endParaRPr lang="en-US" sz="1050" dirty="0"/>
          </a:p>
        </p:txBody>
      </p:sp>
      <p:cxnSp>
        <p:nvCxnSpPr>
          <p:cNvPr id="36" name="Straight Arrow Connector 15"/>
          <p:cNvCxnSpPr>
            <a:stCxn id="34" idx="2"/>
            <a:endCxn id="29" idx="0"/>
          </p:cNvCxnSpPr>
          <p:nvPr/>
        </p:nvCxnSpPr>
        <p:spPr>
          <a:xfrm rot="5400000">
            <a:off x="4420224" y="1580218"/>
            <a:ext cx="746417" cy="2199204"/>
          </a:xfrm>
          <a:prstGeom prst="bentConnector3">
            <a:avLst>
              <a:gd name="adj1" fmla="val 50000"/>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15"/>
          <p:cNvCxnSpPr>
            <a:stCxn id="35" idx="2"/>
            <a:endCxn id="34" idx="3"/>
          </p:cNvCxnSpPr>
          <p:nvPr/>
        </p:nvCxnSpPr>
        <p:spPr>
          <a:xfrm rot="5400000">
            <a:off x="7285901" y="1096611"/>
            <a:ext cx="314706" cy="1235828"/>
          </a:xfrm>
          <a:prstGeom prst="bentConnector2">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15"/>
          <p:cNvCxnSpPr>
            <a:stCxn id="32" idx="1"/>
            <a:endCxn id="34" idx="3"/>
          </p:cNvCxnSpPr>
          <p:nvPr/>
        </p:nvCxnSpPr>
        <p:spPr>
          <a:xfrm rot="10800000">
            <a:off x="6825340" y="1871879"/>
            <a:ext cx="830884" cy="62585"/>
          </a:xfrm>
          <a:prstGeom prst="bentConnector3">
            <a:avLst>
              <a:gd name="adj1" fmla="val 50000"/>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15"/>
          <p:cNvCxnSpPr>
            <a:stCxn id="33" idx="1"/>
            <a:endCxn id="34" idx="3"/>
          </p:cNvCxnSpPr>
          <p:nvPr/>
        </p:nvCxnSpPr>
        <p:spPr>
          <a:xfrm rot="10800000">
            <a:off x="6825340" y="1871878"/>
            <a:ext cx="830884" cy="649376"/>
          </a:xfrm>
          <a:prstGeom prst="bentConnector3">
            <a:avLst>
              <a:gd name="adj1" fmla="val 50000"/>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166928" y="3086343"/>
            <a:ext cx="1750800" cy="715581"/>
          </a:xfrm>
          <a:prstGeom prst="rect">
            <a:avLst/>
          </a:prstGeom>
          <a:solidFill>
            <a:schemeClr val="bg1">
              <a:lumMod val="85000"/>
            </a:schemeClr>
          </a:solidFill>
          <a:ln>
            <a:solidFill>
              <a:schemeClr val="tx1"/>
            </a:solidFill>
          </a:ln>
        </p:spPr>
        <p:txBody>
          <a:bodyPr wrap="none" rtlCol="0">
            <a:spAutoFit/>
          </a:bodyPr>
          <a:lstStyle/>
          <a:p>
            <a:r>
              <a:rPr lang="en-US" sz="1050" b="1" u="sng" dirty="0" smtClean="0"/>
              <a:t>users</a:t>
            </a:r>
          </a:p>
          <a:p>
            <a:pPr>
              <a:tabLst>
                <a:tab pos="1371600" algn="l"/>
              </a:tabLst>
            </a:pPr>
            <a:r>
              <a:rPr lang="en-US" sz="1000" dirty="0" err="1" smtClean="0"/>
              <a:t>recId</a:t>
            </a:r>
            <a:r>
              <a:rPr lang="en-US" sz="1000" dirty="0" smtClean="0"/>
              <a:t>	</a:t>
            </a:r>
            <a:r>
              <a:rPr lang="en-US" sz="1000" dirty="0" err="1" smtClean="0"/>
              <a:t>seq</a:t>
            </a:r>
            <a:endParaRPr lang="en-US" sz="1000" dirty="0" smtClean="0"/>
          </a:p>
          <a:p>
            <a:pPr>
              <a:tabLst>
                <a:tab pos="1371600" algn="l"/>
              </a:tabLst>
            </a:pPr>
            <a:r>
              <a:rPr lang="en-US" sz="1000" dirty="0" smtClean="0"/>
              <a:t>…</a:t>
            </a:r>
          </a:p>
          <a:p>
            <a:pPr>
              <a:tabLst>
                <a:tab pos="1371600" algn="l"/>
              </a:tabLst>
            </a:pPr>
            <a:r>
              <a:rPr lang="en-US" sz="1000" dirty="0" smtClean="0"/>
              <a:t>metadata...	…</a:t>
            </a:r>
            <a:endParaRPr lang="en-US" sz="1000" dirty="0"/>
          </a:p>
        </p:txBody>
      </p:sp>
      <p:sp>
        <p:nvSpPr>
          <p:cNvPr id="21" name="TextBox 20"/>
          <p:cNvSpPr txBox="1"/>
          <p:nvPr/>
        </p:nvSpPr>
        <p:spPr>
          <a:xfrm>
            <a:off x="247649" y="710917"/>
            <a:ext cx="1750800" cy="715581"/>
          </a:xfrm>
          <a:prstGeom prst="rect">
            <a:avLst/>
          </a:prstGeom>
          <a:solidFill>
            <a:schemeClr val="bg1">
              <a:lumMod val="85000"/>
            </a:schemeClr>
          </a:solidFill>
          <a:ln>
            <a:solidFill>
              <a:schemeClr val="tx1"/>
            </a:solidFill>
          </a:ln>
        </p:spPr>
        <p:txBody>
          <a:bodyPr wrap="none" rtlCol="0">
            <a:spAutoFit/>
          </a:bodyPr>
          <a:lstStyle/>
          <a:p>
            <a:r>
              <a:rPr lang="en-US" sz="1050" b="1" u="sng" dirty="0" smtClean="0"/>
              <a:t>remarks</a:t>
            </a:r>
          </a:p>
          <a:p>
            <a:pPr>
              <a:tabLst>
                <a:tab pos="1371600" algn="l"/>
              </a:tabLst>
            </a:pPr>
            <a:r>
              <a:rPr lang="en-US" sz="1000" dirty="0" err="1" smtClean="0"/>
              <a:t>recId</a:t>
            </a:r>
            <a:r>
              <a:rPr lang="en-US" sz="1000" dirty="0" smtClean="0"/>
              <a:t>	</a:t>
            </a:r>
            <a:r>
              <a:rPr lang="en-US" sz="1000" dirty="0" err="1" smtClean="0"/>
              <a:t>seq</a:t>
            </a:r>
            <a:endParaRPr lang="en-US" sz="1000" dirty="0" smtClean="0"/>
          </a:p>
          <a:p>
            <a:pPr>
              <a:tabLst>
                <a:tab pos="1371600" algn="l"/>
              </a:tabLst>
            </a:pPr>
            <a:r>
              <a:rPr lang="en-US" sz="1000" dirty="0" smtClean="0"/>
              <a:t>…</a:t>
            </a:r>
          </a:p>
          <a:p>
            <a:pPr>
              <a:tabLst>
                <a:tab pos="1371600" algn="l"/>
              </a:tabLst>
            </a:pPr>
            <a:r>
              <a:rPr lang="en-US" sz="1000" dirty="0" smtClean="0"/>
              <a:t>metadata...	…</a:t>
            </a:r>
            <a:endParaRPr lang="en-US" sz="1000" dirty="0"/>
          </a:p>
        </p:txBody>
      </p:sp>
      <p:sp>
        <p:nvSpPr>
          <p:cNvPr id="23" name="TextBox 22"/>
          <p:cNvSpPr txBox="1"/>
          <p:nvPr/>
        </p:nvSpPr>
        <p:spPr>
          <a:xfrm>
            <a:off x="248827" y="5186464"/>
            <a:ext cx="1750800" cy="715581"/>
          </a:xfrm>
          <a:prstGeom prst="rect">
            <a:avLst/>
          </a:prstGeom>
          <a:solidFill>
            <a:schemeClr val="bg1">
              <a:lumMod val="85000"/>
            </a:schemeClr>
          </a:solidFill>
          <a:ln>
            <a:solidFill>
              <a:schemeClr val="tx1"/>
            </a:solidFill>
          </a:ln>
        </p:spPr>
        <p:txBody>
          <a:bodyPr wrap="none" rtlCol="0">
            <a:spAutoFit/>
          </a:bodyPr>
          <a:lstStyle/>
          <a:p>
            <a:r>
              <a:rPr lang="en-US" sz="1050" b="1" u="sng" dirty="0" smtClean="0"/>
              <a:t>tasks</a:t>
            </a:r>
          </a:p>
          <a:p>
            <a:pPr>
              <a:tabLst>
                <a:tab pos="1371600" algn="l"/>
              </a:tabLst>
            </a:pPr>
            <a:r>
              <a:rPr lang="en-US" sz="1000" dirty="0" err="1" smtClean="0"/>
              <a:t>recId</a:t>
            </a:r>
            <a:r>
              <a:rPr lang="en-US" sz="1000" dirty="0" smtClean="0"/>
              <a:t>	</a:t>
            </a:r>
            <a:r>
              <a:rPr lang="en-US" sz="1000" dirty="0" err="1" smtClean="0"/>
              <a:t>seq</a:t>
            </a:r>
            <a:endParaRPr lang="en-US" sz="1000" dirty="0" smtClean="0"/>
          </a:p>
          <a:p>
            <a:pPr>
              <a:tabLst>
                <a:tab pos="1371600" algn="l"/>
              </a:tabLst>
            </a:pPr>
            <a:r>
              <a:rPr lang="en-US" sz="1000" dirty="0" smtClean="0"/>
              <a:t>…</a:t>
            </a:r>
          </a:p>
          <a:p>
            <a:pPr>
              <a:tabLst>
                <a:tab pos="1371600" algn="l"/>
              </a:tabLst>
            </a:pPr>
            <a:r>
              <a:rPr lang="en-US" sz="1000" dirty="0" smtClean="0"/>
              <a:t>metadata...	…</a:t>
            </a:r>
            <a:endParaRPr lang="en-US" sz="1000" dirty="0"/>
          </a:p>
        </p:txBody>
      </p:sp>
      <p:sp>
        <p:nvSpPr>
          <p:cNvPr id="24" name="TextBox 23"/>
          <p:cNvSpPr txBox="1"/>
          <p:nvPr/>
        </p:nvSpPr>
        <p:spPr>
          <a:xfrm>
            <a:off x="6115050" y="3946477"/>
            <a:ext cx="1750800" cy="715581"/>
          </a:xfrm>
          <a:prstGeom prst="rect">
            <a:avLst/>
          </a:prstGeom>
          <a:solidFill>
            <a:schemeClr val="bg1">
              <a:lumMod val="85000"/>
            </a:schemeClr>
          </a:solidFill>
          <a:ln>
            <a:solidFill>
              <a:schemeClr val="tx1"/>
            </a:solidFill>
          </a:ln>
        </p:spPr>
        <p:txBody>
          <a:bodyPr wrap="none" rtlCol="0">
            <a:spAutoFit/>
          </a:bodyPr>
          <a:lstStyle/>
          <a:p>
            <a:r>
              <a:rPr lang="en-US" sz="1050" b="1" u="sng" dirty="0" err="1" smtClean="0"/>
              <a:t>enumTypes</a:t>
            </a:r>
            <a:endParaRPr lang="en-US" sz="1050" b="1" u="sng" dirty="0" smtClean="0"/>
          </a:p>
          <a:p>
            <a:pPr>
              <a:tabLst>
                <a:tab pos="1371600" algn="l"/>
              </a:tabLst>
            </a:pPr>
            <a:r>
              <a:rPr lang="en-US" sz="1000" dirty="0" err="1" smtClean="0"/>
              <a:t>recId</a:t>
            </a:r>
            <a:r>
              <a:rPr lang="en-US" sz="1000" dirty="0" smtClean="0"/>
              <a:t>	</a:t>
            </a:r>
            <a:r>
              <a:rPr lang="en-US" sz="1000" dirty="0" err="1" smtClean="0"/>
              <a:t>seq</a:t>
            </a:r>
            <a:endParaRPr lang="en-US" sz="1000" dirty="0" smtClean="0"/>
          </a:p>
          <a:p>
            <a:pPr>
              <a:tabLst>
                <a:tab pos="1371600" algn="l"/>
              </a:tabLst>
            </a:pPr>
            <a:r>
              <a:rPr lang="en-US" sz="1000" dirty="0" smtClean="0"/>
              <a:t>…</a:t>
            </a:r>
          </a:p>
          <a:p>
            <a:pPr>
              <a:tabLst>
                <a:tab pos="1371600" algn="l"/>
              </a:tabLst>
            </a:pPr>
            <a:r>
              <a:rPr lang="en-US" sz="1000" dirty="0" smtClean="0"/>
              <a:t>metadata...	…</a:t>
            </a:r>
            <a:endParaRPr lang="en-US" sz="1000" dirty="0"/>
          </a:p>
        </p:txBody>
      </p:sp>
      <p:sp>
        <p:nvSpPr>
          <p:cNvPr id="25" name="TextBox 24"/>
          <p:cNvSpPr txBox="1"/>
          <p:nvPr/>
        </p:nvSpPr>
        <p:spPr>
          <a:xfrm>
            <a:off x="6567854" y="6029245"/>
            <a:ext cx="1750800" cy="715581"/>
          </a:xfrm>
          <a:prstGeom prst="rect">
            <a:avLst/>
          </a:prstGeom>
          <a:solidFill>
            <a:schemeClr val="bg1">
              <a:lumMod val="85000"/>
            </a:schemeClr>
          </a:solidFill>
          <a:ln>
            <a:solidFill>
              <a:schemeClr val="tx1"/>
            </a:solidFill>
          </a:ln>
        </p:spPr>
        <p:txBody>
          <a:bodyPr wrap="none" rtlCol="0">
            <a:spAutoFit/>
          </a:bodyPr>
          <a:lstStyle/>
          <a:p>
            <a:r>
              <a:rPr lang="en-US" sz="1050" b="1" u="sng" dirty="0" err="1" smtClean="0"/>
              <a:t>enumValueAssociations</a:t>
            </a:r>
            <a:endParaRPr lang="en-US" sz="1050" b="1" u="sng" dirty="0" smtClean="0"/>
          </a:p>
          <a:p>
            <a:pPr>
              <a:tabLst>
                <a:tab pos="1371600" algn="l"/>
              </a:tabLst>
            </a:pPr>
            <a:r>
              <a:rPr lang="en-US" sz="1000" dirty="0" err="1" smtClean="0"/>
              <a:t>recId</a:t>
            </a:r>
            <a:r>
              <a:rPr lang="en-US" sz="1000" dirty="0" smtClean="0"/>
              <a:t>	</a:t>
            </a:r>
            <a:r>
              <a:rPr lang="en-US" sz="1000" dirty="0" err="1" smtClean="0"/>
              <a:t>seq</a:t>
            </a:r>
            <a:endParaRPr lang="en-US" sz="1000" dirty="0" smtClean="0"/>
          </a:p>
          <a:p>
            <a:pPr>
              <a:tabLst>
                <a:tab pos="1371600" algn="l"/>
              </a:tabLst>
            </a:pPr>
            <a:r>
              <a:rPr lang="en-US" sz="1000" dirty="0" smtClean="0"/>
              <a:t>…</a:t>
            </a:r>
          </a:p>
          <a:p>
            <a:pPr>
              <a:tabLst>
                <a:tab pos="1371600" algn="l"/>
              </a:tabLst>
            </a:pPr>
            <a:r>
              <a:rPr lang="en-US" sz="1000" dirty="0" smtClean="0"/>
              <a:t>metadata...	…</a:t>
            </a:r>
            <a:endParaRPr lang="en-US" sz="1000" dirty="0"/>
          </a:p>
        </p:txBody>
      </p:sp>
      <p:sp>
        <p:nvSpPr>
          <p:cNvPr id="26" name="TextBox 25"/>
          <p:cNvSpPr txBox="1"/>
          <p:nvPr/>
        </p:nvSpPr>
        <p:spPr>
          <a:xfrm>
            <a:off x="6115050" y="5011757"/>
            <a:ext cx="1750800" cy="715581"/>
          </a:xfrm>
          <a:prstGeom prst="rect">
            <a:avLst/>
          </a:prstGeom>
          <a:solidFill>
            <a:schemeClr val="bg1">
              <a:lumMod val="85000"/>
            </a:schemeClr>
          </a:solidFill>
          <a:ln>
            <a:solidFill>
              <a:schemeClr val="tx1"/>
            </a:solidFill>
          </a:ln>
        </p:spPr>
        <p:txBody>
          <a:bodyPr wrap="none" rtlCol="0">
            <a:spAutoFit/>
          </a:bodyPr>
          <a:lstStyle/>
          <a:p>
            <a:r>
              <a:rPr lang="en-US" sz="1050" b="1" u="sng" dirty="0" err="1" smtClean="0"/>
              <a:t>enumValues</a:t>
            </a:r>
            <a:endParaRPr lang="en-US" sz="1050" b="1" u="sng" dirty="0" smtClean="0"/>
          </a:p>
          <a:p>
            <a:pPr>
              <a:tabLst>
                <a:tab pos="1371600" algn="l"/>
              </a:tabLst>
            </a:pPr>
            <a:r>
              <a:rPr lang="en-US" sz="1000" dirty="0" err="1" smtClean="0"/>
              <a:t>recId</a:t>
            </a:r>
            <a:r>
              <a:rPr lang="en-US" sz="1000" dirty="0" smtClean="0"/>
              <a:t>	</a:t>
            </a:r>
            <a:r>
              <a:rPr lang="en-US" sz="1000" dirty="0" err="1" smtClean="0"/>
              <a:t>seq</a:t>
            </a:r>
            <a:endParaRPr lang="en-US" sz="1000" dirty="0" smtClean="0"/>
          </a:p>
          <a:p>
            <a:pPr>
              <a:tabLst>
                <a:tab pos="1371600" algn="l"/>
              </a:tabLst>
            </a:pPr>
            <a:r>
              <a:rPr lang="en-US" sz="1000" dirty="0" smtClean="0"/>
              <a:t>…</a:t>
            </a:r>
          </a:p>
          <a:p>
            <a:pPr>
              <a:tabLst>
                <a:tab pos="1371600" algn="l"/>
              </a:tabLst>
            </a:pPr>
            <a:r>
              <a:rPr lang="en-US" sz="1000" dirty="0" smtClean="0"/>
              <a:t>metadata...	…</a:t>
            </a:r>
            <a:endParaRPr lang="en-US" sz="1000" dirty="0"/>
          </a:p>
        </p:txBody>
      </p:sp>
      <p:cxnSp>
        <p:nvCxnSpPr>
          <p:cNvPr id="28" name="Straight Arrow Connector 15"/>
          <p:cNvCxnSpPr>
            <a:stCxn id="21" idx="3"/>
            <a:endCxn id="65" idx="0"/>
          </p:cNvCxnSpPr>
          <p:nvPr/>
        </p:nvCxnSpPr>
        <p:spPr>
          <a:xfrm>
            <a:off x="1998449" y="1068708"/>
            <a:ext cx="224388" cy="523604"/>
          </a:xfrm>
          <a:prstGeom prst="bentConnector2">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15"/>
          <p:cNvCxnSpPr>
            <a:stCxn id="23" idx="3"/>
            <a:endCxn id="65" idx="2"/>
          </p:cNvCxnSpPr>
          <p:nvPr/>
        </p:nvCxnSpPr>
        <p:spPr>
          <a:xfrm flipV="1">
            <a:off x="1999627" y="2307893"/>
            <a:ext cx="223210" cy="3236362"/>
          </a:xfrm>
          <a:prstGeom prst="bentConnector2">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15"/>
          <p:cNvCxnSpPr>
            <a:stCxn id="35" idx="2"/>
            <a:endCxn id="23" idx="2"/>
          </p:cNvCxnSpPr>
          <p:nvPr/>
        </p:nvCxnSpPr>
        <p:spPr>
          <a:xfrm rot="5400000">
            <a:off x="2420262" y="261138"/>
            <a:ext cx="4344873" cy="6936941"/>
          </a:xfrm>
          <a:prstGeom prst="bentConnector3">
            <a:avLst>
              <a:gd name="adj1" fmla="val 10526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15"/>
          <p:cNvCxnSpPr>
            <a:stCxn id="21" idx="2"/>
            <a:endCxn id="23" idx="0"/>
          </p:cNvCxnSpPr>
          <p:nvPr/>
        </p:nvCxnSpPr>
        <p:spPr>
          <a:xfrm rot="16200000" flipH="1">
            <a:off x="-756345" y="3305892"/>
            <a:ext cx="3759966" cy="1178"/>
          </a:xfrm>
          <a:prstGeom prst="bentConnector3">
            <a:avLst>
              <a:gd name="adj1" fmla="val 50000"/>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15"/>
          <p:cNvCxnSpPr>
            <a:stCxn id="21" idx="2"/>
            <a:endCxn id="29" idx="1"/>
          </p:cNvCxnSpPr>
          <p:nvPr/>
        </p:nvCxnSpPr>
        <p:spPr>
          <a:xfrm rot="16200000" flipH="1">
            <a:off x="789905" y="1759641"/>
            <a:ext cx="2242084" cy="1575797"/>
          </a:xfrm>
          <a:prstGeom prst="bentConnector2">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15"/>
          <p:cNvCxnSpPr>
            <a:stCxn id="35" idx="2"/>
            <a:endCxn id="29" idx="3"/>
          </p:cNvCxnSpPr>
          <p:nvPr/>
        </p:nvCxnSpPr>
        <p:spPr>
          <a:xfrm rot="5400000">
            <a:off x="5319286" y="926700"/>
            <a:ext cx="2111410" cy="3372354"/>
          </a:xfrm>
          <a:prstGeom prst="bentConnector2">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15"/>
          <p:cNvCxnSpPr>
            <a:stCxn id="21" idx="3"/>
            <a:endCxn id="34" idx="0"/>
          </p:cNvCxnSpPr>
          <p:nvPr/>
        </p:nvCxnSpPr>
        <p:spPr>
          <a:xfrm>
            <a:off x="1998449" y="1068708"/>
            <a:ext cx="3894585" cy="368435"/>
          </a:xfrm>
          <a:prstGeom prst="bentConnector2">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15"/>
          <p:cNvCxnSpPr>
            <a:stCxn id="26" idx="0"/>
            <a:endCxn id="24" idx="2"/>
          </p:cNvCxnSpPr>
          <p:nvPr/>
        </p:nvCxnSpPr>
        <p:spPr>
          <a:xfrm rot="5400000" flipH="1" flipV="1">
            <a:off x="6815601" y="4836908"/>
            <a:ext cx="349699" cy="12700"/>
          </a:xfrm>
          <a:prstGeom prst="bentConnector3">
            <a:avLst>
              <a:gd name="adj1" fmla="val 50000"/>
            </a:avLst>
          </a:prstGeom>
          <a:ln w="12700">
            <a:solidFill>
              <a:srgbClr val="FFC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15"/>
          <p:cNvCxnSpPr>
            <a:stCxn id="24" idx="1"/>
          </p:cNvCxnSpPr>
          <p:nvPr/>
        </p:nvCxnSpPr>
        <p:spPr>
          <a:xfrm rot="10800000" flipV="1">
            <a:off x="5813698" y="4304267"/>
            <a:ext cx="301352" cy="477819"/>
          </a:xfrm>
          <a:prstGeom prst="bentConnector2">
            <a:avLst/>
          </a:prstGeom>
          <a:ln w="12700">
            <a:solidFill>
              <a:srgbClr val="C0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15"/>
          <p:cNvCxnSpPr>
            <a:stCxn id="25" idx="0"/>
            <a:endCxn id="26" idx="2"/>
          </p:cNvCxnSpPr>
          <p:nvPr/>
        </p:nvCxnSpPr>
        <p:spPr>
          <a:xfrm rot="16200000" flipV="1">
            <a:off x="7065899" y="5651890"/>
            <a:ext cx="301907" cy="452804"/>
          </a:xfrm>
          <a:prstGeom prst="bentConnector3">
            <a:avLst>
              <a:gd name="adj1" fmla="val 50000"/>
            </a:avLst>
          </a:prstGeom>
          <a:ln w="12700">
            <a:solidFill>
              <a:srgbClr val="92D050"/>
            </a:solidFill>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3904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PCD Tracker Functions</a:t>
            </a:r>
            <a:endParaRPr lang="en-US" b="1" dirty="0"/>
          </a:p>
        </p:txBody>
      </p:sp>
      <p:sp>
        <p:nvSpPr>
          <p:cNvPr id="8" name="Text Placeholder 7"/>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r>
              <a:rPr lang="en-US" dirty="0" smtClean="0"/>
              <a:t>5/9/2017</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21</a:t>
            </a:fld>
            <a:endParaRPr lang="en-US"/>
          </a:p>
        </p:txBody>
      </p:sp>
    </p:spTree>
    <p:extLst>
      <p:ext uri="{BB962C8B-B14F-4D97-AF65-F5344CB8AC3E}">
        <p14:creationId xmlns:p14="http://schemas.microsoft.com/office/powerpoint/2010/main" val="8705997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smtClean="0"/>
              <a:t>Enumeration Helper</a:t>
            </a:r>
            <a:endParaRPr lang="en-US" dirty="0"/>
          </a:p>
        </p:txBody>
      </p:sp>
      <p:sp>
        <p:nvSpPr>
          <p:cNvPr id="4" name="Date Placeholder 3"/>
          <p:cNvSpPr>
            <a:spLocks noGrp="1"/>
          </p:cNvSpPr>
          <p:nvPr>
            <p:ph type="dt" sz="half" idx="10"/>
          </p:nvPr>
        </p:nvSpPr>
        <p:spPr/>
        <p:txBody>
          <a:bodyPr/>
          <a:lstStyle/>
          <a:p>
            <a:r>
              <a:rPr lang="en-US" dirty="0" smtClean="0"/>
              <a:t>5/9/2017</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22</a:t>
            </a:fld>
            <a:endParaRPr lang="en-US"/>
          </a:p>
        </p:txBody>
      </p:sp>
      <p:sp>
        <p:nvSpPr>
          <p:cNvPr id="8" name="Rectangle 7"/>
          <p:cNvSpPr/>
          <p:nvPr/>
        </p:nvSpPr>
        <p:spPr>
          <a:xfrm>
            <a:off x="5005136" y="1667661"/>
            <a:ext cx="3657601" cy="39053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800" b="0" dirty="0" smtClean="0">
                <a:solidFill>
                  <a:schemeClr val="tx1"/>
                </a:solidFill>
              </a:rPr>
              <a:t>Assign Enumeration</a:t>
            </a:r>
          </a:p>
          <a:p>
            <a:pPr algn="ctr" fontAlgn="auto">
              <a:spcBef>
                <a:spcPts val="0"/>
              </a:spcBef>
              <a:spcAft>
                <a:spcPts val="0"/>
              </a:spcAft>
            </a:pPr>
            <a:endParaRPr lang="en-US" sz="1200" b="0" dirty="0">
              <a:solidFill>
                <a:schemeClr val="tx1"/>
              </a:solidFill>
            </a:endParaRPr>
          </a:p>
          <a:p>
            <a:pPr marL="171450" indent="-171450" algn="ctr" fontAlgn="auto">
              <a:spcBef>
                <a:spcPts val="0"/>
              </a:spcBef>
              <a:spcAft>
                <a:spcPts val="0"/>
              </a:spcAft>
              <a:buFont typeface="Arial" panose="020B0604020202020204" pitchFamily="34" charset="0"/>
              <a:buChar char="•"/>
            </a:pPr>
            <a:r>
              <a:rPr lang="en-US" sz="1200" b="0" dirty="0" smtClean="0">
                <a:solidFill>
                  <a:schemeClr val="tx1"/>
                </a:solidFill>
              </a:rPr>
              <a:t>Select an enumeration</a:t>
            </a:r>
          </a:p>
        </p:txBody>
      </p:sp>
      <p:sp>
        <p:nvSpPr>
          <p:cNvPr id="9" name="Rounded Rectangle 8"/>
          <p:cNvSpPr/>
          <p:nvPr/>
        </p:nvSpPr>
        <p:spPr>
          <a:xfrm>
            <a:off x="5439266" y="5069587"/>
            <a:ext cx="1042181"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OK</a:t>
            </a:r>
            <a:endParaRPr lang="en-US" sz="1200" b="1" dirty="0">
              <a:solidFill>
                <a:schemeClr val="tx1"/>
              </a:solidFill>
            </a:endParaRPr>
          </a:p>
        </p:txBody>
      </p:sp>
      <p:sp>
        <p:nvSpPr>
          <p:cNvPr id="10" name="Rounded Rectangle 9"/>
          <p:cNvSpPr/>
          <p:nvPr/>
        </p:nvSpPr>
        <p:spPr>
          <a:xfrm>
            <a:off x="7134162" y="5066660"/>
            <a:ext cx="10961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3" name="Rectangle 2"/>
          <p:cNvSpPr/>
          <p:nvPr/>
        </p:nvSpPr>
        <p:spPr>
          <a:xfrm>
            <a:off x="5547398" y="2743162"/>
            <a:ext cx="2583712" cy="192449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tabLst>
                <a:tab pos="457200" algn="l"/>
              </a:tabLst>
            </a:pPr>
            <a:r>
              <a:rPr lang="en-US" sz="1200" dirty="0" smtClean="0">
                <a:solidFill>
                  <a:schemeClr val="tx1"/>
                </a:solidFill>
              </a:rPr>
              <a:t>A:	Approved</a:t>
            </a:r>
          </a:p>
          <a:p>
            <a:pPr>
              <a:tabLst>
                <a:tab pos="457200" algn="l"/>
              </a:tabLst>
            </a:pPr>
            <a:r>
              <a:rPr lang="en-US" sz="1200" dirty="0" smtClean="0">
                <a:solidFill>
                  <a:schemeClr val="tx1"/>
                </a:solidFill>
              </a:rPr>
              <a:t>R:	Rework</a:t>
            </a:r>
          </a:p>
          <a:p>
            <a:pPr>
              <a:tabLst>
                <a:tab pos="457200" algn="l"/>
              </a:tabLst>
            </a:pPr>
            <a:r>
              <a:rPr lang="en-US" sz="1200" dirty="0" smtClean="0">
                <a:solidFill>
                  <a:schemeClr val="tx1"/>
                </a:solidFill>
              </a:rPr>
              <a:t>P:	Pending</a:t>
            </a:r>
          </a:p>
          <a:p>
            <a:pPr>
              <a:tabLst>
                <a:tab pos="457200" algn="l"/>
              </a:tabLst>
            </a:pPr>
            <a:r>
              <a:rPr lang="en-US" sz="1200" dirty="0" smtClean="0">
                <a:solidFill>
                  <a:schemeClr val="tx1"/>
                </a:solidFill>
              </a:rPr>
              <a:t>X:	No action required</a:t>
            </a:r>
            <a:endParaRPr lang="en-US" sz="1200" dirty="0">
              <a:solidFill>
                <a:schemeClr val="tx1"/>
              </a:solidFill>
            </a:endParaRPr>
          </a:p>
        </p:txBody>
      </p:sp>
      <p:cxnSp>
        <p:nvCxnSpPr>
          <p:cNvPr id="13" name="Straight Connector 12"/>
          <p:cNvCxnSpPr/>
          <p:nvPr/>
        </p:nvCxnSpPr>
        <p:spPr>
          <a:xfrm>
            <a:off x="7886561" y="2739955"/>
            <a:ext cx="10632" cy="1927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Isosceles Triangle 15"/>
          <p:cNvSpPr/>
          <p:nvPr/>
        </p:nvSpPr>
        <p:spPr>
          <a:xfrm>
            <a:off x="7968431" y="4496849"/>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rot="10800000">
            <a:off x="7968431" y="2807552"/>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Process 17"/>
          <p:cNvSpPr/>
          <p:nvPr/>
        </p:nvSpPr>
        <p:spPr>
          <a:xfrm>
            <a:off x="7886561" y="3007054"/>
            <a:ext cx="244549" cy="247500"/>
          </a:xfrm>
          <a:prstGeom prst="flowChartProcess">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153993" y="2431610"/>
            <a:ext cx="3349255" cy="22794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b="1" dirty="0">
                <a:solidFill>
                  <a:schemeClr val="tx1"/>
                </a:solidFill>
              </a:rPr>
              <a:t>Approval </a:t>
            </a:r>
            <a:r>
              <a:rPr lang="en-US" sz="1400" b="1" dirty="0" smtClean="0">
                <a:solidFill>
                  <a:schemeClr val="tx1"/>
                </a:solidFill>
              </a:rPr>
              <a:t>Status</a:t>
            </a:r>
            <a:endParaRPr lang="en-US" sz="1400" b="1" dirty="0">
              <a:solidFill>
                <a:schemeClr val="tx1"/>
              </a:solidFill>
            </a:endParaRPr>
          </a:p>
        </p:txBody>
      </p:sp>
      <p:sp>
        <p:nvSpPr>
          <p:cNvPr id="15" name="Rectangle 14"/>
          <p:cNvSpPr/>
          <p:nvPr/>
        </p:nvSpPr>
        <p:spPr>
          <a:xfrm>
            <a:off x="935280" y="2741562"/>
            <a:ext cx="2583712" cy="192449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tabLst>
                <a:tab pos="457200" algn="l"/>
              </a:tabLst>
            </a:pPr>
            <a:r>
              <a:rPr lang="en-US" sz="1200" dirty="0" smtClean="0">
                <a:solidFill>
                  <a:schemeClr val="tx1"/>
                </a:solidFill>
              </a:rPr>
              <a:t>A:	Approved</a:t>
            </a:r>
          </a:p>
          <a:p>
            <a:pPr>
              <a:tabLst>
                <a:tab pos="457200" algn="l"/>
              </a:tabLst>
            </a:pPr>
            <a:r>
              <a:rPr lang="en-US" sz="1200" dirty="0" smtClean="0">
                <a:solidFill>
                  <a:schemeClr val="tx1"/>
                </a:solidFill>
              </a:rPr>
              <a:t>R:	Rework</a:t>
            </a:r>
          </a:p>
          <a:p>
            <a:pPr>
              <a:tabLst>
                <a:tab pos="457200" algn="l"/>
              </a:tabLst>
            </a:pPr>
            <a:r>
              <a:rPr lang="en-US" sz="1200" dirty="0" smtClean="0">
                <a:solidFill>
                  <a:schemeClr val="tx1"/>
                </a:solidFill>
              </a:rPr>
              <a:t>P:	Pending</a:t>
            </a:r>
          </a:p>
          <a:p>
            <a:pPr>
              <a:tabLst>
                <a:tab pos="457200" algn="l"/>
              </a:tabLst>
            </a:pPr>
            <a:r>
              <a:rPr lang="en-US" sz="1200" dirty="0" smtClean="0">
                <a:solidFill>
                  <a:schemeClr val="tx1"/>
                </a:solidFill>
              </a:rPr>
              <a:t>X:	No action required</a:t>
            </a:r>
            <a:endParaRPr lang="en-US" sz="1200" dirty="0">
              <a:solidFill>
                <a:schemeClr val="tx1"/>
              </a:solidFill>
            </a:endParaRPr>
          </a:p>
        </p:txBody>
      </p:sp>
      <p:cxnSp>
        <p:nvCxnSpPr>
          <p:cNvPr id="20" name="Straight Connector 19"/>
          <p:cNvCxnSpPr/>
          <p:nvPr/>
        </p:nvCxnSpPr>
        <p:spPr>
          <a:xfrm>
            <a:off x="3274443" y="2738355"/>
            <a:ext cx="10632" cy="1927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Isosceles Triangle 20"/>
          <p:cNvSpPr/>
          <p:nvPr/>
        </p:nvSpPr>
        <p:spPr>
          <a:xfrm>
            <a:off x="3356313" y="4495249"/>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rot="10800000">
            <a:off x="3356313" y="2805952"/>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Process 22"/>
          <p:cNvSpPr/>
          <p:nvPr/>
        </p:nvSpPr>
        <p:spPr>
          <a:xfrm>
            <a:off x="3274443" y="3005454"/>
            <a:ext cx="244549" cy="247500"/>
          </a:xfrm>
          <a:prstGeom prst="flowChartProcess">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434120" y="1203482"/>
            <a:ext cx="788999" cy="369332"/>
          </a:xfrm>
          <a:prstGeom prst="rect">
            <a:avLst/>
          </a:prstGeom>
          <a:noFill/>
        </p:spPr>
        <p:txBody>
          <a:bodyPr wrap="none" rtlCol="0">
            <a:spAutoFit/>
          </a:bodyPr>
          <a:lstStyle/>
          <a:p>
            <a:pPr algn="ctr"/>
            <a:r>
              <a:rPr lang="en-US" dirty="0"/>
              <a:t>Modal</a:t>
            </a:r>
          </a:p>
        </p:txBody>
      </p:sp>
      <p:sp>
        <p:nvSpPr>
          <p:cNvPr id="24" name="TextBox 23"/>
          <p:cNvSpPr txBox="1"/>
          <p:nvPr/>
        </p:nvSpPr>
        <p:spPr>
          <a:xfrm>
            <a:off x="1220514" y="1203482"/>
            <a:ext cx="2013243" cy="369332"/>
          </a:xfrm>
          <a:prstGeom prst="rect">
            <a:avLst/>
          </a:prstGeom>
          <a:noFill/>
        </p:spPr>
        <p:txBody>
          <a:bodyPr wrap="none" rtlCol="0">
            <a:spAutoFit/>
          </a:bodyPr>
          <a:lstStyle/>
          <a:p>
            <a:pPr algn="ctr"/>
            <a:r>
              <a:rPr lang="en-US" dirty="0" smtClean="0"/>
              <a:t>Drop Down List Box</a:t>
            </a:r>
            <a:endParaRPr lang="en-US" dirty="0"/>
          </a:p>
        </p:txBody>
      </p:sp>
    </p:spTree>
    <p:extLst>
      <p:ext uri="{BB962C8B-B14F-4D97-AF65-F5344CB8AC3E}">
        <p14:creationId xmlns:p14="http://schemas.microsoft.com/office/powerpoint/2010/main" val="32218751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smtClean="0"/>
              <a:t>Enumeration Types</a:t>
            </a:r>
            <a:endParaRPr lang="en-US" dirty="0"/>
          </a:p>
        </p:txBody>
      </p:sp>
      <p:sp>
        <p:nvSpPr>
          <p:cNvPr id="4" name="Date Placeholder 3"/>
          <p:cNvSpPr>
            <a:spLocks noGrp="1"/>
          </p:cNvSpPr>
          <p:nvPr>
            <p:ph type="dt" sz="half" idx="10"/>
          </p:nvPr>
        </p:nvSpPr>
        <p:spPr/>
        <p:txBody>
          <a:bodyPr/>
          <a:lstStyle/>
          <a:p>
            <a:r>
              <a:rPr lang="en-US" dirty="0" smtClean="0"/>
              <a:t>5/11/2017</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23</a:t>
            </a:fld>
            <a:endParaRPr lang="en-US"/>
          </a:p>
        </p:txBody>
      </p:sp>
      <p:sp>
        <p:nvSpPr>
          <p:cNvPr id="8" name="Rectangle 7"/>
          <p:cNvSpPr/>
          <p:nvPr/>
        </p:nvSpPr>
        <p:spPr>
          <a:xfrm>
            <a:off x="784170" y="1022767"/>
            <a:ext cx="7592403" cy="50761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9" name="TextBox 4"/>
          <p:cNvSpPr txBox="1"/>
          <p:nvPr/>
        </p:nvSpPr>
        <p:spPr>
          <a:xfrm>
            <a:off x="882597" y="1751867"/>
            <a:ext cx="912943" cy="307777"/>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Type Name</a:t>
            </a:r>
            <a:endParaRPr lang="en-US" sz="1400" b="0" dirty="0">
              <a:solidFill>
                <a:prstClr val="black"/>
              </a:solidFill>
              <a:latin typeface="Calibri" panose="020F0502020204030204"/>
              <a:ea typeface="+mn-ea"/>
            </a:endParaRPr>
          </a:p>
        </p:txBody>
      </p:sp>
      <p:cxnSp>
        <p:nvCxnSpPr>
          <p:cNvPr id="3" name="Straight Connector 2"/>
          <p:cNvCxnSpPr/>
          <p:nvPr/>
        </p:nvCxnSpPr>
        <p:spPr>
          <a:xfrm>
            <a:off x="904775" y="2030932"/>
            <a:ext cx="7334450" cy="96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4"/>
          <p:cNvSpPr txBox="1"/>
          <p:nvPr/>
        </p:nvSpPr>
        <p:spPr>
          <a:xfrm>
            <a:off x="2196869" y="1751867"/>
            <a:ext cx="928331" cy="307777"/>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Description</a:t>
            </a:r>
            <a:endParaRPr lang="en-US" sz="1400" b="0" dirty="0">
              <a:solidFill>
                <a:prstClr val="black"/>
              </a:solidFill>
              <a:latin typeface="Calibri" panose="020F0502020204030204"/>
              <a:ea typeface="+mn-ea"/>
            </a:endParaRPr>
          </a:p>
        </p:txBody>
      </p:sp>
      <p:sp>
        <p:nvSpPr>
          <p:cNvPr id="11" name="TextBox 4"/>
          <p:cNvSpPr txBox="1"/>
          <p:nvPr/>
        </p:nvSpPr>
        <p:spPr>
          <a:xfrm>
            <a:off x="5388378" y="1536495"/>
            <a:ext cx="568041" cy="523220"/>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 of </a:t>
            </a:r>
          </a:p>
          <a:p>
            <a:pPr fontAlgn="auto">
              <a:spcBef>
                <a:spcPts val="0"/>
              </a:spcBef>
              <a:spcAft>
                <a:spcPts val="0"/>
              </a:spcAft>
            </a:pPr>
            <a:r>
              <a:rPr lang="en-US" sz="1400" b="0" dirty="0" smtClean="0">
                <a:solidFill>
                  <a:prstClr val="black"/>
                </a:solidFill>
                <a:latin typeface="Calibri" panose="020F0502020204030204"/>
                <a:ea typeface="+mn-ea"/>
              </a:rPr>
              <a:t>Values</a:t>
            </a:r>
            <a:endParaRPr lang="en-US" sz="1400" b="0" dirty="0">
              <a:solidFill>
                <a:prstClr val="black"/>
              </a:solidFill>
              <a:latin typeface="Calibri" panose="020F0502020204030204"/>
              <a:ea typeface="+mn-ea"/>
            </a:endParaRPr>
          </a:p>
        </p:txBody>
      </p:sp>
      <p:sp>
        <p:nvSpPr>
          <p:cNvPr id="12" name="TextBox 4"/>
          <p:cNvSpPr txBox="1"/>
          <p:nvPr/>
        </p:nvSpPr>
        <p:spPr>
          <a:xfrm>
            <a:off x="6115050" y="1536424"/>
            <a:ext cx="1514069" cy="523220"/>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Last modified</a:t>
            </a:r>
          </a:p>
          <a:p>
            <a:pPr fontAlgn="auto">
              <a:spcBef>
                <a:spcPts val="0"/>
              </a:spcBef>
              <a:spcAft>
                <a:spcPts val="0"/>
              </a:spcAft>
            </a:pPr>
            <a:r>
              <a:rPr lang="en-US" sz="1400" b="0" dirty="0" smtClean="0">
                <a:solidFill>
                  <a:prstClr val="black"/>
                </a:solidFill>
                <a:latin typeface="Calibri" panose="020F0502020204030204"/>
                <a:ea typeface="+mn-ea"/>
              </a:rPr>
              <a:t>Date	        By</a:t>
            </a:r>
            <a:endParaRPr lang="en-US" sz="1400" b="0" dirty="0">
              <a:solidFill>
                <a:prstClr val="black"/>
              </a:solidFill>
              <a:latin typeface="Calibri" panose="020F0502020204030204"/>
              <a:ea typeface="+mn-ea"/>
            </a:endParaRPr>
          </a:p>
        </p:txBody>
      </p:sp>
      <p:sp>
        <p:nvSpPr>
          <p:cNvPr id="13" name="TextBox 4"/>
          <p:cNvSpPr txBox="1"/>
          <p:nvPr/>
        </p:nvSpPr>
        <p:spPr>
          <a:xfrm>
            <a:off x="845140" y="1055512"/>
            <a:ext cx="1924566" cy="369332"/>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800" u="sng" dirty="0" smtClean="0">
                <a:solidFill>
                  <a:prstClr val="black"/>
                </a:solidFill>
                <a:latin typeface="Calibri" panose="020F0502020204030204"/>
                <a:ea typeface="+mn-ea"/>
              </a:rPr>
              <a:t>Enumeration Types</a:t>
            </a:r>
            <a:endParaRPr lang="en-US" sz="1800" u="sng" dirty="0">
              <a:solidFill>
                <a:prstClr val="black"/>
              </a:solidFill>
              <a:latin typeface="Calibri" panose="020F0502020204030204"/>
              <a:ea typeface="+mn-ea"/>
            </a:endParaRPr>
          </a:p>
        </p:txBody>
      </p:sp>
      <p:sp>
        <p:nvSpPr>
          <p:cNvPr id="15" name="Rectangle 14"/>
          <p:cNvSpPr/>
          <p:nvPr/>
        </p:nvSpPr>
        <p:spPr>
          <a:xfrm>
            <a:off x="904775" y="1521388"/>
            <a:ext cx="1033321" cy="2113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Enter filter…</a:t>
            </a:r>
            <a:endParaRPr lang="en-US" sz="1050" b="0" dirty="0">
              <a:solidFill>
                <a:prstClr val="black"/>
              </a:solidFill>
            </a:endParaRPr>
          </a:p>
        </p:txBody>
      </p:sp>
      <p:sp>
        <p:nvSpPr>
          <p:cNvPr id="17" name="Rectangle 16"/>
          <p:cNvSpPr/>
          <p:nvPr/>
        </p:nvSpPr>
        <p:spPr>
          <a:xfrm>
            <a:off x="904775" y="2117657"/>
            <a:ext cx="7334450" cy="33879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600"/>
              </a:spcAft>
              <a:tabLst>
                <a:tab pos="1260475" algn="l"/>
                <a:tab pos="4687888" algn="dec"/>
                <a:tab pos="5140325" algn="l"/>
                <a:tab pos="6054725" algn="l"/>
              </a:tabLst>
            </a:pPr>
            <a:r>
              <a:rPr lang="en-US" sz="1200" b="0" u="sng" dirty="0" smtClean="0">
                <a:solidFill>
                  <a:schemeClr val="accent1">
                    <a:lumMod val="75000"/>
                  </a:schemeClr>
                </a:solidFill>
              </a:rPr>
              <a:t>Action</a:t>
            </a:r>
            <a:r>
              <a:rPr lang="en-US" sz="1200" b="0" dirty="0" smtClean="0">
                <a:solidFill>
                  <a:prstClr val="black"/>
                </a:solidFill>
              </a:rPr>
              <a:t>	</a:t>
            </a:r>
            <a:r>
              <a:rPr lang="en-US" sz="1200" b="0" dirty="0" err="1" smtClean="0">
                <a:solidFill>
                  <a:prstClr val="black"/>
                </a:solidFill>
              </a:rPr>
              <a:t>tbd</a:t>
            </a:r>
            <a:r>
              <a:rPr lang="en-US" sz="1200" b="0" dirty="0" smtClean="0">
                <a:solidFill>
                  <a:prstClr val="black"/>
                </a:solidFill>
              </a:rPr>
              <a:t>	3</a:t>
            </a:r>
          </a:p>
          <a:p>
            <a:pPr fontAlgn="auto">
              <a:spcBef>
                <a:spcPts val="0"/>
              </a:spcBef>
              <a:spcAft>
                <a:spcPts val="600"/>
              </a:spcAft>
              <a:tabLst>
                <a:tab pos="1260475" algn="l"/>
                <a:tab pos="4687888" algn="dec"/>
                <a:tab pos="5140325" algn="l"/>
                <a:tab pos="6054725" algn="l"/>
              </a:tabLst>
            </a:pPr>
            <a:r>
              <a:rPr lang="en-US" sz="1200" b="0" dirty="0" smtClean="0">
                <a:solidFill>
                  <a:prstClr val="black"/>
                </a:solidFill>
                <a:hlinkClick r:id="rId3" action="ppaction://hlinksldjump"/>
              </a:rPr>
              <a:t>Approval Status</a:t>
            </a:r>
            <a:r>
              <a:rPr lang="en-US" sz="1200" b="0" dirty="0" smtClean="0">
                <a:solidFill>
                  <a:prstClr val="black"/>
                </a:solidFill>
              </a:rPr>
              <a:t>	</a:t>
            </a:r>
            <a:r>
              <a:rPr lang="en-US" sz="1200" b="0" dirty="0">
                <a:solidFill>
                  <a:prstClr val="black"/>
                </a:solidFill>
              </a:rPr>
              <a:t>Status that can be given to a task</a:t>
            </a:r>
            <a:r>
              <a:rPr lang="en-US" sz="1200" b="0" dirty="0" smtClean="0">
                <a:solidFill>
                  <a:prstClr val="black"/>
                </a:solidFill>
              </a:rPr>
              <a:t>.	4</a:t>
            </a:r>
          </a:p>
          <a:p>
            <a:pPr fontAlgn="auto">
              <a:spcBef>
                <a:spcPts val="0"/>
              </a:spcBef>
              <a:spcAft>
                <a:spcPts val="600"/>
              </a:spcAft>
              <a:tabLst>
                <a:tab pos="1260475" algn="l"/>
                <a:tab pos="4687888" algn="dec"/>
                <a:tab pos="5140325" algn="l"/>
                <a:tab pos="6054725" algn="l"/>
              </a:tabLst>
            </a:pPr>
            <a:r>
              <a:rPr lang="en-US" sz="1200" b="0" u="sng" dirty="0">
                <a:solidFill>
                  <a:schemeClr val="accent1">
                    <a:lumMod val="75000"/>
                  </a:schemeClr>
                </a:solidFill>
              </a:rPr>
              <a:t>Approvers</a:t>
            </a:r>
          </a:p>
          <a:p>
            <a:pPr fontAlgn="auto">
              <a:spcBef>
                <a:spcPts val="0"/>
              </a:spcBef>
              <a:spcAft>
                <a:spcPts val="600"/>
              </a:spcAft>
              <a:tabLst>
                <a:tab pos="1260475" algn="l"/>
                <a:tab pos="4687888" algn="dec"/>
                <a:tab pos="5140325" algn="l"/>
                <a:tab pos="6054725" algn="l"/>
              </a:tabLst>
            </a:pPr>
            <a:r>
              <a:rPr lang="en-US" sz="1200" b="0" u="sng" dirty="0" smtClean="0">
                <a:solidFill>
                  <a:schemeClr val="accent1">
                    <a:lumMod val="75000"/>
                  </a:schemeClr>
                </a:solidFill>
              </a:rPr>
              <a:t>Classification</a:t>
            </a:r>
          </a:p>
          <a:p>
            <a:pPr fontAlgn="auto">
              <a:spcBef>
                <a:spcPts val="0"/>
              </a:spcBef>
              <a:spcAft>
                <a:spcPts val="600"/>
              </a:spcAft>
              <a:tabLst>
                <a:tab pos="1260475" algn="l"/>
                <a:tab pos="4687888" algn="dec"/>
                <a:tab pos="5140325" algn="l"/>
                <a:tab pos="6054725" algn="l"/>
              </a:tabLst>
            </a:pPr>
            <a:r>
              <a:rPr lang="en-US" sz="1200" b="0" u="sng" dirty="0" smtClean="0">
                <a:solidFill>
                  <a:schemeClr val="accent1">
                    <a:lumMod val="75000"/>
                  </a:schemeClr>
                </a:solidFill>
              </a:rPr>
              <a:t>Contract</a:t>
            </a:r>
            <a:r>
              <a:rPr lang="en-US" sz="1200" b="0" dirty="0" smtClean="0">
                <a:solidFill>
                  <a:prstClr val="black"/>
                </a:solidFill>
              </a:rPr>
              <a:t>	</a:t>
            </a:r>
            <a:r>
              <a:rPr lang="en-US" sz="1200" b="0" dirty="0" err="1" smtClean="0">
                <a:solidFill>
                  <a:prstClr val="black"/>
                </a:solidFill>
              </a:rPr>
              <a:t>tbd</a:t>
            </a:r>
            <a:endParaRPr lang="en-US" sz="1200" b="0" dirty="0" smtClean="0">
              <a:solidFill>
                <a:prstClr val="black"/>
              </a:solidFill>
            </a:endParaRPr>
          </a:p>
          <a:p>
            <a:pPr fontAlgn="auto">
              <a:spcBef>
                <a:spcPts val="0"/>
              </a:spcBef>
              <a:spcAft>
                <a:spcPts val="600"/>
              </a:spcAft>
              <a:tabLst>
                <a:tab pos="1260475" algn="l"/>
                <a:tab pos="4687888" algn="dec"/>
                <a:tab pos="5140325" algn="l"/>
                <a:tab pos="6054725" algn="l"/>
              </a:tabLst>
            </a:pPr>
            <a:r>
              <a:rPr lang="en-US" sz="1200" b="0" u="sng" dirty="0" smtClean="0">
                <a:solidFill>
                  <a:schemeClr val="accent1">
                    <a:lumMod val="75000"/>
                  </a:schemeClr>
                </a:solidFill>
              </a:rPr>
              <a:t>Department</a:t>
            </a:r>
          </a:p>
          <a:p>
            <a:pPr fontAlgn="auto">
              <a:spcBef>
                <a:spcPts val="0"/>
              </a:spcBef>
              <a:spcAft>
                <a:spcPts val="600"/>
              </a:spcAft>
              <a:tabLst>
                <a:tab pos="1260475" algn="l"/>
                <a:tab pos="4687888" algn="dec"/>
                <a:tab pos="5140325" algn="l"/>
                <a:tab pos="6054725" algn="l"/>
              </a:tabLst>
            </a:pPr>
            <a:r>
              <a:rPr lang="en-US" sz="1200" b="0" u="sng" dirty="0" smtClean="0">
                <a:solidFill>
                  <a:schemeClr val="accent1">
                    <a:lumMod val="75000"/>
                  </a:schemeClr>
                </a:solidFill>
              </a:rPr>
              <a:t>Hull</a:t>
            </a:r>
          </a:p>
          <a:p>
            <a:pPr fontAlgn="auto">
              <a:spcBef>
                <a:spcPts val="0"/>
              </a:spcBef>
              <a:spcAft>
                <a:spcPts val="600"/>
              </a:spcAft>
              <a:tabLst>
                <a:tab pos="1260475" algn="l"/>
                <a:tab pos="4687888" algn="dec"/>
                <a:tab pos="5140325" algn="l"/>
                <a:tab pos="6054725" algn="l"/>
              </a:tabLst>
            </a:pPr>
            <a:r>
              <a:rPr lang="en-US" sz="1200" b="0" u="sng" dirty="0" smtClean="0">
                <a:solidFill>
                  <a:schemeClr val="accent1">
                    <a:lumMod val="75000"/>
                  </a:schemeClr>
                </a:solidFill>
              </a:rPr>
              <a:t>Program</a:t>
            </a:r>
          </a:p>
          <a:p>
            <a:pPr fontAlgn="auto">
              <a:spcBef>
                <a:spcPts val="0"/>
              </a:spcBef>
              <a:spcAft>
                <a:spcPts val="600"/>
              </a:spcAft>
              <a:tabLst>
                <a:tab pos="1260475" algn="l"/>
                <a:tab pos="4687888" algn="dec"/>
                <a:tab pos="5140325" algn="l"/>
                <a:tab pos="6054725" algn="l"/>
              </a:tabLst>
            </a:pPr>
            <a:r>
              <a:rPr lang="en-US" sz="1200" b="0" u="sng" dirty="0" smtClean="0">
                <a:solidFill>
                  <a:schemeClr val="accent1">
                    <a:lumMod val="75000"/>
                  </a:schemeClr>
                </a:solidFill>
              </a:rPr>
              <a:t>Role</a:t>
            </a:r>
            <a:r>
              <a:rPr lang="en-US" sz="1200" b="0" dirty="0" smtClean="0">
                <a:solidFill>
                  <a:prstClr val="black"/>
                </a:solidFill>
              </a:rPr>
              <a:t>	</a:t>
            </a:r>
            <a:r>
              <a:rPr lang="en-US" sz="1200" b="0" dirty="0" err="1" smtClean="0">
                <a:solidFill>
                  <a:prstClr val="black"/>
                </a:solidFill>
              </a:rPr>
              <a:t>tbd</a:t>
            </a:r>
            <a:r>
              <a:rPr lang="en-US" sz="1200" b="0" dirty="0" smtClean="0">
                <a:solidFill>
                  <a:prstClr val="black"/>
                </a:solidFill>
              </a:rPr>
              <a:t>	4	12/31/17 00:00:00	Smith, Joe</a:t>
            </a:r>
          </a:p>
          <a:p>
            <a:pPr fontAlgn="auto">
              <a:spcBef>
                <a:spcPts val="0"/>
              </a:spcBef>
              <a:spcAft>
                <a:spcPts val="600"/>
              </a:spcAft>
              <a:tabLst>
                <a:tab pos="1260475" algn="l"/>
                <a:tab pos="4687888" algn="dec"/>
                <a:tab pos="5140325" algn="l"/>
                <a:tab pos="6054725" algn="l"/>
              </a:tabLst>
            </a:pPr>
            <a:r>
              <a:rPr lang="en-US" sz="1200" b="0" u="sng" dirty="0" smtClean="0">
                <a:solidFill>
                  <a:schemeClr val="accent1">
                    <a:lumMod val="75000"/>
                  </a:schemeClr>
                </a:solidFill>
              </a:rPr>
              <a:t>Task</a:t>
            </a:r>
            <a:r>
              <a:rPr lang="en-US" sz="1200" b="0" dirty="0" smtClean="0">
                <a:solidFill>
                  <a:prstClr val="black"/>
                </a:solidFill>
              </a:rPr>
              <a:t>	</a:t>
            </a:r>
            <a:r>
              <a:rPr lang="en-US" sz="1200" b="0" dirty="0" err="1" smtClean="0">
                <a:solidFill>
                  <a:prstClr val="black"/>
                </a:solidFill>
              </a:rPr>
              <a:t>tdb</a:t>
            </a:r>
            <a:r>
              <a:rPr lang="en-US" sz="1200" b="0" dirty="0" smtClean="0">
                <a:solidFill>
                  <a:prstClr val="black"/>
                </a:solidFill>
              </a:rPr>
              <a:t>	4	05/09/17 14:02:17	Smith, Joe</a:t>
            </a:r>
          </a:p>
          <a:p>
            <a:pPr fontAlgn="auto">
              <a:spcBef>
                <a:spcPts val="0"/>
              </a:spcBef>
              <a:spcAft>
                <a:spcPts val="600"/>
              </a:spcAft>
              <a:tabLst>
                <a:tab pos="1260475" algn="l"/>
                <a:tab pos="4687888" algn="dec"/>
                <a:tab pos="5140325" algn="l"/>
                <a:tab pos="6054725" algn="l"/>
              </a:tabLst>
            </a:pPr>
            <a:r>
              <a:rPr lang="en-US" sz="1200" b="0" u="sng" dirty="0" smtClean="0">
                <a:solidFill>
                  <a:schemeClr val="accent1">
                    <a:lumMod val="75000"/>
                  </a:schemeClr>
                </a:solidFill>
              </a:rPr>
              <a:t>Technology Insert</a:t>
            </a:r>
            <a:r>
              <a:rPr lang="en-US" sz="1200" b="0" dirty="0" smtClean="0">
                <a:solidFill>
                  <a:prstClr val="black"/>
                </a:solidFill>
              </a:rPr>
              <a:t>	</a:t>
            </a:r>
            <a:r>
              <a:rPr lang="en-US" sz="1200" b="0" dirty="0" err="1" smtClean="0">
                <a:solidFill>
                  <a:prstClr val="black"/>
                </a:solidFill>
              </a:rPr>
              <a:t>tbd</a:t>
            </a:r>
            <a:endParaRPr lang="en-US" sz="1200" b="0" dirty="0" smtClean="0">
              <a:solidFill>
                <a:prstClr val="black"/>
              </a:solidFill>
            </a:endParaRPr>
          </a:p>
          <a:p>
            <a:pPr fontAlgn="auto">
              <a:spcBef>
                <a:spcPts val="0"/>
              </a:spcBef>
              <a:spcAft>
                <a:spcPts val="600"/>
              </a:spcAft>
              <a:tabLst>
                <a:tab pos="1260475" algn="l"/>
                <a:tab pos="4687888" algn="dec"/>
                <a:tab pos="5140325" algn="l"/>
                <a:tab pos="6054725" algn="l"/>
              </a:tabLst>
            </a:pPr>
            <a:r>
              <a:rPr lang="en-US" sz="1200" b="0" u="sng" dirty="0" smtClean="0">
                <a:solidFill>
                  <a:schemeClr val="accent1">
                    <a:lumMod val="75000"/>
                  </a:schemeClr>
                </a:solidFill>
              </a:rPr>
              <a:t>?User?</a:t>
            </a:r>
          </a:p>
          <a:p>
            <a:pPr fontAlgn="auto">
              <a:spcBef>
                <a:spcPts val="0"/>
              </a:spcBef>
              <a:spcAft>
                <a:spcPts val="600"/>
              </a:spcAft>
              <a:tabLst>
                <a:tab pos="1146175" algn="l"/>
                <a:tab pos="4687888" algn="dec"/>
                <a:tab pos="5140325" algn="l"/>
                <a:tab pos="6054725" algn="l"/>
              </a:tabLst>
            </a:pPr>
            <a:endParaRPr lang="en-US" sz="1200" b="0" dirty="0" smtClean="0">
              <a:solidFill>
                <a:prstClr val="black"/>
              </a:solidFill>
            </a:endParaRPr>
          </a:p>
          <a:p>
            <a:pPr fontAlgn="auto">
              <a:spcBef>
                <a:spcPts val="0"/>
              </a:spcBef>
              <a:spcAft>
                <a:spcPts val="1200"/>
              </a:spcAft>
              <a:tabLst>
                <a:tab pos="1146175" algn="l"/>
                <a:tab pos="4687888" algn="dec"/>
                <a:tab pos="5140325" algn="l"/>
                <a:tab pos="6054725" algn="l"/>
              </a:tabLst>
            </a:pPr>
            <a:endParaRPr lang="en-US" sz="1200" b="0" dirty="0" smtClean="0">
              <a:solidFill>
                <a:prstClr val="black"/>
              </a:solidFill>
            </a:endParaRPr>
          </a:p>
          <a:p>
            <a:pPr fontAlgn="auto">
              <a:spcBef>
                <a:spcPts val="0"/>
              </a:spcBef>
              <a:spcAft>
                <a:spcPts val="0"/>
              </a:spcAft>
            </a:pPr>
            <a:endParaRPr lang="en-US" sz="1050" b="0" dirty="0">
              <a:solidFill>
                <a:prstClr val="black"/>
              </a:solidFill>
            </a:endParaRPr>
          </a:p>
        </p:txBody>
      </p:sp>
      <p:sp>
        <p:nvSpPr>
          <p:cNvPr id="18" name="Isosceles Triangle 17"/>
          <p:cNvSpPr/>
          <p:nvPr/>
        </p:nvSpPr>
        <p:spPr>
          <a:xfrm>
            <a:off x="8115010" y="535696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rot="10800000">
            <a:off x="8115441" y="2170278"/>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Process 19"/>
          <p:cNvSpPr/>
          <p:nvPr/>
        </p:nvSpPr>
        <p:spPr>
          <a:xfrm>
            <a:off x="8092722" y="2310066"/>
            <a:ext cx="133409" cy="183806"/>
          </a:xfrm>
          <a:prstGeom prst="flowChartProcess">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8083097" y="2117657"/>
            <a:ext cx="0" cy="3387994"/>
          </a:xfrm>
          <a:prstGeom prst="line">
            <a:avLst/>
          </a:prstGeom>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2112394" y="1512162"/>
            <a:ext cx="548640" cy="229728"/>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Filter</a:t>
            </a:r>
            <a:endParaRPr lang="en-US" sz="1200" b="1" dirty="0">
              <a:solidFill>
                <a:schemeClr val="tx1"/>
              </a:solidFill>
            </a:endParaRPr>
          </a:p>
        </p:txBody>
      </p:sp>
      <p:sp>
        <p:nvSpPr>
          <p:cNvPr id="41" name="Rounded Rectangle 40"/>
          <p:cNvSpPr/>
          <p:nvPr/>
        </p:nvSpPr>
        <p:spPr>
          <a:xfrm>
            <a:off x="6843103" y="5242366"/>
            <a:ext cx="1184332" cy="229202"/>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 New Type</a:t>
            </a:r>
            <a:endParaRPr lang="en-US" sz="1200" b="1" dirty="0">
              <a:solidFill>
                <a:schemeClr val="tx1"/>
              </a:solidFill>
            </a:endParaRPr>
          </a:p>
        </p:txBody>
      </p:sp>
    </p:spTree>
    <p:extLst>
      <p:ext uri="{BB962C8B-B14F-4D97-AF65-F5344CB8AC3E}">
        <p14:creationId xmlns:p14="http://schemas.microsoft.com/office/powerpoint/2010/main" val="6405468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smtClean="0"/>
              <a:t>Enumeration Values</a:t>
            </a:r>
            <a:endParaRPr lang="en-US" dirty="0"/>
          </a:p>
        </p:txBody>
      </p:sp>
      <p:sp>
        <p:nvSpPr>
          <p:cNvPr id="4" name="Date Placeholder 3"/>
          <p:cNvSpPr>
            <a:spLocks noGrp="1"/>
          </p:cNvSpPr>
          <p:nvPr>
            <p:ph type="dt" sz="half" idx="10"/>
          </p:nvPr>
        </p:nvSpPr>
        <p:spPr/>
        <p:txBody>
          <a:bodyPr/>
          <a:lstStyle/>
          <a:p>
            <a:r>
              <a:rPr lang="en-US" dirty="0" smtClean="0"/>
              <a:t>5/8/2017</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24</a:t>
            </a:fld>
            <a:endParaRPr lang="en-US"/>
          </a:p>
        </p:txBody>
      </p:sp>
      <p:sp>
        <p:nvSpPr>
          <p:cNvPr id="8" name="Rectangle 7"/>
          <p:cNvSpPr/>
          <p:nvPr/>
        </p:nvSpPr>
        <p:spPr>
          <a:xfrm>
            <a:off x="784170" y="1022767"/>
            <a:ext cx="7592403" cy="50761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9" name="TextBox 4"/>
          <p:cNvSpPr txBox="1"/>
          <p:nvPr/>
        </p:nvSpPr>
        <p:spPr>
          <a:xfrm>
            <a:off x="882597" y="1876992"/>
            <a:ext cx="467436" cy="307777"/>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Code</a:t>
            </a:r>
            <a:endParaRPr lang="en-US" sz="1400" b="0" dirty="0">
              <a:solidFill>
                <a:prstClr val="black"/>
              </a:solidFill>
              <a:latin typeface="Calibri" panose="020F0502020204030204"/>
              <a:ea typeface="+mn-ea"/>
            </a:endParaRPr>
          </a:p>
        </p:txBody>
      </p:sp>
      <p:cxnSp>
        <p:nvCxnSpPr>
          <p:cNvPr id="10" name="Straight Connector 9"/>
          <p:cNvCxnSpPr/>
          <p:nvPr/>
        </p:nvCxnSpPr>
        <p:spPr>
          <a:xfrm>
            <a:off x="904775" y="2156057"/>
            <a:ext cx="7334450" cy="96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4"/>
          <p:cNvSpPr txBox="1"/>
          <p:nvPr/>
        </p:nvSpPr>
        <p:spPr>
          <a:xfrm>
            <a:off x="2100619" y="1876992"/>
            <a:ext cx="497508" cy="307777"/>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Value</a:t>
            </a:r>
            <a:endParaRPr lang="en-US" sz="1400" b="0" dirty="0">
              <a:solidFill>
                <a:prstClr val="black"/>
              </a:solidFill>
              <a:latin typeface="Calibri" panose="020F0502020204030204"/>
              <a:ea typeface="+mn-ea"/>
            </a:endParaRPr>
          </a:p>
        </p:txBody>
      </p:sp>
      <p:sp>
        <p:nvSpPr>
          <p:cNvPr id="12" name="TextBox 4"/>
          <p:cNvSpPr txBox="1"/>
          <p:nvPr/>
        </p:nvSpPr>
        <p:spPr>
          <a:xfrm>
            <a:off x="6812917" y="1664419"/>
            <a:ext cx="544252" cy="523220"/>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400" b="0" dirty="0" smtClean="0">
                <a:solidFill>
                  <a:prstClr val="black"/>
                </a:solidFill>
                <a:latin typeface="Calibri" panose="020F0502020204030204"/>
                <a:ea typeface="+mn-ea"/>
              </a:rPr>
              <a:t>Active</a:t>
            </a:r>
          </a:p>
          <a:p>
            <a:pPr algn="ctr" fontAlgn="auto">
              <a:spcBef>
                <a:spcPts val="0"/>
              </a:spcBef>
              <a:spcAft>
                <a:spcPts val="0"/>
              </a:spcAft>
            </a:pPr>
            <a:r>
              <a:rPr lang="en-US" sz="1400" b="0" dirty="0" smtClean="0">
                <a:solidFill>
                  <a:prstClr val="black"/>
                </a:solidFill>
                <a:latin typeface="Calibri" panose="020F0502020204030204"/>
                <a:ea typeface="+mn-ea"/>
              </a:rPr>
              <a:t>Flag</a:t>
            </a:r>
            <a:endParaRPr lang="en-US" sz="1400" b="0" dirty="0">
              <a:solidFill>
                <a:prstClr val="black"/>
              </a:solidFill>
              <a:latin typeface="Calibri" panose="020F0502020204030204"/>
              <a:ea typeface="+mn-ea"/>
            </a:endParaRPr>
          </a:p>
        </p:txBody>
      </p:sp>
      <p:sp>
        <p:nvSpPr>
          <p:cNvPr id="13" name="TextBox 4"/>
          <p:cNvSpPr txBox="1"/>
          <p:nvPr/>
        </p:nvSpPr>
        <p:spPr>
          <a:xfrm>
            <a:off x="6165607" y="1664419"/>
            <a:ext cx="517899" cy="523220"/>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400" b="0" dirty="0" smtClean="0">
                <a:solidFill>
                  <a:prstClr val="black"/>
                </a:solidFill>
                <a:latin typeface="Calibri" panose="020F0502020204030204"/>
                <a:ea typeface="+mn-ea"/>
              </a:rPr>
              <a:t>Sort</a:t>
            </a:r>
          </a:p>
          <a:p>
            <a:pPr algn="ctr" fontAlgn="auto">
              <a:spcBef>
                <a:spcPts val="0"/>
              </a:spcBef>
              <a:spcAft>
                <a:spcPts val="0"/>
              </a:spcAft>
            </a:pPr>
            <a:r>
              <a:rPr lang="en-US" sz="1400" b="0" dirty="0" smtClean="0">
                <a:solidFill>
                  <a:prstClr val="black"/>
                </a:solidFill>
                <a:latin typeface="Calibri" panose="020F0502020204030204"/>
                <a:ea typeface="+mn-ea"/>
              </a:rPr>
              <a:t>Order</a:t>
            </a:r>
            <a:endParaRPr lang="en-US" sz="1400" b="0" dirty="0">
              <a:solidFill>
                <a:prstClr val="black"/>
              </a:solidFill>
              <a:latin typeface="Calibri" panose="020F0502020204030204"/>
              <a:ea typeface="+mn-ea"/>
            </a:endParaRPr>
          </a:p>
        </p:txBody>
      </p:sp>
      <p:sp>
        <p:nvSpPr>
          <p:cNvPr id="14" name="TextBox 4"/>
          <p:cNvSpPr txBox="1"/>
          <p:nvPr/>
        </p:nvSpPr>
        <p:spPr>
          <a:xfrm>
            <a:off x="845140" y="1055512"/>
            <a:ext cx="2002408" cy="369332"/>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800" u="sng" dirty="0" smtClean="0">
                <a:solidFill>
                  <a:prstClr val="black"/>
                </a:solidFill>
                <a:latin typeface="Calibri" panose="020F0502020204030204"/>
                <a:ea typeface="+mn-ea"/>
              </a:rPr>
              <a:t>Enumeration Values</a:t>
            </a:r>
            <a:endParaRPr lang="en-US" sz="1800" u="sng" dirty="0">
              <a:solidFill>
                <a:prstClr val="black"/>
              </a:solidFill>
              <a:latin typeface="Calibri" panose="020F0502020204030204"/>
              <a:ea typeface="+mn-ea"/>
            </a:endParaRPr>
          </a:p>
        </p:txBody>
      </p:sp>
      <p:sp>
        <p:nvSpPr>
          <p:cNvPr id="17" name="Rectangle 16"/>
          <p:cNvSpPr/>
          <p:nvPr/>
        </p:nvSpPr>
        <p:spPr>
          <a:xfrm>
            <a:off x="904775" y="2242782"/>
            <a:ext cx="7334450" cy="33879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600"/>
              </a:spcAft>
              <a:tabLst>
                <a:tab pos="1146175" algn="l"/>
                <a:tab pos="2511425" algn="l"/>
                <a:tab pos="4860925" algn="ctr"/>
                <a:tab pos="5486400" algn="ctr"/>
                <a:tab pos="6111875" algn="ctr"/>
              </a:tabLst>
            </a:pPr>
            <a:r>
              <a:rPr lang="en-US" sz="1200" b="0" dirty="0" smtClean="0">
                <a:solidFill>
                  <a:prstClr val="black"/>
                </a:solidFill>
              </a:rPr>
              <a:t>""	Select One…	User prompt, not valid selection.	T	0	F</a:t>
            </a:r>
          </a:p>
          <a:p>
            <a:pPr fontAlgn="auto">
              <a:spcBef>
                <a:spcPts val="0"/>
              </a:spcBef>
              <a:spcAft>
                <a:spcPts val="600"/>
              </a:spcAft>
              <a:tabLst>
                <a:tab pos="1146175" algn="l"/>
                <a:tab pos="2511425" algn="l"/>
                <a:tab pos="4860925" algn="ctr"/>
                <a:tab pos="5486400" algn="ctr"/>
                <a:tab pos="6111875" algn="ctr"/>
              </a:tabLst>
            </a:pPr>
            <a:r>
              <a:rPr lang="en-US" sz="1200" b="0" dirty="0" smtClean="0">
                <a:solidFill>
                  <a:prstClr val="black"/>
                </a:solidFill>
              </a:rPr>
              <a:t>A	Approved	Approved		1	T</a:t>
            </a:r>
          </a:p>
          <a:p>
            <a:pPr fontAlgn="auto">
              <a:spcBef>
                <a:spcPts val="0"/>
              </a:spcBef>
              <a:spcAft>
                <a:spcPts val="600"/>
              </a:spcAft>
              <a:tabLst>
                <a:tab pos="1146175" algn="l"/>
                <a:tab pos="2511425" algn="l"/>
                <a:tab pos="4860925" algn="ctr"/>
                <a:tab pos="5486400" algn="ctr"/>
                <a:tab pos="6111875" algn="ctr"/>
              </a:tabLst>
            </a:pPr>
            <a:r>
              <a:rPr lang="en-US" sz="1200" b="0" dirty="0" smtClean="0">
                <a:solidFill>
                  <a:prstClr val="black"/>
                </a:solidFill>
              </a:rPr>
              <a:t>P	Pending	Pending		3	T</a:t>
            </a:r>
          </a:p>
          <a:p>
            <a:pPr fontAlgn="auto">
              <a:spcBef>
                <a:spcPts val="0"/>
              </a:spcBef>
              <a:spcAft>
                <a:spcPts val="600"/>
              </a:spcAft>
              <a:tabLst>
                <a:tab pos="1146175" algn="l"/>
                <a:tab pos="2511425" algn="l"/>
                <a:tab pos="4860925" algn="ctr"/>
                <a:tab pos="5486400" algn="ctr"/>
                <a:tab pos="6111875" algn="ctr"/>
              </a:tabLst>
            </a:pPr>
            <a:r>
              <a:rPr lang="en-US" sz="1200" b="0" dirty="0" smtClean="0">
                <a:solidFill>
                  <a:prstClr val="black"/>
                </a:solidFill>
              </a:rPr>
              <a:t>R	Rework	Rework		2	T</a:t>
            </a:r>
          </a:p>
          <a:p>
            <a:pPr fontAlgn="auto">
              <a:spcBef>
                <a:spcPts val="0"/>
              </a:spcBef>
              <a:spcAft>
                <a:spcPts val="600"/>
              </a:spcAft>
              <a:tabLst>
                <a:tab pos="1146175" algn="l"/>
                <a:tab pos="2511425" algn="l"/>
                <a:tab pos="4860925" algn="ctr"/>
                <a:tab pos="5486400" algn="ctr"/>
                <a:tab pos="6111875" algn="ctr"/>
              </a:tabLst>
            </a:pPr>
            <a:r>
              <a:rPr lang="en-US" sz="1200" b="0" dirty="0" smtClean="0">
                <a:solidFill>
                  <a:prstClr val="black"/>
                </a:solidFill>
              </a:rPr>
              <a:t>X	No Action Required	No action required		4	T</a:t>
            </a:r>
          </a:p>
          <a:p>
            <a:pPr fontAlgn="auto">
              <a:spcBef>
                <a:spcPts val="0"/>
              </a:spcBef>
              <a:spcAft>
                <a:spcPts val="600"/>
              </a:spcAft>
              <a:tabLst>
                <a:tab pos="1146175" algn="l"/>
                <a:tab pos="4687888" algn="dec"/>
                <a:tab pos="5140325" algn="l"/>
                <a:tab pos="6054725" algn="l"/>
              </a:tabLst>
            </a:pPr>
            <a:endParaRPr lang="en-US" sz="1200" b="0" dirty="0" smtClean="0">
              <a:solidFill>
                <a:prstClr val="black"/>
              </a:solidFill>
            </a:endParaRPr>
          </a:p>
          <a:p>
            <a:pPr fontAlgn="auto">
              <a:spcBef>
                <a:spcPts val="0"/>
              </a:spcBef>
              <a:spcAft>
                <a:spcPts val="1200"/>
              </a:spcAft>
              <a:tabLst>
                <a:tab pos="1146175" algn="l"/>
                <a:tab pos="4687888" algn="dec"/>
                <a:tab pos="5140325" algn="l"/>
                <a:tab pos="6054725" algn="l"/>
              </a:tabLst>
            </a:pPr>
            <a:endParaRPr lang="en-US" sz="1200" b="0" dirty="0" smtClean="0">
              <a:solidFill>
                <a:prstClr val="black"/>
              </a:solidFill>
            </a:endParaRPr>
          </a:p>
          <a:p>
            <a:pPr fontAlgn="auto">
              <a:spcBef>
                <a:spcPts val="0"/>
              </a:spcBef>
              <a:spcAft>
                <a:spcPts val="0"/>
              </a:spcAft>
            </a:pPr>
            <a:endParaRPr lang="en-US" sz="1050" b="0" dirty="0">
              <a:solidFill>
                <a:prstClr val="black"/>
              </a:solidFill>
            </a:endParaRPr>
          </a:p>
        </p:txBody>
      </p:sp>
      <p:sp>
        <p:nvSpPr>
          <p:cNvPr id="18" name="Isosceles Triangle 17"/>
          <p:cNvSpPr/>
          <p:nvPr/>
        </p:nvSpPr>
        <p:spPr>
          <a:xfrm>
            <a:off x="8115010" y="5482092"/>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rot="10800000">
            <a:off x="8115441" y="2295403"/>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Process 19"/>
          <p:cNvSpPr/>
          <p:nvPr/>
        </p:nvSpPr>
        <p:spPr>
          <a:xfrm>
            <a:off x="8092722" y="2435191"/>
            <a:ext cx="133409" cy="183806"/>
          </a:xfrm>
          <a:prstGeom prst="flowChartProcess">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8083097" y="2242782"/>
            <a:ext cx="0" cy="3387994"/>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904775" y="5755334"/>
            <a:ext cx="640080" cy="229728"/>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Save</a:t>
            </a:r>
            <a:endParaRPr lang="en-US" sz="1200" b="1" dirty="0">
              <a:solidFill>
                <a:schemeClr val="tx1"/>
              </a:solidFill>
            </a:endParaRPr>
          </a:p>
        </p:txBody>
      </p:sp>
      <p:sp>
        <p:nvSpPr>
          <p:cNvPr id="23" name="Rounded Rectangle 22"/>
          <p:cNvSpPr/>
          <p:nvPr/>
        </p:nvSpPr>
        <p:spPr>
          <a:xfrm>
            <a:off x="1986512" y="5753565"/>
            <a:ext cx="640080" cy="229728"/>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Reset</a:t>
            </a:r>
            <a:endParaRPr lang="en-US" sz="1200" b="1" dirty="0">
              <a:solidFill>
                <a:schemeClr val="tx1"/>
              </a:solidFill>
            </a:endParaRPr>
          </a:p>
        </p:txBody>
      </p:sp>
      <p:sp>
        <p:nvSpPr>
          <p:cNvPr id="24" name="Rounded Rectangle 23"/>
          <p:cNvSpPr/>
          <p:nvPr/>
        </p:nvSpPr>
        <p:spPr>
          <a:xfrm>
            <a:off x="3068249" y="5753565"/>
            <a:ext cx="640080" cy="229728"/>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Types</a:t>
            </a:r>
            <a:endParaRPr lang="en-US" sz="1200" b="1" dirty="0">
              <a:solidFill>
                <a:schemeClr val="tx1"/>
              </a:solidFill>
            </a:endParaRPr>
          </a:p>
        </p:txBody>
      </p:sp>
      <p:sp>
        <p:nvSpPr>
          <p:cNvPr id="25" name="Rounded Rectangle 24"/>
          <p:cNvSpPr/>
          <p:nvPr/>
        </p:nvSpPr>
        <p:spPr>
          <a:xfrm>
            <a:off x="6812917" y="3599848"/>
            <a:ext cx="1184332" cy="229202"/>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 New Value</a:t>
            </a:r>
            <a:endParaRPr lang="en-US" sz="1200" b="1" dirty="0">
              <a:solidFill>
                <a:schemeClr val="tx1"/>
              </a:solidFill>
            </a:endParaRPr>
          </a:p>
        </p:txBody>
      </p:sp>
      <p:sp>
        <p:nvSpPr>
          <p:cNvPr id="26" name="TextBox 4"/>
          <p:cNvSpPr txBox="1"/>
          <p:nvPr/>
        </p:nvSpPr>
        <p:spPr>
          <a:xfrm>
            <a:off x="873373" y="1319248"/>
            <a:ext cx="1016497" cy="523220"/>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Type Name:</a:t>
            </a:r>
          </a:p>
          <a:p>
            <a:pPr fontAlgn="auto">
              <a:spcBef>
                <a:spcPts val="0"/>
              </a:spcBef>
              <a:spcAft>
                <a:spcPts val="0"/>
              </a:spcAft>
            </a:pPr>
            <a:r>
              <a:rPr lang="en-US" sz="1400" b="0" dirty="0" smtClean="0">
                <a:solidFill>
                  <a:prstClr val="black"/>
                </a:solidFill>
                <a:latin typeface="Calibri" panose="020F0502020204030204"/>
                <a:ea typeface="+mn-ea"/>
              </a:rPr>
              <a:t>Description: </a:t>
            </a:r>
            <a:endParaRPr lang="en-US" sz="1400" b="0" dirty="0">
              <a:solidFill>
                <a:prstClr val="black"/>
              </a:solidFill>
              <a:latin typeface="Calibri" panose="020F0502020204030204"/>
              <a:ea typeface="+mn-ea"/>
            </a:endParaRPr>
          </a:p>
        </p:txBody>
      </p:sp>
      <p:sp>
        <p:nvSpPr>
          <p:cNvPr id="27" name="Rectangle 26"/>
          <p:cNvSpPr/>
          <p:nvPr/>
        </p:nvSpPr>
        <p:spPr>
          <a:xfrm>
            <a:off x="1904966" y="1357954"/>
            <a:ext cx="1376412" cy="211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Approval Status</a:t>
            </a:r>
            <a:endParaRPr lang="en-US" sz="1050" b="0" dirty="0">
              <a:solidFill>
                <a:prstClr val="black"/>
              </a:solidFill>
            </a:endParaRPr>
          </a:p>
        </p:txBody>
      </p:sp>
      <p:sp>
        <p:nvSpPr>
          <p:cNvPr id="29" name="Rectangle 28"/>
          <p:cNvSpPr/>
          <p:nvPr/>
        </p:nvSpPr>
        <p:spPr>
          <a:xfrm>
            <a:off x="1903360" y="1587354"/>
            <a:ext cx="3496884" cy="2125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Status that can be given to a task.</a:t>
            </a:r>
            <a:endParaRPr lang="en-US" sz="1050" b="0" dirty="0">
              <a:solidFill>
                <a:prstClr val="black"/>
              </a:solidFill>
            </a:endParaRPr>
          </a:p>
        </p:txBody>
      </p:sp>
      <p:sp>
        <p:nvSpPr>
          <p:cNvPr id="30" name="TextBox 4"/>
          <p:cNvSpPr txBox="1"/>
          <p:nvPr/>
        </p:nvSpPr>
        <p:spPr>
          <a:xfrm>
            <a:off x="3459575" y="1876991"/>
            <a:ext cx="928331" cy="307777"/>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Description</a:t>
            </a:r>
            <a:endParaRPr lang="en-US" sz="1400" b="0" dirty="0">
              <a:solidFill>
                <a:prstClr val="black"/>
              </a:solidFill>
              <a:latin typeface="Calibri" panose="020F0502020204030204"/>
              <a:ea typeface="+mn-ea"/>
            </a:endParaRPr>
          </a:p>
        </p:txBody>
      </p:sp>
      <p:sp>
        <p:nvSpPr>
          <p:cNvPr id="31" name="TextBox 4"/>
          <p:cNvSpPr txBox="1"/>
          <p:nvPr/>
        </p:nvSpPr>
        <p:spPr>
          <a:xfrm>
            <a:off x="5529655" y="1667717"/>
            <a:ext cx="625812" cy="523220"/>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400" b="0" dirty="0" smtClean="0">
                <a:solidFill>
                  <a:prstClr val="black"/>
                </a:solidFill>
                <a:latin typeface="Calibri" panose="020F0502020204030204"/>
                <a:ea typeface="+mn-ea"/>
              </a:rPr>
              <a:t>Default</a:t>
            </a:r>
          </a:p>
          <a:p>
            <a:pPr algn="ctr" fontAlgn="auto">
              <a:spcBef>
                <a:spcPts val="0"/>
              </a:spcBef>
              <a:spcAft>
                <a:spcPts val="0"/>
              </a:spcAft>
            </a:pPr>
            <a:r>
              <a:rPr lang="en-US" sz="1400" b="0" dirty="0" smtClean="0">
                <a:solidFill>
                  <a:prstClr val="black"/>
                </a:solidFill>
                <a:latin typeface="Calibri" panose="020F0502020204030204"/>
                <a:ea typeface="+mn-ea"/>
              </a:rPr>
              <a:t>Flag</a:t>
            </a:r>
            <a:endParaRPr lang="en-US" sz="1400" b="0" dirty="0">
              <a:solidFill>
                <a:prstClr val="black"/>
              </a:solidFill>
              <a:latin typeface="Calibri" panose="020F0502020204030204"/>
              <a:ea typeface="+mn-ea"/>
            </a:endParaRPr>
          </a:p>
        </p:txBody>
      </p:sp>
    </p:spTree>
    <p:extLst>
      <p:ext uri="{BB962C8B-B14F-4D97-AF65-F5344CB8AC3E}">
        <p14:creationId xmlns:p14="http://schemas.microsoft.com/office/powerpoint/2010/main" val="27185275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smtClean="0"/>
              <a:t>Enumeration Associated Values</a:t>
            </a:r>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25</a:t>
            </a:fld>
            <a:endParaRPr lang="en-US"/>
          </a:p>
        </p:txBody>
      </p:sp>
    </p:spTree>
    <p:extLst>
      <p:ext uri="{BB962C8B-B14F-4D97-AF65-F5344CB8AC3E}">
        <p14:creationId xmlns:p14="http://schemas.microsoft.com/office/powerpoint/2010/main" val="7122845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PCD Admin</a:t>
            </a:r>
            <a:endParaRPr lang="en-US" b="1" dirty="0"/>
          </a:p>
        </p:txBody>
      </p:sp>
      <p:sp>
        <p:nvSpPr>
          <p:cNvPr id="8" name="Text Placeholder 7"/>
          <p:cNvSpPr>
            <a:spLocks noGrp="1"/>
          </p:cNvSpPr>
          <p:nvPr>
            <p:ph type="body" idx="1"/>
          </p:nvPr>
        </p:nvSpPr>
        <p:spPr/>
        <p:txBody>
          <a:bodyPr>
            <a:normAutofit fontScale="92500" lnSpcReduction="10000"/>
          </a:bodyPr>
          <a:lstStyle/>
          <a:p>
            <a:r>
              <a:rPr lang="en-US" dirty="0"/>
              <a:t>The Administration option allows maintenance of the programs and contracts.  It also allows addition/removal of system administration authorization.  System administrators have access to the Administration option on the home page and are also allowed to edit any PCD in any state.</a:t>
            </a:r>
          </a:p>
        </p:txBody>
      </p:sp>
      <p:sp>
        <p:nvSpPr>
          <p:cNvPr id="4" name="Date Placeholder 3"/>
          <p:cNvSpPr>
            <a:spLocks noGrp="1"/>
          </p:cNvSpPr>
          <p:nvPr>
            <p:ph type="dt" sz="half" idx="10"/>
          </p:nvPr>
        </p:nvSpPr>
        <p:spPr/>
        <p:txBody>
          <a:bodyPr/>
          <a:lstStyle/>
          <a:p>
            <a:r>
              <a:rPr lang="en-US" dirty="0" smtClean="0"/>
              <a:t>5/10/2017</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26</a:t>
            </a:fld>
            <a:endParaRPr lang="en-US"/>
          </a:p>
        </p:txBody>
      </p:sp>
    </p:spTree>
    <p:extLst>
      <p:ext uri="{BB962C8B-B14F-4D97-AF65-F5344CB8AC3E}">
        <p14:creationId xmlns:p14="http://schemas.microsoft.com/office/powerpoint/2010/main" val="37340189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381" y="89048"/>
            <a:ext cx="7886700" cy="794899"/>
          </a:xfrm>
        </p:spPr>
        <p:txBody>
          <a:bodyPr/>
          <a:lstStyle/>
          <a:p>
            <a:r>
              <a:rPr lang="en-US" dirty="0"/>
              <a:t>PCD </a:t>
            </a:r>
            <a:r>
              <a:rPr lang="en-US" dirty="0" smtClean="0"/>
              <a:t>Admin Function</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27</a:t>
            </a:fld>
            <a:endParaRPr lang="en-US" dirty="0"/>
          </a:p>
        </p:txBody>
      </p:sp>
      <p:sp>
        <p:nvSpPr>
          <p:cNvPr id="20" name="Rectangle 19"/>
          <p:cNvSpPr/>
          <p:nvPr/>
        </p:nvSpPr>
        <p:spPr>
          <a:xfrm>
            <a:off x="736045" y="1022767"/>
            <a:ext cx="7592403" cy="50761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1" name="TextBox 20"/>
          <p:cNvSpPr txBox="1"/>
          <p:nvPr/>
        </p:nvSpPr>
        <p:spPr>
          <a:xfrm>
            <a:off x="861776" y="1033966"/>
            <a:ext cx="86937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Contract</a:t>
            </a:r>
            <a:endParaRPr lang="en-US" sz="1400" b="0" dirty="0">
              <a:solidFill>
                <a:prstClr val="black"/>
              </a:solidFill>
              <a:latin typeface="Calibri" panose="020F0502020204030204"/>
              <a:ea typeface="+mn-ea"/>
            </a:endParaRPr>
          </a:p>
        </p:txBody>
      </p:sp>
      <p:sp>
        <p:nvSpPr>
          <p:cNvPr id="22" name="TextBox 21"/>
          <p:cNvSpPr txBox="1"/>
          <p:nvPr/>
        </p:nvSpPr>
        <p:spPr>
          <a:xfrm>
            <a:off x="861776" y="3275111"/>
            <a:ext cx="86937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Program</a:t>
            </a:r>
            <a:endParaRPr lang="en-US" sz="1400" b="0" dirty="0">
              <a:solidFill>
                <a:prstClr val="black"/>
              </a:solidFill>
              <a:latin typeface="Calibri" panose="020F0502020204030204"/>
              <a:ea typeface="+mn-ea"/>
            </a:endParaRPr>
          </a:p>
        </p:txBody>
      </p:sp>
      <p:sp>
        <p:nvSpPr>
          <p:cNvPr id="23" name="Rounded Rectangle 22"/>
          <p:cNvSpPr/>
          <p:nvPr/>
        </p:nvSpPr>
        <p:spPr>
          <a:xfrm>
            <a:off x="941033" y="5801106"/>
            <a:ext cx="1058636"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 Contract</a:t>
            </a:r>
            <a:endParaRPr lang="en-US" sz="1200" b="1" dirty="0">
              <a:solidFill>
                <a:schemeClr val="tx1"/>
              </a:solidFill>
            </a:endParaRPr>
          </a:p>
        </p:txBody>
      </p:sp>
      <p:sp>
        <p:nvSpPr>
          <p:cNvPr id="25" name="Rounded Rectangle 24"/>
          <p:cNvSpPr/>
          <p:nvPr/>
        </p:nvSpPr>
        <p:spPr>
          <a:xfrm>
            <a:off x="4532246" y="5801106"/>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Delete</a:t>
            </a:r>
            <a:endParaRPr lang="en-US" sz="1200" b="1" dirty="0">
              <a:solidFill>
                <a:schemeClr val="tx1"/>
              </a:solidFill>
            </a:endParaRPr>
          </a:p>
        </p:txBody>
      </p:sp>
      <p:sp>
        <p:nvSpPr>
          <p:cNvPr id="27" name="Rounded Rectangle 26"/>
          <p:cNvSpPr/>
          <p:nvPr/>
        </p:nvSpPr>
        <p:spPr>
          <a:xfrm>
            <a:off x="7141203" y="5801106"/>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Task View</a:t>
            </a:r>
            <a:endParaRPr lang="en-US" sz="1200" b="1" dirty="0">
              <a:solidFill>
                <a:schemeClr val="tx1"/>
              </a:solidFill>
            </a:endParaRPr>
          </a:p>
        </p:txBody>
      </p:sp>
      <p:sp>
        <p:nvSpPr>
          <p:cNvPr id="28" name="Rounded Rectangle 27"/>
          <p:cNvSpPr/>
          <p:nvPr/>
        </p:nvSpPr>
        <p:spPr>
          <a:xfrm>
            <a:off x="2080899" y="5801106"/>
            <a:ext cx="1113427"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 Program</a:t>
            </a:r>
            <a:endParaRPr lang="en-US" sz="1200" b="1" dirty="0">
              <a:solidFill>
                <a:schemeClr val="tx1"/>
              </a:solidFill>
            </a:endParaRPr>
          </a:p>
        </p:txBody>
      </p:sp>
      <p:sp>
        <p:nvSpPr>
          <p:cNvPr id="29" name="Rounded Rectangle 28"/>
          <p:cNvSpPr/>
          <p:nvPr/>
        </p:nvSpPr>
        <p:spPr>
          <a:xfrm>
            <a:off x="5732211" y="5801106"/>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Archive</a:t>
            </a:r>
            <a:endParaRPr lang="en-US" sz="1200" b="1" dirty="0">
              <a:solidFill>
                <a:schemeClr val="tx1"/>
              </a:solidFill>
            </a:endParaRPr>
          </a:p>
        </p:txBody>
      </p:sp>
      <p:sp>
        <p:nvSpPr>
          <p:cNvPr id="30" name="Line Callout 1 29"/>
          <p:cNvSpPr/>
          <p:nvPr/>
        </p:nvSpPr>
        <p:spPr>
          <a:xfrm>
            <a:off x="6547087" y="3142156"/>
            <a:ext cx="1444388" cy="611655"/>
          </a:xfrm>
          <a:prstGeom prst="borderCallout1">
            <a:avLst>
              <a:gd name="adj1" fmla="val 18750"/>
              <a:gd name="adj2" fmla="val -8333"/>
              <a:gd name="adj3" fmla="val -41241"/>
              <a:gd name="adj4" fmla="val -70964"/>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Need to see what already exists</a:t>
            </a:r>
            <a:endParaRPr lang="en-US" sz="1200" dirty="0">
              <a:solidFill>
                <a:schemeClr val="tx1"/>
              </a:solidFill>
            </a:endParaRPr>
          </a:p>
        </p:txBody>
      </p:sp>
      <p:sp>
        <p:nvSpPr>
          <p:cNvPr id="31" name="TextBox 30"/>
          <p:cNvSpPr txBox="1"/>
          <p:nvPr/>
        </p:nvSpPr>
        <p:spPr>
          <a:xfrm>
            <a:off x="852899" y="4466198"/>
            <a:ext cx="86937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Users</a:t>
            </a:r>
            <a:endParaRPr lang="en-US" sz="1400" b="0" dirty="0">
              <a:solidFill>
                <a:prstClr val="black"/>
              </a:solidFill>
              <a:latin typeface="Calibri" panose="020F0502020204030204"/>
              <a:ea typeface="+mn-ea"/>
            </a:endParaRPr>
          </a:p>
        </p:txBody>
      </p:sp>
      <p:sp>
        <p:nvSpPr>
          <p:cNvPr id="32" name="Rounded Rectangle 31"/>
          <p:cNvSpPr/>
          <p:nvPr/>
        </p:nvSpPr>
        <p:spPr>
          <a:xfrm>
            <a:off x="3275556" y="5805094"/>
            <a:ext cx="1113427"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 User</a:t>
            </a:r>
            <a:endParaRPr lang="en-US" sz="1200" b="1" dirty="0">
              <a:solidFill>
                <a:schemeClr val="tx1"/>
              </a:solidFill>
            </a:endParaRPr>
          </a:p>
        </p:txBody>
      </p:sp>
    </p:spTree>
    <p:extLst>
      <p:ext uri="{BB962C8B-B14F-4D97-AF65-F5344CB8AC3E}">
        <p14:creationId xmlns:p14="http://schemas.microsoft.com/office/powerpoint/2010/main" val="42040974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smtClean="0"/>
              <a:t>Contract Entry</a:t>
            </a:r>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28</a:t>
            </a:fld>
            <a:endParaRPr lang="en-US"/>
          </a:p>
        </p:txBody>
      </p:sp>
    </p:spTree>
    <p:extLst>
      <p:ext uri="{BB962C8B-B14F-4D97-AF65-F5344CB8AC3E}">
        <p14:creationId xmlns:p14="http://schemas.microsoft.com/office/powerpoint/2010/main" val="8445378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smtClean="0"/>
              <a:t>Program Entry</a:t>
            </a:r>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29</a:t>
            </a:fld>
            <a:endParaRPr lang="en-US"/>
          </a:p>
        </p:txBody>
      </p:sp>
    </p:spTree>
    <p:extLst>
      <p:ext uri="{BB962C8B-B14F-4D97-AF65-F5344CB8AC3E}">
        <p14:creationId xmlns:p14="http://schemas.microsoft.com/office/powerpoint/2010/main" val="525903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PCD Status Search / Report Parameters</a:t>
            </a:r>
            <a:endParaRPr lang="en-US" dirty="0"/>
          </a:p>
        </p:txBody>
      </p:sp>
      <p:sp>
        <p:nvSpPr>
          <p:cNvPr id="4" name="Date Placeholder 3"/>
          <p:cNvSpPr>
            <a:spLocks noGrp="1"/>
          </p:cNvSpPr>
          <p:nvPr>
            <p:ph type="dt" sz="half" idx="10"/>
          </p:nvPr>
        </p:nvSpPr>
        <p:spPr/>
        <p:txBody>
          <a:bodyPr/>
          <a:lstStyle/>
          <a:p>
            <a:r>
              <a:rPr lang="en-US" dirty="0" smtClean="0"/>
              <a:t>5/17/17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a:t>
            </a:fld>
            <a:endParaRPr lang="en-US" dirty="0"/>
          </a:p>
        </p:txBody>
      </p:sp>
      <p:sp>
        <p:nvSpPr>
          <p:cNvPr id="7" name="Rectangle 6"/>
          <p:cNvSpPr/>
          <p:nvPr/>
        </p:nvSpPr>
        <p:spPr>
          <a:xfrm>
            <a:off x="695101" y="632612"/>
            <a:ext cx="7645152" cy="506730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35" name="Rectangle 34"/>
          <p:cNvSpPr/>
          <p:nvPr/>
        </p:nvSpPr>
        <p:spPr>
          <a:xfrm>
            <a:off x="4789289" y="5425912"/>
            <a:ext cx="138140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Clear Parameters</a:t>
            </a:r>
            <a:endParaRPr lang="en-US" sz="1200" b="0" dirty="0">
              <a:solidFill>
                <a:prstClr val="black"/>
              </a:solidFill>
            </a:endParaRPr>
          </a:p>
        </p:txBody>
      </p:sp>
      <p:sp>
        <p:nvSpPr>
          <p:cNvPr id="70" name="TextBox 170"/>
          <p:cNvSpPr txBox="1"/>
          <p:nvPr/>
        </p:nvSpPr>
        <p:spPr>
          <a:xfrm>
            <a:off x="6862046" y="2649446"/>
            <a:ext cx="36576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200" b="0" dirty="0" smtClean="0">
                <a:solidFill>
                  <a:prstClr val="black"/>
                </a:solidFill>
                <a:latin typeface="Calibri" panose="020F0502020204030204"/>
                <a:ea typeface="+mn-ea"/>
              </a:rPr>
              <a:t>to</a:t>
            </a:r>
            <a:endParaRPr lang="en-US" sz="1200" b="0" dirty="0">
              <a:solidFill>
                <a:prstClr val="black"/>
              </a:solidFill>
              <a:latin typeface="Calibri" panose="020F0502020204030204"/>
              <a:ea typeface="+mn-ea"/>
            </a:endParaRPr>
          </a:p>
        </p:txBody>
      </p:sp>
      <p:sp>
        <p:nvSpPr>
          <p:cNvPr id="71" name="Rectangle 70"/>
          <p:cNvSpPr/>
          <p:nvPr/>
        </p:nvSpPr>
        <p:spPr>
          <a:xfrm>
            <a:off x="7187977" y="2735711"/>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72" name="Picture 71"/>
          <p:cNvPicPr>
            <a:picLocks noChangeAspect="1"/>
          </p:cNvPicPr>
          <p:nvPr/>
        </p:nvPicPr>
        <p:blipFill>
          <a:blip r:embed="rId3"/>
          <a:stretch>
            <a:fillRect/>
          </a:stretch>
        </p:blipFill>
        <p:spPr>
          <a:xfrm>
            <a:off x="7948810" y="2733400"/>
            <a:ext cx="120169" cy="140197"/>
          </a:xfrm>
          <a:prstGeom prst="rect">
            <a:avLst/>
          </a:prstGeom>
        </p:spPr>
      </p:pic>
      <p:sp>
        <p:nvSpPr>
          <p:cNvPr id="77" name="Rectangle 76"/>
          <p:cNvSpPr/>
          <p:nvPr/>
        </p:nvSpPr>
        <p:spPr>
          <a:xfrm>
            <a:off x="3469062" y="1337208"/>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78" name="Picture 77"/>
          <p:cNvPicPr>
            <a:picLocks noChangeAspect="1"/>
          </p:cNvPicPr>
          <p:nvPr/>
        </p:nvPicPr>
        <p:blipFill>
          <a:blip r:embed="rId3"/>
          <a:stretch>
            <a:fillRect/>
          </a:stretch>
        </p:blipFill>
        <p:spPr>
          <a:xfrm>
            <a:off x="4244855" y="1334897"/>
            <a:ext cx="120169" cy="140197"/>
          </a:xfrm>
          <a:prstGeom prst="rect">
            <a:avLst/>
          </a:prstGeom>
        </p:spPr>
      </p:pic>
      <p:sp>
        <p:nvSpPr>
          <p:cNvPr id="84" name="Action Button: Custom 83">
            <a:hlinkClick r:id="rId4" action="ppaction://hlinksldjump" highlightClick="1"/>
          </p:cNvPr>
          <p:cNvSpPr/>
          <p:nvPr/>
        </p:nvSpPr>
        <p:spPr>
          <a:xfrm>
            <a:off x="6945763" y="5350541"/>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5" action="ppaction://hlinksldjump"/>
              </a:rPr>
              <a:t>Back</a:t>
            </a:r>
            <a:endParaRPr lang="en-US" sz="1200" b="1" dirty="0">
              <a:solidFill>
                <a:schemeClr val="tx1"/>
              </a:solidFill>
            </a:endParaRPr>
          </a:p>
        </p:txBody>
      </p:sp>
      <p:sp>
        <p:nvSpPr>
          <p:cNvPr id="85" name="Action Button: Custom 84">
            <a:hlinkClick r:id="rId4" action="ppaction://hlinksldjump" highlightClick="1"/>
          </p:cNvPr>
          <p:cNvSpPr/>
          <p:nvPr/>
        </p:nvSpPr>
        <p:spPr>
          <a:xfrm>
            <a:off x="1154311" y="5350541"/>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6" action="ppaction://hlinksldjump"/>
              </a:rPr>
              <a:t>Search</a:t>
            </a:r>
            <a:endParaRPr lang="en-US" sz="1200" b="1" dirty="0">
              <a:solidFill>
                <a:schemeClr val="tx1"/>
              </a:solidFill>
            </a:endParaRPr>
          </a:p>
        </p:txBody>
      </p:sp>
      <p:sp>
        <p:nvSpPr>
          <p:cNvPr id="82" name="Rectangle 81"/>
          <p:cNvSpPr/>
          <p:nvPr/>
        </p:nvSpPr>
        <p:spPr>
          <a:xfrm>
            <a:off x="970557" y="4008128"/>
            <a:ext cx="3733646" cy="11795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86" name="Rectangle 85"/>
          <p:cNvSpPr/>
          <p:nvPr/>
        </p:nvSpPr>
        <p:spPr>
          <a:xfrm>
            <a:off x="1021595" y="4070873"/>
            <a:ext cx="2843424" cy="1044642"/>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87" name="TextBox 128"/>
          <p:cNvSpPr txBox="1"/>
          <p:nvPr/>
        </p:nvSpPr>
        <p:spPr>
          <a:xfrm>
            <a:off x="861177" y="3740931"/>
            <a:ext cx="1933780"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Defined Fields:</a:t>
            </a:r>
            <a:endParaRPr lang="en-US" sz="1400" b="0" dirty="0">
              <a:solidFill>
                <a:prstClr val="black"/>
              </a:solidFill>
              <a:latin typeface="Calibri" panose="020F0502020204030204"/>
              <a:ea typeface="+mn-ea"/>
            </a:endParaRPr>
          </a:p>
        </p:txBody>
      </p:sp>
      <p:sp>
        <p:nvSpPr>
          <p:cNvPr id="88" name="Rectangle 87"/>
          <p:cNvSpPr/>
          <p:nvPr/>
        </p:nvSpPr>
        <p:spPr>
          <a:xfrm>
            <a:off x="2271492" y="4174981"/>
            <a:ext cx="1395979" cy="1538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Select/Enter…</a:t>
            </a:r>
          </a:p>
        </p:txBody>
      </p:sp>
      <p:sp>
        <p:nvSpPr>
          <p:cNvPr id="89" name="Rectangle 88"/>
          <p:cNvSpPr/>
          <p:nvPr/>
        </p:nvSpPr>
        <p:spPr>
          <a:xfrm>
            <a:off x="1300116" y="4174981"/>
            <a:ext cx="922419" cy="1393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Select</a:t>
            </a:r>
            <a:endParaRPr lang="en-US" sz="800" b="0" dirty="0">
              <a:solidFill>
                <a:prstClr val="black"/>
              </a:solidFill>
            </a:endParaRPr>
          </a:p>
        </p:txBody>
      </p:sp>
      <p:sp>
        <p:nvSpPr>
          <p:cNvPr id="90" name="Rectangle 89"/>
          <p:cNvSpPr/>
          <p:nvPr/>
        </p:nvSpPr>
        <p:spPr>
          <a:xfrm>
            <a:off x="2271380" y="4395525"/>
            <a:ext cx="1396091" cy="1353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Select/Enter…</a:t>
            </a:r>
          </a:p>
        </p:txBody>
      </p:sp>
      <p:sp>
        <p:nvSpPr>
          <p:cNvPr id="91" name="Rectangle 90"/>
          <p:cNvSpPr/>
          <p:nvPr/>
        </p:nvSpPr>
        <p:spPr>
          <a:xfrm>
            <a:off x="1300004" y="4397065"/>
            <a:ext cx="922419" cy="1393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Select</a:t>
            </a:r>
            <a:endParaRPr lang="en-US" sz="800" b="0" dirty="0">
              <a:solidFill>
                <a:prstClr val="black"/>
              </a:solidFill>
            </a:endParaRPr>
          </a:p>
        </p:txBody>
      </p:sp>
      <p:sp>
        <p:nvSpPr>
          <p:cNvPr id="92" name="Rectangle 91"/>
          <p:cNvSpPr/>
          <p:nvPr/>
        </p:nvSpPr>
        <p:spPr>
          <a:xfrm>
            <a:off x="3964571" y="4073955"/>
            <a:ext cx="640080" cy="18789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93" name="Rectangle 92"/>
          <p:cNvSpPr/>
          <p:nvPr/>
        </p:nvSpPr>
        <p:spPr>
          <a:xfrm>
            <a:off x="3964571" y="4349546"/>
            <a:ext cx="640080" cy="18789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Delete</a:t>
            </a:r>
            <a:endParaRPr lang="en-US" sz="1200" b="0" dirty="0">
              <a:solidFill>
                <a:prstClr val="black"/>
              </a:solidFill>
            </a:endParaRPr>
          </a:p>
        </p:txBody>
      </p:sp>
      <p:sp>
        <p:nvSpPr>
          <p:cNvPr id="94" name="Isosceles Triangle 93"/>
          <p:cNvSpPr/>
          <p:nvPr/>
        </p:nvSpPr>
        <p:spPr>
          <a:xfrm rot="10800000">
            <a:off x="2097272" y="4203926"/>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95" name="Isosceles Triangle 94"/>
          <p:cNvSpPr/>
          <p:nvPr/>
        </p:nvSpPr>
        <p:spPr>
          <a:xfrm rot="10800000">
            <a:off x="2094435" y="4432759"/>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96" name="Rectangle 95"/>
          <p:cNvSpPr/>
          <p:nvPr/>
        </p:nvSpPr>
        <p:spPr>
          <a:xfrm>
            <a:off x="2279402" y="4596050"/>
            <a:ext cx="1396091" cy="1353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Select/Enter</a:t>
            </a:r>
            <a:r>
              <a:rPr lang="en-US" sz="800" b="0" dirty="0" smtClean="0">
                <a:solidFill>
                  <a:prstClr val="black"/>
                </a:solidFill>
              </a:rPr>
              <a:t>…</a:t>
            </a:r>
            <a:endParaRPr lang="en-US" sz="800" b="0" dirty="0">
              <a:solidFill>
                <a:prstClr val="black"/>
              </a:solidFill>
            </a:endParaRPr>
          </a:p>
        </p:txBody>
      </p:sp>
      <p:sp>
        <p:nvSpPr>
          <p:cNvPr id="97" name="Rectangle 96"/>
          <p:cNvSpPr/>
          <p:nvPr/>
        </p:nvSpPr>
        <p:spPr>
          <a:xfrm>
            <a:off x="1308026" y="4597590"/>
            <a:ext cx="922419" cy="1393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Select</a:t>
            </a:r>
            <a:endParaRPr lang="en-US" sz="800" b="0" dirty="0">
              <a:solidFill>
                <a:prstClr val="black"/>
              </a:solidFill>
            </a:endParaRPr>
          </a:p>
        </p:txBody>
      </p:sp>
      <p:sp>
        <p:nvSpPr>
          <p:cNvPr id="98" name="Isosceles Triangle 97"/>
          <p:cNvSpPr/>
          <p:nvPr/>
        </p:nvSpPr>
        <p:spPr>
          <a:xfrm rot="10800000">
            <a:off x="2102457" y="4633284"/>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99" name="Flowchart: Process 98"/>
          <p:cNvSpPr/>
          <p:nvPr/>
        </p:nvSpPr>
        <p:spPr>
          <a:xfrm>
            <a:off x="1131375" y="4425265"/>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lowchart: Process 99"/>
          <p:cNvSpPr/>
          <p:nvPr/>
        </p:nvSpPr>
        <p:spPr>
          <a:xfrm>
            <a:off x="1131375" y="4203886"/>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Flowchart: Process 100"/>
          <p:cNvSpPr/>
          <p:nvPr/>
        </p:nvSpPr>
        <p:spPr>
          <a:xfrm>
            <a:off x="1131375" y="4617775"/>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2" name="Straight Connector 101"/>
          <p:cNvCxnSpPr/>
          <p:nvPr/>
        </p:nvCxnSpPr>
        <p:spPr>
          <a:xfrm>
            <a:off x="3722952" y="4070873"/>
            <a:ext cx="1051" cy="1034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Isosceles Triangle 102"/>
          <p:cNvSpPr/>
          <p:nvPr/>
        </p:nvSpPr>
        <p:spPr>
          <a:xfrm>
            <a:off x="3754726" y="4989600"/>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Isosceles Triangle 103"/>
          <p:cNvSpPr/>
          <p:nvPr/>
        </p:nvSpPr>
        <p:spPr>
          <a:xfrm rot="10800000">
            <a:off x="3755157" y="4122593"/>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lowchart: Process 104"/>
          <p:cNvSpPr/>
          <p:nvPr/>
        </p:nvSpPr>
        <p:spPr>
          <a:xfrm>
            <a:off x="3755157" y="4253682"/>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TextBox 183"/>
          <p:cNvSpPr txBox="1"/>
          <p:nvPr/>
        </p:nvSpPr>
        <p:spPr>
          <a:xfrm>
            <a:off x="6043515" y="3191445"/>
            <a:ext cx="624882"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Rec ID:</a:t>
            </a:r>
            <a:endParaRPr lang="en-US" sz="1200" b="0" dirty="0">
              <a:solidFill>
                <a:prstClr val="black"/>
              </a:solidFill>
              <a:latin typeface="Calibri" panose="020F0502020204030204"/>
              <a:ea typeface="+mn-ea"/>
            </a:endParaRPr>
          </a:p>
        </p:txBody>
      </p:sp>
      <p:sp>
        <p:nvSpPr>
          <p:cNvPr id="185" name="Rectangle 184"/>
          <p:cNvSpPr/>
          <p:nvPr/>
        </p:nvSpPr>
        <p:spPr>
          <a:xfrm>
            <a:off x="6628843" y="3261364"/>
            <a:ext cx="725714" cy="13716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186" name="TextBox 9"/>
          <p:cNvSpPr txBox="1"/>
          <p:nvPr/>
        </p:nvSpPr>
        <p:spPr>
          <a:xfrm>
            <a:off x="5312279" y="779723"/>
            <a:ext cx="77948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Subject:</a:t>
            </a:r>
            <a:endParaRPr lang="en-US" sz="1200" b="0" dirty="0">
              <a:solidFill>
                <a:srgbClr val="FF0000"/>
              </a:solidFill>
              <a:latin typeface="Calibri" panose="020F0502020204030204"/>
              <a:ea typeface="+mn-ea"/>
            </a:endParaRPr>
          </a:p>
        </p:txBody>
      </p:sp>
      <p:sp>
        <p:nvSpPr>
          <p:cNvPr id="187" name="Rectangle 186"/>
          <p:cNvSpPr/>
          <p:nvPr/>
        </p:nvSpPr>
        <p:spPr>
          <a:xfrm>
            <a:off x="6019185" y="849642"/>
            <a:ext cx="2248002"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188" name="TextBox 12"/>
          <p:cNvSpPr txBox="1"/>
          <p:nvPr/>
        </p:nvSpPr>
        <p:spPr>
          <a:xfrm>
            <a:off x="817162" y="3402814"/>
            <a:ext cx="520273"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Mod:</a:t>
            </a:r>
            <a:endParaRPr lang="en-US" sz="1200" b="0" dirty="0">
              <a:solidFill>
                <a:prstClr val="black"/>
              </a:solidFill>
              <a:latin typeface="Calibri" panose="020F0502020204030204"/>
              <a:ea typeface="+mn-ea"/>
            </a:endParaRPr>
          </a:p>
        </p:txBody>
      </p:sp>
      <p:sp>
        <p:nvSpPr>
          <p:cNvPr id="189" name="Rectangle 188"/>
          <p:cNvSpPr/>
          <p:nvPr/>
        </p:nvSpPr>
        <p:spPr>
          <a:xfrm>
            <a:off x="1270898" y="3472733"/>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190" name="TextBox 14"/>
          <p:cNvSpPr txBox="1"/>
          <p:nvPr/>
        </p:nvSpPr>
        <p:spPr>
          <a:xfrm>
            <a:off x="2840710" y="3402814"/>
            <a:ext cx="498855"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SLIN:</a:t>
            </a:r>
            <a:endParaRPr lang="en-US" sz="1200" b="0" dirty="0">
              <a:solidFill>
                <a:prstClr val="black"/>
              </a:solidFill>
              <a:latin typeface="Calibri" panose="020F0502020204030204"/>
              <a:ea typeface="+mn-ea"/>
            </a:endParaRPr>
          </a:p>
        </p:txBody>
      </p:sp>
      <p:sp>
        <p:nvSpPr>
          <p:cNvPr id="191" name="Rectangle 190"/>
          <p:cNvSpPr/>
          <p:nvPr/>
        </p:nvSpPr>
        <p:spPr>
          <a:xfrm>
            <a:off x="3259473" y="3472733"/>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192" name="TextBox 16"/>
          <p:cNvSpPr txBox="1"/>
          <p:nvPr/>
        </p:nvSpPr>
        <p:spPr>
          <a:xfrm>
            <a:off x="2552372" y="3191445"/>
            <a:ext cx="790537"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PL Status:</a:t>
            </a:r>
            <a:endParaRPr lang="en-US" sz="1200" b="0" dirty="0">
              <a:solidFill>
                <a:prstClr val="black"/>
              </a:solidFill>
              <a:latin typeface="Calibri" panose="020F0502020204030204"/>
              <a:ea typeface="+mn-ea"/>
            </a:endParaRPr>
          </a:p>
        </p:txBody>
      </p:sp>
      <p:sp>
        <p:nvSpPr>
          <p:cNvPr id="193" name="Rectangle 192"/>
          <p:cNvSpPr/>
          <p:nvPr/>
        </p:nvSpPr>
        <p:spPr>
          <a:xfrm>
            <a:off x="3266698" y="3261364"/>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194" name="TextBox 18"/>
          <p:cNvSpPr txBox="1"/>
          <p:nvPr/>
        </p:nvSpPr>
        <p:spPr>
          <a:xfrm>
            <a:off x="5562620" y="2860251"/>
            <a:ext cx="52597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 Est:</a:t>
            </a:r>
            <a:endParaRPr lang="en-US" sz="1200" b="0" dirty="0">
              <a:solidFill>
                <a:prstClr val="black"/>
              </a:solidFill>
              <a:latin typeface="Calibri" panose="020F0502020204030204"/>
              <a:ea typeface="+mn-ea"/>
            </a:endParaRPr>
          </a:p>
        </p:txBody>
      </p:sp>
      <p:sp>
        <p:nvSpPr>
          <p:cNvPr id="195" name="Rectangle 194"/>
          <p:cNvSpPr/>
          <p:nvPr/>
        </p:nvSpPr>
        <p:spPr>
          <a:xfrm>
            <a:off x="6025106" y="2930170"/>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endParaRPr lang="en-US" sz="1050" b="0" dirty="0">
              <a:solidFill>
                <a:prstClr val="black"/>
              </a:solidFill>
            </a:endParaRPr>
          </a:p>
        </p:txBody>
      </p:sp>
      <p:sp>
        <p:nvSpPr>
          <p:cNvPr id="196" name="TextBox 22"/>
          <p:cNvSpPr txBox="1"/>
          <p:nvPr/>
        </p:nvSpPr>
        <p:spPr>
          <a:xfrm>
            <a:off x="894107" y="1252989"/>
            <a:ext cx="1478417"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On Dock/Need Date:</a:t>
            </a:r>
            <a:endParaRPr lang="en-US" sz="1200" b="0" dirty="0">
              <a:solidFill>
                <a:srgbClr val="FF0000"/>
              </a:solidFill>
              <a:latin typeface="Calibri" panose="020F0502020204030204"/>
              <a:ea typeface="+mn-ea"/>
            </a:endParaRPr>
          </a:p>
        </p:txBody>
      </p:sp>
      <p:sp>
        <p:nvSpPr>
          <p:cNvPr id="197" name="Rectangle 196"/>
          <p:cNvSpPr/>
          <p:nvPr/>
        </p:nvSpPr>
        <p:spPr>
          <a:xfrm>
            <a:off x="2289874" y="1337934"/>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98" name="TextBox 26"/>
          <p:cNvSpPr txBox="1"/>
          <p:nvPr/>
        </p:nvSpPr>
        <p:spPr>
          <a:xfrm>
            <a:off x="1293318" y="1520686"/>
            <a:ext cx="1079206"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 Required:</a:t>
            </a:r>
            <a:endParaRPr lang="en-US" sz="1200" b="0" dirty="0">
              <a:solidFill>
                <a:srgbClr val="FF0000"/>
              </a:solidFill>
              <a:latin typeface="Calibri" panose="020F0502020204030204"/>
              <a:ea typeface="+mn-ea"/>
            </a:endParaRPr>
          </a:p>
        </p:txBody>
      </p:sp>
      <p:sp>
        <p:nvSpPr>
          <p:cNvPr id="199" name="Rectangle 198"/>
          <p:cNvSpPr/>
          <p:nvPr/>
        </p:nvSpPr>
        <p:spPr>
          <a:xfrm>
            <a:off x="2289874" y="1580407"/>
            <a:ext cx="725714" cy="13716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00" name="TextBox 58"/>
          <p:cNvSpPr txBox="1"/>
          <p:nvPr/>
        </p:nvSpPr>
        <p:spPr>
          <a:xfrm>
            <a:off x="784826" y="779723"/>
            <a:ext cx="54373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a:t>
            </a:r>
            <a:endParaRPr lang="en-US" sz="1200" b="0" dirty="0">
              <a:solidFill>
                <a:prstClr val="black"/>
              </a:solidFill>
              <a:latin typeface="Calibri" panose="020F0502020204030204"/>
              <a:ea typeface="+mn-ea"/>
            </a:endParaRPr>
          </a:p>
        </p:txBody>
      </p:sp>
      <p:sp>
        <p:nvSpPr>
          <p:cNvPr id="201" name="Rectangle 200"/>
          <p:cNvSpPr/>
          <p:nvPr/>
        </p:nvSpPr>
        <p:spPr>
          <a:xfrm>
            <a:off x="1288972" y="849642"/>
            <a:ext cx="2006723" cy="13716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dirty="0">
              <a:solidFill>
                <a:srgbClr val="FF0000"/>
              </a:solidFill>
            </a:endParaRPr>
          </a:p>
        </p:txBody>
      </p:sp>
      <p:pic>
        <p:nvPicPr>
          <p:cNvPr id="203" name="Picture 202"/>
          <p:cNvPicPr>
            <a:picLocks noChangeAspect="1"/>
          </p:cNvPicPr>
          <p:nvPr/>
        </p:nvPicPr>
        <p:blipFill>
          <a:blip r:embed="rId3"/>
          <a:stretch>
            <a:fillRect/>
          </a:stretch>
        </p:blipFill>
        <p:spPr>
          <a:xfrm>
            <a:off x="3071794" y="1335623"/>
            <a:ext cx="120169" cy="140197"/>
          </a:xfrm>
          <a:prstGeom prst="rect">
            <a:avLst/>
          </a:prstGeom>
        </p:spPr>
      </p:pic>
      <p:pic>
        <p:nvPicPr>
          <p:cNvPr id="204" name="Picture 203"/>
          <p:cNvPicPr>
            <a:picLocks noChangeAspect="1"/>
          </p:cNvPicPr>
          <p:nvPr/>
        </p:nvPicPr>
        <p:blipFill>
          <a:blip r:embed="rId3"/>
          <a:stretch>
            <a:fillRect/>
          </a:stretch>
        </p:blipFill>
        <p:spPr>
          <a:xfrm>
            <a:off x="3058787" y="1578096"/>
            <a:ext cx="120169" cy="140197"/>
          </a:xfrm>
          <a:prstGeom prst="rect">
            <a:avLst/>
          </a:prstGeom>
        </p:spPr>
      </p:pic>
      <p:sp>
        <p:nvSpPr>
          <p:cNvPr id="205" name="TextBox 79"/>
          <p:cNvSpPr txBox="1"/>
          <p:nvPr/>
        </p:nvSpPr>
        <p:spPr>
          <a:xfrm>
            <a:off x="4151441" y="3191445"/>
            <a:ext cx="95910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DRW Status:</a:t>
            </a:r>
            <a:endParaRPr lang="en-US" sz="1200" b="0" dirty="0">
              <a:solidFill>
                <a:prstClr val="black"/>
              </a:solidFill>
              <a:latin typeface="Calibri" panose="020F0502020204030204"/>
              <a:ea typeface="+mn-ea"/>
            </a:endParaRPr>
          </a:p>
        </p:txBody>
      </p:sp>
      <p:sp>
        <p:nvSpPr>
          <p:cNvPr id="206" name="Rectangle 205"/>
          <p:cNvSpPr/>
          <p:nvPr/>
        </p:nvSpPr>
        <p:spPr>
          <a:xfrm>
            <a:off x="5046328" y="3261364"/>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207" name="TextBox 81"/>
          <p:cNvSpPr txBox="1"/>
          <p:nvPr/>
        </p:nvSpPr>
        <p:spPr>
          <a:xfrm>
            <a:off x="4519946" y="3402814"/>
            <a:ext cx="590604"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BOM:</a:t>
            </a:r>
            <a:endParaRPr lang="en-US" sz="1200" b="0" dirty="0">
              <a:solidFill>
                <a:prstClr val="black"/>
              </a:solidFill>
              <a:latin typeface="Calibri" panose="020F0502020204030204"/>
              <a:ea typeface="+mn-ea"/>
            </a:endParaRPr>
          </a:p>
        </p:txBody>
      </p:sp>
      <p:sp>
        <p:nvSpPr>
          <p:cNvPr id="208" name="Rectangle 207"/>
          <p:cNvSpPr/>
          <p:nvPr/>
        </p:nvSpPr>
        <p:spPr>
          <a:xfrm>
            <a:off x="5046328" y="3472732"/>
            <a:ext cx="840019" cy="1639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210" name="TextBox 87"/>
          <p:cNvSpPr txBox="1"/>
          <p:nvPr/>
        </p:nvSpPr>
        <p:spPr>
          <a:xfrm>
            <a:off x="6104775" y="1035413"/>
            <a:ext cx="721426" cy="27574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Funded:</a:t>
            </a:r>
            <a:endParaRPr lang="en-US" sz="1200" b="0" dirty="0">
              <a:solidFill>
                <a:prstClr val="black"/>
              </a:solidFill>
              <a:latin typeface="Calibri" panose="020F0502020204030204"/>
              <a:ea typeface="+mn-ea"/>
            </a:endParaRPr>
          </a:p>
        </p:txBody>
      </p:sp>
      <p:sp>
        <p:nvSpPr>
          <p:cNvPr id="211" name="Rectangle 210"/>
          <p:cNvSpPr/>
          <p:nvPr/>
        </p:nvSpPr>
        <p:spPr>
          <a:xfrm>
            <a:off x="6778303" y="1104703"/>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N</a:t>
            </a:r>
          </a:p>
        </p:txBody>
      </p:sp>
      <p:sp>
        <p:nvSpPr>
          <p:cNvPr id="213" name="TextBox 90"/>
          <p:cNvSpPr txBox="1"/>
          <p:nvPr/>
        </p:nvSpPr>
        <p:spPr>
          <a:xfrm>
            <a:off x="3792311" y="1034784"/>
            <a:ext cx="760400"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Contract:</a:t>
            </a:r>
            <a:endParaRPr lang="en-US" sz="1200" b="0" dirty="0">
              <a:solidFill>
                <a:srgbClr val="FF0000"/>
              </a:solidFill>
              <a:latin typeface="Calibri" panose="020F0502020204030204"/>
              <a:ea typeface="+mn-ea"/>
            </a:endParaRPr>
          </a:p>
        </p:txBody>
      </p:sp>
      <p:sp>
        <p:nvSpPr>
          <p:cNvPr id="214" name="Rectangle 213"/>
          <p:cNvSpPr/>
          <p:nvPr/>
        </p:nvSpPr>
        <p:spPr>
          <a:xfrm>
            <a:off x="4495367" y="1104703"/>
            <a:ext cx="1596226"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215" name="TextBox 99"/>
          <p:cNvSpPr txBox="1"/>
          <p:nvPr/>
        </p:nvSpPr>
        <p:spPr>
          <a:xfrm>
            <a:off x="7329982" y="1034784"/>
            <a:ext cx="46031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FEA:</a:t>
            </a:r>
            <a:endParaRPr lang="en-US" sz="1200" b="0" dirty="0">
              <a:solidFill>
                <a:prstClr val="black"/>
              </a:solidFill>
              <a:latin typeface="Calibri" panose="020F0502020204030204"/>
              <a:ea typeface="+mn-ea"/>
            </a:endParaRPr>
          </a:p>
        </p:txBody>
      </p:sp>
      <p:sp>
        <p:nvSpPr>
          <p:cNvPr id="216" name="Rectangle 215"/>
          <p:cNvSpPr/>
          <p:nvPr/>
        </p:nvSpPr>
        <p:spPr>
          <a:xfrm>
            <a:off x="7747794" y="1104703"/>
            <a:ext cx="416591" cy="1352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a:t>
            </a:r>
            <a:endParaRPr lang="en-US" sz="1050" b="0" dirty="0">
              <a:solidFill>
                <a:prstClr val="black"/>
              </a:solidFill>
            </a:endParaRPr>
          </a:p>
        </p:txBody>
      </p:sp>
      <p:sp>
        <p:nvSpPr>
          <p:cNvPr id="218" name="TextBox 110"/>
          <p:cNvSpPr txBox="1"/>
          <p:nvPr/>
        </p:nvSpPr>
        <p:spPr>
          <a:xfrm>
            <a:off x="5059513" y="2651230"/>
            <a:ext cx="100251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Next Review:</a:t>
            </a:r>
            <a:endParaRPr lang="en-US" sz="1200" b="0" dirty="0">
              <a:solidFill>
                <a:prstClr val="black"/>
              </a:solidFill>
              <a:latin typeface="Calibri" panose="020F0502020204030204"/>
              <a:ea typeface="+mn-ea"/>
            </a:endParaRPr>
          </a:p>
        </p:txBody>
      </p:sp>
      <p:sp>
        <p:nvSpPr>
          <p:cNvPr id="219" name="Rectangle 218"/>
          <p:cNvSpPr/>
          <p:nvPr/>
        </p:nvSpPr>
        <p:spPr>
          <a:xfrm>
            <a:off x="6016888" y="2721149"/>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220" name="Picture 219"/>
          <p:cNvPicPr>
            <a:picLocks noChangeAspect="1"/>
          </p:cNvPicPr>
          <p:nvPr/>
        </p:nvPicPr>
        <p:blipFill>
          <a:blip r:embed="rId3"/>
          <a:stretch>
            <a:fillRect/>
          </a:stretch>
        </p:blipFill>
        <p:spPr>
          <a:xfrm>
            <a:off x="6773240" y="2719631"/>
            <a:ext cx="120169" cy="140197"/>
          </a:xfrm>
          <a:prstGeom prst="rect">
            <a:avLst/>
          </a:prstGeom>
        </p:spPr>
      </p:pic>
      <p:sp>
        <p:nvSpPr>
          <p:cNvPr id="221" name="Rectangle 220"/>
          <p:cNvSpPr/>
          <p:nvPr/>
        </p:nvSpPr>
        <p:spPr>
          <a:xfrm>
            <a:off x="7297044" y="3473398"/>
            <a:ext cx="999833" cy="13716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schemeClr val="tx1"/>
              </a:solidFill>
            </a:endParaRPr>
          </a:p>
        </p:txBody>
      </p:sp>
      <p:sp>
        <p:nvSpPr>
          <p:cNvPr id="222" name="TextBox 90"/>
          <p:cNvSpPr txBox="1"/>
          <p:nvPr/>
        </p:nvSpPr>
        <p:spPr>
          <a:xfrm>
            <a:off x="6509621" y="3388738"/>
            <a:ext cx="861453"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Originator:</a:t>
            </a:r>
            <a:endParaRPr lang="en-US" sz="1200" b="0" dirty="0">
              <a:solidFill>
                <a:schemeClr val="tx1"/>
              </a:solidFill>
              <a:latin typeface="Calibri" panose="020F0502020204030204"/>
              <a:ea typeface="+mn-ea"/>
            </a:endParaRPr>
          </a:p>
        </p:txBody>
      </p:sp>
      <p:sp>
        <p:nvSpPr>
          <p:cNvPr id="223" name="TextBox 90"/>
          <p:cNvSpPr txBox="1"/>
          <p:nvPr/>
        </p:nvSpPr>
        <p:spPr>
          <a:xfrm>
            <a:off x="837284" y="1032847"/>
            <a:ext cx="90274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PCD Status:</a:t>
            </a:r>
            <a:endParaRPr lang="en-US" sz="1200" b="0" dirty="0">
              <a:solidFill>
                <a:schemeClr val="tx1"/>
              </a:solidFill>
              <a:latin typeface="Calibri" panose="020F0502020204030204"/>
              <a:ea typeface="+mn-ea"/>
            </a:endParaRPr>
          </a:p>
        </p:txBody>
      </p:sp>
      <p:sp>
        <p:nvSpPr>
          <p:cNvPr id="224" name="Rectangle 223"/>
          <p:cNvSpPr/>
          <p:nvPr/>
        </p:nvSpPr>
        <p:spPr>
          <a:xfrm>
            <a:off x="1663751" y="1102766"/>
            <a:ext cx="999833"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schemeClr val="tx1"/>
              </a:solidFill>
            </a:endParaRPr>
          </a:p>
        </p:txBody>
      </p:sp>
      <p:sp>
        <p:nvSpPr>
          <p:cNvPr id="226" name="TextBox 99"/>
          <p:cNvSpPr txBox="1"/>
          <p:nvPr/>
        </p:nvSpPr>
        <p:spPr>
          <a:xfrm>
            <a:off x="3536760" y="779723"/>
            <a:ext cx="45083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FY:</a:t>
            </a:r>
            <a:endParaRPr lang="en-US" sz="1200" b="0" dirty="0">
              <a:solidFill>
                <a:prstClr val="black"/>
              </a:solidFill>
              <a:latin typeface="Calibri" panose="020F0502020204030204"/>
              <a:ea typeface="+mn-ea"/>
            </a:endParaRPr>
          </a:p>
        </p:txBody>
      </p:sp>
      <p:sp>
        <p:nvSpPr>
          <p:cNvPr id="227" name="Rectangle 226"/>
          <p:cNvSpPr/>
          <p:nvPr/>
        </p:nvSpPr>
        <p:spPr>
          <a:xfrm>
            <a:off x="3919227" y="849642"/>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29" name="TextBox 99"/>
          <p:cNvSpPr txBox="1"/>
          <p:nvPr/>
        </p:nvSpPr>
        <p:spPr>
          <a:xfrm>
            <a:off x="2769645" y="1034784"/>
            <a:ext cx="564053"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Hull:</a:t>
            </a:r>
            <a:endParaRPr lang="en-US" sz="1200" b="0" dirty="0">
              <a:solidFill>
                <a:srgbClr val="FF0000"/>
              </a:solidFill>
              <a:latin typeface="Calibri" panose="020F0502020204030204"/>
            </a:endParaRPr>
          </a:p>
        </p:txBody>
      </p:sp>
      <p:sp>
        <p:nvSpPr>
          <p:cNvPr id="230" name="Rectangle 229"/>
          <p:cNvSpPr/>
          <p:nvPr/>
        </p:nvSpPr>
        <p:spPr>
          <a:xfrm>
            <a:off x="3291191" y="1104703"/>
            <a:ext cx="46818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232" name="TextBox 99"/>
          <p:cNvSpPr txBox="1"/>
          <p:nvPr/>
        </p:nvSpPr>
        <p:spPr>
          <a:xfrm>
            <a:off x="4361085" y="779723"/>
            <a:ext cx="485479"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TI:</a:t>
            </a:r>
            <a:endParaRPr lang="en-US" sz="1200" b="0" dirty="0">
              <a:solidFill>
                <a:srgbClr val="FF0000"/>
              </a:solidFill>
              <a:latin typeface="Calibri" panose="020F0502020204030204"/>
            </a:endParaRPr>
          </a:p>
        </p:txBody>
      </p:sp>
      <p:sp>
        <p:nvSpPr>
          <p:cNvPr id="233" name="Rectangle 232"/>
          <p:cNvSpPr/>
          <p:nvPr/>
        </p:nvSpPr>
        <p:spPr>
          <a:xfrm>
            <a:off x="4783198" y="849642"/>
            <a:ext cx="485748"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235" name="TextBox 99"/>
          <p:cNvSpPr txBox="1"/>
          <p:nvPr/>
        </p:nvSpPr>
        <p:spPr>
          <a:xfrm>
            <a:off x="4969306" y="1531907"/>
            <a:ext cx="144622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 Lead Time </a:t>
            </a:r>
            <a:r>
              <a:rPr lang="en-US" sz="800" b="0" dirty="0" smtClean="0">
                <a:solidFill>
                  <a:prstClr val="black"/>
                </a:solidFill>
                <a:latin typeface="Calibri" panose="020F0502020204030204"/>
                <a:ea typeface="+mn-ea"/>
              </a:rPr>
              <a:t>(days)</a:t>
            </a:r>
            <a:r>
              <a:rPr lang="en-US" sz="1200" b="0" dirty="0" smtClean="0">
                <a:solidFill>
                  <a:prstClr val="black"/>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36" name="Rectangle 235"/>
          <p:cNvSpPr/>
          <p:nvPr/>
        </p:nvSpPr>
        <p:spPr>
          <a:xfrm>
            <a:off x="6349010" y="1611992"/>
            <a:ext cx="503059"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endParaRPr lang="en-US" sz="1050" b="0" dirty="0">
              <a:solidFill>
                <a:prstClr val="black"/>
              </a:solidFill>
            </a:endParaRPr>
          </a:p>
        </p:txBody>
      </p:sp>
      <p:sp>
        <p:nvSpPr>
          <p:cNvPr id="237" name="TextBox 26"/>
          <p:cNvSpPr txBox="1"/>
          <p:nvPr/>
        </p:nvSpPr>
        <p:spPr>
          <a:xfrm>
            <a:off x="1044724" y="1933235"/>
            <a:ext cx="1327800"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Delivery Required:</a:t>
            </a:r>
            <a:endParaRPr lang="en-US" sz="1200" b="0" dirty="0">
              <a:solidFill>
                <a:srgbClr val="FF0000"/>
              </a:solidFill>
              <a:latin typeface="Calibri" panose="020F0502020204030204"/>
              <a:ea typeface="+mn-ea"/>
            </a:endParaRPr>
          </a:p>
        </p:txBody>
      </p:sp>
      <p:sp>
        <p:nvSpPr>
          <p:cNvPr id="238" name="Rectangle 237"/>
          <p:cNvSpPr/>
          <p:nvPr/>
        </p:nvSpPr>
        <p:spPr>
          <a:xfrm>
            <a:off x="2289874" y="2003154"/>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239" name="Picture 238"/>
          <p:cNvPicPr>
            <a:picLocks noChangeAspect="1"/>
          </p:cNvPicPr>
          <p:nvPr/>
        </p:nvPicPr>
        <p:blipFill>
          <a:blip r:embed="rId3"/>
          <a:stretch>
            <a:fillRect/>
          </a:stretch>
        </p:blipFill>
        <p:spPr>
          <a:xfrm>
            <a:off x="3054771" y="2001636"/>
            <a:ext cx="120169" cy="140197"/>
          </a:xfrm>
          <a:prstGeom prst="rect">
            <a:avLst/>
          </a:prstGeom>
        </p:spPr>
      </p:pic>
      <p:sp>
        <p:nvSpPr>
          <p:cNvPr id="240" name="TextBox 99"/>
          <p:cNvSpPr txBox="1"/>
          <p:nvPr/>
        </p:nvSpPr>
        <p:spPr>
          <a:xfrm>
            <a:off x="4720712" y="1970059"/>
            <a:ext cx="1694823"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Delivery Lead Time </a:t>
            </a:r>
            <a:r>
              <a:rPr lang="en-US" sz="800" b="0" dirty="0" smtClean="0">
                <a:solidFill>
                  <a:prstClr val="black"/>
                </a:solidFill>
                <a:latin typeface="Calibri" panose="020F0502020204030204"/>
                <a:ea typeface="+mn-ea"/>
              </a:rPr>
              <a:t>(days)</a:t>
            </a:r>
            <a:r>
              <a:rPr lang="en-US" sz="1200" b="0" dirty="0" smtClean="0">
                <a:solidFill>
                  <a:prstClr val="black"/>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41" name="Rectangle 240"/>
          <p:cNvSpPr/>
          <p:nvPr/>
        </p:nvSpPr>
        <p:spPr>
          <a:xfrm>
            <a:off x="6349010" y="2039978"/>
            <a:ext cx="503059"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endParaRPr lang="en-US" sz="1050" b="0" dirty="0">
              <a:solidFill>
                <a:prstClr val="black"/>
              </a:solidFill>
            </a:endParaRPr>
          </a:p>
        </p:txBody>
      </p:sp>
      <p:sp>
        <p:nvSpPr>
          <p:cNvPr id="242" name="TextBox 16"/>
          <p:cNvSpPr txBox="1"/>
          <p:nvPr/>
        </p:nvSpPr>
        <p:spPr>
          <a:xfrm>
            <a:off x="835431" y="3191445"/>
            <a:ext cx="501512"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PN:</a:t>
            </a:r>
            <a:endParaRPr lang="en-US" sz="1200" b="0" dirty="0">
              <a:solidFill>
                <a:prstClr val="black"/>
              </a:solidFill>
              <a:latin typeface="Calibri" panose="020F0502020204030204"/>
              <a:ea typeface="+mn-ea"/>
            </a:endParaRPr>
          </a:p>
        </p:txBody>
      </p:sp>
      <p:sp>
        <p:nvSpPr>
          <p:cNvPr id="243" name="Rectangle 242"/>
          <p:cNvSpPr/>
          <p:nvPr/>
        </p:nvSpPr>
        <p:spPr>
          <a:xfrm>
            <a:off x="1278785" y="3261364"/>
            <a:ext cx="109533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244" name="TextBox 90"/>
          <p:cNvSpPr txBox="1"/>
          <p:nvPr/>
        </p:nvSpPr>
        <p:spPr>
          <a:xfrm>
            <a:off x="1519470" y="2165250"/>
            <a:ext cx="853054"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Del Status:</a:t>
            </a:r>
            <a:endParaRPr lang="en-US" sz="1200" b="0" dirty="0">
              <a:solidFill>
                <a:schemeClr val="tx1"/>
              </a:solidFill>
              <a:latin typeface="Calibri" panose="020F0502020204030204"/>
              <a:ea typeface="+mn-ea"/>
            </a:endParaRPr>
          </a:p>
        </p:txBody>
      </p:sp>
      <p:sp>
        <p:nvSpPr>
          <p:cNvPr id="245" name="Rectangle 244"/>
          <p:cNvSpPr/>
          <p:nvPr/>
        </p:nvSpPr>
        <p:spPr>
          <a:xfrm>
            <a:off x="2289874" y="2235168"/>
            <a:ext cx="733338" cy="1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schemeClr val="tx1"/>
              </a:solidFill>
            </a:endParaRPr>
          </a:p>
        </p:txBody>
      </p:sp>
      <p:sp>
        <p:nvSpPr>
          <p:cNvPr id="247" name="TextBox 87"/>
          <p:cNvSpPr txBox="1"/>
          <p:nvPr/>
        </p:nvSpPr>
        <p:spPr>
          <a:xfrm>
            <a:off x="1131568" y="2646202"/>
            <a:ext cx="74571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MAN PR:</a:t>
            </a:r>
            <a:endParaRPr lang="en-US" sz="1200" b="0" dirty="0">
              <a:solidFill>
                <a:prstClr val="black"/>
              </a:solidFill>
              <a:latin typeface="Calibri" panose="020F0502020204030204"/>
              <a:ea typeface="+mn-ea"/>
            </a:endParaRPr>
          </a:p>
        </p:txBody>
      </p:sp>
      <p:sp>
        <p:nvSpPr>
          <p:cNvPr id="248" name="Rectangle 247"/>
          <p:cNvSpPr/>
          <p:nvPr/>
        </p:nvSpPr>
        <p:spPr>
          <a:xfrm>
            <a:off x="1829388" y="2715492"/>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N</a:t>
            </a:r>
          </a:p>
        </p:txBody>
      </p:sp>
      <p:sp>
        <p:nvSpPr>
          <p:cNvPr id="249" name="Isosceles Triangle 248"/>
          <p:cNvSpPr/>
          <p:nvPr/>
        </p:nvSpPr>
        <p:spPr>
          <a:xfrm rot="10800000">
            <a:off x="2123975" y="2745629"/>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50" name="TextBox 87"/>
          <p:cNvSpPr txBox="1"/>
          <p:nvPr/>
        </p:nvSpPr>
        <p:spPr>
          <a:xfrm>
            <a:off x="1187597" y="2863917"/>
            <a:ext cx="698396"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CLW PR:</a:t>
            </a:r>
            <a:endParaRPr lang="en-US" sz="1200" b="0" dirty="0">
              <a:solidFill>
                <a:prstClr val="black"/>
              </a:solidFill>
              <a:latin typeface="Calibri" panose="020F0502020204030204"/>
              <a:ea typeface="+mn-ea"/>
            </a:endParaRPr>
          </a:p>
        </p:txBody>
      </p:sp>
      <p:sp>
        <p:nvSpPr>
          <p:cNvPr id="251" name="Rectangle 250"/>
          <p:cNvSpPr/>
          <p:nvPr/>
        </p:nvSpPr>
        <p:spPr>
          <a:xfrm>
            <a:off x="1838095" y="2933207"/>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N</a:t>
            </a:r>
          </a:p>
        </p:txBody>
      </p:sp>
      <p:sp>
        <p:nvSpPr>
          <p:cNvPr id="252" name="Isosceles Triangle 251"/>
          <p:cNvSpPr/>
          <p:nvPr/>
        </p:nvSpPr>
        <p:spPr>
          <a:xfrm rot="10800000">
            <a:off x="2132682" y="2963344"/>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53" name="Rectangle 252"/>
          <p:cNvSpPr/>
          <p:nvPr/>
        </p:nvSpPr>
        <p:spPr>
          <a:xfrm>
            <a:off x="2289874" y="2714766"/>
            <a:ext cx="725714" cy="137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254" name="Picture 253"/>
          <p:cNvPicPr>
            <a:picLocks noChangeAspect="1"/>
          </p:cNvPicPr>
          <p:nvPr/>
        </p:nvPicPr>
        <p:blipFill>
          <a:blip r:embed="rId3"/>
          <a:stretch>
            <a:fillRect/>
          </a:stretch>
        </p:blipFill>
        <p:spPr>
          <a:xfrm>
            <a:off x="3059310" y="2712455"/>
            <a:ext cx="120169" cy="140197"/>
          </a:xfrm>
          <a:prstGeom prst="rect">
            <a:avLst/>
          </a:prstGeom>
        </p:spPr>
      </p:pic>
      <p:sp>
        <p:nvSpPr>
          <p:cNvPr id="255" name="Rectangle 254"/>
          <p:cNvSpPr/>
          <p:nvPr/>
        </p:nvSpPr>
        <p:spPr>
          <a:xfrm>
            <a:off x="2289874" y="2932481"/>
            <a:ext cx="725714" cy="137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256" name="Picture 255"/>
          <p:cNvPicPr>
            <a:picLocks noChangeAspect="1"/>
          </p:cNvPicPr>
          <p:nvPr/>
        </p:nvPicPr>
        <p:blipFill>
          <a:blip r:embed="rId3"/>
          <a:stretch>
            <a:fillRect/>
          </a:stretch>
        </p:blipFill>
        <p:spPr>
          <a:xfrm>
            <a:off x="3059310" y="2930170"/>
            <a:ext cx="120169" cy="140197"/>
          </a:xfrm>
          <a:prstGeom prst="rect">
            <a:avLst/>
          </a:prstGeom>
        </p:spPr>
      </p:pic>
      <p:sp>
        <p:nvSpPr>
          <p:cNvPr id="257" name="TextBox 87"/>
          <p:cNvSpPr txBox="1"/>
          <p:nvPr/>
        </p:nvSpPr>
        <p:spPr>
          <a:xfrm>
            <a:off x="2294889" y="2468630"/>
            <a:ext cx="652744"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200" b="0" u="sng" dirty="0" smtClean="0">
                <a:solidFill>
                  <a:prstClr val="black"/>
                </a:solidFill>
                <a:latin typeface="Calibri" panose="020F0502020204030204"/>
                <a:ea typeface="+mn-ea"/>
              </a:rPr>
              <a:t>Del O/L</a:t>
            </a:r>
            <a:endParaRPr lang="en-US" sz="1200" b="0" u="sng" dirty="0">
              <a:solidFill>
                <a:prstClr val="black"/>
              </a:solidFill>
              <a:latin typeface="Calibri" panose="020F0502020204030204"/>
              <a:ea typeface="+mn-ea"/>
            </a:endParaRPr>
          </a:p>
        </p:txBody>
      </p:sp>
      <p:sp>
        <p:nvSpPr>
          <p:cNvPr id="260" name="Rectangle 259"/>
          <p:cNvSpPr/>
          <p:nvPr/>
        </p:nvSpPr>
        <p:spPr>
          <a:xfrm>
            <a:off x="3469062" y="1572676"/>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261" name="Picture 260"/>
          <p:cNvPicPr>
            <a:picLocks noChangeAspect="1"/>
          </p:cNvPicPr>
          <p:nvPr/>
        </p:nvPicPr>
        <p:blipFill>
          <a:blip r:embed="rId3"/>
          <a:stretch>
            <a:fillRect/>
          </a:stretch>
        </p:blipFill>
        <p:spPr>
          <a:xfrm>
            <a:off x="4229895" y="1570365"/>
            <a:ext cx="120169" cy="140197"/>
          </a:xfrm>
          <a:prstGeom prst="rect">
            <a:avLst/>
          </a:prstGeom>
        </p:spPr>
      </p:pic>
      <p:sp>
        <p:nvSpPr>
          <p:cNvPr id="262" name="TextBox 176"/>
          <p:cNvSpPr txBox="1"/>
          <p:nvPr/>
        </p:nvSpPr>
        <p:spPr>
          <a:xfrm>
            <a:off x="3150419" y="1929250"/>
            <a:ext cx="36576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200" b="0" dirty="0" smtClean="0">
                <a:solidFill>
                  <a:prstClr val="black"/>
                </a:solidFill>
                <a:latin typeface="Calibri" panose="020F0502020204030204"/>
                <a:ea typeface="+mn-ea"/>
              </a:rPr>
              <a:t>to</a:t>
            </a:r>
            <a:endParaRPr lang="en-US" sz="1200" b="0" dirty="0">
              <a:solidFill>
                <a:prstClr val="black"/>
              </a:solidFill>
              <a:latin typeface="Calibri" panose="020F0502020204030204"/>
              <a:ea typeface="+mn-ea"/>
            </a:endParaRPr>
          </a:p>
        </p:txBody>
      </p:sp>
      <p:sp>
        <p:nvSpPr>
          <p:cNvPr id="263" name="Rectangle 262"/>
          <p:cNvSpPr/>
          <p:nvPr/>
        </p:nvSpPr>
        <p:spPr>
          <a:xfrm>
            <a:off x="3469062" y="2008983"/>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264" name="Picture 263"/>
          <p:cNvPicPr>
            <a:picLocks noChangeAspect="1"/>
          </p:cNvPicPr>
          <p:nvPr/>
        </p:nvPicPr>
        <p:blipFill>
          <a:blip r:embed="rId3"/>
          <a:stretch>
            <a:fillRect/>
          </a:stretch>
        </p:blipFill>
        <p:spPr>
          <a:xfrm>
            <a:off x="4237183" y="2006672"/>
            <a:ext cx="120169" cy="140197"/>
          </a:xfrm>
          <a:prstGeom prst="rect">
            <a:avLst/>
          </a:prstGeom>
        </p:spPr>
      </p:pic>
      <p:sp>
        <p:nvSpPr>
          <p:cNvPr id="57" name="Isosceles Triangle 56"/>
          <p:cNvSpPr/>
          <p:nvPr/>
        </p:nvSpPr>
        <p:spPr>
          <a:xfrm rot="10800000">
            <a:off x="5979468" y="1130149"/>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65" name="Isosceles Triangle 264"/>
          <p:cNvSpPr/>
          <p:nvPr/>
        </p:nvSpPr>
        <p:spPr>
          <a:xfrm rot="10800000">
            <a:off x="3163348" y="877832"/>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66" name="Isosceles Triangle 265"/>
          <p:cNvSpPr/>
          <p:nvPr/>
        </p:nvSpPr>
        <p:spPr>
          <a:xfrm rot="10800000">
            <a:off x="2566583" y="1128186"/>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71" name="Isosceles Triangle 270"/>
          <p:cNvSpPr/>
          <p:nvPr/>
        </p:nvSpPr>
        <p:spPr>
          <a:xfrm rot="10800000">
            <a:off x="8148428" y="872270"/>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72" name="TextBox 176"/>
          <p:cNvSpPr txBox="1"/>
          <p:nvPr/>
        </p:nvSpPr>
        <p:spPr>
          <a:xfrm>
            <a:off x="3145029" y="1257475"/>
            <a:ext cx="365760" cy="28746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200" b="0" dirty="0" smtClean="0">
                <a:solidFill>
                  <a:prstClr val="black"/>
                </a:solidFill>
                <a:latin typeface="Calibri" panose="020F0502020204030204"/>
                <a:ea typeface="+mn-ea"/>
              </a:rPr>
              <a:t>to</a:t>
            </a:r>
            <a:endParaRPr lang="en-US" sz="1200" b="0" dirty="0">
              <a:solidFill>
                <a:prstClr val="black"/>
              </a:solidFill>
              <a:latin typeface="Calibri" panose="020F0502020204030204"/>
              <a:ea typeface="+mn-ea"/>
            </a:endParaRPr>
          </a:p>
        </p:txBody>
      </p:sp>
      <p:sp>
        <p:nvSpPr>
          <p:cNvPr id="273" name="TextBox 170"/>
          <p:cNvSpPr txBox="1"/>
          <p:nvPr/>
        </p:nvSpPr>
        <p:spPr>
          <a:xfrm>
            <a:off x="3143131" y="1486411"/>
            <a:ext cx="36576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200" b="0" dirty="0" smtClean="0">
                <a:solidFill>
                  <a:prstClr val="black"/>
                </a:solidFill>
                <a:latin typeface="Calibri" panose="020F0502020204030204"/>
                <a:ea typeface="+mn-ea"/>
              </a:rPr>
              <a:t>to</a:t>
            </a:r>
            <a:endParaRPr lang="en-US" sz="1200" b="0" dirty="0">
              <a:solidFill>
                <a:prstClr val="black"/>
              </a:solidFill>
              <a:latin typeface="Calibri" panose="020F0502020204030204"/>
              <a:ea typeface="+mn-ea"/>
            </a:endParaRPr>
          </a:p>
        </p:txBody>
      </p:sp>
      <p:sp>
        <p:nvSpPr>
          <p:cNvPr id="274" name="TextBox 176"/>
          <p:cNvSpPr txBox="1"/>
          <p:nvPr/>
        </p:nvSpPr>
        <p:spPr>
          <a:xfrm>
            <a:off x="6834554" y="1543216"/>
            <a:ext cx="365760" cy="28746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200" b="0" dirty="0" smtClean="0">
                <a:solidFill>
                  <a:prstClr val="black"/>
                </a:solidFill>
                <a:latin typeface="Calibri" panose="020F0502020204030204"/>
                <a:ea typeface="+mn-ea"/>
              </a:rPr>
              <a:t>to</a:t>
            </a:r>
            <a:endParaRPr lang="en-US" sz="1200" b="0" dirty="0">
              <a:solidFill>
                <a:prstClr val="black"/>
              </a:solidFill>
              <a:latin typeface="Calibri" panose="020F0502020204030204"/>
              <a:ea typeface="+mn-ea"/>
            </a:endParaRPr>
          </a:p>
        </p:txBody>
      </p:sp>
      <p:sp>
        <p:nvSpPr>
          <p:cNvPr id="275" name="TextBox 170"/>
          <p:cNvSpPr txBox="1"/>
          <p:nvPr/>
        </p:nvSpPr>
        <p:spPr>
          <a:xfrm>
            <a:off x="6832656" y="1964394"/>
            <a:ext cx="36576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200" b="0" dirty="0" smtClean="0">
                <a:solidFill>
                  <a:prstClr val="black"/>
                </a:solidFill>
                <a:latin typeface="Calibri" panose="020F0502020204030204"/>
                <a:ea typeface="+mn-ea"/>
              </a:rPr>
              <a:t>to</a:t>
            </a:r>
            <a:endParaRPr lang="en-US" sz="1200" b="0" dirty="0">
              <a:solidFill>
                <a:prstClr val="black"/>
              </a:solidFill>
              <a:latin typeface="Calibri" panose="020F0502020204030204"/>
              <a:ea typeface="+mn-ea"/>
            </a:endParaRPr>
          </a:p>
        </p:txBody>
      </p:sp>
      <p:sp>
        <p:nvSpPr>
          <p:cNvPr id="276" name="Rectangle 275"/>
          <p:cNvSpPr/>
          <p:nvPr/>
        </p:nvSpPr>
        <p:spPr>
          <a:xfrm>
            <a:off x="7162263" y="1606578"/>
            <a:ext cx="503059"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endParaRPr lang="en-US" sz="1050" b="0" dirty="0">
              <a:solidFill>
                <a:prstClr val="black"/>
              </a:solidFill>
            </a:endParaRPr>
          </a:p>
        </p:txBody>
      </p:sp>
      <p:sp>
        <p:nvSpPr>
          <p:cNvPr id="277" name="Rectangle 276"/>
          <p:cNvSpPr/>
          <p:nvPr/>
        </p:nvSpPr>
        <p:spPr>
          <a:xfrm>
            <a:off x="7162263" y="2034564"/>
            <a:ext cx="503059"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endParaRPr lang="en-US" sz="1050" b="0" dirty="0">
              <a:solidFill>
                <a:prstClr val="black"/>
              </a:solidFill>
            </a:endParaRPr>
          </a:p>
        </p:txBody>
      </p:sp>
      <p:sp>
        <p:nvSpPr>
          <p:cNvPr id="278" name="TextBox 176"/>
          <p:cNvSpPr txBox="1"/>
          <p:nvPr/>
        </p:nvSpPr>
        <p:spPr>
          <a:xfrm>
            <a:off x="3144388" y="2642409"/>
            <a:ext cx="36576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200" b="0" dirty="0" smtClean="0">
                <a:solidFill>
                  <a:prstClr val="black"/>
                </a:solidFill>
                <a:latin typeface="Calibri" panose="020F0502020204030204"/>
                <a:ea typeface="+mn-ea"/>
              </a:rPr>
              <a:t>to</a:t>
            </a:r>
            <a:endParaRPr lang="en-US" sz="1200" b="0" dirty="0">
              <a:solidFill>
                <a:prstClr val="black"/>
              </a:solidFill>
              <a:latin typeface="Calibri" panose="020F0502020204030204"/>
              <a:ea typeface="+mn-ea"/>
            </a:endParaRPr>
          </a:p>
        </p:txBody>
      </p:sp>
      <p:sp>
        <p:nvSpPr>
          <p:cNvPr id="279" name="Rectangle 278"/>
          <p:cNvSpPr/>
          <p:nvPr/>
        </p:nvSpPr>
        <p:spPr>
          <a:xfrm>
            <a:off x="3469062" y="2722142"/>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280" name="Picture 279"/>
          <p:cNvPicPr>
            <a:picLocks noChangeAspect="1"/>
          </p:cNvPicPr>
          <p:nvPr/>
        </p:nvPicPr>
        <p:blipFill>
          <a:blip r:embed="rId3"/>
          <a:stretch>
            <a:fillRect/>
          </a:stretch>
        </p:blipFill>
        <p:spPr>
          <a:xfrm>
            <a:off x="4231152" y="2719831"/>
            <a:ext cx="120169" cy="140197"/>
          </a:xfrm>
          <a:prstGeom prst="rect">
            <a:avLst/>
          </a:prstGeom>
        </p:spPr>
      </p:pic>
      <p:sp>
        <p:nvSpPr>
          <p:cNvPr id="281" name="TextBox 176"/>
          <p:cNvSpPr txBox="1"/>
          <p:nvPr/>
        </p:nvSpPr>
        <p:spPr>
          <a:xfrm>
            <a:off x="3153095" y="2860124"/>
            <a:ext cx="36576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200" b="0" dirty="0" smtClean="0">
                <a:solidFill>
                  <a:prstClr val="black"/>
                </a:solidFill>
                <a:latin typeface="Calibri" panose="020F0502020204030204"/>
                <a:ea typeface="+mn-ea"/>
              </a:rPr>
              <a:t>to</a:t>
            </a:r>
            <a:endParaRPr lang="en-US" sz="1200" b="0" dirty="0">
              <a:solidFill>
                <a:prstClr val="black"/>
              </a:solidFill>
              <a:latin typeface="Calibri" panose="020F0502020204030204"/>
              <a:ea typeface="+mn-ea"/>
            </a:endParaRPr>
          </a:p>
        </p:txBody>
      </p:sp>
      <p:sp>
        <p:nvSpPr>
          <p:cNvPr id="282" name="Rectangle 281"/>
          <p:cNvSpPr/>
          <p:nvPr/>
        </p:nvSpPr>
        <p:spPr>
          <a:xfrm>
            <a:off x="3469062" y="2939857"/>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283" name="Picture 282"/>
          <p:cNvPicPr>
            <a:picLocks noChangeAspect="1"/>
          </p:cNvPicPr>
          <p:nvPr/>
        </p:nvPicPr>
        <p:blipFill>
          <a:blip r:embed="rId3"/>
          <a:stretch>
            <a:fillRect/>
          </a:stretch>
        </p:blipFill>
        <p:spPr>
          <a:xfrm>
            <a:off x="4239859" y="2937546"/>
            <a:ext cx="120169" cy="140197"/>
          </a:xfrm>
          <a:prstGeom prst="rect">
            <a:avLst/>
          </a:prstGeom>
        </p:spPr>
      </p:pic>
      <p:sp>
        <p:nvSpPr>
          <p:cNvPr id="284" name="Isosceles Triangle 283"/>
          <p:cNvSpPr/>
          <p:nvPr/>
        </p:nvSpPr>
        <p:spPr>
          <a:xfrm rot="10800000">
            <a:off x="2257657" y="3279971"/>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85" name="Isosceles Triangle 284"/>
          <p:cNvSpPr/>
          <p:nvPr/>
        </p:nvSpPr>
        <p:spPr>
          <a:xfrm rot="10800000">
            <a:off x="3859690" y="3288196"/>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86" name="Isosceles Triangle 285"/>
          <p:cNvSpPr/>
          <p:nvPr/>
        </p:nvSpPr>
        <p:spPr>
          <a:xfrm rot="10800000">
            <a:off x="5645746" y="3282424"/>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87" name="Isosceles Triangle 286"/>
          <p:cNvSpPr/>
          <p:nvPr/>
        </p:nvSpPr>
        <p:spPr>
          <a:xfrm rot="10800000">
            <a:off x="8164385" y="3492956"/>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88" name="Isosceles Triangle 287"/>
          <p:cNvSpPr/>
          <p:nvPr/>
        </p:nvSpPr>
        <p:spPr>
          <a:xfrm rot="10800000">
            <a:off x="1858541" y="3506208"/>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89" name="TextBox 170"/>
          <p:cNvSpPr txBox="1"/>
          <p:nvPr/>
        </p:nvSpPr>
        <p:spPr>
          <a:xfrm>
            <a:off x="7307416" y="3191445"/>
            <a:ext cx="36576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200" b="0" dirty="0" smtClean="0">
                <a:solidFill>
                  <a:prstClr val="black"/>
                </a:solidFill>
                <a:latin typeface="Calibri" panose="020F0502020204030204"/>
                <a:ea typeface="+mn-ea"/>
              </a:rPr>
              <a:t>to</a:t>
            </a:r>
            <a:endParaRPr lang="en-US" sz="1200" b="0" dirty="0">
              <a:solidFill>
                <a:prstClr val="black"/>
              </a:solidFill>
              <a:latin typeface="Calibri" panose="020F0502020204030204"/>
              <a:ea typeface="+mn-ea"/>
            </a:endParaRPr>
          </a:p>
        </p:txBody>
      </p:sp>
      <p:sp>
        <p:nvSpPr>
          <p:cNvPr id="290" name="Rectangle 289"/>
          <p:cNvSpPr/>
          <p:nvPr/>
        </p:nvSpPr>
        <p:spPr>
          <a:xfrm>
            <a:off x="7586481" y="3256548"/>
            <a:ext cx="725714" cy="13716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292" name="TextBox 170"/>
          <p:cNvSpPr txBox="1"/>
          <p:nvPr/>
        </p:nvSpPr>
        <p:spPr>
          <a:xfrm>
            <a:off x="6870264" y="2867081"/>
            <a:ext cx="36576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200" b="0" dirty="0" smtClean="0">
                <a:solidFill>
                  <a:prstClr val="black"/>
                </a:solidFill>
                <a:latin typeface="Calibri" panose="020F0502020204030204"/>
                <a:ea typeface="+mn-ea"/>
              </a:rPr>
              <a:t>to</a:t>
            </a:r>
            <a:endParaRPr lang="en-US" sz="1200" b="0" dirty="0">
              <a:solidFill>
                <a:prstClr val="black"/>
              </a:solidFill>
              <a:latin typeface="Calibri" panose="020F0502020204030204"/>
              <a:ea typeface="+mn-ea"/>
            </a:endParaRPr>
          </a:p>
        </p:txBody>
      </p:sp>
      <p:sp>
        <p:nvSpPr>
          <p:cNvPr id="293" name="Rectangle 292"/>
          <p:cNvSpPr/>
          <p:nvPr/>
        </p:nvSpPr>
        <p:spPr>
          <a:xfrm>
            <a:off x="7187977" y="2938732"/>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endParaRPr lang="en-US" sz="1050" b="0" dirty="0">
              <a:solidFill>
                <a:prstClr val="black"/>
              </a:solidFill>
            </a:endParaRPr>
          </a:p>
        </p:txBody>
      </p:sp>
      <p:sp>
        <p:nvSpPr>
          <p:cNvPr id="294" name="Isosceles Triangle 293"/>
          <p:cNvSpPr/>
          <p:nvPr/>
        </p:nvSpPr>
        <p:spPr>
          <a:xfrm rot="10800000">
            <a:off x="3852884" y="3492955"/>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95" name="Isosceles Triangle 294"/>
          <p:cNvSpPr/>
          <p:nvPr/>
        </p:nvSpPr>
        <p:spPr>
          <a:xfrm rot="10800000">
            <a:off x="5761333" y="3506208"/>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96" name="Isosceles Triangle 295"/>
          <p:cNvSpPr/>
          <p:nvPr/>
        </p:nvSpPr>
        <p:spPr>
          <a:xfrm rot="10800000">
            <a:off x="5131486" y="886541"/>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97" name="Isosceles Triangle 296"/>
          <p:cNvSpPr/>
          <p:nvPr/>
        </p:nvSpPr>
        <p:spPr>
          <a:xfrm rot="10800000">
            <a:off x="3624904" y="1130380"/>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98" name="Isosceles Triangle 297"/>
          <p:cNvSpPr/>
          <p:nvPr/>
        </p:nvSpPr>
        <p:spPr>
          <a:xfrm rot="10800000">
            <a:off x="4156125" y="877827"/>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99" name="Isosceles Triangle 298"/>
          <p:cNvSpPr/>
          <p:nvPr/>
        </p:nvSpPr>
        <p:spPr>
          <a:xfrm rot="10800000">
            <a:off x="8026505" y="1142237"/>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300" name="Isosceles Triangle 299"/>
          <p:cNvSpPr/>
          <p:nvPr/>
        </p:nvSpPr>
        <p:spPr>
          <a:xfrm rot="10800000">
            <a:off x="7007607" y="1142235"/>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319" name="Rectangle 318"/>
          <p:cNvSpPr/>
          <p:nvPr/>
        </p:nvSpPr>
        <p:spPr>
          <a:xfrm>
            <a:off x="6200251" y="4610835"/>
            <a:ext cx="2027344" cy="58572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grpSp>
        <p:nvGrpSpPr>
          <p:cNvPr id="10" name="Group 9"/>
          <p:cNvGrpSpPr/>
          <p:nvPr/>
        </p:nvGrpSpPr>
        <p:grpSpPr>
          <a:xfrm>
            <a:off x="6234497" y="4665892"/>
            <a:ext cx="1994454" cy="276999"/>
            <a:chOff x="4856067" y="4065386"/>
            <a:chExt cx="1994454" cy="276999"/>
          </a:xfrm>
        </p:grpSpPr>
        <p:sp>
          <p:nvSpPr>
            <p:cNvPr id="303" name="Flowchart: Process 302"/>
            <p:cNvSpPr/>
            <p:nvPr/>
          </p:nvSpPr>
          <p:spPr>
            <a:xfrm>
              <a:off x="5514591" y="4152188"/>
              <a:ext cx="91440" cy="91440"/>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4" name="TextBox 79"/>
            <p:cNvSpPr txBox="1"/>
            <p:nvPr/>
          </p:nvSpPr>
          <p:spPr>
            <a:xfrm>
              <a:off x="4856067" y="4065386"/>
              <a:ext cx="715966"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Deleted:</a:t>
              </a:r>
              <a:endParaRPr lang="en-US" sz="1200" b="0" dirty="0">
                <a:solidFill>
                  <a:prstClr val="black"/>
                </a:solidFill>
                <a:latin typeface="Calibri" panose="020F0502020204030204"/>
                <a:ea typeface="+mn-ea"/>
              </a:endParaRPr>
            </a:p>
          </p:txBody>
        </p:sp>
        <p:sp>
          <p:nvSpPr>
            <p:cNvPr id="306" name="Rectangle 305"/>
            <p:cNvSpPr/>
            <p:nvPr/>
          </p:nvSpPr>
          <p:spPr>
            <a:xfrm>
              <a:off x="5574313" y="4144816"/>
              <a:ext cx="271473" cy="106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N</a:t>
              </a:r>
            </a:p>
          </p:txBody>
        </p:sp>
        <p:sp>
          <p:nvSpPr>
            <p:cNvPr id="307" name="Flowchart: Process 306"/>
            <p:cNvSpPr/>
            <p:nvPr/>
          </p:nvSpPr>
          <p:spPr>
            <a:xfrm>
              <a:off x="5912651" y="4152188"/>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 name="Rectangle 307"/>
            <p:cNvSpPr/>
            <p:nvPr/>
          </p:nvSpPr>
          <p:spPr>
            <a:xfrm>
              <a:off x="5962515" y="4144816"/>
              <a:ext cx="271473" cy="106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Y</a:t>
              </a:r>
              <a:endParaRPr lang="en-US" sz="1050" b="0" dirty="0">
                <a:solidFill>
                  <a:prstClr val="black"/>
                </a:solidFill>
              </a:endParaRPr>
            </a:p>
          </p:txBody>
        </p:sp>
        <p:sp>
          <p:nvSpPr>
            <p:cNvPr id="309" name="Flowchart: Process 308"/>
            <p:cNvSpPr/>
            <p:nvPr/>
          </p:nvSpPr>
          <p:spPr>
            <a:xfrm>
              <a:off x="6312498" y="4152188"/>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0" name="Rectangle 309"/>
            <p:cNvSpPr/>
            <p:nvPr/>
          </p:nvSpPr>
          <p:spPr>
            <a:xfrm>
              <a:off x="6372514" y="4143179"/>
              <a:ext cx="478007" cy="1094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Both</a:t>
              </a:r>
              <a:endParaRPr lang="en-US" sz="1050" b="0" dirty="0">
                <a:solidFill>
                  <a:prstClr val="black"/>
                </a:solidFill>
              </a:endParaRPr>
            </a:p>
          </p:txBody>
        </p:sp>
      </p:grpSp>
      <p:grpSp>
        <p:nvGrpSpPr>
          <p:cNvPr id="311" name="Group 310"/>
          <p:cNvGrpSpPr/>
          <p:nvPr/>
        </p:nvGrpSpPr>
        <p:grpSpPr>
          <a:xfrm>
            <a:off x="6279012" y="4896671"/>
            <a:ext cx="1953674" cy="276999"/>
            <a:chOff x="4896847" y="4065386"/>
            <a:chExt cx="1953674" cy="276999"/>
          </a:xfrm>
        </p:grpSpPr>
        <p:sp>
          <p:nvSpPr>
            <p:cNvPr id="312" name="Flowchart: Process 311"/>
            <p:cNvSpPr/>
            <p:nvPr/>
          </p:nvSpPr>
          <p:spPr>
            <a:xfrm>
              <a:off x="5514591" y="4152188"/>
              <a:ext cx="91440" cy="91440"/>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3" name="TextBox 79"/>
            <p:cNvSpPr txBox="1"/>
            <p:nvPr/>
          </p:nvSpPr>
          <p:spPr>
            <a:xfrm>
              <a:off x="4896847" y="4065386"/>
              <a:ext cx="675186"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Hidden:</a:t>
              </a:r>
              <a:endParaRPr lang="en-US" sz="1200" b="0" dirty="0">
                <a:solidFill>
                  <a:prstClr val="black"/>
                </a:solidFill>
                <a:latin typeface="Calibri" panose="020F0502020204030204"/>
                <a:ea typeface="+mn-ea"/>
              </a:endParaRPr>
            </a:p>
          </p:txBody>
        </p:sp>
        <p:sp>
          <p:nvSpPr>
            <p:cNvPr id="314" name="Rectangle 313"/>
            <p:cNvSpPr/>
            <p:nvPr/>
          </p:nvSpPr>
          <p:spPr>
            <a:xfrm>
              <a:off x="5574313" y="4144816"/>
              <a:ext cx="271473" cy="106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N</a:t>
              </a:r>
            </a:p>
          </p:txBody>
        </p:sp>
        <p:sp>
          <p:nvSpPr>
            <p:cNvPr id="315" name="Flowchart: Process 314"/>
            <p:cNvSpPr/>
            <p:nvPr/>
          </p:nvSpPr>
          <p:spPr>
            <a:xfrm>
              <a:off x="5912651" y="4152188"/>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6" name="Rectangle 315"/>
            <p:cNvSpPr/>
            <p:nvPr/>
          </p:nvSpPr>
          <p:spPr>
            <a:xfrm>
              <a:off x="5962515" y="4144816"/>
              <a:ext cx="271473" cy="106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Y</a:t>
              </a:r>
              <a:endParaRPr lang="en-US" sz="1050" b="0" dirty="0">
                <a:solidFill>
                  <a:prstClr val="black"/>
                </a:solidFill>
              </a:endParaRPr>
            </a:p>
          </p:txBody>
        </p:sp>
        <p:sp>
          <p:nvSpPr>
            <p:cNvPr id="317" name="Flowchart: Process 316"/>
            <p:cNvSpPr/>
            <p:nvPr/>
          </p:nvSpPr>
          <p:spPr>
            <a:xfrm>
              <a:off x="6312498" y="4152188"/>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8" name="Rectangle 317"/>
            <p:cNvSpPr/>
            <p:nvPr/>
          </p:nvSpPr>
          <p:spPr>
            <a:xfrm>
              <a:off x="6372514" y="4143179"/>
              <a:ext cx="478007" cy="1094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Both</a:t>
              </a:r>
              <a:endParaRPr lang="en-US" sz="1050" b="0" dirty="0">
                <a:solidFill>
                  <a:prstClr val="black"/>
                </a:solidFill>
              </a:endParaRPr>
            </a:p>
          </p:txBody>
        </p:sp>
      </p:grpSp>
      <p:sp>
        <p:nvSpPr>
          <p:cNvPr id="320" name="TextBox 128"/>
          <p:cNvSpPr txBox="1"/>
          <p:nvPr/>
        </p:nvSpPr>
        <p:spPr>
          <a:xfrm>
            <a:off x="6111482" y="4343005"/>
            <a:ext cx="1933780"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Metadata Flags:</a:t>
            </a:r>
            <a:endParaRPr lang="en-US" sz="1400" b="0" dirty="0">
              <a:solidFill>
                <a:prstClr val="black"/>
              </a:solidFill>
              <a:latin typeface="Calibri" panose="020F0502020204030204"/>
              <a:ea typeface="+mn-ea"/>
            </a:endParaRPr>
          </a:p>
        </p:txBody>
      </p:sp>
      <p:sp>
        <p:nvSpPr>
          <p:cNvPr id="156" name="Action Button: Custom 155">
            <a:hlinkClick r:id="rId4" action="ppaction://hlinksldjump" highlightClick="1"/>
          </p:cNvPr>
          <p:cNvSpPr/>
          <p:nvPr/>
        </p:nvSpPr>
        <p:spPr>
          <a:xfrm>
            <a:off x="2971800" y="5350541"/>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rPr>
              <a:t>Report</a:t>
            </a:r>
            <a:endParaRPr lang="en-US" sz="1200" b="1" dirty="0">
              <a:solidFill>
                <a:schemeClr val="tx1"/>
              </a:solidFill>
            </a:endParaRPr>
          </a:p>
        </p:txBody>
      </p:sp>
      <p:sp>
        <p:nvSpPr>
          <p:cNvPr id="157" name="TextBox 26"/>
          <p:cNvSpPr txBox="1"/>
          <p:nvPr/>
        </p:nvSpPr>
        <p:spPr>
          <a:xfrm>
            <a:off x="1354837" y="1727678"/>
            <a:ext cx="101995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Internal RDD:</a:t>
            </a:r>
            <a:endParaRPr lang="en-US" sz="1200" b="0" dirty="0">
              <a:solidFill>
                <a:srgbClr val="FF0000"/>
              </a:solidFill>
              <a:latin typeface="Calibri" panose="020F0502020204030204"/>
              <a:ea typeface="+mn-ea"/>
            </a:endParaRPr>
          </a:p>
        </p:txBody>
      </p:sp>
      <p:sp>
        <p:nvSpPr>
          <p:cNvPr id="158" name="Rectangle 157"/>
          <p:cNvSpPr/>
          <p:nvPr/>
        </p:nvSpPr>
        <p:spPr>
          <a:xfrm>
            <a:off x="2292146" y="1787399"/>
            <a:ext cx="725714" cy="13716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159" name="Picture 158"/>
          <p:cNvPicPr>
            <a:picLocks noChangeAspect="1"/>
          </p:cNvPicPr>
          <p:nvPr/>
        </p:nvPicPr>
        <p:blipFill>
          <a:blip r:embed="rId3"/>
          <a:stretch>
            <a:fillRect/>
          </a:stretch>
        </p:blipFill>
        <p:spPr>
          <a:xfrm>
            <a:off x="3061059" y="1785088"/>
            <a:ext cx="120169" cy="140197"/>
          </a:xfrm>
          <a:prstGeom prst="rect">
            <a:avLst/>
          </a:prstGeom>
        </p:spPr>
      </p:pic>
      <p:sp>
        <p:nvSpPr>
          <p:cNvPr id="160" name="TextBox 99"/>
          <p:cNvSpPr txBox="1"/>
          <p:nvPr/>
        </p:nvSpPr>
        <p:spPr>
          <a:xfrm>
            <a:off x="4434444" y="1738899"/>
            <a:ext cx="1983363"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Internal RDD Lead Time </a:t>
            </a:r>
            <a:r>
              <a:rPr lang="en-US" sz="800" b="0" dirty="0" smtClean="0">
                <a:solidFill>
                  <a:prstClr val="black"/>
                </a:solidFill>
                <a:latin typeface="Calibri" panose="020F0502020204030204"/>
                <a:ea typeface="+mn-ea"/>
              </a:rPr>
              <a:t>(days)</a:t>
            </a:r>
            <a:r>
              <a:rPr lang="en-US" sz="1200" b="0" dirty="0" smtClean="0">
                <a:solidFill>
                  <a:prstClr val="black"/>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61" name="Rectangle 160"/>
          <p:cNvSpPr/>
          <p:nvPr/>
        </p:nvSpPr>
        <p:spPr>
          <a:xfrm>
            <a:off x="6351282" y="1818984"/>
            <a:ext cx="503059"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endParaRPr lang="en-US" sz="1050" b="0" dirty="0">
              <a:solidFill>
                <a:prstClr val="black"/>
              </a:solidFill>
            </a:endParaRPr>
          </a:p>
        </p:txBody>
      </p:sp>
      <p:sp>
        <p:nvSpPr>
          <p:cNvPr id="162" name="Rectangle 161"/>
          <p:cNvSpPr/>
          <p:nvPr/>
        </p:nvSpPr>
        <p:spPr>
          <a:xfrm>
            <a:off x="3471334" y="1779668"/>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163" name="Picture 162"/>
          <p:cNvPicPr>
            <a:picLocks noChangeAspect="1"/>
          </p:cNvPicPr>
          <p:nvPr/>
        </p:nvPicPr>
        <p:blipFill>
          <a:blip r:embed="rId3"/>
          <a:stretch>
            <a:fillRect/>
          </a:stretch>
        </p:blipFill>
        <p:spPr>
          <a:xfrm>
            <a:off x="4232167" y="1777357"/>
            <a:ext cx="120169" cy="140197"/>
          </a:xfrm>
          <a:prstGeom prst="rect">
            <a:avLst/>
          </a:prstGeom>
        </p:spPr>
      </p:pic>
      <p:sp>
        <p:nvSpPr>
          <p:cNvPr id="164" name="TextBox 170"/>
          <p:cNvSpPr txBox="1"/>
          <p:nvPr/>
        </p:nvSpPr>
        <p:spPr>
          <a:xfrm>
            <a:off x="3145403" y="1693403"/>
            <a:ext cx="36576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200" b="0" dirty="0" smtClean="0">
                <a:solidFill>
                  <a:prstClr val="black"/>
                </a:solidFill>
                <a:latin typeface="Calibri" panose="020F0502020204030204"/>
                <a:ea typeface="+mn-ea"/>
              </a:rPr>
              <a:t>to</a:t>
            </a:r>
            <a:endParaRPr lang="en-US" sz="1200" b="0" dirty="0">
              <a:solidFill>
                <a:prstClr val="black"/>
              </a:solidFill>
              <a:latin typeface="Calibri" panose="020F0502020204030204"/>
              <a:ea typeface="+mn-ea"/>
            </a:endParaRPr>
          </a:p>
        </p:txBody>
      </p:sp>
      <p:sp>
        <p:nvSpPr>
          <p:cNvPr id="165" name="TextBox 176"/>
          <p:cNvSpPr txBox="1"/>
          <p:nvPr/>
        </p:nvSpPr>
        <p:spPr>
          <a:xfrm>
            <a:off x="6836826" y="1750208"/>
            <a:ext cx="365760" cy="28746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200" b="0" dirty="0" smtClean="0">
                <a:solidFill>
                  <a:prstClr val="black"/>
                </a:solidFill>
                <a:latin typeface="Calibri" panose="020F0502020204030204"/>
                <a:ea typeface="+mn-ea"/>
              </a:rPr>
              <a:t>to</a:t>
            </a:r>
            <a:endParaRPr lang="en-US" sz="1200" b="0" dirty="0">
              <a:solidFill>
                <a:prstClr val="black"/>
              </a:solidFill>
              <a:latin typeface="Calibri" panose="020F0502020204030204"/>
              <a:ea typeface="+mn-ea"/>
            </a:endParaRPr>
          </a:p>
        </p:txBody>
      </p:sp>
      <p:sp>
        <p:nvSpPr>
          <p:cNvPr id="166" name="Rectangle 165"/>
          <p:cNvSpPr/>
          <p:nvPr/>
        </p:nvSpPr>
        <p:spPr>
          <a:xfrm>
            <a:off x="7164535" y="1813570"/>
            <a:ext cx="503059"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endParaRPr lang="en-US" sz="1050" b="0" dirty="0">
              <a:solidFill>
                <a:prstClr val="black"/>
              </a:solidFill>
            </a:endParaRPr>
          </a:p>
        </p:txBody>
      </p:sp>
    </p:spTree>
    <p:extLst>
      <p:ext uri="{BB962C8B-B14F-4D97-AF65-F5344CB8AC3E}">
        <p14:creationId xmlns:p14="http://schemas.microsoft.com/office/powerpoint/2010/main" val="16642337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smtClean="0"/>
              <a:t>User Entry</a:t>
            </a:r>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30</a:t>
            </a:fld>
            <a:endParaRPr lang="en-US"/>
          </a:p>
        </p:txBody>
      </p:sp>
    </p:spTree>
    <p:extLst>
      <p:ext uri="{BB962C8B-B14F-4D97-AF65-F5344CB8AC3E}">
        <p14:creationId xmlns:p14="http://schemas.microsoft.com/office/powerpoint/2010/main" val="26205054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PCD Functions</a:t>
            </a:r>
            <a:endParaRPr lang="en-US" b="1" dirty="0"/>
          </a:p>
        </p:txBody>
      </p:sp>
      <p:sp>
        <p:nvSpPr>
          <p:cNvPr id="8" name="Text Placeholder 7"/>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31</a:t>
            </a:fld>
            <a:endParaRPr lang="en-US"/>
          </a:p>
        </p:txBody>
      </p:sp>
    </p:spTree>
    <p:extLst>
      <p:ext uri="{BB962C8B-B14F-4D97-AF65-F5344CB8AC3E}">
        <p14:creationId xmlns:p14="http://schemas.microsoft.com/office/powerpoint/2010/main" val="18654935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6162"/>
            <a:ext cx="7886700" cy="794899"/>
          </a:xfrm>
        </p:spPr>
        <p:txBody>
          <a:bodyPr/>
          <a:lstStyle/>
          <a:p>
            <a:r>
              <a:rPr lang="en-US" dirty="0" smtClean="0"/>
              <a:t>PCD Contract/Program List</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32</a:t>
            </a:fld>
            <a:endParaRPr lang="en-US" dirty="0"/>
          </a:p>
        </p:txBody>
      </p:sp>
      <p:pic>
        <p:nvPicPr>
          <p:cNvPr id="7" name="Picture 6"/>
          <p:cNvPicPr>
            <a:picLocks noChangeAspect="1"/>
          </p:cNvPicPr>
          <p:nvPr/>
        </p:nvPicPr>
        <p:blipFill>
          <a:blip r:embed="rId3"/>
          <a:stretch>
            <a:fillRect/>
          </a:stretch>
        </p:blipFill>
        <p:spPr>
          <a:xfrm>
            <a:off x="463296" y="1242441"/>
            <a:ext cx="8229600" cy="4474845"/>
          </a:xfrm>
          <a:prstGeom prst="rect">
            <a:avLst/>
          </a:prstGeom>
        </p:spPr>
      </p:pic>
    </p:spTree>
    <p:extLst>
      <p:ext uri="{BB962C8B-B14F-4D97-AF65-F5344CB8AC3E}">
        <p14:creationId xmlns:p14="http://schemas.microsoft.com/office/powerpoint/2010/main" val="19823245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98704"/>
            <a:ext cx="7886700" cy="794899"/>
          </a:xfrm>
        </p:spPr>
        <p:txBody>
          <a:bodyPr/>
          <a:lstStyle/>
          <a:p>
            <a:r>
              <a:rPr lang="en-US" dirty="0" smtClean="0"/>
              <a:t>PCD Summary</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33</a:t>
            </a:fld>
            <a:endParaRPr lang="en-US" dirty="0"/>
          </a:p>
        </p:txBody>
      </p:sp>
      <p:pic>
        <p:nvPicPr>
          <p:cNvPr id="7" name="Picture 6"/>
          <p:cNvPicPr>
            <a:picLocks noChangeAspect="1"/>
          </p:cNvPicPr>
          <p:nvPr/>
        </p:nvPicPr>
        <p:blipFill>
          <a:blip r:embed="rId3"/>
          <a:stretch>
            <a:fillRect/>
          </a:stretch>
        </p:blipFill>
        <p:spPr>
          <a:xfrm>
            <a:off x="237478" y="968516"/>
            <a:ext cx="8686800" cy="4723448"/>
          </a:xfrm>
          <a:prstGeom prst="rect">
            <a:avLst/>
          </a:prstGeom>
        </p:spPr>
      </p:pic>
    </p:spTree>
    <p:extLst>
      <p:ext uri="{BB962C8B-B14F-4D97-AF65-F5344CB8AC3E}">
        <p14:creationId xmlns:p14="http://schemas.microsoft.com/office/powerpoint/2010/main" val="19438953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44" y="88230"/>
            <a:ext cx="7886700" cy="794899"/>
          </a:xfrm>
        </p:spPr>
        <p:txBody>
          <a:bodyPr/>
          <a:lstStyle/>
          <a:p>
            <a:r>
              <a:rPr lang="en-US" dirty="0" smtClean="0"/>
              <a:t>PCD Report</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34</a:t>
            </a:fld>
            <a:endParaRPr lang="en-US" dirty="0"/>
          </a:p>
        </p:txBody>
      </p:sp>
      <p:pic>
        <p:nvPicPr>
          <p:cNvPr id="7" name="Picture 6"/>
          <p:cNvPicPr>
            <a:picLocks noChangeAspect="1"/>
          </p:cNvPicPr>
          <p:nvPr/>
        </p:nvPicPr>
        <p:blipFill>
          <a:blip r:embed="rId3"/>
          <a:stretch>
            <a:fillRect/>
          </a:stretch>
        </p:blipFill>
        <p:spPr>
          <a:xfrm>
            <a:off x="457200" y="1448992"/>
            <a:ext cx="8229600" cy="4474845"/>
          </a:xfrm>
          <a:prstGeom prst="rect">
            <a:avLst/>
          </a:prstGeom>
        </p:spPr>
      </p:pic>
    </p:spTree>
    <p:extLst>
      <p:ext uri="{BB962C8B-B14F-4D97-AF65-F5344CB8AC3E}">
        <p14:creationId xmlns:p14="http://schemas.microsoft.com/office/powerpoint/2010/main" val="25855294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909" y="89826"/>
            <a:ext cx="7886700" cy="794899"/>
          </a:xfrm>
        </p:spPr>
        <p:txBody>
          <a:bodyPr/>
          <a:lstStyle/>
          <a:p>
            <a:r>
              <a:rPr lang="en-US" dirty="0" smtClean="0"/>
              <a:t>PCD Statistics</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35</a:t>
            </a:fld>
            <a:endParaRPr lang="en-US" dirty="0"/>
          </a:p>
        </p:txBody>
      </p:sp>
      <p:pic>
        <p:nvPicPr>
          <p:cNvPr id="8" name="Picture 7"/>
          <p:cNvPicPr>
            <a:picLocks noChangeAspect="1"/>
          </p:cNvPicPr>
          <p:nvPr/>
        </p:nvPicPr>
        <p:blipFill>
          <a:blip r:embed="rId3"/>
          <a:stretch>
            <a:fillRect/>
          </a:stretch>
        </p:blipFill>
        <p:spPr>
          <a:xfrm>
            <a:off x="246909" y="1574862"/>
            <a:ext cx="2646254" cy="2743200"/>
          </a:xfrm>
          <a:prstGeom prst="rect">
            <a:avLst/>
          </a:prstGeom>
        </p:spPr>
      </p:pic>
      <p:pic>
        <p:nvPicPr>
          <p:cNvPr id="9" name="Picture 8"/>
          <p:cNvPicPr>
            <a:picLocks noChangeAspect="1"/>
          </p:cNvPicPr>
          <p:nvPr/>
        </p:nvPicPr>
        <p:blipFill>
          <a:blip r:embed="rId4"/>
          <a:stretch>
            <a:fillRect/>
          </a:stretch>
        </p:blipFill>
        <p:spPr>
          <a:xfrm>
            <a:off x="3248873" y="1574862"/>
            <a:ext cx="2646254" cy="2743200"/>
          </a:xfrm>
          <a:prstGeom prst="rect">
            <a:avLst/>
          </a:prstGeom>
        </p:spPr>
      </p:pic>
      <p:pic>
        <p:nvPicPr>
          <p:cNvPr id="10" name="Picture 9"/>
          <p:cNvPicPr>
            <a:picLocks noChangeAspect="1"/>
          </p:cNvPicPr>
          <p:nvPr/>
        </p:nvPicPr>
        <p:blipFill>
          <a:blip r:embed="rId5"/>
          <a:stretch>
            <a:fillRect/>
          </a:stretch>
        </p:blipFill>
        <p:spPr>
          <a:xfrm>
            <a:off x="6250837" y="1574862"/>
            <a:ext cx="2646254" cy="2743200"/>
          </a:xfrm>
          <a:prstGeom prst="rect">
            <a:avLst/>
          </a:prstGeom>
        </p:spPr>
      </p:pic>
    </p:spTree>
    <p:extLst>
      <p:ext uri="{BB962C8B-B14F-4D97-AF65-F5344CB8AC3E}">
        <p14:creationId xmlns:p14="http://schemas.microsoft.com/office/powerpoint/2010/main" val="11956018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PCD Auxiliary Functions</a:t>
            </a:r>
            <a:endParaRPr lang="en-US" b="1" dirty="0"/>
          </a:p>
        </p:txBody>
      </p:sp>
      <p:sp>
        <p:nvSpPr>
          <p:cNvPr id="8" name="Text Placeholder 7"/>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36</a:t>
            </a:fld>
            <a:endParaRPr lang="en-US"/>
          </a:p>
        </p:txBody>
      </p:sp>
    </p:spTree>
    <p:extLst>
      <p:ext uri="{BB962C8B-B14F-4D97-AF65-F5344CB8AC3E}">
        <p14:creationId xmlns:p14="http://schemas.microsoft.com/office/powerpoint/2010/main" val="35320716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030" y="93990"/>
            <a:ext cx="7886700" cy="794899"/>
          </a:xfrm>
        </p:spPr>
        <p:txBody>
          <a:bodyPr/>
          <a:lstStyle/>
          <a:p>
            <a:r>
              <a:rPr lang="en-US" dirty="0" smtClean="0"/>
              <a:t>Classification</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37</a:t>
            </a:fld>
            <a:endParaRPr lang="en-US" dirty="0"/>
          </a:p>
        </p:txBody>
      </p:sp>
      <p:pic>
        <p:nvPicPr>
          <p:cNvPr id="8" name="Picture 7"/>
          <p:cNvPicPr>
            <a:picLocks noChangeAspect="1"/>
          </p:cNvPicPr>
          <p:nvPr/>
        </p:nvPicPr>
        <p:blipFill>
          <a:blip r:embed="rId3"/>
          <a:stretch>
            <a:fillRect/>
          </a:stretch>
        </p:blipFill>
        <p:spPr>
          <a:xfrm>
            <a:off x="807720" y="1108315"/>
            <a:ext cx="7528560" cy="5386388"/>
          </a:xfrm>
          <a:prstGeom prst="rect">
            <a:avLst/>
          </a:prstGeom>
        </p:spPr>
      </p:pic>
      <p:sp>
        <p:nvSpPr>
          <p:cNvPr id="7" name="Line Callout 1 6"/>
          <p:cNvSpPr/>
          <p:nvPr/>
        </p:nvSpPr>
        <p:spPr>
          <a:xfrm>
            <a:off x="5290010" y="5095520"/>
            <a:ext cx="3593180" cy="1034302"/>
          </a:xfrm>
          <a:prstGeom prst="borderCallout1">
            <a:avLst>
              <a:gd name="adj1" fmla="val 41252"/>
              <a:gd name="adj2" fmla="val -1774"/>
              <a:gd name="adj3" fmla="val -29705"/>
              <a:gd name="adj4" fmla="val -31363"/>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Banners for printouts.</a:t>
            </a:r>
            <a:endParaRPr lang="en-US" sz="1200" dirty="0">
              <a:solidFill>
                <a:schemeClr val="tx1"/>
              </a:solidFill>
            </a:endParaRPr>
          </a:p>
        </p:txBody>
      </p:sp>
    </p:spTree>
    <p:extLst>
      <p:ext uri="{BB962C8B-B14F-4D97-AF65-F5344CB8AC3E}">
        <p14:creationId xmlns:p14="http://schemas.microsoft.com/office/powerpoint/2010/main" val="32046810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7357"/>
            <a:ext cx="7886700" cy="794899"/>
          </a:xfrm>
        </p:spPr>
        <p:txBody>
          <a:bodyPr/>
          <a:lstStyle/>
          <a:p>
            <a:r>
              <a:rPr lang="en-US" dirty="0" smtClean="0"/>
              <a:t>Contract(s) / Purchase Order(s)</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38</a:t>
            </a:fld>
            <a:endParaRPr lang="en-US" dirty="0"/>
          </a:p>
        </p:txBody>
      </p:sp>
      <p:pic>
        <p:nvPicPr>
          <p:cNvPr id="7" name="Picture 6"/>
          <p:cNvPicPr>
            <a:picLocks noChangeAspect="1"/>
          </p:cNvPicPr>
          <p:nvPr/>
        </p:nvPicPr>
        <p:blipFill>
          <a:blip r:embed="rId3"/>
          <a:stretch>
            <a:fillRect/>
          </a:stretch>
        </p:blipFill>
        <p:spPr>
          <a:xfrm>
            <a:off x="3469957" y="2170778"/>
            <a:ext cx="2204085" cy="2501265"/>
          </a:xfrm>
          <a:prstGeom prst="rect">
            <a:avLst/>
          </a:prstGeom>
        </p:spPr>
      </p:pic>
    </p:spTree>
    <p:extLst>
      <p:ext uri="{BB962C8B-B14F-4D97-AF65-F5344CB8AC3E}">
        <p14:creationId xmlns:p14="http://schemas.microsoft.com/office/powerpoint/2010/main" val="18678191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93991"/>
            <a:ext cx="7886700" cy="794899"/>
          </a:xfrm>
        </p:spPr>
        <p:txBody>
          <a:bodyPr/>
          <a:lstStyle/>
          <a:p>
            <a:r>
              <a:rPr lang="en-US" dirty="0" smtClean="0"/>
              <a:t>Assign Approver(s)</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39</a:t>
            </a:fld>
            <a:endParaRPr lang="en-US" dirty="0"/>
          </a:p>
        </p:txBody>
      </p:sp>
      <p:pic>
        <p:nvPicPr>
          <p:cNvPr id="8" name="Picture 7"/>
          <p:cNvPicPr>
            <a:picLocks noChangeAspect="1"/>
          </p:cNvPicPr>
          <p:nvPr/>
        </p:nvPicPr>
        <p:blipFill>
          <a:blip r:embed="rId3"/>
          <a:stretch>
            <a:fillRect/>
          </a:stretch>
        </p:blipFill>
        <p:spPr>
          <a:xfrm>
            <a:off x="2982511" y="2081168"/>
            <a:ext cx="3194685" cy="2687003"/>
          </a:xfrm>
          <a:prstGeom prst="rect">
            <a:avLst/>
          </a:prstGeom>
        </p:spPr>
      </p:pic>
    </p:spTree>
    <p:extLst>
      <p:ext uri="{BB962C8B-B14F-4D97-AF65-F5344CB8AC3E}">
        <p14:creationId xmlns:p14="http://schemas.microsoft.com/office/powerpoint/2010/main" val="2998742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75798" y="653143"/>
            <a:ext cx="7592403" cy="588969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 name="Title 1"/>
          <p:cNvSpPr>
            <a:spLocks noGrp="1"/>
          </p:cNvSpPr>
          <p:nvPr>
            <p:ph type="title"/>
          </p:nvPr>
        </p:nvSpPr>
        <p:spPr>
          <a:xfrm>
            <a:off x="255276" y="101108"/>
            <a:ext cx="7886700" cy="652749"/>
          </a:xfrm>
        </p:spPr>
        <p:txBody>
          <a:bodyPr>
            <a:normAutofit fontScale="90000"/>
          </a:bodyPr>
          <a:lstStyle/>
          <a:p>
            <a:r>
              <a:rPr lang="en-US" dirty="0"/>
              <a:t>PCD </a:t>
            </a:r>
            <a:r>
              <a:rPr lang="en-US" dirty="0" smtClean="0"/>
              <a:t>Tracker </a:t>
            </a:r>
            <a:r>
              <a:rPr lang="en-US" dirty="0"/>
              <a:t>Data </a:t>
            </a:r>
            <a:r>
              <a:rPr lang="en-US" dirty="0" smtClean="0"/>
              <a:t>View</a:t>
            </a:r>
            <a:endParaRPr lang="en-US" dirty="0"/>
          </a:p>
        </p:txBody>
      </p:sp>
      <p:sp>
        <p:nvSpPr>
          <p:cNvPr id="5" name="TextBox 4"/>
          <p:cNvSpPr txBox="1"/>
          <p:nvPr/>
        </p:nvSpPr>
        <p:spPr>
          <a:xfrm>
            <a:off x="6866478" y="1988486"/>
            <a:ext cx="624882"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Rec ID:</a:t>
            </a:r>
            <a:endParaRPr lang="en-US" sz="1200" b="0" dirty="0">
              <a:solidFill>
                <a:prstClr val="black"/>
              </a:solidFill>
              <a:latin typeface="Calibri" panose="020F0502020204030204"/>
              <a:ea typeface="+mn-ea"/>
            </a:endParaRPr>
          </a:p>
        </p:txBody>
      </p:sp>
      <p:sp>
        <p:nvSpPr>
          <p:cNvPr id="6" name="Rectangle 5"/>
          <p:cNvSpPr/>
          <p:nvPr/>
        </p:nvSpPr>
        <p:spPr>
          <a:xfrm>
            <a:off x="7451806" y="2058405"/>
            <a:ext cx="725714" cy="13716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00999</a:t>
            </a:r>
            <a:endParaRPr lang="en-US" sz="1050" b="0" dirty="0">
              <a:solidFill>
                <a:prstClr val="black"/>
              </a:solidFill>
            </a:endParaRPr>
          </a:p>
        </p:txBody>
      </p:sp>
      <p:sp>
        <p:nvSpPr>
          <p:cNvPr id="7" name="TextBox 9"/>
          <p:cNvSpPr txBox="1"/>
          <p:nvPr/>
        </p:nvSpPr>
        <p:spPr>
          <a:xfrm>
            <a:off x="5312279" y="779723"/>
            <a:ext cx="77948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Subject:</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8" name="Rectangle 7"/>
          <p:cNvSpPr/>
          <p:nvPr/>
        </p:nvSpPr>
        <p:spPr>
          <a:xfrm>
            <a:off x="6019185" y="849642"/>
            <a:ext cx="2248002"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Spares</a:t>
            </a:r>
            <a:endParaRPr lang="en-US" sz="1050" b="0" dirty="0">
              <a:solidFill>
                <a:prstClr val="black"/>
              </a:solidFill>
            </a:endParaRPr>
          </a:p>
        </p:txBody>
      </p:sp>
      <p:sp>
        <p:nvSpPr>
          <p:cNvPr id="9" name="TextBox 12"/>
          <p:cNvSpPr txBox="1"/>
          <p:nvPr/>
        </p:nvSpPr>
        <p:spPr>
          <a:xfrm>
            <a:off x="817162" y="2199855"/>
            <a:ext cx="520273"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Mod:</a:t>
            </a:r>
            <a:endParaRPr lang="en-US" sz="1200" b="0" dirty="0">
              <a:solidFill>
                <a:prstClr val="black"/>
              </a:solidFill>
              <a:latin typeface="Calibri" panose="020F0502020204030204"/>
              <a:ea typeface="+mn-ea"/>
            </a:endParaRPr>
          </a:p>
        </p:txBody>
      </p:sp>
      <p:sp>
        <p:nvSpPr>
          <p:cNvPr id="10" name="Rectangle 9"/>
          <p:cNvSpPr/>
          <p:nvPr/>
        </p:nvSpPr>
        <p:spPr>
          <a:xfrm>
            <a:off x="1270898" y="2269774"/>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P00012</a:t>
            </a:r>
            <a:endParaRPr lang="en-US" sz="1050" b="0" dirty="0">
              <a:solidFill>
                <a:prstClr val="black"/>
              </a:solidFill>
            </a:endParaRPr>
          </a:p>
        </p:txBody>
      </p:sp>
      <p:sp>
        <p:nvSpPr>
          <p:cNvPr id="11" name="TextBox 14"/>
          <p:cNvSpPr txBox="1"/>
          <p:nvPr/>
        </p:nvSpPr>
        <p:spPr>
          <a:xfrm>
            <a:off x="1978554" y="2199855"/>
            <a:ext cx="498855"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SLIN:</a:t>
            </a:r>
            <a:endParaRPr lang="en-US" sz="1200" b="0" dirty="0">
              <a:solidFill>
                <a:prstClr val="black"/>
              </a:solidFill>
              <a:latin typeface="Calibri" panose="020F0502020204030204"/>
              <a:ea typeface="+mn-ea"/>
            </a:endParaRPr>
          </a:p>
        </p:txBody>
      </p:sp>
      <p:sp>
        <p:nvSpPr>
          <p:cNvPr id="12" name="Rectangle 11"/>
          <p:cNvSpPr/>
          <p:nvPr/>
        </p:nvSpPr>
        <p:spPr>
          <a:xfrm>
            <a:off x="2410380" y="2269774"/>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0203AD</a:t>
            </a:r>
            <a:endParaRPr lang="en-US" sz="1050" b="0" dirty="0">
              <a:solidFill>
                <a:prstClr val="black"/>
              </a:solidFill>
            </a:endParaRPr>
          </a:p>
        </p:txBody>
      </p:sp>
      <p:sp>
        <p:nvSpPr>
          <p:cNvPr id="13" name="TextBox 16"/>
          <p:cNvSpPr txBox="1"/>
          <p:nvPr/>
        </p:nvSpPr>
        <p:spPr>
          <a:xfrm>
            <a:off x="2317238" y="1988486"/>
            <a:ext cx="790537"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PL Status:</a:t>
            </a:r>
            <a:endParaRPr lang="en-US" sz="1200" b="0" dirty="0">
              <a:solidFill>
                <a:prstClr val="black"/>
              </a:solidFill>
              <a:latin typeface="Calibri" panose="020F0502020204030204"/>
              <a:ea typeface="+mn-ea"/>
            </a:endParaRPr>
          </a:p>
        </p:txBody>
      </p:sp>
      <p:sp>
        <p:nvSpPr>
          <p:cNvPr id="14" name="Rectangle 13"/>
          <p:cNvSpPr/>
          <p:nvPr/>
        </p:nvSpPr>
        <p:spPr>
          <a:xfrm>
            <a:off x="3070753" y="2058405"/>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Released</a:t>
            </a:r>
            <a:endParaRPr lang="en-US" sz="1050" b="0" dirty="0">
              <a:solidFill>
                <a:prstClr val="black"/>
              </a:solidFill>
            </a:endParaRPr>
          </a:p>
        </p:txBody>
      </p:sp>
      <p:sp>
        <p:nvSpPr>
          <p:cNvPr id="15" name="TextBox 18"/>
          <p:cNvSpPr txBox="1"/>
          <p:nvPr/>
        </p:nvSpPr>
        <p:spPr>
          <a:xfrm>
            <a:off x="3161527" y="2199855"/>
            <a:ext cx="52597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 Est:</a:t>
            </a:r>
            <a:endParaRPr lang="en-US" sz="1200" b="0" dirty="0">
              <a:solidFill>
                <a:prstClr val="black"/>
              </a:solidFill>
              <a:latin typeface="Calibri" panose="020F0502020204030204"/>
              <a:ea typeface="+mn-ea"/>
            </a:endParaRPr>
          </a:p>
        </p:txBody>
      </p:sp>
      <p:sp>
        <p:nvSpPr>
          <p:cNvPr id="16" name="Rectangle 15"/>
          <p:cNvSpPr/>
          <p:nvPr/>
        </p:nvSpPr>
        <p:spPr>
          <a:xfrm>
            <a:off x="3624013" y="2269774"/>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r>
              <a:rPr lang="en-US" sz="1050" b="0" dirty="0" smtClean="0">
                <a:solidFill>
                  <a:prstClr val="black"/>
                </a:solidFill>
              </a:rPr>
              <a:t>$300K</a:t>
            </a:r>
            <a:endParaRPr lang="en-US" sz="1050" b="0" dirty="0">
              <a:solidFill>
                <a:prstClr val="black"/>
              </a:solidFill>
            </a:endParaRPr>
          </a:p>
        </p:txBody>
      </p:sp>
      <p:sp>
        <p:nvSpPr>
          <p:cNvPr id="19" name="TextBox 22"/>
          <p:cNvSpPr txBox="1"/>
          <p:nvPr/>
        </p:nvSpPr>
        <p:spPr>
          <a:xfrm>
            <a:off x="894107" y="1225693"/>
            <a:ext cx="1478417"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On Dock/Need Date:</a:t>
            </a:r>
            <a:endParaRPr lang="en-US" sz="1200" b="0" dirty="0">
              <a:solidFill>
                <a:srgbClr val="FF0000"/>
              </a:solidFill>
              <a:latin typeface="Calibri" panose="020F0502020204030204"/>
              <a:ea typeface="+mn-ea"/>
            </a:endParaRPr>
          </a:p>
        </p:txBody>
      </p:sp>
      <p:sp>
        <p:nvSpPr>
          <p:cNvPr id="20" name="Rectangle 19"/>
          <p:cNvSpPr/>
          <p:nvPr/>
        </p:nvSpPr>
        <p:spPr>
          <a:xfrm>
            <a:off x="2331541" y="1310638"/>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04/13/2019</a:t>
            </a:r>
            <a:endParaRPr lang="en-US" sz="1050" b="0" dirty="0">
              <a:solidFill>
                <a:prstClr val="black"/>
              </a:solidFill>
            </a:endParaRPr>
          </a:p>
        </p:txBody>
      </p:sp>
      <p:sp>
        <p:nvSpPr>
          <p:cNvPr id="23" name="TextBox 26"/>
          <p:cNvSpPr txBox="1"/>
          <p:nvPr/>
        </p:nvSpPr>
        <p:spPr>
          <a:xfrm>
            <a:off x="2946236" y="1452446"/>
            <a:ext cx="1079206"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 Required:</a:t>
            </a:r>
            <a:endParaRPr lang="en-US" sz="1200" b="0" dirty="0">
              <a:solidFill>
                <a:srgbClr val="FF0000"/>
              </a:solidFill>
              <a:latin typeface="Calibri" panose="020F0502020204030204"/>
              <a:ea typeface="+mn-ea"/>
            </a:endParaRPr>
          </a:p>
        </p:txBody>
      </p:sp>
      <p:sp>
        <p:nvSpPr>
          <p:cNvPr id="24" name="Rectangle 23"/>
          <p:cNvSpPr/>
          <p:nvPr/>
        </p:nvSpPr>
        <p:spPr>
          <a:xfrm>
            <a:off x="3947956" y="1512167"/>
            <a:ext cx="725714" cy="13716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4/13/17</a:t>
            </a:r>
            <a:endParaRPr lang="en-US" sz="1050" b="0" dirty="0">
              <a:solidFill>
                <a:prstClr val="black"/>
              </a:solidFill>
            </a:endParaRPr>
          </a:p>
        </p:txBody>
      </p:sp>
      <p:sp>
        <p:nvSpPr>
          <p:cNvPr id="28" name="TextBox 58"/>
          <p:cNvSpPr txBox="1"/>
          <p:nvPr/>
        </p:nvSpPr>
        <p:spPr>
          <a:xfrm>
            <a:off x="784826" y="779723"/>
            <a:ext cx="54373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a:t>
            </a:r>
            <a:endParaRPr lang="en-US" sz="1200" b="0" dirty="0">
              <a:solidFill>
                <a:prstClr val="black"/>
              </a:solidFill>
              <a:latin typeface="Calibri" panose="020F0502020204030204"/>
              <a:ea typeface="+mn-ea"/>
            </a:endParaRPr>
          </a:p>
        </p:txBody>
      </p:sp>
      <p:sp>
        <p:nvSpPr>
          <p:cNvPr id="29" name="Rectangle 28"/>
          <p:cNvSpPr/>
          <p:nvPr/>
        </p:nvSpPr>
        <p:spPr>
          <a:xfrm>
            <a:off x="1288972" y="849642"/>
            <a:ext cx="2006723" cy="13716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TBD-</a:t>
            </a:r>
            <a:r>
              <a:rPr lang="en-US" sz="1050" dirty="0" smtClean="0">
                <a:solidFill>
                  <a:srgbClr val="FF0000"/>
                </a:solidFill>
              </a:rPr>
              <a:t>ARCI-FY-TI-SEQ#</a:t>
            </a:r>
            <a:endParaRPr lang="en-US" sz="1050" dirty="0">
              <a:solidFill>
                <a:srgbClr val="FF0000"/>
              </a:solidFill>
            </a:endParaRPr>
          </a:p>
        </p:txBody>
      </p:sp>
      <p:sp>
        <p:nvSpPr>
          <p:cNvPr id="30" name="Isosceles Triangle 29"/>
          <p:cNvSpPr/>
          <p:nvPr/>
        </p:nvSpPr>
        <p:spPr>
          <a:xfrm rot="10800000">
            <a:off x="3719423" y="2088542"/>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pic>
        <p:nvPicPr>
          <p:cNvPr id="35" name="Picture 34"/>
          <p:cNvPicPr>
            <a:picLocks noChangeAspect="1"/>
          </p:cNvPicPr>
          <p:nvPr/>
        </p:nvPicPr>
        <p:blipFill>
          <a:blip r:embed="rId3"/>
          <a:stretch>
            <a:fillRect/>
          </a:stretch>
        </p:blipFill>
        <p:spPr>
          <a:xfrm>
            <a:off x="3071794" y="1308327"/>
            <a:ext cx="120169" cy="140197"/>
          </a:xfrm>
          <a:prstGeom prst="rect">
            <a:avLst/>
          </a:prstGeom>
        </p:spPr>
      </p:pic>
      <p:pic>
        <p:nvPicPr>
          <p:cNvPr id="37" name="Picture 36"/>
          <p:cNvPicPr>
            <a:picLocks noChangeAspect="1"/>
          </p:cNvPicPr>
          <p:nvPr/>
        </p:nvPicPr>
        <p:blipFill>
          <a:blip r:embed="rId3"/>
          <a:stretch>
            <a:fillRect/>
          </a:stretch>
        </p:blipFill>
        <p:spPr>
          <a:xfrm>
            <a:off x="4704712" y="1509856"/>
            <a:ext cx="120169" cy="140197"/>
          </a:xfrm>
          <a:prstGeom prst="rect">
            <a:avLst/>
          </a:prstGeom>
        </p:spPr>
      </p:pic>
      <p:sp>
        <p:nvSpPr>
          <p:cNvPr id="38" name="TextBox 79"/>
          <p:cNvSpPr txBox="1"/>
          <p:nvPr/>
        </p:nvSpPr>
        <p:spPr>
          <a:xfrm>
            <a:off x="3896854" y="1988486"/>
            <a:ext cx="95910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DRW Status:</a:t>
            </a:r>
            <a:endParaRPr lang="en-US" sz="1200" b="0" dirty="0">
              <a:solidFill>
                <a:prstClr val="black"/>
              </a:solidFill>
              <a:latin typeface="Calibri" panose="020F0502020204030204"/>
              <a:ea typeface="+mn-ea"/>
            </a:endParaRPr>
          </a:p>
        </p:txBody>
      </p:sp>
      <p:sp>
        <p:nvSpPr>
          <p:cNvPr id="39" name="Rectangle 38"/>
          <p:cNvSpPr/>
          <p:nvPr/>
        </p:nvSpPr>
        <p:spPr>
          <a:xfrm>
            <a:off x="4864959" y="2058405"/>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Released</a:t>
            </a:r>
            <a:endParaRPr lang="en-US" sz="1050" b="0" dirty="0">
              <a:solidFill>
                <a:prstClr val="black"/>
              </a:solidFill>
            </a:endParaRPr>
          </a:p>
        </p:txBody>
      </p:sp>
      <p:sp>
        <p:nvSpPr>
          <p:cNvPr id="40" name="TextBox 81"/>
          <p:cNvSpPr txBox="1"/>
          <p:nvPr/>
        </p:nvSpPr>
        <p:spPr>
          <a:xfrm>
            <a:off x="4324001" y="2199855"/>
            <a:ext cx="590604"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BOM:</a:t>
            </a:r>
            <a:endParaRPr lang="en-US" sz="1200" b="0" dirty="0">
              <a:solidFill>
                <a:prstClr val="black"/>
              </a:solidFill>
              <a:latin typeface="Calibri" panose="020F0502020204030204"/>
              <a:ea typeface="+mn-ea"/>
            </a:endParaRPr>
          </a:p>
        </p:txBody>
      </p:sp>
      <p:sp>
        <p:nvSpPr>
          <p:cNvPr id="41" name="Rectangle 40"/>
          <p:cNvSpPr/>
          <p:nvPr/>
        </p:nvSpPr>
        <p:spPr>
          <a:xfrm>
            <a:off x="4850383" y="2269773"/>
            <a:ext cx="840019" cy="1639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Pre-Release</a:t>
            </a:r>
            <a:endParaRPr lang="en-US" sz="1050" b="0" dirty="0">
              <a:solidFill>
                <a:prstClr val="black"/>
              </a:solidFill>
            </a:endParaRPr>
          </a:p>
        </p:txBody>
      </p:sp>
      <p:sp>
        <p:nvSpPr>
          <p:cNvPr id="43" name="Isosceles Triangle 42"/>
          <p:cNvSpPr/>
          <p:nvPr/>
        </p:nvSpPr>
        <p:spPr>
          <a:xfrm rot="10800000">
            <a:off x="5613384" y="2299911"/>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44" name="TextBox 87"/>
          <p:cNvSpPr txBox="1"/>
          <p:nvPr/>
        </p:nvSpPr>
        <p:spPr>
          <a:xfrm>
            <a:off x="6104775" y="1035413"/>
            <a:ext cx="721426" cy="27574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Funded:</a:t>
            </a:r>
            <a:endParaRPr lang="en-US" sz="1200" b="0" dirty="0">
              <a:solidFill>
                <a:prstClr val="black"/>
              </a:solidFill>
              <a:latin typeface="Calibri" panose="020F0502020204030204"/>
              <a:ea typeface="+mn-ea"/>
            </a:endParaRPr>
          </a:p>
        </p:txBody>
      </p:sp>
      <p:sp>
        <p:nvSpPr>
          <p:cNvPr id="45" name="Rectangle 44"/>
          <p:cNvSpPr/>
          <p:nvPr/>
        </p:nvSpPr>
        <p:spPr>
          <a:xfrm>
            <a:off x="6778303" y="1104703"/>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N</a:t>
            </a:r>
          </a:p>
        </p:txBody>
      </p:sp>
      <p:sp>
        <p:nvSpPr>
          <p:cNvPr id="46" name="Isosceles Triangle 45"/>
          <p:cNvSpPr/>
          <p:nvPr/>
        </p:nvSpPr>
        <p:spPr>
          <a:xfrm rot="10800000">
            <a:off x="7072890" y="1134840"/>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47" name="TextBox 90"/>
          <p:cNvSpPr txBox="1"/>
          <p:nvPr/>
        </p:nvSpPr>
        <p:spPr>
          <a:xfrm>
            <a:off x="3792311" y="1034784"/>
            <a:ext cx="760400"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Contract:</a:t>
            </a:r>
            <a:endParaRPr lang="en-US" sz="1200" b="0" dirty="0">
              <a:solidFill>
                <a:srgbClr val="FF0000"/>
              </a:solidFill>
              <a:latin typeface="Calibri" panose="020F0502020204030204"/>
              <a:ea typeface="+mn-ea"/>
            </a:endParaRPr>
          </a:p>
        </p:txBody>
      </p:sp>
      <p:sp>
        <p:nvSpPr>
          <p:cNvPr id="48" name="Rectangle 47"/>
          <p:cNvSpPr/>
          <p:nvPr/>
        </p:nvSpPr>
        <p:spPr>
          <a:xfrm>
            <a:off x="4495367" y="1104703"/>
            <a:ext cx="1596226"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N00024-15-C-6222</a:t>
            </a:r>
            <a:endParaRPr lang="en-US" sz="1050" b="0" dirty="0">
              <a:solidFill>
                <a:prstClr val="black"/>
              </a:solidFill>
            </a:endParaRPr>
          </a:p>
        </p:txBody>
      </p:sp>
      <p:sp>
        <p:nvSpPr>
          <p:cNvPr id="54" name="TextBox 99"/>
          <p:cNvSpPr txBox="1"/>
          <p:nvPr/>
        </p:nvSpPr>
        <p:spPr>
          <a:xfrm>
            <a:off x="7329982" y="1034784"/>
            <a:ext cx="46031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FEA:</a:t>
            </a:r>
            <a:endParaRPr lang="en-US" sz="1200" b="0" dirty="0">
              <a:solidFill>
                <a:prstClr val="black"/>
              </a:solidFill>
              <a:latin typeface="Calibri" panose="020F0502020204030204"/>
              <a:ea typeface="+mn-ea"/>
            </a:endParaRPr>
          </a:p>
        </p:txBody>
      </p:sp>
      <p:sp>
        <p:nvSpPr>
          <p:cNvPr id="55" name="Rectangle 54"/>
          <p:cNvSpPr/>
          <p:nvPr/>
        </p:nvSpPr>
        <p:spPr>
          <a:xfrm>
            <a:off x="7747794" y="1104703"/>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a:t>
            </a:r>
            <a:endParaRPr lang="en-US" sz="1050" b="0" dirty="0">
              <a:solidFill>
                <a:prstClr val="black"/>
              </a:solidFill>
            </a:endParaRPr>
          </a:p>
        </p:txBody>
      </p:sp>
      <p:sp>
        <p:nvSpPr>
          <p:cNvPr id="56" name="Isosceles Triangle 55"/>
          <p:cNvSpPr/>
          <p:nvPr/>
        </p:nvSpPr>
        <p:spPr>
          <a:xfrm rot="10800000">
            <a:off x="8042381" y="1134840"/>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92" name="TextBox 110"/>
          <p:cNvSpPr txBox="1"/>
          <p:nvPr/>
        </p:nvSpPr>
        <p:spPr>
          <a:xfrm>
            <a:off x="6481110" y="2199855"/>
            <a:ext cx="100251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Next Review:</a:t>
            </a:r>
            <a:endParaRPr lang="en-US" sz="1200" b="0" dirty="0">
              <a:solidFill>
                <a:prstClr val="black"/>
              </a:solidFill>
              <a:latin typeface="Calibri" panose="020F0502020204030204"/>
              <a:ea typeface="+mn-ea"/>
            </a:endParaRPr>
          </a:p>
        </p:txBody>
      </p:sp>
      <p:sp>
        <p:nvSpPr>
          <p:cNvPr id="93" name="Rectangle 92"/>
          <p:cNvSpPr/>
          <p:nvPr/>
        </p:nvSpPr>
        <p:spPr>
          <a:xfrm>
            <a:off x="7438485" y="2269774"/>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3/2/17</a:t>
            </a:r>
            <a:endParaRPr lang="en-US" sz="1050" b="0" dirty="0">
              <a:solidFill>
                <a:prstClr val="black"/>
              </a:solidFill>
            </a:endParaRPr>
          </a:p>
        </p:txBody>
      </p:sp>
      <p:pic>
        <p:nvPicPr>
          <p:cNvPr id="94" name="Picture 93"/>
          <p:cNvPicPr>
            <a:picLocks noChangeAspect="1"/>
          </p:cNvPicPr>
          <p:nvPr/>
        </p:nvPicPr>
        <p:blipFill>
          <a:blip r:embed="rId3"/>
          <a:stretch>
            <a:fillRect/>
          </a:stretch>
        </p:blipFill>
        <p:spPr>
          <a:xfrm>
            <a:off x="8194837" y="2268256"/>
            <a:ext cx="120169" cy="140197"/>
          </a:xfrm>
          <a:prstGeom prst="rect">
            <a:avLst/>
          </a:prstGeom>
        </p:spPr>
      </p:pic>
      <p:sp>
        <p:nvSpPr>
          <p:cNvPr id="146" name="Date Placeholder 145"/>
          <p:cNvSpPr>
            <a:spLocks noGrp="1"/>
          </p:cNvSpPr>
          <p:nvPr>
            <p:ph type="dt" sz="half" idx="10"/>
          </p:nvPr>
        </p:nvSpPr>
        <p:spPr/>
        <p:txBody>
          <a:bodyPr/>
          <a:lstStyle/>
          <a:p>
            <a:r>
              <a:rPr lang="en-US" dirty="0" smtClean="0"/>
              <a:t>5/17/17</a:t>
            </a:r>
            <a:endParaRPr lang="en-US" dirty="0"/>
          </a:p>
        </p:txBody>
      </p:sp>
      <p:sp>
        <p:nvSpPr>
          <p:cNvPr id="147" name="Footer Placeholder 146"/>
          <p:cNvSpPr>
            <a:spLocks noGrp="1"/>
          </p:cNvSpPr>
          <p:nvPr>
            <p:ph type="ftr" sz="quarter" idx="11"/>
          </p:nvPr>
        </p:nvSpPr>
        <p:spPr/>
        <p:txBody>
          <a:bodyPr/>
          <a:lstStyle/>
          <a:p>
            <a:endParaRPr lang="en-US" dirty="0"/>
          </a:p>
        </p:txBody>
      </p:sp>
      <p:sp>
        <p:nvSpPr>
          <p:cNvPr id="148" name="Slide Number Placeholder 147"/>
          <p:cNvSpPr>
            <a:spLocks noGrp="1"/>
          </p:cNvSpPr>
          <p:nvPr>
            <p:ph type="sldNum" sz="quarter" idx="12"/>
          </p:nvPr>
        </p:nvSpPr>
        <p:spPr/>
        <p:txBody>
          <a:bodyPr/>
          <a:lstStyle/>
          <a:p>
            <a:fld id="{E7E4F1F3-89CE-45FD-84A5-5DB6D4995480}" type="slidenum">
              <a:rPr lang="en-US" smtClean="0"/>
              <a:t>4</a:t>
            </a:fld>
            <a:endParaRPr lang="en-US" dirty="0"/>
          </a:p>
        </p:txBody>
      </p:sp>
      <p:sp>
        <p:nvSpPr>
          <p:cNvPr id="116" name="Rectangle 115"/>
          <p:cNvSpPr/>
          <p:nvPr/>
        </p:nvSpPr>
        <p:spPr>
          <a:xfrm>
            <a:off x="4488356" y="1300566"/>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Joe Smith</a:t>
            </a:r>
            <a:endParaRPr lang="en-US" sz="1050" b="0" dirty="0">
              <a:solidFill>
                <a:schemeClr val="tx1"/>
              </a:solidFill>
            </a:endParaRPr>
          </a:p>
        </p:txBody>
      </p:sp>
      <p:sp>
        <p:nvSpPr>
          <p:cNvPr id="120" name="TextBox 90"/>
          <p:cNvSpPr txBox="1"/>
          <p:nvPr/>
        </p:nvSpPr>
        <p:spPr>
          <a:xfrm>
            <a:off x="3687870" y="1215906"/>
            <a:ext cx="861453"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Originator:</a:t>
            </a:r>
            <a:endParaRPr lang="en-US" sz="1200" b="0" dirty="0">
              <a:solidFill>
                <a:schemeClr val="tx1"/>
              </a:solidFill>
              <a:latin typeface="Calibri" panose="020F0502020204030204"/>
              <a:ea typeface="+mn-ea"/>
            </a:endParaRPr>
          </a:p>
        </p:txBody>
      </p:sp>
      <p:sp>
        <p:nvSpPr>
          <p:cNvPr id="115" name="Action Button: Custom 114">
            <a:hlinkClick r:id="rId4" action="ppaction://hlinksldjump" highlightClick="1"/>
          </p:cNvPr>
          <p:cNvSpPr/>
          <p:nvPr/>
        </p:nvSpPr>
        <p:spPr>
          <a:xfrm>
            <a:off x="7257742" y="6175127"/>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5" action="ppaction://hlinksldjump"/>
              </a:rPr>
              <a:t>Status View</a:t>
            </a:r>
            <a:endParaRPr lang="en-US" sz="1200" b="1" dirty="0">
              <a:solidFill>
                <a:schemeClr val="tx1"/>
              </a:solidFill>
            </a:endParaRPr>
          </a:p>
        </p:txBody>
      </p:sp>
      <p:sp>
        <p:nvSpPr>
          <p:cNvPr id="119" name="Action Button: Custom 118">
            <a:hlinkClick r:id="rId4" action="ppaction://hlinksldjump" highlightClick="1"/>
          </p:cNvPr>
          <p:cNvSpPr/>
          <p:nvPr/>
        </p:nvSpPr>
        <p:spPr>
          <a:xfrm>
            <a:off x="5870555" y="6175127"/>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6" action="ppaction://hlinksldjump"/>
              </a:rPr>
              <a:t>Create PCD</a:t>
            </a:r>
            <a:endParaRPr lang="en-US" sz="1200" b="1" dirty="0">
              <a:solidFill>
                <a:schemeClr val="tx1"/>
              </a:solidFill>
            </a:endParaRPr>
          </a:p>
        </p:txBody>
      </p:sp>
      <p:sp>
        <p:nvSpPr>
          <p:cNvPr id="132" name="TextBox 90"/>
          <p:cNvSpPr txBox="1"/>
          <p:nvPr/>
        </p:nvSpPr>
        <p:spPr>
          <a:xfrm>
            <a:off x="837284" y="1032847"/>
            <a:ext cx="90274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PCD Status:</a:t>
            </a:r>
            <a:endParaRPr lang="en-US" sz="1200" b="0" dirty="0">
              <a:solidFill>
                <a:schemeClr val="tx1"/>
              </a:solidFill>
              <a:latin typeface="Calibri" panose="020F0502020204030204"/>
              <a:ea typeface="+mn-ea"/>
            </a:endParaRPr>
          </a:p>
        </p:txBody>
      </p:sp>
      <p:sp>
        <p:nvSpPr>
          <p:cNvPr id="133" name="Rectangle 132"/>
          <p:cNvSpPr/>
          <p:nvPr/>
        </p:nvSpPr>
        <p:spPr>
          <a:xfrm>
            <a:off x="1663751" y="1102766"/>
            <a:ext cx="999833"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In-Progress</a:t>
            </a:r>
            <a:endParaRPr lang="en-US" sz="1050" b="0" dirty="0">
              <a:solidFill>
                <a:schemeClr val="tx1"/>
              </a:solidFill>
            </a:endParaRPr>
          </a:p>
        </p:txBody>
      </p:sp>
      <p:sp>
        <p:nvSpPr>
          <p:cNvPr id="114" name="TextBox 90"/>
          <p:cNvSpPr txBox="1"/>
          <p:nvPr/>
        </p:nvSpPr>
        <p:spPr>
          <a:xfrm>
            <a:off x="775798" y="632612"/>
            <a:ext cx="862854"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100" dirty="0" smtClean="0">
                <a:solidFill>
                  <a:srgbClr val="FF0000"/>
                </a:solidFill>
                <a:latin typeface="Calibri" panose="020F0502020204030204"/>
                <a:ea typeface="+mn-ea"/>
              </a:rPr>
              <a:t>Required: *</a:t>
            </a:r>
            <a:endParaRPr lang="en-US" sz="1100" dirty="0">
              <a:solidFill>
                <a:srgbClr val="FF0000"/>
              </a:solidFill>
              <a:latin typeface="Calibri" panose="020F0502020204030204"/>
              <a:ea typeface="+mn-ea"/>
            </a:endParaRPr>
          </a:p>
        </p:txBody>
      </p:sp>
      <p:sp>
        <p:nvSpPr>
          <p:cNvPr id="145" name="TextBox 99"/>
          <p:cNvSpPr txBox="1"/>
          <p:nvPr/>
        </p:nvSpPr>
        <p:spPr>
          <a:xfrm>
            <a:off x="3536760" y="779723"/>
            <a:ext cx="45083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FY:</a:t>
            </a:r>
            <a:r>
              <a:rPr lang="en-US" sz="1200" b="0" dirty="0" smtClean="0">
                <a:solidFill>
                  <a:srgbClr val="FF0000"/>
                </a:solidFill>
                <a:latin typeface="Calibri" panose="020F0502020204030204"/>
              </a:rPr>
              <a:t>*</a:t>
            </a:r>
            <a:endParaRPr lang="en-US" sz="1200" b="0" dirty="0">
              <a:solidFill>
                <a:prstClr val="black"/>
              </a:solidFill>
              <a:latin typeface="Calibri" panose="020F0502020204030204"/>
              <a:ea typeface="+mn-ea"/>
            </a:endParaRPr>
          </a:p>
        </p:txBody>
      </p:sp>
      <p:sp>
        <p:nvSpPr>
          <p:cNvPr id="149" name="Rectangle 148"/>
          <p:cNvSpPr/>
          <p:nvPr/>
        </p:nvSpPr>
        <p:spPr>
          <a:xfrm>
            <a:off x="3919227" y="849642"/>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17</a:t>
            </a:r>
            <a:endParaRPr lang="en-US" sz="1050" b="0" dirty="0">
              <a:solidFill>
                <a:prstClr val="black"/>
              </a:solidFill>
            </a:endParaRPr>
          </a:p>
        </p:txBody>
      </p:sp>
      <p:sp>
        <p:nvSpPr>
          <p:cNvPr id="151" name="Isosceles Triangle 150"/>
          <p:cNvSpPr/>
          <p:nvPr/>
        </p:nvSpPr>
        <p:spPr>
          <a:xfrm rot="10800000">
            <a:off x="4214352" y="879779"/>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83" name="TextBox 99"/>
          <p:cNvSpPr txBox="1"/>
          <p:nvPr/>
        </p:nvSpPr>
        <p:spPr>
          <a:xfrm>
            <a:off x="2769645" y="1034784"/>
            <a:ext cx="564053"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Hull:</a:t>
            </a:r>
            <a:endParaRPr lang="en-US" sz="1200" b="0" dirty="0">
              <a:solidFill>
                <a:srgbClr val="FF0000"/>
              </a:solidFill>
              <a:latin typeface="Calibri" panose="020F0502020204030204"/>
            </a:endParaRPr>
          </a:p>
        </p:txBody>
      </p:sp>
      <p:sp>
        <p:nvSpPr>
          <p:cNvPr id="184" name="Rectangle 183"/>
          <p:cNvSpPr/>
          <p:nvPr/>
        </p:nvSpPr>
        <p:spPr>
          <a:xfrm>
            <a:off x="3291191" y="1104703"/>
            <a:ext cx="46818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21</a:t>
            </a:r>
            <a:endParaRPr lang="en-US" sz="1050" b="0" dirty="0">
              <a:solidFill>
                <a:prstClr val="black"/>
              </a:solidFill>
            </a:endParaRPr>
          </a:p>
        </p:txBody>
      </p:sp>
      <p:sp>
        <p:nvSpPr>
          <p:cNvPr id="185" name="Isosceles Triangle 184"/>
          <p:cNvSpPr/>
          <p:nvPr/>
        </p:nvSpPr>
        <p:spPr>
          <a:xfrm rot="10800000">
            <a:off x="3670002" y="1134840"/>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86" name="TextBox 99"/>
          <p:cNvSpPr txBox="1"/>
          <p:nvPr/>
        </p:nvSpPr>
        <p:spPr>
          <a:xfrm>
            <a:off x="4361085" y="779723"/>
            <a:ext cx="485479"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TI:</a:t>
            </a:r>
            <a:r>
              <a:rPr lang="en-US" sz="1200" b="0" dirty="0" smtClean="0">
                <a:solidFill>
                  <a:srgbClr val="FF0000"/>
                </a:solidFill>
                <a:latin typeface="Calibri" panose="020F0502020204030204"/>
              </a:rPr>
              <a:t>*</a:t>
            </a:r>
            <a:endParaRPr lang="en-US" sz="1200" b="0" dirty="0">
              <a:solidFill>
                <a:srgbClr val="FF0000"/>
              </a:solidFill>
              <a:latin typeface="Calibri" panose="020F0502020204030204"/>
            </a:endParaRPr>
          </a:p>
        </p:txBody>
      </p:sp>
      <p:sp>
        <p:nvSpPr>
          <p:cNvPr id="187" name="Rectangle 186"/>
          <p:cNvSpPr/>
          <p:nvPr/>
        </p:nvSpPr>
        <p:spPr>
          <a:xfrm>
            <a:off x="4783198" y="849642"/>
            <a:ext cx="485748"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TI16</a:t>
            </a:r>
            <a:endParaRPr lang="en-US" sz="1050" b="0" dirty="0">
              <a:solidFill>
                <a:prstClr val="black"/>
              </a:solidFill>
            </a:endParaRPr>
          </a:p>
        </p:txBody>
      </p:sp>
      <p:sp>
        <p:nvSpPr>
          <p:cNvPr id="188" name="Isosceles Triangle 187"/>
          <p:cNvSpPr/>
          <p:nvPr/>
        </p:nvSpPr>
        <p:spPr>
          <a:xfrm rot="10800000">
            <a:off x="5187193" y="879779"/>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89" name="TextBox 99"/>
          <p:cNvSpPr txBox="1"/>
          <p:nvPr/>
        </p:nvSpPr>
        <p:spPr>
          <a:xfrm>
            <a:off x="926295" y="1426843"/>
            <a:ext cx="144622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 Lead Time </a:t>
            </a:r>
            <a:r>
              <a:rPr lang="en-US" sz="800" b="0" dirty="0" smtClean="0">
                <a:solidFill>
                  <a:prstClr val="black"/>
                </a:solidFill>
                <a:latin typeface="Calibri" panose="020F0502020204030204"/>
                <a:ea typeface="+mn-ea"/>
              </a:rPr>
              <a:t>(days)</a:t>
            </a:r>
            <a:r>
              <a:rPr lang="en-US" sz="1200" b="0" dirty="0" smtClean="0">
                <a:solidFill>
                  <a:prstClr val="black"/>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90" name="Rectangle 189"/>
          <p:cNvSpPr/>
          <p:nvPr/>
        </p:nvSpPr>
        <p:spPr>
          <a:xfrm>
            <a:off x="2305999" y="1506928"/>
            <a:ext cx="503059"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r>
              <a:rPr lang="en-US" sz="1050" b="0" dirty="0" smtClean="0">
                <a:solidFill>
                  <a:prstClr val="black"/>
                </a:solidFill>
              </a:rPr>
              <a:t>365</a:t>
            </a:r>
            <a:endParaRPr lang="en-US" sz="1050" b="0" dirty="0">
              <a:solidFill>
                <a:prstClr val="black"/>
              </a:solidFill>
            </a:endParaRPr>
          </a:p>
        </p:txBody>
      </p:sp>
      <p:sp>
        <p:nvSpPr>
          <p:cNvPr id="192" name="TextBox 26"/>
          <p:cNvSpPr txBox="1"/>
          <p:nvPr/>
        </p:nvSpPr>
        <p:spPr>
          <a:xfrm>
            <a:off x="2996911" y="1810403"/>
            <a:ext cx="1029513"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Del Required:</a:t>
            </a:r>
            <a:endParaRPr lang="en-US" sz="1200" b="0" dirty="0">
              <a:solidFill>
                <a:srgbClr val="FF0000"/>
              </a:solidFill>
              <a:latin typeface="Calibri" panose="020F0502020204030204"/>
              <a:ea typeface="+mn-ea"/>
            </a:endParaRPr>
          </a:p>
        </p:txBody>
      </p:sp>
      <p:sp>
        <p:nvSpPr>
          <p:cNvPr id="193" name="Rectangle 192"/>
          <p:cNvSpPr/>
          <p:nvPr/>
        </p:nvSpPr>
        <p:spPr>
          <a:xfrm>
            <a:off x="3943940" y="1866674"/>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1/13/18</a:t>
            </a:r>
            <a:endParaRPr lang="en-US" sz="1050" b="0" dirty="0">
              <a:solidFill>
                <a:prstClr val="black"/>
              </a:solidFill>
            </a:endParaRPr>
          </a:p>
        </p:txBody>
      </p:sp>
      <p:pic>
        <p:nvPicPr>
          <p:cNvPr id="194" name="Picture 193"/>
          <p:cNvPicPr>
            <a:picLocks noChangeAspect="1"/>
          </p:cNvPicPr>
          <p:nvPr/>
        </p:nvPicPr>
        <p:blipFill>
          <a:blip r:embed="rId3"/>
          <a:stretch>
            <a:fillRect/>
          </a:stretch>
        </p:blipFill>
        <p:spPr>
          <a:xfrm>
            <a:off x="4700696" y="1865156"/>
            <a:ext cx="120169" cy="140197"/>
          </a:xfrm>
          <a:prstGeom prst="rect">
            <a:avLst/>
          </a:prstGeom>
        </p:spPr>
      </p:pic>
      <p:sp>
        <p:nvSpPr>
          <p:cNvPr id="195" name="TextBox 99"/>
          <p:cNvSpPr txBox="1"/>
          <p:nvPr/>
        </p:nvSpPr>
        <p:spPr>
          <a:xfrm>
            <a:off x="673725" y="1796755"/>
            <a:ext cx="169879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Delivery Lead Time </a:t>
            </a:r>
            <a:r>
              <a:rPr lang="en-US" sz="800" b="0" dirty="0" smtClean="0">
                <a:solidFill>
                  <a:prstClr val="black"/>
                </a:solidFill>
                <a:latin typeface="Calibri" panose="020F0502020204030204"/>
                <a:ea typeface="+mn-ea"/>
              </a:rPr>
              <a:t>(days)</a:t>
            </a:r>
            <a:r>
              <a:rPr lang="en-US" sz="1200" b="0" dirty="0" smtClean="0">
                <a:solidFill>
                  <a:prstClr val="black"/>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96" name="Rectangle 195"/>
          <p:cNvSpPr/>
          <p:nvPr/>
        </p:nvSpPr>
        <p:spPr>
          <a:xfrm>
            <a:off x="2305999" y="1866674"/>
            <a:ext cx="503059"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r>
              <a:rPr lang="en-US" sz="1050" b="0" dirty="0" smtClean="0">
                <a:solidFill>
                  <a:prstClr val="black"/>
                </a:solidFill>
              </a:rPr>
              <a:t>90</a:t>
            </a:r>
            <a:endParaRPr lang="en-US" sz="1050" b="0" dirty="0">
              <a:solidFill>
                <a:prstClr val="black"/>
              </a:solidFill>
            </a:endParaRPr>
          </a:p>
        </p:txBody>
      </p:sp>
      <p:sp>
        <p:nvSpPr>
          <p:cNvPr id="200" name="TextBox 16"/>
          <p:cNvSpPr txBox="1"/>
          <p:nvPr/>
        </p:nvSpPr>
        <p:spPr>
          <a:xfrm>
            <a:off x="730927" y="1988486"/>
            <a:ext cx="501512"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PN:</a:t>
            </a:r>
            <a:endParaRPr lang="en-US" sz="1200" b="0" dirty="0">
              <a:solidFill>
                <a:prstClr val="black"/>
              </a:solidFill>
              <a:latin typeface="Calibri" panose="020F0502020204030204"/>
              <a:ea typeface="+mn-ea"/>
            </a:endParaRPr>
          </a:p>
        </p:txBody>
      </p:sp>
      <p:sp>
        <p:nvSpPr>
          <p:cNvPr id="201" name="Rectangle 200"/>
          <p:cNvSpPr/>
          <p:nvPr/>
        </p:nvSpPr>
        <p:spPr>
          <a:xfrm>
            <a:off x="1174281" y="2058405"/>
            <a:ext cx="109533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N165074-1</a:t>
            </a:r>
            <a:endParaRPr lang="en-US" sz="1050" b="0" dirty="0">
              <a:solidFill>
                <a:prstClr val="black"/>
              </a:solidFill>
            </a:endParaRPr>
          </a:p>
        </p:txBody>
      </p:sp>
      <p:sp>
        <p:nvSpPr>
          <p:cNvPr id="206" name="TextBox 90"/>
          <p:cNvSpPr txBox="1"/>
          <p:nvPr/>
        </p:nvSpPr>
        <p:spPr>
          <a:xfrm>
            <a:off x="4783526" y="1808638"/>
            <a:ext cx="853054"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Del Status:</a:t>
            </a:r>
            <a:endParaRPr lang="en-US" sz="1200" b="0" dirty="0">
              <a:solidFill>
                <a:schemeClr val="tx1"/>
              </a:solidFill>
              <a:latin typeface="Calibri" panose="020F0502020204030204"/>
              <a:ea typeface="+mn-ea"/>
            </a:endParaRPr>
          </a:p>
        </p:txBody>
      </p:sp>
      <p:sp>
        <p:nvSpPr>
          <p:cNvPr id="207" name="Rectangle 206"/>
          <p:cNvSpPr/>
          <p:nvPr/>
        </p:nvSpPr>
        <p:spPr>
          <a:xfrm>
            <a:off x="5574674" y="1864908"/>
            <a:ext cx="733338" cy="1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Delivered</a:t>
            </a:r>
            <a:endParaRPr lang="en-US" sz="1050" b="0" dirty="0">
              <a:solidFill>
                <a:schemeClr val="tx1"/>
              </a:solidFill>
            </a:endParaRPr>
          </a:p>
        </p:txBody>
      </p:sp>
      <p:sp>
        <p:nvSpPr>
          <p:cNvPr id="197" name="Isosceles Triangle 196"/>
          <p:cNvSpPr/>
          <p:nvPr/>
        </p:nvSpPr>
        <p:spPr>
          <a:xfrm rot="10800000">
            <a:off x="6245200" y="1895047"/>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98" name="TextBox 87"/>
          <p:cNvSpPr txBox="1"/>
          <p:nvPr/>
        </p:nvSpPr>
        <p:spPr>
          <a:xfrm>
            <a:off x="6255999" y="1436046"/>
            <a:ext cx="74571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MAN PR:</a:t>
            </a:r>
            <a:endParaRPr lang="en-US" sz="1200" b="0" dirty="0">
              <a:solidFill>
                <a:prstClr val="black"/>
              </a:solidFill>
              <a:latin typeface="Calibri" panose="020F0502020204030204"/>
              <a:ea typeface="+mn-ea"/>
            </a:endParaRPr>
          </a:p>
        </p:txBody>
      </p:sp>
      <p:sp>
        <p:nvSpPr>
          <p:cNvPr id="199" name="Rectangle 198"/>
          <p:cNvSpPr/>
          <p:nvPr/>
        </p:nvSpPr>
        <p:spPr>
          <a:xfrm>
            <a:off x="6953819" y="1505336"/>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N</a:t>
            </a:r>
          </a:p>
        </p:txBody>
      </p:sp>
      <p:sp>
        <p:nvSpPr>
          <p:cNvPr id="202" name="Isosceles Triangle 201"/>
          <p:cNvSpPr/>
          <p:nvPr/>
        </p:nvSpPr>
        <p:spPr>
          <a:xfrm rot="10800000">
            <a:off x="7248406" y="1535473"/>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03" name="TextBox 87"/>
          <p:cNvSpPr txBox="1"/>
          <p:nvPr/>
        </p:nvSpPr>
        <p:spPr>
          <a:xfrm>
            <a:off x="6312028" y="1653761"/>
            <a:ext cx="698396"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CLW PR:</a:t>
            </a:r>
            <a:endParaRPr lang="en-US" sz="1200" b="0" dirty="0">
              <a:solidFill>
                <a:prstClr val="black"/>
              </a:solidFill>
              <a:latin typeface="Calibri" panose="020F0502020204030204"/>
              <a:ea typeface="+mn-ea"/>
            </a:endParaRPr>
          </a:p>
        </p:txBody>
      </p:sp>
      <p:sp>
        <p:nvSpPr>
          <p:cNvPr id="204" name="Rectangle 203"/>
          <p:cNvSpPr/>
          <p:nvPr/>
        </p:nvSpPr>
        <p:spPr>
          <a:xfrm>
            <a:off x="6962526" y="1723051"/>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N</a:t>
            </a:r>
          </a:p>
        </p:txBody>
      </p:sp>
      <p:sp>
        <p:nvSpPr>
          <p:cNvPr id="205" name="Isosceles Triangle 204"/>
          <p:cNvSpPr/>
          <p:nvPr/>
        </p:nvSpPr>
        <p:spPr>
          <a:xfrm rot="10800000">
            <a:off x="7257113" y="175318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08" name="Rectangle 207"/>
          <p:cNvSpPr/>
          <p:nvPr/>
        </p:nvSpPr>
        <p:spPr>
          <a:xfrm>
            <a:off x="7427389" y="1504610"/>
            <a:ext cx="725714" cy="137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209" name="Picture 208"/>
          <p:cNvPicPr>
            <a:picLocks noChangeAspect="1"/>
          </p:cNvPicPr>
          <p:nvPr/>
        </p:nvPicPr>
        <p:blipFill>
          <a:blip r:embed="rId3"/>
          <a:stretch>
            <a:fillRect/>
          </a:stretch>
        </p:blipFill>
        <p:spPr>
          <a:xfrm>
            <a:off x="8183741" y="1502299"/>
            <a:ext cx="120169" cy="140197"/>
          </a:xfrm>
          <a:prstGeom prst="rect">
            <a:avLst/>
          </a:prstGeom>
        </p:spPr>
      </p:pic>
      <p:sp>
        <p:nvSpPr>
          <p:cNvPr id="210" name="Rectangle 209"/>
          <p:cNvSpPr/>
          <p:nvPr/>
        </p:nvSpPr>
        <p:spPr>
          <a:xfrm>
            <a:off x="7427389" y="1722325"/>
            <a:ext cx="725714" cy="137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211" name="Picture 210"/>
          <p:cNvPicPr>
            <a:picLocks noChangeAspect="1"/>
          </p:cNvPicPr>
          <p:nvPr/>
        </p:nvPicPr>
        <p:blipFill>
          <a:blip r:embed="rId3"/>
          <a:stretch>
            <a:fillRect/>
          </a:stretch>
        </p:blipFill>
        <p:spPr>
          <a:xfrm>
            <a:off x="8183741" y="1720014"/>
            <a:ext cx="120169" cy="140197"/>
          </a:xfrm>
          <a:prstGeom prst="rect">
            <a:avLst/>
          </a:prstGeom>
        </p:spPr>
      </p:pic>
      <p:sp>
        <p:nvSpPr>
          <p:cNvPr id="212" name="TextBox 87"/>
          <p:cNvSpPr txBox="1"/>
          <p:nvPr/>
        </p:nvSpPr>
        <p:spPr>
          <a:xfrm>
            <a:off x="7419320" y="1258474"/>
            <a:ext cx="652744"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200" b="0" u="sng" dirty="0" smtClean="0">
                <a:solidFill>
                  <a:prstClr val="black"/>
                </a:solidFill>
                <a:latin typeface="Calibri" panose="020F0502020204030204"/>
                <a:ea typeface="+mn-ea"/>
              </a:rPr>
              <a:t>Del O/L</a:t>
            </a:r>
            <a:endParaRPr lang="en-US" sz="1200" b="0" u="sng" dirty="0">
              <a:solidFill>
                <a:prstClr val="black"/>
              </a:solidFill>
              <a:latin typeface="Calibri" panose="020F0502020204030204"/>
              <a:ea typeface="+mn-ea"/>
            </a:endParaRPr>
          </a:p>
        </p:txBody>
      </p:sp>
      <p:grpSp>
        <p:nvGrpSpPr>
          <p:cNvPr id="25" name="Group 24"/>
          <p:cNvGrpSpPr/>
          <p:nvPr/>
        </p:nvGrpSpPr>
        <p:grpSpPr>
          <a:xfrm>
            <a:off x="855854" y="3982296"/>
            <a:ext cx="7418641" cy="2118624"/>
            <a:chOff x="855854" y="3982296"/>
            <a:chExt cx="7418641" cy="2118624"/>
          </a:xfrm>
        </p:grpSpPr>
        <p:sp>
          <p:nvSpPr>
            <p:cNvPr id="117" name="Flowchart: Process 116"/>
            <p:cNvSpPr/>
            <p:nvPr/>
          </p:nvSpPr>
          <p:spPr>
            <a:xfrm>
              <a:off x="863011" y="3982296"/>
              <a:ext cx="7411484" cy="2118624"/>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ounded Rectangle 117"/>
            <p:cNvSpPr/>
            <p:nvPr/>
          </p:nvSpPr>
          <p:spPr>
            <a:xfrm>
              <a:off x="955522" y="5821305"/>
              <a:ext cx="1580577" cy="233267"/>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Task Maintenance</a:t>
              </a:r>
              <a:endParaRPr lang="en-US" sz="1200" b="1" dirty="0">
                <a:solidFill>
                  <a:schemeClr val="tx1"/>
                </a:solidFill>
              </a:endParaRPr>
            </a:p>
          </p:txBody>
        </p:sp>
        <p:cxnSp>
          <p:nvCxnSpPr>
            <p:cNvPr id="122" name="Straight Connector 121"/>
            <p:cNvCxnSpPr/>
            <p:nvPr/>
          </p:nvCxnSpPr>
          <p:spPr>
            <a:xfrm flipH="1">
              <a:off x="8164188" y="4171810"/>
              <a:ext cx="4633" cy="1929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Isosceles Triangle 122"/>
            <p:cNvSpPr/>
            <p:nvPr/>
          </p:nvSpPr>
          <p:spPr>
            <a:xfrm>
              <a:off x="8175509" y="5637470"/>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rot="10800000">
              <a:off x="8175940" y="4202575"/>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lowchart: Process 124"/>
            <p:cNvSpPr/>
            <p:nvPr/>
          </p:nvSpPr>
          <p:spPr>
            <a:xfrm>
              <a:off x="8175940" y="4333664"/>
              <a:ext cx="91440" cy="18288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862969" y="4171810"/>
              <a:ext cx="74115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a:xfrm>
              <a:off x="955523" y="4499569"/>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BOM</a:t>
              </a:r>
              <a:endParaRPr lang="en-US" sz="1050" b="0" dirty="0">
                <a:solidFill>
                  <a:prstClr val="black"/>
                </a:solidFill>
              </a:endParaRPr>
            </a:p>
          </p:txBody>
        </p:sp>
        <p:sp>
          <p:nvSpPr>
            <p:cNvPr id="127" name="Rectangle 126"/>
            <p:cNvSpPr/>
            <p:nvPr/>
          </p:nvSpPr>
          <p:spPr>
            <a:xfrm>
              <a:off x="1851021" y="4713946"/>
              <a:ext cx="1920240" cy="4666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Mullins, Jeremiyah</a:t>
              </a:r>
            </a:p>
          </p:txBody>
        </p:sp>
        <p:sp>
          <p:nvSpPr>
            <p:cNvPr id="128" name="Rectangle 127"/>
            <p:cNvSpPr/>
            <p:nvPr/>
          </p:nvSpPr>
          <p:spPr>
            <a:xfrm>
              <a:off x="1851021" y="4499570"/>
              <a:ext cx="1920239" cy="1548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Originator</a:t>
              </a:r>
              <a:endParaRPr lang="en-US" sz="1050" dirty="0">
                <a:solidFill>
                  <a:prstClr val="black"/>
                </a:solidFill>
              </a:endParaRPr>
            </a:p>
          </p:txBody>
        </p:sp>
        <p:sp>
          <p:nvSpPr>
            <p:cNvPr id="129" name="Rectangle 128"/>
            <p:cNvSpPr/>
            <p:nvPr/>
          </p:nvSpPr>
          <p:spPr>
            <a:xfrm>
              <a:off x="3962049" y="4714676"/>
              <a:ext cx="1920240" cy="4615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Myers, Janet	(Pending)</a:t>
              </a:r>
            </a:p>
            <a:p>
              <a:pPr fontAlgn="auto">
                <a:spcBef>
                  <a:spcPts val="0"/>
                </a:spcBef>
                <a:spcAft>
                  <a:spcPts val="0"/>
                </a:spcAft>
              </a:pPr>
              <a:r>
                <a:rPr lang="en-US" sz="1050" b="0" dirty="0" smtClean="0">
                  <a:solidFill>
                    <a:prstClr val="black"/>
                  </a:solidFill>
                </a:rPr>
                <a:t>Smith, Joe	(Pending)</a:t>
              </a:r>
              <a:endParaRPr lang="en-US" sz="1050" b="0" dirty="0">
                <a:solidFill>
                  <a:prstClr val="black"/>
                </a:solidFill>
              </a:endParaRPr>
            </a:p>
            <a:p>
              <a:pPr fontAlgn="auto">
                <a:spcBef>
                  <a:spcPts val="0"/>
                </a:spcBef>
                <a:spcAft>
                  <a:spcPts val="0"/>
                </a:spcAft>
              </a:pPr>
              <a:endParaRPr lang="en-US" sz="1050" b="0" dirty="0">
                <a:solidFill>
                  <a:prstClr val="black"/>
                </a:solidFill>
              </a:endParaRPr>
            </a:p>
          </p:txBody>
        </p:sp>
        <p:sp>
          <p:nvSpPr>
            <p:cNvPr id="130" name="Rectangle 129"/>
            <p:cNvSpPr/>
            <p:nvPr/>
          </p:nvSpPr>
          <p:spPr>
            <a:xfrm>
              <a:off x="3957311" y="4499767"/>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Reviewer</a:t>
              </a:r>
              <a:endParaRPr lang="en-US" sz="1050" dirty="0">
                <a:solidFill>
                  <a:prstClr val="black"/>
                </a:solidFill>
              </a:endParaRPr>
            </a:p>
          </p:txBody>
        </p:sp>
        <p:sp>
          <p:nvSpPr>
            <p:cNvPr id="131" name="Rectangle 130"/>
            <p:cNvSpPr/>
            <p:nvPr/>
          </p:nvSpPr>
          <p:spPr>
            <a:xfrm>
              <a:off x="6073299" y="4714116"/>
              <a:ext cx="1920240" cy="461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Jones, </a:t>
              </a:r>
              <a:r>
                <a:rPr lang="en-US" sz="1050" b="0" dirty="0" smtClean="0">
                  <a:solidFill>
                    <a:prstClr val="black"/>
                  </a:solidFill>
                </a:rPr>
                <a:t>William	(Approved)</a:t>
              </a:r>
              <a:endParaRPr lang="en-US" sz="1050" b="0" dirty="0">
                <a:solidFill>
                  <a:prstClr val="black"/>
                </a:solidFill>
              </a:endParaRPr>
            </a:p>
          </p:txBody>
        </p:sp>
        <p:sp>
          <p:nvSpPr>
            <p:cNvPr id="138" name="Rectangle 137"/>
            <p:cNvSpPr/>
            <p:nvPr/>
          </p:nvSpPr>
          <p:spPr>
            <a:xfrm>
              <a:off x="6068077" y="4499670"/>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Approver</a:t>
              </a:r>
              <a:endParaRPr lang="en-US" sz="1050" dirty="0">
                <a:solidFill>
                  <a:prstClr val="black"/>
                </a:solidFill>
              </a:endParaRPr>
            </a:p>
          </p:txBody>
        </p:sp>
        <p:sp>
          <p:nvSpPr>
            <p:cNvPr id="141" name="Rectangle 140"/>
            <p:cNvSpPr/>
            <p:nvPr/>
          </p:nvSpPr>
          <p:spPr>
            <a:xfrm>
              <a:off x="958124" y="4297068"/>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Identifier</a:t>
              </a:r>
              <a:endParaRPr lang="en-US" sz="1050" b="0" dirty="0">
                <a:solidFill>
                  <a:prstClr val="black"/>
                </a:solidFill>
              </a:endParaRPr>
            </a:p>
          </p:txBody>
        </p:sp>
        <p:sp>
          <p:nvSpPr>
            <p:cNvPr id="142" name="Rectangle 141"/>
            <p:cNvSpPr/>
            <p:nvPr/>
          </p:nvSpPr>
          <p:spPr>
            <a:xfrm>
              <a:off x="1851021" y="4297850"/>
              <a:ext cx="2936609" cy="1531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Name/Description</a:t>
              </a:r>
              <a:endParaRPr lang="en-US" sz="1050" b="0" dirty="0">
                <a:solidFill>
                  <a:prstClr val="black"/>
                </a:solidFill>
              </a:endParaRPr>
            </a:p>
          </p:txBody>
        </p:sp>
        <p:sp>
          <p:nvSpPr>
            <p:cNvPr id="143" name="Rectangle 142"/>
            <p:cNvSpPr/>
            <p:nvPr/>
          </p:nvSpPr>
          <p:spPr>
            <a:xfrm>
              <a:off x="4846936" y="4297126"/>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Pending</a:t>
              </a:r>
              <a:endParaRPr lang="en-US" sz="1050" b="0" dirty="0">
                <a:solidFill>
                  <a:prstClr val="black"/>
                </a:solidFill>
              </a:endParaRPr>
            </a:p>
          </p:txBody>
        </p:sp>
        <p:sp>
          <p:nvSpPr>
            <p:cNvPr id="152" name="Rectangle 151"/>
            <p:cNvSpPr/>
            <p:nvPr/>
          </p:nvSpPr>
          <p:spPr>
            <a:xfrm>
              <a:off x="950301" y="5539946"/>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BOM</a:t>
              </a:r>
              <a:endParaRPr lang="en-US" sz="1050" b="0" dirty="0">
                <a:solidFill>
                  <a:prstClr val="black"/>
                </a:solidFill>
              </a:endParaRPr>
            </a:p>
          </p:txBody>
        </p:sp>
        <p:sp>
          <p:nvSpPr>
            <p:cNvPr id="154" name="Rectangle 153"/>
            <p:cNvSpPr/>
            <p:nvPr/>
          </p:nvSpPr>
          <p:spPr>
            <a:xfrm>
              <a:off x="1845800" y="5539946"/>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Originator</a:t>
              </a:r>
              <a:endParaRPr lang="en-US" sz="1050" dirty="0">
                <a:solidFill>
                  <a:prstClr val="black"/>
                </a:solidFill>
              </a:endParaRPr>
            </a:p>
          </p:txBody>
        </p:sp>
        <p:sp>
          <p:nvSpPr>
            <p:cNvPr id="156" name="Rectangle 155"/>
            <p:cNvSpPr/>
            <p:nvPr/>
          </p:nvSpPr>
          <p:spPr>
            <a:xfrm>
              <a:off x="3952089" y="5540144"/>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Reviewer</a:t>
              </a:r>
              <a:endParaRPr lang="en-US" sz="1050" dirty="0">
                <a:solidFill>
                  <a:prstClr val="black"/>
                </a:solidFill>
              </a:endParaRPr>
            </a:p>
          </p:txBody>
        </p:sp>
        <p:sp>
          <p:nvSpPr>
            <p:cNvPr id="158" name="Rectangle 157"/>
            <p:cNvSpPr/>
            <p:nvPr/>
          </p:nvSpPr>
          <p:spPr>
            <a:xfrm>
              <a:off x="6062855" y="5540047"/>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Approver</a:t>
              </a:r>
              <a:endParaRPr lang="en-US" sz="1050" dirty="0">
                <a:solidFill>
                  <a:prstClr val="black"/>
                </a:solidFill>
              </a:endParaRPr>
            </a:p>
          </p:txBody>
        </p:sp>
        <p:sp>
          <p:nvSpPr>
            <p:cNvPr id="159" name="Rectangle 158"/>
            <p:cNvSpPr/>
            <p:nvPr/>
          </p:nvSpPr>
          <p:spPr>
            <a:xfrm>
              <a:off x="952902" y="5337445"/>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Identifier</a:t>
              </a:r>
              <a:endParaRPr lang="en-US" sz="1050" b="0" dirty="0">
                <a:solidFill>
                  <a:prstClr val="black"/>
                </a:solidFill>
              </a:endParaRPr>
            </a:p>
          </p:txBody>
        </p:sp>
        <p:sp>
          <p:nvSpPr>
            <p:cNvPr id="160" name="Rectangle 159"/>
            <p:cNvSpPr/>
            <p:nvPr/>
          </p:nvSpPr>
          <p:spPr>
            <a:xfrm>
              <a:off x="1845799" y="5338227"/>
              <a:ext cx="2936609" cy="1531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Name/Description</a:t>
              </a:r>
              <a:endParaRPr lang="en-US" sz="1050" b="0" dirty="0">
                <a:solidFill>
                  <a:prstClr val="black"/>
                </a:solidFill>
              </a:endParaRPr>
            </a:p>
          </p:txBody>
        </p:sp>
        <p:sp>
          <p:nvSpPr>
            <p:cNvPr id="161" name="Rectangle 160"/>
            <p:cNvSpPr/>
            <p:nvPr/>
          </p:nvSpPr>
          <p:spPr>
            <a:xfrm>
              <a:off x="4841714" y="5337503"/>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Status</a:t>
              </a:r>
              <a:endParaRPr lang="en-US" sz="1050" b="0" dirty="0">
                <a:solidFill>
                  <a:prstClr val="black"/>
                </a:solidFill>
              </a:endParaRPr>
            </a:p>
          </p:txBody>
        </p:sp>
        <p:cxnSp>
          <p:nvCxnSpPr>
            <p:cNvPr id="162" name="Straight Connector 161"/>
            <p:cNvCxnSpPr/>
            <p:nvPr/>
          </p:nvCxnSpPr>
          <p:spPr>
            <a:xfrm>
              <a:off x="855854" y="5761284"/>
              <a:ext cx="74115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5754356" y="4291703"/>
              <a:ext cx="2239183" cy="163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Attachments / Comments</a:t>
              </a:r>
              <a:endParaRPr lang="en-US" sz="1050" b="0" dirty="0">
                <a:solidFill>
                  <a:prstClr val="black"/>
                </a:solidFill>
              </a:endParaRPr>
            </a:p>
          </p:txBody>
        </p:sp>
        <p:sp>
          <p:nvSpPr>
            <p:cNvPr id="134" name="Isosceles Triangle 133"/>
            <p:cNvSpPr/>
            <p:nvPr/>
          </p:nvSpPr>
          <p:spPr>
            <a:xfrm rot="10800000">
              <a:off x="7880288" y="4322032"/>
              <a:ext cx="91440" cy="9676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5764989" y="5344334"/>
              <a:ext cx="2239183" cy="163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Attachments / Comments</a:t>
              </a:r>
              <a:endParaRPr lang="en-US" sz="1050" b="0" dirty="0">
                <a:solidFill>
                  <a:prstClr val="black"/>
                </a:solidFill>
              </a:endParaRPr>
            </a:p>
          </p:txBody>
        </p:sp>
        <p:sp>
          <p:nvSpPr>
            <p:cNvPr id="136" name="Isosceles Triangle 135"/>
            <p:cNvSpPr/>
            <p:nvPr/>
          </p:nvSpPr>
          <p:spPr>
            <a:xfrm rot="10800000">
              <a:off x="7890921" y="5374663"/>
              <a:ext cx="91440" cy="9676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ounded Rectangle 213"/>
            <p:cNvSpPr/>
            <p:nvPr/>
          </p:nvSpPr>
          <p:spPr>
            <a:xfrm>
              <a:off x="2660441" y="5817215"/>
              <a:ext cx="1580577" cy="233267"/>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Hardware List</a:t>
              </a:r>
              <a:endParaRPr lang="en-US" sz="1200" b="1" dirty="0">
                <a:solidFill>
                  <a:schemeClr val="tx1"/>
                </a:solidFill>
              </a:endParaRPr>
            </a:p>
          </p:txBody>
        </p:sp>
      </p:grpSp>
      <p:sp>
        <p:nvSpPr>
          <p:cNvPr id="17" name="TextBox 20"/>
          <p:cNvSpPr txBox="1"/>
          <p:nvPr/>
        </p:nvSpPr>
        <p:spPr>
          <a:xfrm>
            <a:off x="865127" y="3932845"/>
            <a:ext cx="828142"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Tasks</a:t>
            </a:r>
            <a:endParaRPr lang="en-US" sz="1400" b="0" dirty="0">
              <a:solidFill>
                <a:prstClr val="black"/>
              </a:solidFill>
              <a:latin typeface="Calibri" panose="020F0502020204030204"/>
              <a:ea typeface="+mn-ea"/>
            </a:endParaRPr>
          </a:p>
        </p:txBody>
      </p:sp>
      <p:sp>
        <p:nvSpPr>
          <p:cNvPr id="215" name="Isosceles Triangle 214"/>
          <p:cNvSpPr/>
          <p:nvPr/>
        </p:nvSpPr>
        <p:spPr>
          <a:xfrm rot="10800000">
            <a:off x="2594500" y="1130484"/>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nvGrpSpPr>
          <p:cNvPr id="274" name="Group 273"/>
          <p:cNvGrpSpPr/>
          <p:nvPr/>
        </p:nvGrpSpPr>
        <p:grpSpPr>
          <a:xfrm>
            <a:off x="884886" y="3190790"/>
            <a:ext cx="7398538" cy="733697"/>
            <a:chOff x="884886" y="3190790"/>
            <a:chExt cx="7398538" cy="733697"/>
          </a:xfrm>
        </p:grpSpPr>
        <p:sp>
          <p:nvSpPr>
            <p:cNvPr id="275" name="TextBox 128"/>
            <p:cNvSpPr txBox="1"/>
            <p:nvPr/>
          </p:nvSpPr>
          <p:spPr>
            <a:xfrm>
              <a:off x="884886" y="3190790"/>
              <a:ext cx="808172" cy="52322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Defined </a:t>
              </a:r>
            </a:p>
            <a:p>
              <a:pPr algn="r" fontAlgn="auto">
                <a:spcBef>
                  <a:spcPts val="0"/>
                </a:spcBef>
                <a:spcAft>
                  <a:spcPts val="0"/>
                </a:spcAft>
              </a:pPr>
              <a:r>
                <a:rPr lang="en-US" sz="1400" b="0" dirty="0" smtClean="0">
                  <a:solidFill>
                    <a:prstClr val="black"/>
                  </a:solidFill>
                  <a:latin typeface="Calibri" panose="020F0502020204030204"/>
                  <a:ea typeface="+mn-ea"/>
                </a:rPr>
                <a:t>Fields:</a:t>
              </a:r>
              <a:endParaRPr lang="en-US" sz="1400" b="0" dirty="0">
                <a:solidFill>
                  <a:prstClr val="black"/>
                </a:solidFill>
                <a:latin typeface="Calibri" panose="020F0502020204030204"/>
                <a:ea typeface="+mn-ea"/>
              </a:endParaRPr>
            </a:p>
          </p:txBody>
        </p:sp>
        <p:sp>
          <p:nvSpPr>
            <p:cNvPr id="276" name="Rectangle 275"/>
            <p:cNvSpPr/>
            <p:nvPr/>
          </p:nvSpPr>
          <p:spPr>
            <a:xfrm>
              <a:off x="1721945" y="3233360"/>
              <a:ext cx="6561479" cy="69112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77" name="Rectangle 276"/>
            <p:cNvSpPr/>
            <p:nvPr/>
          </p:nvSpPr>
          <p:spPr>
            <a:xfrm>
              <a:off x="1772924" y="3283042"/>
              <a:ext cx="5885371" cy="569344"/>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278" name="Rectangle 277"/>
            <p:cNvSpPr/>
            <p:nvPr/>
          </p:nvSpPr>
          <p:spPr>
            <a:xfrm>
              <a:off x="3021367" y="3400213"/>
              <a:ext cx="1394354" cy="1538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Select/Enter…</a:t>
              </a:r>
            </a:p>
          </p:txBody>
        </p:sp>
        <p:sp>
          <p:nvSpPr>
            <p:cNvPr id="279" name="Rectangle 278"/>
            <p:cNvSpPr/>
            <p:nvPr/>
          </p:nvSpPr>
          <p:spPr>
            <a:xfrm>
              <a:off x="2051122" y="3400213"/>
              <a:ext cx="921345" cy="1393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Select</a:t>
              </a:r>
            </a:p>
          </p:txBody>
        </p:sp>
        <p:sp>
          <p:nvSpPr>
            <p:cNvPr id="280" name="Rectangle 279"/>
            <p:cNvSpPr/>
            <p:nvPr/>
          </p:nvSpPr>
          <p:spPr>
            <a:xfrm>
              <a:off x="7743073" y="3299187"/>
              <a:ext cx="478141" cy="1945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281" name="Rectangle 280"/>
            <p:cNvSpPr/>
            <p:nvPr/>
          </p:nvSpPr>
          <p:spPr>
            <a:xfrm>
              <a:off x="7743073" y="3574778"/>
              <a:ext cx="479439" cy="17354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a:t>
              </a:r>
              <a:endParaRPr lang="en-US" sz="1200" b="0" dirty="0">
                <a:solidFill>
                  <a:prstClr val="black"/>
                </a:solidFill>
              </a:endParaRPr>
            </a:p>
          </p:txBody>
        </p:sp>
        <p:sp>
          <p:nvSpPr>
            <p:cNvPr id="282" name="Isosceles Triangle 281"/>
            <p:cNvSpPr/>
            <p:nvPr/>
          </p:nvSpPr>
          <p:spPr>
            <a:xfrm rot="10800000">
              <a:off x="2847350" y="3429158"/>
              <a:ext cx="91334"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83" name="Flowchart: Process 282"/>
            <p:cNvSpPr/>
            <p:nvPr/>
          </p:nvSpPr>
          <p:spPr>
            <a:xfrm>
              <a:off x="1882577" y="3429118"/>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4" name="Straight Connector 283"/>
            <p:cNvCxnSpPr/>
            <p:nvPr/>
          </p:nvCxnSpPr>
          <p:spPr>
            <a:xfrm flipH="1">
              <a:off x="7519916" y="3296105"/>
              <a:ext cx="7938" cy="5525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5" name="Isosceles Triangle 284"/>
            <p:cNvSpPr/>
            <p:nvPr/>
          </p:nvSpPr>
          <p:spPr>
            <a:xfrm>
              <a:off x="7546527" y="3722721"/>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Isosceles Triangle 285"/>
            <p:cNvSpPr/>
            <p:nvPr/>
          </p:nvSpPr>
          <p:spPr>
            <a:xfrm rot="10800000">
              <a:off x="7560021" y="3347825"/>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Flowchart: Process 286"/>
            <p:cNvSpPr/>
            <p:nvPr/>
          </p:nvSpPr>
          <p:spPr>
            <a:xfrm>
              <a:off x="7546373" y="3478914"/>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8" name="Group 287"/>
          <p:cNvGrpSpPr/>
          <p:nvPr/>
        </p:nvGrpSpPr>
        <p:grpSpPr>
          <a:xfrm>
            <a:off x="830212" y="2485592"/>
            <a:ext cx="7436975" cy="675823"/>
            <a:chOff x="830212" y="2485592"/>
            <a:chExt cx="7436975" cy="675823"/>
          </a:xfrm>
        </p:grpSpPr>
        <p:sp>
          <p:nvSpPr>
            <p:cNvPr id="289" name="TextBox 44"/>
            <p:cNvSpPr txBox="1"/>
            <p:nvPr/>
          </p:nvSpPr>
          <p:spPr>
            <a:xfrm>
              <a:off x="830212" y="2529436"/>
              <a:ext cx="858504" cy="309314"/>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Remarks:</a:t>
              </a:r>
              <a:endParaRPr lang="en-US" sz="1400" b="0" dirty="0">
                <a:solidFill>
                  <a:prstClr val="black"/>
                </a:solidFill>
                <a:latin typeface="Calibri" panose="020F0502020204030204"/>
                <a:ea typeface="+mn-ea"/>
              </a:endParaRPr>
            </a:p>
          </p:txBody>
        </p:sp>
        <p:sp>
          <p:nvSpPr>
            <p:cNvPr id="290" name="Rectangle 289"/>
            <p:cNvSpPr/>
            <p:nvPr/>
          </p:nvSpPr>
          <p:spPr>
            <a:xfrm>
              <a:off x="1724844" y="2485592"/>
              <a:ext cx="6542343" cy="6758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91" name="Rectangle 290"/>
            <p:cNvSpPr/>
            <p:nvPr/>
          </p:nvSpPr>
          <p:spPr>
            <a:xfrm>
              <a:off x="1775882" y="2535274"/>
              <a:ext cx="5892230" cy="569344"/>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292" name="Rectangle 291"/>
            <p:cNvSpPr/>
            <p:nvPr/>
          </p:nvSpPr>
          <p:spPr>
            <a:xfrm>
              <a:off x="1969721" y="2652444"/>
              <a:ext cx="5486400" cy="1615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a:solidFill>
                    <a:prstClr val="black"/>
                  </a:solidFill>
                </a:rPr>
                <a:t>04/11/17:	Not funded yet. Wait for funding to come in</a:t>
              </a:r>
            </a:p>
          </p:txBody>
        </p:sp>
        <p:sp>
          <p:nvSpPr>
            <p:cNvPr id="293" name="Rectangle 292"/>
            <p:cNvSpPr/>
            <p:nvPr/>
          </p:nvSpPr>
          <p:spPr>
            <a:xfrm>
              <a:off x="7743073" y="2551419"/>
              <a:ext cx="478698" cy="1945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294" name="Rectangle 293"/>
            <p:cNvSpPr/>
            <p:nvPr/>
          </p:nvSpPr>
          <p:spPr>
            <a:xfrm>
              <a:off x="7743073" y="2827010"/>
              <a:ext cx="479998" cy="17354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a:t>
              </a:r>
              <a:endParaRPr lang="en-US" sz="1200" b="0" dirty="0">
                <a:solidFill>
                  <a:prstClr val="black"/>
                </a:solidFill>
              </a:endParaRPr>
            </a:p>
          </p:txBody>
        </p:sp>
        <p:sp>
          <p:nvSpPr>
            <p:cNvPr id="295" name="Flowchart: Process 294"/>
            <p:cNvSpPr/>
            <p:nvPr/>
          </p:nvSpPr>
          <p:spPr>
            <a:xfrm>
              <a:off x="1820347" y="268135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6" name="Straight Connector 295"/>
            <p:cNvCxnSpPr/>
            <p:nvPr/>
          </p:nvCxnSpPr>
          <p:spPr>
            <a:xfrm>
              <a:off x="7533955" y="2548337"/>
              <a:ext cx="12921" cy="5729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7" name="Isosceles Triangle 296"/>
            <p:cNvSpPr/>
            <p:nvPr/>
          </p:nvSpPr>
          <p:spPr>
            <a:xfrm>
              <a:off x="7565729" y="296638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Isosceles Triangle 297"/>
            <p:cNvSpPr/>
            <p:nvPr/>
          </p:nvSpPr>
          <p:spPr>
            <a:xfrm rot="10800000">
              <a:off x="7566160" y="26000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Flowchart: Process 298"/>
            <p:cNvSpPr/>
            <p:nvPr/>
          </p:nvSpPr>
          <p:spPr>
            <a:xfrm>
              <a:off x="7566160" y="2731146"/>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0" name="Rectangle 299"/>
          <p:cNvSpPr/>
          <p:nvPr/>
        </p:nvSpPr>
        <p:spPr>
          <a:xfrm>
            <a:off x="1978428" y="2870159"/>
            <a:ext cx="5486400" cy="1615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a:solidFill>
                  <a:prstClr val="black"/>
                </a:solidFill>
              </a:rPr>
              <a:t>02/13/17:	Work around is to Utilize a subset of the </a:t>
            </a:r>
            <a:r>
              <a:rPr lang="en-US" sz="800" b="0" dirty="0" smtClean="0">
                <a:solidFill>
                  <a:prstClr val="black"/>
                </a:solidFill>
              </a:rPr>
              <a:t>…</a:t>
            </a:r>
            <a:endParaRPr lang="en-US" sz="800" b="0" dirty="0">
              <a:solidFill>
                <a:prstClr val="black"/>
              </a:solidFill>
            </a:endParaRPr>
          </a:p>
        </p:txBody>
      </p:sp>
      <p:sp>
        <p:nvSpPr>
          <p:cNvPr id="301" name="Flowchart: Process 300"/>
          <p:cNvSpPr/>
          <p:nvPr/>
        </p:nvSpPr>
        <p:spPr>
          <a:xfrm>
            <a:off x="1829054" y="2899065"/>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Line Callout 1 212"/>
          <p:cNvSpPr/>
          <p:nvPr/>
        </p:nvSpPr>
        <p:spPr>
          <a:xfrm>
            <a:off x="5483894" y="2975272"/>
            <a:ext cx="1342307" cy="612648"/>
          </a:xfrm>
          <a:prstGeom prst="borderCallout1">
            <a:avLst>
              <a:gd name="adj1" fmla="val 42826"/>
              <a:gd name="adj2" fmla="val -6232"/>
              <a:gd name="adj3" fmla="val -138057"/>
              <a:gd name="adj4" fmla="val -136834"/>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Confirm the meaning with Joe.</a:t>
            </a:r>
            <a:endParaRPr lang="en-US" sz="1200" dirty="0">
              <a:solidFill>
                <a:schemeClr val="tx1"/>
              </a:solidFill>
            </a:endParaRPr>
          </a:p>
        </p:txBody>
      </p:sp>
      <p:sp>
        <p:nvSpPr>
          <p:cNvPr id="165" name="Rectangle 164"/>
          <p:cNvSpPr/>
          <p:nvPr/>
        </p:nvSpPr>
        <p:spPr>
          <a:xfrm>
            <a:off x="919209" y="6227540"/>
            <a:ext cx="64008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Save</a:t>
            </a:r>
            <a:endParaRPr lang="en-US" sz="1200" b="0" dirty="0">
              <a:solidFill>
                <a:prstClr val="black"/>
              </a:solidFill>
            </a:endParaRPr>
          </a:p>
        </p:txBody>
      </p:sp>
      <p:sp>
        <p:nvSpPr>
          <p:cNvPr id="166" name="Rectangle 165"/>
          <p:cNvSpPr/>
          <p:nvPr/>
        </p:nvSpPr>
        <p:spPr>
          <a:xfrm>
            <a:off x="1864117" y="6224309"/>
            <a:ext cx="640080" cy="18789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Copy</a:t>
            </a:r>
            <a:endParaRPr lang="en-US" sz="1200" b="0" dirty="0">
              <a:solidFill>
                <a:prstClr val="black"/>
              </a:solidFill>
            </a:endParaRPr>
          </a:p>
        </p:txBody>
      </p:sp>
      <p:sp>
        <p:nvSpPr>
          <p:cNvPr id="167" name="Rectangle 166"/>
          <p:cNvSpPr/>
          <p:nvPr/>
        </p:nvSpPr>
        <p:spPr>
          <a:xfrm>
            <a:off x="2809025" y="6227540"/>
            <a:ext cx="64008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Print</a:t>
            </a:r>
            <a:endParaRPr lang="en-US" sz="1200" b="0" dirty="0">
              <a:solidFill>
                <a:prstClr val="black"/>
              </a:solidFill>
            </a:endParaRPr>
          </a:p>
        </p:txBody>
      </p:sp>
      <p:sp>
        <p:nvSpPr>
          <p:cNvPr id="168" name="Rectangle 167"/>
          <p:cNvSpPr/>
          <p:nvPr/>
        </p:nvSpPr>
        <p:spPr>
          <a:xfrm>
            <a:off x="3753933" y="6227540"/>
            <a:ext cx="64008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Delete</a:t>
            </a:r>
            <a:endParaRPr lang="en-US" sz="1200" b="0" dirty="0">
              <a:solidFill>
                <a:prstClr val="black"/>
              </a:solidFill>
            </a:endParaRPr>
          </a:p>
        </p:txBody>
      </p:sp>
      <p:sp>
        <p:nvSpPr>
          <p:cNvPr id="169" name="Rectangle 168"/>
          <p:cNvSpPr/>
          <p:nvPr/>
        </p:nvSpPr>
        <p:spPr>
          <a:xfrm>
            <a:off x="4698840" y="6235556"/>
            <a:ext cx="64008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Cancel</a:t>
            </a:r>
            <a:endParaRPr lang="en-US" sz="1200" b="0" dirty="0">
              <a:solidFill>
                <a:prstClr val="black"/>
              </a:solidFill>
            </a:endParaRPr>
          </a:p>
        </p:txBody>
      </p:sp>
      <p:sp>
        <p:nvSpPr>
          <p:cNvPr id="170" name="TextBox 26"/>
          <p:cNvSpPr txBox="1"/>
          <p:nvPr/>
        </p:nvSpPr>
        <p:spPr>
          <a:xfrm>
            <a:off x="3008737" y="1635251"/>
            <a:ext cx="101995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Internal RDD:</a:t>
            </a:r>
            <a:endParaRPr lang="en-US" sz="1200" b="0" dirty="0">
              <a:solidFill>
                <a:srgbClr val="FF0000"/>
              </a:solidFill>
              <a:latin typeface="Calibri" panose="020F0502020204030204"/>
              <a:ea typeface="+mn-ea"/>
            </a:endParaRPr>
          </a:p>
        </p:txBody>
      </p:sp>
      <p:sp>
        <p:nvSpPr>
          <p:cNvPr id="171" name="Rectangle 170"/>
          <p:cNvSpPr/>
          <p:nvPr/>
        </p:nvSpPr>
        <p:spPr>
          <a:xfrm>
            <a:off x="3946212" y="1691522"/>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4/13/17</a:t>
            </a:r>
            <a:endParaRPr lang="en-US" sz="1050" b="0" dirty="0">
              <a:solidFill>
                <a:prstClr val="black"/>
              </a:solidFill>
            </a:endParaRPr>
          </a:p>
        </p:txBody>
      </p:sp>
      <p:pic>
        <p:nvPicPr>
          <p:cNvPr id="172" name="Picture 171"/>
          <p:cNvPicPr>
            <a:picLocks noChangeAspect="1"/>
          </p:cNvPicPr>
          <p:nvPr/>
        </p:nvPicPr>
        <p:blipFill>
          <a:blip r:embed="rId3"/>
          <a:stretch>
            <a:fillRect/>
          </a:stretch>
        </p:blipFill>
        <p:spPr>
          <a:xfrm>
            <a:off x="4702968" y="1690004"/>
            <a:ext cx="120169" cy="140197"/>
          </a:xfrm>
          <a:prstGeom prst="rect">
            <a:avLst/>
          </a:prstGeom>
        </p:spPr>
      </p:pic>
      <p:sp>
        <p:nvSpPr>
          <p:cNvPr id="173" name="TextBox 99"/>
          <p:cNvSpPr txBox="1"/>
          <p:nvPr/>
        </p:nvSpPr>
        <p:spPr>
          <a:xfrm>
            <a:off x="708762" y="1621603"/>
            <a:ext cx="1666034"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Int RDD Lead Time </a:t>
            </a:r>
            <a:r>
              <a:rPr lang="en-US" sz="800" b="0" dirty="0" smtClean="0">
                <a:solidFill>
                  <a:prstClr val="black"/>
                </a:solidFill>
                <a:latin typeface="Calibri" panose="020F0502020204030204"/>
                <a:ea typeface="+mn-ea"/>
              </a:rPr>
              <a:t>(days)</a:t>
            </a:r>
            <a:r>
              <a:rPr lang="en-US" sz="1200" b="0" dirty="0" smtClean="0">
                <a:solidFill>
                  <a:prstClr val="black"/>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74" name="Rectangle 173"/>
          <p:cNvSpPr/>
          <p:nvPr/>
        </p:nvSpPr>
        <p:spPr>
          <a:xfrm>
            <a:off x="2308271" y="1691522"/>
            <a:ext cx="503059"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r>
              <a:rPr lang="en-US" sz="1050" b="0" dirty="0" smtClean="0">
                <a:solidFill>
                  <a:prstClr val="black"/>
                </a:solidFill>
              </a:rPr>
              <a:t>0</a:t>
            </a:r>
            <a:endParaRPr lang="en-US" sz="1050" b="0" dirty="0">
              <a:solidFill>
                <a:prstClr val="black"/>
              </a:solidFill>
            </a:endParaRPr>
          </a:p>
        </p:txBody>
      </p:sp>
    </p:spTree>
    <p:extLst>
      <p:ext uri="{BB962C8B-B14F-4D97-AF65-F5344CB8AC3E}">
        <p14:creationId xmlns:p14="http://schemas.microsoft.com/office/powerpoint/2010/main" val="36993103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5113"/>
            <a:ext cx="8684580" cy="794899"/>
          </a:xfrm>
        </p:spPr>
        <p:txBody>
          <a:bodyPr>
            <a:noAutofit/>
          </a:bodyPr>
          <a:lstStyle/>
          <a:p>
            <a:r>
              <a:rPr lang="en-US" sz="2800" dirty="0" smtClean="0"/>
              <a:t>Action Responsible Person(s) / Additional Recipient(s)</a:t>
            </a:r>
            <a:endParaRPr lang="en-US" sz="2800"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40</a:t>
            </a:fld>
            <a:endParaRPr lang="en-US" dirty="0"/>
          </a:p>
        </p:txBody>
      </p:sp>
      <p:pic>
        <p:nvPicPr>
          <p:cNvPr id="7" name="Picture 6"/>
          <p:cNvPicPr>
            <a:picLocks noChangeAspect="1"/>
          </p:cNvPicPr>
          <p:nvPr/>
        </p:nvPicPr>
        <p:blipFill>
          <a:blip r:embed="rId3"/>
          <a:stretch>
            <a:fillRect/>
          </a:stretch>
        </p:blipFill>
        <p:spPr>
          <a:xfrm>
            <a:off x="2668108" y="1534630"/>
            <a:ext cx="3813810" cy="3801428"/>
          </a:xfrm>
          <a:prstGeom prst="rect">
            <a:avLst/>
          </a:prstGeom>
        </p:spPr>
      </p:pic>
      <p:sp>
        <p:nvSpPr>
          <p:cNvPr id="8" name="Action Button: Custom 7">
            <a:hlinkClick r:id="rId4" action="ppaction://hlinksldjump" highlightClick="1"/>
          </p:cNvPr>
          <p:cNvSpPr/>
          <p:nvPr/>
        </p:nvSpPr>
        <p:spPr>
          <a:xfrm>
            <a:off x="7086600" y="3429000"/>
            <a:ext cx="1555301"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a:solidFill>
                  <a:schemeClr val="tx1"/>
                </a:solidFill>
                <a:hlinkClick r:id="rId5" action="ppaction://hlinksldjump"/>
              </a:rPr>
              <a:t>H</a:t>
            </a:r>
            <a:r>
              <a:rPr lang="en-US" sz="1200" b="1" dirty="0" smtClean="0">
                <a:solidFill>
                  <a:schemeClr val="tx1"/>
                </a:solidFill>
                <a:hlinkClick r:id="rId5" action="ppaction://hlinksldjump"/>
              </a:rPr>
              <a:t>ardware List Entry</a:t>
            </a:r>
            <a:endParaRPr lang="en-US" sz="1200" b="1" dirty="0">
              <a:solidFill>
                <a:schemeClr val="tx1"/>
              </a:solidFill>
            </a:endParaRPr>
          </a:p>
        </p:txBody>
      </p:sp>
    </p:spTree>
    <p:extLst>
      <p:ext uri="{BB962C8B-B14F-4D97-AF65-F5344CB8AC3E}">
        <p14:creationId xmlns:p14="http://schemas.microsoft.com/office/powerpoint/2010/main" val="3020422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5111"/>
            <a:ext cx="7886700" cy="794899"/>
          </a:xfrm>
        </p:spPr>
        <p:txBody>
          <a:bodyPr/>
          <a:lstStyle/>
          <a:p>
            <a:r>
              <a:rPr lang="en-US" dirty="0" smtClean="0"/>
              <a:t>Assign Programs</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41</a:t>
            </a:fld>
            <a:endParaRPr lang="en-US" dirty="0"/>
          </a:p>
        </p:txBody>
      </p:sp>
      <p:pic>
        <p:nvPicPr>
          <p:cNvPr id="7" name="Picture 6"/>
          <p:cNvPicPr>
            <a:picLocks noChangeAspect="1"/>
          </p:cNvPicPr>
          <p:nvPr/>
        </p:nvPicPr>
        <p:blipFill>
          <a:blip r:embed="rId3"/>
          <a:stretch>
            <a:fillRect/>
          </a:stretch>
        </p:blipFill>
        <p:spPr>
          <a:xfrm>
            <a:off x="2982511" y="2140910"/>
            <a:ext cx="3194685" cy="2563178"/>
          </a:xfrm>
          <a:prstGeom prst="rect">
            <a:avLst/>
          </a:prstGeom>
        </p:spPr>
      </p:pic>
    </p:spTree>
    <p:extLst>
      <p:ext uri="{BB962C8B-B14F-4D97-AF65-F5344CB8AC3E}">
        <p14:creationId xmlns:p14="http://schemas.microsoft.com/office/powerpoint/2010/main" val="6657098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90421"/>
            <a:ext cx="7886700" cy="794899"/>
          </a:xfrm>
        </p:spPr>
        <p:txBody>
          <a:bodyPr/>
          <a:lstStyle/>
          <a:p>
            <a:r>
              <a:rPr lang="en-US" dirty="0" smtClean="0"/>
              <a:t>Attachments</a:t>
            </a:r>
            <a:endParaRPr lang="en-US" dirty="0"/>
          </a:p>
        </p:txBody>
      </p:sp>
      <p:sp>
        <p:nvSpPr>
          <p:cNvPr id="4" name="Date Placeholder 3"/>
          <p:cNvSpPr>
            <a:spLocks noGrp="1"/>
          </p:cNvSpPr>
          <p:nvPr>
            <p:ph type="dt" sz="half" idx="10"/>
          </p:nvPr>
        </p:nvSpPr>
        <p:spPr/>
        <p:txBody>
          <a:bodyPr/>
          <a:lstStyle/>
          <a:p>
            <a:r>
              <a:rPr lang="en-US" smtClean="0"/>
              <a:t>5/16/2017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42</a:t>
            </a:fld>
            <a:endParaRPr lang="en-US" dirty="0"/>
          </a:p>
        </p:txBody>
      </p:sp>
      <p:pic>
        <p:nvPicPr>
          <p:cNvPr id="7" name="Picture 6"/>
          <p:cNvPicPr>
            <a:picLocks noChangeAspect="1"/>
          </p:cNvPicPr>
          <p:nvPr/>
        </p:nvPicPr>
        <p:blipFill>
          <a:blip r:embed="rId3"/>
          <a:stretch>
            <a:fillRect/>
          </a:stretch>
        </p:blipFill>
        <p:spPr>
          <a:xfrm>
            <a:off x="185906" y="1641574"/>
            <a:ext cx="2575560" cy="1572578"/>
          </a:xfrm>
          <a:prstGeom prst="rect">
            <a:avLst/>
          </a:prstGeom>
        </p:spPr>
      </p:pic>
      <p:pic>
        <p:nvPicPr>
          <p:cNvPr id="9" name="Picture 8"/>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3766947" y="100886"/>
            <a:ext cx="1610106" cy="1051560"/>
          </a:xfrm>
          <a:prstGeom prst="rect">
            <a:avLst/>
          </a:prstGeom>
        </p:spPr>
      </p:pic>
      <p:pic>
        <p:nvPicPr>
          <p:cNvPr id="10" name="Picture 9"/>
          <p:cNvPicPr>
            <a:picLocks noChangeAspect="1"/>
          </p:cNvPicPr>
          <p:nvPr/>
        </p:nvPicPr>
        <p:blipFill rotWithShape="1">
          <a:blip r:embed="rId5"/>
          <a:srcRect l="38430" t="34166" r="38493" b="46821"/>
          <a:stretch/>
        </p:blipFill>
        <p:spPr>
          <a:xfrm>
            <a:off x="6355901" y="85024"/>
            <a:ext cx="2286000" cy="1024128"/>
          </a:xfrm>
          <a:prstGeom prst="rect">
            <a:avLst/>
          </a:prstGeom>
        </p:spPr>
      </p:pic>
      <p:pic>
        <p:nvPicPr>
          <p:cNvPr id="3" name="Picture 2"/>
          <p:cNvPicPr>
            <a:picLocks noChangeAspect="1"/>
          </p:cNvPicPr>
          <p:nvPr/>
        </p:nvPicPr>
        <p:blipFill>
          <a:blip r:embed="rId6"/>
          <a:stretch>
            <a:fillRect/>
          </a:stretch>
        </p:blipFill>
        <p:spPr>
          <a:xfrm>
            <a:off x="185906" y="3429000"/>
            <a:ext cx="4953000" cy="2971800"/>
          </a:xfrm>
          <a:prstGeom prst="rect">
            <a:avLst/>
          </a:prstGeom>
        </p:spPr>
      </p:pic>
      <p:sp>
        <p:nvSpPr>
          <p:cNvPr id="11" name="Action Button: Custom 10">
            <a:hlinkClick r:id="rId7" action="ppaction://hlinksldjump" highlightClick="1"/>
          </p:cNvPr>
          <p:cNvSpPr/>
          <p:nvPr/>
        </p:nvSpPr>
        <p:spPr>
          <a:xfrm>
            <a:off x="7086600" y="3429000"/>
            <a:ext cx="1555301"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a:solidFill>
                  <a:schemeClr val="tx1"/>
                </a:solidFill>
                <a:hlinkClick r:id="rId8" action="ppaction://hlinksldjump"/>
              </a:rPr>
              <a:t>H</a:t>
            </a:r>
            <a:r>
              <a:rPr lang="en-US" sz="1200" b="1" dirty="0" smtClean="0">
                <a:solidFill>
                  <a:schemeClr val="tx1"/>
                </a:solidFill>
                <a:hlinkClick r:id="rId8" action="ppaction://hlinksldjump"/>
              </a:rPr>
              <a:t>ardware List Entry</a:t>
            </a:r>
            <a:endParaRPr lang="en-US" sz="1200" b="1" dirty="0">
              <a:solidFill>
                <a:schemeClr val="tx1"/>
              </a:solidFill>
            </a:endParaRPr>
          </a:p>
        </p:txBody>
      </p:sp>
      <p:pic>
        <p:nvPicPr>
          <p:cNvPr id="12" name="Picture 11"/>
          <p:cNvPicPr>
            <a:picLocks noChangeAspect="1"/>
          </p:cNvPicPr>
          <p:nvPr/>
        </p:nvPicPr>
        <p:blipFill>
          <a:blip r:embed="rId9"/>
          <a:stretch>
            <a:fillRect/>
          </a:stretch>
        </p:blipFill>
        <p:spPr>
          <a:xfrm>
            <a:off x="3185160" y="1238091"/>
            <a:ext cx="2773680" cy="2098834"/>
          </a:xfrm>
          <a:prstGeom prst="rect">
            <a:avLst/>
          </a:prstGeom>
        </p:spPr>
      </p:pic>
      <p:sp>
        <p:nvSpPr>
          <p:cNvPr id="13" name="Action Button: Custom 12">
            <a:hlinkClick r:id="rId7" action="ppaction://hlinksldjump" highlightClick="1"/>
          </p:cNvPr>
          <p:cNvSpPr/>
          <p:nvPr/>
        </p:nvSpPr>
        <p:spPr>
          <a:xfrm>
            <a:off x="7086600" y="3860102"/>
            <a:ext cx="1555301"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10" action="ppaction://hlinksldjump"/>
              </a:rPr>
              <a:t>Approve PCD</a:t>
            </a:r>
            <a:endParaRPr lang="en-US" sz="1200" b="1" dirty="0">
              <a:solidFill>
                <a:schemeClr val="tx1"/>
              </a:solidFill>
            </a:endParaRPr>
          </a:p>
        </p:txBody>
      </p:sp>
    </p:spTree>
    <p:extLst>
      <p:ext uri="{BB962C8B-B14F-4D97-AF65-F5344CB8AC3E}">
        <p14:creationId xmlns:p14="http://schemas.microsoft.com/office/powerpoint/2010/main" val="16208913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PCD Notification</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43</a:t>
            </a:fld>
            <a:endParaRPr lang="en-US" dirty="0"/>
          </a:p>
        </p:txBody>
      </p:sp>
      <p:pic>
        <p:nvPicPr>
          <p:cNvPr id="4098" name="Picture 2" descr="image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136" y="1265393"/>
            <a:ext cx="4290536" cy="77390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4"/>
          <a:srcRect l="1836"/>
          <a:stretch/>
        </p:blipFill>
        <p:spPr>
          <a:xfrm>
            <a:off x="417250" y="2628336"/>
            <a:ext cx="3864836" cy="2661905"/>
          </a:xfrm>
          <a:prstGeom prst="rect">
            <a:avLst/>
          </a:prstGeom>
          <a:ln>
            <a:solidFill>
              <a:schemeClr val="tx1"/>
            </a:solidFill>
          </a:ln>
        </p:spPr>
      </p:pic>
      <p:sp>
        <p:nvSpPr>
          <p:cNvPr id="8" name="Rectangle 7"/>
          <p:cNvSpPr/>
          <p:nvPr/>
        </p:nvSpPr>
        <p:spPr>
          <a:xfrm>
            <a:off x="413136" y="5358812"/>
            <a:ext cx="3598614" cy="369332"/>
          </a:xfrm>
          <a:prstGeom prst="rect">
            <a:avLst/>
          </a:prstGeom>
        </p:spPr>
        <p:txBody>
          <a:bodyPr wrap="none">
            <a:spAutoFit/>
          </a:bodyPr>
          <a:lstStyle/>
          <a:p>
            <a:r>
              <a:rPr lang="en-US" dirty="0"/>
              <a:t>The link takes </a:t>
            </a:r>
            <a:r>
              <a:rPr lang="en-US" dirty="0" smtClean="0"/>
              <a:t>you </a:t>
            </a:r>
            <a:r>
              <a:rPr lang="en-US" dirty="0"/>
              <a:t>to the draft </a:t>
            </a:r>
            <a:r>
              <a:rPr lang="en-US" dirty="0" smtClean="0"/>
              <a:t>PCD. </a:t>
            </a:r>
            <a:endParaRPr lang="en-US" dirty="0"/>
          </a:p>
        </p:txBody>
      </p:sp>
    </p:spTree>
    <p:extLst>
      <p:ext uri="{BB962C8B-B14F-4D97-AF65-F5344CB8AC3E}">
        <p14:creationId xmlns:p14="http://schemas.microsoft.com/office/powerpoint/2010/main" val="29842974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9826"/>
            <a:ext cx="7886700" cy="794899"/>
          </a:xfrm>
        </p:spPr>
        <p:txBody>
          <a:bodyPr/>
          <a:lstStyle/>
          <a:p>
            <a:r>
              <a:rPr lang="en-US" dirty="0" smtClean="0"/>
              <a:t>PCD Users Guide</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44</a:t>
            </a:fld>
            <a:endParaRPr lang="en-US" dirty="0"/>
          </a:p>
        </p:txBody>
      </p:sp>
      <p:pic>
        <p:nvPicPr>
          <p:cNvPr id="7" name="Picture 6"/>
          <p:cNvPicPr>
            <a:picLocks noChangeAspect="1"/>
          </p:cNvPicPr>
          <p:nvPr/>
        </p:nvPicPr>
        <p:blipFill>
          <a:blip r:embed="rId3"/>
          <a:stretch>
            <a:fillRect/>
          </a:stretch>
        </p:blipFill>
        <p:spPr>
          <a:xfrm>
            <a:off x="873045" y="863928"/>
            <a:ext cx="7397910" cy="5486400"/>
          </a:xfrm>
          <a:prstGeom prst="rect">
            <a:avLst/>
          </a:prstGeom>
        </p:spPr>
      </p:pic>
    </p:spTree>
    <p:extLst>
      <p:ext uri="{BB962C8B-B14F-4D97-AF65-F5344CB8AC3E}">
        <p14:creationId xmlns:p14="http://schemas.microsoft.com/office/powerpoint/2010/main" val="39632654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Backup/Reference</a:t>
            </a:r>
            <a:endParaRPr lang="en-US" b="1" dirty="0"/>
          </a:p>
        </p:txBody>
      </p:sp>
      <p:sp>
        <p:nvSpPr>
          <p:cNvPr id="8" name="Text Placeholder 7"/>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45</a:t>
            </a:fld>
            <a:endParaRPr lang="en-US"/>
          </a:p>
        </p:txBody>
      </p:sp>
    </p:spTree>
    <p:extLst>
      <p:ext uri="{BB962C8B-B14F-4D97-AF65-F5344CB8AC3E}">
        <p14:creationId xmlns:p14="http://schemas.microsoft.com/office/powerpoint/2010/main" val="17192138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15" y="92016"/>
            <a:ext cx="7886700" cy="794899"/>
          </a:xfrm>
        </p:spPr>
        <p:txBody>
          <a:bodyPr/>
          <a:lstStyle/>
          <a:p>
            <a:r>
              <a:rPr lang="en-US" dirty="0"/>
              <a:t>PCD </a:t>
            </a:r>
            <a:r>
              <a:rPr lang="en-US" dirty="0" smtClean="0"/>
              <a:t>BOM Entry</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46</a:t>
            </a:fld>
            <a:endParaRPr lang="en-US" dirty="0"/>
          </a:p>
        </p:txBody>
      </p:sp>
      <p:sp>
        <p:nvSpPr>
          <p:cNvPr id="20" name="Rectangle 19"/>
          <p:cNvSpPr/>
          <p:nvPr/>
        </p:nvSpPr>
        <p:spPr>
          <a:xfrm>
            <a:off x="746359" y="986408"/>
            <a:ext cx="7653362" cy="541439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9" name="Rounded Rectangle 28"/>
          <p:cNvSpPr/>
          <p:nvPr/>
        </p:nvSpPr>
        <p:spPr>
          <a:xfrm>
            <a:off x="1254086" y="605107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Approve</a:t>
            </a:r>
            <a:endParaRPr lang="en-US" sz="1200" b="1" dirty="0">
              <a:solidFill>
                <a:schemeClr val="tx1"/>
              </a:solidFill>
            </a:endParaRPr>
          </a:p>
        </p:txBody>
      </p:sp>
      <p:sp>
        <p:nvSpPr>
          <p:cNvPr id="17" name="TextBox 16"/>
          <p:cNvSpPr txBox="1"/>
          <p:nvPr/>
        </p:nvSpPr>
        <p:spPr>
          <a:xfrm>
            <a:off x="1181375" y="1051722"/>
            <a:ext cx="73152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err="1" smtClean="0">
                <a:solidFill>
                  <a:prstClr val="black"/>
                </a:solidFill>
                <a:latin typeface="Calibri" panose="020F0502020204030204"/>
                <a:ea typeface="+mn-ea"/>
              </a:rPr>
              <a:t>RecID</a:t>
            </a:r>
            <a:r>
              <a:rPr lang="en-US" sz="1400" b="0" dirty="0" smtClean="0">
                <a:solidFill>
                  <a:prstClr val="black"/>
                </a:solidFill>
                <a:latin typeface="Calibri" panose="020F0502020204030204"/>
                <a:ea typeface="+mn-ea"/>
              </a:rPr>
              <a:t>:</a:t>
            </a:r>
            <a:endParaRPr lang="en-US" sz="1400" b="0" dirty="0">
              <a:solidFill>
                <a:prstClr val="black"/>
              </a:solidFill>
              <a:latin typeface="Calibri" panose="020F0502020204030204"/>
              <a:ea typeface="+mn-ea"/>
            </a:endParaRPr>
          </a:p>
        </p:txBody>
      </p:sp>
      <p:sp>
        <p:nvSpPr>
          <p:cNvPr id="18" name="Rectangle 17"/>
          <p:cNvSpPr/>
          <p:nvPr/>
        </p:nvSpPr>
        <p:spPr>
          <a:xfrm>
            <a:off x="1855750" y="1144427"/>
            <a:ext cx="1188720" cy="13788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Draft-BOM-00999</a:t>
            </a:r>
            <a:endParaRPr lang="en-US" sz="1050" b="0" dirty="0">
              <a:solidFill>
                <a:prstClr val="black"/>
              </a:solidFill>
            </a:endParaRPr>
          </a:p>
        </p:txBody>
      </p:sp>
      <p:sp>
        <p:nvSpPr>
          <p:cNvPr id="19" name="TextBox 9"/>
          <p:cNvSpPr txBox="1"/>
          <p:nvPr/>
        </p:nvSpPr>
        <p:spPr>
          <a:xfrm>
            <a:off x="1099897" y="1264789"/>
            <a:ext cx="80554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Item: </a:t>
            </a:r>
            <a:endParaRPr lang="en-US" sz="1400" b="0" dirty="0">
              <a:solidFill>
                <a:prstClr val="black"/>
              </a:solidFill>
              <a:latin typeface="Calibri" panose="020F0502020204030204"/>
              <a:ea typeface="+mn-ea"/>
            </a:endParaRPr>
          </a:p>
        </p:txBody>
      </p:sp>
      <p:sp>
        <p:nvSpPr>
          <p:cNvPr id="24" name="Rectangle 23"/>
          <p:cNvSpPr/>
          <p:nvPr/>
        </p:nvSpPr>
        <p:spPr>
          <a:xfrm>
            <a:off x="1850622" y="1345719"/>
            <a:ext cx="2248002" cy="149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Bill of Materials</a:t>
            </a:r>
            <a:endParaRPr lang="en-US" sz="1050" b="0" dirty="0">
              <a:solidFill>
                <a:prstClr val="black"/>
              </a:solidFill>
            </a:endParaRPr>
          </a:p>
        </p:txBody>
      </p:sp>
      <p:sp>
        <p:nvSpPr>
          <p:cNvPr id="26" name="TextBox 90"/>
          <p:cNvSpPr txBox="1"/>
          <p:nvPr/>
        </p:nvSpPr>
        <p:spPr>
          <a:xfrm>
            <a:off x="1054037" y="1789148"/>
            <a:ext cx="853734"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Contract:</a:t>
            </a:r>
            <a:endParaRPr lang="en-US" sz="1400" b="0" dirty="0">
              <a:solidFill>
                <a:prstClr val="black"/>
              </a:solidFill>
              <a:latin typeface="Calibri" panose="020F0502020204030204"/>
              <a:ea typeface="+mn-ea"/>
            </a:endParaRPr>
          </a:p>
        </p:txBody>
      </p:sp>
      <p:sp>
        <p:nvSpPr>
          <p:cNvPr id="33" name="Rectangle 32"/>
          <p:cNvSpPr/>
          <p:nvPr/>
        </p:nvSpPr>
        <p:spPr>
          <a:xfrm>
            <a:off x="1850622" y="1878857"/>
            <a:ext cx="1596226" cy="434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N000##-##-X-1002</a:t>
            </a:r>
          </a:p>
          <a:p>
            <a:pPr fontAlgn="auto">
              <a:spcBef>
                <a:spcPts val="0"/>
              </a:spcBef>
              <a:spcAft>
                <a:spcPts val="0"/>
              </a:spcAft>
            </a:pPr>
            <a:r>
              <a:rPr lang="en-US" sz="1050" b="0" dirty="0" smtClean="0">
                <a:solidFill>
                  <a:prstClr val="black"/>
                </a:solidFill>
              </a:rPr>
              <a:t>N000##-##-X-1003</a:t>
            </a:r>
            <a:endParaRPr lang="en-US" sz="1050" b="0" dirty="0">
              <a:solidFill>
                <a:prstClr val="black"/>
              </a:solidFill>
            </a:endParaRPr>
          </a:p>
        </p:txBody>
      </p:sp>
      <p:sp>
        <p:nvSpPr>
          <p:cNvPr id="35" name="Rectangle 34"/>
          <p:cNvSpPr/>
          <p:nvPr/>
        </p:nvSpPr>
        <p:spPr>
          <a:xfrm>
            <a:off x="1855751" y="1607120"/>
            <a:ext cx="4334150" cy="13611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Unrestricted</a:t>
            </a:r>
            <a:endParaRPr lang="en-US" sz="1050" b="0" dirty="0">
              <a:solidFill>
                <a:prstClr val="black"/>
              </a:solidFill>
            </a:endParaRPr>
          </a:p>
        </p:txBody>
      </p:sp>
      <p:sp>
        <p:nvSpPr>
          <p:cNvPr id="37" name="TextBox 36"/>
          <p:cNvSpPr txBox="1"/>
          <p:nvPr/>
        </p:nvSpPr>
        <p:spPr>
          <a:xfrm>
            <a:off x="722096" y="1531245"/>
            <a:ext cx="1186607"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Classification:</a:t>
            </a:r>
            <a:endParaRPr lang="en-US" sz="1400" b="0" dirty="0">
              <a:solidFill>
                <a:prstClr val="black"/>
              </a:solidFill>
              <a:latin typeface="Calibri" panose="020F0502020204030204"/>
              <a:ea typeface="+mn-ea"/>
            </a:endParaRPr>
          </a:p>
        </p:txBody>
      </p:sp>
      <p:sp>
        <p:nvSpPr>
          <p:cNvPr id="41" name="TextBox 40"/>
          <p:cNvSpPr txBox="1"/>
          <p:nvPr/>
        </p:nvSpPr>
        <p:spPr>
          <a:xfrm>
            <a:off x="746359" y="5359953"/>
            <a:ext cx="110426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Comments:</a:t>
            </a:r>
            <a:endParaRPr lang="en-US" sz="1400" b="0" dirty="0">
              <a:solidFill>
                <a:prstClr val="black"/>
              </a:solidFill>
              <a:latin typeface="Calibri" panose="020F0502020204030204"/>
              <a:ea typeface="+mn-ea"/>
            </a:endParaRPr>
          </a:p>
        </p:txBody>
      </p:sp>
      <p:sp>
        <p:nvSpPr>
          <p:cNvPr id="42" name="Rectangle 41"/>
          <p:cNvSpPr/>
          <p:nvPr/>
        </p:nvSpPr>
        <p:spPr>
          <a:xfrm>
            <a:off x="1850622" y="5346494"/>
            <a:ext cx="5943832" cy="61771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900" b="0" dirty="0">
                <a:solidFill>
                  <a:prstClr val="black"/>
                </a:solidFill>
              </a:rPr>
              <a:t>0</a:t>
            </a:r>
            <a:r>
              <a:rPr lang="en-US" sz="900" b="0" dirty="0" smtClean="0">
                <a:solidFill>
                  <a:prstClr val="black"/>
                </a:solidFill>
              </a:rPr>
              <a:t>4/18/2017 -</a:t>
            </a:r>
            <a:endParaRPr lang="en-US" sz="900" b="0" dirty="0">
              <a:solidFill>
                <a:prstClr val="black"/>
              </a:solidFill>
            </a:endParaRPr>
          </a:p>
        </p:txBody>
      </p:sp>
      <p:sp>
        <p:nvSpPr>
          <p:cNvPr id="28" name="TextBox 27"/>
          <p:cNvSpPr txBox="1"/>
          <p:nvPr/>
        </p:nvSpPr>
        <p:spPr>
          <a:xfrm>
            <a:off x="3234294" y="1044320"/>
            <a:ext cx="1281248"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Current Status:</a:t>
            </a:r>
            <a:endParaRPr lang="en-US" sz="1400" b="0" dirty="0">
              <a:solidFill>
                <a:prstClr val="black"/>
              </a:solidFill>
              <a:latin typeface="Calibri" panose="020F0502020204030204"/>
              <a:ea typeface="+mn-ea"/>
            </a:endParaRPr>
          </a:p>
        </p:txBody>
      </p:sp>
      <p:sp>
        <p:nvSpPr>
          <p:cNvPr id="30" name="Rectangle 29"/>
          <p:cNvSpPr/>
          <p:nvPr/>
        </p:nvSpPr>
        <p:spPr>
          <a:xfrm>
            <a:off x="4446528" y="1137140"/>
            <a:ext cx="1188720" cy="137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Pending</a:t>
            </a:r>
            <a:endParaRPr lang="en-US" sz="1050" b="0" dirty="0">
              <a:solidFill>
                <a:prstClr val="black"/>
              </a:solidFill>
            </a:endParaRPr>
          </a:p>
        </p:txBody>
      </p:sp>
      <p:sp>
        <p:nvSpPr>
          <p:cNvPr id="31" name="TextBox 30"/>
          <p:cNvSpPr txBox="1"/>
          <p:nvPr/>
        </p:nvSpPr>
        <p:spPr>
          <a:xfrm>
            <a:off x="5861058" y="1045796"/>
            <a:ext cx="1123962"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Department:</a:t>
            </a:r>
            <a:endParaRPr lang="en-US" sz="1400" b="0" dirty="0">
              <a:solidFill>
                <a:prstClr val="black"/>
              </a:solidFill>
              <a:latin typeface="Calibri" panose="020F0502020204030204"/>
              <a:ea typeface="+mn-ea"/>
            </a:endParaRPr>
          </a:p>
        </p:txBody>
      </p:sp>
      <p:sp>
        <p:nvSpPr>
          <p:cNvPr id="32" name="Rectangle 31"/>
          <p:cNvSpPr/>
          <p:nvPr/>
        </p:nvSpPr>
        <p:spPr>
          <a:xfrm>
            <a:off x="6916006" y="1138616"/>
            <a:ext cx="1188720" cy="137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M7F5</a:t>
            </a:r>
            <a:endParaRPr lang="en-US" sz="1050" b="0" dirty="0">
              <a:solidFill>
                <a:prstClr val="black"/>
              </a:solidFill>
            </a:endParaRPr>
          </a:p>
        </p:txBody>
      </p:sp>
      <p:sp>
        <p:nvSpPr>
          <p:cNvPr id="47" name="Rounded Rectangle 46"/>
          <p:cNvSpPr/>
          <p:nvPr/>
        </p:nvSpPr>
        <p:spPr>
          <a:xfrm>
            <a:off x="2689256" y="605107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Rework</a:t>
            </a:r>
            <a:endParaRPr lang="en-US" sz="1200" b="1" dirty="0">
              <a:solidFill>
                <a:schemeClr val="tx1"/>
              </a:solidFill>
            </a:endParaRPr>
          </a:p>
        </p:txBody>
      </p:sp>
      <p:sp>
        <p:nvSpPr>
          <p:cNvPr id="48" name="Rounded Rectangle 47"/>
          <p:cNvSpPr/>
          <p:nvPr/>
        </p:nvSpPr>
        <p:spPr>
          <a:xfrm>
            <a:off x="5559596" y="6049157"/>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49" name="TextBox 90"/>
          <p:cNvSpPr txBox="1"/>
          <p:nvPr/>
        </p:nvSpPr>
        <p:spPr>
          <a:xfrm>
            <a:off x="746359" y="4755994"/>
            <a:ext cx="1159081"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Attachments:</a:t>
            </a:r>
            <a:endParaRPr lang="en-US" sz="1400" b="0" dirty="0">
              <a:solidFill>
                <a:prstClr val="black"/>
              </a:solidFill>
              <a:latin typeface="Calibri" panose="020F0502020204030204"/>
              <a:ea typeface="+mn-ea"/>
            </a:endParaRPr>
          </a:p>
        </p:txBody>
      </p:sp>
      <p:sp>
        <p:nvSpPr>
          <p:cNvPr id="50" name="Rectangle 49"/>
          <p:cNvSpPr/>
          <p:nvPr/>
        </p:nvSpPr>
        <p:spPr>
          <a:xfrm>
            <a:off x="1852098" y="4845703"/>
            <a:ext cx="2663443" cy="43465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900" b="0" dirty="0" smtClean="0">
                <a:solidFill>
                  <a:prstClr val="black"/>
                </a:solidFill>
              </a:rPr>
              <a:t>LVA 790 ABF </a:t>
            </a:r>
            <a:r>
              <a:rPr lang="en-US" sz="900" b="0" dirty="0" err="1" smtClean="0">
                <a:solidFill>
                  <a:prstClr val="black"/>
                </a:solidFill>
              </a:rPr>
              <a:t>Eng</a:t>
            </a:r>
            <a:r>
              <a:rPr lang="en-US" sz="900" b="0" dirty="0" smtClean="0">
                <a:solidFill>
                  <a:prstClr val="black"/>
                </a:solidFill>
              </a:rPr>
              <a:t> Dwg_790_v02.jpg</a:t>
            </a:r>
            <a:endParaRPr lang="en-US" sz="900" b="0" dirty="0">
              <a:solidFill>
                <a:prstClr val="black"/>
              </a:solidFill>
            </a:endParaRPr>
          </a:p>
        </p:txBody>
      </p:sp>
      <p:sp>
        <p:nvSpPr>
          <p:cNvPr id="51" name="Rounded Rectangle 50"/>
          <p:cNvSpPr/>
          <p:nvPr/>
        </p:nvSpPr>
        <p:spPr>
          <a:xfrm>
            <a:off x="5579097" y="4909882"/>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View</a:t>
            </a:r>
            <a:endParaRPr lang="en-US" sz="1200" b="1" dirty="0">
              <a:solidFill>
                <a:schemeClr val="tx1"/>
              </a:solidFill>
            </a:endParaRPr>
          </a:p>
        </p:txBody>
      </p:sp>
      <p:cxnSp>
        <p:nvCxnSpPr>
          <p:cNvPr id="52" name="Straight Connector 51"/>
          <p:cNvCxnSpPr/>
          <p:nvPr/>
        </p:nvCxnSpPr>
        <p:spPr>
          <a:xfrm>
            <a:off x="4338481" y="4845703"/>
            <a:ext cx="4856" cy="4417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Isosceles Triangle 52"/>
          <p:cNvSpPr/>
          <p:nvPr/>
        </p:nvSpPr>
        <p:spPr>
          <a:xfrm>
            <a:off x="4381291" y="5161374"/>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rot="10800000">
            <a:off x="4372844" y="4871698"/>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Process 54"/>
          <p:cNvSpPr/>
          <p:nvPr/>
        </p:nvSpPr>
        <p:spPr>
          <a:xfrm>
            <a:off x="4372844" y="4985034"/>
            <a:ext cx="91440" cy="91440"/>
          </a:xfrm>
          <a:prstGeom prst="flowChartProcess">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ction Button: Custom 33">
            <a:hlinkClick r:id="rId3" action="ppaction://hlinksldjump" highlightClick="1"/>
          </p:cNvPr>
          <p:cNvSpPr/>
          <p:nvPr/>
        </p:nvSpPr>
        <p:spPr>
          <a:xfrm>
            <a:off x="7254419" y="6041665"/>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Task View</a:t>
            </a:r>
            <a:endParaRPr lang="en-US" sz="1200" b="1" dirty="0">
              <a:solidFill>
                <a:schemeClr val="tx1"/>
              </a:solidFill>
            </a:endParaRPr>
          </a:p>
        </p:txBody>
      </p:sp>
      <p:cxnSp>
        <p:nvCxnSpPr>
          <p:cNvPr id="7" name="Straight Connector 6"/>
          <p:cNvCxnSpPr/>
          <p:nvPr/>
        </p:nvCxnSpPr>
        <p:spPr>
          <a:xfrm>
            <a:off x="906225" y="2653756"/>
            <a:ext cx="727267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Flowchart: Process 35"/>
          <p:cNvSpPr/>
          <p:nvPr/>
        </p:nvSpPr>
        <p:spPr>
          <a:xfrm>
            <a:off x="861776" y="2752174"/>
            <a:ext cx="7438845" cy="2003820"/>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endCxn id="39" idx="2"/>
          </p:cNvCxnSpPr>
          <p:nvPr/>
        </p:nvCxnSpPr>
        <p:spPr>
          <a:xfrm>
            <a:off x="8201635" y="3163918"/>
            <a:ext cx="0" cy="1253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Isosceles Triangle 38"/>
          <p:cNvSpPr/>
          <p:nvPr/>
        </p:nvSpPr>
        <p:spPr>
          <a:xfrm>
            <a:off x="8201635" y="4326053"/>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Process 39"/>
          <p:cNvSpPr/>
          <p:nvPr/>
        </p:nvSpPr>
        <p:spPr>
          <a:xfrm>
            <a:off x="8202066" y="3323688"/>
            <a:ext cx="91440" cy="18288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flipV="1">
            <a:off x="861776" y="3151195"/>
            <a:ext cx="7438845" cy="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Isosceles Triangle 44"/>
          <p:cNvSpPr/>
          <p:nvPr/>
        </p:nvSpPr>
        <p:spPr>
          <a:xfrm rot="10800000">
            <a:off x="8202066" y="3203442"/>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1129084" y="2766792"/>
            <a:ext cx="669286"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BOM Id</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58" name="TextBox 57"/>
          <p:cNvSpPr txBox="1"/>
          <p:nvPr/>
        </p:nvSpPr>
        <p:spPr>
          <a:xfrm>
            <a:off x="1992183" y="2776120"/>
            <a:ext cx="1041182"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Description</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59" name="TextBox 58"/>
          <p:cNvSpPr txBox="1"/>
          <p:nvPr/>
        </p:nvSpPr>
        <p:spPr>
          <a:xfrm>
            <a:off x="4628036" y="2779143"/>
            <a:ext cx="669286"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Status</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60" name="TextBox 59"/>
          <p:cNvSpPr txBox="1"/>
          <p:nvPr/>
        </p:nvSpPr>
        <p:spPr>
          <a:xfrm>
            <a:off x="5924902" y="2763397"/>
            <a:ext cx="762260" cy="387798"/>
          </a:xfrm>
          <a:prstGeom prst="rect">
            <a:avLst/>
          </a:prstGeom>
          <a:noFill/>
        </p:spPr>
        <p:txBody>
          <a:bodyPr wrap="none" lIns="9144" tIns="9144" rIns="9144" bIns="9144" rtlCol="0">
            <a:spAutoFit/>
          </a:bodyPr>
          <a:lstStyle/>
          <a:p>
            <a:r>
              <a:rPr lang="en-US" sz="1200" b="1" dirty="0" smtClean="0">
                <a:latin typeface="Courier New" panose="02070309020205020404" pitchFamily="49" charset="0"/>
                <a:cs typeface="Courier New" panose="02070309020205020404" pitchFamily="49" charset="0"/>
              </a:rPr>
              <a:t> </a:t>
            </a:r>
          </a:p>
          <a:p>
            <a:r>
              <a:rPr lang="en-US" sz="1200" b="1" dirty="0" smtClean="0">
                <a:latin typeface="Courier New" panose="02070309020205020404" pitchFamily="49" charset="0"/>
                <a:cs typeface="Courier New" panose="02070309020205020404" pitchFamily="49" charset="0"/>
              </a:rPr>
              <a:t>Comments</a:t>
            </a:r>
          </a:p>
        </p:txBody>
      </p:sp>
      <p:sp>
        <p:nvSpPr>
          <p:cNvPr id="65" name="Flowchart: Process 64"/>
          <p:cNvSpPr/>
          <p:nvPr/>
        </p:nvSpPr>
        <p:spPr>
          <a:xfrm>
            <a:off x="946425" y="2974887"/>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lowchart: Process 65"/>
          <p:cNvSpPr/>
          <p:nvPr/>
        </p:nvSpPr>
        <p:spPr>
          <a:xfrm>
            <a:off x="945509" y="3225060"/>
            <a:ext cx="91440" cy="91440"/>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Process 66"/>
          <p:cNvSpPr/>
          <p:nvPr/>
        </p:nvSpPr>
        <p:spPr>
          <a:xfrm>
            <a:off x="949487" y="3457764"/>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flipV="1">
            <a:off x="865315" y="4420008"/>
            <a:ext cx="7438845" cy="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ounded Rectangle 68"/>
          <p:cNvSpPr/>
          <p:nvPr/>
        </p:nvSpPr>
        <p:spPr>
          <a:xfrm>
            <a:off x="1159183" y="4492569"/>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a:t>
            </a:r>
            <a:endParaRPr lang="en-US" sz="1200" b="1" dirty="0">
              <a:solidFill>
                <a:schemeClr val="tx1"/>
              </a:solidFill>
            </a:endParaRPr>
          </a:p>
        </p:txBody>
      </p:sp>
      <p:sp>
        <p:nvSpPr>
          <p:cNvPr id="70" name="Rounded Rectangle 69"/>
          <p:cNvSpPr/>
          <p:nvPr/>
        </p:nvSpPr>
        <p:spPr>
          <a:xfrm>
            <a:off x="2292620" y="449307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Delete</a:t>
            </a:r>
            <a:endParaRPr lang="en-US" sz="1200" b="1" dirty="0">
              <a:solidFill>
                <a:schemeClr val="tx1"/>
              </a:solidFill>
            </a:endParaRPr>
          </a:p>
        </p:txBody>
      </p:sp>
      <p:sp>
        <p:nvSpPr>
          <p:cNvPr id="71" name="Rounded Rectangle 70"/>
          <p:cNvSpPr/>
          <p:nvPr/>
        </p:nvSpPr>
        <p:spPr>
          <a:xfrm>
            <a:off x="5079654" y="4475562"/>
            <a:ext cx="91440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Reset</a:t>
            </a:r>
            <a:endParaRPr lang="en-US" sz="1200" b="1" dirty="0">
              <a:solidFill>
                <a:schemeClr val="tx1"/>
              </a:solidFill>
            </a:endParaRPr>
          </a:p>
        </p:txBody>
      </p:sp>
      <p:sp>
        <p:nvSpPr>
          <p:cNvPr id="72" name="Rounded Rectangle 71"/>
          <p:cNvSpPr/>
          <p:nvPr/>
        </p:nvSpPr>
        <p:spPr>
          <a:xfrm>
            <a:off x="6155382" y="4471572"/>
            <a:ext cx="91440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Save</a:t>
            </a:r>
            <a:endParaRPr lang="en-US" sz="1200" b="1" dirty="0">
              <a:solidFill>
                <a:schemeClr val="tx1"/>
              </a:solidFill>
            </a:endParaRPr>
          </a:p>
        </p:txBody>
      </p:sp>
      <p:sp>
        <p:nvSpPr>
          <p:cNvPr id="73" name="Rounded Rectangle 72"/>
          <p:cNvSpPr/>
          <p:nvPr/>
        </p:nvSpPr>
        <p:spPr>
          <a:xfrm>
            <a:off x="7231111" y="4465040"/>
            <a:ext cx="91440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74" name="TextBox 90"/>
          <p:cNvSpPr txBox="1"/>
          <p:nvPr/>
        </p:nvSpPr>
        <p:spPr>
          <a:xfrm>
            <a:off x="754508" y="2439358"/>
            <a:ext cx="1055800"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100" dirty="0" smtClean="0">
                <a:solidFill>
                  <a:srgbClr val="FF0000"/>
                </a:solidFill>
                <a:latin typeface="Calibri" panose="020F0502020204030204"/>
                <a:ea typeface="+mn-ea"/>
              </a:rPr>
              <a:t>Required: *</a:t>
            </a:r>
            <a:endParaRPr lang="en-US" sz="1100" dirty="0">
              <a:solidFill>
                <a:srgbClr val="FF0000"/>
              </a:solidFill>
              <a:latin typeface="Calibri" panose="020F0502020204030204"/>
              <a:ea typeface="+mn-ea"/>
            </a:endParaRPr>
          </a:p>
        </p:txBody>
      </p:sp>
      <p:sp>
        <p:nvSpPr>
          <p:cNvPr id="3" name="Rectangle 2"/>
          <p:cNvSpPr/>
          <p:nvPr/>
        </p:nvSpPr>
        <p:spPr>
          <a:xfrm>
            <a:off x="1054037" y="3157977"/>
            <a:ext cx="6878806" cy="400110"/>
          </a:xfrm>
          <a:prstGeom prst="rect">
            <a:avLst/>
          </a:prstGeom>
          <a:solidFill>
            <a:schemeClr val="bg1"/>
          </a:solidFill>
        </p:spPr>
        <p:txBody>
          <a:bodyPr wrap="none">
            <a:spAutoFit/>
          </a:bodyPr>
          <a:lstStyle/>
          <a:p>
            <a:r>
              <a:rPr lang="en-US" sz="1000" dirty="0" smtClean="0">
                <a:latin typeface="Courier New" panose="02070309020205020404" pitchFamily="49" charset="0"/>
                <a:cs typeface="Courier New" panose="02070309020205020404" pitchFamily="49" charset="0"/>
              </a:rPr>
              <a:t>BOM-00877  Sonar Laptop                       Pre-Release      Ready for review MM/DD  </a:t>
            </a:r>
          </a:p>
          <a:p>
            <a:r>
              <a:rPr lang="en-US" sz="1000" dirty="0" smtClean="0">
                <a:latin typeface="Courier New" panose="02070309020205020404" pitchFamily="49" charset="0"/>
                <a:cs typeface="Courier New" panose="02070309020205020404" pitchFamily="49" charset="0"/>
              </a:rPr>
              <a:t>BOM-00101  Wiring Interface Kit               Released </a:t>
            </a:r>
            <a:endParaRPr lang="en-US" sz="1000" dirty="0">
              <a:latin typeface="Courier New" panose="02070309020205020404" pitchFamily="49" charset="0"/>
              <a:cs typeface="Courier New" panose="02070309020205020404" pitchFamily="49" charset="0"/>
            </a:endParaRPr>
          </a:p>
        </p:txBody>
      </p:sp>
      <p:sp>
        <p:nvSpPr>
          <p:cNvPr id="79" name="TextBox 90"/>
          <p:cNvSpPr txBox="1"/>
          <p:nvPr/>
        </p:nvSpPr>
        <p:spPr>
          <a:xfrm>
            <a:off x="3470615" y="1781821"/>
            <a:ext cx="818697"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Source:</a:t>
            </a:r>
            <a:r>
              <a:rPr lang="en-US" sz="1400" b="0" dirty="0" smtClean="0">
                <a:solidFill>
                  <a:srgbClr val="FF0000"/>
                </a:solidFill>
                <a:latin typeface="Calibri" panose="020F0502020204030204"/>
                <a:ea typeface="+mn-ea"/>
              </a:rPr>
              <a:t>*</a:t>
            </a:r>
            <a:endParaRPr lang="en-US" sz="1400" b="0" dirty="0">
              <a:solidFill>
                <a:srgbClr val="FF0000"/>
              </a:solidFill>
              <a:latin typeface="Calibri" panose="020F0502020204030204"/>
              <a:ea typeface="+mn-ea"/>
            </a:endParaRPr>
          </a:p>
        </p:txBody>
      </p:sp>
      <p:sp>
        <p:nvSpPr>
          <p:cNvPr id="81" name="Rectangle 80"/>
          <p:cNvSpPr/>
          <p:nvPr/>
        </p:nvSpPr>
        <p:spPr>
          <a:xfrm>
            <a:off x="4313575" y="1824196"/>
            <a:ext cx="1467712" cy="4016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Enter Here..</a:t>
            </a:r>
          </a:p>
        </p:txBody>
      </p:sp>
      <p:sp>
        <p:nvSpPr>
          <p:cNvPr id="86" name="Action Button: Custom 85">
            <a:hlinkClick r:id="rId3" action="ppaction://hlinksldjump" highlightClick="1"/>
          </p:cNvPr>
          <p:cNvSpPr/>
          <p:nvPr/>
        </p:nvSpPr>
        <p:spPr>
          <a:xfrm>
            <a:off x="4653877" y="4868290"/>
            <a:ext cx="697907"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5" action="ppaction://hlinksldjump"/>
              </a:rPr>
              <a:t>Attach</a:t>
            </a:r>
            <a:endParaRPr lang="en-US" sz="1200" b="1" dirty="0">
              <a:solidFill>
                <a:schemeClr val="tx1"/>
              </a:solidFill>
            </a:endParaRPr>
          </a:p>
        </p:txBody>
      </p:sp>
      <p:sp>
        <p:nvSpPr>
          <p:cNvPr id="80" name="TextBox 90"/>
          <p:cNvSpPr txBox="1"/>
          <p:nvPr/>
        </p:nvSpPr>
        <p:spPr>
          <a:xfrm>
            <a:off x="1547135" y="2360315"/>
            <a:ext cx="971365"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schemeClr val="tx1"/>
                </a:solidFill>
                <a:latin typeface="Calibri" panose="020F0502020204030204"/>
                <a:ea typeface="+mn-ea"/>
              </a:rPr>
              <a:t>Approvers:</a:t>
            </a:r>
            <a:endParaRPr lang="en-US" sz="1400" b="0" dirty="0">
              <a:solidFill>
                <a:schemeClr val="tx1"/>
              </a:solidFill>
              <a:latin typeface="Calibri" panose="020F0502020204030204"/>
              <a:ea typeface="+mn-ea"/>
            </a:endParaRPr>
          </a:p>
        </p:txBody>
      </p:sp>
      <p:sp>
        <p:nvSpPr>
          <p:cNvPr id="82" name="Rectangle 81"/>
          <p:cNvSpPr/>
          <p:nvPr/>
        </p:nvSpPr>
        <p:spPr>
          <a:xfrm>
            <a:off x="2518500" y="2438240"/>
            <a:ext cx="1188776" cy="1493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Smith, Joe</a:t>
            </a:r>
            <a:endParaRPr lang="en-US" sz="1050" b="0" dirty="0">
              <a:solidFill>
                <a:schemeClr val="tx1"/>
              </a:solidFill>
            </a:endParaRPr>
          </a:p>
        </p:txBody>
      </p:sp>
      <p:sp>
        <p:nvSpPr>
          <p:cNvPr id="88" name="TextBox 90"/>
          <p:cNvSpPr txBox="1"/>
          <p:nvPr/>
        </p:nvSpPr>
        <p:spPr>
          <a:xfrm>
            <a:off x="3858993" y="2345372"/>
            <a:ext cx="1318184"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schemeClr val="tx1"/>
                </a:solidFill>
                <a:latin typeface="Calibri" panose="020F0502020204030204"/>
                <a:ea typeface="+mn-ea"/>
              </a:rPr>
              <a:t>Date Approved:</a:t>
            </a:r>
            <a:endParaRPr lang="en-US" sz="1400" b="0" dirty="0">
              <a:solidFill>
                <a:schemeClr val="tx1"/>
              </a:solidFill>
              <a:latin typeface="Calibri" panose="020F0502020204030204"/>
              <a:ea typeface="+mn-ea"/>
            </a:endParaRPr>
          </a:p>
        </p:txBody>
      </p:sp>
      <p:sp>
        <p:nvSpPr>
          <p:cNvPr id="89" name="Rectangle 88"/>
          <p:cNvSpPr/>
          <p:nvPr/>
        </p:nvSpPr>
        <p:spPr>
          <a:xfrm>
            <a:off x="5241417" y="2435564"/>
            <a:ext cx="948484" cy="1476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YYYY-MM-DD</a:t>
            </a:r>
            <a:endParaRPr lang="en-US" sz="1050" b="0" dirty="0">
              <a:solidFill>
                <a:schemeClr val="tx1"/>
              </a:solidFill>
            </a:endParaRPr>
          </a:p>
        </p:txBody>
      </p:sp>
      <p:sp>
        <p:nvSpPr>
          <p:cNvPr id="90" name="TextBox 9"/>
          <p:cNvSpPr txBox="1"/>
          <p:nvPr/>
        </p:nvSpPr>
        <p:spPr>
          <a:xfrm>
            <a:off x="4154992" y="1268327"/>
            <a:ext cx="80554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Version: </a:t>
            </a:r>
            <a:endParaRPr lang="en-US" sz="1400" b="0" dirty="0">
              <a:solidFill>
                <a:prstClr val="black"/>
              </a:solidFill>
              <a:latin typeface="Calibri" panose="020F0502020204030204"/>
              <a:ea typeface="+mn-ea"/>
            </a:endParaRPr>
          </a:p>
        </p:txBody>
      </p:sp>
      <p:sp>
        <p:nvSpPr>
          <p:cNvPr id="91" name="Rectangle 90"/>
          <p:cNvSpPr/>
          <p:nvPr/>
        </p:nvSpPr>
        <p:spPr>
          <a:xfrm>
            <a:off x="4905717" y="1349257"/>
            <a:ext cx="538423" cy="1355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2.1</a:t>
            </a:r>
            <a:endParaRPr lang="en-US" sz="1050" b="0" dirty="0">
              <a:solidFill>
                <a:prstClr val="black"/>
              </a:solidFill>
            </a:endParaRPr>
          </a:p>
        </p:txBody>
      </p:sp>
      <p:grpSp>
        <p:nvGrpSpPr>
          <p:cNvPr id="95" name="Group 94"/>
          <p:cNvGrpSpPr/>
          <p:nvPr/>
        </p:nvGrpSpPr>
        <p:grpSpPr>
          <a:xfrm>
            <a:off x="754508" y="986408"/>
            <a:ext cx="7645213" cy="5414392"/>
            <a:chOff x="754508" y="986408"/>
            <a:chExt cx="7645213" cy="5414392"/>
          </a:xfrm>
        </p:grpSpPr>
        <p:cxnSp>
          <p:nvCxnSpPr>
            <p:cNvPr id="96" name="Straight Connector 95"/>
            <p:cNvCxnSpPr/>
            <p:nvPr/>
          </p:nvCxnSpPr>
          <p:spPr>
            <a:xfrm>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761239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15" y="92016"/>
            <a:ext cx="7886700" cy="794899"/>
          </a:xfrm>
        </p:spPr>
        <p:txBody>
          <a:bodyPr/>
          <a:lstStyle/>
          <a:p>
            <a:r>
              <a:rPr lang="en-US" dirty="0"/>
              <a:t>PCD </a:t>
            </a:r>
            <a:r>
              <a:rPr lang="en-US" dirty="0" smtClean="0"/>
              <a:t>BOM Entry</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47</a:t>
            </a:fld>
            <a:endParaRPr lang="en-US" dirty="0"/>
          </a:p>
        </p:txBody>
      </p:sp>
      <p:sp>
        <p:nvSpPr>
          <p:cNvPr id="20" name="Rectangle 19"/>
          <p:cNvSpPr/>
          <p:nvPr/>
        </p:nvSpPr>
        <p:spPr>
          <a:xfrm>
            <a:off x="746359" y="986408"/>
            <a:ext cx="7653362" cy="541439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9" name="Rounded Rectangle 28"/>
          <p:cNvSpPr/>
          <p:nvPr/>
        </p:nvSpPr>
        <p:spPr>
          <a:xfrm>
            <a:off x="1254086" y="605107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Approve</a:t>
            </a:r>
            <a:endParaRPr lang="en-US" sz="1200" b="1" dirty="0">
              <a:solidFill>
                <a:schemeClr val="tx1"/>
              </a:solidFill>
            </a:endParaRPr>
          </a:p>
        </p:txBody>
      </p:sp>
      <p:sp>
        <p:nvSpPr>
          <p:cNvPr id="17" name="TextBox 16"/>
          <p:cNvSpPr txBox="1"/>
          <p:nvPr/>
        </p:nvSpPr>
        <p:spPr>
          <a:xfrm>
            <a:off x="1181375" y="1051722"/>
            <a:ext cx="73152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err="1" smtClean="0">
                <a:solidFill>
                  <a:prstClr val="black"/>
                </a:solidFill>
                <a:latin typeface="Calibri" panose="020F0502020204030204"/>
                <a:ea typeface="+mn-ea"/>
              </a:rPr>
              <a:t>RecID</a:t>
            </a:r>
            <a:r>
              <a:rPr lang="en-US" sz="1400" b="0" dirty="0" smtClean="0">
                <a:solidFill>
                  <a:prstClr val="black"/>
                </a:solidFill>
                <a:latin typeface="Calibri" panose="020F0502020204030204"/>
                <a:ea typeface="+mn-ea"/>
              </a:rPr>
              <a:t>:</a:t>
            </a:r>
            <a:endParaRPr lang="en-US" sz="1400" b="0" dirty="0">
              <a:solidFill>
                <a:prstClr val="black"/>
              </a:solidFill>
              <a:latin typeface="Calibri" panose="020F0502020204030204"/>
              <a:ea typeface="+mn-ea"/>
            </a:endParaRPr>
          </a:p>
        </p:txBody>
      </p:sp>
      <p:sp>
        <p:nvSpPr>
          <p:cNvPr id="18" name="Rectangle 17"/>
          <p:cNvSpPr/>
          <p:nvPr/>
        </p:nvSpPr>
        <p:spPr>
          <a:xfrm>
            <a:off x="1855750" y="1144427"/>
            <a:ext cx="1188720" cy="13788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Draft-BOM-00999</a:t>
            </a:r>
            <a:endParaRPr lang="en-US" sz="1050" b="0" dirty="0">
              <a:solidFill>
                <a:prstClr val="black"/>
              </a:solidFill>
            </a:endParaRPr>
          </a:p>
        </p:txBody>
      </p:sp>
      <p:sp>
        <p:nvSpPr>
          <p:cNvPr id="19" name="TextBox 9"/>
          <p:cNvSpPr txBox="1"/>
          <p:nvPr/>
        </p:nvSpPr>
        <p:spPr>
          <a:xfrm>
            <a:off x="1099897" y="1264789"/>
            <a:ext cx="80554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Item: </a:t>
            </a:r>
            <a:endParaRPr lang="en-US" sz="1400" b="0" dirty="0">
              <a:solidFill>
                <a:prstClr val="black"/>
              </a:solidFill>
              <a:latin typeface="Calibri" panose="020F0502020204030204"/>
              <a:ea typeface="+mn-ea"/>
            </a:endParaRPr>
          </a:p>
        </p:txBody>
      </p:sp>
      <p:sp>
        <p:nvSpPr>
          <p:cNvPr id="24" name="Rectangle 23"/>
          <p:cNvSpPr/>
          <p:nvPr/>
        </p:nvSpPr>
        <p:spPr>
          <a:xfrm>
            <a:off x="1850622" y="1345719"/>
            <a:ext cx="2248002" cy="149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Bill of Materials</a:t>
            </a:r>
            <a:endParaRPr lang="en-US" sz="1050" b="0" dirty="0">
              <a:solidFill>
                <a:prstClr val="black"/>
              </a:solidFill>
            </a:endParaRPr>
          </a:p>
        </p:txBody>
      </p:sp>
      <p:sp>
        <p:nvSpPr>
          <p:cNvPr id="26" name="TextBox 90"/>
          <p:cNvSpPr txBox="1"/>
          <p:nvPr/>
        </p:nvSpPr>
        <p:spPr>
          <a:xfrm>
            <a:off x="1054037" y="1789148"/>
            <a:ext cx="853734"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Contract:</a:t>
            </a:r>
            <a:endParaRPr lang="en-US" sz="1400" b="0" dirty="0">
              <a:solidFill>
                <a:prstClr val="black"/>
              </a:solidFill>
              <a:latin typeface="Calibri" panose="020F0502020204030204"/>
              <a:ea typeface="+mn-ea"/>
            </a:endParaRPr>
          </a:p>
        </p:txBody>
      </p:sp>
      <p:sp>
        <p:nvSpPr>
          <p:cNvPr id="33" name="Rectangle 32"/>
          <p:cNvSpPr/>
          <p:nvPr/>
        </p:nvSpPr>
        <p:spPr>
          <a:xfrm>
            <a:off x="1850622" y="1878857"/>
            <a:ext cx="1596226" cy="434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N000##-##-X-1002</a:t>
            </a:r>
          </a:p>
          <a:p>
            <a:pPr fontAlgn="auto">
              <a:spcBef>
                <a:spcPts val="0"/>
              </a:spcBef>
              <a:spcAft>
                <a:spcPts val="0"/>
              </a:spcAft>
            </a:pPr>
            <a:r>
              <a:rPr lang="en-US" sz="1050" b="0" dirty="0" smtClean="0">
                <a:solidFill>
                  <a:prstClr val="black"/>
                </a:solidFill>
              </a:rPr>
              <a:t>N000##-##-X-1003</a:t>
            </a:r>
            <a:endParaRPr lang="en-US" sz="1050" b="0" dirty="0">
              <a:solidFill>
                <a:prstClr val="black"/>
              </a:solidFill>
            </a:endParaRPr>
          </a:p>
        </p:txBody>
      </p:sp>
      <p:sp>
        <p:nvSpPr>
          <p:cNvPr id="35" name="Rectangle 34"/>
          <p:cNvSpPr/>
          <p:nvPr/>
        </p:nvSpPr>
        <p:spPr>
          <a:xfrm>
            <a:off x="1855751" y="1607120"/>
            <a:ext cx="4334150" cy="13611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Unrestricted</a:t>
            </a:r>
            <a:endParaRPr lang="en-US" sz="1050" b="0" dirty="0">
              <a:solidFill>
                <a:prstClr val="black"/>
              </a:solidFill>
            </a:endParaRPr>
          </a:p>
        </p:txBody>
      </p:sp>
      <p:sp>
        <p:nvSpPr>
          <p:cNvPr id="37" name="TextBox 36"/>
          <p:cNvSpPr txBox="1"/>
          <p:nvPr/>
        </p:nvSpPr>
        <p:spPr>
          <a:xfrm>
            <a:off x="722096" y="1531245"/>
            <a:ext cx="1186607"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Classification:</a:t>
            </a:r>
            <a:endParaRPr lang="en-US" sz="1400" b="0" dirty="0">
              <a:solidFill>
                <a:prstClr val="black"/>
              </a:solidFill>
              <a:latin typeface="Calibri" panose="020F0502020204030204"/>
              <a:ea typeface="+mn-ea"/>
            </a:endParaRPr>
          </a:p>
        </p:txBody>
      </p:sp>
      <p:sp>
        <p:nvSpPr>
          <p:cNvPr id="41" name="TextBox 40"/>
          <p:cNvSpPr txBox="1"/>
          <p:nvPr/>
        </p:nvSpPr>
        <p:spPr>
          <a:xfrm>
            <a:off x="746359" y="5359953"/>
            <a:ext cx="110426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Comments:</a:t>
            </a:r>
            <a:endParaRPr lang="en-US" sz="1400" b="0" dirty="0">
              <a:solidFill>
                <a:prstClr val="black"/>
              </a:solidFill>
              <a:latin typeface="Calibri" panose="020F0502020204030204"/>
              <a:ea typeface="+mn-ea"/>
            </a:endParaRPr>
          </a:p>
        </p:txBody>
      </p:sp>
      <p:sp>
        <p:nvSpPr>
          <p:cNvPr id="42" name="Rectangle 41"/>
          <p:cNvSpPr/>
          <p:nvPr/>
        </p:nvSpPr>
        <p:spPr>
          <a:xfrm>
            <a:off x="1850622" y="5346494"/>
            <a:ext cx="5943832" cy="61771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900" b="0" dirty="0">
                <a:solidFill>
                  <a:prstClr val="black"/>
                </a:solidFill>
              </a:rPr>
              <a:t>0</a:t>
            </a:r>
            <a:r>
              <a:rPr lang="en-US" sz="900" b="0" dirty="0" smtClean="0">
                <a:solidFill>
                  <a:prstClr val="black"/>
                </a:solidFill>
              </a:rPr>
              <a:t>4/18/2017 -</a:t>
            </a:r>
            <a:endParaRPr lang="en-US" sz="900" b="0" dirty="0">
              <a:solidFill>
                <a:prstClr val="black"/>
              </a:solidFill>
            </a:endParaRPr>
          </a:p>
        </p:txBody>
      </p:sp>
      <p:sp>
        <p:nvSpPr>
          <p:cNvPr id="28" name="TextBox 27"/>
          <p:cNvSpPr txBox="1"/>
          <p:nvPr/>
        </p:nvSpPr>
        <p:spPr>
          <a:xfrm>
            <a:off x="3234294" y="1044320"/>
            <a:ext cx="1281248"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Current Status:</a:t>
            </a:r>
            <a:endParaRPr lang="en-US" sz="1400" b="0" dirty="0">
              <a:solidFill>
                <a:prstClr val="black"/>
              </a:solidFill>
              <a:latin typeface="Calibri" panose="020F0502020204030204"/>
              <a:ea typeface="+mn-ea"/>
            </a:endParaRPr>
          </a:p>
        </p:txBody>
      </p:sp>
      <p:sp>
        <p:nvSpPr>
          <p:cNvPr id="30" name="Rectangle 29"/>
          <p:cNvSpPr/>
          <p:nvPr/>
        </p:nvSpPr>
        <p:spPr>
          <a:xfrm>
            <a:off x="4446528" y="1137140"/>
            <a:ext cx="1188720" cy="137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Pending</a:t>
            </a:r>
            <a:endParaRPr lang="en-US" sz="1050" b="0" dirty="0">
              <a:solidFill>
                <a:prstClr val="black"/>
              </a:solidFill>
            </a:endParaRPr>
          </a:p>
        </p:txBody>
      </p:sp>
      <p:sp>
        <p:nvSpPr>
          <p:cNvPr id="31" name="TextBox 30"/>
          <p:cNvSpPr txBox="1"/>
          <p:nvPr/>
        </p:nvSpPr>
        <p:spPr>
          <a:xfrm>
            <a:off x="5861058" y="1045796"/>
            <a:ext cx="1123962"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Department:</a:t>
            </a:r>
            <a:endParaRPr lang="en-US" sz="1400" b="0" dirty="0">
              <a:solidFill>
                <a:prstClr val="black"/>
              </a:solidFill>
              <a:latin typeface="Calibri" panose="020F0502020204030204"/>
              <a:ea typeface="+mn-ea"/>
            </a:endParaRPr>
          </a:p>
        </p:txBody>
      </p:sp>
      <p:sp>
        <p:nvSpPr>
          <p:cNvPr id="32" name="Rectangle 31"/>
          <p:cNvSpPr/>
          <p:nvPr/>
        </p:nvSpPr>
        <p:spPr>
          <a:xfrm>
            <a:off x="6916006" y="1138616"/>
            <a:ext cx="1188720" cy="137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M7F5</a:t>
            </a:r>
            <a:endParaRPr lang="en-US" sz="1050" b="0" dirty="0">
              <a:solidFill>
                <a:prstClr val="black"/>
              </a:solidFill>
            </a:endParaRPr>
          </a:p>
        </p:txBody>
      </p:sp>
      <p:sp>
        <p:nvSpPr>
          <p:cNvPr id="47" name="Rounded Rectangle 46"/>
          <p:cNvSpPr/>
          <p:nvPr/>
        </p:nvSpPr>
        <p:spPr>
          <a:xfrm>
            <a:off x="2689256" y="605107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Rework</a:t>
            </a:r>
            <a:endParaRPr lang="en-US" sz="1200" b="1" dirty="0">
              <a:solidFill>
                <a:schemeClr val="tx1"/>
              </a:solidFill>
            </a:endParaRPr>
          </a:p>
        </p:txBody>
      </p:sp>
      <p:sp>
        <p:nvSpPr>
          <p:cNvPr id="48" name="Rounded Rectangle 47"/>
          <p:cNvSpPr/>
          <p:nvPr/>
        </p:nvSpPr>
        <p:spPr>
          <a:xfrm>
            <a:off x="5559596" y="6049157"/>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49" name="TextBox 90"/>
          <p:cNvSpPr txBox="1"/>
          <p:nvPr/>
        </p:nvSpPr>
        <p:spPr>
          <a:xfrm>
            <a:off x="746359" y="4755994"/>
            <a:ext cx="1159081"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Attachments:</a:t>
            </a:r>
            <a:endParaRPr lang="en-US" sz="1400" b="0" dirty="0">
              <a:solidFill>
                <a:prstClr val="black"/>
              </a:solidFill>
              <a:latin typeface="Calibri" panose="020F0502020204030204"/>
              <a:ea typeface="+mn-ea"/>
            </a:endParaRPr>
          </a:p>
        </p:txBody>
      </p:sp>
      <p:sp>
        <p:nvSpPr>
          <p:cNvPr id="50" name="Rectangle 49"/>
          <p:cNvSpPr/>
          <p:nvPr/>
        </p:nvSpPr>
        <p:spPr>
          <a:xfrm>
            <a:off x="1852098" y="4845703"/>
            <a:ext cx="2663443" cy="43465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900" b="0" dirty="0" smtClean="0">
                <a:solidFill>
                  <a:prstClr val="black"/>
                </a:solidFill>
              </a:rPr>
              <a:t>LVA 790 ABF </a:t>
            </a:r>
            <a:r>
              <a:rPr lang="en-US" sz="900" b="0" dirty="0" err="1" smtClean="0">
                <a:solidFill>
                  <a:prstClr val="black"/>
                </a:solidFill>
              </a:rPr>
              <a:t>Eng</a:t>
            </a:r>
            <a:r>
              <a:rPr lang="en-US" sz="900" b="0" dirty="0" smtClean="0">
                <a:solidFill>
                  <a:prstClr val="black"/>
                </a:solidFill>
              </a:rPr>
              <a:t> Dwg_790_v02.jpg</a:t>
            </a:r>
            <a:endParaRPr lang="en-US" sz="900" b="0" dirty="0">
              <a:solidFill>
                <a:prstClr val="black"/>
              </a:solidFill>
            </a:endParaRPr>
          </a:p>
        </p:txBody>
      </p:sp>
      <p:sp>
        <p:nvSpPr>
          <p:cNvPr id="51" name="Rounded Rectangle 50"/>
          <p:cNvSpPr/>
          <p:nvPr/>
        </p:nvSpPr>
        <p:spPr>
          <a:xfrm>
            <a:off x="5579097" y="4909882"/>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View</a:t>
            </a:r>
            <a:endParaRPr lang="en-US" sz="1200" b="1" dirty="0">
              <a:solidFill>
                <a:schemeClr val="tx1"/>
              </a:solidFill>
            </a:endParaRPr>
          </a:p>
        </p:txBody>
      </p:sp>
      <p:cxnSp>
        <p:nvCxnSpPr>
          <p:cNvPr id="52" name="Straight Connector 51"/>
          <p:cNvCxnSpPr/>
          <p:nvPr/>
        </p:nvCxnSpPr>
        <p:spPr>
          <a:xfrm>
            <a:off x="4338481" y="4845703"/>
            <a:ext cx="4856" cy="4417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Isosceles Triangle 52"/>
          <p:cNvSpPr/>
          <p:nvPr/>
        </p:nvSpPr>
        <p:spPr>
          <a:xfrm>
            <a:off x="4381291" y="5161374"/>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rot="10800000">
            <a:off x="4372844" y="4871698"/>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Process 54"/>
          <p:cNvSpPr/>
          <p:nvPr/>
        </p:nvSpPr>
        <p:spPr>
          <a:xfrm>
            <a:off x="4372844" y="4985034"/>
            <a:ext cx="91440" cy="91440"/>
          </a:xfrm>
          <a:prstGeom prst="flowChartProcess">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ction Button: Custom 33">
            <a:hlinkClick r:id="rId3" action="ppaction://hlinksldjump" highlightClick="1"/>
          </p:cNvPr>
          <p:cNvSpPr/>
          <p:nvPr/>
        </p:nvSpPr>
        <p:spPr>
          <a:xfrm>
            <a:off x="7254419" y="6041665"/>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Task View</a:t>
            </a:r>
            <a:endParaRPr lang="en-US" sz="1200" b="1" dirty="0">
              <a:solidFill>
                <a:schemeClr val="tx1"/>
              </a:solidFill>
            </a:endParaRPr>
          </a:p>
        </p:txBody>
      </p:sp>
      <p:cxnSp>
        <p:nvCxnSpPr>
          <p:cNvPr id="7" name="Straight Connector 6"/>
          <p:cNvCxnSpPr/>
          <p:nvPr/>
        </p:nvCxnSpPr>
        <p:spPr>
          <a:xfrm>
            <a:off x="906225" y="2653756"/>
            <a:ext cx="727267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Flowchart: Process 35"/>
          <p:cNvSpPr/>
          <p:nvPr/>
        </p:nvSpPr>
        <p:spPr>
          <a:xfrm>
            <a:off x="861776" y="2752174"/>
            <a:ext cx="7438845" cy="2003820"/>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endCxn id="39" idx="2"/>
          </p:cNvCxnSpPr>
          <p:nvPr/>
        </p:nvCxnSpPr>
        <p:spPr>
          <a:xfrm>
            <a:off x="8201635" y="3163918"/>
            <a:ext cx="0" cy="1253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Isosceles Triangle 38"/>
          <p:cNvSpPr/>
          <p:nvPr/>
        </p:nvSpPr>
        <p:spPr>
          <a:xfrm>
            <a:off x="8201635" y="4326053"/>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Process 39"/>
          <p:cNvSpPr/>
          <p:nvPr/>
        </p:nvSpPr>
        <p:spPr>
          <a:xfrm>
            <a:off x="8202066" y="3323688"/>
            <a:ext cx="91440" cy="18288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flipV="1">
            <a:off x="861776" y="3151195"/>
            <a:ext cx="7438845" cy="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Isosceles Triangle 44"/>
          <p:cNvSpPr/>
          <p:nvPr/>
        </p:nvSpPr>
        <p:spPr>
          <a:xfrm rot="10800000">
            <a:off x="8202066" y="3203442"/>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923505" y="2774502"/>
            <a:ext cx="669286" cy="387798"/>
          </a:xfrm>
          <a:prstGeom prst="rect">
            <a:avLst/>
          </a:prstGeom>
          <a:noFill/>
        </p:spPr>
        <p:txBody>
          <a:bodyPr wrap="none" lIns="9144" tIns="9144" rIns="9144" bIns="9144" rtlCol="0">
            <a:spAutoFit/>
          </a:bodyPr>
          <a:lstStyle/>
          <a:p>
            <a:r>
              <a:rPr lang="en-US" sz="1200" b="1" dirty="0" smtClean="0">
                <a:latin typeface="Courier New" panose="02070309020205020404" pitchFamily="49" charset="0"/>
                <a:cs typeface="Courier New" panose="02070309020205020404" pitchFamily="49" charset="0"/>
              </a:rPr>
              <a:t>Part</a:t>
            </a:r>
          </a:p>
          <a:p>
            <a:r>
              <a:rPr lang="en-US" sz="1200" b="1" dirty="0" smtClean="0">
                <a:latin typeface="Courier New" panose="02070309020205020404" pitchFamily="49" charset="0"/>
                <a:cs typeface="Courier New" panose="02070309020205020404" pitchFamily="49" charset="0"/>
              </a:rPr>
              <a:t>Number</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57" name="TextBox 56"/>
          <p:cNvSpPr txBox="1"/>
          <p:nvPr/>
        </p:nvSpPr>
        <p:spPr>
          <a:xfrm>
            <a:off x="1129084" y="2766792"/>
            <a:ext cx="576312"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Level</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58" name="TextBox 57"/>
          <p:cNvSpPr txBox="1"/>
          <p:nvPr/>
        </p:nvSpPr>
        <p:spPr>
          <a:xfrm>
            <a:off x="2810900" y="2776120"/>
            <a:ext cx="1599027"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Item Description</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59" name="TextBox 58"/>
          <p:cNvSpPr txBox="1"/>
          <p:nvPr/>
        </p:nvSpPr>
        <p:spPr>
          <a:xfrm>
            <a:off x="4628036" y="2779143"/>
            <a:ext cx="483337"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Group</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60" name="TextBox 59"/>
          <p:cNvSpPr txBox="1"/>
          <p:nvPr/>
        </p:nvSpPr>
        <p:spPr>
          <a:xfrm>
            <a:off x="5329482" y="2763397"/>
            <a:ext cx="762260" cy="387798"/>
          </a:xfrm>
          <a:prstGeom prst="rect">
            <a:avLst/>
          </a:prstGeom>
          <a:noFill/>
        </p:spPr>
        <p:txBody>
          <a:bodyPr wrap="none" lIns="9144" tIns="9144" rIns="9144" bIns="9144" rtlCol="0">
            <a:spAutoFit/>
          </a:bodyPr>
          <a:lstStyle/>
          <a:p>
            <a:r>
              <a:rPr lang="en-US" sz="1200" b="1" dirty="0" smtClean="0">
                <a:latin typeface="Courier New" panose="02070309020205020404" pitchFamily="49" charset="0"/>
                <a:cs typeface="Courier New" panose="02070309020205020404" pitchFamily="49" charset="0"/>
              </a:rPr>
              <a:t>Unit of </a:t>
            </a:r>
          </a:p>
          <a:p>
            <a:r>
              <a:rPr lang="en-US" sz="1200" b="1" dirty="0" smtClean="0">
                <a:latin typeface="Courier New" panose="02070309020205020404" pitchFamily="49" charset="0"/>
                <a:cs typeface="Courier New" panose="02070309020205020404" pitchFamily="49" charset="0"/>
              </a:rPr>
              <a:t>Measure</a:t>
            </a:r>
          </a:p>
        </p:txBody>
      </p:sp>
      <p:sp>
        <p:nvSpPr>
          <p:cNvPr id="61" name="TextBox 60"/>
          <p:cNvSpPr txBox="1"/>
          <p:nvPr/>
        </p:nvSpPr>
        <p:spPr>
          <a:xfrm>
            <a:off x="6309851" y="2786706"/>
            <a:ext cx="576312" cy="387798"/>
          </a:xfrm>
          <a:prstGeom prst="rect">
            <a:avLst/>
          </a:prstGeom>
          <a:noFill/>
        </p:spPr>
        <p:txBody>
          <a:bodyPr wrap="none" lIns="9144" tIns="9144" rIns="9144" bIns="9144" rtlCol="0">
            <a:spAutoFit/>
          </a:bodyPr>
          <a:lstStyle/>
          <a:p>
            <a:r>
              <a:rPr lang="en-US" sz="1200" b="1" dirty="0" err="1" smtClean="0">
                <a:latin typeface="Courier New" panose="02070309020205020404" pitchFamily="49" charset="0"/>
                <a:cs typeface="Courier New" panose="02070309020205020404" pitchFamily="49" charset="0"/>
              </a:rPr>
              <a:t>Qty</a:t>
            </a:r>
            <a:endParaRPr lang="en-US" sz="1200" b="1" dirty="0" smtClean="0">
              <a:latin typeface="Courier New" panose="02070309020205020404" pitchFamily="49" charset="0"/>
              <a:cs typeface="Courier New" panose="02070309020205020404" pitchFamily="49" charset="0"/>
            </a:endParaRPr>
          </a:p>
          <a:p>
            <a:r>
              <a:rPr lang="en-US" sz="1200" b="1" dirty="0" err="1" smtClean="0">
                <a:latin typeface="Courier New" panose="02070309020205020404" pitchFamily="49" charset="0"/>
                <a:cs typeface="Courier New" panose="02070309020205020404" pitchFamily="49" charset="0"/>
              </a:rPr>
              <a:t>Req"d</a:t>
            </a:r>
            <a:r>
              <a:rPr lang="en-US" sz="1200" b="1" dirty="0" smtClean="0">
                <a:solidFill>
                  <a:srgbClr val="FF0000"/>
                </a:solidFill>
                <a:latin typeface="Courier New" panose="02070309020205020404" pitchFamily="49" charset="0"/>
                <a:cs typeface="Courier New" panose="02070309020205020404" pitchFamily="49" charset="0"/>
              </a:rPr>
              <a:t>*</a:t>
            </a:r>
          </a:p>
        </p:txBody>
      </p:sp>
      <p:sp>
        <p:nvSpPr>
          <p:cNvPr id="65" name="Flowchart: Process 64"/>
          <p:cNvSpPr/>
          <p:nvPr/>
        </p:nvSpPr>
        <p:spPr>
          <a:xfrm>
            <a:off x="946425" y="2974887"/>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lowchart: Process 65"/>
          <p:cNvSpPr/>
          <p:nvPr/>
        </p:nvSpPr>
        <p:spPr>
          <a:xfrm>
            <a:off x="945509" y="3225060"/>
            <a:ext cx="91440" cy="91440"/>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Process 66"/>
          <p:cNvSpPr/>
          <p:nvPr/>
        </p:nvSpPr>
        <p:spPr>
          <a:xfrm>
            <a:off x="949487" y="3457764"/>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flipV="1">
            <a:off x="865315" y="4420008"/>
            <a:ext cx="7438845" cy="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ounded Rectangle 68"/>
          <p:cNvSpPr/>
          <p:nvPr/>
        </p:nvSpPr>
        <p:spPr>
          <a:xfrm>
            <a:off x="1159183" y="4492569"/>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a:t>
            </a:r>
            <a:endParaRPr lang="en-US" sz="1200" b="1" dirty="0">
              <a:solidFill>
                <a:schemeClr val="tx1"/>
              </a:solidFill>
            </a:endParaRPr>
          </a:p>
        </p:txBody>
      </p:sp>
      <p:sp>
        <p:nvSpPr>
          <p:cNvPr id="70" name="Rounded Rectangle 69"/>
          <p:cNvSpPr/>
          <p:nvPr/>
        </p:nvSpPr>
        <p:spPr>
          <a:xfrm>
            <a:off x="2292620" y="449307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Delete</a:t>
            </a:r>
            <a:endParaRPr lang="en-US" sz="1200" b="1" dirty="0">
              <a:solidFill>
                <a:schemeClr val="tx1"/>
              </a:solidFill>
            </a:endParaRPr>
          </a:p>
        </p:txBody>
      </p:sp>
      <p:sp>
        <p:nvSpPr>
          <p:cNvPr id="71" name="Rounded Rectangle 70"/>
          <p:cNvSpPr/>
          <p:nvPr/>
        </p:nvSpPr>
        <p:spPr>
          <a:xfrm>
            <a:off x="5079654" y="4475562"/>
            <a:ext cx="91440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Reset</a:t>
            </a:r>
            <a:endParaRPr lang="en-US" sz="1200" b="1" dirty="0">
              <a:solidFill>
                <a:schemeClr val="tx1"/>
              </a:solidFill>
            </a:endParaRPr>
          </a:p>
        </p:txBody>
      </p:sp>
      <p:sp>
        <p:nvSpPr>
          <p:cNvPr id="72" name="Rounded Rectangle 71"/>
          <p:cNvSpPr/>
          <p:nvPr/>
        </p:nvSpPr>
        <p:spPr>
          <a:xfrm>
            <a:off x="6155382" y="4471572"/>
            <a:ext cx="91440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Save</a:t>
            </a:r>
            <a:endParaRPr lang="en-US" sz="1200" b="1" dirty="0">
              <a:solidFill>
                <a:schemeClr val="tx1"/>
              </a:solidFill>
            </a:endParaRPr>
          </a:p>
        </p:txBody>
      </p:sp>
      <p:sp>
        <p:nvSpPr>
          <p:cNvPr id="73" name="Rounded Rectangle 72"/>
          <p:cNvSpPr/>
          <p:nvPr/>
        </p:nvSpPr>
        <p:spPr>
          <a:xfrm>
            <a:off x="7231111" y="4465040"/>
            <a:ext cx="91440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74" name="TextBox 90"/>
          <p:cNvSpPr txBox="1"/>
          <p:nvPr/>
        </p:nvSpPr>
        <p:spPr>
          <a:xfrm>
            <a:off x="754508" y="2439358"/>
            <a:ext cx="1055800"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100" dirty="0" smtClean="0">
                <a:solidFill>
                  <a:srgbClr val="FF0000"/>
                </a:solidFill>
                <a:latin typeface="Calibri" panose="020F0502020204030204"/>
                <a:ea typeface="+mn-ea"/>
              </a:rPr>
              <a:t>Required: *</a:t>
            </a:r>
            <a:endParaRPr lang="en-US" sz="1100" dirty="0">
              <a:solidFill>
                <a:srgbClr val="FF0000"/>
              </a:solidFill>
              <a:latin typeface="Calibri" panose="020F0502020204030204"/>
              <a:ea typeface="+mn-ea"/>
            </a:endParaRPr>
          </a:p>
        </p:txBody>
      </p:sp>
      <p:sp>
        <p:nvSpPr>
          <p:cNvPr id="3" name="Rectangle 2"/>
          <p:cNvSpPr/>
          <p:nvPr/>
        </p:nvSpPr>
        <p:spPr>
          <a:xfrm>
            <a:off x="1054037" y="3157977"/>
            <a:ext cx="5570756" cy="400110"/>
          </a:xfrm>
          <a:prstGeom prst="rect">
            <a:avLst/>
          </a:prstGeom>
          <a:solidFill>
            <a:schemeClr val="bg1"/>
          </a:solidFill>
        </p:spPr>
        <p:txBody>
          <a:bodyPr wrap="none">
            <a:spAutoFit/>
          </a:bodyPr>
          <a:lstStyle/>
          <a:p>
            <a:r>
              <a:rPr lang="en-US" sz="1000" dirty="0" smtClean="0">
                <a:latin typeface="Courier New" panose="02070309020205020404" pitchFamily="49" charset="0"/>
                <a:cs typeface="Courier New" panose="02070309020205020404" pitchFamily="49" charset="0"/>
              </a:rPr>
              <a:t>     1    N139894-1   Sonar Laptop                 2   Each         2</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1    BOM-00101   Wiring Interface Kit         2   Kit          2 </a:t>
            </a:r>
            <a:endParaRPr lang="en-US" sz="1000" dirty="0">
              <a:latin typeface="Courier New" panose="02070309020205020404" pitchFamily="49" charset="0"/>
              <a:cs typeface="Courier New" panose="02070309020205020404" pitchFamily="49" charset="0"/>
            </a:endParaRPr>
          </a:p>
        </p:txBody>
      </p:sp>
      <p:sp>
        <p:nvSpPr>
          <p:cNvPr id="79" name="TextBox 90"/>
          <p:cNvSpPr txBox="1"/>
          <p:nvPr/>
        </p:nvSpPr>
        <p:spPr>
          <a:xfrm>
            <a:off x="3470615" y="1781821"/>
            <a:ext cx="818697"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Source:</a:t>
            </a:r>
            <a:r>
              <a:rPr lang="en-US" sz="1400" b="0" dirty="0" smtClean="0">
                <a:solidFill>
                  <a:srgbClr val="FF0000"/>
                </a:solidFill>
                <a:latin typeface="Calibri" panose="020F0502020204030204"/>
                <a:ea typeface="+mn-ea"/>
              </a:rPr>
              <a:t>*</a:t>
            </a:r>
            <a:endParaRPr lang="en-US" sz="1400" b="0" dirty="0">
              <a:solidFill>
                <a:srgbClr val="FF0000"/>
              </a:solidFill>
              <a:latin typeface="Calibri" panose="020F0502020204030204"/>
              <a:ea typeface="+mn-ea"/>
            </a:endParaRPr>
          </a:p>
        </p:txBody>
      </p:sp>
      <p:sp>
        <p:nvSpPr>
          <p:cNvPr id="81" name="Rectangle 80"/>
          <p:cNvSpPr/>
          <p:nvPr/>
        </p:nvSpPr>
        <p:spPr>
          <a:xfrm>
            <a:off x="4313575" y="1824196"/>
            <a:ext cx="1467712" cy="4016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Enter Here..</a:t>
            </a:r>
          </a:p>
        </p:txBody>
      </p:sp>
      <p:sp>
        <p:nvSpPr>
          <p:cNvPr id="86" name="Action Button: Custom 85">
            <a:hlinkClick r:id="rId3" action="ppaction://hlinksldjump" highlightClick="1"/>
          </p:cNvPr>
          <p:cNvSpPr/>
          <p:nvPr/>
        </p:nvSpPr>
        <p:spPr>
          <a:xfrm>
            <a:off x="4653877" y="4868290"/>
            <a:ext cx="697907"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5" action="ppaction://hlinksldjump"/>
              </a:rPr>
              <a:t>Attach</a:t>
            </a:r>
            <a:endParaRPr lang="en-US" sz="1200" b="1" dirty="0">
              <a:solidFill>
                <a:schemeClr val="tx1"/>
              </a:solidFill>
            </a:endParaRPr>
          </a:p>
        </p:txBody>
      </p:sp>
      <p:sp>
        <p:nvSpPr>
          <p:cNvPr id="78" name="Line Callout 1 77"/>
          <p:cNvSpPr/>
          <p:nvPr/>
        </p:nvSpPr>
        <p:spPr>
          <a:xfrm>
            <a:off x="7431864" y="1834707"/>
            <a:ext cx="1551986" cy="774454"/>
          </a:xfrm>
          <a:prstGeom prst="borderCallout1">
            <a:avLst>
              <a:gd name="adj1" fmla="val 66033"/>
              <a:gd name="adj2" fmla="val -7348"/>
              <a:gd name="adj3" fmla="val 132564"/>
              <a:gd name="adj4" fmla="val -83183"/>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smtClean="0">
                <a:solidFill>
                  <a:schemeClr val="tx1"/>
                </a:solidFill>
              </a:rPr>
              <a:t>Additional Columns?</a:t>
            </a:r>
          </a:p>
          <a:p>
            <a:r>
              <a:rPr lang="en-US" sz="1200" dirty="0" smtClean="0">
                <a:solidFill>
                  <a:schemeClr val="tx1"/>
                </a:solidFill>
              </a:rPr>
              <a:t>Remarks</a:t>
            </a:r>
            <a:endParaRPr lang="en-US" sz="1200" dirty="0">
              <a:solidFill>
                <a:schemeClr val="tx1"/>
              </a:solidFill>
            </a:endParaRPr>
          </a:p>
        </p:txBody>
      </p:sp>
      <p:sp>
        <p:nvSpPr>
          <p:cNvPr id="80" name="TextBox 90"/>
          <p:cNvSpPr txBox="1"/>
          <p:nvPr/>
        </p:nvSpPr>
        <p:spPr>
          <a:xfrm>
            <a:off x="1547135" y="2360315"/>
            <a:ext cx="971365"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schemeClr val="tx1"/>
                </a:solidFill>
                <a:latin typeface="Calibri" panose="020F0502020204030204"/>
                <a:ea typeface="+mn-ea"/>
              </a:rPr>
              <a:t>Approvers:</a:t>
            </a:r>
            <a:endParaRPr lang="en-US" sz="1400" b="0" dirty="0">
              <a:solidFill>
                <a:schemeClr val="tx1"/>
              </a:solidFill>
              <a:latin typeface="Calibri" panose="020F0502020204030204"/>
              <a:ea typeface="+mn-ea"/>
            </a:endParaRPr>
          </a:p>
        </p:txBody>
      </p:sp>
      <p:sp>
        <p:nvSpPr>
          <p:cNvPr id="82" name="Rectangle 81"/>
          <p:cNvSpPr/>
          <p:nvPr/>
        </p:nvSpPr>
        <p:spPr>
          <a:xfrm>
            <a:off x="2518500" y="2438240"/>
            <a:ext cx="1188776" cy="1493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Smith, Joe</a:t>
            </a:r>
            <a:endParaRPr lang="en-US" sz="1050" b="0" dirty="0">
              <a:solidFill>
                <a:schemeClr val="tx1"/>
              </a:solidFill>
            </a:endParaRPr>
          </a:p>
        </p:txBody>
      </p:sp>
      <p:sp>
        <p:nvSpPr>
          <p:cNvPr id="88" name="TextBox 90"/>
          <p:cNvSpPr txBox="1"/>
          <p:nvPr/>
        </p:nvSpPr>
        <p:spPr>
          <a:xfrm>
            <a:off x="3858993" y="2345372"/>
            <a:ext cx="1318184"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schemeClr val="tx1"/>
                </a:solidFill>
                <a:latin typeface="Calibri" panose="020F0502020204030204"/>
                <a:ea typeface="+mn-ea"/>
              </a:rPr>
              <a:t>Date Approved:</a:t>
            </a:r>
            <a:endParaRPr lang="en-US" sz="1400" b="0" dirty="0">
              <a:solidFill>
                <a:schemeClr val="tx1"/>
              </a:solidFill>
              <a:latin typeface="Calibri" panose="020F0502020204030204"/>
              <a:ea typeface="+mn-ea"/>
            </a:endParaRPr>
          </a:p>
        </p:txBody>
      </p:sp>
      <p:sp>
        <p:nvSpPr>
          <p:cNvPr id="89" name="Rectangle 88"/>
          <p:cNvSpPr/>
          <p:nvPr/>
        </p:nvSpPr>
        <p:spPr>
          <a:xfrm>
            <a:off x="5241417" y="2435564"/>
            <a:ext cx="948484" cy="1476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YYYY-MM-DD</a:t>
            </a:r>
            <a:endParaRPr lang="en-US" sz="1050" b="0" dirty="0">
              <a:solidFill>
                <a:schemeClr val="tx1"/>
              </a:solidFill>
            </a:endParaRPr>
          </a:p>
        </p:txBody>
      </p:sp>
      <p:sp>
        <p:nvSpPr>
          <p:cNvPr id="90" name="TextBox 9"/>
          <p:cNvSpPr txBox="1"/>
          <p:nvPr/>
        </p:nvSpPr>
        <p:spPr>
          <a:xfrm>
            <a:off x="4154992" y="1268327"/>
            <a:ext cx="80554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Version: </a:t>
            </a:r>
            <a:endParaRPr lang="en-US" sz="1400" b="0" dirty="0">
              <a:solidFill>
                <a:prstClr val="black"/>
              </a:solidFill>
              <a:latin typeface="Calibri" panose="020F0502020204030204"/>
              <a:ea typeface="+mn-ea"/>
            </a:endParaRPr>
          </a:p>
        </p:txBody>
      </p:sp>
      <p:sp>
        <p:nvSpPr>
          <p:cNvPr id="91" name="Rectangle 90"/>
          <p:cNvSpPr/>
          <p:nvPr/>
        </p:nvSpPr>
        <p:spPr>
          <a:xfrm>
            <a:off x="4905717" y="1349257"/>
            <a:ext cx="538423" cy="1355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2.1</a:t>
            </a:r>
            <a:endParaRPr lang="en-US" sz="1050" b="0" dirty="0">
              <a:solidFill>
                <a:prstClr val="black"/>
              </a:solidFill>
            </a:endParaRPr>
          </a:p>
        </p:txBody>
      </p:sp>
      <p:grpSp>
        <p:nvGrpSpPr>
          <p:cNvPr id="16" name="Group 15"/>
          <p:cNvGrpSpPr/>
          <p:nvPr/>
        </p:nvGrpSpPr>
        <p:grpSpPr>
          <a:xfrm>
            <a:off x="754508" y="986408"/>
            <a:ext cx="7645213" cy="5414392"/>
            <a:chOff x="754508" y="986408"/>
            <a:chExt cx="7645213" cy="5414392"/>
          </a:xfrm>
        </p:grpSpPr>
        <p:cxnSp>
          <p:nvCxnSpPr>
            <p:cNvPr id="11" name="Straight Connector 10"/>
            <p:cNvCxnSpPr/>
            <p:nvPr/>
          </p:nvCxnSpPr>
          <p:spPr>
            <a:xfrm>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24766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031" y="86162"/>
            <a:ext cx="8675150" cy="794899"/>
          </a:xfrm>
        </p:spPr>
        <p:txBody>
          <a:bodyPr/>
          <a:lstStyle/>
          <a:p>
            <a:r>
              <a:rPr lang="en-US" dirty="0"/>
              <a:t>PCD </a:t>
            </a:r>
            <a:r>
              <a:rPr lang="en-US" dirty="0" smtClean="0"/>
              <a:t>Task View</a:t>
            </a:r>
            <a:endParaRPr lang="en-US" dirty="0"/>
          </a:p>
        </p:txBody>
      </p:sp>
      <p:sp>
        <p:nvSpPr>
          <p:cNvPr id="4" name="Date Placeholder 3"/>
          <p:cNvSpPr>
            <a:spLocks noGrp="1"/>
          </p:cNvSpPr>
          <p:nvPr>
            <p:ph type="dt" sz="half" idx="10"/>
          </p:nvPr>
        </p:nvSpPr>
        <p:spPr/>
        <p:txBody>
          <a:bodyPr/>
          <a:lstStyle/>
          <a:p>
            <a:r>
              <a:rPr lang="en-US" dirty="0" smtClean="0"/>
              <a:t>5/11/2017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48</a:t>
            </a:fld>
            <a:endParaRPr lang="en-US" dirty="0"/>
          </a:p>
        </p:txBody>
      </p:sp>
      <p:sp>
        <p:nvSpPr>
          <p:cNvPr id="7" name="Rectangle 6"/>
          <p:cNvSpPr/>
          <p:nvPr/>
        </p:nvSpPr>
        <p:spPr>
          <a:xfrm>
            <a:off x="775798" y="957256"/>
            <a:ext cx="7592403" cy="55327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prstClr val="white"/>
              </a:solidFill>
            </a:endParaRPr>
          </a:p>
        </p:txBody>
      </p:sp>
      <p:sp>
        <p:nvSpPr>
          <p:cNvPr id="8" name="Flowchart: Process 7"/>
          <p:cNvSpPr/>
          <p:nvPr/>
        </p:nvSpPr>
        <p:spPr>
          <a:xfrm>
            <a:off x="889137" y="1597501"/>
            <a:ext cx="7411484" cy="2118624"/>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92"/>
          <p:cNvSpPr txBox="1"/>
          <p:nvPr/>
        </p:nvSpPr>
        <p:spPr>
          <a:xfrm>
            <a:off x="2051284" y="1540481"/>
            <a:ext cx="1139288"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Task</a:t>
            </a:r>
            <a:endParaRPr lang="en-US" sz="1400" b="0" dirty="0">
              <a:solidFill>
                <a:prstClr val="black"/>
              </a:solidFill>
              <a:latin typeface="Calibri" panose="020F0502020204030204"/>
              <a:ea typeface="+mn-ea"/>
            </a:endParaRPr>
          </a:p>
        </p:txBody>
      </p:sp>
      <p:sp>
        <p:nvSpPr>
          <p:cNvPr id="10" name="TextBox 116"/>
          <p:cNvSpPr txBox="1"/>
          <p:nvPr/>
        </p:nvSpPr>
        <p:spPr>
          <a:xfrm>
            <a:off x="3552495" y="1552768"/>
            <a:ext cx="91880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Contract</a:t>
            </a:r>
            <a:endParaRPr lang="en-US" sz="1400" b="0" dirty="0">
              <a:solidFill>
                <a:prstClr val="black"/>
              </a:solidFill>
              <a:latin typeface="Calibri" panose="020F0502020204030204"/>
              <a:ea typeface="+mn-ea"/>
            </a:endParaRPr>
          </a:p>
        </p:txBody>
      </p:sp>
      <p:sp>
        <p:nvSpPr>
          <p:cNvPr id="11" name="TextBox 122"/>
          <p:cNvSpPr txBox="1"/>
          <p:nvPr/>
        </p:nvSpPr>
        <p:spPr>
          <a:xfrm>
            <a:off x="5080385" y="1540582"/>
            <a:ext cx="734492"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Subject</a:t>
            </a:r>
            <a:endParaRPr lang="en-US" sz="1400" b="0" dirty="0">
              <a:solidFill>
                <a:prstClr val="black"/>
              </a:solidFill>
              <a:latin typeface="Calibri" panose="020F0502020204030204"/>
              <a:ea typeface="+mn-ea"/>
            </a:endParaRPr>
          </a:p>
        </p:txBody>
      </p:sp>
      <p:sp>
        <p:nvSpPr>
          <p:cNvPr id="12" name="TextBox 20"/>
          <p:cNvSpPr txBox="1"/>
          <p:nvPr/>
        </p:nvSpPr>
        <p:spPr>
          <a:xfrm>
            <a:off x="1037574" y="1540481"/>
            <a:ext cx="828142"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Role</a:t>
            </a:r>
            <a:endParaRPr lang="en-US" sz="1400" b="0" dirty="0">
              <a:solidFill>
                <a:prstClr val="black"/>
              </a:solidFill>
              <a:latin typeface="Calibri" panose="020F0502020204030204"/>
              <a:ea typeface="+mn-ea"/>
            </a:endParaRPr>
          </a:p>
        </p:txBody>
      </p:sp>
      <p:cxnSp>
        <p:nvCxnSpPr>
          <p:cNvPr id="13" name="Straight Connector 12"/>
          <p:cNvCxnSpPr/>
          <p:nvPr/>
        </p:nvCxnSpPr>
        <p:spPr>
          <a:xfrm flipH="1">
            <a:off x="8190314" y="1787015"/>
            <a:ext cx="4633" cy="1929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Isosceles Triangle 13"/>
          <p:cNvSpPr/>
          <p:nvPr/>
        </p:nvSpPr>
        <p:spPr>
          <a:xfrm>
            <a:off x="8210513" y="3607786"/>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Isosceles Triangle 14"/>
          <p:cNvSpPr/>
          <p:nvPr/>
        </p:nvSpPr>
        <p:spPr>
          <a:xfrm rot="10800000">
            <a:off x="8202066" y="1817780"/>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lowchart: Process 15"/>
          <p:cNvSpPr/>
          <p:nvPr/>
        </p:nvSpPr>
        <p:spPr>
          <a:xfrm>
            <a:off x="8202066" y="1948869"/>
            <a:ext cx="91440" cy="18288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1117421" y="1871316"/>
            <a:ext cx="91440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Originator</a:t>
            </a:r>
            <a:endParaRPr lang="en-US" sz="1050" b="0" dirty="0">
              <a:solidFill>
                <a:prstClr val="black"/>
              </a:solidFill>
            </a:endParaRPr>
          </a:p>
        </p:txBody>
      </p:sp>
      <p:cxnSp>
        <p:nvCxnSpPr>
          <p:cNvPr id="18" name="Straight Connector 17"/>
          <p:cNvCxnSpPr/>
          <p:nvPr/>
        </p:nvCxnSpPr>
        <p:spPr>
          <a:xfrm>
            <a:off x="889095" y="1787015"/>
            <a:ext cx="74115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148520" y="1871332"/>
            <a:ext cx="64008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BOM</a:t>
            </a:r>
            <a:endParaRPr lang="en-US" sz="1050" b="0" dirty="0">
              <a:solidFill>
                <a:prstClr val="black"/>
              </a:solidFill>
            </a:endParaRPr>
          </a:p>
        </p:txBody>
      </p:sp>
      <p:sp>
        <p:nvSpPr>
          <p:cNvPr id="20" name="Rectangle 19"/>
          <p:cNvSpPr/>
          <p:nvPr/>
        </p:nvSpPr>
        <p:spPr>
          <a:xfrm>
            <a:off x="1117421" y="2103965"/>
            <a:ext cx="91440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Reviewer</a:t>
            </a:r>
            <a:endParaRPr lang="en-US" sz="1050" b="0" dirty="0">
              <a:solidFill>
                <a:prstClr val="black"/>
              </a:solidFill>
            </a:endParaRPr>
          </a:p>
        </p:txBody>
      </p:sp>
      <p:sp>
        <p:nvSpPr>
          <p:cNvPr id="21" name="TextBox 20"/>
          <p:cNvSpPr txBox="1"/>
          <p:nvPr/>
        </p:nvSpPr>
        <p:spPr>
          <a:xfrm>
            <a:off x="879244" y="1280038"/>
            <a:ext cx="567816"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User:</a:t>
            </a:r>
            <a:endParaRPr lang="en-US" sz="1400" b="0" dirty="0">
              <a:solidFill>
                <a:prstClr val="black"/>
              </a:solidFill>
              <a:latin typeface="Calibri" panose="020F0502020204030204"/>
              <a:ea typeface="+mn-ea"/>
            </a:endParaRPr>
          </a:p>
        </p:txBody>
      </p:sp>
      <p:sp>
        <p:nvSpPr>
          <p:cNvPr id="24" name="Rectangle 23"/>
          <p:cNvSpPr/>
          <p:nvPr/>
        </p:nvSpPr>
        <p:spPr>
          <a:xfrm>
            <a:off x="1409458" y="1333346"/>
            <a:ext cx="1180422" cy="20116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400" b="0" dirty="0" smtClean="0">
                <a:solidFill>
                  <a:prstClr val="black"/>
                </a:solidFill>
              </a:rPr>
              <a:t>Joe Smith</a:t>
            </a:r>
            <a:endParaRPr lang="en-US" sz="1400" b="0" dirty="0">
              <a:solidFill>
                <a:prstClr val="black"/>
              </a:solidFill>
            </a:endParaRPr>
          </a:p>
        </p:txBody>
      </p:sp>
      <p:sp>
        <p:nvSpPr>
          <p:cNvPr id="25" name="Rectangle 24"/>
          <p:cNvSpPr/>
          <p:nvPr/>
        </p:nvSpPr>
        <p:spPr>
          <a:xfrm>
            <a:off x="1117421" y="2336614"/>
            <a:ext cx="91440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Reviewer</a:t>
            </a:r>
          </a:p>
        </p:txBody>
      </p:sp>
      <p:sp>
        <p:nvSpPr>
          <p:cNvPr id="26" name="Isosceles Triangle 25"/>
          <p:cNvSpPr/>
          <p:nvPr/>
        </p:nvSpPr>
        <p:spPr>
          <a:xfrm rot="10800000">
            <a:off x="1492012" y="1650580"/>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Isosceles Triangle 26"/>
          <p:cNvSpPr/>
          <p:nvPr/>
        </p:nvSpPr>
        <p:spPr>
          <a:xfrm rot="10800000">
            <a:off x="2505533" y="166093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1117421" y="2569263"/>
            <a:ext cx="91440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Reviewer</a:t>
            </a:r>
            <a:endParaRPr lang="en-US" sz="1050" b="0" dirty="0">
              <a:solidFill>
                <a:prstClr val="black"/>
              </a:solidFill>
            </a:endParaRPr>
          </a:p>
        </p:txBody>
      </p:sp>
      <p:sp>
        <p:nvSpPr>
          <p:cNvPr id="29" name="Rectangle 28"/>
          <p:cNvSpPr/>
          <p:nvPr/>
        </p:nvSpPr>
        <p:spPr>
          <a:xfrm>
            <a:off x="1117421" y="2801912"/>
            <a:ext cx="91440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Approver</a:t>
            </a:r>
            <a:endParaRPr lang="en-US" sz="1050" b="0" dirty="0">
              <a:solidFill>
                <a:prstClr val="black"/>
              </a:solidFill>
            </a:endParaRPr>
          </a:p>
        </p:txBody>
      </p:sp>
      <p:sp>
        <p:nvSpPr>
          <p:cNvPr id="32" name="Rectangle 31"/>
          <p:cNvSpPr/>
          <p:nvPr/>
        </p:nvSpPr>
        <p:spPr>
          <a:xfrm>
            <a:off x="3641603" y="1871881"/>
            <a:ext cx="1418825" cy="16167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N00024-15-C-6222</a:t>
            </a:r>
          </a:p>
        </p:txBody>
      </p:sp>
      <p:sp>
        <p:nvSpPr>
          <p:cNvPr id="34" name="Flowchart: Process 33"/>
          <p:cNvSpPr/>
          <p:nvPr/>
        </p:nvSpPr>
        <p:spPr>
          <a:xfrm>
            <a:off x="945509" y="1906603"/>
            <a:ext cx="91440" cy="91440"/>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lowchart: Process 34"/>
          <p:cNvSpPr/>
          <p:nvPr/>
        </p:nvSpPr>
        <p:spPr>
          <a:xfrm>
            <a:off x="949487" y="2139307"/>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lowchart: Process 35"/>
          <p:cNvSpPr/>
          <p:nvPr/>
        </p:nvSpPr>
        <p:spPr>
          <a:xfrm>
            <a:off x="945509" y="2372011"/>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lowchart: Process 36"/>
          <p:cNvSpPr/>
          <p:nvPr/>
        </p:nvSpPr>
        <p:spPr>
          <a:xfrm>
            <a:off x="945509" y="259071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lowchart: Process 37"/>
          <p:cNvSpPr/>
          <p:nvPr/>
        </p:nvSpPr>
        <p:spPr>
          <a:xfrm>
            <a:off x="945509" y="2831345"/>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5173767" y="1864334"/>
            <a:ext cx="2074228" cy="1692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a:solidFill>
                  <a:prstClr val="black"/>
                </a:solidFill>
              </a:rPr>
              <a:t>VA Class (New Con) Delta Spares</a:t>
            </a:r>
            <a:endParaRPr lang="en-US" sz="1050" b="0" dirty="0">
              <a:solidFill>
                <a:prstClr val="black"/>
              </a:solidFill>
            </a:endParaRPr>
          </a:p>
        </p:txBody>
      </p:sp>
      <p:sp>
        <p:nvSpPr>
          <p:cNvPr id="40" name="TextBox 122"/>
          <p:cNvSpPr txBox="1"/>
          <p:nvPr/>
        </p:nvSpPr>
        <p:spPr>
          <a:xfrm>
            <a:off x="7256898" y="1542060"/>
            <a:ext cx="928321"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Due Date</a:t>
            </a:r>
            <a:endParaRPr lang="en-US" sz="1400" b="0" dirty="0">
              <a:solidFill>
                <a:prstClr val="black"/>
              </a:solidFill>
              <a:latin typeface="Calibri" panose="020F0502020204030204"/>
              <a:ea typeface="+mn-ea"/>
            </a:endParaRPr>
          </a:p>
        </p:txBody>
      </p:sp>
      <p:sp>
        <p:nvSpPr>
          <p:cNvPr id="41" name="Rectangle 40"/>
          <p:cNvSpPr/>
          <p:nvPr/>
        </p:nvSpPr>
        <p:spPr>
          <a:xfrm>
            <a:off x="7361334" y="1860545"/>
            <a:ext cx="731520" cy="1730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1/15/17</a:t>
            </a:r>
            <a:endParaRPr lang="en-US" sz="1050" b="0" dirty="0">
              <a:solidFill>
                <a:prstClr val="black"/>
              </a:solidFill>
            </a:endParaRPr>
          </a:p>
        </p:txBody>
      </p:sp>
      <p:sp>
        <p:nvSpPr>
          <p:cNvPr id="42" name="Isosceles Triangle 41"/>
          <p:cNvSpPr/>
          <p:nvPr/>
        </p:nvSpPr>
        <p:spPr>
          <a:xfrm rot="10800000">
            <a:off x="5786800" y="165608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p:cNvSpPr/>
          <p:nvPr/>
        </p:nvSpPr>
        <p:spPr>
          <a:xfrm rot="10800000">
            <a:off x="4309197" y="166241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p:cNvSpPr/>
          <p:nvPr/>
        </p:nvSpPr>
        <p:spPr>
          <a:xfrm rot="10800000">
            <a:off x="8094445" y="1656080"/>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2148520" y="2103965"/>
            <a:ext cx="64008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PCD</a:t>
            </a:r>
            <a:endParaRPr lang="en-US" sz="1050" b="0" dirty="0">
              <a:solidFill>
                <a:prstClr val="black"/>
              </a:solidFill>
            </a:endParaRPr>
          </a:p>
        </p:txBody>
      </p:sp>
      <p:sp>
        <p:nvSpPr>
          <p:cNvPr id="46" name="Rectangle 45"/>
          <p:cNvSpPr/>
          <p:nvPr/>
        </p:nvSpPr>
        <p:spPr>
          <a:xfrm>
            <a:off x="3641603" y="2104514"/>
            <a:ext cx="1418825" cy="16167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47" name="Rectangle 46"/>
          <p:cNvSpPr/>
          <p:nvPr/>
        </p:nvSpPr>
        <p:spPr>
          <a:xfrm>
            <a:off x="5173767" y="2096967"/>
            <a:ext cx="2074228" cy="1692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48" name="Rectangle 47"/>
          <p:cNvSpPr/>
          <p:nvPr/>
        </p:nvSpPr>
        <p:spPr>
          <a:xfrm>
            <a:off x="7361334" y="2093178"/>
            <a:ext cx="731520" cy="1730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49" name="Rectangle 48"/>
          <p:cNvSpPr/>
          <p:nvPr/>
        </p:nvSpPr>
        <p:spPr>
          <a:xfrm>
            <a:off x="2148520" y="2344351"/>
            <a:ext cx="64008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0" name="Rectangle 49"/>
          <p:cNvSpPr/>
          <p:nvPr/>
        </p:nvSpPr>
        <p:spPr>
          <a:xfrm>
            <a:off x="3641603" y="2344900"/>
            <a:ext cx="1418825" cy="16167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1" name="Rectangle 50"/>
          <p:cNvSpPr/>
          <p:nvPr/>
        </p:nvSpPr>
        <p:spPr>
          <a:xfrm>
            <a:off x="5173767" y="2337353"/>
            <a:ext cx="2074228" cy="1692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2" name="Rectangle 51"/>
          <p:cNvSpPr/>
          <p:nvPr/>
        </p:nvSpPr>
        <p:spPr>
          <a:xfrm>
            <a:off x="7361334" y="2333564"/>
            <a:ext cx="731520" cy="1730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3" name="Rectangle 52"/>
          <p:cNvSpPr/>
          <p:nvPr/>
        </p:nvSpPr>
        <p:spPr>
          <a:xfrm>
            <a:off x="2154657" y="2576355"/>
            <a:ext cx="64008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4" name="Rectangle 53"/>
          <p:cNvSpPr/>
          <p:nvPr/>
        </p:nvSpPr>
        <p:spPr>
          <a:xfrm>
            <a:off x="3647740" y="2576904"/>
            <a:ext cx="1418825" cy="16167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5" name="Rectangle 54"/>
          <p:cNvSpPr/>
          <p:nvPr/>
        </p:nvSpPr>
        <p:spPr>
          <a:xfrm>
            <a:off x="5179904" y="2569357"/>
            <a:ext cx="2074228" cy="1692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6" name="Rectangle 55"/>
          <p:cNvSpPr/>
          <p:nvPr/>
        </p:nvSpPr>
        <p:spPr>
          <a:xfrm>
            <a:off x="7367471" y="2565568"/>
            <a:ext cx="731520" cy="1730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7" name="Rectangle 56"/>
          <p:cNvSpPr/>
          <p:nvPr/>
        </p:nvSpPr>
        <p:spPr>
          <a:xfrm>
            <a:off x="2148520" y="2808053"/>
            <a:ext cx="64008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PR</a:t>
            </a:r>
            <a:endParaRPr lang="en-US" sz="1050" b="0" dirty="0">
              <a:solidFill>
                <a:prstClr val="black"/>
              </a:solidFill>
            </a:endParaRPr>
          </a:p>
        </p:txBody>
      </p:sp>
      <p:sp>
        <p:nvSpPr>
          <p:cNvPr id="58" name="Rectangle 57"/>
          <p:cNvSpPr/>
          <p:nvPr/>
        </p:nvSpPr>
        <p:spPr>
          <a:xfrm>
            <a:off x="3641603" y="2808602"/>
            <a:ext cx="1418825" cy="16167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9" name="Rectangle 58"/>
          <p:cNvSpPr/>
          <p:nvPr/>
        </p:nvSpPr>
        <p:spPr>
          <a:xfrm>
            <a:off x="5173767" y="2801055"/>
            <a:ext cx="2074228" cy="1692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60" name="Rectangle 59"/>
          <p:cNvSpPr/>
          <p:nvPr/>
        </p:nvSpPr>
        <p:spPr>
          <a:xfrm>
            <a:off x="7361334" y="2797266"/>
            <a:ext cx="731520" cy="1730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61" name="Rounded Rectangle 60"/>
          <p:cNvSpPr/>
          <p:nvPr/>
        </p:nvSpPr>
        <p:spPr>
          <a:xfrm>
            <a:off x="7184046" y="6177717"/>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Close</a:t>
            </a:r>
            <a:endParaRPr lang="en-US" sz="1200" b="1" dirty="0">
              <a:solidFill>
                <a:schemeClr val="tx1"/>
              </a:solidFill>
            </a:endParaRPr>
          </a:p>
        </p:txBody>
      </p:sp>
      <p:sp>
        <p:nvSpPr>
          <p:cNvPr id="62" name="TextBox 61"/>
          <p:cNvSpPr txBox="1"/>
          <p:nvPr/>
        </p:nvSpPr>
        <p:spPr>
          <a:xfrm>
            <a:off x="800822" y="966392"/>
            <a:ext cx="3771178" cy="338554"/>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600" dirty="0" smtClean="0">
                <a:solidFill>
                  <a:prstClr val="black"/>
                </a:solidFill>
                <a:latin typeface="Calibri" panose="020F0502020204030204"/>
                <a:ea typeface="+mn-ea"/>
              </a:rPr>
              <a:t>PCD Task List</a:t>
            </a:r>
            <a:endParaRPr lang="en-US" sz="1600" dirty="0">
              <a:solidFill>
                <a:prstClr val="black"/>
              </a:solidFill>
              <a:latin typeface="Calibri" panose="020F0502020204030204"/>
              <a:ea typeface="+mn-ea"/>
            </a:endParaRPr>
          </a:p>
        </p:txBody>
      </p:sp>
      <p:sp>
        <p:nvSpPr>
          <p:cNvPr id="63" name="Rectangle 62"/>
          <p:cNvSpPr/>
          <p:nvPr/>
        </p:nvSpPr>
        <p:spPr>
          <a:xfrm>
            <a:off x="1117421" y="3033593"/>
            <a:ext cx="91440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Approver</a:t>
            </a:r>
            <a:endParaRPr lang="en-US" sz="1050" b="0" dirty="0">
              <a:solidFill>
                <a:prstClr val="black"/>
              </a:solidFill>
            </a:endParaRPr>
          </a:p>
        </p:txBody>
      </p:sp>
      <p:sp>
        <p:nvSpPr>
          <p:cNvPr id="64" name="Flowchart: Process 63"/>
          <p:cNvSpPr/>
          <p:nvPr/>
        </p:nvSpPr>
        <p:spPr>
          <a:xfrm>
            <a:off x="945509" y="3063026"/>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p:cNvSpPr/>
          <p:nvPr/>
        </p:nvSpPr>
        <p:spPr>
          <a:xfrm>
            <a:off x="2148520" y="3039734"/>
            <a:ext cx="64008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ER</a:t>
            </a:r>
            <a:endParaRPr lang="en-US" sz="1050" b="0" dirty="0">
              <a:solidFill>
                <a:prstClr val="black"/>
              </a:solidFill>
            </a:endParaRPr>
          </a:p>
        </p:txBody>
      </p:sp>
      <p:sp>
        <p:nvSpPr>
          <p:cNvPr id="66" name="Rectangle 65"/>
          <p:cNvSpPr/>
          <p:nvPr/>
        </p:nvSpPr>
        <p:spPr>
          <a:xfrm>
            <a:off x="3641603" y="3040283"/>
            <a:ext cx="1418825" cy="16167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67" name="Rectangle 66"/>
          <p:cNvSpPr/>
          <p:nvPr/>
        </p:nvSpPr>
        <p:spPr>
          <a:xfrm>
            <a:off x="5173767" y="3032736"/>
            <a:ext cx="2074228" cy="1692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68" name="Rectangle 67"/>
          <p:cNvSpPr/>
          <p:nvPr/>
        </p:nvSpPr>
        <p:spPr>
          <a:xfrm>
            <a:off x="7361334" y="3028947"/>
            <a:ext cx="731520" cy="1730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69" name="Rounded Rectangle 68"/>
          <p:cNvSpPr/>
          <p:nvPr/>
        </p:nvSpPr>
        <p:spPr>
          <a:xfrm>
            <a:off x="4020558" y="6169794"/>
            <a:ext cx="1018020" cy="229728"/>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Search</a:t>
            </a:r>
            <a:endParaRPr lang="en-US" sz="1200" b="1" dirty="0">
              <a:solidFill>
                <a:schemeClr val="tx1"/>
              </a:solidFill>
            </a:endParaRPr>
          </a:p>
        </p:txBody>
      </p:sp>
      <p:sp>
        <p:nvSpPr>
          <p:cNvPr id="70" name="Rounded Rectangle 69"/>
          <p:cNvSpPr/>
          <p:nvPr/>
        </p:nvSpPr>
        <p:spPr>
          <a:xfrm>
            <a:off x="5347797" y="6177717"/>
            <a:ext cx="1018020" cy="226856"/>
          </a:xfrm>
          <a:prstGeom prst="roundRect">
            <a:avLst/>
          </a:prstGeom>
          <a:solidFill>
            <a:schemeClr val="bg1"/>
          </a:solidFill>
          <a:ln>
            <a:solidFill>
              <a:schemeClr val="tx1"/>
            </a:solidFill>
            <a:prstDash val="dash"/>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Admin</a:t>
            </a:r>
            <a:endParaRPr lang="en-US" sz="1200" b="1" dirty="0">
              <a:solidFill>
                <a:schemeClr val="tx1"/>
              </a:solidFill>
            </a:endParaRPr>
          </a:p>
        </p:txBody>
      </p:sp>
      <p:sp>
        <p:nvSpPr>
          <p:cNvPr id="74" name="TextBox 92"/>
          <p:cNvSpPr txBox="1"/>
          <p:nvPr/>
        </p:nvSpPr>
        <p:spPr>
          <a:xfrm>
            <a:off x="2780734" y="1541955"/>
            <a:ext cx="1139288"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Action</a:t>
            </a:r>
            <a:endParaRPr lang="en-US" sz="1400" b="0" dirty="0">
              <a:solidFill>
                <a:prstClr val="black"/>
              </a:solidFill>
              <a:latin typeface="Calibri" panose="020F0502020204030204"/>
              <a:ea typeface="+mn-ea"/>
            </a:endParaRPr>
          </a:p>
        </p:txBody>
      </p:sp>
      <p:sp>
        <p:nvSpPr>
          <p:cNvPr id="76" name="Isosceles Triangle 75"/>
          <p:cNvSpPr/>
          <p:nvPr/>
        </p:nvSpPr>
        <p:spPr>
          <a:xfrm rot="10800000">
            <a:off x="3385909" y="166241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859673" y="1871316"/>
            <a:ext cx="73152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Create</a:t>
            </a:r>
            <a:endParaRPr lang="en-US" sz="1050" b="0" dirty="0">
              <a:solidFill>
                <a:prstClr val="black"/>
              </a:solidFill>
            </a:endParaRPr>
          </a:p>
        </p:txBody>
      </p:sp>
      <p:sp>
        <p:nvSpPr>
          <p:cNvPr id="82" name="Rectangle 81"/>
          <p:cNvSpPr/>
          <p:nvPr/>
        </p:nvSpPr>
        <p:spPr>
          <a:xfrm>
            <a:off x="2861100" y="2112177"/>
            <a:ext cx="73152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Review</a:t>
            </a:r>
            <a:endParaRPr lang="en-US" sz="1050" b="0" dirty="0">
              <a:solidFill>
                <a:prstClr val="black"/>
              </a:solidFill>
            </a:endParaRPr>
          </a:p>
        </p:txBody>
      </p:sp>
      <p:sp>
        <p:nvSpPr>
          <p:cNvPr id="83" name="Rectangle 82"/>
          <p:cNvSpPr/>
          <p:nvPr/>
        </p:nvSpPr>
        <p:spPr>
          <a:xfrm>
            <a:off x="2856985" y="2336614"/>
            <a:ext cx="73152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Review</a:t>
            </a:r>
          </a:p>
        </p:txBody>
      </p:sp>
      <p:sp>
        <p:nvSpPr>
          <p:cNvPr id="84" name="Rectangle 83"/>
          <p:cNvSpPr/>
          <p:nvPr/>
        </p:nvSpPr>
        <p:spPr>
          <a:xfrm>
            <a:off x="2856526" y="2576338"/>
            <a:ext cx="73152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Review</a:t>
            </a:r>
          </a:p>
        </p:txBody>
      </p:sp>
      <p:sp>
        <p:nvSpPr>
          <p:cNvPr id="85" name="Rectangle 84"/>
          <p:cNvSpPr/>
          <p:nvPr/>
        </p:nvSpPr>
        <p:spPr>
          <a:xfrm>
            <a:off x="2857549" y="2801912"/>
            <a:ext cx="73152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Approve</a:t>
            </a:r>
            <a:endParaRPr lang="en-US" sz="1050" b="0" dirty="0">
              <a:solidFill>
                <a:prstClr val="black"/>
              </a:solidFill>
            </a:endParaRPr>
          </a:p>
        </p:txBody>
      </p:sp>
      <p:sp>
        <p:nvSpPr>
          <p:cNvPr id="86" name="Rectangle 85"/>
          <p:cNvSpPr/>
          <p:nvPr/>
        </p:nvSpPr>
        <p:spPr>
          <a:xfrm>
            <a:off x="2857549" y="3032806"/>
            <a:ext cx="73152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Create</a:t>
            </a:r>
            <a:endParaRPr lang="en-US" sz="1050" b="0" dirty="0">
              <a:solidFill>
                <a:prstClr val="black"/>
              </a:solidFill>
            </a:endParaRPr>
          </a:p>
        </p:txBody>
      </p:sp>
      <p:sp>
        <p:nvSpPr>
          <p:cNvPr id="3" name="Action Button: Custom 2">
            <a:hlinkClick r:id="rId3" action="ppaction://hlinksldjump" highlightClick="1"/>
          </p:cNvPr>
          <p:cNvSpPr/>
          <p:nvPr/>
        </p:nvSpPr>
        <p:spPr>
          <a:xfrm>
            <a:off x="893234" y="6097355"/>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3" action="ppaction://hlinksldjump"/>
              </a:rPr>
              <a:t>Go To</a:t>
            </a:r>
            <a:endParaRPr lang="en-US" sz="1200" b="1" dirty="0">
              <a:solidFill>
                <a:schemeClr val="tx1"/>
              </a:solidFill>
            </a:endParaRPr>
          </a:p>
        </p:txBody>
      </p:sp>
      <p:sp>
        <p:nvSpPr>
          <p:cNvPr id="77" name="Action Button: Custom 76">
            <a:hlinkClick r:id="rId3" action="ppaction://hlinksldjump" highlightClick="1"/>
          </p:cNvPr>
          <p:cNvSpPr/>
          <p:nvPr/>
        </p:nvSpPr>
        <p:spPr>
          <a:xfrm>
            <a:off x="2148520" y="6094091"/>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Add Tasker</a:t>
            </a:r>
            <a:endParaRPr lang="en-US" sz="1200" b="1" dirty="0">
              <a:solidFill>
                <a:schemeClr val="tx1"/>
              </a:solidFill>
            </a:endParaRPr>
          </a:p>
        </p:txBody>
      </p:sp>
      <p:sp>
        <p:nvSpPr>
          <p:cNvPr id="78" name="TextBox 77"/>
          <p:cNvSpPr txBox="1"/>
          <p:nvPr/>
        </p:nvSpPr>
        <p:spPr>
          <a:xfrm>
            <a:off x="2759868" y="1280038"/>
            <a:ext cx="643375"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Show</a:t>
            </a:r>
            <a:endParaRPr lang="en-US" sz="1400" b="0" dirty="0">
              <a:solidFill>
                <a:prstClr val="black"/>
              </a:solidFill>
              <a:latin typeface="Calibri" panose="020F0502020204030204"/>
              <a:ea typeface="+mn-ea"/>
            </a:endParaRPr>
          </a:p>
        </p:txBody>
      </p:sp>
      <p:sp>
        <p:nvSpPr>
          <p:cNvPr id="79" name="Rectangle 78"/>
          <p:cNvSpPr/>
          <p:nvPr/>
        </p:nvSpPr>
        <p:spPr>
          <a:xfrm>
            <a:off x="3365641" y="1350602"/>
            <a:ext cx="465214" cy="16664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400" b="0" dirty="0" smtClean="0">
                <a:solidFill>
                  <a:prstClr val="black"/>
                </a:solidFill>
              </a:rPr>
              <a:t>10</a:t>
            </a:r>
            <a:endParaRPr lang="en-US" sz="1400" b="0" dirty="0">
              <a:solidFill>
                <a:prstClr val="black"/>
              </a:solidFill>
            </a:endParaRPr>
          </a:p>
        </p:txBody>
      </p:sp>
      <p:sp>
        <p:nvSpPr>
          <p:cNvPr id="80" name="Isosceles Triangle 79"/>
          <p:cNvSpPr/>
          <p:nvPr/>
        </p:nvSpPr>
        <p:spPr>
          <a:xfrm rot="10800000">
            <a:off x="3670013" y="1388206"/>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788171" y="1280038"/>
            <a:ext cx="700955"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entries</a:t>
            </a:r>
            <a:endParaRPr lang="en-US" sz="1400" b="0" dirty="0">
              <a:solidFill>
                <a:prstClr val="black"/>
              </a:solidFill>
              <a:latin typeface="Calibri" panose="020F0502020204030204"/>
              <a:ea typeface="+mn-ea"/>
            </a:endParaRPr>
          </a:p>
        </p:txBody>
      </p:sp>
      <p:grpSp>
        <p:nvGrpSpPr>
          <p:cNvPr id="88" name="Group 87"/>
          <p:cNvGrpSpPr/>
          <p:nvPr/>
        </p:nvGrpSpPr>
        <p:grpSpPr>
          <a:xfrm>
            <a:off x="754508" y="986408"/>
            <a:ext cx="7645213" cy="5414392"/>
            <a:chOff x="754508" y="986408"/>
            <a:chExt cx="7645213" cy="5414392"/>
          </a:xfrm>
        </p:grpSpPr>
        <p:cxnSp>
          <p:nvCxnSpPr>
            <p:cNvPr id="89" name="Straight Connector 88"/>
            <p:cNvCxnSpPr/>
            <p:nvPr/>
          </p:nvCxnSpPr>
          <p:spPr>
            <a:xfrm>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901049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15" y="92016"/>
            <a:ext cx="7886700" cy="794899"/>
          </a:xfrm>
        </p:spPr>
        <p:txBody>
          <a:bodyPr/>
          <a:lstStyle/>
          <a:p>
            <a:r>
              <a:rPr lang="en-US" dirty="0"/>
              <a:t>PCD </a:t>
            </a:r>
            <a:r>
              <a:rPr lang="en-US" dirty="0" smtClean="0"/>
              <a:t>Task Review/Approve Status</a:t>
            </a:r>
            <a:endParaRPr lang="en-US" dirty="0"/>
          </a:p>
        </p:txBody>
      </p:sp>
      <p:sp>
        <p:nvSpPr>
          <p:cNvPr id="4" name="Date Placeholder 3"/>
          <p:cNvSpPr>
            <a:spLocks noGrp="1"/>
          </p:cNvSpPr>
          <p:nvPr>
            <p:ph type="dt" sz="half" idx="10"/>
          </p:nvPr>
        </p:nvSpPr>
        <p:spPr/>
        <p:txBody>
          <a:bodyPr/>
          <a:lstStyle/>
          <a:p>
            <a:r>
              <a:rPr lang="en-US" dirty="0" smtClean="0"/>
              <a:t>5/11/2017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49</a:t>
            </a:fld>
            <a:endParaRPr lang="en-US" dirty="0"/>
          </a:p>
        </p:txBody>
      </p:sp>
      <p:sp>
        <p:nvSpPr>
          <p:cNvPr id="20" name="Rectangle 19"/>
          <p:cNvSpPr/>
          <p:nvPr/>
        </p:nvSpPr>
        <p:spPr>
          <a:xfrm>
            <a:off x="746359" y="985333"/>
            <a:ext cx="7592403" cy="51472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9" name="Rounded Rectangle 28"/>
          <p:cNvSpPr/>
          <p:nvPr/>
        </p:nvSpPr>
        <p:spPr>
          <a:xfrm>
            <a:off x="1254086" y="5795889"/>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Approve</a:t>
            </a:r>
            <a:endParaRPr lang="en-US" sz="1200" b="1" dirty="0">
              <a:solidFill>
                <a:schemeClr val="tx1"/>
              </a:solidFill>
            </a:endParaRPr>
          </a:p>
        </p:txBody>
      </p:sp>
      <p:sp>
        <p:nvSpPr>
          <p:cNvPr id="17" name="TextBox 16"/>
          <p:cNvSpPr txBox="1"/>
          <p:nvPr/>
        </p:nvSpPr>
        <p:spPr>
          <a:xfrm>
            <a:off x="1181375" y="1051722"/>
            <a:ext cx="73152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err="1" smtClean="0">
                <a:solidFill>
                  <a:prstClr val="black"/>
                </a:solidFill>
                <a:latin typeface="Calibri" panose="020F0502020204030204"/>
                <a:ea typeface="+mn-ea"/>
              </a:rPr>
              <a:t>RecID</a:t>
            </a:r>
            <a:r>
              <a:rPr lang="en-US" sz="1400" b="0" dirty="0" smtClean="0">
                <a:solidFill>
                  <a:prstClr val="black"/>
                </a:solidFill>
                <a:latin typeface="Calibri" panose="020F0502020204030204"/>
                <a:ea typeface="+mn-ea"/>
              </a:rPr>
              <a:t>:</a:t>
            </a:r>
            <a:endParaRPr lang="en-US" sz="1400" b="0" dirty="0">
              <a:solidFill>
                <a:prstClr val="black"/>
              </a:solidFill>
              <a:latin typeface="Calibri" panose="020F0502020204030204"/>
              <a:ea typeface="+mn-ea"/>
            </a:endParaRPr>
          </a:p>
        </p:txBody>
      </p:sp>
      <p:sp>
        <p:nvSpPr>
          <p:cNvPr id="18" name="Rectangle 17"/>
          <p:cNvSpPr/>
          <p:nvPr/>
        </p:nvSpPr>
        <p:spPr>
          <a:xfrm>
            <a:off x="1855750" y="1144427"/>
            <a:ext cx="1188720" cy="13788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Draft-ER-00999</a:t>
            </a:r>
            <a:endParaRPr lang="en-US" sz="1050" b="0" dirty="0">
              <a:solidFill>
                <a:prstClr val="black"/>
              </a:solidFill>
            </a:endParaRPr>
          </a:p>
        </p:txBody>
      </p:sp>
      <p:sp>
        <p:nvSpPr>
          <p:cNvPr id="19" name="TextBox 9"/>
          <p:cNvSpPr txBox="1"/>
          <p:nvPr/>
        </p:nvSpPr>
        <p:spPr>
          <a:xfrm>
            <a:off x="1099897" y="1307321"/>
            <a:ext cx="80554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Task: </a:t>
            </a:r>
            <a:endParaRPr lang="en-US" sz="1400" b="0" dirty="0">
              <a:solidFill>
                <a:prstClr val="black"/>
              </a:solidFill>
              <a:latin typeface="Calibri" panose="020F0502020204030204"/>
              <a:ea typeface="+mn-ea"/>
            </a:endParaRPr>
          </a:p>
        </p:txBody>
      </p:sp>
      <p:sp>
        <p:nvSpPr>
          <p:cNvPr id="24" name="Rectangle 23"/>
          <p:cNvSpPr/>
          <p:nvPr/>
        </p:nvSpPr>
        <p:spPr>
          <a:xfrm>
            <a:off x="1850622" y="1632800"/>
            <a:ext cx="2248002" cy="149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Sample ER for Approval</a:t>
            </a:r>
            <a:endParaRPr lang="en-US" sz="1050" b="0" dirty="0">
              <a:solidFill>
                <a:prstClr val="black"/>
              </a:solidFill>
            </a:endParaRPr>
          </a:p>
        </p:txBody>
      </p:sp>
      <p:sp>
        <p:nvSpPr>
          <p:cNvPr id="26" name="TextBox 90"/>
          <p:cNvSpPr txBox="1"/>
          <p:nvPr/>
        </p:nvSpPr>
        <p:spPr>
          <a:xfrm>
            <a:off x="1054037" y="2076229"/>
            <a:ext cx="853734"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Contract:</a:t>
            </a:r>
            <a:endParaRPr lang="en-US" sz="1400" b="0" dirty="0">
              <a:solidFill>
                <a:prstClr val="black"/>
              </a:solidFill>
              <a:latin typeface="Calibri" panose="020F0502020204030204"/>
              <a:ea typeface="+mn-ea"/>
            </a:endParaRPr>
          </a:p>
        </p:txBody>
      </p:sp>
      <p:sp>
        <p:nvSpPr>
          <p:cNvPr id="33" name="Rectangle 32"/>
          <p:cNvSpPr/>
          <p:nvPr/>
        </p:nvSpPr>
        <p:spPr>
          <a:xfrm>
            <a:off x="1850622" y="2165938"/>
            <a:ext cx="1596226" cy="434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N000##-##-X-1002</a:t>
            </a:r>
          </a:p>
          <a:p>
            <a:pPr fontAlgn="auto">
              <a:spcBef>
                <a:spcPts val="0"/>
              </a:spcBef>
              <a:spcAft>
                <a:spcPts val="0"/>
              </a:spcAft>
            </a:pPr>
            <a:r>
              <a:rPr lang="en-US" sz="1050" b="0" dirty="0" smtClean="0">
                <a:solidFill>
                  <a:prstClr val="black"/>
                </a:solidFill>
              </a:rPr>
              <a:t>N000##-##-X-1003</a:t>
            </a:r>
            <a:endParaRPr lang="en-US" sz="1050" b="0" dirty="0">
              <a:solidFill>
                <a:prstClr val="black"/>
              </a:solidFill>
            </a:endParaRPr>
          </a:p>
        </p:txBody>
      </p:sp>
      <p:sp>
        <p:nvSpPr>
          <p:cNvPr id="35" name="Rectangle 34"/>
          <p:cNvSpPr/>
          <p:nvPr/>
        </p:nvSpPr>
        <p:spPr>
          <a:xfrm>
            <a:off x="1855751" y="1894201"/>
            <a:ext cx="4334150" cy="13611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Unrestricted</a:t>
            </a:r>
            <a:endParaRPr lang="en-US" sz="1050" b="0" dirty="0">
              <a:solidFill>
                <a:prstClr val="black"/>
              </a:solidFill>
            </a:endParaRPr>
          </a:p>
        </p:txBody>
      </p:sp>
      <p:sp>
        <p:nvSpPr>
          <p:cNvPr id="37" name="TextBox 36"/>
          <p:cNvSpPr txBox="1"/>
          <p:nvPr/>
        </p:nvSpPr>
        <p:spPr>
          <a:xfrm>
            <a:off x="722096" y="1818326"/>
            <a:ext cx="1186607"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Classification:</a:t>
            </a:r>
            <a:endParaRPr lang="en-US" sz="1400" b="0" dirty="0">
              <a:solidFill>
                <a:prstClr val="black"/>
              </a:solidFill>
              <a:latin typeface="Calibri" panose="020F0502020204030204"/>
              <a:ea typeface="+mn-ea"/>
            </a:endParaRPr>
          </a:p>
        </p:txBody>
      </p:sp>
      <p:sp>
        <p:nvSpPr>
          <p:cNvPr id="41" name="TextBox 40"/>
          <p:cNvSpPr txBox="1"/>
          <p:nvPr/>
        </p:nvSpPr>
        <p:spPr>
          <a:xfrm>
            <a:off x="746359" y="4551858"/>
            <a:ext cx="1104263" cy="52322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Rework </a:t>
            </a:r>
          </a:p>
          <a:p>
            <a:pPr algn="r" fontAlgn="auto">
              <a:spcBef>
                <a:spcPts val="0"/>
              </a:spcBef>
              <a:spcAft>
                <a:spcPts val="0"/>
              </a:spcAft>
            </a:pPr>
            <a:r>
              <a:rPr lang="en-US" sz="1400" b="0" dirty="0" smtClean="0">
                <a:solidFill>
                  <a:prstClr val="black"/>
                </a:solidFill>
                <a:latin typeface="Calibri" panose="020F0502020204030204"/>
                <a:ea typeface="+mn-ea"/>
              </a:rPr>
              <a:t>Comments:</a:t>
            </a:r>
            <a:endParaRPr lang="en-US" sz="1400" b="0" dirty="0">
              <a:solidFill>
                <a:prstClr val="black"/>
              </a:solidFill>
              <a:latin typeface="Calibri" panose="020F0502020204030204"/>
              <a:ea typeface="+mn-ea"/>
            </a:endParaRPr>
          </a:p>
        </p:txBody>
      </p:sp>
      <p:sp>
        <p:nvSpPr>
          <p:cNvPr id="42" name="Rectangle 41"/>
          <p:cNvSpPr/>
          <p:nvPr/>
        </p:nvSpPr>
        <p:spPr>
          <a:xfrm>
            <a:off x="1850622" y="4630109"/>
            <a:ext cx="5943832" cy="101854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Add notes here.</a:t>
            </a:r>
            <a:endParaRPr lang="en-US" sz="1050" b="0" dirty="0">
              <a:solidFill>
                <a:prstClr val="black"/>
              </a:solidFill>
            </a:endParaRPr>
          </a:p>
        </p:txBody>
      </p:sp>
      <p:sp>
        <p:nvSpPr>
          <p:cNvPr id="28" name="TextBox 27"/>
          <p:cNvSpPr txBox="1"/>
          <p:nvPr/>
        </p:nvSpPr>
        <p:spPr>
          <a:xfrm>
            <a:off x="3234294" y="1044320"/>
            <a:ext cx="1281248"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Current Status:</a:t>
            </a:r>
            <a:endParaRPr lang="en-US" sz="1400" b="0" dirty="0">
              <a:solidFill>
                <a:prstClr val="black"/>
              </a:solidFill>
              <a:latin typeface="Calibri" panose="020F0502020204030204"/>
              <a:ea typeface="+mn-ea"/>
            </a:endParaRPr>
          </a:p>
        </p:txBody>
      </p:sp>
      <p:sp>
        <p:nvSpPr>
          <p:cNvPr id="30" name="Rectangle 29"/>
          <p:cNvSpPr/>
          <p:nvPr/>
        </p:nvSpPr>
        <p:spPr>
          <a:xfrm>
            <a:off x="4446528" y="1137140"/>
            <a:ext cx="1188720" cy="137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Pending</a:t>
            </a:r>
            <a:endParaRPr lang="en-US" sz="1050" b="0" dirty="0">
              <a:solidFill>
                <a:prstClr val="black"/>
              </a:solidFill>
            </a:endParaRPr>
          </a:p>
        </p:txBody>
      </p:sp>
      <p:sp>
        <p:nvSpPr>
          <p:cNvPr id="31" name="TextBox 30"/>
          <p:cNvSpPr txBox="1"/>
          <p:nvPr/>
        </p:nvSpPr>
        <p:spPr>
          <a:xfrm>
            <a:off x="5861058" y="1045796"/>
            <a:ext cx="1123962"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Department:</a:t>
            </a:r>
            <a:endParaRPr lang="en-US" sz="1400" b="0" dirty="0">
              <a:solidFill>
                <a:prstClr val="black"/>
              </a:solidFill>
              <a:latin typeface="Calibri" panose="020F0502020204030204"/>
              <a:ea typeface="+mn-ea"/>
            </a:endParaRPr>
          </a:p>
        </p:txBody>
      </p:sp>
      <p:sp>
        <p:nvSpPr>
          <p:cNvPr id="32" name="Rectangle 31"/>
          <p:cNvSpPr/>
          <p:nvPr/>
        </p:nvSpPr>
        <p:spPr>
          <a:xfrm>
            <a:off x="6916006" y="1138616"/>
            <a:ext cx="1188720" cy="137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M7F5</a:t>
            </a:r>
            <a:endParaRPr lang="en-US" sz="1050" b="0" dirty="0">
              <a:solidFill>
                <a:prstClr val="black"/>
              </a:solidFill>
            </a:endParaRPr>
          </a:p>
        </p:txBody>
      </p:sp>
      <p:sp>
        <p:nvSpPr>
          <p:cNvPr id="47" name="Rounded Rectangle 46"/>
          <p:cNvSpPr/>
          <p:nvPr/>
        </p:nvSpPr>
        <p:spPr>
          <a:xfrm>
            <a:off x="2689256" y="5795889"/>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Rework</a:t>
            </a:r>
            <a:endParaRPr lang="en-US" sz="1200" b="1" dirty="0">
              <a:solidFill>
                <a:schemeClr val="tx1"/>
              </a:solidFill>
            </a:endParaRPr>
          </a:p>
        </p:txBody>
      </p:sp>
      <p:sp>
        <p:nvSpPr>
          <p:cNvPr id="48" name="Rounded Rectangle 47"/>
          <p:cNvSpPr/>
          <p:nvPr/>
        </p:nvSpPr>
        <p:spPr>
          <a:xfrm>
            <a:off x="5559596" y="579396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49" name="TextBox 90"/>
          <p:cNvSpPr txBox="1"/>
          <p:nvPr/>
        </p:nvSpPr>
        <p:spPr>
          <a:xfrm>
            <a:off x="746359" y="3947906"/>
            <a:ext cx="1159081"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Attachments:</a:t>
            </a:r>
            <a:endParaRPr lang="en-US" sz="1400" b="0" dirty="0">
              <a:solidFill>
                <a:prstClr val="black"/>
              </a:solidFill>
              <a:latin typeface="Calibri" panose="020F0502020204030204"/>
              <a:ea typeface="+mn-ea"/>
            </a:endParaRPr>
          </a:p>
        </p:txBody>
      </p:sp>
      <p:sp>
        <p:nvSpPr>
          <p:cNvPr id="50" name="Rectangle 49"/>
          <p:cNvSpPr/>
          <p:nvPr/>
        </p:nvSpPr>
        <p:spPr>
          <a:xfrm>
            <a:off x="1852098" y="4037615"/>
            <a:ext cx="2663443" cy="43465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Sample_ER_File.xlsx</a:t>
            </a:r>
          </a:p>
          <a:p>
            <a:pPr fontAlgn="auto">
              <a:spcBef>
                <a:spcPts val="0"/>
              </a:spcBef>
              <a:spcAft>
                <a:spcPts val="0"/>
              </a:spcAft>
            </a:pPr>
            <a:r>
              <a:rPr lang="en-US" sz="1050" b="0" dirty="0" err="1" smtClean="0">
                <a:solidFill>
                  <a:prstClr val="black"/>
                </a:solidFill>
              </a:rPr>
              <a:t>Sample_ER_for_Project.docu</a:t>
            </a:r>
            <a:endParaRPr lang="en-US" sz="1050" b="0" dirty="0">
              <a:solidFill>
                <a:prstClr val="black"/>
              </a:solidFill>
            </a:endParaRPr>
          </a:p>
        </p:txBody>
      </p:sp>
      <p:cxnSp>
        <p:nvCxnSpPr>
          <p:cNvPr id="52" name="Straight Connector 51"/>
          <p:cNvCxnSpPr/>
          <p:nvPr/>
        </p:nvCxnSpPr>
        <p:spPr>
          <a:xfrm>
            <a:off x="4338481" y="4037615"/>
            <a:ext cx="4856" cy="4417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Isosceles Triangle 52"/>
          <p:cNvSpPr/>
          <p:nvPr/>
        </p:nvSpPr>
        <p:spPr>
          <a:xfrm>
            <a:off x="4381291" y="4353286"/>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rot="10800000">
            <a:off x="4372844" y="4063610"/>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Process 54"/>
          <p:cNvSpPr/>
          <p:nvPr/>
        </p:nvSpPr>
        <p:spPr>
          <a:xfrm>
            <a:off x="4372844" y="4176946"/>
            <a:ext cx="91440" cy="91440"/>
          </a:xfrm>
          <a:prstGeom prst="flowChartProcess">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90"/>
          <p:cNvSpPr txBox="1"/>
          <p:nvPr/>
        </p:nvSpPr>
        <p:spPr>
          <a:xfrm>
            <a:off x="960823" y="2937710"/>
            <a:ext cx="2974019"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400" b="0" dirty="0" smtClean="0">
                <a:solidFill>
                  <a:srgbClr val="FF0000"/>
                </a:solidFill>
                <a:latin typeface="Calibri" panose="020F0502020204030204"/>
                <a:ea typeface="+mn-ea"/>
              </a:rPr>
              <a:t>Additional elements to be determined</a:t>
            </a:r>
            <a:endParaRPr lang="en-US" sz="1400" b="0" dirty="0">
              <a:solidFill>
                <a:srgbClr val="FF0000"/>
              </a:solidFill>
              <a:latin typeface="Calibri" panose="020F0502020204030204"/>
              <a:ea typeface="+mn-ea"/>
            </a:endParaRPr>
          </a:p>
        </p:txBody>
      </p:sp>
      <p:sp>
        <p:nvSpPr>
          <p:cNvPr id="34" name="Action Button: Custom 33">
            <a:hlinkClick r:id="rId3" action="ppaction://hlinksldjump" highlightClick="1"/>
          </p:cNvPr>
          <p:cNvSpPr/>
          <p:nvPr/>
        </p:nvSpPr>
        <p:spPr>
          <a:xfrm>
            <a:off x="7254419" y="5786476"/>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Task View</a:t>
            </a:r>
            <a:endParaRPr lang="en-US" sz="1200" b="1" dirty="0">
              <a:solidFill>
                <a:schemeClr val="tx1"/>
              </a:solidFill>
            </a:endParaRPr>
          </a:p>
        </p:txBody>
      </p:sp>
      <p:sp>
        <p:nvSpPr>
          <p:cNvPr id="36" name="TextBox 9"/>
          <p:cNvSpPr txBox="1"/>
          <p:nvPr/>
        </p:nvSpPr>
        <p:spPr>
          <a:xfrm>
            <a:off x="1103435" y="1544785"/>
            <a:ext cx="80554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Subject: </a:t>
            </a:r>
            <a:endParaRPr lang="en-US" sz="1400" b="0" dirty="0">
              <a:solidFill>
                <a:prstClr val="black"/>
              </a:solidFill>
              <a:latin typeface="Calibri" panose="020F0502020204030204"/>
              <a:ea typeface="+mn-ea"/>
            </a:endParaRPr>
          </a:p>
        </p:txBody>
      </p:sp>
      <p:sp>
        <p:nvSpPr>
          <p:cNvPr id="39" name="Rectangle 38"/>
          <p:cNvSpPr/>
          <p:nvPr/>
        </p:nvSpPr>
        <p:spPr>
          <a:xfrm>
            <a:off x="1864798" y="1381156"/>
            <a:ext cx="2248002" cy="149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PCD / PR / BOM</a:t>
            </a:r>
            <a:endParaRPr lang="en-US" sz="1050" b="0" dirty="0">
              <a:solidFill>
                <a:prstClr val="black"/>
              </a:solidFill>
            </a:endParaRPr>
          </a:p>
        </p:txBody>
      </p:sp>
      <p:sp>
        <p:nvSpPr>
          <p:cNvPr id="40" name="TextBox 9"/>
          <p:cNvSpPr txBox="1"/>
          <p:nvPr/>
        </p:nvSpPr>
        <p:spPr>
          <a:xfrm>
            <a:off x="4229420" y="1321492"/>
            <a:ext cx="974018"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Originator: </a:t>
            </a:r>
            <a:endParaRPr lang="en-US" sz="1400" b="0" dirty="0">
              <a:solidFill>
                <a:prstClr val="black"/>
              </a:solidFill>
              <a:latin typeface="Calibri" panose="020F0502020204030204"/>
              <a:ea typeface="+mn-ea"/>
            </a:endParaRPr>
          </a:p>
        </p:txBody>
      </p:sp>
      <p:sp>
        <p:nvSpPr>
          <p:cNvPr id="43" name="Rectangle 42"/>
          <p:cNvSpPr/>
          <p:nvPr/>
        </p:nvSpPr>
        <p:spPr>
          <a:xfrm>
            <a:off x="5153816" y="1395327"/>
            <a:ext cx="2248002" cy="149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Smith, Joe</a:t>
            </a:r>
            <a:endParaRPr lang="en-US" sz="1050" b="0" dirty="0">
              <a:solidFill>
                <a:prstClr val="black"/>
              </a:solidFill>
            </a:endParaRPr>
          </a:p>
        </p:txBody>
      </p:sp>
      <p:sp>
        <p:nvSpPr>
          <p:cNvPr id="44" name="Action Button: Custom 43">
            <a:hlinkClick r:id="rId3" action="ppaction://hlinksldjump" highlightClick="1"/>
          </p:cNvPr>
          <p:cNvSpPr/>
          <p:nvPr/>
        </p:nvSpPr>
        <p:spPr>
          <a:xfrm>
            <a:off x="4682230" y="4101794"/>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5" action="ppaction://hlinksldjump"/>
              </a:rPr>
              <a:t>View</a:t>
            </a:r>
            <a:endParaRPr lang="en-US" sz="1200" b="1" dirty="0">
              <a:solidFill>
                <a:schemeClr val="tx1"/>
              </a:solidFill>
            </a:endParaRPr>
          </a:p>
        </p:txBody>
      </p:sp>
      <p:grpSp>
        <p:nvGrpSpPr>
          <p:cNvPr id="38" name="Group 37"/>
          <p:cNvGrpSpPr/>
          <p:nvPr/>
        </p:nvGrpSpPr>
        <p:grpSpPr>
          <a:xfrm>
            <a:off x="754508" y="986408"/>
            <a:ext cx="7645213" cy="5414392"/>
            <a:chOff x="754508" y="986408"/>
            <a:chExt cx="7645213" cy="5414392"/>
          </a:xfrm>
        </p:grpSpPr>
        <p:cxnSp>
          <p:nvCxnSpPr>
            <p:cNvPr id="45" name="Straight Connector 44"/>
            <p:cNvCxnSpPr/>
            <p:nvPr/>
          </p:nvCxnSpPr>
          <p:spPr>
            <a:xfrm>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77388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75798" y="653143"/>
            <a:ext cx="7592403" cy="588969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 name="Title 1"/>
          <p:cNvSpPr>
            <a:spLocks noGrp="1"/>
          </p:cNvSpPr>
          <p:nvPr>
            <p:ph type="title"/>
          </p:nvPr>
        </p:nvSpPr>
        <p:spPr>
          <a:xfrm>
            <a:off x="255276" y="101108"/>
            <a:ext cx="7886700" cy="652749"/>
          </a:xfrm>
        </p:spPr>
        <p:txBody>
          <a:bodyPr>
            <a:normAutofit fontScale="90000"/>
          </a:bodyPr>
          <a:lstStyle/>
          <a:p>
            <a:r>
              <a:rPr lang="en-US" dirty="0"/>
              <a:t>PCD </a:t>
            </a:r>
            <a:r>
              <a:rPr lang="en-US" dirty="0" smtClean="0"/>
              <a:t>Tracker Entry</a:t>
            </a:r>
            <a:endParaRPr lang="en-US" dirty="0"/>
          </a:p>
        </p:txBody>
      </p:sp>
      <p:sp>
        <p:nvSpPr>
          <p:cNvPr id="5" name="TextBox 4"/>
          <p:cNvSpPr txBox="1"/>
          <p:nvPr/>
        </p:nvSpPr>
        <p:spPr>
          <a:xfrm>
            <a:off x="6866478" y="2002134"/>
            <a:ext cx="624882"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Rec ID:</a:t>
            </a:r>
            <a:endParaRPr lang="en-US" sz="1200" b="0" dirty="0">
              <a:solidFill>
                <a:prstClr val="black"/>
              </a:solidFill>
              <a:latin typeface="Calibri" panose="020F0502020204030204"/>
              <a:ea typeface="+mn-ea"/>
            </a:endParaRPr>
          </a:p>
        </p:txBody>
      </p:sp>
      <p:sp>
        <p:nvSpPr>
          <p:cNvPr id="6" name="Rectangle 5"/>
          <p:cNvSpPr/>
          <p:nvPr/>
        </p:nvSpPr>
        <p:spPr>
          <a:xfrm>
            <a:off x="7451806" y="2072053"/>
            <a:ext cx="725714" cy="137160"/>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999</a:t>
            </a:r>
            <a:endParaRPr lang="en-US" sz="1050" b="0" dirty="0">
              <a:solidFill>
                <a:prstClr val="black"/>
              </a:solidFill>
            </a:endParaRPr>
          </a:p>
        </p:txBody>
      </p:sp>
      <p:sp>
        <p:nvSpPr>
          <p:cNvPr id="7" name="TextBox 9"/>
          <p:cNvSpPr txBox="1"/>
          <p:nvPr/>
        </p:nvSpPr>
        <p:spPr>
          <a:xfrm>
            <a:off x="5312279" y="786254"/>
            <a:ext cx="77948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Subject:</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8" name="Rectangle 7"/>
          <p:cNvSpPr/>
          <p:nvPr/>
        </p:nvSpPr>
        <p:spPr>
          <a:xfrm>
            <a:off x="6019185" y="856173"/>
            <a:ext cx="2248002"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Enter Subject...</a:t>
            </a:r>
            <a:endParaRPr lang="en-US" sz="1050" b="0" dirty="0">
              <a:solidFill>
                <a:prstClr val="black"/>
              </a:solidFill>
            </a:endParaRPr>
          </a:p>
        </p:txBody>
      </p:sp>
      <p:sp>
        <p:nvSpPr>
          <p:cNvPr id="9" name="TextBox 12"/>
          <p:cNvSpPr txBox="1"/>
          <p:nvPr/>
        </p:nvSpPr>
        <p:spPr>
          <a:xfrm>
            <a:off x="817162" y="2213503"/>
            <a:ext cx="520273"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Mod:</a:t>
            </a:r>
            <a:endParaRPr lang="en-US" sz="1200" b="0" dirty="0">
              <a:solidFill>
                <a:prstClr val="black"/>
              </a:solidFill>
              <a:latin typeface="Calibri" panose="020F0502020204030204"/>
              <a:ea typeface="+mn-ea"/>
            </a:endParaRPr>
          </a:p>
        </p:txBody>
      </p:sp>
      <p:sp>
        <p:nvSpPr>
          <p:cNvPr id="10" name="Rectangle 9"/>
          <p:cNvSpPr/>
          <p:nvPr/>
        </p:nvSpPr>
        <p:spPr>
          <a:xfrm>
            <a:off x="1270898" y="2283422"/>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11" name="TextBox 14"/>
          <p:cNvSpPr txBox="1"/>
          <p:nvPr/>
        </p:nvSpPr>
        <p:spPr>
          <a:xfrm>
            <a:off x="1978554" y="2213503"/>
            <a:ext cx="498855"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SLIN:</a:t>
            </a:r>
            <a:endParaRPr lang="en-US" sz="1200" b="0" dirty="0">
              <a:solidFill>
                <a:prstClr val="black"/>
              </a:solidFill>
              <a:latin typeface="Calibri" panose="020F0502020204030204"/>
              <a:ea typeface="+mn-ea"/>
            </a:endParaRPr>
          </a:p>
        </p:txBody>
      </p:sp>
      <p:sp>
        <p:nvSpPr>
          <p:cNvPr id="12" name="Rectangle 11"/>
          <p:cNvSpPr/>
          <p:nvPr/>
        </p:nvSpPr>
        <p:spPr>
          <a:xfrm>
            <a:off x="2410380" y="2283422"/>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13" name="TextBox 16"/>
          <p:cNvSpPr txBox="1"/>
          <p:nvPr/>
        </p:nvSpPr>
        <p:spPr>
          <a:xfrm>
            <a:off x="2317238" y="2002134"/>
            <a:ext cx="790537"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PL Status:</a:t>
            </a:r>
            <a:endParaRPr lang="en-US" sz="1200" b="0" dirty="0">
              <a:solidFill>
                <a:prstClr val="black"/>
              </a:solidFill>
              <a:latin typeface="Calibri" panose="020F0502020204030204"/>
              <a:ea typeface="+mn-ea"/>
            </a:endParaRPr>
          </a:p>
        </p:txBody>
      </p:sp>
      <p:sp>
        <p:nvSpPr>
          <p:cNvPr id="14" name="Rectangle 13"/>
          <p:cNvSpPr/>
          <p:nvPr/>
        </p:nvSpPr>
        <p:spPr>
          <a:xfrm>
            <a:off x="3070753" y="2072053"/>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Select…</a:t>
            </a:r>
            <a:endParaRPr lang="en-US" sz="1050" b="0" dirty="0">
              <a:solidFill>
                <a:prstClr val="black"/>
              </a:solidFill>
            </a:endParaRPr>
          </a:p>
        </p:txBody>
      </p:sp>
      <p:sp>
        <p:nvSpPr>
          <p:cNvPr id="15" name="TextBox 18"/>
          <p:cNvSpPr txBox="1"/>
          <p:nvPr/>
        </p:nvSpPr>
        <p:spPr>
          <a:xfrm>
            <a:off x="3161527" y="2213503"/>
            <a:ext cx="52597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 Est:</a:t>
            </a:r>
            <a:endParaRPr lang="en-US" sz="1200" b="0" dirty="0">
              <a:solidFill>
                <a:prstClr val="black"/>
              </a:solidFill>
              <a:latin typeface="Calibri" panose="020F0502020204030204"/>
              <a:ea typeface="+mn-ea"/>
            </a:endParaRPr>
          </a:p>
        </p:txBody>
      </p:sp>
      <p:sp>
        <p:nvSpPr>
          <p:cNvPr id="16" name="Rectangle 15"/>
          <p:cNvSpPr/>
          <p:nvPr/>
        </p:nvSpPr>
        <p:spPr>
          <a:xfrm>
            <a:off x="3624013" y="2283422"/>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endParaRPr lang="en-US" sz="1050" b="0" dirty="0">
              <a:solidFill>
                <a:prstClr val="black"/>
              </a:solidFill>
            </a:endParaRPr>
          </a:p>
        </p:txBody>
      </p:sp>
      <p:sp>
        <p:nvSpPr>
          <p:cNvPr id="19" name="TextBox 22"/>
          <p:cNvSpPr txBox="1"/>
          <p:nvPr/>
        </p:nvSpPr>
        <p:spPr>
          <a:xfrm>
            <a:off x="894107" y="1252989"/>
            <a:ext cx="1478417"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On Dock/Need Date:</a:t>
            </a:r>
            <a:endParaRPr lang="en-US" sz="1200" b="0" dirty="0">
              <a:solidFill>
                <a:srgbClr val="FF0000"/>
              </a:solidFill>
              <a:latin typeface="Calibri" panose="020F0502020204030204"/>
              <a:ea typeface="+mn-ea"/>
            </a:endParaRPr>
          </a:p>
        </p:txBody>
      </p:sp>
      <p:sp>
        <p:nvSpPr>
          <p:cNvPr id="20" name="Rectangle 19"/>
          <p:cNvSpPr/>
          <p:nvPr/>
        </p:nvSpPr>
        <p:spPr>
          <a:xfrm>
            <a:off x="2331541" y="1337934"/>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3" name="TextBox 26"/>
          <p:cNvSpPr txBox="1"/>
          <p:nvPr/>
        </p:nvSpPr>
        <p:spPr>
          <a:xfrm>
            <a:off x="2946236" y="1479742"/>
            <a:ext cx="1079206"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 Required:</a:t>
            </a:r>
            <a:endParaRPr lang="en-US" sz="1200" b="0" dirty="0">
              <a:solidFill>
                <a:srgbClr val="FF0000"/>
              </a:solidFill>
              <a:latin typeface="Calibri" panose="020F0502020204030204"/>
              <a:ea typeface="+mn-ea"/>
            </a:endParaRPr>
          </a:p>
        </p:txBody>
      </p:sp>
      <p:sp>
        <p:nvSpPr>
          <p:cNvPr id="24" name="Rectangle 23"/>
          <p:cNvSpPr/>
          <p:nvPr/>
        </p:nvSpPr>
        <p:spPr>
          <a:xfrm>
            <a:off x="3947956" y="1525815"/>
            <a:ext cx="725714" cy="13716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8" name="TextBox 58"/>
          <p:cNvSpPr txBox="1"/>
          <p:nvPr/>
        </p:nvSpPr>
        <p:spPr>
          <a:xfrm>
            <a:off x="784826" y="786254"/>
            <a:ext cx="54373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a:t>
            </a:r>
            <a:endParaRPr lang="en-US" sz="1200" b="0" dirty="0">
              <a:solidFill>
                <a:prstClr val="black"/>
              </a:solidFill>
              <a:latin typeface="Calibri" panose="020F0502020204030204"/>
              <a:ea typeface="+mn-ea"/>
            </a:endParaRPr>
          </a:p>
        </p:txBody>
      </p:sp>
      <p:sp>
        <p:nvSpPr>
          <p:cNvPr id="29" name="Rectangle 28"/>
          <p:cNvSpPr/>
          <p:nvPr/>
        </p:nvSpPr>
        <p:spPr>
          <a:xfrm>
            <a:off x="1288972" y="842275"/>
            <a:ext cx="2080706" cy="164956"/>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Draft-</a:t>
            </a:r>
            <a:r>
              <a:rPr lang="en-US" sz="1050" dirty="0" smtClean="0">
                <a:solidFill>
                  <a:srgbClr val="FF0000"/>
                </a:solidFill>
              </a:rPr>
              <a:t>ARCI-FY-TI-SEQ</a:t>
            </a:r>
            <a:r>
              <a:rPr lang="en-US" sz="1050" dirty="0">
                <a:solidFill>
                  <a:srgbClr val="FF0000"/>
                </a:solidFill>
              </a:rPr>
              <a:t>#</a:t>
            </a:r>
            <a:endParaRPr lang="en-US" sz="1050" b="0" dirty="0">
              <a:solidFill>
                <a:prstClr val="black"/>
              </a:solidFill>
            </a:endParaRPr>
          </a:p>
        </p:txBody>
      </p:sp>
      <p:sp>
        <p:nvSpPr>
          <p:cNvPr id="30" name="Isosceles Triangle 29"/>
          <p:cNvSpPr/>
          <p:nvPr/>
        </p:nvSpPr>
        <p:spPr>
          <a:xfrm rot="10800000">
            <a:off x="3719423" y="2102190"/>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31" name="Rectangle 30"/>
          <p:cNvSpPr/>
          <p:nvPr/>
        </p:nvSpPr>
        <p:spPr>
          <a:xfrm>
            <a:off x="919209" y="6227540"/>
            <a:ext cx="64008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Save</a:t>
            </a:r>
            <a:endParaRPr lang="en-US" sz="1200" b="0" dirty="0">
              <a:solidFill>
                <a:prstClr val="black"/>
              </a:solidFill>
            </a:endParaRPr>
          </a:p>
        </p:txBody>
      </p:sp>
      <p:sp>
        <p:nvSpPr>
          <p:cNvPr id="33" name="Rectangle 32"/>
          <p:cNvSpPr/>
          <p:nvPr/>
        </p:nvSpPr>
        <p:spPr>
          <a:xfrm>
            <a:off x="1864117" y="6224309"/>
            <a:ext cx="640080" cy="18789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Copy</a:t>
            </a:r>
            <a:endParaRPr lang="en-US" sz="1200" b="0" dirty="0">
              <a:solidFill>
                <a:prstClr val="black"/>
              </a:solidFill>
            </a:endParaRPr>
          </a:p>
        </p:txBody>
      </p:sp>
      <p:pic>
        <p:nvPicPr>
          <p:cNvPr id="35" name="Picture 34"/>
          <p:cNvPicPr>
            <a:picLocks noChangeAspect="1"/>
          </p:cNvPicPr>
          <p:nvPr/>
        </p:nvPicPr>
        <p:blipFill>
          <a:blip r:embed="rId3"/>
          <a:stretch>
            <a:fillRect/>
          </a:stretch>
        </p:blipFill>
        <p:spPr>
          <a:xfrm>
            <a:off x="3071794" y="1335623"/>
            <a:ext cx="120169" cy="140197"/>
          </a:xfrm>
          <a:prstGeom prst="rect">
            <a:avLst/>
          </a:prstGeom>
        </p:spPr>
      </p:pic>
      <p:pic>
        <p:nvPicPr>
          <p:cNvPr id="37" name="Picture 36"/>
          <p:cNvPicPr>
            <a:picLocks noChangeAspect="1"/>
          </p:cNvPicPr>
          <p:nvPr/>
        </p:nvPicPr>
        <p:blipFill>
          <a:blip r:embed="rId3"/>
          <a:stretch>
            <a:fillRect/>
          </a:stretch>
        </p:blipFill>
        <p:spPr>
          <a:xfrm>
            <a:off x="4704712" y="1523504"/>
            <a:ext cx="120169" cy="140197"/>
          </a:xfrm>
          <a:prstGeom prst="rect">
            <a:avLst/>
          </a:prstGeom>
        </p:spPr>
      </p:pic>
      <p:sp>
        <p:nvSpPr>
          <p:cNvPr id="38" name="TextBox 79"/>
          <p:cNvSpPr txBox="1"/>
          <p:nvPr/>
        </p:nvSpPr>
        <p:spPr>
          <a:xfrm>
            <a:off x="3896854" y="2002134"/>
            <a:ext cx="95910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DRW Status:</a:t>
            </a:r>
            <a:endParaRPr lang="en-US" sz="1200" b="0" dirty="0">
              <a:solidFill>
                <a:prstClr val="black"/>
              </a:solidFill>
              <a:latin typeface="Calibri" panose="020F0502020204030204"/>
              <a:ea typeface="+mn-ea"/>
            </a:endParaRPr>
          </a:p>
        </p:txBody>
      </p:sp>
      <p:sp>
        <p:nvSpPr>
          <p:cNvPr id="39" name="Rectangle 38"/>
          <p:cNvSpPr/>
          <p:nvPr/>
        </p:nvSpPr>
        <p:spPr>
          <a:xfrm>
            <a:off x="4864959" y="2072053"/>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Select…</a:t>
            </a:r>
            <a:endParaRPr lang="en-US" sz="1050" b="0" dirty="0">
              <a:solidFill>
                <a:prstClr val="black"/>
              </a:solidFill>
            </a:endParaRPr>
          </a:p>
        </p:txBody>
      </p:sp>
      <p:sp>
        <p:nvSpPr>
          <p:cNvPr id="40" name="TextBox 81"/>
          <p:cNvSpPr txBox="1"/>
          <p:nvPr/>
        </p:nvSpPr>
        <p:spPr>
          <a:xfrm>
            <a:off x="4324001" y="2213503"/>
            <a:ext cx="590604"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BOM:</a:t>
            </a:r>
            <a:endParaRPr lang="en-US" sz="1200" b="0" dirty="0">
              <a:solidFill>
                <a:prstClr val="black"/>
              </a:solidFill>
              <a:latin typeface="Calibri" panose="020F0502020204030204"/>
              <a:ea typeface="+mn-ea"/>
            </a:endParaRPr>
          </a:p>
        </p:txBody>
      </p:sp>
      <p:sp>
        <p:nvSpPr>
          <p:cNvPr id="41" name="Rectangle 40"/>
          <p:cNvSpPr/>
          <p:nvPr/>
        </p:nvSpPr>
        <p:spPr>
          <a:xfrm>
            <a:off x="4850384" y="2283422"/>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Select…</a:t>
            </a:r>
          </a:p>
        </p:txBody>
      </p:sp>
      <p:sp>
        <p:nvSpPr>
          <p:cNvPr id="43" name="Isosceles Triangle 42"/>
          <p:cNvSpPr/>
          <p:nvPr/>
        </p:nvSpPr>
        <p:spPr>
          <a:xfrm rot="10800000">
            <a:off x="5482754" y="2313559"/>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44" name="TextBox 87"/>
          <p:cNvSpPr txBox="1"/>
          <p:nvPr/>
        </p:nvSpPr>
        <p:spPr>
          <a:xfrm>
            <a:off x="6104775" y="1035413"/>
            <a:ext cx="721426" cy="27574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Funded:</a:t>
            </a:r>
            <a:endParaRPr lang="en-US" sz="1200" b="0" dirty="0">
              <a:solidFill>
                <a:prstClr val="black"/>
              </a:solidFill>
              <a:latin typeface="Calibri" panose="020F0502020204030204"/>
              <a:ea typeface="+mn-ea"/>
            </a:endParaRPr>
          </a:p>
        </p:txBody>
      </p:sp>
      <p:sp>
        <p:nvSpPr>
          <p:cNvPr id="45" name="Rectangle 44"/>
          <p:cNvSpPr/>
          <p:nvPr/>
        </p:nvSpPr>
        <p:spPr>
          <a:xfrm>
            <a:off x="6778303" y="1104703"/>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N</a:t>
            </a:r>
          </a:p>
        </p:txBody>
      </p:sp>
      <p:sp>
        <p:nvSpPr>
          <p:cNvPr id="46" name="Isosceles Triangle 45"/>
          <p:cNvSpPr/>
          <p:nvPr/>
        </p:nvSpPr>
        <p:spPr>
          <a:xfrm rot="10800000">
            <a:off x="7072890" y="1134840"/>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47" name="TextBox 90"/>
          <p:cNvSpPr txBox="1"/>
          <p:nvPr/>
        </p:nvSpPr>
        <p:spPr>
          <a:xfrm>
            <a:off x="3792311" y="1034784"/>
            <a:ext cx="760400"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Contract:</a:t>
            </a:r>
            <a:endParaRPr lang="en-US" sz="1200" b="0" dirty="0">
              <a:solidFill>
                <a:srgbClr val="FF0000"/>
              </a:solidFill>
              <a:latin typeface="Calibri" panose="020F0502020204030204"/>
              <a:ea typeface="+mn-ea"/>
            </a:endParaRPr>
          </a:p>
        </p:txBody>
      </p:sp>
      <p:sp>
        <p:nvSpPr>
          <p:cNvPr id="48" name="Rectangle 47"/>
          <p:cNvSpPr/>
          <p:nvPr/>
        </p:nvSpPr>
        <p:spPr>
          <a:xfrm>
            <a:off x="4495367" y="1104703"/>
            <a:ext cx="1596226"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Select…</a:t>
            </a:r>
            <a:endParaRPr lang="en-US" sz="1050" b="0" dirty="0">
              <a:solidFill>
                <a:prstClr val="black"/>
              </a:solidFill>
            </a:endParaRPr>
          </a:p>
        </p:txBody>
      </p:sp>
      <p:sp>
        <p:nvSpPr>
          <p:cNvPr id="54" name="TextBox 99"/>
          <p:cNvSpPr txBox="1"/>
          <p:nvPr/>
        </p:nvSpPr>
        <p:spPr>
          <a:xfrm>
            <a:off x="7329982" y="1034784"/>
            <a:ext cx="46031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FEA:</a:t>
            </a:r>
            <a:endParaRPr lang="en-US" sz="1200" b="0" dirty="0">
              <a:solidFill>
                <a:prstClr val="black"/>
              </a:solidFill>
              <a:latin typeface="Calibri" panose="020F0502020204030204"/>
              <a:ea typeface="+mn-ea"/>
            </a:endParaRPr>
          </a:p>
        </p:txBody>
      </p:sp>
      <p:sp>
        <p:nvSpPr>
          <p:cNvPr id="55" name="Rectangle 54"/>
          <p:cNvSpPr/>
          <p:nvPr/>
        </p:nvSpPr>
        <p:spPr>
          <a:xfrm>
            <a:off x="7747794" y="1104703"/>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a:t>
            </a:r>
            <a:endParaRPr lang="en-US" sz="1050" b="0" dirty="0">
              <a:solidFill>
                <a:prstClr val="black"/>
              </a:solidFill>
            </a:endParaRPr>
          </a:p>
        </p:txBody>
      </p:sp>
      <p:sp>
        <p:nvSpPr>
          <p:cNvPr id="56" name="Isosceles Triangle 55"/>
          <p:cNvSpPr/>
          <p:nvPr/>
        </p:nvSpPr>
        <p:spPr>
          <a:xfrm rot="10800000">
            <a:off x="8042381" y="1134840"/>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92" name="TextBox 110"/>
          <p:cNvSpPr txBox="1"/>
          <p:nvPr/>
        </p:nvSpPr>
        <p:spPr>
          <a:xfrm>
            <a:off x="6481110" y="2213503"/>
            <a:ext cx="100251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Next Review:</a:t>
            </a:r>
            <a:endParaRPr lang="en-US" sz="1200" b="0" dirty="0">
              <a:solidFill>
                <a:prstClr val="black"/>
              </a:solidFill>
              <a:latin typeface="Calibri" panose="020F0502020204030204"/>
              <a:ea typeface="+mn-ea"/>
            </a:endParaRPr>
          </a:p>
        </p:txBody>
      </p:sp>
      <p:sp>
        <p:nvSpPr>
          <p:cNvPr id="93" name="Rectangle 92"/>
          <p:cNvSpPr/>
          <p:nvPr/>
        </p:nvSpPr>
        <p:spPr>
          <a:xfrm>
            <a:off x="7438485" y="2283422"/>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94" name="Picture 93"/>
          <p:cNvPicPr>
            <a:picLocks noChangeAspect="1"/>
          </p:cNvPicPr>
          <p:nvPr/>
        </p:nvPicPr>
        <p:blipFill>
          <a:blip r:embed="rId3"/>
          <a:stretch>
            <a:fillRect/>
          </a:stretch>
        </p:blipFill>
        <p:spPr>
          <a:xfrm>
            <a:off x="8194837" y="2281904"/>
            <a:ext cx="120169" cy="140197"/>
          </a:xfrm>
          <a:prstGeom prst="rect">
            <a:avLst/>
          </a:prstGeom>
        </p:spPr>
      </p:pic>
      <p:sp>
        <p:nvSpPr>
          <p:cNvPr id="95" name="Rectangle 94"/>
          <p:cNvSpPr/>
          <p:nvPr/>
        </p:nvSpPr>
        <p:spPr>
          <a:xfrm>
            <a:off x="2809025" y="6227540"/>
            <a:ext cx="64008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Print</a:t>
            </a:r>
            <a:endParaRPr lang="en-US" sz="1200" b="0" dirty="0">
              <a:solidFill>
                <a:prstClr val="black"/>
              </a:solidFill>
            </a:endParaRPr>
          </a:p>
        </p:txBody>
      </p:sp>
      <p:sp>
        <p:nvSpPr>
          <p:cNvPr id="146" name="Date Placeholder 145"/>
          <p:cNvSpPr>
            <a:spLocks noGrp="1"/>
          </p:cNvSpPr>
          <p:nvPr>
            <p:ph type="dt" sz="half" idx="10"/>
          </p:nvPr>
        </p:nvSpPr>
        <p:spPr/>
        <p:txBody>
          <a:bodyPr/>
          <a:lstStyle/>
          <a:p>
            <a:r>
              <a:rPr lang="en-US" dirty="0" smtClean="0"/>
              <a:t>5/17/17</a:t>
            </a:r>
            <a:endParaRPr lang="en-US" dirty="0"/>
          </a:p>
        </p:txBody>
      </p:sp>
      <p:sp>
        <p:nvSpPr>
          <p:cNvPr id="147" name="Footer Placeholder 146"/>
          <p:cNvSpPr>
            <a:spLocks noGrp="1"/>
          </p:cNvSpPr>
          <p:nvPr>
            <p:ph type="ftr" sz="quarter" idx="11"/>
          </p:nvPr>
        </p:nvSpPr>
        <p:spPr/>
        <p:txBody>
          <a:bodyPr/>
          <a:lstStyle/>
          <a:p>
            <a:endParaRPr lang="en-US" dirty="0"/>
          </a:p>
        </p:txBody>
      </p:sp>
      <p:sp>
        <p:nvSpPr>
          <p:cNvPr id="148" name="Slide Number Placeholder 147"/>
          <p:cNvSpPr>
            <a:spLocks noGrp="1"/>
          </p:cNvSpPr>
          <p:nvPr>
            <p:ph type="sldNum" sz="quarter" idx="12"/>
          </p:nvPr>
        </p:nvSpPr>
        <p:spPr/>
        <p:txBody>
          <a:bodyPr/>
          <a:lstStyle/>
          <a:p>
            <a:fld id="{E7E4F1F3-89CE-45FD-84A5-5DB6D4995480}" type="slidenum">
              <a:rPr lang="en-US" smtClean="0"/>
              <a:t>5</a:t>
            </a:fld>
            <a:endParaRPr lang="en-US" dirty="0"/>
          </a:p>
        </p:txBody>
      </p:sp>
      <p:sp>
        <p:nvSpPr>
          <p:cNvPr id="116" name="Rectangle 115"/>
          <p:cNvSpPr/>
          <p:nvPr/>
        </p:nvSpPr>
        <p:spPr>
          <a:xfrm>
            <a:off x="4488356" y="1327862"/>
            <a:ext cx="999833" cy="137160"/>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Joe Smith</a:t>
            </a:r>
            <a:endParaRPr lang="en-US" sz="1050" b="0" dirty="0">
              <a:solidFill>
                <a:schemeClr val="tx1"/>
              </a:solidFill>
            </a:endParaRPr>
          </a:p>
        </p:txBody>
      </p:sp>
      <p:sp>
        <p:nvSpPr>
          <p:cNvPr id="120" name="TextBox 90"/>
          <p:cNvSpPr txBox="1"/>
          <p:nvPr/>
        </p:nvSpPr>
        <p:spPr>
          <a:xfrm>
            <a:off x="3687870" y="1243202"/>
            <a:ext cx="861453"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Originator:</a:t>
            </a:r>
            <a:endParaRPr lang="en-US" sz="1200" b="0" dirty="0">
              <a:solidFill>
                <a:schemeClr val="tx1"/>
              </a:solidFill>
              <a:latin typeface="Calibri" panose="020F0502020204030204"/>
              <a:ea typeface="+mn-ea"/>
            </a:endParaRPr>
          </a:p>
        </p:txBody>
      </p:sp>
      <p:sp>
        <p:nvSpPr>
          <p:cNvPr id="115" name="Action Button: Custom 114">
            <a:hlinkClick r:id="rId4" action="ppaction://hlinksldjump" highlightClick="1"/>
          </p:cNvPr>
          <p:cNvSpPr/>
          <p:nvPr/>
        </p:nvSpPr>
        <p:spPr>
          <a:xfrm>
            <a:off x="7257742" y="6163234"/>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5" action="ppaction://hlinksldjump"/>
              </a:rPr>
              <a:t>Back</a:t>
            </a:r>
            <a:endParaRPr lang="en-US" sz="1200" b="1" dirty="0">
              <a:solidFill>
                <a:schemeClr val="tx1"/>
              </a:solidFill>
            </a:endParaRPr>
          </a:p>
        </p:txBody>
      </p:sp>
      <p:sp>
        <p:nvSpPr>
          <p:cNvPr id="119" name="Action Button: Custom 118">
            <a:hlinkClick r:id="rId4" action="ppaction://hlinksldjump" highlightClick="1"/>
          </p:cNvPr>
          <p:cNvSpPr/>
          <p:nvPr/>
        </p:nvSpPr>
        <p:spPr>
          <a:xfrm>
            <a:off x="5870555" y="6163234"/>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6" action="ppaction://hlinksldjump"/>
              </a:rPr>
              <a:t>Create PCD</a:t>
            </a:r>
            <a:endParaRPr lang="en-US" sz="1200" b="1" dirty="0">
              <a:solidFill>
                <a:schemeClr val="tx1"/>
              </a:solidFill>
            </a:endParaRPr>
          </a:p>
        </p:txBody>
      </p:sp>
      <p:sp>
        <p:nvSpPr>
          <p:cNvPr id="132" name="TextBox 90"/>
          <p:cNvSpPr txBox="1"/>
          <p:nvPr/>
        </p:nvSpPr>
        <p:spPr>
          <a:xfrm>
            <a:off x="830212" y="1034154"/>
            <a:ext cx="90274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PCD Status:</a:t>
            </a:r>
            <a:endParaRPr lang="en-US" sz="1200" b="0" dirty="0">
              <a:solidFill>
                <a:schemeClr val="tx1"/>
              </a:solidFill>
              <a:latin typeface="Calibri" panose="020F0502020204030204"/>
              <a:ea typeface="+mn-ea"/>
            </a:endParaRPr>
          </a:p>
        </p:txBody>
      </p:sp>
      <p:sp>
        <p:nvSpPr>
          <p:cNvPr id="133" name="Rectangle 132"/>
          <p:cNvSpPr/>
          <p:nvPr/>
        </p:nvSpPr>
        <p:spPr>
          <a:xfrm>
            <a:off x="1656679" y="1104073"/>
            <a:ext cx="999833" cy="13716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a:solidFill>
                  <a:prstClr val="black"/>
                </a:solidFill>
              </a:rPr>
              <a:t>Select…</a:t>
            </a:r>
            <a:endParaRPr lang="en-US" sz="1050" b="0" dirty="0">
              <a:solidFill>
                <a:prstClr val="black"/>
              </a:solidFill>
            </a:endParaRPr>
          </a:p>
        </p:txBody>
      </p:sp>
      <p:sp>
        <p:nvSpPr>
          <p:cNvPr id="114" name="TextBox 90"/>
          <p:cNvSpPr txBox="1"/>
          <p:nvPr/>
        </p:nvSpPr>
        <p:spPr>
          <a:xfrm>
            <a:off x="775798" y="632612"/>
            <a:ext cx="862854"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100" dirty="0" smtClean="0">
                <a:solidFill>
                  <a:srgbClr val="FF0000"/>
                </a:solidFill>
                <a:latin typeface="Calibri" panose="020F0502020204030204"/>
                <a:ea typeface="+mn-ea"/>
              </a:rPr>
              <a:t>Required: *</a:t>
            </a:r>
            <a:endParaRPr lang="en-US" sz="1100" dirty="0">
              <a:solidFill>
                <a:srgbClr val="FF0000"/>
              </a:solidFill>
              <a:latin typeface="Calibri" panose="020F0502020204030204"/>
              <a:ea typeface="+mn-ea"/>
            </a:endParaRPr>
          </a:p>
        </p:txBody>
      </p:sp>
      <p:sp>
        <p:nvSpPr>
          <p:cNvPr id="145" name="TextBox 99"/>
          <p:cNvSpPr txBox="1"/>
          <p:nvPr/>
        </p:nvSpPr>
        <p:spPr>
          <a:xfrm>
            <a:off x="3523707" y="786254"/>
            <a:ext cx="45083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FY:</a:t>
            </a:r>
            <a:r>
              <a:rPr lang="en-US" sz="1200" b="0" dirty="0" smtClean="0">
                <a:solidFill>
                  <a:srgbClr val="FF0000"/>
                </a:solidFill>
                <a:latin typeface="Calibri" panose="020F0502020204030204"/>
              </a:rPr>
              <a:t>*</a:t>
            </a:r>
            <a:endParaRPr lang="en-US" sz="1200" b="0" dirty="0">
              <a:solidFill>
                <a:prstClr val="black"/>
              </a:solidFill>
              <a:latin typeface="Calibri" panose="020F0502020204030204"/>
              <a:ea typeface="+mn-ea"/>
            </a:endParaRPr>
          </a:p>
        </p:txBody>
      </p:sp>
      <p:sp>
        <p:nvSpPr>
          <p:cNvPr id="149" name="Rectangle 148"/>
          <p:cNvSpPr/>
          <p:nvPr/>
        </p:nvSpPr>
        <p:spPr>
          <a:xfrm>
            <a:off x="3906174" y="856173"/>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51" name="Isosceles Triangle 150"/>
          <p:cNvSpPr/>
          <p:nvPr/>
        </p:nvSpPr>
        <p:spPr>
          <a:xfrm rot="10800000">
            <a:off x="4200761" y="886310"/>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83" name="TextBox 99"/>
          <p:cNvSpPr txBox="1"/>
          <p:nvPr/>
        </p:nvSpPr>
        <p:spPr>
          <a:xfrm>
            <a:off x="2599832" y="1034784"/>
            <a:ext cx="564053"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Hull:</a:t>
            </a:r>
            <a:endParaRPr lang="en-US" sz="1200" b="0" dirty="0">
              <a:solidFill>
                <a:srgbClr val="FF0000"/>
              </a:solidFill>
              <a:latin typeface="Calibri" panose="020F0502020204030204"/>
            </a:endParaRPr>
          </a:p>
        </p:txBody>
      </p:sp>
      <p:sp>
        <p:nvSpPr>
          <p:cNvPr id="184" name="Rectangle 183"/>
          <p:cNvSpPr/>
          <p:nvPr/>
        </p:nvSpPr>
        <p:spPr>
          <a:xfrm>
            <a:off x="3121378" y="1104703"/>
            <a:ext cx="46818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185" name="Isosceles Triangle 184"/>
          <p:cNvSpPr/>
          <p:nvPr/>
        </p:nvSpPr>
        <p:spPr>
          <a:xfrm rot="10800000">
            <a:off x="3500189" y="1134840"/>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86" name="TextBox 99"/>
          <p:cNvSpPr txBox="1"/>
          <p:nvPr/>
        </p:nvSpPr>
        <p:spPr>
          <a:xfrm>
            <a:off x="4426404" y="786254"/>
            <a:ext cx="485479"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TI:</a:t>
            </a:r>
            <a:r>
              <a:rPr lang="en-US" sz="1200" b="0" dirty="0" smtClean="0">
                <a:solidFill>
                  <a:srgbClr val="FF0000"/>
                </a:solidFill>
                <a:latin typeface="Calibri" panose="020F0502020204030204"/>
              </a:rPr>
              <a:t>*</a:t>
            </a:r>
            <a:endParaRPr lang="en-US" sz="1200" b="0" dirty="0">
              <a:solidFill>
                <a:srgbClr val="FF0000"/>
              </a:solidFill>
              <a:latin typeface="Calibri" panose="020F0502020204030204"/>
            </a:endParaRPr>
          </a:p>
        </p:txBody>
      </p:sp>
      <p:sp>
        <p:nvSpPr>
          <p:cNvPr id="187" name="Rectangle 186"/>
          <p:cNvSpPr/>
          <p:nvPr/>
        </p:nvSpPr>
        <p:spPr>
          <a:xfrm>
            <a:off x="4848517" y="856173"/>
            <a:ext cx="485748"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188" name="Isosceles Triangle 187"/>
          <p:cNvSpPr/>
          <p:nvPr/>
        </p:nvSpPr>
        <p:spPr>
          <a:xfrm rot="10800000">
            <a:off x="5229495" y="886310"/>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89" name="TextBox 99"/>
          <p:cNvSpPr txBox="1"/>
          <p:nvPr/>
        </p:nvSpPr>
        <p:spPr>
          <a:xfrm>
            <a:off x="926295" y="1454139"/>
            <a:ext cx="144622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 Lead Time </a:t>
            </a:r>
            <a:r>
              <a:rPr lang="en-US" sz="800" b="0" dirty="0" smtClean="0">
                <a:solidFill>
                  <a:prstClr val="black"/>
                </a:solidFill>
                <a:latin typeface="Calibri" panose="020F0502020204030204"/>
                <a:ea typeface="+mn-ea"/>
              </a:rPr>
              <a:t>(days)</a:t>
            </a:r>
            <a:r>
              <a:rPr lang="en-US" sz="1200" b="0" dirty="0" smtClean="0">
                <a:solidFill>
                  <a:prstClr val="black"/>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90" name="Rectangle 189"/>
          <p:cNvSpPr/>
          <p:nvPr/>
        </p:nvSpPr>
        <p:spPr>
          <a:xfrm>
            <a:off x="2305999" y="1534224"/>
            <a:ext cx="503059"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r>
              <a:rPr lang="en-US" sz="1050" b="0" dirty="0" smtClean="0">
                <a:solidFill>
                  <a:prstClr val="black"/>
                </a:solidFill>
              </a:rPr>
              <a:t>365</a:t>
            </a:r>
            <a:endParaRPr lang="en-US" sz="1050" b="0" dirty="0">
              <a:solidFill>
                <a:prstClr val="black"/>
              </a:solidFill>
            </a:endParaRPr>
          </a:p>
        </p:txBody>
      </p:sp>
      <p:sp>
        <p:nvSpPr>
          <p:cNvPr id="192" name="TextBox 26"/>
          <p:cNvSpPr txBox="1"/>
          <p:nvPr/>
        </p:nvSpPr>
        <p:spPr>
          <a:xfrm>
            <a:off x="2996911" y="1796755"/>
            <a:ext cx="1029513"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Del Required:</a:t>
            </a:r>
            <a:endParaRPr lang="en-US" sz="1200" b="0" dirty="0">
              <a:solidFill>
                <a:srgbClr val="FF0000"/>
              </a:solidFill>
              <a:latin typeface="Calibri" panose="020F0502020204030204"/>
              <a:ea typeface="+mn-ea"/>
            </a:endParaRPr>
          </a:p>
        </p:txBody>
      </p:sp>
      <p:sp>
        <p:nvSpPr>
          <p:cNvPr id="193" name="Rectangle 192"/>
          <p:cNvSpPr/>
          <p:nvPr/>
        </p:nvSpPr>
        <p:spPr>
          <a:xfrm>
            <a:off x="3943940" y="1866674"/>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194" name="Picture 193"/>
          <p:cNvPicPr>
            <a:picLocks noChangeAspect="1"/>
          </p:cNvPicPr>
          <p:nvPr/>
        </p:nvPicPr>
        <p:blipFill>
          <a:blip r:embed="rId3"/>
          <a:stretch>
            <a:fillRect/>
          </a:stretch>
        </p:blipFill>
        <p:spPr>
          <a:xfrm>
            <a:off x="4700696" y="1865156"/>
            <a:ext cx="120169" cy="140197"/>
          </a:xfrm>
          <a:prstGeom prst="rect">
            <a:avLst/>
          </a:prstGeom>
        </p:spPr>
      </p:pic>
      <p:sp>
        <p:nvSpPr>
          <p:cNvPr id="195" name="TextBox 99"/>
          <p:cNvSpPr txBox="1"/>
          <p:nvPr/>
        </p:nvSpPr>
        <p:spPr>
          <a:xfrm>
            <a:off x="673725" y="1796755"/>
            <a:ext cx="169879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Delivery Lead Time </a:t>
            </a:r>
            <a:r>
              <a:rPr lang="en-US" sz="800" b="0" dirty="0" smtClean="0">
                <a:solidFill>
                  <a:prstClr val="black"/>
                </a:solidFill>
                <a:latin typeface="Calibri" panose="020F0502020204030204"/>
                <a:ea typeface="+mn-ea"/>
              </a:rPr>
              <a:t>(days)</a:t>
            </a:r>
            <a:r>
              <a:rPr lang="en-US" sz="1200" b="0" dirty="0" smtClean="0">
                <a:solidFill>
                  <a:prstClr val="black"/>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96" name="Rectangle 195"/>
          <p:cNvSpPr/>
          <p:nvPr/>
        </p:nvSpPr>
        <p:spPr>
          <a:xfrm>
            <a:off x="2305999" y="1866674"/>
            <a:ext cx="503059"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r>
              <a:rPr lang="en-US" sz="1050" b="0" dirty="0" smtClean="0">
                <a:solidFill>
                  <a:prstClr val="black"/>
                </a:solidFill>
              </a:rPr>
              <a:t>90</a:t>
            </a:r>
            <a:endParaRPr lang="en-US" sz="1050" b="0" dirty="0">
              <a:solidFill>
                <a:prstClr val="black"/>
              </a:solidFill>
            </a:endParaRPr>
          </a:p>
        </p:txBody>
      </p:sp>
      <p:sp>
        <p:nvSpPr>
          <p:cNvPr id="200" name="TextBox 16"/>
          <p:cNvSpPr txBox="1"/>
          <p:nvPr/>
        </p:nvSpPr>
        <p:spPr>
          <a:xfrm>
            <a:off x="730927" y="2002134"/>
            <a:ext cx="501512"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PN:</a:t>
            </a:r>
            <a:endParaRPr lang="en-US" sz="1200" b="0" dirty="0">
              <a:solidFill>
                <a:prstClr val="black"/>
              </a:solidFill>
              <a:latin typeface="Calibri" panose="020F0502020204030204"/>
              <a:ea typeface="+mn-ea"/>
            </a:endParaRPr>
          </a:p>
        </p:txBody>
      </p:sp>
      <p:sp>
        <p:nvSpPr>
          <p:cNvPr id="201" name="Rectangle 200"/>
          <p:cNvSpPr/>
          <p:nvPr/>
        </p:nvSpPr>
        <p:spPr>
          <a:xfrm>
            <a:off x="1174281" y="2072053"/>
            <a:ext cx="109533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206" name="TextBox 90"/>
          <p:cNvSpPr txBox="1"/>
          <p:nvPr/>
        </p:nvSpPr>
        <p:spPr>
          <a:xfrm>
            <a:off x="4783526" y="1794990"/>
            <a:ext cx="853054"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Del Status:</a:t>
            </a:r>
            <a:endParaRPr lang="en-US" sz="1200" b="0" dirty="0">
              <a:solidFill>
                <a:schemeClr val="tx1"/>
              </a:solidFill>
              <a:latin typeface="Calibri" panose="020F0502020204030204"/>
              <a:ea typeface="+mn-ea"/>
            </a:endParaRPr>
          </a:p>
        </p:txBody>
      </p:sp>
      <p:sp>
        <p:nvSpPr>
          <p:cNvPr id="207" name="Rectangle 206"/>
          <p:cNvSpPr/>
          <p:nvPr/>
        </p:nvSpPr>
        <p:spPr>
          <a:xfrm>
            <a:off x="5574674" y="1864908"/>
            <a:ext cx="733338" cy="14773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Select …</a:t>
            </a:r>
            <a:endParaRPr lang="en-US" sz="1050" b="0" dirty="0">
              <a:solidFill>
                <a:schemeClr val="tx1"/>
              </a:solidFill>
            </a:endParaRPr>
          </a:p>
        </p:txBody>
      </p:sp>
      <p:sp>
        <p:nvSpPr>
          <p:cNvPr id="191" name="Rectangle 190"/>
          <p:cNvSpPr/>
          <p:nvPr/>
        </p:nvSpPr>
        <p:spPr>
          <a:xfrm>
            <a:off x="3753933" y="6227540"/>
            <a:ext cx="64008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Delete</a:t>
            </a:r>
            <a:endParaRPr lang="en-US" sz="1200" b="0" dirty="0">
              <a:solidFill>
                <a:prstClr val="black"/>
              </a:solidFill>
            </a:endParaRPr>
          </a:p>
        </p:txBody>
      </p:sp>
      <p:sp>
        <p:nvSpPr>
          <p:cNvPr id="197" name="Isosceles Triangle 196"/>
          <p:cNvSpPr/>
          <p:nvPr/>
        </p:nvSpPr>
        <p:spPr>
          <a:xfrm rot="10800000">
            <a:off x="6245200" y="1895047"/>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98" name="TextBox 87"/>
          <p:cNvSpPr txBox="1"/>
          <p:nvPr/>
        </p:nvSpPr>
        <p:spPr>
          <a:xfrm>
            <a:off x="6255999" y="1436046"/>
            <a:ext cx="74571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MAN PR:</a:t>
            </a:r>
            <a:endParaRPr lang="en-US" sz="1200" b="0" dirty="0">
              <a:solidFill>
                <a:prstClr val="black"/>
              </a:solidFill>
              <a:latin typeface="Calibri" panose="020F0502020204030204"/>
              <a:ea typeface="+mn-ea"/>
            </a:endParaRPr>
          </a:p>
        </p:txBody>
      </p:sp>
      <p:sp>
        <p:nvSpPr>
          <p:cNvPr id="199" name="Rectangle 198"/>
          <p:cNvSpPr/>
          <p:nvPr/>
        </p:nvSpPr>
        <p:spPr>
          <a:xfrm>
            <a:off x="6953819" y="1505336"/>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N</a:t>
            </a:r>
          </a:p>
        </p:txBody>
      </p:sp>
      <p:sp>
        <p:nvSpPr>
          <p:cNvPr id="202" name="Isosceles Triangle 201"/>
          <p:cNvSpPr/>
          <p:nvPr/>
        </p:nvSpPr>
        <p:spPr>
          <a:xfrm rot="10800000">
            <a:off x="7248406" y="1535473"/>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03" name="TextBox 87"/>
          <p:cNvSpPr txBox="1"/>
          <p:nvPr/>
        </p:nvSpPr>
        <p:spPr>
          <a:xfrm>
            <a:off x="6312028" y="1653761"/>
            <a:ext cx="698396"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CLW PR:</a:t>
            </a:r>
            <a:endParaRPr lang="en-US" sz="1200" b="0" dirty="0">
              <a:solidFill>
                <a:prstClr val="black"/>
              </a:solidFill>
              <a:latin typeface="Calibri" panose="020F0502020204030204"/>
              <a:ea typeface="+mn-ea"/>
            </a:endParaRPr>
          </a:p>
        </p:txBody>
      </p:sp>
      <p:sp>
        <p:nvSpPr>
          <p:cNvPr id="204" name="Rectangle 203"/>
          <p:cNvSpPr/>
          <p:nvPr/>
        </p:nvSpPr>
        <p:spPr>
          <a:xfrm>
            <a:off x="6962526" y="1777643"/>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N</a:t>
            </a:r>
          </a:p>
        </p:txBody>
      </p:sp>
      <p:sp>
        <p:nvSpPr>
          <p:cNvPr id="205" name="Isosceles Triangle 204"/>
          <p:cNvSpPr/>
          <p:nvPr/>
        </p:nvSpPr>
        <p:spPr>
          <a:xfrm rot="10800000">
            <a:off x="7257113" y="1807780"/>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08" name="Rectangle 207"/>
          <p:cNvSpPr/>
          <p:nvPr/>
        </p:nvSpPr>
        <p:spPr>
          <a:xfrm>
            <a:off x="7427389" y="1504610"/>
            <a:ext cx="725714" cy="137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209" name="Picture 208"/>
          <p:cNvPicPr>
            <a:picLocks noChangeAspect="1"/>
          </p:cNvPicPr>
          <p:nvPr/>
        </p:nvPicPr>
        <p:blipFill>
          <a:blip r:embed="rId3"/>
          <a:stretch>
            <a:fillRect/>
          </a:stretch>
        </p:blipFill>
        <p:spPr>
          <a:xfrm>
            <a:off x="8183741" y="1502299"/>
            <a:ext cx="120169" cy="140197"/>
          </a:xfrm>
          <a:prstGeom prst="rect">
            <a:avLst/>
          </a:prstGeom>
        </p:spPr>
      </p:pic>
      <p:sp>
        <p:nvSpPr>
          <p:cNvPr id="210" name="Rectangle 209"/>
          <p:cNvSpPr/>
          <p:nvPr/>
        </p:nvSpPr>
        <p:spPr>
          <a:xfrm>
            <a:off x="7427389" y="1776917"/>
            <a:ext cx="725714" cy="137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211" name="Picture 210"/>
          <p:cNvPicPr>
            <a:picLocks noChangeAspect="1"/>
          </p:cNvPicPr>
          <p:nvPr/>
        </p:nvPicPr>
        <p:blipFill>
          <a:blip r:embed="rId3"/>
          <a:stretch>
            <a:fillRect/>
          </a:stretch>
        </p:blipFill>
        <p:spPr>
          <a:xfrm>
            <a:off x="8183741" y="1774606"/>
            <a:ext cx="120169" cy="140197"/>
          </a:xfrm>
          <a:prstGeom prst="rect">
            <a:avLst/>
          </a:prstGeom>
        </p:spPr>
      </p:pic>
      <p:sp>
        <p:nvSpPr>
          <p:cNvPr id="212" name="TextBox 87"/>
          <p:cNvSpPr txBox="1"/>
          <p:nvPr/>
        </p:nvSpPr>
        <p:spPr>
          <a:xfrm>
            <a:off x="7419320" y="1258474"/>
            <a:ext cx="652744"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200" b="0" u="sng" dirty="0" smtClean="0">
                <a:solidFill>
                  <a:prstClr val="black"/>
                </a:solidFill>
                <a:latin typeface="Calibri" panose="020F0502020204030204"/>
                <a:ea typeface="+mn-ea"/>
              </a:rPr>
              <a:t>Del O/L</a:t>
            </a:r>
            <a:endParaRPr lang="en-US" sz="1200" b="0" u="sng" dirty="0">
              <a:solidFill>
                <a:prstClr val="black"/>
              </a:solidFill>
              <a:latin typeface="Calibri" panose="020F0502020204030204"/>
              <a:ea typeface="+mn-ea"/>
            </a:endParaRPr>
          </a:p>
        </p:txBody>
      </p:sp>
      <p:sp>
        <p:nvSpPr>
          <p:cNvPr id="217" name="Isosceles Triangle 216"/>
          <p:cNvSpPr/>
          <p:nvPr/>
        </p:nvSpPr>
        <p:spPr>
          <a:xfrm rot="10800000">
            <a:off x="6008913" y="1143547"/>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nvGrpSpPr>
          <p:cNvPr id="3" name="Group 2"/>
          <p:cNvGrpSpPr/>
          <p:nvPr/>
        </p:nvGrpSpPr>
        <p:grpSpPr>
          <a:xfrm>
            <a:off x="860574" y="3911358"/>
            <a:ext cx="7422851" cy="2175644"/>
            <a:chOff x="877770" y="2383864"/>
            <a:chExt cx="7422851" cy="2175644"/>
          </a:xfrm>
        </p:grpSpPr>
        <p:sp>
          <p:nvSpPr>
            <p:cNvPr id="117" name="Flowchart: Process 116"/>
            <p:cNvSpPr/>
            <p:nvPr/>
          </p:nvSpPr>
          <p:spPr>
            <a:xfrm>
              <a:off x="889137" y="2440884"/>
              <a:ext cx="7411484" cy="2118624"/>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20"/>
            <p:cNvSpPr txBox="1"/>
            <p:nvPr/>
          </p:nvSpPr>
          <p:spPr>
            <a:xfrm>
              <a:off x="877770" y="2383864"/>
              <a:ext cx="828142"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Task</a:t>
              </a:r>
              <a:endParaRPr lang="en-US" sz="1400" b="0" dirty="0">
                <a:solidFill>
                  <a:prstClr val="black"/>
                </a:solidFill>
                <a:latin typeface="Calibri" panose="020F0502020204030204"/>
                <a:ea typeface="+mn-ea"/>
              </a:endParaRPr>
            </a:p>
          </p:txBody>
        </p:sp>
        <p:sp>
          <p:nvSpPr>
            <p:cNvPr id="118" name="Rounded Rectangle 117"/>
            <p:cNvSpPr/>
            <p:nvPr/>
          </p:nvSpPr>
          <p:spPr>
            <a:xfrm>
              <a:off x="981648" y="4279893"/>
              <a:ext cx="1580577" cy="233267"/>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Task Maintenance</a:t>
              </a:r>
              <a:endParaRPr lang="en-US" sz="1200" b="1" dirty="0">
                <a:solidFill>
                  <a:schemeClr val="tx1"/>
                </a:solidFill>
              </a:endParaRPr>
            </a:p>
          </p:txBody>
        </p:sp>
        <p:cxnSp>
          <p:nvCxnSpPr>
            <p:cNvPr id="122" name="Straight Connector 121"/>
            <p:cNvCxnSpPr/>
            <p:nvPr/>
          </p:nvCxnSpPr>
          <p:spPr>
            <a:xfrm flipH="1">
              <a:off x="8190314" y="2630398"/>
              <a:ext cx="4633" cy="1929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Isosceles Triangle 122"/>
            <p:cNvSpPr/>
            <p:nvPr/>
          </p:nvSpPr>
          <p:spPr>
            <a:xfrm>
              <a:off x="8201635" y="4096058"/>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rot="10800000">
              <a:off x="8202066" y="2661163"/>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lowchart: Process 124"/>
            <p:cNvSpPr/>
            <p:nvPr/>
          </p:nvSpPr>
          <p:spPr>
            <a:xfrm>
              <a:off x="8202066" y="2792252"/>
              <a:ext cx="91440" cy="18288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889095" y="2630398"/>
              <a:ext cx="74115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81980" y="4219872"/>
              <a:ext cx="74115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8" name="Rounded Rectangle 217"/>
            <p:cNvSpPr/>
            <p:nvPr/>
          </p:nvSpPr>
          <p:spPr>
            <a:xfrm>
              <a:off x="2686567" y="4275803"/>
              <a:ext cx="1580577" cy="233267"/>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Hardware List</a:t>
              </a:r>
              <a:endParaRPr lang="en-US" sz="1200" b="1" dirty="0">
                <a:solidFill>
                  <a:schemeClr val="tx1"/>
                </a:solidFill>
              </a:endParaRPr>
            </a:p>
          </p:txBody>
        </p:sp>
      </p:grpSp>
      <p:sp>
        <p:nvSpPr>
          <p:cNvPr id="126" name="Isosceles Triangle 125"/>
          <p:cNvSpPr/>
          <p:nvPr/>
        </p:nvSpPr>
        <p:spPr>
          <a:xfrm rot="10800000">
            <a:off x="2594500" y="1130484"/>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nvGrpSpPr>
          <p:cNvPr id="59" name="Group 58"/>
          <p:cNvGrpSpPr/>
          <p:nvPr/>
        </p:nvGrpSpPr>
        <p:grpSpPr>
          <a:xfrm>
            <a:off x="884886" y="3190790"/>
            <a:ext cx="7398538" cy="733697"/>
            <a:chOff x="884886" y="3190790"/>
            <a:chExt cx="7398538" cy="733697"/>
          </a:xfrm>
        </p:grpSpPr>
        <p:sp>
          <p:nvSpPr>
            <p:cNvPr id="153" name="TextBox 128"/>
            <p:cNvSpPr txBox="1"/>
            <p:nvPr/>
          </p:nvSpPr>
          <p:spPr>
            <a:xfrm>
              <a:off x="884886" y="3190790"/>
              <a:ext cx="808172" cy="52322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Defined </a:t>
              </a:r>
            </a:p>
            <a:p>
              <a:pPr algn="r" fontAlgn="auto">
                <a:spcBef>
                  <a:spcPts val="0"/>
                </a:spcBef>
                <a:spcAft>
                  <a:spcPts val="0"/>
                </a:spcAft>
              </a:pPr>
              <a:r>
                <a:rPr lang="en-US" sz="1400" b="0" dirty="0" smtClean="0">
                  <a:solidFill>
                    <a:prstClr val="black"/>
                  </a:solidFill>
                  <a:latin typeface="Calibri" panose="020F0502020204030204"/>
                  <a:ea typeface="+mn-ea"/>
                </a:rPr>
                <a:t>Fields:</a:t>
              </a:r>
              <a:endParaRPr lang="en-US" sz="1400" b="0" dirty="0">
                <a:solidFill>
                  <a:prstClr val="black"/>
                </a:solidFill>
                <a:latin typeface="Calibri" panose="020F0502020204030204"/>
                <a:ea typeface="+mn-ea"/>
              </a:endParaRPr>
            </a:p>
          </p:txBody>
        </p:sp>
        <p:sp>
          <p:nvSpPr>
            <p:cNvPr id="144" name="Rectangle 143"/>
            <p:cNvSpPr/>
            <p:nvPr/>
          </p:nvSpPr>
          <p:spPr>
            <a:xfrm>
              <a:off x="1721945" y="3233360"/>
              <a:ext cx="6561479" cy="69112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50" name="Rectangle 149"/>
            <p:cNvSpPr/>
            <p:nvPr/>
          </p:nvSpPr>
          <p:spPr>
            <a:xfrm>
              <a:off x="1772924" y="3283042"/>
              <a:ext cx="5885371" cy="569344"/>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155" name="Rectangle 154"/>
            <p:cNvSpPr/>
            <p:nvPr/>
          </p:nvSpPr>
          <p:spPr>
            <a:xfrm>
              <a:off x="3021367" y="3400213"/>
              <a:ext cx="1394354" cy="1538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Select/Enter…</a:t>
              </a:r>
            </a:p>
          </p:txBody>
        </p:sp>
        <p:sp>
          <p:nvSpPr>
            <p:cNvPr id="157" name="Rectangle 156"/>
            <p:cNvSpPr/>
            <p:nvPr/>
          </p:nvSpPr>
          <p:spPr>
            <a:xfrm>
              <a:off x="2051122" y="3400213"/>
              <a:ext cx="921345" cy="1393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Select</a:t>
              </a:r>
            </a:p>
          </p:txBody>
        </p:sp>
        <p:sp>
          <p:nvSpPr>
            <p:cNvPr id="165" name="Rectangle 164"/>
            <p:cNvSpPr/>
            <p:nvPr/>
          </p:nvSpPr>
          <p:spPr>
            <a:xfrm>
              <a:off x="7743073" y="3299187"/>
              <a:ext cx="478141" cy="1945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166" name="Rectangle 165"/>
            <p:cNvSpPr/>
            <p:nvPr/>
          </p:nvSpPr>
          <p:spPr>
            <a:xfrm>
              <a:off x="7743073" y="3574778"/>
              <a:ext cx="479439" cy="17354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a:t>
              </a:r>
              <a:endParaRPr lang="en-US" sz="1200" b="0" dirty="0">
                <a:solidFill>
                  <a:prstClr val="black"/>
                </a:solidFill>
              </a:endParaRPr>
            </a:p>
          </p:txBody>
        </p:sp>
        <p:sp>
          <p:nvSpPr>
            <p:cNvPr id="167" name="Isosceles Triangle 166"/>
            <p:cNvSpPr/>
            <p:nvPr/>
          </p:nvSpPr>
          <p:spPr>
            <a:xfrm rot="10800000">
              <a:off x="2847350" y="3429158"/>
              <a:ext cx="91334"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73" name="Flowchart: Process 172"/>
            <p:cNvSpPr/>
            <p:nvPr/>
          </p:nvSpPr>
          <p:spPr>
            <a:xfrm>
              <a:off x="1882577" y="3429118"/>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5" name="Straight Connector 174"/>
            <p:cNvCxnSpPr/>
            <p:nvPr/>
          </p:nvCxnSpPr>
          <p:spPr>
            <a:xfrm flipH="1">
              <a:off x="7521630" y="3296105"/>
              <a:ext cx="6223" cy="5729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6" name="Isosceles Triangle 175"/>
            <p:cNvSpPr/>
            <p:nvPr/>
          </p:nvSpPr>
          <p:spPr>
            <a:xfrm>
              <a:off x="7546527" y="3722721"/>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Isosceles Triangle 176"/>
            <p:cNvSpPr/>
            <p:nvPr/>
          </p:nvSpPr>
          <p:spPr>
            <a:xfrm rot="10800000">
              <a:off x="7560021" y="3347825"/>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lowchart: Process 177"/>
            <p:cNvSpPr/>
            <p:nvPr/>
          </p:nvSpPr>
          <p:spPr>
            <a:xfrm>
              <a:off x="7560021" y="3478914"/>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p:cNvGrpSpPr/>
          <p:nvPr/>
        </p:nvGrpSpPr>
        <p:grpSpPr>
          <a:xfrm>
            <a:off x="830212" y="2485592"/>
            <a:ext cx="7436975" cy="675823"/>
            <a:chOff x="830212" y="2485592"/>
            <a:chExt cx="7436975" cy="675823"/>
          </a:xfrm>
        </p:grpSpPr>
        <p:sp>
          <p:nvSpPr>
            <p:cNvPr id="140" name="TextBox 44"/>
            <p:cNvSpPr txBox="1"/>
            <p:nvPr/>
          </p:nvSpPr>
          <p:spPr>
            <a:xfrm>
              <a:off x="830212" y="2529436"/>
              <a:ext cx="858504" cy="309314"/>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Remarks:</a:t>
              </a:r>
              <a:endParaRPr lang="en-US" sz="1400" b="0" dirty="0">
                <a:solidFill>
                  <a:prstClr val="black"/>
                </a:solidFill>
                <a:latin typeface="Calibri" panose="020F0502020204030204"/>
                <a:ea typeface="+mn-ea"/>
              </a:endParaRPr>
            </a:p>
          </p:txBody>
        </p:sp>
        <p:sp>
          <p:nvSpPr>
            <p:cNvPr id="128" name="Rectangle 127"/>
            <p:cNvSpPr/>
            <p:nvPr/>
          </p:nvSpPr>
          <p:spPr>
            <a:xfrm>
              <a:off x="1724844" y="2485592"/>
              <a:ext cx="6542343" cy="6758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29" name="Rectangle 128"/>
            <p:cNvSpPr/>
            <p:nvPr/>
          </p:nvSpPr>
          <p:spPr>
            <a:xfrm>
              <a:off x="1775882" y="2535274"/>
              <a:ext cx="5892230" cy="569344"/>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130" name="Rectangle 129"/>
            <p:cNvSpPr/>
            <p:nvPr/>
          </p:nvSpPr>
          <p:spPr>
            <a:xfrm>
              <a:off x="1969721" y="2652444"/>
              <a:ext cx="5486400" cy="1615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Enter Remarks…</a:t>
              </a:r>
              <a:endParaRPr lang="en-US" sz="800" b="0" dirty="0">
                <a:solidFill>
                  <a:prstClr val="black"/>
                </a:solidFill>
              </a:endParaRPr>
            </a:p>
          </p:txBody>
        </p:sp>
        <p:sp>
          <p:nvSpPr>
            <p:cNvPr id="134" name="Rectangle 133"/>
            <p:cNvSpPr/>
            <p:nvPr/>
          </p:nvSpPr>
          <p:spPr>
            <a:xfrm>
              <a:off x="7743073" y="2551419"/>
              <a:ext cx="478698" cy="1945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135" name="Rectangle 134"/>
            <p:cNvSpPr/>
            <p:nvPr/>
          </p:nvSpPr>
          <p:spPr>
            <a:xfrm>
              <a:off x="7743073" y="2827010"/>
              <a:ext cx="479998" cy="17354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a:t>
              </a:r>
              <a:endParaRPr lang="en-US" sz="1200" b="0" dirty="0">
                <a:solidFill>
                  <a:prstClr val="black"/>
                </a:solidFill>
              </a:endParaRPr>
            </a:p>
          </p:txBody>
        </p:sp>
        <p:sp>
          <p:nvSpPr>
            <p:cNvPr id="138" name="Flowchart: Process 137"/>
            <p:cNvSpPr/>
            <p:nvPr/>
          </p:nvSpPr>
          <p:spPr>
            <a:xfrm>
              <a:off x="1820347" y="268135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1" name="Straight Connector 140"/>
            <p:cNvCxnSpPr/>
            <p:nvPr/>
          </p:nvCxnSpPr>
          <p:spPr>
            <a:xfrm>
              <a:off x="7533955" y="2548337"/>
              <a:ext cx="12921" cy="5729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2" name="Isosceles Triangle 141"/>
            <p:cNvSpPr/>
            <p:nvPr/>
          </p:nvSpPr>
          <p:spPr>
            <a:xfrm>
              <a:off x="7565729" y="296638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Isosceles Triangle 142"/>
            <p:cNvSpPr/>
            <p:nvPr/>
          </p:nvSpPr>
          <p:spPr>
            <a:xfrm rot="10800000">
              <a:off x="7566160" y="26000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lowchart: Process 151"/>
            <p:cNvSpPr/>
            <p:nvPr/>
          </p:nvSpPr>
          <p:spPr>
            <a:xfrm>
              <a:off x="7566160" y="2731146"/>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1" name="Rectangle 130"/>
          <p:cNvSpPr/>
          <p:nvPr/>
        </p:nvSpPr>
        <p:spPr>
          <a:xfrm>
            <a:off x="4698840" y="6235556"/>
            <a:ext cx="64008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Cancel</a:t>
            </a:r>
            <a:endParaRPr lang="en-US" sz="1200" b="0" dirty="0">
              <a:solidFill>
                <a:prstClr val="black"/>
              </a:solidFill>
            </a:endParaRPr>
          </a:p>
        </p:txBody>
      </p:sp>
      <p:sp>
        <p:nvSpPr>
          <p:cNvPr id="136" name="TextBox 26"/>
          <p:cNvSpPr txBox="1"/>
          <p:nvPr/>
        </p:nvSpPr>
        <p:spPr>
          <a:xfrm>
            <a:off x="3008737" y="1635251"/>
            <a:ext cx="101995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Internal RDD:</a:t>
            </a:r>
            <a:endParaRPr lang="en-US" sz="1200" b="0" dirty="0">
              <a:solidFill>
                <a:srgbClr val="FF0000"/>
              </a:solidFill>
              <a:latin typeface="Calibri" panose="020F0502020204030204"/>
              <a:ea typeface="+mn-ea"/>
            </a:endParaRPr>
          </a:p>
        </p:txBody>
      </p:sp>
      <p:sp>
        <p:nvSpPr>
          <p:cNvPr id="137" name="Rectangle 136"/>
          <p:cNvSpPr/>
          <p:nvPr/>
        </p:nvSpPr>
        <p:spPr>
          <a:xfrm>
            <a:off x="3946212" y="1691522"/>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154" name="Picture 153"/>
          <p:cNvPicPr>
            <a:picLocks noChangeAspect="1"/>
          </p:cNvPicPr>
          <p:nvPr/>
        </p:nvPicPr>
        <p:blipFill>
          <a:blip r:embed="rId3"/>
          <a:stretch>
            <a:fillRect/>
          </a:stretch>
        </p:blipFill>
        <p:spPr>
          <a:xfrm>
            <a:off x="4702968" y="1690004"/>
            <a:ext cx="120169" cy="140197"/>
          </a:xfrm>
          <a:prstGeom prst="rect">
            <a:avLst/>
          </a:prstGeom>
        </p:spPr>
      </p:pic>
      <p:sp>
        <p:nvSpPr>
          <p:cNvPr id="156" name="TextBox 99"/>
          <p:cNvSpPr txBox="1"/>
          <p:nvPr/>
        </p:nvSpPr>
        <p:spPr>
          <a:xfrm>
            <a:off x="708762" y="1621603"/>
            <a:ext cx="1666034"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Int RDD Lead Time </a:t>
            </a:r>
            <a:r>
              <a:rPr lang="en-US" sz="800" b="0" dirty="0" smtClean="0">
                <a:solidFill>
                  <a:prstClr val="black"/>
                </a:solidFill>
                <a:latin typeface="Calibri" panose="020F0502020204030204"/>
                <a:ea typeface="+mn-ea"/>
              </a:rPr>
              <a:t>(days)</a:t>
            </a:r>
            <a:r>
              <a:rPr lang="en-US" sz="1200" b="0" dirty="0" smtClean="0">
                <a:solidFill>
                  <a:prstClr val="black"/>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58" name="Rectangle 157"/>
          <p:cNvSpPr/>
          <p:nvPr/>
        </p:nvSpPr>
        <p:spPr>
          <a:xfrm>
            <a:off x="2308271" y="1691522"/>
            <a:ext cx="503059"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r>
              <a:rPr lang="en-US" sz="1050" b="0" dirty="0" smtClean="0">
                <a:solidFill>
                  <a:prstClr val="black"/>
                </a:solidFill>
              </a:rPr>
              <a:t>0</a:t>
            </a:r>
            <a:endParaRPr lang="en-US" sz="1050" b="0" dirty="0">
              <a:solidFill>
                <a:prstClr val="black"/>
              </a:solidFill>
            </a:endParaRPr>
          </a:p>
        </p:txBody>
      </p:sp>
    </p:spTree>
    <p:extLst>
      <p:ext uri="{BB962C8B-B14F-4D97-AF65-F5344CB8AC3E}">
        <p14:creationId xmlns:p14="http://schemas.microsoft.com/office/powerpoint/2010/main" val="25224498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44" y="78721"/>
            <a:ext cx="7886700" cy="794899"/>
          </a:xfrm>
        </p:spPr>
        <p:txBody>
          <a:bodyPr/>
          <a:lstStyle/>
          <a:p>
            <a:r>
              <a:rPr lang="en-US" dirty="0" smtClean="0"/>
              <a:t>PCD Search</a:t>
            </a:r>
            <a:endParaRPr lang="en-US" dirty="0"/>
          </a:p>
        </p:txBody>
      </p:sp>
      <p:sp>
        <p:nvSpPr>
          <p:cNvPr id="4" name="Date Placeholder 3"/>
          <p:cNvSpPr>
            <a:spLocks noGrp="1"/>
          </p:cNvSpPr>
          <p:nvPr>
            <p:ph type="dt" sz="half" idx="10"/>
          </p:nvPr>
        </p:nvSpPr>
        <p:spPr/>
        <p:txBody>
          <a:bodyPr/>
          <a:lstStyle/>
          <a:p>
            <a:r>
              <a:rPr lang="en-US" dirty="0" smtClean="0"/>
              <a:t>5/10/2017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50</a:t>
            </a:fld>
            <a:endParaRPr lang="en-US" dirty="0"/>
          </a:p>
        </p:txBody>
      </p:sp>
      <p:pic>
        <p:nvPicPr>
          <p:cNvPr id="8" name="Picture 7"/>
          <p:cNvPicPr>
            <a:picLocks noChangeAspect="1"/>
          </p:cNvPicPr>
          <p:nvPr/>
        </p:nvPicPr>
        <p:blipFill>
          <a:blip r:embed="rId3"/>
          <a:stretch>
            <a:fillRect/>
          </a:stretch>
        </p:blipFill>
        <p:spPr>
          <a:xfrm>
            <a:off x="457200" y="1314508"/>
            <a:ext cx="8229600" cy="4474845"/>
          </a:xfrm>
          <a:prstGeom prst="rect">
            <a:avLst/>
          </a:prstGeom>
        </p:spPr>
      </p:pic>
      <p:grpSp>
        <p:nvGrpSpPr>
          <p:cNvPr id="7" name="Group 6"/>
          <p:cNvGrpSpPr/>
          <p:nvPr/>
        </p:nvGrpSpPr>
        <p:grpSpPr>
          <a:xfrm>
            <a:off x="754508" y="986408"/>
            <a:ext cx="7645213" cy="5414392"/>
            <a:chOff x="754508" y="986408"/>
            <a:chExt cx="7645213" cy="5414392"/>
          </a:xfrm>
        </p:grpSpPr>
        <p:cxnSp>
          <p:nvCxnSpPr>
            <p:cNvPr id="9" name="Straight Connector 8"/>
            <p:cNvCxnSpPr/>
            <p:nvPr/>
          </p:nvCxnSpPr>
          <p:spPr>
            <a:xfrm>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911413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9826"/>
            <a:ext cx="7886700" cy="794899"/>
          </a:xfrm>
        </p:spPr>
        <p:txBody>
          <a:bodyPr/>
          <a:lstStyle/>
          <a:p>
            <a:r>
              <a:rPr lang="en-US" dirty="0" smtClean="0"/>
              <a:t>Current PCD Entry Screen</a:t>
            </a:r>
            <a:endParaRPr lang="en-US" dirty="0"/>
          </a:p>
        </p:txBody>
      </p:sp>
      <p:sp>
        <p:nvSpPr>
          <p:cNvPr id="4" name="Date Placeholder 3"/>
          <p:cNvSpPr>
            <a:spLocks noGrp="1"/>
          </p:cNvSpPr>
          <p:nvPr>
            <p:ph type="dt" sz="half" idx="10"/>
          </p:nvPr>
        </p:nvSpPr>
        <p:spPr/>
        <p:txBody>
          <a:bodyPr/>
          <a:lstStyle/>
          <a:p>
            <a:r>
              <a:rPr lang="en-US" dirty="0" smtClean="0"/>
              <a:t>5/10/2017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51</a:t>
            </a:fld>
            <a:endParaRPr lang="en-US" dirty="0"/>
          </a:p>
        </p:txBody>
      </p:sp>
      <p:sp>
        <p:nvSpPr>
          <p:cNvPr id="98" name="Rectangle 97"/>
          <p:cNvSpPr/>
          <p:nvPr/>
        </p:nvSpPr>
        <p:spPr>
          <a:xfrm>
            <a:off x="301284" y="766844"/>
            <a:ext cx="8549753" cy="5139869"/>
          </a:xfrm>
          <a:prstGeom prst="rect">
            <a:avLst/>
          </a:prstGeom>
          <a:ln>
            <a:solidFill>
              <a:schemeClr val="tx1"/>
            </a:solidFill>
          </a:ln>
        </p:spPr>
        <p:txBody>
          <a:bodyPr wrap="square">
            <a:spAutoFit/>
          </a:bodyPr>
          <a:lstStyle/>
          <a:p>
            <a:pPr>
              <a:tabLst>
                <a:tab pos="1144588" algn="l"/>
                <a:tab pos="4171950" algn="l"/>
              </a:tabLst>
            </a:pPr>
            <a:r>
              <a:rPr lang="en-US" sz="1000" b="1" dirty="0" smtClean="0">
                <a:solidFill>
                  <a:srgbClr val="FF0000"/>
                </a:solidFill>
              </a:rPr>
              <a:t>*</a:t>
            </a:r>
            <a:r>
              <a:rPr lang="en-US" sz="1000" b="1" dirty="0" smtClean="0"/>
              <a:t> </a:t>
            </a:r>
            <a:r>
              <a:rPr lang="en-US" sz="1000" b="1" dirty="0"/>
              <a:t>= Required Field New PCD  </a:t>
            </a:r>
          </a:p>
          <a:p>
            <a:pPr>
              <a:tabLst>
                <a:tab pos="1144588" algn="l"/>
                <a:tab pos="4171950" algn="l"/>
              </a:tabLst>
            </a:pPr>
            <a:r>
              <a:rPr lang="en-US" sz="1000" b="1" dirty="0"/>
              <a:t> </a:t>
            </a:r>
          </a:p>
          <a:p>
            <a:pPr>
              <a:tabLst>
                <a:tab pos="1144588" algn="l"/>
                <a:tab pos="4171950" algn="l"/>
              </a:tabLst>
            </a:pPr>
            <a:r>
              <a:rPr lang="en-US" sz="1000" b="1" dirty="0" smtClean="0"/>
              <a:t>PCD:	</a:t>
            </a:r>
            <a:r>
              <a:rPr lang="en-US" sz="1000" dirty="0" smtClean="0"/>
              <a:t>Draft-001316</a:t>
            </a:r>
            <a:r>
              <a:rPr lang="en-US" sz="1000" b="1" dirty="0" smtClean="0"/>
              <a:t> 	Date:	</a:t>
            </a:r>
            <a:r>
              <a:rPr lang="en-US" sz="1000" dirty="0" smtClean="0"/>
              <a:t>4/26/2017</a:t>
            </a:r>
            <a:r>
              <a:rPr lang="en-US" sz="1000" b="1" dirty="0" smtClean="0"/>
              <a:t>   </a:t>
            </a:r>
            <a:endParaRPr lang="en-US" sz="1000" b="1" dirty="0"/>
          </a:p>
          <a:p>
            <a:pPr>
              <a:tabLst>
                <a:tab pos="1144588" algn="l"/>
                <a:tab pos="4171950" algn="l"/>
              </a:tabLst>
            </a:pPr>
            <a:r>
              <a:rPr lang="en-US" sz="1000" b="1" dirty="0" smtClean="0"/>
              <a:t>Current Status:	</a:t>
            </a:r>
            <a:r>
              <a:rPr lang="en-US" sz="1000" dirty="0" smtClean="0"/>
              <a:t>New</a:t>
            </a:r>
            <a:r>
              <a:rPr lang="en-US" sz="1000" b="1" dirty="0" smtClean="0"/>
              <a:t> 	Revision:	</a:t>
            </a:r>
            <a:r>
              <a:rPr lang="en-US" sz="1000" dirty="0" smtClean="0"/>
              <a:t>New</a:t>
            </a:r>
            <a:r>
              <a:rPr lang="en-US" sz="1000" b="1" dirty="0" smtClean="0"/>
              <a:t>   </a:t>
            </a:r>
            <a:endParaRPr lang="en-US" sz="1000" b="1" dirty="0"/>
          </a:p>
          <a:p>
            <a:pPr>
              <a:tabLst>
                <a:tab pos="1144588" algn="l"/>
                <a:tab pos="4171950" algn="l"/>
              </a:tabLst>
            </a:pPr>
            <a:r>
              <a:rPr lang="en-US" sz="1000" b="1" dirty="0"/>
              <a:t>Department</a:t>
            </a:r>
            <a:r>
              <a:rPr lang="en-US" sz="1000" b="1" dirty="0">
                <a:solidFill>
                  <a:srgbClr val="FF0000"/>
                </a:solidFill>
              </a:rPr>
              <a:t>*</a:t>
            </a:r>
            <a:r>
              <a:rPr lang="en-US" sz="1000" b="1" dirty="0"/>
              <a:t>: </a:t>
            </a:r>
            <a:r>
              <a:rPr lang="en-US" sz="1000" b="1" dirty="0" smtClean="0"/>
              <a:t>		Originator:	</a:t>
            </a:r>
            <a:r>
              <a:rPr lang="en-US" sz="1000" dirty="0" smtClean="0"/>
              <a:t>Belford</a:t>
            </a:r>
            <a:r>
              <a:rPr lang="en-US" sz="1000" dirty="0"/>
              <a:t>, Eugene</a:t>
            </a:r>
            <a:r>
              <a:rPr lang="en-US" sz="1000" b="1" dirty="0"/>
              <a:t>   </a:t>
            </a:r>
          </a:p>
          <a:p>
            <a:pPr>
              <a:tabLst>
                <a:tab pos="1144588" algn="l"/>
                <a:tab pos="4171950" algn="l"/>
              </a:tabLst>
            </a:pPr>
            <a:r>
              <a:rPr lang="en-US" sz="1000" b="1" dirty="0"/>
              <a:t>Subject</a:t>
            </a:r>
            <a:r>
              <a:rPr lang="en-US" sz="1000" b="1" dirty="0" smtClean="0">
                <a:solidFill>
                  <a:srgbClr val="FF0000"/>
                </a:solidFill>
              </a:rPr>
              <a:t>*</a:t>
            </a:r>
            <a:r>
              <a:rPr lang="en-US" sz="1000" b="1" dirty="0" smtClean="0"/>
              <a:t>:		Due </a:t>
            </a:r>
            <a:r>
              <a:rPr lang="en-US" sz="1000" b="1" dirty="0"/>
              <a:t>Date:      </a:t>
            </a:r>
            <a:r>
              <a:rPr lang="en-US" sz="1000" b="1" dirty="0" smtClean="0"/>
              <a:t>		</a:t>
            </a:r>
            <a:r>
              <a:rPr lang="en-US" sz="1000" u="sng" dirty="0" smtClean="0">
                <a:solidFill>
                  <a:schemeClr val="accent1"/>
                </a:solidFill>
              </a:rPr>
              <a:t>Calendar</a:t>
            </a:r>
            <a:r>
              <a:rPr lang="en-US" sz="1000" b="1" dirty="0" smtClean="0"/>
              <a:t>  </a:t>
            </a:r>
            <a:endParaRPr lang="en-US" sz="1000" b="1" dirty="0"/>
          </a:p>
          <a:p>
            <a:pPr>
              <a:tabLst>
                <a:tab pos="1144588" algn="l"/>
                <a:tab pos="4171950" algn="l"/>
              </a:tabLst>
            </a:pPr>
            <a:r>
              <a:rPr lang="en-US" sz="1000" b="1" dirty="0"/>
              <a:t>Classification</a:t>
            </a:r>
            <a:r>
              <a:rPr lang="en-US" sz="1000" b="1" dirty="0">
                <a:solidFill>
                  <a:srgbClr val="FF0000"/>
                </a:solidFill>
              </a:rPr>
              <a:t>*</a:t>
            </a:r>
            <a:r>
              <a:rPr lang="en-US" sz="1000" b="1" dirty="0"/>
              <a:t>: </a:t>
            </a:r>
            <a:r>
              <a:rPr lang="en-US" sz="1000" b="1" dirty="0" smtClean="0"/>
              <a:t>		Third </a:t>
            </a:r>
            <a:r>
              <a:rPr lang="en-US" sz="1000" b="1" dirty="0"/>
              <a:t>Party Proprietary Information</a:t>
            </a:r>
            <a:r>
              <a:rPr lang="en-US" sz="1000" b="1" dirty="0" smtClean="0"/>
              <a:t>:</a:t>
            </a:r>
          </a:p>
          <a:p>
            <a:pPr>
              <a:tabLst>
                <a:tab pos="1144588" algn="l"/>
                <a:tab pos="4171950" algn="l"/>
              </a:tabLst>
            </a:pPr>
            <a:r>
              <a:rPr lang="en-US" sz="1000" b="1" dirty="0" smtClean="0"/>
              <a:t>     </a:t>
            </a:r>
            <a:endParaRPr lang="en-US" sz="1000" b="1" dirty="0"/>
          </a:p>
          <a:p>
            <a:pPr>
              <a:tabLst>
                <a:tab pos="1144588" algn="l"/>
                <a:tab pos="4171950" algn="l"/>
              </a:tabLst>
            </a:pPr>
            <a:r>
              <a:rPr lang="en-US" sz="1000" b="1" dirty="0" smtClean="0"/>
              <a:t>		Organizational </a:t>
            </a:r>
            <a:r>
              <a:rPr lang="en-US" sz="1000" b="1" dirty="0"/>
              <a:t>Conflict of Interest (OCI):     </a:t>
            </a:r>
          </a:p>
          <a:p>
            <a:pPr>
              <a:tabLst>
                <a:tab pos="1144588" algn="l"/>
                <a:tab pos="4171950" algn="l"/>
              </a:tabLst>
            </a:pPr>
            <a:r>
              <a:rPr lang="en-US" sz="1000" b="1" dirty="0" smtClean="0"/>
              <a:t>Contract(s</a:t>
            </a:r>
            <a:r>
              <a:rPr lang="en-US" sz="1000" b="1" dirty="0"/>
              <a:t>) / Purchase Order(s)</a:t>
            </a:r>
            <a:r>
              <a:rPr lang="en-US" sz="1000" b="1" dirty="0">
                <a:solidFill>
                  <a:srgbClr val="FF0000"/>
                </a:solidFill>
              </a:rPr>
              <a:t>*</a:t>
            </a:r>
            <a:r>
              <a:rPr lang="en-US" sz="1000" b="1" dirty="0"/>
              <a:t>: </a:t>
            </a:r>
          </a:p>
          <a:p>
            <a:pPr>
              <a:tabLst>
                <a:tab pos="1144588" algn="l"/>
                <a:tab pos="4171950" algn="l"/>
              </a:tabLst>
            </a:pPr>
            <a:r>
              <a:rPr lang="en-US" sz="1000" b="1" dirty="0" smtClean="0"/>
              <a:t> </a:t>
            </a:r>
            <a:endParaRPr lang="en-US" sz="1000" b="1" dirty="0"/>
          </a:p>
          <a:p>
            <a:pPr>
              <a:tabLst>
                <a:tab pos="1144588" algn="l"/>
                <a:tab pos="4171950" algn="l"/>
              </a:tabLst>
            </a:pPr>
            <a:r>
              <a:rPr lang="en-US" sz="1000" b="1" dirty="0"/>
              <a:t>Approver(s)</a:t>
            </a:r>
            <a:r>
              <a:rPr lang="en-US" sz="1000" b="1" dirty="0">
                <a:solidFill>
                  <a:srgbClr val="FF0000"/>
                </a:solidFill>
              </a:rPr>
              <a:t>*</a:t>
            </a:r>
            <a:r>
              <a:rPr lang="en-US" sz="1000" b="1" dirty="0"/>
              <a:t>:</a:t>
            </a:r>
          </a:p>
          <a:p>
            <a:pPr>
              <a:tabLst>
                <a:tab pos="1144588" algn="l"/>
                <a:tab pos="4171950" algn="l"/>
              </a:tabLst>
            </a:pPr>
            <a:r>
              <a:rPr lang="en-US" sz="800" i="1" dirty="0" smtClean="0"/>
              <a:t>(</a:t>
            </a:r>
            <a:r>
              <a:rPr lang="en-US" sz="800" i="1" dirty="0"/>
              <a:t>A) = Approved;  (R) = Rework;  (P) = Pending;  (X) = No Action Required   </a:t>
            </a:r>
          </a:p>
          <a:p>
            <a:pPr>
              <a:tabLst>
                <a:tab pos="1144588" algn="l"/>
                <a:tab pos="4171950" algn="l"/>
              </a:tabLst>
            </a:pPr>
            <a:r>
              <a:rPr lang="en-US" sz="1000" b="1" dirty="0"/>
              <a:t>  </a:t>
            </a:r>
          </a:p>
          <a:p>
            <a:pPr>
              <a:tabLst>
                <a:tab pos="1144588" algn="l"/>
                <a:tab pos="4171950" algn="l"/>
              </a:tabLst>
            </a:pPr>
            <a:r>
              <a:rPr lang="en-US" sz="1000" b="1" dirty="0" smtClean="0"/>
              <a:t>Action </a:t>
            </a:r>
            <a:r>
              <a:rPr lang="en-US" sz="1000" b="1" dirty="0"/>
              <a:t>Responsible Person(s):	 </a:t>
            </a:r>
          </a:p>
          <a:p>
            <a:pPr>
              <a:tabLst>
                <a:tab pos="1144588" algn="l"/>
                <a:tab pos="4171950" algn="l"/>
              </a:tabLst>
            </a:pPr>
            <a:r>
              <a:rPr lang="en-US" sz="1000" b="1" dirty="0"/>
              <a:t>  </a:t>
            </a:r>
          </a:p>
          <a:p>
            <a:pPr>
              <a:tabLst>
                <a:tab pos="1144588" algn="l"/>
                <a:tab pos="4171950" algn="l"/>
              </a:tabLst>
            </a:pPr>
            <a:r>
              <a:rPr lang="en-US" sz="1000" b="1" dirty="0" smtClean="0"/>
              <a:t>Program(s</a:t>
            </a:r>
            <a:r>
              <a:rPr lang="en-US" sz="1000" b="1" dirty="0"/>
              <a:t>)</a:t>
            </a:r>
            <a:r>
              <a:rPr lang="en-US" sz="1000" b="1" dirty="0">
                <a:solidFill>
                  <a:srgbClr val="FF0000"/>
                </a:solidFill>
              </a:rPr>
              <a:t>*</a:t>
            </a:r>
            <a:r>
              <a:rPr lang="en-US" sz="1000" b="1" dirty="0"/>
              <a:t>: </a:t>
            </a:r>
            <a:r>
              <a:rPr lang="en-US" sz="1000" b="1" dirty="0" smtClean="0"/>
              <a:t>		Program </a:t>
            </a:r>
            <a:r>
              <a:rPr lang="en-US" sz="1000" b="1" dirty="0"/>
              <a:t>Recipient(s):</a:t>
            </a:r>
          </a:p>
          <a:p>
            <a:pPr>
              <a:tabLst>
                <a:tab pos="1144588" algn="l"/>
                <a:tab pos="4171950" algn="l"/>
              </a:tabLst>
            </a:pPr>
            <a:r>
              <a:rPr lang="en-US" sz="1000" b="1" dirty="0" smtClean="0"/>
              <a:t>		</a:t>
            </a:r>
            <a:r>
              <a:rPr lang="en-US" sz="800" i="1" dirty="0" smtClean="0"/>
              <a:t>(</a:t>
            </a:r>
            <a:r>
              <a:rPr lang="en-US" sz="800" i="1" dirty="0"/>
              <a:t>Automatically filled based on program(s) selected) </a:t>
            </a:r>
          </a:p>
          <a:p>
            <a:pPr>
              <a:tabLst>
                <a:tab pos="1144588" algn="l"/>
                <a:tab pos="4171950" algn="l"/>
              </a:tabLst>
            </a:pPr>
            <a:endParaRPr lang="en-US" sz="1000" b="1" dirty="0" smtClean="0"/>
          </a:p>
          <a:p>
            <a:pPr>
              <a:tabLst>
                <a:tab pos="1144588" algn="l"/>
                <a:tab pos="4171950" algn="l"/>
              </a:tabLst>
            </a:pPr>
            <a:endParaRPr lang="en-US" sz="1000" b="1" dirty="0"/>
          </a:p>
          <a:p>
            <a:pPr>
              <a:tabLst>
                <a:tab pos="1144588" algn="l"/>
                <a:tab pos="4171950" algn="l"/>
              </a:tabLst>
            </a:pPr>
            <a:r>
              <a:rPr lang="en-US" sz="1000" b="1" dirty="0" smtClean="0"/>
              <a:t>  </a:t>
            </a:r>
            <a:endParaRPr lang="en-US" sz="1000" b="1" dirty="0"/>
          </a:p>
          <a:p>
            <a:pPr>
              <a:tabLst>
                <a:tab pos="1144588" algn="l"/>
                <a:tab pos="4171950" algn="l"/>
              </a:tabLst>
            </a:pPr>
            <a:r>
              <a:rPr lang="en-US" sz="1000" b="1" dirty="0"/>
              <a:t>Program to use in PCD number</a:t>
            </a:r>
            <a:r>
              <a:rPr lang="en-US" sz="1000" b="1" dirty="0">
                <a:solidFill>
                  <a:srgbClr val="FF0000"/>
                </a:solidFill>
              </a:rPr>
              <a:t>*</a:t>
            </a:r>
            <a:r>
              <a:rPr lang="en-US" sz="1000" b="1" dirty="0"/>
              <a:t>: </a:t>
            </a:r>
          </a:p>
          <a:p>
            <a:pPr>
              <a:tabLst>
                <a:tab pos="1144588" algn="l"/>
                <a:tab pos="4171950" algn="l"/>
              </a:tabLst>
            </a:pPr>
            <a:r>
              <a:rPr lang="en-US" sz="1000" b="1" dirty="0"/>
              <a:t> </a:t>
            </a:r>
            <a:r>
              <a:rPr lang="en-US" sz="1000" b="1" dirty="0" smtClean="0"/>
              <a:t> </a:t>
            </a:r>
            <a:endParaRPr lang="en-US" sz="1000" b="1" dirty="0"/>
          </a:p>
          <a:p>
            <a:pPr>
              <a:tabLst>
                <a:tab pos="1144588" algn="l"/>
                <a:tab pos="4171950" algn="l"/>
              </a:tabLst>
            </a:pPr>
            <a:r>
              <a:rPr lang="en-US" sz="1000" b="1" dirty="0"/>
              <a:t>Additional Recipient(s): </a:t>
            </a:r>
          </a:p>
          <a:p>
            <a:pPr>
              <a:tabLst>
                <a:tab pos="1144588" algn="l"/>
                <a:tab pos="4171950" algn="l"/>
              </a:tabLst>
            </a:pPr>
            <a:r>
              <a:rPr lang="en-US" sz="1000" b="1" dirty="0" smtClean="0"/>
              <a:t> </a:t>
            </a:r>
            <a:endParaRPr lang="en-US" sz="1000" b="1" dirty="0"/>
          </a:p>
          <a:p>
            <a:pPr>
              <a:tabLst>
                <a:tab pos="1144588" algn="l"/>
                <a:tab pos="4171950" algn="l"/>
              </a:tabLst>
            </a:pPr>
            <a:r>
              <a:rPr lang="en-US" sz="1000" b="1" dirty="0"/>
              <a:t>Work  </a:t>
            </a:r>
            <a:r>
              <a:rPr lang="en-US" sz="1000" b="1" dirty="0" smtClean="0"/>
              <a:t>Package(s): </a:t>
            </a:r>
            <a:endParaRPr lang="en-US" sz="1000" b="1" dirty="0"/>
          </a:p>
          <a:p>
            <a:pPr>
              <a:tabLst>
                <a:tab pos="1144588" algn="l"/>
                <a:tab pos="4171950" algn="l"/>
              </a:tabLst>
            </a:pPr>
            <a:r>
              <a:rPr lang="en-US" sz="1000" b="1" dirty="0"/>
              <a:t>  </a:t>
            </a:r>
          </a:p>
          <a:p>
            <a:pPr>
              <a:tabLst>
                <a:tab pos="1144588" algn="l"/>
                <a:tab pos="4171950" algn="l"/>
              </a:tabLst>
            </a:pPr>
            <a:r>
              <a:rPr lang="en-US" sz="1000" b="1" dirty="0" smtClean="0"/>
              <a:t>Action(s) </a:t>
            </a:r>
            <a:r>
              <a:rPr lang="en-US" sz="1000" b="1" dirty="0"/>
              <a:t>/ </a:t>
            </a:r>
            <a:r>
              <a:rPr lang="en-US" sz="1000" b="1" dirty="0" smtClean="0"/>
              <a:t>Comment(s)</a:t>
            </a:r>
            <a:r>
              <a:rPr lang="en-US" sz="1000" b="1" dirty="0" smtClean="0">
                <a:solidFill>
                  <a:srgbClr val="FF0000"/>
                </a:solidFill>
              </a:rPr>
              <a:t>*</a:t>
            </a:r>
            <a:r>
              <a:rPr lang="en-US" sz="1000" b="1" dirty="0" smtClean="0"/>
              <a:t>: </a:t>
            </a:r>
            <a:endParaRPr lang="en-US" sz="1000" b="1" dirty="0"/>
          </a:p>
          <a:p>
            <a:pPr>
              <a:tabLst>
                <a:tab pos="1144588" algn="l"/>
                <a:tab pos="4171950" algn="l"/>
              </a:tabLst>
            </a:pPr>
            <a:r>
              <a:rPr lang="en-US" sz="1000" b="1" dirty="0"/>
              <a:t>  </a:t>
            </a:r>
          </a:p>
          <a:p>
            <a:pPr>
              <a:tabLst>
                <a:tab pos="1144588" algn="l"/>
                <a:tab pos="4171950" algn="l"/>
              </a:tabLst>
            </a:pPr>
            <a:r>
              <a:rPr lang="en-US" sz="1000" b="1" dirty="0" smtClean="0"/>
              <a:t>Reference(s): </a:t>
            </a:r>
            <a:endParaRPr lang="en-US" sz="1000" b="1" dirty="0"/>
          </a:p>
          <a:p>
            <a:pPr>
              <a:tabLst>
                <a:tab pos="1144588" algn="l"/>
                <a:tab pos="4171950" algn="l"/>
              </a:tabLst>
            </a:pPr>
            <a:endParaRPr lang="en-US" sz="1000" b="1" dirty="0" smtClean="0">
              <a:solidFill>
                <a:srgbClr val="FF0000"/>
              </a:solidFill>
            </a:endParaRPr>
          </a:p>
          <a:p>
            <a:pPr>
              <a:tabLst>
                <a:tab pos="1144588" algn="l"/>
                <a:tab pos="4171950" algn="l"/>
              </a:tabLst>
            </a:pPr>
            <a:r>
              <a:rPr lang="en-US" sz="1000" b="1" dirty="0" smtClean="0"/>
              <a:t>Attachment(s):</a:t>
            </a:r>
            <a:endParaRPr lang="en-US" dirty="0"/>
          </a:p>
        </p:txBody>
      </p:sp>
      <p:sp>
        <p:nvSpPr>
          <p:cNvPr id="99" name="Rounded Rectangle 98"/>
          <p:cNvSpPr/>
          <p:nvPr/>
        </p:nvSpPr>
        <p:spPr>
          <a:xfrm>
            <a:off x="3326743" y="5496385"/>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00" name="Rounded Rectangle 99"/>
          <p:cNvSpPr/>
          <p:nvPr/>
        </p:nvSpPr>
        <p:spPr>
          <a:xfrm>
            <a:off x="4131639" y="5496385"/>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01" name="Rounded Rectangle 100"/>
          <p:cNvSpPr/>
          <p:nvPr/>
        </p:nvSpPr>
        <p:spPr>
          <a:xfrm>
            <a:off x="4936535" y="5499345"/>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View</a:t>
            </a:r>
            <a:endParaRPr lang="en-US" sz="1000" b="1" dirty="0">
              <a:solidFill>
                <a:schemeClr val="tx1"/>
              </a:solidFill>
            </a:endParaRPr>
          </a:p>
        </p:txBody>
      </p:sp>
      <p:sp>
        <p:nvSpPr>
          <p:cNvPr id="102" name="Rounded Rectangle 101"/>
          <p:cNvSpPr/>
          <p:nvPr/>
        </p:nvSpPr>
        <p:spPr>
          <a:xfrm>
            <a:off x="1813197" y="5983631"/>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Save</a:t>
            </a:r>
            <a:endParaRPr lang="en-US" sz="1000" b="1" dirty="0">
              <a:solidFill>
                <a:schemeClr val="tx1"/>
              </a:solidFill>
            </a:endParaRPr>
          </a:p>
        </p:txBody>
      </p:sp>
      <p:sp>
        <p:nvSpPr>
          <p:cNvPr id="103" name="Rounded Rectangle 102"/>
          <p:cNvSpPr/>
          <p:nvPr/>
        </p:nvSpPr>
        <p:spPr>
          <a:xfrm>
            <a:off x="4168367" y="5983631"/>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View</a:t>
            </a:r>
            <a:endParaRPr lang="en-US" sz="1000" b="1" dirty="0">
              <a:solidFill>
                <a:schemeClr val="tx1"/>
              </a:solidFill>
            </a:endParaRPr>
          </a:p>
        </p:txBody>
      </p:sp>
      <p:sp>
        <p:nvSpPr>
          <p:cNvPr id="104" name="Rounded Rectangle 103"/>
          <p:cNvSpPr/>
          <p:nvPr/>
        </p:nvSpPr>
        <p:spPr>
          <a:xfrm>
            <a:off x="6606755" y="5983631"/>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Cancel</a:t>
            </a:r>
            <a:endParaRPr lang="en-US" sz="1000" b="1" dirty="0">
              <a:solidFill>
                <a:schemeClr val="tx1"/>
              </a:solidFill>
            </a:endParaRPr>
          </a:p>
        </p:txBody>
      </p:sp>
      <p:sp>
        <p:nvSpPr>
          <p:cNvPr id="106" name="Rectangle 105"/>
          <p:cNvSpPr/>
          <p:nvPr/>
        </p:nvSpPr>
        <p:spPr>
          <a:xfrm>
            <a:off x="2057400" y="5496384"/>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2057400" y="5199025"/>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2057400" y="4892743"/>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057400" y="4594154"/>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2057400" y="4284507"/>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ounded Rectangle 110"/>
          <p:cNvSpPr/>
          <p:nvPr/>
        </p:nvSpPr>
        <p:spPr>
          <a:xfrm>
            <a:off x="3326743" y="4290447"/>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12" name="Rounded Rectangle 111"/>
          <p:cNvSpPr/>
          <p:nvPr/>
        </p:nvSpPr>
        <p:spPr>
          <a:xfrm>
            <a:off x="4131639" y="4290447"/>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13" name="Rounded Rectangle 112"/>
          <p:cNvSpPr/>
          <p:nvPr/>
        </p:nvSpPr>
        <p:spPr>
          <a:xfrm>
            <a:off x="1635362" y="3405088"/>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14" name="Rounded Rectangle 113"/>
          <p:cNvSpPr/>
          <p:nvPr/>
        </p:nvSpPr>
        <p:spPr>
          <a:xfrm>
            <a:off x="2440258" y="3405088"/>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View</a:t>
            </a:r>
            <a:endParaRPr lang="en-US" sz="1000" b="1" dirty="0">
              <a:solidFill>
                <a:schemeClr val="tx1"/>
              </a:solidFill>
            </a:endParaRPr>
          </a:p>
        </p:txBody>
      </p:sp>
      <p:sp>
        <p:nvSpPr>
          <p:cNvPr id="115" name="Rounded Rectangle 114"/>
          <p:cNvSpPr/>
          <p:nvPr/>
        </p:nvSpPr>
        <p:spPr>
          <a:xfrm>
            <a:off x="3245154" y="3408048"/>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16" name="Rectangle 115"/>
          <p:cNvSpPr/>
          <p:nvPr/>
        </p:nvSpPr>
        <p:spPr>
          <a:xfrm>
            <a:off x="366019" y="3405087"/>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4572000" y="3600543"/>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2057400" y="2916684"/>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ounded Rectangle 118"/>
          <p:cNvSpPr/>
          <p:nvPr/>
        </p:nvSpPr>
        <p:spPr>
          <a:xfrm>
            <a:off x="3326743" y="2922624"/>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20" name="Rounded Rectangle 119"/>
          <p:cNvSpPr/>
          <p:nvPr/>
        </p:nvSpPr>
        <p:spPr>
          <a:xfrm>
            <a:off x="4131639" y="2922624"/>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21" name="Rectangle 120"/>
          <p:cNvSpPr/>
          <p:nvPr/>
        </p:nvSpPr>
        <p:spPr>
          <a:xfrm>
            <a:off x="2057400" y="2465537"/>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ounded Rectangle 121"/>
          <p:cNvSpPr/>
          <p:nvPr/>
        </p:nvSpPr>
        <p:spPr>
          <a:xfrm>
            <a:off x="3326743" y="2471477"/>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23" name="Rounded Rectangle 122"/>
          <p:cNvSpPr/>
          <p:nvPr/>
        </p:nvSpPr>
        <p:spPr>
          <a:xfrm>
            <a:off x="4131639" y="2471477"/>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24" name="Rectangle 123"/>
          <p:cNvSpPr/>
          <p:nvPr/>
        </p:nvSpPr>
        <p:spPr>
          <a:xfrm>
            <a:off x="366019" y="1897350"/>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ounded Rectangle 124"/>
          <p:cNvSpPr/>
          <p:nvPr/>
        </p:nvSpPr>
        <p:spPr>
          <a:xfrm>
            <a:off x="1635362" y="1903290"/>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26" name="Rounded Rectangle 125"/>
          <p:cNvSpPr/>
          <p:nvPr/>
        </p:nvSpPr>
        <p:spPr>
          <a:xfrm>
            <a:off x="3245154" y="1906250"/>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27" name="Rectangle 126"/>
          <p:cNvSpPr/>
          <p:nvPr/>
        </p:nvSpPr>
        <p:spPr>
          <a:xfrm>
            <a:off x="6719872" y="1751531"/>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6719872" y="2026912"/>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5807445" y="1584550"/>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1521330" y="1416306"/>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1520809" y="1638000"/>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ction Button: Custom 38">
            <a:hlinkClick r:id="rId3" action="ppaction://hlinksldjump" highlightClick="1"/>
          </p:cNvPr>
          <p:cNvSpPr/>
          <p:nvPr/>
        </p:nvSpPr>
        <p:spPr>
          <a:xfrm>
            <a:off x="7808621" y="6012054"/>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Task View</a:t>
            </a:r>
            <a:endParaRPr lang="en-US" sz="1200" b="1" dirty="0">
              <a:solidFill>
                <a:schemeClr val="tx1"/>
              </a:solidFill>
            </a:endParaRPr>
          </a:p>
        </p:txBody>
      </p:sp>
      <p:sp>
        <p:nvSpPr>
          <p:cNvPr id="40" name="Rectangle 39"/>
          <p:cNvSpPr/>
          <p:nvPr/>
        </p:nvSpPr>
        <p:spPr>
          <a:xfrm>
            <a:off x="2183742" y="3950576"/>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2990782" y="5979132"/>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Submit</a:t>
            </a:r>
            <a:endParaRPr lang="en-US" sz="1000" b="1" dirty="0">
              <a:solidFill>
                <a:schemeClr val="tx1"/>
              </a:solidFill>
            </a:endParaRPr>
          </a:p>
        </p:txBody>
      </p:sp>
      <p:grpSp>
        <p:nvGrpSpPr>
          <p:cNvPr id="43" name="Group 42"/>
          <p:cNvGrpSpPr/>
          <p:nvPr/>
        </p:nvGrpSpPr>
        <p:grpSpPr>
          <a:xfrm>
            <a:off x="754508" y="986408"/>
            <a:ext cx="7645213" cy="5414392"/>
            <a:chOff x="754508" y="986408"/>
            <a:chExt cx="7645213" cy="5414392"/>
          </a:xfrm>
        </p:grpSpPr>
        <p:cxnSp>
          <p:nvCxnSpPr>
            <p:cNvPr id="44" name="Straight Connector 43"/>
            <p:cNvCxnSpPr/>
            <p:nvPr/>
          </p:nvCxnSpPr>
          <p:spPr>
            <a:xfrm>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541025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9826"/>
            <a:ext cx="7886700" cy="794899"/>
          </a:xfrm>
        </p:spPr>
        <p:txBody>
          <a:bodyPr>
            <a:normAutofit/>
          </a:bodyPr>
          <a:lstStyle/>
          <a:p>
            <a:r>
              <a:rPr lang="en-US" dirty="0" smtClean="0"/>
              <a:t>Draft PCD From Task View</a:t>
            </a:r>
            <a:endParaRPr lang="en-US" dirty="0"/>
          </a:p>
        </p:txBody>
      </p:sp>
      <p:sp>
        <p:nvSpPr>
          <p:cNvPr id="4" name="Date Placeholder 3"/>
          <p:cNvSpPr>
            <a:spLocks noGrp="1"/>
          </p:cNvSpPr>
          <p:nvPr>
            <p:ph type="dt" sz="half" idx="10"/>
          </p:nvPr>
        </p:nvSpPr>
        <p:spPr/>
        <p:txBody>
          <a:bodyPr/>
          <a:lstStyle/>
          <a:p>
            <a:r>
              <a:rPr lang="en-US" dirty="0" smtClean="0"/>
              <a:t>5/11/2017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52</a:t>
            </a:fld>
            <a:endParaRPr lang="en-US" dirty="0"/>
          </a:p>
        </p:txBody>
      </p:sp>
      <p:sp>
        <p:nvSpPr>
          <p:cNvPr id="98" name="Rectangle 97"/>
          <p:cNvSpPr/>
          <p:nvPr/>
        </p:nvSpPr>
        <p:spPr>
          <a:xfrm>
            <a:off x="301284" y="766844"/>
            <a:ext cx="8549753" cy="5139869"/>
          </a:xfrm>
          <a:prstGeom prst="rect">
            <a:avLst/>
          </a:prstGeom>
          <a:ln>
            <a:solidFill>
              <a:schemeClr val="tx1"/>
            </a:solidFill>
          </a:ln>
        </p:spPr>
        <p:txBody>
          <a:bodyPr wrap="square">
            <a:spAutoFit/>
          </a:bodyPr>
          <a:lstStyle/>
          <a:p>
            <a:pPr>
              <a:tabLst>
                <a:tab pos="1144588" algn="l"/>
                <a:tab pos="4171950" algn="l"/>
              </a:tabLst>
            </a:pPr>
            <a:r>
              <a:rPr lang="en-US" sz="1000" b="1" dirty="0" smtClean="0">
                <a:solidFill>
                  <a:srgbClr val="FF0000"/>
                </a:solidFill>
              </a:rPr>
              <a:t>*</a:t>
            </a:r>
            <a:r>
              <a:rPr lang="en-US" sz="1000" b="1" dirty="0" smtClean="0"/>
              <a:t> </a:t>
            </a:r>
            <a:r>
              <a:rPr lang="en-US" sz="1000" b="1" dirty="0"/>
              <a:t>= Required Field New PCD  </a:t>
            </a:r>
          </a:p>
          <a:p>
            <a:pPr>
              <a:tabLst>
                <a:tab pos="1144588" algn="l"/>
                <a:tab pos="4171950" algn="l"/>
              </a:tabLst>
            </a:pPr>
            <a:r>
              <a:rPr lang="en-US" sz="1000" b="1" dirty="0"/>
              <a:t> </a:t>
            </a:r>
          </a:p>
          <a:p>
            <a:pPr>
              <a:tabLst>
                <a:tab pos="1144588" algn="l"/>
                <a:tab pos="4171950" algn="l"/>
              </a:tabLst>
            </a:pPr>
            <a:r>
              <a:rPr lang="en-US" sz="1000" b="1" dirty="0" smtClean="0"/>
              <a:t>PCD:	</a:t>
            </a:r>
            <a:r>
              <a:rPr lang="en-US" sz="1000" dirty="0" smtClean="0"/>
              <a:t>Draft-001316</a:t>
            </a:r>
            <a:r>
              <a:rPr lang="en-US" sz="1000" b="1" dirty="0" smtClean="0"/>
              <a:t> 	Date:	0</a:t>
            </a:r>
            <a:r>
              <a:rPr lang="en-US" sz="1000" dirty="0" smtClean="0"/>
              <a:t>5/09/2017</a:t>
            </a:r>
            <a:r>
              <a:rPr lang="en-US" sz="1000" b="1" dirty="0" smtClean="0"/>
              <a:t>   </a:t>
            </a:r>
            <a:endParaRPr lang="en-US" sz="1000" b="1" dirty="0"/>
          </a:p>
          <a:p>
            <a:pPr>
              <a:tabLst>
                <a:tab pos="1144588" algn="l"/>
                <a:tab pos="4171950" algn="l"/>
              </a:tabLst>
            </a:pPr>
            <a:r>
              <a:rPr lang="en-US" sz="1000" b="1" dirty="0" smtClean="0"/>
              <a:t>Current Status:	</a:t>
            </a:r>
            <a:r>
              <a:rPr lang="en-US" sz="1000" dirty="0" smtClean="0"/>
              <a:t>New</a:t>
            </a:r>
            <a:r>
              <a:rPr lang="en-US" sz="1000" b="1" dirty="0" smtClean="0"/>
              <a:t> 	Revision:	</a:t>
            </a:r>
            <a:r>
              <a:rPr lang="en-US" sz="1000" dirty="0" smtClean="0"/>
              <a:t>New</a:t>
            </a:r>
            <a:r>
              <a:rPr lang="en-US" sz="1000" b="1" dirty="0" smtClean="0"/>
              <a:t>   </a:t>
            </a:r>
            <a:endParaRPr lang="en-US" sz="1000" b="1" dirty="0"/>
          </a:p>
          <a:p>
            <a:pPr>
              <a:tabLst>
                <a:tab pos="1144588" algn="l"/>
                <a:tab pos="4171950" algn="l"/>
              </a:tabLst>
            </a:pPr>
            <a:r>
              <a:rPr lang="en-US" sz="1000" b="1" dirty="0"/>
              <a:t>Department</a:t>
            </a:r>
            <a:r>
              <a:rPr lang="en-US" sz="1000" b="1" dirty="0">
                <a:solidFill>
                  <a:srgbClr val="FF0000"/>
                </a:solidFill>
              </a:rPr>
              <a:t>*</a:t>
            </a:r>
            <a:r>
              <a:rPr lang="en-US" sz="1000" b="1" dirty="0"/>
              <a:t>: </a:t>
            </a:r>
            <a:r>
              <a:rPr lang="en-US" sz="1000" b="1" dirty="0" smtClean="0"/>
              <a:t>		Originator:	</a:t>
            </a:r>
            <a:endParaRPr lang="en-US" sz="1000" b="1" dirty="0"/>
          </a:p>
          <a:p>
            <a:pPr>
              <a:tabLst>
                <a:tab pos="1144588" algn="l"/>
                <a:tab pos="4171950" algn="l"/>
              </a:tabLst>
            </a:pPr>
            <a:r>
              <a:rPr lang="en-US" sz="1000" b="1" dirty="0"/>
              <a:t>Subject</a:t>
            </a:r>
            <a:r>
              <a:rPr lang="en-US" sz="1000" b="1" dirty="0" smtClean="0">
                <a:solidFill>
                  <a:srgbClr val="FF0000"/>
                </a:solidFill>
              </a:rPr>
              <a:t>*</a:t>
            </a:r>
            <a:r>
              <a:rPr lang="en-US" sz="1000" b="1" dirty="0" smtClean="0"/>
              <a:t>:		Due </a:t>
            </a:r>
            <a:r>
              <a:rPr lang="en-US" sz="1000" b="1" dirty="0"/>
              <a:t>Date:      </a:t>
            </a:r>
            <a:r>
              <a:rPr lang="en-US" sz="1000" b="1" dirty="0" smtClean="0"/>
              <a:t>		</a:t>
            </a:r>
            <a:r>
              <a:rPr lang="en-US" sz="1000" u="sng" dirty="0" smtClean="0">
                <a:solidFill>
                  <a:schemeClr val="accent1">
                    <a:lumMod val="75000"/>
                  </a:schemeClr>
                </a:solidFill>
              </a:rPr>
              <a:t>Calendar</a:t>
            </a:r>
            <a:r>
              <a:rPr lang="en-US" sz="1000" b="1" dirty="0" smtClean="0"/>
              <a:t>  </a:t>
            </a:r>
            <a:endParaRPr lang="en-US" sz="1000" b="1" dirty="0"/>
          </a:p>
          <a:p>
            <a:pPr>
              <a:tabLst>
                <a:tab pos="1144588" algn="l"/>
                <a:tab pos="4171950" algn="l"/>
              </a:tabLst>
            </a:pPr>
            <a:r>
              <a:rPr lang="en-US" sz="1000" b="1" dirty="0"/>
              <a:t>Classification</a:t>
            </a:r>
            <a:r>
              <a:rPr lang="en-US" sz="1000" b="1" dirty="0">
                <a:solidFill>
                  <a:srgbClr val="FF0000"/>
                </a:solidFill>
              </a:rPr>
              <a:t>*</a:t>
            </a:r>
            <a:r>
              <a:rPr lang="en-US" sz="1000" b="1" dirty="0"/>
              <a:t>: </a:t>
            </a:r>
            <a:r>
              <a:rPr lang="en-US" sz="1000" b="1" dirty="0" smtClean="0"/>
              <a:t>		Third </a:t>
            </a:r>
            <a:r>
              <a:rPr lang="en-US" sz="1000" b="1" dirty="0"/>
              <a:t>Party Proprietary Information</a:t>
            </a:r>
            <a:r>
              <a:rPr lang="en-US" sz="1000" b="1" dirty="0" smtClean="0"/>
              <a:t>:</a:t>
            </a:r>
          </a:p>
          <a:p>
            <a:pPr>
              <a:tabLst>
                <a:tab pos="1144588" algn="l"/>
                <a:tab pos="4171950" algn="l"/>
              </a:tabLst>
            </a:pPr>
            <a:r>
              <a:rPr lang="en-US" sz="1000" b="1" dirty="0" smtClean="0"/>
              <a:t>     </a:t>
            </a:r>
            <a:endParaRPr lang="en-US" sz="1000" b="1" dirty="0"/>
          </a:p>
          <a:p>
            <a:pPr>
              <a:tabLst>
                <a:tab pos="1144588" algn="l"/>
                <a:tab pos="4171950" algn="l"/>
              </a:tabLst>
            </a:pPr>
            <a:r>
              <a:rPr lang="en-US" sz="1000" b="1" dirty="0" smtClean="0"/>
              <a:t>		Organizational </a:t>
            </a:r>
            <a:r>
              <a:rPr lang="en-US" sz="1000" b="1" dirty="0"/>
              <a:t>Conflict of Interest (OCI):     </a:t>
            </a:r>
          </a:p>
          <a:p>
            <a:pPr>
              <a:tabLst>
                <a:tab pos="1144588" algn="l"/>
                <a:tab pos="4171950" algn="l"/>
              </a:tabLst>
            </a:pPr>
            <a:r>
              <a:rPr lang="en-US" sz="1000" b="1" dirty="0" smtClean="0"/>
              <a:t>Contract(s</a:t>
            </a:r>
            <a:r>
              <a:rPr lang="en-US" sz="1000" b="1" dirty="0"/>
              <a:t>) / Purchase Order(s)</a:t>
            </a:r>
            <a:r>
              <a:rPr lang="en-US" sz="1000" b="1" dirty="0">
                <a:solidFill>
                  <a:srgbClr val="FF0000"/>
                </a:solidFill>
              </a:rPr>
              <a:t>*</a:t>
            </a:r>
            <a:r>
              <a:rPr lang="en-US" sz="1000" b="1" dirty="0"/>
              <a:t>: </a:t>
            </a:r>
          </a:p>
          <a:p>
            <a:pPr>
              <a:tabLst>
                <a:tab pos="1144588" algn="l"/>
                <a:tab pos="4171950" algn="l"/>
              </a:tabLst>
            </a:pPr>
            <a:r>
              <a:rPr lang="en-US" sz="1000" b="1" dirty="0" smtClean="0"/>
              <a:t> </a:t>
            </a:r>
            <a:endParaRPr lang="en-US" sz="1000" b="1" dirty="0"/>
          </a:p>
          <a:p>
            <a:pPr>
              <a:tabLst>
                <a:tab pos="1144588" algn="l"/>
                <a:tab pos="4171950" algn="l"/>
              </a:tabLst>
            </a:pPr>
            <a:r>
              <a:rPr lang="en-US" sz="1000" b="1" dirty="0"/>
              <a:t>Approver(s)</a:t>
            </a:r>
            <a:r>
              <a:rPr lang="en-US" sz="1000" b="1" dirty="0">
                <a:solidFill>
                  <a:srgbClr val="FF0000"/>
                </a:solidFill>
              </a:rPr>
              <a:t>*</a:t>
            </a:r>
            <a:r>
              <a:rPr lang="en-US" sz="1000" b="1" dirty="0"/>
              <a:t>:</a:t>
            </a:r>
          </a:p>
          <a:p>
            <a:pPr>
              <a:tabLst>
                <a:tab pos="1144588" algn="l"/>
                <a:tab pos="4171950" algn="l"/>
              </a:tabLst>
            </a:pPr>
            <a:r>
              <a:rPr lang="en-US" sz="800" i="1" dirty="0" smtClean="0"/>
              <a:t>(</a:t>
            </a:r>
            <a:r>
              <a:rPr lang="en-US" sz="800" i="1" dirty="0"/>
              <a:t>A) = Approved;  (R) = Rework;  (P) = Pending;  (X) = No Action Required   </a:t>
            </a:r>
          </a:p>
          <a:p>
            <a:pPr>
              <a:tabLst>
                <a:tab pos="1144588" algn="l"/>
                <a:tab pos="4171950" algn="l"/>
              </a:tabLst>
            </a:pPr>
            <a:r>
              <a:rPr lang="en-US" sz="1000" b="1" dirty="0"/>
              <a:t>  </a:t>
            </a:r>
          </a:p>
          <a:p>
            <a:pPr>
              <a:tabLst>
                <a:tab pos="1144588" algn="l"/>
                <a:tab pos="4171950" algn="l"/>
              </a:tabLst>
            </a:pPr>
            <a:r>
              <a:rPr lang="en-US" sz="1000" b="1" dirty="0" smtClean="0"/>
              <a:t>Action </a:t>
            </a:r>
            <a:r>
              <a:rPr lang="en-US" sz="1000" b="1" dirty="0"/>
              <a:t>Responsible Person(s):	 </a:t>
            </a:r>
          </a:p>
          <a:p>
            <a:pPr>
              <a:tabLst>
                <a:tab pos="1144588" algn="l"/>
                <a:tab pos="4171950" algn="l"/>
              </a:tabLst>
            </a:pPr>
            <a:r>
              <a:rPr lang="en-US" sz="1000" b="1" dirty="0"/>
              <a:t>  </a:t>
            </a:r>
          </a:p>
          <a:p>
            <a:pPr>
              <a:tabLst>
                <a:tab pos="1144588" algn="l"/>
                <a:tab pos="4171950" algn="l"/>
              </a:tabLst>
            </a:pPr>
            <a:r>
              <a:rPr lang="en-US" sz="1000" b="1" dirty="0" smtClean="0"/>
              <a:t>Program(s</a:t>
            </a:r>
            <a:r>
              <a:rPr lang="en-US" sz="1000" b="1" dirty="0"/>
              <a:t>)</a:t>
            </a:r>
            <a:r>
              <a:rPr lang="en-US" sz="1000" b="1" dirty="0">
                <a:solidFill>
                  <a:srgbClr val="FF0000"/>
                </a:solidFill>
              </a:rPr>
              <a:t>*</a:t>
            </a:r>
            <a:r>
              <a:rPr lang="en-US" sz="1000" b="1" dirty="0"/>
              <a:t>: </a:t>
            </a:r>
            <a:r>
              <a:rPr lang="en-US" sz="1000" b="1" dirty="0" smtClean="0"/>
              <a:t>		Program </a:t>
            </a:r>
            <a:r>
              <a:rPr lang="en-US" sz="1000" b="1" dirty="0"/>
              <a:t>Recipient(s):</a:t>
            </a:r>
          </a:p>
          <a:p>
            <a:pPr>
              <a:tabLst>
                <a:tab pos="1144588" algn="l"/>
                <a:tab pos="4171950" algn="l"/>
              </a:tabLst>
            </a:pPr>
            <a:r>
              <a:rPr lang="en-US" sz="1000" b="1" dirty="0" smtClean="0"/>
              <a:t>		</a:t>
            </a:r>
            <a:r>
              <a:rPr lang="en-US" sz="800" i="1" dirty="0" smtClean="0"/>
              <a:t>(</a:t>
            </a:r>
            <a:r>
              <a:rPr lang="en-US" sz="800" i="1" dirty="0"/>
              <a:t>Automatically filled based on program(s) selected) </a:t>
            </a:r>
          </a:p>
          <a:p>
            <a:pPr>
              <a:tabLst>
                <a:tab pos="1144588" algn="l"/>
                <a:tab pos="4171950" algn="l"/>
              </a:tabLst>
            </a:pPr>
            <a:endParaRPr lang="en-US" sz="1000" b="1" dirty="0" smtClean="0"/>
          </a:p>
          <a:p>
            <a:pPr>
              <a:tabLst>
                <a:tab pos="1144588" algn="l"/>
                <a:tab pos="4171950" algn="l"/>
              </a:tabLst>
            </a:pPr>
            <a:endParaRPr lang="en-US" sz="1000" b="1" dirty="0"/>
          </a:p>
          <a:p>
            <a:pPr>
              <a:tabLst>
                <a:tab pos="1144588" algn="l"/>
                <a:tab pos="4171950" algn="l"/>
              </a:tabLst>
            </a:pPr>
            <a:r>
              <a:rPr lang="en-US" sz="1000" b="1" dirty="0" smtClean="0"/>
              <a:t>  </a:t>
            </a:r>
            <a:endParaRPr lang="en-US" sz="1000" b="1" dirty="0"/>
          </a:p>
          <a:p>
            <a:pPr>
              <a:tabLst>
                <a:tab pos="1144588" algn="l"/>
                <a:tab pos="4171950" algn="l"/>
              </a:tabLst>
            </a:pPr>
            <a:r>
              <a:rPr lang="en-US" sz="1000" b="1" dirty="0"/>
              <a:t>Program to use in PCD number</a:t>
            </a:r>
            <a:r>
              <a:rPr lang="en-US" sz="1000" b="1" dirty="0">
                <a:solidFill>
                  <a:srgbClr val="FF0000"/>
                </a:solidFill>
              </a:rPr>
              <a:t>*</a:t>
            </a:r>
            <a:r>
              <a:rPr lang="en-US" sz="1000" b="1" dirty="0"/>
              <a:t>: </a:t>
            </a:r>
          </a:p>
          <a:p>
            <a:pPr>
              <a:tabLst>
                <a:tab pos="1144588" algn="l"/>
                <a:tab pos="4171950" algn="l"/>
              </a:tabLst>
            </a:pPr>
            <a:r>
              <a:rPr lang="en-US" sz="1000" b="1" dirty="0"/>
              <a:t> </a:t>
            </a:r>
            <a:r>
              <a:rPr lang="en-US" sz="1000" b="1" dirty="0" smtClean="0"/>
              <a:t> </a:t>
            </a:r>
            <a:endParaRPr lang="en-US" sz="1000" b="1" dirty="0"/>
          </a:p>
          <a:p>
            <a:pPr>
              <a:tabLst>
                <a:tab pos="1144588" algn="l"/>
                <a:tab pos="4171950" algn="l"/>
              </a:tabLst>
            </a:pPr>
            <a:r>
              <a:rPr lang="en-US" sz="1000" b="1" dirty="0"/>
              <a:t>Additional Recipient(s): </a:t>
            </a:r>
          </a:p>
          <a:p>
            <a:pPr>
              <a:tabLst>
                <a:tab pos="1144588" algn="l"/>
                <a:tab pos="4171950" algn="l"/>
              </a:tabLst>
            </a:pPr>
            <a:r>
              <a:rPr lang="en-US" sz="1000" b="1" dirty="0" smtClean="0"/>
              <a:t> </a:t>
            </a:r>
            <a:endParaRPr lang="en-US" sz="1000" b="1" dirty="0"/>
          </a:p>
          <a:p>
            <a:pPr>
              <a:tabLst>
                <a:tab pos="1144588" algn="l"/>
                <a:tab pos="4171950" algn="l"/>
              </a:tabLst>
            </a:pPr>
            <a:r>
              <a:rPr lang="en-US" sz="1000" b="1" dirty="0"/>
              <a:t>Work  </a:t>
            </a:r>
            <a:r>
              <a:rPr lang="en-US" sz="1000" b="1" dirty="0" smtClean="0"/>
              <a:t>Package(s): </a:t>
            </a:r>
            <a:endParaRPr lang="en-US" sz="1000" b="1" dirty="0"/>
          </a:p>
          <a:p>
            <a:pPr>
              <a:tabLst>
                <a:tab pos="1144588" algn="l"/>
                <a:tab pos="4171950" algn="l"/>
              </a:tabLst>
            </a:pPr>
            <a:r>
              <a:rPr lang="en-US" sz="1000" b="1" dirty="0"/>
              <a:t>  </a:t>
            </a:r>
          </a:p>
          <a:p>
            <a:pPr>
              <a:tabLst>
                <a:tab pos="1144588" algn="l"/>
                <a:tab pos="4171950" algn="l"/>
              </a:tabLst>
            </a:pPr>
            <a:r>
              <a:rPr lang="en-US" sz="1000" b="1" dirty="0" smtClean="0"/>
              <a:t>Action(s) </a:t>
            </a:r>
            <a:r>
              <a:rPr lang="en-US" sz="1000" b="1" dirty="0"/>
              <a:t>/ </a:t>
            </a:r>
            <a:r>
              <a:rPr lang="en-US" sz="1000" b="1" dirty="0" smtClean="0"/>
              <a:t>Comment(s)</a:t>
            </a:r>
            <a:r>
              <a:rPr lang="en-US" sz="1000" b="1" dirty="0" smtClean="0">
                <a:solidFill>
                  <a:srgbClr val="FF0000"/>
                </a:solidFill>
              </a:rPr>
              <a:t>*</a:t>
            </a:r>
            <a:r>
              <a:rPr lang="en-US" sz="1000" b="1" dirty="0" smtClean="0"/>
              <a:t>: </a:t>
            </a:r>
            <a:endParaRPr lang="en-US" sz="1000" b="1" dirty="0"/>
          </a:p>
          <a:p>
            <a:pPr>
              <a:tabLst>
                <a:tab pos="1144588" algn="l"/>
                <a:tab pos="4171950" algn="l"/>
              </a:tabLst>
            </a:pPr>
            <a:r>
              <a:rPr lang="en-US" sz="1000" b="1" dirty="0"/>
              <a:t>  </a:t>
            </a:r>
          </a:p>
          <a:p>
            <a:pPr>
              <a:tabLst>
                <a:tab pos="1144588" algn="l"/>
                <a:tab pos="4171950" algn="l"/>
              </a:tabLst>
            </a:pPr>
            <a:r>
              <a:rPr lang="en-US" sz="1000" b="1" dirty="0" smtClean="0"/>
              <a:t>Reference(s): </a:t>
            </a:r>
            <a:endParaRPr lang="en-US" sz="1000" b="1" dirty="0"/>
          </a:p>
          <a:p>
            <a:pPr>
              <a:tabLst>
                <a:tab pos="1144588" algn="l"/>
                <a:tab pos="4171950" algn="l"/>
              </a:tabLst>
            </a:pPr>
            <a:endParaRPr lang="en-US" sz="1000" b="1" dirty="0" smtClean="0">
              <a:solidFill>
                <a:srgbClr val="FF0000"/>
              </a:solidFill>
            </a:endParaRPr>
          </a:p>
          <a:p>
            <a:pPr>
              <a:tabLst>
                <a:tab pos="1144588" algn="l"/>
                <a:tab pos="4171950" algn="l"/>
              </a:tabLst>
            </a:pPr>
            <a:r>
              <a:rPr lang="en-US" sz="1000" b="1" dirty="0" smtClean="0"/>
              <a:t>Attachment(s):</a:t>
            </a:r>
            <a:endParaRPr lang="en-US" dirty="0"/>
          </a:p>
        </p:txBody>
      </p:sp>
      <p:sp>
        <p:nvSpPr>
          <p:cNvPr id="99" name="Rounded Rectangle 98"/>
          <p:cNvSpPr/>
          <p:nvPr/>
        </p:nvSpPr>
        <p:spPr>
          <a:xfrm>
            <a:off x="3326743" y="5496385"/>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00" name="Rounded Rectangle 99"/>
          <p:cNvSpPr/>
          <p:nvPr/>
        </p:nvSpPr>
        <p:spPr>
          <a:xfrm>
            <a:off x="4131639" y="5496385"/>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01" name="Rounded Rectangle 100"/>
          <p:cNvSpPr/>
          <p:nvPr/>
        </p:nvSpPr>
        <p:spPr>
          <a:xfrm>
            <a:off x="4936535" y="5499345"/>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View</a:t>
            </a:r>
            <a:endParaRPr lang="en-US" sz="1000" b="1" dirty="0">
              <a:solidFill>
                <a:schemeClr val="tx1"/>
              </a:solidFill>
            </a:endParaRPr>
          </a:p>
        </p:txBody>
      </p:sp>
      <p:sp>
        <p:nvSpPr>
          <p:cNvPr id="102" name="Rounded Rectangle 101"/>
          <p:cNvSpPr/>
          <p:nvPr/>
        </p:nvSpPr>
        <p:spPr>
          <a:xfrm>
            <a:off x="1813197" y="5983631"/>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Save</a:t>
            </a:r>
            <a:endParaRPr lang="en-US" sz="1000" b="1" dirty="0">
              <a:solidFill>
                <a:schemeClr val="tx1"/>
              </a:solidFill>
            </a:endParaRPr>
          </a:p>
        </p:txBody>
      </p:sp>
      <p:sp>
        <p:nvSpPr>
          <p:cNvPr id="103" name="Rounded Rectangle 102"/>
          <p:cNvSpPr/>
          <p:nvPr/>
        </p:nvSpPr>
        <p:spPr>
          <a:xfrm>
            <a:off x="4168367" y="5983631"/>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View</a:t>
            </a:r>
            <a:endParaRPr lang="en-US" sz="1000" b="1" dirty="0">
              <a:solidFill>
                <a:schemeClr val="tx1"/>
              </a:solidFill>
            </a:endParaRPr>
          </a:p>
        </p:txBody>
      </p:sp>
      <p:sp>
        <p:nvSpPr>
          <p:cNvPr id="104" name="Rounded Rectangle 103"/>
          <p:cNvSpPr/>
          <p:nvPr/>
        </p:nvSpPr>
        <p:spPr>
          <a:xfrm>
            <a:off x="6606755" y="5983631"/>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Cancel</a:t>
            </a:r>
            <a:endParaRPr lang="en-US" sz="1000" b="1" dirty="0">
              <a:solidFill>
                <a:schemeClr val="tx1"/>
              </a:solidFill>
            </a:endParaRPr>
          </a:p>
        </p:txBody>
      </p:sp>
      <p:sp>
        <p:nvSpPr>
          <p:cNvPr id="106" name="Rectangle 105"/>
          <p:cNvSpPr/>
          <p:nvPr/>
        </p:nvSpPr>
        <p:spPr>
          <a:xfrm>
            <a:off x="2057400" y="5496384"/>
            <a:ext cx="914400" cy="177575"/>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2057400" y="5199025"/>
            <a:ext cx="914400" cy="177575"/>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2057400" y="4892743"/>
            <a:ext cx="914400" cy="177575"/>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057400" y="4594154"/>
            <a:ext cx="914400" cy="177575"/>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2057400" y="4284507"/>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ounded Rectangle 110"/>
          <p:cNvSpPr/>
          <p:nvPr/>
        </p:nvSpPr>
        <p:spPr>
          <a:xfrm>
            <a:off x="3326743" y="4290447"/>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12" name="Rounded Rectangle 111"/>
          <p:cNvSpPr/>
          <p:nvPr/>
        </p:nvSpPr>
        <p:spPr>
          <a:xfrm>
            <a:off x="4131639" y="4290447"/>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13" name="Rounded Rectangle 112"/>
          <p:cNvSpPr/>
          <p:nvPr/>
        </p:nvSpPr>
        <p:spPr>
          <a:xfrm>
            <a:off x="1635362" y="3405088"/>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14" name="Rounded Rectangle 113"/>
          <p:cNvSpPr/>
          <p:nvPr/>
        </p:nvSpPr>
        <p:spPr>
          <a:xfrm>
            <a:off x="2440258" y="3405088"/>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View</a:t>
            </a:r>
            <a:endParaRPr lang="en-US" sz="1000" b="1" dirty="0">
              <a:solidFill>
                <a:schemeClr val="tx1"/>
              </a:solidFill>
            </a:endParaRPr>
          </a:p>
        </p:txBody>
      </p:sp>
      <p:sp>
        <p:nvSpPr>
          <p:cNvPr id="115" name="Rounded Rectangle 114"/>
          <p:cNvSpPr/>
          <p:nvPr/>
        </p:nvSpPr>
        <p:spPr>
          <a:xfrm>
            <a:off x="3245154" y="3408048"/>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16" name="Rectangle 115"/>
          <p:cNvSpPr/>
          <p:nvPr/>
        </p:nvSpPr>
        <p:spPr>
          <a:xfrm>
            <a:off x="366019" y="3405087"/>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4572000" y="3600543"/>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2057400" y="2916684"/>
            <a:ext cx="1187754" cy="356332"/>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a:solidFill>
                  <a:schemeClr val="tx1"/>
                </a:solidFill>
              </a:rPr>
              <a:t>Mullins, </a:t>
            </a:r>
            <a:r>
              <a:rPr lang="en-US" sz="1000" dirty="0" smtClean="0">
                <a:solidFill>
                  <a:schemeClr val="tx1"/>
                </a:solidFill>
              </a:rPr>
              <a:t>Jeremiyah</a:t>
            </a:r>
          </a:p>
          <a:p>
            <a:r>
              <a:rPr lang="en-US" sz="1000" dirty="0" smtClean="0">
                <a:solidFill>
                  <a:schemeClr val="tx1"/>
                </a:solidFill>
              </a:rPr>
              <a:t>Myers, Janet</a:t>
            </a:r>
            <a:endParaRPr lang="en-US" sz="1000" dirty="0">
              <a:solidFill>
                <a:schemeClr val="tx1"/>
              </a:solidFill>
            </a:endParaRPr>
          </a:p>
        </p:txBody>
      </p:sp>
      <p:sp>
        <p:nvSpPr>
          <p:cNvPr id="119" name="Rounded Rectangle 118"/>
          <p:cNvSpPr/>
          <p:nvPr/>
        </p:nvSpPr>
        <p:spPr>
          <a:xfrm>
            <a:off x="3326743" y="2922624"/>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20" name="Rounded Rectangle 119"/>
          <p:cNvSpPr/>
          <p:nvPr/>
        </p:nvSpPr>
        <p:spPr>
          <a:xfrm>
            <a:off x="4131639" y="2922624"/>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21" name="Rectangle 120"/>
          <p:cNvSpPr/>
          <p:nvPr/>
        </p:nvSpPr>
        <p:spPr>
          <a:xfrm>
            <a:off x="1714500" y="2471477"/>
            <a:ext cx="1257300" cy="171635"/>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prstClr val="black"/>
                </a:solidFill>
              </a:rPr>
              <a:t>Jones, William L. (P)</a:t>
            </a:r>
            <a:endParaRPr lang="en-US" sz="1000" dirty="0">
              <a:solidFill>
                <a:prstClr val="black"/>
              </a:solidFill>
            </a:endParaRPr>
          </a:p>
        </p:txBody>
      </p:sp>
      <p:sp>
        <p:nvSpPr>
          <p:cNvPr id="122" name="Rounded Rectangle 121"/>
          <p:cNvSpPr/>
          <p:nvPr/>
        </p:nvSpPr>
        <p:spPr>
          <a:xfrm>
            <a:off x="3326743" y="2471477"/>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23" name="Rounded Rectangle 122"/>
          <p:cNvSpPr/>
          <p:nvPr/>
        </p:nvSpPr>
        <p:spPr>
          <a:xfrm>
            <a:off x="4131639" y="2471477"/>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24" name="Rectangle 123"/>
          <p:cNvSpPr/>
          <p:nvPr/>
        </p:nvSpPr>
        <p:spPr>
          <a:xfrm>
            <a:off x="366019" y="1897350"/>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a:solidFill>
                  <a:prstClr val="black"/>
                </a:solidFill>
              </a:rPr>
              <a:t>Select One…</a:t>
            </a:r>
            <a:endParaRPr lang="en-US" sz="1000" dirty="0">
              <a:solidFill>
                <a:prstClr val="black"/>
              </a:solidFill>
            </a:endParaRPr>
          </a:p>
        </p:txBody>
      </p:sp>
      <p:sp>
        <p:nvSpPr>
          <p:cNvPr id="125" name="Rounded Rectangle 124"/>
          <p:cNvSpPr/>
          <p:nvPr/>
        </p:nvSpPr>
        <p:spPr>
          <a:xfrm>
            <a:off x="1635362" y="1903290"/>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26" name="Rounded Rectangle 125"/>
          <p:cNvSpPr/>
          <p:nvPr/>
        </p:nvSpPr>
        <p:spPr>
          <a:xfrm>
            <a:off x="3245154" y="1906250"/>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27" name="Rectangle 126"/>
          <p:cNvSpPr/>
          <p:nvPr/>
        </p:nvSpPr>
        <p:spPr>
          <a:xfrm>
            <a:off x="6719872" y="1751531"/>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6719872" y="2026912"/>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5807445" y="1584550"/>
            <a:ext cx="914400" cy="177575"/>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02/01/17</a:t>
            </a:r>
            <a:endParaRPr lang="en-US" sz="1000" dirty="0">
              <a:solidFill>
                <a:schemeClr val="tx1"/>
              </a:solidFill>
            </a:endParaRPr>
          </a:p>
        </p:txBody>
      </p:sp>
      <p:sp>
        <p:nvSpPr>
          <p:cNvPr id="130" name="Rectangle 129"/>
          <p:cNvSpPr/>
          <p:nvPr/>
        </p:nvSpPr>
        <p:spPr>
          <a:xfrm>
            <a:off x="1521330" y="1416306"/>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solidFill>
              </a:rPr>
              <a:t>Select One…</a:t>
            </a:r>
            <a:endParaRPr lang="en-US" sz="1000" dirty="0">
              <a:solidFill>
                <a:schemeClr val="tx1"/>
              </a:solidFill>
            </a:endParaRPr>
          </a:p>
        </p:txBody>
      </p:sp>
      <p:sp>
        <p:nvSpPr>
          <p:cNvPr id="131" name="Rectangle 130"/>
          <p:cNvSpPr/>
          <p:nvPr/>
        </p:nvSpPr>
        <p:spPr>
          <a:xfrm>
            <a:off x="1520809" y="1643722"/>
            <a:ext cx="2547024" cy="171853"/>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000" dirty="0">
                <a:solidFill>
                  <a:prstClr val="black"/>
                </a:solidFill>
              </a:rPr>
              <a:t>VA Class (New Con) Delta </a:t>
            </a:r>
            <a:r>
              <a:rPr lang="it-IT" sz="1000" dirty="0" smtClean="0">
                <a:solidFill>
                  <a:prstClr val="black"/>
                </a:solidFill>
              </a:rPr>
              <a:t>Spares</a:t>
            </a:r>
            <a:endParaRPr lang="en-US" sz="1000" dirty="0">
              <a:solidFill>
                <a:prstClr val="black"/>
              </a:solidFill>
            </a:endParaRPr>
          </a:p>
        </p:txBody>
      </p:sp>
      <p:sp>
        <p:nvSpPr>
          <p:cNvPr id="39" name="Action Button: Custom 38">
            <a:hlinkClick r:id="rId3" action="ppaction://hlinksldjump" highlightClick="1"/>
          </p:cNvPr>
          <p:cNvSpPr/>
          <p:nvPr/>
        </p:nvSpPr>
        <p:spPr>
          <a:xfrm>
            <a:off x="7808621" y="6012054"/>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Task View</a:t>
            </a:r>
            <a:endParaRPr lang="en-US" sz="1200" b="1" dirty="0">
              <a:solidFill>
                <a:schemeClr val="tx1"/>
              </a:solidFill>
            </a:endParaRPr>
          </a:p>
        </p:txBody>
      </p:sp>
      <p:sp>
        <p:nvSpPr>
          <p:cNvPr id="40" name="Rectangle 39"/>
          <p:cNvSpPr/>
          <p:nvPr/>
        </p:nvSpPr>
        <p:spPr>
          <a:xfrm>
            <a:off x="2183742" y="3950576"/>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ine Callout 1 40"/>
          <p:cNvSpPr/>
          <p:nvPr/>
        </p:nvSpPr>
        <p:spPr>
          <a:xfrm>
            <a:off x="5158935" y="3890516"/>
            <a:ext cx="1560937" cy="483535"/>
          </a:xfrm>
          <a:prstGeom prst="borderCallout1">
            <a:avLst>
              <a:gd name="adj1" fmla="val 41252"/>
              <a:gd name="adj2" fmla="val -1774"/>
              <a:gd name="adj3" fmla="val 26656"/>
              <a:gd name="adj4" fmla="val -123346"/>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1200" dirty="0" smtClean="0">
                <a:solidFill>
                  <a:srgbClr val="FF0000"/>
                </a:solidFill>
              </a:rPr>
              <a:t>ARCI-FY-TI-SEQ</a:t>
            </a:r>
            <a:r>
              <a:rPr lang="en-US" sz="1200" dirty="0">
                <a:solidFill>
                  <a:srgbClr val="FF0000"/>
                </a:solidFill>
              </a:rPr>
              <a:t>#</a:t>
            </a:r>
          </a:p>
        </p:txBody>
      </p:sp>
      <p:sp>
        <p:nvSpPr>
          <p:cNvPr id="42" name="Rectangle 41"/>
          <p:cNvSpPr/>
          <p:nvPr/>
        </p:nvSpPr>
        <p:spPr>
          <a:xfrm>
            <a:off x="5807445" y="1394559"/>
            <a:ext cx="1583955" cy="1693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solidFill>
              </a:rPr>
              <a:t>Mullins, Jeremiyah</a:t>
            </a:r>
            <a:endParaRPr lang="en-US" sz="1000" dirty="0">
              <a:solidFill>
                <a:schemeClr val="tx1"/>
              </a:solidFill>
            </a:endParaRPr>
          </a:p>
        </p:txBody>
      </p:sp>
      <p:sp>
        <p:nvSpPr>
          <p:cNvPr id="43" name="Line Callout 1 42"/>
          <p:cNvSpPr/>
          <p:nvPr/>
        </p:nvSpPr>
        <p:spPr>
          <a:xfrm>
            <a:off x="5158934" y="4462082"/>
            <a:ext cx="3593180" cy="1034302"/>
          </a:xfrm>
          <a:prstGeom prst="borderCallout1">
            <a:avLst>
              <a:gd name="adj1" fmla="val 41252"/>
              <a:gd name="adj2" fmla="val -1774"/>
              <a:gd name="adj3" fmla="val 53651"/>
              <a:gd name="adj4" fmla="val -58629"/>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rgbClr val="FF0000"/>
                </a:solidFill>
              </a:rPr>
              <a:t>ALL</a:t>
            </a:r>
            <a:r>
              <a:rPr lang="en-US" sz="1200" dirty="0" smtClean="0">
                <a:solidFill>
                  <a:schemeClr val="tx1"/>
                </a:solidFill>
              </a:rPr>
              <a:t> comments and attachments get included in the draft PCD.  The user can removed those that do not apply.</a:t>
            </a:r>
          </a:p>
          <a:p>
            <a:r>
              <a:rPr lang="en-US" sz="1200" dirty="0" smtClean="0">
                <a:solidFill>
                  <a:schemeClr val="tx1"/>
                </a:solidFill>
              </a:rPr>
              <a:t>Changes made to comments  and hardware list get from the draft PCD get made to the source record</a:t>
            </a:r>
            <a:endParaRPr lang="en-US" sz="1200" dirty="0">
              <a:solidFill>
                <a:schemeClr val="tx1"/>
              </a:solidFill>
            </a:endParaRPr>
          </a:p>
        </p:txBody>
      </p:sp>
      <p:sp>
        <p:nvSpPr>
          <p:cNvPr id="44" name="Rounded Rectangle 43"/>
          <p:cNvSpPr/>
          <p:nvPr/>
        </p:nvSpPr>
        <p:spPr>
          <a:xfrm>
            <a:off x="2990782" y="5979132"/>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Submit</a:t>
            </a:r>
            <a:endParaRPr lang="en-US" sz="1000" b="1" dirty="0">
              <a:solidFill>
                <a:schemeClr val="tx1"/>
              </a:solidFill>
            </a:endParaRPr>
          </a:p>
        </p:txBody>
      </p:sp>
      <p:grpSp>
        <p:nvGrpSpPr>
          <p:cNvPr id="45" name="Group 44"/>
          <p:cNvGrpSpPr/>
          <p:nvPr/>
        </p:nvGrpSpPr>
        <p:grpSpPr>
          <a:xfrm>
            <a:off x="754508" y="986408"/>
            <a:ext cx="7645213" cy="5414392"/>
            <a:chOff x="754508" y="986408"/>
            <a:chExt cx="7645213" cy="5414392"/>
          </a:xfrm>
        </p:grpSpPr>
        <p:cxnSp>
          <p:nvCxnSpPr>
            <p:cNvPr id="46" name="Straight Connector 45"/>
            <p:cNvCxnSpPr/>
            <p:nvPr/>
          </p:nvCxnSpPr>
          <p:spPr>
            <a:xfrm>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674932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3991"/>
            <a:ext cx="7886700" cy="794899"/>
          </a:xfrm>
        </p:spPr>
        <p:txBody>
          <a:bodyPr/>
          <a:lstStyle/>
          <a:p>
            <a:r>
              <a:rPr lang="en-US" dirty="0" smtClean="0"/>
              <a:t>Hardware List Workflow</a:t>
            </a:r>
            <a:endParaRPr lang="en-US" dirty="0"/>
          </a:p>
        </p:txBody>
      </p:sp>
      <p:sp>
        <p:nvSpPr>
          <p:cNvPr id="4" name="Date Placeholder 3"/>
          <p:cNvSpPr>
            <a:spLocks noGrp="1"/>
          </p:cNvSpPr>
          <p:nvPr>
            <p:ph type="dt" sz="half" idx="10"/>
          </p:nvPr>
        </p:nvSpPr>
        <p:spPr/>
        <p:txBody>
          <a:bodyPr/>
          <a:lstStyle/>
          <a:p>
            <a:r>
              <a:rPr lang="en-US" dirty="0" smtClean="0"/>
              <a:t>5/9/2017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53</a:t>
            </a:fld>
            <a:endParaRPr lang="en-US" dirty="0"/>
          </a:p>
        </p:txBody>
      </p:sp>
      <p:sp>
        <p:nvSpPr>
          <p:cNvPr id="7" name="Oval 6"/>
          <p:cNvSpPr/>
          <p:nvPr/>
        </p:nvSpPr>
        <p:spPr>
          <a:xfrm>
            <a:off x="565040" y="1217364"/>
            <a:ext cx="1651246" cy="71796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Assign the task</a:t>
            </a:r>
            <a:endParaRPr lang="en-US" sz="1400" dirty="0">
              <a:solidFill>
                <a:schemeClr val="tx1"/>
              </a:solidFill>
            </a:endParaRPr>
          </a:p>
        </p:txBody>
      </p:sp>
      <p:sp>
        <p:nvSpPr>
          <p:cNvPr id="9" name="Flowchart: Decision 8"/>
          <p:cNvSpPr/>
          <p:nvPr/>
        </p:nvSpPr>
        <p:spPr>
          <a:xfrm>
            <a:off x="4673718" y="2506371"/>
            <a:ext cx="1828800" cy="822960"/>
          </a:xfrm>
          <a:prstGeom prst="flowChartDecision">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Reviewer(s) Concurs?</a:t>
            </a:r>
            <a:endParaRPr lang="en-US" sz="1200" dirty="0">
              <a:solidFill>
                <a:schemeClr val="tx1"/>
              </a:solidFill>
            </a:endParaRPr>
          </a:p>
        </p:txBody>
      </p:sp>
      <p:sp>
        <p:nvSpPr>
          <p:cNvPr id="11" name="Flowchart: Process 10"/>
          <p:cNvSpPr/>
          <p:nvPr/>
        </p:nvSpPr>
        <p:spPr>
          <a:xfrm>
            <a:off x="565040" y="4477894"/>
            <a:ext cx="914400" cy="365760"/>
          </a:xfrm>
          <a:prstGeom prst="flowChartProcess">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F0000"/>
                </a:solidFill>
              </a:rPr>
              <a:t>Deleted</a:t>
            </a:r>
            <a:endParaRPr lang="en-US" sz="1200" dirty="0">
              <a:solidFill>
                <a:srgbClr val="FF0000"/>
              </a:solidFill>
            </a:endParaRPr>
          </a:p>
        </p:txBody>
      </p:sp>
      <p:sp>
        <p:nvSpPr>
          <p:cNvPr id="12" name="Flowchart: Process 11"/>
          <p:cNvSpPr/>
          <p:nvPr/>
        </p:nvSpPr>
        <p:spPr>
          <a:xfrm>
            <a:off x="436311" y="2734971"/>
            <a:ext cx="914400" cy="365760"/>
          </a:xfrm>
          <a:prstGeom prst="flowChartProcess">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Originator Drafts</a:t>
            </a:r>
            <a:endParaRPr lang="en-US" sz="1200" dirty="0">
              <a:solidFill>
                <a:schemeClr val="tx1"/>
              </a:solidFill>
            </a:endParaRPr>
          </a:p>
        </p:txBody>
      </p:sp>
      <p:sp>
        <p:nvSpPr>
          <p:cNvPr id="15" name="Flowchart: Process 14"/>
          <p:cNvSpPr/>
          <p:nvPr/>
        </p:nvSpPr>
        <p:spPr>
          <a:xfrm>
            <a:off x="7457787" y="1378834"/>
            <a:ext cx="914400" cy="365760"/>
          </a:xfrm>
          <a:prstGeom prst="flowChartProcess">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PM </a:t>
            </a:r>
          </a:p>
          <a:p>
            <a:pPr algn="ctr"/>
            <a:r>
              <a:rPr lang="en-US" sz="1200" dirty="0" smtClean="0">
                <a:solidFill>
                  <a:schemeClr val="tx1"/>
                </a:solidFill>
              </a:rPr>
              <a:t>Releases</a:t>
            </a:r>
            <a:endParaRPr lang="en-US" sz="1200" dirty="0">
              <a:solidFill>
                <a:schemeClr val="tx1"/>
              </a:solidFill>
            </a:endParaRPr>
          </a:p>
        </p:txBody>
      </p:sp>
      <p:sp>
        <p:nvSpPr>
          <p:cNvPr id="16" name="Flowchart: Process 15"/>
          <p:cNvSpPr/>
          <p:nvPr/>
        </p:nvSpPr>
        <p:spPr>
          <a:xfrm>
            <a:off x="3261249" y="2734971"/>
            <a:ext cx="914400" cy="365760"/>
          </a:xfrm>
          <a:prstGeom prst="flowChartProcess">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Review</a:t>
            </a:r>
            <a:endParaRPr lang="en-US" sz="1200" dirty="0">
              <a:solidFill>
                <a:schemeClr val="tx1"/>
              </a:solidFill>
            </a:endParaRPr>
          </a:p>
        </p:txBody>
      </p:sp>
      <p:sp>
        <p:nvSpPr>
          <p:cNvPr id="17" name="Flowchart: Process 16"/>
          <p:cNvSpPr/>
          <p:nvPr/>
        </p:nvSpPr>
        <p:spPr>
          <a:xfrm>
            <a:off x="1848780" y="2734971"/>
            <a:ext cx="914400" cy="365760"/>
          </a:xfrm>
          <a:prstGeom prst="flowChartProcess">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Originator </a:t>
            </a:r>
            <a:r>
              <a:rPr lang="en-US" sz="1200" dirty="0" smtClean="0">
                <a:solidFill>
                  <a:schemeClr val="tx1"/>
                </a:solidFill>
              </a:rPr>
              <a:t>Submits</a:t>
            </a:r>
            <a:endParaRPr lang="en-US" sz="1200" dirty="0">
              <a:solidFill>
                <a:schemeClr val="tx1"/>
              </a:solidFill>
            </a:endParaRPr>
          </a:p>
        </p:txBody>
      </p:sp>
      <p:sp>
        <p:nvSpPr>
          <p:cNvPr id="18" name="Flowchart: Process 17"/>
          <p:cNvSpPr/>
          <p:nvPr/>
        </p:nvSpPr>
        <p:spPr>
          <a:xfrm>
            <a:off x="3277530" y="4013292"/>
            <a:ext cx="914400" cy="365760"/>
          </a:xfrm>
          <a:prstGeom prst="flowChartProcess">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Rework</a:t>
            </a:r>
            <a:endParaRPr lang="en-US" sz="1200" dirty="0">
              <a:solidFill>
                <a:schemeClr val="tx1"/>
              </a:solidFill>
            </a:endParaRPr>
          </a:p>
        </p:txBody>
      </p:sp>
      <p:sp>
        <p:nvSpPr>
          <p:cNvPr id="19" name="Flowchart: Decision 18"/>
          <p:cNvSpPr/>
          <p:nvPr/>
        </p:nvSpPr>
        <p:spPr>
          <a:xfrm>
            <a:off x="7158567" y="2506371"/>
            <a:ext cx="1828800" cy="822960"/>
          </a:xfrm>
          <a:prstGeom prst="flowChartDecision">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PM Releases?</a:t>
            </a:r>
            <a:endParaRPr lang="en-US" sz="1200" dirty="0">
              <a:solidFill>
                <a:schemeClr val="tx1"/>
              </a:solidFill>
            </a:endParaRPr>
          </a:p>
        </p:txBody>
      </p:sp>
      <p:cxnSp>
        <p:nvCxnSpPr>
          <p:cNvPr id="20" name="Straight Arrow Connector 19"/>
          <p:cNvCxnSpPr>
            <a:stCxn id="7" idx="4"/>
            <a:endCxn id="12" idx="0"/>
          </p:cNvCxnSpPr>
          <p:nvPr/>
        </p:nvCxnSpPr>
        <p:spPr>
          <a:xfrm rot="5400000">
            <a:off x="742268" y="2086575"/>
            <a:ext cx="799639" cy="4971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331808" y="2691421"/>
            <a:ext cx="502061" cy="246221"/>
          </a:xfrm>
          <a:prstGeom prst="rect">
            <a:avLst/>
          </a:prstGeom>
          <a:noFill/>
        </p:spPr>
        <p:txBody>
          <a:bodyPr wrap="none" rtlCol="0">
            <a:spAutoFit/>
          </a:bodyPr>
          <a:lstStyle/>
          <a:p>
            <a:pPr algn="ctr"/>
            <a:r>
              <a:rPr lang="en-US" sz="1000" b="1" dirty="0" smtClean="0"/>
              <a:t>Saved</a:t>
            </a:r>
            <a:endParaRPr lang="en-US" sz="1000" b="1" dirty="0"/>
          </a:p>
        </p:txBody>
      </p:sp>
      <p:cxnSp>
        <p:nvCxnSpPr>
          <p:cNvPr id="24" name="Straight Arrow Connector 23"/>
          <p:cNvCxnSpPr/>
          <p:nvPr/>
        </p:nvCxnSpPr>
        <p:spPr>
          <a:xfrm>
            <a:off x="1350711" y="2917851"/>
            <a:ext cx="4980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763180" y="2917851"/>
            <a:ext cx="4980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4175649" y="2915480"/>
            <a:ext cx="498069" cy="47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a:endCxn id="18" idx="3"/>
          </p:cNvCxnSpPr>
          <p:nvPr/>
        </p:nvCxnSpPr>
        <p:spPr>
          <a:xfrm rot="5400000">
            <a:off x="4456604" y="3064657"/>
            <a:ext cx="866841" cy="13961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2"/>
          <p:cNvCxnSpPr>
            <a:stCxn id="18" idx="0"/>
            <a:endCxn id="17" idx="2"/>
          </p:cNvCxnSpPr>
          <p:nvPr/>
        </p:nvCxnSpPr>
        <p:spPr>
          <a:xfrm rot="16200000" flipV="1">
            <a:off x="2564075" y="2842637"/>
            <a:ext cx="912561" cy="142875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502518" y="2917851"/>
            <a:ext cx="4980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32"/>
          <p:cNvCxnSpPr>
            <a:stCxn id="19" idx="2"/>
            <a:endCxn id="18" idx="2"/>
          </p:cNvCxnSpPr>
          <p:nvPr/>
        </p:nvCxnSpPr>
        <p:spPr>
          <a:xfrm rot="5400000">
            <a:off x="5378989" y="1685073"/>
            <a:ext cx="1049721" cy="4338237"/>
          </a:xfrm>
          <a:prstGeom prst="bentConnector3">
            <a:avLst>
              <a:gd name="adj1" fmla="val 12177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9" idx="0"/>
            <a:endCxn id="15" idx="2"/>
          </p:cNvCxnSpPr>
          <p:nvPr/>
        </p:nvCxnSpPr>
        <p:spPr>
          <a:xfrm flipH="1" flipV="1">
            <a:off x="7914987" y="1744594"/>
            <a:ext cx="157980" cy="7617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32"/>
          <p:cNvCxnSpPr>
            <a:stCxn id="12" idx="1"/>
            <a:endCxn id="11" idx="1"/>
          </p:cNvCxnSpPr>
          <p:nvPr/>
        </p:nvCxnSpPr>
        <p:spPr>
          <a:xfrm rot="10800000" flipH="1" flipV="1">
            <a:off x="436310" y="2917850"/>
            <a:ext cx="128729" cy="1742923"/>
          </a:xfrm>
          <a:prstGeom prst="bentConnector3">
            <a:avLst>
              <a:gd name="adj1" fmla="val -17758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32"/>
          <p:cNvCxnSpPr>
            <a:stCxn id="18" idx="1"/>
            <a:endCxn id="11" idx="3"/>
          </p:cNvCxnSpPr>
          <p:nvPr/>
        </p:nvCxnSpPr>
        <p:spPr>
          <a:xfrm rot="10800000" flipV="1">
            <a:off x="1479440" y="4196172"/>
            <a:ext cx="1798090" cy="46460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77992" y="2325661"/>
            <a:ext cx="601447" cy="246221"/>
          </a:xfrm>
          <a:prstGeom prst="rect">
            <a:avLst/>
          </a:prstGeom>
          <a:noFill/>
        </p:spPr>
        <p:txBody>
          <a:bodyPr wrap="none" rtlCol="0">
            <a:spAutoFit/>
          </a:bodyPr>
          <a:lstStyle/>
          <a:p>
            <a:pPr algn="ctr"/>
            <a:r>
              <a:rPr lang="en-US" sz="1000" b="1" dirty="0" smtClean="0"/>
              <a:t>Created</a:t>
            </a:r>
            <a:endParaRPr lang="en-US" sz="1000" b="1" dirty="0"/>
          </a:p>
        </p:txBody>
      </p:sp>
      <p:sp>
        <p:nvSpPr>
          <p:cNvPr id="56" name="TextBox 55"/>
          <p:cNvSpPr txBox="1"/>
          <p:nvPr/>
        </p:nvSpPr>
        <p:spPr>
          <a:xfrm>
            <a:off x="2634921" y="2516144"/>
            <a:ext cx="742511" cy="246221"/>
          </a:xfrm>
          <a:prstGeom prst="rect">
            <a:avLst/>
          </a:prstGeom>
          <a:noFill/>
        </p:spPr>
        <p:txBody>
          <a:bodyPr wrap="none" rtlCol="0">
            <a:spAutoFit/>
          </a:bodyPr>
          <a:lstStyle/>
          <a:p>
            <a:pPr algn="ctr"/>
            <a:r>
              <a:rPr lang="en-US" sz="1000" b="1" dirty="0" smtClean="0"/>
              <a:t>Submitted</a:t>
            </a:r>
            <a:endParaRPr lang="en-US" sz="1000" b="1" dirty="0"/>
          </a:p>
        </p:txBody>
      </p:sp>
      <p:sp>
        <p:nvSpPr>
          <p:cNvPr id="57" name="TextBox 56"/>
          <p:cNvSpPr txBox="1"/>
          <p:nvPr/>
        </p:nvSpPr>
        <p:spPr>
          <a:xfrm>
            <a:off x="4110351" y="2678070"/>
            <a:ext cx="707245" cy="246221"/>
          </a:xfrm>
          <a:prstGeom prst="rect">
            <a:avLst/>
          </a:prstGeom>
          <a:noFill/>
        </p:spPr>
        <p:txBody>
          <a:bodyPr wrap="none" rtlCol="0">
            <a:spAutoFit/>
          </a:bodyPr>
          <a:lstStyle/>
          <a:p>
            <a:pPr algn="ctr"/>
            <a:r>
              <a:rPr lang="en-US" sz="1000" b="1" dirty="0" smtClean="0"/>
              <a:t>Reviewed</a:t>
            </a:r>
            <a:endParaRPr lang="en-US" sz="1000" b="1" dirty="0"/>
          </a:p>
        </p:txBody>
      </p:sp>
      <p:sp>
        <p:nvSpPr>
          <p:cNvPr id="58" name="TextBox 57"/>
          <p:cNvSpPr txBox="1"/>
          <p:nvPr/>
        </p:nvSpPr>
        <p:spPr>
          <a:xfrm>
            <a:off x="6384305" y="2678070"/>
            <a:ext cx="734496" cy="246221"/>
          </a:xfrm>
          <a:prstGeom prst="rect">
            <a:avLst/>
          </a:prstGeom>
          <a:noFill/>
        </p:spPr>
        <p:txBody>
          <a:bodyPr wrap="none" rtlCol="0">
            <a:spAutoFit/>
          </a:bodyPr>
          <a:lstStyle/>
          <a:p>
            <a:pPr algn="ctr"/>
            <a:r>
              <a:rPr lang="en-US" sz="1000" b="1" dirty="0" smtClean="0"/>
              <a:t>Concurred</a:t>
            </a:r>
            <a:endParaRPr lang="en-US" sz="1000" b="1" dirty="0"/>
          </a:p>
        </p:txBody>
      </p:sp>
      <p:sp>
        <p:nvSpPr>
          <p:cNvPr id="59" name="TextBox 58"/>
          <p:cNvSpPr txBox="1"/>
          <p:nvPr/>
        </p:nvSpPr>
        <p:spPr>
          <a:xfrm>
            <a:off x="7939666" y="2006640"/>
            <a:ext cx="663963" cy="246221"/>
          </a:xfrm>
          <a:prstGeom prst="rect">
            <a:avLst/>
          </a:prstGeom>
          <a:noFill/>
        </p:spPr>
        <p:txBody>
          <a:bodyPr wrap="none" rtlCol="0">
            <a:spAutoFit/>
          </a:bodyPr>
          <a:lstStyle/>
          <a:p>
            <a:pPr algn="ctr"/>
            <a:r>
              <a:rPr lang="en-US" sz="1000" b="1" dirty="0" smtClean="0"/>
              <a:t>Released</a:t>
            </a:r>
            <a:endParaRPr lang="en-US" sz="1000" b="1" dirty="0"/>
          </a:p>
        </p:txBody>
      </p:sp>
      <p:sp>
        <p:nvSpPr>
          <p:cNvPr id="60" name="TextBox 59"/>
          <p:cNvSpPr txBox="1"/>
          <p:nvPr/>
        </p:nvSpPr>
        <p:spPr>
          <a:xfrm>
            <a:off x="6799803" y="4305362"/>
            <a:ext cx="1109599" cy="246221"/>
          </a:xfrm>
          <a:prstGeom prst="rect">
            <a:avLst/>
          </a:prstGeom>
          <a:noFill/>
        </p:spPr>
        <p:txBody>
          <a:bodyPr wrap="none" rtlCol="0">
            <a:spAutoFit/>
          </a:bodyPr>
          <a:lstStyle/>
          <a:p>
            <a:pPr algn="ctr"/>
            <a:r>
              <a:rPr lang="en-US" sz="1000" b="1" dirty="0" smtClean="0"/>
              <a:t>Rejected/</a:t>
            </a:r>
            <a:r>
              <a:rPr lang="en-US" sz="1000" b="1" dirty="0" smtClean="0">
                <a:solidFill>
                  <a:srgbClr val="FF0000"/>
                </a:solidFill>
              </a:rPr>
              <a:t>Reopen</a:t>
            </a:r>
            <a:endParaRPr lang="en-US" sz="1000" b="1" dirty="0">
              <a:solidFill>
                <a:srgbClr val="FF0000"/>
              </a:solidFill>
            </a:endParaRPr>
          </a:p>
        </p:txBody>
      </p:sp>
      <p:sp>
        <p:nvSpPr>
          <p:cNvPr id="61" name="TextBox 60"/>
          <p:cNvSpPr txBox="1"/>
          <p:nvPr/>
        </p:nvSpPr>
        <p:spPr>
          <a:xfrm>
            <a:off x="4902293" y="3949951"/>
            <a:ext cx="647934" cy="246221"/>
          </a:xfrm>
          <a:prstGeom prst="rect">
            <a:avLst/>
          </a:prstGeom>
          <a:noFill/>
        </p:spPr>
        <p:txBody>
          <a:bodyPr wrap="none" rtlCol="0">
            <a:spAutoFit/>
          </a:bodyPr>
          <a:lstStyle/>
          <a:p>
            <a:pPr algn="ctr"/>
            <a:r>
              <a:rPr lang="en-US" sz="1000" b="1" dirty="0" smtClean="0"/>
              <a:t>Rejected</a:t>
            </a:r>
            <a:endParaRPr lang="en-US" sz="1000" b="1" dirty="0"/>
          </a:p>
        </p:txBody>
      </p:sp>
      <p:sp>
        <p:nvSpPr>
          <p:cNvPr id="62" name="TextBox 61"/>
          <p:cNvSpPr txBox="1"/>
          <p:nvPr/>
        </p:nvSpPr>
        <p:spPr>
          <a:xfrm>
            <a:off x="2304218" y="3297491"/>
            <a:ext cx="753732" cy="246221"/>
          </a:xfrm>
          <a:prstGeom prst="rect">
            <a:avLst/>
          </a:prstGeom>
          <a:noFill/>
        </p:spPr>
        <p:txBody>
          <a:bodyPr wrap="none" rtlCol="0">
            <a:spAutoFit/>
          </a:bodyPr>
          <a:lstStyle/>
          <a:p>
            <a:pPr algn="ctr"/>
            <a:r>
              <a:rPr lang="en-US" sz="1000" b="1" dirty="0" smtClean="0"/>
              <a:t>Reworking</a:t>
            </a:r>
            <a:endParaRPr lang="en-US" sz="1000" b="1" dirty="0"/>
          </a:p>
        </p:txBody>
      </p:sp>
      <p:sp>
        <p:nvSpPr>
          <p:cNvPr id="63" name="TextBox 62"/>
          <p:cNvSpPr txBox="1"/>
          <p:nvPr/>
        </p:nvSpPr>
        <p:spPr>
          <a:xfrm>
            <a:off x="1732108" y="4414552"/>
            <a:ext cx="603050" cy="246221"/>
          </a:xfrm>
          <a:prstGeom prst="rect">
            <a:avLst/>
          </a:prstGeom>
          <a:noFill/>
        </p:spPr>
        <p:txBody>
          <a:bodyPr wrap="none" rtlCol="0">
            <a:spAutoFit/>
          </a:bodyPr>
          <a:lstStyle/>
          <a:p>
            <a:pPr algn="ctr"/>
            <a:r>
              <a:rPr lang="en-US" sz="1000" b="1" dirty="0" smtClean="0"/>
              <a:t>Deleted</a:t>
            </a:r>
            <a:endParaRPr lang="en-US" sz="1000" b="1" dirty="0"/>
          </a:p>
        </p:txBody>
      </p:sp>
      <p:sp>
        <p:nvSpPr>
          <p:cNvPr id="64" name="TextBox 63"/>
          <p:cNvSpPr txBox="1"/>
          <p:nvPr/>
        </p:nvSpPr>
        <p:spPr>
          <a:xfrm>
            <a:off x="211709" y="4168331"/>
            <a:ext cx="603050" cy="246221"/>
          </a:xfrm>
          <a:prstGeom prst="rect">
            <a:avLst/>
          </a:prstGeom>
          <a:noFill/>
        </p:spPr>
        <p:txBody>
          <a:bodyPr wrap="none" rtlCol="0">
            <a:spAutoFit/>
          </a:bodyPr>
          <a:lstStyle/>
          <a:p>
            <a:pPr algn="ctr"/>
            <a:r>
              <a:rPr lang="en-US" sz="1000" b="1" dirty="0" smtClean="0"/>
              <a:t>Deleted</a:t>
            </a:r>
            <a:endParaRPr lang="en-US" sz="1000" b="1" dirty="0"/>
          </a:p>
        </p:txBody>
      </p:sp>
      <p:sp>
        <p:nvSpPr>
          <p:cNvPr id="68" name="TextBox 67"/>
          <p:cNvSpPr txBox="1"/>
          <p:nvPr/>
        </p:nvSpPr>
        <p:spPr>
          <a:xfrm>
            <a:off x="7716882" y="2514907"/>
            <a:ext cx="445567" cy="769135"/>
          </a:xfrm>
          <a:prstGeom prst="rect">
            <a:avLst/>
          </a:prstGeom>
          <a:noFill/>
        </p:spPr>
        <p:txBody>
          <a:bodyPr wrap="square" rtlCol="0">
            <a:spAutoFit/>
          </a:bodyPr>
          <a:lstStyle/>
          <a:p>
            <a:r>
              <a:rPr lang="en-US" sz="4400" dirty="0" smtClean="0">
                <a:solidFill>
                  <a:srgbClr val="FF0000"/>
                </a:solidFill>
              </a:rPr>
              <a:t>?</a:t>
            </a:r>
            <a:endParaRPr lang="en-US" sz="4400" dirty="0">
              <a:solidFill>
                <a:srgbClr val="FF0000"/>
              </a:solidFill>
            </a:endParaRPr>
          </a:p>
        </p:txBody>
      </p:sp>
      <p:sp>
        <p:nvSpPr>
          <p:cNvPr id="38" name="TextBox 37"/>
          <p:cNvSpPr txBox="1"/>
          <p:nvPr/>
        </p:nvSpPr>
        <p:spPr>
          <a:xfrm>
            <a:off x="657597" y="3136232"/>
            <a:ext cx="510076" cy="246221"/>
          </a:xfrm>
          <a:prstGeom prst="rect">
            <a:avLst/>
          </a:prstGeom>
          <a:noFill/>
        </p:spPr>
        <p:txBody>
          <a:bodyPr wrap="none" rtlCol="0">
            <a:spAutoFit/>
          </a:bodyPr>
          <a:lstStyle/>
          <a:p>
            <a:pPr algn="ctr"/>
            <a:r>
              <a:rPr lang="en-US" sz="1000" b="1" dirty="0" smtClean="0">
                <a:solidFill>
                  <a:srgbClr val="FF0000"/>
                </a:solidFill>
              </a:rPr>
              <a:t>Copy?</a:t>
            </a:r>
            <a:endParaRPr lang="en-US" sz="1000" b="1" dirty="0">
              <a:solidFill>
                <a:srgbClr val="FF0000"/>
              </a:solidFill>
            </a:endParaRPr>
          </a:p>
        </p:txBody>
      </p:sp>
      <p:grpSp>
        <p:nvGrpSpPr>
          <p:cNvPr id="40" name="Group 39"/>
          <p:cNvGrpSpPr/>
          <p:nvPr/>
        </p:nvGrpSpPr>
        <p:grpSpPr>
          <a:xfrm>
            <a:off x="754508" y="986408"/>
            <a:ext cx="7645213" cy="5414392"/>
            <a:chOff x="754508" y="986408"/>
            <a:chExt cx="7645213" cy="5414392"/>
          </a:xfrm>
        </p:grpSpPr>
        <p:cxnSp>
          <p:nvCxnSpPr>
            <p:cNvPr id="41" name="Straight Connector 40"/>
            <p:cNvCxnSpPr/>
            <p:nvPr/>
          </p:nvCxnSpPr>
          <p:spPr>
            <a:xfrm>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424653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4676" y="1001647"/>
            <a:ext cx="7592403" cy="538851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 name="Title 1"/>
          <p:cNvSpPr>
            <a:spLocks noGrp="1"/>
          </p:cNvSpPr>
          <p:nvPr>
            <p:ph type="title"/>
          </p:nvPr>
        </p:nvSpPr>
        <p:spPr>
          <a:xfrm>
            <a:off x="242357" y="102890"/>
            <a:ext cx="7886700" cy="652749"/>
          </a:xfrm>
        </p:spPr>
        <p:txBody>
          <a:bodyPr>
            <a:normAutofit fontScale="90000"/>
          </a:bodyPr>
          <a:lstStyle/>
          <a:p>
            <a:r>
              <a:rPr lang="en-US" dirty="0"/>
              <a:t>PCD </a:t>
            </a:r>
            <a:r>
              <a:rPr lang="en-US" dirty="0" smtClean="0"/>
              <a:t>Tracker Maintenance</a:t>
            </a:r>
            <a:endParaRPr lang="en-US" dirty="0"/>
          </a:p>
        </p:txBody>
      </p:sp>
      <p:sp>
        <p:nvSpPr>
          <p:cNvPr id="5" name="TextBox 4"/>
          <p:cNvSpPr txBox="1"/>
          <p:nvPr/>
        </p:nvSpPr>
        <p:spPr>
          <a:xfrm>
            <a:off x="861776" y="1033966"/>
            <a:ext cx="609601"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err="1" smtClean="0">
                <a:solidFill>
                  <a:prstClr val="black"/>
                </a:solidFill>
                <a:latin typeface="Calibri" panose="020F0502020204030204"/>
                <a:ea typeface="+mn-ea"/>
              </a:rPr>
              <a:t>RecID</a:t>
            </a:r>
            <a:endParaRPr lang="en-US" sz="1400" b="0" dirty="0">
              <a:solidFill>
                <a:prstClr val="black"/>
              </a:solidFill>
              <a:latin typeface="Calibri" panose="020F0502020204030204"/>
              <a:ea typeface="+mn-ea"/>
            </a:endParaRPr>
          </a:p>
        </p:txBody>
      </p:sp>
      <p:sp>
        <p:nvSpPr>
          <p:cNvPr id="6" name="Rectangle 5"/>
          <p:cNvSpPr/>
          <p:nvPr/>
        </p:nvSpPr>
        <p:spPr>
          <a:xfrm>
            <a:off x="1471013" y="1126786"/>
            <a:ext cx="725714" cy="13788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00999</a:t>
            </a:r>
            <a:endParaRPr lang="en-US" sz="1050" b="0" dirty="0">
              <a:solidFill>
                <a:prstClr val="black"/>
              </a:solidFill>
            </a:endParaRPr>
          </a:p>
        </p:txBody>
      </p:sp>
      <p:sp>
        <p:nvSpPr>
          <p:cNvPr id="7" name="TextBox 9"/>
          <p:cNvSpPr txBox="1"/>
          <p:nvPr/>
        </p:nvSpPr>
        <p:spPr>
          <a:xfrm>
            <a:off x="2467054" y="1033966"/>
            <a:ext cx="805543"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Subject</a:t>
            </a:r>
            <a:endParaRPr lang="en-US" sz="1400" b="0" dirty="0">
              <a:solidFill>
                <a:prstClr val="black"/>
              </a:solidFill>
              <a:latin typeface="Calibri" panose="020F0502020204030204"/>
              <a:ea typeface="+mn-ea"/>
            </a:endParaRPr>
          </a:p>
        </p:txBody>
      </p:sp>
      <p:sp>
        <p:nvSpPr>
          <p:cNvPr id="8" name="Rectangle 7"/>
          <p:cNvSpPr/>
          <p:nvPr/>
        </p:nvSpPr>
        <p:spPr>
          <a:xfrm>
            <a:off x="3200023" y="1114896"/>
            <a:ext cx="2248002" cy="149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a:solidFill>
                  <a:prstClr val="black"/>
                </a:solidFill>
              </a:rPr>
              <a:t>VA Class (New Con) Delta </a:t>
            </a:r>
            <a:r>
              <a:rPr lang="it-IT" sz="1050" b="0" dirty="0" smtClean="0">
                <a:solidFill>
                  <a:prstClr val="black"/>
                </a:solidFill>
              </a:rPr>
              <a:t>Spares</a:t>
            </a:r>
            <a:endParaRPr lang="en-US" sz="1050" b="0" dirty="0">
              <a:solidFill>
                <a:prstClr val="black"/>
              </a:solidFill>
            </a:endParaRPr>
          </a:p>
        </p:txBody>
      </p:sp>
      <p:sp>
        <p:nvSpPr>
          <p:cNvPr id="47" name="TextBox 90"/>
          <p:cNvSpPr txBox="1"/>
          <p:nvPr/>
        </p:nvSpPr>
        <p:spPr>
          <a:xfrm>
            <a:off x="5609204" y="1025537"/>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Contract</a:t>
            </a:r>
            <a:endParaRPr lang="en-US" sz="1400" b="0" dirty="0">
              <a:solidFill>
                <a:prstClr val="black"/>
              </a:solidFill>
              <a:latin typeface="Calibri" panose="020F0502020204030204"/>
              <a:ea typeface="+mn-ea"/>
            </a:endParaRPr>
          </a:p>
        </p:txBody>
      </p:sp>
      <p:sp>
        <p:nvSpPr>
          <p:cNvPr id="48" name="Rectangle 47"/>
          <p:cNvSpPr/>
          <p:nvPr/>
        </p:nvSpPr>
        <p:spPr>
          <a:xfrm>
            <a:off x="6379156" y="1115247"/>
            <a:ext cx="1596226" cy="1435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N00024-15-C-6222</a:t>
            </a:r>
            <a:endParaRPr lang="en-US" sz="1050" b="0" dirty="0">
              <a:solidFill>
                <a:prstClr val="black"/>
              </a:solidFill>
            </a:endParaRPr>
          </a:p>
        </p:txBody>
      </p:sp>
      <p:sp>
        <p:nvSpPr>
          <p:cNvPr id="118" name="Rounded Rectangle 117"/>
          <p:cNvSpPr/>
          <p:nvPr/>
        </p:nvSpPr>
        <p:spPr>
          <a:xfrm>
            <a:off x="877145" y="6077560"/>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 Task</a:t>
            </a:r>
            <a:endParaRPr lang="en-US" sz="1200" b="1" dirty="0">
              <a:solidFill>
                <a:schemeClr val="tx1"/>
              </a:solidFill>
            </a:endParaRPr>
          </a:p>
        </p:txBody>
      </p:sp>
      <p:sp>
        <p:nvSpPr>
          <p:cNvPr id="126" name="Rounded Rectangle 125"/>
          <p:cNvSpPr/>
          <p:nvPr/>
        </p:nvSpPr>
        <p:spPr>
          <a:xfrm>
            <a:off x="2073507" y="6077560"/>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Edit</a:t>
            </a:r>
            <a:endParaRPr lang="en-US" sz="1200" b="1" dirty="0">
              <a:solidFill>
                <a:schemeClr val="tx1"/>
              </a:solidFill>
            </a:endParaRPr>
          </a:p>
        </p:txBody>
      </p:sp>
      <p:sp>
        <p:nvSpPr>
          <p:cNvPr id="127" name="Rounded Rectangle 126"/>
          <p:cNvSpPr/>
          <p:nvPr/>
        </p:nvSpPr>
        <p:spPr>
          <a:xfrm>
            <a:off x="5662592" y="6077560"/>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157" name="Rounded Rectangle 156"/>
          <p:cNvSpPr/>
          <p:nvPr/>
        </p:nvSpPr>
        <p:spPr>
          <a:xfrm>
            <a:off x="3269869" y="6077560"/>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Save</a:t>
            </a:r>
            <a:endParaRPr lang="en-US" sz="1200" b="1" dirty="0">
              <a:solidFill>
                <a:schemeClr val="tx1"/>
              </a:solidFill>
            </a:endParaRPr>
          </a:p>
        </p:txBody>
      </p:sp>
      <p:sp>
        <p:nvSpPr>
          <p:cNvPr id="3" name="Date Placeholder 2"/>
          <p:cNvSpPr>
            <a:spLocks noGrp="1"/>
          </p:cNvSpPr>
          <p:nvPr>
            <p:ph type="dt" sz="half" idx="10"/>
          </p:nvPr>
        </p:nvSpPr>
        <p:spPr/>
        <p:txBody>
          <a:bodyPr/>
          <a:lstStyle/>
          <a:p>
            <a:r>
              <a:rPr lang="en-US" dirty="0" smtClean="0"/>
              <a:t>5/16/17</a:t>
            </a:r>
            <a:endParaRPr lang="en-US" dirty="0"/>
          </a:p>
        </p:txBody>
      </p:sp>
      <p:sp>
        <p:nvSpPr>
          <p:cNvPr id="51" name="Footer Placeholder 50"/>
          <p:cNvSpPr>
            <a:spLocks noGrp="1"/>
          </p:cNvSpPr>
          <p:nvPr>
            <p:ph type="ftr" sz="quarter" idx="11"/>
          </p:nvPr>
        </p:nvSpPr>
        <p:spPr/>
        <p:txBody>
          <a:bodyPr/>
          <a:lstStyle/>
          <a:p>
            <a:endParaRPr lang="en-US" dirty="0"/>
          </a:p>
        </p:txBody>
      </p:sp>
      <p:sp>
        <p:nvSpPr>
          <p:cNvPr id="52" name="Slide Number Placeholder 51"/>
          <p:cNvSpPr>
            <a:spLocks noGrp="1"/>
          </p:cNvSpPr>
          <p:nvPr>
            <p:ph type="sldNum" sz="quarter" idx="12"/>
          </p:nvPr>
        </p:nvSpPr>
        <p:spPr/>
        <p:txBody>
          <a:bodyPr/>
          <a:lstStyle/>
          <a:p>
            <a:fld id="{E7E4F1F3-89CE-45FD-84A5-5DB6D4995480}" type="slidenum">
              <a:rPr lang="en-US" smtClean="0"/>
              <a:t>6</a:t>
            </a:fld>
            <a:endParaRPr lang="en-US" dirty="0"/>
          </a:p>
        </p:txBody>
      </p:sp>
      <p:sp>
        <p:nvSpPr>
          <p:cNvPr id="93" name="Action Button: Custom 92">
            <a:hlinkClick r:id="rId3" action="ppaction://hlinksldjump" highlightClick="1"/>
          </p:cNvPr>
          <p:cNvSpPr/>
          <p:nvPr/>
        </p:nvSpPr>
        <p:spPr>
          <a:xfrm>
            <a:off x="7257742" y="6035658"/>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Back</a:t>
            </a:r>
            <a:endParaRPr lang="en-US" sz="1200" b="1" dirty="0">
              <a:solidFill>
                <a:schemeClr val="tx1"/>
              </a:solidFill>
            </a:endParaRPr>
          </a:p>
        </p:txBody>
      </p:sp>
      <p:grpSp>
        <p:nvGrpSpPr>
          <p:cNvPr id="14" name="Group 13"/>
          <p:cNvGrpSpPr/>
          <p:nvPr/>
        </p:nvGrpSpPr>
        <p:grpSpPr>
          <a:xfrm>
            <a:off x="852648" y="1325743"/>
            <a:ext cx="7438845" cy="1907395"/>
            <a:chOff x="863254" y="4041878"/>
            <a:chExt cx="7438845" cy="1907395"/>
          </a:xfrm>
        </p:grpSpPr>
        <p:sp>
          <p:nvSpPr>
            <p:cNvPr id="181" name="Flowchart: Process 180"/>
            <p:cNvSpPr/>
            <p:nvPr/>
          </p:nvSpPr>
          <p:spPr>
            <a:xfrm>
              <a:off x="863254" y="4070429"/>
              <a:ext cx="7438845" cy="1878844"/>
            </a:xfrm>
            <a:prstGeom prst="flowChartProcess">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942584" y="4494326"/>
              <a:ext cx="830320" cy="1551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Task Type</a:t>
              </a:r>
              <a:r>
                <a:rPr lang="en-US" sz="1050" dirty="0">
                  <a:solidFill>
                    <a:srgbClr val="FF0000"/>
                  </a:solidFill>
                </a:rPr>
                <a:t> *</a:t>
              </a:r>
              <a:endParaRPr lang="en-US" sz="1050" b="0" dirty="0">
                <a:solidFill>
                  <a:prstClr val="black"/>
                </a:solidFill>
              </a:endParaRPr>
            </a:p>
          </p:txBody>
        </p:sp>
        <p:sp>
          <p:nvSpPr>
            <p:cNvPr id="130" name="Isosceles Triangle 129"/>
            <p:cNvSpPr/>
            <p:nvPr/>
          </p:nvSpPr>
          <p:spPr>
            <a:xfrm rot="10800000">
              <a:off x="1650060" y="4521785"/>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31" name="Rectangle 130"/>
            <p:cNvSpPr/>
            <p:nvPr/>
          </p:nvSpPr>
          <p:spPr>
            <a:xfrm>
              <a:off x="1881963" y="4508205"/>
              <a:ext cx="839605" cy="1412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Originator</a:t>
              </a:r>
              <a:r>
                <a:rPr lang="en-US" sz="1050" dirty="0">
                  <a:solidFill>
                    <a:srgbClr val="FF0000"/>
                  </a:solidFill>
                </a:rPr>
                <a:t> *</a:t>
              </a:r>
              <a:endParaRPr lang="en-US" sz="1050" b="0" dirty="0">
                <a:solidFill>
                  <a:prstClr val="black"/>
                </a:solidFill>
              </a:endParaRPr>
            </a:p>
          </p:txBody>
        </p:sp>
        <p:sp>
          <p:nvSpPr>
            <p:cNvPr id="138" name="Isosceles Triangle 137"/>
            <p:cNvSpPr/>
            <p:nvPr/>
          </p:nvSpPr>
          <p:spPr>
            <a:xfrm rot="10800000">
              <a:off x="2603309" y="4531410"/>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40" name="Rectangle 139"/>
            <p:cNvSpPr/>
            <p:nvPr/>
          </p:nvSpPr>
          <p:spPr>
            <a:xfrm>
              <a:off x="4882446" y="4495982"/>
              <a:ext cx="1167650" cy="4585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Name(s)</a:t>
              </a:r>
              <a:endParaRPr lang="en-US" sz="1050" b="0" dirty="0">
                <a:solidFill>
                  <a:prstClr val="black"/>
                </a:solidFill>
              </a:endParaRPr>
            </a:p>
          </p:txBody>
        </p:sp>
        <p:sp>
          <p:nvSpPr>
            <p:cNvPr id="141" name="Rectangle 140"/>
            <p:cNvSpPr/>
            <p:nvPr/>
          </p:nvSpPr>
          <p:spPr>
            <a:xfrm>
              <a:off x="3997537" y="4494524"/>
              <a:ext cx="830320" cy="1551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Reviewer</a:t>
              </a:r>
              <a:r>
                <a:rPr lang="en-US" sz="1050" dirty="0">
                  <a:solidFill>
                    <a:srgbClr val="FF0000"/>
                  </a:solidFill>
                </a:rPr>
                <a:t> </a:t>
              </a:r>
              <a:endParaRPr lang="en-US" sz="1050" b="0" dirty="0">
                <a:solidFill>
                  <a:prstClr val="black"/>
                </a:solidFill>
              </a:endParaRPr>
            </a:p>
          </p:txBody>
        </p:sp>
        <p:sp>
          <p:nvSpPr>
            <p:cNvPr id="142" name="Isosceles Triangle 141"/>
            <p:cNvSpPr/>
            <p:nvPr/>
          </p:nvSpPr>
          <p:spPr>
            <a:xfrm rot="10800000">
              <a:off x="4709597" y="4531608"/>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45" name="Rectangle 144"/>
            <p:cNvSpPr/>
            <p:nvPr/>
          </p:nvSpPr>
          <p:spPr>
            <a:xfrm>
              <a:off x="6993212" y="4495885"/>
              <a:ext cx="1167650" cy="4652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Name(s)</a:t>
              </a:r>
              <a:endParaRPr lang="en-US" sz="1050" b="0" dirty="0">
                <a:solidFill>
                  <a:prstClr val="black"/>
                </a:solidFill>
              </a:endParaRPr>
            </a:p>
          </p:txBody>
        </p:sp>
        <p:sp>
          <p:nvSpPr>
            <p:cNvPr id="146" name="Rectangle 145"/>
            <p:cNvSpPr/>
            <p:nvPr/>
          </p:nvSpPr>
          <p:spPr>
            <a:xfrm>
              <a:off x="6108303" y="4494427"/>
              <a:ext cx="830320" cy="1551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Approver</a:t>
              </a:r>
              <a:r>
                <a:rPr lang="en-US" sz="1050" dirty="0">
                  <a:solidFill>
                    <a:srgbClr val="FF0000"/>
                  </a:solidFill>
                </a:rPr>
                <a:t> *</a:t>
              </a:r>
              <a:endParaRPr lang="en-US" sz="1050" b="0" dirty="0">
                <a:solidFill>
                  <a:prstClr val="black"/>
                </a:solidFill>
              </a:endParaRPr>
            </a:p>
          </p:txBody>
        </p:sp>
        <p:sp>
          <p:nvSpPr>
            <p:cNvPr id="147" name="Isosceles Triangle 146"/>
            <p:cNvSpPr/>
            <p:nvPr/>
          </p:nvSpPr>
          <p:spPr>
            <a:xfrm rot="10800000">
              <a:off x="6820364" y="4528523"/>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48" name="Rectangle 147"/>
            <p:cNvSpPr/>
            <p:nvPr/>
          </p:nvSpPr>
          <p:spPr>
            <a:xfrm>
              <a:off x="2773888" y="4489508"/>
              <a:ext cx="1167650" cy="4666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Name</a:t>
              </a:r>
              <a:endParaRPr lang="en-US" sz="1050" b="0" dirty="0">
                <a:solidFill>
                  <a:prstClr val="black"/>
                </a:solidFill>
              </a:endParaRPr>
            </a:p>
          </p:txBody>
        </p:sp>
        <p:sp>
          <p:nvSpPr>
            <p:cNvPr id="150" name="Rectangle 149"/>
            <p:cNvSpPr/>
            <p:nvPr/>
          </p:nvSpPr>
          <p:spPr>
            <a:xfrm>
              <a:off x="951790" y="4294430"/>
              <a:ext cx="830320" cy="155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Identifier</a:t>
              </a:r>
              <a:endParaRPr lang="en-US" sz="1050" b="0" dirty="0">
                <a:solidFill>
                  <a:prstClr val="black"/>
                </a:solidFill>
              </a:endParaRPr>
            </a:p>
          </p:txBody>
        </p:sp>
        <p:sp>
          <p:nvSpPr>
            <p:cNvPr id="151" name="Rectangle 150"/>
            <p:cNvSpPr/>
            <p:nvPr/>
          </p:nvSpPr>
          <p:spPr>
            <a:xfrm>
              <a:off x="1870646" y="4295213"/>
              <a:ext cx="2963815" cy="1374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Name/Description</a:t>
              </a:r>
              <a:r>
                <a:rPr lang="en-US" sz="1050" dirty="0">
                  <a:solidFill>
                    <a:srgbClr val="FF0000"/>
                  </a:solidFill>
                </a:rPr>
                <a:t> *</a:t>
              </a:r>
              <a:endParaRPr lang="en-US" sz="1050" b="0" dirty="0">
                <a:solidFill>
                  <a:prstClr val="black"/>
                </a:solidFill>
              </a:endParaRPr>
            </a:p>
          </p:txBody>
        </p:sp>
        <p:sp>
          <p:nvSpPr>
            <p:cNvPr id="152" name="Rectangle 151"/>
            <p:cNvSpPr/>
            <p:nvPr/>
          </p:nvSpPr>
          <p:spPr>
            <a:xfrm>
              <a:off x="4893767" y="4294488"/>
              <a:ext cx="830320" cy="1551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Status</a:t>
              </a:r>
              <a:r>
                <a:rPr lang="en-US" sz="1050" dirty="0">
                  <a:solidFill>
                    <a:srgbClr val="FF0000"/>
                  </a:solidFill>
                </a:rPr>
                <a:t> *</a:t>
              </a:r>
              <a:endParaRPr lang="en-US" sz="1050" b="0" dirty="0">
                <a:solidFill>
                  <a:prstClr val="black"/>
                </a:solidFill>
              </a:endParaRPr>
            </a:p>
          </p:txBody>
        </p:sp>
        <p:sp>
          <p:nvSpPr>
            <p:cNvPr id="156" name="Isosceles Triangle 155"/>
            <p:cNvSpPr/>
            <p:nvPr/>
          </p:nvSpPr>
          <p:spPr>
            <a:xfrm rot="10800000">
              <a:off x="5589964" y="4335533"/>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61" name="Rounded Rectangle 160"/>
            <p:cNvSpPr/>
            <p:nvPr/>
          </p:nvSpPr>
          <p:spPr>
            <a:xfrm>
              <a:off x="2056370" y="4729006"/>
              <a:ext cx="645522" cy="224069"/>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Delete</a:t>
              </a:r>
              <a:endParaRPr lang="en-US" sz="1200" b="1" dirty="0">
                <a:solidFill>
                  <a:schemeClr val="tx1"/>
                </a:solidFill>
              </a:endParaRPr>
            </a:p>
          </p:txBody>
        </p:sp>
        <p:sp>
          <p:nvSpPr>
            <p:cNvPr id="163" name="Rounded Rectangle 162"/>
            <p:cNvSpPr/>
            <p:nvPr/>
          </p:nvSpPr>
          <p:spPr>
            <a:xfrm>
              <a:off x="6283633" y="4730488"/>
              <a:ext cx="645522" cy="224069"/>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Delete</a:t>
              </a:r>
              <a:endParaRPr lang="en-US" sz="1200" b="1" dirty="0">
                <a:solidFill>
                  <a:schemeClr val="tx1"/>
                </a:solidFill>
              </a:endParaRPr>
            </a:p>
          </p:txBody>
        </p:sp>
        <p:sp>
          <p:nvSpPr>
            <p:cNvPr id="165" name="Rounded Rectangle 164"/>
            <p:cNvSpPr/>
            <p:nvPr/>
          </p:nvSpPr>
          <p:spPr>
            <a:xfrm>
              <a:off x="4154460" y="4731969"/>
              <a:ext cx="645522" cy="224069"/>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Delete</a:t>
              </a:r>
              <a:endParaRPr lang="en-US" sz="1200" b="1" dirty="0">
                <a:solidFill>
                  <a:schemeClr val="tx1"/>
                </a:solidFill>
              </a:endParaRPr>
            </a:p>
          </p:txBody>
        </p:sp>
        <p:sp>
          <p:nvSpPr>
            <p:cNvPr id="166" name="Flowchart: Process 165"/>
            <p:cNvSpPr/>
            <p:nvPr/>
          </p:nvSpPr>
          <p:spPr>
            <a:xfrm>
              <a:off x="2818011" y="4536979"/>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lowchart: Process 168"/>
            <p:cNvSpPr/>
            <p:nvPr/>
          </p:nvSpPr>
          <p:spPr>
            <a:xfrm>
              <a:off x="4914622" y="453846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4916096" y="469086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Flowchart: Process 170"/>
            <p:cNvSpPr/>
            <p:nvPr/>
          </p:nvSpPr>
          <p:spPr>
            <a:xfrm>
              <a:off x="4916096" y="4833021"/>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lowchart: Process 171"/>
            <p:cNvSpPr/>
            <p:nvPr/>
          </p:nvSpPr>
          <p:spPr>
            <a:xfrm>
              <a:off x="7020112" y="4539938"/>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lowchart: Process 172"/>
            <p:cNvSpPr/>
            <p:nvPr/>
          </p:nvSpPr>
          <p:spPr>
            <a:xfrm>
              <a:off x="7021586" y="4692338"/>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lowchart: Process 173"/>
            <p:cNvSpPr/>
            <p:nvPr/>
          </p:nvSpPr>
          <p:spPr>
            <a:xfrm>
              <a:off x="7021586" y="4834499"/>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26"/>
            <p:cNvSpPr txBox="1"/>
            <p:nvPr/>
          </p:nvSpPr>
          <p:spPr>
            <a:xfrm>
              <a:off x="6079758" y="4230146"/>
              <a:ext cx="1284515" cy="253916"/>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050" b="0" dirty="0" smtClean="0">
                  <a:solidFill>
                    <a:prstClr val="black"/>
                  </a:solidFill>
                  <a:latin typeface="Calibri" panose="020F0502020204030204"/>
                  <a:ea typeface="+mn-ea"/>
                </a:rPr>
                <a:t>Required By: </a:t>
              </a:r>
              <a:endParaRPr lang="en-US" sz="1050" b="0" dirty="0">
                <a:solidFill>
                  <a:prstClr val="black"/>
                </a:solidFill>
                <a:latin typeface="Calibri" panose="020F0502020204030204"/>
                <a:ea typeface="+mn-ea"/>
              </a:endParaRPr>
            </a:p>
          </p:txBody>
        </p:sp>
        <p:sp>
          <p:nvSpPr>
            <p:cNvPr id="120" name="Rectangle 119"/>
            <p:cNvSpPr/>
            <p:nvPr/>
          </p:nvSpPr>
          <p:spPr>
            <a:xfrm>
              <a:off x="7284445" y="4288457"/>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2/1/17</a:t>
              </a:r>
              <a:r>
                <a:rPr lang="en-US" sz="1050" dirty="0">
                  <a:solidFill>
                    <a:srgbClr val="FF0000"/>
                  </a:solidFill>
                </a:rPr>
                <a:t> *</a:t>
              </a:r>
              <a:endParaRPr lang="en-US" sz="1050" b="0" dirty="0">
                <a:solidFill>
                  <a:prstClr val="black"/>
                </a:solidFill>
              </a:endParaRPr>
            </a:p>
          </p:txBody>
        </p:sp>
        <p:pic>
          <p:nvPicPr>
            <p:cNvPr id="143" name="Picture 142"/>
            <p:cNvPicPr>
              <a:picLocks noChangeAspect="1"/>
            </p:cNvPicPr>
            <p:nvPr/>
          </p:nvPicPr>
          <p:blipFill>
            <a:blip r:embed="rId5"/>
            <a:stretch>
              <a:fillRect/>
            </a:stretch>
          </p:blipFill>
          <p:spPr>
            <a:xfrm>
              <a:off x="8041201" y="4286146"/>
              <a:ext cx="120169" cy="140197"/>
            </a:xfrm>
            <a:prstGeom prst="rect">
              <a:avLst/>
            </a:prstGeom>
          </p:spPr>
        </p:pic>
        <p:sp>
          <p:nvSpPr>
            <p:cNvPr id="95" name="TextBox 90"/>
            <p:cNvSpPr txBox="1"/>
            <p:nvPr/>
          </p:nvSpPr>
          <p:spPr>
            <a:xfrm>
              <a:off x="934960" y="5317529"/>
              <a:ext cx="1017338"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050" dirty="0" smtClean="0">
                  <a:solidFill>
                    <a:prstClr val="black"/>
                  </a:solidFill>
                  <a:latin typeface="Calibri" panose="020F0502020204030204"/>
                  <a:ea typeface="+mn-ea"/>
                </a:rPr>
                <a:t>Attachments:</a:t>
              </a:r>
              <a:endParaRPr lang="en-US" sz="1050" dirty="0">
                <a:solidFill>
                  <a:prstClr val="black"/>
                </a:solidFill>
                <a:latin typeface="Calibri" panose="020F0502020204030204"/>
                <a:ea typeface="+mn-ea"/>
              </a:endParaRPr>
            </a:p>
          </p:txBody>
        </p:sp>
        <p:sp>
          <p:nvSpPr>
            <p:cNvPr id="97" name="Rectangle 96"/>
            <p:cNvSpPr/>
            <p:nvPr/>
          </p:nvSpPr>
          <p:spPr>
            <a:xfrm>
              <a:off x="937688" y="5526184"/>
              <a:ext cx="2663443" cy="36990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900" b="0" dirty="0" smtClean="0">
                  <a:solidFill>
                    <a:prstClr val="black"/>
                  </a:solidFill>
                </a:rPr>
                <a:t>   LVA 790 Additional ABF </a:t>
              </a:r>
              <a:r>
                <a:rPr lang="en-US" sz="900" b="0" dirty="0" err="1" smtClean="0">
                  <a:solidFill>
                    <a:prstClr val="black"/>
                  </a:solidFill>
                </a:rPr>
                <a:t>Delta_HW</a:t>
              </a:r>
              <a:r>
                <a:rPr lang="en-US" sz="900" b="0" dirty="0">
                  <a:solidFill>
                    <a:prstClr val="black"/>
                  </a:solidFill>
                </a:rPr>
                <a:t> </a:t>
              </a:r>
              <a:r>
                <a:rPr lang="en-US" sz="900" b="0" dirty="0" smtClean="0">
                  <a:solidFill>
                    <a:prstClr val="black"/>
                  </a:solidFill>
                </a:rPr>
                <a:t>List_790_v02</a:t>
              </a:r>
              <a:endParaRPr lang="en-US" sz="900" b="0" dirty="0">
                <a:solidFill>
                  <a:prstClr val="black"/>
                </a:solidFill>
              </a:endParaRPr>
            </a:p>
          </p:txBody>
        </p:sp>
        <p:cxnSp>
          <p:nvCxnSpPr>
            <p:cNvPr id="111" name="Straight Connector 110"/>
            <p:cNvCxnSpPr/>
            <p:nvPr/>
          </p:nvCxnSpPr>
          <p:spPr>
            <a:xfrm flipH="1">
              <a:off x="3423950" y="5526184"/>
              <a:ext cx="121" cy="3699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Isosceles Triangle 111"/>
            <p:cNvSpPr/>
            <p:nvPr/>
          </p:nvSpPr>
          <p:spPr>
            <a:xfrm>
              <a:off x="3466881" y="5799323"/>
              <a:ext cx="91440" cy="9676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Isosceles Triangle 118"/>
            <p:cNvSpPr/>
            <p:nvPr/>
          </p:nvSpPr>
          <p:spPr>
            <a:xfrm rot="10800000">
              <a:off x="3458434" y="5552179"/>
              <a:ext cx="91440" cy="9676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lowchart: Process 127"/>
            <p:cNvSpPr/>
            <p:nvPr/>
          </p:nvSpPr>
          <p:spPr>
            <a:xfrm>
              <a:off x="3458434" y="5665515"/>
              <a:ext cx="91440" cy="96762"/>
            </a:xfrm>
            <a:prstGeom prst="flowChartProcess">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Action Button: Custom 134">
              <a:hlinkClick r:id="rId3" action="ppaction://hlinksldjump" highlightClick="1"/>
            </p:cNvPr>
            <p:cNvSpPr/>
            <p:nvPr/>
          </p:nvSpPr>
          <p:spPr>
            <a:xfrm>
              <a:off x="3703861" y="5458413"/>
              <a:ext cx="539515" cy="243924"/>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6" action="ppaction://hlinksldjump"/>
                </a:rPr>
                <a:t>Add</a:t>
              </a:r>
              <a:endParaRPr lang="en-US" sz="1200" b="1" dirty="0">
                <a:solidFill>
                  <a:schemeClr val="tx1"/>
                </a:solidFill>
              </a:endParaRPr>
            </a:p>
          </p:txBody>
        </p:sp>
        <p:sp>
          <p:nvSpPr>
            <p:cNvPr id="176" name="TextBox 90"/>
            <p:cNvSpPr txBox="1"/>
            <p:nvPr/>
          </p:nvSpPr>
          <p:spPr>
            <a:xfrm>
              <a:off x="919464" y="4041878"/>
              <a:ext cx="1055800" cy="261610"/>
            </a:xfrm>
            <a:prstGeom prst="rect">
              <a:avLst/>
            </a:prstGeom>
            <a:noFill/>
          </p:spPr>
          <p:txBody>
            <a:bodyPr wrap="squar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100" dirty="0" smtClean="0">
                  <a:solidFill>
                    <a:srgbClr val="FF0000"/>
                  </a:solidFill>
                  <a:latin typeface="Calibri" panose="020F0502020204030204"/>
                  <a:ea typeface="+mn-ea"/>
                </a:rPr>
                <a:t>Required: *</a:t>
              </a:r>
              <a:endParaRPr lang="en-US" sz="1100" dirty="0">
                <a:solidFill>
                  <a:srgbClr val="FF0000"/>
                </a:solidFill>
                <a:latin typeface="Calibri" panose="020F0502020204030204"/>
                <a:ea typeface="+mn-ea"/>
              </a:endParaRPr>
            </a:p>
          </p:txBody>
        </p:sp>
        <p:sp>
          <p:nvSpPr>
            <p:cNvPr id="110" name="Rectangle 109"/>
            <p:cNvSpPr/>
            <p:nvPr/>
          </p:nvSpPr>
          <p:spPr>
            <a:xfrm>
              <a:off x="4735109" y="5522906"/>
              <a:ext cx="2955395" cy="3732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457200" indent="-457200" fontAlgn="auto">
                <a:spcBef>
                  <a:spcPts val="0"/>
                </a:spcBef>
                <a:spcAft>
                  <a:spcPts val="0"/>
                </a:spcAft>
                <a:tabLst>
                  <a:tab pos="574675" algn="l"/>
                </a:tabLst>
              </a:pPr>
              <a:r>
                <a:rPr lang="en-US" sz="900" b="0" dirty="0" smtClean="0">
                  <a:solidFill>
                    <a:prstClr val="black"/>
                  </a:solidFill>
                </a:rPr>
                <a:t>   4/11/17:	Not </a:t>
              </a:r>
              <a:r>
                <a:rPr lang="en-US" sz="900" b="0" dirty="0">
                  <a:solidFill>
                    <a:prstClr val="black"/>
                  </a:solidFill>
                </a:rPr>
                <a:t>funded yet. Wait for funding to come in</a:t>
              </a:r>
            </a:p>
            <a:p>
              <a:pPr marL="457200" indent="-457200" fontAlgn="auto">
                <a:spcBef>
                  <a:spcPts val="0"/>
                </a:spcBef>
                <a:spcAft>
                  <a:spcPts val="0"/>
                </a:spcAft>
                <a:tabLst>
                  <a:tab pos="574675" algn="l"/>
                </a:tabLst>
              </a:pPr>
              <a:r>
                <a:rPr lang="en-US" sz="900" b="0" dirty="0" smtClean="0">
                  <a:solidFill>
                    <a:prstClr val="black"/>
                  </a:solidFill>
                </a:rPr>
                <a:t>   2/13/17:	Work </a:t>
              </a:r>
              <a:r>
                <a:rPr lang="en-US" sz="900" b="0" dirty="0">
                  <a:solidFill>
                    <a:prstClr val="black"/>
                  </a:solidFill>
                </a:rPr>
                <a:t>around is to Utilize a subset of the </a:t>
              </a:r>
              <a:r>
                <a:rPr lang="en-US" sz="900" b="0" dirty="0" smtClean="0">
                  <a:solidFill>
                    <a:prstClr val="black"/>
                  </a:solidFill>
                </a:rPr>
                <a:t>SSN</a:t>
              </a:r>
              <a:endParaRPr lang="en-US" sz="900" b="0" dirty="0">
                <a:solidFill>
                  <a:prstClr val="black"/>
                </a:solidFill>
              </a:endParaRPr>
            </a:p>
          </p:txBody>
        </p:sp>
        <p:cxnSp>
          <p:nvCxnSpPr>
            <p:cNvPr id="136" name="Straight Connector 135"/>
            <p:cNvCxnSpPr/>
            <p:nvPr/>
          </p:nvCxnSpPr>
          <p:spPr>
            <a:xfrm>
              <a:off x="7564198" y="5518202"/>
              <a:ext cx="9194" cy="3917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7" name="Isosceles Triangle 176"/>
            <p:cNvSpPr/>
            <p:nvPr/>
          </p:nvSpPr>
          <p:spPr>
            <a:xfrm>
              <a:off x="7586228" y="5784970"/>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Isosceles Triangle 177"/>
            <p:cNvSpPr/>
            <p:nvPr/>
          </p:nvSpPr>
          <p:spPr>
            <a:xfrm rot="10800000">
              <a:off x="7586659" y="5556674"/>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Flowchart: Process 178"/>
            <p:cNvSpPr/>
            <p:nvPr/>
          </p:nvSpPr>
          <p:spPr>
            <a:xfrm>
              <a:off x="7577034" y="5687763"/>
              <a:ext cx="91440" cy="91440"/>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ounded Rectangle 186"/>
            <p:cNvSpPr/>
            <p:nvPr/>
          </p:nvSpPr>
          <p:spPr>
            <a:xfrm>
              <a:off x="7777354" y="5543032"/>
              <a:ext cx="435718" cy="161784"/>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Add</a:t>
              </a:r>
              <a:endParaRPr lang="en-US" sz="1100" b="1" dirty="0">
                <a:solidFill>
                  <a:schemeClr val="tx1"/>
                </a:solidFill>
              </a:endParaRPr>
            </a:p>
          </p:txBody>
        </p:sp>
        <p:sp>
          <p:nvSpPr>
            <p:cNvPr id="188" name="Rounded Rectangle 187"/>
            <p:cNvSpPr/>
            <p:nvPr/>
          </p:nvSpPr>
          <p:spPr>
            <a:xfrm>
              <a:off x="7790459" y="5748865"/>
              <a:ext cx="414519" cy="166685"/>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Del</a:t>
              </a:r>
              <a:endParaRPr lang="en-US" sz="1100" b="1" dirty="0">
                <a:solidFill>
                  <a:schemeClr val="tx1"/>
                </a:solidFill>
              </a:endParaRPr>
            </a:p>
          </p:txBody>
        </p:sp>
        <p:sp>
          <p:nvSpPr>
            <p:cNvPr id="189" name="Flowchart: Process 188"/>
            <p:cNvSpPr/>
            <p:nvPr/>
          </p:nvSpPr>
          <p:spPr>
            <a:xfrm>
              <a:off x="4766573" y="5579139"/>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Flowchart: Process 189"/>
            <p:cNvSpPr/>
            <p:nvPr/>
          </p:nvSpPr>
          <p:spPr>
            <a:xfrm>
              <a:off x="4768047" y="5731539"/>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854210" y="3245105"/>
            <a:ext cx="7440608" cy="2650684"/>
            <a:chOff x="860013" y="1362923"/>
            <a:chExt cx="7440608" cy="2650684"/>
          </a:xfrm>
        </p:grpSpPr>
        <p:sp>
          <p:nvSpPr>
            <p:cNvPr id="117" name="Flowchart: Process 116"/>
            <p:cNvSpPr/>
            <p:nvPr/>
          </p:nvSpPr>
          <p:spPr>
            <a:xfrm>
              <a:off x="861776" y="1419943"/>
              <a:ext cx="7438845" cy="2593664"/>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81649" y="1937212"/>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err="1" smtClean="0">
                  <a:solidFill>
                    <a:prstClr val="black"/>
                  </a:solidFill>
                </a:rPr>
                <a:t>Purch</a:t>
              </a:r>
              <a:r>
                <a:rPr lang="en-US" sz="1050" b="0" dirty="0" smtClean="0">
                  <a:solidFill>
                    <a:prstClr val="black"/>
                  </a:solidFill>
                </a:rPr>
                <a:t> </a:t>
              </a:r>
              <a:r>
                <a:rPr lang="en-US" sz="1050" b="0" dirty="0" err="1" smtClean="0">
                  <a:solidFill>
                    <a:prstClr val="black"/>
                  </a:solidFill>
                </a:rPr>
                <a:t>Req</a:t>
              </a:r>
              <a:endParaRPr lang="en-US" sz="1050" b="0" dirty="0">
                <a:solidFill>
                  <a:prstClr val="black"/>
                </a:solidFill>
              </a:endParaRPr>
            </a:p>
          </p:txBody>
        </p:sp>
        <p:sp>
          <p:nvSpPr>
            <p:cNvPr id="49" name="TextBox 92"/>
            <p:cNvSpPr txBox="1"/>
            <p:nvPr/>
          </p:nvSpPr>
          <p:spPr>
            <a:xfrm>
              <a:off x="1999669" y="1362923"/>
              <a:ext cx="1284515"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Role1</a:t>
              </a:r>
              <a:endParaRPr lang="en-US" sz="1400" b="0" dirty="0">
                <a:solidFill>
                  <a:prstClr val="black"/>
                </a:solidFill>
                <a:latin typeface="Calibri" panose="020F0502020204030204"/>
                <a:ea typeface="+mn-ea"/>
              </a:endParaRPr>
            </a:p>
          </p:txBody>
        </p:sp>
        <p:sp>
          <p:nvSpPr>
            <p:cNvPr id="50" name="Rectangle 49"/>
            <p:cNvSpPr/>
            <p:nvPr/>
          </p:nvSpPr>
          <p:spPr>
            <a:xfrm>
              <a:off x="1877147" y="2112400"/>
              <a:ext cx="1920240" cy="38072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Mullins, Jeremiyah</a:t>
              </a:r>
            </a:p>
          </p:txBody>
        </p:sp>
        <p:sp>
          <p:nvSpPr>
            <p:cNvPr id="59" name="TextBox 116"/>
            <p:cNvSpPr txBox="1"/>
            <p:nvPr/>
          </p:nvSpPr>
          <p:spPr>
            <a:xfrm>
              <a:off x="4105958" y="1363121"/>
              <a:ext cx="1284515"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Role2</a:t>
              </a:r>
              <a:endParaRPr lang="en-US" sz="1400" b="0" dirty="0">
                <a:solidFill>
                  <a:prstClr val="black"/>
                </a:solidFill>
                <a:latin typeface="Calibri" panose="020F0502020204030204"/>
                <a:ea typeface="+mn-ea"/>
              </a:endParaRPr>
            </a:p>
          </p:txBody>
        </p:sp>
        <p:sp>
          <p:nvSpPr>
            <p:cNvPr id="60" name="Rectangle 59"/>
            <p:cNvSpPr/>
            <p:nvPr/>
          </p:nvSpPr>
          <p:spPr>
            <a:xfrm>
              <a:off x="3988175" y="2113130"/>
              <a:ext cx="1920240" cy="3765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Myers, Janet	(Pending)</a:t>
              </a:r>
            </a:p>
            <a:p>
              <a:pPr fontAlgn="auto">
                <a:spcBef>
                  <a:spcPts val="0"/>
                </a:spcBef>
                <a:spcAft>
                  <a:spcPts val="0"/>
                </a:spcAft>
              </a:pPr>
              <a:r>
                <a:rPr lang="en-US" sz="1050" b="0" dirty="0">
                  <a:solidFill>
                    <a:prstClr val="black"/>
                  </a:solidFill>
                </a:rPr>
                <a:t>Smith, Joe	(Pending)</a:t>
              </a:r>
            </a:p>
          </p:txBody>
        </p:sp>
        <p:sp>
          <p:nvSpPr>
            <p:cNvPr id="65" name="TextBox 122"/>
            <p:cNvSpPr txBox="1"/>
            <p:nvPr/>
          </p:nvSpPr>
          <p:spPr>
            <a:xfrm>
              <a:off x="6216724" y="1363024"/>
              <a:ext cx="1284515"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Role3</a:t>
              </a:r>
              <a:endParaRPr lang="en-US" sz="1400" b="0" dirty="0">
                <a:solidFill>
                  <a:prstClr val="black"/>
                </a:solidFill>
                <a:latin typeface="Calibri" panose="020F0502020204030204"/>
                <a:ea typeface="+mn-ea"/>
              </a:endParaRPr>
            </a:p>
          </p:txBody>
        </p:sp>
        <p:sp>
          <p:nvSpPr>
            <p:cNvPr id="66" name="Rectangle 65"/>
            <p:cNvSpPr/>
            <p:nvPr/>
          </p:nvSpPr>
          <p:spPr>
            <a:xfrm>
              <a:off x="6099425" y="2112570"/>
              <a:ext cx="1920240" cy="37665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Jones, William	(Approved)</a:t>
              </a:r>
            </a:p>
            <a:p>
              <a:pPr fontAlgn="auto">
                <a:spcBef>
                  <a:spcPts val="0"/>
                </a:spcBef>
                <a:spcAft>
                  <a:spcPts val="0"/>
                </a:spcAft>
              </a:pPr>
              <a:endParaRPr lang="en-US" sz="1050" b="0" dirty="0">
                <a:solidFill>
                  <a:prstClr val="black"/>
                </a:solidFill>
              </a:endParaRPr>
            </a:p>
          </p:txBody>
        </p:sp>
        <p:sp>
          <p:nvSpPr>
            <p:cNvPr id="17" name="TextBox 20"/>
            <p:cNvSpPr txBox="1"/>
            <p:nvPr/>
          </p:nvSpPr>
          <p:spPr>
            <a:xfrm>
              <a:off x="877770" y="1362923"/>
              <a:ext cx="828142"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Task</a:t>
              </a:r>
              <a:endParaRPr lang="en-US" sz="1400" b="0" dirty="0">
                <a:solidFill>
                  <a:prstClr val="black"/>
                </a:solidFill>
                <a:latin typeface="Calibri" panose="020F0502020204030204"/>
                <a:ea typeface="+mn-ea"/>
              </a:endParaRPr>
            </a:p>
          </p:txBody>
        </p:sp>
        <p:cxnSp>
          <p:nvCxnSpPr>
            <p:cNvPr id="122" name="Straight Connector 121"/>
            <p:cNvCxnSpPr/>
            <p:nvPr/>
          </p:nvCxnSpPr>
          <p:spPr>
            <a:xfrm>
              <a:off x="8194948" y="1609457"/>
              <a:ext cx="6687" cy="2404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Isosceles Triangle 122"/>
            <p:cNvSpPr/>
            <p:nvPr/>
          </p:nvSpPr>
          <p:spPr>
            <a:xfrm>
              <a:off x="8201635" y="390074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rot="10800000">
              <a:off x="8202066" y="1640222"/>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lowchart: Process 124"/>
            <p:cNvSpPr/>
            <p:nvPr/>
          </p:nvSpPr>
          <p:spPr>
            <a:xfrm>
              <a:off x="8202066" y="1771311"/>
              <a:ext cx="91440" cy="18288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984250" y="1734711"/>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Identifier</a:t>
              </a:r>
              <a:endParaRPr lang="en-US" sz="1050" b="0" dirty="0">
                <a:solidFill>
                  <a:prstClr val="black"/>
                </a:solidFill>
              </a:endParaRPr>
            </a:p>
          </p:txBody>
        </p:sp>
        <p:sp>
          <p:nvSpPr>
            <p:cNvPr id="133" name="Rectangle 132"/>
            <p:cNvSpPr/>
            <p:nvPr/>
          </p:nvSpPr>
          <p:spPr>
            <a:xfrm>
              <a:off x="1877147" y="1735493"/>
              <a:ext cx="2936609" cy="1531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Name/Description</a:t>
              </a:r>
              <a:endParaRPr lang="en-US" sz="1050" b="0" dirty="0">
                <a:solidFill>
                  <a:prstClr val="black"/>
                </a:solidFill>
              </a:endParaRPr>
            </a:p>
          </p:txBody>
        </p:sp>
        <p:sp>
          <p:nvSpPr>
            <p:cNvPr id="134" name="Rectangle 133"/>
            <p:cNvSpPr/>
            <p:nvPr/>
          </p:nvSpPr>
          <p:spPr>
            <a:xfrm>
              <a:off x="4873062" y="1734769"/>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Status</a:t>
              </a:r>
              <a:endParaRPr lang="en-US" sz="1050" b="0" dirty="0">
                <a:solidFill>
                  <a:prstClr val="black"/>
                </a:solidFill>
              </a:endParaRPr>
            </a:p>
          </p:txBody>
        </p:sp>
        <p:cxnSp>
          <p:nvCxnSpPr>
            <p:cNvPr id="139" name="Straight Connector 138"/>
            <p:cNvCxnSpPr/>
            <p:nvPr/>
          </p:nvCxnSpPr>
          <p:spPr>
            <a:xfrm>
              <a:off x="889095" y="1609457"/>
              <a:ext cx="74115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Flowchart: Process 120"/>
            <p:cNvSpPr/>
            <p:nvPr/>
          </p:nvSpPr>
          <p:spPr>
            <a:xfrm>
              <a:off x="879243" y="1737918"/>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990527" y="2838669"/>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BOM</a:t>
              </a:r>
              <a:endParaRPr lang="en-US" sz="1050" b="0" dirty="0">
                <a:solidFill>
                  <a:prstClr val="black"/>
                </a:solidFill>
              </a:endParaRPr>
            </a:p>
          </p:txBody>
        </p:sp>
        <p:sp>
          <p:nvSpPr>
            <p:cNvPr id="92" name="Rectangle 91"/>
            <p:cNvSpPr/>
            <p:nvPr/>
          </p:nvSpPr>
          <p:spPr>
            <a:xfrm>
              <a:off x="1886025" y="3013858"/>
              <a:ext cx="1920240" cy="2585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Name(s)	</a:t>
              </a:r>
              <a:endParaRPr lang="en-US" sz="1050" b="0" dirty="0">
                <a:solidFill>
                  <a:prstClr val="black"/>
                </a:solidFill>
              </a:endParaRPr>
            </a:p>
          </p:txBody>
        </p:sp>
        <p:sp>
          <p:nvSpPr>
            <p:cNvPr id="94" name="Rectangle 93"/>
            <p:cNvSpPr/>
            <p:nvPr/>
          </p:nvSpPr>
          <p:spPr>
            <a:xfrm>
              <a:off x="3997053" y="3014587"/>
              <a:ext cx="1920240" cy="2557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Name(s</a:t>
              </a:r>
              <a:r>
                <a:rPr lang="en-US" sz="1050" b="0" dirty="0">
                  <a:solidFill>
                    <a:prstClr val="black"/>
                  </a:solidFill>
                </a:rPr>
                <a:t>) 	Status</a:t>
              </a:r>
            </a:p>
            <a:p>
              <a:pPr fontAlgn="auto">
                <a:spcBef>
                  <a:spcPts val="0"/>
                </a:spcBef>
                <a:spcAft>
                  <a:spcPts val="0"/>
                </a:spcAft>
              </a:pPr>
              <a:endParaRPr lang="en-US" sz="1050" b="0" dirty="0">
                <a:solidFill>
                  <a:prstClr val="black"/>
                </a:solidFill>
              </a:endParaRPr>
            </a:p>
          </p:txBody>
        </p:sp>
        <p:sp>
          <p:nvSpPr>
            <p:cNvPr id="96" name="Rectangle 95"/>
            <p:cNvSpPr/>
            <p:nvPr/>
          </p:nvSpPr>
          <p:spPr>
            <a:xfrm>
              <a:off x="6108303" y="3014027"/>
              <a:ext cx="1920240" cy="25578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Name(s</a:t>
              </a:r>
              <a:r>
                <a:rPr lang="en-US" sz="1050" b="0" dirty="0">
                  <a:solidFill>
                    <a:prstClr val="black"/>
                  </a:solidFill>
                </a:rPr>
                <a:t>) 	Status</a:t>
              </a:r>
            </a:p>
            <a:p>
              <a:pPr fontAlgn="auto">
                <a:spcBef>
                  <a:spcPts val="0"/>
                </a:spcBef>
                <a:spcAft>
                  <a:spcPts val="0"/>
                </a:spcAft>
              </a:pPr>
              <a:endParaRPr lang="en-US" sz="1050" b="0" dirty="0">
                <a:solidFill>
                  <a:prstClr val="black"/>
                </a:solidFill>
              </a:endParaRPr>
            </a:p>
          </p:txBody>
        </p:sp>
        <p:sp>
          <p:nvSpPr>
            <p:cNvPr id="99" name="Rectangle 98"/>
            <p:cNvSpPr/>
            <p:nvPr/>
          </p:nvSpPr>
          <p:spPr>
            <a:xfrm>
              <a:off x="993128" y="2636168"/>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Identifier</a:t>
              </a:r>
              <a:endParaRPr lang="en-US" sz="1050" b="0" dirty="0">
                <a:solidFill>
                  <a:prstClr val="black"/>
                </a:solidFill>
              </a:endParaRPr>
            </a:p>
          </p:txBody>
        </p:sp>
        <p:sp>
          <p:nvSpPr>
            <p:cNvPr id="100" name="Rectangle 99"/>
            <p:cNvSpPr/>
            <p:nvPr/>
          </p:nvSpPr>
          <p:spPr>
            <a:xfrm>
              <a:off x="1886025" y="2636950"/>
              <a:ext cx="2936609" cy="1531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Name/Description</a:t>
              </a:r>
              <a:endParaRPr lang="en-US" sz="1050" b="0" dirty="0">
                <a:solidFill>
                  <a:prstClr val="black"/>
                </a:solidFill>
              </a:endParaRPr>
            </a:p>
          </p:txBody>
        </p:sp>
        <p:sp>
          <p:nvSpPr>
            <p:cNvPr id="101" name="Rectangle 100"/>
            <p:cNvSpPr/>
            <p:nvPr/>
          </p:nvSpPr>
          <p:spPr>
            <a:xfrm>
              <a:off x="4881940" y="2636226"/>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Status</a:t>
              </a:r>
              <a:endParaRPr lang="en-US" sz="1050" b="0" dirty="0">
                <a:solidFill>
                  <a:prstClr val="black"/>
                </a:solidFill>
              </a:endParaRPr>
            </a:p>
          </p:txBody>
        </p:sp>
        <p:sp>
          <p:nvSpPr>
            <p:cNvPr id="102" name="Flowchart: Process 101"/>
            <p:cNvSpPr/>
            <p:nvPr/>
          </p:nvSpPr>
          <p:spPr>
            <a:xfrm>
              <a:off x="888102" y="2654776"/>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1877147" y="2836914"/>
              <a:ext cx="1920239" cy="1548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Originator</a:t>
              </a:r>
              <a:endParaRPr lang="en-US" sz="1050" dirty="0">
                <a:solidFill>
                  <a:prstClr val="black"/>
                </a:solidFill>
              </a:endParaRPr>
            </a:p>
          </p:txBody>
        </p:sp>
        <p:sp>
          <p:nvSpPr>
            <p:cNvPr id="108" name="Rectangle 107"/>
            <p:cNvSpPr/>
            <p:nvPr/>
          </p:nvSpPr>
          <p:spPr>
            <a:xfrm>
              <a:off x="3983437" y="2837111"/>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Reviewers</a:t>
              </a:r>
              <a:endParaRPr lang="en-US" sz="1050" dirty="0">
                <a:solidFill>
                  <a:prstClr val="black"/>
                </a:solidFill>
              </a:endParaRPr>
            </a:p>
          </p:txBody>
        </p:sp>
        <p:sp>
          <p:nvSpPr>
            <p:cNvPr id="109" name="Rectangle 108"/>
            <p:cNvSpPr/>
            <p:nvPr/>
          </p:nvSpPr>
          <p:spPr>
            <a:xfrm>
              <a:off x="6094203" y="2837014"/>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Approvers</a:t>
              </a:r>
              <a:endParaRPr lang="en-US" sz="1050" dirty="0">
                <a:solidFill>
                  <a:prstClr val="black"/>
                </a:solidFill>
              </a:endParaRPr>
            </a:p>
          </p:txBody>
        </p:sp>
        <p:sp>
          <p:nvSpPr>
            <p:cNvPr id="113" name="Rectangle 112"/>
            <p:cNvSpPr/>
            <p:nvPr/>
          </p:nvSpPr>
          <p:spPr>
            <a:xfrm>
              <a:off x="1874121" y="1938161"/>
              <a:ext cx="1920239" cy="1548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Originator</a:t>
              </a:r>
              <a:endParaRPr lang="en-US" sz="1050" dirty="0">
                <a:solidFill>
                  <a:prstClr val="black"/>
                </a:solidFill>
              </a:endParaRPr>
            </a:p>
          </p:txBody>
        </p:sp>
        <p:sp>
          <p:nvSpPr>
            <p:cNvPr id="114" name="Rectangle 113"/>
            <p:cNvSpPr/>
            <p:nvPr/>
          </p:nvSpPr>
          <p:spPr>
            <a:xfrm>
              <a:off x="3980411" y="1938358"/>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Reviewers</a:t>
              </a:r>
              <a:endParaRPr lang="en-US" sz="1050" dirty="0">
                <a:solidFill>
                  <a:prstClr val="black"/>
                </a:solidFill>
              </a:endParaRPr>
            </a:p>
          </p:txBody>
        </p:sp>
        <p:sp>
          <p:nvSpPr>
            <p:cNvPr id="115" name="Rectangle 114"/>
            <p:cNvSpPr/>
            <p:nvPr/>
          </p:nvSpPr>
          <p:spPr>
            <a:xfrm>
              <a:off x="6091177" y="1938261"/>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Approvers</a:t>
              </a:r>
              <a:endParaRPr lang="en-US" sz="1050" dirty="0">
                <a:solidFill>
                  <a:prstClr val="black"/>
                </a:solidFill>
              </a:endParaRPr>
            </a:p>
          </p:txBody>
        </p:sp>
        <p:cxnSp>
          <p:nvCxnSpPr>
            <p:cNvPr id="191" name="Straight Connector 190"/>
            <p:cNvCxnSpPr/>
            <p:nvPr/>
          </p:nvCxnSpPr>
          <p:spPr>
            <a:xfrm flipV="1">
              <a:off x="860013" y="2521132"/>
              <a:ext cx="7330398" cy="26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2" name="TextBox 90"/>
            <p:cNvSpPr txBox="1"/>
            <p:nvPr/>
          </p:nvSpPr>
          <p:spPr>
            <a:xfrm>
              <a:off x="898857" y="3342713"/>
              <a:ext cx="1017338"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050" b="0" dirty="0" smtClean="0">
                  <a:solidFill>
                    <a:prstClr val="black"/>
                  </a:solidFill>
                  <a:latin typeface="Calibri" panose="020F0502020204030204"/>
                  <a:ea typeface="+mn-ea"/>
                </a:rPr>
                <a:t>Attachments:</a:t>
              </a:r>
              <a:endParaRPr lang="en-US" sz="1050" b="0" dirty="0">
                <a:solidFill>
                  <a:prstClr val="black"/>
                </a:solidFill>
                <a:latin typeface="Calibri" panose="020F0502020204030204"/>
                <a:ea typeface="+mn-ea"/>
              </a:endParaRPr>
            </a:p>
          </p:txBody>
        </p:sp>
        <p:sp>
          <p:nvSpPr>
            <p:cNvPr id="193" name="TextBox 90"/>
            <p:cNvSpPr txBox="1"/>
            <p:nvPr/>
          </p:nvSpPr>
          <p:spPr>
            <a:xfrm>
              <a:off x="894910" y="3611074"/>
              <a:ext cx="1017338"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050" b="0" dirty="0">
                  <a:solidFill>
                    <a:prstClr val="black"/>
                  </a:solidFill>
                  <a:latin typeface="Calibri" panose="020F0502020204030204"/>
                  <a:ea typeface="+mn-ea"/>
                </a:rPr>
                <a:t>C</a:t>
              </a:r>
              <a:r>
                <a:rPr lang="en-US" sz="1050" b="0" dirty="0" smtClean="0">
                  <a:solidFill>
                    <a:prstClr val="black"/>
                  </a:solidFill>
                  <a:latin typeface="Calibri" panose="020F0502020204030204"/>
                  <a:ea typeface="+mn-ea"/>
                </a:rPr>
                <a:t>omments:</a:t>
              </a:r>
              <a:endParaRPr lang="en-US" sz="1050" b="0" dirty="0">
                <a:solidFill>
                  <a:prstClr val="black"/>
                </a:solidFill>
                <a:latin typeface="Calibri" panose="020F0502020204030204"/>
                <a:ea typeface="+mn-ea"/>
              </a:endParaRPr>
            </a:p>
          </p:txBody>
        </p:sp>
        <p:sp>
          <p:nvSpPr>
            <p:cNvPr id="194" name="Rectangle 193"/>
            <p:cNvSpPr/>
            <p:nvPr/>
          </p:nvSpPr>
          <p:spPr>
            <a:xfrm>
              <a:off x="1873620" y="3354796"/>
              <a:ext cx="6146045" cy="2743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900" b="0" dirty="0" smtClean="0">
                  <a:solidFill>
                    <a:prstClr val="black"/>
                  </a:solidFill>
                </a:rPr>
                <a:t>LVA 790 Additional ABF Delta_HW</a:t>
              </a:r>
              <a:r>
                <a:rPr lang="en-US" sz="900" b="0" dirty="0">
                  <a:solidFill>
                    <a:prstClr val="black"/>
                  </a:solidFill>
                </a:rPr>
                <a:t> </a:t>
              </a:r>
              <a:r>
                <a:rPr lang="en-US" sz="900" b="0" dirty="0" smtClean="0">
                  <a:solidFill>
                    <a:prstClr val="black"/>
                  </a:solidFill>
                </a:rPr>
                <a:t>List_790_v02.xls</a:t>
              </a:r>
              <a:endParaRPr lang="en-US" sz="900" b="0" dirty="0">
                <a:solidFill>
                  <a:prstClr val="black"/>
                </a:solidFill>
              </a:endParaRPr>
            </a:p>
          </p:txBody>
        </p:sp>
        <p:sp>
          <p:nvSpPr>
            <p:cNvPr id="196" name="Rectangle 195"/>
            <p:cNvSpPr/>
            <p:nvPr/>
          </p:nvSpPr>
          <p:spPr>
            <a:xfrm>
              <a:off x="1869264" y="3703141"/>
              <a:ext cx="6146045" cy="2743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900" b="0" dirty="0" smtClean="0">
                  <a:solidFill>
                    <a:prstClr val="black"/>
                  </a:solidFill>
                </a:rPr>
                <a:t>04/11/17:    Joe Smith - Not </a:t>
              </a:r>
              <a:r>
                <a:rPr lang="en-US" sz="900" b="0" dirty="0">
                  <a:solidFill>
                    <a:prstClr val="black"/>
                  </a:solidFill>
                </a:rPr>
                <a:t>funded yet. Wait for funding to come in</a:t>
              </a:r>
            </a:p>
          </p:txBody>
        </p:sp>
        <p:sp>
          <p:nvSpPr>
            <p:cNvPr id="197" name="Isosceles Triangle 196"/>
            <p:cNvSpPr/>
            <p:nvPr/>
          </p:nvSpPr>
          <p:spPr>
            <a:xfrm>
              <a:off x="7892389" y="3511686"/>
              <a:ext cx="91440" cy="9676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Isosceles Triangle 197"/>
            <p:cNvSpPr/>
            <p:nvPr/>
          </p:nvSpPr>
          <p:spPr>
            <a:xfrm rot="10800000">
              <a:off x="7883942" y="3395172"/>
              <a:ext cx="91440" cy="9676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Isosceles Triangle 198"/>
            <p:cNvSpPr/>
            <p:nvPr/>
          </p:nvSpPr>
          <p:spPr>
            <a:xfrm>
              <a:off x="7901096" y="3846968"/>
              <a:ext cx="91440" cy="9676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Isosceles Triangle 199"/>
            <p:cNvSpPr/>
            <p:nvPr/>
          </p:nvSpPr>
          <p:spPr>
            <a:xfrm rot="10800000">
              <a:off x="7892649" y="3730454"/>
              <a:ext cx="91440" cy="9676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1" name="Rounded Rectangle 200"/>
          <p:cNvSpPr/>
          <p:nvPr/>
        </p:nvSpPr>
        <p:spPr>
          <a:xfrm>
            <a:off x="3698140" y="3015373"/>
            <a:ext cx="534630" cy="184024"/>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View</a:t>
            </a:r>
            <a:endParaRPr lang="en-US" sz="1100" b="1" dirty="0">
              <a:solidFill>
                <a:schemeClr val="tx1"/>
              </a:solidFill>
            </a:endParaRPr>
          </a:p>
        </p:txBody>
      </p:sp>
      <p:sp>
        <p:nvSpPr>
          <p:cNvPr id="137" name="Rounded Rectangle 136"/>
          <p:cNvSpPr/>
          <p:nvPr/>
        </p:nvSpPr>
        <p:spPr>
          <a:xfrm>
            <a:off x="4273595" y="3029126"/>
            <a:ext cx="414519" cy="166685"/>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Del</a:t>
            </a:r>
            <a:endParaRPr lang="en-US" sz="1100" b="1" dirty="0">
              <a:solidFill>
                <a:schemeClr val="tx1"/>
              </a:solidFill>
            </a:endParaRPr>
          </a:p>
        </p:txBody>
      </p:sp>
      <p:sp>
        <p:nvSpPr>
          <p:cNvPr id="153" name="TextBox 90"/>
          <p:cNvSpPr txBox="1"/>
          <p:nvPr/>
        </p:nvSpPr>
        <p:spPr>
          <a:xfrm>
            <a:off x="4724503" y="2583558"/>
            <a:ext cx="1017338"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050" dirty="0" smtClean="0">
                <a:solidFill>
                  <a:prstClr val="black"/>
                </a:solidFill>
                <a:latin typeface="Calibri" panose="020F0502020204030204"/>
                <a:ea typeface="+mn-ea"/>
              </a:rPr>
              <a:t>Remarks:</a:t>
            </a:r>
            <a:endParaRPr lang="en-US" sz="1050" dirty="0">
              <a:solidFill>
                <a:prstClr val="black"/>
              </a:solidFill>
              <a:latin typeface="Calibri" panose="020F0502020204030204"/>
              <a:ea typeface="+mn-ea"/>
            </a:endParaRPr>
          </a:p>
        </p:txBody>
      </p:sp>
      <p:sp>
        <p:nvSpPr>
          <p:cNvPr id="154" name="Rounded Rectangle 153"/>
          <p:cNvSpPr/>
          <p:nvPr/>
        </p:nvSpPr>
        <p:spPr>
          <a:xfrm>
            <a:off x="4466231" y="6073077"/>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Delete</a:t>
            </a:r>
            <a:endParaRPr lang="en-US" sz="1200" b="1" dirty="0">
              <a:solidFill>
                <a:schemeClr val="tx1"/>
              </a:solidFill>
            </a:endParaRPr>
          </a:p>
        </p:txBody>
      </p:sp>
      <p:sp>
        <p:nvSpPr>
          <p:cNvPr id="155" name="Flowchart: Process 154"/>
          <p:cNvSpPr/>
          <p:nvPr/>
        </p:nvSpPr>
        <p:spPr>
          <a:xfrm>
            <a:off x="962008" y="2858988"/>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4728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15" y="92016"/>
            <a:ext cx="7886700" cy="794899"/>
          </a:xfrm>
        </p:spPr>
        <p:txBody>
          <a:bodyPr/>
          <a:lstStyle/>
          <a:p>
            <a:r>
              <a:rPr lang="en-US" dirty="0"/>
              <a:t>PCD </a:t>
            </a:r>
            <a:r>
              <a:rPr lang="en-US" dirty="0" smtClean="0"/>
              <a:t>Hardware List Entry</a:t>
            </a:r>
            <a:endParaRPr lang="en-US" dirty="0"/>
          </a:p>
        </p:txBody>
      </p:sp>
      <p:sp>
        <p:nvSpPr>
          <p:cNvPr id="4" name="Date Placeholder 3"/>
          <p:cNvSpPr>
            <a:spLocks noGrp="1"/>
          </p:cNvSpPr>
          <p:nvPr>
            <p:ph type="dt" sz="half" idx="10"/>
          </p:nvPr>
        </p:nvSpPr>
        <p:spPr/>
        <p:txBody>
          <a:bodyPr/>
          <a:lstStyle/>
          <a:p>
            <a:r>
              <a:rPr lang="en-US" dirty="0" smtClean="0"/>
              <a:t>5/22/17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7</a:t>
            </a:fld>
            <a:endParaRPr lang="en-US" dirty="0"/>
          </a:p>
        </p:txBody>
      </p:sp>
      <p:sp>
        <p:nvSpPr>
          <p:cNvPr id="20" name="Rectangle 19"/>
          <p:cNvSpPr/>
          <p:nvPr/>
        </p:nvSpPr>
        <p:spPr>
          <a:xfrm>
            <a:off x="746359" y="783771"/>
            <a:ext cx="7653362" cy="57062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9" name="Rounded Rectangle 28"/>
          <p:cNvSpPr/>
          <p:nvPr/>
        </p:nvSpPr>
        <p:spPr>
          <a:xfrm>
            <a:off x="861775" y="6155562"/>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Save</a:t>
            </a:r>
            <a:endParaRPr lang="en-US" sz="1200" b="1" dirty="0">
              <a:solidFill>
                <a:schemeClr val="tx1"/>
              </a:solidFill>
            </a:endParaRPr>
          </a:p>
        </p:txBody>
      </p:sp>
      <p:sp>
        <p:nvSpPr>
          <p:cNvPr id="17" name="TextBox 16"/>
          <p:cNvSpPr txBox="1"/>
          <p:nvPr/>
        </p:nvSpPr>
        <p:spPr>
          <a:xfrm>
            <a:off x="861775" y="804688"/>
            <a:ext cx="580851"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err="1" smtClean="0">
                <a:solidFill>
                  <a:prstClr val="black"/>
                </a:solidFill>
                <a:latin typeface="Calibri" panose="020F0502020204030204"/>
                <a:ea typeface="+mn-ea"/>
              </a:rPr>
              <a:t>RecID</a:t>
            </a:r>
            <a:r>
              <a:rPr lang="en-US" sz="1200" b="0" dirty="0" smtClean="0">
                <a:solidFill>
                  <a:prstClr val="black"/>
                </a:solidFill>
                <a:latin typeface="Calibri" panose="020F0502020204030204"/>
                <a:ea typeface="+mn-ea"/>
              </a:rPr>
              <a:t>:</a:t>
            </a:r>
            <a:endParaRPr lang="en-US" sz="1200" b="0" dirty="0">
              <a:solidFill>
                <a:prstClr val="black"/>
              </a:solidFill>
              <a:latin typeface="Calibri" panose="020F0502020204030204"/>
              <a:ea typeface="+mn-ea"/>
            </a:endParaRPr>
          </a:p>
        </p:txBody>
      </p:sp>
      <p:sp>
        <p:nvSpPr>
          <p:cNvPr id="18" name="Rectangle 17"/>
          <p:cNvSpPr/>
          <p:nvPr/>
        </p:nvSpPr>
        <p:spPr>
          <a:xfrm>
            <a:off x="1385482" y="874244"/>
            <a:ext cx="1188720" cy="137886"/>
          </a:xfrm>
          <a:prstGeom prst="rect">
            <a:avLst/>
          </a:prstGeom>
          <a:solidFill>
            <a:schemeClr val="accent1">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Draft-HL-00999</a:t>
            </a:r>
            <a:endParaRPr lang="en-US" sz="1050" b="0" dirty="0">
              <a:solidFill>
                <a:prstClr val="black"/>
              </a:solidFill>
            </a:endParaRPr>
          </a:p>
        </p:txBody>
      </p:sp>
      <p:sp>
        <p:nvSpPr>
          <p:cNvPr id="26" name="TextBox 90"/>
          <p:cNvSpPr txBox="1"/>
          <p:nvPr/>
        </p:nvSpPr>
        <p:spPr>
          <a:xfrm>
            <a:off x="5573800" y="1005368"/>
            <a:ext cx="853734"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Contract</a:t>
            </a:r>
            <a:r>
              <a:rPr lang="en-US" sz="1400" b="0" dirty="0" smtClean="0">
                <a:solidFill>
                  <a:prstClr val="black"/>
                </a:solidFill>
                <a:latin typeface="Calibri" panose="020F0502020204030204"/>
                <a:ea typeface="+mn-ea"/>
              </a:rPr>
              <a:t>:</a:t>
            </a:r>
            <a:endParaRPr lang="en-US" sz="1400" b="0" dirty="0">
              <a:solidFill>
                <a:prstClr val="black"/>
              </a:solidFill>
              <a:latin typeface="Calibri" panose="020F0502020204030204"/>
              <a:ea typeface="+mn-ea"/>
            </a:endParaRPr>
          </a:p>
        </p:txBody>
      </p:sp>
      <p:sp>
        <p:nvSpPr>
          <p:cNvPr id="33" name="Rectangle 32"/>
          <p:cNvSpPr/>
          <p:nvPr/>
        </p:nvSpPr>
        <p:spPr>
          <a:xfrm>
            <a:off x="6370385" y="1055888"/>
            <a:ext cx="1596226" cy="434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N000##-##-X-1002</a:t>
            </a:r>
          </a:p>
        </p:txBody>
      </p:sp>
      <p:sp>
        <p:nvSpPr>
          <p:cNvPr id="28" name="TextBox 27"/>
          <p:cNvSpPr txBox="1"/>
          <p:nvPr/>
        </p:nvSpPr>
        <p:spPr>
          <a:xfrm>
            <a:off x="772442" y="1018931"/>
            <a:ext cx="1195841"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Current Status:</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30" name="Rectangle 29"/>
          <p:cNvSpPr/>
          <p:nvPr/>
        </p:nvSpPr>
        <p:spPr>
          <a:xfrm>
            <a:off x="1899269" y="1088487"/>
            <a:ext cx="1188720" cy="137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Pending</a:t>
            </a:r>
            <a:endParaRPr lang="en-US" sz="1050" b="0" dirty="0">
              <a:solidFill>
                <a:prstClr val="black"/>
              </a:solidFill>
            </a:endParaRPr>
          </a:p>
        </p:txBody>
      </p:sp>
      <p:sp>
        <p:nvSpPr>
          <p:cNvPr id="31" name="TextBox 30"/>
          <p:cNvSpPr txBox="1"/>
          <p:nvPr/>
        </p:nvSpPr>
        <p:spPr>
          <a:xfrm>
            <a:off x="3374457" y="1018931"/>
            <a:ext cx="1063304"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Department:</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32" name="Rectangle 31"/>
          <p:cNvSpPr/>
          <p:nvPr/>
        </p:nvSpPr>
        <p:spPr>
          <a:xfrm>
            <a:off x="4368747" y="1088487"/>
            <a:ext cx="1188720" cy="137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M7F5</a:t>
            </a:r>
            <a:endParaRPr lang="en-US" sz="1050" b="0" dirty="0">
              <a:solidFill>
                <a:prstClr val="black"/>
              </a:solidFill>
            </a:endParaRPr>
          </a:p>
        </p:txBody>
      </p:sp>
      <p:sp>
        <p:nvSpPr>
          <p:cNvPr id="47" name="Rounded Rectangle 46"/>
          <p:cNvSpPr/>
          <p:nvPr/>
        </p:nvSpPr>
        <p:spPr>
          <a:xfrm>
            <a:off x="2282362" y="6167706"/>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Submit</a:t>
            </a:r>
            <a:endParaRPr lang="en-US" sz="1200" b="1" dirty="0">
              <a:solidFill>
                <a:schemeClr val="tx1"/>
              </a:solidFill>
            </a:endParaRPr>
          </a:p>
        </p:txBody>
      </p:sp>
      <p:sp>
        <p:nvSpPr>
          <p:cNvPr id="48" name="Rounded Rectangle 47"/>
          <p:cNvSpPr/>
          <p:nvPr/>
        </p:nvSpPr>
        <p:spPr>
          <a:xfrm>
            <a:off x="5123537" y="6167706"/>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34" name="Action Button: Custom 33">
            <a:hlinkClick r:id="rId3" action="ppaction://hlinksldjump" highlightClick="1"/>
          </p:cNvPr>
          <p:cNvSpPr/>
          <p:nvPr/>
        </p:nvSpPr>
        <p:spPr>
          <a:xfrm>
            <a:off x="7254419" y="6126114"/>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Back</a:t>
            </a:r>
            <a:endParaRPr lang="en-US" sz="1200" b="1" dirty="0">
              <a:solidFill>
                <a:schemeClr val="tx1"/>
              </a:solidFill>
            </a:endParaRPr>
          </a:p>
        </p:txBody>
      </p:sp>
      <p:cxnSp>
        <p:nvCxnSpPr>
          <p:cNvPr id="7" name="Straight Connector 6"/>
          <p:cNvCxnSpPr/>
          <p:nvPr/>
        </p:nvCxnSpPr>
        <p:spPr>
          <a:xfrm>
            <a:off x="906225" y="1562539"/>
            <a:ext cx="727267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Flowchart: Process 35"/>
          <p:cNvSpPr/>
          <p:nvPr/>
        </p:nvSpPr>
        <p:spPr>
          <a:xfrm>
            <a:off x="861776" y="1660953"/>
            <a:ext cx="7438845" cy="2898797"/>
          </a:xfrm>
          <a:prstGeom prst="flowChartProcess">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8201635" y="2268978"/>
            <a:ext cx="0" cy="19611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Isosceles Triangle 38"/>
          <p:cNvSpPr/>
          <p:nvPr/>
        </p:nvSpPr>
        <p:spPr>
          <a:xfrm>
            <a:off x="8201635" y="4110050"/>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Process 39"/>
          <p:cNvSpPr/>
          <p:nvPr/>
        </p:nvSpPr>
        <p:spPr>
          <a:xfrm>
            <a:off x="8202066" y="2389224"/>
            <a:ext cx="91440" cy="18288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flipV="1">
            <a:off x="861776" y="2242857"/>
            <a:ext cx="7438845" cy="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Isosceles Triangle 44"/>
          <p:cNvSpPr/>
          <p:nvPr/>
        </p:nvSpPr>
        <p:spPr>
          <a:xfrm rot="10800000">
            <a:off x="8202066" y="2268978"/>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920299" y="1883124"/>
            <a:ext cx="7322049" cy="427654"/>
            <a:chOff x="946425" y="1700242"/>
            <a:chExt cx="7322049" cy="387798"/>
          </a:xfrm>
        </p:grpSpPr>
        <p:sp>
          <p:nvSpPr>
            <p:cNvPr id="10" name="TextBox 9"/>
            <p:cNvSpPr txBox="1"/>
            <p:nvPr/>
          </p:nvSpPr>
          <p:spPr>
            <a:xfrm>
              <a:off x="1146820" y="1700242"/>
              <a:ext cx="669286" cy="387798"/>
            </a:xfrm>
            <a:prstGeom prst="rect">
              <a:avLst/>
            </a:prstGeom>
            <a:noFill/>
          </p:spPr>
          <p:txBody>
            <a:bodyPr wrap="none" lIns="9144" tIns="9144" rIns="9144" bIns="9144" rtlCol="0">
              <a:spAutoFit/>
            </a:bodyPr>
            <a:lstStyle/>
            <a:p>
              <a:r>
                <a:rPr lang="en-US" sz="1200" b="1" dirty="0" smtClean="0">
                  <a:latin typeface="Courier New" panose="02070309020205020404" pitchFamily="49" charset="0"/>
                  <a:cs typeface="Courier New" panose="02070309020205020404" pitchFamily="49" charset="0"/>
                </a:rPr>
                <a:t>Part</a:t>
              </a:r>
            </a:p>
            <a:p>
              <a:r>
                <a:rPr lang="en-US" sz="1200" b="1" dirty="0" smtClean="0">
                  <a:latin typeface="Courier New" panose="02070309020205020404" pitchFamily="49" charset="0"/>
                  <a:cs typeface="Courier New" panose="02070309020205020404" pitchFamily="49" charset="0"/>
                </a:rPr>
                <a:t>Number</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57" name="TextBox 56"/>
            <p:cNvSpPr txBox="1"/>
            <p:nvPr/>
          </p:nvSpPr>
          <p:spPr>
            <a:xfrm>
              <a:off x="1967539" y="1700242"/>
              <a:ext cx="762260" cy="387798"/>
            </a:xfrm>
            <a:prstGeom prst="rect">
              <a:avLst/>
            </a:prstGeom>
            <a:noFill/>
          </p:spPr>
          <p:txBody>
            <a:bodyPr wrap="none" lIns="9144" tIns="9144" rIns="9144" bIns="9144" rtlCol="0">
              <a:spAutoFit/>
            </a:bodyPr>
            <a:lstStyle/>
            <a:p>
              <a:r>
                <a:rPr lang="en-US" sz="1200" b="1" dirty="0" err="1" smtClean="0">
                  <a:latin typeface="Courier New" panose="02070309020205020404" pitchFamily="49" charset="0"/>
                  <a:cs typeface="Courier New" panose="02070309020205020404" pitchFamily="49" charset="0"/>
                </a:rPr>
                <a:t>Mfg</a:t>
              </a:r>
              <a:r>
                <a:rPr lang="en-US" sz="1200" b="1" dirty="0" smtClean="0">
                  <a:latin typeface="Courier New" panose="02070309020205020404" pitchFamily="49" charset="0"/>
                  <a:cs typeface="Courier New" panose="02070309020205020404" pitchFamily="49" charset="0"/>
                </a:rPr>
                <a:t> Part</a:t>
              </a:r>
            </a:p>
            <a:p>
              <a:r>
                <a:rPr lang="en-US" sz="1200" b="1" dirty="0" smtClean="0">
                  <a:latin typeface="Courier New" panose="02070309020205020404" pitchFamily="49" charset="0"/>
                  <a:cs typeface="Courier New" panose="02070309020205020404" pitchFamily="49" charset="0"/>
                </a:rPr>
                <a:t>Number</a:t>
              </a:r>
              <a:endParaRPr lang="en-US" sz="1200" b="1" dirty="0">
                <a:latin typeface="Courier New" panose="02070309020205020404" pitchFamily="49" charset="0"/>
                <a:cs typeface="Courier New" panose="02070309020205020404" pitchFamily="49" charset="0"/>
              </a:endParaRPr>
            </a:p>
          </p:txBody>
        </p:sp>
        <p:sp>
          <p:nvSpPr>
            <p:cNvPr id="58" name="TextBox 57"/>
            <p:cNvSpPr txBox="1"/>
            <p:nvPr/>
          </p:nvSpPr>
          <p:spPr>
            <a:xfrm>
              <a:off x="2960836" y="1700242"/>
              <a:ext cx="1227131"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Nomenclature</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59" name="TextBox 58"/>
            <p:cNvSpPr txBox="1"/>
            <p:nvPr/>
          </p:nvSpPr>
          <p:spPr>
            <a:xfrm>
              <a:off x="4442947" y="1700242"/>
              <a:ext cx="390363"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err="1" smtClean="0">
                  <a:latin typeface="Courier New" panose="02070309020205020404" pitchFamily="49" charset="0"/>
                  <a:cs typeface="Courier New" panose="02070309020205020404" pitchFamily="49" charset="0"/>
                </a:rPr>
                <a:t>Qty</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60" name="TextBox 59"/>
            <p:cNvSpPr txBox="1"/>
            <p:nvPr/>
          </p:nvSpPr>
          <p:spPr>
            <a:xfrm>
              <a:off x="5088290" y="1700242"/>
              <a:ext cx="483337" cy="387798"/>
            </a:xfrm>
            <a:prstGeom prst="rect">
              <a:avLst/>
            </a:prstGeom>
            <a:noFill/>
          </p:spPr>
          <p:txBody>
            <a:bodyPr wrap="none" lIns="9144" tIns="9144" rIns="9144" bIns="9144" rtlCol="0">
              <a:spAutoFit/>
            </a:bodyPr>
            <a:lstStyle/>
            <a:p>
              <a:r>
                <a:rPr lang="en-US" sz="1200" b="1" dirty="0" smtClean="0">
                  <a:latin typeface="Courier New" panose="02070309020205020404" pitchFamily="49" charset="0"/>
                  <a:cs typeface="Courier New" panose="02070309020205020404" pitchFamily="49" charset="0"/>
                </a:rPr>
                <a:t>Unit</a:t>
              </a:r>
            </a:p>
            <a:p>
              <a:r>
                <a:rPr lang="en-US" sz="1200" b="1" dirty="0" smtClean="0">
                  <a:latin typeface="Courier New" panose="02070309020205020404" pitchFamily="49" charset="0"/>
                  <a:cs typeface="Courier New" panose="02070309020205020404" pitchFamily="49" charset="0"/>
                </a:rPr>
                <a:t>Cost</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61" name="TextBox 60"/>
            <p:cNvSpPr txBox="1"/>
            <p:nvPr/>
          </p:nvSpPr>
          <p:spPr>
            <a:xfrm>
              <a:off x="5831382" y="1700242"/>
              <a:ext cx="483337" cy="387798"/>
            </a:xfrm>
            <a:prstGeom prst="rect">
              <a:avLst/>
            </a:prstGeom>
            <a:noFill/>
          </p:spPr>
          <p:txBody>
            <a:bodyPr wrap="none" lIns="9144" tIns="9144" rIns="9144" bIns="9144" rtlCol="0">
              <a:spAutoFit/>
            </a:bodyPr>
            <a:lstStyle/>
            <a:p>
              <a:r>
                <a:rPr lang="en-US" sz="1200" b="1" dirty="0" smtClean="0">
                  <a:latin typeface="Courier New" panose="02070309020205020404" pitchFamily="49" charset="0"/>
                  <a:cs typeface="Courier New" panose="02070309020205020404" pitchFamily="49" charset="0"/>
                </a:rPr>
                <a:t>Cost</a:t>
              </a:r>
            </a:p>
            <a:p>
              <a:r>
                <a:rPr lang="en-US" sz="1200" b="1" dirty="0" smtClean="0">
                  <a:latin typeface="Courier New" panose="02070309020205020404" pitchFamily="49" charset="0"/>
                  <a:cs typeface="Courier New" panose="02070309020205020404" pitchFamily="49" charset="0"/>
                </a:rPr>
                <a:t>Total</a:t>
              </a:r>
            </a:p>
          </p:txBody>
        </p:sp>
        <p:sp>
          <p:nvSpPr>
            <p:cNvPr id="62" name="TextBox 61"/>
            <p:cNvSpPr txBox="1"/>
            <p:nvPr/>
          </p:nvSpPr>
          <p:spPr>
            <a:xfrm>
              <a:off x="6471950" y="1700242"/>
              <a:ext cx="762260" cy="387798"/>
            </a:xfrm>
            <a:prstGeom prst="rect">
              <a:avLst/>
            </a:prstGeom>
            <a:noFill/>
          </p:spPr>
          <p:txBody>
            <a:bodyPr wrap="none" lIns="9144" tIns="9144" rIns="9144" bIns="9144" rtlCol="0">
              <a:spAutoFit/>
            </a:bodyPr>
            <a:lstStyle/>
            <a:p>
              <a:r>
                <a:rPr lang="en-US" sz="1200" b="1" dirty="0" smtClean="0">
                  <a:latin typeface="Courier New" panose="02070309020205020404" pitchFamily="49" charset="0"/>
                  <a:cs typeface="Courier New" panose="02070309020205020404" pitchFamily="49" charset="0"/>
                </a:rPr>
                <a:t>Work</a:t>
              </a:r>
            </a:p>
            <a:p>
              <a:r>
                <a:rPr lang="en-US" sz="1200" b="1" dirty="0" smtClean="0">
                  <a:latin typeface="Courier New" panose="02070309020205020404" pitchFamily="49" charset="0"/>
                  <a:cs typeface="Courier New" panose="02070309020205020404" pitchFamily="49" charset="0"/>
                </a:rPr>
                <a:t>Package</a:t>
              </a:r>
              <a:r>
                <a:rPr lang="en-US" sz="1200" b="1" dirty="0" smtClean="0">
                  <a:solidFill>
                    <a:srgbClr val="FF0000"/>
                  </a:solidFill>
                  <a:latin typeface="Courier New" panose="02070309020205020404" pitchFamily="49" charset="0"/>
                  <a:cs typeface="Courier New" panose="02070309020205020404" pitchFamily="49" charset="0"/>
                </a:rPr>
                <a:t>*</a:t>
              </a:r>
            </a:p>
          </p:txBody>
        </p:sp>
        <p:sp>
          <p:nvSpPr>
            <p:cNvPr id="63" name="TextBox 62"/>
            <p:cNvSpPr txBox="1"/>
            <p:nvPr/>
          </p:nvSpPr>
          <p:spPr>
            <a:xfrm>
              <a:off x="7878111" y="1700242"/>
              <a:ext cx="390363"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RDD</a:t>
              </a:r>
              <a:r>
                <a:rPr lang="en-US" sz="1200" b="1" dirty="0" smtClean="0">
                  <a:solidFill>
                    <a:srgbClr val="FF0000"/>
                  </a:solidFill>
                  <a:latin typeface="Courier New" panose="02070309020205020404" pitchFamily="49" charset="0"/>
                  <a:cs typeface="Courier New" panose="02070309020205020404" pitchFamily="49" charset="0"/>
                </a:rPr>
                <a:t>*</a:t>
              </a:r>
            </a:p>
          </p:txBody>
        </p:sp>
        <p:sp>
          <p:nvSpPr>
            <p:cNvPr id="65" name="Flowchart: Process 64"/>
            <p:cNvSpPr/>
            <p:nvPr/>
          </p:nvSpPr>
          <p:spPr>
            <a:xfrm>
              <a:off x="946425" y="1848421"/>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Flowchart: Process 65"/>
          <p:cNvSpPr/>
          <p:nvPr/>
        </p:nvSpPr>
        <p:spPr>
          <a:xfrm>
            <a:off x="919383" y="2538790"/>
            <a:ext cx="91440" cy="91440"/>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flipV="1">
            <a:off x="865315" y="4230127"/>
            <a:ext cx="7438845" cy="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ounded Rectangle 68"/>
          <p:cNvSpPr/>
          <p:nvPr/>
        </p:nvSpPr>
        <p:spPr>
          <a:xfrm>
            <a:off x="1022703" y="4289038"/>
            <a:ext cx="1018020" cy="226856"/>
          </a:xfrm>
          <a:prstGeom prst="roundRect">
            <a:avLst/>
          </a:prstGeom>
          <a:solidFill>
            <a:schemeClr val="bg1">
              <a:lumMod val="6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a:t>
            </a:r>
            <a:endParaRPr lang="en-US" sz="1200" b="1" dirty="0">
              <a:solidFill>
                <a:schemeClr val="tx1"/>
              </a:solidFill>
            </a:endParaRPr>
          </a:p>
        </p:txBody>
      </p:sp>
      <p:sp>
        <p:nvSpPr>
          <p:cNvPr id="70" name="Rounded Rectangle 69"/>
          <p:cNvSpPr/>
          <p:nvPr/>
        </p:nvSpPr>
        <p:spPr>
          <a:xfrm>
            <a:off x="3436677" y="4289038"/>
            <a:ext cx="1018020" cy="226856"/>
          </a:xfrm>
          <a:prstGeom prst="roundRect">
            <a:avLst/>
          </a:prstGeom>
          <a:solidFill>
            <a:schemeClr val="bg2">
              <a:lumMod val="90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2">
                    <a:lumMod val="50000"/>
                  </a:schemeClr>
                </a:solidFill>
              </a:rPr>
              <a:t>Delete</a:t>
            </a:r>
            <a:endParaRPr lang="en-US" sz="1200" b="1" dirty="0">
              <a:solidFill>
                <a:schemeClr val="bg2">
                  <a:lumMod val="50000"/>
                </a:schemeClr>
              </a:solidFill>
            </a:endParaRPr>
          </a:p>
        </p:txBody>
      </p:sp>
      <p:sp>
        <p:nvSpPr>
          <p:cNvPr id="73" name="Rounded Rectangle 72"/>
          <p:cNvSpPr/>
          <p:nvPr/>
        </p:nvSpPr>
        <p:spPr>
          <a:xfrm>
            <a:off x="7231111" y="4289178"/>
            <a:ext cx="914400" cy="226856"/>
          </a:xfrm>
          <a:prstGeom prst="roundRect">
            <a:avLst/>
          </a:prstGeom>
          <a:solidFill>
            <a:schemeClr val="bg1">
              <a:lumMod val="6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74" name="TextBox 90"/>
          <p:cNvSpPr txBox="1"/>
          <p:nvPr/>
        </p:nvSpPr>
        <p:spPr>
          <a:xfrm>
            <a:off x="754508" y="1348141"/>
            <a:ext cx="1055800"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100" dirty="0" smtClean="0">
                <a:solidFill>
                  <a:srgbClr val="FF0000"/>
                </a:solidFill>
                <a:latin typeface="Calibri" panose="020F0502020204030204"/>
                <a:ea typeface="+mn-ea"/>
              </a:rPr>
              <a:t>Required: *</a:t>
            </a:r>
            <a:endParaRPr lang="en-US" sz="1100" dirty="0">
              <a:solidFill>
                <a:srgbClr val="FF0000"/>
              </a:solidFill>
              <a:latin typeface="Calibri" panose="020F0502020204030204"/>
              <a:ea typeface="+mn-ea"/>
            </a:endParaRPr>
          </a:p>
        </p:txBody>
      </p:sp>
      <p:sp>
        <p:nvSpPr>
          <p:cNvPr id="76" name="Rectangle 75"/>
          <p:cNvSpPr/>
          <p:nvPr/>
        </p:nvSpPr>
        <p:spPr>
          <a:xfrm>
            <a:off x="6436759" y="2502108"/>
            <a:ext cx="1569660" cy="400110"/>
          </a:xfrm>
          <a:prstGeom prst="rect">
            <a:avLst/>
          </a:prstGeom>
          <a:solidFill>
            <a:schemeClr val="bg1"/>
          </a:solidFill>
          <a:ln>
            <a:solidFill>
              <a:schemeClr val="tx1"/>
            </a:solidFill>
          </a:ln>
        </p:spPr>
        <p:txBody>
          <a:bodyPr wrap="none">
            <a:spAutoFit/>
          </a:bodyPr>
          <a:lstStyle/>
          <a:p>
            <a:r>
              <a:rPr lang="en-US" sz="1000" dirty="0">
                <a:latin typeface="Courier New" panose="02070309020205020404" pitchFamily="49" charset="0"/>
                <a:cs typeface="Courier New" panose="02070309020205020404" pitchFamily="49" charset="0"/>
              </a:rPr>
              <a:t>1M17ESL1N223 </a:t>
            </a:r>
            <a:r>
              <a:rPr lang="en-US" sz="1000" dirty="0" err="1" smtClean="0">
                <a:latin typeface="Courier New" panose="02070309020205020404" pitchFamily="49" charset="0"/>
                <a:cs typeface="Courier New" panose="02070309020205020404" pitchFamily="49" charset="0"/>
              </a:rPr>
              <a:t>Hdw</a:t>
            </a:r>
            <a:endParaRPr lang="en-US" sz="1000" dirty="0" smtClean="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1M17ESLLC223 Labor</a:t>
            </a:r>
          </a:p>
        </p:txBody>
      </p:sp>
      <p:sp>
        <p:nvSpPr>
          <p:cNvPr id="77" name="Rectangle 76"/>
          <p:cNvSpPr/>
          <p:nvPr/>
        </p:nvSpPr>
        <p:spPr>
          <a:xfrm>
            <a:off x="5791404" y="2506404"/>
            <a:ext cx="1338828" cy="1785104"/>
          </a:xfrm>
          <a:prstGeom prst="rect">
            <a:avLst/>
          </a:prstGeom>
          <a:noFill/>
        </p:spPr>
        <p:txBody>
          <a:bodyPr wrap="none">
            <a:spAutoFit/>
          </a:bodyPr>
          <a:lstStyle/>
          <a:p>
            <a:r>
              <a:rPr lang="en-US" sz="1000" dirty="0" smtClean="0">
                <a:latin typeface="Courier New" panose="02070309020205020404" pitchFamily="49" charset="0"/>
                <a:cs typeface="Courier New" panose="02070309020205020404" pitchFamily="49" charset="0"/>
              </a:rPr>
              <a:t>$1600</a:t>
            </a:r>
          </a:p>
          <a:p>
            <a:endParaRPr lang="en-US" sz="1000" dirty="0" smtClean="0">
              <a:latin typeface="Courier New" panose="02070309020205020404" pitchFamily="49" charset="0"/>
              <a:cs typeface="Courier New" panose="02070309020205020404" pitchFamily="49" charset="0"/>
            </a:endParaRPr>
          </a:p>
          <a:p>
            <a:r>
              <a:rPr lang="en-US" sz="1000" u="sng" dirty="0" smtClean="0">
                <a:latin typeface="Courier New" panose="02070309020205020404" pitchFamily="49" charset="0"/>
                <a:cs typeface="Courier New" panose="02070309020205020404" pitchFamily="49" charset="0"/>
              </a:rPr>
              <a:t>               </a:t>
            </a:r>
            <a:endParaRPr lang="en-US" sz="1000" u="sng" dirty="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$1600 Sub-Total</a:t>
            </a:r>
          </a:p>
          <a:p>
            <a:endParaRPr lang="en-US" sz="1000" dirty="0" smtClean="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 $500 </a:t>
            </a:r>
          </a:p>
          <a:p>
            <a:r>
              <a:rPr lang="en-US" sz="1000" dirty="0">
                <a:latin typeface="Courier New" panose="02070309020205020404" pitchFamily="49" charset="0"/>
                <a:cs typeface="Courier New" panose="02070309020205020404" pitchFamily="49" charset="0"/>
              </a:rPr>
              <a:t> </a:t>
            </a:r>
            <a:r>
              <a:rPr lang="en-US" sz="1000" u="sng" dirty="0" smtClean="0">
                <a:latin typeface="Courier New" panose="02070309020205020404" pitchFamily="49" charset="0"/>
                <a:cs typeface="Courier New" panose="02070309020205020404" pitchFamily="49" charset="0"/>
              </a:rPr>
              <a:t>$200          </a:t>
            </a:r>
          </a:p>
          <a:p>
            <a:r>
              <a:rPr lang="en-US" sz="1000" dirty="0" smtClean="0">
                <a:latin typeface="Courier New" panose="02070309020205020404" pitchFamily="49" charset="0"/>
                <a:cs typeface="Courier New" panose="02070309020205020404" pitchFamily="49" charset="0"/>
              </a:rPr>
              <a:t> $700 Sub-Total</a:t>
            </a:r>
          </a:p>
          <a:p>
            <a:r>
              <a:rPr lang="en-US" sz="1000" u="sng" dirty="0" smtClean="0">
                <a:latin typeface="Courier New" panose="02070309020205020404" pitchFamily="49" charset="0"/>
                <a:cs typeface="Courier New" panose="02070309020205020404" pitchFamily="49" charset="0"/>
              </a:rPr>
              <a:t>               </a:t>
            </a:r>
            <a:endParaRPr lang="en-US" sz="1000" u="sng" dirty="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$2300 Total</a:t>
            </a:r>
            <a:endParaRPr lang="en-US" sz="1000" dirty="0">
              <a:latin typeface="Courier New" panose="02070309020205020404" pitchFamily="49" charset="0"/>
              <a:cs typeface="Courier New" panose="02070309020205020404" pitchFamily="49" charset="0"/>
            </a:endParaRPr>
          </a:p>
        </p:txBody>
      </p:sp>
      <p:cxnSp>
        <p:nvCxnSpPr>
          <p:cNvPr id="71" name="Straight Connector 70"/>
          <p:cNvCxnSpPr/>
          <p:nvPr/>
        </p:nvCxnSpPr>
        <p:spPr>
          <a:xfrm>
            <a:off x="7795800" y="1046112"/>
            <a:ext cx="4856" cy="4417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Isosceles Triangle 79"/>
          <p:cNvSpPr/>
          <p:nvPr/>
        </p:nvSpPr>
        <p:spPr>
          <a:xfrm>
            <a:off x="7838610" y="1361783"/>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Isosceles Triangle 81"/>
          <p:cNvSpPr/>
          <p:nvPr/>
        </p:nvSpPr>
        <p:spPr>
          <a:xfrm rot="10800000">
            <a:off x="7830163" y="107210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lowchart: Process 87"/>
          <p:cNvSpPr/>
          <p:nvPr/>
        </p:nvSpPr>
        <p:spPr>
          <a:xfrm>
            <a:off x="7830163" y="1185443"/>
            <a:ext cx="91440" cy="91440"/>
          </a:xfrm>
          <a:prstGeom prst="flowChartProcess">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
          <p:cNvSpPr txBox="1"/>
          <p:nvPr/>
        </p:nvSpPr>
        <p:spPr>
          <a:xfrm>
            <a:off x="5312279" y="804688"/>
            <a:ext cx="77948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Subject:</a:t>
            </a:r>
            <a:endParaRPr lang="en-US" sz="1200" b="0" dirty="0">
              <a:solidFill>
                <a:srgbClr val="FF0000"/>
              </a:solidFill>
              <a:latin typeface="Calibri" panose="020F0502020204030204"/>
              <a:ea typeface="+mn-ea"/>
            </a:endParaRPr>
          </a:p>
        </p:txBody>
      </p:sp>
      <p:sp>
        <p:nvSpPr>
          <p:cNvPr id="96" name="Rectangle 95"/>
          <p:cNvSpPr/>
          <p:nvPr/>
        </p:nvSpPr>
        <p:spPr>
          <a:xfrm>
            <a:off x="6019185" y="874607"/>
            <a:ext cx="2248002" cy="137160"/>
          </a:xfrm>
          <a:prstGeom prst="rect">
            <a:avLst/>
          </a:prstGeom>
          <a:solidFill>
            <a:schemeClr val="accent1">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Spares</a:t>
            </a:r>
            <a:endParaRPr lang="en-US" sz="1050" b="0" dirty="0">
              <a:solidFill>
                <a:prstClr val="black"/>
              </a:solidFill>
            </a:endParaRPr>
          </a:p>
        </p:txBody>
      </p:sp>
      <p:sp>
        <p:nvSpPr>
          <p:cNvPr id="97" name="TextBox 99"/>
          <p:cNvSpPr txBox="1"/>
          <p:nvPr/>
        </p:nvSpPr>
        <p:spPr>
          <a:xfrm>
            <a:off x="3536760" y="804688"/>
            <a:ext cx="45083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FY:</a:t>
            </a:r>
            <a:endParaRPr lang="en-US" sz="1200" b="0" dirty="0">
              <a:solidFill>
                <a:prstClr val="black"/>
              </a:solidFill>
              <a:latin typeface="Calibri" panose="020F0502020204030204"/>
              <a:ea typeface="+mn-ea"/>
            </a:endParaRPr>
          </a:p>
        </p:txBody>
      </p:sp>
      <p:sp>
        <p:nvSpPr>
          <p:cNvPr id="98" name="Rectangle 97"/>
          <p:cNvSpPr/>
          <p:nvPr/>
        </p:nvSpPr>
        <p:spPr>
          <a:xfrm>
            <a:off x="3919227" y="874607"/>
            <a:ext cx="366201" cy="137160"/>
          </a:xfrm>
          <a:prstGeom prst="rect">
            <a:avLst/>
          </a:prstGeom>
          <a:solidFill>
            <a:schemeClr val="accent1">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17</a:t>
            </a:r>
            <a:endParaRPr lang="en-US" sz="1050" b="0" dirty="0">
              <a:solidFill>
                <a:prstClr val="black"/>
              </a:solidFill>
            </a:endParaRPr>
          </a:p>
        </p:txBody>
      </p:sp>
      <p:sp>
        <p:nvSpPr>
          <p:cNvPr id="99" name="Isosceles Triangle 98"/>
          <p:cNvSpPr/>
          <p:nvPr/>
        </p:nvSpPr>
        <p:spPr>
          <a:xfrm rot="10800000">
            <a:off x="4214352" y="904744"/>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3" name="Rectangle 2"/>
          <p:cNvSpPr/>
          <p:nvPr/>
        </p:nvSpPr>
        <p:spPr>
          <a:xfrm>
            <a:off x="1054037" y="2510897"/>
            <a:ext cx="4493538" cy="179973"/>
          </a:xfrm>
          <a:prstGeom prst="rect">
            <a:avLst/>
          </a:prstGeom>
          <a:solidFill>
            <a:schemeClr val="bg1"/>
          </a:solidFill>
          <a:ln>
            <a:solidFill>
              <a:schemeClr val="tx1"/>
            </a:solidFill>
          </a:ln>
        </p:spPr>
        <p:txBody>
          <a:bodyPr wrap="none" anchor="ctr" anchorCtr="0">
            <a:noAutofit/>
          </a:bodyPr>
          <a:lstStyle/>
          <a:p>
            <a:r>
              <a:rPr lang="en-US" sz="1000" dirty="0" smtClean="0">
                <a:latin typeface="Courier New" panose="02070309020205020404" pitchFamily="49" charset="0"/>
                <a:cs typeface="Courier New" panose="02070309020205020404" pitchFamily="49" charset="0"/>
              </a:rPr>
              <a:t>N139894-1              </a:t>
            </a:r>
            <a:r>
              <a:rPr lang="en-US" sz="1000" dirty="0">
                <a:latin typeface="Courier New" panose="02070309020205020404" pitchFamily="49" charset="0"/>
                <a:cs typeface="Courier New" panose="02070309020205020404" pitchFamily="49" charset="0"/>
              </a:rPr>
              <a:t>Sonar </a:t>
            </a:r>
            <a:r>
              <a:rPr lang="en-US" sz="1000" dirty="0" smtClean="0">
                <a:latin typeface="Courier New" panose="02070309020205020404" pitchFamily="49" charset="0"/>
                <a:cs typeface="Courier New" panose="02070309020205020404" pitchFamily="49" charset="0"/>
              </a:rPr>
              <a:t>Laptop           2     $800</a:t>
            </a:r>
            <a:endParaRPr lang="en-US" sz="1000" dirty="0">
              <a:latin typeface="Courier New" panose="02070309020205020404" pitchFamily="49" charset="0"/>
              <a:cs typeface="Courier New" panose="02070309020205020404" pitchFamily="49" charset="0"/>
            </a:endParaRPr>
          </a:p>
        </p:txBody>
      </p:sp>
      <p:sp>
        <p:nvSpPr>
          <p:cNvPr id="100" name="TextBox 99"/>
          <p:cNvSpPr txBox="1"/>
          <p:nvPr/>
        </p:nvSpPr>
        <p:spPr>
          <a:xfrm>
            <a:off x="4361085" y="804688"/>
            <a:ext cx="485479"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TI:</a:t>
            </a:r>
            <a:endParaRPr lang="en-US" sz="1200" b="0" dirty="0">
              <a:solidFill>
                <a:srgbClr val="FF0000"/>
              </a:solidFill>
              <a:latin typeface="Calibri" panose="020F0502020204030204"/>
            </a:endParaRPr>
          </a:p>
        </p:txBody>
      </p:sp>
      <p:sp>
        <p:nvSpPr>
          <p:cNvPr id="101" name="Rectangle 100"/>
          <p:cNvSpPr/>
          <p:nvPr/>
        </p:nvSpPr>
        <p:spPr>
          <a:xfrm>
            <a:off x="4783198" y="874607"/>
            <a:ext cx="485748" cy="137160"/>
          </a:xfrm>
          <a:prstGeom prst="rect">
            <a:avLst/>
          </a:prstGeom>
          <a:solidFill>
            <a:schemeClr val="accent1">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TI16</a:t>
            </a:r>
            <a:endParaRPr lang="en-US" sz="1050" b="0" dirty="0">
              <a:solidFill>
                <a:prstClr val="black"/>
              </a:solidFill>
            </a:endParaRPr>
          </a:p>
        </p:txBody>
      </p:sp>
      <p:sp>
        <p:nvSpPr>
          <p:cNvPr id="102" name="Isosceles Triangle 101"/>
          <p:cNvSpPr/>
          <p:nvPr/>
        </p:nvSpPr>
        <p:spPr>
          <a:xfrm rot="10800000">
            <a:off x="5187193" y="904744"/>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nvGrpSpPr>
          <p:cNvPr id="103" name="Group 102"/>
          <p:cNvGrpSpPr/>
          <p:nvPr/>
        </p:nvGrpSpPr>
        <p:grpSpPr>
          <a:xfrm>
            <a:off x="783774" y="5333103"/>
            <a:ext cx="7555333" cy="733697"/>
            <a:chOff x="509451" y="3190790"/>
            <a:chExt cx="7555333" cy="733697"/>
          </a:xfrm>
        </p:grpSpPr>
        <p:sp>
          <p:nvSpPr>
            <p:cNvPr id="104" name="TextBox 128"/>
            <p:cNvSpPr txBox="1"/>
            <p:nvPr/>
          </p:nvSpPr>
          <p:spPr>
            <a:xfrm>
              <a:off x="509451" y="3190790"/>
              <a:ext cx="1183607" cy="288124"/>
            </a:xfrm>
            <a:prstGeom prst="rect">
              <a:avLst/>
            </a:prstGeom>
            <a:noFill/>
          </p:spPr>
          <p:txBody>
            <a:bodyPr wrap="squar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Attachments:</a:t>
              </a:r>
              <a:endParaRPr lang="en-US" sz="1400" b="0" dirty="0">
                <a:solidFill>
                  <a:prstClr val="black"/>
                </a:solidFill>
                <a:latin typeface="Calibri" panose="020F0502020204030204"/>
                <a:ea typeface="+mn-ea"/>
              </a:endParaRPr>
            </a:p>
          </p:txBody>
        </p:sp>
        <p:sp>
          <p:nvSpPr>
            <p:cNvPr id="105" name="Rectangle 104"/>
            <p:cNvSpPr/>
            <p:nvPr/>
          </p:nvSpPr>
          <p:spPr>
            <a:xfrm>
              <a:off x="1721945" y="3233360"/>
              <a:ext cx="6342839" cy="69112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06" name="Rectangle 105"/>
            <p:cNvSpPr/>
            <p:nvPr/>
          </p:nvSpPr>
          <p:spPr>
            <a:xfrm>
              <a:off x="1772924" y="3283042"/>
              <a:ext cx="5564919" cy="569344"/>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108" name="Rectangle 107"/>
            <p:cNvSpPr/>
            <p:nvPr/>
          </p:nvSpPr>
          <p:spPr>
            <a:xfrm>
              <a:off x="2051122" y="3395071"/>
              <a:ext cx="5033494" cy="1635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Select</a:t>
              </a:r>
            </a:p>
          </p:txBody>
        </p:sp>
        <p:sp>
          <p:nvSpPr>
            <p:cNvPr id="109" name="Rectangle 108"/>
            <p:cNvSpPr/>
            <p:nvPr/>
          </p:nvSpPr>
          <p:spPr>
            <a:xfrm>
              <a:off x="7420096" y="3299187"/>
              <a:ext cx="605173" cy="20743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Attach</a:t>
              </a:r>
              <a:endParaRPr lang="en-US" sz="1200" b="0" dirty="0">
                <a:solidFill>
                  <a:prstClr val="black"/>
                </a:solidFill>
              </a:endParaRPr>
            </a:p>
          </p:txBody>
        </p:sp>
        <p:sp>
          <p:nvSpPr>
            <p:cNvPr id="110" name="Rectangle 109"/>
            <p:cNvSpPr/>
            <p:nvPr/>
          </p:nvSpPr>
          <p:spPr>
            <a:xfrm>
              <a:off x="7420096" y="3574777"/>
              <a:ext cx="606471" cy="20309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View</a:t>
              </a:r>
              <a:endParaRPr lang="en-US" sz="1200" b="0" dirty="0">
                <a:solidFill>
                  <a:prstClr val="black"/>
                </a:solidFill>
              </a:endParaRPr>
            </a:p>
          </p:txBody>
        </p:sp>
        <p:sp>
          <p:nvSpPr>
            <p:cNvPr id="112" name="Flowchart: Process 111"/>
            <p:cNvSpPr/>
            <p:nvPr/>
          </p:nvSpPr>
          <p:spPr>
            <a:xfrm>
              <a:off x="1882577" y="3431123"/>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3" name="Straight Connector 112"/>
            <p:cNvCxnSpPr/>
            <p:nvPr/>
          </p:nvCxnSpPr>
          <p:spPr>
            <a:xfrm flipH="1">
              <a:off x="7208118" y="3296105"/>
              <a:ext cx="6223" cy="5729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Isosceles Triangle 113"/>
            <p:cNvSpPr/>
            <p:nvPr/>
          </p:nvSpPr>
          <p:spPr>
            <a:xfrm>
              <a:off x="7233015" y="3722721"/>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Isosceles Triangle 114"/>
            <p:cNvSpPr/>
            <p:nvPr/>
          </p:nvSpPr>
          <p:spPr>
            <a:xfrm rot="10800000">
              <a:off x="7246509" y="3347825"/>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lowchart: Process 115"/>
            <p:cNvSpPr/>
            <p:nvPr/>
          </p:nvSpPr>
          <p:spPr>
            <a:xfrm>
              <a:off x="7246509" y="3478914"/>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7" name="Group 116"/>
          <p:cNvGrpSpPr/>
          <p:nvPr/>
        </p:nvGrpSpPr>
        <p:grpSpPr>
          <a:xfrm>
            <a:off x="764897" y="4627905"/>
            <a:ext cx="7574210" cy="675823"/>
            <a:chOff x="830212" y="2485592"/>
            <a:chExt cx="7436975" cy="675823"/>
          </a:xfrm>
        </p:grpSpPr>
        <p:sp>
          <p:nvSpPr>
            <p:cNvPr id="118" name="TextBox 44"/>
            <p:cNvSpPr txBox="1"/>
            <p:nvPr/>
          </p:nvSpPr>
          <p:spPr>
            <a:xfrm>
              <a:off x="830212" y="2529436"/>
              <a:ext cx="858504" cy="309314"/>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Remarks:</a:t>
              </a:r>
              <a:endParaRPr lang="en-US" sz="1400" b="0" dirty="0">
                <a:solidFill>
                  <a:prstClr val="black"/>
                </a:solidFill>
                <a:latin typeface="Calibri" panose="020F0502020204030204"/>
                <a:ea typeface="+mn-ea"/>
              </a:endParaRPr>
            </a:p>
          </p:txBody>
        </p:sp>
        <p:sp>
          <p:nvSpPr>
            <p:cNvPr id="119" name="Rectangle 118"/>
            <p:cNvSpPr/>
            <p:nvPr/>
          </p:nvSpPr>
          <p:spPr>
            <a:xfrm>
              <a:off x="1724844" y="2485592"/>
              <a:ext cx="6542343" cy="6758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20" name="Rectangle 119"/>
            <p:cNvSpPr/>
            <p:nvPr/>
          </p:nvSpPr>
          <p:spPr>
            <a:xfrm>
              <a:off x="1775882" y="2535274"/>
              <a:ext cx="5892230" cy="569344"/>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121" name="Rectangle 120"/>
            <p:cNvSpPr/>
            <p:nvPr/>
          </p:nvSpPr>
          <p:spPr>
            <a:xfrm>
              <a:off x="1969721" y="2599321"/>
              <a:ext cx="5486400" cy="469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a:solidFill>
                    <a:prstClr val="black"/>
                  </a:solidFill>
                </a:rPr>
                <a:t>04/18/2017 - LM Production is directed/authorized to generate for the Technology Part Task Trainer hardware listed below. LM Production shall notify Bill Steinbach (1511) once the kits are available for delivery.  </a:t>
              </a:r>
            </a:p>
            <a:p>
              <a:pPr marL="574675" indent="-574675" fontAlgn="auto">
                <a:spcBef>
                  <a:spcPts val="0"/>
                </a:spcBef>
                <a:spcAft>
                  <a:spcPts val="0"/>
                </a:spcAft>
              </a:pPr>
              <a:r>
                <a:rPr lang="en-US" sz="800" b="0" dirty="0" smtClean="0">
                  <a:solidFill>
                    <a:prstClr val="black"/>
                  </a:solidFill>
                </a:rPr>
                <a:t>	Note</a:t>
              </a:r>
              <a:r>
                <a:rPr lang="en-US" sz="800" b="0" dirty="0">
                  <a:solidFill>
                    <a:prstClr val="black"/>
                  </a:solidFill>
                </a:rPr>
                <a:t>: All material in the Sonar Lap top kits are required except for the Lap Tops P/N N146823-1 Item 25 on </a:t>
              </a:r>
              <a:r>
                <a:rPr lang="en-US" sz="800" b="0" dirty="0" smtClean="0">
                  <a:solidFill>
                    <a:prstClr val="black"/>
                  </a:solidFill>
                </a:rPr>
                <a:t>the</a:t>
              </a:r>
              <a:endParaRPr lang="en-US" sz="800" b="0" dirty="0">
                <a:solidFill>
                  <a:prstClr val="black"/>
                </a:solidFill>
              </a:endParaRPr>
            </a:p>
          </p:txBody>
        </p:sp>
        <p:sp>
          <p:nvSpPr>
            <p:cNvPr id="122" name="Rectangle 121"/>
            <p:cNvSpPr/>
            <p:nvPr/>
          </p:nvSpPr>
          <p:spPr>
            <a:xfrm>
              <a:off x="7743073" y="2551419"/>
              <a:ext cx="478698" cy="1945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123" name="Rectangle 122"/>
            <p:cNvSpPr/>
            <p:nvPr/>
          </p:nvSpPr>
          <p:spPr>
            <a:xfrm>
              <a:off x="7743073" y="2827010"/>
              <a:ext cx="479998" cy="17354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a:t>
              </a:r>
              <a:endParaRPr lang="en-US" sz="1200" b="0" dirty="0">
                <a:solidFill>
                  <a:prstClr val="black"/>
                </a:solidFill>
              </a:endParaRPr>
            </a:p>
          </p:txBody>
        </p:sp>
        <p:sp>
          <p:nvSpPr>
            <p:cNvPr id="124" name="Flowchart: Process 123"/>
            <p:cNvSpPr/>
            <p:nvPr/>
          </p:nvSpPr>
          <p:spPr>
            <a:xfrm>
              <a:off x="1820347" y="278813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5" name="Straight Connector 124"/>
            <p:cNvCxnSpPr/>
            <p:nvPr/>
          </p:nvCxnSpPr>
          <p:spPr>
            <a:xfrm>
              <a:off x="7533955" y="2548337"/>
              <a:ext cx="12921" cy="5729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Isosceles Triangle 125"/>
            <p:cNvSpPr/>
            <p:nvPr/>
          </p:nvSpPr>
          <p:spPr>
            <a:xfrm>
              <a:off x="7565729" y="296638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Isosceles Triangle 126"/>
            <p:cNvSpPr/>
            <p:nvPr/>
          </p:nvSpPr>
          <p:spPr>
            <a:xfrm rot="10800000">
              <a:off x="7566160" y="26000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lowchart: Process 127"/>
            <p:cNvSpPr/>
            <p:nvPr/>
          </p:nvSpPr>
          <p:spPr>
            <a:xfrm>
              <a:off x="7566160" y="2731146"/>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1" name="Rounded Rectangle 130"/>
          <p:cNvSpPr/>
          <p:nvPr/>
        </p:nvSpPr>
        <p:spPr>
          <a:xfrm>
            <a:off x="4643665" y="4289038"/>
            <a:ext cx="1018020" cy="226856"/>
          </a:xfrm>
          <a:prstGeom prst="roundRect">
            <a:avLst/>
          </a:prstGeom>
          <a:solidFill>
            <a:schemeClr val="bg1">
              <a:lumMod val="6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Group By</a:t>
            </a:r>
            <a:endParaRPr lang="en-US" sz="1200" b="1" dirty="0">
              <a:solidFill>
                <a:schemeClr val="tx1"/>
              </a:solidFill>
            </a:endParaRPr>
          </a:p>
        </p:txBody>
      </p:sp>
      <p:sp>
        <p:nvSpPr>
          <p:cNvPr id="132" name="TextBox 131"/>
          <p:cNvSpPr txBox="1"/>
          <p:nvPr/>
        </p:nvSpPr>
        <p:spPr>
          <a:xfrm>
            <a:off x="1128699" y="1696521"/>
            <a:ext cx="855234" cy="203133"/>
          </a:xfrm>
          <a:prstGeom prst="rect">
            <a:avLst/>
          </a:prstGeom>
          <a:noFill/>
        </p:spPr>
        <p:txBody>
          <a:bodyPr wrap="none" lIns="9144" tIns="9144" rIns="9144" bIns="9144" rtlCol="0">
            <a:spAutoFit/>
          </a:bodyPr>
          <a:lstStyle/>
          <a:p>
            <a:r>
              <a:rPr lang="en-US" sz="1200" b="1" dirty="0" smtClean="0">
                <a:latin typeface="Courier New" panose="02070309020205020404" pitchFamily="49" charset="0"/>
                <a:cs typeface="Courier New" panose="02070309020205020404" pitchFamily="49" charset="0"/>
              </a:rPr>
              <a:t>Grouping </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134" name="Rectangle 133"/>
          <p:cNvSpPr/>
          <p:nvPr/>
        </p:nvSpPr>
        <p:spPr>
          <a:xfrm>
            <a:off x="1063871" y="2296246"/>
            <a:ext cx="4493538" cy="179973"/>
          </a:xfrm>
          <a:prstGeom prst="rect">
            <a:avLst/>
          </a:prstGeom>
          <a:noFill/>
        </p:spPr>
        <p:txBody>
          <a:bodyPr wrap="none" anchor="ctr" anchorCtr="0">
            <a:noAutofit/>
          </a:bodyPr>
          <a:lstStyle/>
          <a:p>
            <a:r>
              <a:rPr lang="en-US" sz="1000" dirty="0" smtClean="0">
                <a:latin typeface="Courier New" panose="02070309020205020404" pitchFamily="49" charset="0"/>
                <a:cs typeface="Courier New" panose="02070309020205020404" pitchFamily="49" charset="0"/>
              </a:rPr>
              <a:t>Hardware</a:t>
            </a:r>
            <a:endParaRPr lang="en-US" sz="1000" dirty="0">
              <a:latin typeface="Courier New" panose="02070309020205020404" pitchFamily="49" charset="0"/>
              <a:cs typeface="Courier New" panose="02070309020205020404" pitchFamily="49" charset="0"/>
            </a:endParaRPr>
          </a:p>
        </p:txBody>
      </p:sp>
      <p:sp>
        <p:nvSpPr>
          <p:cNvPr id="136" name="Rectangle 135"/>
          <p:cNvSpPr/>
          <p:nvPr/>
        </p:nvSpPr>
        <p:spPr>
          <a:xfrm>
            <a:off x="1047669" y="3208531"/>
            <a:ext cx="4493538" cy="179973"/>
          </a:xfrm>
          <a:prstGeom prst="rect">
            <a:avLst/>
          </a:prstGeom>
          <a:noFill/>
        </p:spPr>
        <p:txBody>
          <a:bodyPr wrap="none" anchor="ctr" anchorCtr="0">
            <a:noAutofit/>
          </a:bodyPr>
          <a:lstStyle/>
          <a:p>
            <a:r>
              <a:rPr lang="en-US" sz="1000" dirty="0" smtClean="0">
                <a:latin typeface="Courier New" panose="02070309020205020404" pitchFamily="49" charset="0"/>
                <a:cs typeface="Courier New" panose="02070309020205020404" pitchFamily="49" charset="0"/>
              </a:rPr>
              <a:t>Software</a:t>
            </a:r>
            <a:endParaRPr lang="en-US" sz="1000" dirty="0">
              <a:latin typeface="Courier New" panose="02070309020205020404" pitchFamily="49" charset="0"/>
              <a:cs typeface="Courier New" panose="02070309020205020404" pitchFamily="49" charset="0"/>
            </a:endParaRPr>
          </a:p>
        </p:txBody>
      </p:sp>
      <p:sp>
        <p:nvSpPr>
          <p:cNvPr id="137" name="Rectangle 136"/>
          <p:cNvSpPr/>
          <p:nvPr/>
        </p:nvSpPr>
        <p:spPr>
          <a:xfrm>
            <a:off x="1049681" y="3394820"/>
            <a:ext cx="4493538" cy="179973"/>
          </a:xfrm>
          <a:prstGeom prst="rect">
            <a:avLst/>
          </a:prstGeom>
          <a:solidFill>
            <a:schemeClr val="bg1"/>
          </a:solidFill>
          <a:ln>
            <a:solidFill>
              <a:schemeClr val="tx1"/>
            </a:solidFill>
          </a:ln>
        </p:spPr>
        <p:txBody>
          <a:bodyPr wrap="none" anchor="ctr" anchorCtr="0">
            <a:noAutofit/>
          </a:bodyPr>
          <a:lstStyle/>
          <a:p>
            <a:r>
              <a:rPr lang="en-US" sz="1000" dirty="0" smtClean="0">
                <a:latin typeface="Courier New" panose="02070309020205020404" pitchFamily="49" charset="0"/>
                <a:cs typeface="Courier New" panose="02070309020205020404" pitchFamily="49" charset="0"/>
              </a:rPr>
              <a:t>N139894-2              Operating System       2     $250</a:t>
            </a:r>
            <a:endParaRPr lang="en-US" sz="1000" dirty="0">
              <a:latin typeface="Courier New" panose="02070309020205020404" pitchFamily="49" charset="0"/>
              <a:cs typeface="Courier New" panose="02070309020205020404" pitchFamily="49" charset="0"/>
            </a:endParaRPr>
          </a:p>
        </p:txBody>
      </p:sp>
      <p:cxnSp>
        <p:nvCxnSpPr>
          <p:cNvPr id="138" name="Straight Connector 137"/>
          <p:cNvCxnSpPr/>
          <p:nvPr/>
        </p:nvCxnSpPr>
        <p:spPr>
          <a:xfrm>
            <a:off x="1054037" y="3168487"/>
            <a:ext cx="7022628" cy="6982"/>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1047669" y="3611436"/>
            <a:ext cx="4493538" cy="179973"/>
          </a:xfrm>
          <a:prstGeom prst="rect">
            <a:avLst/>
          </a:prstGeom>
          <a:solidFill>
            <a:schemeClr val="bg1"/>
          </a:solidFill>
          <a:ln>
            <a:solidFill>
              <a:schemeClr val="tx1"/>
            </a:solidFill>
          </a:ln>
        </p:spPr>
        <p:txBody>
          <a:bodyPr wrap="none" anchor="ctr" anchorCtr="0">
            <a:noAutofit/>
          </a:bodyPr>
          <a:lstStyle/>
          <a:p>
            <a:r>
              <a:rPr lang="en-US" sz="1000" dirty="0" smtClean="0">
                <a:latin typeface="Courier New" panose="02070309020205020404" pitchFamily="49" charset="0"/>
                <a:cs typeface="Courier New" panose="02070309020205020404" pitchFamily="49" charset="0"/>
              </a:rPr>
              <a:t>N139894-2              Anti- Virus            2     $100</a:t>
            </a:r>
            <a:endParaRPr lang="en-US" sz="1000" dirty="0">
              <a:latin typeface="Courier New" panose="02070309020205020404" pitchFamily="49" charset="0"/>
              <a:cs typeface="Courier New" panose="02070309020205020404" pitchFamily="49" charset="0"/>
            </a:endParaRPr>
          </a:p>
        </p:txBody>
      </p:sp>
      <p:sp>
        <p:nvSpPr>
          <p:cNvPr id="140" name="Flowchart: Process 139"/>
          <p:cNvSpPr/>
          <p:nvPr/>
        </p:nvSpPr>
        <p:spPr>
          <a:xfrm>
            <a:off x="915943" y="2353522"/>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lowchart: Process 140"/>
          <p:cNvSpPr/>
          <p:nvPr/>
        </p:nvSpPr>
        <p:spPr>
          <a:xfrm>
            <a:off x="915943" y="3241789"/>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lowchart: Process 141"/>
          <p:cNvSpPr/>
          <p:nvPr/>
        </p:nvSpPr>
        <p:spPr>
          <a:xfrm>
            <a:off x="911587" y="3459504"/>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lowchart: Process 142"/>
          <p:cNvSpPr/>
          <p:nvPr/>
        </p:nvSpPr>
        <p:spPr>
          <a:xfrm>
            <a:off x="911587" y="3642386"/>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6457558" y="3465195"/>
            <a:ext cx="1492716" cy="265583"/>
          </a:xfrm>
          <a:prstGeom prst="rect">
            <a:avLst/>
          </a:prstGeom>
          <a:solidFill>
            <a:schemeClr val="bg1"/>
          </a:solidFill>
          <a:ln>
            <a:solidFill>
              <a:schemeClr val="tx1"/>
            </a:solidFill>
          </a:ln>
        </p:spPr>
        <p:txBody>
          <a:bodyPr wrap="none" anchor="ctr" anchorCtr="0">
            <a:noAutofit/>
          </a:bodyPr>
          <a:lstStyle/>
          <a:p>
            <a:r>
              <a:rPr lang="en-US" sz="1000" dirty="0">
                <a:latin typeface="Courier New" panose="02070309020205020404" pitchFamily="49" charset="0"/>
                <a:cs typeface="Courier New" panose="02070309020205020404" pitchFamily="49" charset="0"/>
              </a:rPr>
              <a:t>1M17ESL1N223 </a:t>
            </a:r>
            <a:r>
              <a:rPr lang="en-US" sz="1000" dirty="0" smtClean="0">
                <a:latin typeface="Courier New" panose="02070309020205020404" pitchFamily="49" charset="0"/>
                <a:cs typeface="Courier New" panose="02070309020205020404" pitchFamily="49" charset="0"/>
              </a:rPr>
              <a:t>Soft</a:t>
            </a:r>
          </a:p>
          <a:p>
            <a:r>
              <a:rPr lang="en-US" sz="1000" dirty="0">
                <a:latin typeface="Courier New" panose="02070309020205020404" pitchFamily="49" charset="0"/>
                <a:cs typeface="Courier New" panose="02070309020205020404" pitchFamily="49" charset="0"/>
              </a:rPr>
              <a:t>1M17ESLLC223 </a:t>
            </a:r>
            <a:r>
              <a:rPr lang="en-US" sz="1000" dirty="0" smtClean="0">
                <a:latin typeface="Courier New" panose="02070309020205020404" pitchFamily="49" charset="0"/>
                <a:cs typeface="Courier New" panose="02070309020205020404" pitchFamily="49" charset="0"/>
              </a:rPr>
              <a:t>Soft</a:t>
            </a:r>
            <a:endParaRPr lang="en-US" sz="1000" dirty="0">
              <a:latin typeface="Courier New" panose="02070309020205020404" pitchFamily="49" charset="0"/>
              <a:cs typeface="Courier New" panose="02070309020205020404" pitchFamily="49" charset="0"/>
            </a:endParaRPr>
          </a:p>
        </p:txBody>
      </p:sp>
      <p:sp>
        <p:nvSpPr>
          <p:cNvPr id="107" name="Rounded Rectangle 106"/>
          <p:cNvSpPr/>
          <p:nvPr/>
        </p:nvSpPr>
        <p:spPr>
          <a:xfrm>
            <a:off x="3702949" y="6176449"/>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Delete</a:t>
            </a:r>
            <a:endParaRPr lang="en-US" sz="1200" b="1" dirty="0">
              <a:solidFill>
                <a:schemeClr val="tx1"/>
              </a:solidFill>
            </a:endParaRPr>
          </a:p>
        </p:txBody>
      </p:sp>
      <p:sp>
        <p:nvSpPr>
          <p:cNvPr id="129" name="Rounded Rectangle 128"/>
          <p:cNvSpPr/>
          <p:nvPr/>
        </p:nvSpPr>
        <p:spPr>
          <a:xfrm>
            <a:off x="2229690" y="4289038"/>
            <a:ext cx="1018020" cy="226856"/>
          </a:xfrm>
          <a:prstGeom prst="roundRect">
            <a:avLst/>
          </a:prstGeom>
          <a:solidFill>
            <a:schemeClr val="bg2">
              <a:lumMod val="90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2">
                    <a:lumMod val="50000"/>
                  </a:schemeClr>
                </a:solidFill>
              </a:rPr>
              <a:t>Save</a:t>
            </a:r>
            <a:endParaRPr lang="en-US" sz="1200" b="1" dirty="0">
              <a:solidFill>
                <a:schemeClr val="bg2">
                  <a:lumMod val="50000"/>
                </a:schemeClr>
              </a:solidFill>
            </a:endParaRPr>
          </a:p>
        </p:txBody>
      </p:sp>
    </p:spTree>
    <p:extLst>
      <p:ext uri="{BB962C8B-B14F-4D97-AF65-F5344CB8AC3E}">
        <p14:creationId xmlns:p14="http://schemas.microsoft.com/office/powerpoint/2010/main" val="1419885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14" y="92016"/>
            <a:ext cx="8174483" cy="794899"/>
          </a:xfrm>
        </p:spPr>
        <p:txBody>
          <a:bodyPr>
            <a:normAutofit fontScale="90000"/>
          </a:bodyPr>
          <a:lstStyle/>
          <a:p>
            <a:r>
              <a:rPr lang="en-US" dirty="0" smtClean="0"/>
              <a:t>Collapsed PCD Draft From Track </a:t>
            </a:r>
            <a:r>
              <a:rPr lang="en-US" dirty="0"/>
              <a:t>View</a:t>
            </a:r>
          </a:p>
        </p:txBody>
      </p:sp>
      <p:sp>
        <p:nvSpPr>
          <p:cNvPr id="4" name="Date Placeholder 3"/>
          <p:cNvSpPr>
            <a:spLocks noGrp="1"/>
          </p:cNvSpPr>
          <p:nvPr>
            <p:ph type="dt" sz="half" idx="10"/>
          </p:nvPr>
        </p:nvSpPr>
        <p:spPr>
          <a:xfrm>
            <a:off x="0" y="6466749"/>
            <a:ext cx="2057400" cy="365125"/>
          </a:xfrm>
        </p:spPr>
        <p:txBody>
          <a:bodyPr/>
          <a:lstStyle/>
          <a:p>
            <a:r>
              <a:rPr lang="en-US" dirty="0" smtClean="0"/>
              <a:t>5/22/17</a:t>
            </a:r>
            <a:endParaRPr lang="en-US" dirty="0"/>
          </a:p>
        </p:txBody>
      </p:sp>
      <p:sp>
        <p:nvSpPr>
          <p:cNvPr id="5" name="Footer Placeholder 4"/>
          <p:cNvSpPr>
            <a:spLocks noGrp="1"/>
          </p:cNvSpPr>
          <p:nvPr>
            <p:ph type="ftr" sz="quarter" idx="11"/>
          </p:nvPr>
        </p:nvSpPr>
        <p:spPr>
          <a:xfrm>
            <a:off x="3028950" y="6463863"/>
            <a:ext cx="3086100" cy="365125"/>
          </a:xfrm>
        </p:spPr>
        <p:txBody>
          <a:bodyPr/>
          <a:lstStyle/>
          <a:p>
            <a:endParaRPr lang="en-US" dirty="0"/>
          </a:p>
        </p:txBody>
      </p:sp>
      <p:sp>
        <p:nvSpPr>
          <p:cNvPr id="6" name="Slide Number Placeholder 5"/>
          <p:cNvSpPr>
            <a:spLocks noGrp="1"/>
          </p:cNvSpPr>
          <p:nvPr>
            <p:ph type="sldNum" sz="quarter" idx="12"/>
          </p:nvPr>
        </p:nvSpPr>
        <p:spPr>
          <a:xfrm>
            <a:off x="7086600" y="6463864"/>
            <a:ext cx="2057400" cy="365125"/>
          </a:xfrm>
        </p:spPr>
        <p:txBody>
          <a:bodyPr/>
          <a:lstStyle/>
          <a:p>
            <a:fld id="{E7E4F1F3-89CE-45FD-84A5-5DB6D4995480}" type="slidenum">
              <a:rPr lang="en-US" smtClean="0"/>
              <a:t>8</a:t>
            </a:fld>
            <a:endParaRPr lang="en-US" dirty="0"/>
          </a:p>
        </p:txBody>
      </p:sp>
      <p:sp>
        <p:nvSpPr>
          <p:cNvPr id="20" name="Rectangle 19"/>
          <p:cNvSpPr/>
          <p:nvPr/>
        </p:nvSpPr>
        <p:spPr>
          <a:xfrm>
            <a:off x="746359" y="757644"/>
            <a:ext cx="7653362" cy="607134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prstClr val="white"/>
              </a:solidFill>
            </a:endParaRPr>
          </a:p>
        </p:txBody>
      </p:sp>
      <p:sp>
        <p:nvSpPr>
          <p:cNvPr id="74" name="TextBox 90"/>
          <p:cNvSpPr txBox="1"/>
          <p:nvPr/>
        </p:nvSpPr>
        <p:spPr>
          <a:xfrm>
            <a:off x="767571" y="747243"/>
            <a:ext cx="1055800"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100" dirty="0" smtClean="0">
                <a:solidFill>
                  <a:srgbClr val="FF0000"/>
                </a:solidFill>
                <a:latin typeface="Calibri" panose="020F0502020204030204"/>
                <a:ea typeface="+mn-ea"/>
              </a:rPr>
              <a:t>Required: *</a:t>
            </a:r>
            <a:endParaRPr lang="en-US" sz="1100" dirty="0">
              <a:solidFill>
                <a:srgbClr val="FF0000"/>
              </a:solidFill>
              <a:latin typeface="Calibri" panose="020F0502020204030204"/>
              <a:ea typeface="+mn-ea"/>
            </a:endParaRPr>
          </a:p>
        </p:txBody>
      </p:sp>
      <p:grpSp>
        <p:nvGrpSpPr>
          <p:cNvPr id="117" name="Group 116"/>
          <p:cNvGrpSpPr/>
          <p:nvPr/>
        </p:nvGrpSpPr>
        <p:grpSpPr>
          <a:xfrm>
            <a:off x="1180247" y="4823851"/>
            <a:ext cx="7167568" cy="524448"/>
            <a:chOff x="904552" y="2485593"/>
            <a:chExt cx="7037701" cy="524448"/>
          </a:xfrm>
        </p:grpSpPr>
        <p:sp>
          <p:nvSpPr>
            <p:cNvPr id="118" name="TextBox 44"/>
            <p:cNvSpPr txBox="1"/>
            <p:nvPr/>
          </p:nvSpPr>
          <p:spPr>
            <a:xfrm>
              <a:off x="904552" y="2538787"/>
              <a:ext cx="858504" cy="309314"/>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Remarks:</a:t>
              </a:r>
              <a:endParaRPr lang="en-US" sz="1400" b="0" dirty="0">
                <a:solidFill>
                  <a:prstClr val="black"/>
                </a:solidFill>
                <a:latin typeface="Calibri" panose="020F0502020204030204"/>
                <a:ea typeface="+mn-ea"/>
              </a:endParaRPr>
            </a:p>
          </p:txBody>
        </p:sp>
        <p:sp>
          <p:nvSpPr>
            <p:cNvPr id="119" name="Rectangle 118"/>
            <p:cNvSpPr/>
            <p:nvPr/>
          </p:nvSpPr>
          <p:spPr>
            <a:xfrm>
              <a:off x="1724845"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20" name="Rectangle 119"/>
            <p:cNvSpPr/>
            <p:nvPr/>
          </p:nvSpPr>
          <p:spPr>
            <a:xfrm>
              <a:off x="1775882" y="2535274"/>
              <a:ext cx="5100003" cy="42090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121" name="Rectangle 120"/>
            <p:cNvSpPr/>
            <p:nvPr/>
          </p:nvSpPr>
          <p:spPr>
            <a:xfrm>
              <a:off x="1969722" y="2599321"/>
              <a:ext cx="4717655" cy="205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a:solidFill>
                    <a:prstClr val="black"/>
                  </a:solidFill>
                </a:rPr>
                <a:t>10/12/2016- The purpose of this PCD is to authorize/direct LM Manassas </a:t>
              </a:r>
              <a:r>
                <a:rPr lang="en-US" sz="800" b="0" dirty="0" smtClean="0">
                  <a:solidFill>
                    <a:prstClr val="black"/>
                  </a:solidFill>
                </a:rPr>
                <a:t>Operations </a:t>
              </a:r>
              <a:r>
                <a:rPr lang="en-US" sz="800" b="0" dirty="0">
                  <a:solidFill>
                    <a:prstClr val="black"/>
                  </a:solidFill>
                </a:rPr>
                <a:t>(J. Mullins) to order the </a:t>
              </a:r>
              <a:r>
                <a:rPr lang="en-US" sz="800" b="0" dirty="0" smtClean="0">
                  <a:solidFill>
                    <a:prstClr val="black"/>
                  </a:solidFill>
                </a:rPr>
                <a:t>S…</a:t>
              </a:r>
              <a:endParaRPr lang="en-US" sz="800" b="0" dirty="0">
                <a:solidFill>
                  <a:prstClr val="black"/>
                </a:solidFill>
              </a:endParaRPr>
            </a:p>
          </p:txBody>
        </p:sp>
        <p:sp>
          <p:nvSpPr>
            <p:cNvPr id="122" name="Rectangle 121"/>
            <p:cNvSpPr/>
            <p:nvPr/>
          </p:nvSpPr>
          <p:spPr>
            <a:xfrm>
              <a:off x="6923935" y="2534725"/>
              <a:ext cx="448916" cy="19457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123" name="Rectangle 122"/>
            <p:cNvSpPr/>
            <p:nvPr/>
          </p:nvSpPr>
          <p:spPr>
            <a:xfrm>
              <a:off x="7422415" y="2534725"/>
              <a:ext cx="448916" cy="19901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Del</a:t>
              </a:r>
              <a:endParaRPr lang="en-US" sz="1200" b="0" dirty="0">
                <a:solidFill>
                  <a:schemeClr val="bg2">
                    <a:lumMod val="50000"/>
                  </a:schemeClr>
                </a:solidFill>
              </a:endParaRPr>
            </a:p>
          </p:txBody>
        </p:sp>
        <p:sp>
          <p:nvSpPr>
            <p:cNvPr id="124" name="Flowchart: Process 123"/>
            <p:cNvSpPr/>
            <p:nvPr/>
          </p:nvSpPr>
          <p:spPr>
            <a:xfrm>
              <a:off x="1820347" y="265750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5" name="Straight Connector 124"/>
            <p:cNvCxnSpPr/>
            <p:nvPr/>
          </p:nvCxnSpPr>
          <p:spPr>
            <a:xfrm>
              <a:off x="6732234" y="2562867"/>
              <a:ext cx="0" cy="39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Isosceles Triangle 125"/>
            <p:cNvSpPr/>
            <p:nvPr/>
          </p:nvSpPr>
          <p:spPr>
            <a:xfrm>
              <a:off x="6757888" y="28357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Isosceles Triangle 126"/>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lowchart: Process 127"/>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Flowchart: Process 35"/>
          <p:cNvSpPr/>
          <p:nvPr/>
        </p:nvSpPr>
        <p:spPr>
          <a:xfrm>
            <a:off x="1987589" y="4258641"/>
            <a:ext cx="6359543" cy="512594"/>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2046112" y="4423759"/>
            <a:ext cx="6185193" cy="341632"/>
            <a:chOff x="946425" y="1700242"/>
            <a:chExt cx="6185193" cy="306835"/>
          </a:xfrm>
        </p:grpSpPr>
        <p:sp>
          <p:nvSpPr>
            <p:cNvPr id="10" name="TextBox 9"/>
            <p:cNvSpPr txBox="1"/>
            <p:nvPr/>
          </p:nvSpPr>
          <p:spPr>
            <a:xfrm>
              <a:off x="1146820" y="1700242"/>
              <a:ext cx="579518" cy="306835"/>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Part</a:t>
              </a:r>
            </a:p>
            <a:p>
              <a:r>
                <a:rPr lang="en-US" sz="1050" b="1" dirty="0" smtClean="0">
                  <a:latin typeface="Courier New" panose="02070309020205020404" pitchFamily="49" charset="0"/>
                  <a:cs typeface="Courier New" panose="02070309020205020404" pitchFamily="49" charset="0"/>
                </a:rPr>
                <a:t>Number</a:t>
              </a:r>
              <a:r>
                <a:rPr lang="en-US" sz="1050" b="1" dirty="0" smtClean="0">
                  <a:solidFill>
                    <a:srgbClr val="FF0000"/>
                  </a:solidFill>
                  <a:latin typeface="Courier New" panose="02070309020205020404" pitchFamily="49" charset="0"/>
                  <a:cs typeface="Courier New" panose="02070309020205020404" pitchFamily="49" charset="0"/>
                </a:rPr>
                <a:t>*</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57" name="TextBox 56"/>
            <p:cNvSpPr txBox="1"/>
            <p:nvPr/>
          </p:nvSpPr>
          <p:spPr>
            <a:xfrm>
              <a:off x="1967539" y="1700242"/>
              <a:ext cx="659668" cy="306835"/>
            </a:xfrm>
            <a:prstGeom prst="rect">
              <a:avLst/>
            </a:prstGeom>
            <a:noFill/>
          </p:spPr>
          <p:txBody>
            <a:bodyPr wrap="none" lIns="9144" tIns="9144" rIns="9144" bIns="9144" rtlCol="0">
              <a:spAutoFit/>
            </a:bodyPr>
            <a:lstStyle/>
            <a:p>
              <a:r>
                <a:rPr lang="en-US" sz="1050" b="1" dirty="0" err="1" smtClean="0">
                  <a:latin typeface="Courier New" panose="02070309020205020404" pitchFamily="49" charset="0"/>
                  <a:cs typeface="Courier New" panose="02070309020205020404" pitchFamily="49" charset="0"/>
                </a:rPr>
                <a:t>Mfg</a:t>
              </a:r>
              <a:r>
                <a:rPr lang="en-US" sz="1050" b="1" dirty="0" smtClean="0">
                  <a:latin typeface="Courier New" panose="02070309020205020404" pitchFamily="49" charset="0"/>
                  <a:cs typeface="Courier New" panose="02070309020205020404" pitchFamily="49" charset="0"/>
                </a:rPr>
                <a:t> Part</a:t>
              </a:r>
            </a:p>
            <a:p>
              <a:r>
                <a:rPr lang="en-US" sz="1050" b="1" dirty="0" smtClean="0">
                  <a:latin typeface="Courier New" panose="02070309020205020404" pitchFamily="49" charset="0"/>
                  <a:cs typeface="Courier New" panose="02070309020205020404" pitchFamily="49" charset="0"/>
                </a:rPr>
                <a:t>Number</a:t>
              </a:r>
              <a:endParaRPr lang="en-US" sz="1050" b="1" dirty="0">
                <a:latin typeface="Courier New" panose="02070309020205020404" pitchFamily="49" charset="0"/>
                <a:cs typeface="Courier New" panose="02070309020205020404" pitchFamily="49" charset="0"/>
              </a:endParaRPr>
            </a:p>
          </p:txBody>
        </p:sp>
        <p:sp>
          <p:nvSpPr>
            <p:cNvPr id="58" name="TextBox 57"/>
            <p:cNvSpPr txBox="1"/>
            <p:nvPr/>
          </p:nvSpPr>
          <p:spPr>
            <a:xfrm>
              <a:off x="2960836" y="1700242"/>
              <a:ext cx="1060418" cy="306835"/>
            </a:xfrm>
            <a:prstGeom prst="rect">
              <a:avLst/>
            </a:prstGeom>
            <a:noFill/>
          </p:spPr>
          <p:txBody>
            <a:bodyPr wrap="none" lIns="9144" tIns="9144" rIns="9144" bIns="9144" rtlCol="0">
              <a:spAutoFit/>
            </a:bodyPr>
            <a:lstStyle/>
            <a:p>
              <a:endParaRPr lang="en-US" sz="1050" b="1" dirty="0" smtClean="0">
                <a:latin typeface="Courier New" panose="02070309020205020404" pitchFamily="49" charset="0"/>
                <a:cs typeface="Courier New" panose="02070309020205020404" pitchFamily="49" charset="0"/>
              </a:endParaRPr>
            </a:p>
            <a:p>
              <a:r>
                <a:rPr lang="en-US" sz="1050" b="1" dirty="0" smtClean="0">
                  <a:latin typeface="Courier New" panose="02070309020205020404" pitchFamily="49" charset="0"/>
                  <a:cs typeface="Courier New" panose="02070309020205020404" pitchFamily="49" charset="0"/>
                </a:rPr>
                <a:t>Nomenclature</a:t>
              </a:r>
              <a:r>
                <a:rPr lang="en-US" sz="1050" b="1" dirty="0" smtClean="0">
                  <a:solidFill>
                    <a:srgbClr val="FF0000"/>
                  </a:solidFill>
                  <a:latin typeface="Courier New" panose="02070309020205020404" pitchFamily="49" charset="0"/>
                  <a:cs typeface="Courier New" panose="02070309020205020404" pitchFamily="49" charset="0"/>
                </a:rPr>
                <a:t>*</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59" name="TextBox 58"/>
            <p:cNvSpPr txBox="1"/>
            <p:nvPr/>
          </p:nvSpPr>
          <p:spPr>
            <a:xfrm>
              <a:off x="4442947" y="1700242"/>
              <a:ext cx="339067" cy="306835"/>
            </a:xfrm>
            <a:prstGeom prst="rect">
              <a:avLst/>
            </a:prstGeom>
            <a:noFill/>
          </p:spPr>
          <p:txBody>
            <a:bodyPr wrap="none" lIns="9144" tIns="9144" rIns="9144" bIns="9144" rtlCol="0">
              <a:spAutoFit/>
            </a:bodyPr>
            <a:lstStyle/>
            <a:p>
              <a:endParaRPr lang="en-US" sz="1050" b="1" dirty="0" smtClean="0">
                <a:latin typeface="Courier New" panose="02070309020205020404" pitchFamily="49" charset="0"/>
                <a:cs typeface="Courier New" panose="02070309020205020404" pitchFamily="49" charset="0"/>
              </a:endParaRPr>
            </a:p>
            <a:p>
              <a:r>
                <a:rPr lang="en-US" sz="1050" b="1" dirty="0" err="1" smtClean="0">
                  <a:latin typeface="Courier New" panose="02070309020205020404" pitchFamily="49" charset="0"/>
                  <a:cs typeface="Courier New" panose="02070309020205020404" pitchFamily="49" charset="0"/>
                </a:rPr>
                <a:t>Qty</a:t>
              </a:r>
              <a:r>
                <a:rPr lang="en-US" sz="1050" b="1" dirty="0" smtClean="0">
                  <a:solidFill>
                    <a:srgbClr val="FF0000"/>
                  </a:solidFill>
                  <a:latin typeface="Courier New" panose="02070309020205020404" pitchFamily="49" charset="0"/>
                  <a:cs typeface="Courier New" panose="02070309020205020404" pitchFamily="49" charset="0"/>
                </a:rPr>
                <a:t>*</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60" name="TextBox 59"/>
            <p:cNvSpPr txBox="1"/>
            <p:nvPr/>
          </p:nvSpPr>
          <p:spPr>
            <a:xfrm>
              <a:off x="5088290" y="1700242"/>
              <a:ext cx="419217" cy="306835"/>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Unit</a:t>
              </a:r>
            </a:p>
            <a:p>
              <a:r>
                <a:rPr lang="en-US" sz="1050" b="1" dirty="0" smtClean="0">
                  <a:latin typeface="Courier New" panose="02070309020205020404" pitchFamily="49" charset="0"/>
                  <a:cs typeface="Courier New" panose="02070309020205020404" pitchFamily="49" charset="0"/>
                </a:rPr>
                <a:t>Cost</a:t>
              </a:r>
              <a:r>
                <a:rPr lang="en-US" sz="1050" b="1" dirty="0" smtClean="0">
                  <a:solidFill>
                    <a:srgbClr val="FF0000"/>
                  </a:solidFill>
                  <a:latin typeface="Courier New" panose="02070309020205020404" pitchFamily="49" charset="0"/>
                  <a:cs typeface="Courier New" panose="02070309020205020404" pitchFamily="49" charset="0"/>
                </a:rPr>
                <a:t>*</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61" name="TextBox 60"/>
            <p:cNvSpPr txBox="1"/>
            <p:nvPr/>
          </p:nvSpPr>
          <p:spPr>
            <a:xfrm>
              <a:off x="5831382" y="1700242"/>
              <a:ext cx="419217" cy="306835"/>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Cost</a:t>
              </a:r>
            </a:p>
            <a:p>
              <a:r>
                <a:rPr lang="en-US" sz="1050" b="1" dirty="0" smtClean="0">
                  <a:latin typeface="Courier New" panose="02070309020205020404" pitchFamily="49" charset="0"/>
                  <a:cs typeface="Courier New" panose="02070309020205020404" pitchFamily="49" charset="0"/>
                </a:rPr>
                <a:t>Total</a:t>
              </a:r>
            </a:p>
          </p:txBody>
        </p:sp>
        <p:sp>
          <p:nvSpPr>
            <p:cNvPr id="62" name="TextBox 61"/>
            <p:cNvSpPr txBox="1"/>
            <p:nvPr/>
          </p:nvSpPr>
          <p:spPr>
            <a:xfrm>
              <a:off x="6471950" y="1700242"/>
              <a:ext cx="659668" cy="306835"/>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Work</a:t>
              </a:r>
            </a:p>
            <a:p>
              <a:r>
                <a:rPr lang="en-US" sz="1050" b="1" dirty="0" smtClean="0">
                  <a:latin typeface="Courier New" panose="02070309020205020404" pitchFamily="49" charset="0"/>
                  <a:cs typeface="Courier New" panose="02070309020205020404" pitchFamily="49" charset="0"/>
                </a:rPr>
                <a:t>Package</a:t>
              </a:r>
              <a:r>
                <a:rPr lang="en-US" sz="1050" b="1" dirty="0" smtClean="0">
                  <a:solidFill>
                    <a:srgbClr val="FF0000"/>
                  </a:solidFill>
                  <a:latin typeface="Courier New" panose="02070309020205020404" pitchFamily="49" charset="0"/>
                  <a:cs typeface="Courier New" panose="02070309020205020404" pitchFamily="49" charset="0"/>
                </a:rPr>
                <a:t>*</a:t>
              </a:r>
            </a:p>
          </p:txBody>
        </p:sp>
        <p:sp>
          <p:nvSpPr>
            <p:cNvPr id="65" name="Flowchart: Process 64"/>
            <p:cNvSpPr/>
            <p:nvPr/>
          </p:nvSpPr>
          <p:spPr>
            <a:xfrm>
              <a:off x="946425" y="1848421"/>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32" name="TextBox 131"/>
          <p:cNvSpPr txBox="1"/>
          <p:nvPr/>
        </p:nvSpPr>
        <p:spPr>
          <a:xfrm>
            <a:off x="2254512" y="4235354"/>
            <a:ext cx="739818" cy="180049"/>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Grouping </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107" name="Rounded Rectangle 106"/>
          <p:cNvSpPr/>
          <p:nvPr/>
        </p:nvSpPr>
        <p:spPr>
          <a:xfrm>
            <a:off x="869126" y="6516754"/>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Save</a:t>
            </a:r>
            <a:endParaRPr lang="en-US" sz="1200" b="1" dirty="0">
              <a:solidFill>
                <a:schemeClr val="tx1"/>
              </a:solidFill>
            </a:endParaRPr>
          </a:p>
        </p:txBody>
      </p:sp>
      <p:sp>
        <p:nvSpPr>
          <p:cNvPr id="111" name="Rounded Rectangle 110"/>
          <p:cNvSpPr/>
          <p:nvPr/>
        </p:nvSpPr>
        <p:spPr>
          <a:xfrm>
            <a:off x="2289713" y="652889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Submit</a:t>
            </a:r>
            <a:endParaRPr lang="en-US" sz="1200" b="1" dirty="0">
              <a:solidFill>
                <a:schemeClr val="tx1"/>
              </a:solidFill>
            </a:endParaRPr>
          </a:p>
        </p:txBody>
      </p:sp>
      <p:sp>
        <p:nvSpPr>
          <p:cNvPr id="129" name="Rounded Rectangle 128"/>
          <p:cNvSpPr/>
          <p:nvPr/>
        </p:nvSpPr>
        <p:spPr>
          <a:xfrm>
            <a:off x="5130888" y="652889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130" name="Action Button: Custom 129">
            <a:hlinkClick r:id="rId3" action="ppaction://hlinksldjump" highlightClick="1"/>
          </p:cNvPr>
          <p:cNvSpPr/>
          <p:nvPr/>
        </p:nvSpPr>
        <p:spPr>
          <a:xfrm>
            <a:off x="7261770" y="6487306"/>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Back</a:t>
            </a:r>
            <a:endParaRPr lang="en-US" sz="1200" b="1" dirty="0">
              <a:solidFill>
                <a:schemeClr val="tx1"/>
              </a:solidFill>
            </a:endParaRPr>
          </a:p>
        </p:txBody>
      </p:sp>
      <p:sp>
        <p:nvSpPr>
          <p:cNvPr id="135" name="Rounded Rectangle 134"/>
          <p:cNvSpPr/>
          <p:nvPr/>
        </p:nvSpPr>
        <p:spPr>
          <a:xfrm>
            <a:off x="3710300" y="6536309"/>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View</a:t>
            </a:r>
            <a:endParaRPr lang="en-US" sz="1200" b="1" dirty="0">
              <a:solidFill>
                <a:schemeClr val="tx1"/>
              </a:solidFill>
            </a:endParaRPr>
          </a:p>
        </p:txBody>
      </p:sp>
      <p:grpSp>
        <p:nvGrpSpPr>
          <p:cNvPr id="23" name="Group 22"/>
          <p:cNvGrpSpPr/>
          <p:nvPr/>
        </p:nvGrpSpPr>
        <p:grpSpPr>
          <a:xfrm>
            <a:off x="878349" y="5882540"/>
            <a:ext cx="7460758" cy="553204"/>
            <a:chOff x="878349" y="5582091"/>
            <a:chExt cx="7460758" cy="553204"/>
          </a:xfrm>
        </p:grpSpPr>
        <p:sp>
          <p:nvSpPr>
            <p:cNvPr id="104" name="TextBox 128"/>
            <p:cNvSpPr txBox="1"/>
            <p:nvPr/>
          </p:nvSpPr>
          <p:spPr>
            <a:xfrm>
              <a:off x="878349" y="5582091"/>
              <a:ext cx="1183607" cy="288124"/>
            </a:xfrm>
            <a:prstGeom prst="rect">
              <a:avLst/>
            </a:prstGeom>
            <a:noFill/>
          </p:spPr>
          <p:txBody>
            <a:bodyPr wrap="squar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Attachments:</a:t>
              </a:r>
              <a:endParaRPr lang="en-US" sz="1400" b="0" dirty="0">
                <a:solidFill>
                  <a:prstClr val="black"/>
                </a:solidFill>
                <a:latin typeface="Calibri" panose="020F0502020204030204"/>
                <a:ea typeface="+mn-ea"/>
              </a:endParaRPr>
            </a:p>
          </p:txBody>
        </p:sp>
        <p:sp>
          <p:nvSpPr>
            <p:cNvPr id="105" name="Rectangle 104"/>
            <p:cNvSpPr/>
            <p:nvPr/>
          </p:nvSpPr>
          <p:spPr>
            <a:xfrm>
              <a:off x="1996268" y="5623871"/>
              <a:ext cx="6342839" cy="51142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06" name="Rectangle 105"/>
            <p:cNvSpPr/>
            <p:nvPr/>
          </p:nvSpPr>
          <p:spPr>
            <a:xfrm>
              <a:off x="2047248" y="5673551"/>
              <a:ext cx="4565394" cy="40879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108" name="Rectangle 107"/>
            <p:cNvSpPr/>
            <p:nvPr/>
          </p:nvSpPr>
          <p:spPr>
            <a:xfrm>
              <a:off x="2325445" y="5785580"/>
              <a:ext cx="4120379" cy="1752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Contract N00024-15-C-6222 UCA dated 03 Feb 2015.</a:t>
              </a:r>
            </a:p>
          </p:txBody>
        </p:sp>
        <p:sp>
          <p:nvSpPr>
            <p:cNvPr id="109" name="Rectangle 108"/>
            <p:cNvSpPr/>
            <p:nvPr/>
          </p:nvSpPr>
          <p:spPr>
            <a:xfrm>
              <a:off x="6692524" y="5664468"/>
              <a:ext cx="457200" cy="21031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110" name="Rectangle 109"/>
            <p:cNvSpPr/>
            <p:nvPr/>
          </p:nvSpPr>
          <p:spPr>
            <a:xfrm>
              <a:off x="7728978" y="5663570"/>
              <a:ext cx="548640" cy="210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View</a:t>
              </a:r>
              <a:endParaRPr lang="en-US" sz="1200" b="0" dirty="0">
                <a:solidFill>
                  <a:schemeClr val="bg2">
                    <a:lumMod val="50000"/>
                  </a:schemeClr>
                </a:solidFill>
              </a:endParaRPr>
            </a:p>
          </p:txBody>
        </p:sp>
        <p:sp>
          <p:nvSpPr>
            <p:cNvPr id="112" name="Flowchart: Process 111"/>
            <p:cNvSpPr/>
            <p:nvPr/>
          </p:nvSpPr>
          <p:spPr>
            <a:xfrm>
              <a:off x="2156900" y="5821633"/>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3" name="Straight Connector 112"/>
            <p:cNvCxnSpPr/>
            <p:nvPr/>
          </p:nvCxnSpPr>
          <p:spPr>
            <a:xfrm>
              <a:off x="6521307" y="5673551"/>
              <a:ext cx="0" cy="4328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Isosceles Triangle 113"/>
            <p:cNvSpPr/>
            <p:nvPr/>
          </p:nvSpPr>
          <p:spPr>
            <a:xfrm>
              <a:off x="6521307" y="5969538"/>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Isosceles Triangle 114"/>
            <p:cNvSpPr/>
            <p:nvPr/>
          </p:nvSpPr>
          <p:spPr>
            <a:xfrm rot="10800000">
              <a:off x="6521308" y="5725272"/>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lowchart: Process 115"/>
            <p:cNvSpPr/>
            <p:nvPr/>
          </p:nvSpPr>
          <p:spPr>
            <a:xfrm>
              <a:off x="6521307" y="5856361"/>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7210751" y="5668040"/>
              <a:ext cx="457200" cy="210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Del</a:t>
              </a:r>
              <a:endParaRPr lang="en-US" sz="1200" b="0" dirty="0">
                <a:solidFill>
                  <a:schemeClr val="bg2">
                    <a:lumMod val="50000"/>
                  </a:schemeClr>
                </a:solidFill>
              </a:endParaRPr>
            </a:p>
          </p:txBody>
        </p:sp>
      </p:grpSp>
      <p:grpSp>
        <p:nvGrpSpPr>
          <p:cNvPr id="146" name="Group 145"/>
          <p:cNvGrpSpPr/>
          <p:nvPr/>
        </p:nvGrpSpPr>
        <p:grpSpPr>
          <a:xfrm>
            <a:off x="877342" y="5342883"/>
            <a:ext cx="7470472" cy="552924"/>
            <a:chOff x="868635" y="5582371"/>
            <a:chExt cx="7470472" cy="552924"/>
          </a:xfrm>
        </p:grpSpPr>
        <p:sp>
          <p:nvSpPr>
            <p:cNvPr id="147" name="TextBox 128"/>
            <p:cNvSpPr txBox="1"/>
            <p:nvPr/>
          </p:nvSpPr>
          <p:spPr>
            <a:xfrm>
              <a:off x="868635" y="5582371"/>
              <a:ext cx="1183607" cy="288124"/>
            </a:xfrm>
            <a:prstGeom prst="rect">
              <a:avLst/>
            </a:prstGeom>
            <a:noFill/>
          </p:spPr>
          <p:txBody>
            <a:bodyPr wrap="squar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References:</a:t>
              </a:r>
              <a:endParaRPr lang="en-US" sz="1400" b="0" dirty="0">
                <a:solidFill>
                  <a:prstClr val="black"/>
                </a:solidFill>
                <a:latin typeface="Calibri" panose="020F0502020204030204"/>
                <a:ea typeface="+mn-ea"/>
              </a:endParaRPr>
            </a:p>
          </p:txBody>
        </p:sp>
        <p:sp>
          <p:nvSpPr>
            <p:cNvPr id="148" name="Rectangle 147"/>
            <p:cNvSpPr/>
            <p:nvPr/>
          </p:nvSpPr>
          <p:spPr>
            <a:xfrm>
              <a:off x="1996268" y="5623871"/>
              <a:ext cx="6342839" cy="51142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49" name="Rectangle 148"/>
            <p:cNvSpPr/>
            <p:nvPr/>
          </p:nvSpPr>
          <p:spPr>
            <a:xfrm>
              <a:off x="2047248" y="5673551"/>
              <a:ext cx="4565394" cy="40879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150" name="Rectangle 149"/>
            <p:cNvSpPr/>
            <p:nvPr/>
          </p:nvSpPr>
          <p:spPr>
            <a:xfrm>
              <a:off x="2325445" y="5785580"/>
              <a:ext cx="4120379" cy="1752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Contract N00024-15-C-6222 UCA dated 03 Feb 2015.</a:t>
              </a:r>
            </a:p>
          </p:txBody>
        </p:sp>
        <p:sp>
          <p:nvSpPr>
            <p:cNvPr id="151" name="Rectangle 150"/>
            <p:cNvSpPr/>
            <p:nvPr/>
          </p:nvSpPr>
          <p:spPr>
            <a:xfrm>
              <a:off x="6692524" y="5665805"/>
              <a:ext cx="457200" cy="21031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152" name="Rectangle 151"/>
            <p:cNvSpPr/>
            <p:nvPr/>
          </p:nvSpPr>
          <p:spPr>
            <a:xfrm>
              <a:off x="7728978" y="5665805"/>
              <a:ext cx="548640" cy="210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View</a:t>
              </a:r>
              <a:endParaRPr lang="en-US" sz="1200" b="0" dirty="0">
                <a:solidFill>
                  <a:schemeClr val="bg2">
                    <a:lumMod val="50000"/>
                  </a:schemeClr>
                </a:solidFill>
              </a:endParaRPr>
            </a:p>
          </p:txBody>
        </p:sp>
        <p:sp>
          <p:nvSpPr>
            <p:cNvPr id="153" name="Flowchart: Process 152"/>
            <p:cNvSpPr/>
            <p:nvPr/>
          </p:nvSpPr>
          <p:spPr>
            <a:xfrm>
              <a:off x="2156900" y="5821633"/>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4" name="Straight Connector 153"/>
            <p:cNvCxnSpPr/>
            <p:nvPr/>
          </p:nvCxnSpPr>
          <p:spPr>
            <a:xfrm>
              <a:off x="6521307" y="5673551"/>
              <a:ext cx="0" cy="4328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5" name="Isosceles Triangle 154"/>
            <p:cNvSpPr/>
            <p:nvPr/>
          </p:nvSpPr>
          <p:spPr>
            <a:xfrm>
              <a:off x="6521307" y="5969538"/>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Isosceles Triangle 155"/>
            <p:cNvSpPr/>
            <p:nvPr/>
          </p:nvSpPr>
          <p:spPr>
            <a:xfrm rot="10800000">
              <a:off x="6521308" y="5725272"/>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lowchart: Process 156"/>
            <p:cNvSpPr/>
            <p:nvPr/>
          </p:nvSpPr>
          <p:spPr>
            <a:xfrm>
              <a:off x="6521307" y="5856361"/>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7210751" y="5665805"/>
              <a:ext cx="457200" cy="210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Del</a:t>
              </a:r>
              <a:endParaRPr lang="en-US" sz="1200" b="0" dirty="0">
                <a:solidFill>
                  <a:schemeClr val="bg2">
                    <a:lumMod val="50000"/>
                  </a:schemeClr>
                </a:solidFill>
              </a:endParaRPr>
            </a:p>
          </p:txBody>
        </p:sp>
      </p:grpSp>
      <p:sp>
        <p:nvSpPr>
          <p:cNvPr id="166" name="TextBox 9"/>
          <p:cNvSpPr txBox="1"/>
          <p:nvPr/>
        </p:nvSpPr>
        <p:spPr>
          <a:xfrm>
            <a:off x="5232797" y="903676"/>
            <a:ext cx="77948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Subject:</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67" name="Rectangle 166"/>
          <p:cNvSpPr/>
          <p:nvPr/>
        </p:nvSpPr>
        <p:spPr>
          <a:xfrm>
            <a:off x="5939703" y="973595"/>
            <a:ext cx="2248002"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err="1" smtClean="0">
                <a:solidFill>
                  <a:prstClr val="black"/>
                </a:solidFill>
              </a:rPr>
              <a:t>neration</a:t>
            </a:r>
            <a:r>
              <a:rPr lang="en-US" sz="1050" b="0" dirty="0" smtClean="0">
                <a:solidFill>
                  <a:prstClr val="black"/>
                </a:solidFill>
              </a:rPr>
              <a:t> </a:t>
            </a:r>
            <a:r>
              <a:rPr lang="en-US" sz="1050" b="0" dirty="0">
                <a:solidFill>
                  <a:prstClr val="black"/>
                </a:solidFill>
              </a:rPr>
              <a:t>of SSN 794 Spares Hardware</a:t>
            </a:r>
          </a:p>
        </p:txBody>
      </p:sp>
      <p:sp>
        <p:nvSpPr>
          <p:cNvPr id="168" name="TextBox 58"/>
          <p:cNvSpPr txBox="1"/>
          <p:nvPr/>
        </p:nvSpPr>
        <p:spPr>
          <a:xfrm>
            <a:off x="764732" y="898974"/>
            <a:ext cx="484342" cy="281702"/>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a:t>
            </a:r>
            <a:endParaRPr lang="en-US" sz="1200" b="0" dirty="0">
              <a:solidFill>
                <a:prstClr val="black"/>
              </a:solidFill>
              <a:latin typeface="Calibri" panose="020F0502020204030204"/>
              <a:ea typeface="+mn-ea"/>
            </a:endParaRPr>
          </a:p>
        </p:txBody>
      </p:sp>
      <p:sp>
        <p:nvSpPr>
          <p:cNvPr id="169" name="Rectangle 168"/>
          <p:cNvSpPr/>
          <p:nvPr/>
        </p:nvSpPr>
        <p:spPr>
          <a:xfrm>
            <a:off x="1209490" y="959697"/>
            <a:ext cx="2080706" cy="164956"/>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Draft-</a:t>
            </a:r>
            <a:r>
              <a:rPr lang="en-US" sz="1050" dirty="0" smtClean="0">
                <a:solidFill>
                  <a:srgbClr val="FF0000"/>
                </a:solidFill>
              </a:rPr>
              <a:t>ARCI-FY-TI-SEQ</a:t>
            </a:r>
            <a:r>
              <a:rPr lang="en-US" sz="1050" dirty="0">
                <a:solidFill>
                  <a:srgbClr val="FF0000"/>
                </a:solidFill>
              </a:rPr>
              <a:t>#</a:t>
            </a:r>
            <a:endParaRPr lang="en-US" sz="1050" b="0" dirty="0">
              <a:solidFill>
                <a:prstClr val="black"/>
              </a:solidFill>
            </a:endParaRPr>
          </a:p>
        </p:txBody>
      </p:sp>
      <p:sp>
        <p:nvSpPr>
          <p:cNvPr id="172" name="TextBox 99"/>
          <p:cNvSpPr txBox="1"/>
          <p:nvPr/>
        </p:nvSpPr>
        <p:spPr>
          <a:xfrm>
            <a:off x="3444225" y="903676"/>
            <a:ext cx="45083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FY:</a:t>
            </a:r>
            <a:r>
              <a:rPr lang="en-US" sz="1200" b="0" dirty="0" smtClean="0">
                <a:solidFill>
                  <a:srgbClr val="FF0000"/>
                </a:solidFill>
                <a:latin typeface="Calibri" panose="020F0502020204030204"/>
              </a:rPr>
              <a:t>*</a:t>
            </a:r>
            <a:endParaRPr lang="en-US" sz="1200" b="0" dirty="0">
              <a:solidFill>
                <a:prstClr val="black"/>
              </a:solidFill>
              <a:latin typeface="Calibri" panose="020F0502020204030204"/>
              <a:ea typeface="+mn-ea"/>
            </a:endParaRPr>
          </a:p>
        </p:txBody>
      </p:sp>
      <p:grpSp>
        <p:nvGrpSpPr>
          <p:cNvPr id="35" name="Group 34"/>
          <p:cNvGrpSpPr/>
          <p:nvPr/>
        </p:nvGrpSpPr>
        <p:grpSpPr>
          <a:xfrm>
            <a:off x="3826692" y="973595"/>
            <a:ext cx="366201" cy="137160"/>
            <a:chOff x="3826692" y="999721"/>
            <a:chExt cx="366201" cy="137160"/>
          </a:xfrm>
        </p:grpSpPr>
        <p:sp>
          <p:nvSpPr>
            <p:cNvPr id="173" name="Rectangle 172"/>
            <p:cNvSpPr/>
            <p:nvPr/>
          </p:nvSpPr>
          <p:spPr>
            <a:xfrm>
              <a:off x="3826692" y="999721"/>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15</a:t>
              </a:r>
              <a:endParaRPr lang="en-US" sz="1050" b="0" dirty="0">
                <a:solidFill>
                  <a:prstClr val="black"/>
                </a:solidFill>
              </a:endParaRPr>
            </a:p>
          </p:txBody>
        </p:sp>
        <p:sp>
          <p:nvSpPr>
            <p:cNvPr id="174" name="Isosceles Triangle 173"/>
            <p:cNvSpPr/>
            <p:nvPr/>
          </p:nvSpPr>
          <p:spPr>
            <a:xfrm rot="10800000">
              <a:off x="4121279"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176" name="TextBox 99"/>
          <p:cNvSpPr txBox="1"/>
          <p:nvPr/>
        </p:nvSpPr>
        <p:spPr>
          <a:xfrm>
            <a:off x="4346922" y="903676"/>
            <a:ext cx="485479"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TI:</a:t>
            </a:r>
            <a:r>
              <a:rPr lang="en-US" sz="1200" b="0" dirty="0" smtClean="0">
                <a:solidFill>
                  <a:srgbClr val="FF0000"/>
                </a:solidFill>
                <a:latin typeface="Calibri" panose="020F0502020204030204"/>
              </a:rPr>
              <a:t>*</a:t>
            </a:r>
            <a:endParaRPr lang="en-US" sz="1200" b="0" dirty="0">
              <a:solidFill>
                <a:srgbClr val="FF0000"/>
              </a:solidFill>
              <a:latin typeface="Calibri" panose="020F0502020204030204"/>
            </a:endParaRPr>
          </a:p>
        </p:txBody>
      </p:sp>
      <p:grpSp>
        <p:nvGrpSpPr>
          <p:cNvPr id="27" name="Group 26"/>
          <p:cNvGrpSpPr/>
          <p:nvPr/>
        </p:nvGrpSpPr>
        <p:grpSpPr>
          <a:xfrm>
            <a:off x="4769035" y="973595"/>
            <a:ext cx="485748" cy="137160"/>
            <a:chOff x="4769035" y="999721"/>
            <a:chExt cx="485748" cy="137160"/>
          </a:xfrm>
        </p:grpSpPr>
        <p:sp>
          <p:nvSpPr>
            <p:cNvPr id="177" name="Rectangle 176"/>
            <p:cNvSpPr/>
            <p:nvPr/>
          </p:nvSpPr>
          <p:spPr>
            <a:xfrm>
              <a:off x="4769035" y="999721"/>
              <a:ext cx="485748"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TI16</a:t>
              </a:r>
              <a:endParaRPr lang="en-US" sz="1050" b="0" dirty="0">
                <a:solidFill>
                  <a:prstClr val="black"/>
                </a:solidFill>
              </a:endParaRPr>
            </a:p>
          </p:txBody>
        </p:sp>
        <p:sp>
          <p:nvSpPr>
            <p:cNvPr id="178" name="Isosceles Triangle 177"/>
            <p:cNvSpPr/>
            <p:nvPr/>
          </p:nvSpPr>
          <p:spPr>
            <a:xfrm rot="10800000">
              <a:off x="5150013"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180" name="Rectangle 179"/>
          <p:cNvSpPr/>
          <p:nvPr/>
        </p:nvSpPr>
        <p:spPr>
          <a:xfrm>
            <a:off x="3456384" y="1184070"/>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Joe Smith</a:t>
            </a:r>
            <a:endParaRPr lang="en-US" sz="1050" b="0" dirty="0">
              <a:solidFill>
                <a:schemeClr val="tx1"/>
              </a:solidFill>
            </a:endParaRPr>
          </a:p>
        </p:txBody>
      </p:sp>
      <p:sp>
        <p:nvSpPr>
          <p:cNvPr id="181" name="TextBox 90"/>
          <p:cNvSpPr txBox="1"/>
          <p:nvPr/>
        </p:nvSpPr>
        <p:spPr>
          <a:xfrm>
            <a:off x="2655898" y="1114151"/>
            <a:ext cx="861453"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Originator:</a:t>
            </a:r>
            <a:endParaRPr lang="en-US" sz="1200" b="0" dirty="0">
              <a:solidFill>
                <a:schemeClr val="tx1"/>
              </a:solidFill>
              <a:latin typeface="Calibri" panose="020F0502020204030204"/>
              <a:ea typeface="+mn-ea"/>
            </a:endParaRPr>
          </a:p>
        </p:txBody>
      </p:sp>
      <p:sp>
        <p:nvSpPr>
          <p:cNvPr id="182" name="TextBox 26"/>
          <p:cNvSpPr txBox="1"/>
          <p:nvPr/>
        </p:nvSpPr>
        <p:spPr>
          <a:xfrm>
            <a:off x="646110" y="1114151"/>
            <a:ext cx="119782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 Required:</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83" name="Rectangle 182"/>
          <p:cNvSpPr/>
          <p:nvPr/>
        </p:nvSpPr>
        <p:spPr>
          <a:xfrm>
            <a:off x="1766452" y="1184070"/>
            <a:ext cx="725714" cy="13716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4/13/17</a:t>
            </a:r>
            <a:endParaRPr lang="en-US" sz="1050" b="0" dirty="0">
              <a:solidFill>
                <a:prstClr val="black"/>
              </a:solidFill>
            </a:endParaRPr>
          </a:p>
        </p:txBody>
      </p:sp>
      <p:pic>
        <p:nvPicPr>
          <p:cNvPr id="184" name="Picture 183"/>
          <p:cNvPicPr>
            <a:picLocks noChangeAspect="1"/>
          </p:cNvPicPr>
          <p:nvPr/>
        </p:nvPicPr>
        <p:blipFill>
          <a:blip r:embed="rId5"/>
          <a:stretch>
            <a:fillRect/>
          </a:stretch>
        </p:blipFill>
        <p:spPr>
          <a:xfrm>
            <a:off x="2523208" y="1182552"/>
            <a:ext cx="120169" cy="140197"/>
          </a:xfrm>
          <a:prstGeom prst="rect">
            <a:avLst/>
          </a:prstGeom>
        </p:spPr>
      </p:pic>
      <p:sp>
        <p:nvSpPr>
          <p:cNvPr id="185" name="Rectangle 184"/>
          <p:cNvSpPr/>
          <p:nvPr/>
        </p:nvSpPr>
        <p:spPr>
          <a:xfrm>
            <a:off x="7161891" y="1192777"/>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Current</a:t>
            </a:r>
            <a:endParaRPr lang="en-US" sz="1050" b="0" dirty="0">
              <a:solidFill>
                <a:schemeClr val="tx1"/>
              </a:solidFill>
            </a:endParaRPr>
          </a:p>
        </p:txBody>
      </p:sp>
      <p:sp>
        <p:nvSpPr>
          <p:cNvPr id="186" name="TextBox 90"/>
          <p:cNvSpPr txBox="1"/>
          <p:nvPr/>
        </p:nvSpPr>
        <p:spPr>
          <a:xfrm>
            <a:off x="6477397" y="1122858"/>
            <a:ext cx="745461"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Revision:</a:t>
            </a:r>
            <a:endParaRPr lang="en-US" sz="1200" b="0" dirty="0">
              <a:solidFill>
                <a:schemeClr val="tx1"/>
              </a:solidFill>
              <a:latin typeface="Calibri" panose="020F0502020204030204"/>
              <a:ea typeface="+mn-ea"/>
            </a:endParaRPr>
          </a:p>
        </p:txBody>
      </p:sp>
      <p:sp>
        <p:nvSpPr>
          <p:cNvPr id="187" name="TextBox 26"/>
          <p:cNvSpPr txBox="1"/>
          <p:nvPr/>
        </p:nvSpPr>
        <p:spPr>
          <a:xfrm>
            <a:off x="4430548" y="1122858"/>
            <a:ext cx="1118897"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Current Status:</a:t>
            </a:r>
            <a:endParaRPr lang="en-US" sz="1200" b="0" dirty="0">
              <a:solidFill>
                <a:srgbClr val="FF0000"/>
              </a:solidFill>
              <a:latin typeface="Calibri" panose="020F0502020204030204"/>
              <a:ea typeface="+mn-ea"/>
            </a:endParaRPr>
          </a:p>
        </p:txBody>
      </p:sp>
      <p:sp>
        <p:nvSpPr>
          <p:cNvPr id="188" name="Rectangle 187"/>
          <p:cNvSpPr/>
          <p:nvPr/>
        </p:nvSpPr>
        <p:spPr>
          <a:xfrm>
            <a:off x="5512360" y="1191469"/>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schemeClr val="tx1"/>
              </a:solidFill>
            </a:endParaRPr>
          </a:p>
        </p:txBody>
      </p:sp>
      <p:sp>
        <p:nvSpPr>
          <p:cNvPr id="189" name="TextBox 26"/>
          <p:cNvSpPr txBox="1"/>
          <p:nvPr/>
        </p:nvSpPr>
        <p:spPr>
          <a:xfrm>
            <a:off x="783774" y="1344842"/>
            <a:ext cx="1063304"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Department:</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90" name="TextBox 26"/>
          <p:cNvSpPr txBox="1"/>
          <p:nvPr/>
        </p:nvSpPr>
        <p:spPr>
          <a:xfrm>
            <a:off x="2372315" y="1341065"/>
            <a:ext cx="110900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Classification:</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91" name="TextBox 26"/>
          <p:cNvSpPr txBox="1"/>
          <p:nvPr/>
        </p:nvSpPr>
        <p:spPr>
          <a:xfrm>
            <a:off x="7012312" y="741225"/>
            <a:ext cx="519821"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Date:</a:t>
            </a:r>
            <a:endParaRPr lang="en-US" sz="1200" b="0" dirty="0">
              <a:solidFill>
                <a:srgbClr val="FF0000"/>
              </a:solidFill>
              <a:latin typeface="Calibri" panose="020F0502020204030204"/>
              <a:ea typeface="+mn-ea"/>
            </a:endParaRPr>
          </a:p>
        </p:txBody>
      </p:sp>
      <p:sp>
        <p:nvSpPr>
          <p:cNvPr id="192" name="Rectangle 191"/>
          <p:cNvSpPr/>
          <p:nvPr/>
        </p:nvSpPr>
        <p:spPr>
          <a:xfrm>
            <a:off x="7457772" y="800841"/>
            <a:ext cx="725714" cy="137160"/>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4/13/17</a:t>
            </a:r>
            <a:endParaRPr lang="en-US" sz="1050" b="0" dirty="0">
              <a:solidFill>
                <a:prstClr val="black"/>
              </a:solidFill>
            </a:endParaRPr>
          </a:p>
        </p:txBody>
      </p:sp>
      <p:grpSp>
        <p:nvGrpSpPr>
          <p:cNvPr id="193" name="Group 192"/>
          <p:cNvGrpSpPr/>
          <p:nvPr/>
        </p:nvGrpSpPr>
        <p:grpSpPr>
          <a:xfrm>
            <a:off x="1760261" y="1399857"/>
            <a:ext cx="549499" cy="152686"/>
            <a:chOff x="4769035" y="999721"/>
            <a:chExt cx="515368" cy="124631"/>
          </a:xfrm>
        </p:grpSpPr>
        <p:sp>
          <p:nvSpPr>
            <p:cNvPr id="194" name="Rectangle 193"/>
            <p:cNvSpPr/>
            <p:nvPr/>
          </p:nvSpPr>
          <p:spPr>
            <a:xfrm>
              <a:off x="4769035" y="999721"/>
              <a:ext cx="515368" cy="124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Select</a:t>
              </a:r>
              <a:endParaRPr lang="en-US" sz="1050" b="0" dirty="0">
                <a:solidFill>
                  <a:prstClr val="black"/>
                </a:solidFill>
              </a:endParaRPr>
            </a:p>
          </p:txBody>
        </p:sp>
        <p:sp>
          <p:nvSpPr>
            <p:cNvPr id="195" name="Isosceles Triangle 194"/>
            <p:cNvSpPr/>
            <p:nvPr/>
          </p:nvSpPr>
          <p:spPr>
            <a:xfrm rot="10800000">
              <a:off x="5235738"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197" name="Rectangle 196"/>
          <p:cNvSpPr/>
          <p:nvPr/>
        </p:nvSpPr>
        <p:spPr>
          <a:xfrm>
            <a:off x="3463548" y="1413536"/>
            <a:ext cx="999833"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Unrestricted</a:t>
            </a:r>
            <a:endParaRPr lang="en-US" sz="1050" b="0" dirty="0">
              <a:solidFill>
                <a:schemeClr val="tx1"/>
              </a:solidFill>
            </a:endParaRPr>
          </a:p>
        </p:txBody>
      </p:sp>
      <p:sp>
        <p:nvSpPr>
          <p:cNvPr id="198" name="Isosceles Triangle 197"/>
          <p:cNvSpPr/>
          <p:nvPr/>
        </p:nvSpPr>
        <p:spPr>
          <a:xfrm rot="10800000">
            <a:off x="4344053" y="1441254"/>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99" name="TextBox 26"/>
          <p:cNvSpPr txBox="1"/>
          <p:nvPr/>
        </p:nvSpPr>
        <p:spPr>
          <a:xfrm>
            <a:off x="4466584" y="1337742"/>
            <a:ext cx="1609415" cy="461665"/>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Third Party Proprietary Information:</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00" name="TextBox 26"/>
          <p:cNvSpPr txBox="1"/>
          <p:nvPr/>
        </p:nvSpPr>
        <p:spPr>
          <a:xfrm>
            <a:off x="6295804" y="1346297"/>
            <a:ext cx="1731760" cy="461665"/>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Organizational Conflict of Interest (</a:t>
            </a:r>
            <a:r>
              <a:rPr lang="en-US" sz="1200" b="0" dirty="0" smtClean="0">
                <a:solidFill>
                  <a:prstClr val="black"/>
                </a:solidFill>
                <a:latin typeface="Calibri" panose="020F0502020204030204"/>
                <a:ea typeface="+mn-ea"/>
              </a:rPr>
              <a:t>OCI):</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grpSp>
        <p:nvGrpSpPr>
          <p:cNvPr id="201" name="Group 200"/>
          <p:cNvGrpSpPr/>
          <p:nvPr/>
        </p:nvGrpSpPr>
        <p:grpSpPr>
          <a:xfrm>
            <a:off x="6042998" y="1413536"/>
            <a:ext cx="366201" cy="137160"/>
            <a:chOff x="3826692" y="999721"/>
            <a:chExt cx="366201" cy="137160"/>
          </a:xfrm>
        </p:grpSpPr>
        <p:sp>
          <p:nvSpPr>
            <p:cNvPr id="202" name="Rectangle 201"/>
            <p:cNvSpPr/>
            <p:nvPr/>
          </p:nvSpPr>
          <p:spPr>
            <a:xfrm>
              <a:off x="3826692" y="999721"/>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03" name="Isosceles Triangle 202"/>
            <p:cNvSpPr/>
            <p:nvPr/>
          </p:nvSpPr>
          <p:spPr>
            <a:xfrm rot="10800000">
              <a:off x="4121279"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grpSp>
        <p:nvGrpSpPr>
          <p:cNvPr id="204" name="Group 203"/>
          <p:cNvGrpSpPr/>
          <p:nvPr/>
        </p:nvGrpSpPr>
        <p:grpSpPr>
          <a:xfrm>
            <a:off x="7984275" y="1421704"/>
            <a:ext cx="366201" cy="137160"/>
            <a:chOff x="3826692" y="999721"/>
            <a:chExt cx="366201" cy="137160"/>
          </a:xfrm>
        </p:grpSpPr>
        <p:sp>
          <p:nvSpPr>
            <p:cNvPr id="205" name="Rectangle 204"/>
            <p:cNvSpPr/>
            <p:nvPr/>
          </p:nvSpPr>
          <p:spPr>
            <a:xfrm>
              <a:off x="3826692" y="999721"/>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06" name="Isosceles Triangle 205"/>
            <p:cNvSpPr/>
            <p:nvPr/>
          </p:nvSpPr>
          <p:spPr>
            <a:xfrm rot="10800000">
              <a:off x="4121279"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207" name="TextBox 26"/>
          <p:cNvSpPr txBox="1"/>
          <p:nvPr/>
        </p:nvSpPr>
        <p:spPr>
          <a:xfrm>
            <a:off x="740930" y="1563082"/>
            <a:ext cx="125617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Work Package(s):</a:t>
            </a:r>
            <a:endParaRPr lang="en-US" sz="1200" b="0" dirty="0">
              <a:solidFill>
                <a:srgbClr val="FF0000"/>
              </a:solidFill>
              <a:latin typeface="Calibri" panose="020F0502020204030204"/>
              <a:ea typeface="+mn-ea"/>
            </a:endParaRPr>
          </a:p>
        </p:txBody>
      </p:sp>
      <p:sp>
        <p:nvSpPr>
          <p:cNvPr id="213" name="Rectangle 212"/>
          <p:cNvSpPr/>
          <p:nvPr/>
        </p:nvSpPr>
        <p:spPr>
          <a:xfrm>
            <a:off x="1983933" y="1617642"/>
            <a:ext cx="999833"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schemeClr val="tx1"/>
                </a:solidFill>
              </a:rPr>
              <a:t>Work </a:t>
            </a:r>
            <a:r>
              <a:rPr lang="en-US" sz="1050" b="0" dirty="0" err="1" smtClean="0">
                <a:solidFill>
                  <a:schemeClr val="tx1"/>
                </a:solidFill>
              </a:rPr>
              <a:t>Packag</a:t>
            </a:r>
            <a:r>
              <a:rPr lang="en-US" sz="1050" b="0" dirty="0" smtClean="0">
                <a:solidFill>
                  <a:schemeClr val="tx1"/>
                </a:solidFill>
              </a:rPr>
              <a:t>…</a:t>
            </a:r>
            <a:endParaRPr lang="en-US" sz="1050" b="0" dirty="0">
              <a:solidFill>
                <a:schemeClr val="tx1"/>
              </a:solidFill>
            </a:endParaRPr>
          </a:p>
        </p:txBody>
      </p:sp>
      <p:sp>
        <p:nvSpPr>
          <p:cNvPr id="214" name="TextBox 26"/>
          <p:cNvSpPr txBox="1"/>
          <p:nvPr/>
        </p:nvSpPr>
        <p:spPr>
          <a:xfrm>
            <a:off x="2966697" y="1545717"/>
            <a:ext cx="988540"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Program(s):</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15" name="Rectangle 214"/>
          <p:cNvSpPr/>
          <p:nvPr/>
        </p:nvSpPr>
        <p:spPr>
          <a:xfrm>
            <a:off x="3875387" y="1600277"/>
            <a:ext cx="1077613" cy="1431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schemeClr val="tx1"/>
                </a:solidFill>
              </a:rPr>
              <a:t>ARCI FY15 </a:t>
            </a:r>
            <a:r>
              <a:rPr lang="en-US" sz="1050" b="0" dirty="0" smtClean="0">
                <a:solidFill>
                  <a:schemeClr val="tx1"/>
                </a:solidFill>
              </a:rPr>
              <a:t>Pro…</a:t>
            </a:r>
            <a:endParaRPr lang="en-US" sz="1050" b="0" dirty="0">
              <a:solidFill>
                <a:schemeClr val="tx1"/>
              </a:solidFill>
            </a:endParaRPr>
          </a:p>
        </p:txBody>
      </p:sp>
      <p:sp>
        <p:nvSpPr>
          <p:cNvPr id="242" name="Rectangle 241"/>
          <p:cNvSpPr/>
          <p:nvPr/>
        </p:nvSpPr>
        <p:spPr>
          <a:xfrm>
            <a:off x="751047" y="5923866"/>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243" name="Rectangle 242"/>
          <p:cNvSpPr/>
          <p:nvPr/>
        </p:nvSpPr>
        <p:spPr>
          <a:xfrm>
            <a:off x="750803" y="5393529"/>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244" name="TextBox 44"/>
          <p:cNvSpPr txBox="1"/>
          <p:nvPr/>
        </p:nvSpPr>
        <p:spPr>
          <a:xfrm>
            <a:off x="1076384" y="4235462"/>
            <a:ext cx="984565" cy="464095"/>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Hardware</a:t>
            </a:r>
          </a:p>
          <a:p>
            <a:pPr algn="r" fontAlgn="auto">
              <a:spcBef>
                <a:spcPts val="0"/>
              </a:spcBef>
              <a:spcAft>
                <a:spcPts val="0"/>
              </a:spcAft>
            </a:pPr>
            <a:r>
              <a:rPr lang="en-US" sz="1400" b="0" dirty="0" smtClean="0">
                <a:solidFill>
                  <a:prstClr val="black"/>
                </a:solidFill>
                <a:latin typeface="Calibri" panose="020F0502020204030204"/>
                <a:ea typeface="+mn-ea"/>
              </a:rPr>
              <a:t>List:</a:t>
            </a:r>
            <a:endParaRPr lang="en-US" sz="1400" b="0" dirty="0">
              <a:solidFill>
                <a:prstClr val="black"/>
              </a:solidFill>
              <a:latin typeface="Calibri" panose="020F0502020204030204"/>
              <a:ea typeface="+mn-ea"/>
            </a:endParaRPr>
          </a:p>
        </p:txBody>
      </p:sp>
      <p:grpSp>
        <p:nvGrpSpPr>
          <p:cNvPr id="41" name="Group 40"/>
          <p:cNvGrpSpPr/>
          <p:nvPr/>
        </p:nvGrpSpPr>
        <p:grpSpPr>
          <a:xfrm>
            <a:off x="750466" y="3683196"/>
            <a:ext cx="7590643" cy="524448"/>
            <a:chOff x="750803" y="3370092"/>
            <a:chExt cx="7590643" cy="524448"/>
          </a:xfrm>
        </p:grpSpPr>
        <p:grpSp>
          <p:nvGrpSpPr>
            <p:cNvPr id="230" name="Group 229"/>
            <p:cNvGrpSpPr/>
            <p:nvPr/>
          </p:nvGrpSpPr>
          <p:grpSpPr>
            <a:xfrm>
              <a:off x="1075268" y="3370092"/>
              <a:ext cx="7266178" cy="524448"/>
              <a:chOff x="807729" y="2485593"/>
              <a:chExt cx="7134524" cy="524448"/>
            </a:xfrm>
          </p:grpSpPr>
          <p:sp>
            <p:nvSpPr>
              <p:cNvPr id="231" name="TextBox 44"/>
              <p:cNvSpPr txBox="1"/>
              <p:nvPr/>
            </p:nvSpPr>
            <p:spPr>
              <a:xfrm>
                <a:off x="807729" y="2503789"/>
                <a:ext cx="966726" cy="464095"/>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Additional</a:t>
                </a:r>
              </a:p>
              <a:p>
                <a:pPr algn="r" fontAlgn="auto">
                  <a:spcBef>
                    <a:spcPts val="0"/>
                  </a:spcBef>
                  <a:spcAft>
                    <a:spcPts val="0"/>
                  </a:spcAft>
                </a:pPr>
                <a:r>
                  <a:rPr lang="en-US" sz="1400" b="0" dirty="0" smtClean="0">
                    <a:solidFill>
                      <a:prstClr val="black"/>
                    </a:solidFill>
                    <a:latin typeface="Calibri" panose="020F0502020204030204"/>
                    <a:ea typeface="+mn-ea"/>
                  </a:rPr>
                  <a:t>Recipients:</a:t>
                </a:r>
                <a:endParaRPr lang="en-US" sz="1400" b="0" dirty="0">
                  <a:solidFill>
                    <a:prstClr val="black"/>
                  </a:solidFill>
                  <a:latin typeface="Calibri" panose="020F0502020204030204"/>
                  <a:ea typeface="+mn-ea"/>
                </a:endParaRPr>
              </a:p>
            </p:txBody>
          </p:sp>
          <p:sp>
            <p:nvSpPr>
              <p:cNvPr id="232" name="Rectangle 231"/>
              <p:cNvSpPr/>
              <p:nvPr/>
            </p:nvSpPr>
            <p:spPr>
              <a:xfrm>
                <a:off x="1724845"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33" name="Rectangle 232"/>
              <p:cNvSpPr/>
              <p:nvPr/>
            </p:nvSpPr>
            <p:spPr>
              <a:xfrm>
                <a:off x="1775882" y="2535274"/>
                <a:ext cx="5100003" cy="42090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234" name="Rectangle 233"/>
              <p:cNvSpPr/>
              <p:nvPr/>
            </p:nvSpPr>
            <p:spPr>
              <a:xfrm>
                <a:off x="1969722" y="2599321"/>
                <a:ext cx="4717655" cy="205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err="1">
                    <a:solidFill>
                      <a:prstClr val="black"/>
                    </a:solidFill>
                  </a:rPr>
                  <a:t>DeRancy</a:t>
                </a:r>
                <a:r>
                  <a:rPr lang="en-US" sz="800" b="0" dirty="0">
                    <a:solidFill>
                      <a:prstClr val="black"/>
                    </a:solidFill>
                  </a:rPr>
                  <a:t>, Daniel G.</a:t>
                </a:r>
              </a:p>
            </p:txBody>
          </p:sp>
          <p:sp>
            <p:nvSpPr>
              <p:cNvPr id="235" name="Rectangle 234"/>
              <p:cNvSpPr/>
              <p:nvPr/>
            </p:nvSpPr>
            <p:spPr>
              <a:xfrm>
                <a:off x="6923935" y="2615749"/>
                <a:ext cx="448916" cy="216361"/>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236" name="Rectangle 235"/>
              <p:cNvSpPr/>
              <p:nvPr/>
            </p:nvSpPr>
            <p:spPr>
              <a:xfrm>
                <a:off x="7422415" y="2612929"/>
                <a:ext cx="448916" cy="21918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tx1"/>
                    </a:solidFill>
                  </a:rPr>
                  <a:t>Del</a:t>
                </a:r>
                <a:endParaRPr lang="en-US" sz="1200" b="0" dirty="0">
                  <a:solidFill>
                    <a:schemeClr val="tx1"/>
                  </a:solidFill>
                </a:endParaRPr>
              </a:p>
            </p:txBody>
          </p:sp>
          <p:sp>
            <p:nvSpPr>
              <p:cNvPr id="237" name="Flowchart: Process 236"/>
              <p:cNvSpPr/>
              <p:nvPr/>
            </p:nvSpPr>
            <p:spPr>
              <a:xfrm>
                <a:off x="1820347" y="2657503"/>
                <a:ext cx="91440" cy="91440"/>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8" name="Straight Connector 237"/>
              <p:cNvCxnSpPr/>
              <p:nvPr/>
            </p:nvCxnSpPr>
            <p:spPr>
              <a:xfrm>
                <a:off x="6732234" y="2562867"/>
                <a:ext cx="0" cy="39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9" name="Isosceles Triangle 238"/>
              <p:cNvSpPr/>
              <p:nvPr/>
            </p:nvSpPr>
            <p:spPr>
              <a:xfrm>
                <a:off x="6757888" y="28357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Isosceles Triangle 239"/>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Flowchart: Process 240"/>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5" name="Rectangle 244"/>
            <p:cNvSpPr/>
            <p:nvPr/>
          </p:nvSpPr>
          <p:spPr>
            <a:xfrm>
              <a:off x="750803" y="3423449"/>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grpSp>
      <p:sp>
        <p:nvSpPr>
          <p:cNvPr id="247" name="Rectangle 246"/>
          <p:cNvSpPr/>
          <p:nvPr/>
        </p:nvSpPr>
        <p:spPr>
          <a:xfrm>
            <a:off x="758585" y="4264069"/>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grpSp>
        <p:nvGrpSpPr>
          <p:cNvPr id="276" name="Group 275"/>
          <p:cNvGrpSpPr/>
          <p:nvPr/>
        </p:nvGrpSpPr>
        <p:grpSpPr>
          <a:xfrm>
            <a:off x="740930" y="2485391"/>
            <a:ext cx="7591639" cy="566999"/>
            <a:chOff x="749806" y="3329423"/>
            <a:chExt cx="7591639" cy="566999"/>
          </a:xfrm>
        </p:grpSpPr>
        <p:grpSp>
          <p:nvGrpSpPr>
            <p:cNvPr id="277" name="Group 276"/>
            <p:cNvGrpSpPr/>
            <p:nvPr/>
          </p:nvGrpSpPr>
          <p:grpSpPr>
            <a:xfrm>
              <a:off x="1039845" y="3329423"/>
              <a:ext cx="7301600" cy="566999"/>
              <a:chOff x="772949" y="2444924"/>
              <a:chExt cx="7169304" cy="566999"/>
            </a:xfrm>
          </p:grpSpPr>
          <p:sp>
            <p:nvSpPr>
              <p:cNvPr id="279" name="TextBox 44"/>
              <p:cNvSpPr txBox="1"/>
              <p:nvPr/>
            </p:nvSpPr>
            <p:spPr>
              <a:xfrm>
                <a:off x="772949" y="2444924"/>
                <a:ext cx="966726" cy="566999"/>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100" b="0" dirty="0" smtClean="0">
                    <a:solidFill>
                      <a:prstClr val="black"/>
                    </a:solidFill>
                    <a:latin typeface="Calibri" panose="020F0502020204030204"/>
                    <a:ea typeface="+mn-ea"/>
                  </a:rPr>
                  <a:t>Action</a:t>
                </a:r>
              </a:p>
              <a:p>
                <a:pPr algn="r" fontAlgn="auto">
                  <a:spcBef>
                    <a:spcPts val="0"/>
                  </a:spcBef>
                  <a:spcAft>
                    <a:spcPts val="0"/>
                  </a:spcAft>
                </a:pPr>
                <a:r>
                  <a:rPr lang="en-US" sz="1100" b="0" dirty="0" smtClean="0">
                    <a:solidFill>
                      <a:prstClr val="black"/>
                    </a:solidFill>
                    <a:latin typeface="Calibri" panose="020F0502020204030204"/>
                    <a:ea typeface="+mn-ea"/>
                  </a:rPr>
                  <a:t>Responsible</a:t>
                </a:r>
              </a:p>
              <a:p>
                <a:pPr algn="r" fontAlgn="auto">
                  <a:spcBef>
                    <a:spcPts val="0"/>
                  </a:spcBef>
                  <a:spcAft>
                    <a:spcPts val="0"/>
                  </a:spcAft>
                </a:pPr>
                <a:r>
                  <a:rPr lang="en-US" sz="1100" b="0" dirty="0" smtClean="0">
                    <a:solidFill>
                      <a:prstClr val="black"/>
                    </a:solidFill>
                    <a:latin typeface="Calibri" panose="020F0502020204030204"/>
                    <a:ea typeface="+mn-ea"/>
                  </a:rPr>
                  <a:t>Persons:</a:t>
                </a:r>
                <a:endParaRPr lang="en-US" sz="1100" b="0" dirty="0">
                  <a:solidFill>
                    <a:prstClr val="black"/>
                  </a:solidFill>
                  <a:latin typeface="Calibri" panose="020F0502020204030204"/>
                  <a:ea typeface="+mn-ea"/>
                </a:endParaRPr>
              </a:p>
            </p:txBody>
          </p:sp>
          <p:sp>
            <p:nvSpPr>
              <p:cNvPr id="280" name="Rectangle 279"/>
              <p:cNvSpPr/>
              <p:nvPr/>
            </p:nvSpPr>
            <p:spPr>
              <a:xfrm>
                <a:off x="1724845"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81" name="Rectangle 280"/>
              <p:cNvSpPr/>
              <p:nvPr/>
            </p:nvSpPr>
            <p:spPr>
              <a:xfrm>
                <a:off x="1775882" y="2535274"/>
                <a:ext cx="5100003" cy="42090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282" name="Rectangle 281"/>
              <p:cNvSpPr/>
              <p:nvPr/>
            </p:nvSpPr>
            <p:spPr>
              <a:xfrm>
                <a:off x="1969722" y="2599321"/>
                <a:ext cx="4717655" cy="205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a:solidFill>
                      <a:prstClr val="black"/>
                    </a:solidFill>
                  </a:rPr>
                  <a:t>Mullins, Jeremiyah (Jeremiyah)</a:t>
                </a:r>
              </a:p>
            </p:txBody>
          </p:sp>
          <p:sp>
            <p:nvSpPr>
              <p:cNvPr id="283" name="Rectangle 282"/>
              <p:cNvSpPr/>
              <p:nvPr/>
            </p:nvSpPr>
            <p:spPr>
              <a:xfrm>
                <a:off x="6923935" y="2615749"/>
                <a:ext cx="448916" cy="220007"/>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284" name="Rectangle 283"/>
              <p:cNvSpPr/>
              <p:nvPr/>
            </p:nvSpPr>
            <p:spPr>
              <a:xfrm>
                <a:off x="7422415" y="2615751"/>
                <a:ext cx="448916" cy="22000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Del</a:t>
                </a:r>
                <a:endParaRPr lang="en-US" sz="1200" b="0" dirty="0">
                  <a:solidFill>
                    <a:schemeClr val="bg2">
                      <a:lumMod val="50000"/>
                    </a:schemeClr>
                  </a:solidFill>
                </a:endParaRPr>
              </a:p>
            </p:txBody>
          </p:sp>
          <p:sp>
            <p:nvSpPr>
              <p:cNvPr id="285" name="Flowchart: Process 284"/>
              <p:cNvSpPr/>
              <p:nvPr/>
            </p:nvSpPr>
            <p:spPr>
              <a:xfrm>
                <a:off x="1820347" y="265750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6" name="Straight Connector 285"/>
              <p:cNvCxnSpPr/>
              <p:nvPr/>
            </p:nvCxnSpPr>
            <p:spPr>
              <a:xfrm>
                <a:off x="6732234" y="2562867"/>
                <a:ext cx="0" cy="39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7" name="Isosceles Triangle 286"/>
              <p:cNvSpPr/>
              <p:nvPr/>
            </p:nvSpPr>
            <p:spPr>
              <a:xfrm>
                <a:off x="6757888" y="28357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Isosceles Triangle 287"/>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Flowchart: Process 288"/>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8" name="Rectangle 277"/>
            <p:cNvSpPr/>
            <p:nvPr/>
          </p:nvSpPr>
          <p:spPr>
            <a:xfrm>
              <a:off x="749806" y="3370092"/>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grpSp>
      <p:grpSp>
        <p:nvGrpSpPr>
          <p:cNvPr id="42" name="Group 41"/>
          <p:cNvGrpSpPr/>
          <p:nvPr/>
        </p:nvGrpSpPr>
        <p:grpSpPr>
          <a:xfrm>
            <a:off x="743254" y="1940902"/>
            <a:ext cx="7590643" cy="524448"/>
            <a:chOff x="743254" y="1771083"/>
            <a:chExt cx="7590643" cy="524448"/>
          </a:xfrm>
        </p:grpSpPr>
        <p:grpSp>
          <p:nvGrpSpPr>
            <p:cNvPr id="248" name="Group 247"/>
            <p:cNvGrpSpPr/>
            <p:nvPr/>
          </p:nvGrpSpPr>
          <p:grpSpPr>
            <a:xfrm>
              <a:off x="743254" y="1771083"/>
              <a:ext cx="7590643" cy="524448"/>
              <a:chOff x="750803" y="3370092"/>
              <a:chExt cx="7590643" cy="524448"/>
            </a:xfrm>
          </p:grpSpPr>
          <p:grpSp>
            <p:nvGrpSpPr>
              <p:cNvPr id="249" name="Group 248"/>
              <p:cNvGrpSpPr/>
              <p:nvPr/>
            </p:nvGrpSpPr>
            <p:grpSpPr>
              <a:xfrm>
                <a:off x="1083934" y="3370092"/>
                <a:ext cx="7257512" cy="524448"/>
                <a:chOff x="816238" y="2485593"/>
                <a:chExt cx="7126015" cy="524448"/>
              </a:xfrm>
            </p:grpSpPr>
            <p:sp>
              <p:nvSpPr>
                <p:cNvPr id="251" name="TextBox 44"/>
                <p:cNvSpPr txBox="1"/>
                <p:nvPr/>
              </p:nvSpPr>
              <p:spPr>
                <a:xfrm>
                  <a:off x="816238" y="2496325"/>
                  <a:ext cx="966726" cy="464095"/>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Approver(s):</a:t>
                  </a:r>
                  <a:r>
                    <a:rPr lang="en-US" sz="1400" b="0" dirty="0" smtClean="0">
                      <a:solidFill>
                        <a:srgbClr val="FF0000"/>
                      </a:solidFill>
                      <a:latin typeface="Calibri" panose="020F0502020204030204"/>
                      <a:ea typeface="+mn-ea"/>
                    </a:rPr>
                    <a:t>*</a:t>
                  </a:r>
                  <a:endParaRPr lang="en-US" sz="1400" b="0" dirty="0">
                    <a:solidFill>
                      <a:srgbClr val="FF0000"/>
                    </a:solidFill>
                    <a:latin typeface="Calibri" panose="020F0502020204030204"/>
                    <a:ea typeface="+mn-ea"/>
                  </a:endParaRPr>
                </a:p>
              </p:txBody>
            </p:sp>
            <p:sp>
              <p:nvSpPr>
                <p:cNvPr id="252" name="Rectangle 251"/>
                <p:cNvSpPr/>
                <p:nvPr/>
              </p:nvSpPr>
              <p:spPr>
                <a:xfrm>
                  <a:off x="1724845"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53" name="Rectangle 252"/>
                <p:cNvSpPr/>
                <p:nvPr/>
              </p:nvSpPr>
              <p:spPr>
                <a:xfrm>
                  <a:off x="1775882" y="2535274"/>
                  <a:ext cx="5100003" cy="42090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254" name="Rectangle 253"/>
                <p:cNvSpPr/>
                <p:nvPr/>
              </p:nvSpPr>
              <p:spPr>
                <a:xfrm>
                  <a:off x="1969722" y="2599321"/>
                  <a:ext cx="4717655" cy="205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a:solidFill>
                        <a:prstClr val="black"/>
                      </a:solidFill>
                    </a:rPr>
                    <a:t>Jones, William (P)</a:t>
                  </a:r>
                </a:p>
              </p:txBody>
            </p:sp>
            <p:sp>
              <p:nvSpPr>
                <p:cNvPr id="255" name="Rectangle 254"/>
                <p:cNvSpPr/>
                <p:nvPr/>
              </p:nvSpPr>
              <p:spPr>
                <a:xfrm>
                  <a:off x="6923935" y="2615749"/>
                  <a:ext cx="448916" cy="20142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256" name="Rectangle 255"/>
                <p:cNvSpPr/>
                <p:nvPr/>
              </p:nvSpPr>
              <p:spPr>
                <a:xfrm>
                  <a:off x="7422415" y="2615750"/>
                  <a:ext cx="448916" cy="20142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Del</a:t>
                  </a:r>
                  <a:endParaRPr lang="en-US" sz="1200" b="0" dirty="0">
                    <a:solidFill>
                      <a:schemeClr val="bg2">
                        <a:lumMod val="50000"/>
                      </a:schemeClr>
                    </a:solidFill>
                  </a:endParaRPr>
                </a:p>
              </p:txBody>
            </p:sp>
            <p:sp>
              <p:nvSpPr>
                <p:cNvPr id="257" name="Flowchart: Process 256"/>
                <p:cNvSpPr/>
                <p:nvPr/>
              </p:nvSpPr>
              <p:spPr>
                <a:xfrm>
                  <a:off x="1820347" y="265750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8" name="Straight Connector 257"/>
                <p:cNvCxnSpPr/>
                <p:nvPr/>
              </p:nvCxnSpPr>
              <p:spPr>
                <a:xfrm>
                  <a:off x="6732234" y="2562867"/>
                  <a:ext cx="0" cy="39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9" name="Isosceles Triangle 258"/>
                <p:cNvSpPr/>
                <p:nvPr/>
              </p:nvSpPr>
              <p:spPr>
                <a:xfrm>
                  <a:off x="6757888" y="28357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Isosceles Triangle 259"/>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Flowchart: Process 260"/>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0" name="Rectangle 249"/>
              <p:cNvSpPr/>
              <p:nvPr/>
            </p:nvSpPr>
            <p:spPr>
              <a:xfrm>
                <a:off x="750803" y="3423449"/>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grpSp>
        <p:sp>
          <p:nvSpPr>
            <p:cNvPr id="222" name="Rectangle 221"/>
            <p:cNvSpPr/>
            <p:nvPr/>
          </p:nvSpPr>
          <p:spPr>
            <a:xfrm>
              <a:off x="2152798" y="2102663"/>
              <a:ext cx="3322160" cy="141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i="1" dirty="0" smtClean="0">
                  <a:solidFill>
                    <a:prstClr val="black"/>
                  </a:solidFill>
                </a:rPr>
                <a:t>(A</a:t>
              </a:r>
              <a:r>
                <a:rPr lang="en-US" sz="800" b="0" i="1" dirty="0">
                  <a:solidFill>
                    <a:prstClr val="black"/>
                  </a:solidFill>
                </a:rPr>
                <a:t>) = Approved;  (R) = Rework;  (P) = Pending;  (X) = No Action Require</a:t>
              </a:r>
              <a:endParaRPr lang="en-US" sz="1050" b="0" dirty="0">
                <a:solidFill>
                  <a:prstClr val="black"/>
                </a:solidFill>
              </a:endParaRPr>
            </a:p>
          </p:txBody>
        </p:sp>
      </p:grpSp>
      <p:sp>
        <p:nvSpPr>
          <p:cNvPr id="37" name="Rectangle 36"/>
          <p:cNvSpPr/>
          <p:nvPr/>
        </p:nvSpPr>
        <p:spPr>
          <a:xfrm>
            <a:off x="768425" y="4889184"/>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grpSp>
        <p:nvGrpSpPr>
          <p:cNvPr id="44" name="Group 43"/>
          <p:cNvGrpSpPr/>
          <p:nvPr/>
        </p:nvGrpSpPr>
        <p:grpSpPr>
          <a:xfrm>
            <a:off x="752779" y="3112158"/>
            <a:ext cx="7590643" cy="533564"/>
            <a:chOff x="743254" y="2342264"/>
            <a:chExt cx="7590643" cy="533564"/>
          </a:xfrm>
        </p:grpSpPr>
        <p:grpSp>
          <p:nvGrpSpPr>
            <p:cNvPr id="262" name="Group 261"/>
            <p:cNvGrpSpPr/>
            <p:nvPr/>
          </p:nvGrpSpPr>
          <p:grpSpPr>
            <a:xfrm>
              <a:off x="743254" y="2342264"/>
              <a:ext cx="7590643" cy="524448"/>
              <a:chOff x="750803" y="3370092"/>
              <a:chExt cx="7590643" cy="524448"/>
            </a:xfrm>
          </p:grpSpPr>
          <p:grpSp>
            <p:nvGrpSpPr>
              <p:cNvPr id="263" name="Group 262"/>
              <p:cNvGrpSpPr/>
              <p:nvPr/>
            </p:nvGrpSpPr>
            <p:grpSpPr>
              <a:xfrm>
                <a:off x="1082480" y="3370092"/>
                <a:ext cx="7258966" cy="524448"/>
                <a:chOff x="814810" y="2485593"/>
                <a:chExt cx="7127443" cy="524448"/>
              </a:xfrm>
            </p:grpSpPr>
            <p:sp>
              <p:nvSpPr>
                <p:cNvPr id="265" name="TextBox 44"/>
                <p:cNvSpPr txBox="1"/>
                <p:nvPr/>
              </p:nvSpPr>
              <p:spPr>
                <a:xfrm>
                  <a:off x="814810" y="2494381"/>
                  <a:ext cx="966726" cy="464095"/>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Program</a:t>
                  </a:r>
                </a:p>
                <a:p>
                  <a:pPr algn="r" fontAlgn="auto">
                    <a:spcBef>
                      <a:spcPts val="0"/>
                    </a:spcBef>
                    <a:spcAft>
                      <a:spcPts val="0"/>
                    </a:spcAft>
                  </a:pPr>
                  <a:r>
                    <a:rPr lang="en-US" sz="1400" b="0" dirty="0" smtClean="0">
                      <a:solidFill>
                        <a:prstClr val="black"/>
                      </a:solidFill>
                      <a:latin typeface="Calibri" panose="020F0502020204030204"/>
                      <a:ea typeface="+mn-ea"/>
                    </a:rPr>
                    <a:t>Recipients:</a:t>
                  </a:r>
                  <a:endParaRPr lang="en-US" sz="1400" b="0" dirty="0">
                    <a:solidFill>
                      <a:prstClr val="black"/>
                    </a:solidFill>
                    <a:latin typeface="Calibri" panose="020F0502020204030204"/>
                    <a:ea typeface="+mn-ea"/>
                  </a:endParaRPr>
                </a:p>
              </p:txBody>
            </p:sp>
            <p:sp>
              <p:nvSpPr>
                <p:cNvPr id="266" name="Rectangle 265"/>
                <p:cNvSpPr/>
                <p:nvPr/>
              </p:nvSpPr>
              <p:spPr>
                <a:xfrm>
                  <a:off x="1724845"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67" name="Rectangle 266"/>
                <p:cNvSpPr/>
                <p:nvPr/>
              </p:nvSpPr>
              <p:spPr>
                <a:xfrm>
                  <a:off x="1775882" y="2535274"/>
                  <a:ext cx="5100003" cy="42090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268" name="Rectangle 267"/>
                <p:cNvSpPr/>
                <p:nvPr/>
              </p:nvSpPr>
              <p:spPr>
                <a:xfrm>
                  <a:off x="1969722" y="2599321"/>
                  <a:ext cx="4717655" cy="205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a:solidFill>
                        <a:prstClr val="black"/>
                      </a:solidFill>
                    </a:rPr>
                    <a:t>Baldwin, Kathleen;  Batt, Lisa;  </a:t>
                  </a:r>
                  <a:r>
                    <a:rPr lang="en-US" sz="800" b="0" dirty="0" err="1">
                      <a:solidFill>
                        <a:prstClr val="black"/>
                      </a:solidFill>
                    </a:rPr>
                    <a:t>Batz</a:t>
                  </a:r>
                  <a:r>
                    <a:rPr lang="en-US" sz="800" b="0" dirty="0">
                      <a:solidFill>
                        <a:prstClr val="black"/>
                      </a:solidFill>
                    </a:rPr>
                    <a:t>, David;  Baxter, Steven;  Benson, Robert;  </a:t>
                  </a:r>
                  <a:r>
                    <a:rPr lang="en-US" sz="800" b="0" dirty="0" err="1">
                      <a:solidFill>
                        <a:prstClr val="black"/>
                      </a:solidFill>
                    </a:rPr>
                    <a:t>Burcin</a:t>
                  </a:r>
                  <a:r>
                    <a:rPr lang="en-US" sz="800" b="0" dirty="0">
                      <a:solidFill>
                        <a:prstClr val="black"/>
                      </a:solidFill>
                    </a:rPr>
                    <a:t>, William;  </a:t>
                  </a:r>
                  <a:r>
                    <a:rPr lang="en-US" sz="800" b="0" dirty="0" err="1">
                      <a:solidFill>
                        <a:prstClr val="black"/>
                      </a:solidFill>
                    </a:rPr>
                    <a:t>Calesaric</a:t>
                  </a:r>
                  <a:r>
                    <a:rPr lang="en-US" sz="800" b="0" dirty="0">
                      <a:solidFill>
                        <a:prstClr val="black"/>
                      </a:solidFill>
                    </a:rPr>
                    <a:t>, </a:t>
                  </a:r>
                  <a:r>
                    <a:rPr lang="en-US" sz="800" b="0" dirty="0" err="1" smtClean="0">
                      <a:solidFill>
                        <a:prstClr val="black"/>
                      </a:solidFill>
                    </a:rPr>
                    <a:t>Stev</a:t>
                  </a:r>
                  <a:r>
                    <a:rPr lang="en-US" sz="800" b="0" dirty="0" smtClean="0">
                      <a:solidFill>
                        <a:prstClr val="black"/>
                      </a:solidFill>
                    </a:rPr>
                    <a:t>…</a:t>
                  </a:r>
                  <a:endParaRPr lang="en-US" sz="800" b="0" dirty="0">
                    <a:solidFill>
                      <a:prstClr val="black"/>
                    </a:solidFill>
                  </a:endParaRPr>
                </a:p>
              </p:txBody>
            </p:sp>
            <p:sp>
              <p:nvSpPr>
                <p:cNvPr id="269" name="Rectangle 268"/>
                <p:cNvSpPr/>
                <p:nvPr/>
              </p:nvSpPr>
              <p:spPr>
                <a:xfrm>
                  <a:off x="6923935" y="2615750"/>
                  <a:ext cx="448916" cy="20514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270" name="Rectangle 269"/>
                <p:cNvSpPr/>
                <p:nvPr/>
              </p:nvSpPr>
              <p:spPr>
                <a:xfrm>
                  <a:off x="7422415" y="2615750"/>
                  <a:ext cx="448916" cy="20514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Del</a:t>
                  </a:r>
                  <a:endParaRPr lang="en-US" sz="1200" b="0" dirty="0">
                    <a:solidFill>
                      <a:schemeClr val="bg2">
                        <a:lumMod val="50000"/>
                      </a:schemeClr>
                    </a:solidFill>
                  </a:endParaRPr>
                </a:p>
              </p:txBody>
            </p:sp>
            <p:sp>
              <p:nvSpPr>
                <p:cNvPr id="271" name="Flowchart: Process 270"/>
                <p:cNvSpPr/>
                <p:nvPr/>
              </p:nvSpPr>
              <p:spPr>
                <a:xfrm>
                  <a:off x="1820347" y="265750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2" name="Straight Connector 271"/>
                <p:cNvCxnSpPr/>
                <p:nvPr/>
              </p:nvCxnSpPr>
              <p:spPr>
                <a:xfrm>
                  <a:off x="6732234" y="2562867"/>
                  <a:ext cx="0" cy="39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3" name="Isosceles Triangle 272"/>
                <p:cNvSpPr/>
                <p:nvPr/>
              </p:nvSpPr>
              <p:spPr>
                <a:xfrm>
                  <a:off x="6757888" y="28357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Isosceles Triangle 273"/>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Flowchart: Process 274"/>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4" name="Rectangle 263"/>
              <p:cNvSpPr/>
              <p:nvPr/>
            </p:nvSpPr>
            <p:spPr>
              <a:xfrm>
                <a:off x="750803" y="3423449"/>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grpSp>
        <p:sp>
          <p:nvSpPr>
            <p:cNvPr id="223" name="Rectangle 222"/>
            <p:cNvSpPr/>
            <p:nvPr/>
          </p:nvSpPr>
          <p:spPr>
            <a:xfrm>
              <a:off x="2158204" y="2636829"/>
              <a:ext cx="2726717" cy="238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i="1" dirty="0">
                  <a:solidFill>
                    <a:prstClr val="black"/>
                  </a:solidFill>
                </a:rPr>
                <a:t>(Automatically filled based on program(s) selected)</a:t>
              </a:r>
              <a:endParaRPr lang="en-US" sz="1050" b="0" dirty="0">
                <a:solidFill>
                  <a:prstClr val="black"/>
                </a:solidFill>
              </a:endParaRPr>
            </a:p>
          </p:txBody>
        </p:sp>
      </p:grpSp>
      <p:sp>
        <p:nvSpPr>
          <p:cNvPr id="290" name="TextBox 26"/>
          <p:cNvSpPr txBox="1"/>
          <p:nvPr/>
        </p:nvSpPr>
        <p:spPr>
          <a:xfrm>
            <a:off x="689826" y="1728545"/>
            <a:ext cx="2165080"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Contract(s) / Purchase Order(s)</a:t>
            </a:r>
            <a:r>
              <a:rPr lang="en-US" sz="1200" b="0" dirty="0" smtClean="0">
                <a:solidFill>
                  <a:prstClr val="black"/>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91" name="Rectangle 290"/>
          <p:cNvSpPr/>
          <p:nvPr/>
        </p:nvSpPr>
        <p:spPr>
          <a:xfrm>
            <a:off x="2841731" y="1783105"/>
            <a:ext cx="1218792" cy="1473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N00024-15-C-6222</a:t>
            </a:r>
            <a:endParaRPr lang="en-US" sz="1050" b="0" dirty="0">
              <a:solidFill>
                <a:schemeClr val="tx1"/>
              </a:solidFill>
            </a:endParaRPr>
          </a:p>
        </p:txBody>
      </p:sp>
      <p:sp>
        <p:nvSpPr>
          <p:cNvPr id="208" name="Rectangle 207"/>
          <p:cNvSpPr/>
          <p:nvPr/>
        </p:nvSpPr>
        <p:spPr>
          <a:xfrm>
            <a:off x="8399721" y="757644"/>
            <a:ext cx="106104" cy="607134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Isosceles Triangle 208"/>
          <p:cNvSpPr/>
          <p:nvPr/>
        </p:nvSpPr>
        <p:spPr>
          <a:xfrm rot="10800000">
            <a:off x="8412698" y="783543"/>
            <a:ext cx="93127"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Flowchart: Process 209"/>
          <p:cNvSpPr/>
          <p:nvPr/>
        </p:nvSpPr>
        <p:spPr>
          <a:xfrm>
            <a:off x="8405018" y="959696"/>
            <a:ext cx="100807" cy="220979"/>
          </a:xfrm>
          <a:prstGeom prst="flowChartProcess">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Isosceles Triangle 210"/>
          <p:cNvSpPr/>
          <p:nvPr/>
        </p:nvSpPr>
        <p:spPr>
          <a:xfrm>
            <a:off x="8412698" y="6717445"/>
            <a:ext cx="93127"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7644547" y="5108570"/>
            <a:ext cx="636175" cy="210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a:solidFill>
                  <a:schemeClr val="bg2">
                    <a:lumMod val="50000"/>
                  </a:schemeClr>
                </a:solidFill>
              </a:rPr>
              <a:t>H</a:t>
            </a:r>
            <a:r>
              <a:rPr lang="en-US" sz="1200" b="0" dirty="0" smtClean="0">
                <a:solidFill>
                  <a:schemeClr val="bg2">
                    <a:lumMod val="50000"/>
                  </a:schemeClr>
                </a:solidFill>
              </a:rPr>
              <a:t>ide</a:t>
            </a:r>
            <a:endParaRPr lang="en-US" sz="1200" b="0" dirty="0">
              <a:solidFill>
                <a:schemeClr val="bg2">
                  <a:lumMod val="50000"/>
                </a:schemeClr>
              </a:solidFill>
            </a:endParaRPr>
          </a:p>
        </p:txBody>
      </p:sp>
      <p:sp>
        <p:nvSpPr>
          <p:cNvPr id="179" name="Rectangle 178"/>
          <p:cNvSpPr/>
          <p:nvPr/>
        </p:nvSpPr>
        <p:spPr>
          <a:xfrm>
            <a:off x="7634897" y="5654519"/>
            <a:ext cx="636175" cy="210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a:solidFill>
                  <a:schemeClr val="bg2">
                    <a:lumMod val="50000"/>
                  </a:schemeClr>
                </a:solidFill>
              </a:rPr>
              <a:t>H</a:t>
            </a:r>
            <a:r>
              <a:rPr lang="en-US" sz="1200" b="0" dirty="0" smtClean="0">
                <a:solidFill>
                  <a:schemeClr val="bg2">
                    <a:lumMod val="50000"/>
                  </a:schemeClr>
                </a:solidFill>
              </a:rPr>
              <a:t>ide</a:t>
            </a:r>
            <a:endParaRPr lang="en-US" sz="1200" b="0" dirty="0">
              <a:solidFill>
                <a:schemeClr val="bg2">
                  <a:lumMod val="50000"/>
                </a:schemeClr>
              </a:solidFill>
            </a:endParaRPr>
          </a:p>
        </p:txBody>
      </p:sp>
      <p:sp>
        <p:nvSpPr>
          <p:cNvPr id="196" name="Rectangle 195"/>
          <p:cNvSpPr/>
          <p:nvPr/>
        </p:nvSpPr>
        <p:spPr>
          <a:xfrm>
            <a:off x="7634897" y="6198525"/>
            <a:ext cx="636175" cy="210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a:solidFill>
                  <a:schemeClr val="bg2">
                    <a:lumMod val="50000"/>
                  </a:schemeClr>
                </a:solidFill>
              </a:rPr>
              <a:t>H</a:t>
            </a:r>
            <a:r>
              <a:rPr lang="en-US" sz="1200" b="0" dirty="0" smtClean="0">
                <a:solidFill>
                  <a:schemeClr val="bg2">
                    <a:lumMod val="50000"/>
                  </a:schemeClr>
                </a:solidFill>
              </a:rPr>
              <a:t>ide</a:t>
            </a:r>
            <a:endParaRPr lang="en-US" sz="1200" b="0" dirty="0">
              <a:solidFill>
                <a:schemeClr val="bg2">
                  <a:lumMod val="50000"/>
                </a:schemeClr>
              </a:solidFill>
            </a:endParaRPr>
          </a:p>
        </p:txBody>
      </p:sp>
    </p:spTree>
    <p:extLst>
      <p:ext uri="{BB962C8B-B14F-4D97-AF65-F5344CB8AC3E}">
        <p14:creationId xmlns:p14="http://schemas.microsoft.com/office/powerpoint/2010/main" val="25077521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14" y="92016"/>
            <a:ext cx="8687421" cy="794899"/>
          </a:xfrm>
        </p:spPr>
        <p:txBody>
          <a:bodyPr>
            <a:normAutofit fontScale="90000"/>
          </a:bodyPr>
          <a:lstStyle/>
          <a:p>
            <a:r>
              <a:rPr lang="en-US" dirty="0" smtClean="0"/>
              <a:t>Expanded PCD Draft From Track View I</a:t>
            </a:r>
            <a:endParaRPr lang="en-US" dirty="0"/>
          </a:p>
        </p:txBody>
      </p:sp>
      <p:sp>
        <p:nvSpPr>
          <p:cNvPr id="4" name="Date Placeholder 3"/>
          <p:cNvSpPr>
            <a:spLocks noGrp="1"/>
          </p:cNvSpPr>
          <p:nvPr>
            <p:ph type="dt" sz="half" idx="10"/>
          </p:nvPr>
        </p:nvSpPr>
        <p:spPr>
          <a:xfrm>
            <a:off x="0" y="6466749"/>
            <a:ext cx="2057400" cy="365125"/>
          </a:xfrm>
        </p:spPr>
        <p:txBody>
          <a:bodyPr/>
          <a:lstStyle/>
          <a:p>
            <a:r>
              <a:rPr lang="en-US" dirty="0" smtClean="0"/>
              <a:t>5/15/17</a:t>
            </a:r>
            <a:endParaRPr lang="en-US" dirty="0"/>
          </a:p>
        </p:txBody>
      </p:sp>
      <p:sp>
        <p:nvSpPr>
          <p:cNvPr id="5" name="Footer Placeholder 4"/>
          <p:cNvSpPr>
            <a:spLocks noGrp="1"/>
          </p:cNvSpPr>
          <p:nvPr>
            <p:ph type="ftr" sz="quarter" idx="11"/>
          </p:nvPr>
        </p:nvSpPr>
        <p:spPr>
          <a:xfrm>
            <a:off x="3028950" y="6463863"/>
            <a:ext cx="3086100" cy="365125"/>
          </a:xfrm>
        </p:spPr>
        <p:txBody>
          <a:bodyPr/>
          <a:lstStyle/>
          <a:p>
            <a:endParaRPr lang="en-US" dirty="0"/>
          </a:p>
        </p:txBody>
      </p:sp>
      <p:sp>
        <p:nvSpPr>
          <p:cNvPr id="20" name="Rectangle 19"/>
          <p:cNvSpPr/>
          <p:nvPr/>
        </p:nvSpPr>
        <p:spPr>
          <a:xfrm>
            <a:off x="746359" y="757644"/>
            <a:ext cx="7653362" cy="607134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prstClr val="white"/>
              </a:solidFill>
            </a:endParaRPr>
          </a:p>
        </p:txBody>
      </p:sp>
      <p:sp>
        <p:nvSpPr>
          <p:cNvPr id="74" name="TextBox 90"/>
          <p:cNvSpPr txBox="1"/>
          <p:nvPr/>
        </p:nvSpPr>
        <p:spPr>
          <a:xfrm>
            <a:off x="767571" y="747243"/>
            <a:ext cx="1055800"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100" dirty="0" smtClean="0">
                <a:solidFill>
                  <a:srgbClr val="FF0000"/>
                </a:solidFill>
                <a:latin typeface="Calibri" panose="020F0502020204030204"/>
                <a:ea typeface="+mn-ea"/>
              </a:rPr>
              <a:t>Required: *</a:t>
            </a:r>
            <a:endParaRPr lang="en-US" sz="1100" dirty="0">
              <a:solidFill>
                <a:srgbClr val="FF0000"/>
              </a:solidFill>
              <a:latin typeface="Calibri" panose="020F0502020204030204"/>
              <a:ea typeface="+mn-ea"/>
            </a:endParaRPr>
          </a:p>
        </p:txBody>
      </p:sp>
      <p:sp>
        <p:nvSpPr>
          <p:cNvPr id="36" name="Flowchart: Process 35"/>
          <p:cNvSpPr/>
          <p:nvPr/>
        </p:nvSpPr>
        <p:spPr>
          <a:xfrm>
            <a:off x="1987589" y="5087315"/>
            <a:ext cx="6359543" cy="1384523"/>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2046112" y="5252434"/>
            <a:ext cx="6185193" cy="341632"/>
            <a:chOff x="946425" y="1700242"/>
            <a:chExt cx="6185193" cy="306835"/>
          </a:xfrm>
        </p:grpSpPr>
        <p:sp>
          <p:nvSpPr>
            <p:cNvPr id="10" name="TextBox 9"/>
            <p:cNvSpPr txBox="1"/>
            <p:nvPr/>
          </p:nvSpPr>
          <p:spPr>
            <a:xfrm>
              <a:off x="1146820" y="1700242"/>
              <a:ext cx="579518" cy="306835"/>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Part</a:t>
              </a:r>
            </a:p>
            <a:p>
              <a:r>
                <a:rPr lang="en-US" sz="1050" b="1" dirty="0" smtClean="0">
                  <a:latin typeface="Courier New" panose="02070309020205020404" pitchFamily="49" charset="0"/>
                  <a:cs typeface="Courier New" panose="02070309020205020404" pitchFamily="49" charset="0"/>
                </a:rPr>
                <a:t>Number</a:t>
              </a:r>
              <a:r>
                <a:rPr lang="en-US" sz="1050" b="1" dirty="0" smtClean="0">
                  <a:solidFill>
                    <a:srgbClr val="FF0000"/>
                  </a:solidFill>
                  <a:latin typeface="Courier New" panose="02070309020205020404" pitchFamily="49" charset="0"/>
                  <a:cs typeface="Courier New" panose="02070309020205020404" pitchFamily="49" charset="0"/>
                </a:rPr>
                <a:t>*</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57" name="TextBox 56"/>
            <p:cNvSpPr txBox="1"/>
            <p:nvPr/>
          </p:nvSpPr>
          <p:spPr>
            <a:xfrm>
              <a:off x="1967539" y="1700242"/>
              <a:ext cx="659668" cy="306835"/>
            </a:xfrm>
            <a:prstGeom prst="rect">
              <a:avLst/>
            </a:prstGeom>
            <a:noFill/>
          </p:spPr>
          <p:txBody>
            <a:bodyPr wrap="none" lIns="9144" tIns="9144" rIns="9144" bIns="9144" rtlCol="0">
              <a:spAutoFit/>
            </a:bodyPr>
            <a:lstStyle/>
            <a:p>
              <a:r>
                <a:rPr lang="en-US" sz="1050" b="1" dirty="0" err="1" smtClean="0">
                  <a:latin typeface="Courier New" panose="02070309020205020404" pitchFamily="49" charset="0"/>
                  <a:cs typeface="Courier New" panose="02070309020205020404" pitchFamily="49" charset="0"/>
                </a:rPr>
                <a:t>Mfg</a:t>
              </a:r>
              <a:r>
                <a:rPr lang="en-US" sz="1050" b="1" dirty="0" smtClean="0">
                  <a:latin typeface="Courier New" panose="02070309020205020404" pitchFamily="49" charset="0"/>
                  <a:cs typeface="Courier New" panose="02070309020205020404" pitchFamily="49" charset="0"/>
                </a:rPr>
                <a:t> Part</a:t>
              </a:r>
            </a:p>
            <a:p>
              <a:r>
                <a:rPr lang="en-US" sz="1050" b="1" dirty="0" smtClean="0">
                  <a:latin typeface="Courier New" panose="02070309020205020404" pitchFamily="49" charset="0"/>
                  <a:cs typeface="Courier New" panose="02070309020205020404" pitchFamily="49" charset="0"/>
                </a:rPr>
                <a:t>Number</a:t>
              </a:r>
              <a:endParaRPr lang="en-US" sz="1050" b="1" dirty="0">
                <a:latin typeface="Courier New" panose="02070309020205020404" pitchFamily="49" charset="0"/>
                <a:cs typeface="Courier New" panose="02070309020205020404" pitchFamily="49" charset="0"/>
              </a:endParaRPr>
            </a:p>
          </p:txBody>
        </p:sp>
        <p:sp>
          <p:nvSpPr>
            <p:cNvPr id="58" name="TextBox 57"/>
            <p:cNvSpPr txBox="1"/>
            <p:nvPr/>
          </p:nvSpPr>
          <p:spPr>
            <a:xfrm>
              <a:off x="2960836" y="1700242"/>
              <a:ext cx="1060418" cy="306835"/>
            </a:xfrm>
            <a:prstGeom prst="rect">
              <a:avLst/>
            </a:prstGeom>
            <a:noFill/>
          </p:spPr>
          <p:txBody>
            <a:bodyPr wrap="none" lIns="9144" tIns="9144" rIns="9144" bIns="9144" rtlCol="0">
              <a:spAutoFit/>
            </a:bodyPr>
            <a:lstStyle/>
            <a:p>
              <a:endParaRPr lang="en-US" sz="1050" b="1" dirty="0" smtClean="0">
                <a:latin typeface="Courier New" panose="02070309020205020404" pitchFamily="49" charset="0"/>
                <a:cs typeface="Courier New" panose="02070309020205020404" pitchFamily="49" charset="0"/>
              </a:endParaRPr>
            </a:p>
            <a:p>
              <a:r>
                <a:rPr lang="en-US" sz="1050" b="1" dirty="0" smtClean="0">
                  <a:latin typeface="Courier New" panose="02070309020205020404" pitchFamily="49" charset="0"/>
                  <a:cs typeface="Courier New" panose="02070309020205020404" pitchFamily="49" charset="0"/>
                </a:rPr>
                <a:t>Nomenclature</a:t>
              </a:r>
              <a:r>
                <a:rPr lang="en-US" sz="1050" b="1" dirty="0" smtClean="0">
                  <a:solidFill>
                    <a:srgbClr val="FF0000"/>
                  </a:solidFill>
                  <a:latin typeface="Courier New" panose="02070309020205020404" pitchFamily="49" charset="0"/>
                  <a:cs typeface="Courier New" panose="02070309020205020404" pitchFamily="49" charset="0"/>
                </a:rPr>
                <a:t>*</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59" name="TextBox 58"/>
            <p:cNvSpPr txBox="1"/>
            <p:nvPr/>
          </p:nvSpPr>
          <p:spPr>
            <a:xfrm>
              <a:off x="4442947" y="1700242"/>
              <a:ext cx="339067" cy="306835"/>
            </a:xfrm>
            <a:prstGeom prst="rect">
              <a:avLst/>
            </a:prstGeom>
            <a:noFill/>
          </p:spPr>
          <p:txBody>
            <a:bodyPr wrap="none" lIns="9144" tIns="9144" rIns="9144" bIns="9144" rtlCol="0">
              <a:spAutoFit/>
            </a:bodyPr>
            <a:lstStyle/>
            <a:p>
              <a:endParaRPr lang="en-US" sz="1050" b="1" dirty="0" smtClean="0">
                <a:latin typeface="Courier New" panose="02070309020205020404" pitchFamily="49" charset="0"/>
                <a:cs typeface="Courier New" panose="02070309020205020404" pitchFamily="49" charset="0"/>
              </a:endParaRPr>
            </a:p>
            <a:p>
              <a:r>
                <a:rPr lang="en-US" sz="1050" b="1" dirty="0" err="1" smtClean="0">
                  <a:latin typeface="Courier New" panose="02070309020205020404" pitchFamily="49" charset="0"/>
                  <a:cs typeface="Courier New" panose="02070309020205020404" pitchFamily="49" charset="0"/>
                </a:rPr>
                <a:t>Qty</a:t>
              </a:r>
              <a:r>
                <a:rPr lang="en-US" sz="1050" b="1" dirty="0" smtClean="0">
                  <a:solidFill>
                    <a:srgbClr val="FF0000"/>
                  </a:solidFill>
                  <a:latin typeface="Courier New" panose="02070309020205020404" pitchFamily="49" charset="0"/>
                  <a:cs typeface="Courier New" panose="02070309020205020404" pitchFamily="49" charset="0"/>
                </a:rPr>
                <a:t>*</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60" name="TextBox 59"/>
            <p:cNvSpPr txBox="1"/>
            <p:nvPr/>
          </p:nvSpPr>
          <p:spPr>
            <a:xfrm>
              <a:off x="5088290" y="1700242"/>
              <a:ext cx="419217" cy="306835"/>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Unit</a:t>
              </a:r>
            </a:p>
            <a:p>
              <a:r>
                <a:rPr lang="en-US" sz="1050" b="1" dirty="0" smtClean="0">
                  <a:latin typeface="Courier New" panose="02070309020205020404" pitchFamily="49" charset="0"/>
                  <a:cs typeface="Courier New" panose="02070309020205020404" pitchFamily="49" charset="0"/>
                </a:rPr>
                <a:t>Cost</a:t>
              </a:r>
              <a:r>
                <a:rPr lang="en-US" sz="1050" b="1" dirty="0" smtClean="0">
                  <a:solidFill>
                    <a:srgbClr val="FF0000"/>
                  </a:solidFill>
                  <a:latin typeface="Courier New" panose="02070309020205020404" pitchFamily="49" charset="0"/>
                  <a:cs typeface="Courier New" panose="02070309020205020404" pitchFamily="49" charset="0"/>
                </a:rPr>
                <a:t>*</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61" name="TextBox 60"/>
            <p:cNvSpPr txBox="1"/>
            <p:nvPr/>
          </p:nvSpPr>
          <p:spPr>
            <a:xfrm>
              <a:off x="5831382" y="1700242"/>
              <a:ext cx="419217" cy="306835"/>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Cost</a:t>
              </a:r>
            </a:p>
            <a:p>
              <a:r>
                <a:rPr lang="en-US" sz="1050" b="1" dirty="0" smtClean="0">
                  <a:latin typeface="Courier New" panose="02070309020205020404" pitchFamily="49" charset="0"/>
                  <a:cs typeface="Courier New" panose="02070309020205020404" pitchFamily="49" charset="0"/>
                </a:rPr>
                <a:t>Total</a:t>
              </a:r>
            </a:p>
          </p:txBody>
        </p:sp>
        <p:sp>
          <p:nvSpPr>
            <p:cNvPr id="62" name="TextBox 61"/>
            <p:cNvSpPr txBox="1"/>
            <p:nvPr/>
          </p:nvSpPr>
          <p:spPr>
            <a:xfrm>
              <a:off x="6471950" y="1700242"/>
              <a:ext cx="659668" cy="306835"/>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Work</a:t>
              </a:r>
            </a:p>
            <a:p>
              <a:r>
                <a:rPr lang="en-US" sz="1050" b="1" dirty="0" smtClean="0">
                  <a:latin typeface="Courier New" panose="02070309020205020404" pitchFamily="49" charset="0"/>
                  <a:cs typeface="Courier New" panose="02070309020205020404" pitchFamily="49" charset="0"/>
                </a:rPr>
                <a:t>Package</a:t>
              </a:r>
              <a:r>
                <a:rPr lang="en-US" sz="1050" b="1" dirty="0" smtClean="0">
                  <a:solidFill>
                    <a:srgbClr val="FF0000"/>
                  </a:solidFill>
                  <a:latin typeface="Courier New" panose="02070309020205020404" pitchFamily="49" charset="0"/>
                  <a:cs typeface="Courier New" panose="02070309020205020404" pitchFamily="49" charset="0"/>
                </a:rPr>
                <a:t>*</a:t>
              </a:r>
            </a:p>
          </p:txBody>
        </p:sp>
        <p:sp>
          <p:nvSpPr>
            <p:cNvPr id="65" name="Flowchart: Process 64"/>
            <p:cNvSpPr/>
            <p:nvPr/>
          </p:nvSpPr>
          <p:spPr>
            <a:xfrm>
              <a:off x="946425" y="1848421"/>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32" name="TextBox 131"/>
          <p:cNvSpPr txBox="1"/>
          <p:nvPr/>
        </p:nvSpPr>
        <p:spPr>
          <a:xfrm>
            <a:off x="2254512" y="5064029"/>
            <a:ext cx="739818" cy="180049"/>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Grouping </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166" name="TextBox 9"/>
          <p:cNvSpPr txBox="1"/>
          <p:nvPr/>
        </p:nvSpPr>
        <p:spPr>
          <a:xfrm>
            <a:off x="5232797" y="903676"/>
            <a:ext cx="77948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Subject:</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67" name="Rectangle 166"/>
          <p:cNvSpPr/>
          <p:nvPr/>
        </p:nvSpPr>
        <p:spPr>
          <a:xfrm>
            <a:off x="5939703" y="973595"/>
            <a:ext cx="2248002"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err="1" smtClean="0">
                <a:solidFill>
                  <a:prstClr val="black"/>
                </a:solidFill>
              </a:rPr>
              <a:t>neration</a:t>
            </a:r>
            <a:r>
              <a:rPr lang="en-US" sz="1050" b="0" dirty="0" smtClean="0">
                <a:solidFill>
                  <a:prstClr val="black"/>
                </a:solidFill>
              </a:rPr>
              <a:t> </a:t>
            </a:r>
            <a:r>
              <a:rPr lang="en-US" sz="1050" b="0" dirty="0">
                <a:solidFill>
                  <a:prstClr val="black"/>
                </a:solidFill>
              </a:rPr>
              <a:t>of SSN 794 Spares Hardware</a:t>
            </a:r>
          </a:p>
        </p:txBody>
      </p:sp>
      <p:sp>
        <p:nvSpPr>
          <p:cNvPr id="168" name="TextBox 58"/>
          <p:cNvSpPr txBox="1"/>
          <p:nvPr/>
        </p:nvSpPr>
        <p:spPr>
          <a:xfrm>
            <a:off x="764732" y="898974"/>
            <a:ext cx="484342" cy="281702"/>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a:t>
            </a:r>
            <a:endParaRPr lang="en-US" sz="1200" b="0" dirty="0">
              <a:solidFill>
                <a:prstClr val="black"/>
              </a:solidFill>
              <a:latin typeface="Calibri" panose="020F0502020204030204"/>
              <a:ea typeface="+mn-ea"/>
            </a:endParaRPr>
          </a:p>
        </p:txBody>
      </p:sp>
      <p:sp>
        <p:nvSpPr>
          <p:cNvPr id="169" name="Rectangle 168"/>
          <p:cNvSpPr/>
          <p:nvPr/>
        </p:nvSpPr>
        <p:spPr>
          <a:xfrm>
            <a:off x="1209490" y="959697"/>
            <a:ext cx="2080706" cy="164956"/>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Draft-</a:t>
            </a:r>
            <a:r>
              <a:rPr lang="en-US" sz="1050" dirty="0" smtClean="0">
                <a:solidFill>
                  <a:srgbClr val="FF0000"/>
                </a:solidFill>
              </a:rPr>
              <a:t>ARCI-FY-TI-SEQ</a:t>
            </a:r>
            <a:r>
              <a:rPr lang="en-US" sz="1050" dirty="0">
                <a:solidFill>
                  <a:srgbClr val="FF0000"/>
                </a:solidFill>
              </a:rPr>
              <a:t>#</a:t>
            </a:r>
            <a:endParaRPr lang="en-US" sz="1050" b="0" dirty="0">
              <a:solidFill>
                <a:prstClr val="black"/>
              </a:solidFill>
            </a:endParaRPr>
          </a:p>
        </p:txBody>
      </p:sp>
      <p:sp>
        <p:nvSpPr>
          <p:cNvPr id="172" name="TextBox 99"/>
          <p:cNvSpPr txBox="1"/>
          <p:nvPr/>
        </p:nvSpPr>
        <p:spPr>
          <a:xfrm>
            <a:off x="3444225" y="903676"/>
            <a:ext cx="45083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FY:</a:t>
            </a:r>
            <a:r>
              <a:rPr lang="en-US" sz="1200" b="0" dirty="0" smtClean="0">
                <a:solidFill>
                  <a:srgbClr val="FF0000"/>
                </a:solidFill>
                <a:latin typeface="Calibri" panose="020F0502020204030204"/>
              </a:rPr>
              <a:t>*</a:t>
            </a:r>
            <a:endParaRPr lang="en-US" sz="1200" b="0" dirty="0">
              <a:solidFill>
                <a:prstClr val="black"/>
              </a:solidFill>
              <a:latin typeface="Calibri" panose="020F0502020204030204"/>
              <a:ea typeface="+mn-ea"/>
            </a:endParaRPr>
          </a:p>
        </p:txBody>
      </p:sp>
      <p:grpSp>
        <p:nvGrpSpPr>
          <p:cNvPr id="35" name="Group 34"/>
          <p:cNvGrpSpPr/>
          <p:nvPr/>
        </p:nvGrpSpPr>
        <p:grpSpPr>
          <a:xfrm>
            <a:off x="3826692" y="973595"/>
            <a:ext cx="366201" cy="137160"/>
            <a:chOff x="3826692" y="999721"/>
            <a:chExt cx="366201" cy="137160"/>
          </a:xfrm>
        </p:grpSpPr>
        <p:sp>
          <p:nvSpPr>
            <p:cNvPr id="173" name="Rectangle 172"/>
            <p:cNvSpPr/>
            <p:nvPr/>
          </p:nvSpPr>
          <p:spPr>
            <a:xfrm>
              <a:off x="3826692" y="999721"/>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15</a:t>
              </a:r>
              <a:endParaRPr lang="en-US" sz="1050" b="0" dirty="0">
                <a:solidFill>
                  <a:prstClr val="black"/>
                </a:solidFill>
              </a:endParaRPr>
            </a:p>
          </p:txBody>
        </p:sp>
        <p:sp>
          <p:nvSpPr>
            <p:cNvPr id="174" name="Isosceles Triangle 173"/>
            <p:cNvSpPr/>
            <p:nvPr/>
          </p:nvSpPr>
          <p:spPr>
            <a:xfrm rot="10800000">
              <a:off x="4121279"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176" name="TextBox 99"/>
          <p:cNvSpPr txBox="1"/>
          <p:nvPr/>
        </p:nvSpPr>
        <p:spPr>
          <a:xfrm>
            <a:off x="4346922" y="903676"/>
            <a:ext cx="485479"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TI:</a:t>
            </a:r>
            <a:r>
              <a:rPr lang="en-US" sz="1200" b="0" dirty="0" smtClean="0">
                <a:solidFill>
                  <a:srgbClr val="FF0000"/>
                </a:solidFill>
                <a:latin typeface="Calibri" panose="020F0502020204030204"/>
              </a:rPr>
              <a:t>*</a:t>
            </a:r>
            <a:endParaRPr lang="en-US" sz="1200" b="0" dirty="0">
              <a:solidFill>
                <a:srgbClr val="FF0000"/>
              </a:solidFill>
              <a:latin typeface="Calibri" panose="020F0502020204030204"/>
            </a:endParaRPr>
          </a:p>
        </p:txBody>
      </p:sp>
      <p:grpSp>
        <p:nvGrpSpPr>
          <p:cNvPr id="27" name="Group 26"/>
          <p:cNvGrpSpPr/>
          <p:nvPr/>
        </p:nvGrpSpPr>
        <p:grpSpPr>
          <a:xfrm>
            <a:off x="4769035" y="973595"/>
            <a:ext cx="485748" cy="137160"/>
            <a:chOff x="4769035" y="999721"/>
            <a:chExt cx="485748" cy="137160"/>
          </a:xfrm>
        </p:grpSpPr>
        <p:sp>
          <p:nvSpPr>
            <p:cNvPr id="177" name="Rectangle 176"/>
            <p:cNvSpPr/>
            <p:nvPr/>
          </p:nvSpPr>
          <p:spPr>
            <a:xfrm>
              <a:off x="4769035" y="999721"/>
              <a:ext cx="485748"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TI16</a:t>
              </a:r>
              <a:endParaRPr lang="en-US" sz="1050" b="0" dirty="0">
                <a:solidFill>
                  <a:prstClr val="black"/>
                </a:solidFill>
              </a:endParaRPr>
            </a:p>
          </p:txBody>
        </p:sp>
        <p:sp>
          <p:nvSpPr>
            <p:cNvPr id="178" name="Isosceles Triangle 177"/>
            <p:cNvSpPr/>
            <p:nvPr/>
          </p:nvSpPr>
          <p:spPr>
            <a:xfrm rot="10800000">
              <a:off x="5150013"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180" name="Rectangle 179"/>
          <p:cNvSpPr/>
          <p:nvPr/>
        </p:nvSpPr>
        <p:spPr>
          <a:xfrm>
            <a:off x="3456384" y="1184070"/>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Joe Smith</a:t>
            </a:r>
            <a:endParaRPr lang="en-US" sz="1050" b="0" dirty="0">
              <a:solidFill>
                <a:schemeClr val="tx1"/>
              </a:solidFill>
            </a:endParaRPr>
          </a:p>
        </p:txBody>
      </p:sp>
      <p:sp>
        <p:nvSpPr>
          <p:cNvPr id="181" name="TextBox 90"/>
          <p:cNvSpPr txBox="1"/>
          <p:nvPr/>
        </p:nvSpPr>
        <p:spPr>
          <a:xfrm>
            <a:off x="2655898" y="1114151"/>
            <a:ext cx="861453"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Originator:</a:t>
            </a:r>
            <a:endParaRPr lang="en-US" sz="1200" b="0" dirty="0">
              <a:solidFill>
                <a:schemeClr val="tx1"/>
              </a:solidFill>
              <a:latin typeface="Calibri" panose="020F0502020204030204"/>
              <a:ea typeface="+mn-ea"/>
            </a:endParaRPr>
          </a:p>
        </p:txBody>
      </p:sp>
      <p:sp>
        <p:nvSpPr>
          <p:cNvPr id="182" name="TextBox 26"/>
          <p:cNvSpPr txBox="1"/>
          <p:nvPr/>
        </p:nvSpPr>
        <p:spPr>
          <a:xfrm>
            <a:off x="646110" y="1114151"/>
            <a:ext cx="119782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 Required:</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83" name="Rectangle 182"/>
          <p:cNvSpPr/>
          <p:nvPr/>
        </p:nvSpPr>
        <p:spPr>
          <a:xfrm>
            <a:off x="1766452" y="1184070"/>
            <a:ext cx="725714" cy="13716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4/13/17</a:t>
            </a:r>
            <a:endParaRPr lang="en-US" sz="1050" b="0" dirty="0">
              <a:solidFill>
                <a:prstClr val="black"/>
              </a:solidFill>
            </a:endParaRPr>
          </a:p>
        </p:txBody>
      </p:sp>
      <p:pic>
        <p:nvPicPr>
          <p:cNvPr id="184" name="Picture 183"/>
          <p:cNvPicPr>
            <a:picLocks noChangeAspect="1"/>
          </p:cNvPicPr>
          <p:nvPr/>
        </p:nvPicPr>
        <p:blipFill>
          <a:blip r:embed="rId3"/>
          <a:stretch>
            <a:fillRect/>
          </a:stretch>
        </p:blipFill>
        <p:spPr>
          <a:xfrm>
            <a:off x="2523208" y="1182552"/>
            <a:ext cx="120169" cy="140197"/>
          </a:xfrm>
          <a:prstGeom prst="rect">
            <a:avLst/>
          </a:prstGeom>
        </p:spPr>
      </p:pic>
      <p:sp>
        <p:nvSpPr>
          <p:cNvPr id="185" name="Rectangle 184"/>
          <p:cNvSpPr/>
          <p:nvPr/>
        </p:nvSpPr>
        <p:spPr>
          <a:xfrm>
            <a:off x="7161891" y="1192777"/>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Current</a:t>
            </a:r>
            <a:endParaRPr lang="en-US" sz="1050" b="0" dirty="0">
              <a:solidFill>
                <a:schemeClr val="tx1"/>
              </a:solidFill>
            </a:endParaRPr>
          </a:p>
        </p:txBody>
      </p:sp>
      <p:sp>
        <p:nvSpPr>
          <p:cNvPr id="186" name="TextBox 90"/>
          <p:cNvSpPr txBox="1"/>
          <p:nvPr/>
        </p:nvSpPr>
        <p:spPr>
          <a:xfrm>
            <a:off x="6477397" y="1122858"/>
            <a:ext cx="745461"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Revision:</a:t>
            </a:r>
            <a:endParaRPr lang="en-US" sz="1200" b="0" dirty="0">
              <a:solidFill>
                <a:schemeClr val="tx1"/>
              </a:solidFill>
              <a:latin typeface="Calibri" panose="020F0502020204030204"/>
              <a:ea typeface="+mn-ea"/>
            </a:endParaRPr>
          </a:p>
        </p:txBody>
      </p:sp>
      <p:sp>
        <p:nvSpPr>
          <p:cNvPr id="187" name="TextBox 26"/>
          <p:cNvSpPr txBox="1"/>
          <p:nvPr/>
        </p:nvSpPr>
        <p:spPr>
          <a:xfrm>
            <a:off x="4430548" y="1122858"/>
            <a:ext cx="1118897"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Current Status:</a:t>
            </a:r>
            <a:endParaRPr lang="en-US" sz="1200" b="0" dirty="0">
              <a:solidFill>
                <a:srgbClr val="FF0000"/>
              </a:solidFill>
              <a:latin typeface="Calibri" panose="020F0502020204030204"/>
              <a:ea typeface="+mn-ea"/>
            </a:endParaRPr>
          </a:p>
        </p:txBody>
      </p:sp>
      <p:sp>
        <p:nvSpPr>
          <p:cNvPr id="188" name="Rectangle 187"/>
          <p:cNvSpPr/>
          <p:nvPr/>
        </p:nvSpPr>
        <p:spPr>
          <a:xfrm>
            <a:off x="5512360" y="1191469"/>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schemeClr val="tx1"/>
              </a:solidFill>
            </a:endParaRPr>
          </a:p>
        </p:txBody>
      </p:sp>
      <p:sp>
        <p:nvSpPr>
          <p:cNvPr id="189" name="TextBox 26"/>
          <p:cNvSpPr txBox="1"/>
          <p:nvPr/>
        </p:nvSpPr>
        <p:spPr>
          <a:xfrm>
            <a:off x="783774" y="1344842"/>
            <a:ext cx="1063304"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Department:</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90" name="TextBox 26"/>
          <p:cNvSpPr txBox="1"/>
          <p:nvPr/>
        </p:nvSpPr>
        <p:spPr>
          <a:xfrm>
            <a:off x="2372315" y="1341065"/>
            <a:ext cx="110900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Classification:</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91" name="TextBox 26"/>
          <p:cNvSpPr txBox="1"/>
          <p:nvPr/>
        </p:nvSpPr>
        <p:spPr>
          <a:xfrm>
            <a:off x="7012312" y="741225"/>
            <a:ext cx="519821"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Date:</a:t>
            </a:r>
            <a:endParaRPr lang="en-US" sz="1200" b="0" dirty="0">
              <a:solidFill>
                <a:srgbClr val="FF0000"/>
              </a:solidFill>
              <a:latin typeface="Calibri" panose="020F0502020204030204"/>
              <a:ea typeface="+mn-ea"/>
            </a:endParaRPr>
          </a:p>
        </p:txBody>
      </p:sp>
      <p:sp>
        <p:nvSpPr>
          <p:cNvPr id="192" name="Rectangle 191"/>
          <p:cNvSpPr/>
          <p:nvPr/>
        </p:nvSpPr>
        <p:spPr>
          <a:xfrm>
            <a:off x="7457772" y="800841"/>
            <a:ext cx="725714" cy="137160"/>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4/13/17</a:t>
            </a:r>
            <a:endParaRPr lang="en-US" sz="1050" b="0" dirty="0">
              <a:solidFill>
                <a:prstClr val="black"/>
              </a:solidFill>
            </a:endParaRPr>
          </a:p>
        </p:txBody>
      </p:sp>
      <p:grpSp>
        <p:nvGrpSpPr>
          <p:cNvPr id="193" name="Group 192"/>
          <p:cNvGrpSpPr/>
          <p:nvPr/>
        </p:nvGrpSpPr>
        <p:grpSpPr>
          <a:xfrm>
            <a:off x="1760261" y="1399857"/>
            <a:ext cx="549499" cy="152686"/>
            <a:chOff x="4769035" y="999721"/>
            <a:chExt cx="515368" cy="124631"/>
          </a:xfrm>
        </p:grpSpPr>
        <p:sp>
          <p:nvSpPr>
            <p:cNvPr id="194" name="Rectangle 193"/>
            <p:cNvSpPr/>
            <p:nvPr/>
          </p:nvSpPr>
          <p:spPr>
            <a:xfrm>
              <a:off x="4769035" y="999721"/>
              <a:ext cx="515368" cy="124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Select</a:t>
              </a:r>
              <a:endParaRPr lang="en-US" sz="1050" b="0" dirty="0">
                <a:solidFill>
                  <a:prstClr val="black"/>
                </a:solidFill>
              </a:endParaRPr>
            </a:p>
          </p:txBody>
        </p:sp>
        <p:sp>
          <p:nvSpPr>
            <p:cNvPr id="195" name="Isosceles Triangle 194"/>
            <p:cNvSpPr/>
            <p:nvPr/>
          </p:nvSpPr>
          <p:spPr>
            <a:xfrm rot="10800000">
              <a:off x="5235738"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197" name="Rectangle 196"/>
          <p:cNvSpPr/>
          <p:nvPr/>
        </p:nvSpPr>
        <p:spPr>
          <a:xfrm>
            <a:off x="3463548" y="1413536"/>
            <a:ext cx="999833"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Unrestricted</a:t>
            </a:r>
            <a:endParaRPr lang="en-US" sz="1050" b="0" dirty="0">
              <a:solidFill>
                <a:schemeClr val="tx1"/>
              </a:solidFill>
            </a:endParaRPr>
          </a:p>
        </p:txBody>
      </p:sp>
      <p:sp>
        <p:nvSpPr>
          <p:cNvPr id="198" name="Isosceles Triangle 197"/>
          <p:cNvSpPr/>
          <p:nvPr/>
        </p:nvSpPr>
        <p:spPr>
          <a:xfrm rot="10800000">
            <a:off x="4344053" y="1441254"/>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99" name="TextBox 26"/>
          <p:cNvSpPr txBox="1"/>
          <p:nvPr/>
        </p:nvSpPr>
        <p:spPr>
          <a:xfrm>
            <a:off x="4466584" y="1337742"/>
            <a:ext cx="1609415" cy="461665"/>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Third Party Proprietary Information:</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00" name="TextBox 26"/>
          <p:cNvSpPr txBox="1"/>
          <p:nvPr/>
        </p:nvSpPr>
        <p:spPr>
          <a:xfrm>
            <a:off x="6295804" y="1346297"/>
            <a:ext cx="1731760" cy="461665"/>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Organizational Conflict of Interest (</a:t>
            </a:r>
            <a:r>
              <a:rPr lang="en-US" sz="1200" b="0" dirty="0" smtClean="0">
                <a:solidFill>
                  <a:prstClr val="black"/>
                </a:solidFill>
                <a:latin typeface="Calibri" panose="020F0502020204030204"/>
                <a:ea typeface="+mn-ea"/>
              </a:rPr>
              <a:t>OCI):</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grpSp>
        <p:nvGrpSpPr>
          <p:cNvPr id="201" name="Group 200"/>
          <p:cNvGrpSpPr/>
          <p:nvPr/>
        </p:nvGrpSpPr>
        <p:grpSpPr>
          <a:xfrm>
            <a:off x="6042998" y="1413536"/>
            <a:ext cx="366201" cy="137160"/>
            <a:chOff x="3826692" y="999721"/>
            <a:chExt cx="366201" cy="137160"/>
          </a:xfrm>
        </p:grpSpPr>
        <p:sp>
          <p:nvSpPr>
            <p:cNvPr id="202" name="Rectangle 201"/>
            <p:cNvSpPr/>
            <p:nvPr/>
          </p:nvSpPr>
          <p:spPr>
            <a:xfrm>
              <a:off x="3826692" y="999721"/>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03" name="Isosceles Triangle 202"/>
            <p:cNvSpPr/>
            <p:nvPr/>
          </p:nvSpPr>
          <p:spPr>
            <a:xfrm rot="10800000">
              <a:off x="4121279"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grpSp>
        <p:nvGrpSpPr>
          <p:cNvPr id="204" name="Group 203"/>
          <p:cNvGrpSpPr/>
          <p:nvPr/>
        </p:nvGrpSpPr>
        <p:grpSpPr>
          <a:xfrm>
            <a:off x="7984275" y="1421704"/>
            <a:ext cx="366201" cy="137160"/>
            <a:chOff x="3826692" y="999721"/>
            <a:chExt cx="366201" cy="137160"/>
          </a:xfrm>
        </p:grpSpPr>
        <p:sp>
          <p:nvSpPr>
            <p:cNvPr id="205" name="Rectangle 204"/>
            <p:cNvSpPr/>
            <p:nvPr/>
          </p:nvSpPr>
          <p:spPr>
            <a:xfrm>
              <a:off x="3826692" y="999721"/>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06" name="Isosceles Triangle 205"/>
            <p:cNvSpPr/>
            <p:nvPr/>
          </p:nvSpPr>
          <p:spPr>
            <a:xfrm rot="10800000">
              <a:off x="4121279"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207" name="TextBox 26"/>
          <p:cNvSpPr txBox="1"/>
          <p:nvPr/>
        </p:nvSpPr>
        <p:spPr>
          <a:xfrm>
            <a:off x="740930" y="1563082"/>
            <a:ext cx="125617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Work Package(s):</a:t>
            </a:r>
            <a:endParaRPr lang="en-US" sz="1200" b="0" dirty="0">
              <a:solidFill>
                <a:srgbClr val="FF0000"/>
              </a:solidFill>
              <a:latin typeface="Calibri" panose="020F0502020204030204"/>
              <a:ea typeface="+mn-ea"/>
            </a:endParaRPr>
          </a:p>
        </p:txBody>
      </p:sp>
      <p:sp>
        <p:nvSpPr>
          <p:cNvPr id="213" name="Rectangle 212"/>
          <p:cNvSpPr/>
          <p:nvPr/>
        </p:nvSpPr>
        <p:spPr>
          <a:xfrm>
            <a:off x="1983933" y="1617642"/>
            <a:ext cx="999833"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schemeClr val="tx1"/>
                </a:solidFill>
              </a:rPr>
              <a:t>Work </a:t>
            </a:r>
            <a:r>
              <a:rPr lang="en-US" sz="1050" b="0" dirty="0" err="1" smtClean="0">
                <a:solidFill>
                  <a:schemeClr val="tx1"/>
                </a:solidFill>
              </a:rPr>
              <a:t>Packag</a:t>
            </a:r>
            <a:r>
              <a:rPr lang="en-US" sz="1050" b="0" dirty="0" smtClean="0">
                <a:solidFill>
                  <a:schemeClr val="tx1"/>
                </a:solidFill>
              </a:rPr>
              <a:t>…</a:t>
            </a:r>
            <a:endParaRPr lang="en-US" sz="1050" b="0" dirty="0">
              <a:solidFill>
                <a:schemeClr val="tx1"/>
              </a:solidFill>
            </a:endParaRPr>
          </a:p>
        </p:txBody>
      </p:sp>
      <p:sp>
        <p:nvSpPr>
          <p:cNvPr id="214" name="TextBox 26"/>
          <p:cNvSpPr txBox="1"/>
          <p:nvPr/>
        </p:nvSpPr>
        <p:spPr>
          <a:xfrm>
            <a:off x="2966697" y="1545717"/>
            <a:ext cx="988540"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Program(s):</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15" name="Rectangle 214"/>
          <p:cNvSpPr/>
          <p:nvPr/>
        </p:nvSpPr>
        <p:spPr>
          <a:xfrm>
            <a:off x="3875387" y="1600277"/>
            <a:ext cx="1077613" cy="1431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schemeClr val="tx1"/>
                </a:solidFill>
              </a:rPr>
              <a:t>ARCI FY15 </a:t>
            </a:r>
            <a:r>
              <a:rPr lang="en-US" sz="1050" b="0" dirty="0" smtClean="0">
                <a:solidFill>
                  <a:schemeClr val="tx1"/>
                </a:solidFill>
              </a:rPr>
              <a:t>Pro…</a:t>
            </a:r>
            <a:endParaRPr lang="en-US" sz="1050" b="0" dirty="0">
              <a:solidFill>
                <a:schemeClr val="tx1"/>
              </a:solidFill>
            </a:endParaRPr>
          </a:p>
        </p:txBody>
      </p:sp>
      <p:sp>
        <p:nvSpPr>
          <p:cNvPr id="244" name="TextBox 44"/>
          <p:cNvSpPr txBox="1"/>
          <p:nvPr/>
        </p:nvSpPr>
        <p:spPr>
          <a:xfrm>
            <a:off x="1076384" y="5064137"/>
            <a:ext cx="984565" cy="464095"/>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Hardware</a:t>
            </a:r>
          </a:p>
          <a:p>
            <a:pPr algn="r" fontAlgn="auto">
              <a:spcBef>
                <a:spcPts val="0"/>
              </a:spcBef>
              <a:spcAft>
                <a:spcPts val="0"/>
              </a:spcAft>
            </a:pPr>
            <a:r>
              <a:rPr lang="en-US" sz="1400" b="0" dirty="0" smtClean="0">
                <a:solidFill>
                  <a:prstClr val="black"/>
                </a:solidFill>
                <a:latin typeface="Calibri" panose="020F0502020204030204"/>
                <a:ea typeface="+mn-ea"/>
              </a:rPr>
              <a:t>List:</a:t>
            </a:r>
            <a:endParaRPr lang="en-US" sz="1400" b="0" dirty="0">
              <a:solidFill>
                <a:prstClr val="black"/>
              </a:solidFill>
              <a:latin typeface="Calibri" panose="020F0502020204030204"/>
              <a:ea typeface="+mn-ea"/>
            </a:endParaRPr>
          </a:p>
        </p:txBody>
      </p:sp>
      <p:grpSp>
        <p:nvGrpSpPr>
          <p:cNvPr id="41" name="Group 40"/>
          <p:cNvGrpSpPr/>
          <p:nvPr/>
        </p:nvGrpSpPr>
        <p:grpSpPr>
          <a:xfrm>
            <a:off x="750466" y="4511871"/>
            <a:ext cx="7590643" cy="524448"/>
            <a:chOff x="750803" y="3370092"/>
            <a:chExt cx="7590643" cy="524448"/>
          </a:xfrm>
        </p:grpSpPr>
        <p:grpSp>
          <p:nvGrpSpPr>
            <p:cNvPr id="230" name="Group 229"/>
            <p:cNvGrpSpPr/>
            <p:nvPr/>
          </p:nvGrpSpPr>
          <p:grpSpPr>
            <a:xfrm>
              <a:off x="1075268" y="3370092"/>
              <a:ext cx="7266178" cy="524448"/>
              <a:chOff x="807729" y="2485593"/>
              <a:chExt cx="7134524" cy="524448"/>
            </a:xfrm>
          </p:grpSpPr>
          <p:sp>
            <p:nvSpPr>
              <p:cNvPr id="231" name="TextBox 44"/>
              <p:cNvSpPr txBox="1"/>
              <p:nvPr/>
            </p:nvSpPr>
            <p:spPr>
              <a:xfrm>
                <a:off x="807729" y="2503789"/>
                <a:ext cx="966726" cy="464095"/>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Additional</a:t>
                </a:r>
              </a:p>
              <a:p>
                <a:pPr algn="r" fontAlgn="auto">
                  <a:spcBef>
                    <a:spcPts val="0"/>
                  </a:spcBef>
                  <a:spcAft>
                    <a:spcPts val="0"/>
                  </a:spcAft>
                </a:pPr>
                <a:r>
                  <a:rPr lang="en-US" sz="1400" b="0" dirty="0" smtClean="0">
                    <a:solidFill>
                      <a:prstClr val="black"/>
                    </a:solidFill>
                    <a:latin typeface="Calibri" panose="020F0502020204030204"/>
                    <a:ea typeface="+mn-ea"/>
                  </a:rPr>
                  <a:t>Recipients:</a:t>
                </a:r>
                <a:endParaRPr lang="en-US" sz="1400" b="0" dirty="0">
                  <a:solidFill>
                    <a:prstClr val="black"/>
                  </a:solidFill>
                  <a:latin typeface="Calibri" panose="020F0502020204030204"/>
                  <a:ea typeface="+mn-ea"/>
                </a:endParaRPr>
              </a:p>
            </p:txBody>
          </p:sp>
          <p:sp>
            <p:nvSpPr>
              <p:cNvPr id="232" name="Rectangle 231"/>
              <p:cNvSpPr/>
              <p:nvPr/>
            </p:nvSpPr>
            <p:spPr>
              <a:xfrm>
                <a:off x="1724845"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33" name="Rectangle 232"/>
              <p:cNvSpPr/>
              <p:nvPr/>
            </p:nvSpPr>
            <p:spPr>
              <a:xfrm>
                <a:off x="1775882" y="2535274"/>
                <a:ext cx="5100003" cy="42090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234" name="Rectangle 233"/>
              <p:cNvSpPr/>
              <p:nvPr/>
            </p:nvSpPr>
            <p:spPr>
              <a:xfrm>
                <a:off x="1969722" y="2599321"/>
                <a:ext cx="4717655" cy="205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err="1">
                    <a:solidFill>
                      <a:prstClr val="black"/>
                    </a:solidFill>
                  </a:rPr>
                  <a:t>DeRancy</a:t>
                </a:r>
                <a:r>
                  <a:rPr lang="en-US" sz="800" b="0" dirty="0">
                    <a:solidFill>
                      <a:prstClr val="black"/>
                    </a:solidFill>
                  </a:rPr>
                  <a:t>, Daniel G.</a:t>
                </a:r>
              </a:p>
            </p:txBody>
          </p:sp>
          <p:sp>
            <p:nvSpPr>
              <p:cNvPr id="235" name="Rectangle 234"/>
              <p:cNvSpPr/>
              <p:nvPr/>
            </p:nvSpPr>
            <p:spPr>
              <a:xfrm>
                <a:off x="6923935" y="2615749"/>
                <a:ext cx="448916" cy="216361"/>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236" name="Rectangle 235"/>
              <p:cNvSpPr/>
              <p:nvPr/>
            </p:nvSpPr>
            <p:spPr>
              <a:xfrm>
                <a:off x="7422415" y="2612929"/>
                <a:ext cx="448916" cy="21918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Del</a:t>
                </a:r>
                <a:endParaRPr lang="en-US" sz="1200" b="0" dirty="0">
                  <a:solidFill>
                    <a:schemeClr val="bg2">
                      <a:lumMod val="50000"/>
                    </a:schemeClr>
                  </a:solidFill>
                </a:endParaRPr>
              </a:p>
            </p:txBody>
          </p:sp>
          <p:sp>
            <p:nvSpPr>
              <p:cNvPr id="237" name="Flowchart: Process 236"/>
              <p:cNvSpPr/>
              <p:nvPr/>
            </p:nvSpPr>
            <p:spPr>
              <a:xfrm>
                <a:off x="1820347" y="265750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8" name="Straight Connector 237"/>
              <p:cNvCxnSpPr/>
              <p:nvPr/>
            </p:nvCxnSpPr>
            <p:spPr>
              <a:xfrm>
                <a:off x="6732234" y="2562867"/>
                <a:ext cx="0" cy="39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9" name="Isosceles Triangle 238"/>
              <p:cNvSpPr/>
              <p:nvPr/>
            </p:nvSpPr>
            <p:spPr>
              <a:xfrm>
                <a:off x="6757888" y="28357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Isosceles Triangle 239"/>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Flowchart: Process 240"/>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5" name="Rectangle 244"/>
            <p:cNvSpPr/>
            <p:nvPr/>
          </p:nvSpPr>
          <p:spPr>
            <a:xfrm>
              <a:off x="750803" y="3423449"/>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t>
              </a:r>
              <a:endParaRPr lang="en-US" b="1" dirty="0">
                <a:solidFill>
                  <a:schemeClr val="tx1"/>
                </a:solidFill>
              </a:endParaRPr>
            </a:p>
          </p:txBody>
        </p:sp>
      </p:grpSp>
      <p:sp>
        <p:nvSpPr>
          <p:cNvPr id="247" name="Rectangle 246"/>
          <p:cNvSpPr/>
          <p:nvPr/>
        </p:nvSpPr>
        <p:spPr>
          <a:xfrm>
            <a:off x="758585" y="5092744"/>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t>
            </a:r>
            <a:endParaRPr lang="en-US" b="1" dirty="0">
              <a:solidFill>
                <a:schemeClr val="tx1"/>
              </a:solidFill>
            </a:endParaRPr>
          </a:p>
        </p:txBody>
      </p:sp>
      <p:grpSp>
        <p:nvGrpSpPr>
          <p:cNvPr id="276" name="Group 275"/>
          <p:cNvGrpSpPr/>
          <p:nvPr/>
        </p:nvGrpSpPr>
        <p:grpSpPr>
          <a:xfrm>
            <a:off x="740930" y="2485391"/>
            <a:ext cx="7591639" cy="566999"/>
            <a:chOff x="749806" y="3329423"/>
            <a:chExt cx="7591639" cy="566999"/>
          </a:xfrm>
        </p:grpSpPr>
        <p:grpSp>
          <p:nvGrpSpPr>
            <p:cNvPr id="277" name="Group 276"/>
            <p:cNvGrpSpPr/>
            <p:nvPr/>
          </p:nvGrpSpPr>
          <p:grpSpPr>
            <a:xfrm>
              <a:off x="1039845" y="3329423"/>
              <a:ext cx="7301600" cy="566999"/>
              <a:chOff x="772949" y="2444924"/>
              <a:chExt cx="7169304" cy="566999"/>
            </a:xfrm>
          </p:grpSpPr>
          <p:sp>
            <p:nvSpPr>
              <p:cNvPr id="279" name="TextBox 44"/>
              <p:cNvSpPr txBox="1"/>
              <p:nvPr/>
            </p:nvSpPr>
            <p:spPr>
              <a:xfrm>
                <a:off x="772949" y="2444924"/>
                <a:ext cx="966726" cy="566999"/>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100" b="0" dirty="0" smtClean="0">
                    <a:solidFill>
                      <a:prstClr val="black"/>
                    </a:solidFill>
                    <a:latin typeface="Calibri" panose="020F0502020204030204"/>
                    <a:ea typeface="+mn-ea"/>
                  </a:rPr>
                  <a:t>Action</a:t>
                </a:r>
              </a:p>
              <a:p>
                <a:pPr algn="r" fontAlgn="auto">
                  <a:spcBef>
                    <a:spcPts val="0"/>
                  </a:spcBef>
                  <a:spcAft>
                    <a:spcPts val="0"/>
                  </a:spcAft>
                </a:pPr>
                <a:r>
                  <a:rPr lang="en-US" sz="1100" b="0" dirty="0" smtClean="0">
                    <a:solidFill>
                      <a:prstClr val="black"/>
                    </a:solidFill>
                    <a:latin typeface="Calibri" panose="020F0502020204030204"/>
                    <a:ea typeface="+mn-ea"/>
                  </a:rPr>
                  <a:t>Responsible</a:t>
                </a:r>
              </a:p>
              <a:p>
                <a:pPr algn="r" fontAlgn="auto">
                  <a:spcBef>
                    <a:spcPts val="0"/>
                  </a:spcBef>
                  <a:spcAft>
                    <a:spcPts val="0"/>
                  </a:spcAft>
                </a:pPr>
                <a:r>
                  <a:rPr lang="en-US" sz="1100" b="0" dirty="0" smtClean="0">
                    <a:solidFill>
                      <a:prstClr val="black"/>
                    </a:solidFill>
                    <a:latin typeface="Calibri" panose="020F0502020204030204"/>
                    <a:ea typeface="+mn-ea"/>
                  </a:rPr>
                  <a:t>Persons:</a:t>
                </a:r>
                <a:endParaRPr lang="en-US" sz="1100" b="0" dirty="0">
                  <a:solidFill>
                    <a:prstClr val="black"/>
                  </a:solidFill>
                  <a:latin typeface="Calibri" panose="020F0502020204030204"/>
                  <a:ea typeface="+mn-ea"/>
                </a:endParaRPr>
              </a:p>
            </p:txBody>
          </p:sp>
          <p:sp>
            <p:nvSpPr>
              <p:cNvPr id="280" name="Rectangle 279"/>
              <p:cNvSpPr/>
              <p:nvPr/>
            </p:nvSpPr>
            <p:spPr>
              <a:xfrm>
                <a:off x="1724845"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81" name="Rectangle 280"/>
              <p:cNvSpPr/>
              <p:nvPr/>
            </p:nvSpPr>
            <p:spPr>
              <a:xfrm>
                <a:off x="1775882" y="2535274"/>
                <a:ext cx="5100003" cy="42090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282" name="Rectangle 281"/>
              <p:cNvSpPr/>
              <p:nvPr/>
            </p:nvSpPr>
            <p:spPr>
              <a:xfrm>
                <a:off x="1969722" y="2599321"/>
                <a:ext cx="4717655" cy="205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a:solidFill>
                      <a:prstClr val="black"/>
                    </a:solidFill>
                  </a:rPr>
                  <a:t>Mullins, Jeremiyah (Jeremiyah)</a:t>
                </a:r>
              </a:p>
            </p:txBody>
          </p:sp>
          <p:sp>
            <p:nvSpPr>
              <p:cNvPr id="283" name="Rectangle 282"/>
              <p:cNvSpPr/>
              <p:nvPr/>
            </p:nvSpPr>
            <p:spPr>
              <a:xfrm>
                <a:off x="6923935" y="2615749"/>
                <a:ext cx="448916" cy="220007"/>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284" name="Rectangle 283"/>
              <p:cNvSpPr/>
              <p:nvPr/>
            </p:nvSpPr>
            <p:spPr>
              <a:xfrm>
                <a:off x="7422415" y="2615751"/>
                <a:ext cx="448916" cy="22000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Del</a:t>
                </a:r>
                <a:endParaRPr lang="en-US" sz="1200" b="0" dirty="0">
                  <a:solidFill>
                    <a:schemeClr val="bg2">
                      <a:lumMod val="50000"/>
                    </a:schemeClr>
                  </a:solidFill>
                </a:endParaRPr>
              </a:p>
            </p:txBody>
          </p:sp>
          <p:sp>
            <p:nvSpPr>
              <p:cNvPr id="285" name="Flowchart: Process 284"/>
              <p:cNvSpPr/>
              <p:nvPr/>
            </p:nvSpPr>
            <p:spPr>
              <a:xfrm>
                <a:off x="1820347" y="265750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6" name="Straight Connector 285"/>
              <p:cNvCxnSpPr/>
              <p:nvPr/>
            </p:nvCxnSpPr>
            <p:spPr>
              <a:xfrm>
                <a:off x="6732234" y="2562867"/>
                <a:ext cx="0" cy="39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7" name="Isosceles Triangle 286"/>
              <p:cNvSpPr/>
              <p:nvPr/>
            </p:nvSpPr>
            <p:spPr>
              <a:xfrm>
                <a:off x="6757888" y="28357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Isosceles Triangle 287"/>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Flowchart: Process 288"/>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8" name="Rectangle 277"/>
            <p:cNvSpPr/>
            <p:nvPr/>
          </p:nvSpPr>
          <p:spPr>
            <a:xfrm>
              <a:off x="749806" y="3370092"/>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t>
              </a:r>
              <a:endParaRPr lang="en-US" b="1" dirty="0">
                <a:solidFill>
                  <a:schemeClr val="tx1"/>
                </a:solidFill>
              </a:endParaRPr>
            </a:p>
          </p:txBody>
        </p:sp>
      </p:grpSp>
      <p:grpSp>
        <p:nvGrpSpPr>
          <p:cNvPr id="42" name="Group 41"/>
          <p:cNvGrpSpPr/>
          <p:nvPr/>
        </p:nvGrpSpPr>
        <p:grpSpPr>
          <a:xfrm>
            <a:off x="743254" y="1940902"/>
            <a:ext cx="7590643" cy="524448"/>
            <a:chOff x="743254" y="1771083"/>
            <a:chExt cx="7590643" cy="524448"/>
          </a:xfrm>
        </p:grpSpPr>
        <p:grpSp>
          <p:nvGrpSpPr>
            <p:cNvPr id="248" name="Group 247"/>
            <p:cNvGrpSpPr/>
            <p:nvPr/>
          </p:nvGrpSpPr>
          <p:grpSpPr>
            <a:xfrm>
              <a:off x="743254" y="1771083"/>
              <a:ext cx="7590643" cy="524448"/>
              <a:chOff x="750803" y="3370092"/>
              <a:chExt cx="7590643" cy="524448"/>
            </a:xfrm>
          </p:grpSpPr>
          <p:grpSp>
            <p:nvGrpSpPr>
              <p:cNvPr id="249" name="Group 248"/>
              <p:cNvGrpSpPr/>
              <p:nvPr/>
            </p:nvGrpSpPr>
            <p:grpSpPr>
              <a:xfrm>
                <a:off x="1083934" y="3370092"/>
                <a:ext cx="7257512" cy="524448"/>
                <a:chOff x="816238" y="2485593"/>
                <a:chExt cx="7126015" cy="524448"/>
              </a:xfrm>
            </p:grpSpPr>
            <p:sp>
              <p:nvSpPr>
                <p:cNvPr id="251" name="TextBox 44"/>
                <p:cNvSpPr txBox="1"/>
                <p:nvPr/>
              </p:nvSpPr>
              <p:spPr>
                <a:xfrm>
                  <a:off x="816238" y="2496325"/>
                  <a:ext cx="966726" cy="464095"/>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Approver(s):</a:t>
                  </a:r>
                  <a:r>
                    <a:rPr lang="en-US" sz="1400" b="0" dirty="0" smtClean="0">
                      <a:solidFill>
                        <a:srgbClr val="FF0000"/>
                      </a:solidFill>
                      <a:latin typeface="Calibri" panose="020F0502020204030204"/>
                      <a:ea typeface="+mn-ea"/>
                    </a:rPr>
                    <a:t>*</a:t>
                  </a:r>
                  <a:endParaRPr lang="en-US" sz="1400" b="0" dirty="0">
                    <a:solidFill>
                      <a:srgbClr val="FF0000"/>
                    </a:solidFill>
                    <a:latin typeface="Calibri" panose="020F0502020204030204"/>
                    <a:ea typeface="+mn-ea"/>
                  </a:endParaRPr>
                </a:p>
              </p:txBody>
            </p:sp>
            <p:sp>
              <p:nvSpPr>
                <p:cNvPr id="252" name="Rectangle 251"/>
                <p:cNvSpPr/>
                <p:nvPr/>
              </p:nvSpPr>
              <p:spPr>
                <a:xfrm>
                  <a:off x="1724845"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53" name="Rectangle 252"/>
                <p:cNvSpPr/>
                <p:nvPr/>
              </p:nvSpPr>
              <p:spPr>
                <a:xfrm>
                  <a:off x="1775882" y="2535274"/>
                  <a:ext cx="5100003" cy="42090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254" name="Rectangle 253"/>
                <p:cNvSpPr/>
                <p:nvPr/>
              </p:nvSpPr>
              <p:spPr>
                <a:xfrm>
                  <a:off x="1969722" y="2599321"/>
                  <a:ext cx="4717655" cy="205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a:solidFill>
                        <a:prstClr val="black"/>
                      </a:solidFill>
                    </a:rPr>
                    <a:t>Jones, William (P)</a:t>
                  </a:r>
                </a:p>
              </p:txBody>
            </p:sp>
            <p:sp>
              <p:nvSpPr>
                <p:cNvPr id="255" name="Rectangle 254"/>
                <p:cNvSpPr/>
                <p:nvPr/>
              </p:nvSpPr>
              <p:spPr>
                <a:xfrm>
                  <a:off x="6923935" y="2615749"/>
                  <a:ext cx="448916" cy="20142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256" name="Rectangle 255"/>
                <p:cNvSpPr/>
                <p:nvPr/>
              </p:nvSpPr>
              <p:spPr>
                <a:xfrm>
                  <a:off x="7422415" y="2615750"/>
                  <a:ext cx="448916" cy="20142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Del</a:t>
                  </a:r>
                  <a:endParaRPr lang="en-US" sz="1200" b="0" dirty="0">
                    <a:solidFill>
                      <a:schemeClr val="bg2">
                        <a:lumMod val="50000"/>
                      </a:schemeClr>
                    </a:solidFill>
                  </a:endParaRPr>
                </a:p>
              </p:txBody>
            </p:sp>
            <p:sp>
              <p:nvSpPr>
                <p:cNvPr id="257" name="Flowchart: Process 256"/>
                <p:cNvSpPr/>
                <p:nvPr/>
              </p:nvSpPr>
              <p:spPr>
                <a:xfrm>
                  <a:off x="1820347" y="265750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8" name="Straight Connector 257"/>
                <p:cNvCxnSpPr/>
                <p:nvPr/>
              </p:nvCxnSpPr>
              <p:spPr>
                <a:xfrm>
                  <a:off x="6732234" y="2562867"/>
                  <a:ext cx="0" cy="39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9" name="Isosceles Triangle 258"/>
                <p:cNvSpPr/>
                <p:nvPr/>
              </p:nvSpPr>
              <p:spPr>
                <a:xfrm>
                  <a:off x="6757888" y="28357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Isosceles Triangle 259"/>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Flowchart: Process 260"/>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0" name="Rectangle 249"/>
              <p:cNvSpPr/>
              <p:nvPr/>
            </p:nvSpPr>
            <p:spPr>
              <a:xfrm>
                <a:off x="750803" y="3423449"/>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t>
                </a:r>
                <a:endParaRPr lang="en-US" b="1" dirty="0">
                  <a:solidFill>
                    <a:schemeClr val="tx1"/>
                  </a:solidFill>
                </a:endParaRPr>
              </a:p>
            </p:txBody>
          </p:sp>
        </p:grpSp>
        <p:sp>
          <p:nvSpPr>
            <p:cNvPr id="222" name="Rectangle 221"/>
            <p:cNvSpPr/>
            <p:nvPr/>
          </p:nvSpPr>
          <p:spPr>
            <a:xfrm>
              <a:off x="2152798" y="2102663"/>
              <a:ext cx="3322160" cy="141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i="1" dirty="0" smtClean="0">
                  <a:solidFill>
                    <a:prstClr val="black"/>
                  </a:solidFill>
                </a:rPr>
                <a:t>(A</a:t>
              </a:r>
              <a:r>
                <a:rPr lang="en-US" sz="800" b="0" i="1" dirty="0">
                  <a:solidFill>
                    <a:prstClr val="black"/>
                  </a:solidFill>
                </a:rPr>
                <a:t>) = Approved;  (R) = Rework;  (P) = Pending;  (X) = No Action Require</a:t>
              </a:r>
              <a:endParaRPr lang="en-US" sz="1050" b="0" dirty="0">
                <a:solidFill>
                  <a:prstClr val="black"/>
                </a:solidFill>
              </a:endParaRPr>
            </a:p>
          </p:txBody>
        </p:sp>
      </p:grpSp>
      <p:grpSp>
        <p:nvGrpSpPr>
          <p:cNvPr id="44" name="Group 43"/>
          <p:cNvGrpSpPr/>
          <p:nvPr/>
        </p:nvGrpSpPr>
        <p:grpSpPr>
          <a:xfrm>
            <a:off x="752779" y="3112157"/>
            <a:ext cx="7590643" cy="1357719"/>
            <a:chOff x="743254" y="2342263"/>
            <a:chExt cx="7590643" cy="1357719"/>
          </a:xfrm>
        </p:grpSpPr>
        <p:grpSp>
          <p:nvGrpSpPr>
            <p:cNvPr id="262" name="Group 261"/>
            <p:cNvGrpSpPr/>
            <p:nvPr/>
          </p:nvGrpSpPr>
          <p:grpSpPr>
            <a:xfrm>
              <a:off x="743254" y="2342263"/>
              <a:ext cx="7590643" cy="1357719"/>
              <a:chOff x="750803" y="3370091"/>
              <a:chExt cx="7590643" cy="1357719"/>
            </a:xfrm>
          </p:grpSpPr>
          <p:grpSp>
            <p:nvGrpSpPr>
              <p:cNvPr id="263" name="Group 262"/>
              <p:cNvGrpSpPr/>
              <p:nvPr/>
            </p:nvGrpSpPr>
            <p:grpSpPr>
              <a:xfrm>
                <a:off x="1082480" y="3370091"/>
                <a:ext cx="7258966" cy="1357719"/>
                <a:chOff x="814810" y="2485592"/>
                <a:chExt cx="7127443" cy="1357719"/>
              </a:xfrm>
            </p:grpSpPr>
            <p:sp>
              <p:nvSpPr>
                <p:cNvPr id="265" name="TextBox 44"/>
                <p:cNvSpPr txBox="1"/>
                <p:nvPr/>
              </p:nvSpPr>
              <p:spPr>
                <a:xfrm>
                  <a:off x="814810" y="2494381"/>
                  <a:ext cx="966726" cy="464095"/>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Program</a:t>
                  </a:r>
                </a:p>
                <a:p>
                  <a:pPr algn="r" fontAlgn="auto">
                    <a:spcBef>
                      <a:spcPts val="0"/>
                    </a:spcBef>
                    <a:spcAft>
                      <a:spcPts val="0"/>
                    </a:spcAft>
                  </a:pPr>
                  <a:r>
                    <a:rPr lang="en-US" sz="1400" b="0" dirty="0" smtClean="0">
                      <a:solidFill>
                        <a:prstClr val="black"/>
                      </a:solidFill>
                      <a:latin typeface="Calibri" panose="020F0502020204030204"/>
                      <a:ea typeface="+mn-ea"/>
                    </a:rPr>
                    <a:t>Recipients:</a:t>
                  </a:r>
                  <a:endParaRPr lang="en-US" sz="1400" b="0" dirty="0">
                    <a:solidFill>
                      <a:prstClr val="black"/>
                    </a:solidFill>
                    <a:latin typeface="Calibri" panose="020F0502020204030204"/>
                    <a:ea typeface="+mn-ea"/>
                  </a:endParaRPr>
                </a:p>
              </p:txBody>
            </p:sp>
            <p:sp>
              <p:nvSpPr>
                <p:cNvPr id="266" name="Rectangle 265"/>
                <p:cNvSpPr/>
                <p:nvPr/>
              </p:nvSpPr>
              <p:spPr>
                <a:xfrm>
                  <a:off x="1724845" y="2485592"/>
                  <a:ext cx="6217408" cy="135771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67" name="Rectangle 266"/>
                <p:cNvSpPr/>
                <p:nvPr/>
              </p:nvSpPr>
              <p:spPr>
                <a:xfrm>
                  <a:off x="1775882" y="2535274"/>
                  <a:ext cx="5100003" cy="1270744"/>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268" name="Rectangle 267"/>
                <p:cNvSpPr/>
                <p:nvPr/>
              </p:nvSpPr>
              <p:spPr>
                <a:xfrm>
                  <a:off x="1969722" y="2599321"/>
                  <a:ext cx="4717655" cy="10456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Baldwin, Kathleen;  Batt, Lisa;  </a:t>
                  </a:r>
                  <a:r>
                    <a:rPr lang="en-US" sz="800" b="0" dirty="0" err="1">
                      <a:solidFill>
                        <a:prstClr val="black"/>
                      </a:solidFill>
                    </a:rPr>
                    <a:t>Batz</a:t>
                  </a:r>
                  <a:r>
                    <a:rPr lang="en-US" sz="800" b="0" dirty="0">
                      <a:solidFill>
                        <a:prstClr val="black"/>
                      </a:solidFill>
                    </a:rPr>
                    <a:t>, David;  Baxter, Steven;  Benson, Robert;  </a:t>
                  </a:r>
                  <a:r>
                    <a:rPr lang="en-US" sz="800" b="0" dirty="0" err="1">
                      <a:solidFill>
                        <a:prstClr val="black"/>
                      </a:solidFill>
                    </a:rPr>
                    <a:t>Burcin</a:t>
                  </a:r>
                  <a:r>
                    <a:rPr lang="en-US" sz="800" b="0" dirty="0">
                      <a:solidFill>
                        <a:prstClr val="black"/>
                      </a:solidFill>
                    </a:rPr>
                    <a:t>, William;  </a:t>
                  </a:r>
                  <a:r>
                    <a:rPr lang="en-US" sz="800" b="0" dirty="0" err="1">
                      <a:solidFill>
                        <a:prstClr val="black"/>
                      </a:solidFill>
                    </a:rPr>
                    <a:t>Calesaric</a:t>
                  </a:r>
                  <a:r>
                    <a:rPr lang="en-US" sz="800" b="0" dirty="0">
                      <a:solidFill>
                        <a:prstClr val="black"/>
                      </a:solidFill>
                    </a:rPr>
                    <a:t>, Steve;  </a:t>
                  </a:r>
                  <a:r>
                    <a:rPr lang="en-US" sz="800" b="0" dirty="0" err="1">
                      <a:solidFill>
                        <a:prstClr val="black"/>
                      </a:solidFill>
                    </a:rPr>
                    <a:t>Cashin</a:t>
                  </a:r>
                  <a:r>
                    <a:rPr lang="en-US" sz="800" b="0" dirty="0">
                      <a:solidFill>
                        <a:prstClr val="black"/>
                      </a:solidFill>
                    </a:rPr>
                    <a:t>, Jack;  </a:t>
                  </a:r>
                  <a:r>
                    <a:rPr lang="en-US" sz="800" b="0" dirty="0" err="1">
                      <a:solidFill>
                        <a:prstClr val="black"/>
                      </a:solidFill>
                    </a:rPr>
                    <a:t>Charlsen</a:t>
                  </a:r>
                  <a:r>
                    <a:rPr lang="en-US" sz="800" b="0" dirty="0">
                      <a:solidFill>
                        <a:prstClr val="black"/>
                      </a:solidFill>
                    </a:rPr>
                    <a:t>, Randolph;  </a:t>
                  </a:r>
                  <a:r>
                    <a:rPr lang="en-US" sz="800" b="0" dirty="0" err="1">
                      <a:solidFill>
                        <a:prstClr val="black"/>
                      </a:solidFill>
                    </a:rPr>
                    <a:t>Colleyacme</a:t>
                  </a:r>
                  <a:r>
                    <a:rPr lang="en-US" sz="800" b="0" dirty="0">
                      <a:solidFill>
                        <a:prstClr val="black"/>
                      </a:solidFill>
                    </a:rPr>
                    <a:t>, Mark;  </a:t>
                  </a:r>
                  <a:r>
                    <a:rPr lang="en-US" sz="800" b="0" dirty="0" err="1">
                      <a:solidFill>
                        <a:prstClr val="black"/>
                      </a:solidFill>
                    </a:rPr>
                    <a:t>Domergue</a:t>
                  </a:r>
                  <a:r>
                    <a:rPr lang="en-US" sz="800" b="0" dirty="0">
                      <a:solidFill>
                        <a:prstClr val="black"/>
                      </a:solidFill>
                    </a:rPr>
                    <a:t>, Juan;  </a:t>
                  </a:r>
                  <a:r>
                    <a:rPr lang="en-US" sz="800" b="0" dirty="0" err="1">
                      <a:solidFill>
                        <a:prstClr val="black"/>
                      </a:solidFill>
                    </a:rPr>
                    <a:t>Eisenbaum</a:t>
                  </a:r>
                  <a:r>
                    <a:rPr lang="en-US" sz="800" b="0" dirty="0">
                      <a:solidFill>
                        <a:prstClr val="black"/>
                      </a:solidFill>
                    </a:rPr>
                    <a:t>, Jason;  Eubank, Joey;  Fanto, Joseph;  </a:t>
                  </a:r>
                  <a:r>
                    <a:rPr lang="en-US" sz="800" b="0" dirty="0" err="1">
                      <a:solidFill>
                        <a:prstClr val="black"/>
                      </a:solidFill>
                    </a:rPr>
                    <a:t>Ferreri</a:t>
                  </a:r>
                  <a:r>
                    <a:rPr lang="en-US" sz="800" b="0" dirty="0">
                      <a:solidFill>
                        <a:prstClr val="black"/>
                      </a:solidFill>
                    </a:rPr>
                    <a:t>, Karen;  Gorsuch, Wayne;  Grayson, Bobbi;  Griffith, Stanley;  Hill, Wayne;  Idris, Hind;  Jones, William;  Lane, John;  Lemus, </a:t>
                  </a:r>
                  <a:r>
                    <a:rPr lang="en-US" sz="800" b="0" dirty="0" err="1">
                      <a:solidFill>
                        <a:prstClr val="black"/>
                      </a:solidFill>
                    </a:rPr>
                    <a:t>Nimssi</a:t>
                  </a:r>
                  <a:r>
                    <a:rPr lang="en-US" sz="800" b="0" dirty="0">
                      <a:solidFill>
                        <a:prstClr val="black"/>
                      </a:solidFill>
                    </a:rPr>
                    <a:t>;  Lukasik, Jeffrey;  Macdonald, Gina;  Mason, Deborah;  Menendez, Emanuel;  Mullins, Jeremiyah;  Murphy, Megan;  Myers, Janet;  Neckar, Adam;  Oliver, Stacey;  Palumbo, Dominic;  Parrott, Renee;  Randall, David;  Scully, Keith;  Spittle, Jesse;  Thomas, Kenneth;  Thornton, Patrick;  Trump, Savannah;  Underwood, Peggy;  Vest, Rita;  </a:t>
                  </a:r>
                  <a:r>
                    <a:rPr lang="en-US" sz="800" b="0" dirty="0" err="1">
                      <a:solidFill>
                        <a:prstClr val="black"/>
                      </a:solidFill>
                    </a:rPr>
                    <a:t>Vidrascu</a:t>
                  </a:r>
                  <a:r>
                    <a:rPr lang="en-US" sz="800" b="0" dirty="0">
                      <a:solidFill>
                        <a:prstClr val="black"/>
                      </a:solidFill>
                    </a:rPr>
                    <a:t>, </a:t>
                  </a:r>
                  <a:r>
                    <a:rPr lang="en-US" sz="800" b="0" dirty="0" err="1">
                      <a:solidFill>
                        <a:prstClr val="black"/>
                      </a:solidFill>
                    </a:rPr>
                    <a:t>Radu</a:t>
                  </a:r>
                  <a:r>
                    <a:rPr lang="en-US" sz="800" b="0" dirty="0">
                      <a:solidFill>
                        <a:prstClr val="black"/>
                      </a:solidFill>
                    </a:rPr>
                    <a:t>;  Waugh, Susan;  Williams, Karen;  Yerkes, Paul;  </a:t>
                  </a:r>
                  <a:r>
                    <a:rPr lang="en-US" sz="800" b="0" dirty="0" err="1">
                      <a:solidFill>
                        <a:prstClr val="black"/>
                      </a:solidFill>
                    </a:rPr>
                    <a:t>Zajkowski</a:t>
                  </a:r>
                  <a:r>
                    <a:rPr lang="en-US" sz="800" b="0" dirty="0">
                      <a:solidFill>
                        <a:prstClr val="black"/>
                      </a:solidFill>
                    </a:rPr>
                    <a:t>, Stephen</a:t>
                  </a:r>
                </a:p>
              </p:txBody>
            </p:sp>
            <p:sp>
              <p:nvSpPr>
                <p:cNvPr id="269" name="Rectangle 268"/>
                <p:cNvSpPr/>
                <p:nvPr/>
              </p:nvSpPr>
              <p:spPr>
                <a:xfrm>
                  <a:off x="6923935" y="2615750"/>
                  <a:ext cx="448916" cy="20514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270" name="Rectangle 269"/>
                <p:cNvSpPr/>
                <p:nvPr/>
              </p:nvSpPr>
              <p:spPr>
                <a:xfrm>
                  <a:off x="7422415" y="2615750"/>
                  <a:ext cx="448916" cy="20514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Del</a:t>
                  </a:r>
                  <a:endParaRPr lang="en-US" sz="1200" b="0" dirty="0">
                    <a:solidFill>
                      <a:schemeClr val="bg2">
                        <a:lumMod val="50000"/>
                      </a:schemeClr>
                    </a:solidFill>
                  </a:endParaRPr>
                </a:p>
              </p:txBody>
            </p:sp>
            <p:sp>
              <p:nvSpPr>
                <p:cNvPr id="271" name="Flowchart: Process 270"/>
                <p:cNvSpPr/>
                <p:nvPr/>
              </p:nvSpPr>
              <p:spPr>
                <a:xfrm>
                  <a:off x="1820347" y="265750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2" name="Straight Connector 271"/>
                <p:cNvCxnSpPr/>
                <p:nvPr/>
              </p:nvCxnSpPr>
              <p:spPr>
                <a:xfrm>
                  <a:off x="6732234" y="2562867"/>
                  <a:ext cx="0" cy="39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3" name="Isosceles Triangle 272"/>
                <p:cNvSpPr/>
                <p:nvPr/>
              </p:nvSpPr>
              <p:spPr>
                <a:xfrm>
                  <a:off x="6757888" y="28357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Isosceles Triangle 273"/>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Flowchart: Process 274"/>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4" name="Rectangle 263"/>
              <p:cNvSpPr/>
              <p:nvPr/>
            </p:nvSpPr>
            <p:spPr>
              <a:xfrm>
                <a:off x="750803" y="3423449"/>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t>
                </a:r>
                <a:endParaRPr lang="en-US" b="1" dirty="0">
                  <a:solidFill>
                    <a:schemeClr val="tx1"/>
                  </a:solidFill>
                </a:endParaRPr>
              </a:p>
            </p:txBody>
          </p:sp>
        </p:grpSp>
        <p:sp>
          <p:nvSpPr>
            <p:cNvPr id="223" name="Rectangle 222"/>
            <p:cNvSpPr/>
            <p:nvPr/>
          </p:nvSpPr>
          <p:spPr>
            <a:xfrm>
              <a:off x="2158204" y="3455979"/>
              <a:ext cx="2726717" cy="238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i="1" dirty="0">
                  <a:solidFill>
                    <a:prstClr val="black"/>
                  </a:solidFill>
                </a:rPr>
                <a:t>(Automatically filled based on program(s) selected)</a:t>
              </a:r>
              <a:endParaRPr lang="en-US" sz="1050" b="0" dirty="0">
                <a:solidFill>
                  <a:prstClr val="black"/>
                </a:solidFill>
              </a:endParaRPr>
            </a:p>
          </p:txBody>
        </p:sp>
      </p:grpSp>
      <p:sp>
        <p:nvSpPr>
          <p:cNvPr id="290" name="TextBox 26"/>
          <p:cNvSpPr txBox="1"/>
          <p:nvPr/>
        </p:nvSpPr>
        <p:spPr>
          <a:xfrm>
            <a:off x="689826" y="1728545"/>
            <a:ext cx="2165080"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Contract(s) / Purchase Order(s)</a:t>
            </a:r>
            <a:r>
              <a:rPr lang="en-US" sz="1200" b="0" dirty="0" smtClean="0">
                <a:solidFill>
                  <a:prstClr val="black"/>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91" name="Rectangle 290"/>
          <p:cNvSpPr/>
          <p:nvPr/>
        </p:nvSpPr>
        <p:spPr>
          <a:xfrm>
            <a:off x="2841731" y="1783105"/>
            <a:ext cx="1218792" cy="1473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N00024-15-C-6222</a:t>
            </a:r>
            <a:endParaRPr lang="en-US" sz="1050" b="0" dirty="0">
              <a:solidFill>
                <a:schemeClr val="tx1"/>
              </a:solidFill>
            </a:endParaRPr>
          </a:p>
        </p:txBody>
      </p:sp>
      <p:sp>
        <p:nvSpPr>
          <p:cNvPr id="7" name="Rectangle 6"/>
          <p:cNvSpPr/>
          <p:nvPr/>
        </p:nvSpPr>
        <p:spPr>
          <a:xfrm>
            <a:off x="8399721" y="757644"/>
            <a:ext cx="106104" cy="607134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Isosceles Triangle 207"/>
          <p:cNvSpPr/>
          <p:nvPr/>
        </p:nvSpPr>
        <p:spPr>
          <a:xfrm rot="10800000">
            <a:off x="8412698" y="783543"/>
            <a:ext cx="93127"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Flowchart: Process 208"/>
          <p:cNvSpPr/>
          <p:nvPr/>
        </p:nvSpPr>
        <p:spPr>
          <a:xfrm>
            <a:off x="8405018" y="959696"/>
            <a:ext cx="100807" cy="319701"/>
          </a:xfrm>
          <a:prstGeom prst="flowChartProcess">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0" name="Straight Connector 209"/>
          <p:cNvCxnSpPr/>
          <p:nvPr/>
        </p:nvCxnSpPr>
        <p:spPr>
          <a:xfrm flipV="1">
            <a:off x="1997108" y="5586132"/>
            <a:ext cx="6351138" cy="7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p:nvCxnSpPr>
        <p:spPr>
          <a:xfrm>
            <a:off x="8224838" y="5579493"/>
            <a:ext cx="6467" cy="776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8" name="Isosceles Triangle 297"/>
          <p:cNvSpPr/>
          <p:nvPr/>
        </p:nvSpPr>
        <p:spPr>
          <a:xfrm>
            <a:off x="8248609" y="623211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Flowchart: Process 298"/>
          <p:cNvSpPr/>
          <p:nvPr/>
        </p:nvSpPr>
        <p:spPr>
          <a:xfrm>
            <a:off x="8247926" y="5781934"/>
            <a:ext cx="91440" cy="18288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Isosceles Triangle 300"/>
          <p:cNvSpPr/>
          <p:nvPr/>
        </p:nvSpPr>
        <p:spPr>
          <a:xfrm rot="10800000">
            <a:off x="8249554" y="5620789"/>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p:cNvSpPr/>
          <p:nvPr/>
        </p:nvSpPr>
        <p:spPr>
          <a:xfrm>
            <a:off x="2206562" y="5631683"/>
            <a:ext cx="5976924" cy="724555"/>
          </a:xfrm>
          <a:prstGeom prst="rect">
            <a:avLst/>
          </a:prstGeom>
          <a:solidFill>
            <a:schemeClr val="bg1"/>
          </a:solidFill>
        </p:spPr>
        <p:txBody>
          <a:bodyPr wrap="none" anchor="t" anchorCtr="0">
            <a:noAutofit/>
          </a:bodyPr>
          <a:lstStyle/>
          <a:p>
            <a:r>
              <a:rPr lang="en-US" sz="1000" dirty="0" smtClean="0">
                <a:latin typeface="Courier New" panose="02070309020205020404" pitchFamily="49" charset="0"/>
                <a:cs typeface="Courier New" panose="02070309020205020404" pitchFamily="49" charset="0"/>
              </a:rPr>
              <a:t>N139894-1              </a:t>
            </a:r>
            <a:r>
              <a:rPr lang="en-US" sz="1000" dirty="0">
                <a:latin typeface="Courier New" panose="02070309020205020404" pitchFamily="49" charset="0"/>
                <a:cs typeface="Courier New" panose="02070309020205020404" pitchFamily="49" charset="0"/>
              </a:rPr>
              <a:t>Sonar </a:t>
            </a:r>
            <a:r>
              <a:rPr lang="en-US" sz="1000" dirty="0" smtClean="0">
                <a:latin typeface="Courier New" panose="02070309020205020404" pitchFamily="49" charset="0"/>
                <a:cs typeface="Courier New" panose="02070309020205020404" pitchFamily="49" charset="0"/>
              </a:rPr>
              <a:t>Laptop           1                      1MT16A1…</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1MT16A1…</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1MT16A1…</a:t>
            </a:r>
          </a:p>
          <a:p>
            <a:r>
              <a:rPr lang="en-US" sz="1000" dirty="0" smtClean="0">
                <a:latin typeface="Courier New" panose="02070309020205020404" pitchFamily="49" charset="0"/>
                <a:cs typeface="Courier New" panose="02070309020205020404" pitchFamily="49" charset="0"/>
              </a:rPr>
              <a:t>                                                                     1MT16A1…</a:t>
            </a:r>
            <a:endParaRPr lang="en-US" sz="1000" dirty="0">
              <a:latin typeface="Courier New" panose="02070309020205020404" pitchFamily="49" charset="0"/>
              <a:cs typeface="Courier New" panose="02070309020205020404" pitchFamily="49" charset="0"/>
            </a:endParaRPr>
          </a:p>
        </p:txBody>
      </p:sp>
      <p:sp>
        <p:nvSpPr>
          <p:cNvPr id="312" name="Flowchart: Process 311"/>
          <p:cNvSpPr/>
          <p:nvPr/>
        </p:nvSpPr>
        <p:spPr>
          <a:xfrm>
            <a:off x="2068468" y="5692674"/>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7" name="Straight Connector 316"/>
          <p:cNvCxnSpPr/>
          <p:nvPr/>
        </p:nvCxnSpPr>
        <p:spPr>
          <a:xfrm flipV="1">
            <a:off x="1999380" y="6366331"/>
            <a:ext cx="6351138" cy="7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18" name="Flowchart: Process 317"/>
          <p:cNvSpPr/>
          <p:nvPr/>
        </p:nvSpPr>
        <p:spPr>
          <a:xfrm>
            <a:off x="2190822" y="6371319"/>
            <a:ext cx="27432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Isosceles Triangle 318"/>
          <p:cNvSpPr/>
          <p:nvPr/>
        </p:nvSpPr>
        <p:spPr>
          <a:xfrm rot="5400000">
            <a:off x="2029275" y="637342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Isosceles Triangle 319"/>
          <p:cNvSpPr/>
          <p:nvPr/>
        </p:nvSpPr>
        <p:spPr>
          <a:xfrm rot="16200000">
            <a:off x="8106139" y="63754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Slide Number Placeholder 5"/>
          <p:cNvSpPr>
            <a:spLocks noGrp="1"/>
          </p:cNvSpPr>
          <p:nvPr>
            <p:ph type="sldNum" sz="quarter" idx="12"/>
          </p:nvPr>
        </p:nvSpPr>
        <p:spPr>
          <a:xfrm>
            <a:off x="7086600" y="6463864"/>
            <a:ext cx="2057400" cy="365125"/>
          </a:xfrm>
        </p:spPr>
        <p:txBody>
          <a:bodyPr/>
          <a:lstStyle/>
          <a:p>
            <a:r>
              <a:rPr lang="en-US" dirty="0" smtClean="0"/>
              <a:t>10</a:t>
            </a:r>
            <a:endParaRPr lang="en-US" dirty="0"/>
          </a:p>
        </p:txBody>
      </p:sp>
      <p:sp>
        <p:nvSpPr>
          <p:cNvPr id="140" name="Isosceles Triangle 139"/>
          <p:cNvSpPr/>
          <p:nvPr/>
        </p:nvSpPr>
        <p:spPr>
          <a:xfrm>
            <a:off x="8412698" y="6717445"/>
            <a:ext cx="93127"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92571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5300</TotalTime>
  <Words>8253</Words>
  <Application>Microsoft Office PowerPoint</Application>
  <PresentationFormat>On-screen Show (4:3)</PresentationFormat>
  <Paragraphs>2870</Paragraphs>
  <Slides>53</Slides>
  <Notes>53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ＭＳ Ｐゴシック</vt:lpstr>
      <vt:lpstr>Arial</vt:lpstr>
      <vt:lpstr>Calibri</vt:lpstr>
      <vt:lpstr>Calibri Light</vt:lpstr>
      <vt:lpstr>Courier New</vt:lpstr>
      <vt:lpstr>Wingdings</vt:lpstr>
      <vt:lpstr>Office Theme</vt:lpstr>
      <vt:lpstr>PCD Tracker</vt:lpstr>
      <vt:lpstr>PCD Status View</vt:lpstr>
      <vt:lpstr>PCD Status Search / Report Parameters</vt:lpstr>
      <vt:lpstr>PCD Tracker Data View</vt:lpstr>
      <vt:lpstr>PCD Tracker Entry</vt:lpstr>
      <vt:lpstr>PCD Tracker Maintenance</vt:lpstr>
      <vt:lpstr>PCD Hardware List Entry</vt:lpstr>
      <vt:lpstr>Collapsed PCD Draft From Track View</vt:lpstr>
      <vt:lpstr>Expanded PCD Draft From Track View I</vt:lpstr>
      <vt:lpstr>Expanded PCD Draft From Track View II</vt:lpstr>
      <vt:lpstr>PCD Entry</vt:lpstr>
      <vt:lpstr>PCD Generic View</vt:lpstr>
      <vt:lpstr>Functions / Buttons</vt:lpstr>
      <vt:lpstr>PCD Generic View</vt:lpstr>
      <vt:lpstr>View PCD</vt:lpstr>
      <vt:lpstr>View Printable Version</vt:lpstr>
      <vt:lpstr>Metadata, Audit Records And Backups</vt:lpstr>
      <vt:lpstr>PCD Revision Rules</vt:lpstr>
      <vt:lpstr>Approve PCD</vt:lpstr>
      <vt:lpstr>PCD Tracker Objects</vt:lpstr>
      <vt:lpstr>PCD Tracker Functions</vt:lpstr>
      <vt:lpstr>Enumeration Helper</vt:lpstr>
      <vt:lpstr>Enumeration Types</vt:lpstr>
      <vt:lpstr>Enumeration Values</vt:lpstr>
      <vt:lpstr>Enumeration Associated Values</vt:lpstr>
      <vt:lpstr>PCD Admin</vt:lpstr>
      <vt:lpstr>PCD Admin Function</vt:lpstr>
      <vt:lpstr>Contract Entry</vt:lpstr>
      <vt:lpstr>Program Entry</vt:lpstr>
      <vt:lpstr>User Entry</vt:lpstr>
      <vt:lpstr>PCD Functions</vt:lpstr>
      <vt:lpstr>PCD Contract/Program List</vt:lpstr>
      <vt:lpstr>PCD Summary</vt:lpstr>
      <vt:lpstr>PCD Report</vt:lpstr>
      <vt:lpstr>PCD Statistics</vt:lpstr>
      <vt:lpstr>PCD Auxiliary Functions</vt:lpstr>
      <vt:lpstr>Classification</vt:lpstr>
      <vt:lpstr>Contract(s) / Purchase Order(s)</vt:lpstr>
      <vt:lpstr>Assign Approver(s)</vt:lpstr>
      <vt:lpstr>Action Responsible Person(s) / Additional Recipient(s)</vt:lpstr>
      <vt:lpstr>Assign Programs</vt:lpstr>
      <vt:lpstr>Attachments</vt:lpstr>
      <vt:lpstr>PCD Notification</vt:lpstr>
      <vt:lpstr>PCD Users Guide</vt:lpstr>
      <vt:lpstr>Backup/Reference</vt:lpstr>
      <vt:lpstr>PCD BOM Entry</vt:lpstr>
      <vt:lpstr>PCD BOM Entry</vt:lpstr>
      <vt:lpstr>PCD Task View</vt:lpstr>
      <vt:lpstr>PCD Task Review/Approve Status</vt:lpstr>
      <vt:lpstr>PCD Search</vt:lpstr>
      <vt:lpstr>Current PCD Entry Screen</vt:lpstr>
      <vt:lpstr>Draft PCD From Task View</vt:lpstr>
      <vt:lpstr>Hardware List Workflow</vt:lpstr>
    </vt:vector>
  </TitlesOfParts>
  <Company>Lockheed Martin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PCD Tracker Update</dc:title>
  <dc:creator>Gene Belford</dc:creator>
  <cp:lastModifiedBy>Gene Belford</cp:lastModifiedBy>
  <cp:revision>380</cp:revision>
  <cp:lastPrinted>2017-05-22T13:46:10Z</cp:lastPrinted>
  <dcterms:created xsi:type="dcterms:W3CDTF">2017-05-02T11:55:07Z</dcterms:created>
  <dcterms:modified xsi:type="dcterms:W3CDTF">2017-05-25T17:24:11Z</dcterms:modified>
</cp:coreProperties>
</file>