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257" r:id="rId3"/>
    <p:sldId id="259" r:id="rId4"/>
    <p:sldId id="263" r:id="rId5"/>
    <p:sldId id="264" r:id="rId6"/>
    <p:sldId id="265" r:id="rId7"/>
    <p:sldId id="302" r:id="rId8"/>
    <p:sldId id="293" r:id="rId9"/>
    <p:sldId id="282" r:id="rId10"/>
    <p:sldId id="310" r:id="rId11"/>
    <p:sldId id="291" r:id="rId12"/>
    <p:sldId id="299" r:id="rId13"/>
    <p:sldId id="298" r:id="rId14"/>
    <p:sldId id="300" r:id="rId15"/>
    <p:sldId id="309" r:id="rId16"/>
    <p:sldId id="301" r:id="rId17"/>
    <p:sldId id="297" r:id="rId18"/>
    <p:sldId id="307" r:id="rId19"/>
    <p:sldId id="306" r:id="rId20"/>
    <p:sldId id="312" r:id="rId21"/>
    <p:sldId id="313" r:id="rId22"/>
    <p:sldId id="303" r:id="rId23"/>
    <p:sldId id="316" r:id="rId24"/>
    <p:sldId id="258" r:id="rId25"/>
    <p:sldId id="267" r:id="rId26"/>
    <p:sldId id="311" r:id="rId27"/>
    <p:sldId id="315" r:id="rId28"/>
    <p:sldId id="314" r:id="rId29"/>
    <p:sldId id="295" r:id="rId30"/>
    <p:sldId id="280" r:id="rId31"/>
    <p:sldId id="266" r:id="rId32"/>
    <p:sldId id="296" r:id="rId33"/>
    <p:sldId id="275" r:id="rId34"/>
    <p:sldId id="270" r:id="rId35"/>
    <p:sldId id="271" r:id="rId36"/>
    <p:sldId id="272" r:id="rId37"/>
    <p:sldId id="261" r:id="rId38"/>
    <p:sldId id="262" r:id="rId39"/>
    <p:sldId id="290" r:id="rId40"/>
    <p:sldId id="284" r:id="rId41"/>
    <p:sldId id="285" r:id="rId42"/>
    <p:sldId id="286" r:id="rId43"/>
    <p:sldId id="287" r:id="rId44"/>
    <p:sldId id="288" r:id="rId45"/>
    <p:sldId id="283" r:id="rId46"/>
    <p:sldId id="292" r:id="rId47"/>
    <p:sldId id="304" r:id="rId48"/>
    <p:sldId id="289" r:id="rId49"/>
    <p:sldId id="277" r:id="rId50"/>
    <p:sldId id="278" r:id="rId5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119" d="100"/>
          <a:sy n="119" d="100"/>
        </p:scale>
        <p:origin x="690" y="96"/>
      </p:cViewPr>
      <p:guideLst>
        <p:guide orient="horz" pos="2184"/>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2403C2C-5540-439B-8978-DD46E399E8DC}" type="datetimeFigureOut">
              <a:rPr lang="en-US" smtClean="0"/>
              <a:t>5/8/2017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33DD8D1-B8F7-4CE6-B21D-361269A0AA2A}" type="slidenum">
              <a:rPr lang="en-US" smtClean="0"/>
              <a:t>‹#›</a:t>
            </a:fld>
            <a:endParaRPr lang="en-US"/>
          </a:p>
        </p:txBody>
      </p:sp>
    </p:spTree>
    <p:extLst>
      <p:ext uri="{BB962C8B-B14F-4D97-AF65-F5344CB8AC3E}">
        <p14:creationId xmlns:p14="http://schemas.microsoft.com/office/powerpoint/2010/main" val="83181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DD8D1-B8F7-4CE6-B21D-361269A0AA2A}" type="slidenum">
              <a:rPr lang="en-US" smtClean="0"/>
              <a:t>1</a:t>
            </a:fld>
            <a:endParaRPr lang="en-US"/>
          </a:p>
        </p:txBody>
      </p:sp>
    </p:spTree>
    <p:extLst>
      <p:ext uri="{BB962C8B-B14F-4D97-AF65-F5344CB8AC3E}">
        <p14:creationId xmlns:p14="http://schemas.microsoft.com/office/powerpoint/2010/main" val="189199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24-April-17</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31152517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208043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16090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98177"/>
            <a:ext cx="7886700" cy="79489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250731"/>
            <a:ext cx="7886700" cy="49262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3764958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256457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24-April-17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322740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24-April-17</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202895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24-April-17</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265269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24-April-17</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427678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24-April-17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420411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24-April-17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E4F1F3-89CE-45FD-84A5-5DB6D4995480}" type="slidenum">
              <a:rPr lang="en-US" smtClean="0"/>
              <a:t>‹#›</a:t>
            </a:fld>
            <a:endParaRPr lang="en-US" dirty="0"/>
          </a:p>
        </p:txBody>
      </p:sp>
    </p:spTree>
    <p:extLst>
      <p:ext uri="{BB962C8B-B14F-4D97-AF65-F5344CB8AC3E}">
        <p14:creationId xmlns:p14="http://schemas.microsoft.com/office/powerpoint/2010/main" val="5250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8125" y="83131"/>
            <a:ext cx="8689744"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8970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24-April-17</a:t>
            </a:r>
            <a:endParaRPr lang="en-US" dirty="0"/>
          </a:p>
        </p:txBody>
      </p:sp>
      <p:sp>
        <p:nvSpPr>
          <p:cNvPr id="5" name="Footer Placeholder 4"/>
          <p:cNvSpPr>
            <a:spLocks noGrp="1"/>
          </p:cNvSpPr>
          <p:nvPr>
            <p:ph type="ftr" sz="quarter" idx="3"/>
          </p:nvPr>
        </p:nvSpPr>
        <p:spPr>
          <a:xfrm>
            <a:off x="3028950" y="648970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86600" y="648970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4F1F3-89CE-45FD-84A5-5DB6D4995480}" type="slidenum">
              <a:rPr lang="en-US" smtClean="0"/>
              <a:t>‹#›</a:t>
            </a:fld>
            <a:endParaRPr lang="en-US" dirty="0"/>
          </a:p>
        </p:txBody>
      </p:sp>
    </p:spTree>
    <p:extLst>
      <p:ext uri="{BB962C8B-B14F-4D97-AF65-F5344CB8AC3E}">
        <p14:creationId xmlns:p14="http://schemas.microsoft.com/office/powerpoint/2010/main" val="568667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stappswebprod1.us.lmco.com/pcd/PcdEdit.asp?Option=View&amp;CId=699&amp;Id=32338&amp;CName=N00024-15-C-6222+(FY16+TI16+Prod)" TargetMode="External"/><Relationship Id="rId2" Type="http://schemas.openxmlformats.org/officeDocument/2006/relationships/hyperlink" Target="https://mstappswebprod1.us.lmco.com/pcd/PcdEdit.asp?Option=View&amp;CId=712&amp;Id=32654&amp;CName=N00024-15-C-6222+(FY17+TI16+Production)"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stappswebprod1.us.lmco.com/pcd/PcdEdit.asp?Option=View&amp;CId=699&amp;Id=31642&amp;CName=N00024-15-C-6222+(FY16+TI16+Pro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Program Control Directive</a:t>
            </a:r>
            <a:br>
              <a:rPr lang="en-US" sz="4800" dirty="0" smtClean="0"/>
            </a:br>
            <a:r>
              <a:rPr lang="en-US" dirty="0" smtClean="0"/>
              <a:t>PCD “Next”</a:t>
            </a:r>
            <a:endParaRPr lang="en-US" dirty="0"/>
          </a:p>
        </p:txBody>
      </p:sp>
      <p:sp>
        <p:nvSpPr>
          <p:cNvPr id="3" name="Subtitle 2"/>
          <p:cNvSpPr>
            <a:spLocks noGrp="1"/>
          </p:cNvSpPr>
          <p:nvPr>
            <p:ph type="subTitle" idx="1"/>
          </p:nvPr>
        </p:nvSpPr>
        <p:spPr/>
        <p:txBody>
          <a:bodyPr>
            <a:normAutofit/>
          </a:bodyPr>
          <a:lstStyle/>
          <a:p>
            <a:r>
              <a:rPr lang="en-US" sz="2100" b="1" dirty="0"/>
              <a:t>OETRAX 324116</a:t>
            </a:r>
          </a:p>
          <a:p>
            <a:r>
              <a:rPr lang="en-US" sz="2100" dirty="0"/>
              <a:t>Gene Belford (Contractor</a:t>
            </a:r>
            <a:r>
              <a:rPr lang="en-US" sz="2100" dirty="0" smtClean="0"/>
              <a:t>)</a:t>
            </a:r>
          </a:p>
          <a:p>
            <a:r>
              <a:rPr lang="en-US" sz="2100" dirty="0" smtClean="0"/>
              <a:t>April 24, 2017</a:t>
            </a:r>
            <a:endParaRPr lang="en-US" dirty="0"/>
          </a:p>
        </p:txBody>
      </p:sp>
    </p:spTree>
    <p:extLst>
      <p:ext uri="{BB962C8B-B14F-4D97-AF65-F5344CB8AC3E}">
        <p14:creationId xmlns:p14="http://schemas.microsoft.com/office/powerpoint/2010/main" val="194239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10</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534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11</a:t>
            </a:fld>
            <a:endParaRPr lang="en-US" dirty="0"/>
          </a:p>
        </p:txBody>
      </p:sp>
      <p:pic>
        <p:nvPicPr>
          <p:cNvPr id="7" name="Picture 6"/>
          <p:cNvPicPr>
            <a:picLocks noChangeAspect="1"/>
          </p:cNvPicPr>
          <p:nvPr/>
        </p:nvPicPr>
        <p:blipFill>
          <a:blip r:embed="rId2"/>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2799484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12</a:t>
            </a:fld>
            <a:endParaRPr lang="en-US" dirty="0"/>
          </a:p>
        </p:txBody>
      </p:sp>
      <p:pic>
        <p:nvPicPr>
          <p:cNvPr id="8" name="Picture 7"/>
          <p:cNvPicPr>
            <a:picLocks noChangeAspect="1"/>
          </p:cNvPicPr>
          <p:nvPr/>
        </p:nvPicPr>
        <p:blipFill>
          <a:blip r:embed="rId2"/>
          <a:stretch>
            <a:fillRect/>
          </a:stretch>
        </p:blipFill>
        <p:spPr>
          <a:xfrm>
            <a:off x="457200" y="1314508"/>
            <a:ext cx="8229600" cy="4474845"/>
          </a:xfrm>
          <a:prstGeom prst="rect">
            <a:avLst/>
          </a:prstGeom>
        </p:spPr>
      </p:pic>
    </p:spTree>
    <p:extLst>
      <p:ext uri="{BB962C8B-B14F-4D97-AF65-F5344CB8AC3E}">
        <p14:creationId xmlns:p14="http://schemas.microsoft.com/office/powerpoint/2010/main" val="3946864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13</a:t>
            </a:fld>
            <a:endParaRPr lang="en-US" dirty="0"/>
          </a:p>
        </p:txBody>
      </p:sp>
      <p:pic>
        <p:nvPicPr>
          <p:cNvPr id="7" name="Picture 6"/>
          <p:cNvPicPr>
            <a:picLocks noChangeAspect="1"/>
          </p:cNvPicPr>
          <p:nvPr/>
        </p:nvPicPr>
        <p:blipFill>
          <a:blip r:embed="rId2"/>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2894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14</a:t>
            </a:fld>
            <a:endParaRPr lang="en-US" dirty="0"/>
          </a:p>
        </p:txBody>
      </p:sp>
      <p:pic>
        <p:nvPicPr>
          <p:cNvPr id="8" name="Picture 7"/>
          <p:cNvPicPr>
            <a:picLocks noChangeAspect="1"/>
          </p:cNvPicPr>
          <p:nvPr/>
        </p:nvPicPr>
        <p:blipFill>
          <a:blip r:embed="rId2"/>
          <a:stretch>
            <a:fillRect/>
          </a:stretch>
        </p:blipFill>
        <p:spPr>
          <a:xfrm>
            <a:off x="246909" y="1574862"/>
            <a:ext cx="2646254" cy="2743200"/>
          </a:xfrm>
          <a:prstGeom prst="rect">
            <a:avLst/>
          </a:prstGeom>
        </p:spPr>
      </p:pic>
      <p:pic>
        <p:nvPicPr>
          <p:cNvPr id="9" name="Picture 8"/>
          <p:cNvPicPr>
            <a:picLocks noChangeAspect="1"/>
          </p:cNvPicPr>
          <p:nvPr/>
        </p:nvPicPr>
        <p:blipFill>
          <a:blip r:embed="rId3"/>
          <a:stretch>
            <a:fillRect/>
          </a:stretch>
        </p:blipFill>
        <p:spPr>
          <a:xfrm>
            <a:off x="3248873" y="1574862"/>
            <a:ext cx="2646254" cy="2743200"/>
          </a:xfrm>
          <a:prstGeom prst="rect">
            <a:avLst/>
          </a:prstGeom>
        </p:spPr>
      </p:pic>
      <p:pic>
        <p:nvPicPr>
          <p:cNvPr id="10" name="Picture 9"/>
          <p:cNvPicPr>
            <a:picLocks noChangeAspect="1"/>
          </p:cNvPicPr>
          <p:nvPr/>
        </p:nvPicPr>
        <p:blipFill>
          <a:blip r:embed="rId4"/>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740796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pic>
        <p:nvPicPr>
          <p:cNvPr id="4098"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4265424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16</a:t>
            </a:fld>
            <a:endParaRPr lang="en-US" dirty="0"/>
          </a:p>
        </p:txBody>
      </p:sp>
      <p:pic>
        <p:nvPicPr>
          <p:cNvPr id="7" name="Picture 6"/>
          <p:cNvPicPr>
            <a:picLocks noChangeAspect="1"/>
          </p:cNvPicPr>
          <p:nvPr/>
        </p:nvPicPr>
        <p:blipFill>
          <a:blip r:embed="rId2"/>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89707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Things I need to look into in PCD</a:t>
            </a:r>
            <a:endParaRPr lang="en-US" dirty="0"/>
          </a:p>
        </p:txBody>
      </p:sp>
      <p:sp>
        <p:nvSpPr>
          <p:cNvPr id="3" name="Content Placeholder 2"/>
          <p:cNvSpPr>
            <a:spLocks noGrp="1"/>
          </p:cNvSpPr>
          <p:nvPr>
            <p:ph idx="1"/>
          </p:nvPr>
        </p:nvSpPr>
        <p:spPr/>
        <p:txBody>
          <a:bodyPr/>
          <a:lstStyle/>
          <a:p>
            <a:r>
              <a:rPr lang="en-US" dirty="0" smtClean="0"/>
              <a:t>Admin functions</a:t>
            </a:r>
          </a:p>
          <a:p>
            <a:endParaRPr lang="en-US" dirty="0"/>
          </a:p>
          <a:p>
            <a:r>
              <a:rPr lang="en-US" dirty="0" smtClean="0"/>
              <a:t>Engineering Release</a:t>
            </a:r>
          </a:p>
          <a:p>
            <a:r>
              <a:rPr lang="en-US" dirty="0" smtClean="0"/>
              <a:t>Purchase Request</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17</a:t>
            </a:fld>
            <a:endParaRPr lang="en-US" dirty="0"/>
          </a:p>
        </p:txBody>
      </p:sp>
    </p:spTree>
    <p:extLst>
      <p:ext uri="{BB962C8B-B14F-4D97-AF65-F5344CB8AC3E}">
        <p14:creationId xmlns:p14="http://schemas.microsoft.com/office/powerpoint/2010/main" val="4252034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8" y="89826"/>
            <a:ext cx="7886700" cy="794899"/>
          </a:xfrm>
        </p:spPr>
        <p:txBody>
          <a:bodyPr/>
          <a:lstStyle/>
          <a:p>
            <a:r>
              <a:rPr lang="en-US" dirty="0" smtClean="0"/>
              <a:t>Notes</a:t>
            </a:r>
            <a:endParaRPr lang="en-US" dirty="0"/>
          </a:p>
        </p:txBody>
      </p:sp>
      <p:sp>
        <p:nvSpPr>
          <p:cNvPr id="3" name="Content Placeholder 2"/>
          <p:cNvSpPr>
            <a:spLocks noGrp="1"/>
          </p:cNvSpPr>
          <p:nvPr>
            <p:ph idx="1"/>
          </p:nvPr>
        </p:nvSpPr>
        <p:spPr>
          <a:xfrm>
            <a:off x="238027" y="1003983"/>
            <a:ext cx="8666275" cy="5254773"/>
          </a:xfrm>
        </p:spPr>
        <p:txBody>
          <a:bodyPr/>
          <a:lstStyle/>
          <a:p>
            <a:r>
              <a:rPr lang="en-US" dirty="0" smtClean="0"/>
              <a:t>Contract</a:t>
            </a:r>
          </a:p>
          <a:p>
            <a:r>
              <a:rPr lang="en-US" dirty="0" smtClean="0"/>
              <a:t>Program is a child of Contract</a:t>
            </a:r>
          </a:p>
          <a:p>
            <a:r>
              <a:rPr lang="en-US" dirty="0" smtClean="0"/>
              <a:t>PCD is a child of Program</a:t>
            </a:r>
          </a:p>
          <a:p>
            <a:r>
              <a:rPr lang="en-US" dirty="0" smtClean="0"/>
              <a:t>Attachment is a child of PCD</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18</a:t>
            </a:fld>
            <a:endParaRPr lang="en-US" dirty="0"/>
          </a:p>
        </p:txBody>
      </p:sp>
    </p:spTree>
    <p:extLst>
      <p:ext uri="{BB962C8B-B14F-4D97-AF65-F5344CB8AC3E}">
        <p14:creationId xmlns:p14="http://schemas.microsoft.com/office/powerpoint/2010/main" val="1078233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5" y="92153"/>
            <a:ext cx="7886700" cy="794899"/>
          </a:xfrm>
        </p:spPr>
        <p:txBody>
          <a:bodyPr/>
          <a:lstStyle/>
          <a:p>
            <a:r>
              <a:rPr lang="en-US" dirty="0" smtClean="0"/>
              <a:t>PCD Objects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19</a:t>
            </a:fld>
            <a:endParaRPr lang="en-US" dirty="0"/>
          </a:p>
        </p:txBody>
      </p:sp>
      <p:sp>
        <p:nvSpPr>
          <p:cNvPr id="7" name="TextBox 6"/>
          <p:cNvSpPr txBox="1"/>
          <p:nvPr/>
        </p:nvSpPr>
        <p:spPr>
          <a:xfrm>
            <a:off x="244403" y="884041"/>
            <a:ext cx="1776448"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contract</a:t>
            </a:r>
          </a:p>
          <a:p>
            <a:pPr>
              <a:tabLst>
                <a:tab pos="1371600" algn="l"/>
              </a:tabLst>
            </a:pPr>
            <a:r>
              <a:rPr lang="en-US" sz="1000" dirty="0" err="1" smtClean="0"/>
              <a:t>recId</a:t>
            </a:r>
            <a:r>
              <a:rPr lang="en-US" sz="1000" dirty="0" smtClean="0"/>
              <a:t>	</a:t>
            </a:r>
            <a:r>
              <a:rPr lang="en-US" sz="1000" dirty="0" err="1" smtClean="0"/>
              <a:t>seq</a:t>
            </a:r>
            <a:endParaRPr lang="en-US" sz="1000" dirty="0"/>
          </a:p>
          <a:p>
            <a:pPr>
              <a:tabLst>
                <a:tab pos="1371600" algn="l"/>
              </a:tabLst>
            </a:pPr>
            <a:r>
              <a:rPr lang="en-US" sz="1000" dirty="0" err="1" smtClean="0"/>
              <a:t>contractName</a:t>
            </a:r>
            <a:r>
              <a:rPr lang="en-US" sz="1000" dirty="0" smtClean="0"/>
              <a:t>	text</a:t>
            </a:r>
          </a:p>
        </p:txBody>
      </p:sp>
      <p:sp>
        <p:nvSpPr>
          <p:cNvPr id="8" name="TextBox 7"/>
          <p:cNvSpPr txBox="1"/>
          <p:nvPr/>
        </p:nvSpPr>
        <p:spPr>
          <a:xfrm>
            <a:off x="2852246" y="884041"/>
            <a:ext cx="1776448"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program</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err="1" smtClean="0"/>
              <a:t>programName</a:t>
            </a:r>
            <a:r>
              <a:rPr lang="en-US" sz="1000" dirty="0"/>
              <a:t>	</a:t>
            </a:r>
            <a:r>
              <a:rPr lang="en-US" sz="1000" dirty="0" smtClean="0"/>
              <a:t>text</a:t>
            </a:r>
            <a:endParaRPr lang="en-US" sz="1000" dirty="0"/>
          </a:p>
        </p:txBody>
      </p:sp>
      <p:sp>
        <p:nvSpPr>
          <p:cNvPr id="10" name="TextBox 9"/>
          <p:cNvSpPr txBox="1"/>
          <p:nvPr/>
        </p:nvSpPr>
        <p:spPr>
          <a:xfrm>
            <a:off x="4485305" y="2135344"/>
            <a:ext cx="2034852" cy="3485570"/>
          </a:xfrm>
          <a:prstGeom prst="rect">
            <a:avLst/>
          </a:prstGeom>
          <a:solidFill>
            <a:schemeClr val="accent4">
              <a:lumMod val="20000"/>
              <a:lumOff val="80000"/>
            </a:schemeClr>
          </a:solidFill>
          <a:ln>
            <a:solidFill>
              <a:schemeClr val="tx1"/>
            </a:solidFill>
          </a:ln>
        </p:spPr>
        <p:txBody>
          <a:bodyPr wrap="none" rtlCol="0">
            <a:spAutoFit/>
          </a:bodyPr>
          <a:lstStyle/>
          <a:p>
            <a:pPr>
              <a:tabLst>
                <a:tab pos="1598613" algn="l"/>
              </a:tabLst>
            </a:pPr>
            <a:r>
              <a:rPr lang="en-US" sz="1050" b="1" u="sng" dirty="0" smtClean="0"/>
              <a:t>pcd</a:t>
            </a:r>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programControlDirective</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cxnSp>
        <p:nvCxnSpPr>
          <p:cNvPr id="26" name="Straight Arrow Connector 15"/>
          <p:cNvCxnSpPr/>
          <p:nvPr/>
        </p:nvCxnSpPr>
        <p:spPr>
          <a:xfrm rot="10800000">
            <a:off x="2057400" y="1216245"/>
            <a:ext cx="794846"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5"/>
          <p:cNvCxnSpPr>
            <a:stCxn id="10" idx="0"/>
            <a:endCxn id="8" idx="2"/>
          </p:cNvCxnSpPr>
          <p:nvPr/>
        </p:nvCxnSpPr>
        <p:spPr>
          <a:xfrm rot="16200000" flipV="1">
            <a:off x="4276796" y="909408"/>
            <a:ext cx="689611" cy="176226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208801" y="5281858"/>
            <a:ext cx="1776448" cy="715581"/>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attachment</a:t>
            </a:r>
          </a:p>
          <a:p>
            <a:pPr>
              <a:tabLst>
                <a:tab pos="1371600" algn="l"/>
              </a:tabLst>
            </a:pPr>
            <a:r>
              <a:rPr lang="en-US" sz="1000" dirty="0" err="1"/>
              <a:t>recId</a:t>
            </a:r>
            <a:r>
              <a:rPr lang="en-US" sz="1000" dirty="0"/>
              <a:t>	</a:t>
            </a:r>
            <a:r>
              <a:rPr lang="en-US" sz="1000" dirty="0" err="1" smtClean="0"/>
              <a:t>seq</a:t>
            </a:r>
            <a:endParaRPr lang="en-US" sz="1000" dirty="0" smtClean="0"/>
          </a:p>
          <a:p>
            <a:pPr>
              <a:tabLst>
                <a:tab pos="1371600" algn="l"/>
              </a:tabLst>
            </a:pPr>
            <a:r>
              <a:rPr lang="en-US" sz="1000" dirty="0" smtClean="0"/>
              <a:t>filename	text</a:t>
            </a:r>
          </a:p>
          <a:p>
            <a:pPr>
              <a:tabLst>
                <a:tab pos="1371600" algn="l"/>
              </a:tabLst>
            </a:pPr>
            <a:r>
              <a:rPr lang="en-US" sz="1000" dirty="0" err="1" smtClean="0"/>
              <a:t>filePath</a:t>
            </a:r>
            <a:r>
              <a:rPr lang="en-US" sz="1000" dirty="0" smtClean="0"/>
              <a:t>	text</a:t>
            </a:r>
            <a:endParaRPr lang="en-US" sz="1000" dirty="0"/>
          </a:p>
        </p:txBody>
      </p:sp>
      <p:cxnSp>
        <p:nvCxnSpPr>
          <p:cNvPr id="64" name="Straight Arrow Connector 15"/>
          <p:cNvCxnSpPr>
            <a:stCxn id="63" idx="1"/>
            <a:endCxn id="10" idx="3"/>
          </p:cNvCxnSpPr>
          <p:nvPr/>
        </p:nvCxnSpPr>
        <p:spPr>
          <a:xfrm rot="10800000">
            <a:off x="6520157" y="3878129"/>
            <a:ext cx="688644" cy="176152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08801" y="874408"/>
            <a:ext cx="1289135"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smtClean="0"/>
              <a:t>user</a:t>
            </a:r>
          </a:p>
          <a:p>
            <a:r>
              <a:rPr lang="en-US" sz="1000" dirty="0" err="1"/>
              <a:t>recId</a:t>
            </a:r>
            <a:r>
              <a:rPr lang="en-US" sz="1000" dirty="0"/>
              <a:t>	</a:t>
            </a:r>
            <a:r>
              <a:rPr lang="en-US" sz="1000" dirty="0" err="1"/>
              <a:t>seq</a:t>
            </a:r>
            <a:endParaRPr lang="en-US" sz="1000" dirty="0"/>
          </a:p>
          <a:p>
            <a:r>
              <a:rPr lang="en-US" sz="1000" dirty="0" err="1" smtClean="0"/>
              <a:t>userName</a:t>
            </a:r>
            <a:endParaRPr lang="en-US" sz="1000" dirty="0"/>
          </a:p>
        </p:txBody>
      </p:sp>
      <p:cxnSp>
        <p:nvCxnSpPr>
          <p:cNvPr id="81" name="Straight Arrow Connector 15"/>
          <p:cNvCxnSpPr>
            <a:stCxn id="80" idx="1"/>
            <a:endCxn id="10" idx="3"/>
          </p:cNvCxnSpPr>
          <p:nvPr/>
        </p:nvCxnSpPr>
        <p:spPr>
          <a:xfrm rot="10800000" flipV="1">
            <a:off x="6520157" y="1155253"/>
            <a:ext cx="688644" cy="27228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208801" y="2940512"/>
            <a:ext cx="1289135" cy="561692"/>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err="1" smtClean="0"/>
              <a:t>approverList</a:t>
            </a:r>
            <a:endParaRPr lang="en-US" sz="1050" b="1" u="sng" dirty="0" smtClean="0"/>
          </a:p>
          <a:p>
            <a:r>
              <a:rPr lang="en-US" sz="1000" dirty="0" err="1"/>
              <a:t>recId</a:t>
            </a:r>
            <a:r>
              <a:rPr lang="en-US" sz="1000" dirty="0"/>
              <a:t>	</a:t>
            </a:r>
            <a:r>
              <a:rPr lang="en-US" sz="1000" dirty="0" err="1"/>
              <a:t>seq</a:t>
            </a:r>
            <a:endParaRPr lang="en-US" sz="1000" dirty="0"/>
          </a:p>
          <a:p>
            <a:r>
              <a:rPr lang="en-US" sz="1000" dirty="0" err="1" smtClean="0"/>
              <a:t>userName</a:t>
            </a:r>
            <a:endParaRPr lang="en-US" sz="1000" dirty="0"/>
          </a:p>
        </p:txBody>
      </p:sp>
      <p:sp>
        <p:nvSpPr>
          <p:cNvPr id="60" name="TextBox 59"/>
          <p:cNvSpPr txBox="1"/>
          <p:nvPr/>
        </p:nvSpPr>
        <p:spPr>
          <a:xfrm>
            <a:off x="7208801" y="1974368"/>
            <a:ext cx="1289135" cy="407804"/>
          </a:xfrm>
          <a:prstGeom prst="rect">
            <a:avLst/>
          </a:prstGeom>
          <a:solidFill>
            <a:schemeClr val="accent4">
              <a:lumMod val="20000"/>
              <a:lumOff val="80000"/>
            </a:schemeClr>
          </a:solidFill>
          <a:ln>
            <a:solidFill>
              <a:schemeClr val="tx1"/>
            </a:solidFill>
          </a:ln>
        </p:spPr>
        <p:txBody>
          <a:bodyPr wrap="none" rtlCol="0">
            <a:spAutoFit/>
          </a:bodyPr>
          <a:lstStyle/>
          <a:p>
            <a:r>
              <a:rPr lang="en-US" sz="1050" b="1" u="sng" dirty="0" err="1" smtClean="0"/>
              <a:t>classificaton</a:t>
            </a:r>
            <a:endParaRPr lang="en-US" sz="1050" b="1" u="sng" dirty="0" smtClean="0"/>
          </a:p>
          <a:p>
            <a:r>
              <a:rPr lang="en-US" sz="1000" dirty="0" err="1"/>
              <a:t>recId</a:t>
            </a:r>
            <a:r>
              <a:rPr lang="en-US" sz="1000" dirty="0"/>
              <a:t>	</a:t>
            </a:r>
            <a:r>
              <a:rPr lang="en-US" sz="1000" dirty="0" err="1" smtClean="0"/>
              <a:t>seq</a:t>
            </a:r>
            <a:endParaRPr lang="en-US" sz="1000" dirty="0"/>
          </a:p>
        </p:txBody>
      </p:sp>
      <p:sp>
        <p:nvSpPr>
          <p:cNvPr id="17" name="Action Button: Custom 16">
            <a:hlinkClick r:id="rId2" action="ppaction://hlinksldjump" highlightClick="1"/>
          </p:cNvPr>
          <p:cNvSpPr>
            <a:spLocks/>
          </p:cNvSpPr>
          <p:nvPr/>
        </p:nvSpPr>
        <p:spPr>
          <a:xfrm>
            <a:off x="8115300" y="6321105"/>
            <a:ext cx="64008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Tracker I</a:t>
            </a:r>
            <a:endParaRPr lang="en-US" sz="1000" b="1" dirty="0">
              <a:solidFill>
                <a:schemeClr val="tx1"/>
              </a:solidFill>
            </a:endParaRPr>
          </a:p>
        </p:txBody>
      </p:sp>
      <p:sp>
        <p:nvSpPr>
          <p:cNvPr id="27" name="TextBox 26"/>
          <p:cNvSpPr txBox="1"/>
          <p:nvPr/>
        </p:nvSpPr>
        <p:spPr>
          <a:xfrm>
            <a:off x="217770" y="2157723"/>
            <a:ext cx="2034852" cy="3485570"/>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engineeringRelease</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engineerringRelease</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sp>
        <p:nvSpPr>
          <p:cNvPr id="28" name="TextBox 27"/>
          <p:cNvSpPr txBox="1"/>
          <p:nvPr/>
        </p:nvSpPr>
        <p:spPr>
          <a:xfrm>
            <a:off x="2351537" y="2154078"/>
            <a:ext cx="2034852" cy="3485570"/>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purchaseRequisition</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purchaseRequisition</a:t>
            </a:r>
            <a:endParaRPr lang="en-US" sz="1000" dirty="0" smtClean="0"/>
          </a:p>
          <a:p>
            <a:pPr>
              <a:tabLst>
                <a:tab pos="1598613" algn="l"/>
              </a:tabLst>
            </a:pPr>
            <a:r>
              <a:rPr lang="en-US" sz="1000" dirty="0" err="1" smtClean="0"/>
              <a:t>dateLastModified</a:t>
            </a:r>
            <a:r>
              <a:rPr lang="en-US" sz="1000" dirty="0" smtClean="0"/>
              <a:t>	date</a:t>
            </a:r>
          </a:p>
          <a:p>
            <a:pPr>
              <a:tabLst>
                <a:tab pos="1598613" algn="l"/>
              </a:tabLst>
            </a:pPr>
            <a:r>
              <a:rPr lang="en-US" sz="1000" dirty="0" err="1" smtClean="0"/>
              <a:t>dept</a:t>
            </a:r>
            <a:endParaRPr lang="en-US" sz="1000" dirty="0" smtClean="0"/>
          </a:p>
          <a:p>
            <a:pPr>
              <a:tabLst>
                <a:tab pos="1598613" algn="l"/>
              </a:tabLst>
            </a:pPr>
            <a:r>
              <a:rPr lang="en-US" sz="1000" dirty="0" smtClean="0"/>
              <a:t>revision</a:t>
            </a:r>
          </a:p>
          <a:p>
            <a:pPr>
              <a:tabLst>
                <a:tab pos="1598613" algn="l"/>
              </a:tabLst>
            </a:pPr>
            <a:r>
              <a:rPr lang="en-US" sz="1000" dirty="0" smtClean="0"/>
              <a:t>program(s)</a:t>
            </a:r>
          </a:p>
          <a:p>
            <a:pPr>
              <a:tabLst>
                <a:tab pos="1598613" algn="l"/>
              </a:tabLst>
            </a:pPr>
            <a:r>
              <a:rPr lang="en-US" sz="1000" dirty="0" smtClean="0"/>
              <a:t>originator</a:t>
            </a:r>
          </a:p>
          <a:p>
            <a:pPr>
              <a:tabLst>
                <a:tab pos="1598613" algn="l"/>
              </a:tabLst>
            </a:pPr>
            <a:r>
              <a:rPr lang="en-US" sz="1000" dirty="0" smtClean="0"/>
              <a:t>approver(s)</a:t>
            </a:r>
          </a:p>
          <a:p>
            <a:pPr>
              <a:tabLst>
                <a:tab pos="1598613" algn="l"/>
              </a:tabLst>
            </a:pPr>
            <a:r>
              <a:rPr lang="en-US" sz="1000" dirty="0" err="1" smtClean="0"/>
              <a:t>statusCurrent</a:t>
            </a:r>
            <a:endParaRPr lang="en-US" sz="1000" dirty="0" smtClean="0"/>
          </a:p>
          <a:p>
            <a:pPr>
              <a:tabLst>
                <a:tab pos="1598613" algn="l"/>
              </a:tabLst>
            </a:pPr>
            <a:r>
              <a:rPr lang="en-US" sz="1000" dirty="0" err="1" smtClean="0"/>
              <a:t>actionResponiblePerson</a:t>
            </a:r>
            <a:r>
              <a:rPr lang="en-US" sz="1000" dirty="0" smtClean="0"/>
              <a:t>(s)</a:t>
            </a:r>
          </a:p>
          <a:p>
            <a:pPr>
              <a:tabLst>
                <a:tab pos="1598613" algn="l"/>
              </a:tabLst>
            </a:pPr>
            <a:r>
              <a:rPr lang="en-US" sz="1000" dirty="0" smtClean="0"/>
              <a:t>subject</a:t>
            </a:r>
          </a:p>
          <a:p>
            <a:pPr>
              <a:tabLst>
                <a:tab pos="1598613" algn="l"/>
              </a:tabLst>
            </a:pPr>
            <a:r>
              <a:rPr lang="en-US" sz="1000" dirty="0" smtClean="0"/>
              <a:t>contract(s)</a:t>
            </a:r>
          </a:p>
          <a:p>
            <a:pPr>
              <a:tabLst>
                <a:tab pos="1598613" algn="l"/>
              </a:tabLst>
            </a:pPr>
            <a:r>
              <a:rPr lang="en-US" sz="1000" dirty="0" smtClean="0"/>
              <a:t>reference</a:t>
            </a:r>
          </a:p>
          <a:p>
            <a:pPr>
              <a:tabLst>
                <a:tab pos="1598613" algn="l"/>
              </a:tabLst>
            </a:pPr>
            <a:r>
              <a:rPr lang="en-US" sz="1000" dirty="0" smtClean="0"/>
              <a:t>action</a:t>
            </a:r>
          </a:p>
          <a:p>
            <a:pPr>
              <a:tabLst>
                <a:tab pos="1598613" algn="l"/>
              </a:tabLst>
            </a:pPr>
            <a:r>
              <a:rPr lang="en-US" sz="1000" dirty="0" err="1" smtClean="0"/>
              <a:t>programRecipient</a:t>
            </a:r>
            <a:r>
              <a:rPr lang="en-US" sz="1000" dirty="0" smtClean="0"/>
              <a:t>(s)</a:t>
            </a:r>
          </a:p>
          <a:p>
            <a:pPr>
              <a:tabLst>
                <a:tab pos="1598613" algn="l"/>
              </a:tabLst>
            </a:pPr>
            <a:r>
              <a:rPr lang="en-US" sz="1000" dirty="0" err="1" smtClean="0"/>
              <a:t>additionalRecipient</a:t>
            </a:r>
            <a:r>
              <a:rPr lang="en-US" sz="1000" dirty="0" smtClean="0"/>
              <a:t>(s)</a:t>
            </a:r>
          </a:p>
          <a:p>
            <a:pPr>
              <a:tabLst>
                <a:tab pos="1598613" algn="l"/>
              </a:tabLst>
            </a:pPr>
            <a:r>
              <a:rPr lang="en-US" sz="1000" dirty="0" err="1" smtClean="0"/>
              <a:t>reworkComments</a:t>
            </a:r>
            <a:endParaRPr lang="en-US" sz="1000" dirty="0" smtClean="0"/>
          </a:p>
          <a:p>
            <a:pPr>
              <a:tabLst>
                <a:tab pos="1598613" algn="l"/>
              </a:tabLst>
            </a:pPr>
            <a:r>
              <a:rPr lang="en-US" sz="1000" dirty="0" err="1" smtClean="0"/>
              <a:t>programInPCDNumber</a:t>
            </a:r>
            <a:endParaRPr lang="en-US" sz="1000" dirty="0" smtClean="0"/>
          </a:p>
          <a:p>
            <a:pPr>
              <a:tabLst>
                <a:tab pos="1598613" algn="l"/>
              </a:tabLst>
            </a:pPr>
            <a:endParaRPr lang="en-US" sz="1000" dirty="0"/>
          </a:p>
          <a:p>
            <a:pPr>
              <a:tabLst>
                <a:tab pos="1598613" algn="l"/>
              </a:tabLst>
            </a:pPr>
            <a:r>
              <a:rPr lang="en-US" sz="1000" dirty="0" smtClean="0">
                <a:solidFill>
                  <a:srgbClr val="FF0000"/>
                </a:solidFill>
              </a:rPr>
              <a:t>classification</a:t>
            </a:r>
          </a:p>
          <a:p>
            <a:pPr>
              <a:tabLst>
                <a:tab pos="1598613" algn="l"/>
              </a:tabLst>
            </a:pPr>
            <a:r>
              <a:rPr lang="en-US" sz="1000" dirty="0" err="1" smtClean="0">
                <a:solidFill>
                  <a:srgbClr val="FF0000"/>
                </a:solidFill>
              </a:rPr>
              <a:t>workPackage</a:t>
            </a:r>
            <a:endParaRPr lang="en-US" sz="1000" dirty="0" smtClean="0">
              <a:solidFill>
                <a:srgbClr val="FF0000"/>
              </a:solidFill>
            </a:endParaRPr>
          </a:p>
        </p:txBody>
      </p:sp>
      <p:sp>
        <p:nvSpPr>
          <p:cNvPr id="29" name="TextBox 28"/>
          <p:cNvSpPr txBox="1"/>
          <p:nvPr/>
        </p:nvSpPr>
        <p:spPr>
          <a:xfrm>
            <a:off x="2378788" y="5797538"/>
            <a:ext cx="1980350" cy="869469"/>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050" b="1" u="sng" dirty="0" err="1" smtClean="0"/>
              <a:t>purchaseOrder</a:t>
            </a:r>
            <a:endParaRPr lang="en-US" sz="1050" b="1" u="sng" dirty="0" smtClean="0"/>
          </a:p>
          <a:p>
            <a:pPr>
              <a:tabLst>
                <a:tab pos="1598613" algn="l"/>
              </a:tabLst>
            </a:pPr>
            <a:r>
              <a:rPr lang="en-US" sz="1000" dirty="0" err="1" smtClean="0"/>
              <a:t>recid</a:t>
            </a:r>
            <a:r>
              <a:rPr lang="en-US" sz="1000" dirty="0" smtClean="0"/>
              <a:t>	</a:t>
            </a:r>
            <a:r>
              <a:rPr lang="en-US" sz="1000" dirty="0" err="1" smtClean="0"/>
              <a:t>seq</a:t>
            </a:r>
            <a:endParaRPr lang="en-US" sz="1000" dirty="0" smtClean="0"/>
          </a:p>
          <a:p>
            <a:pPr>
              <a:tabLst>
                <a:tab pos="1598613" algn="l"/>
              </a:tabLst>
            </a:pPr>
            <a:r>
              <a:rPr lang="en-US" sz="1000" dirty="0" err="1" smtClean="0"/>
              <a:t>purchaseOrder</a:t>
            </a:r>
            <a:endParaRPr lang="en-US" sz="1000" dirty="0" smtClean="0"/>
          </a:p>
          <a:p>
            <a:pPr>
              <a:tabLst>
                <a:tab pos="1598613" algn="l"/>
              </a:tabLst>
            </a:pPr>
            <a:r>
              <a:rPr lang="en-US" sz="1000" dirty="0" smtClean="0"/>
              <a:t>…</a:t>
            </a:r>
          </a:p>
          <a:p>
            <a:pPr>
              <a:tabLst>
                <a:tab pos="1598613" algn="l"/>
              </a:tabLst>
            </a:pPr>
            <a:r>
              <a:rPr lang="en-US" sz="1000" dirty="0" err="1" smtClean="0">
                <a:solidFill>
                  <a:srgbClr val="FF0000"/>
                </a:solidFill>
              </a:rPr>
              <a:t>workPackage</a:t>
            </a:r>
            <a:endParaRPr lang="en-US" sz="1000" dirty="0">
              <a:solidFill>
                <a:srgbClr val="FF0000"/>
              </a:solidFill>
            </a:endParaRPr>
          </a:p>
        </p:txBody>
      </p:sp>
    </p:spTree>
    <p:extLst>
      <p:ext uri="{BB962C8B-B14F-4D97-AF65-F5344CB8AC3E}">
        <p14:creationId xmlns:p14="http://schemas.microsoft.com/office/powerpoint/2010/main" val="877987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Control Directive (PCD)</a:t>
            </a:r>
            <a:endParaRPr lang="en-US" dirty="0"/>
          </a:p>
        </p:txBody>
      </p:sp>
      <p:sp>
        <p:nvSpPr>
          <p:cNvPr id="3" name="Content Placeholder 2"/>
          <p:cNvSpPr>
            <a:spLocks noGrp="1"/>
          </p:cNvSpPr>
          <p:nvPr>
            <p:ph idx="1"/>
          </p:nvPr>
        </p:nvSpPr>
        <p:spPr/>
        <p:txBody>
          <a:bodyPr/>
          <a:lstStyle/>
          <a:p>
            <a:pPr marL="0" indent="0">
              <a:buNone/>
            </a:pPr>
            <a:r>
              <a:rPr lang="en-US" dirty="0"/>
              <a:t>The Program Control Directive (PCD) application handles the generating, routing, approving and filing/archiving of Program Control Directives (PCD’s).  PCD’s are used by the Program Office to direct and authorize personnel to perform actions outside normal circumstances.   Common actions are to procure certain pieces of hardware, loan items to other facilities temporarily, and to stop work on a specific </a:t>
            </a:r>
            <a:r>
              <a:rPr lang="en-US" dirty="0" smtClean="0"/>
              <a:t>work package </a:t>
            </a:r>
            <a:r>
              <a:rPr lang="en-US" dirty="0"/>
              <a:t>until requirements are clear.  Currently the principal user is the Lockheed Martin Manassas Navy Systems Program Office. </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Tree>
    <p:extLst>
      <p:ext uri="{BB962C8B-B14F-4D97-AF65-F5344CB8AC3E}">
        <p14:creationId xmlns:p14="http://schemas.microsoft.com/office/powerpoint/2010/main" val="3437432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0"/>
            <a:ext cx="7886700" cy="607346"/>
          </a:xfrm>
        </p:spPr>
        <p:txBody>
          <a:bodyPr tIns="0" bIns="0">
            <a:normAutofit/>
          </a:bodyPr>
          <a:lstStyle/>
          <a:p>
            <a:r>
              <a:rPr lang="en-US" dirty="0" smtClean="0"/>
              <a:t>PCD Fields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28113313"/>
              </p:ext>
            </p:extLst>
          </p:nvPr>
        </p:nvGraphicFramePr>
        <p:xfrm>
          <a:off x="155359" y="772359"/>
          <a:ext cx="8833282" cy="5591154"/>
        </p:xfrm>
        <a:graphic>
          <a:graphicData uri="http://schemas.openxmlformats.org/drawingml/2006/table">
            <a:tbl>
              <a:tblPr firstRow="1" bandRow="1">
                <a:tableStyleId>{5C22544A-7EE6-4342-B048-85BDC9FD1C3A}</a:tableStyleId>
              </a:tblPr>
              <a:tblGrid>
                <a:gridCol w="1682319"/>
                <a:gridCol w="7150963"/>
              </a:tblGrid>
              <a:tr h="301839">
                <a:tc>
                  <a:txBody>
                    <a:bodyPr/>
                    <a:lstStyle/>
                    <a:p>
                      <a:r>
                        <a:rPr lang="en-US" sz="1000" dirty="0">
                          <a:latin typeface="Arial" panose="020B0604020202020204" pitchFamily="34" charset="0"/>
                        </a:rPr>
                        <a:t>Field</a:t>
                      </a:r>
                      <a:r>
                        <a:rPr lang="en-US" sz="1000" dirty="0"/>
                        <a:t>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latin typeface="Arial" panose="020B0604020202020204" pitchFamily="34" charset="0"/>
                        </a:rPr>
                        <a:t>Description</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495">
                <a:tc>
                  <a:txBody>
                    <a:bodyPr/>
                    <a:lstStyle/>
                    <a:p>
                      <a:r>
                        <a:rPr lang="en-US" sz="900" dirty="0"/>
                        <a:t>PCD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 unique identifier for each PCD. It is automatically generated. For approved PCD's the format is "Last two digits of the year approved-program-company-</a:t>
                      </a:r>
                      <a:r>
                        <a:rPr lang="en-US" sz="900" dirty="0" err="1"/>
                        <a:t>PCDxxxxx</a:t>
                      </a:r>
                      <a:r>
                        <a:rPr lang="en-US" sz="900" dirty="0"/>
                        <a:t>" </a:t>
                      </a:r>
                      <a:r>
                        <a:rPr lang="en-US" sz="900" dirty="0" err="1"/>
                        <a:t>eg</a:t>
                      </a:r>
                      <a:r>
                        <a:rPr lang="en-US" sz="900" dirty="0"/>
                        <a:t>. 01-ARCI-LMDM-PCD00010. For unapproved PCD's the number is in the format "Draft-six digit number" e.g. Draft-000010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431">
                <a:tc>
                  <a:txBody>
                    <a:bodyPr/>
                    <a:lstStyle/>
                    <a:p>
                      <a:r>
                        <a:rPr lang="en-US" sz="900" dirty="0"/>
                        <a:t>Date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The latest modification date of the PCD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309">
                <a:tc>
                  <a:txBody>
                    <a:bodyPr/>
                    <a:lstStyle/>
                    <a:p>
                      <a:r>
                        <a:rPr lang="en-US" sz="900" dirty="0"/>
                        <a:t>Department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Text box prefilled with department of the originator, but can be changed to any department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984">
                <a:tc>
                  <a:txBody>
                    <a:bodyPr/>
                    <a:lstStyle/>
                    <a:p>
                      <a:r>
                        <a:rPr lang="en-US" sz="900" dirty="0"/>
                        <a:t>Revision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smtClean="0"/>
                        <a:t>This </a:t>
                      </a:r>
                      <a:r>
                        <a:rPr lang="en-US" sz="900" dirty="0"/>
                        <a:t>is an uneditable field that shows whether this PCD has had a revision approved. If so, it will show the number of that PCD. If not, it will simply say "Current".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42">
                <a:tc>
                  <a:txBody>
                    <a:bodyPr/>
                    <a:lstStyle/>
                    <a:p>
                      <a:r>
                        <a:rPr lang="en-US" sz="900" dirty="0"/>
                        <a:t>Programs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Author may select which program(s) this PCD applies to from a list of all programs that the chosen contract(s) apply to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54">
                <a:tc>
                  <a:txBody>
                    <a:bodyPr/>
                    <a:lstStyle/>
                    <a:p>
                      <a:r>
                        <a:rPr lang="en-US" sz="900" dirty="0"/>
                        <a:t>Originator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Uneditable field that shows the name of the PCD's originator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984">
                <a:tc>
                  <a:txBody>
                    <a:bodyPr/>
                    <a:lstStyle/>
                    <a:p>
                      <a:r>
                        <a:rPr lang="en-US" sz="900" dirty="0"/>
                        <a:t>Approver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Selected by author from a list of approvers for each contract that a PCD is associated with. One or more approvers must be selected from each Contract that the PCD pertains to. If the same person is an approver for multiple contracts, they may approve for both.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107">
                <a:tc>
                  <a:txBody>
                    <a:bodyPr/>
                    <a:lstStyle/>
                    <a:p>
                      <a:r>
                        <a:rPr lang="en-US" sz="900" dirty="0"/>
                        <a:t>Current Status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Uneditable field filled with the current state of the PCD. In the case of rework, approved, or closed the name of the approver(s) who put it in that state and the date they did it will also be displayed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064">
                <a:tc>
                  <a:txBody>
                    <a:bodyPr/>
                    <a:lstStyle/>
                    <a:p>
                      <a:r>
                        <a:rPr lang="en-US" sz="900" dirty="0"/>
                        <a:t>Action Responsible Persons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People that are responsible for the action of the PCD. Lookup select by author or a team name that the author enters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064">
                <a:tc>
                  <a:txBody>
                    <a:bodyPr/>
                    <a:lstStyle/>
                    <a:p>
                      <a:r>
                        <a:rPr lang="en-US" sz="900" dirty="0"/>
                        <a:t>Subject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The subject of this PCD; Typed by the author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064">
                <a:tc>
                  <a:txBody>
                    <a:bodyPr/>
                    <a:lstStyle/>
                    <a:p>
                      <a:pPr marL="1944688" indent="-1944688"/>
                      <a:r>
                        <a:rPr lang="en-US" sz="900" dirty="0" smtClean="0">
                          <a:solidFill>
                            <a:srgbClr val="FF0000"/>
                          </a:solidFill>
                        </a:rPr>
                        <a:t>Due Date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0000"/>
                          </a:solidFill>
                        </a:rPr>
                        <a:t>Classification</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20">
                <a:tc>
                  <a:txBody>
                    <a:bodyPr/>
                    <a:lstStyle/>
                    <a:p>
                      <a:r>
                        <a:rPr lang="en-US" sz="900" dirty="0"/>
                        <a:t>Contracts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Shows all contracts or purchase orders that this PCD applies to.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309">
                <a:tc>
                  <a:txBody>
                    <a:bodyPr/>
                    <a:lstStyle/>
                    <a:p>
                      <a:r>
                        <a:rPr lang="en-US" sz="900" dirty="0"/>
                        <a:t>Reference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Anything this PCD may be in reference to as entered by the author in a text area.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063">
                <a:tc>
                  <a:txBody>
                    <a:bodyPr/>
                    <a:lstStyle/>
                    <a:p>
                      <a:r>
                        <a:rPr lang="en-US" sz="900" dirty="0"/>
                        <a:t>Action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The main content of the PCD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064">
                <a:tc>
                  <a:txBody>
                    <a:bodyPr/>
                    <a:lstStyle/>
                    <a:p>
                      <a:r>
                        <a:rPr lang="en-US" sz="900" dirty="0"/>
                        <a:t>Program Recipients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Uneditable list of all program recipients. These are the all people on the program recipient lists of all programs associated with this PCD. They will receive a notification e-mail when the PCD is approved.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574">
                <a:tc>
                  <a:txBody>
                    <a:bodyPr/>
                    <a:lstStyle/>
                    <a:p>
                      <a:r>
                        <a:rPr lang="en-US" sz="900" dirty="0"/>
                        <a:t>Additional Recipients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Any additional people that will get notified when the PCD is approved. The author chooses them through Lookup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0000"/>
                          </a:solidFill>
                        </a:rPr>
                        <a:t>Work Package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576">
                <a:tc>
                  <a:txBody>
                    <a:bodyPr/>
                    <a:lstStyle/>
                    <a:p>
                      <a:r>
                        <a:rPr lang="en-US" sz="900" dirty="0"/>
                        <a:t>Attachments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Any files can be stored with the PCD by the author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330">
                <a:tc>
                  <a:txBody>
                    <a:bodyPr/>
                    <a:lstStyle/>
                    <a:p>
                      <a:r>
                        <a:rPr lang="en-US" sz="900" dirty="0"/>
                        <a:t>Rework Comments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An approver can fill this field out when designating a PCD for rework. It should contain information regarding what changes are necessary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452">
                <a:tc>
                  <a:txBody>
                    <a:bodyPr/>
                    <a:lstStyle/>
                    <a:p>
                      <a:r>
                        <a:rPr lang="en-US" sz="900" dirty="0"/>
                        <a:t>Program to Use in PCD Number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t>The author must select the program to have the system use when it assigns a PCD number to the PCD. To set it the author must select a program from the programs box and click the set code button. </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20</a:t>
            </a:fld>
            <a:endParaRPr lang="en-US" dirty="0"/>
          </a:p>
        </p:txBody>
      </p:sp>
    </p:spTree>
    <p:extLst>
      <p:ext uri="{BB962C8B-B14F-4D97-AF65-F5344CB8AC3E}">
        <p14:creationId xmlns:p14="http://schemas.microsoft.com/office/powerpoint/2010/main" val="424953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3" y="85110"/>
            <a:ext cx="7886700" cy="794899"/>
          </a:xfrm>
        </p:spPr>
        <p:txBody>
          <a:bodyPr/>
          <a:lstStyle/>
          <a:p>
            <a:r>
              <a:rPr lang="en-US" dirty="0" smtClean="0"/>
              <a:t>Security</a:t>
            </a:r>
            <a:endParaRPr lang="en-US" dirty="0"/>
          </a:p>
        </p:txBody>
      </p:sp>
      <p:sp>
        <p:nvSpPr>
          <p:cNvPr id="3" name="Content Placeholder 2"/>
          <p:cNvSpPr>
            <a:spLocks noGrp="1"/>
          </p:cNvSpPr>
          <p:nvPr>
            <p:ph idx="1"/>
          </p:nvPr>
        </p:nvSpPr>
        <p:spPr>
          <a:xfrm>
            <a:off x="236923" y="880008"/>
            <a:ext cx="8676258" cy="4934866"/>
          </a:xfrm>
        </p:spPr>
        <p:txBody>
          <a:bodyPr/>
          <a:lstStyle/>
          <a:p>
            <a:r>
              <a:rPr lang="en-US" dirty="0" smtClean="0"/>
              <a:t>Classification: Inherit from parent object?</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21</a:t>
            </a:fld>
            <a:endParaRPr lang="en-US" dirty="0"/>
          </a:p>
        </p:txBody>
      </p:sp>
    </p:spTree>
    <p:extLst>
      <p:ext uri="{BB962C8B-B14F-4D97-AF65-F5344CB8AC3E}">
        <p14:creationId xmlns:p14="http://schemas.microsoft.com/office/powerpoint/2010/main" val="151759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8780"/>
            <a:ext cx="7886700" cy="794899"/>
          </a:xfrm>
        </p:spPr>
        <p:txBody>
          <a:bodyPr/>
          <a:lstStyle/>
          <a:p>
            <a:r>
              <a:rPr lang="en-US" dirty="0" smtClean="0"/>
              <a:t>Click Routes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22</a:t>
            </a:fld>
            <a:endParaRPr lang="en-US" dirty="0"/>
          </a:p>
        </p:txBody>
      </p:sp>
      <p:sp>
        <p:nvSpPr>
          <p:cNvPr id="7" name="Oval 6"/>
          <p:cNvSpPr/>
          <p:nvPr/>
        </p:nvSpPr>
        <p:spPr>
          <a:xfrm>
            <a:off x="369863" y="3183860"/>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Home</a:t>
            </a:r>
          </a:p>
          <a:p>
            <a:pPr algn="ctr"/>
            <a:r>
              <a:rPr lang="en-US" sz="1400" dirty="0" smtClean="0">
                <a:solidFill>
                  <a:schemeClr val="tx1"/>
                </a:solidFill>
              </a:rPr>
              <a:t>(Contract)</a:t>
            </a:r>
            <a:endParaRPr lang="en-US" sz="1400" dirty="0">
              <a:solidFill>
                <a:schemeClr val="tx1"/>
              </a:solidFill>
            </a:endParaRPr>
          </a:p>
        </p:txBody>
      </p:sp>
      <p:sp>
        <p:nvSpPr>
          <p:cNvPr id="9" name="Oval 8"/>
          <p:cNvSpPr/>
          <p:nvPr/>
        </p:nvSpPr>
        <p:spPr>
          <a:xfrm>
            <a:off x="1457797" y="479081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Program</a:t>
            </a:r>
            <a:endParaRPr lang="en-US" sz="1400" dirty="0">
              <a:solidFill>
                <a:schemeClr val="tx1"/>
              </a:solidFill>
            </a:endParaRPr>
          </a:p>
        </p:txBody>
      </p:sp>
      <p:cxnSp>
        <p:nvCxnSpPr>
          <p:cNvPr id="14" name="Straight Arrow Connector 19"/>
          <p:cNvCxnSpPr>
            <a:stCxn id="7" idx="4"/>
            <a:endCxn id="9" idx="2"/>
          </p:cNvCxnSpPr>
          <p:nvPr/>
        </p:nvCxnSpPr>
        <p:spPr>
          <a:xfrm rot="16200000" flipH="1">
            <a:off x="560847" y="4136012"/>
            <a:ext cx="1364803" cy="4290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9"/>
          <p:cNvCxnSpPr>
            <a:stCxn id="9" idx="6"/>
            <a:endCxn id="31" idx="2"/>
          </p:cNvCxnSpPr>
          <p:nvPr/>
        </p:nvCxnSpPr>
        <p:spPr>
          <a:xfrm>
            <a:off x="2775470" y="5032963"/>
            <a:ext cx="636115"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9"/>
          <p:cNvCxnSpPr>
            <a:stCxn id="9" idx="0"/>
            <a:endCxn id="7" idx="6"/>
          </p:cNvCxnSpPr>
          <p:nvPr/>
        </p:nvCxnSpPr>
        <p:spPr>
          <a:xfrm rot="16200000" flipV="1">
            <a:off x="1219684" y="3893863"/>
            <a:ext cx="1364803" cy="4290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411585" y="479081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PCD</a:t>
            </a:r>
            <a:endParaRPr lang="en-US" sz="1400" dirty="0">
              <a:solidFill>
                <a:schemeClr val="tx1"/>
              </a:solidFill>
            </a:endParaRPr>
          </a:p>
        </p:txBody>
      </p:sp>
      <p:sp>
        <p:nvSpPr>
          <p:cNvPr id="32" name="Oval 31"/>
          <p:cNvSpPr/>
          <p:nvPr/>
        </p:nvSpPr>
        <p:spPr>
          <a:xfrm>
            <a:off x="1421028" y="1664199"/>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Approve PCD</a:t>
            </a:r>
            <a:endParaRPr lang="en-US" sz="1400" dirty="0">
              <a:solidFill>
                <a:schemeClr val="tx1"/>
              </a:solidFill>
            </a:endParaRPr>
          </a:p>
        </p:txBody>
      </p:sp>
      <p:sp>
        <p:nvSpPr>
          <p:cNvPr id="33" name="Oval 32"/>
          <p:cNvSpPr/>
          <p:nvPr/>
        </p:nvSpPr>
        <p:spPr>
          <a:xfrm>
            <a:off x="4468433" y="167456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Statistics</a:t>
            </a:r>
            <a:endParaRPr lang="en-US" sz="1400" dirty="0">
              <a:solidFill>
                <a:schemeClr val="tx1"/>
              </a:solidFill>
            </a:endParaRPr>
          </a:p>
        </p:txBody>
      </p:sp>
      <p:sp>
        <p:nvSpPr>
          <p:cNvPr id="34" name="Oval 33"/>
          <p:cNvSpPr/>
          <p:nvPr/>
        </p:nvSpPr>
        <p:spPr>
          <a:xfrm>
            <a:off x="7229653" y="4847209"/>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Close PCD</a:t>
            </a:r>
            <a:endParaRPr lang="en-US" sz="1400" dirty="0">
              <a:solidFill>
                <a:schemeClr val="tx1"/>
              </a:solidFill>
            </a:endParaRPr>
          </a:p>
        </p:txBody>
      </p:sp>
      <p:cxnSp>
        <p:nvCxnSpPr>
          <p:cNvPr id="39" name="Straight Arrow Connector 19"/>
          <p:cNvCxnSpPr>
            <a:stCxn id="7" idx="0"/>
            <a:endCxn id="33" idx="0"/>
          </p:cNvCxnSpPr>
          <p:nvPr/>
        </p:nvCxnSpPr>
        <p:spPr>
          <a:xfrm rot="5400000" flipH="1" flipV="1">
            <a:off x="2323337" y="379927"/>
            <a:ext cx="1509297" cy="4098570"/>
          </a:xfrm>
          <a:prstGeom prst="bentConnector3">
            <a:avLst>
              <a:gd name="adj1" fmla="val 1151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9"/>
          <p:cNvCxnSpPr>
            <a:stCxn id="7" idx="0"/>
            <a:endCxn id="34" idx="0"/>
          </p:cNvCxnSpPr>
          <p:nvPr/>
        </p:nvCxnSpPr>
        <p:spPr>
          <a:xfrm rot="16200000" flipH="1">
            <a:off x="3626920" y="585639"/>
            <a:ext cx="1663349" cy="6859790"/>
          </a:xfrm>
          <a:prstGeom prst="bentConnector3">
            <a:avLst>
              <a:gd name="adj1" fmla="val -137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9"/>
          <p:cNvCxnSpPr>
            <a:stCxn id="32" idx="5"/>
            <a:endCxn id="7" idx="6"/>
          </p:cNvCxnSpPr>
          <p:nvPr/>
        </p:nvCxnSpPr>
        <p:spPr>
          <a:xfrm rot="5400000">
            <a:off x="1442417" y="2322694"/>
            <a:ext cx="1348435" cy="8581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9"/>
          <p:cNvCxnSpPr>
            <a:stCxn id="31" idx="4"/>
            <a:endCxn id="9" idx="4"/>
          </p:cNvCxnSpPr>
          <p:nvPr/>
        </p:nvCxnSpPr>
        <p:spPr>
          <a:xfrm rot="5400000">
            <a:off x="3093528" y="4298219"/>
            <a:ext cx="12700" cy="1953788"/>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19"/>
          <p:cNvCxnSpPr>
            <a:stCxn id="33" idx="5"/>
            <a:endCxn id="7" idx="6"/>
          </p:cNvCxnSpPr>
          <p:nvPr/>
        </p:nvCxnSpPr>
        <p:spPr>
          <a:xfrm rot="5400000">
            <a:off x="2971302" y="804174"/>
            <a:ext cx="1338071" cy="39056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9"/>
          <p:cNvCxnSpPr>
            <a:stCxn id="34" idx="6"/>
            <a:endCxn id="7" idx="6"/>
          </p:cNvCxnSpPr>
          <p:nvPr/>
        </p:nvCxnSpPr>
        <p:spPr>
          <a:xfrm flipH="1" flipV="1">
            <a:off x="1687536" y="3426010"/>
            <a:ext cx="6859790" cy="1663349"/>
          </a:xfrm>
          <a:prstGeom prst="bentConnector3">
            <a:avLst>
              <a:gd name="adj1" fmla="val -33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945718" y="1664480"/>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a:t>
            </a:r>
            <a:endParaRPr lang="en-US" sz="1400" dirty="0">
              <a:solidFill>
                <a:schemeClr val="tx1"/>
              </a:solidFill>
            </a:endParaRPr>
          </a:p>
        </p:txBody>
      </p:sp>
      <p:sp>
        <p:nvSpPr>
          <p:cNvPr id="93" name="Oval 92"/>
          <p:cNvSpPr/>
          <p:nvPr/>
        </p:nvSpPr>
        <p:spPr>
          <a:xfrm>
            <a:off x="5992134" y="167456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Report</a:t>
            </a:r>
            <a:endParaRPr lang="en-US" sz="1400" dirty="0">
              <a:solidFill>
                <a:schemeClr val="tx1"/>
              </a:solidFill>
            </a:endParaRPr>
          </a:p>
        </p:txBody>
      </p:sp>
      <p:sp>
        <p:nvSpPr>
          <p:cNvPr id="94" name="Oval 93"/>
          <p:cNvSpPr/>
          <p:nvPr/>
        </p:nvSpPr>
        <p:spPr>
          <a:xfrm>
            <a:off x="7465894" y="167456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Help</a:t>
            </a:r>
            <a:endParaRPr lang="en-US" sz="1400" dirty="0">
              <a:solidFill>
                <a:schemeClr val="tx1"/>
              </a:solidFill>
            </a:endParaRPr>
          </a:p>
        </p:txBody>
      </p:sp>
      <p:cxnSp>
        <p:nvCxnSpPr>
          <p:cNvPr id="95" name="Straight Arrow Connector 19"/>
          <p:cNvCxnSpPr>
            <a:stCxn id="7" idx="0"/>
            <a:endCxn id="92" idx="0"/>
          </p:cNvCxnSpPr>
          <p:nvPr/>
        </p:nvCxnSpPr>
        <p:spPr>
          <a:xfrm rot="5400000" flipH="1" flipV="1">
            <a:off x="1556937" y="1136243"/>
            <a:ext cx="1519380" cy="2575855"/>
          </a:xfrm>
          <a:prstGeom prst="bentConnector3">
            <a:avLst>
              <a:gd name="adj1" fmla="val 1150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9"/>
          <p:cNvCxnSpPr>
            <a:stCxn id="7" idx="0"/>
            <a:endCxn id="93" idx="0"/>
          </p:cNvCxnSpPr>
          <p:nvPr/>
        </p:nvCxnSpPr>
        <p:spPr>
          <a:xfrm rot="5400000" flipH="1" flipV="1">
            <a:off x="3085187" y="-381923"/>
            <a:ext cx="1509297" cy="5622271"/>
          </a:xfrm>
          <a:prstGeom prst="bentConnector3">
            <a:avLst>
              <a:gd name="adj1" fmla="val 1151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19"/>
          <p:cNvCxnSpPr>
            <a:stCxn id="7" idx="0"/>
            <a:endCxn id="94" idx="0"/>
          </p:cNvCxnSpPr>
          <p:nvPr/>
        </p:nvCxnSpPr>
        <p:spPr>
          <a:xfrm rot="5400000" flipH="1" flipV="1">
            <a:off x="3822067" y="-1118803"/>
            <a:ext cx="1509297" cy="7096031"/>
          </a:xfrm>
          <a:prstGeom prst="bentConnector3">
            <a:avLst>
              <a:gd name="adj1" fmla="val 1151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9"/>
          <p:cNvCxnSpPr>
            <a:stCxn id="92" idx="5"/>
            <a:endCxn id="7" idx="6"/>
          </p:cNvCxnSpPr>
          <p:nvPr/>
        </p:nvCxnSpPr>
        <p:spPr>
          <a:xfrm rot="5400000">
            <a:off x="2204902" y="1560490"/>
            <a:ext cx="1348154" cy="23828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9"/>
          <p:cNvCxnSpPr>
            <a:stCxn id="93" idx="5"/>
            <a:endCxn id="7" idx="6"/>
          </p:cNvCxnSpPr>
          <p:nvPr/>
        </p:nvCxnSpPr>
        <p:spPr>
          <a:xfrm rot="5400000">
            <a:off x="3733152" y="42323"/>
            <a:ext cx="1338071" cy="542930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9"/>
          <p:cNvCxnSpPr>
            <a:stCxn id="94" idx="5"/>
            <a:endCxn id="7" idx="6"/>
          </p:cNvCxnSpPr>
          <p:nvPr/>
        </p:nvCxnSpPr>
        <p:spPr>
          <a:xfrm rot="5400000">
            <a:off x="4470032" y="-694557"/>
            <a:ext cx="1338071" cy="69030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24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Program Control Directive Tracker (PCDT)</a:t>
            </a:r>
            <a:endParaRPr lang="en-US" sz="3600" b="1" dirty="0"/>
          </a:p>
        </p:txBody>
      </p:sp>
      <p:sp>
        <p:nvSpPr>
          <p:cNvPr id="3" name="Content Placeholder 2"/>
          <p:cNvSpPr>
            <a:spLocks noGrp="1"/>
          </p:cNvSpPr>
          <p:nvPr>
            <p:ph idx="1"/>
          </p:nvPr>
        </p:nvSpPr>
        <p:spPr/>
        <p:txBody>
          <a:bodyPr/>
          <a:lstStyle/>
          <a:p>
            <a:pPr marL="0" indent="0">
              <a:buNone/>
            </a:pPr>
            <a:r>
              <a:rPr lang="en-US" dirty="0"/>
              <a:t>The Program Control </a:t>
            </a:r>
            <a:r>
              <a:rPr lang="en-US" dirty="0" smtClean="0"/>
              <a:t>Directive Tracker </a:t>
            </a:r>
            <a:r>
              <a:rPr lang="en-US" dirty="0"/>
              <a:t>(PCD) application handles the </a:t>
            </a:r>
            <a:r>
              <a:rPr lang="en-US" dirty="0">
                <a:solidFill>
                  <a:srgbClr val="FF0000"/>
                </a:solidFill>
              </a:rPr>
              <a:t>generating, routing, approving and filing/archiving of Program Control Directives (PCD’s).  PCD’s are used by the Program Office to direct and authorize personnel to perform actions outside normal circumstances.   Common actions are to procure certain pieces of hardware, loan items to other facilities temporarily, and to stop work on a specific </a:t>
            </a:r>
            <a:r>
              <a:rPr lang="en-US" dirty="0" smtClean="0">
                <a:solidFill>
                  <a:srgbClr val="FF0000"/>
                </a:solidFill>
              </a:rPr>
              <a:t>work package </a:t>
            </a:r>
            <a:r>
              <a:rPr lang="en-US" dirty="0">
                <a:solidFill>
                  <a:srgbClr val="FF0000"/>
                </a:solidFill>
              </a:rPr>
              <a:t>until requirements are clear.  Currently the principal user is the Lockheed Martin Manassas Navy Systems Program Office. </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23</a:t>
            </a:fld>
            <a:endParaRPr lang="en-US" dirty="0"/>
          </a:p>
        </p:txBody>
      </p:sp>
    </p:spTree>
    <p:extLst>
      <p:ext uri="{BB962C8B-B14F-4D97-AF65-F5344CB8AC3E}">
        <p14:creationId xmlns:p14="http://schemas.microsoft.com/office/powerpoint/2010/main" val="121630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85113"/>
            <a:ext cx="7886700" cy="794899"/>
          </a:xfrm>
        </p:spPr>
        <p:txBody>
          <a:bodyPr/>
          <a:lstStyle/>
          <a:p>
            <a:r>
              <a:rPr lang="en-US" dirty="0" smtClean="0"/>
              <a:t>PCD “Tracker”</a:t>
            </a:r>
            <a:endParaRPr lang="en-US" dirty="0"/>
          </a:p>
        </p:txBody>
      </p:sp>
      <p:sp>
        <p:nvSpPr>
          <p:cNvPr id="3" name="Content Placeholder 2"/>
          <p:cNvSpPr>
            <a:spLocks noGrp="1"/>
          </p:cNvSpPr>
          <p:nvPr>
            <p:ph idx="1"/>
          </p:nvPr>
        </p:nvSpPr>
        <p:spPr>
          <a:xfrm>
            <a:off x="229247" y="789084"/>
            <a:ext cx="8686799" cy="5567327"/>
          </a:xfrm>
        </p:spPr>
        <p:txBody>
          <a:bodyPr>
            <a:normAutofit fontScale="92500" lnSpcReduction="20000"/>
          </a:bodyPr>
          <a:lstStyle/>
          <a:p>
            <a:r>
              <a:rPr lang="en-US" dirty="0" smtClean="0"/>
              <a:t>All data and attachments are ‘unclassified’?  </a:t>
            </a:r>
            <a:r>
              <a:rPr lang="en-US" dirty="0" smtClean="0">
                <a:solidFill>
                  <a:srgbClr val="00B050"/>
                </a:solidFill>
              </a:rPr>
              <a:t>Yes, but there is a classification function which was added in the last several years.</a:t>
            </a:r>
          </a:p>
          <a:p>
            <a:r>
              <a:rPr lang="en-US" dirty="0" smtClean="0"/>
              <a:t>How many of the PCD functions, (classification, directory helper, add attachment,) are available as standardized LM functions?  </a:t>
            </a:r>
            <a:r>
              <a:rPr lang="en-US" dirty="0" smtClean="0">
                <a:solidFill>
                  <a:srgbClr val="00B050"/>
                </a:solidFill>
              </a:rPr>
              <a:t>Request has been made.</a:t>
            </a:r>
          </a:p>
          <a:p>
            <a:endParaRPr lang="en-US" dirty="0" smtClean="0"/>
          </a:p>
          <a:p>
            <a:r>
              <a:rPr lang="en-US" dirty="0" smtClean="0">
                <a:solidFill>
                  <a:srgbClr val="FF0000"/>
                </a:solidFill>
              </a:rPr>
              <a:t>Where to host?</a:t>
            </a:r>
          </a:p>
          <a:p>
            <a:r>
              <a:rPr lang="en-US" dirty="0" smtClean="0">
                <a:solidFill>
                  <a:srgbClr val="FF0000"/>
                </a:solidFill>
              </a:rPr>
              <a:t>Can PCD Tracker have a PCD Tracker as a task?</a:t>
            </a:r>
          </a:p>
          <a:p>
            <a:r>
              <a:rPr lang="en-US" dirty="0" smtClean="0">
                <a:solidFill>
                  <a:srgbClr val="FF0000"/>
                </a:solidFill>
              </a:rPr>
              <a:t>Do entry screens need to be defined for ‘engineering releases’, and ‘purchase requisitions’?  Can we use a generic entry HMI? </a:t>
            </a:r>
          </a:p>
          <a:p>
            <a:r>
              <a:rPr lang="en-US" dirty="0">
                <a:solidFill>
                  <a:srgbClr val="FF0000"/>
                </a:solidFill>
              </a:rPr>
              <a:t>Are recipients also users?</a:t>
            </a:r>
          </a:p>
          <a:p>
            <a:r>
              <a:rPr lang="en-US" dirty="0">
                <a:solidFill>
                  <a:srgbClr val="FF0000"/>
                </a:solidFill>
              </a:rPr>
              <a:t>Is ‘Reviewer’ a new PCD Tracker Role</a:t>
            </a:r>
            <a:r>
              <a:rPr lang="en-US" dirty="0" smtClean="0">
                <a:solidFill>
                  <a:srgbClr val="FF0000"/>
                </a:solidFill>
              </a:rPr>
              <a:t>?</a:t>
            </a:r>
          </a:p>
          <a:p>
            <a:r>
              <a:rPr lang="en-US" dirty="0" smtClean="0"/>
              <a:t>Is there only 1 ‘Originator’ for a task?  </a:t>
            </a:r>
            <a:r>
              <a:rPr lang="en-US" dirty="0" smtClean="0">
                <a:solidFill>
                  <a:srgbClr val="00B050"/>
                </a:solidFill>
              </a:rPr>
              <a:t>In most cases.</a:t>
            </a:r>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24</a:t>
            </a:fld>
            <a:endParaRPr lang="en-US" dirty="0"/>
          </a:p>
        </p:txBody>
      </p:sp>
    </p:spTree>
    <p:extLst>
      <p:ext uri="{BB962C8B-B14F-4D97-AF65-F5344CB8AC3E}">
        <p14:creationId xmlns:p14="http://schemas.microsoft.com/office/powerpoint/2010/main" val="4014149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0"/>
            <a:ext cx="7886700" cy="794899"/>
          </a:xfrm>
        </p:spPr>
        <p:txBody>
          <a:bodyPr/>
          <a:lstStyle/>
          <a:p>
            <a:r>
              <a:rPr lang="en-US" dirty="0" smtClean="0"/>
              <a:t>Definitions </a:t>
            </a:r>
            <a:r>
              <a:rPr lang="en-US" sz="1800" b="1" dirty="0" smtClean="0">
                <a:solidFill>
                  <a:srgbClr val="FF0000"/>
                </a:solidFill>
              </a:rPr>
              <a:t>(move to end)</a:t>
            </a:r>
            <a:endParaRPr lang="en-US" sz="1800" b="1" dirty="0">
              <a:solidFill>
                <a:srgbClr val="FF0000"/>
              </a:solidFill>
            </a:endParaRP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6946889"/>
              </p:ext>
            </p:extLst>
          </p:nvPr>
        </p:nvGraphicFramePr>
        <p:xfrm>
          <a:off x="237478" y="856795"/>
          <a:ext cx="6096000" cy="6133483"/>
        </p:xfrm>
        <a:graphic>
          <a:graphicData uri="http://schemas.openxmlformats.org/drawingml/2006/table">
            <a:tbl>
              <a:tblPr firstRow="1" bandRow="1">
                <a:tableStyleId>{5C22544A-7EE6-4342-B048-85BDC9FD1C3A}</a:tableStyleId>
              </a:tblPr>
              <a:tblGrid>
                <a:gridCol w="1724487"/>
                <a:gridCol w="4371513"/>
              </a:tblGrid>
              <a:tr h="37084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86">
                <a:tc>
                  <a:txBody>
                    <a:bodyPr/>
                    <a:lstStyle/>
                    <a:p>
                      <a:pPr>
                        <a:spcBef>
                          <a:spcPts val="600"/>
                        </a:spcBef>
                        <a:tabLst>
                          <a:tab pos="1376363" algn="l"/>
                        </a:tabLst>
                      </a:pPr>
                      <a:r>
                        <a:rPr lang="en-US" sz="1200" dirty="0" smtClean="0"/>
                        <a:t>ARCI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Acoustic Rapid Commercial-Off-The-Shelf Insertion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86">
                <a:tc>
                  <a:txBody>
                    <a:bodyPr/>
                    <a:lstStyle/>
                    <a:p>
                      <a:pPr>
                        <a:spcBef>
                          <a:spcPts val="600"/>
                        </a:spcBef>
                        <a:tabLst>
                          <a:tab pos="1376363" algn="l"/>
                        </a:tabLst>
                      </a:pPr>
                      <a:r>
                        <a:rPr lang="en-US" sz="1200" dirty="0" smtClean="0"/>
                        <a:t>BOM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Bill of Materials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029">
                <a:tc>
                  <a:txBody>
                    <a:bodyPr/>
                    <a:lstStyle/>
                    <a:p>
                      <a:r>
                        <a:rPr lang="en-US" sz="1200" dirty="0" smtClean="0"/>
                        <a:t>CAM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Control Account Manager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029">
                <a:tc>
                  <a:txBody>
                    <a:bodyPr/>
                    <a:lstStyle/>
                    <a:p>
                      <a:r>
                        <a:rPr lang="en-US" sz="1200" dirty="0" smtClean="0"/>
                        <a:t>CLR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Clearwater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917">
                <a:tc>
                  <a:txBody>
                    <a:bodyPr/>
                    <a:lstStyle/>
                    <a:p>
                      <a:r>
                        <a:rPr lang="en-US" sz="1200" dirty="0" smtClean="0"/>
                        <a: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Engineering Release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927">
                <a:tc>
                  <a:txBody>
                    <a:bodyPr/>
                    <a:lstStyle/>
                    <a:p>
                      <a:r>
                        <a:rPr lang="en-US" sz="1200" dirty="0" smtClean="0"/>
                        <a:t>EVM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927">
                <a:tc>
                  <a:txBody>
                    <a:bodyPr/>
                    <a:lstStyle/>
                    <a:p>
                      <a:r>
                        <a:rPr lang="en-US" sz="1200" dirty="0" smtClean="0"/>
                        <a:t>FEA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937">
                <a:tc>
                  <a:txBody>
                    <a:bodyPr/>
                    <a:lstStyle/>
                    <a:p>
                      <a:r>
                        <a:rPr lang="en-US" sz="1200" dirty="0" smtClean="0"/>
                        <a:t>MAN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Manassas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947">
                <a:tc>
                  <a:txBody>
                    <a:bodyPr/>
                    <a:lstStyle/>
                    <a:p>
                      <a:r>
                        <a:rPr lang="en-US" sz="1200" dirty="0" smtClean="0"/>
                        <a:t>MPM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835">
                <a:tc>
                  <a:txBody>
                    <a:bodyPr/>
                    <a:lstStyle/>
                    <a:p>
                      <a:r>
                        <a:rPr lang="en-US" sz="1200" dirty="0" smtClean="0"/>
                        <a:t>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600">
                <a:tc>
                  <a:txBody>
                    <a:bodyPr/>
                    <a:lstStyle/>
                    <a:p>
                      <a:r>
                        <a:rPr lang="en-US" sz="1200" dirty="0" smtClean="0"/>
                        <a:t>PCD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Program Control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243">
                <a:tc>
                  <a:txBody>
                    <a:bodyPr/>
                    <a:lstStyle/>
                    <a:p>
                      <a:r>
                        <a:rPr lang="en-US" sz="1200" dirty="0" smtClean="0"/>
                        <a:t>PM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574">
                <a:tc>
                  <a:txBody>
                    <a:bodyPr/>
                    <a:lstStyle/>
                    <a:p>
                      <a:r>
                        <a:rPr lang="en-US" sz="1200" dirty="0" smtClean="0"/>
                        <a:t>PN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Part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462">
                <a:tc>
                  <a:txBody>
                    <a:bodyPr/>
                    <a:lstStyle/>
                    <a:p>
                      <a:r>
                        <a:rPr lang="en-US" sz="1200" dirty="0" smtClean="0"/>
                        <a:t>PO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Purchase Order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462">
                <a:tc>
                  <a:txBody>
                    <a:bodyPr/>
                    <a:lstStyle/>
                    <a:p>
                      <a:r>
                        <a:rPr lang="en-US" sz="1200" dirty="0" smtClean="0"/>
                        <a:t>POP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Period of Performance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462">
                <a:tc>
                  <a:txBody>
                    <a:bodyPr/>
                    <a:lstStyle/>
                    <a:p>
                      <a:r>
                        <a:rPr lang="en-US" sz="1200" dirty="0" smtClean="0"/>
                        <a:t>PPM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595">
                <a:tc>
                  <a:txBody>
                    <a:bodyPr/>
                    <a:lstStyle/>
                    <a:p>
                      <a:r>
                        <a:rPr lang="en-US" sz="1200" dirty="0" smtClean="0"/>
                        <a:t>PR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Purchase Requisition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238">
                <a:tc>
                  <a:txBody>
                    <a:bodyPr/>
                    <a:lstStyle/>
                    <a:p>
                      <a:r>
                        <a:rPr lang="en-US" sz="1200" dirty="0" smtClean="0"/>
                        <a:t>RDD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600"/>
                        </a:spcBef>
                        <a:tabLst>
                          <a:tab pos="1376363" algn="l"/>
                        </a:tabLst>
                      </a:pPr>
                      <a:r>
                        <a:rPr lang="en-US" sz="1200" dirty="0" smtClean="0"/>
                        <a:t>Required Delivery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248">
                <a:tc>
                  <a:txBody>
                    <a:bodyPr/>
                    <a:lstStyle/>
                    <a:p>
                      <a:r>
                        <a:rPr lang="en-US" sz="1200" dirty="0" smtClean="0"/>
                        <a:t>SLIN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Sub-Line Item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05">
                <a:tc>
                  <a:txBody>
                    <a:bodyPr/>
                    <a:lstStyle/>
                    <a:p>
                      <a:r>
                        <a:rPr lang="en-US" sz="1200" dirty="0" smtClean="0"/>
                        <a:t>TI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05">
                <a:tc>
                  <a:txBody>
                    <a:bodyPr/>
                    <a:lstStyle/>
                    <a:p>
                      <a:r>
                        <a:rPr lang="en-US" sz="1200" dirty="0" err="1" smtClean="0"/>
                        <a:t>iWAD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“Initial”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6409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5"/>
          <p:cNvCxnSpPr>
            <a:stCxn id="51" idx="1"/>
            <a:endCxn id="93" idx="3"/>
          </p:cNvCxnSpPr>
          <p:nvPr/>
        </p:nvCxnSpPr>
        <p:spPr>
          <a:xfrm rot="10800000" flipV="1">
            <a:off x="5526935" y="2721623"/>
            <a:ext cx="1250879" cy="19755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480861" y="3996933"/>
            <a:ext cx="2046073" cy="1400383"/>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purchaseRequisitionItems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100" dirty="0" err="1" smtClean="0"/>
              <a:t>partNum</a:t>
            </a:r>
            <a:endParaRPr lang="en-US" sz="1100" dirty="0"/>
          </a:p>
          <a:p>
            <a:pPr>
              <a:tabLst>
                <a:tab pos="1371600" algn="l"/>
              </a:tabLst>
            </a:pPr>
            <a:r>
              <a:rPr lang="en-US" sz="1050" dirty="0" err="1"/>
              <a:t>itemDescription</a:t>
            </a:r>
            <a:endParaRPr lang="en-US" sz="1050" dirty="0"/>
          </a:p>
          <a:p>
            <a:pPr>
              <a:tabLst>
                <a:tab pos="1371600" algn="l"/>
              </a:tabLst>
            </a:pPr>
            <a:r>
              <a:rPr lang="en-US" sz="1050" dirty="0"/>
              <a:t>price</a:t>
            </a:r>
          </a:p>
          <a:p>
            <a:pPr>
              <a:tabLst>
                <a:tab pos="1371600" algn="l"/>
              </a:tabLst>
            </a:pPr>
            <a:r>
              <a:rPr lang="en-US" sz="1050" dirty="0" err="1" smtClean="0"/>
              <a:t>quantityNeeded</a:t>
            </a:r>
            <a:endParaRPr lang="en-US" sz="1050" dirty="0"/>
          </a:p>
        </p:txBody>
      </p:sp>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II</a:t>
            </a:r>
            <a:endParaRPr lang="en-US" dirty="0"/>
          </a:p>
        </p:txBody>
      </p:sp>
      <p:sp>
        <p:nvSpPr>
          <p:cNvPr id="4" name="Date Placeholder 3"/>
          <p:cNvSpPr>
            <a:spLocks noGrp="1"/>
          </p:cNvSpPr>
          <p:nvPr>
            <p:ph type="dt" sz="half" idx="10"/>
          </p:nvPr>
        </p:nvSpPr>
        <p:spPr/>
        <p:txBody>
          <a:bodyPr/>
          <a:lstStyle/>
          <a:p>
            <a:r>
              <a:rPr lang="en-US" sz="1000" smtClean="0"/>
              <a:t>24-April-17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26</a:t>
            </a:fld>
            <a:endParaRPr lang="en-US" sz="1000" dirty="0"/>
          </a:p>
        </p:txBody>
      </p:sp>
      <p:sp>
        <p:nvSpPr>
          <p:cNvPr id="8" name="TextBox 7"/>
          <p:cNvSpPr txBox="1"/>
          <p:nvPr/>
        </p:nvSpPr>
        <p:spPr>
          <a:xfrm>
            <a:off x="2606752"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smtClean="0"/>
              <a:t>…</a:t>
            </a:r>
          </a:p>
          <a:p>
            <a:pPr>
              <a:tabLst>
                <a:tab pos="1371600" algn="l"/>
              </a:tabLst>
            </a:pPr>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2" action="ppaction://hlinksldjump" highlightClick="1"/>
          </p:cNvPr>
          <p:cNvSpPr>
            <a:spLocks/>
          </p:cNvSpPr>
          <p:nvPr/>
        </p:nvSpPr>
        <p:spPr>
          <a:xfrm>
            <a:off x="7094812"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2" action="ppaction://hlinksldjump"/>
              </a:rPr>
              <a:t>PCD</a:t>
            </a:r>
            <a:endParaRPr lang="en-US" sz="1000" b="1" dirty="0">
              <a:solidFill>
                <a:schemeClr val="tx1"/>
              </a:solidFill>
            </a:endParaRPr>
          </a:p>
        </p:txBody>
      </p:sp>
      <p:sp>
        <p:nvSpPr>
          <p:cNvPr id="48" name="TextBox 47"/>
          <p:cNvSpPr txBox="1"/>
          <p:nvPr/>
        </p:nvSpPr>
        <p:spPr>
          <a:xfrm>
            <a:off x="3482152" y="1740587"/>
            <a:ext cx="2046073" cy="204671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a:t>purchaseRequisition</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050" dirty="0" err="1" smtClean="0"/>
              <a:t>statusPR</a:t>
            </a:r>
            <a:endParaRPr lang="en-US" sz="1100" dirty="0"/>
          </a:p>
          <a:p>
            <a:pPr>
              <a:tabLst>
                <a:tab pos="1598613" algn="l"/>
              </a:tabLst>
            </a:pPr>
            <a:r>
              <a:rPr lang="en-US" sz="1100" dirty="0" err="1" smtClean="0">
                <a:solidFill>
                  <a:srgbClr val="FF0000"/>
                </a:solidFill>
              </a:rPr>
              <a:t>partNum</a:t>
            </a:r>
            <a:r>
              <a:rPr lang="en-US" sz="1100" dirty="0" smtClean="0">
                <a:solidFill>
                  <a:srgbClr val="FF0000"/>
                </a:solidFill>
              </a:rPr>
              <a:t> </a:t>
            </a:r>
            <a:endParaRPr lang="en-US" sz="1100" dirty="0">
              <a:solidFill>
                <a:srgbClr val="FF0000"/>
              </a:solidFill>
            </a:endParaRPr>
          </a:p>
          <a:p>
            <a:pPr>
              <a:tabLst>
                <a:tab pos="1371600" algn="l"/>
              </a:tabLst>
            </a:pPr>
            <a:r>
              <a:rPr lang="en-US" sz="1050" dirty="0" err="1" smtClean="0">
                <a:solidFill>
                  <a:srgbClr val="FF0000"/>
                </a:solidFill>
              </a:rPr>
              <a:t>itemDescription</a:t>
            </a:r>
            <a:r>
              <a:rPr lang="en-US" sz="1050" dirty="0" smtClean="0">
                <a:solidFill>
                  <a:srgbClr val="FF0000"/>
                </a:solidFill>
              </a:rPr>
              <a:t> (nomenclature) </a:t>
            </a:r>
            <a:endParaRPr lang="en-US" sz="1050" dirty="0">
              <a:solidFill>
                <a:srgbClr val="FF0000"/>
              </a:solidFill>
            </a:endParaRPr>
          </a:p>
          <a:p>
            <a:pPr>
              <a:tabLst>
                <a:tab pos="1371600" algn="l"/>
              </a:tabLst>
            </a:pPr>
            <a:r>
              <a:rPr lang="en-US" sz="1050" dirty="0" err="1">
                <a:solidFill>
                  <a:srgbClr val="FF0000"/>
                </a:solidFill>
              </a:rPr>
              <a:t>quantityNeeded</a:t>
            </a:r>
            <a:endParaRPr lang="en-US" sz="1050" dirty="0">
              <a:solidFill>
                <a:srgbClr val="FF0000"/>
              </a:solidFill>
            </a:endParaRPr>
          </a:p>
          <a:p>
            <a:pPr>
              <a:tabLst>
                <a:tab pos="1371600" algn="l"/>
              </a:tabLst>
            </a:pPr>
            <a:r>
              <a:rPr lang="en-US" sz="1050" dirty="0" err="1" smtClean="0">
                <a:solidFill>
                  <a:srgbClr val="FF0000"/>
                </a:solidFill>
              </a:rPr>
              <a:t>costEach</a:t>
            </a:r>
            <a:endParaRPr lang="en-US" sz="1050" dirty="0" smtClean="0">
              <a:solidFill>
                <a:srgbClr val="FF0000"/>
              </a:solidFill>
            </a:endParaRPr>
          </a:p>
          <a:p>
            <a:pPr>
              <a:tabLst>
                <a:tab pos="1371600" algn="l"/>
              </a:tabLst>
            </a:pPr>
            <a:r>
              <a:rPr lang="en-US" sz="1050" dirty="0" smtClean="0">
                <a:solidFill>
                  <a:srgbClr val="FF0000"/>
                </a:solidFill>
              </a:rPr>
              <a:t>RDD</a:t>
            </a:r>
            <a:endParaRPr lang="en-US" sz="1050" dirty="0">
              <a:solidFill>
                <a:srgbClr val="FF0000"/>
              </a:solidFill>
            </a:endParaRPr>
          </a:p>
          <a:p>
            <a:pPr>
              <a:tabLst>
                <a:tab pos="1371600" algn="l"/>
              </a:tabLst>
            </a:pPr>
            <a:r>
              <a:rPr lang="en-US" sz="1050" dirty="0" err="1" smtClean="0"/>
              <a:t>workPackage</a:t>
            </a:r>
            <a:r>
              <a:rPr lang="en-US" sz="1050" dirty="0" smtClean="0"/>
              <a:t>(s)</a:t>
            </a:r>
          </a:p>
          <a:p>
            <a:pPr>
              <a:tabLst>
                <a:tab pos="1371600" algn="l"/>
              </a:tabLst>
            </a:pPr>
            <a:r>
              <a:rPr lang="en-US" sz="1050" dirty="0" err="1" smtClean="0"/>
              <a:t>purchaseOrder</a:t>
            </a:r>
            <a:r>
              <a:rPr lang="en-US" sz="1050" dirty="0" smtClean="0"/>
              <a:t>(s)</a:t>
            </a:r>
            <a:endParaRPr lang="en-US" sz="1050" dirty="0"/>
          </a:p>
        </p:txBody>
      </p:sp>
      <p:sp>
        <p:nvSpPr>
          <p:cNvPr id="51" name="TextBox 50"/>
          <p:cNvSpPr txBox="1"/>
          <p:nvPr/>
        </p:nvSpPr>
        <p:spPr>
          <a:xfrm>
            <a:off x="6777813" y="1725196"/>
            <a:ext cx="2046073" cy="1992853"/>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purchaseOrder</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purchaseOrder</a:t>
            </a:r>
            <a:endParaRPr lang="en-US" sz="1050" dirty="0"/>
          </a:p>
          <a:p>
            <a:pPr>
              <a:tabLst>
                <a:tab pos="1598613" algn="l"/>
              </a:tabLst>
            </a:pPr>
            <a:r>
              <a:rPr lang="en-US" sz="1050" dirty="0" err="1" smtClean="0"/>
              <a:t>dateLastModified</a:t>
            </a:r>
            <a:r>
              <a:rPr lang="en-US" sz="1050" dirty="0" smtClean="0"/>
              <a:t>	date</a:t>
            </a:r>
          </a:p>
          <a:p>
            <a:pPr>
              <a:tabLst>
                <a:tab pos="1598613" algn="l"/>
              </a:tabLst>
            </a:pPr>
            <a:r>
              <a:rPr lang="en-US" sz="1050" dirty="0" err="1" smtClean="0"/>
              <a:t>statusPO</a:t>
            </a:r>
            <a:endParaRPr lang="en-US" sz="1050" dirty="0"/>
          </a:p>
          <a:p>
            <a:pPr>
              <a:tabLst>
                <a:tab pos="1598613" algn="l"/>
              </a:tabLst>
            </a:pPr>
            <a:r>
              <a:rPr lang="en-US" sz="1050" dirty="0" err="1" smtClean="0"/>
              <a:t>partNum</a:t>
            </a:r>
            <a:endParaRPr lang="en-US" sz="1050" dirty="0" smtClean="0"/>
          </a:p>
          <a:p>
            <a:pPr>
              <a:tabLst>
                <a:tab pos="1371600" algn="l"/>
              </a:tabLst>
            </a:pPr>
            <a:r>
              <a:rPr lang="en-US" sz="1000" dirty="0" err="1" smtClean="0"/>
              <a:t>itemDescription</a:t>
            </a:r>
            <a:endParaRPr lang="en-US" sz="1000" dirty="0" smtClean="0"/>
          </a:p>
          <a:p>
            <a:pPr>
              <a:tabLst>
                <a:tab pos="1371600" algn="l"/>
              </a:tabLst>
            </a:pPr>
            <a:r>
              <a:rPr lang="en-US" sz="1000" dirty="0" smtClean="0"/>
              <a:t>price</a:t>
            </a:r>
          </a:p>
          <a:p>
            <a:pPr>
              <a:tabLst>
                <a:tab pos="1371600" algn="l"/>
              </a:tabLst>
            </a:pPr>
            <a:r>
              <a:rPr lang="en-US" sz="1000" dirty="0" err="1" smtClean="0"/>
              <a:t>quantityOrdered</a:t>
            </a:r>
            <a:endParaRPr lang="en-US" sz="1000" dirty="0"/>
          </a:p>
          <a:p>
            <a:pPr>
              <a:tabLst>
                <a:tab pos="1371600" algn="l"/>
              </a:tabLst>
            </a:pPr>
            <a:r>
              <a:rPr lang="en-US" sz="1000" dirty="0"/>
              <a:t>Shipping details</a:t>
            </a:r>
          </a:p>
          <a:p>
            <a:pPr>
              <a:tabLst>
                <a:tab pos="1371600" algn="l"/>
              </a:tabLst>
            </a:pPr>
            <a:r>
              <a:rPr lang="en-US" sz="1000" strike="sngStrike" dirty="0">
                <a:solidFill>
                  <a:srgbClr val="FF0000"/>
                </a:solidFill>
              </a:rPr>
              <a:t>Payment terms</a:t>
            </a:r>
          </a:p>
          <a:p>
            <a:pPr>
              <a:tabLst>
                <a:tab pos="1371600" algn="l"/>
              </a:tabLst>
            </a:pPr>
            <a:r>
              <a:rPr lang="en-US" sz="1000" strike="sngStrike" dirty="0">
                <a:solidFill>
                  <a:srgbClr val="FF0000"/>
                </a:solidFill>
              </a:rPr>
              <a:t>Discounts</a:t>
            </a:r>
          </a:p>
        </p:txBody>
      </p:sp>
      <p:sp>
        <p:nvSpPr>
          <p:cNvPr id="52" name="TextBox 51"/>
          <p:cNvSpPr txBox="1"/>
          <p:nvPr/>
        </p:nvSpPr>
        <p:spPr>
          <a:xfrm>
            <a:off x="116690" y="1863695"/>
            <a:ext cx="2046073" cy="171585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billOfMaterials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a:t>purchaseRequisition</a:t>
            </a:r>
            <a:endParaRPr lang="en-US" sz="1050" dirty="0"/>
          </a:p>
          <a:p>
            <a:pPr>
              <a:tabLst>
                <a:tab pos="1598613" algn="l"/>
              </a:tabLst>
            </a:pPr>
            <a:r>
              <a:rPr lang="en-US" sz="1050" dirty="0" err="1"/>
              <a:t>dateLastModified</a:t>
            </a:r>
            <a:r>
              <a:rPr lang="en-US" sz="1050" dirty="0"/>
              <a:t>	</a:t>
            </a:r>
            <a:r>
              <a:rPr lang="en-US" sz="1050" dirty="0" smtClean="0"/>
              <a:t>date</a:t>
            </a:r>
          </a:p>
          <a:p>
            <a:pPr>
              <a:tabLst>
                <a:tab pos="1598613" algn="l"/>
              </a:tabLst>
            </a:pPr>
            <a:r>
              <a:rPr lang="en-US" sz="1050" dirty="0" smtClean="0"/>
              <a:t>level</a:t>
            </a:r>
          </a:p>
          <a:p>
            <a:pPr>
              <a:tabLst>
                <a:tab pos="1598613" algn="l"/>
              </a:tabLst>
            </a:pPr>
            <a:r>
              <a:rPr lang="en-US" sz="1050" dirty="0" err="1" smtClean="0"/>
              <a:t>partNum</a:t>
            </a:r>
            <a:endParaRPr lang="en-US" sz="1050" dirty="0" smtClean="0"/>
          </a:p>
          <a:p>
            <a:pPr>
              <a:tabLst>
                <a:tab pos="1598613" algn="l"/>
              </a:tabLst>
            </a:pPr>
            <a:r>
              <a:rPr lang="en-US" sz="1050" dirty="0" err="1" smtClean="0"/>
              <a:t>itemDescription</a:t>
            </a:r>
            <a:endParaRPr lang="en-US" sz="1050" dirty="0" smtClean="0"/>
          </a:p>
          <a:p>
            <a:pPr>
              <a:tabLst>
                <a:tab pos="1598613" algn="l"/>
              </a:tabLst>
            </a:pPr>
            <a:r>
              <a:rPr lang="en-US" sz="1050" dirty="0" smtClean="0"/>
              <a:t>group</a:t>
            </a:r>
          </a:p>
          <a:p>
            <a:pPr>
              <a:tabLst>
                <a:tab pos="1598613" algn="l"/>
              </a:tabLst>
            </a:pPr>
            <a:r>
              <a:rPr lang="en-US" sz="1050" dirty="0" smtClean="0"/>
              <a:t>unit</a:t>
            </a:r>
          </a:p>
          <a:p>
            <a:pPr>
              <a:tabLst>
                <a:tab pos="1598613" algn="l"/>
              </a:tabLst>
            </a:pPr>
            <a:r>
              <a:rPr lang="en-US" sz="1050" dirty="0" err="1" smtClean="0"/>
              <a:t>quanityRequired</a:t>
            </a:r>
            <a:endParaRPr lang="en-US" sz="1050" dirty="0" smtClean="0"/>
          </a:p>
        </p:txBody>
      </p:sp>
      <p:sp>
        <p:nvSpPr>
          <p:cNvPr id="65" name="TextBox 64"/>
          <p:cNvSpPr txBox="1"/>
          <p:nvPr/>
        </p:nvSpPr>
        <p:spPr>
          <a:xfrm>
            <a:off x="247650"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8" idx="1"/>
            <a:endCxn id="65" idx="3"/>
          </p:cNvCxnSpPr>
          <p:nvPr/>
        </p:nvCxnSpPr>
        <p:spPr>
          <a:xfrm rot="10800000">
            <a:off x="1998450" y="1053116"/>
            <a:ext cx="60830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5"/>
          <p:cNvCxnSpPr>
            <a:stCxn id="52" idx="0"/>
            <a:endCxn id="8" idx="2"/>
          </p:cNvCxnSpPr>
          <p:nvPr/>
        </p:nvCxnSpPr>
        <p:spPr>
          <a:xfrm rot="5400000" flipH="1" flipV="1">
            <a:off x="2084545" y="466089"/>
            <a:ext cx="452789" cy="2342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48" idx="0"/>
            <a:endCxn id="8" idx="2"/>
          </p:cNvCxnSpPr>
          <p:nvPr/>
        </p:nvCxnSpPr>
        <p:spPr>
          <a:xfrm rot="16200000" flipV="1">
            <a:off x="3828831" y="1064228"/>
            <a:ext cx="329681" cy="102303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15"/>
          <p:cNvCxnSpPr>
            <a:stCxn id="51" idx="1"/>
            <a:endCxn id="48" idx="3"/>
          </p:cNvCxnSpPr>
          <p:nvPr/>
        </p:nvCxnSpPr>
        <p:spPr>
          <a:xfrm rot="10800000" flipV="1">
            <a:off x="5528225" y="2721622"/>
            <a:ext cx="1249588" cy="4232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15"/>
          <p:cNvCxnSpPr>
            <a:stCxn id="48" idx="1"/>
            <a:endCxn id="52" idx="3"/>
          </p:cNvCxnSpPr>
          <p:nvPr/>
        </p:nvCxnSpPr>
        <p:spPr>
          <a:xfrm rot="10800000">
            <a:off x="2162764" y="2721622"/>
            <a:ext cx="1319389" cy="4232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Line Callout 1 90"/>
          <p:cNvSpPr/>
          <p:nvPr/>
        </p:nvSpPr>
        <p:spPr>
          <a:xfrm>
            <a:off x="114383" y="4849811"/>
            <a:ext cx="5553115" cy="1911752"/>
          </a:xfrm>
          <a:prstGeom prst="borderCallout1">
            <a:avLst>
              <a:gd name="adj1" fmla="val -2420"/>
              <a:gd name="adj2" fmla="val 100951"/>
              <a:gd name="adj3" fmla="val -38883"/>
              <a:gd name="adj4" fmla="val 11441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Where does PCD Tracker stop and how much detail is needed/required?</a:t>
            </a:r>
          </a:p>
          <a:p>
            <a:r>
              <a:rPr lang="en-US" sz="1000" b="1" dirty="0" smtClean="0">
                <a:solidFill>
                  <a:schemeClr val="tx1"/>
                </a:solidFill>
              </a:rPr>
              <a:t>The Tasker contains a BOM and a PR task.  The PR requires the BOM to be completed.  The PR generates 1..n PO(s).  </a:t>
            </a:r>
          </a:p>
          <a:p>
            <a:endParaRPr lang="en-US" sz="1000" b="1" dirty="0">
              <a:solidFill>
                <a:schemeClr val="tx1"/>
              </a:solidFill>
            </a:endParaRPr>
          </a:p>
          <a:p>
            <a:pPr marL="171450" indent="-171450">
              <a:buFont typeface="Arial" panose="020B0604020202020204" pitchFamily="34" charset="0"/>
              <a:buChar char="•"/>
            </a:pPr>
            <a:r>
              <a:rPr lang="en-US" sz="1000" b="1" dirty="0" smtClean="0">
                <a:solidFill>
                  <a:schemeClr val="tx1"/>
                </a:solidFill>
              </a:rPr>
              <a:t>Do we track if the PO has been created/issued?</a:t>
            </a:r>
          </a:p>
          <a:p>
            <a:pPr marL="171450" indent="-171450">
              <a:buFont typeface="Arial" panose="020B0604020202020204" pitchFamily="34" charset="0"/>
              <a:buChar char="•"/>
            </a:pPr>
            <a:r>
              <a:rPr lang="en-US" sz="1000" b="1" dirty="0" smtClean="0">
                <a:solidFill>
                  <a:schemeClr val="tx1"/>
                </a:solidFill>
              </a:rPr>
              <a:t>Do we need to track the shipping dates of BOM item(s)?</a:t>
            </a:r>
          </a:p>
          <a:p>
            <a:pPr marL="171450" indent="-171450">
              <a:buFont typeface="Arial" panose="020B0604020202020204" pitchFamily="34" charset="0"/>
              <a:buChar char="•"/>
            </a:pPr>
            <a:r>
              <a:rPr lang="en-US" sz="1000" b="1" dirty="0" smtClean="0">
                <a:solidFill>
                  <a:schemeClr val="tx1"/>
                </a:solidFill>
              </a:rPr>
              <a:t>Do we need to track if/when the item(s) has been received? </a:t>
            </a:r>
          </a:p>
          <a:p>
            <a:endParaRPr lang="en-US" sz="1000" b="1" dirty="0">
              <a:solidFill>
                <a:schemeClr val="tx1"/>
              </a:solidFill>
            </a:endParaRPr>
          </a:p>
          <a:p>
            <a:pPr marL="171450" indent="-171450">
              <a:buFont typeface="Arial" panose="020B0604020202020204" pitchFamily="34" charset="0"/>
              <a:buChar char="•"/>
            </a:pPr>
            <a:r>
              <a:rPr lang="en-US" sz="900" b="1" dirty="0" smtClean="0">
                <a:solidFill>
                  <a:schemeClr val="tx1"/>
                </a:solidFill>
              </a:rPr>
              <a:t>Do we need the details from the BOM, or is the BOM an a attachment/hyperlink to another system?</a:t>
            </a:r>
          </a:p>
          <a:p>
            <a:pPr marL="171450" indent="-171450">
              <a:buFont typeface="Arial" panose="020B0604020202020204" pitchFamily="34" charset="0"/>
              <a:buChar char="•"/>
            </a:pPr>
            <a:r>
              <a:rPr lang="en-US" sz="900" b="1" dirty="0" smtClean="0">
                <a:solidFill>
                  <a:schemeClr val="tx1"/>
                </a:solidFill>
              </a:rPr>
              <a:t>Do we need the details from the PR, or is the PR an a attachment/hyperlink to another system?</a:t>
            </a:r>
          </a:p>
          <a:p>
            <a:pPr marL="171450" indent="-171450">
              <a:buFont typeface="Arial" panose="020B0604020202020204" pitchFamily="34" charset="0"/>
              <a:buChar char="•"/>
            </a:pPr>
            <a:endParaRPr lang="en-US" sz="900" b="1" dirty="0">
              <a:solidFill>
                <a:schemeClr val="tx1"/>
              </a:solidFill>
            </a:endParaRPr>
          </a:p>
          <a:p>
            <a:pPr marL="171450" indent="-171450">
              <a:buFont typeface="Arial" panose="020B0604020202020204" pitchFamily="34" charset="0"/>
              <a:buChar char="•"/>
            </a:pPr>
            <a:r>
              <a:rPr lang="en-US" sz="900" b="1" dirty="0" smtClean="0">
                <a:solidFill>
                  <a:schemeClr val="tx1"/>
                </a:solidFill>
              </a:rPr>
              <a:t>Do we simply provide a place to record the PO(s) associated with the PR?</a:t>
            </a:r>
            <a:endParaRPr lang="en-US" sz="900" b="1" dirty="0">
              <a:solidFill>
                <a:schemeClr val="tx1"/>
              </a:solidFill>
            </a:endParaRPr>
          </a:p>
        </p:txBody>
      </p:sp>
      <p:cxnSp>
        <p:nvCxnSpPr>
          <p:cNvPr id="94" name="Straight Arrow Connector 15"/>
          <p:cNvCxnSpPr>
            <a:stCxn id="93" idx="0"/>
            <a:endCxn id="48" idx="2"/>
          </p:cNvCxnSpPr>
          <p:nvPr/>
        </p:nvCxnSpPr>
        <p:spPr>
          <a:xfrm rot="5400000" flipH="1" flipV="1">
            <a:off x="4399727" y="3891472"/>
            <a:ext cx="209632" cy="129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89250" y="877692"/>
            <a:ext cx="3226011" cy="369332"/>
          </a:xfrm>
          <a:prstGeom prst="rect">
            <a:avLst/>
          </a:prstGeom>
          <a:solidFill>
            <a:srgbClr val="FF0000"/>
          </a:solidFill>
          <a:ln w="28575">
            <a:solidFill>
              <a:schemeClr val="tx1"/>
            </a:solidFill>
          </a:ln>
        </p:spPr>
        <p:txBody>
          <a:bodyPr wrap="none" rtlCol="0">
            <a:spAutoFit/>
          </a:bodyPr>
          <a:lstStyle/>
          <a:p>
            <a:r>
              <a:rPr lang="en-US" dirty="0" smtClean="0"/>
              <a:t>Bounding the PCD Tracker Scope</a:t>
            </a:r>
            <a:endParaRPr lang="en-US" dirty="0"/>
          </a:p>
        </p:txBody>
      </p:sp>
      <p:sp>
        <p:nvSpPr>
          <p:cNvPr id="109" name="Action Button: Custom 108">
            <a:hlinkClick r:id="rId3" action="ppaction://hlinksldjump" highlightClick="1"/>
          </p:cNvPr>
          <p:cNvSpPr>
            <a:spLocks/>
          </p:cNvSpPr>
          <p:nvPr/>
        </p:nvSpPr>
        <p:spPr>
          <a:xfrm>
            <a:off x="7800848" y="5805687"/>
            <a:ext cx="650694"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Tracker I</a:t>
            </a:r>
            <a:endParaRPr lang="en-US" sz="1000" b="1" dirty="0">
              <a:solidFill>
                <a:schemeClr val="tx1"/>
              </a:solidFill>
            </a:endParaRPr>
          </a:p>
        </p:txBody>
      </p:sp>
    </p:spTree>
    <p:extLst>
      <p:ext uri="{BB962C8B-B14F-4D97-AF65-F5344CB8AC3E}">
        <p14:creationId xmlns:p14="http://schemas.microsoft.com/office/powerpoint/2010/main" val="3102915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 y="89826"/>
            <a:ext cx="7886700" cy="794899"/>
          </a:xfrm>
        </p:spPr>
        <p:txBody>
          <a:bodyPr/>
          <a:lstStyle/>
          <a:p>
            <a:r>
              <a:rPr lang="en-US" dirty="0" smtClean="0"/>
              <a:t>Hardware List Examples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9077299"/>
              </p:ext>
            </p:extLst>
          </p:nvPr>
        </p:nvGraphicFramePr>
        <p:xfrm>
          <a:off x="628650" y="884907"/>
          <a:ext cx="7886700" cy="3409658"/>
        </p:xfrm>
        <a:graphic>
          <a:graphicData uri="http://schemas.openxmlformats.org/drawingml/2006/table">
            <a:tbl>
              <a:tblPr/>
              <a:tblGrid>
                <a:gridCol w="732900"/>
                <a:gridCol w="661338"/>
                <a:gridCol w="644064"/>
                <a:gridCol w="710692"/>
                <a:gridCol w="651467"/>
                <a:gridCol w="821737"/>
                <a:gridCol w="898235"/>
                <a:gridCol w="552760"/>
                <a:gridCol w="987071"/>
                <a:gridCol w="821737"/>
                <a:gridCol w="404699"/>
              </a:tblGrid>
              <a:tr h="148246">
                <a:tc>
                  <a:txBody>
                    <a:bodyPr/>
                    <a:lstStyle/>
                    <a:p>
                      <a:pPr algn="ctr" fontAlgn="ctr"/>
                      <a:r>
                        <a:rPr lang="en-US" sz="900" b="1" i="0" u="none" strike="noStrike">
                          <a:solidFill>
                            <a:srgbClr val="000000"/>
                          </a:solidFill>
                          <a:effectLst/>
                          <a:latin typeface="Calibri" panose="020F0502020204030204" pitchFamily="34" charset="0"/>
                        </a:rPr>
                        <a:t>PART 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Vendor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COTS BAY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FAT/EQT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INCO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LVA Delta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TOTAL 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 Unit Cost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000000"/>
                          </a:solidFill>
                          <a:effectLst/>
                          <a:latin typeface="Calibri" panose="020F0502020204030204" pitchFamily="34" charset="0"/>
                        </a:rPr>
                        <a:t> Extended Cost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1" i="0" u="none" strike="noStrike">
                          <a:solidFill>
                            <a:srgbClr val="FF0000"/>
                          </a:solidFill>
                          <a:effectLst/>
                          <a:latin typeface="Calibri" panose="020F0502020204030204" pitchFamily="34" charset="0"/>
                        </a:rPr>
                        <a:t>Remark</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1M17ESM2G379</a:t>
                      </a:r>
                    </a:p>
                  </a:txBody>
                  <a:tcPr marL="0" marR="0" marT="0"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1"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900" b="1" i="0" u="none" strike="noStrike">
                          <a:solidFill>
                            <a:srgbClr val="000000"/>
                          </a:solidFill>
                          <a:effectLst/>
                          <a:latin typeface="Calibri" panose="020F0502020204030204" pitchFamily="34" charset="0"/>
                        </a:rPr>
                        <a:t> PLANNED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ctr" fontAlgn="b"/>
                      <a:r>
                        <a:rPr lang="en-US" sz="900" b="0" i="0" u="none" strike="noStrike">
                          <a:solidFill>
                            <a:srgbClr val="000000"/>
                          </a:solidFill>
                          <a:effectLst/>
                          <a:latin typeface="Calibri" panose="020F0502020204030204" pitchFamily="34" charset="0"/>
                        </a:rPr>
                        <a:t>PN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Description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Delta Kit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FAT/EQT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TOTAL QTY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EST. UNIT COST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EST. TOTAL COST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CLW/MAN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b"/>
                      <a:r>
                        <a:rPr lang="en-US" sz="900" b="0" i="0" u="none" strike="noStrike">
                          <a:solidFill>
                            <a:srgbClr val="000000"/>
                          </a:solidFill>
                          <a:effectLst/>
                          <a:latin typeface="Calibri" panose="020F0502020204030204" pitchFamily="34" charset="0"/>
                        </a:rPr>
                        <a:t> MATERIAL BUDGET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900" b="0" i="0" u="none" strike="noStrike">
                          <a:solidFill>
                            <a:srgbClr val="000000"/>
                          </a:solidFill>
                          <a:effectLst/>
                          <a:latin typeface="Calibri" panose="020F0502020204030204" pitchFamily="34" charset="0"/>
                        </a:rPr>
                        <a:t> LABOR BUDGET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2">
                  <a:txBody>
                    <a:bodyPr/>
                    <a:lstStyle/>
                    <a:p>
                      <a:pPr algn="l" fontAlgn="b"/>
                      <a:r>
                        <a:rPr lang="en-US" sz="900" b="0" i="0" u="none" strike="noStrike">
                          <a:solidFill>
                            <a:srgbClr val="000000"/>
                          </a:solidFill>
                          <a:effectLst/>
                          <a:latin typeface="Courier New" panose="02070309020205020404" pitchFamily="49" charset="0"/>
                        </a:rPr>
                        <a:t>           Mfg</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Part       Part                                   Total     Work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Number             Nomenclature   Qty  Cost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4">
                  <a:txBody>
                    <a:bodyPr/>
                    <a:lstStyle/>
                    <a:p>
                      <a:pPr algn="l" fontAlgn="b"/>
                      <a:r>
                        <a:rPr lang="en-US" sz="900" b="0" i="0" u="none" strike="noStrike">
                          <a:solidFill>
                            <a:srgbClr val="000000"/>
                          </a:solidFill>
                          <a:effectLst/>
                          <a:latin typeface="Courier New" panose="02070309020205020404" pitchFamily="49" charset="0"/>
                        </a:rPr>
                        <a:t>Part                                Cost</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Nomenclature      Qty  Each      RDD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Man         Work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7">
                  <a:txBody>
                    <a:bodyPr/>
                    <a:lstStyle/>
                    <a:p>
                      <a:pPr algn="l" fontAlgn="b"/>
                      <a:r>
                        <a:rPr lang="en-US" sz="900" b="0" i="0" u="none" strike="noStrike">
                          <a:solidFill>
                            <a:srgbClr val="000000"/>
                          </a:solidFill>
                          <a:effectLst/>
                          <a:latin typeface="Courier New" panose="02070309020205020404" pitchFamily="49" charset="0"/>
                        </a:rPr>
                        <a:t>Number      Description        Qty  RDD         Package      Clin 0215AA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Contract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Number        Nomenclature  Qty    Clin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5">
                  <a:txBody>
                    <a:bodyPr/>
                    <a:lstStyle/>
                    <a:p>
                      <a:pPr algn="l" fontAlgn="b"/>
                      <a:r>
                        <a:rPr lang="en-US" sz="900" b="0" i="0" u="none" strike="noStrike">
                          <a:solidFill>
                            <a:srgbClr val="000000"/>
                          </a:solidFill>
                          <a:effectLst/>
                          <a:latin typeface="Courier New" panose="02070309020205020404" pitchFamily="49" charset="0"/>
                        </a:rPr>
                        <a:t>Part                                        Work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Number      Description              Qty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a:txBody>
                    <a:bodyPr/>
                    <a:lstStyle/>
                    <a:p>
                      <a:pPr algn="l" fontAlgn="b"/>
                      <a:endParaRPr lang="en-US" sz="900" b="0" i="0" u="none" strike="noStrike">
                        <a:solidFill>
                          <a:srgbClr val="000000"/>
                        </a:solidFill>
                        <a:effectLst/>
                        <a:latin typeface="Courier New" panose="02070309020205020404" pitchFamily="49"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148246">
                <a:tc gridSpan="6">
                  <a:txBody>
                    <a:bodyPr/>
                    <a:lstStyle/>
                    <a:p>
                      <a:pPr algn="l" fontAlgn="b"/>
                      <a:r>
                        <a:rPr lang="en-US" sz="900" b="0" i="0" u="none" strike="noStrike">
                          <a:solidFill>
                            <a:srgbClr val="000000"/>
                          </a:solidFill>
                          <a:effectLst/>
                          <a:latin typeface="Courier New" panose="02070309020205020404" pitchFamily="49" charset="0"/>
                        </a:rPr>
                        <a:t>Part Number  Nomenclature     Qty   Cost Each   Work Package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bl>
          </a:graphicData>
        </a:graphic>
      </p:graphicFrame>
      <p:sp>
        <p:nvSpPr>
          <p:cNvPr id="9" name="Line Callout 1 8"/>
          <p:cNvSpPr/>
          <p:nvPr/>
        </p:nvSpPr>
        <p:spPr>
          <a:xfrm>
            <a:off x="3338492" y="4436257"/>
            <a:ext cx="5553115" cy="1911752"/>
          </a:xfrm>
          <a:prstGeom prst="borderCallout1">
            <a:avLst>
              <a:gd name="adj1" fmla="val -2420"/>
              <a:gd name="adj2" fmla="val 48514"/>
              <a:gd name="adj3" fmla="val -66745"/>
              <a:gd name="adj4" fmla="val 4375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Is a ‘Bill of Materials’ different from a ‘Hardware List’?</a:t>
            </a:r>
          </a:p>
          <a:p>
            <a:r>
              <a:rPr lang="en-US" sz="1000" b="1" dirty="0" smtClean="0">
                <a:solidFill>
                  <a:schemeClr val="tx1"/>
                </a:solidFill>
              </a:rPr>
              <a:t>The Tasker contains a BOM and a PR task.  The PR requires the BOM to be completed.  The PR generates 1..n PO(s).  </a:t>
            </a:r>
          </a:p>
          <a:p>
            <a:endParaRPr lang="en-US" sz="1000" b="1" dirty="0">
              <a:solidFill>
                <a:schemeClr val="tx1"/>
              </a:solidFill>
            </a:endParaRPr>
          </a:p>
          <a:p>
            <a:pPr marL="171450" indent="-171450">
              <a:buFont typeface="Arial" panose="020B0604020202020204" pitchFamily="34" charset="0"/>
              <a:buChar char="•"/>
            </a:pPr>
            <a:r>
              <a:rPr lang="en-US" sz="1000" b="1" dirty="0" smtClean="0">
                <a:solidFill>
                  <a:schemeClr val="tx1"/>
                </a:solidFill>
              </a:rPr>
              <a:t>Are there two types of ‘hardware lists’ here?</a:t>
            </a:r>
          </a:p>
        </p:txBody>
      </p:sp>
      <p:sp>
        <p:nvSpPr>
          <p:cNvPr id="10" name="Line Callout 1 9"/>
          <p:cNvSpPr/>
          <p:nvPr/>
        </p:nvSpPr>
        <p:spPr>
          <a:xfrm>
            <a:off x="6120345" y="2139105"/>
            <a:ext cx="2785621" cy="462052"/>
          </a:xfrm>
          <a:prstGeom prst="borderCallout1">
            <a:avLst>
              <a:gd name="adj1" fmla="val -8341"/>
              <a:gd name="adj2" fmla="val -2159"/>
              <a:gd name="adj3" fmla="val -37883"/>
              <a:gd name="adj4" fmla="val -1169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b="1" dirty="0" smtClean="0">
                <a:solidFill>
                  <a:schemeClr val="tx1"/>
                </a:solidFill>
              </a:rPr>
              <a:t>Examples where pulled from the 2017 PCDs.</a:t>
            </a:r>
          </a:p>
        </p:txBody>
      </p:sp>
    </p:spTree>
    <p:extLst>
      <p:ext uri="{BB962C8B-B14F-4D97-AF65-F5344CB8AC3E}">
        <p14:creationId xmlns:p14="http://schemas.microsoft.com/office/powerpoint/2010/main" val="107433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4572000" y="2714761"/>
            <a:ext cx="1989968" cy="1238801"/>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workPackage</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workPackage</a:t>
            </a:r>
            <a:endParaRPr lang="en-US" sz="1050" dirty="0"/>
          </a:p>
          <a:p>
            <a:pPr>
              <a:tabLst>
                <a:tab pos="1598613" algn="l"/>
              </a:tabLst>
            </a:pPr>
            <a:r>
              <a:rPr lang="en-US" sz="1050" dirty="0" err="1" smtClean="0"/>
              <a:t>clin</a:t>
            </a:r>
            <a:endParaRPr lang="en-US" sz="1050" dirty="0" smtClean="0"/>
          </a:p>
          <a:p>
            <a:pPr>
              <a:tabLst>
                <a:tab pos="1598613" algn="l"/>
              </a:tabLst>
            </a:pPr>
            <a:r>
              <a:rPr lang="en-US" sz="1100" dirty="0" err="1" smtClean="0"/>
              <a:t>recurringSystemSupport</a:t>
            </a:r>
            <a:endParaRPr lang="en-US" sz="1100" dirty="0"/>
          </a:p>
          <a:p>
            <a:pPr>
              <a:tabLst>
                <a:tab pos="1371600" algn="l"/>
              </a:tabLst>
            </a:pPr>
            <a:r>
              <a:rPr lang="en-US" sz="1050" dirty="0" smtClean="0"/>
              <a:t>status</a:t>
            </a:r>
            <a:endParaRPr lang="en-US" sz="1050" dirty="0"/>
          </a:p>
          <a:p>
            <a:pPr>
              <a:tabLst>
                <a:tab pos="1371600" algn="l"/>
              </a:tabLst>
            </a:pPr>
            <a:r>
              <a:rPr lang="en-US" sz="1050" dirty="0" smtClean="0"/>
              <a:t>remarks</a:t>
            </a:r>
            <a:endParaRPr lang="en-US" sz="1050" dirty="0"/>
          </a:p>
        </p:txBody>
      </p:sp>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III</a:t>
            </a:r>
            <a:endParaRPr lang="en-US" dirty="0"/>
          </a:p>
        </p:txBody>
      </p:sp>
      <p:sp>
        <p:nvSpPr>
          <p:cNvPr id="4" name="Date Placeholder 3"/>
          <p:cNvSpPr>
            <a:spLocks noGrp="1"/>
          </p:cNvSpPr>
          <p:nvPr>
            <p:ph type="dt" sz="half" idx="10"/>
          </p:nvPr>
        </p:nvSpPr>
        <p:spPr/>
        <p:txBody>
          <a:bodyPr/>
          <a:lstStyle/>
          <a:p>
            <a:r>
              <a:rPr lang="en-US" sz="1000" smtClean="0"/>
              <a:t>24-April-17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28</a:t>
            </a:fld>
            <a:endParaRPr lang="en-US" sz="1000" dirty="0"/>
          </a:p>
        </p:txBody>
      </p:sp>
      <p:sp>
        <p:nvSpPr>
          <p:cNvPr id="8" name="TextBox 7"/>
          <p:cNvSpPr txBox="1"/>
          <p:nvPr/>
        </p:nvSpPr>
        <p:spPr>
          <a:xfrm>
            <a:off x="2606752"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smtClean="0"/>
              <a:t>…</a:t>
            </a:r>
          </a:p>
          <a:p>
            <a:pPr>
              <a:tabLst>
                <a:tab pos="1371600" algn="l"/>
              </a:tabLst>
            </a:pPr>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2" action="ppaction://hlinksldjump" highlightClick="1"/>
          </p:cNvPr>
          <p:cNvSpPr>
            <a:spLocks/>
          </p:cNvSpPr>
          <p:nvPr/>
        </p:nvSpPr>
        <p:spPr>
          <a:xfrm>
            <a:off x="7094812"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2" action="ppaction://hlinksldjump"/>
              </a:rPr>
              <a:t>PCD</a:t>
            </a:r>
            <a:endParaRPr lang="en-US" sz="1000" b="1" dirty="0">
              <a:solidFill>
                <a:schemeClr val="tx1"/>
              </a:solidFill>
            </a:endParaRPr>
          </a:p>
        </p:txBody>
      </p:sp>
      <p:sp>
        <p:nvSpPr>
          <p:cNvPr id="65" name="TextBox 64"/>
          <p:cNvSpPr txBox="1"/>
          <p:nvPr/>
        </p:nvSpPr>
        <p:spPr>
          <a:xfrm>
            <a:off x="247650" y="69532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8" idx="1"/>
            <a:endCxn id="65" idx="3"/>
          </p:cNvCxnSpPr>
          <p:nvPr/>
        </p:nvCxnSpPr>
        <p:spPr>
          <a:xfrm rot="10800000">
            <a:off x="1998450" y="1053116"/>
            <a:ext cx="60830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5"/>
          <p:cNvCxnSpPr>
            <a:stCxn id="37" idx="0"/>
            <a:endCxn id="8" idx="2"/>
          </p:cNvCxnSpPr>
          <p:nvPr/>
        </p:nvCxnSpPr>
        <p:spPr>
          <a:xfrm rot="5400000" flipH="1" flipV="1">
            <a:off x="2084545" y="466089"/>
            <a:ext cx="452789" cy="2342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8" idx="3"/>
            <a:endCxn id="93" idx="0"/>
          </p:cNvCxnSpPr>
          <p:nvPr/>
        </p:nvCxnSpPr>
        <p:spPr>
          <a:xfrm>
            <a:off x="4357552" y="1053116"/>
            <a:ext cx="1209432" cy="166164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732831" y="743969"/>
            <a:ext cx="3226011" cy="369332"/>
          </a:xfrm>
          <a:prstGeom prst="rect">
            <a:avLst/>
          </a:prstGeom>
          <a:solidFill>
            <a:srgbClr val="FF0000"/>
          </a:solidFill>
          <a:ln w="28575">
            <a:solidFill>
              <a:schemeClr val="tx1"/>
            </a:solidFill>
          </a:ln>
        </p:spPr>
        <p:txBody>
          <a:bodyPr wrap="none" rtlCol="0">
            <a:spAutoFit/>
          </a:bodyPr>
          <a:lstStyle/>
          <a:p>
            <a:r>
              <a:rPr lang="en-US" dirty="0" smtClean="0"/>
              <a:t>Bounding the PCD Tracker Scope</a:t>
            </a:r>
            <a:endParaRPr lang="en-US" dirty="0"/>
          </a:p>
        </p:txBody>
      </p:sp>
      <p:sp>
        <p:nvSpPr>
          <p:cNvPr id="109" name="Action Button: Custom 108">
            <a:hlinkClick r:id="rId3" action="ppaction://hlinksldjump" highlightClick="1"/>
          </p:cNvPr>
          <p:cNvSpPr>
            <a:spLocks/>
          </p:cNvSpPr>
          <p:nvPr/>
        </p:nvSpPr>
        <p:spPr>
          <a:xfrm>
            <a:off x="7800848" y="5805687"/>
            <a:ext cx="650694"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Tracker I</a:t>
            </a:r>
            <a:endParaRPr lang="en-US" sz="1000" b="1" dirty="0">
              <a:solidFill>
                <a:schemeClr val="tx1"/>
              </a:solidFill>
            </a:endParaRPr>
          </a:p>
        </p:txBody>
      </p:sp>
      <p:sp>
        <p:nvSpPr>
          <p:cNvPr id="36" name="TextBox 35"/>
          <p:cNvSpPr txBox="1"/>
          <p:nvPr/>
        </p:nvSpPr>
        <p:spPr>
          <a:xfrm>
            <a:off x="6776583" y="1544908"/>
            <a:ext cx="1989968" cy="584775"/>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constructionSchedule</a:t>
            </a:r>
            <a:endParaRPr lang="en-US" sz="1100" b="1" u="sng" dirty="0"/>
          </a:p>
          <a:p>
            <a:pPr>
              <a:tabLst>
                <a:tab pos="1598613" algn="l"/>
              </a:tabLst>
            </a:pPr>
            <a:r>
              <a:rPr lang="en-US" sz="1050" dirty="0" err="1"/>
              <a:t>recid</a:t>
            </a:r>
            <a:r>
              <a:rPr lang="en-US" sz="1050" dirty="0"/>
              <a:t>	</a:t>
            </a:r>
            <a:r>
              <a:rPr lang="en-US" sz="1050" dirty="0" err="1" smtClean="0"/>
              <a:t>seq</a:t>
            </a:r>
            <a:endParaRPr lang="en-US" sz="1050" dirty="0" smtClean="0"/>
          </a:p>
          <a:p>
            <a:pPr>
              <a:tabLst>
                <a:tab pos="1598613" algn="l"/>
              </a:tabLst>
            </a:pPr>
            <a:endParaRPr lang="en-US" sz="1050" dirty="0"/>
          </a:p>
        </p:txBody>
      </p:sp>
      <p:sp>
        <p:nvSpPr>
          <p:cNvPr id="37" name="TextBox 36"/>
          <p:cNvSpPr txBox="1"/>
          <p:nvPr/>
        </p:nvSpPr>
        <p:spPr>
          <a:xfrm>
            <a:off x="116690" y="1863695"/>
            <a:ext cx="2046073" cy="1554272"/>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billOfMaterials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dateLastModified</a:t>
            </a:r>
            <a:r>
              <a:rPr lang="en-US" sz="1050" dirty="0"/>
              <a:t>	</a:t>
            </a:r>
            <a:r>
              <a:rPr lang="en-US" sz="1050" dirty="0" smtClean="0"/>
              <a:t>date</a:t>
            </a:r>
          </a:p>
          <a:p>
            <a:pPr>
              <a:tabLst>
                <a:tab pos="1598613" algn="l"/>
              </a:tabLst>
            </a:pPr>
            <a:r>
              <a:rPr lang="en-US" sz="1050" dirty="0" smtClean="0"/>
              <a:t>level</a:t>
            </a:r>
          </a:p>
          <a:p>
            <a:pPr>
              <a:tabLst>
                <a:tab pos="1598613" algn="l"/>
              </a:tabLst>
            </a:pPr>
            <a:r>
              <a:rPr lang="en-US" sz="1050" dirty="0" err="1" smtClean="0"/>
              <a:t>partNum</a:t>
            </a:r>
            <a:endParaRPr lang="en-US" sz="1050" dirty="0" smtClean="0"/>
          </a:p>
          <a:p>
            <a:pPr>
              <a:tabLst>
                <a:tab pos="1598613" algn="l"/>
              </a:tabLst>
            </a:pPr>
            <a:r>
              <a:rPr lang="en-US" sz="1050" dirty="0" err="1" smtClean="0"/>
              <a:t>itemDescription</a:t>
            </a:r>
            <a:endParaRPr lang="en-US" sz="1050" dirty="0" smtClean="0"/>
          </a:p>
          <a:p>
            <a:pPr>
              <a:tabLst>
                <a:tab pos="1598613" algn="l"/>
              </a:tabLst>
            </a:pPr>
            <a:r>
              <a:rPr lang="en-US" sz="1050" dirty="0" smtClean="0"/>
              <a:t>group</a:t>
            </a:r>
          </a:p>
          <a:p>
            <a:pPr>
              <a:tabLst>
                <a:tab pos="1598613" algn="l"/>
              </a:tabLst>
            </a:pPr>
            <a:r>
              <a:rPr lang="en-US" sz="1050" dirty="0" smtClean="0"/>
              <a:t>unit</a:t>
            </a:r>
          </a:p>
          <a:p>
            <a:pPr>
              <a:tabLst>
                <a:tab pos="1598613" algn="l"/>
              </a:tabLst>
            </a:pPr>
            <a:r>
              <a:rPr lang="en-US" sz="1050" dirty="0" err="1" smtClean="0"/>
              <a:t>quanityRequired</a:t>
            </a:r>
            <a:endParaRPr lang="en-US" sz="1050" dirty="0" smtClean="0"/>
          </a:p>
        </p:txBody>
      </p:sp>
      <p:sp>
        <p:nvSpPr>
          <p:cNvPr id="38" name="TextBox 37"/>
          <p:cNvSpPr txBox="1"/>
          <p:nvPr/>
        </p:nvSpPr>
        <p:spPr>
          <a:xfrm>
            <a:off x="2372397" y="2714761"/>
            <a:ext cx="1989968" cy="106952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nameHardwareList</a:t>
            </a:r>
            <a:endParaRPr lang="en-US" sz="1050" dirty="0" smtClean="0"/>
          </a:p>
          <a:p>
            <a:pPr>
              <a:tabLst>
                <a:tab pos="1598613" algn="l"/>
              </a:tabLst>
            </a:pPr>
            <a:r>
              <a:rPr lang="en-US" sz="1050" dirty="0" err="1" smtClean="0"/>
              <a:t>itemCount</a:t>
            </a:r>
            <a:endParaRPr lang="en-US" sz="1050" dirty="0" smtClean="0"/>
          </a:p>
          <a:p>
            <a:pPr>
              <a:tabLst>
                <a:tab pos="1598613" algn="l"/>
              </a:tabLst>
            </a:pPr>
            <a:r>
              <a:rPr lang="en-US" sz="1050" dirty="0" err="1" smtClean="0"/>
              <a:t>totalQty</a:t>
            </a:r>
            <a:endParaRPr lang="en-US" sz="1050" dirty="0" smtClean="0"/>
          </a:p>
          <a:p>
            <a:pPr>
              <a:tabLst>
                <a:tab pos="1598613" algn="l"/>
              </a:tabLst>
            </a:pPr>
            <a:r>
              <a:rPr lang="en-US" sz="1050" dirty="0" err="1" smtClean="0"/>
              <a:t>totalCost</a:t>
            </a:r>
            <a:endParaRPr lang="en-US" sz="1050" dirty="0" smtClean="0"/>
          </a:p>
        </p:txBody>
      </p:sp>
      <p:sp>
        <p:nvSpPr>
          <p:cNvPr id="39" name="TextBox 38"/>
          <p:cNvSpPr txBox="1"/>
          <p:nvPr/>
        </p:nvSpPr>
        <p:spPr>
          <a:xfrm>
            <a:off x="6771603" y="2263413"/>
            <a:ext cx="1989968" cy="584775"/>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delegationOfAuthority</a:t>
            </a:r>
            <a:endParaRPr lang="en-US" sz="1100" b="1" u="sng" dirty="0"/>
          </a:p>
          <a:p>
            <a:pPr>
              <a:tabLst>
                <a:tab pos="1598613" algn="l"/>
              </a:tabLst>
            </a:pPr>
            <a:r>
              <a:rPr lang="en-US" sz="1050" dirty="0" err="1"/>
              <a:t>recid</a:t>
            </a:r>
            <a:r>
              <a:rPr lang="en-US" sz="1050" dirty="0"/>
              <a:t>	</a:t>
            </a:r>
            <a:r>
              <a:rPr lang="en-US" sz="1050" dirty="0" err="1" smtClean="0"/>
              <a:t>seq</a:t>
            </a:r>
            <a:endParaRPr lang="en-US" sz="1050" dirty="0" smtClean="0"/>
          </a:p>
          <a:p>
            <a:pPr>
              <a:tabLst>
                <a:tab pos="1598613" algn="l"/>
              </a:tabLst>
            </a:pPr>
            <a:endParaRPr lang="en-US" sz="1050" dirty="0"/>
          </a:p>
        </p:txBody>
      </p:sp>
      <p:sp>
        <p:nvSpPr>
          <p:cNvPr id="24" name="TextBox 23"/>
          <p:cNvSpPr txBox="1"/>
          <p:nvPr/>
        </p:nvSpPr>
        <p:spPr>
          <a:xfrm>
            <a:off x="116689" y="4710432"/>
            <a:ext cx="1989968" cy="1877437"/>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a:t>
            </a:r>
            <a:endParaRPr lang="en-US" sz="1050" dirty="0"/>
          </a:p>
          <a:p>
            <a:pPr>
              <a:tabLst>
                <a:tab pos="1598613" algn="l"/>
              </a:tabLst>
            </a:pPr>
            <a:r>
              <a:rPr lang="en-US" sz="1050" dirty="0" smtClean="0"/>
              <a:t>vendor</a:t>
            </a:r>
          </a:p>
          <a:p>
            <a:pPr>
              <a:tabLst>
                <a:tab pos="1598613" algn="l"/>
              </a:tabLst>
            </a:pPr>
            <a:r>
              <a:rPr lang="en-US" sz="1050" dirty="0" err="1" smtClean="0"/>
              <a:t>cotsBayQty</a:t>
            </a:r>
            <a:endParaRPr lang="en-US" sz="1050" dirty="0" smtClean="0"/>
          </a:p>
          <a:p>
            <a:pPr>
              <a:tabLst>
                <a:tab pos="1598613" algn="l"/>
              </a:tabLst>
            </a:pPr>
            <a:r>
              <a:rPr lang="en-US" sz="1050" dirty="0" err="1" smtClean="0"/>
              <a:t>fatEqtQty</a:t>
            </a:r>
            <a:endParaRPr lang="en-US" sz="1050" dirty="0" smtClean="0"/>
          </a:p>
          <a:p>
            <a:pPr>
              <a:tabLst>
                <a:tab pos="1598613" algn="l"/>
              </a:tabLst>
            </a:pPr>
            <a:r>
              <a:rPr lang="en-US" sz="1050" dirty="0" err="1" smtClean="0"/>
              <a:t>incoQty</a:t>
            </a:r>
            <a:endParaRPr lang="en-US" sz="1050" dirty="0" smtClean="0"/>
          </a:p>
          <a:p>
            <a:pPr>
              <a:tabLst>
                <a:tab pos="1598613" algn="l"/>
              </a:tabLst>
            </a:pPr>
            <a:r>
              <a:rPr lang="en-US" sz="1050" dirty="0" err="1" smtClean="0"/>
              <a:t>lvaDeltaQty</a:t>
            </a:r>
            <a:endParaRPr lang="en-US" sz="1050" dirty="0" smtClean="0"/>
          </a:p>
          <a:p>
            <a:pPr>
              <a:tabLst>
                <a:tab pos="1598613" algn="l"/>
              </a:tabLst>
            </a:pPr>
            <a:r>
              <a:rPr lang="en-US" sz="1050" dirty="0" err="1" smtClean="0"/>
              <a:t>totalQty</a:t>
            </a:r>
            <a:endParaRPr lang="en-US" sz="1050" dirty="0" smtClean="0"/>
          </a:p>
          <a:p>
            <a:pPr>
              <a:tabLst>
                <a:tab pos="1598613" algn="l"/>
              </a:tabLst>
            </a:pPr>
            <a:r>
              <a:rPr lang="en-US" sz="1050" dirty="0" err="1" smtClean="0"/>
              <a:t>unitCost</a:t>
            </a:r>
            <a:endParaRPr lang="en-US" sz="1050" dirty="0" smtClean="0"/>
          </a:p>
          <a:p>
            <a:pPr>
              <a:tabLst>
                <a:tab pos="1598613" algn="l"/>
              </a:tabLst>
            </a:pPr>
            <a:r>
              <a:rPr lang="en-US" sz="1050" dirty="0" err="1" smtClean="0"/>
              <a:t>externalCost</a:t>
            </a:r>
            <a:endParaRPr lang="en-US" sz="1050" dirty="0" smtClean="0"/>
          </a:p>
        </p:txBody>
      </p:sp>
      <p:cxnSp>
        <p:nvCxnSpPr>
          <p:cNvPr id="25" name="Straight Arrow Connector 15"/>
          <p:cNvCxnSpPr>
            <a:stCxn id="38" idx="0"/>
            <a:endCxn id="8" idx="2"/>
          </p:cNvCxnSpPr>
          <p:nvPr/>
        </p:nvCxnSpPr>
        <p:spPr>
          <a:xfrm rot="5400000" flipH="1" flipV="1">
            <a:off x="2772839" y="2005449"/>
            <a:ext cx="1303855" cy="11477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a:stCxn id="24" idx="0"/>
            <a:endCxn id="38" idx="2"/>
          </p:cNvCxnSpPr>
          <p:nvPr/>
        </p:nvCxnSpPr>
        <p:spPr>
          <a:xfrm rot="5400000" flipH="1" flipV="1">
            <a:off x="1776454" y="3119505"/>
            <a:ext cx="926147" cy="225570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91905" y="4710432"/>
            <a:ext cx="1989968" cy="1715854"/>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a:t>
            </a:r>
            <a:endParaRPr lang="en-US" sz="1050" dirty="0"/>
          </a:p>
          <a:p>
            <a:pPr>
              <a:tabLst>
                <a:tab pos="1598613" algn="l"/>
              </a:tabLst>
            </a:pPr>
            <a:r>
              <a:rPr lang="en-US" sz="1050" dirty="0" smtClean="0"/>
              <a:t>manufacture</a:t>
            </a:r>
          </a:p>
          <a:p>
            <a:pPr>
              <a:tabLst>
                <a:tab pos="1598613" algn="l"/>
              </a:tabLst>
            </a:pPr>
            <a:r>
              <a:rPr lang="en-US" sz="1050" dirty="0" err="1" smtClean="0"/>
              <a:t>partNumMfg</a:t>
            </a:r>
            <a:endParaRPr lang="en-US" sz="1050" dirty="0" smtClean="0"/>
          </a:p>
          <a:p>
            <a:pPr>
              <a:tabLst>
                <a:tab pos="1598613" algn="l"/>
              </a:tabLst>
            </a:pPr>
            <a:r>
              <a:rPr lang="en-US" sz="1050" dirty="0" smtClean="0"/>
              <a:t>nomenclature</a:t>
            </a:r>
          </a:p>
          <a:p>
            <a:pPr>
              <a:tabLst>
                <a:tab pos="1598613" algn="l"/>
              </a:tabLst>
            </a:pPr>
            <a:r>
              <a:rPr lang="en-US" sz="1050" dirty="0" err="1" smtClean="0"/>
              <a:t>qty</a:t>
            </a:r>
            <a:endParaRPr lang="en-US" sz="1050" dirty="0" smtClean="0"/>
          </a:p>
          <a:p>
            <a:pPr>
              <a:tabLst>
                <a:tab pos="1598613" algn="l"/>
              </a:tabLst>
            </a:pPr>
            <a:r>
              <a:rPr lang="en-US" sz="1050" dirty="0" err="1"/>
              <a:t>unitCost</a:t>
            </a:r>
            <a:endParaRPr lang="en-US" sz="1050" dirty="0"/>
          </a:p>
          <a:p>
            <a:pPr>
              <a:tabLst>
                <a:tab pos="1598613" algn="l"/>
              </a:tabLst>
            </a:pPr>
            <a:r>
              <a:rPr lang="en-US" sz="1050" dirty="0" err="1" smtClean="0"/>
              <a:t>workPackage</a:t>
            </a:r>
            <a:endParaRPr lang="en-US" sz="1050" dirty="0" smtClean="0"/>
          </a:p>
          <a:p>
            <a:pPr>
              <a:tabLst>
                <a:tab pos="1598613" algn="l"/>
              </a:tabLst>
            </a:pPr>
            <a:r>
              <a:rPr lang="en-US" sz="1050" dirty="0" err="1" smtClean="0"/>
              <a:t>poNum</a:t>
            </a:r>
            <a:endParaRPr lang="en-US" sz="1050" dirty="0" smtClean="0"/>
          </a:p>
        </p:txBody>
      </p:sp>
      <p:cxnSp>
        <p:nvCxnSpPr>
          <p:cNvPr id="41" name="Straight Arrow Connector 15"/>
          <p:cNvCxnSpPr>
            <a:stCxn id="40" idx="0"/>
            <a:endCxn id="38" idx="2"/>
          </p:cNvCxnSpPr>
          <p:nvPr/>
        </p:nvCxnSpPr>
        <p:spPr>
          <a:xfrm rot="16200000" flipV="1">
            <a:off x="2964062" y="4187605"/>
            <a:ext cx="926147" cy="11950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5"/>
          <p:cNvCxnSpPr>
            <a:stCxn id="40" idx="3"/>
            <a:endCxn id="93" idx="2"/>
          </p:cNvCxnSpPr>
          <p:nvPr/>
        </p:nvCxnSpPr>
        <p:spPr>
          <a:xfrm flipV="1">
            <a:off x="4481873" y="3953562"/>
            <a:ext cx="1085111" cy="16147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72335" y="2976075"/>
            <a:ext cx="1989968" cy="584775"/>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smtClean="0"/>
              <a:t>parts</a:t>
            </a:r>
            <a:endParaRPr lang="en-US" sz="1100" b="1" u="sng" dirty="0"/>
          </a:p>
          <a:p>
            <a:pPr>
              <a:tabLst>
                <a:tab pos="1598613" algn="l"/>
              </a:tabLst>
            </a:pPr>
            <a:r>
              <a:rPr lang="en-US" sz="1050" dirty="0" err="1"/>
              <a:t>recid</a:t>
            </a:r>
            <a:r>
              <a:rPr lang="en-US" sz="1050" dirty="0"/>
              <a:t>	</a:t>
            </a:r>
            <a:r>
              <a:rPr lang="en-US" sz="1050" dirty="0" err="1" smtClean="0"/>
              <a:t>seq</a:t>
            </a:r>
            <a:endParaRPr lang="en-US" sz="1050" dirty="0" smtClean="0"/>
          </a:p>
          <a:p>
            <a:pPr>
              <a:tabLst>
                <a:tab pos="1598613" algn="l"/>
              </a:tabLst>
            </a:pPr>
            <a:endParaRPr lang="en-US" sz="1050" dirty="0"/>
          </a:p>
        </p:txBody>
      </p:sp>
    </p:spTree>
    <p:extLst>
      <p:ext uri="{BB962C8B-B14F-4D97-AF65-F5344CB8AC3E}">
        <p14:creationId xmlns:p14="http://schemas.microsoft.com/office/powerpoint/2010/main" val="1648011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6" y="85149"/>
            <a:ext cx="7886700" cy="794899"/>
          </a:xfrm>
        </p:spPr>
        <p:txBody>
          <a:bodyPr>
            <a:normAutofit fontScale="90000"/>
          </a:bodyPr>
          <a:lstStyle/>
          <a:p>
            <a:r>
              <a:rPr lang="en-US" sz="3600" dirty="0" smtClean="0">
                <a:latin typeface="+mn-lt"/>
              </a:rPr>
              <a:t>Requirements PCD Tracking Data Entry/Review</a:t>
            </a:r>
            <a:endParaRPr lang="en-US" sz="3600" dirty="0">
              <a:latin typeface="+mn-lt"/>
            </a:endParaRPr>
          </a:p>
        </p:txBody>
      </p:sp>
      <p:sp>
        <p:nvSpPr>
          <p:cNvPr id="4" name="Rectangle 3"/>
          <p:cNvSpPr/>
          <p:nvPr/>
        </p:nvSpPr>
        <p:spPr>
          <a:xfrm>
            <a:off x="736257" y="1845570"/>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5" name="TextBox 4"/>
          <p:cNvSpPr txBox="1"/>
          <p:nvPr/>
        </p:nvSpPr>
        <p:spPr>
          <a:xfrm>
            <a:off x="822235" y="1922280"/>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9" name="Rectangle 8"/>
          <p:cNvSpPr/>
          <p:nvPr/>
        </p:nvSpPr>
        <p:spPr>
          <a:xfrm>
            <a:off x="1431472" y="2015100"/>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10" name="TextBox 9"/>
          <p:cNvSpPr txBox="1"/>
          <p:nvPr/>
        </p:nvSpPr>
        <p:spPr>
          <a:xfrm>
            <a:off x="2427513" y="1922280"/>
            <a:ext cx="805543"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1" name="Rectangle 10"/>
          <p:cNvSpPr/>
          <p:nvPr/>
        </p:nvSpPr>
        <p:spPr>
          <a:xfrm>
            <a:off x="3160482" y="2003210"/>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13" name="TextBox 12"/>
          <p:cNvSpPr txBox="1"/>
          <p:nvPr/>
        </p:nvSpPr>
        <p:spPr>
          <a:xfrm>
            <a:off x="3271349"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4" name="Rectangle 13"/>
          <p:cNvSpPr/>
          <p:nvPr/>
        </p:nvSpPr>
        <p:spPr>
          <a:xfrm>
            <a:off x="3731817"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5" name="TextBox 14"/>
          <p:cNvSpPr txBox="1"/>
          <p:nvPr/>
        </p:nvSpPr>
        <p:spPr>
          <a:xfrm>
            <a:off x="4472151" y="2233456"/>
            <a:ext cx="6096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6" name="Rectangle 15"/>
          <p:cNvSpPr/>
          <p:nvPr/>
        </p:nvSpPr>
        <p:spPr>
          <a:xfrm>
            <a:off x="4936611"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7" name="TextBox 16"/>
          <p:cNvSpPr txBox="1"/>
          <p:nvPr/>
        </p:nvSpPr>
        <p:spPr>
          <a:xfrm>
            <a:off x="2006908"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8" name="Rectangle 17"/>
          <p:cNvSpPr/>
          <p:nvPr/>
        </p:nvSpPr>
        <p:spPr>
          <a:xfrm>
            <a:off x="2344370"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9" name="TextBox 18"/>
          <p:cNvSpPr txBox="1"/>
          <p:nvPr/>
        </p:nvSpPr>
        <p:spPr>
          <a:xfrm>
            <a:off x="5712999"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20" name="Rectangle 19"/>
          <p:cNvSpPr/>
          <p:nvPr/>
        </p:nvSpPr>
        <p:spPr>
          <a:xfrm>
            <a:off x="6254746" y="232886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21" name="TextBox 20"/>
          <p:cNvSpPr txBox="1"/>
          <p:nvPr/>
        </p:nvSpPr>
        <p:spPr>
          <a:xfrm>
            <a:off x="838229" y="3165642"/>
            <a:ext cx="82814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Process1</a:t>
            </a:r>
            <a:endParaRPr lang="en-US" sz="1400" b="0" dirty="0">
              <a:solidFill>
                <a:prstClr val="black"/>
              </a:solidFill>
              <a:latin typeface="Calibri" panose="020F0502020204030204"/>
              <a:ea typeface="+mn-ea"/>
            </a:endParaRPr>
          </a:p>
        </p:txBody>
      </p:sp>
      <p:sp>
        <p:nvSpPr>
          <p:cNvPr id="22" name="Rectangle 21"/>
          <p:cNvSpPr/>
          <p:nvPr/>
        </p:nvSpPr>
        <p:spPr>
          <a:xfrm>
            <a:off x="942108" y="3464713"/>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3" name="TextBox 22"/>
          <p:cNvSpPr txBox="1"/>
          <p:nvPr/>
        </p:nvSpPr>
        <p:spPr>
          <a:xfrm>
            <a:off x="831718" y="28383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4" name="Rectangle 23"/>
          <p:cNvSpPr/>
          <p:nvPr/>
        </p:nvSpPr>
        <p:spPr>
          <a:xfrm>
            <a:off x="2043662"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5" name="TextBox 24"/>
          <p:cNvSpPr txBox="1"/>
          <p:nvPr/>
        </p:nvSpPr>
        <p:spPr>
          <a:xfrm>
            <a:off x="3563888" y="2838372"/>
            <a:ext cx="113371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6" name="Rectangle 25"/>
          <p:cNvSpPr/>
          <p:nvPr/>
        </p:nvSpPr>
        <p:spPr>
          <a:xfrm>
            <a:off x="4652456"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7" name="TextBox 26"/>
          <p:cNvSpPr txBox="1"/>
          <p:nvPr/>
        </p:nvSpPr>
        <p:spPr>
          <a:xfrm>
            <a:off x="6014404" y="28383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8" name="Rectangle 27"/>
          <p:cNvSpPr/>
          <p:nvPr/>
        </p:nvSpPr>
        <p:spPr>
          <a:xfrm>
            <a:off x="7219091" y="292331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42" name="Rectangle 41"/>
          <p:cNvSpPr/>
          <p:nvPr/>
        </p:nvSpPr>
        <p:spPr>
          <a:xfrm>
            <a:off x="6733861"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Draft PCD</a:t>
            </a:r>
            <a:endParaRPr lang="en-US" sz="1200" b="0" dirty="0">
              <a:solidFill>
                <a:prstClr val="black"/>
              </a:solidFill>
            </a:endParaRPr>
          </a:p>
        </p:txBody>
      </p:sp>
      <p:sp>
        <p:nvSpPr>
          <p:cNvPr id="44" name="Rectangle 43"/>
          <p:cNvSpPr/>
          <p:nvPr/>
        </p:nvSpPr>
        <p:spPr>
          <a:xfrm>
            <a:off x="953590" y="5469504"/>
            <a:ext cx="7161671" cy="512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45" name="TextBox 44"/>
          <p:cNvSpPr txBox="1"/>
          <p:nvPr/>
        </p:nvSpPr>
        <p:spPr>
          <a:xfrm>
            <a:off x="849597" y="5152508"/>
            <a:ext cx="660401"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59" name="TextBox 58"/>
          <p:cNvSpPr txBox="1"/>
          <p:nvPr/>
        </p:nvSpPr>
        <p:spPr>
          <a:xfrm>
            <a:off x="5541028" y="1922280"/>
            <a:ext cx="5437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58" name="Rectangle 57"/>
          <p:cNvSpPr/>
          <p:nvPr/>
        </p:nvSpPr>
        <p:spPr>
          <a:xfrm>
            <a:off x="6071300" y="2004583"/>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64" name="Isosceles Triangle 63"/>
          <p:cNvSpPr/>
          <p:nvPr/>
        </p:nvSpPr>
        <p:spPr>
          <a:xfrm rot="10800000">
            <a:off x="2993040" y="26326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69" name="Rectangle 68"/>
          <p:cNvSpPr/>
          <p:nvPr/>
        </p:nvSpPr>
        <p:spPr>
          <a:xfrm>
            <a:off x="2402195"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Copy to New </a:t>
            </a:r>
            <a:r>
              <a:rPr lang="en-US" sz="1200" b="0" dirty="0" err="1" smtClean="0">
                <a:solidFill>
                  <a:prstClr val="black"/>
                </a:solidFill>
              </a:rPr>
              <a:t>RecID</a:t>
            </a:r>
            <a:endParaRPr lang="en-US" sz="1200" b="0" dirty="0">
              <a:solidFill>
                <a:prstClr val="black"/>
              </a:solidFill>
            </a:endParaRPr>
          </a:p>
        </p:txBody>
      </p:sp>
      <p:sp>
        <p:nvSpPr>
          <p:cNvPr id="70" name="Rectangle 69"/>
          <p:cNvSpPr/>
          <p:nvPr/>
        </p:nvSpPr>
        <p:spPr>
          <a:xfrm>
            <a:off x="3856244"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71" name="Rectangle 70"/>
          <p:cNvSpPr/>
          <p:nvPr/>
        </p:nvSpPr>
        <p:spPr>
          <a:xfrm>
            <a:off x="4814993"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72" name="Rectangle 71"/>
          <p:cNvSpPr/>
          <p:nvPr/>
        </p:nvSpPr>
        <p:spPr>
          <a:xfrm>
            <a:off x="948147" y="6181057"/>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Create New </a:t>
            </a:r>
            <a:r>
              <a:rPr lang="en-US" sz="1200" b="0" dirty="0" err="1" smtClean="0">
                <a:solidFill>
                  <a:prstClr val="black"/>
                </a:solidFill>
              </a:rPr>
              <a:t>RecID</a:t>
            </a:r>
            <a:endParaRPr lang="en-US" sz="1200" b="0" dirty="0">
              <a:solidFill>
                <a:prstClr val="black"/>
              </a:solidFill>
            </a:endParaRPr>
          </a:p>
        </p:txBody>
      </p:sp>
      <p:pic>
        <p:nvPicPr>
          <p:cNvPr id="75" name="Picture 74"/>
          <p:cNvPicPr>
            <a:picLocks noChangeAspect="1"/>
          </p:cNvPicPr>
          <p:nvPr/>
        </p:nvPicPr>
        <p:blipFill>
          <a:blip r:embed="rId2"/>
          <a:stretch>
            <a:fillRect/>
          </a:stretch>
        </p:blipFill>
        <p:spPr>
          <a:xfrm>
            <a:off x="2785245" y="2921006"/>
            <a:ext cx="120169" cy="140197"/>
          </a:xfrm>
          <a:prstGeom prst="rect">
            <a:avLst/>
          </a:prstGeom>
        </p:spPr>
      </p:pic>
      <p:pic>
        <p:nvPicPr>
          <p:cNvPr id="76" name="Picture 75"/>
          <p:cNvPicPr>
            <a:picLocks noChangeAspect="1"/>
          </p:cNvPicPr>
          <p:nvPr/>
        </p:nvPicPr>
        <p:blipFill>
          <a:blip r:embed="rId2"/>
          <a:stretch>
            <a:fillRect/>
          </a:stretch>
        </p:blipFill>
        <p:spPr>
          <a:xfrm>
            <a:off x="5408808" y="2921006"/>
            <a:ext cx="120169" cy="140197"/>
          </a:xfrm>
          <a:prstGeom prst="rect">
            <a:avLst/>
          </a:prstGeom>
        </p:spPr>
      </p:pic>
      <p:pic>
        <p:nvPicPr>
          <p:cNvPr id="77" name="Picture 76"/>
          <p:cNvPicPr>
            <a:picLocks noChangeAspect="1"/>
          </p:cNvPicPr>
          <p:nvPr/>
        </p:nvPicPr>
        <p:blipFill>
          <a:blip r:embed="rId2"/>
          <a:stretch>
            <a:fillRect/>
          </a:stretch>
        </p:blipFill>
        <p:spPr>
          <a:xfrm>
            <a:off x="7975847" y="2921006"/>
            <a:ext cx="120169" cy="140197"/>
          </a:xfrm>
          <a:prstGeom prst="rect">
            <a:avLst/>
          </a:prstGeom>
        </p:spPr>
      </p:pic>
      <p:sp>
        <p:nvSpPr>
          <p:cNvPr id="80" name="TextBox 79"/>
          <p:cNvSpPr txBox="1"/>
          <p:nvPr/>
        </p:nvSpPr>
        <p:spPr>
          <a:xfrm>
            <a:off x="3167937"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81" name="Rectangle 80"/>
          <p:cNvSpPr/>
          <p:nvPr/>
        </p:nvSpPr>
        <p:spPr>
          <a:xfrm>
            <a:off x="3665419"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82" name="TextBox 81"/>
          <p:cNvSpPr txBox="1"/>
          <p:nvPr/>
        </p:nvSpPr>
        <p:spPr>
          <a:xfrm>
            <a:off x="4416466" y="254427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83" name="Rectangle 82"/>
          <p:cNvSpPr/>
          <p:nvPr/>
        </p:nvSpPr>
        <p:spPr>
          <a:xfrm>
            <a:off x="4944428" y="262493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Pre-</a:t>
            </a:r>
            <a:r>
              <a:rPr lang="en-US" sz="1050" b="0" dirty="0" err="1" smtClean="0">
                <a:solidFill>
                  <a:prstClr val="black"/>
                </a:solidFill>
              </a:rPr>
              <a:t>Rel</a:t>
            </a:r>
            <a:endParaRPr lang="en-US" sz="1050" b="0" dirty="0">
              <a:solidFill>
                <a:prstClr val="black"/>
              </a:solidFill>
            </a:endParaRPr>
          </a:p>
        </p:txBody>
      </p:sp>
      <p:sp>
        <p:nvSpPr>
          <p:cNvPr id="84" name="Isosceles Triangle 83"/>
          <p:cNvSpPr/>
          <p:nvPr/>
        </p:nvSpPr>
        <p:spPr>
          <a:xfrm rot="10800000">
            <a:off x="4323344" y="263136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5" name="Isosceles Triangle 84"/>
          <p:cNvSpPr/>
          <p:nvPr/>
        </p:nvSpPr>
        <p:spPr>
          <a:xfrm rot="10800000">
            <a:off x="5655176" y="263026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8" name="TextBox 87"/>
          <p:cNvSpPr txBox="1"/>
          <p:nvPr/>
        </p:nvSpPr>
        <p:spPr>
          <a:xfrm>
            <a:off x="6988068" y="2233456"/>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89" name="Rectangle 88"/>
          <p:cNvSpPr/>
          <p:nvPr/>
        </p:nvSpPr>
        <p:spPr>
          <a:xfrm>
            <a:off x="7720600" y="2323166"/>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N</a:t>
            </a:r>
          </a:p>
        </p:txBody>
      </p:sp>
      <p:sp>
        <p:nvSpPr>
          <p:cNvPr id="90" name="Isosceles Triangle 89"/>
          <p:cNvSpPr/>
          <p:nvPr/>
        </p:nvSpPr>
        <p:spPr>
          <a:xfrm rot="10800000">
            <a:off x="8015187" y="232962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1" name="TextBox 90"/>
          <p:cNvSpPr txBox="1"/>
          <p:nvPr/>
        </p:nvSpPr>
        <p:spPr>
          <a:xfrm>
            <a:off x="828971" y="2233456"/>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92" name="Rectangle 91"/>
          <p:cNvSpPr/>
          <p:nvPr/>
        </p:nvSpPr>
        <p:spPr>
          <a:xfrm>
            <a:off x="1598923" y="2323166"/>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93" name="TextBox 92"/>
          <p:cNvSpPr txBox="1"/>
          <p:nvPr/>
        </p:nvSpPr>
        <p:spPr>
          <a:xfrm>
            <a:off x="1960128" y="3165642"/>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94" name="Rectangle 93"/>
          <p:cNvSpPr/>
          <p:nvPr/>
        </p:nvSpPr>
        <p:spPr>
          <a:xfrm>
            <a:off x="2722516" y="3466171"/>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95" name="Rectangle 94"/>
          <p:cNvSpPr/>
          <p:nvPr/>
        </p:nvSpPr>
        <p:spPr>
          <a:xfrm>
            <a:off x="2722516" y="3237589"/>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96" name="Rectangle 95"/>
          <p:cNvSpPr/>
          <p:nvPr/>
        </p:nvSpPr>
        <p:spPr>
          <a:xfrm>
            <a:off x="3321122" y="3237589"/>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grpSp>
        <p:nvGrpSpPr>
          <p:cNvPr id="3" name="Group 2"/>
          <p:cNvGrpSpPr/>
          <p:nvPr/>
        </p:nvGrpSpPr>
        <p:grpSpPr>
          <a:xfrm>
            <a:off x="1992615" y="1448086"/>
            <a:ext cx="4987193" cy="381594"/>
            <a:chOff x="1992615" y="1478566"/>
            <a:chExt cx="4987193" cy="381594"/>
          </a:xfrm>
        </p:grpSpPr>
        <p:grpSp>
          <p:nvGrpSpPr>
            <p:cNvPr id="8" name="Group 7"/>
            <p:cNvGrpSpPr/>
            <p:nvPr/>
          </p:nvGrpSpPr>
          <p:grpSpPr>
            <a:xfrm>
              <a:off x="1992615" y="1501978"/>
              <a:ext cx="4942113" cy="338554"/>
              <a:chOff x="2329543" y="1303847"/>
              <a:chExt cx="4942113" cy="338554"/>
            </a:xfrm>
          </p:grpSpPr>
          <p:pic>
            <p:nvPicPr>
              <p:cNvPr id="6" name="Picture 5"/>
              <p:cNvPicPr>
                <a:picLocks noChangeAspect="1"/>
              </p:cNvPicPr>
              <p:nvPr/>
            </p:nvPicPr>
            <p:blipFill>
              <a:blip r:embed="rId3"/>
              <a:stretch>
                <a:fillRect/>
              </a:stretch>
            </p:blipFill>
            <p:spPr>
              <a:xfrm>
                <a:off x="3842657" y="1350627"/>
                <a:ext cx="3428999" cy="258653"/>
              </a:xfrm>
              <a:prstGeom prst="rect">
                <a:avLst/>
              </a:prstGeom>
            </p:spPr>
          </p:pic>
          <p:sp>
            <p:nvSpPr>
              <p:cNvPr id="7" name="TextBox 6"/>
              <p:cNvSpPr txBox="1"/>
              <p:nvPr/>
            </p:nvSpPr>
            <p:spPr>
              <a:xfrm>
                <a:off x="2329543" y="1303847"/>
                <a:ext cx="1575624" cy="338554"/>
              </a:xfrm>
              <a:prstGeom prst="rect">
                <a:avLst/>
              </a:prstGeom>
              <a:noFill/>
            </p:spPr>
            <p:txBody>
              <a:bodyPr wrap="none" rtlCol="0">
                <a:spAutoFit/>
              </a:bodyPr>
              <a:lstStyle/>
              <a:p>
                <a:pPr fontAlgn="auto">
                  <a:spcBef>
                    <a:spcPts val="0"/>
                  </a:spcBef>
                  <a:spcAft>
                    <a:spcPts val="0"/>
                  </a:spcAft>
                </a:pPr>
                <a:r>
                  <a:rPr lang="en-US" sz="1600" dirty="0" smtClean="0">
                    <a:solidFill>
                      <a:prstClr val="black"/>
                    </a:solidFill>
                    <a:latin typeface="Calibri" panose="020F0502020204030204"/>
                    <a:ea typeface="+mn-ea"/>
                  </a:rPr>
                  <a:t>PCD Tracking for</a:t>
                </a:r>
                <a:endParaRPr lang="en-US" sz="1600" dirty="0">
                  <a:solidFill>
                    <a:prstClr val="black"/>
                  </a:solidFill>
                  <a:latin typeface="Calibri" panose="020F0502020204030204"/>
                  <a:ea typeface="+mn-ea"/>
                </a:endParaRPr>
              </a:p>
            </p:txBody>
          </p:sp>
        </p:grpSp>
        <p:sp>
          <p:nvSpPr>
            <p:cNvPr id="97" name="Rectangle 96"/>
            <p:cNvSpPr/>
            <p:nvPr/>
          </p:nvSpPr>
          <p:spPr>
            <a:xfrm>
              <a:off x="3516568" y="1478566"/>
              <a:ext cx="1952324" cy="38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600" dirty="0" smtClean="0">
                  <a:solidFill>
                    <a:srgbClr val="41719C"/>
                  </a:solidFill>
                </a:rPr>
                <a:t>ARCI Production</a:t>
              </a:r>
              <a:endParaRPr lang="en-US" sz="1600" dirty="0">
                <a:solidFill>
                  <a:srgbClr val="41719C"/>
                </a:solidFill>
              </a:endParaRPr>
            </a:p>
          </p:txBody>
        </p:sp>
        <p:pic>
          <p:nvPicPr>
            <p:cNvPr id="98" name="Picture 97"/>
            <p:cNvPicPr>
              <a:picLocks noChangeAspect="1"/>
            </p:cNvPicPr>
            <p:nvPr/>
          </p:nvPicPr>
          <p:blipFill>
            <a:blip r:embed="rId4"/>
            <a:stretch>
              <a:fillRect/>
            </a:stretch>
          </p:blipFill>
          <p:spPr>
            <a:xfrm>
              <a:off x="5408484" y="1518696"/>
              <a:ext cx="1571324" cy="243113"/>
            </a:xfrm>
            <a:prstGeom prst="rect">
              <a:avLst/>
            </a:prstGeom>
          </p:spPr>
        </p:pic>
      </p:grpSp>
      <p:sp>
        <p:nvSpPr>
          <p:cNvPr id="99" name="Isosceles Triangle 98"/>
          <p:cNvSpPr/>
          <p:nvPr/>
        </p:nvSpPr>
        <p:spPr>
          <a:xfrm rot="10800000">
            <a:off x="1699890" y="346822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0" name="TextBox 99"/>
          <p:cNvSpPr txBox="1"/>
          <p:nvPr/>
        </p:nvSpPr>
        <p:spPr>
          <a:xfrm>
            <a:off x="837618" y="2543201"/>
            <a:ext cx="780430"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101" name="Rectangle 100"/>
          <p:cNvSpPr/>
          <p:nvPr/>
        </p:nvSpPr>
        <p:spPr>
          <a:xfrm>
            <a:off x="1280590" y="2618167"/>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a:solidFill>
                  <a:prstClr val="black"/>
                </a:solidFill>
              </a:rPr>
              <a:t>N</a:t>
            </a:r>
          </a:p>
        </p:txBody>
      </p:sp>
      <p:sp>
        <p:nvSpPr>
          <p:cNvPr id="102" name="Isosceles Triangle 101"/>
          <p:cNvSpPr/>
          <p:nvPr/>
        </p:nvSpPr>
        <p:spPr>
          <a:xfrm rot="10800000">
            <a:off x="1575177" y="26185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3" name="Rectangle 102"/>
          <p:cNvSpPr/>
          <p:nvPr/>
        </p:nvSpPr>
        <p:spPr>
          <a:xfrm>
            <a:off x="1837607" y="3464713"/>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sp>
        <p:nvSpPr>
          <p:cNvPr id="104" name="Isosceles Triangle 103"/>
          <p:cNvSpPr/>
          <p:nvPr/>
        </p:nvSpPr>
        <p:spPr>
          <a:xfrm rot="10800000">
            <a:off x="2595389" y="346822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7" name="TextBox 116"/>
          <p:cNvSpPr txBox="1"/>
          <p:nvPr/>
        </p:nvSpPr>
        <p:spPr>
          <a:xfrm>
            <a:off x="4066417" y="3165840"/>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118" name="Rectangle 117"/>
          <p:cNvSpPr/>
          <p:nvPr/>
        </p:nvSpPr>
        <p:spPr>
          <a:xfrm>
            <a:off x="4828805" y="3466369"/>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19" name="Rectangle 118"/>
          <p:cNvSpPr/>
          <p:nvPr/>
        </p:nvSpPr>
        <p:spPr>
          <a:xfrm>
            <a:off x="4828805" y="3237787"/>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20" name="Rectangle 119"/>
          <p:cNvSpPr/>
          <p:nvPr/>
        </p:nvSpPr>
        <p:spPr>
          <a:xfrm>
            <a:off x="5427411" y="3237787"/>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21" name="Rectangle 120"/>
          <p:cNvSpPr/>
          <p:nvPr/>
        </p:nvSpPr>
        <p:spPr>
          <a:xfrm>
            <a:off x="3943896" y="3464911"/>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122" name="Isosceles Triangle 121"/>
          <p:cNvSpPr/>
          <p:nvPr/>
        </p:nvSpPr>
        <p:spPr>
          <a:xfrm rot="10800000">
            <a:off x="4701678" y="346842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23" name="TextBox 122"/>
          <p:cNvSpPr txBox="1"/>
          <p:nvPr/>
        </p:nvSpPr>
        <p:spPr>
          <a:xfrm>
            <a:off x="6177183" y="3165743"/>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124" name="Rectangle 123"/>
          <p:cNvSpPr/>
          <p:nvPr/>
        </p:nvSpPr>
        <p:spPr>
          <a:xfrm>
            <a:off x="6939571" y="3466272"/>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25" name="Rectangle 124"/>
          <p:cNvSpPr/>
          <p:nvPr/>
        </p:nvSpPr>
        <p:spPr>
          <a:xfrm>
            <a:off x="6939571" y="3237690"/>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26" name="Rectangle 125"/>
          <p:cNvSpPr/>
          <p:nvPr/>
        </p:nvSpPr>
        <p:spPr>
          <a:xfrm>
            <a:off x="7538177" y="3237690"/>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27" name="Rectangle 126"/>
          <p:cNvSpPr/>
          <p:nvPr/>
        </p:nvSpPr>
        <p:spPr>
          <a:xfrm>
            <a:off x="6054662" y="346481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128" name="Isosceles Triangle 127"/>
          <p:cNvSpPr/>
          <p:nvPr/>
        </p:nvSpPr>
        <p:spPr>
          <a:xfrm rot="10800000">
            <a:off x="6812444" y="346832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46" name="TextBox 145"/>
          <p:cNvSpPr txBox="1"/>
          <p:nvPr/>
        </p:nvSpPr>
        <p:spPr>
          <a:xfrm>
            <a:off x="849597" y="3723797"/>
            <a:ext cx="82814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Process2</a:t>
            </a:r>
            <a:endParaRPr lang="en-US" sz="1400" b="0" dirty="0">
              <a:solidFill>
                <a:prstClr val="black"/>
              </a:solidFill>
              <a:latin typeface="Calibri" panose="020F0502020204030204"/>
              <a:ea typeface="+mn-ea"/>
            </a:endParaRPr>
          </a:p>
        </p:txBody>
      </p:sp>
      <p:sp>
        <p:nvSpPr>
          <p:cNvPr id="147" name="Rectangle 146"/>
          <p:cNvSpPr/>
          <p:nvPr/>
        </p:nvSpPr>
        <p:spPr>
          <a:xfrm>
            <a:off x="945856" y="402286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148" name="TextBox 147"/>
          <p:cNvSpPr txBox="1"/>
          <p:nvPr/>
        </p:nvSpPr>
        <p:spPr>
          <a:xfrm>
            <a:off x="1963876" y="3723797"/>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149" name="Rectangle 148"/>
          <p:cNvSpPr/>
          <p:nvPr/>
        </p:nvSpPr>
        <p:spPr>
          <a:xfrm>
            <a:off x="2726264" y="4024326"/>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2726264" y="3795744"/>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51" name="Rectangle 150"/>
          <p:cNvSpPr/>
          <p:nvPr/>
        </p:nvSpPr>
        <p:spPr>
          <a:xfrm>
            <a:off x="3324870" y="3795744"/>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52" name="Isosceles Triangle 151"/>
          <p:cNvSpPr/>
          <p:nvPr/>
        </p:nvSpPr>
        <p:spPr>
          <a:xfrm rot="10800000">
            <a:off x="1703638" y="402638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53" name="Rectangle 152"/>
          <p:cNvSpPr/>
          <p:nvPr/>
        </p:nvSpPr>
        <p:spPr>
          <a:xfrm>
            <a:off x="1841355" y="402286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sp>
        <p:nvSpPr>
          <p:cNvPr id="154" name="Isosceles Triangle 153"/>
          <p:cNvSpPr/>
          <p:nvPr/>
        </p:nvSpPr>
        <p:spPr>
          <a:xfrm rot="10800000">
            <a:off x="2599137" y="402638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55" name="TextBox 154"/>
          <p:cNvSpPr txBox="1"/>
          <p:nvPr/>
        </p:nvSpPr>
        <p:spPr>
          <a:xfrm>
            <a:off x="4070165" y="3723995"/>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156" name="Rectangle 155"/>
          <p:cNvSpPr/>
          <p:nvPr/>
        </p:nvSpPr>
        <p:spPr>
          <a:xfrm>
            <a:off x="4832553" y="4024524"/>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7" name="Rectangle 156"/>
          <p:cNvSpPr/>
          <p:nvPr/>
        </p:nvSpPr>
        <p:spPr>
          <a:xfrm>
            <a:off x="4832553" y="3795942"/>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58" name="Rectangle 157"/>
          <p:cNvSpPr/>
          <p:nvPr/>
        </p:nvSpPr>
        <p:spPr>
          <a:xfrm>
            <a:off x="5431159" y="3795942"/>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59" name="Rectangle 158"/>
          <p:cNvSpPr/>
          <p:nvPr/>
        </p:nvSpPr>
        <p:spPr>
          <a:xfrm>
            <a:off x="3947644" y="402306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160" name="Isosceles Triangle 159"/>
          <p:cNvSpPr/>
          <p:nvPr/>
        </p:nvSpPr>
        <p:spPr>
          <a:xfrm rot="10800000">
            <a:off x="4705426" y="40265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61" name="TextBox 160"/>
          <p:cNvSpPr txBox="1"/>
          <p:nvPr/>
        </p:nvSpPr>
        <p:spPr>
          <a:xfrm>
            <a:off x="6180931" y="3723898"/>
            <a:ext cx="1284515"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162" name="Rectangle 161"/>
          <p:cNvSpPr/>
          <p:nvPr/>
        </p:nvSpPr>
        <p:spPr>
          <a:xfrm>
            <a:off x="6943319" y="4024427"/>
            <a:ext cx="1167650" cy="153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63" name="Rectangle 162"/>
          <p:cNvSpPr/>
          <p:nvPr/>
        </p:nvSpPr>
        <p:spPr>
          <a:xfrm>
            <a:off x="6943319" y="3795845"/>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Add…</a:t>
            </a:r>
            <a:endParaRPr lang="en-US" sz="1050" b="0" dirty="0">
              <a:solidFill>
                <a:prstClr val="black"/>
              </a:solidFill>
            </a:endParaRPr>
          </a:p>
        </p:txBody>
      </p:sp>
      <p:sp>
        <p:nvSpPr>
          <p:cNvPr id="164" name="Rectangle 163"/>
          <p:cNvSpPr/>
          <p:nvPr/>
        </p:nvSpPr>
        <p:spPr>
          <a:xfrm>
            <a:off x="7541925" y="3795845"/>
            <a:ext cx="569044" cy="1498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Delete</a:t>
            </a:r>
            <a:endParaRPr lang="en-US" sz="1050" b="0" dirty="0">
              <a:solidFill>
                <a:prstClr val="black"/>
              </a:solidFill>
            </a:endParaRPr>
          </a:p>
        </p:txBody>
      </p:sp>
      <p:sp>
        <p:nvSpPr>
          <p:cNvPr id="165" name="Rectangle 164"/>
          <p:cNvSpPr/>
          <p:nvPr/>
        </p:nvSpPr>
        <p:spPr>
          <a:xfrm>
            <a:off x="6058410" y="4022969"/>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166" name="Isosceles Triangle 165"/>
          <p:cNvSpPr/>
          <p:nvPr/>
        </p:nvSpPr>
        <p:spPr>
          <a:xfrm rot="10800000">
            <a:off x="6816192" y="402648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1" name="TextBox 110"/>
          <p:cNvSpPr txBox="1"/>
          <p:nvPr/>
        </p:nvSpPr>
        <p:spPr>
          <a:xfrm>
            <a:off x="6111492" y="2534373"/>
            <a:ext cx="1133712"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112" name="Rectangle 111"/>
          <p:cNvSpPr/>
          <p:nvPr/>
        </p:nvSpPr>
        <p:spPr>
          <a:xfrm>
            <a:off x="7200060" y="26193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113" name="Picture 112"/>
          <p:cNvPicPr>
            <a:picLocks noChangeAspect="1"/>
          </p:cNvPicPr>
          <p:nvPr/>
        </p:nvPicPr>
        <p:blipFill>
          <a:blip r:embed="rId2"/>
          <a:stretch>
            <a:fillRect/>
          </a:stretch>
        </p:blipFill>
        <p:spPr>
          <a:xfrm>
            <a:off x="7956412" y="2617007"/>
            <a:ext cx="120169" cy="140197"/>
          </a:xfrm>
          <a:prstGeom prst="rect">
            <a:avLst/>
          </a:prstGeom>
        </p:spPr>
      </p:pic>
      <p:sp>
        <p:nvSpPr>
          <p:cNvPr id="114" name="Rectangle 113"/>
          <p:cNvSpPr/>
          <p:nvPr/>
        </p:nvSpPr>
        <p:spPr>
          <a:xfrm>
            <a:off x="5779751" y="6181057"/>
            <a:ext cx="88975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16" name="Rectangle 115"/>
          <p:cNvSpPr/>
          <p:nvPr/>
        </p:nvSpPr>
        <p:spPr>
          <a:xfrm>
            <a:off x="967936" y="4681123"/>
            <a:ext cx="7147325" cy="512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29" name="TextBox 128"/>
          <p:cNvSpPr txBox="1"/>
          <p:nvPr/>
        </p:nvSpPr>
        <p:spPr>
          <a:xfrm>
            <a:off x="851465" y="4346975"/>
            <a:ext cx="1873463" cy="307777"/>
          </a:xfrm>
          <a:prstGeom prst="rect">
            <a:avLst/>
          </a:prstGeom>
          <a:solidFill>
            <a:schemeClr val="accent1">
              <a:lumMod val="20000"/>
              <a:lumOff val="80000"/>
            </a:schemeClr>
          </a:solidFill>
        </p:spPr>
        <p:txBody>
          <a:bodyPr wrap="square" rtlCol="0">
            <a:spAutoFit/>
          </a:body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39" name="Rectangle 38"/>
          <p:cNvSpPr/>
          <p:nvPr/>
        </p:nvSpPr>
        <p:spPr>
          <a:xfrm>
            <a:off x="2064499" y="474694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SSN 794</a:t>
            </a:r>
            <a:endParaRPr lang="en-US" sz="1050" b="0" dirty="0">
              <a:solidFill>
                <a:prstClr val="black"/>
              </a:solidFill>
            </a:endParaRPr>
          </a:p>
        </p:txBody>
      </p:sp>
      <p:sp>
        <p:nvSpPr>
          <p:cNvPr id="54" name="Rectangle 53"/>
          <p:cNvSpPr/>
          <p:nvPr/>
        </p:nvSpPr>
        <p:spPr>
          <a:xfrm>
            <a:off x="1093123" y="474694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Hull</a:t>
            </a:r>
            <a:endParaRPr lang="en-US" sz="1050" b="0" dirty="0">
              <a:solidFill>
                <a:prstClr val="black"/>
              </a:solidFill>
            </a:endParaRPr>
          </a:p>
        </p:txBody>
      </p:sp>
      <p:sp>
        <p:nvSpPr>
          <p:cNvPr id="50" name="Rectangle 49"/>
          <p:cNvSpPr/>
          <p:nvPr/>
        </p:nvSpPr>
        <p:spPr>
          <a:xfrm>
            <a:off x="2064387" y="4967493"/>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52" name="Rectangle 51"/>
          <p:cNvSpPr/>
          <p:nvPr/>
        </p:nvSpPr>
        <p:spPr>
          <a:xfrm>
            <a:off x="4579875" y="474102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55" name="Rectangle 54"/>
          <p:cNvSpPr/>
          <p:nvPr/>
        </p:nvSpPr>
        <p:spPr>
          <a:xfrm>
            <a:off x="1093011" y="4969033"/>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TI</a:t>
            </a:r>
            <a:endParaRPr lang="en-US" sz="1050" b="0" dirty="0">
              <a:solidFill>
                <a:prstClr val="black"/>
              </a:solidFill>
            </a:endParaRPr>
          </a:p>
        </p:txBody>
      </p:sp>
      <p:sp>
        <p:nvSpPr>
          <p:cNvPr id="56" name="Rectangle 55"/>
          <p:cNvSpPr/>
          <p:nvPr/>
        </p:nvSpPr>
        <p:spPr>
          <a:xfrm>
            <a:off x="3608499" y="474031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MAN PR</a:t>
            </a:r>
            <a:endParaRPr lang="en-US" sz="1050" b="0" dirty="0">
              <a:solidFill>
                <a:prstClr val="black"/>
              </a:solidFill>
            </a:endParaRPr>
          </a:p>
        </p:txBody>
      </p:sp>
      <p:sp>
        <p:nvSpPr>
          <p:cNvPr id="86" name="Isosceles Triangle 85"/>
          <p:cNvSpPr/>
          <p:nvPr/>
        </p:nvSpPr>
        <p:spPr>
          <a:xfrm rot="10800000">
            <a:off x="5409776" y="474466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0" name="Rectangle 129"/>
          <p:cNvSpPr/>
          <p:nvPr/>
        </p:nvSpPr>
        <p:spPr>
          <a:xfrm>
            <a:off x="4579875" y="4976436"/>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131" name="Rectangle 130"/>
          <p:cNvSpPr/>
          <p:nvPr/>
        </p:nvSpPr>
        <p:spPr>
          <a:xfrm>
            <a:off x="3608499" y="497571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050" b="0" dirty="0" smtClean="0">
                <a:solidFill>
                  <a:prstClr val="black"/>
                </a:solidFill>
              </a:rPr>
              <a:t>CLW PR</a:t>
            </a:r>
            <a:endParaRPr lang="en-US" sz="1050" b="0" dirty="0">
              <a:solidFill>
                <a:prstClr val="black"/>
              </a:solidFill>
            </a:endParaRPr>
          </a:p>
        </p:txBody>
      </p:sp>
      <p:sp>
        <p:nvSpPr>
          <p:cNvPr id="132" name="Isosceles Triangle 131"/>
          <p:cNvSpPr/>
          <p:nvPr/>
        </p:nvSpPr>
        <p:spPr>
          <a:xfrm rot="10800000">
            <a:off x="5409776" y="498007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3" name="Rectangle 132"/>
          <p:cNvSpPr/>
          <p:nvPr/>
        </p:nvSpPr>
        <p:spPr>
          <a:xfrm>
            <a:off x="7086998" y="4741029"/>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4" name="Rectangle 133"/>
          <p:cNvSpPr/>
          <p:nvPr/>
        </p:nvSpPr>
        <p:spPr>
          <a:xfrm>
            <a:off x="6115622" y="474031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5" name="Isosceles Triangle 134"/>
          <p:cNvSpPr/>
          <p:nvPr/>
        </p:nvSpPr>
        <p:spPr>
          <a:xfrm rot="10800000">
            <a:off x="7916899" y="474466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6" name="Rectangle 135"/>
          <p:cNvSpPr/>
          <p:nvPr/>
        </p:nvSpPr>
        <p:spPr>
          <a:xfrm>
            <a:off x="7086998" y="4976436"/>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7" name="Rectangle 136"/>
          <p:cNvSpPr/>
          <p:nvPr/>
        </p:nvSpPr>
        <p:spPr>
          <a:xfrm>
            <a:off x="6115622" y="4975719"/>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050" b="0" dirty="0">
              <a:solidFill>
                <a:prstClr val="black"/>
              </a:solidFill>
            </a:endParaRPr>
          </a:p>
        </p:txBody>
      </p:sp>
      <p:sp>
        <p:nvSpPr>
          <p:cNvPr id="138" name="Isosceles Triangle 137"/>
          <p:cNvSpPr/>
          <p:nvPr/>
        </p:nvSpPr>
        <p:spPr>
          <a:xfrm rot="10800000">
            <a:off x="7916899" y="498007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9" name="Line Callout 1 138"/>
          <p:cNvSpPr/>
          <p:nvPr/>
        </p:nvSpPr>
        <p:spPr>
          <a:xfrm>
            <a:off x="7625918" y="1088234"/>
            <a:ext cx="1301637" cy="455118"/>
          </a:xfrm>
          <a:prstGeom prst="borderCallout1">
            <a:avLst>
              <a:gd name="adj1" fmla="val 106139"/>
              <a:gd name="adj2" fmla="val -5409"/>
              <a:gd name="adj3" fmla="val 191755"/>
              <a:gd name="adj4" fmla="val -1224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Did ‘classification’ get dropped?</a:t>
            </a:r>
            <a:endParaRPr lang="en-US" sz="1200" dirty="0">
              <a:solidFill>
                <a:schemeClr val="tx1"/>
              </a:solidFill>
            </a:endParaRPr>
          </a:p>
        </p:txBody>
      </p:sp>
      <p:sp>
        <p:nvSpPr>
          <p:cNvPr id="12" name="TextBox 11"/>
          <p:cNvSpPr txBox="1"/>
          <p:nvPr/>
        </p:nvSpPr>
        <p:spPr>
          <a:xfrm>
            <a:off x="8420361" y="4760151"/>
            <a:ext cx="429926" cy="276999"/>
          </a:xfrm>
          <a:prstGeom prst="rect">
            <a:avLst/>
          </a:prstGeom>
          <a:noFill/>
        </p:spPr>
        <p:txBody>
          <a:bodyPr wrap="none" rtlCol="0">
            <a:spAutoFit/>
          </a:bodyPr>
          <a:lstStyle/>
          <a:p>
            <a:r>
              <a:rPr lang="en-US" sz="1200" b="1" dirty="0" smtClean="0"/>
              <a:t>0..n</a:t>
            </a:r>
            <a:endParaRPr lang="en-US" sz="1200" b="1" dirty="0"/>
          </a:p>
        </p:txBody>
      </p:sp>
      <p:sp>
        <p:nvSpPr>
          <p:cNvPr id="29" name="Date Placeholder 28"/>
          <p:cNvSpPr>
            <a:spLocks noGrp="1"/>
          </p:cNvSpPr>
          <p:nvPr>
            <p:ph type="dt" sz="half" idx="10"/>
          </p:nvPr>
        </p:nvSpPr>
        <p:spPr/>
        <p:txBody>
          <a:bodyPr/>
          <a:lstStyle/>
          <a:p>
            <a:r>
              <a:rPr lang="en-US" smtClean="0"/>
              <a:t>24-April-17</a:t>
            </a:r>
            <a:endParaRPr lang="en-US" dirty="0"/>
          </a:p>
        </p:txBody>
      </p:sp>
      <p:sp>
        <p:nvSpPr>
          <p:cNvPr id="30" name="Footer Placeholder 2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7E4F1F3-89CE-45FD-84A5-5DB6D4995480}" type="slidenum">
              <a:rPr lang="en-US" smtClean="0"/>
              <a:t>29</a:t>
            </a:fld>
            <a:endParaRPr lang="en-US" dirty="0"/>
          </a:p>
        </p:txBody>
      </p:sp>
    </p:spTree>
    <p:extLst>
      <p:ext uri="{BB962C8B-B14F-4D97-AF65-F5344CB8AC3E}">
        <p14:creationId xmlns:p14="http://schemas.microsoft.com/office/powerpoint/2010/main" val="728550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Existing Infrastructure</a:t>
            </a:r>
            <a:endParaRPr lang="en-US" dirty="0"/>
          </a:p>
        </p:txBody>
      </p:sp>
      <p:sp>
        <p:nvSpPr>
          <p:cNvPr id="4" name="Rectangle 3"/>
          <p:cNvSpPr/>
          <p:nvPr/>
        </p:nvSpPr>
        <p:spPr>
          <a:xfrm>
            <a:off x="465667" y="1256036"/>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HMI</a:t>
            </a:r>
          </a:p>
        </p:txBody>
      </p:sp>
      <p:sp>
        <p:nvSpPr>
          <p:cNvPr id="5" name="Rectangle 4"/>
          <p:cNvSpPr/>
          <p:nvPr/>
        </p:nvSpPr>
        <p:spPr>
          <a:xfrm>
            <a:off x="2137144" y="2197017"/>
            <a:ext cx="172789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a:t>Lists</a:t>
            </a:r>
          </a:p>
          <a:p>
            <a:pPr marL="257175" indent="-257175">
              <a:buFont typeface="+mj-lt"/>
              <a:buAutoNum type="arabicPeriod"/>
            </a:pPr>
            <a:r>
              <a:rPr lang="en-US" sz="1350" dirty="0"/>
              <a:t>Contract</a:t>
            </a:r>
          </a:p>
          <a:p>
            <a:pPr marL="257175" indent="-257175">
              <a:buFont typeface="+mj-lt"/>
              <a:buAutoNum type="arabicPeriod"/>
            </a:pPr>
            <a:r>
              <a:rPr lang="en-US" sz="1350" dirty="0"/>
              <a:t>Program</a:t>
            </a:r>
          </a:p>
        </p:txBody>
      </p:sp>
      <p:sp>
        <p:nvSpPr>
          <p:cNvPr id="6" name="Flowchart: Direct Access Storage 5"/>
          <p:cNvSpPr/>
          <p:nvPr/>
        </p:nvSpPr>
        <p:spPr>
          <a:xfrm>
            <a:off x="4572000" y="2627636"/>
            <a:ext cx="1845734" cy="90593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File Repository</a:t>
            </a:r>
          </a:p>
        </p:txBody>
      </p:sp>
      <p:sp>
        <p:nvSpPr>
          <p:cNvPr id="7" name="Rectangle 6"/>
          <p:cNvSpPr/>
          <p:nvPr/>
        </p:nvSpPr>
        <p:spPr>
          <a:xfrm>
            <a:off x="2137144" y="3429000"/>
            <a:ext cx="172789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a:t>Workflows</a:t>
            </a:r>
          </a:p>
          <a:p>
            <a:pPr marL="257175" indent="-257175">
              <a:buFont typeface="+mj-lt"/>
              <a:buAutoNum type="arabicPeriod"/>
            </a:pPr>
            <a:r>
              <a:rPr lang="en-US" sz="1350" dirty="0"/>
              <a:t>Approval</a:t>
            </a:r>
          </a:p>
          <a:p>
            <a:pPr marL="257175" indent="-257175">
              <a:buFont typeface="+mj-lt"/>
              <a:buAutoNum type="arabicPeriod"/>
            </a:pPr>
            <a:r>
              <a:rPr lang="en-US" sz="1350" dirty="0"/>
              <a:t>Closure</a:t>
            </a:r>
          </a:p>
        </p:txBody>
      </p:sp>
      <p:sp>
        <p:nvSpPr>
          <p:cNvPr id="9" name="Rectangle 8"/>
          <p:cNvSpPr/>
          <p:nvPr/>
        </p:nvSpPr>
        <p:spPr>
          <a:xfrm>
            <a:off x="2137144" y="4660982"/>
            <a:ext cx="1903228" cy="1410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t>Functions</a:t>
            </a:r>
          </a:p>
          <a:p>
            <a:pPr marL="257175" indent="-257175">
              <a:buFont typeface="+mj-lt"/>
              <a:buAutoNum type="arabicPeriod"/>
            </a:pPr>
            <a:r>
              <a:rPr lang="en-US" sz="1350" dirty="0" smtClean="0"/>
              <a:t>Contracts/Programs</a:t>
            </a:r>
          </a:p>
          <a:p>
            <a:pPr marL="257175" indent="-257175">
              <a:buFont typeface="+mj-lt"/>
              <a:buAutoNum type="arabicPeriod"/>
            </a:pPr>
            <a:r>
              <a:rPr lang="en-US" sz="1350" dirty="0" smtClean="0"/>
              <a:t>Search  </a:t>
            </a:r>
            <a:br>
              <a:rPr lang="en-US" sz="1350" dirty="0" smtClean="0"/>
            </a:br>
            <a:r>
              <a:rPr lang="en-US" sz="1350" dirty="0" smtClean="0"/>
              <a:t>(Search, Reset)</a:t>
            </a:r>
          </a:p>
          <a:p>
            <a:pPr marL="257175" indent="-257175">
              <a:buFont typeface="+mj-lt"/>
              <a:buAutoNum type="arabicPeriod"/>
            </a:pPr>
            <a:r>
              <a:rPr lang="en-US" sz="1350" dirty="0" smtClean="0"/>
              <a:t>Report</a:t>
            </a:r>
          </a:p>
          <a:p>
            <a:pPr marL="257175" indent="-257175">
              <a:buFont typeface="+mj-lt"/>
              <a:buAutoNum type="arabicPeriod"/>
            </a:pPr>
            <a:r>
              <a:rPr lang="en-US" sz="1350" dirty="0" smtClean="0"/>
              <a:t>Stats</a:t>
            </a:r>
          </a:p>
          <a:p>
            <a:pPr marL="257175" indent="-257175">
              <a:buFont typeface="+mj-lt"/>
              <a:buAutoNum type="arabicPeriod"/>
            </a:pPr>
            <a:r>
              <a:rPr lang="en-US" sz="1350" dirty="0" smtClean="0"/>
              <a:t>Admin</a:t>
            </a:r>
            <a:endParaRPr lang="en-US" sz="1350" dirty="0"/>
          </a:p>
        </p:txBody>
      </p:sp>
      <p:sp>
        <p:nvSpPr>
          <p:cNvPr id="10" name="Rectangle 9"/>
          <p:cNvSpPr/>
          <p:nvPr/>
        </p:nvSpPr>
        <p:spPr>
          <a:xfrm>
            <a:off x="4572000" y="5260457"/>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t>Sub-</a:t>
            </a:r>
            <a:r>
              <a:rPr lang="en-US" sz="1350" b="1" u="sng" dirty="0" err="1" smtClean="0"/>
              <a:t>Funtions</a:t>
            </a:r>
            <a:endParaRPr lang="en-US" sz="1350" b="1" u="sng" dirty="0"/>
          </a:p>
          <a:p>
            <a:pPr marL="257175" indent="-257175">
              <a:buFont typeface="+mj-lt"/>
              <a:buAutoNum type="arabicPeriod"/>
            </a:pPr>
            <a:r>
              <a:rPr lang="en-US" sz="1350" dirty="0" smtClean="0"/>
              <a:t>Create</a:t>
            </a:r>
            <a:endParaRPr lang="en-US" sz="1350" dirty="0"/>
          </a:p>
          <a:p>
            <a:pPr marL="257175" indent="-257175">
              <a:buFont typeface="+mj-lt"/>
              <a:buAutoNum type="arabicPeriod"/>
            </a:pPr>
            <a:r>
              <a:rPr lang="en-US" sz="1350" dirty="0"/>
              <a:t>?</a:t>
            </a:r>
          </a:p>
        </p:txBody>
      </p:sp>
      <p:sp>
        <p:nvSpPr>
          <p:cNvPr id="11" name="Line Callout 1 10"/>
          <p:cNvSpPr/>
          <p:nvPr/>
        </p:nvSpPr>
        <p:spPr>
          <a:xfrm>
            <a:off x="4742120" y="1517456"/>
            <a:ext cx="1201479" cy="612648"/>
          </a:xfrm>
          <a:prstGeom prst="borderCallout1">
            <a:avLst>
              <a:gd name="adj1" fmla="val 18750"/>
              <a:gd name="adj2" fmla="val -8333"/>
              <a:gd name="adj3" fmla="val 107293"/>
              <a:gd name="adj4" fmla="val -9182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Is there a DBMS in use now? </a:t>
            </a:r>
            <a:endParaRPr lang="en-US" sz="1200" dirty="0">
              <a:solidFill>
                <a:schemeClr val="tx1"/>
              </a:solidFill>
            </a:endParaRPr>
          </a:p>
        </p:txBody>
      </p:sp>
      <p:sp>
        <p:nvSpPr>
          <p:cNvPr id="12" name="Line Callout 1 11"/>
          <p:cNvSpPr/>
          <p:nvPr/>
        </p:nvSpPr>
        <p:spPr>
          <a:xfrm>
            <a:off x="7052930" y="1927269"/>
            <a:ext cx="1201479" cy="612648"/>
          </a:xfrm>
          <a:prstGeom prst="borderCallout1">
            <a:avLst>
              <a:gd name="adj1" fmla="val 18750"/>
              <a:gd name="adj2" fmla="val -8333"/>
              <a:gd name="adj3" fmla="val 107293"/>
              <a:gd name="adj4" fmla="val -9182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Is there a file repository? </a:t>
            </a:r>
            <a:endParaRPr lang="en-US" sz="1200" dirty="0">
              <a:solidFill>
                <a:schemeClr val="tx1"/>
              </a:solidFill>
            </a:endParaRPr>
          </a:p>
        </p:txBody>
      </p:sp>
      <p:sp>
        <p:nvSpPr>
          <p:cNvPr id="13" name="Line Callout 1 12"/>
          <p:cNvSpPr/>
          <p:nvPr/>
        </p:nvSpPr>
        <p:spPr>
          <a:xfrm>
            <a:off x="6870404" y="4431104"/>
            <a:ext cx="1644946" cy="740936"/>
          </a:xfrm>
          <a:prstGeom prst="borderCallout1">
            <a:avLst>
              <a:gd name="adj1" fmla="val 18750"/>
              <a:gd name="adj2" fmla="val -8333"/>
              <a:gd name="adj3" fmla="val 107293"/>
              <a:gd name="adj4" fmla="val -9182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Where are the elements for the DDLB being maintained? </a:t>
            </a:r>
            <a:endParaRPr lang="en-US" sz="1200" dirty="0">
              <a:solidFill>
                <a:schemeClr val="tx1"/>
              </a:solidFill>
            </a:endParaRPr>
          </a:p>
        </p:txBody>
      </p:sp>
      <p:sp>
        <p:nvSpPr>
          <p:cNvPr id="14" name="Line Callout 1 13"/>
          <p:cNvSpPr/>
          <p:nvPr/>
        </p:nvSpPr>
        <p:spPr>
          <a:xfrm>
            <a:off x="2985239" y="1093076"/>
            <a:ext cx="1201479" cy="612648"/>
          </a:xfrm>
          <a:prstGeom prst="borderCallout1">
            <a:avLst>
              <a:gd name="adj1" fmla="val 18750"/>
              <a:gd name="adj2" fmla="val -8333"/>
              <a:gd name="adj3" fmla="val 34402"/>
              <a:gd name="adj4" fmla="val -9005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Classic ASP</a:t>
            </a:r>
            <a:endParaRPr lang="en-US" sz="1200" dirty="0">
              <a:solidFill>
                <a:schemeClr val="tx1"/>
              </a:solidFill>
            </a:endParaRPr>
          </a:p>
        </p:txBody>
      </p:sp>
      <p:sp>
        <p:nvSpPr>
          <p:cNvPr id="3" name="Date Placeholder 2"/>
          <p:cNvSpPr>
            <a:spLocks noGrp="1"/>
          </p:cNvSpPr>
          <p:nvPr>
            <p:ph type="dt" sz="half" idx="10"/>
          </p:nvPr>
        </p:nvSpPr>
        <p:spPr/>
        <p:txBody>
          <a:bodyPr/>
          <a:lstStyle/>
          <a:p>
            <a:r>
              <a:rPr lang="en-US" smtClean="0"/>
              <a:t>24-April-17</a:t>
            </a:r>
            <a:endParaRPr lang="en-US" dirty="0"/>
          </a:p>
        </p:txBody>
      </p:sp>
      <p:sp>
        <p:nvSpPr>
          <p:cNvPr id="8" name="Footer Placeholder 7"/>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p:txBody>
          <a:bodyPr/>
          <a:lstStyle/>
          <a:p>
            <a:fld id="{E7E4F1F3-89CE-45FD-84A5-5DB6D4995480}" type="slidenum">
              <a:rPr lang="en-US" smtClean="0"/>
              <a:t>3</a:t>
            </a:fld>
            <a:endParaRPr lang="en-US" dirty="0"/>
          </a:p>
        </p:txBody>
      </p:sp>
    </p:spTree>
    <p:extLst>
      <p:ext uri="{BB962C8B-B14F-4D97-AF65-F5344CB8AC3E}">
        <p14:creationId xmlns:p14="http://schemas.microsoft.com/office/powerpoint/2010/main" val="1232575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0"/>
            <a:ext cx="7886700" cy="794899"/>
          </a:xfrm>
        </p:spPr>
        <p:txBody>
          <a:bodyPr/>
          <a:lstStyle/>
          <a:p>
            <a:r>
              <a:rPr lang="en-US" dirty="0" smtClean="0"/>
              <a:t>PCD Tracker Flow</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30</a:t>
            </a:fld>
            <a:endParaRPr lang="en-US" dirty="0"/>
          </a:p>
        </p:txBody>
      </p:sp>
      <p:sp>
        <p:nvSpPr>
          <p:cNvPr id="7" name="Oval 6"/>
          <p:cNvSpPr/>
          <p:nvPr/>
        </p:nvSpPr>
        <p:spPr>
          <a:xfrm>
            <a:off x="316460" y="729360"/>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Task View</a:t>
            </a:r>
            <a:endParaRPr lang="en-US" sz="1400" dirty="0">
              <a:solidFill>
                <a:schemeClr val="tx1"/>
              </a:solidFill>
            </a:endParaRPr>
          </a:p>
        </p:txBody>
      </p:sp>
      <p:sp>
        <p:nvSpPr>
          <p:cNvPr id="8" name="Oval 7"/>
          <p:cNvSpPr/>
          <p:nvPr/>
        </p:nvSpPr>
        <p:spPr>
          <a:xfrm>
            <a:off x="2121762" y="3862317"/>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a:t>
            </a:r>
            <a:endParaRPr lang="en-US" sz="1400" dirty="0">
              <a:solidFill>
                <a:schemeClr val="tx1"/>
              </a:solidFill>
            </a:endParaRPr>
          </a:p>
        </p:txBody>
      </p:sp>
      <p:sp>
        <p:nvSpPr>
          <p:cNvPr id="9" name="Oval 8"/>
          <p:cNvSpPr/>
          <p:nvPr/>
        </p:nvSpPr>
        <p:spPr>
          <a:xfrm>
            <a:off x="2121762" y="5000459"/>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Results</a:t>
            </a:r>
            <a:endParaRPr lang="en-US" sz="1400" dirty="0">
              <a:solidFill>
                <a:schemeClr val="tx1"/>
              </a:solidFill>
            </a:endParaRPr>
          </a:p>
        </p:txBody>
      </p:sp>
      <p:cxnSp>
        <p:nvCxnSpPr>
          <p:cNvPr id="10" name="Straight Arrow Connector 15"/>
          <p:cNvCxnSpPr>
            <a:stCxn id="9" idx="2"/>
            <a:endCxn id="8" idx="2"/>
          </p:cNvCxnSpPr>
          <p:nvPr/>
        </p:nvCxnSpPr>
        <p:spPr>
          <a:xfrm rot="10800000">
            <a:off x="2121762" y="4155280"/>
            <a:ext cx="12700" cy="1138142"/>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33272" y="4503544"/>
            <a:ext cx="538930" cy="400110"/>
          </a:xfrm>
          <a:prstGeom prst="rect">
            <a:avLst/>
          </a:prstGeom>
          <a:noFill/>
        </p:spPr>
        <p:txBody>
          <a:bodyPr wrap="none" rtlCol="0">
            <a:spAutoFit/>
          </a:bodyPr>
          <a:lstStyle/>
          <a:p>
            <a:pPr algn="ctr"/>
            <a:r>
              <a:rPr lang="en-US" sz="1000" b="1" dirty="0" smtClean="0"/>
              <a:t>Edit </a:t>
            </a:r>
          </a:p>
          <a:p>
            <a:pPr algn="ctr"/>
            <a:r>
              <a:rPr lang="en-US" sz="1000" b="1" dirty="0" smtClean="0"/>
              <a:t>Search</a:t>
            </a:r>
            <a:endParaRPr lang="en-US" sz="1000" b="1" dirty="0"/>
          </a:p>
        </p:txBody>
      </p:sp>
      <p:cxnSp>
        <p:nvCxnSpPr>
          <p:cNvPr id="15" name="Straight Arrow Connector 15"/>
          <p:cNvCxnSpPr>
            <a:stCxn id="8" idx="6"/>
            <a:endCxn id="9" idx="6"/>
          </p:cNvCxnSpPr>
          <p:nvPr/>
        </p:nvCxnSpPr>
        <p:spPr>
          <a:xfrm>
            <a:off x="3773008" y="4155280"/>
            <a:ext cx="12700" cy="1138142"/>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97824" y="4523773"/>
            <a:ext cx="601447" cy="400110"/>
          </a:xfrm>
          <a:prstGeom prst="rect">
            <a:avLst/>
          </a:prstGeom>
          <a:noFill/>
        </p:spPr>
        <p:txBody>
          <a:bodyPr wrap="none" rtlCol="0">
            <a:spAutoFit/>
          </a:bodyPr>
          <a:lstStyle/>
          <a:p>
            <a:r>
              <a:rPr lang="en-US" sz="1000" b="1" dirty="0" smtClean="0"/>
              <a:t>Execute</a:t>
            </a:r>
          </a:p>
          <a:p>
            <a:pPr algn="ctr"/>
            <a:r>
              <a:rPr lang="en-US" sz="1000" b="1" dirty="0" smtClean="0"/>
              <a:t>Search</a:t>
            </a:r>
            <a:endParaRPr lang="en-US" sz="1000" b="1" dirty="0"/>
          </a:p>
        </p:txBody>
      </p:sp>
      <p:cxnSp>
        <p:nvCxnSpPr>
          <p:cNvPr id="19" name="Straight Arrow Connector 15"/>
          <p:cNvCxnSpPr>
            <a:stCxn id="7" idx="3"/>
            <a:endCxn id="8" idx="1"/>
          </p:cNvCxnSpPr>
          <p:nvPr/>
        </p:nvCxnSpPr>
        <p:spPr>
          <a:xfrm rot="16200000" flipH="1">
            <a:off x="101608" y="1686150"/>
            <a:ext cx="2718645" cy="1805302"/>
          </a:xfrm>
          <a:prstGeom prst="curvedConnector3">
            <a:avLst>
              <a:gd name="adj1" fmla="val 702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5"/>
          <p:cNvCxnSpPr>
            <a:stCxn id="9" idx="4"/>
            <a:endCxn id="49" idx="3"/>
          </p:cNvCxnSpPr>
          <p:nvPr/>
        </p:nvCxnSpPr>
        <p:spPr>
          <a:xfrm rot="5400000" flipH="1" flipV="1">
            <a:off x="2942984" y="4015536"/>
            <a:ext cx="1575249" cy="1566449"/>
          </a:xfrm>
          <a:prstGeom prst="curvedConnector3">
            <a:avLst>
              <a:gd name="adj1" fmla="val -1451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09217" y="2892116"/>
            <a:ext cx="538930" cy="246221"/>
          </a:xfrm>
          <a:prstGeom prst="rect">
            <a:avLst/>
          </a:prstGeom>
          <a:noFill/>
        </p:spPr>
        <p:txBody>
          <a:bodyPr wrap="none" rtlCol="0">
            <a:spAutoFit/>
          </a:bodyPr>
          <a:lstStyle/>
          <a:p>
            <a:r>
              <a:rPr lang="en-US" sz="1000" b="1" dirty="0" smtClean="0"/>
              <a:t>Search</a:t>
            </a:r>
            <a:endParaRPr lang="en-US" sz="1000" b="1" dirty="0"/>
          </a:p>
        </p:txBody>
      </p:sp>
      <p:sp>
        <p:nvSpPr>
          <p:cNvPr id="29" name="Oval 28"/>
          <p:cNvSpPr/>
          <p:nvPr/>
        </p:nvSpPr>
        <p:spPr>
          <a:xfrm>
            <a:off x="225451" y="3862317"/>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Admin</a:t>
            </a:r>
            <a:endParaRPr lang="en-US" sz="1400" dirty="0">
              <a:solidFill>
                <a:schemeClr val="tx1"/>
              </a:solidFill>
            </a:endParaRPr>
          </a:p>
        </p:txBody>
      </p:sp>
      <p:cxnSp>
        <p:nvCxnSpPr>
          <p:cNvPr id="30" name="Straight Arrow Connector 15"/>
          <p:cNvCxnSpPr>
            <a:stCxn id="7" idx="2"/>
            <a:endCxn id="29" idx="0"/>
          </p:cNvCxnSpPr>
          <p:nvPr/>
        </p:nvCxnSpPr>
        <p:spPr>
          <a:xfrm rot="10800000" flipH="1" flipV="1">
            <a:off x="316460" y="1022323"/>
            <a:ext cx="734614" cy="2839994"/>
          </a:xfrm>
          <a:prstGeom prst="curvedConnector4">
            <a:avLst>
              <a:gd name="adj1" fmla="val -31118"/>
              <a:gd name="adj2" fmla="val 551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5277" y="492388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Contract</a:t>
            </a:r>
            <a:endParaRPr lang="en-US" sz="1400" dirty="0">
              <a:solidFill>
                <a:schemeClr val="tx1"/>
              </a:solidFill>
            </a:endParaRPr>
          </a:p>
        </p:txBody>
      </p:sp>
      <p:sp>
        <p:nvSpPr>
          <p:cNvPr id="34" name="Oval 33"/>
          <p:cNvSpPr/>
          <p:nvPr/>
        </p:nvSpPr>
        <p:spPr>
          <a:xfrm>
            <a:off x="65277" y="5456668"/>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Program</a:t>
            </a:r>
            <a:endParaRPr lang="en-US" sz="1400" dirty="0">
              <a:solidFill>
                <a:schemeClr val="tx1"/>
              </a:solidFill>
            </a:endParaRPr>
          </a:p>
        </p:txBody>
      </p:sp>
      <p:sp>
        <p:nvSpPr>
          <p:cNvPr id="35" name="Oval 34"/>
          <p:cNvSpPr/>
          <p:nvPr/>
        </p:nvSpPr>
        <p:spPr>
          <a:xfrm>
            <a:off x="65277" y="598945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US" sz="1400" dirty="0">
              <a:solidFill>
                <a:schemeClr val="tx1"/>
              </a:solidFill>
            </a:endParaRPr>
          </a:p>
        </p:txBody>
      </p:sp>
      <p:cxnSp>
        <p:nvCxnSpPr>
          <p:cNvPr id="36" name="Straight Arrow Connector 15"/>
          <p:cNvCxnSpPr>
            <a:stCxn id="29" idx="5"/>
            <a:endCxn id="33" idx="6"/>
          </p:cNvCxnSpPr>
          <p:nvPr/>
        </p:nvCxnSpPr>
        <p:spPr>
          <a:xfrm rot="5400000">
            <a:off x="1107116" y="4638270"/>
            <a:ext cx="803597" cy="2519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5"/>
          <p:cNvCxnSpPr>
            <a:stCxn id="29" idx="5"/>
            <a:endCxn id="34" idx="6"/>
          </p:cNvCxnSpPr>
          <p:nvPr/>
        </p:nvCxnSpPr>
        <p:spPr>
          <a:xfrm rot="5400000">
            <a:off x="840723" y="4904663"/>
            <a:ext cx="1336382" cy="2519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29" idx="5"/>
            <a:endCxn id="35" idx="6"/>
          </p:cNvCxnSpPr>
          <p:nvPr/>
        </p:nvCxnSpPr>
        <p:spPr>
          <a:xfrm rot="5400000">
            <a:off x="574331" y="5171055"/>
            <a:ext cx="1869167" cy="2519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225771" y="3511017"/>
            <a:ext cx="1967020"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Review/Approve</a:t>
            </a:r>
          </a:p>
          <a:p>
            <a:pPr algn="ctr"/>
            <a:r>
              <a:rPr lang="en-US" sz="1400" dirty="0" smtClean="0">
                <a:solidFill>
                  <a:schemeClr val="tx1"/>
                </a:solidFill>
              </a:rPr>
              <a:t>Task</a:t>
            </a:r>
            <a:endParaRPr lang="en-US" sz="1400" dirty="0">
              <a:solidFill>
                <a:schemeClr val="tx1"/>
              </a:solidFill>
            </a:endParaRPr>
          </a:p>
        </p:txBody>
      </p:sp>
      <p:sp>
        <p:nvSpPr>
          <p:cNvPr id="50" name="Oval 49"/>
          <p:cNvSpPr/>
          <p:nvPr/>
        </p:nvSpPr>
        <p:spPr>
          <a:xfrm>
            <a:off x="6681830" y="5887827"/>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Note</a:t>
            </a:r>
            <a:endParaRPr lang="en-US" sz="1400" dirty="0">
              <a:solidFill>
                <a:schemeClr val="tx1"/>
              </a:solidFill>
            </a:endParaRPr>
          </a:p>
        </p:txBody>
      </p:sp>
      <p:sp>
        <p:nvSpPr>
          <p:cNvPr id="54" name="Oval 53"/>
          <p:cNvSpPr/>
          <p:nvPr/>
        </p:nvSpPr>
        <p:spPr>
          <a:xfrm>
            <a:off x="1811861" y="5771911"/>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Delete</a:t>
            </a:r>
            <a:endParaRPr lang="en-US" sz="1400" dirty="0">
              <a:solidFill>
                <a:schemeClr val="tx1"/>
              </a:solidFill>
            </a:endParaRPr>
          </a:p>
        </p:txBody>
      </p:sp>
      <p:sp>
        <p:nvSpPr>
          <p:cNvPr id="55" name="Oval 54"/>
          <p:cNvSpPr/>
          <p:nvPr/>
        </p:nvSpPr>
        <p:spPr>
          <a:xfrm>
            <a:off x="1712134" y="6306853"/>
            <a:ext cx="1317673" cy="4843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Archive</a:t>
            </a:r>
            <a:endParaRPr lang="en-US" sz="1400" dirty="0">
              <a:solidFill>
                <a:schemeClr val="tx1"/>
              </a:solidFill>
            </a:endParaRPr>
          </a:p>
        </p:txBody>
      </p:sp>
      <p:sp>
        <p:nvSpPr>
          <p:cNvPr id="60" name="Oval 59"/>
          <p:cNvSpPr/>
          <p:nvPr/>
        </p:nvSpPr>
        <p:spPr>
          <a:xfrm>
            <a:off x="2447953" y="1266973"/>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PCD Tracker</a:t>
            </a:r>
            <a:endParaRPr lang="en-US" sz="1400" dirty="0">
              <a:solidFill>
                <a:schemeClr val="tx1"/>
              </a:solidFill>
            </a:endParaRPr>
          </a:p>
        </p:txBody>
      </p:sp>
      <p:cxnSp>
        <p:nvCxnSpPr>
          <p:cNvPr id="61" name="Straight Arrow Connector 15"/>
          <p:cNvCxnSpPr>
            <a:stCxn id="7" idx="6"/>
            <a:endCxn id="60" idx="1"/>
          </p:cNvCxnSpPr>
          <p:nvPr/>
        </p:nvCxnSpPr>
        <p:spPr>
          <a:xfrm>
            <a:off x="1967706" y="1022323"/>
            <a:ext cx="722066" cy="3304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993502" y="1122507"/>
            <a:ext cx="532518" cy="246221"/>
          </a:xfrm>
          <a:prstGeom prst="rect">
            <a:avLst/>
          </a:prstGeom>
          <a:noFill/>
        </p:spPr>
        <p:txBody>
          <a:bodyPr wrap="none" rtlCol="0">
            <a:spAutoFit/>
          </a:bodyPr>
          <a:lstStyle/>
          <a:p>
            <a:r>
              <a:rPr lang="en-US" sz="1000" b="1" dirty="0" smtClean="0"/>
              <a:t>Create</a:t>
            </a:r>
            <a:endParaRPr lang="en-US" sz="1000" b="1" dirty="0"/>
          </a:p>
        </p:txBody>
      </p:sp>
      <p:sp>
        <p:nvSpPr>
          <p:cNvPr id="70" name="Oval 69"/>
          <p:cNvSpPr/>
          <p:nvPr/>
        </p:nvSpPr>
        <p:spPr>
          <a:xfrm>
            <a:off x="4304212" y="809125"/>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  Task(s)</a:t>
            </a:r>
            <a:endParaRPr lang="en-US" sz="1400" dirty="0">
              <a:solidFill>
                <a:schemeClr val="tx1"/>
              </a:solidFill>
            </a:endParaRPr>
          </a:p>
        </p:txBody>
      </p:sp>
      <p:cxnSp>
        <p:nvCxnSpPr>
          <p:cNvPr id="72" name="Straight Arrow Connector 15"/>
          <p:cNvCxnSpPr>
            <a:stCxn id="60" idx="7"/>
            <a:endCxn id="70" idx="2"/>
          </p:cNvCxnSpPr>
          <p:nvPr/>
        </p:nvCxnSpPr>
        <p:spPr>
          <a:xfrm rot="5400000" flipH="1" flipV="1">
            <a:off x="3955450" y="1004018"/>
            <a:ext cx="250692" cy="44683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03434" y="938309"/>
            <a:ext cx="532518" cy="246221"/>
          </a:xfrm>
          <a:prstGeom prst="rect">
            <a:avLst/>
          </a:prstGeom>
          <a:noFill/>
        </p:spPr>
        <p:txBody>
          <a:bodyPr wrap="none" rtlCol="0">
            <a:spAutoFit/>
          </a:bodyPr>
          <a:lstStyle/>
          <a:p>
            <a:r>
              <a:rPr lang="en-US" sz="1000" b="1" dirty="0" smtClean="0"/>
              <a:t>Create</a:t>
            </a:r>
            <a:endParaRPr lang="en-US" sz="1000" b="1" dirty="0"/>
          </a:p>
        </p:txBody>
      </p:sp>
      <p:sp>
        <p:nvSpPr>
          <p:cNvPr id="82" name="Oval 81"/>
          <p:cNvSpPr/>
          <p:nvPr/>
        </p:nvSpPr>
        <p:spPr>
          <a:xfrm>
            <a:off x="2731778" y="2477832"/>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BOM</a:t>
            </a:r>
            <a:endParaRPr lang="en-US" sz="1400" dirty="0">
              <a:solidFill>
                <a:schemeClr val="tx1"/>
              </a:solidFill>
            </a:endParaRPr>
          </a:p>
        </p:txBody>
      </p:sp>
      <p:sp>
        <p:nvSpPr>
          <p:cNvPr id="83" name="Oval 82"/>
          <p:cNvSpPr/>
          <p:nvPr/>
        </p:nvSpPr>
        <p:spPr>
          <a:xfrm>
            <a:off x="4051671" y="2060942"/>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a:t>
            </a:r>
            <a:endParaRPr lang="en-US" sz="1400" dirty="0">
              <a:solidFill>
                <a:schemeClr val="tx1"/>
              </a:solidFill>
            </a:endParaRPr>
          </a:p>
        </p:txBody>
      </p:sp>
      <p:sp>
        <p:nvSpPr>
          <p:cNvPr id="84" name="Oval 83"/>
          <p:cNvSpPr/>
          <p:nvPr/>
        </p:nvSpPr>
        <p:spPr>
          <a:xfrm>
            <a:off x="5702917" y="1865981"/>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PCD</a:t>
            </a:r>
            <a:endParaRPr lang="en-US" sz="1400" dirty="0">
              <a:solidFill>
                <a:schemeClr val="tx1"/>
              </a:solidFill>
            </a:endParaRPr>
          </a:p>
        </p:txBody>
      </p:sp>
      <p:sp>
        <p:nvSpPr>
          <p:cNvPr id="85" name="Oval 84"/>
          <p:cNvSpPr/>
          <p:nvPr/>
        </p:nvSpPr>
        <p:spPr>
          <a:xfrm>
            <a:off x="7383756" y="1865981"/>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a:t>
            </a:r>
            <a:endParaRPr lang="en-US" sz="1400" dirty="0">
              <a:solidFill>
                <a:schemeClr val="tx1"/>
              </a:solidFill>
            </a:endParaRPr>
          </a:p>
        </p:txBody>
      </p:sp>
      <p:cxnSp>
        <p:nvCxnSpPr>
          <p:cNvPr id="92" name="Straight Arrow Connector 15"/>
          <p:cNvCxnSpPr>
            <a:stCxn id="70" idx="4"/>
            <a:endCxn id="82" idx="0"/>
          </p:cNvCxnSpPr>
          <p:nvPr/>
        </p:nvCxnSpPr>
        <p:spPr>
          <a:xfrm rot="5400000">
            <a:off x="3802228" y="1150224"/>
            <a:ext cx="1082781" cy="15724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15"/>
          <p:cNvCxnSpPr>
            <a:stCxn id="70" idx="4"/>
            <a:endCxn id="83" idx="0"/>
          </p:cNvCxnSpPr>
          <p:nvPr/>
        </p:nvCxnSpPr>
        <p:spPr>
          <a:xfrm rot="5400000">
            <a:off x="4670620" y="1601726"/>
            <a:ext cx="665891" cy="25254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5"/>
          <p:cNvCxnSpPr/>
          <p:nvPr/>
        </p:nvCxnSpPr>
        <p:spPr>
          <a:xfrm rot="16200000" flipH="1">
            <a:off x="5593723" y="931164"/>
            <a:ext cx="470930" cy="139870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5"/>
          <p:cNvCxnSpPr>
            <a:stCxn id="70" idx="4"/>
            <a:endCxn id="85" idx="0"/>
          </p:cNvCxnSpPr>
          <p:nvPr/>
        </p:nvCxnSpPr>
        <p:spPr>
          <a:xfrm rot="16200000" flipH="1">
            <a:off x="6434142" y="90744"/>
            <a:ext cx="470930" cy="307954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5"/>
          <p:cNvCxnSpPr>
            <a:stCxn id="7" idx="4"/>
            <a:endCxn id="49" idx="2"/>
          </p:cNvCxnSpPr>
          <p:nvPr/>
        </p:nvCxnSpPr>
        <p:spPr>
          <a:xfrm rot="16200000" flipH="1">
            <a:off x="1439580" y="1017789"/>
            <a:ext cx="2488694" cy="30836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5"/>
          <p:cNvCxnSpPr>
            <a:stCxn id="49" idx="4"/>
            <a:endCxn id="50" idx="0"/>
          </p:cNvCxnSpPr>
          <p:nvPr/>
        </p:nvCxnSpPr>
        <p:spPr>
          <a:xfrm rot="16200000" flipH="1">
            <a:off x="5462925" y="3843299"/>
            <a:ext cx="1790884" cy="22981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5"/>
          <p:cNvCxnSpPr>
            <a:stCxn id="84" idx="3"/>
            <a:endCxn id="50" idx="0"/>
          </p:cNvCxnSpPr>
          <p:nvPr/>
        </p:nvCxnSpPr>
        <p:spPr>
          <a:xfrm rot="16200000" flipH="1">
            <a:off x="4965231" y="3345604"/>
            <a:ext cx="3521727" cy="156271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456860" y="2174326"/>
            <a:ext cx="518091" cy="246221"/>
          </a:xfrm>
          <a:prstGeom prst="rect">
            <a:avLst/>
          </a:prstGeom>
          <a:noFill/>
        </p:spPr>
        <p:txBody>
          <a:bodyPr wrap="none" rtlCol="0">
            <a:spAutoFit/>
          </a:bodyPr>
          <a:lstStyle/>
          <a:p>
            <a:r>
              <a:rPr lang="en-US" sz="1000" b="1" dirty="0" smtClean="0"/>
              <a:t>Status</a:t>
            </a:r>
            <a:endParaRPr lang="en-US" sz="1000" b="1" dirty="0"/>
          </a:p>
        </p:txBody>
      </p:sp>
      <p:sp>
        <p:nvSpPr>
          <p:cNvPr id="130" name="TextBox 129"/>
          <p:cNvSpPr txBox="1"/>
          <p:nvPr/>
        </p:nvSpPr>
        <p:spPr>
          <a:xfrm>
            <a:off x="6862820" y="4665199"/>
            <a:ext cx="447559" cy="400110"/>
          </a:xfrm>
          <a:prstGeom prst="rect">
            <a:avLst/>
          </a:prstGeom>
          <a:noFill/>
        </p:spPr>
        <p:txBody>
          <a:bodyPr wrap="none" rtlCol="0">
            <a:spAutoFit/>
          </a:bodyPr>
          <a:lstStyle/>
          <a:p>
            <a:pPr algn="ctr"/>
            <a:r>
              <a:rPr lang="en-US" sz="1000" b="1" dirty="0" smtClean="0"/>
              <a:t>Add </a:t>
            </a:r>
          </a:p>
          <a:p>
            <a:pPr algn="ctr"/>
            <a:r>
              <a:rPr lang="en-US" sz="1000" b="1" dirty="0" smtClean="0"/>
              <a:t>Note</a:t>
            </a:r>
            <a:endParaRPr lang="en-US" sz="1000" b="1" dirty="0"/>
          </a:p>
        </p:txBody>
      </p:sp>
      <p:sp>
        <p:nvSpPr>
          <p:cNvPr id="135" name="Oval 134"/>
          <p:cNvSpPr/>
          <p:nvPr/>
        </p:nvSpPr>
        <p:spPr>
          <a:xfrm>
            <a:off x="6858232" y="2922838"/>
            <a:ext cx="1806374"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Draft/Submit/Rework/Delete</a:t>
            </a:r>
            <a:endParaRPr lang="en-US" sz="1400" dirty="0">
              <a:solidFill>
                <a:schemeClr val="tx1"/>
              </a:solidFill>
            </a:endParaRPr>
          </a:p>
        </p:txBody>
      </p:sp>
      <p:cxnSp>
        <p:nvCxnSpPr>
          <p:cNvPr id="136" name="Straight Arrow Connector 15"/>
          <p:cNvCxnSpPr>
            <a:stCxn id="82" idx="5"/>
            <a:endCxn id="135" idx="2"/>
          </p:cNvCxnSpPr>
          <p:nvPr/>
        </p:nvCxnSpPr>
        <p:spPr>
          <a:xfrm rot="16200000" flipH="1">
            <a:off x="5380793" y="1738362"/>
            <a:ext cx="237850" cy="271702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5"/>
          <p:cNvCxnSpPr>
            <a:stCxn id="83" idx="4"/>
            <a:endCxn id="135" idx="1"/>
          </p:cNvCxnSpPr>
          <p:nvPr/>
        </p:nvCxnSpPr>
        <p:spPr>
          <a:xfrm rot="16200000" flipH="1">
            <a:off x="5819143" y="1705018"/>
            <a:ext cx="361777" cy="224547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5"/>
          <p:cNvCxnSpPr>
            <a:stCxn id="84" idx="4"/>
            <a:endCxn id="135" idx="0"/>
          </p:cNvCxnSpPr>
          <p:nvPr/>
        </p:nvCxnSpPr>
        <p:spPr>
          <a:xfrm rot="16200000" flipH="1">
            <a:off x="6909514" y="2070932"/>
            <a:ext cx="470931" cy="123287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5"/>
          <p:cNvCxnSpPr>
            <a:stCxn id="85" idx="4"/>
            <a:endCxn id="135" idx="7"/>
          </p:cNvCxnSpPr>
          <p:nvPr/>
        </p:nvCxnSpPr>
        <p:spPr>
          <a:xfrm rot="16200000" flipH="1">
            <a:off x="8026355" y="2634931"/>
            <a:ext cx="556738" cy="1906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4891629" y="2840749"/>
            <a:ext cx="476412" cy="246221"/>
          </a:xfrm>
          <a:prstGeom prst="rect">
            <a:avLst/>
          </a:prstGeom>
          <a:noFill/>
        </p:spPr>
        <p:txBody>
          <a:bodyPr wrap="none" rtlCol="0">
            <a:spAutoFit/>
          </a:bodyPr>
          <a:lstStyle/>
          <a:p>
            <a:r>
              <a:rPr lang="en-US" sz="1000" b="1" dirty="0" smtClean="0"/>
              <a:t>Work</a:t>
            </a:r>
            <a:endParaRPr lang="en-US" sz="1000" b="1" dirty="0"/>
          </a:p>
        </p:txBody>
      </p:sp>
      <p:sp>
        <p:nvSpPr>
          <p:cNvPr id="154" name="TextBox 153"/>
          <p:cNvSpPr txBox="1"/>
          <p:nvPr/>
        </p:nvSpPr>
        <p:spPr>
          <a:xfrm>
            <a:off x="7591862" y="2536431"/>
            <a:ext cx="476412" cy="246221"/>
          </a:xfrm>
          <a:prstGeom prst="rect">
            <a:avLst/>
          </a:prstGeom>
          <a:noFill/>
        </p:spPr>
        <p:txBody>
          <a:bodyPr wrap="none" rtlCol="0">
            <a:spAutoFit/>
          </a:bodyPr>
          <a:lstStyle/>
          <a:p>
            <a:r>
              <a:rPr lang="en-US" sz="1000" b="1" dirty="0" smtClean="0"/>
              <a:t>Work</a:t>
            </a:r>
            <a:endParaRPr lang="en-US" sz="1000" b="1" dirty="0"/>
          </a:p>
        </p:txBody>
      </p:sp>
      <p:cxnSp>
        <p:nvCxnSpPr>
          <p:cNvPr id="155" name="Straight Arrow Connector 15"/>
          <p:cNvCxnSpPr>
            <a:stCxn id="29" idx="5"/>
            <a:endCxn id="55" idx="2"/>
          </p:cNvCxnSpPr>
          <p:nvPr/>
        </p:nvCxnSpPr>
        <p:spPr>
          <a:xfrm rot="16200000" flipH="1">
            <a:off x="580223" y="5417091"/>
            <a:ext cx="2186567" cy="7725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
          <p:cNvCxnSpPr>
            <a:stCxn id="29" idx="5"/>
            <a:endCxn id="54" idx="2"/>
          </p:cNvCxnSpPr>
          <p:nvPr/>
        </p:nvCxnSpPr>
        <p:spPr>
          <a:xfrm rot="16200000" flipH="1">
            <a:off x="897557" y="5099756"/>
            <a:ext cx="1651625" cy="17698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949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92473"/>
            <a:ext cx="7886700" cy="794899"/>
          </a:xfrm>
        </p:spPr>
        <p:txBody>
          <a:bodyPr/>
          <a:lstStyle/>
          <a:p>
            <a:r>
              <a:rPr lang="en-US" dirty="0" smtClean="0"/>
              <a:t>PCD Tracker State Flow Diagram</a:t>
            </a:r>
            <a:endParaRPr lang="en-US" dirty="0"/>
          </a:p>
        </p:txBody>
      </p:sp>
      <p:pic>
        <p:nvPicPr>
          <p:cNvPr id="1026" name="Picture 2" descr="C:\Users\n67154\Documents\ARCI_SWFT\PCD_Help_files\StateFl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245868"/>
            <a:ext cx="723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30640" y="990950"/>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PCD Tracker</a:t>
            </a:r>
            <a:endParaRPr lang="en-US" sz="1600" dirty="0">
              <a:solidFill>
                <a:schemeClr val="tx1"/>
              </a:solidFill>
            </a:endParaRPr>
          </a:p>
        </p:txBody>
      </p:sp>
      <p:sp>
        <p:nvSpPr>
          <p:cNvPr id="5" name="Flowchart: Process 4"/>
          <p:cNvSpPr/>
          <p:nvPr/>
        </p:nvSpPr>
        <p:spPr>
          <a:xfrm>
            <a:off x="1455938" y="2129078"/>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Draft</a:t>
            </a:r>
            <a:endParaRPr lang="en-US" sz="1400" dirty="0">
              <a:solidFill>
                <a:schemeClr val="tx1"/>
              </a:solidFill>
            </a:endParaRPr>
          </a:p>
        </p:txBody>
      </p:sp>
      <p:sp>
        <p:nvSpPr>
          <p:cNvPr id="8" name="Flowchart: Process 7"/>
          <p:cNvSpPr/>
          <p:nvPr/>
        </p:nvSpPr>
        <p:spPr>
          <a:xfrm>
            <a:off x="3437138" y="2129078"/>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Released</a:t>
            </a:r>
            <a:endParaRPr lang="en-US" sz="1400" dirty="0">
              <a:solidFill>
                <a:schemeClr val="tx1"/>
              </a:solidFill>
            </a:endParaRPr>
          </a:p>
        </p:txBody>
      </p:sp>
      <p:sp>
        <p:nvSpPr>
          <p:cNvPr id="9" name="Flowchart: Process 8"/>
          <p:cNvSpPr/>
          <p:nvPr/>
        </p:nvSpPr>
        <p:spPr>
          <a:xfrm>
            <a:off x="7371023" y="2129078"/>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Closed</a:t>
            </a:r>
            <a:endParaRPr lang="en-US" sz="1400" dirty="0">
              <a:solidFill>
                <a:schemeClr val="tx1"/>
              </a:solidFill>
            </a:endParaRPr>
          </a:p>
        </p:txBody>
      </p:sp>
      <p:sp>
        <p:nvSpPr>
          <p:cNvPr id="10" name="Flowchart: Process 9"/>
          <p:cNvSpPr/>
          <p:nvPr/>
        </p:nvSpPr>
        <p:spPr>
          <a:xfrm>
            <a:off x="5452951" y="2037638"/>
            <a:ext cx="1071673" cy="54864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In-Progress</a:t>
            </a:r>
            <a:endParaRPr lang="en-US" sz="1400" dirty="0">
              <a:solidFill>
                <a:schemeClr val="tx1"/>
              </a:solidFill>
            </a:endParaRPr>
          </a:p>
        </p:txBody>
      </p:sp>
      <p:cxnSp>
        <p:nvCxnSpPr>
          <p:cNvPr id="11" name="Straight Arrow Connector 10"/>
          <p:cNvCxnSpPr>
            <a:stCxn id="3" idx="3"/>
            <a:endCxn id="5" idx="0"/>
          </p:cNvCxnSpPr>
          <p:nvPr/>
        </p:nvCxnSpPr>
        <p:spPr>
          <a:xfrm flipH="1">
            <a:off x="1913138" y="1491069"/>
            <a:ext cx="459321" cy="638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51961" y="1690516"/>
            <a:ext cx="433132" cy="246221"/>
          </a:xfrm>
          <a:prstGeom prst="rect">
            <a:avLst/>
          </a:prstGeom>
          <a:noFill/>
        </p:spPr>
        <p:txBody>
          <a:bodyPr wrap="none" rtlCol="0">
            <a:spAutoFit/>
          </a:bodyPr>
          <a:lstStyle/>
          <a:p>
            <a:r>
              <a:rPr lang="en-US" sz="1000" b="1" dirty="0" smtClean="0"/>
              <a:t>Save</a:t>
            </a:r>
            <a:endParaRPr lang="en-US" sz="1000" b="1" dirty="0"/>
          </a:p>
        </p:txBody>
      </p:sp>
      <p:cxnSp>
        <p:nvCxnSpPr>
          <p:cNvPr id="16" name="Straight Arrow Connector 15"/>
          <p:cNvCxnSpPr>
            <a:stCxn id="5" idx="1"/>
            <a:endCxn id="5" idx="0"/>
          </p:cNvCxnSpPr>
          <p:nvPr/>
        </p:nvCxnSpPr>
        <p:spPr>
          <a:xfrm rot="10800000" flipH="1">
            <a:off x="1455938" y="2129078"/>
            <a:ext cx="457200" cy="182880"/>
          </a:xfrm>
          <a:prstGeom prst="curvedConnector4">
            <a:avLst>
              <a:gd name="adj1" fmla="val -50000"/>
              <a:gd name="adj2" fmla="val 225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998738" y="2945507"/>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Deleted</a:t>
            </a:r>
            <a:endParaRPr lang="en-US" sz="1400" dirty="0">
              <a:solidFill>
                <a:srgbClr val="FF0000"/>
              </a:solidFill>
            </a:endParaRPr>
          </a:p>
        </p:txBody>
      </p:sp>
      <p:cxnSp>
        <p:nvCxnSpPr>
          <p:cNvPr id="23" name="Straight Arrow Connector 22"/>
          <p:cNvCxnSpPr>
            <a:stCxn id="5" idx="2"/>
            <a:endCxn id="22" idx="0"/>
          </p:cNvCxnSpPr>
          <p:nvPr/>
        </p:nvCxnSpPr>
        <p:spPr>
          <a:xfrm flipH="1">
            <a:off x="1455938" y="2494838"/>
            <a:ext cx="457200" cy="450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02356" y="2734221"/>
            <a:ext cx="534121" cy="246221"/>
          </a:xfrm>
          <a:prstGeom prst="rect">
            <a:avLst/>
          </a:prstGeom>
          <a:noFill/>
        </p:spPr>
        <p:txBody>
          <a:bodyPr wrap="none" rtlCol="0">
            <a:spAutoFit/>
          </a:bodyPr>
          <a:lstStyle/>
          <a:p>
            <a:r>
              <a:rPr lang="en-US" sz="1000" b="1" dirty="0" smtClean="0"/>
              <a:t>Delete</a:t>
            </a:r>
            <a:endParaRPr lang="en-US" sz="1000" b="1" dirty="0"/>
          </a:p>
        </p:txBody>
      </p:sp>
      <p:sp>
        <p:nvSpPr>
          <p:cNvPr id="27" name="TextBox 26"/>
          <p:cNvSpPr txBox="1"/>
          <p:nvPr/>
        </p:nvSpPr>
        <p:spPr>
          <a:xfrm>
            <a:off x="4019327" y="1833790"/>
            <a:ext cx="516488" cy="246221"/>
          </a:xfrm>
          <a:prstGeom prst="rect">
            <a:avLst/>
          </a:prstGeom>
          <a:noFill/>
        </p:spPr>
        <p:txBody>
          <a:bodyPr wrap="none" rtlCol="0">
            <a:spAutoFit/>
          </a:bodyPr>
          <a:lstStyle/>
          <a:p>
            <a:r>
              <a:rPr lang="en-US" sz="1000" b="1" dirty="0" smtClean="0"/>
              <a:t>Notify</a:t>
            </a:r>
            <a:endParaRPr lang="en-US" sz="1000" b="1" dirty="0"/>
          </a:p>
        </p:txBody>
      </p:sp>
      <p:sp>
        <p:nvSpPr>
          <p:cNvPr id="25" name="Cloud 24"/>
          <p:cNvSpPr/>
          <p:nvPr/>
        </p:nvSpPr>
        <p:spPr>
          <a:xfrm>
            <a:off x="4309135" y="996912"/>
            <a:ext cx="1702019" cy="574003"/>
          </a:xfrm>
          <a:prstGeom prst="cloud">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Recipients</a:t>
            </a:r>
            <a:endParaRPr lang="en-US" sz="1600" dirty="0">
              <a:solidFill>
                <a:schemeClr val="tx1"/>
              </a:solidFill>
            </a:endParaRPr>
          </a:p>
        </p:txBody>
      </p:sp>
      <p:cxnSp>
        <p:nvCxnSpPr>
          <p:cNvPr id="30" name="Straight Arrow Connector 29"/>
          <p:cNvCxnSpPr>
            <a:stCxn id="8" idx="0"/>
            <a:endCxn id="25" idx="2"/>
          </p:cNvCxnSpPr>
          <p:nvPr/>
        </p:nvCxnSpPr>
        <p:spPr>
          <a:xfrm flipV="1">
            <a:off x="3894338" y="1283914"/>
            <a:ext cx="420076" cy="845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8" idx="1"/>
          </p:cNvCxnSpPr>
          <p:nvPr/>
        </p:nvCxnSpPr>
        <p:spPr>
          <a:xfrm>
            <a:off x="2370338" y="2311958"/>
            <a:ext cx="1066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5"/>
          <p:cNvCxnSpPr>
            <a:stCxn id="10" idx="2"/>
            <a:endCxn id="10" idx="3"/>
          </p:cNvCxnSpPr>
          <p:nvPr/>
        </p:nvCxnSpPr>
        <p:spPr>
          <a:xfrm rot="5400000" flipH="1" flipV="1">
            <a:off x="6119546" y="2181200"/>
            <a:ext cx="274320" cy="535836"/>
          </a:xfrm>
          <a:prstGeom prst="curvedConnector4">
            <a:avLst>
              <a:gd name="adj1" fmla="val -83333"/>
              <a:gd name="adj2" fmla="val 1426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43941" y="2710916"/>
            <a:ext cx="433132" cy="246221"/>
          </a:xfrm>
          <a:prstGeom prst="rect">
            <a:avLst/>
          </a:prstGeom>
          <a:noFill/>
        </p:spPr>
        <p:txBody>
          <a:bodyPr wrap="none" rtlCol="0">
            <a:spAutoFit/>
          </a:bodyPr>
          <a:lstStyle/>
          <a:p>
            <a:r>
              <a:rPr lang="en-US" sz="1000" b="1" dirty="0" smtClean="0"/>
              <a:t>Save</a:t>
            </a:r>
            <a:endParaRPr lang="en-US" sz="1000" b="1" dirty="0"/>
          </a:p>
        </p:txBody>
      </p:sp>
      <p:cxnSp>
        <p:nvCxnSpPr>
          <p:cNvPr id="45" name="Straight Arrow Connector 44"/>
          <p:cNvCxnSpPr>
            <a:stCxn id="8" idx="3"/>
            <a:endCxn id="10" idx="1"/>
          </p:cNvCxnSpPr>
          <p:nvPr/>
        </p:nvCxnSpPr>
        <p:spPr>
          <a:xfrm>
            <a:off x="4351538" y="2311958"/>
            <a:ext cx="11014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5" idx="1"/>
            <a:endCxn id="10" idx="1"/>
          </p:cNvCxnSpPr>
          <p:nvPr/>
        </p:nvCxnSpPr>
        <p:spPr>
          <a:xfrm>
            <a:off x="5160145" y="1570304"/>
            <a:ext cx="292806" cy="74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0"/>
            <a:endCxn id="25" idx="1"/>
          </p:cNvCxnSpPr>
          <p:nvPr/>
        </p:nvCxnSpPr>
        <p:spPr>
          <a:xfrm flipH="1" flipV="1">
            <a:off x="5160145" y="1570304"/>
            <a:ext cx="828643" cy="467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0" idx="2"/>
          </p:cNvCxnSpPr>
          <p:nvPr/>
        </p:nvCxnSpPr>
        <p:spPr>
          <a:xfrm flipH="1">
            <a:off x="3403646" y="2586278"/>
            <a:ext cx="2585142" cy="751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604112" y="2961793"/>
            <a:ext cx="702436" cy="246221"/>
          </a:xfrm>
          <a:prstGeom prst="rect">
            <a:avLst/>
          </a:prstGeom>
          <a:noFill/>
        </p:spPr>
        <p:txBody>
          <a:bodyPr wrap="none" rtlCol="0">
            <a:spAutoFit/>
          </a:bodyPr>
          <a:lstStyle/>
          <a:p>
            <a:r>
              <a:rPr lang="en-US" sz="1000" b="1" dirty="0" smtClean="0"/>
              <a:t>Draft PCD</a:t>
            </a:r>
            <a:endParaRPr lang="en-US" sz="1000" b="1" dirty="0"/>
          </a:p>
        </p:txBody>
      </p:sp>
      <p:cxnSp>
        <p:nvCxnSpPr>
          <p:cNvPr id="73" name="Straight Arrow Connector 72"/>
          <p:cNvCxnSpPr>
            <a:stCxn id="10" idx="2"/>
            <a:endCxn id="22" idx="3"/>
          </p:cNvCxnSpPr>
          <p:nvPr/>
        </p:nvCxnSpPr>
        <p:spPr>
          <a:xfrm flipH="1">
            <a:off x="1913138" y="2586278"/>
            <a:ext cx="4075650" cy="542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358447" y="1508356"/>
            <a:ext cx="516488" cy="246221"/>
          </a:xfrm>
          <a:prstGeom prst="rect">
            <a:avLst/>
          </a:prstGeom>
          <a:noFill/>
        </p:spPr>
        <p:txBody>
          <a:bodyPr wrap="none" rtlCol="0">
            <a:spAutoFit/>
          </a:bodyPr>
          <a:lstStyle/>
          <a:p>
            <a:r>
              <a:rPr lang="en-US" sz="1000" b="1" dirty="0" smtClean="0"/>
              <a:t>Notify</a:t>
            </a:r>
            <a:endParaRPr lang="en-US" sz="1000" b="1" dirty="0"/>
          </a:p>
        </p:txBody>
      </p:sp>
      <p:sp>
        <p:nvSpPr>
          <p:cNvPr id="77" name="TextBox 76"/>
          <p:cNvSpPr txBox="1"/>
          <p:nvPr/>
        </p:nvSpPr>
        <p:spPr>
          <a:xfrm>
            <a:off x="2671795" y="2028014"/>
            <a:ext cx="595035" cy="246221"/>
          </a:xfrm>
          <a:prstGeom prst="rect">
            <a:avLst/>
          </a:prstGeom>
          <a:noFill/>
        </p:spPr>
        <p:txBody>
          <a:bodyPr wrap="none" rtlCol="0">
            <a:spAutoFit/>
          </a:bodyPr>
          <a:lstStyle/>
          <a:p>
            <a:r>
              <a:rPr lang="en-US" sz="1000" b="1" dirty="0" smtClean="0"/>
              <a:t>Release</a:t>
            </a:r>
            <a:endParaRPr lang="en-US" sz="1000" b="1" dirty="0"/>
          </a:p>
        </p:txBody>
      </p:sp>
      <p:sp>
        <p:nvSpPr>
          <p:cNvPr id="78" name="Flowchart: Process 77"/>
          <p:cNvSpPr/>
          <p:nvPr/>
        </p:nvSpPr>
        <p:spPr>
          <a:xfrm>
            <a:off x="7367537" y="3063240"/>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Archived</a:t>
            </a:r>
            <a:endParaRPr lang="en-US" sz="1400" dirty="0">
              <a:solidFill>
                <a:schemeClr val="tx1"/>
              </a:solidFill>
            </a:endParaRPr>
          </a:p>
        </p:txBody>
      </p:sp>
      <p:cxnSp>
        <p:nvCxnSpPr>
          <p:cNvPr id="79" name="Straight Arrow Connector 78"/>
          <p:cNvCxnSpPr>
            <a:stCxn id="9" idx="2"/>
            <a:endCxn id="78" idx="0"/>
          </p:cNvCxnSpPr>
          <p:nvPr/>
        </p:nvCxnSpPr>
        <p:spPr>
          <a:xfrm flipH="1">
            <a:off x="7824737" y="2494838"/>
            <a:ext cx="3486" cy="568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0" idx="3"/>
            <a:endCxn id="9" idx="1"/>
          </p:cNvCxnSpPr>
          <p:nvPr/>
        </p:nvCxnSpPr>
        <p:spPr>
          <a:xfrm>
            <a:off x="6524624" y="2311958"/>
            <a:ext cx="8463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814491" y="2065011"/>
            <a:ext cx="468398" cy="246221"/>
          </a:xfrm>
          <a:prstGeom prst="rect">
            <a:avLst/>
          </a:prstGeom>
          <a:noFill/>
        </p:spPr>
        <p:txBody>
          <a:bodyPr wrap="none" rtlCol="0">
            <a:spAutoFit/>
          </a:bodyPr>
          <a:lstStyle/>
          <a:p>
            <a:r>
              <a:rPr lang="en-US" sz="1000" b="1" dirty="0" smtClean="0"/>
              <a:t>Close</a:t>
            </a:r>
            <a:endParaRPr lang="en-US" sz="1000" b="1" dirty="0"/>
          </a:p>
        </p:txBody>
      </p:sp>
      <p:sp>
        <p:nvSpPr>
          <p:cNvPr id="88" name="TextBox 87"/>
          <p:cNvSpPr txBox="1"/>
          <p:nvPr/>
        </p:nvSpPr>
        <p:spPr>
          <a:xfrm>
            <a:off x="7844810" y="2688481"/>
            <a:ext cx="585417" cy="246221"/>
          </a:xfrm>
          <a:prstGeom prst="rect">
            <a:avLst/>
          </a:prstGeom>
          <a:noFill/>
        </p:spPr>
        <p:txBody>
          <a:bodyPr wrap="none" rtlCol="0">
            <a:spAutoFit/>
          </a:bodyPr>
          <a:lstStyle/>
          <a:p>
            <a:r>
              <a:rPr lang="en-US" sz="1000" b="1" dirty="0" smtClean="0"/>
              <a:t>Archive</a:t>
            </a:r>
            <a:endParaRPr lang="en-US" sz="1000" b="1" dirty="0"/>
          </a:p>
        </p:txBody>
      </p:sp>
      <p:sp>
        <p:nvSpPr>
          <p:cNvPr id="89" name="TextBox 88"/>
          <p:cNvSpPr txBox="1"/>
          <p:nvPr/>
        </p:nvSpPr>
        <p:spPr>
          <a:xfrm>
            <a:off x="4849710" y="2052462"/>
            <a:ext cx="577402" cy="246221"/>
          </a:xfrm>
          <a:prstGeom prst="rect">
            <a:avLst/>
          </a:prstGeom>
          <a:noFill/>
        </p:spPr>
        <p:txBody>
          <a:bodyPr wrap="none" rtlCol="0">
            <a:spAutoFit/>
          </a:bodyPr>
          <a:lstStyle/>
          <a:p>
            <a:r>
              <a:rPr lang="en-US" sz="1000" b="1" dirty="0" smtClean="0"/>
              <a:t>Update</a:t>
            </a:r>
            <a:endParaRPr lang="en-US" sz="1000" b="1" dirty="0"/>
          </a:p>
        </p:txBody>
      </p:sp>
      <p:sp>
        <p:nvSpPr>
          <p:cNvPr id="90" name="Oval 89"/>
          <p:cNvSpPr/>
          <p:nvPr/>
        </p:nvSpPr>
        <p:spPr>
          <a:xfrm>
            <a:off x="7128557" y="990950"/>
            <a:ext cx="1651246" cy="585926"/>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Workflows</a:t>
            </a:r>
          </a:p>
          <a:p>
            <a:pPr algn="ctr"/>
            <a:r>
              <a:rPr lang="en-US" sz="1000" b="1" dirty="0" smtClean="0">
                <a:solidFill>
                  <a:schemeClr val="tx1"/>
                </a:solidFill>
              </a:rPr>
              <a:t>(ER, PCD, PR)</a:t>
            </a:r>
            <a:endParaRPr lang="en-US" sz="1000" b="1" dirty="0">
              <a:solidFill>
                <a:schemeClr val="tx1"/>
              </a:solidFill>
            </a:endParaRPr>
          </a:p>
        </p:txBody>
      </p:sp>
      <p:cxnSp>
        <p:nvCxnSpPr>
          <p:cNvPr id="98" name="Straight Arrow Connector 97"/>
          <p:cNvCxnSpPr>
            <a:stCxn id="25" idx="0"/>
            <a:endCxn id="90" idx="2"/>
          </p:cNvCxnSpPr>
          <p:nvPr/>
        </p:nvCxnSpPr>
        <p:spPr>
          <a:xfrm flipV="1">
            <a:off x="6009736" y="1283913"/>
            <a:ext cx="11188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3"/>
            <a:endCxn id="10" idx="0"/>
          </p:cNvCxnSpPr>
          <p:nvPr/>
        </p:nvCxnSpPr>
        <p:spPr>
          <a:xfrm flipH="1">
            <a:off x="5988788" y="1491069"/>
            <a:ext cx="1381588" cy="546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897691" y="1645278"/>
            <a:ext cx="577402" cy="246221"/>
          </a:xfrm>
          <a:prstGeom prst="rect">
            <a:avLst/>
          </a:prstGeom>
          <a:noFill/>
        </p:spPr>
        <p:txBody>
          <a:bodyPr wrap="none" rtlCol="0">
            <a:spAutoFit/>
          </a:bodyPr>
          <a:lstStyle/>
          <a:p>
            <a:r>
              <a:rPr lang="en-US" sz="1000" b="1" dirty="0" smtClean="0"/>
              <a:t>Update</a:t>
            </a:r>
            <a:endParaRPr lang="en-US" sz="1000" b="1" dirty="0"/>
          </a:p>
        </p:txBody>
      </p:sp>
      <p:sp>
        <p:nvSpPr>
          <p:cNvPr id="106" name="TextBox 105"/>
          <p:cNvSpPr txBox="1"/>
          <p:nvPr/>
        </p:nvSpPr>
        <p:spPr>
          <a:xfrm>
            <a:off x="6259375" y="1068780"/>
            <a:ext cx="638316" cy="246221"/>
          </a:xfrm>
          <a:prstGeom prst="rect">
            <a:avLst/>
          </a:prstGeom>
          <a:noFill/>
        </p:spPr>
        <p:txBody>
          <a:bodyPr wrap="none" rtlCol="0">
            <a:spAutoFit/>
          </a:bodyPr>
          <a:lstStyle/>
          <a:p>
            <a:r>
              <a:rPr lang="en-US" sz="1000" b="1" dirty="0" smtClean="0"/>
              <a:t>Working</a:t>
            </a:r>
            <a:endParaRPr lang="en-US" sz="1000" b="1" dirty="0"/>
          </a:p>
        </p:txBody>
      </p:sp>
      <p:sp>
        <p:nvSpPr>
          <p:cNvPr id="65" name="Date Placeholder 64"/>
          <p:cNvSpPr>
            <a:spLocks noGrp="1"/>
          </p:cNvSpPr>
          <p:nvPr>
            <p:ph type="dt" sz="half" idx="10"/>
          </p:nvPr>
        </p:nvSpPr>
        <p:spPr/>
        <p:txBody>
          <a:bodyPr/>
          <a:lstStyle/>
          <a:p>
            <a:r>
              <a:rPr lang="en-US" smtClean="0"/>
              <a:t>24-April-17</a:t>
            </a:r>
            <a:endParaRPr lang="en-US" dirty="0"/>
          </a:p>
        </p:txBody>
      </p:sp>
      <p:sp>
        <p:nvSpPr>
          <p:cNvPr id="66" name="Footer Placeholder 65"/>
          <p:cNvSpPr>
            <a:spLocks noGrp="1"/>
          </p:cNvSpPr>
          <p:nvPr>
            <p:ph type="ftr" sz="quarter" idx="11"/>
          </p:nvPr>
        </p:nvSpPr>
        <p:spPr/>
        <p:txBody>
          <a:bodyPr/>
          <a:lstStyle/>
          <a:p>
            <a:endParaRPr lang="en-US" dirty="0"/>
          </a:p>
        </p:txBody>
      </p:sp>
      <p:sp>
        <p:nvSpPr>
          <p:cNvPr id="67" name="Slide Number Placeholder 66"/>
          <p:cNvSpPr>
            <a:spLocks noGrp="1"/>
          </p:cNvSpPr>
          <p:nvPr>
            <p:ph type="sldNum" sz="quarter" idx="12"/>
          </p:nvPr>
        </p:nvSpPr>
        <p:spPr/>
        <p:txBody>
          <a:bodyPr/>
          <a:lstStyle/>
          <a:p>
            <a:fld id="{E7E4F1F3-89CE-45FD-84A5-5DB6D4995480}" type="slidenum">
              <a:rPr lang="en-US" smtClean="0"/>
              <a:t>31</a:t>
            </a:fld>
            <a:endParaRPr lang="en-US" dirty="0"/>
          </a:p>
        </p:txBody>
      </p:sp>
    </p:spTree>
    <p:extLst>
      <p:ext uri="{BB962C8B-B14F-4D97-AF65-F5344CB8AC3E}">
        <p14:creationId xmlns:p14="http://schemas.microsoft.com/office/powerpoint/2010/main" val="1891553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“Next” Infrastructure</a:t>
            </a:r>
            <a:endParaRPr lang="en-US" dirty="0"/>
          </a:p>
        </p:txBody>
      </p:sp>
      <p:sp>
        <p:nvSpPr>
          <p:cNvPr id="4" name="Rectangle 3"/>
          <p:cNvSpPr/>
          <p:nvPr/>
        </p:nvSpPr>
        <p:spPr>
          <a:xfrm>
            <a:off x="465667" y="1256036"/>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HMI</a:t>
            </a:r>
          </a:p>
        </p:txBody>
      </p:sp>
      <p:sp>
        <p:nvSpPr>
          <p:cNvPr id="5" name="Rectangle 4"/>
          <p:cNvSpPr/>
          <p:nvPr/>
        </p:nvSpPr>
        <p:spPr>
          <a:xfrm>
            <a:off x="2137144" y="2197017"/>
            <a:ext cx="172789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a:t>Lists</a:t>
            </a:r>
          </a:p>
          <a:p>
            <a:pPr marL="257175" indent="-257175">
              <a:buFont typeface="+mj-lt"/>
              <a:buAutoNum type="arabicPeriod"/>
            </a:pPr>
            <a:r>
              <a:rPr lang="en-US" sz="1350" dirty="0"/>
              <a:t>Contract</a:t>
            </a:r>
          </a:p>
          <a:p>
            <a:pPr marL="257175" indent="-257175">
              <a:buFont typeface="+mj-lt"/>
              <a:buAutoNum type="arabicPeriod"/>
            </a:pPr>
            <a:r>
              <a:rPr lang="en-US" sz="1350" dirty="0"/>
              <a:t>Program</a:t>
            </a:r>
          </a:p>
        </p:txBody>
      </p:sp>
      <p:sp>
        <p:nvSpPr>
          <p:cNvPr id="6" name="Flowchart: Direct Access Storage 5"/>
          <p:cNvSpPr/>
          <p:nvPr/>
        </p:nvSpPr>
        <p:spPr>
          <a:xfrm>
            <a:off x="4572000" y="2627636"/>
            <a:ext cx="1845734" cy="90593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File Repository</a:t>
            </a:r>
          </a:p>
        </p:txBody>
      </p:sp>
      <p:sp>
        <p:nvSpPr>
          <p:cNvPr id="7" name="Rectangle 6"/>
          <p:cNvSpPr/>
          <p:nvPr/>
        </p:nvSpPr>
        <p:spPr>
          <a:xfrm>
            <a:off x="2137143" y="3428999"/>
            <a:ext cx="2041451" cy="132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a:t>Workflows</a:t>
            </a:r>
          </a:p>
          <a:p>
            <a:pPr marL="257175" indent="-257175">
              <a:buFont typeface="+mj-lt"/>
              <a:buAutoNum type="arabicPeriod"/>
            </a:pPr>
            <a:r>
              <a:rPr lang="en-US" sz="1350" dirty="0"/>
              <a:t>Approval</a:t>
            </a:r>
          </a:p>
          <a:p>
            <a:pPr marL="257175" indent="-257175">
              <a:buFont typeface="+mj-lt"/>
              <a:buAutoNum type="arabicPeriod"/>
            </a:pPr>
            <a:r>
              <a:rPr lang="en-US" sz="1350" dirty="0" smtClean="0"/>
              <a:t>Closure</a:t>
            </a:r>
          </a:p>
          <a:p>
            <a:pPr marL="257175" indent="-257175">
              <a:buFont typeface="+mj-lt"/>
              <a:buAutoNum type="arabicPeriod"/>
            </a:pPr>
            <a:r>
              <a:rPr lang="en-US" sz="1350" dirty="0" smtClean="0">
                <a:solidFill>
                  <a:srgbClr val="FF0000"/>
                </a:solidFill>
              </a:rPr>
              <a:t>Engineering Release</a:t>
            </a:r>
          </a:p>
          <a:p>
            <a:pPr marL="257175" indent="-257175">
              <a:buFont typeface="+mj-lt"/>
              <a:buAutoNum type="arabicPeriod"/>
            </a:pPr>
            <a:r>
              <a:rPr lang="en-US" sz="1350" dirty="0" smtClean="0">
                <a:solidFill>
                  <a:srgbClr val="FF0000"/>
                </a:solidFill>
              </a:rPr>
              <a:t>Issue PCD</a:t>
            </a:r>
          </a:p>
          <a:p>
            <a:pPr marL="257175" indent="-257175">
              <a:buFont typeface="+mj-lt"/>
              <a:buAutoNum type="arabicPeriod"/>
            </a:pPr>
            <a:r>
              <a:rPr lang="en-US" sz="1350" dirty="0" smtClean="0">
                <a:solidFill>
                  <a:srgbClr val="FF0000"/>
                </a:solidFill>
              </a:rPr>
              <a:t>Purchase Requisition</a:t>
            </a:r>
            <a:endParaRPr lang="en-US" sz="1350" dirty="0">
              <a:solidFill>
                <a:srgbClr val="FF0000"/>
              </a:solidFill>
            </a:endParaRPr>
          </a:p>
        </p:txBody>
      </p:sp>
      <p:sp>
        <p:nvSpPr>
          <p:cNvPr id="10" name="Rectangle 9"/>
          <p:cNvSpPr/>
          <p:nvPr/>
        </p:nvSpPr>
        <p:spPr>
          <a:xfrm>
            <a:off x="4572000" y="5866513"/>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t>Sub-</a:t>
            </a:r>
            <a:r>
              <a:rPr lang="en-US" sz="1350" b="1" u="sng" dirty="0" err="1" smtClean="0"/>
              <a:t>Funtions</a:t>
            </a:r>
            <a:endParaRPr lang="en-US" sz="1350" b="1" u="sng" dirty="0"/>
          </a:p>
          <a:p>
            <a:pPr marL="257175" indent="-257175">
              <a:buFont typeface="+mj-lt"/>
              <a:buAutoNum type="arabicPeriod"/>
            </a:pPr>
            <a:r>
              <a:rPr lang="en-US" sz="1350" dirty="0" smtClean="0"/>
              <a:t>Create</a:t>
            </a:r>
            <a:endParaRPr lang="en-US" sz="1350" dirty="0"/>
          </a:p>
          <a:p>
            <a:pPr marL="257175" indent="-257175">
              <a:buFont typeface="+mj-lt"/>
              <a:buAutoNum type="arabicPeriod"/>
            </a:pPr>
            <a:r>
              <a:rPr lang="en-US" sz="1350" dirty="0"/>
              <a:t>?</a:t>
            </a:r>
          </a:p>
        </p:txBody>
      </p:sp>
      <p:sp>
        <p:nvSpPr>
          <p:cNvPr id="12" name="Line Callout 1 11"/>
          <p:cNvSpPr/>
          <p:nvPr/>
        </p:nvSpPr>
        <p:spPr>
          <a:xfrm>
            <a:off x="7052930" y="1927269"/>
            <a:ext cx="1201479" cy="612648"/>
          </a:xfrm>
          <a:prstGeom prst="borderCallout1">
            <a:avLst>
              <a:gd name="adj1" fmla="val 18750"/>
              <a:gd name="adj2" fmla="val -8333"/>
              <a:gd name="adj3" fmla="val 107293"/>
              <a:gd name="adj4" fmla="val -9182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3" name="Flowchart: Magnetic Disk 2"/>
          <p:cNvSpPr/>
          <p:nvPr/>
        </p:nvSpPr>
        <p:spPr>
          <a:xfrm>
            <a:off x="7052930" y="3635695"/>
            <a:ext cx="1617922" cy="2081962"/>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smtClean="0">
                <a:solidFill>
                  <a:schemeClr val="tx1"/>
                </a:solidFill>
              </a:rPr>
              <a:t>DBMS</a:t>
            </a:r>
          </a:p>
          <a:p>
            <a:pPr algn="ctr"/>
            <a:r>
              <a:rPr lang="en-US" sz="1400" dirty="0" smtClean="0">
                <a:solidFill>
                  <a:schemeClr val="tx1"/>
                </a:solidFill>
              </a:rPr>
              <a:t>Order Status</a:t>
            </a:r>
          </a:p>
          <a:p>
            <a:pPr algn="ctr"/>
            <a:r>
              <a:rPr lang="en-US" sz="1400" dirty="0" smtClean="0">
                <a:solidFill>
                  <a:schemeClr val="tx1"/>
                </a:solidFill>
              </a:rPr>
              <a:t>Change Log</a:t>
            </a:r>
          </a:p>
          <a:p>
            <a:pPr algn="ctr"/>
            <a:r>
              <a:rPr lang="en-US" sz="1400" dirty="0" smtClean="0">
                <a:solidFill>
                  <a:schemeClr val="tx1"/>
                </a:solidFill>
              </a:rPr>
              <a:t>Meeting Agenda</a:t>
            </a:r>
            <a:endParaRPr lang="en-US" sz="1400" dirty="0">
              <a:solidFill>
                <a:schemeClr val="tx1"/>
              </a:solidFill>
            </a:endParaRPr>
          </a:p>
        </p:txBody>
      </p:sp>
      <p:sp>
        <p:nvSpPr>
          <p:cNvPr id="16" name="Rectangle 15"/>
          <p:cNvSpPr/>
          <p:nvPr/>
        </p:nvSpPr>
        <p:spPr>
          <a:xfrm>
            <a:off x="2137144" y="5298938"/>
            <a:ext cx="1903228" cy="1410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t>Functions</a:t>
            </a:r>
          </a:p>
          <a:p>
            <a:pPr marL="257175" indent="-257175">
              <a:buFont typeface="+mj-lt"/>
              <a:buAutoNum type="arabicPeriod"/>
            </a:pPr>
            <a:r>
              <a:rPr lang="en-US" sz="1350" dirty="0" smtClean="0"/>
              <a:t>Contracts/Programs</a:t>
            </a:r>
          </a:p>
          <a:p>
            <a:pPr marL="257175" indent="-257175">
              <a:buFont typeface="+mj-lt"/>
              <a:buAutoNum type="arabicPeriod"/>
            </a:pPr>
            <a:r>
              <a:rPr lang="en-US" sz="1350" dirty="0" smtClean="0"/>
              <a:t>Search  </a:t>
            </a:r>
            <a:br>
              <a:rPr lang="en-US" sz="1350" dirty="0" smtClean="0"/>
            </a:br>
            <a:r>
              <a:rPr lang="en-US" sz="1350" dirty="0" smtClean="0"/>
              <a:t>(Search, Reset)</a:t>
            </a:r>
          </a:p>
          <a:p>
            <a:pPr marL="257175" indent="-257175">
              <a:buFont typeface="+mj-lt"/>
              <a:buAutoNum type="arabicPeriod"/>
            </a:pPr>
            <a:r>
              <a:rPr lang="en-US" sz="1350" dirty="0" smtClean="0"/>
              <a:t>Report</a:t>
            </a:r>
          </a:p>
          <a:p>
            <a:pPr marL="257175" indent="-257175">
              <a:buFont typeface="+mj-lt"/>
              <a:buAutoNum type="arabicPeriod"/>
            </a:pPr>
            <a:r>
              <a:rPr lang="en-US" sz="1350" dirty="0" smtClean="0"/>
              <a:t>Stats</a:t>
            </a:r>
          </a:p>
          <a:p>
            <a:pPr marL="257175" indent="-257175">
              <a:buFont typeface="+mj-lt"/>
              <a:buAutoNum type="arabicPeriod"/>
            </a:pPr>
            <a:r>
              <a:rPr lang="en-US" sz="1350" dirty="0" smtClean="0"/>
              <a:t>Admin</a:t>
            </a:r>
            <a:endParaRPr lang="en-US" sz="1350" dirty="0"/>
          </a:p>
        </p:txBody>
      </p:sp>
      <p:sp>
        <p:nvSpPr>
          <p:cNvPr id="8" name="Date Placeholder 7"/>
          <p:cNvSpPr>
            <a:spLocks noGrp="1"/>
          </p:cNvSpPr>
          <p:nvPr>
            <p:ph type="dt" sz="half" idx="10"/>
          </p:nvPr>
        </p:nvSpPr>
        <p:spPr/>
        <p:txBody>
          <a:bodyPr/>
          <a:lstStyle/>
          <a:p>
            <a:r>
              <a:rPr lang="en-US" smtClean="0"/>
              <a:t>24-April-17</a:t>
            </a:r>
            <a:endParaRPr lang="en-US" dirty="0"/>
          </a:p>
        </p:txBody>
      </p:sp>
      <p:sp>
        <p:nvSpPr>
          <p:cNvPr id="9" name="Footer Placeholder 8"/>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E7E4F1F3-89CE-45FD-84A5-5DB6D4995480}" type="slidenum">
              <a:rPr lang="en-US" smtClean="0"/>
              <a:t>32</a:t>
            </a:fld>
            <a:endParaRPr lang="en-US" dirty="0"/>
          </a:p>
        </p:txBody>
      </p:sp>
    </p:spTree>
    <p:extLst>
      <p:ext uri="{BB962C8B-B14F-4D97-AF65-F5344CB8AC3E}">
        <p14:creationId xmlns:p14="http://schemas.microsoft.com/office/powerpoint/2010/main" val="3023387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569476" y="4989121"/>
            <a:ext cx="2201662" cy="175916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 Level I</a:t>
            </a:r>
            <a:endParaRPr lang="en-US" dirty="0"/>
          </a:p>
        </p:txBody>
      </p:sp>
      <p:sp>
        <p:nvSpPr>
          <p:cNvPr id="4" name="Date Placeholder 3"/>
          <p:cNvSpPr>
            <a:spLocks noGrp="1"/>
          </p:cNvSpPr>
          <p:nvPr>
            <p:ph type="dt" sz="half" idx="10"/>
          </p:nvPr>
        </p:nvSpPr>
        <p:spPr/>
        <p:txBody>
          <a:bodyPr/>
          <a:lstStyle/>
          <a:p>
            <a:r>
              <a:rPr lang="en-US" sz="1000" smtClean="0"/>
              <a:t>24-April-17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33</a:t>
            </a:fld>
            <a:endParaRPr lang="en-US" sz="1000" dirty="0"/>
          </a:p>
        </p:txBody>
      </p:sp>
      <p:sp>
        <p:nvSpPr>
          <p:cNvPr id="7" name="TextBox 6"/>
          <p:cNvSpPr txBox="1"/>
          <p:nvPr/>
        </p:nvSpPr>
        <p:spPr>
          <a:xfrm>
            <a:off x="247650" y="695325"/>
            <a:ext cx="1992853" cy="2716128"/>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uuid	uuid</a:t>
            </a:r>
          </a:p>
          <a:p>
            <a:pPr>
              <a:tabLst>
                <a:tab pos="1371600" algn="l"/>
              </a:tabLst>
            </a:pPr>
            <a:r>
              <a:rPr lang="en-US" sz="1000" dirty="0" smtClean="0"/>
              <a:t>subject	text</a:t>
            </a:r>
          </a:p>
          <a:p>
            <a:pPr>
              <a:tabLst>
                <a:tab pos="1371600" algn="l"/>
              </a:tabLst>
            </a:pPr>
            <a:r>
              <a:rPr lang="en-US" sz="1000" dirty="0" smtClean="0"/>
              <a:t>contract	text</a:t>
            </a:r>
          </a:p>
          <a:p>
            <a:pPr>
              <a:tabLst>
                <a:tab pos="1371600" algn="l"/>
              </a:tabLst>
            </a:pPr>
            <a:r>
              <a:rPr lang="en-US" sz="1000" dirty="0" err="1" smtClean="0"/>
              <a:t>contractModNum</a:t>
            </a:r>
            <a:r>
              <a:rPr lang="en-US" sz="1000" dirty="0" smtClean="0"/>
              <a:t>	text</a:t>
            </a:r>
          </a:p>
          <a:p>
            <a:pPr>
              <a:tabLst>
                <a:tab pos="1371600" algn="l"/>
              </a:tabLst>
            </a:pPr>
            <a:r>
              <a:rPr lang="en-US" sz="1000" dirty="0" err="1" smtClean="0"/>
              <a:t>slin</a:t>
            </a:r>
            <a:r>
              <a:rPr lang="en-US" sz="1000" dirty="0" smtClean="0"/>
              <a:t>	text</a:t>
            </a:r>
          </a:p>
          <a:p>
            <a:pPr>
              <a:tabLst>
                <a:tab pos="1371600" algn="l"/>
              </a:tabLst>
            </a:pPr>
            <a:r>
              <a:rPr lang="en-US" sz="1000" dirty="0" err="1" smtClean="0"/>
              <a:t>estDollars</a:t>
            </a:r>
            <a:r>
              <a:rPr lang="en-US" sz="1000" dirty="0" smtClean="0"/>
              <a:t>	int</a:t>
            </a:r>
          </a:p>
          <a:p>
            <a:pPr>
              <a:tabLst>
                <a:tab pos="1371600" algn="l"/>
              </a:tabLst>
            </a:pPr>
            <a:r>
              <a:rPr lang="en-US" sz="1000" dirty="0" smtClean="0"/>
              <a:t>funded	boolean</a:t>
            </a:r>
          </a:p>
          <a:p>
            <a:pPr>
              <a:tabLst>
                <a:tab pos="1371600" algn="l"/>
              </a:tabLst>
            </a:pPr>
            <a:r>
              <a:rPr lang="en-US" sz="1000" dirty="0" err="1" smtClean="0"/>
              <a:t>partNumStatus</a:t>
            </a:r>
            <a:r>
              <a:rPr lang="en-US" sz="1000" dirty="0" smtClean="0"/>
              <a:t>	boolean</a:t>
            </a:r>
          </a:p>
          <a:p>
            <a:pPr>
              <a:tabLst>
                <a:tab pos="1371600" algn="l"/>
              </a:tabLst>
            </a:pPr>
            <a:r>
              <a:rPr lang="en-US" sz="1000" dirty="0" err="1" smtClean="0"/>
              <a:t>drawingStatus</a:t>
            </a:r>
            <a:r>
              <a:rPr lang="en-US" sz="1000" dirty="0" smtClean="0"/>
              <a:t>	boolean</a:t>
            </a:r>
          </a:p>
          <a:p>
            <a:pPr>
              <a:tabLst>
                <a:tab pos="1371600" algn="l"/>
              </a:tabLst>
            </a:pPr>
            <a:r>
              <a:rPr lang="en-US" sz="1000" dirty="0" err="1" smtClean="0"/>
              <a:t>bomStatus</a:t>
            </a:r>
            <a:r>
              <a:rPr lang="en-US" sz="1000" dirty="0" smtClean="0"/>
              <a:t>	boolean</a:t>
            </a:r>
          </a:p>
          <a:p>
            <a:pPr>
              <a:tabLst>
                <a:tab pos="1371600" algn="l"/>
              </a:tabLst>
            </a:pPr>
            <a:r>
              <a:rPr lang="en-US" sz="1000" dirty="0" err="1" smtClean="0"/>
              <a:t>rddCustomer</a:t>
            </a:r>
            <a:r>
              <a:rPr lang="en-US" sz="1000" dirty="0" smtClean="0"/>
              <a:t>	date</a:t>
            </a:r>
          </a:p>
          <a:p>
            <a:pPr>
              <a:tabLst>
                <a:tab pos="1371600" algn="l"/>
              </a:tabLst>
            </a:pPr>
            <a:r>
              <a:rPr lang="en-US" sz="1000" dirty="0" err="1" smtClean="0"/>
              <a:t>rddInternal</a:t>
            </a:r>
            <a:r>
              <a:rPr lang="en-US" sz="1000" dirty="0" smtClean="0"/>
              <a:t>	date</a:t>
            </a:r>
          </a:p>
          <a:p>
            <a:pPr>
              <a:tabLst>
                <a:tab pos="1371600" algn="l"/>
              </a:tabLst>
            </a:pPr>
            <a:r>
              <a:rPr lang="en-US" sz="1000" dirty="0" err="1" smtClean="0"/>
              <a:t>rddPCD</a:t>
            </a:r>
            <a:r>
              <a:rPr lang="en-US" sz="1000" dirty="0" smtClean="0"/>
              <a:t>	date</a:t>
            </a:r>
          </a:p>
          <a:p>
            <a:pPr>
              <a:tabLst>
                <a:tab pos="1371600" algn="l"/>
              </a:tabLst>
            </a:pPr>
            <a:r>
              <a:rPr lang="en-US" sz="1000" dirty="0" err="1" smtClean="0"/>
              <a:t>dateNextReview</a:t>
            </a:r>
            <a:r>
              <a:rPr lang="en-US" sz="1000" dirty="0" smtClean="0"/>
              <a:t>	date</a:t>
            </a:r>
          </a:p>
          <a:p>
            <a:pPr>
              <a:tabLst>
                <a:tab pos="1371600" algn="l"/>
              </a:tabLst>
            </a:pPr>
            <a:r>
              <a:rPr lang="en-US" sz="1000" dirty="0" smtClean="0"/>
              <a:t>metadata...	…</a:t>
            </a:r>
            <a:endParaRPr lang="en-US" sz="1000" dirty="0"/>
          </a:p>
        </p:txBody>
      </p:sp>
      <p:sp>
        <p:nvSpPr>
          <p:cNvPr id="8" name="TextBox 7"/>
          <p:cNvSpPr txBox="1"/>
          <p:nvPr/>
        </p:nvSpPr>
        <p:spPr>
          <a:xfrm>
            <a:off x="2666431" y="2446496"/>
            <a:ext cx="1871025" cy="1177245"/>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a:t>uuid	uuid</a:t>
            </a:r>
          </a:p>
          <a:p>
            <a:pPr>
              <a:tabLst>
                <a:tab pos="1371600" algn="l"/>
              </a:tabLst>
            </a:pPr>
            <a:r>
              <a:rPr lang="en-US" sz="1000" dirty="0" err="1" smtClean="0"/>
              <a:t>taskType</a:t>
            </a:r>
            <a:r>
              <a:rPr lang="en-US" sz="1000" dirty="0" smtClean="0"/>
              <a:t>	</a:t>
            </a:r>
            <a:r>
              <a:rPr lang="en-US" sz="1000" dirty="0" err="1" smtClean="0"/>
              <a:t>enum</a:t>
            </a:r>
            <a:endParaRPr lang="en-US" sz="1000" dirty="0" smtClean="0"/>
          </a:p>
          <a:p>
            <a:pPr>
              <a:tabLst>
                <a:tab pos="1371600" algn="l"/>
              </a:tabLst>
            </a:pPr>
            <a:r>
              <a:rPr lang="en-US" sz="1000" dirty="0" smtClean="0"/>
              <a:t>description</a:t>
            </a:r>
          </a:p>
          <a:p>
            <a:pPr>
              <a:tabLst>
                <a:tab pos="1371600" algn="l"/>
              </a:tabLst>
            </a:pPr>
            <a:r>
              <a:rPr lang="en-US" sz="1000" dirty="0" err="1" smtClean="0"/>
              <a:t>taskStatus</a:t>
            </a:r>
            <a:r>
              <a:rPr lang="en-US" sz="1000" dirty="0" smtClean="0"/>
              <a:t>	</a:t>
            </a:r>
            <a:r>
              <a:rPr lang="en-US" sz="1000" dirty="0" err="1" smtClean="0"/>
              <a:t>enum</a:t>
            </a:r>
            <a:endParaRPr lang="en-US" sz="1000" dirty="0" smtClean="0"/>
          </a:p>
          <a:p>
            <a:pPr>
              <a:tabLst>
                <a:tab pos="1371600" algn="l"/>
              </a:tabLst>
            </a:pPr>
            <a:endParaRPr lang="en-US" sz="1000" dirty="0"/>
          </a:p>
        </p:txBody>
      </p:sp>
      <p:sp>
        <p:nvSpPr>
          <p:cNvPr id="9" name="TextBox 8"/>
          <p:cNvSpPr txBox="1"/>
          <p:nvPr/>
        </p:nvSpPr>
        <p:spPr>
          <a:xfrm>
            <a:off x="2666431" y="6063100"/>
            <a:ext cx="1965603" cy="561692"/>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programField</a:t>
            </a:r>
            <a:endParaRPr lang="en-US" sz="1050" b="1" u="sng" dirty="0" smtClean="0"/>
          </a:p>
          <a:p>
            <a:pPr>
              <a:tabLst>
                <a:tab pos="1371600" algn="l"/>
              </a:tabLst>
            </a:pPr>
            <a:r>
              <a:rPr lang="en-US" sz="1000" dirty="0" err="1" smtClean="0"/>
              <a:t>programFieldType</a:t>
            </a:r>
            <a:r>
              <a:rPr lang="en-US" sz="1000" dirty="0"/>
              <a:t>	</a:t>
            </a:r>
            <a:r>
              <a:rPr lang="en-US" sz="1000" dirty="0" err="1" smtClean="0"/>
              <a:t>enum</a:t>
            </a:r>
            <a:endParaRPr lang="en-US" sz="1000" dirty="0" smtClean="0"/>
          </a:p>
          <a:p>
            <a:pPr>
              <a:tabLst>
                <a:tab pos="1371600" algn="l"/>
              </a:tabLst>
            </a:pPr>
            <a:r>
              <a:rPr lang="en-US" sz="1000" dirty="0" err="1" smtClean="0"/>
              <a:t>programFieldValue</a:t>
            </a:r>
            <a:r>
              <a:rPr lang="en-US" sz="1000" dirty="0" smtClean="0"/>
              <a:t>	int/text</a:t>
            </a:r>
            <a:endParaRPr lang="en-US" sz="1000" dirty="0"/>
          </a:p>
        </p:txBody>
      </p:sp>
      <p:sp>
        <p:nvSpPr>
          <p:cNvPr id="10" name="TextBox 9"/>
          <p:cNvSpPr txBox="1"/>
          <p:nvPr/>
        </p:nvSpPr>
        <p:spPr>
          <a:xfrm>
            <a:off x="2209231" y="4507033"/>
            <a:ext cx="2794355" cy="1177245"/>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note</a:t>
            </a:r>
          </a:p>
          <a:p>
            <a:pPr>
              <a:tabLst>
                <a:tab pos="2286000" algn="l"/>
              </a:tabLst>
            </a:pPr>
            <a:r>
              <a:rPr lang="en-US" sz="1000" dirty="0" err="1" smtClean="0"/>
              <a:t>recid</a:t>
            </a:r>
            <a:r>
              <a:rPr lang="en-US" sz="1000" dirty="0" smtClean="0"/>
              <a:t>	</a:t>
            </a:r>
            <a:r>
              <a:rPr lang="en-US" sz="1000" dirty="0" err="1" smtClean="0"/>
              <a:t>seq</a:t>
            </a:r>
            <a:endParaRPr lang="en-US" sz="1000" dirty="0" smtClean="0"/>
          </a:p>
          <a:p>
            <a:pPr>
              <a:tabLst>
                <a:tab pos="2286000" algn="l"/>
              </a:tabLst>
            </a:pPr>
            <a:r>
              <a:rPr lang="en-US" sz="1000" dirty="0" err="1" smtClean="0"/>
              <a:t>uuidParnet</a:t>
            </a:r>
            <a:r>
              <a:rPr lang="en-US" sz="1000" dirty="0" smtClean="0"/>
              <a:t>	uuid</a:t>
            </a:r>
          </a:p>
          <a:p>
            <a:pPr>
              <a:tabLst>
                <a:tab pos="2286000" algn="l"/>
              </a:tabLst>
            </a:pPr>
            <a:r>
              <a:rPr lang="en-US" sz="1000" dirty="0" err="1" smtClean="0"/>
              <a:t>noteType</a:t>
            </a:r>
            <a:r>
              <a:rPr lang="en-US" sz="1000" dirty="0" smtClean="0"/>
              <a:t> (tracker, task, review)	</a:t>
            </a:r>
            <a:r>
              <a:rPr lang="en-US" sz="1000" dirty="0" err="1" smtClean="0"/>
              <a:t>enum</a:t>
            </a:r>
            <a:endParaRPr lang="en-US" sz="1000" dirty="0" smtClean="0"/>
          </a:p>
          <a:p>
            <a:pPr>
              <a:tabLst>
                <a:tab pos="2286000" algn="l"/>
              </a:tabLst>
            </a:pPr>
            <a:r>
              <a:rPr lang="en-US" sz="1000" dirty="0" smtClean="0"/>
              <a:t>date	date</a:t>
            </a:r>
          </a:p>
          <a:p>
            <a:pPr>
              <a:tabLst>
                <a:tab pos="2286000" algn="l"/>
              </a:tabLst>
            </a:pPr>
            <a:r>
              <a:rPr lang="en-US" sz="1000" dirty="0" smtClean="0"/>
              <a:t>user	text</a:t>
            </a:r>
          </a:p>
          <a:p>
            <a:pPr>
              <a:tabLst>
                <a:tab pos="2286000" algn="l"/>
              </a:tabLst>
            </a:pPr>
            <a:r>
              <a:rPr lang="en-US" sz="1000" dirty="0" smtClean="0"/>
              <a:t>note	text</a:t>
            </a:r>
          </a:p>
        </p:txBody>
      </p:sp>
      <p:sp>
        <p:nvSpPr>
          <p:cNvPr id="11" name="TextBox 10"/>
          <p:cNvSpPr txBox="1"/>
          <p:nvPr/>
        </p:nvSpPr>
        <p:spPr>
          <a:xfrm>
            <a:off x="6857999" y="2733676"/>
            <a:ext cx="1428596" cy="415498"/>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enumValueAssociated</a:t>
            </a:r>
            <a:endParaRPr lang="en-US" sz="1050" b="1" u="sng" dirty="0" smtClean="0"/>
          </a:p>
          <a:p>
            <a:endParaRPr lang="en-US" sz="1000" dirty="0"/>
          </a:p>
        </p:txBody>
      </p:sp>
      <p:sp>
        <p:nvSpPr>
          <p:cNvPr id="12" name="TextBox 11"/>
          <p:cNvSpPr txBox="1"/>
          <p:nvPr/>
        </p:nvSpPr>
        <p:spPr>
          <a:xfrm>
            <a:off x="7160165" y="1689062"/>
            <a:ext cx="824265" cy="407804"/>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enumValue</a:t>
            </a:r>
          </a:p>
          <a:p>
            <a:endParaRPr lang="en-US" sz="1000" dirty="0"/>
          </a:p>
        </p:txBody>
      </p:sp>
      <p:sp>
        <p:nvSpPr>
          <p:cNvPr id="13" name="TextBox 12"/>
          <p:cNvSpPr txBox="1"/>
          <p:nvPr/>
        </p:nvSpPr>
        <p:spPr>
          <a:xfrm>
            <a:off x="7184210" y="638175"/>
            <a:ext cx="776175"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enumType</a:t>
            </a:r>
            <a:endParaRPr lang="en-US" sz="1050" b="1" u="sng" dirty="0" smtClean="0"/>
          </a:p>
          <a:p>
            <a:endParaRPr lang="en-US" sz="1000" dirty="0"/>
          </a:p>
        </p:txBody>
      </p:sp>
      <p:sp>
        <p:nvSpPr>
          <p:cNvPr id="14" name="TextBox 13"/>
          <p:cNvSpPr txBox="1"/>
          <p:nvPr/>
        </p:nvSpPr>
        <p:spPr>
          <a:xfrm>
            <a:off x="7237911" y="4490633"/>
            <a:ext cx="668773"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auditLog</a:t>
            </a:r>
            <a:endParaRPr lang="en-US" sz="1050" b="1" u="sng" dirty="0" smtClean="0"/>
          </a:p>
          <a:p>
            <a:endParaRPr lang="en-US" sz="1000" dirty="0"/>
          </a:p>
        </p:txBody>
      </p:sp>
      <p:cxnSp>
        <p:nvCxnSpPr>
          <p:cNvPr id="16" name="Straight Arrow Connector 15"/>
          <p:cNvCxnSpPr/>
          <p:nvPr/>
        </p:nvCxnSpPr>
        <p:spPr>
          <a:xfrm rot="5400000" flipH="1" flipV="1">
            <a:off x="7250756" y="1367521"/>
            <a:ext cx="643083"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5"/>
          <p:cNvCxnSpPr/>
          <p:nvPr/>
        </p:nvCxnSpPr>
        <p:spPr>
          <a:xfrm rot="5400000" flipH="1" flipV="1">
            <a:off x="7253892" y="2415271"/>
            <a:ext cx="636810" cy="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5"/>
          <p:cNvCxnSpPr>
            <a:stCxn id="8" idx="1"/>
            <a:endCxn id="7" idx="2"/>
          </p:cNvCxnSpPr>
          <p:nvPr/>
        </p:nvCxnSpPr>
        <p:spPr>
          <a:xfrm rot="10800000" flipV="1">
            <a:off x="1244077" y="3035119"/>
            <a:ext cx="1422354" cy="376334"/>
          </a:xfrm>
          <a:prstGeom prst="bentConnector4">
            <a:avLst>
              <a:gd name="adj1" fmla="val 14973"/>
              <a:gd name="adj2" fmla="val 21715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a:stCxn id="9" idx="1"/>
            <a:endCxn id="7" idx="2"/>
          </p:cNvCxnSpPr>
          <p:nvPr/>
        </p:nvCxnSpPr>
        <p:spPr>
          <a:xfrm rot="10800000">
            <a:off x="1244077" y="3411454"/>
            <a:ext cx="1422354" cy="293249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5"/>
          <p:cNvCxnSpPr>
            <a:stCxn id="10" idx="1"/>
            <a:endCxn id="7" idx="2"/>
          </p:cNvCxnSpPr>
          <p:nvPr/>
        </p:nvCxnSpPr>
        <p:spPr>
          <a:xfrm rot="10800000">
            <a:off x="1244077" y="3411454"/>
            <a:ext cx="965154" cy="168420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5"/>
          <p:cNvCxnSpPr>
            <a:stCxn id="12" idx="1"/>
            <a:endCxn id="7" idx="3"/>
          </p:cNvCxnSpPr>
          <p:nvPr/>
        </p:nvCxnSpPr>
        <p:spPr>
          <a:xfrm rot="10800000" flipV="1">
            <a:off x="2240503" y="1892963"/>
            <a:ext cx="4919662" cy="1604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12" idx="1"/>
            <a:endCxn id="8" idx="3"/>
          </p:cNvCxnSpPr>
          <p:nvPr/>
        </p:nvCxnSpPr>
        <p:spPr>
          <a:xfrm rot="10800000" flipV="1">
            <a:off x="4537457" y="1892963"/>
            <a:ext cx="2622709" cy="114215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5"/>
          <p:cNvCxnSpPr>
            <a:stCxn id="12" idx="1"/>
            <a:endCxn id="9" idx="3"/>
          </p:cNvCxnSpPr>
          <p:nvPr/>
        </p:nvCxnSpPr>
        <p:spPr>
          <a:xfrm rot="10800000" flipV="1">
            <a:off x="4632035" y="1892964"/>
            <a:ext cx="2528131" cy="4450982"/>
          </a:xfrm>
          <a:prstGeom prst="bentConnector3">
            <a:avLst>
              <a:gd name="adj1" fmla="val 521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5"/>
          <p:cNvCxnSpPr>
            <a:stCxn id="10" idx="0"/>
            <a:endCxn id="8" idx="2"/>
          </p:cNvCxnSpPr>
          <p:nvPr/>
        </p:nvCxnSpPr>
        <p:spPr>
          <a:xfrm rot="16200000" flipV="1">
            <a:off x="3162531" y="4063154"/>
            <a:ext cx="883292" cy="446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6184" y="699396"/>
            <a:ext cx="1800493"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attachment</a:t>
            </a:r>
          </a:p>
          <a:p>
            <a:pPr>
              <a:tabLst>
                <a:tab pos="1371600" algn="l"/>
              </a:tabLst>
            </a:pPr>
            <a:r>
              <a:rPr lang="en-US" sz="1000" dirty="0" err="1"/>
              <a:t>recId</a:t>
            </a:r>
            <a:r>
              <a:rPr lang="en-US" sz="1000" dirty="0"/>
              <a:t>	</a:t>
            </a:r>
            <a:r>
              <a:rPr lang="en-US" sz="1000" dirty="0" err="1"/>
              <a:t>seq</a:t>
            </a:r>
            <a:endParaRPr lang="en-US" sz="1000" dirty="0"/>
          </a:p>
          <a:p>
            <a:pPr>
              <a:tabLst>
                <a:tab pos="1371600" algn="l"/>
              </a:tabLst>
            </a:pPr>
            <a:r>
              <a:rPr lang="en-US" sz="1000" dirty="0"/>
              <a:t>uuid	uuid</a:t>
            </a:r>
          </a:p>
          <a:p>
            <a:r>
              <a:rPr lang="en-US" sz="1000" dirty="0" err="1" smtClean="0"/>
              <a:t>attachmentType</a:t>
            </a:r>
            <a:endParaRPr lang="en-US" sz="1000" dirty="0"/>
          </a:p>
        </p:txBody>
      </p:sp>
      <p:cxnSp>
        <p:nvCxnSpPr>
          <p:cNvPr id="64" name="Straight Arrow Connector 15"/>
          <p:cNvCxnSpPr>
            <a:stCxn id="63" idx="2"/>
            <a:endCxn id="8" idx="0"/>
          </p:cNvCxnSpPr>
          <p:nvPr/>
        </p:nvCxnSpPr>
        <p:spPr>
          <a:xfrm rot="16200000" flipH="1">
            <a:off x="3068428" y="1912979"/>
            <a:ext cx="1031519" cy="3551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867617" y="3391046"/>
            <a:ext cx="1409360" cy="869469"/>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userTask</a:t>
            </a:r>
            <a:endParaRPr lang="en-US" sz="1050" b="1" u="sng" dirty="0" smtClean="0"/>
          </a:p>
          <a:p>
            <a:r>
              <a:rPr lang="en-US" sz="1000" dirty="0" err="1" smtClean="0"/>
              <a:t>taskType</a:t>
            </a:r>
            <a:r>
              <a:rPr lang="en-US" sz="1000" dirty="0" smtClean="0"/>
              <a:t>	</a:t>
            </a:r>
            <a:r>
              <a:rPr lang="en-US" sz="1000" dirty="0" err="1" smtClean="0"/>
              <a:t>enum</a:t>
            </a:r>
            <a:endParaRPr lang="en-US" sz="1000" dirty="0" smtClean="0"/>
          </a:p>
          <a:p>
            <a:r>
              <a:rPr lang="en-US" sz="1000" dirty="0" err="1" smtClean="0"/>
              <a:t>userRole</a:t>
            </a:r>
            <a:r>
              <a:rPr lang="en-US" sz="1000" dirty="0" smtClean="0"/>
              <a:t>	</a:t>
            </a:r>
            <a:r>
              <a:rPr lang="en-US" sz="1000" dirty="0" err="1" smtClean="0"/>
              <a:t>enum</a:t>
            </a:r>
            <a:endParaRPr lang="en-US" sz="1000" dirty="0" smtClean="0"/>
          </a:p>
          <a:p>
            <a:r>
              <a:rPr lang="en-US" sz="1000" dirty="0" smtClean="0"/>
              <a:t>user</a:t>
            </a:r>
          </a:p>
          <a:p>
            <a:r>
              <a:rPr lang="en-US" sz="1000" dirty="0" err="1" smtClean="0"/>
              <a:t>taskStatus</a:t>
            </a:r>
            <a:r>
              <a:rPr lang="en-US" sz="1000" dirty="0" smtClean="0"/>
              <a:t>	</a:t>
            </a:r>
            <a:r>
              <a:rPr lang="en-US" sz="1000" dirty="0" err="1" smtClean="0"/>
              <a:t>enum</a:t>
            </a:r>
            <a:endParaRPr lang="en-US" sz="1000" dirty="0"/>
          </a:p>
        </p:txBody>
      </p:sp>
      <p:cxnSp>
        <p:nvCxnSpPr>
          <p:cNvPr id="81" name="Straight Arrow Connector 15"/>
          <p:cNvCxnSpPr>
            <a:stCxn id="80" idx="1"/>
            <a:endCxn id="8" idx="3"/>
          </p:cNvCxnSpPr>
          <p:nvPr/>
        </p:nvCxnSpPr>
        <p:spPr>
          <a:xfrm rot="10800000">
            <a:off x="4537457" y="3035119"/>
            <a:ext cx="2330161" cy="79066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39549" y="5686694"/>
            <a:ext cx="694421" cy="407804"/>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keyWord</a:t>
            </a:r>
            <a:endParaRPr lang="en-US" sz="1050" b="1" u="sng" dirty="0" smtClean="0"/>
          </a:p>
          <a:p>
            <a:endParaRPr lang="en-US" sz="1000" dirty="0"/>
          </a:p>
        </p:txBody>
      </p:sp>
      <p:sp>
        <p:nvSpPr>
          <p:cNvPr id="32" name="TextBox 31"/>
          <p:cNvSpPr txBox="1"/>
          <p:nvPr/>
        </p:nvSpPr>
        <p:spPr>
          <a:xfrm>
            <a:off x="6747938" y="5241347"/>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6751638" y="6241479"/>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8248087" y="5241347"/>
            <a:ext cx="385042"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endParaRPr lang="en-US" sz="1000" dirty="0"/>
          </a:p>
        </p:txBody>
      </p:sp>
      <p:sp>
        <p:nvSpPr>
          <p:cNvPr id="35" name="TextBox 34"/>
          <p:cNvSpPr txBox="1"/>
          <p:nvPr/>
        </p:nvSpPr>
        <p:spPr>
          <a:xfrm>
            <a:off x="7800850" y="6236544"/>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19" name="Action Button: Custom 18">
            <a:hlinkClick r:id="rId2" action="ppaction://hlinksldjump" highlightClick="1"/>
          </p:cNvPr>
          <p:cNvSpPr>
            <a:spLocks/>
          </p:cNvSpPr>
          <p:nvPr/>
        </p:nvSpPr>
        <p:spPr>
          <a:xfrm>
            <a:off x="7041546" y="5805687"/>
            <a:ext cx="457200"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2" action="ppaction://hlinksldjump"/>
              </a:rPr>
              <a:t>PCD</a:t>
            </a:r>
            <a:endParaRPr lang="en-US" sz="1000" b="1" dirty="0">
              <a:solidFill>
                <a:schemeClr val="tx1"/>
              </a:solidFill>
            </a:endParaRPr>
          </a:p>
        </p:txBody>
      </p:sp>
      <p:sp>
        <p:nvSpPr>
          <p:cNvPr id="40" name="Action Button: Custom 39">
            <a:hlinkClick r:id="rId2" action="ppaction://hlinksldjump" highlightClick="1"/>
          </p:cNvPr>
          <p:cNvSpPr>
            <a:spLocks/>
          </p:cNvSpPr>
          <p:nvPr/>
        </p:nvSpPr>
        <p:spPr>
          <a:xfrm>
            <a:off x="7653660" y="5800495"/>
            <a:ext cx="726859" cy="274320"/>
          </a:xfrm>
          <a:prstGeom prst="actionButtonBlank">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hlinkClick r:id="rId3" action="ppaction://hlinksldjump"/>
              </a:rPr>
              <a:t>Tracker II</a:t>
            </a:r>
            <a:endParaRPr lang="en-US" sz="1000" b="1" dirty="0">
              <a:solidFill>
                <a:schemeClr val="tx1"/>
              </a:solidFill>
            </a:endParaRPr>
          </a:p>
        </p:txBody>
      </p:sp>
    </p:spTree>
    <p:extLst>
      <p:ext uri="{BB962C8B-B14F-4D97-AF65-F5344CB8AC3E}">
        <p14:creationId xmlns:p14="http://schemas.microsoft.com/office/powerpoint/2010/main" val="1562620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1"/>
            <a:ext cx="7886700" cy="794899"/>
          </a:xfrm>
        </p:spPr>
        <p:txBody>
          <a:bodyPr/>
          <a:lstStyle/>
          <a:p>
            <a:r>
              <a:rPr lang="en-US" dirty="0" smtClean="0"/>
              <a:t>Engineering Release Workflow</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Engineering Request</a:t>
            </a:r>
            <a:endParaRPr lang="en-US" sz="1400" dirty="0">
              <a:solidFill>
                <a:schemeClr val="tx1"/>
              </a:solidFill>
            </a:endParaRPr>
          </a:p>
        </p:txBody>
      </p:sp>
      <p:sp>
        <p:nvSpPr>
          <p:cNvPr id="9" name="Flowchart: Decision 8"/>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11" name="Flowchart: Process 10"/>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2" name="Flowchart: Process 11"/>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5" name="Flowchart: Process 14"/>
          <p:cNvSpPr/>
          <p:nvPr/>
        </p:nvSpPr>
        <p:spPr>
          <a:xfrm>
            <a:off x="7457787" y="137883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a:t>
            </a:r>
          </a:p>
          <a:p>
            <a:pPr algn="ctr"/>
            <a:r>
              <a:rPr lang="en-US" sz="1200" dirty="0" smtClean="0">
                <a:solidFill>
                  <a:schemeClr val="tx1"/>
                </a:solidFill>
              </a:rPr>
              <a:t>Releases</a:t>
            </a:r>
            <a:endParaRPr lang="en-US" sz="1200" dirty="0">
              <a:solidFill>
                <a:schemeClr val="tx1"/>
              </a:solidFill>
            </a:endParaRPr>
          </a:p>
        </p:txBody>
      </p:sp>
      <p:sp>
        <p:nvSpPr>
          <p:cNvPr id="16" name="Flowchart: Process 15"/>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7" name="Flowchart: Process 16"/>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8" name="Flowchart: Process 17"/>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9" name="Flowchart: Decision 18"/>
          <p:cNvSpPr/>
          <p:nvPr/>
        </p:nvSpPr>
        <p:spPr>
          <a:xfrm>
            <a:off x="700058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Releases?</a:t>
            </a:r>
            <a:endParaRPr lang="en-US" sz="1200" dirty="0">
              <a:solidFill>
                <a:schemeClr val="tx1"/>
              </a:solidFill>
            </a:endParaRPr>
          </a:p>
        </p:txBody>
      </p:sp>
      <p:cxnSp>
        <p:nvCxnSpPr>
          <p:cNvPr id="20" name="Straight Arrow Connector 19"/>
          <p:cNvCxnSpPr>
            <a:stCxn id="7" idx="4"/>
            <a:endCxn id="12"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24" name="Straight Arrow Connector 23"/>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a:stCxn id="18" idx="0"/>
            <a:endCxn id="17"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32"/>
          <p:cNvCxnSpPr>
            <a:stCxn id="19" idx="2"/>
            <a:endCxn id="18" idx="2"/>
          </p:cNvCxnSpPr>
          <p:nvPr/>
        </p:nvCxnSpPr>
        <p:spPr>
          <a:xfrm rot="5400000">
            <a:off x="5299999" y="1764063"/>
            <a:ext cx="1049721" cy="418025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5" idx="2"/>
          </p:cNvCxnSpPr>
          <p:nvPr/>
        </p:nvCxnSpPr>
        <p:spPr>
          <a:xfrm flipV="1">
            <a:off x="7914987" y="1744594"/>
            <a:ext cx="0" cy="76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32"/>
          <p:cNvCxnSpPr>
            <a:stCxn id="12" idx="1"/>
            <a:endCxn id="11"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32"/>
          <p:cNvCxnSpPr>
            <a:stCxn id="18" idx="1"/>
            <a:endCxn id="11"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56" name="TextBox 55"/>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57" name="TextBox 56"/>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58" name="TextBox 57"/>
          <p:cNvSpPr txBox="1"/>
          <p:nvPr/>
        </p:nvSpPr>
        <p:spPr>
          <a:xfrm>
            <a:off x="6384305"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59" name="TextBox 58"/>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60" name="TextBox 59"/>
          <p:cNvSpPr txBox="1"/>
          <p:nvPr/>
        </p:nvSpPr>
        <p:spPr>
          <a:xfrm>
            <a:off x="7146134" y="4305362"/>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1" name="TextBox 60"/>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2" name="TextBox 61"/>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63" name="TextBox 62"/>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4" name="TextBox 63"/>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8" name="TextBox 67"/>
          <p:cNvSpPr txBox="1"/>
          <p:nvPr/>
        </p:nvSpPr>
        <p:spPr>
          <a:xfrm>
            <a:off x="7716882" y="2514907"/>
            <a:ext cx="445567" cy="769135"/>
          </a:xfrm>
          <a:prstGeom prst="rect">
            <a:avLst/>
          </a:prstGeom>
          <a:noFill/>
        </p:spPr>
        <p:txBody>
          <a:bodyPr wrap="square" rtlCol="0">
            <a:spAutoFit/>
          </a:bodyPr>
          <a:lstStyle/>
          <a:p>
            <a:r>
              <a:rPr lang="en-US" sz="4400" dirty="0" smtClean="0">
                <a:solidFill>
                  <a:srgbClr val="FF0000"/>
                </a:solidFill>
              </a:rPr>
              <a:t>?</a:t>
            </a:r>
            <a:endParaRPr lang="en-US" sz="4400" dirty="0">
              <a:solidFill>
                <a:srgbClr val="FF0000"/>
              </a:solidFill>
            </a:endParaRPr>
          </a:p>
        </p:txBody>
      </p:sp>
    </p:spTree>
    <p:extLst>
      <p:ext uri="{BB962C8B-B14F-4D97-AF65-F5344CB8AC3E}">
        <p14:creationId xmlns:p14="http://schemas.microsoft.com/office/powerpoint/2010/main" val="2221941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2868"/>
            <a:ext cx="7886700" cy="794899"/>
          </a:xfrm>
        </p:spPr>
        <p:txBody>
          <a:bodyPr/>
          <a:lstStyle/>
          <a:p>
            <a:r>
              <a:rPr lang="en-US" dirty="0" smtClean="0"/>
              <a:t>PCD Workflow</a:t>
            </a:r>
            <a:endParaRPr lang="en-US" dirty="0"/>
          </a:p>
        </p:txBody>
      </p:sp>
      <p:pic>
        <p:nvPicPr>
          <p:cNvPr id="4" name="Picture 2" descr="C:\Users\n67154\Documents\ARCI_SWFT\PCD_Help_files\StateFl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245868"/>
            <a:ext cx="723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24-April-17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E4F1F3-89CE-45FD-84A5-5DB6D4995480}" type="slidenum">
              <a:rPr lang="en-US" smtClean="0"/>
              <a:t>35</a:t>
            </a:fld>
            <a:endParaRPr lang="en-US" dirty="0"/>
          </a:p>
        </p:txBody>
      </p:sp>
    </p:spTree>
    <p:extLst>
      <p:ext uri="{BB962C8B-B14F-4D97-AF65-F5344CB8AC3E}">
        <p14:creationId xmlns:p14="http://schemas.microsoft.com/office/powerpoint/2010/main" val="589066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36" y="102869"/>
            <a:ext cx="8677922" cy="794899"/>
          </a:xfrm>
        </p:spPr>
        <p:txBody>
          <a:bodyPr>
            <a:normAutofit/>
          </a:bodyPr>
          <a:lstStyle/>
          <a:p>
            <a:r>
              <a:rPr lang="en-US" dirty="0" smtClean="0"/>
              <a:t>Purchase Requisition Workflow</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36</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Purchase Requisition</a:t>
            </a:r>
            <a:endParaRPr lang="en-US" sz="1400" dirty="0">
              <a:solidFill>
                <a:schemeClr val="tx1"/>
              </a:solidFill>
            </a:endParaRPr>
          </a:p>
        </p:txBody>
      </p:sp>
      <p:sp>
        <p:nvSpPr>
          <p:cNvPr id="8" name="Flowchart: Decision 7"/>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9" name="Flowchart: Process 8"/>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0" name="Flowchart: Process 9"/>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1" name="Flowchart: Process 10"/>
          <p:cNvSpPr/>
          <p:nvPr/>
        </p:nvSpPr>
        <p:spPr>
          <a:xfrm>
            <a:off x="7366347" y="1383386"/>
            <a:ext cx="109728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MPM </a:t>
            </a:r>
          </a:p>
          <a:p>
            <a:pPr algn="ctr"/>
            <a:r>
              <a:rPr lang="en-US" sz="1200" dirty="0" smtClean="0">
                <a:solidFill>
                  <a:schemeClr val="tx1"/>
                </a:solidFill>
              </a:rPr>
              <a:t>Updates PCD</a:t>
            </a:r>
            <a:endParaRPr lang="en-US" sz="1200" dirty="0">
              <a:solidFill>
                <a:schemeClr val="tx1"/>
              </a:solidFill>
            </a:endParaRPr>
          </a:p>
        </p:txBody>
      </p:sp>
      <p:sp>
        <p:nvSpPr>
          <p:cNvPr id="12" name="Flowchart: Process 11"/>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3" name="Flowchart: Process 12"/>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4" name="Flowchart: Process 13"/>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5" name="Flowchart: Decision 14"/>
          <p:cNvSpPr/>
          <p:nvPr/>
        </p:nvSpPr>
        <p:spPr>
          <a:xfrm>
            <a:off x="700058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Approver </a:t>
            </a:r>
          </a:p>
          <a:p>
            <a:pPr algn="ctr"/>
            <a:r>
              <a:rPr lang="en-US" sz="1200" dirty="0" smtClean="0">
                <a:solidFill>
                  <a:schemeClr val="tx1"/>
                </a:solidFill>
              </a:rPr>
              <a:t>Issues?</a:t>
            </a:r>
            <a:endParaRPr lang="en-US" sz="1200" dirty="0">
              <a:solidFill>
                <a:schemeClr val="tx1"/>
              </a:solidFill>
            </a:endParaRPr>
          </a:p>
        </p:txBody>
      </p:sp>
      <p:cxnSp>
        <p:nvCxnSpPr>
          <p:cNvPr id="16" name="Straight Arrow Connector 19"/>
          <p:cNvCxnSpPr>
            <a:stCxn id="7" idx="4"/>
            <a:endCxn id="10"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18" name="Straight Arrow Connector 17"/>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2"/>
          <p:cNvCxnSpPr>
            <a:stCxn id="8" idx="2"/>
            <a:endCxn id="14"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2"/>
          <p:cNvCxnSpPr>
            <a:stCxn id="14" idx="0"/>
            <a:endCxn id="13"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2"/>
          <p:cNvCxnSpPr>
            <a:stCxn id="15" idx="2"/>
            <a:endCxn id="14" idx="2"/>
          </p:cNvCxnSpPr>
          <p:nvPr/>
        </p:nvCxnSpPr>
        <p:spPr>
          <a:xfrm rot="5400000">
            <a:off x="5299999" y="1764063"/>
            <a:ext cx="1049721" cy="418025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0"/>
            <a:endCxn id="11" idx="2"/>
          </p:cNvCxnSpPr>
          <p:nvPr/>
        </p:nvCxnSpPr>
        <p:spPr>
          <a:xfrm flipV="1">
            <a:off x="7914987" y="1749146"/>
            <a:ext cx="0" cy="75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32"/>
          <p:cNvCxnSpPr>
            <a:stCxn id="10" idx="1"/>
            <a:endCxn id="9"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32"/>
          <p:cNvCxnSpPr>
            <a:stCxn id="14" idx="1"/>
            <a:endCxn id="9"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29" name="TextBox 28"/>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30" name="TextBox 29"/>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31" name="TextBox 30"/>
          <p:cNvSpPr txBox="1"/>
          <p:nvPr/>
        </p:nvSpPr>
        <p:spPr>
          <a:xfrm>
            <a:off x="6384306"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32" name="TextBox 31"/>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33" name="TextBox 32"/>
          <p:cNvSpPr txBox="1"/>
          <p:nvPr/>
        </p:nvSpPr>
        <p:spPr>
          <a:xfrm>
            <a:off x="7146134" y="4305362"/>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34" name="TextBox 33"/>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35" name="TextBox 34"/>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36" name="TextBox 35"/>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37" name="TextBox 36"/>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Tree>
    <p:extLst>
      <p:ext uri="{BB962C8B-B14F-4D97-AF65-F5344CB8AC3E}">
        <p14:creationId xmlns:p14="http://schemas.microsoft.com/office/powerpoint/2010/main" val="1737249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442" y="76235"/>
            <a:ext cx="7886700" cy="794899"/>
          </a:xfrm>
        </p:spPr>
        <p:txBody>
          <a:bodyPr/>
          <a:lstStyle/>
          <a:p>
            <a:r>
              <a:rPr lang="en-US" dirty="0" smtClean="0"/>
              <a:t>Order Status</a:t>
            </a:r>
            <a:endParaRPr lang="en-US" dirty="0"/>
          </a:p>
        </p:txBody>
      </p:sp>
      <p:sp>
        <p:nvSpPr>
          <p:cNvPr id="3" name="Content Placeholder 2"/>
          <p:cNvSpPr>
            <a:spLocks noGrp="1"/>
          </p:cNvSpPr>
          <p:nvPr>
            <p:ph idx="1"/>
          </p:nvPr>
        </p:nvSpPr>
        <p:spPr/>
        <p:txBody>
          <a:bodyPr/>
          <a:lstStyle/>
          <a:p>
            <a:r>
              <a:rPr lang="en-US" dirty="0" smtClean="0"/>
              <a:t>There are a number of fields not seen before</a:t>
            </a:r>
          </a:p>
          <a:p>
            <a:r>
              <a:rPr lang="en-US" dirty="0" smtClean="0"/>
              <a:t>What do the macros do?</a:t>
            </a:r>
          </a:p>
          <a:p>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graphicFrame>
        <p:nvGraphicFramePr>
          <p:cNvPr id="7" name="Table 6"/>
          <p:cNvGraphicFramePr>
            <a:graphicFrameLocks noGrp="1" noChangeAspect="1"/>
          </p:cNvGraphicFramePr>
          <p:nvPr>
            <p:extLst>
              <p:ext uri="{D42A27DB-BD31-4B8C-83A1-F6EECF244321}">
                <p14:modId xmlns:p14="http://schemas.microsoft.com/office/powerpoint/2010/main" val="3408254530"/>
              </p:ext>
            </p:extLst>
          </p:nvPr>
        </p:nvGraphicFramePr>
        <p:xfrm>
          <a:off x="628647" y="2807472"/>
          <a:ext cx="7886701" cy="2387643"/>
        </p:xfrm>
        <a:graphic>
          <a:graphicData uri="http://schemas.openxmlformats.org/drawingml/2006/table">
            <a:tbl>
              <a:tblPr/>
              <a:tblGrid>
                <a:gridCol w="267870"/>
                <a:gridCol w="267870"/>
                <a:gridCol w="231810"/>
                <a:gridCol w="216356"/>
                <a:gridCol w="515134"/>
                <a:gridCol w="242113"/>
                <a:gridCol w="350291"/>
                <a:gridCol w="350291"/>
                <a:gridCol w="891182"/>
                <a:gridCol w="345140"/>
                <a:gridCol w="1339348"/>
                <a:gridCol w="2869296"/>
              </a:tblGrid>
              <a:tr h="77270">
                <a:tc gridSpan="5">
                  <a:txBody>
                    <a:bodyPr/>
                    <a:lstStyle/>
                    <a:p>
                      <a:pPr algn="l" fontAlgn="b"/>
                      <a:r>
                        <a:rPr lang="en-US" sz="400" b="1" i="0" u="none" strike="noStrike" dirty="0">
                          <a:solidFill>
                            <a:srgbClr val="FF0000"/>
                          </a:solidFill>
                          <a:effectLst/>
                          <a:latin typeface="Calibri" panose="020F0502020204030204" pitchFamily="34" charset="0"/>
                        </a:rPr>
                        <a:t>CLEAR ALL FILTERS BEFORE RUNNING MACROS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01353">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231810">
                <a:tc>
                  <a:txBody>
                    <a:bodyPr/>
                    <a:lstStyle/>
                    <a:p>
                      <a:pPr algn="ctr" fontAlgn="b"/>
                      <a:r>
                        <a:rPr lang="en-US" sz="400" b="1" i="0" u="none" strike="noStrike">
                          <a:solidFill>
                            <a:srgbClr val="000000"/>
                          </a:solidFill>
                          <a:effectLst/>
                          <a:latin typeface="Calibri" panose="020F0502020204030204" pitchFamily="34" charset="0"/>
                        </a:rPr>
                        <a:t>Hull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FY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TI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On Dock/Need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Lead Time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dirty="0">
                          <a:solidFill>
                            <a:srgbClr val="000000"/>
                          </a:solidFill>
                          <a:effectLst/>
                          <a:latin typeface="Calibri" panose="020F0502020204030204" pitchFamily="34" charset="0"/>
                        </a:rPr>
                        <a:t>PCD Wake Up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Delivery Wake Up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Item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Funded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dirty="0">
                          <a:solidFill>
                            <a:srgbClr val="000000"/>
                          </a:solidFill>
                          <a:effectLst/>
                          <a:latin typeface="Calibri" panose="020F0502020204030204" pitchFamily="34" charset="0"/>
                        </a:rPr>
                        <a:t>PCD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400" b="1" i="0" u="none" strike="noStrike">
                          <a:solidFill>
                            <a:srgbClr val="000000"/>
                          </a:solidFill>
                          <a:effectLst/>
                          <a:latin typeface="Calibri" panose="020F0502020204030204" pitchFamily="34" charset="0"/>
                        </a:rPr>
                        <a:t>Remarks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r>
              <a:tr h="77270">
                <a:tc>
                  <a:txBody>
                    <a:bodyPr/>
                    <a:lstStyle/>
                    <a:p>
                      <a:pPr algn="ctr" fontAlgn="b"/>
                      <a:r>
                        <a:rPr lang="en-US" sz="4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2/4/2018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8/5/2017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11/6/2017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sng" strike="noStrike">
                          <a:solidFill>
                            <a:srgbClr val="0563C1"/>
                          </a:solidFill>
                          <a:effectLst/>
                          <a:latin typeface="Calibri" panose="020F0502020204030204" pitchFamily="34" charset="0"/>
                          <a:hlinkClick r:id="rId2"/>
                        </a:rPr>
                        <a:t>17-ARCI FY17 TI16 Production-LMDM-PCD00014A</a:t>
                      </a:r>
                      <a:endParaRPr lang="en-US" sz="4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3/28/2017: outlook for release is 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540">
                <a:tc>
                  <a:txBody>
                    <a:bodyPr/>
                    <a:lstStyle/>
                    <a:p>
                      <a:pPr algn="ctr" fontAlgn="b"/>
                      <a:r>
                        <a:rPr lang="en-US" sz="4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4/13/2018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Delivered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sng" strike="noStrike">
                          <a:solidFill>
                            <a:srgbClr val="0563C1"/>
                          </a:solidFill>
                          <a:effectLst/>
                          <a:latin typeface="Calibri" panose="020F0502020204030204" pitchFamily="34" charset="0"/>
                          <a:hlinkClick r:id="rId2"/>
                        </a:rPr>
                        <a:t>17-ARCI FY17 TI16 Production-LMDM-PCD00014A</a:t>
                      </a:r>
                      <a:endParaRPr lang="en-US" sz="4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11/16: Not funded</a:t>
                      </a:r>
                      <a:br>
                        <a:rPr lang="en-US" sz="400" b="0" i="0" u="none" strike="noStrike">
                          <a:solidFill>
                            <a:srgbClr val="000000"/>
                          </a:solidFill>
                          <a:effectLst/>
                          <a:latin typeface="Calibri" panose="020F0502020204030204" pitchFamily="34" charset="0"/>
                        </a:rPr>
                      </a:br>
                      <a:r>
                        <a:rPr lang="en-US" sz="400" b="0" i="0" u="none" strike="noStrike">
                          <a:solidFill>
                            <a:srgbClr val="000000"/>
                          </a:solidFill>
                          <a:effectLst/>
                          <a:latin typeface="Calibri" panose="020F0502020204030204" pitchFamily="34" charset="0"/>
                        </a:rPr>
                        <a:t>2/13/17: Work around is to Utilize a subset of the ssn23 assets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540">
                <a:tc>
                  <a:txBody>
                    <a:bodyPr/>
                    <a:lstStyle/>
                    <a:p>
                      <a:pPr algn="ctr" fontAlgn="b"/>
                      <a:r>
                        <a:rPr lang="en-US" sz="4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4/13/2018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Delivered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4/11/17: Not funded yet. Wait for funding to come in</a:t>
                      </a:r>
                      <a:br>
                        <a:rPr lang="en-US" sz="400" b="0" i="0" u="none" strike="noStrike">
                          <a:solidFill>
                            <a:srgbClr val="000000"/>
                          </a:solidFill>
                          <a:effectLst/>
                          <a:latin typeface="Calibri" panose="020F0502020204030204" pitchFamily="34" charset="0"/>
                        </a:rPr>
                      </a:br>
                      <a:r>
                        <a:rPr lang="en-US" sz="400" b="0" i="0" u="none" strike="noStrike">
                          <a:solidFill>
                            <a:srgbClr val="000000"/>
                          </a:solidFill>
                          <a:effectLst/>
                          <a:latin typeface="Calibri" panose="020F0502020204030204" pitchFamily="34" charset="0"/>
                        </a:rPr>
                        <a:t>2/13/17: Work around is to Utilize a subset of the SSN23 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9/15/2018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3/16/2018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6/17/2018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1/16/2018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10/18/2018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1/16/2018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10/18/2018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11/16: Not funded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540">
                <a:tc>
                  <a:txBody>
                    <a:bodyPr/>
                    <a:lstStyle/>
                    <a:p>
                      <a:pPr algn="ctr" fontAlgn="b"/>
                      <a:r>
                        <a:rPr lang="en-US" sz="4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8/30/2017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OBRP/MAMS Delta kit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sng" strike="noStrike">
                          <a:solidFill>
                            <a:srgbClr val="0563C1"/>
                          </a:solidFill>
                          <a:effectLst/>
                          <a:latin typeface="Calibri" panose="020F0502020204030204" pitchFamily="34" charset="0"/>
                          <a:hlinkClick r:id="rId3"/>
                        </a:rPr>
                        <a:t>16-ARCI FY16 Production-LMDM-PCD00040B</a:t>
                      </a:r>
                      <a:endParaRPr lang="en-US" sz="4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3/20/17:PN N148319-1 CTD PS ASSY’s sheet metal chassis 6/1/2017 to CLW.</a:t>
                      </a:r>
                      <a:br>
                        <a:rPr lang="en-US" sz="400" b="0" i="0" u="none" strike="noStrike">
                          <a:solidFill>
                            <a:srgbClr val="000000"/>
                          </a:solidFill>
                          <a:effectLst/>
                          <a:latin typeface="Calibri" panose="020F0502020204030204" pitchFamily="34" charset="0"/>
                        </a:rPr>
                      </a:br>
                      <a:r>
                        <a:rPr lang="en-US" sz="400" b="0" i="0" u="none" strike="noStrike">
                          <a:solidFill>
                            <a:srgbClr val="000000"/>
                          </a:solidFill>
                          <a:effectLst/>
                          <a:latin typeface="Calibri" panose="020F0502020204030204" pitchFamily="34" charset="0"/>
                        </a:rPr>
                        <a:t>CLW O/L 8/1/2017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540">
                <a:tc>
                  <a:txBody>
                    <a:bodyPr/>
                    <a:lstStyle/>
                    <a:p>
                      <a:pPr algn="ctr" fontAlgn="b"/>
                      <a:r>
                        <a:rPr lang="en-US" sz="4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5/9/2018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11/7/2017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400" b="0" i="0" u="none" strike="noStrike">
                          <a:solidFill>
                            <a:srgbClr val="000000"/>
                          </a:solidFill>
                          <a:effectLst/>
                          <a:latin typeface="Calibri" panose="020F0502020204030204" pitchFamily="34" charset="0"/>
                        </a:rPr>
                        <a:t>4/18/17: Waiting on Michelle to release BOM</a:t>
                      </a:r>
                      <a:br>
                        <a:rPr lang="en-US" sz="400" b="0" i="0" u="none" strike="noStrike">
                          <a:solidFill>
                            <a:srgbClr val="000000"/>
                          </a:solidFill>
                          <a:effectLst/>
                          <a:latin typeface="Calibri" panose="020F0502020204030204" pitchFamily="34" charset="0"/>
                        </a:rPr>
                      </a:br>
                      <a:r>
                        <a:rPr lang="en-US" sz="400" b="0" i="0" u="none" strike="noStrike">
                          <a:solidFill>
                            <a:srgbClr val="000000"/>
                          </a:solidFill>
                          <a:effectLst/>
                          <a:latin typeface="Calibri" panose="020F0502020204030204" pitchFamily="34" charset="0"/>
                        </a:rPr>
                        <a:t>1/12/17: Need Larry's approval for GFI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1/9/2019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10/11/2018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sng" strike="noStrike">
                          <a:solidFill>
                            <a:srgbClr val="0563C1"/>
                          </a:solidFill>
                          <a:effectLst/>
                          <a:latin typeface="Calibri" panose="020F0502020204030204" pitchFamily="34" charset="0"/>
                          <a:hlinkClick r:id="rId4"/>
                        </a:rPr>
                        <a:t>16-ARCI FY16 Production-LMDM-PCD00020A</a:t>
                      </a:r>
                      <a:endParaRPr lang="en-US" sz="4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12/7/17: CLW O/L APRIL THROUGH AUGUST 2017 (SYS) 7/30/2018 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540">
                <a:tc>
                  <a:txBody>
                    <a:bodyPr/>
                    <a:lstStyle/>
                    <a:p>
                      <a:pPr algn="ctr" fontAlgn="b"/>
                      <a:r>
                        <a:rPr lang="en-US" sz="4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1/9/2019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10/11/2018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sng" strike="noStrike">
                          <a:solidFill>
                            <a:srgbClr val="0563C1"/>
                          </a:solidFill>
                          <a:effectLst/>
                          <a:latin typeface="Calibri" panose="020F0502020204030204" pitchFamily="34" charset="0"/>
                          <a:hlinkClick r:id="rId4"/>
                        </a:rPr>
                        <a:t>16-ARCI FY16 Production-LMDM-PCD00020A</a:t>
                      </a:r>
                      <a:endParaRPr lang="en-US" sz="4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12/7/17: CLW O/L APRIL THROUGH AUGUST 2017 (SYS) 7/30/2018 SPARES</a:t>
                      </a:r>
                      <a:br>
                        <a:rPr lang="en-US" sz="400" b="0" i="0" u="none" strike="noStrike">
                          <a:solidFill>
                            <a:srgbClr val="000000"/>
                          </a:solidFill>
                          <a:effectLst/>
                          <a:latin typeface="Calibri" panose="020F0502020204030204" pitchFamily="34" charset="0"/>
                        </a:rPr>
                      </a:br>
                      <a:r>
                        <a:rPr lang="en-US" sz="400" b="0" i="0" u="none" strike="noStrike">
                          <a:solidFill>
                            <a:srgbClr val="000000"/>
                          </a:solidFill>
                          <a:effectLst/>
                          <a:latin typeface="Calibri" panose="020F0502020204030204" pitchFamily="34" charset="0"/>
                        </a:rPr>
                        <a:t>ND: Action Complete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4/1/2019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9/30/2018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3/3/2019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6/1/2018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3/3/2019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7/15/2019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1/13/2019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4/16/2019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3/15/2020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12/16/2019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3/15/2020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12/16/2019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8/3/2019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2/1/2019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5/5/2019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PCKs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270">
                <a:tc>
                  <a:txBody>
                    <a:bodyPr/>
                    <a:lstStyle/>
                    <a:p>
                      <a:pPr algn="ctr" fontAlgn="b"/>
                      <a:r>
                        <a:rPr lang="en-US" sz="400" b="0" i="0" u="none" strike="noStrike">
                          <a:solidFill>
                            <a:srgbClr val="000000"/>
                          </a:solidFill>
                          <a:effectLst/>
                          <a:latin typeface="Calibri" panose="020F0502020204030204" pitchFamily="34" charset="0"/>
                        </a:rPr>
                        <a:t>764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FY18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TI18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5/13/2020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5/14/2019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2/13/2020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Spares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40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9" name="Button 22">
            <a:extLst>
              <a:ext uri="{63B3BB69-23CF-44E3-9099-C40C66FF867C}">
                <a14:compatExt xmlns:a14="http://schemas.microsoft.com/office/drawing/2010/main" spid="_x0000_s1046"/>
              </a:ext>
            </a:extLst>
          </p:cNvPr>
          <p:cNvPicPr>
            <a:picLocks noChangeAspect="1"/>
          </p:cNvPicPr>
          <p:nvPr/>
        </p:nvPicPr>
        <p:blipFill>
          <a:blip r:embed="rId5"/>
          <a:stretch>
            <a:fillRect/>
          </a:stretch>
        </p:blipFill>
        <p:spPr>
          <a:xfrm>
            <a:off x="628650" y="2919219"/>
            <a:ext cx="618572" cy="274320"/>
          </a:xfrm>
          <a:prstGeom prst="rect">
            <a:avLst/>
          </a:prstGeom>
        </p:spPr>
      </p:pic>
      <p:pic>
        <p:nvPicPr>
          <p:cNvPr id="10" name="Button 23">
            <a:extLst>
              <a:ext uri="{63B3BB69-23CF-44E3-9099-C40C66FF867C}">
                <a14:compatExt xmlns:a14="http://schemas.microsoft.com/office/drawing/2010/main" spid="_x0000_s1047"/>
              </a:ext>
            </a:extLst>
          </p:cNvPr>
          <p:cNvPicPr>
            <a:picLocks noChangeAspect="1"/>
          </p:cNvPicPr>
          <p:nvPr/>
        </p:nvPicPr>
        <p:blipFill>
          <a:blip r:embed="rId6"/>
          <a:stretch>
            <a:fillRect/>
          </a:stretch>
        </p:blipFill>
        <p:spPr>
          <a:xfrm>
            <a:off x="1325362" y="2921680"/>
            <a:ext cx="514350" cy="274320"/>
          </a:xfrm>
          <a:prstGeom prst="rect">
            <a:avLst/>
          </a:prstGeom>
        </p:spPr>
      </p:pic>
    </p:spTree>
    <p:extLst>
      <p:ext uri="{BB962C8B-B14F-4D97-AF65-F5344CB8AC3E}">
        <p14:creationId xmlns:p14="http://schemas.microsoft.com/office/powerpoint/2010/main" val="3255008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35"/>
            <a:ext cx="7886700" cy="794899"/>
          </a:xfrm>
        </p:spPr>
        <p:txBody>
          <a:bodyPr/>
          <a:lstStyle/>
          <a:p>
            <a:r>
              <a:rPr lang="en-US" dirty="0" smtClean="0"/>
              <a:t>Change Log</a:t>
            </a:r>
            <a:endParaRPr lang="en-US" dirty="0"/>
          </a:p>
        </p:txBody>
      </p:sp>
      <p:sp>
        <p:nvSpPr>
          <p:cNvPr id="3" name="Content Placeholder 2"/>
          <p:cNvSpPr>
            <a:spLocks noGrp="1"/>
          </p:cNvSpPr>
          <p:nvPr>
            <p:ph idx="1"/>
          </p:nvPr>
        </p:nvSpPr>
        <p:spPr/>
        <p:txBody>
          <a:bodyPr/>
          <a:lstStyle/>
          <a:p>
            <a:r>
              <a:rPr lang="en-US" dirty="0" smtClean="0"/>
              <a:t>Filtered and formatted version of ?</a:t>
            </a:r>
          </a:p>
          <a:p>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graphicFrame>
        <p:nvGraphicFramePr>
          <p:cNvPr id="7" name="Table 6"/>
          <p:cNvGraphicFramePr>
            <a:graphicFrameLocks noGrp="1"/>
          </p:cNvGraphicFramePr>
          <p:nvPr/>
        </p:nvGraphicFramePr>
        <p:xfrm>
          <a:off x="1857104" y="1825619"/>
          <a:ext cx="5429791" cy="4351351"/>
        </p:xfrm>
        <a:graphic>
          <a:graphicData uri="http://schemas.openxmlformats.org/drawingml/2006/table">
            <a:tbl>
              <a:tblPr/>
              <a:tblGrid>
                <a:gridCol w="391571"/>
                <a:gridCol w="5038220"/>
              </a:tblGrid>
              <a:tr h="107682">
                <a:tc>
                  <a:txBody>
                    <a:bodyPr/>
                    <a:lstStyle/>
                    <a:p>
                      <a:pPr algn="ctr" fontAlgn="b"/>
                      <a:r>
                        <a:rPr lang="en-US" sz="600" b="1" i="0" u="none" strike="noStrike">
                          <a:solidFill>
                            <a:srgbClr val="000000"/>
                          </a:solidFill>
                          <a:effectLst/>
                          <a:latin typeface="Arial" panose="020B0604020202020204" pitchFamily="34" charset="0"/>
                        </a:rPr>
                        <a:t>4/17/2017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Arial" panose="020B0604020202020204" pitchFamily="34" charset="0"/>
                        </a:rPr>
                        <a:t>Changes from the 4/10/17 Delivery Schedule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02788">
                <a:tc>
                  <a:txBody>
                    <a:bodyPr/>
                    <a:lstStyle/>
                    <a:p>
                      <a:pPr algn="ctr" fontAlgn="b"/>
                      <a:endParaRPr lang="en-US" sz="6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600" b="1"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21 (FY13) System/Spares Delivered on 4/17/17.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757 (FY15) To Config = TI14APB13 (was TI14APB15).</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3</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727 (FY19) System/Spares = 1/29/20 (was 6/7/20).  PCK ODD = 11/29/19 (was 3/7/20).</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4</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775 (FY20) System/Spares = 2/13/21 (was 1/13/21).  PCK ODD = 6/13/20 (was 5/13/20).</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5</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757 (FY19) System/Spares = 5/23/21 (was 6/15/21).  PCK ODD = 3/23/21 (was 4/15/21).</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6</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Availability Dates were updated for 758 (FY14), 23 (FY16), 771 (FY18), 752 (FY18), 770 (FY18), 727 (FY19), 775 (FY20), and 757 (FY19).</a:t>
                      </a:r>
                    </a:p>
                  </a:txBody>
                  <a:tcPr marL="0" marR="0" marT="0" marB="0" anchor="b">
                    <a:lnL>
                      <a:noFill/>
                    </a:lnL>
                    <a:lnR>
                      <a:noFill/>
                    </a:lnR>
                    <a:lnT>
                      <a:noFill/>
                    </a:lnT>
                    <a:lnB>
                      <a:noFill/>
                    </a:lnB>
                  </a:tcPr>
                </a:tc>
              </a:tr>
              <a:tr h="107682">
                <a:tc>
                  <a:txBody>
                    <a:bodyPr/>
                    <a:lstStyle/>
                    <a:p>
                      <a:pPr algn="ctr" fontAlgn="b"/>
                      <a:endParaRPr lang="en-US" sz="500" b="1" i="0" u="none" strike="noStrike">
                        <a:solidFill>
                          <a:srgbClr val="000000"/>
                        </a:solidFill>
                        <a:effectLst/>
                        <a:latin typeface="Arial" panose="020B060402020202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r>
              <a:tr h="107682">
                <a:tc>
                  <a:txBody>
                    <a:bodyPr/>
                    <a:lstStyle/>
                    <a:p>
                      <a:pPr algn="ctr" fontAlgn="b"/>
                      <a:r>
                        <a:rPr lang="en-US" sz="600" b="1" i="0" u="none" strike="noStrike">
                          <a:solidFill>
                            <a:srgbClr val="000000"/>
                          </a:solidFill>
                          <a:effectLst/>
                          <a:latin typeface="Arial" panose="020B0604020202020204" pitchFamily="34" charset="0"/>
                        </a:rPr>
                        <a:t>4/10/2017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Arial" panose="020B0604020202020204" pitchFamily="34" charset="0"/>
                        </a:rPr>
                        <a:t>Changes from the 3/31/17 Delivery Schedule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02788">
                <a:tc>
                  <a:txBody>
                    <a:bodyPr/>
                    <a:lstStyle/>
                    <a:p>
                      <a:pPr algn="ctr" fontAlgn="b"/>
                      <a:endParaRPr lang="en-US" sz="6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600" b="1"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797 (FY16) PCK Delivered on 4/4/17.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SSBN #1L (FY16) Spares ODD = 9/25/17 (was 4/24/17).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3</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Updated SLINs and SLIN $ from 6222 P00014 Contract Mod (FY17).</a:t>
                      </a:r>
                    </a:p>
                  </a:txBody>
                  <a:tcPr marL="0" marR="0" marT="0" marB="0" anchor="b">
                    <a:lnL>
                      <a:noFill/>
                    </a:lnL>
                    <a:lnR>
                      <a:noFill/>
                    </a:lnR>
                    <a:lnT>
                      <a:noFill/>
                    </a:lnT>
                    <a:lnB>
                      <a:noFill/>
                    </a:lnB>
                  </a:tcPr>
                </a:tc>
              </a:tr>
              <a:tr h="107682">
                <a:tc>
                  <a:txBody>
                    <a:bodyPr/>
                    <a:lstStyle/>
                    <a:p>
                      <a:pPr algn="ctr" fontAlgn="b"/>
                      <a:endParaRPr lang="en-US" sz="500" b="1" i="0" u="none" strike="noStrike">
                        <a:solidFill>
                          <a:srgbClr val="000000"/>
                        </a:solidFill>
                        <a:effectLst/>
                        <a:latin typeface="Arial" panose="020B060402020202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r>
              <a:tr h="107682">
                <a:tc>
                  <a:txBody>
                    <a:bodyPr/>
                    <a:lstStyle/>
                    <a:p>
                      <a:pPr algn="ctr" fontAlgn="b"/>
                      <a:r>
                        <a:rPr lang="en-US" sz="600" b="1" i="0" u="none" strike="noStrike">
                          <a:solidFill>
                            <a:srgbClr val="000000"/>
                          </a:solidFill>
                          <a:effectLst/>
                          <a:latin typeface="Arial" panose="020B0604020202020204" pitchFamily="34" charset="0"/>
                        </a:rPr>
                        <a:t>3/31/2017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Arial" panose="020B0604020202020204" pitchFamily="34" charset="0"/>
                        </a:rPr>
                        <a:t>Changes from the 3/27/17 Delivery Schedule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02788">
                <a:tc>
                  <a:txBody>
                    <a:bodyPr/>
                    <a:lstStyle/>
                    <a:p>
                      <a:pPr algn="ctr" fontAlgn="b"/>
                      <a:endParaRPr lang="en-US" sz="6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600" b="1"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SSBN #3P (FY17) PCK Delivered on 3/31/17.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757 (FY15) System/Spares ODD = 8/7/17 (was 8/1/17).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3</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721 (FY16) System/Spares ODD = 2/26/18 (was 2/14/18).  PCK ODD = 7/15/17 (was 7/5/17).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4</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762 (FY16) System/Spares ODD = 6/16/18 (was 7/30/18).  PCK ODD = 10/16/17 (was 7/30/17).</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5</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782 (FY17) System/Spares ODD = 5/15/18 (was 5/1/18).</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6</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22 (FY18) System/Spares ODD = 1/16/19 (was 11/15/18).</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7</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764 (FY18) System/Spares ODD = 5/13/20 (was 7/15/19).</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8</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781 (FY18) System/Spares ODD = 9/15/19 (was 10/15/19).  PCK ODD = 1/15/19 (was 2/15/19).</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9</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752 (FY18) System/Spares ODD = 6/1/19 (was 5/31/19).  PCK ODD = 4/1/19 (was 3/31/19).</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10</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775 (FY20) System/Spares ODD = 1/13/21 (was 2/13/21).  PCK ODD = 5/13/20 (was 6/13/20).</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11</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760 (FY20) System/Spares ODD = 11/27/20 (was 1/19/21).  PCK ODD = 9/27/20 (was 11/19/20).</a:t>
                      </a:r>
                    </a:p>
                  </a:txBody>
                  <a:tcPr marL="0" marR="0" marT="0" marB="0" anchor="b">
                    <a:lnL>
                      <a:noFill/>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773 FY18) System/Spares ODD = 2/6/22 (was 7/22/20).  PCK ODD = 6/6/21 (was 1/22/19).</a:t>
                      </a:r>
                    </a:p>
                  </a:txBody>
                  <a:tcPr marL="0" marR="0" marT="0" marB="0" anchor="b">
                    <a:lnL>
                      <a:noFill/>
                    </a:lnL>
                    <a:lnR>
                      <a:noFill/>
                    </a:lnR>
                    <a:lnT>
                      <a:noFill/>
                    </a:lnT>
                    <a:lnB>
                      <a:noFill/>
                    </a:lnB>
                  </a:tcPr>
                </a:tc>
              </a:tr>
              <a:tr h="107682">
                <a:tc>
                  <a:txBody>
                    <a:bodyPr/>
                    <a:lstStyle/>
                    <a:p>
                      <a:pPr algn="ctr" fontAlgn="b"/>
                      <a:r>
                        <a:rPr lang="en-US" sz="500" b="1" i="0" u="none" strike="noStrike">
                          <a:solidFill>
                            <a:srgbClr val="000000"/>
                          </a:solidFill>
                          <a:effectLst/>
                          <a:latin typeface="Arial" panose="020B0604020202020204" pitchFamily="34" charset="0"/>
                        </a:rPr>
                        <a:t>13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Arial" panose="020B0604020202020204" pitchFamily="34" charset="0"/>
                        </a:rPr>
                        <a:t>Availability Dates were updated for 721 (FY16), 762 (FY16), SSBN #5P (FY17), 782 (FY17), 781 (FY18), 752 (FY18), 775 (FY20), 760 (FY20), 773 (FY18),  and 790 (FY24).</a:t>
                      </a:r>
                    </a:p>
                  </a:txBody>
                  <a:tcPr marL="0" marR="0" marT="0" marB="0" anchor="b">
                    <a:lnL>
                      <a:noFill/>
                    </a:lnL>
                    <a:lnR>
                      <a:noFill/>
                    </a:lnR>
                    <a:lnT>
                      <a:noFill/>
                    </a:lnT>
                    <a:lnB>
                      <a:noFill/>
                    </a:lnB>
                  </a:tcPr>
                </a:tc>
              </a:tr>
              <a:tr h="107682">
                <a:tc>
                  <a:txBody>
                    <a:bodyPr/>
                    <a:lstStyle/>
                    <a:p>
                      <a:pPr algn="ctr" fontAlgn="b"/>
                      <a:r>
                        <a:rPr lang="en-US" sz="600" b="1" i="0" u="none" strike="noStrike">
                          <a:solidFill>
                            <a:srgbClr val="000000"/>
                          </a:solidFill>
                          <a:effectLst/>
                          <a:latin typeface="Arial" panose="020B0604020202020204" pitchFamily="34" charset="0"/>
                        </a:rPr>
                        <a:t>3/20/2017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Arial" panose="020B0604020202020204" pitchFamily="34" charset="0"/>
                        </a:rPr>
                        <a:t>Changes from the 3/13/17 Delivery Schedule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97893">
                <a:tc>
                  <a:txBody>
                    <a:bodyPr/>
                    <a:lstStyle/>
                    <a:p>
                      <a:pPr algn="ctr" fontAlgn="b"/>
                      <a:r>
                        <a:rPr lang="en-US" sz="500" b="1" i="0" u="none" strike="noStrike">
                          <a:solidFill>
                            <a:srgbClr val="000000"/>
                          </a:solidFill>
                          <a:effectLst/>
                          <a:latin typeface="Arial" panose="020B0604020202020204" pitchFamily="34" charset="0"/>
                        </a:rPr>
                        <a:t>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000000"/>
                          </a:solidFill>
                          <a:effectLst/>
                          <a:latin typeface="Arial" panose="020B0604020202020204" pitchFamily="34" charset="0"/>
                        </a:rPr>
                        <a:t>SSBN #2L (FY16) System/Spares ODD = TBD (was 10/12/17).  Deferred per 3/16/17 PMS401IM Installation Schedule.</a:t>
                      </a:r>
                    </a:p>
                  </a:txBody>
                  <a:tcPr marL="0" marR="0" marT="0" marB="0" anchor="b">
                    <a:lnL>
                      <a:noFill/>
                    </a:lnL>
                    <a:lnR>
                      <a:noFill/>
                    </a:lnR>
                    <a:lnT>
                      <a:noFill/>
                    </a:lnT>
                    <a:lnB>
                      <a:noFill/>
                    </a:lnB>
                  </a:tcPr>
                </a:tc>
              </a:tr>
              <a:tr h="97893">
                <a:tc>
                  <a:txBody>
                    <a:bodyPr/>
                    <a:lstStyle/>
                    <a:p>
                      <a:pPr algn="ctr" fontAlgn="b"/>
                      <a:r>
                        <a:rPr lang="en-US" sz="500" b="1" i="0" u="none" strike="noStrike">
                          <a:solidFill>
                            <a:srgbClr val="000000"/>
                          </a:solidFill>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SSBN #3P (FY17) PCK ODD = 3/31/17 (was 7/1/17).</a:t>
                      </a:r>
                    </a:p>
                  </a:txBody>
                  <a:tcPr marL="0" marR="0" marT="0" marB="0" anchor="b">
                    <a:lnL>
                      <a:noFill/>
                    </a:lnL>
                    <a:lnR>
                      <a:noFill/>
                    </a:lnR>
                    <a:lnT>
                      <a:noFill/>
                    </a:lnT>
                    <a:lnB>
                      <a:noFill/>
                    </a:lnB>
                  </a:tcPr>
                </a:tc>
              </a:tr>
              <a:tr h="97893">
                <a:tc>
                  <a:txBody>
                    <a:bodyPr/>
                    <a:lstStyle/>
                    <a:p>
                      <a:pPr algn="ctr" fontAlgn="b"/>
                      <a:r>
                        <a:rPr lang="en-US" sz="500" b="1" i="0" u="none" strike="noStrike">
                          <a:solidFill>
                            <a:srgbClr val="000000"/>
                          </a:solidFill>
                          <a:effectLst/>
                          <a:latin typeface="Arial" panose="020B0604020202020204" pitchFamily="34" charset="0"/>
                        </a:rPr>
                        <a:t>3</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SSBN #4L (FY17) PCK ODD = 11/13/17 (was 12/9/17).</a:t>
                      </a:r>
                    </a:p>
                  </a:txBody>
                  <a:tcPr marL="0" marR="0" marT="0" marB="0" anchor="b">
                    <a:lnL>
                      <a:noFill/>
                    </a:lnL>
                    <a:lnR>
                      <a:noFill/>
                    </a:lnR>
                    <a:lnT>
                      <a:noFill/>
                    </a:lnT>
                    <a:lnB>
                      <a:noFill/>
                    </a:lnB>
                  </a:tcPr>
                </a:tc>
              </a:tr>
              <a:tr h="107682">
                <a:tc>
                  <a:txBody>
                    <a:bodyPr/>
                    <a:lstStyle/>
                    <a:p>
                      <a:pPr algn="ctr" fontAlgn="b"/>
                      <a:r>
                        <a:rPr lang="en-US" sz="500" b="1" i="0" u="none" strike="noStrike">
                          <a:solidFill>
                            <a:srgbClr val="000000"/>
                          </a:solidFill>
                          <a:effectLst/>
                          <a:latin typeface="Arial" panose="020B0604020202020204" pitchFamily="34" charset="0"/>
                        </a:rPr>
                        <a:t>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Arial" panose="020B0604020202020204" pitchFamily="34" charset="0"/>
                        </a:rPr>
                        <a:t>SSBN #5P (FY17) System/Spares ODD = 8/15/18 (was 6/16/18).  PCK ODD = 3/1/18 (was 12/20/17).</a:t>
                      </a:r>
                    </a:p>
                  </a:txBody>
                  <a:tcPr marL="0" marR="0" marT="0" marB="0" anchor="b">
                    <a:lnL>
                      <a:noFill/>
                    </a:lnL>
                    <a:lnR>
                      <a:noFill/>
                    </a:lnR>
                    <a:lnT>
                      <a:noFill/>
                    </a:lnT>
                    <a:lnB>
                      <a:noFill/>
                    </a:lnB>
                  </a:tcPr>
                </a:tc>
              </a:tr>
              <a:tr h="107682">
                <a:tc>
                  <a:txBody>
                    <a:bodyPr/>
                    <a:lstStyle/>
                    <a:p>
                      <a:pPr algn="ctr" fontAlgn="b"/>
                      <a:r>
                        <a:rPr lang="en-US" sz="600" b="1" i="0" u="none" strike="noStrike">
                          <a:solidFill>
                            <a:srgbClr val="000000"/>
                          </a:solidFill>
                          <a:effectLst/>
                          <a:latin typeface="Arial" panose="020B0604020202020204" pitchFamily="34" charset="0"/>
                        </a:rPr>
                        <a:t>2/27/2017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Arial" panose="020B0604020202020204" pitchFamily="34" charset="0"/>
                        </a:rPr>
                        <a:t>Changes from the 2/17/17 Delivery Schedule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02788">
                <a:tc>
                  <a:txBody>
                    <a:bodyPr/>
                    <a:lstStyle/>
                    <a:p>
                      <a:pPr algn="ctr" fontAlgn="b"/>
                      <a:r>
                        <a:rPr lang="en-US" sz="500" b="1" i="0" u="none" strike="noStrike">
                          <a:solidFill>
                            <a:srgbClr val="000000"/>
                          </a:solidFill>
                          <a:effectLst/>
                          <a:latin typeface="Arial" panose="020B0604020202020204" pitchFamily="34" charset="0"/>
                        </a:rPr>
                        <a:t>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000000"/>
                          </a:solidFill>
                          <a:effectLst/>
                          <a:latin typeface="Arial" panose="020B0604020202020204" pitchFamily="34" charset="0"/>
                        </a:rPr>
                        <a:t>SSBN #2L PCK ODD = TBD (was 3/1/17).</a:t>
                      </a:r>
                    </a:p>
                  </a:txBody>
                  <a:tcPr marL="0" marR="0" marT="0" marB="0" anchor="b">
                    <a:lnL>
                      <a:noFill/>
                    </a:lnL>
                    <a:lnR>
                      <a:noFill/>
                    </a:lnR>
                    <a:lnT>
                      <a:noFill/>
                    </a:lnT>
                    <a:lnB>
                      <a:noFill/>
                    </a:lnB>
                    <a:solidFill>
                      <a:srgbClr val="FFFF00"/>
                    </a:solidFill>
                  </a:tcPr>
                </a:tc>
              </a:tr>
              <a:tr h="102788">
                <a:tc>
                  <a:txBody>
                    <a:bodyPr/>
                    <a:lstStyle/>
                    <a:p>
                      <a:pPr algn="ctr" fontAlgn="b"/>
                      <a:r>
                        <a:rPr lang="en-US" sz="500" b="1" i="0" u="none" strike="noStrike">
                          <a:solidFill>
                            <a:srgbClr val="000000"/>
                          </a:solidFill>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Added 782 (FY17) - replacement for 784.</a:t>
                      </a:r>
                    </a:p>
                  </a:txBody>
                  <a:tcPr marL="0" marR="0" marT="0" marB="0" anchor="b">
                    <a:lnL>
                      <a:noFill/>
                    </a:lnL>
                    <a:lnR>
                      <a:noFill/>
                    </a:lnR>
                    <a:lnT>
                      <a:noFill/>
                    </a:lnT>
                    <a:lnB>
                      <a:noFill/>
                    </a:lnB>
                    <a:solidFill>
                      <a:srgbClr val="FFFF00"/>
                    </a:solidFill>
                  </a:tcPr>
                </a:tc>
              </a:tr>
              <a:tr h="102788">
                <a:tc>
                  <a:txBody>
                    <a:bodyPr/>
                    <a:lstStyle/>
                    <a:p>
                      <a:pPr algn="ctr" fontAlgn="b"/>
                      <a:r>
                        <a:rPr lang="en-US" sz="500" b="1" i="0" u="none" strike="noStrike">
                          <a:solidFill>
                            <a:srgbClr val="000000"/>
                          </a:solidFill>
                          <a:effectLst/>
                          <a:latin typeface="Arial" panose="020B0604020202020204" pitchFamily="34" charset="0"/>
                        </a:rPr>
                        <a:t>3</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780 moved to FY17 from FY18.</a:t>
                      </a:r>
                    </a:p>
                  </a:txBody>
                  <a:tcPr marL="0" marR="0" marT="0" marB="0" anchor="b">
                    <a:lnL>
                      <a:noFill/>
                    </a:lnL>
                    <a:lnR>
                      <a:noFill/>
                    </a:lnR>
                    <a:lnT>
                      <a:noFill/>
                    </a:lnT>
                    <a:lnB>
                      <a:noFill/>
                    </a:lnB>
                    <a:solidFill>
                      <a:srgbClr val="FFFF00"/>
                    </a:solidFill>
                  </a:tcPr>
                </a:tc>
              </a:tr>
              <a:tr h="102788">
                <a:tc>
                  <a:txBody>
                    <a:bodyPr/>
                    <a:lstStyle/>
                    <a:p>
                      <a:pPr algn="ctr" fontAlgn="b"/>
                      <a:r>
                        <a:rPr lang="en-US" sz="500" b="1" i="0" u="none" strike="noStrike">
                          <a:solidFill>
                            <a:srgbClr val="000000"/>
                          </a:solidFill>
                          <a:effectLst/>
                          <a:latin typeface="Arial" panose="020B0604020202020204" pitchFamily="34" charset="0"/>
                        </a:rPr>
                        <a:t>4</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21 moved to FY17 from FY18.</a:t>
                      </a:r>
                    </a:p>
                  </a:txBody>
                  <a:tcPr marL="0" marR="0" marT="0" marB="0" anchor="b">
                    <a:lnL>
                      <a:noFill/>
                    </a:lnL>
                    <a:lnR>
                      <a:noFill/>
                    </a:lnR>
                    <a:lnT>
                      <a:noFill/>
                    </a:lnT>
                    <a:lnB>
                      <a:noFill/>
                    </a:lnB>
                    <a:solidFill>
                      <a:srgbClr val="FFFF00"/>
                    </a:solidFill>
                  </a:tcPr>
                </a:tc>
              </a:tr>
              <a:tr h="102788">
                <a:tc>
                  <a:txBody>
                    <a:bodyPr/>
                    <a:lstStyle/>
                    <a:p>
                      <a:pPr algn="ctr" fontAlgn="b"/>
                      <a:r>
                        <a:rPr lang="en-US" sz="500" b="1" i="0" u="none" strike="noStrike">
                          <a:solidFill>
                            <a:srgbClr val="000000"/>
                          </a:solidFill>
                          <a:effectLst/>
                          <a:latin typeface="Arial" panose="020B0604020202020204" pitchFamily="34" charset="0"/>
                        </a:rPr>
                        <a:t>5</a:t>
                      </a:r>
                    </a:p>
                  </a:txBody>
                  <a:tcPr marL="0" marR="0" marT="0" marB="0" anchor="b">
                    <a:lnL>
                      <a:noFill/>
                    </a:lnL>
                    <a:lnR>
                      <a:noFill/>
                    </a:lnR>
                    <a:lnT>
                      <a:noFill/>
                    </a:lnT>
                    <a:lnB>
                      <a:noFill/>
                    </a:lnB>
                  </a:tcPr>
                </a:tc>
                <a:tc>
                  <a:txBody>
                    <a:bodyPr/>
                    <a:lstStyle/>
                    <a:p>
                      <a:pPr algn="l" fontAlgn="b"/>
                      <a:r>
                        <a:rPr lang="en-US" sz="500" b="0" i="0" u="none" strike="noStrike">
                          <a:solidFill>
                            <a:srgbClr val="000000"/>
                          </a:solidFill>
                          <a:effectLst/>
                          <a:latin typeface="Arial" panose="020B0604020202020204" pitchFamily="34" charset="0"/>
                        </a:rPr>
                        <a:t>22 moved to FY18 from FY17.</a:t>
                      </a:r>
                    </a:p>
                  </a:txBody>
                  <a:tcPr marL="0" marR="0" marT="0" marB="0" anchor="b">
                    <a:lnL>
                      <a:noFill/>
                    </a:lnL>
                    <a:lnR>
                      <a:noFill/>
                    </a:lnR>
                    <a:lnT>
                      <a:noFill/>
                    </a:lnT>
                    <a:lnB>
                      <a:noFill/>
                    </a:lnB>
                    <a:solidFill>
                      <a:srgbClr val="FFFF00"/>
                    </a:solidFill>
                  </a:tcPr>
                </a:tc>
              </a:tr>
              <a:tr h="107682">
                <a:tc>
                  <a:txBody>
                    <a:bodyPr/>
                    <a:lstStyle/>
                    <a:p>
                      <a:pPr algn="ctr" fontAlgn="b"/>
                      <a:endParaRPr lang="en-US" sz="500" b="1" i="0" u="none" strike="noStrike">
                        <a:solidFill>
                          <a:srgbClr val="000000"/>
                        </a:solidFill>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en-US" sz="500" b="0" i="0" u="none" strike="noStrike" dirty="0">
                        <a:solidFill>
                          <a:srgbClr val="000000"/>
                        </a:solidFill>
                        <a:effectLst/>
                        <a:latin typeface="Arial" panose="020B0604020202020204" pitchFamily="34" charset="0"/>
                      </a:endParaRPr>
                    </a:p>
                  </a:txBody>
                  <a:tcPr marL="0" marR="0" marT="0" marB="0" anchor="b">
                    <a:lnL>
                      <a:noFill/>
                    </a:lnL>
                    <a:lnR>
                      <a:noFill/>
                    </a:lnR>
                    <a:lnT>
                      <a:noFill/>
                    </a:lnT>
                    <a:lnB>
                      <a:noFill/>
                    </a:lnB>
                  </a:tcPr>
                </a:tc>
              </a:tr>
            </a:tbl>
          </a:graphicData>
        </a:graphic>
      </p:graphicFrame>
    </p:spTree>
    <p:extLst>
      <p:ext uri="{BB962C8B-B14F-4D97-AF65-F5344CB8AC3E}">
        <p14:creationId xmlns:p14="http://schemas.microsoft.com/office/powerpoint/2010/main" val="1284576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PCD Screenshots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spTree>
    <p:extLst>
      <p:ext uri="{BB962C8B-B14F-4D97-AF65-F5344CB8AC3E}">
        <p14:creationId xmlns:p14="http://schemas.microsoft.com/office/powerpoint/2010/main" val="8996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4" name="Rectangle 3"/>
          <p:cNvSpPr/>
          <p:nvPr/>
        </p:nvSpPr>
        <p:spPr>
          <a:xfrm>
            <a:off x="628650" y="1248750"/>
            <a:ext cx="2434857" cy="144929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solidFill>
                  <a:schemeClr val="tx1"/>
                </a:solidFill>
              </a:rPr>
              <a:t>Actors</a:t>
            </a:r>
            <a:endParaRPr lang="en-US" sz="1350" b="1" u="sng" dirty="0">
              <a:solidFill>
                <a:schemeClr val="tx1"/>
              </a:solidFill>
            </a:endParaRPr>
          </a:p>
          <a:p>
            <a:pPr marL="257175" indent="-257175">
              <a:buFont typeface="+mj-lt"/>
              <a:buAutoNum type="arabicPeriod"/>
            </a:pPr>
            <a:r>
              <a:rPr lang="en-US" sz="1350" dirty="0" smtClean="0">
                <a:solidFill>
                  <a:schemeClr val="tx1"/>
                </a:solidFill>
              </a:rPr>
              <a:t>Originator</a:t>
            </a:r>
            <a:endParaRPr lang="en-US" sz="1350" dirty="0">
              <a:solidFill>
                <a:schemeClr val="tx1"/>
              </a:solidFill>
            </a:endParaRPr>
          </a:p>
          <a:p>
            <a:pPr marL="257175" indent="-257175">
              <a:buFont typeface="+mj-lt"/>
              <a:buAutoNum type="arabicPeriod"/>
            </a:pPr>
            <a:r>
              <a:rPr lang="en-US" sz="1350" dirty="0" smtClean="0">
                <a:solidFill>
                  <a:schemeClr val="tx1"/>
                </a:solidFill>
              </a:rPr>
              <a:t>Approver(s)</a:t>
            </a:r>
          </a:p>
          <a:p>
            <a:pPr marL="257175" indent="-257175">
              <a:buFont typeface="+mj-lt"/>
              <a:buAutoNum type="arabicPeriod"/>
            </a:pPr>
            <a:r>
              <a:rPr lang="en-US" sz="1350" dirty="0" smtClean="0">
                <a:solidFill>
                  <a:schemeClr val="tx1"/>
                </a:solidFill>
              </a:rPr>
              <a:t>Recipient(s)</a:t>
            </a:r>
          </a:p>
          <a:p>
            <a:pPr marL="257175" indent="-257175">
              <a:buFont typeface="+mj-lt"/>
              <a:buAutoNum type="arabicPeriod"/>
            </a:pPr>
            <a:r>
              <a:rPr lang="en-US" sz="1350" dirty="0" smtClean="0">
                <a:solidFill>
                  <a:schemeClr val="tx1"/>
                </a:solidFill>
              </a:rPr>
              <a:t>Action Responsible Person</a:t>
            </a:r>
          </a:p>
          <a:p>
            <a:pPr marL="257175" indent="-257175">
              <a:buFont typeface="+mj-lt"/>
              <a:buAutoNum type="arabicPeriod"/>
            </a:pPr>
            <a:r>
              <a:rPr lang="en-US" sz="1350" dirty="0" smtClean="0">
                <a:solidFill>
                  <a:schemeClr val="tx1"/>
                </a:solidFill>
              </a:rPr>
              <a:t>Recipient(s) Additional</a:t>
            </a:r>
          </a:p>
          <a:p>
            <a:pPr marL="257175" indent="-257175">
              <a:buFont typeface="+mj-lt"/>
              <a:buAutoNum type="arabicPeriod"/>
            </a:pPr>
            <a:r>
              <a:rPr lang="en-US" sz="1350" dirty="0" smtClean="0">
                <a:solidFill>
                  <a:schemeClr val="tx1"/>
                </a:solidFill>
              </a:rPr>
              <a:t>Administrator</a:t>
            </a:r>
            <a:endParaRPr lang="en-US" sz="1350" dirty="0">
              <a:solidFill>
                <a:schemeClr val="tx1"/>
              </a:solidFill>
            </a:endParaRPr>
          </a:p>
        </p:txBody>
      </p:sp>
      <p:sp>
        <p:nvSpPr>
          <p:cNvPr id="5" name="Rectangle 4"/>
          <p:cNvSpPr/>
          <p:nvPr/>
        </p:nvSpPr>
        <p:spPr>
          <a:xfrm>
            <a:off x="628650" y="2853719"/>
            <a:ext cx="2434857" cy="144929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u="sng" dirty="0" smtClean="0">
                <a:solidFill>
                  <a:schemeClr val="tx1"/>
                </a:solidFill>
              </a:rPr>
              <a:t>PCD States</a:t>
            </a:r>
            <a:endParaRPr lang="en-US" sz="1350" b="1" u="sng" dirty="0">
              <a:solidFill>
                <a:schemeClr val="tx1"/>
              </a:solidFill>
            </a:endParaRPr>
          </a:p>
          <a:p>
            <a:pPr marL="257175" indent="-257175">
              <a:buFont typeface="+mj-lt"/>
              <a:buAutoNum type="arabicPeriod"/>
            </a:pPr>
            <a:r>
              <a:rPr lang="en-US" sz="1350" dirty="0" smtClean="0">
                <a:solidFill>
                  <a:schemeClr val="tx1"/>
                </a:solidFill>
              </a:rPr>
              <a:t>Draft</a:t>
            </a:r>
            <a:endParaRPr lang="en-US" sz="1350" dirty="0">
              <a:solidFill>
                <a:schemeClr val="tx1"/>
              </a:solidFill>
            </a:endParaRPr>
          </a:p>
          <a:p>
            <a:pPr marL="257175" indent="-257175">
              <a:buFont typeface="+mj-lt"/>
              <a:buAutoNum type="arabicPeriod"/>
            </a:pPr>
            <a:r>
              <a:rPr lang="en-US" sz="1350" dirty="0" smtClean="0">
                <a:solidFill>
                  <a:schemeClr val="tx1"/>
                </a:solidFill>
              </a:rPr>
              <a:t>Submitted</a:t>
            </a:r>
          </a:p>
          <a:p>
            <a:pPr marL="257175" indent="-257175">
              <a:buFont typeface="+mj-lt"/>
              <a:buAutoNum type="arabicPeriod"/>
            </a:pPr>
            <a:r>
              <a:rPr lang="en-US" sz="1350" dirty="0" smtClean="0">
                <a:solidFill>
                  <a:schemeClr val="tx1"/>
                </a:solidFill>
              </a:rPr>
              <a:t>Rework</a:t>
            </a:r>
          </a:p>
          <a:p>
            <a:pPr marL="257175" indent="-257175">
              <a:buFont typeface="+mj-lt"/>
              <a:buAutoNum type="arabicPeriod"/>
            </a:pPr>
            <a:r>
              <a:rPr lang="en-US" sz="1350" dirty="0" smtClean="0">
                <a:solidFill>
                  <a:schemeClr val="tx1"/>
                </a:solidFill>
              </a:rPr>
              <a:t>Approved</a:t>
            </a:r>
          </a:p>
          <a:p>
            <a:pPr marL="257175" indent="-257175">
              <a:buFont typeface="+mj-lt"/>
              <a:buAutoNum type="arabicPeriod"/>
            </a:pPr>
            <a:r>
              <a:rPr lang="en-US" sz="1350" dirty="0" smtClean="0">
                <a:solidFill>
                  <a:schemeClr val="tx1"/>
                </a:solidFill>
              </a:rPr>
              <a:t>Closed</a:t>
            </a:r>
          </a:p>
          <a:p>
            <a:pPr marL="257175" indent="-257175">
              <a:buFont typeface="+mj-lt"/>
              <a:buAutoNum type="arabicPeriod"/>
            </a:pPr>
            <a:r>
              <a:rPr lang="en-US" sz="1350" dirty="0" smtClean="0">
                <a:solidFill>
                  <a:schemeClr val="tx1"/>
                </a:solidFill>
              </a:rPr>
              <a:t>Archived</a:t>
            </a:r>
            <a:endParaRPr lang="en-US" sz="1350" dirty="0">
              <a:solidFill>
                <a:schemeClr val="tx1"/>
              </a:solidFill>
            </a:endParaRPr>
          </a:p>
        </p:txBody>
      </p:sp>
      <p:sp>
        <p:nvSpPr>
          <p:cNvPr id="7" name="Date Placeholder 6"/>
          <p:cNvSpPr>
            <a:spLocks noGrp="1"/>
          </p:cNvSpPr>
          <p:nvPr>
            <p:ph type="dt" sz="half" idx="10"/>
          </p:nvPr>
        </p:nvSpPr>
        <p:spPr/>
        <p:txBody>
          <a:bodyPr/>
          <a:lstStyle/>
          <a:p>
            <a:r>
              <a:rPr lang="en-US" smtClean="0"/>
              <a:t>24-April-17</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E4F1F3-89CE-45FD-84A5-5DB6D4995480}" type="slidenum">
              <a:rPr lang="en-US" smtClean="0"/>
              <a:t>4</a:t>
            </a:fld>
            <a:endParaRPr lang="en-US" dirty="0"/>
          </a:p>
        </p:txBody>
      </p:sp>
    </p:spTree>
    <p:extLst>
      <p:ext uri="{BB962C8B-B14F-4D97-AF65-F5344CB8AC3E}">
        <p14:creationId xmlns:p14="http://schemas.microsoft.com/office/powerpoint/2010/main" val="2171643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8" name="Picture 7"/>
          <p:cNvPicPr>
            <a:picLocks noChangeAspect="1"/>
          </p:cNvPicPr>
          <p:nvPr/>
        </p:nvPicPr>
        <p:blipFill>
          <a:blip r:embed="rId2"/>
          <a:stretch>
            <a:fillRect/>
          </a:stretch>
        </p:blipFill>
        <p:spPr>
          <a:xfrm>
            <a:off x="807720" y="1108315"/>
            <a:ext cx="7528560" cy="5386388"/>
          </a:xfrm>
          <a:prstGeom prst="rect">
            <a:avLst/>
          </a:prstGeom>
        </p:spPr>
      </p:pic>
    </p:spTree>
    <p:extLst>
      <p:ext uri="{BB962C8B-B14F-4D97-AF65-F5344CB8AC3E}">
        <p14:creationId xmlns:p14="http://schemas.microsoft.com/office/powerpoint/2010/main" val="231122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41</a:t>
            </a:fld>
            <a:endParaRPr lang="en-US" dirty="0"/>
          </a:p>
        </p:txBody>
      </p:sp>
      <p:pic>
        <p:nvPicPr>
          <p:cNvPr id="7" name="Picture 6"/>
          <p:cNvPicPr>
            <a:picLocks noChangeAspect="1"/>
          </p:cNvPicPr>
          <p:nvPr/>
        </p:nvPicPr>
        <p:blipFill>
          <a:blip r:embed="rId2"/>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2565106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Approver(s)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42</a:t>
            </a:fld>
            <a:endParaRPr lang="en-US" dirty="0"/>
          </a:p>
        </p:txBody>
      </p:sp>
      <p:pic>
        <p:nvPicPr>
          <p:cNvPr id="8" name="Picture 7"/>
          <p:cNvPicPr>
            <a:picLocks noChangeAspect="1"/>
          </p:cNvPicPr>
          <p:nvPr/>
        </p:nvPicPr>
        <p:blipFill>
          <a:blip r:embed="rId2"/>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3285435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43</a:t>
            </a:fld>
            <a:endParaRPr lang="en-US" dirty="0"/>
          </a:p>
        </p:txBody>
      </p:sp>
      <p:pic>
        <p:nvPicPr>
          <p:cNvPr id="7" name="Picture 6"/>
          <p:cNvPicPr>
            <a:picLocks noChangeAspect="1"/>
          </p:cNvPicPr>
          <p:nvPr/>
        </p:nvPicPr>
        <p:blipFill>
          <a:blip r:embed="rId2"/>
          <a:stretch>
            <a:fillRect/>
          </a:stretch>
        </p:blipFill>
        <p:spPr>
          <a:xfrm>
            <a:off x="2668108" y="1534630"/>
            <a:ext cx="3813810" cy="3801428"/>
          </a:xfrm>
          <a:prstGeom prst="rect">
            <a:avLst/>
          </a:prstGeom>
        </p:spPr>
      </p:pic>
    </p:spTree>
    <p:extLst>
      <p:ext uri="{BB962C8B-B14F-4D97-AF65-F5344CB8AC3E}">
        <p14:creationId xmlns:p14="http://schemas.microsoft.com/office/powerpoint/2010/main" val="1152708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Programs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44</a:t>
            </a:fld>
            <a:endParaRPr lang="en-US" dirty="0"/>
          </a:p>
        </p:txBody>
      </p:sp>
      <p:pic>
        <p:nvPicPr>
          <p:cNvPr id="7" name="Picture 6"/>
          <p:cNvPicPr>
            <a:picLocks noChangeAspect="1"/>
          </p:cNvPicPr>
          <p:nvPr/>
        </p:nvPicPr>
        <p:blipFill>
          <a:blip r:embed="rId2"/>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3139993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45</a:t>
            </a:fld>
            <a:endParaRPr lang="en-US" dirty="0"/>
          </a:p>
        </p:txBody>
      </p:sp>
      <p:pic>
        <p:nvPicPr>
          <p:cNvPr id="7" name="Picture 6"/>
          <p:cNvPicPr>
            <a:picLocks noChangeAspect="1"/>
          </p:cNvPicPr>
          <p:nvPr/>
        </p:nvPicPr>
        <p:blipFill>
          <a:blip r:embed="rId2"/>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766947" y="211887"/>
            <a:ext cx="1610106" cy="1051560"/>
          </a:xfrm>
          <a:prstGeom prst="rect">
            <a:avLst/>
          </a:prstGeom>
        </p:spPr>
      </p:pic>
      <p:pic>
        <p:nvPicPr>
          <p:cNvPr id="10" name="Picture 9"/>
          <p:cNvPicPr>
            <a:picLocks noChangeAspect="1"/>
          </p:cNvPicPr>
          <p:nvPr/>
        </p:nvPicPr>
        <p:blipFill rotWithShape="1">
          <a:blip r:embed="rId4"/>
          <a:srcRect l="38430" t="34166" r="38493" b="46821"/>
          <a:stretch/>
        </p:blipFill>
        <p:spPr>
          <a:xfrm>
            <a:off x="6355901" y="211887"/>
            <a:ext cx="2286000" cy="1024128"/>
          </a:xfrm>
          <a:prstGeom prst="rect">
            <a:avLst/>
          </a:prstGeom>
        </p:spPr>
      </p:pic>
      <p:pic>
        <p:nvPicPr>
          <p:cNvPr id="3" name="Picture 2"/>
          <p:cNvPicPr>
            <a:picLocks noChangeAspect="1"/>
          </p:cNvPicPr>
          <p:nvPr/>
        </p:nvPicPr>
        <p:blipFill>
          <a:blip r:embed="rId5"/>
          <a:stretch>
            <a:fillRect/>
          </a:stretch>
        </p:blipFill>
        <p:spPr>
          <a:xfrm>
            <a:off x="185906" y="3429000"/>
            <a:ext cx="4953000" cy="2971800"/>
          </a:xfrm>
          <a:prstGeom prst="rect">
            <a:avLst/>
          </a:prstGeom>
        </p:spPr>
      </p:pic>
    </p:spTree>
    <p:extLst>
      <p:ext uri="{BB962C8B-B14F-4D97-AF65-F5344CB8AC3E}">
        <p14:creationId xmlns:p14="http://schemas.microsoft.com/office/powerpoint/2010/main" val="163338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46</a:t>
            </a:fld>
            <a:endParaRPr lang="en-US" dirty="0"/>
          </a:p>
        </p:txBody>
      </p:sp>
      <p:pic>
        <p:nvPicPr>
          <p:cNvPr id="7" name="Picture 6"/>
          <p:cNvPicPr>
            <a:picLocks noChangeAspect="1"/>
          </p:cNvPicPr>
          <p:nvPr/>
        </p:nvPicPr>
        <p:blipFill>
          <a:blip r:embed="rId2"/>
          <a:stretch>
            <a:fillRect/>
          </a:stretch>
        </p:blipFill>
        <p:spPr>
          <a:xfrm>
            <a:off x="3160395" y="2122646"/>
            <a:ext cx="2823210" cy="2612708"/>
          </a:xfrm>
          <a:prstGeom prst="rect">
            <a:avLst/>
          </a:prstGeom>
        </p:spPr>
      </p:pic>
    </p:spTree>
    <p:extLst>
      <p:ext uri="{BB962C8B-B14F-4D97-AF65-F5344CB8AC3E}">
        <p14:creationId xmlns:p14="http://schemas.microsoft.com/office/powerpoint/2010/main" val="3412734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Report Elements</a:t>
            </a:r>
            <a:endParaRPr lang="en-US" dirty="0"/>
          </a:p>
        </p:txBody>
      </p:sp>
      <p:sp>
        <p:nvSpPr>
          <p:cNvPr id="3" name="Content Placeholder 2"/>
          <p:cNvSpPr>
            <a:spLocks noGrp="1"/>
          </p:cNvSpPr>
          <p:nvPr>
            <p:ph idx="1"/>
          </p:nvPr>
        </p:nvSpPr>
        <p:spPr/>
        <p:txBody>
          <a:bodyPr numCol="2">
            <a:normAutofit fontScale="77500" lnSpcReduction="20000"/>
          </a:bodyPr>
          <a:lstStyle/>
          <a:p>
            <a:r>
              <a:rPr lang="en-US" b="1" dirty="0" smtClean="0"/>
              <a:t>PCD</a:t>
            </a:r>
          </a:p>
          <a:p>
            <a:r>
              <a:rPr lang="en-US" b="1" dirty="0" smtClean="0"/>
              <a:t>Date</a:t>
            </a:r>
            <a:r>
              <a:rPr lang="en-US" dirty="0" smtClean="0"/>
              <a:t> </a:t>
            </a:r>
          </a:p>
          <a:p>
            <a:r>
              <a:rPr lang="en-US" b="1" dirty="0" smtClean="0"/>
              <a:t>Current </a:t>
            </a:r>
            <a:r>
              <a:rPr lang="en-US" b="1" dirty="0"/>
              <a:t>Status</a:t>
            </a:r>
            <a:r>
              <a:rPr lang="en-US" dirty="0"/>
              <a:t> </a:t>
            </a:r>
            <a:endParaRPr lang="en-US" dirty="0" smtClean="0"/>
          </a:p>
          <a:p>
            <a:r>
              <a:rPr lang="en-US" b="1" dirty="0" smtClean="0"/>
              <a:t>Closed </a:t>
            </a:r>
            <a:r>
              <a:rPr lang="en-US" b="1" dirty="0"/>
              <a:t>By</a:t>
            </a:r>
            <a:r>
              <a:rPr lang="en-US" dirty="0"/>
              <a:t> </a:t>
            </a:r>
            <a:endParaRPr lang="en-US" dirty="0" smtClean="0"/>
          </a:p>
          <a:p>
            <a:r>
              <a:rPr lang="en-US" b="1" dirty="0" smtClean="0"/>
              <a:t>Date </a:t>
            </a:r>
            <a:r>
              <a:rPr lang="en-US" b="1" dirty="0"/>
              <a:t>Closed</a:t>
            </a:r>
            <a:r>
              <a:rPr lang="en-US" dirty="0"/>
              <a:t> </a:t>
            </a:r>
            <a:endParaRPr lang="en-US" dirty="0" smtClean="0"/>
          </a:p>
          <a:p>
            <a:r>
              <a:rPr lang="en-US" b="1" dirty="0" smtClean="0"/>
              <a:t>Approved </a:t>
            </a:r>
            <a:r>
              <a:rPr lang="en-US" b="1" dirty="0"/>
              <a:t>By</a:t>
            </a:r>
            <a:r>
              <a:rPr lang="en-US" dirty="0"/>
              <a:t> </a:t>
            </a:r>
            <a:endParaRPr lang="en-US" dirty="0" smtClean="0"/>
          </a:p>
          <a:p>
            <a:r>
              <a:rPr lang="en-US" b="1" dirty="0" smtClean="0"/>
              <a:t>Date </a:t>
            </a:r>
            <a:r>
              <a:rPr lang="en-US" b="1" dirty="0"/>
              <a:t>Approved</a:t>
            </a:r>
            <a:r>
              <a:rPr lang="en-US" dirty="0"/>
              <a:t> </a:t>
            </a:r>
            <a:endParaRPr lang="en-US" dirty="0" smtClean="0"/>
          </a:p>
          <a:p>
            <a:r>
              <a:rPr lang="en-US" b="1" dirty="0" smtClean="0"/>
              <a:t>Rework </a:t>
            </a:r>
            <a:r>
              <a:rPr lang="en-US" b="1" dirty="0"/>
              <a:t>By</a:t>
            </a:r>
            <a:r>
              <a:rPr lang="en-US" dirty="0"/>
              <a:t> </a:t>
            </a:r>
            <a:endParaRPr lang="en-US" dirty="0" smtClean="0"/>
          </a:p>
          <a:p>
            <a:r>
              <a:rPr lang="en-US" b="1" dirty="0" smtClean="0"/>
              <a:t>Date </a:t>
            </a:r>
            <a:r>
              <a:rPr lang="en-US" b="1" dirty="0"/>
              <a:t>Sent for Rework</a:t>
            </a:r>
            <a:r>
              <a:rPr lang="en-US" dirty="0"/>
              <a:t> </a:t>
            </a:r>
            <a:endParaRPr lang="en-US" dirty="0" smtClean="0"/>
          </a:p>
          <a:p>
            <a:r>
              <a:rPr lang="en-US" b="1" dirty="0" smtClean="0"/>
              <a:t>Revised </a:t>
            </a:r>
            <a:r>
              <a:rPr lang="en-US" b="1" dirty="0"/>
              <a:t>By</a:t>
            </a:r>
            <a:r>
              <a:rPr lang="en-US" dirty="0"/>
              <a:t> </a:t>
            </a:r>
            <a:endParaRPr lang="en-US" dirty="0" smtClean="0"/>
          </a:p>
          <a:p>
            <a:r>
              <a:rPr lang="en-US" b="1" dirty="0" err="1" smtClean="0"/>
              <a:t>Dept</a:t>
            </a:r>
            <a:r>
              <a:rPr lang="en-US" dirty="0" smtClean="0"/>
              <a:t> </a:t>
            </a:r>
          </a:p>
          <a:p>
            <a:r>
              <a:rPr lang="en-US" b="1" dirty="0" smtClean="0"/>
              <a:t>Originator</a:t>
            </a:r>
            <a:r>
              <a:rPr lang="en-US" dirty="0" smtClean="0"/>
              <a:t> </a:t>
            </a:r>
          </a:p>
          <a:p>
            <a:r>
              <a:rPr lang="en-US" b="1" dirty="0" smtClean="0"/>
              <a:t>Subject</a:t>
            </a:r>
            <a:r>
              <a:rPr lang="en-US" dirty="0" smtClean="0"/>
              <a:t> </a:t>
            </a:r>
          </a:p>
          <a:p>
            <a:r>
              <a:rPr lang="en-US" b="1" dirty="0" smtClean="0"/>
              <a:t>Due </a:t>
            </a:r>
            <a:r>
              <a:rPr lang="en-US" b="1" dirty="0"/>
              <a:t>Date</a:t>
            </a:r>
            <a:r>
              <a:rPr lang="en-US" dirty="0"/>
              <a:t> </a:t>
            </a:r>
            <a:endParaRPr lang="en-US" dirty="0" smtClean="0"/>
          </a:p>
          <a:p>
            <a:r>
              <a:rPr lang="en-US" b="1" dirty="0" smtClean="0"/>
              <a:t>Contract(s</a:t>
            </a:r>
            <a:r>
              <a:rPr lang="en-US" b="1" dirty="0"/>
              <a:t>) / Purchase Order(s)</a:t>
            </a:r>
            <a:r>
              <a:rPr lang="en-US" dirty="0"/>
              <a:t> </a:t>
            </a:r>
            <a:endParaRPr lang="en-US" dirty="0" smtClean="0"/>
          </a:p>
          <a:p>
            <a:r>
              <a:rPr lang="en-US" b="1" dirty="0" smtClean="0"/>
              <a:t>Action </a:t>
            </a:r>
            <a:r>
              <a:rPr lang="en-US" b="1" dirty="0"/>
              <a:t>Responsible Person(s)</a:t>
            </a:r>
            <a:r>
              <a:rPr lang="en-US" dirty="0"/>
              <a:t> </a:t>
            </a:r>
            <a:endParaRPr lang="en-US" dirty="0" smtClean="0"/>
          </a:p>
          <a:p>
            <a:r>
              <a:rPr lang="en-US" b="1" dirty="0" smtClean="0"/>
              <a:t>Program </a:t>
            </a:r>
            <a:r>
              <a:rPr lang="en-US" b="1" dirty="0"/>
              <a:t>Recipients</a:t>
            </a:r>
            <a:r>
              <a:rPr lang="en-US" dirty="0"/>
              <a:t> </a:t>
            </a:r>
            <a:endParaRPr lang="en-US" dirty="0" smtClean="0"/>
          </a:p>
          <a:p>
            <a:r>
              <a:rPr lang="en-US" b="1" dirty="0" smtClean="0"/>
              <a:t>Program(s</a:t>
            </a:r>
            <a:r>
              <a:rPr lang="en-US" b="1" dirty="0"/>
              <a:t>)</a:t>
            </a:r>
            <a:r>
              <a:rPr lang="en-US" dirty="0"/>
              <a:t> </a:t>
            </a:r>
            <a:endParaRPr lang="en-US" dirty="0" smtClean="0"/>
          </a:p>
          <a:p>
            <a:r>
              <a:rPr lang="en-US" b="1" dirty="0" smtClean="0"/>
              <a:t>Program </a:t>
            </a:r>
            <a:r>
              <a:rPr lang="en-US" b="1" dirty="0"/>
              <a:t>to use in PCD number</a:t>
            </a:r>
            <a:r>
              <a:rPr lang="en-US" dirty="0"/>
              <a:t> </a:t>
            </a:r>
            <a:endParaRPr lang="en-US" dirty="0" smtClean="0"/>
          </a:p>
          <a:p>
            <a:r>
              <a:rPr lang="en-US" b="1" dirty="0" smtClean="0"/>
              <a:t>Additional </a:t>
            </a:r>
            <a:r>
              <a:rPr lang="en-US" b="1" dirty="0"/>
              <a:t>Recipient(s</a:t>
            </a:r>
            <a:r>
              <a:rPr lang="en-US" b="1" dirty="0" smtClean="0"/>
              <a:t>)</a:t>
            </a:r>
          </a:p>
          <a:p>
            <a:r>
              <a:rPr lang="en-US" b="1" dirty="0" smtClean="0"/>
              <a:t>Work </a:t>
            </a:r>
            <a:r>
              <a:rPr lang="en-US" b="1" dirty="0"/>
              <a:t>Package</a:t>
            </a:r>
            <a:r>
              <a:rPr lang="en-US" dirty="0"/>
              <a:t> </a:t>
            </a:r>
            <a:endParaRPr lang="en-US" dirty="0" smtClean="0"/>
          </a:p>
          <a:p>
            <a:r>
              <a:rPr lang="en-US" b="1" dirty="0" smtClean="0"/>
              <a:t>Action </a:t>
            </a:r>
            <a:r>
              <a:rPr lang="en-US" b="1" dirty="0"/>
              <a:t>/ Comments</a:t>
            </a:r>
            <a:r>
              <a:rPr lang="en-US" dirty="0"/>
              <a:t> </a:t>
            </a:r>
            <a:endParaRPr lang="en-US" dirty="0" smtClean="0"/>
          </a:p>
          <a:p>
            <a:r>
              <a:rPr lang="en-US" b="1" dirty="0" smtClean="0"/>
              <a:t>Reference</a:t>
            </a:r>
            <a:r>
              <a:rPr lang="en-US" dirty="0" smtClean="0"/>
              <a:t> </a:t>
            </a:r>
          </a:p>
          <a:p>
            <a:r>
              <a:rPr lang="en-US" b="1" dirty="0" smtClean="0"/>
              <a:t>Closure </a:t>
            </a:r>
            <a:r>
              <a:rPr lang="en-US" b="1" dirty="0"/>
              <a:t>Comments</a:t>
            </a:r>
            <a:r>
              <a:rPr lang="en-US" dirty="0"/>
              <a:t> </a:t>
            </a:r>
            <a:endParaRPr lang="en-US" dirty="0" smtClean="0"/>
          </a:p>
          <a:p>
            <a:r>
              <a:rPr lang="en-US" b="1" dirty="0" smtClean="0"/>
              <a:t>Rework </a:t>
            </a:r>
            <a:r>
              <a:rPr lang="en-US" b="1" dirty="0"/>
              <a:t>Comments</a:t>
            </a:r>
            <a:r>
              <a:rPr lang="en-US" dirty="0"/>
              <a:t> </a:t>
            </a:r>
            <a:endParaRPr lang="en-US" dirty="0" smtClean="0"/>
          </a:p>
          <a:p>
            <a:r>
              <a:rPr lang="en-US" b="1" dirty="0" smtClean="0"/>
              <a:t>Attachments</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47</a:t>
            </a:fld>
            <a:endParaRPr lang="en-US" dirty="0"/>
          </a:p>
        </p:txBody>
      </p:sp>
    </p:spTree>
    <p:extLst>
      <p:ext uri="{BB962C8B-B14F-4D97-AF65-F5344CB8AC3E}">
        <p14:creationId xmlns:p14="http://schemas.microsoft.com/office/powerpoint/2010/main" val="2058759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Misc.</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48</a:t>
            </a:fld>
            <a:endParaRPr lang="en-US" dirty="0"/>
          </a:p>
        </p:txBody>
      </p:sp>
    </p:spTree>
    <p:extLst>
      <p:ext uri="{BB962C8B-B14F-4D97-AF65-F5344CB8AC3E}">
        <p14:creationId xmlns:p14="http://schemas.microsoft.com/office/powerpoint/2010/main" val="557812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endParaRPr lang="en-US"/>
          </a:p>
        </p:txBody>
      </p:sp>
      <p:sp>
        <p:nvSpPr>
          <p:cNvPr id="3" name="Content Placeholder 2"/>
          <p:cNvSpPr>
            <a:spLocks noGrp="1"/>
          </p:cNvSpPr>
          <p:nvPr>
            <p:ph idx="1"/>
          </p:nvPr>
        </p:nvSpPr>
        <p:spPr/>
        <p:txBody>
          <a:bodyPr/>
          <a:lstStyle/>
          <a:p>
            <a:r>
              <a:rPr lang="en-US" dirty="0" smtClean="0"/>
              <a:t>Speed</a:t>
            </a:r>
          </a:p>
          <a:p>
            <a:r>
              <a:rPr lang="en-US" dirty="0" smtClean="0"/>
              <a:t>Efficiency</a:t>
            </a:r>
          </a:p>
          <a:p>
            <a:r>
              <a:rPr lang="en-US" dirty="0" smtClean="0"/>
              <a:t>Learnability</a:t>
            </a:r>
            <a:endParaRPr lang="en-US" dirty="0"/>
          </a:p>
          <a:p>
            <a:r>
              <a:rPr lang="en-US" dirty="0" smtClean="0"/>
              <a:t>Memorability</a:t>
            </a:r>
          </a:p>
          <a:p>
            <a:r>
              <a:rPr lang="en-US" dirty="0" smtClean="0"/>
              <a:t>User </a:t>
            </a:r>
            <a:r>
              <a:rPr lang="en-US" dirty="0"/>
              <a:t>Preference</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49</a:t>
            </a:fld>
            <a:endParaRPr lang="en-US" dirty="0"/>
          </a:p>
        </p:txBody>
      </p:sp>
    </p:spTree>
    <p:extLst>
      <p:ext uri="{BB962C8B-B14F-4D97-AF65-F5344CB8AC3E}">
        <p14:creationId xmlns:p14="http://schemas.microsoft.com/office/powerpoint/2010/main" val="25543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Rights</a:t>
            </a:r>
            <a:endParaRPr lang="en-US" dirty="0"/>
          </a:p>
        </p:txBody>
      </p:sp>
      <p:pic>
        <p:nvPicPr>
          <p:cNvPr id="4" name="Picture 3"/>
          <p:cNvPicPr>
            <a:picLocks noChangeAspect="1"/>
          </p:cNvPicPr>
          <p:nvPr/>
        </p:nvPicPr>
        <p:blipFill>
          <a:blip r:embed="rId2"/>
          <a:stretch>
            <a:fillRect/>
          </a:stretch>
        </p:blipFill>
        <p:spPr>
          <a:xfrm>
            <a:off x="714281" y="1189324"/>
            <a:ext cx="4238461" cy="4795441"/>
          </a:xfrm>
          <a:prstGeom prst="rect">
            <a:avLst/>
          </a:prstGeom>
        </p:spPr>
      </p:pic>
      <p:sp>
        <p:nvSpPr>
          <p:cNvPr id="6" name="Date Placeholder 5"/>
          <p:cNvSpPr>
            <a:spLocks noGrp="1"/>
          </p:cNvSpPr>
          <p:nvPr>
            <p:ph type="dt" sz="half" idx="10"/>
          </p:nvPr>
        </p:nvSpPr>
        <p:spPr/>
        <p:txBody>
          <a:bodyPr/>
          <a:lstStyle/>
          <a:p>
            <a:r>
              <a:rPr lang="en-US" smtClean="0"/>
              <a:t>24-April-17</a:t>
            </a:r>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7E4F1F3-89CE-45FD-84A5-5DB6D4995480}" type="slidenum">
              <a:rPr lang="en-US" smtClean="0"/>
              <a:t>5</a:t>
            </a:fld>
            <a:endParaRPr lang="en-US" dirty="0"/>
          </a:p>
        </p:txBody>
      </p:sp>
    </p:spTree>
    <p:extLst>
      <p:ext uri="{BB962C8B-B14F-4D97-AF65-F5344CB8AC3E}">
        <p14:creationId xmlns:p14="http://schemas.microsoft.com/office/powerpoint/2010/main" val="733332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smtClean="0"/>
              <a:t>Simple </a:t>
            </a:r>
            <a:r>
              <a:rPr lang="en-US" dirty="0"/>
              <a:t>and natural </a:t>
            </a:r>
            <a:r>
              <a:rPr lang="en-US" dirty="0" smtClean="0"/>
              <a:t>dialogue. </a:t>
            </a:r>
            <a:endParaRPr lang="en-US" dirty="0"/>
          </a:p>
          <a:p>
            <a:pPr lvl="0"/>
            <a:r>
              <a:rPr lang="en-US" dirty="0" smtClean="0"/>
              <a:t>Speaking </a:t>
            </a:r>
            <a:r>
              <a:rPr lang="en-US" dirty="0"/>
              <a:t>the users' language, which means not using technical jargon if you have users who won't understand it. </a:t>
            </a:r>
          </a:p>
          <a:p>
            <a:pPr lvl="0"/>
            <a:r>
              <a:rPr lang="en-US" dirty="0"/>
              <a:t>Minimizing the users' memory load, so they don't have to remember too much. </a:t>
            </a:r>
          </a:p>
          <a:p>
            <a:pPr lvl="0"/>
            <a:r>
              <a:rPr lang="en-US" dirty="0"/>
              <a:t>Being consistent, and that means consistent within your own application, but also consistent with what users are used to interacting with. </a:t>
            </a:r>
          </a:p>
          <a:p>
            <a:pPr lvl="0"/>
            <a:r>
              <a:rPr lang="en-US" dirty="0"/>
              <a:t>Giving good feedback. </a:t>
            </a:r>
          </a:p>
          <a:p>
            <a:pPr lvl="0"/>
            <a:r>
              <a:rPr lang="en-US" dirty="0"/>
              <a:t>Providing clearly marked exits so if the user doesn't know what they want to do, they can get out. </a:t>
            </a:r>
          </a:p>
          <a:p>
            <a:pPr lvl="0"/>
            <a:r>
              <a:rPr lang="en-US" dirty="0"/>
              <a:t>Having shortcuts for expert users. </a:t>
            </a:r>
          </a:p>
          <a:p>
            <a:pPr lvl="0"/>
            <a:r>
              <a:rPr lang="en-US" dirty="0"/>
              <a:t>Preventing errors. </a:t>
            </a:r>
          </a:p>
          <a:p>
            <a:pPr lvl="0"/>
            <a:r>
              <a:rPr lang="en-US" dirty="0"/>
              <a:t>Giving good error messages, </a:t>
            </a:r>
          </a:p>
          <a:p>
            <a:pPr lvl="0"/>
            <a:r>
              <a:rPr lang="en-US" dirty="0" smtClean="0"/>
              <a:t>Providing </a:t>
            </a:r>
            <a:r>
              <a:rPr lang="en-US" dirty="0"/>
              <a:t>help in documentation. </a:t>
            </a:r>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50</a:t>
            </a:fld>
            <a:endParaRPr lang="en-US" dirty="0"/>
          </a:p>
        </p:txBody>
      </p:sp>
    </p:spTree>
    <p:extLst>
      <p:ext uri="{BB962C8B-B14F-4D97-AF65-F5344CB8AC3E}">
        <p14:creationId xmlns:p14="http://schemas.microsoft.com/office/powerpoint/2010/main" val="18571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 State Flow Diagram</a:t>
            </a:r>
            <a:endParaRPr lang="en-US" dirty="0"/>
          </a:p>
        </p:txBody>
      </p:sp>
      <p:pic>
        <p:nvPicPr>
          <p:cNvPr id="1026" name="Picture 2" descr="C:\Users\n67154\Documents\ARCI_SWFT\PCD_Help_files\StateFl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322590"/>
            <a:ext cx="723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6</a:t>
            </a:fld>
            <a:endParaRPr lang="en-US" dirty="0"/>
          </a:p>
        </p:txBody>
      </p:sp>
    </p:spTree>
    <p:extLst>
      <p:ext uri="{BB962C8B-B14F-4D97-AF65-F5344CB8AC3E}">
        <p14:creationId xmlns:p14="http://schemas.microsoft.com/office/powerpoint/2010/main" val="3813774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Program Control Directives</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7</a:t>
            </a:fld>
            <a:endParaRPr lang="en-US" dirty="0"/>
          </a:p>
        </p:txBody>
      </p:sp>
      <p:pic>
        <p:nvPicPr>
          <p:cNvPr id="7" name="Picture 6"/>
          <p:cNvPicPr>
            <a:picLocks noChangeAspect="1"/>
          </p:cNvPicPr>
          <p:nvPr/>
        </p:nvPicPr>
        <p:blipFill>
          <a:blip r:embed="rId2"/>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8760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8</a:t>
            </a:fld>
            <a:endParaRPr lang="en-US" dirty="0"/>
          </a:p>
        </p:txBody>
      </p:sp>
      <p:pic>
        <p:nvPicPr>
          <p:cNvPr id="7" name="Picture 6"/>
          <p:cNvPicPr>
            <a:picLocks noChangeAspect="1"/>
          </p:cNvPicPr>
          <p:nvPr/>
        </p:nvPicPr>
        <p:blipFill>
          <a:blip r:embed="rId2"/>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516604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9</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b="1" dirty="0"/>
              <a:t>  </a:t>
            </a:r>
          </a:p>
          <a:p>
            <a:pPr>
              <a:tabLst>
                <a:tab pos="1144588" algn="l"/>
                <a:tab pos="4171950" algn="l"/>
              </a:tabLst>
            </a:pPr>
            <a:r>
              <a:rPr lang="en-US" sz="1000" b="1" dirty="0" smtClean="0"/>
              <a:t>Reference</a:t>
            </a:r>
            <a:r>
              <a:rPr lang="en-US" sz="1000" b="1" dirty="0"/>
              <a:t>: </a:t>
            </a:r>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936535" y="429340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936535" y="2925584"/>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936535" y="247443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517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3633</TotalTime>
  <Words>2836</Words>
  <Application>Microsoft Office PowerPoint</Application>
  <PresentationFormat>On-screen Show (4:3)</PresentationFormat>
  <Paragraphs>1261</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Courier New</vt:lpstr>
      <vt:lpstr>Office Theme</vt:lpstr>
      <vt:lpstr>Program Control Directive PCD “Next”</vt:lpstr>
      <vt:lpstr>Program Control Directive (PCD)</vt:lpstr>
      <vt:lpstr>PCD Existing Infrastructure</vt:lpstr>
      <vt:lpstr>Notes</vt:lpstr>
      <vt:lpstr>PCD Rights</vt:lpstr>
      <vt:lpstr>PCD State Flow Diagram</vt:lpstr>
      <vt:lpstr>Program Control Directives</vt:lpstr>
      <vt:lpstr>PCD Summary</vt:lpstr>
      <vt:lpstr>Current PCD Entry Screen</vt:lpstr>
      <vt:lpstr>Approve PCD</vt:lpstr>
      <vt:lpstr>View PCD</vt:lpstr>
      <vt:lpstr>PCD Search</vt:lpstr>
      <vt:lpstr>PCD Report</vt:lpstr>
      <vt:lpstr>PCD Statistics</vt:lpstr>
      <vt:lpstr>PCD Notification</vt:lpstr>
      <vt:lpstr>PCD Users Guide</vt:lpstr>
      <vt:lpstr>Things I need to look into in PCD</vt:lpstr>
      <vt:lpstr>Notes</vt:lpstr>
      <vt:lpstr>PCD Objects</vt:lpstr>
      <vt:lpstr>PCD Fields</vt:lpstr>
      <vt:lpstr>Security</vt:lpstr>
      <vt:lpstr>Click Routes</vt:lpstr>
      <vt:lpstr>Program Control Directive Tracker (PCDT)</vt:lpstr>
      <vt:lpstr>PCD “Tracker”</vt:lpstr>
      <vt:lpstr>Definitions (move to end)</vt:lpstr>
      <vt:lpstr>PCD Tracker Objects Level II</vt:lpstr>
      <vt:lpstr>Hardware List Examples</vt:lpstr>
      <vt:lpstr>PCD Tracker Objects Level III</vt:lpstr>
      <vt:lpstr>Requirements PCD Tracking Data Entry/Review</vt:lpstr>
      <vt:lpstr>PCD Tracker Flow</vt:lpstr>
      <vt:lpstr>PCD Tracker State Flow Diagram</vt:lpstr>
      <vt:lpstr>PCD “Next” Infrastructure</vt:lpstr>
      <vt:lpstr>PCD Tracker Objects Level I</vt:lpstr>
      <vt:lpstr>Engineering Release Workflow</vt:lpstr>
      <vt:lpstr>PCD Workflow</vt:lpstr>
      <vt:lpstr>Purchase Requisition Workflow</vt:lpstr>
      <vt:lpstr>Order Status</vt:lpstr>
      <vt:lpstr>Change Log</vt:lpstr>
      <vt:lpstr>PCD Screenshots</vt:lpstr>
      <vt:lpstr>Classification</vt:lpstr>
      <vt:lpstr>Contract(s) / Purchase Order(s)</vt:lpstr>
      <vt:lpstr>Approver(s)</vt:lpstr>
      <vt:lpstr>Action Responsible Person(s) / Additional Recipient(s)</vt:lpstr>
      <vt:lpstr>Programs</vt:lpstr>
      <vt:lpstr>Attachments</vt:lpstr>
      <vt:lpstr>View Printable Version</vt:lpstr>
      <vt:lpstr>PCD Report Elements</vt:lpstr>
      <vt:lpstr>Misc.</vt:lpstr>
      <vt:lpstr>PowerPoint Presentation</vt:lpstr>
      <vt:lpstr>PowerPoint Presentation</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“Next”</dc:title>
  <dc:creator>Gene Belford</dc:creator>
  <cp:lastModifiedBy>Gene Belford</cp:lastModifiedBy>
  <cp:revision>182</cp:revision>
  <cp:lastPrinted>2017-04-27T16:59:36Z</cp:lastPrinted>
  <dcterms:created xsi:type="dcterms:W3CDTF">2017-04-24T14:28:18Z</dcterms:created>
  <dcterms:modified xsi:type="dcterms:W3CDTF">2017-05-08T11:41:41Z</dcterms:modified>
</cp:coreProperties>
</file>