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256" r:id="rId2"/>
    <p:sldId id="259" r:id="rId3"/>
    <p:sldId id="266" r:id="rId4"/>
    <p:sldId id="261" r:id="rId5"/>
    <p:sldId id="260" r:id="rId6"/>
    <p:sldId id="270" r:id="rId7"/>
    <p:sldId id="303" r:id="rId8"/>
    <p:sldId id="267" r:id="rId9"/>
    <p:sldId id="304" r:id="rId10"/>
    <p:sldId id="283" r:id="rId11"/>
    <p:sldId id="279" r:id="rId12"/>
    <p:sldId id="262" r:id="rId13"/>
    <p:sldId id="268" r:id="rId14"/>
    <p:sldId id="265" r:id="rId15"/>
    <p:sldId id="263" r:id="rId16"/>
    <p:sldId id="264" r:id="rId17"/>
    <p:sldId id="294" r:id="rId18"/>
    <p:sldId id="295" r:id="rId19"/>
    <p:sldId id="298" r:id="rId20"/>
    <p:sldId id="296" r:id="rId21"/>
    <p:sldId id="297" r:id="rId22"/>
    <p:sldId id="274" r:id="rId23"/>
    <p:sldId id="290" r:id="rId24"/>
    <p:sldId id="292" r:id="rId25"/>
    <p:sldId id="291" r:id="rId26"/>
    <p:sldId id="289" r:id="rId27"/>
    <p:sldId id="281" r:id="rId28"/>
    <p:sldId id="282" r:id="rId29"/>
    <p:sldId id="284" r:id="rId30"/>
    <p:sldId id="285" r:id="rId31"/>
    <p:sldId id="286" r:id="rId32"/>
    <p:sldId id="280" r:id="rId33"/>
    <p:sldId id="275" r:id="rId34"/>
    <p:sldId id="276" r:id="rId35"/>
    <p:sldId id="277" r:id="rId36"/>
    <p:sldId id="271" r:id="rId37"/>
    <p:sldId id="278" r:id="rId38"/>
    <p:sldId id="272" r:id="rId39"/>
    <p:sldId id="287" r:id="rId40"/>
    <p:sldId id="288" r:id="rId41"/>
    <p:sldId id="293" r:id="rId42"/>
    <p:sldId id="302" r:id="rId43"/>
    <p:sldId id="299" r:id="rId44"/>
    <p:sldId id="300"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2" autoAdjust="0"/>
    <p:restoredTop sz="79357" autoAdjust="0"/>
  </p:normalViewPr>
  <p:slideViewPr>
    <p:cSldViewPr snapToGrid="0" showGuides="1">
      <p:cViewPr varScale="1">
        <p:scale>
          <a:sx n="99" d="100"/>
          <a:sy n="99" d="100"/>
        </p:scale>
        <p:origin x="1266" y="78"/>
      </p:cViewPr>
      <p:guideLst>
        <p:guide orient="horz" pos="2160"/>
        <p:guide pos="2880"/>
      </p:guideLst>
    </p:cSldViewPr>
  </p:slideViewPr>
  <p:outlineViewPr>
    <p:cViewPr>
      <p:scale>
        <a:sx n="33" d="100"/>
        <a:sy n="33" d="100"/>
      </p:scale>
      <p:origin x="0" y="-840"/>
    </p:cViewPr>
  </p:outlineViewPr>
  <p:notesTextViewPr>
    <p:cViewPr>
      <p:scale>
        <a:sx n="3" d="2"/>
        <a:sy n="3" d="2"/>
      </p:scale>
      <p:origin x="0" y="0"/>
    </p:cViewPr>
  </p:notesTextViewPr>
  <p:sorterViewPr>
    <p:cViewPr>
      <p:scale>
        <a:sx n="70" d="100"/>
        <a:sy n="70" d="100"/>
      </p:scale>
      <p:origin x="0" y="0"/>
    </p:cViewPr>
  </p:sorterViewPr>
  <p:notesViewPr>
    <p:cSldViewPr snapToGrid="0" showGuides="1">
      <p:cViewPr varScale="1">
        <p:scale>
          <a:sx n="94" d="100"/>
          <a:sy n="94" d="100"/>
        </p:scale>
        <p:origin x="2838" y="-4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1D549E1-D908-4C41-8EC0-B78C7FFA6B16}" type="datetimeFigureOut">
              <a:rPr lang="en-US" smtClean="0"/>
              <a:t>5/10/2017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527D2F5-B07E-49D3-A694-925E5CCC014B}" type="slidenum">
              <a:rPr lang="en-US" smtClean="0"/>
              <a:t>‹#›</a:t>
            </a:fld>
            <a:endParaRPr lang="en-US"/>
          </a:p>
        </p:txBody>
      </p:sp>
    </p:spTree>
    <p:extLst>
      <p:ext uri="{BB962C8B-B14F-4D97-AF65-F5344CB8AC3E}">
        <p14:creationId xmlns:p14="http://schemas.microsoft.com/office/powerpoint/2010/main" val="10064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DO2</a:t>
            </a:r>
          </a:p>
          <a:p>
            <a:pPr marL="228600" indent="-228600">
              <a:buFont typeface="+mj-lt"/>
              <a:buAutoNum type="arabicPeriod"/>
            </a:pPr>
            <a:r>
              <a:rPr lang="en-US" dirty="0" smtClean="0"/>
              <a:t>DO3</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a:t>
            </a:fld>
            <a:endParaRPr lang="en-US" dirty="0"/>
          </a:p>
        </p:txBody>
      </p:sp>
    </p:spTree>
    <p:extLst>
      <p:ext uri="{BB962C8B-B14F-4D97-AF65-F5344CB8AC3E}">
        <p14:creationId xmlns:p14="http://schemas.microsoft.com/office/powerpoint/2010/main" val="370328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11</a:t>
            </a:fld>
            <a:endParaRPr lang="en-US"/>
          </a:p>
        </p:txBody>
      </p:sp>
    </p:spTree>
    <p:extLst>
      <p:ext uri="{BB962C8B-B14F-4D97-AF65-F5344CB8AC3E}">
        <p14:creationId xmlns:p14="http://schemas.microsoft.com/office/powerpoint/2010/main" val="193855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12</a:t>
            </a:fld>
            <a:endParaRPr lang="en-US"/>
          </a:p>
        </p:txBody>
      </p:sp>
    </p:spTree>
    <p:extLst>
      <p:ext uri="{BB962C8B-B14F-4D97-AF65-F5344CB8AC3E}">
        <p14:creationId xmlns:p14="http://schemas.microsoft.com/office/powerpoint/2010/main" val="3919881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27D2F5-B07E-49D3-A694-925E5CCC014B}" type="slidenum">
              <a:rPr lang="en-US" smtClean="0"/>
              <a:t>13</a:t>
            </a:fld>
            <a:endParaRPr lang="en-US"/>
          </a:p>
        </p:txBody>
      </p:sp>
    </p:spTree>
    <p:extLst>
      <p:ext uri="{BB962C8B-B14F-4D97-AF65-F5344CB8AC3E}">
        <p14:creationId xmlns:p14="http://schemas.microsoft.com/office/powerpoint/2010/main" val="330717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DO2</a:t>
            </a:r>
          </a:p>
          <a:p>
            <a:pPr marL="228600" indent="-228600">
              <a:buFont typeface="+mj-lt"/>
              <a:buAutoNum type="arabicPeriod"/>
            </a:pPr>
            <a:r>
              <a:rPr lang="en-US" dirty="0" smtClean="0"/>
              <a:t>DO3</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15</a:t>
            </a:fld>
            <a:endParaRPr lang="en-US"/>
          </a:p>
        </p:txBody>
      </p:sp>
    </p:spTree>
    <p:extLst>
      <p:ext uri="{BB962C8B-B14F-4D97-AF65-F5344CB8AC3E}">
        <p14:creationId xmlns:p14="http://schemas.microsoft.com/office/powerpoint/2010/main" val="368910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16</a:t>
            </a:fld>
            <a:endParaRPr lang="en-US"/>
          </a:p>
        </p:txBody>
      </p:sp>
    </p:spTree>
    <p:extLst>
      <p:ext uri="{BB962C8B-B14F-4D97-AF65-F5344CB8AC3E}">
        <p14:creationId xmlns:p14="http://schemas.microsoft.com/office/powerpoint/2010/main" val="4126078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Allows the user to select a value</a:t>
            </a:r>
            <a:r>
              <a:rPr lang="en-US" baseline="0" dirty="0" smtClean="0"/>
              <a:t> to populate a selection box.  This could be either a separate popup, or a drop down list box depending on the standards used.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a:t>
            </a:r>
            <a:r>
              <a:rPr lang="en-US" baseline="0" dirty="0" smtClean="0"/>
              <a:t> system shall only display active &lt;enumeration value(s)&gt;.</a:t>
            </a:r>
          </a:p>
          <a:p>
            <a:pPr marL="228600" lvl="0" indent="-228600">
              <a:buFont typeface="+mj-lt"/>
              <a:buAutoNum type="arabicPeriod"/>
            </a:pPr>
            <a:r>
              <a:rPr lang="en-US" baseline="0" dirty="0" smtClean="0"/>
              <a:t>The system shall only use inactive &lt;enumeration values(s)&gt; for display of historical records.</a:t>
            </a:r>
          </a:p>
          <a:p>
            <a:pPr marL="228600" lvl="0" indent="-228600">
              <a:buFont typeface="+mj-lt"/>
              <a:buAutoNum type="arabicPeriod"/>
            </a:pPr>
            <a:r>
              <a:rPr lang="en-US" baseline="0" dirty="0" smtClean="0"/>
              <a:t>The system shall use the &lt;sort order&gt; as the default display order.</a:t>
            </a:r>
            <a:endParaRPr lang="en-US" dirty="0" smtClean="0"/>
          </a:p>
          <a:p>
            <a:pPr marL="228600" lvl="0" indent="-228600">
              <a:buFont typeface="+mj-lt"/>
              <a:buAutoNum type="arabicPeriod"/>
            </a:pPr>
            <a:r>
              <a:rPr lang="en-US" dirty="0" smtClean="0"/>
              <a:t>The system shall allow the user to select many values were</a:t>
            </a:r>
            <a:r>
              <a:rPr lang="en-US" baseline="0" dirty="0" smtClean="0"/>
              <a:t> appropriate.</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code value is distinct.</a:t>
            </a:r>
          </a:p>
          <a:p>
            <a:pPr marL="228600" indent="-228600">
              <a:buFont typeface="+mj-lt"/>
              <a:buAutoNum type="arabicPeriod"/>
            </a:pPr>
            <a:r>
              <a:rPr lang="en-US" dirty="0" smtClean="0"/>
              <a:t>The</a:t>
            </a:r>
            <a:r>
              <a:rPr lang="en-US" baseline="0" dirty="0" smtClean="0"/>
              <a:t> code name is distinct.</a:t>
            </a:r>
            <a:endParaRPr lang="en-US" dirty="0" smtClean="0"/>
          </a:p>
          <a:p>
            <a:pPr marL="228600" indent="-228600">
              <a:buFont typeface="+mj-lt"/>
              <a:buAutoNum type="arabicPeriod"/>
            </a:pPr>
            <a:r>
              <a:rPr lang="en-US" dirty="0" smtClean="0"/>
              <a:t>The list will only contain valid</a:t>
            </a:r>
            <a:r>
              <a:rPr lang="en-US" baseline="0" dirty="0" smtClean="0"/>
              <a:t>/&lt;active&gt; codes.  </a:t>
            </a:r>
          </a:p>
          <a:p>
            <a:pPr marL="228600" indent="-228600">
              <a:buFont typeface="+mj-lt"/>
              <a:buAutoNum type="arabicPeriod"/>
            </a:pPr>
            <a:r>
              <a:rPr lang="en-US" baseline="0" dirty="0" smtClean="0"/>
              <a:t>Codes that are inactive will this be displayable for historical data.</a:t>
            </a:r>
          </a:p>
          <a:p>
            <a:pPr marL="228600" indent="-228600">
              <a:buFont typeface="+mj-lt"/>
              <a:buAutoNum type="arabicPeriod"/>
            </a:pPr>
            <a:r>
              <a:rPr lang="en-US" baseline="0" dirty="0" smtClean="0"/>
              <a:t>Selection/validation of enumeration values will use the &lt;enumeration code&gt; and &lt;enumeration value code&gt;.</a:t>
            </a:r>
            <a:endParaRPr lang="en-US" dirty="0" smtClean="0"/>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18</a:t>
            </a:fld>
            <a:endParaRPr lang="en-US"/>
          </a:p>
        </p:txBody>
      </p:sp>
    </p:spTree>
    <p:extLst>
      <p:ext uri="{BB962C8B-B14F-4D97-AF65-F5344CB8AC3E}">
        <p14:creationId xmlns:p14="http://schemas.microsoft.com/office/powerpoint/2010/main" val="4118268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DO2</a:t>
            </a:r>
          </a:p>
          <a:p>
            <a:pPr marL="228600" indent="-228600">
              <a:buFont typeface="+mj-lt"/>
              <a:buAutoNum type="arabicPeriod"/>
            </a:pPr>
            <a:r>
              <a:rPr lang="en-US" dirty="0" smtClean="0"/>
              <a:t>DO3</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19</a:t>
            </a:fld>
            <a:endParaRPr lang="en-US"/>
          </a:p>
        </p:txBody>
      </p:sp>
    </p:spTree>
    <p:extLst>
      <p:ext uri="{BB962C8B-B14F-4D97-AF65-F5344CB8AC3E}">
        <p14:creationId xmlns:p14="http://schemas.microsoft.com/office/powerpoint/2010/main" val="294268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Enumeration Types</a:t>
            </a:r>
          </a:p>
          <a:p>
            <a:pPr marL="228600" indent="-228600">
              <a:buFont typeface="+mj-lt"/>
              <a:buAutoNum type="arabicPeriod"/>
            </a:pPr>
            <a:r>
              <a:rPr lang="en-US" dirty="0" smtClean="0"/>
              <a:t>Enumeration</a:t>
            </a:r>
            <a:r>
              <a:rPr lang="en-US" baseline="0" dirty="0" smtClean="0"/>
              <a:t> Values</a:t>
            </a:r>
            <a:endParaRPr lang="en-US" dirty="0" smtClean="0"/>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20</a:t>
            </a:fld>
            <a:endParaRPr lang="en-US"/>
          </a:p>
        </p:txBody>
      </p:sp>
    </p:spTree>
    <p:extLst>
      <p:ext uri="{BB962C8B-B14F-4D97-AF65-F5344CB8AC3E}">
        <p14:creationId xmlns:p14="http://schemas.microsoft.com/office/powerpoint/2010/main" val="1383437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21</a:t>
            </a:fld>
            <a:endParaRPr lang="en-US"/>
          </a:p>
        </p:txBody>
      </p:sp>
    </p:spTree>
    <p:extLst>
      <p:ext uri="{BB962C8B-B14F-4D97-AF65-F5344CB8AC3E}">
        <p14:creationId xmlns:p14="http://schemas.microsoft.com/office/powerpoint/2010/main" val="349352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23</a:t>
            </a:fld>
            <a:endParaRPr lang="en-US"/>
          </a:p>
        </p:txBody>
      </p:sp>
    </p:spTree>
    <p:extLst>
      <p:ext uri="{BB962C8B-B14F-4D97-AF65-F5344CB8AC3E}">
        <p14:creationId xmlns:p14="http://schemas.microsoft.com/office/powerpoint/2010/main" val="188132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Upon user initial connection, the system will display</a:t>
            </a:r>
            <a:r>
              <a:rPr lang="en-US" baseline="0" dirty="0" smtClean="0"/>
              <a:t> a list of tasks/actions, in descending ‘due date’ order, that the user is responsible for.</a:t>
            </a:r>
          </a:p>
          <a:p>
            <a:pPr lvl="0"/>
            <a:endParaRPr lang="en-US" dirty="0" smtClean="0"/>
          </a:p>
          <a:p>
            <a:pPr lvl="0"/>
            <a:r>
              <a:rPr lang="en-US" dirty="0" smtClean="0"/>
              <a:t>Requirements</a:t>
            </a:r>
          </a:p>
          <a:p>
            <a:pPr marL="228600" lvl="0" indent="-228600">
              <a:buFont typeface="+mj-lt"/>
              <a:buAutoNum type="arabicPeriod"/>
            </a:pPr>
            <a:r>
              <a:rPr lang="en-US" baseline="0" dirty="0" smtClean="0"/>
              <a:t>The system will allow the &lt;users&gt; to sort upon any of the data columns.  </a:t>
            </a:r>
          </a:p>
          <a:p>
            <a:pPr marL="228600" lvl="0" indent="-228600">
              <a:buFont typeface="+mj-lt"/>
              <a:buAutoNum type="arabicPeriod"/>
            </a:pPr>
            <a:r>
              <a:rPr lang="en-US" baseline="0" dirty="0" smtClean="0"/>
              <a:t>The system will allow the &lt;users&gt; to select a &lt;task&gt; to open.  </a:t>
            </a:r>
          </a:p>
          <a:p>
            <a:pPr marL="228600" lvl="0" indent="-228600">
              <a:buFont typeface="+mj-lt"/>
              <a:buAutoNum type="arabicPeriod"/>
            </a:pPr>
            <a:r>
              <a:rPr lang="en-US" baseline="0" dirty="0" smtClean="0"/>
              <a:t>The system shall allow &lt;authorized users&gt; with the &lt;appropriate rights&gt; to add new tasking.  </a:t>
            </a:r>
          </a:p>
          <a:p>
            <a:pPr marL="228600" lvl="0" indent="-228600">
              <a:buFont typeface="+mj-lt"/>
              <a:buAutoNum type="arabicPeriod"/>
            </a:pPr>
            <a:r>
              <a:rPr lang="en-US" baseline="0" dirty="0" smtClean="0"/>
              <a:t>The system shall allow &lt;authorized users&gt; with the &lt;appropriate rights&gt; to access administrative functions</a:t>
            </a:r>
          </a:p>
          <a:p>
            <a:pPr marL="228600" lvl="0" indent="-228600">
              <a:buFont typeface="+mj-lt"/>
              <a:buAutoNum type="arabicPeriod"/>
            </a:pPr>
            <a:r>
              <a:rPr lang="en-US" baseline="0" dirty="0" smtClean="0"/>
              <a:t>Search</a:t>
            </a:r>
          </a:p>
          <a:p>
            <a:pPr marL="228600" lvl="0" indent="-228600">
              <a:buFont typeface="+mj-lt"/>
              <a:buAutoNum type="arabicPeriod"/>
            </a:pPr>
            <a:r>
              <a:rPr lang="en-US" baseline="0" dirty="0" smtClean="0"/>
              <a:t>The system shall highlight &lt;tasks&gt; due with X number of days.</a:t>
            </a:r>
            <a:endParaRPr lang="en-US" dirty="0" smtClean="0"/>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endParaRPr lang="en-US" dirty="0" smtClean="0"/>
          </a:p>
          <a:p>
            <a:endParaRPr lang="en-US" dirty="0" smtClean="0"/>
          </a:p>
          <a:p>
            <a:r>
              <a:rPr lang="en-US" dirty="0" smtClean="0"/>
              <a:t>Business Rules</a:t>
            </a:r>
          </a:p>
          <a:p>
            <a:pPr marL="228600" indent="-228600">
              <a:buFont typeface="+mj-lt"/>
              <a:buAutoNum type="arabicPeriod"/>
            </a:pPr>
            <a:r>
              <a:rPr lang="en-US" dirty="0" smtClean="0"/>
              <a:t>X</a:t>
            </a:r>
          </a:p>
          <a:p>
            <a:pPr marL="228600" indent="-228600">
              <a:buFont typeface="+mj-lt"/>
              <a:buAutoNum type="arabicPeriod"/>
            </a:pPr>
            <a:r>
              <a:rPr lang="en-US" dirty="0" smtClean="0"/>
              <a:t>Y</a:t>
            </a:r>
          </a:p>
          <a:p>
            <a:pPr marL="228600" indent="-228600">
              <a:buFont typeface="+mj-lt"/>
              <a:buAutoNum type="arabicPeriod"/>
            </a:pPr>
            <a:r>
              <a:rPr lang="en-US" dirty="0" smtClean="0"/>
              <a:t>Z</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Users</a:t>
            </a:r>
          </a:p>
          <a:p>
            <a:pPr marL="228600" indent="-228600">
              <a:buFont typeface="+mj-lt"/>
              <a:buAutoNum type="arabicPeriod"/>
            </a:pPr>
            <a:r>
              <a:rPr lang="en-US" dirty="0" smtClean="0"/>
              <a:t>Tasks</a:t>
            </a:r>
          </a:p>
          <a:p>
            <a:pPr marL="228600" indent="-228600">
              <a:buFont typeface="+mj-lt"/>
              <a:buAutoNum type="arabicPeriod"/>
            </a:pPr>
            <a:endParaRPr lang="en-US" dirty="0" smtClean="0"/>
          </a:p>
          <a:p>
            <a:pPr marL="0" indent="0">
              <a:buFont typeface="+mj-lt"/>
              <a:buNone/>
            </a:pPr>
            <a:r>
              <a:rPr lang="en-US" dirty="0" smtClean="0"/>
              <a:t>Complexity 		7</a:t>
            </a:r>
          </a:p>
          <a:p>
            <a:pPr marL="171450" indent="-171450">
              <a:buFont typeface="Arial" panose="020B0604020202020204" pitchFamily="34" charset="0"/>
              <a:buChar char="•"/>
            </a:pPr>
            <a:r>
              <a:rPr lang="en-US" dirty="0" smtClean="0"/>
              <a:t>Inputs		3</a:t>
            </a:r>
          </a:p>
          <a:p>
            <a:pPr marL="171450" indent="-171450">
              <a:buFont typeface="Arial" panose="020B0604020202020204" pitchFamily="34" charset="0"/>
              <a:buChar char="•"/>
            </a:pPr>
            <a:r>
              <a:rPr lang="en-US" dirty="0" smtClean="0"/>
              <a:t>Outputs		1</a:t>
            </a:r>
          </a:p>
          <a:p>
            <a:pPr marL="171450" indent="-171450">
              <a:buFont typeface="Arial" panose="020B0604020202020204" pitchFamily="34" charset="0"/>
              <a:buChar char="•"/>
            </a:pPr>
            <a:r>
              <a:rPr lang="en-US" dirty="0" smtClean="0"/>
              <a:t>Inquires		1</a:t>
            </a:r>
          </a:p>
          <a:p>
            <a:pPr marL="171450" indent="-171450">
              <a:buFont typeface="Arial" panose="020B0604020202020204" pitchFamily="34" charset="0"/>
              <a:buChar char="•"/>
            </a:pPr>
            <a:r>
              <a:rPr lang="en-US" dirty="0" smtClean="0"/>
              <a:t>Files/Tables		2</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a:t>
            </a:fld>
            <a:endParaRPr lang="en-US" dirty="0"/>
          </a:p>
        </p:txBody>
      </p:sp>
    </p:spTree>
    <p:extLst>
      <p:ext uri="{BB962C8B-B14F-4D97-AF65-F5344CB8AC3E}">
        <p14:creationId xmlns:p14="http://schemas.microsoft.com/office/powerpoint/2010/main" val="574562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24</a:t>
            </a:fld>
            <a:endParaRPr lang="en-US"/>
          </a:p>
        </p:txBody>
      </p:sp>
    </p:spTree>
    <p:extLst>
      <p:ext uri="{BB962C8B-B14F-4D97-AF65-F5344CB8AC3E}">
        <p14:creationId xmlns:p14="http://schemas.microsoft.com/office/powerpoint/2010/main" val="3780605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25</a:t>
            </a:fld>
            <a:endParaRPr lang="en-US"/>
          </a:p>
        </p:txBody>
      </p:sp>
    </p:spTree>
    <p:extLst>
      <p:ext uri="{BB962C8B-B14F-4D97-AF65-F5344CB8AC3E}">
        <p14:creationId xmlns:p14="http://schemas.microsoft.com/office/powerpoint/2010/main" val="100657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27</a:t>
            </a:fld>
            <a:endParaRPr lang="en-US"/>
          </a:p>
        </p:txBody>
      </p:sp>
    </p:spTree>
    <p:extLst>
      <p:ext uri="{BB962C8B-B14F-4D97-AF65-F5344CB8AC3E}">
        <p14:creationId xmlns:p14="http://schemas.microsoft.com/office/powerpoint/2010/main" val="258961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29</a:t>
            </a:fld>
            <a:endParaRPr lang="en-US"/>
          </a:p>
        </p:txBody>
      </p:sp>
    </p:spTree>
    <p:extLst>
      <p:ext uri="{BB962C8B-B14F-4D97-AF65-F5344CB8AC3E}">
        <p14:creationId xmlns:p14="http://schemas.microsoft.com/office/powerpoint/2010/main" val="468545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30</a:t>
            </a:fld>
            <a:endParaRPr lang="en-US"/>
          </a:p>
        </p:txBody>
      </p:sp>
    </p:spTree>
    <p:extLst>
      <p:ext uri="{BB962C8B-B14F-4D97-AF65-F5344CB8AC3E}">
        <p14:creationId xmlns:p14="http://schemas.microsoft.com/office/powerpoint/2010/main" val="3988156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31</a:t>
            </a:fld>
            <a:endParaRPr lang="en-US"/>
          </a:p>
        </p:txBody>
      </p:sp>
    </p:spTree>
    <p:extLst>
      <p:ext uri="{BB962C8B-B14F-4D97-AF65-F5344CB8AC3E}">
        <p14:creationId xmlns:p14="http://schemas.microsoft.com/office/powerpoint/2010/main" val="2711839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33</a:t>
            </a:fld>
            <a:endParaRPr lang="en-US"/>
          </a:p>
        </p:txBody>
      </p:sp>
    </p:spTree>
    <p:extLst>
      <p:ext uri="{BB962C8B-B14F-4D97-AF65-F5344CB8AC3E}">
        <p14:creationId xmlns:p14="http://schemas.microsoft.com/office/powerpoint/2010/main" val="146366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34</a:t>
            </a:fld>
            <a:endParaRPr lang="en-US"/>
          </a:p>
        </p:txBody>
      </p:sp>
    </p:spTree>
    <p:extLst>
      <p:ext uri="{BB962C8B-B14F-4D97-AF65-F5344CB8AC3E}">
        <p14:creationId xmlns:p14="http://schemas.microsoft.com/office/powerpoint/2010/main" val="2340515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35</a:t>
            </a:fld>
            <a:endParaRPr lang="en-US"/>
          </a:p>
        </p:txBody>
      </p:sp>
    </p:spTree>
    <p:extLst>
      <p:ext uri="{BB962C8B-B14F-4D97-AF65-F5344CB8AC3E}">
        <p14:creationId xmlns:p14="http://schemas.microsoft.com/office/powerpoint/2010/main" val="216929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36</a:t>
            </a:fld>
            <a:endParaRPr lang="en-US"/>
          </a:p>
        </p:txBody>
      </p:sp>
    </p:spTree>
    <p:extLst>
      <p:ext uri="{BB962C8B-B14F-4D97-AF65-F5344CB8AC3E}">
        <p14:creationId xmlns:p14="http://schemas.microsoft.com/office/powerpoint/2010/main" val="325551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From this HMI the user will enter common information needed by, or status information for a related set of tasks.</a:t>
            </a:r>
            <a:r>
              <a:rPr lang="en-US" baseline="0" dirty="0" smtClean="0"/>
              <a:t>  When the user clicks on the ‘Add Task’ button the system will switch to the &lt;task Maintenance&gt; page.  (Can the ‘Add Task’ be merged into ‘Task Maintenance’.)  When the user clicks on the ‘Copy Existing Tasker’ a new tasker will be created.  (Do the tasks when copy also, or is that a option that should be proved?)  </a:t>
            </a:r>
          </a:p>
          <a:p>
            <a:pPr lvl="1"/>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Sort/filter?</a:t>
            </a:r>
            <a:endParaRPr lang="en-US" dirty="0" smtClean="0"/>
          </a:p>
          <a:p>
            <a:pPr lvl="0"/>
            <a:r>
              <a:rPr lang="en-US" dirty="0" smtClean="0"/>
              <a:t> </a:t>
            </a:r>
          </a:p>
          <a:p>
            <a:pPr lvl="0"/>
            <a:r>
              <a:rPr lang="en-US" dirty="0" smtClean="0"/>
              <a:t>Requirements</a:t>
            </a:r>
          </a:p>
          <a:p>
            <a:pPr marL="228600" lvl="0" indent="-228600">
              <a:buFont typeface="+mj-lt"/>
              <a:buAutoNum type="arabicPeriod"/>
            </a:pPr>
            <a:r>
              <a:rPr lang="en-US" dirty="0" smtClean="0"/>
              <a:t>The</a:t>
            </a:r>
            <a:r>
              <a:rPr lang="en-US" baseline="0" dirty="0" smtClean="0"/>
              <a:t> system will all the &lt;users&gt; to add, update and remove &lt;tasks&gt;.  </a:t>
            </a:r>
          </a:p>
          <a:p>
            <a:pPr marL="228600" lvl="0" indent="-228600">
              <a:buFont typeface="+mj-lt"/>
              <a:buAutoNum type="arabicPeriod"/>
            </a:pPr>
            <a:r>
              <a:rPr lang="en-US" baseline="0" dirty="0" smtClean="0"/>
              <a:t>The system will allow the &lt;users&gt; to copy an existing &lt;tasker&gt; into a new &lt;tasker&gt;.  </a:t>
            </a:r>
          </a:p>
          <a:p>
            <a:pPr marL="228600" lvl="0" indent="-228600">
              <a:buFont typeface="+mj-lt"/>
              <a:buAutoNum type="arabicPeriod"/>
            </a:pPr>
            <a:r>
              <a:rPr lang="en-US" baseline="0" dirty="0" smtClean="0"/>
              <a:t>The system will allow the &lt;users&gt; to generate a &lt;draft PCD&gt; from the related &lt;tasks&gt;.</a:t>
            </a:r>
          </a:p>
          <a:p>
            <a:pPr marL="228600" lvl="0" indent="-228600">
              <a:buFont typeface="+mj-lt"/>
              <a:buAutoNum type="arabicPeriod"/>
            </a:pPr>
            <a:r>
              <a:rPr lang="en-US" baseline="0" dirty="0" smtClean="0"/>
              <a:t>The system will show the lowest status of a reportable item.</a:t>
            </a:r>
          </a:p>
          <a:p>
            <a:pPr marL="228600" lvl="0" indent="-228600">
              <a:buFont typeface="+mj-lt"/>
              <a:buAutoNum type="arabicPeriod"/>
            </a:pPr>
            <a:r>
              <a:rPr lang="en-US" baseline="0" dirty="0" smtClean="0"/>
              <a:t>The system will allow the &lt;user&gt; to all the tasks the have been assigned to the &lt;tracker&gt;.</a:t>
            </a:r>
          </a:p>
          <a:p>
            <a:pPr marL="228600" lvl="0" indent="-228600">
              <a:buFont typeface="+mj-lt"/>
              <a:buAutoNum type="arabicPeriod"/>
            </a:pPr>
            <a:r>
              <a:rPr lang="en-US" baseline="0" dirty="0" smtClean="0"/>
              <a:t>The system will allow only &lt;authorized users&gt; to edit and/or delete a &lt;tracker&gt;.</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Required dates can be no early than the</a:t>
            </a:r>
            <a:r>
              <a:rPr lang="en-US" baseline="0" dirty="0" smtClean="0"/>
              <a:t> current date.</a:t>
            </a:r>
            <a:endParaRPr lang="en-US" dirty="0" smtClean="0"/>
          </a:p>
          <a:p>
            <a:pPr marL="228600" indent="-228600">
              <a:buFont typeface="+mj-lt"/>
              <a:buAutoNum type="arabicPeriod"/>
            </a:pPr>
            <a:r>
              <a:rPr lang="en-US" dirty="0" smtClean="0"/>
              <a:t>The &lt;PCD Required&gt; date cannot</a:t>
            </a:r>
            <a:r>
              <a:rPr lang="en-US" baseline="0" dirty="0" smtClean="0"/>
              <a:t> be later than or the same as the &lt;Internal RDD&gt; date.</a:t>
            </a:r>
            <a:endParaRPr lang="en-US" dirty="0" smtClean="0"/>
          </a:p>
          <a:p>
            <a:pPr marL="228600" indent="-228600">
              <a:buFont typeface="+mj-lt"/>
              <a:buAutoNum type="arabicPeriod"/>
            </a:pPr>
            <a:r>
              <a:rPr lang="en-US" dirty="0" smtClean="0"/>
              <a:t>The &lt;Internal RDD&gt; date cannot</a:t>
            </a:r>
            <a:r>
              <a:rPr lang="en-US" baseline="0" dirty="0" smtClean="0"/>
              <a:t> be later than or the same as the &lt;Customer RDD&gt; date.</a:t>
            </a:r>
          </a:p>
          <a:p>
            <a:pPr marL="228600" indent="-228600">
              <a:buFont typeface="+mj-lt"/>
              <a:buAutoNum type="arabicPeriod"/>
            </a:pPr>
            <a:r>
              <a:rPr lang="en-US" baseline="0" dirty="0" smtClean="0"/>
              <a:t>The &lt;PCD&gt; identifier will default to ‘TBD’ upon &lt;tracker&gt; creation.</a:t>
            </a:r>
          </a:p>
          <a:p>
            <a:pPr marL="228600" indent="-228600">
              <a:buFont typeface="+mj-lt"/>
              <a:buAutoNum type="arabicPeriod"/>
            </a:pPr>
            <a:r>
              <a:rPr lang="en-US" baseline="0" dirty="0" smtClean="0"/>
              <a:t>The &lt;PCD&gt; identifier will be updated with &lt;draft PCD&gt; identifier upon generation.</a:t>
            </a:r>
          </a:p>
          <a:p>
            <a:pPr marL="228600" indent="-228600">
              <a:buFont typeface="+mj-lt"/>
              <a:buAutoNum type="arabicPeriod"/>
            </a:pPr>
            <a:r>
              <a:rPr lang="en-US" baseline="0" dirty="0" smtClean="0"/>
              <a:t>The &lt;draft PCD&gt; will have the identifier of the individual who clicked the button assigned as the &lt;originator&gt;.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&lt;PCD&gt; identifier will be updated with &lt;PCD&gt; identifier upon approval.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&lt;contract&gt; identifier will default to &lt;blank&gt;.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&lt;mod&gt; identifier will default to &lt;blank&gt;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slin</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est</a:t>
            </a:r>
            <a:r>
              <a:rPr lang="en-US" baseline="0" dirty="0" smtClean="0"/>
              <a:t>&gt; will default to &lt;blank&gt; until entered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&lt;funded&gt; will default to ‘N’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fea</a:t>
            </a:r>
            <a:r>
              <a:rPr lang="en-US" baseline="0" dirty="0" smtClean="0"/>
              <a:t>&gt; identifier will default to ‘NA’ until selected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pn</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dwg</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a:t>
            </a:r>
            <a:r>
              <a:rPr lang="en-US" baseline="0" dirty="0" err="1" smtClean="0"/>
              <a:t>bom</a:t>
            </a:r>
            <a:r>
              <a:rPr lang="en-US" baseline="0" dirty="0" smtClean="0"/>
              <a:t>&gt; identifier will default to &lt;blank&gt; until selected by the &lt;project manager&gt;. Enumeration Type: Approval (blank, Pre-Release, Released)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&lt;customer </a:t>
            </a:r>
            <a:r>
              <a:rPr lang="en-US" baseline="0" dirty="0" err="1" smtClean="0"/>
              <a:t>rdd</a:t>
            </a:r>
            <a:r>
              <a:rPr lang="en-US" baseline="0" dirty="0" smtClean="0"/>
              <a:t>&gt; identifier will default to &lt;blank&gt; until entered by the &lt;project manager&gt;.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&lt;internal </a:t>
            </a:r>
            <a:r>
              <a:rPr lang="en-US" baseline="0" dirty="0" err="1" smtClean="0"/>
              <a:t>rdd</a:t>
            </a:r>
            <a:r>
              <a:rPr lang="en-US" baseline="0" dirty="0" smtClean="0"/>
              <a:t>&gt; identifier will default to &lt;blank&gt; until entered by the &lt;project manager&gt;.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The &lt;pcd required&gt; identifier will default to “&lt;internal </a:t>
            </a:r>
            <a:r>
              <a:rPr lang="en-US" baseline="0" dirty="0" err="1" smtClean="0"/>
              <a:t>rdd</a:t>
            </a:r>
            <a:r>
              <a:rPr lang="en-US" baseline="0" dirty="0" smtClean="0"/>
              <a:t>&gt; less the &lt;pre-defined lead time&gt;”.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Enumeration Type: Task Type (blank, PN, DWG, DOM, PCD, PR)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Contract Selector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a:t>
            </a:r>
            <a:r>
              <a:rPr lang="en-US" baseline="0" dirty="0" smtClean="0"/>
              <a:t> Helper</a:t>
            </a:r>
            <a:endParaRPr lang="en-US" dirty="0" smtClean="0"/>
          </a:p>
          <a:p>
            <a:pPr marL="0" indent="0">
              <a:buFont typeface="+mj-lt"/>
              <a:buNone/>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Contracts</a:t>
            </a:r>
          </a:p>
          <a:p>
            <a:pPr marL="228600" indent="-228600">
              <a:buFont typeface="+mj-lt"/>
              <a:buAutoNum type="arabicPeriod"/>
            </a:pPr>
            <a:r>
              <a:rPr lang="en-US" dirty="0" smtClean="0"/>
              <a:t>Notes</a:t>
            </a:r>
          </a:p>
          <a:p>
            <a:pPr marL="228600" indent="-228600">
              <a:buFont typeface="+mj-lt"/>
              <a:buAutoNum type="arabicPeriod"/>
            </a:pPr>
            <a:endParaRPr lang="en-US" dirty="0" smtClean="0"/>
          </a:p>
          <a:p>
            <a:pPr marL="0" indent="0">
              <a:buFont typeface="+mj-lt"/>
              <a:buNone/>
            </a:pPr>
            <a:r>
              <a:rPr lang="en-US" dirty="0" smtClean="0"/>
              <a:t>Complexity </a:t>
            </a:r>
          </a:p>
          <a:p>
            <a:pPr marL="0" indent="0">
              <a:buFont typeface="+mj-lt"/>
              <a:buNone/>
            </a:pPr>
            <a:endParaRPr lang="en-US" dirty="0" smtClean="0"/>
          </a:p>
          <a:p>
            <a:pPr marL="0" indent="0">
              <a:buFont typeface="+mj-l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a:t>
            </a:fld>
            <a:endParaRPr lang="en-US"/>
          </a:p>
        </p:txBody>
      </p:sp>
    </p:spTree>
    <p:extLst>
      <p:ext uri="{BB962C8B-B14F-4D97-AF65-F5344CB8AC3E}">
        <p14:creationId xmlns:p14="http://schemas.microsoft.com/office/powerpoint/2010/main" val="4019949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37</a:t>
            </a:fld>
            <a:endParaRPr lang="en-US"/>
          </a:p>
        </p:txBody>
      </p:sp>
    </p:spTree>
    <p:extLst>
      <p:ext uri="{BB962C8B-B14F-4D97-AF65-F5344CB8AC3E}">
        <p14:creationId xmlns:p14="http://schemas.microsoft.com/office/powerpoint/2010/main" val="941445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38</a:t>
            </a:fld>
            <a:endParaRPr lang="en-US"/>
          </a:p>
        </p:txBody>
      </p:sp>
    </p:spTree>
    <p:extLst>
      <p:ext uri="{BB962C8B-B14F-4D97-AF65-F5344CB8AC3E}">
        <p14:creationId xmlns:p14="http://schemas.microsoft.com/office/powerpoint/2010/main" val="3699847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40</a:t>
            </a:fld>
            <a:endParaRPr lang="en-US"/>
          </a:p>
        </p:txBody>
      </p:sp>
    </p:spTree>
    <p:extLst>
      <p:ext uri="{BB962C8B-B14F-4D97-AF65-F5344CB8AC3E}">
        <p14:creationId xmlns:p14="http://schemas.microsoft.com/office/powerpoint/2010/main" val="3287833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41</a:t>
            </a:fld>
            <a:endParaRPr lang="en-US"/>
          </a:p>
        </p:txBody>
      </p:sp>
    </p:spTree>
    <p:extLst>
      <p:ext uri="{BB962C8B-B14F-4D97-AF65-F5344CB8AC3E}">
        <p14:creationId xmlns:p14="http://schemas.microsoft.com/office/powerpoint/2010/main" val="406951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The HMI will allow the authorized user to</a:t>
            </a:r>
            <a:r>
              <a:rPr lang="en-US" baseline="0" dirty="0" smtClean="0"/>
              <a:t> add, update, delete, and close tasks.  The HMI will contain a scrolled section that displays tasks already entered for the associated tracker.   When the user </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The system shall automaticall</a:t>
            </a:r>
            <a:r>
              <a:rPr lang="en-US" baseline="0" dirty="0" smtClean="0"/>
              <a:t>y assign item identifiers that are unique. </a:t>
            </a:r>
            <a:endParaRPr lang="en-US" dirty="0" smtClean="0"/>
          </a:p>
          <a:p>
            <a:pPr marL="228600" lvl="0" indent="-228600">
              <a:buFont typeface="+mj-lt"/>
              <a:buAutoNum type="arabicPeriod"/>
            </a:pPr>
            <a:r>
              <a:rPr lang="en-US" dirty="0" smtClean="0"/>
              <a:t>The</a:t>
            </a:r>
            <a:r>
              <a:rPr lang="en-US" baseline="0" dirty="0" smtClean="0"/>
              <a:t> system shall validate that all required fields are complete.</a:t>
            </a:r>
            <a:endParaRPr lang="en-US" dirty="0" smtClean="0"/>
          </a:p>
          <a:p>
            <a:pPr marL="228600" lvl="0" indent="-228600">
              <a:buFont typeface="+mj-lt"/>
              <a:buAutoNum type="arabicPeriod"/>
            </a:pPr>
            <a:r>
              <a:rPr lang="en-US" dirty="0" smtClean="0"/>
              <a:t>The</a:t>
            </a:r>
            <a:r>
              <a:rPr lang="en-US" baseline="0" dirty="0" smtClean="0"/>
              <a:t> system shall allow the &lt;authorized user&gt; to maintain the enumerations used in the drop-down list boxes.</a:t>
            </a:r>
            <a:endParaRPr lang="en-US" dirty="0" smtClean="0"/>
          </a:p>
          <a:p>
            <a:pPr marL="228600" lvl="0" indent="-228600">
              <a:buFont typeface="+mj-lt"/>
              <a:buAutoNum type="arabicPeriod"/>
            </a:pPr>
            <a:r>
              <a:rPr lang="en-US" dirty="0" smtClean="0"/>
              <a:t>The</a:t>
            </a:r>
            <a:r>
              <a:rPr lang="en-US" baseline="0" dirty="0" smtClean="0"/>
              <a:t> system shall use the &lt;active directory&gt; to assign individual tasks.</a:t>
            </a:r>
            <a:endParaRPr lang="en-US" dirty="0" smtClean="0"/>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&lt;Required By&gt; date cannot</a:t>
            </a:r>
            <a:r>
              <a:rPr lang="en-US" baseline="0" dirty="0" smtClean="0"/>
              <a:t> be later than or the same as the &lt;Internal RDD&gt; date.</a:t>
            </a:r>
            <a:endParaRPr lang="en-US" dirty="0" smtClean="0"/>
          </a:p>
          <a:p>
            <a:pPr marL="228600" indent="-228600">
              <a:buFont typeface="+mj-lt"/>
              <a:buAutoNum type="arabicPeriod"/>
            </a:pPr>
            <a:endParaRPr lang="en-US" dirty="0" smtClean="0"/>
          </a:p>
          <a:p>
            <a:pPr marL="0" indent="0">
              <a:buFont typeface="+mj-lt"/>
              <a:buNone/>
            </a:pPr>
            <a:r>
              <a:rPr lang="en-US" dirty="0" smtClean="0"/>
              <a:t>Functions</a:t>
            </a:r>
          </a:p>
          <a:p>
            <a:pPr marL="228600" indent="-228600">
              <a:buFont typeface="+mj-lt"/>
              <a:buAutoNum type="arabicPeriod"/>
            </a:pPr>
            <a:r>
              <a:rPr lang="en-US" dirty="0" smtClean="0"/>
              <a:t>Action Person</a:t>
            </a:r>
            <a:r>
              <a:rPr lang="en-US" baseline="0" dirty="0" smtClean="0"/>
              <a:t> Helper</a:t>
            </a:r>
            <a:endParaRPr lang="en-US" dirty="0" smtClean="0"/>
          </a:p>
          <a:p>
            <a:pPr marL="228600" indent="-228600">
              <a:buFont typeface="+mj-lt"/>
              <a:buAutoNum type="arabicPeriod"/>
            </a:pPr>
            <a:r>
              <a:rPr lang="en-US" dirty="0" smtClean="0"/>
              <a:t>Approver Person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Enumeration Helper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Attachments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Trackers</a:t>
            </a:r>
          </a:p>
          <a:p>
            <a:pPr marL="228600" indent="-228600">
              <a:buFont typeface="+mj-lt"/>
              <a:buAutoNum type="arabicPeriod"/>
            </a:pPr>
            <a:r>
              <a:rPr lang="en-US" dirty="0" smtClean="0"/>
              <a:t>Tasks</a:t>
            </a:r>
          </a:p>
          <a:p>
            <a:pPr marL="228600" indent="-228600">
              <a:buFont typeface="+mj-lt"/>
              <a:buAutoNum type="arabicPeriod"/>
            </a:pPr>
            <a:r>
              <a:rPr lang="en-US" dirty="0" smtClean="0"/>
              <a:t>Users</a:t>
            </a:r>
          </a:p>
          <a:p>
            <a:pPr marL="228600" indent="-228600">
              <a:buFont typeface="+mj-lt"/>
              <a:buAutoNum type="arabicPeriod"/>
            </a:pPr>
            <a:r>
              <a:rPr lang="en-US" dirty="0" smtClean="0"/>
              <a:t>Enumeration Values</a:t>
            </a:r>
          </a:p>
          <a:p>
            <a:pPr marL="228600" indent="-228600">
              <a:buFont typeface="+mj-lt"/>
              <a:buAutoNum type="arabicPeriod"/>
            </a:pPr>
            <a:r>
              <a:rPr lang="en-US" dirty="0" smtClean="0"/>
              <a:t>Notes</a:t>
            </a:r>
          </a:p>
          <a:p>
            <a:pPr marL="228600" indent="-228600">
              <a:buFont typeface="+mj-lt"/>
              <a:buAutoNum type="arabicPeriod"/>
            </a:pPr>
            <a:r>
              <a:rPr lang="en-US" dirty="0" smtClean="0"/>
              <a:t>Attachments</a:t>
            </a:r>
          </a:p>
          <a:p>
            <a:pPr marL="228600" indent="-228600">
              <a:buFont typeface="+mj-lt"/>
              <a:buAutoNum type="arabicPeriod"/>
            </a:pP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4</a:t>
            </a:fld>
            <a:endParaRPr lang="en-US"/>
          </a:p>
        </p:txBody>
      </p:sp>
    </p:spTree>
    <p:extLst>
      <p:ext uri="{BB962C8B-B14F-4D97-AF65-F5344CB8AC3E}">
        <p14:creationId xmlns:p14="http://schemas.microsoft.com/office/powerpoint/2010/main" val="216265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This is a completed PCD Tracker Entry</a:t>
            </a:r>
            <a:r>
              <a:rPr lang="en-US" baseline="0" dirty="0" smtClean="0"/>
              <a:t> shown with tasks assigned.  This HMI would be displayed if the user select a PCD from the Task View.</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See Tracker</a:t>
            </a:r>
            <a:r>
              <a:rPr lang="en-US" baseline="0" dirty="0" smtClean="0"/>
              <a:t> Entry requirements</a:t>
            </a:r>
            <a:endParaRPr lang="en-US" dirty="0" smtClean="0"/>
          </a:p>
          <a:p>
            <a:pPr marL="228600" lvl="0" indent="-228600">
              <a:buFont typeface="+mj-lt"/>
              <a:buAutoNum type="arabicPeriod"/>
            </a:pPr>
            <a:endParaRPr lang="en-US" dirty="0" smtClean="0"/>
          </a:p>
          <a:p>
            <a:r>
              <a:rPr lang="en-US" dirty="0" smtClean="0"/>
              <a:t>Functions</a:t>
            </a:r>
          </a:p>
          <a:p>
            <a:pPr marL="228600" lvl="0" indent="-228600">
              <a:buFont typeface="+mj-lt"/>
              <a:buAutoNum type="arabicPeriod"/>
            </a:pPr>
            <a:r>
              <a:rPr lang="en-US" dirty="0" smtClean="0"/>
              <a:t>See Tracker</a:t>
            </a:r>
            <a:r>
              <a:rPr lang="en-US" baseline="0" dirty="0" smtClean="0"/>
              <a:t> Entry functions</a:t>
            </a:r>
            <a:endParaRPr lang="en-US" dirty="0" smtClean="0"/>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See Tracker Entry business rules</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See Tracker Entry data</a:t>
            </a:r>
            <a:r>
              <a:rPr lang="en-US" baseline="0" dirty="0" smtClean="0"/>
              <a:t> objects</a:t>
            </a:r>
            <a:endParaRPr lang="en-US" dirty="0" smtClean="0"/>
          </a:p>
          <a:p>
            <a:pPr marL="228600" indent="-228600">
              <a:buFont typeface="+mj-lt"/>
              <a:buAutoNum type="arabicPeriod"/>
            </a:pPr>
            <a:endParaRPr lang="en-US" dirty="0" smtClean="0"/>
          </a:p>
          <a:p>
            <a:pPr marL="0" indent="0">
              <a:buFont typeface="+mj-lt"/>
              <a:buNone/>
            </a:pPr>
            <a:r>
              <a:rPr lang="en-US" dirty="0" smtClean="0"/>
              <a:t>Complexity </a:t>
            </a:r>
          </a:p>
          <a:p>
            <a:pPr marL="228600" indent="-228600">
              <a:buFont typeface="+mj-lt"/>
              <a:buAutoNum type="arabicPeriod"/>
            </a:pPr>
            <a:r>
              <a:rPr lang="en-US" dirty="0" smtClean="0"/>
              <a:t>See Tracker Entry complexity</a:t>
            </a:r>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5</a:t>
            </a:fld>
            <a:endParaRPr lang="en-US"/>
          </a:p>
        </p:txBody>
      </p:sp>
    </p:spTree>
    <p:extLst>
      <p:ext uri="{BB962C8B-B14F-4D97-AF65-F5344CB8AC3E}">
        <p14:creationId xmlns:p14="http://schemas.microsoft.com/office/powerpoint/2010/main" val="301692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This HMI allows the user to construct a hardware</a:t>
            </a:r>
            <a:r>
              <a:rPr lang="en-US" baseline="0" dirty="0" smtClean="0"/>
              <a:t> list.  The basic HMI has three inputs: </a:t>
            </a:r>
          </a:p>
          <a:p>
            <a:pPr marL="628650" lvl="1" indent="-171450">
              <a:buFont typeface="Arial" panose="020B0604020202020204" pitchFamily="34" charset="0"/>
              <a:buChar char="•"/>
            </a:pPr>
            <a:r>
              <a:rPr lang="en-US" baseline="0" dirty="0" smtClean="0"/>
              <a:t>Purchasing Contacts</a:t>
            </a:r>
          </a:p>
          <a:p>
            <a:pPr marL="628650" lvl="1" indent="-171450">
              <a:buFont typeface="Arial" panose="020B0604020202020204" pitchFamily="34" charset="0"/>
              <a:buChar char="•"/>
            </a:pPr>
            <a:r>
              <a:rPr lang="en-US" baseline="0" dirty="0" smtClean="0"/>
              <a:t>Attachments</a:t>
            </a:r>
          </a:p>
          <a:p>
            <a:pPr marL="628650" lvl="1" indent="-171450">
              <a:buFont typeface="Arial" panose="020B0604020202020204" pitchFamily="34" charset="0"/>
              <a:buChar char="•"/>
            </a:pPr>
            <a:r>
              <a:rPr lang="en-US" baseline="0" dirty="0" smtClean="0"/>
              <a:t>Comments</a:t>
            </a:r>
          </a:p>
          <a:p>
            <a:pPr lvl="1"/>
            <a:r>
              <a:rPr lang="en-US" dirty="0" smtClean="0"/>
              <a:t>The four buttons on the bottom of the HMI</a:t>
            </a:r>
            <a:r>
              <a:rPr lang="en-US" baseline="0" dirty="0" smtClean="0"/>
              <a:t> </a:t>
            </a:r>
            <a:r>
              <a:rPr lang="en-US" dirty="0" smtClean="0"/>
              <a:t>permit</a:t>
            </a:r>
            <a:r>
              <a:rPr lang="en-US" baseline="0" dirty="0" smtClean="0"/>
              <a:t> the user to save a list being work, submit for approval, or cancel any changes that had been contacts, or comments.</a:t>
            </a:r>
          </a:p>
          <a:p>
            <a:pPr lvl="1"/>
            <a:endParaRPr lang="en-US" baseline="0" dirty="0" smtClean="0"/>
          </a:p>
          <a:p>
            <a:pPr lvl="1"/>
            <a:r>
              <a:rPr lang="en-US" dirty="0" smtClean="0"/>
              <a:t>The gray</a:t>
            </a:r>
            <a:r>
              <a:rPr lang="en-US" baseline="0" dirty="0" smtClean="0"/>
              <a:t> box in the center of the HMI is where the user constructs the hardware list.  When the HMI opens any parts already entered would be displayed.  When the user clicks on the Add button a new line will be created for the user to complete.  When the Add button is clicked any changes/additions to the list will saved.  If the user needs to delete a line(s), the user would line(s) and then click the Delete button.  Reset?  Cancel?</a:t>
            </a:r>
            <a:endParaRPr lang="en-US" dirty="0" smtClean="0"/>
          </a:p>
          <a:p>
            <a:pPr lvl="0"/>
            <a:endParaRPr lang="en-US" dirty="0" smtClean="0"/>
          </a:p>
          <a:p>
            <a:pPr lvl="0"/>
            <a:r>
              <a:rPr lang="en-US" dirty="0" smtClean="0"/>
              <a:t>Requirements</a:t>
            </a:r>
          </a:p>
          <a:p>
            <a:pPr marL="228600" lvl="0" indent="-228600">
              <a:buFont typeface="+mj-lt"/>
              <a:buAutoNum type="arabicPeriod"/>
            </a:pPr>
            <a:r>
              <a:rPr lang="en-US" dirty="0" smtClean="0"/>
              <a:t>If unsaved</a:t>
            </a:r>
            <a:r>
              <a:rPr lang="en-US" baseline="0" dirty="0" smtClean="0"/>
              <a:t> changes exist prior to closing the HMI, the system will prompt the user to save the changes.</a:t>
            </a:r>
          </a:p>
          <a:p>
            <a:pPr marL="228600" lvl="0" indent="-228600">
              <a:buFont typeface="+mj-lt"/>
              <a:buAutoNum type="arabicPeriod"/>
            </a:pPr>
            <a:r>
              <a:rPr lang="en-US" baseline="0" dirty="0" smtClean="0"/>
              <a:t>If unsaved changes exist prior to cancel a session, the system will warn the user that changes will be lost.</a:t>
            </a:r>
            <a:endParaRPr lang="en-US" dirty="0" smtClean="0"/>
          </a:p>
          <a:p>
            <a:pPr marL="228600" lvl="0" indent="-228600">
              <a:buFont typeface="+mj-lt"/>
              <a:buAutoNum type="arabicPeriod"/>
            </a:pPr>
            <a:r>
              <a:rPr lang="en-US" dirty="0" smtClean="0"/>
              <a:t>Before deleting a part(s) the system will prompt the user for confirmation.</a:t>
            </a:r>
          </a:p>
          <a:p>
            <a:pPr marL="228600" lvl="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The Submit</a:t>
            </a:r>
            <a:r>
              <a:rPr lang="en-US" baseline="0" dirty="0" smtClean="0"/>
              <a:t> button will be enabled when either one part is added, or a attachment has been made.</a:t>
            </a:r>
          </a:p>
          <a:p>
            <a:pPr marL="228600" indent="-228600">
              <a:buFont typeface="+mj-lt"/>
              <a:buAutoNum type="arabicPeriod"/>
            </a:pPr>
            <a:r>
              <a:rPr lang="en-US" baseline="0" dirty="0" smtClean="0"/>
              <a:t>When the Submit button is clicked the system will forwarded the to the reviewers/approvers.</a:t>
            </a:r>
          </a:p>
          <a:p>
            <a:pPr marL="228600" indent="-228600">
              <a:buFont typeface="+mj-lt"/>
              <a:buAutoNum type="arabicPeriod"/>
            </a:pPr>
            <a:r>
              <a:rPr lang="en-US" baseline="0" dirty="0" smtClean="0"/>
              <a:t>When all the reviewers/approves have approved the hardware list, the list will be forwarded to the purchasing contacts.</a:t>
            </a:r>
            <a:endParaRPr lang="en-US" dirty="0" smtClean="0"/>
          </a:p>
          <a:p>
            <a:pPr marL="228600" indent="-228600">
              <a:buFont typeface="+mj-lt"/>
              <a:buAutoNum type="arabicPeriod"/>
            </a:pPr>
            <a:r>
              <a:rPr lang="en-US" dirty="0" smtClean="0"/>
              <a:t>An</a:t>
            </a:r>
            <a:r>
              <a:rPr lang="en-US" baseline="0" dirty="0" smtClean="0"/>
              <a:t> approved Hardware List will be locked to prevent additional part list changes.</a:t>
            </a:r>
            <a:endParaRPr lang="en-US" dirty="0" smtClean="0"/>
          </a:p>
          <a:p>
            <a:pPr marL="228600" indent="-228600">
              <a:buFont typeface="+mj-lt"/>
              <a:buAutoNum type="arabicPeriod"/>
            </a:pPr>
            <a:r>
              <a:rPr lang="en-US" dirty="0" smtClean="0"/>
              <a:t>An</a:t>
            </a:r>
            <a:r>
              <a:rPr lang="en-US" baseline="0" dirty="0" smtClean="0"/>
              <a:t> approved Hardware List will need approver to submit the part list for rework for changes to be made to the part list.</a:t>
            </a:r>
          </a:p>
          <a:p>
            <a:pPr marL="228600" indent="-228600">
              <a:buFont typeface="+mj-lt"/>
              <a:buAutoNum type="arabicPeriod"/>
            </a:pPr>
            <a:r>
              <a:rPr lang="en-US" baseline="0" dirty="0" smtClean="0"/>
              <a:t>??? Change history</a:t>
            </a:r>
          </a:p>
          <a:p>
            <a:pPr marL="22860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Directory Helper</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r>
              <a:rPr lang="en-US" dirty="0" smtClean="0"/>
              <a:t>Hardware</a:t>
            </a:r>
            <a:r>
              <a:rPr lang="en-US" baseline="0" dirty="0" smtClean="0"/>
              <a:t> List</a:t>
            </a:r>
            <a:endParaRPr lang="en-US" dirty="0" smtClean="0"/>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Tasks</a:t>
            </a:r>
          </a:p>
          <a:p>
            <a:pPr marL="228600" indent="-228600">
              <a:buFont typeface="+mj-lt"/>
              <a:buAutoNum type="arabicPeriod"/>
            </a:pPr>
            <a:r>
              <a:rPr lang="en-US" dirty="0" smtClean="0"/>
              <a:t>Users (purchasing sub-list?)</a:t>
            </a:r>
          </a:p>
          <a:p>
            <a:pPr marL="228600" indent="-228600">
              <a:buFont typeface="+mj-lt"/>
              <a:buAutoNum type="arabicPeriod"/>
            </a:pPr>
            <a:r>
              <a:rPr lang="en-US" dirty="0" smtClean="0"/>
              <a:t>Parts</a:t>
            </a:r>
          </a:p>
          <a:p>
            <a:pPr marL="228600" indent="-228600">
              <a:buFont typeface="+mj-lt"/>
              <a:buAutoNum type="arabicPeriod"/>
            </a:pPr>
            <a:r>
              <a:rPr lang="en-US" dirty="0" smtClean="0"/>
              <a:t>Attachments</a:t>
            </a:r>
          </a:p>
          <a:p>
            <a:pPr marL="228600" indent="-228600">
              <a:buFont typeface="+mj-lt"/>
              <a:buAutoNum type="arabicPeriod"/>
            </a:pPr>
            <a:r>
              <a:rPr lang="en-US" dirty="0" smtClean="0"/>
              <a:t>Comments</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p:txBody>
      </p:sp>
      <p:sp>
        <p:nvSpPr>
          <p:cNvPr id="4" name="Slide Number Placeholder 3"/>
          <p:cNvSpPr>
            <a:spLocks noGrp="1"/>
          </p:cNvSpPr>
          <p:nvPr>
            <p:ph type="sldNum" sz="quarter" idx="10"/>
          </p:nvPr>
        </p:nvSpPr>
        <p:spPr/>
        <p:txBody>
          <a:bodyPr/>
          <a:lstStyle/>
          <a:p>
            <a:fld id="{3527D2F5-B07E-49D3-A694-925E5CCC014B}" type="slidenum">
              <a:rPr lang="en-US" smtClean="0"/>
              <a:t>6</a:t>
            </a:fld>
            <a:endParaRPr lang="en-US"/>
          </a:p>
        </p:txBody>
      </p:sp>
    </p:spTree>
    <p:extLst>
      <p:ext uri="{BB962C8B-B14F-4D97-AF65-F5344CB8AC3E}">
        <p14:creationId xmlns:p14="http://schemas.microsoft.com/office/powerpoint/2010/main" val="210302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Tasker Entry.</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Tasker.</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tasker.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tasker.</a:t>
            </a:r>
          </a:p>
          <a:p>
            <a:pPr marL="284163" indent="-284163">
              <a:buFont typeface="+mj-lt"/>
              <a:buAutoNum type="arabicPeriod"/>
            </a:pPr>
            <a:r>
              <a:rPr lang="en-US" sz="1000" baseline="0" dirty="0" smtClean="0"/>
              <a:t>Due Date: Date enter in the &lt;pcd required&gt; on the tasker.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smtClean="0"/>
              <a:t>Approver’s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DO1</a:t>
            </a:r>
          </a:p>
          <a:p>
            <a:pPr marL="228600" indent="-228600">
              <a:buFont typeface="+mj-lt"/>
              <a:buAutoNum type="arabicPeriod"/>
            </a:pPr>
            <a:endParaRPr lang="en-US" sz="1000" dirty="0" smtClean="0"/>
          </a:p>
          <a:p>
            <a:pPr marL="0" indent="0">
              <a:buFont typeface="+mj-lt"/>
              <a:buNone/>
            </a:pPr>
            <a:r>
              <a:rPr lang="en-US" sz="1000" dirty="0" smtClean="0"/>
              <a:t>Complexity 		0</a:t>
            </a:r>
          </a:p>
          <a:p>
            <a:pPr marL="171450" indent="-171450">
              <a:buFont typeface="Arial" panose="020B0604020202020204" pitchFamily="34" charset="0"/>
              <a:buChar char="•"/>
            </a:pPr>
            <a:r>
              <a:rPr lang="en-US" sz="1000" dirty="0" smtClean="0"/>
              <a:t>Inputs		0</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0</a:t>
            </a:r>
          </a:p>
          <a:p>
            <a:pPr marL="171450" indent="-171450">
              <a:buFont typeface="Arial" panose="020B0604020202020204" pitchFamily="34" charset="0"/>
              <a:buChar char="•"/>
            </a:pPr>
            <a:r>
              <a:rPr lang="en-US" sz="1000" dirty="0" smtClean="0"/>
              <a:t>Files/Tables		0</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8</a:t>
            </a:fld>
            <a:endParaRPr lang="en-US"/>
          </a:p>
        </p:txBody>
      </p:sp>
    </p:spTree>
    <p:extLst>
      <p:ext uri="{BB962C8B-B14F-4D97-AF65-F5344CB8AC3E}">
        <p14:creationId xmlns:p14="http://schemas.microsoft.com/office/powerpoint/2010/main" val="70328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450850"/>
            <a:ext cx="4181475" cy="3136900"/>
          </a:xfrm>
        </p:spPr>
      </p:sp>
      <p:sp>
        <p:nvSpPr>
          <p:cNvPr id="3" name="Notes Placeholder 2"/>
          <p:cNvSpPr>
            <a:spLocks noGrp="1"/>
          </p:cNvSpPr>
          <p:nvPr>
            <p:ph type="body" idx="1"/>
          </p:nvPr>
        </p:nvSpPr>
        <p:spPr>
          <a:xfrm>
            <a:off x="233680" y="3810001"/>
            <a:ext cx="6553200" cy="5019966"/>
          </a:xfrm>
        </p:spPr>
        <p:txBody>
          <a:bodyPr/>
          <a:lstStyle/>
          <a:p>
            <a:r>
              <a:rPr lang="en-US" sz="1000" dirty="0" smtClean="0"/>
              <a:t>Description</a:t>
            </a:r>
          </a:p>
          <a:p>
            <a:pPr lvl="1"/>
            <a:r>
              <a:rPr lang="en-US" sz="1000" dirty="0" smtClean="0"/>
              <a:t>The user has clicked the “Draft</a:t>
            </a:r>
            <a:r>
              <a:rPr lang="en-US" sz="1000" baseline="0" dirty="0" smtClean="0"/>
              <a:t> PCD” button on the Tasker Entry.</a:t>
            </a:r>
            <a:endParaRPr lang="en-US" sz="1000" dirty="0" smtClean="0"/>
          </a:p>
          <a:p>
            <a:pPr lvl="0"/>
            <a:endParaRPr lang="en-US" sz="1000" dirty="0" smtClean="0"/>
          </a:p>
          <a:p>
            <a:pPr lvl="0"/>
            <a:r>
              <a:rPr lang="en-US" sz="1000" dirty="0" smtClean="0"/>
              <a:t>Requirements</a:t>
            </a:r>
          </a:p>
          <a:p>
            <a:pPr marL="284163" indent="-284163">
              <a:buFont typeface="+mj-lt"/>
              <a:buAutoNum type="arabicPeriod"/>
            </a:pPr>
            <a:r>
              <a:rPr lang="en-US" sz="1000" dirty="0"/>
              <a:t>The “Draft PCD” button requires that a PCD task be in the Tasker.</a:t>
            </a:r>
          </a:p>
          <a:p>
            <a:pPr marL="228600" lvl="0" indent="-228600">
              <a:buFont typeface="+mj-lt"/>
              <a:buAutoNum type="arabicPeriod"/>
            </a:pPr>
            <a:endParaRPr lang="en-US" sz="1000" dirty="0" smtClean="0"/>
          </a:p>
          <a:p>
            <a:r>
              <a:rPr lang="en-US" sz="1000" dirty="0" smtClean="0"/>
              <a:t>Business Rules</a:t>
            </a:r>
          </a:p>
          <a:p>
            <a:pPr marL="284163" indent="-284163">
              <a:buFont typeface="+mj-lt"/>
              <a:buAutoNum type="arabicPeriod"/>
            </a:pPr>
            <a:r>
              <a:rPr lang="en-US" sz="1000" dirty="0" smtClean="0"/>
              <a:t>PCD</a:t>
            </a:r>
            <a:r>
              <a:rPr lang="en-US" sz="1000" dirty="0" smtClean="0">
                <a:solidFill>
                  <a:srgbClr val="FF0000"/>
                </a:solidFill>
              </a:rPr>
              <a:t>*</a:t>
            </a:r>
            <a:r>
              <a:rPr lang="en-US" sz="1000" dirty="0" smtClean="0"/>
              <a:t>: identifier</a:t>
            </a:r>
            <a:r>
              <a:rPr lang="en-US" sz="1000" baseline="0" dirty="0" smtClean="0"/>
              <a:t> is auto generated.</a:t>
            </a:r>
            <a:endParaRPr lang="en-US" sz="1000" dirty="0" smtClean="0"/>
          </a:p>
          <a:p>
            <a:pPr marL="284163" indent="-284163">
              <a:buFont typeface="+mj-lt"/>
              <a:buAutoNum type="arabicPeriod"/>
            </a:pPr>
            <a:r>
              <a:rPr lang="en-US" sz="1000" dirty="0" smtClean="0"/>
              <a:t>Date</a:t>
            </a:r>
            <a:r>
              <a:rPr lang="en-US" sz="1000" dirty="0" smtClean="0">
                <a:solidFill>
                  <a:srgbClr val="FF0000"/>
                </a:solidFill>
              </a:rPr>
              <a:t>*</a:t>
            </a:r>
            <a:r>
              <a:rPr lang="en-US" sz="1000" dirty="0" smtClean="0"/>
              <a:t>: defaults</a:t>
            </a:r>
            <a:r>
              <a:rPr lang="en-US" sz="1000" baseline="0" dirty="0" smtClean="0"/>
              <a:t> to current date and time.</a:t>
            </a:r>
          </a:p>
          <a:p>
            <a:pPr marL="284163" indent="-284163">
              <a:buFont typeface="+mj-lt"/>
              <a:buAutoNum type="arabicPeriod"/>
            </a:pPr>
            <a:r>
              <a:rPr lang="en-US" sz="1000" dirty="0" smtClean="0"/>
              <a:t>Current Status</a:t>
            </a:r>
            <a:r>
              <a:rPr lang="en-US" sz="1000" dirty="0" smtClean="0">
                <a:solidFill>
                  <a:srgbClr val="FF0000"/>
                </a:solidFill>
              </a:rPr>
              <a:t>*</a:t>
            </a:r>
            <a:r>
              <a:rPr lang="en-US" sz="1000" dirty="0" smtClean="0"/>
              <a:t>: defaults to “NEW”.</a:t>
            </a:r>
          </a:p>
          <a:p>
            <a:pPr marL="284163" indent="-284163">
              <a:buFont typeface="+mj-lt"/>
              <a:buAutoNum type="arabicPeriod"/>
            </a:pPr>
            <a:r>
              <a:rPr lang="en-US" sz="1000" dirty="0" smtClean="0"/>
              <a:t>Revision (Status):</a:t>
            </a:r>
          </a:p>
          <a:p>
            <a:pPr marL="284163" indent="-284163">
              <a:buFont typeface="+mj-lt"/>
              <a:buAutoNum type="arabicPeriod"/>
            </a:pPr>
            <a:r>
              <a:rPr lang="en-US" sz="1000" dirty="0" smtClean="0"/>
              <a:t>Department</a:t>
            </a:r>
            <a:r>
              <a:rPr lang="en-US" sz="1000" dirty="0" smtClean="0">
                <a:solidFill>
                  <a:srgbClr val="FF0000"/>
                </a:solidFill>
              </a:rPr>
              <a:t>*</a:t>
            </a:r>
            <a:r>
              <a:rPr lang="en-US" sz="1000" dirty="0" smtClean="0"/>
              <a:t>: defaults to “Select one…”</a:t>
            </a:r>
          </a:p>
          <a:p>
            <a:pPr marL="284163" indent="-284163">
              <a:buFont typeface="+mj-lt"/>
              <a:buAutoNum type="arabicPeriod"/>
            </a:pPr>
            <a:r>
              <a:rPr lang="en-US" sz="1000" dirty="0" smtClean="0"/>
              <a:t>Originator</a:t>
            </a:r>
            <a:r>
              <a:rPr lang="en-US" sz="1000" dirty="0" smtClean="0">
                <a:solidFill>
                  <a:srgbClr val="FF0000"/>
                </a:solidFill>
              </a:rPr>
              <a:t>*</a:t>
            </a:r>
            <a:r>
              <a:rPr lang="en-US" sz="1000" dirty="0" smtClean="0"/>
              <a:t>: Individual</a:t>
            </a:r>
            <a:r>
              <a:rPr lang="en-US" sz="1000" baseline="0" dirty="0" smtClean="0"/>
              <a:t> assigned as the &lt;originator&gt; on the tasker.</a:t>
            </a:r>
          </a:p>
          <a:p>
            <a:pPr marL="284163" indent="-284163">
              <a:buFont typeface="+mj-lt"/>
              <a:buAutoNum type="arabicPeriod"/>
            </a:pPr>
            <a:r>
              <a:rPr lang="en-US" sz="1000" baseline="0" dirty="0" smtClean="0"/>
              <a:t>Subject</a:t>
            </a:r>
            <a:r>
              <a:rPr lang="en-US" sz="1000" baseline="0" dirty="0" smtClean="0">
                <a:solidFill>
                  <a:srgbClr val="FF0000"/>
                </a:solidFill>
              </a:rPr>
              <a:t>*</a:t>
            </a:r>
            <a:r>
              <a:rPr lang="en-US" sz="1000" baseline="0" dirty="0" smtClean="0"/>
              <a:t>: Text enter in the &lt;subject&gt; on the tasker.</a:t>
            </a:r>
          </a:p>
          <a:p>
            <a:pPr marL="284163" indent="-284163">
              <a:buFont typeface="+mj-lt"/>
              <a:buAutoNum type="arabicPeriod"/>
            </a:pPr>
            <a:r>
              <a:rPr lang="en-US" sz="1000" baseline="0" dirty="0" smtClean="0"/>
              <a:t>Due Date: Date enter in the &lt;pcd required&gt; on the tasker.</a:t>
            </a:r>
          </a:p>
          <a:p>
            <a:pPr marL="284163" indent="-284163">
              <a:buFont typeface="+mj-lt"/>
              <a:buAutoNum type="arabicPeriod"/>
            </a:pPr>
            <a:r>
              <a:rPr lang="en-US" sz="1000" baseline="0" dirty="0" smtClean="0"/>
              <a:t>Classification</a:t>
            </a:r>
            <a:r>
              <a:rPr lang="en-US" sz="1000" b="1"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Third Party Proprietary Information:</a:t>
            </a:r>
          </a:p>
          <a:p>
            <a:pPr marL="284163" indent="-284163">
              <a:buFont typeface="+mj-lt"/>
              <a:buAutoNum type="arabicPeriod"/>
            </a:pPr>
            <a:r>
              <a:rPr lang="en-US" sz="1000" baseline="0" dirty="0" smtClean="0"/>
              <a:t>Organizational Conflict of Interest (OCI):</a:t>
            </a:r>
          </a:p>
          <a:p>
            <a:pPr marL="284163" indent="-284163">
              <a:buFont typeface="+mj-lt"/>
              <a:buAutoNum type="arabicPeriod"/>
            </a:pPr>
            <a:r>
              <a:rPr lang="en-US" sz="1000" baseline="0" dirty="0" smtClean="0"/>
              <a:t>Contract(s) / Purchase Order(s): ?Purchase Requisition(s)?</a:t>
            </a:r>
          </a:p>
          <a:p>
            <a:pPr marL="284163" indent="-284163">
              <a:buFont typeface="+mj-lt"/>
              <a:buAutoNum type="arabicPeriod"/>
            </a:pPr>
            <a:r>
              <a:rPr lang="en-US" sz="1000" dirty="0" smtClean="0"/>
              <a:t>Approver(s)</a:t>
            </a:r>
            <a:r>
              <a:rPr lang="en-US" sz="1000" dirty="0" smtClean="0">
                <a:solidFill>
                  <a:srgbClr val="FF0000"/>
                </a:solidFill>
              </a:rPr>
              <a:t>*</a:t>
            </a:r>
            <a:r>
              <a:rPr lang="en-US" sz="1000" dirty="0" smtClean="0"/>
              <a:t>:</a:t>
            </a:r>
            <a:r>
              <a:rPr lang="en-US" sz="1000" baseline="0" dirty="0" smtClean="0"/>
              <a:t> New selection, or are they consolidated from associated tasks? </a:t>
            </a:r>
          </a:p>
          <a:p>
            <a:pPr marL="284163" indent="-284163">
              <a:buFont typeface="+mj-lt"/>
              <a:buAutoNum type="arabicPeriod"/>
            </a:pPr>
            <a:r>
              <a:rPr lang="en-US" sz="1000" baseline="0" dirty="0" smtClean="0"/>
              <a:t>Approver’s approval status defaults to “P”.</a:t>
            </a:r>
          </a:p>
          <a:p>
            <a:pPr marL="284163" indent="-284163">
              <a:buFont typeface="+mj-lt"/>
              <a:buAutoNum type="arabicPeriod"/>
            </a:pPr>
            <a:r>
              <a:rPr lang="en-US" sz="1000" baseline="0" dirty="0" smtClean="0"/>
              <a:t>Program(s)</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Program to use in PCD number</a:t>
            </a:r>
            <a:r>
              <a:rPr lang="en-US" sz="1000" baseline="0" dirty="0" smtClean="0">
                <a:solidFill>
                  <a:srgbClr val="FF0000"/>
                </a:solidFill>
              </a:rPr>
              <a:t>*</a:t>
            </a:r>
            <a:r>
              <a:rPr lang="en-US" sz="1000" baseline="0" dirty="0" smtClean="0"/>
              <a:t>:</a:t>
            </a:r>
          </a:p>
          <a:p>
            <a:pPr marL="284163" indent="-284163">
              <a:buFont typeface="+mj-lt"/>
              <a:buAutoNum type="arabicPeriod"/>
            </a:pPr>
            <a:r>
              <a:rPr lang="en-US" sz="1000" baseline="0" dirty="0" smtClean="0"/>
              <a:t>Additional Recipient(s): Is there a default list?</a:t>
            </a:r>
          </a:p>
          <a:p>
            <a:pPr marL="284163" indent="-284163">
              <a:buFont typeface="+mj-lt"/>
              <a:buAutoNum type="arabicPeriod"/>
            </a:pPr>
            <a:r>
              <a:rPr lang="en-US" sz="1000" baseline="0" dirty="0" smtClean="0"/>
              <a:t>Work Package(s): If there was a &lt;work package&gt; on the task, they could be consolidated here.</a:t>
            </a:r>
          </a:p>
          <a:p>
            <a:pPr marL="284163" indent="-284163">
              <a:buFont typeface="+mj-lt"/>
              <a:buAutoNum type="arabicPeriod"/>
            </a:pPr>
            <a:r>
              <a:rPr lang="en-US" sz="1000" baseline="0" dirty="0" smtClean="0"/>
              <a:t>Action(s) / Comment(s)</a:t>
            </a:r>
            <a:r>
              <a:rPr lang="en-US" sz="1000" baseline="0" dirty="0" smtClean="0">
                <a:solidFill>
                  <a:srgbClr val="FF0000"/>
                </a:solidFill>
              </a:rPr>
              <a:t>*</a:t>
            </a:r>
            <a:r>
              <a:rPr lang="en-US" sz="1000" baseline="0" dirty="0" smtClean="0"/>
              <a:t>: New entries, or are they consolidated from associated tasks? </a:t>
            </a:r>
          </a:p>
          <a:p>
            <a:pPr marL="284163" indent="-284163">
              <a:buFont typeface="+mj-lt"/>
              <a:buAutoNum type="arabicPeriod"/>
            </a:pPr>
            <a:r>
              <a:rPr lang="en-US" sz="1000" dirty="0" smtClean="0"/>
              <a:t>Reference(s): New entries, and/or</a:t>
            </a:r>
            <a:r>
              <a:rPr lang="en-US" sz="1000" baseline="0" dirty="0" smtClean="0"/>
              <a:t> are they associated tasks?</a:t>
            </a:r>
            <a:endParaRPr lang="en-US" sz="1000" dirty="0" smtClean="0"/>
          </a:p>
          <a:p>
            <a:pPr marL="284163" indent="-284163">
              <a:buFont typeface="+mj-lt"/>
              <a:buAutoNum type="arabicPeriod"/>
            </a:pPr>
            <a:r>
              <a:rPr lang="en-US" sz="1000" dirty="0" smtClean="0"/>
              <a:t>Attachment(s):</a:t>
            </a:r>
            <a:r>
              <a:rPr lang="en-US" sz="1000" baseline="0" dirty="0" smtClean="0"/>
              <a:t> New associations, or are they consolidated from associated tasks?</a:t>
            </a:r>
            <a:endParaRPr lang="en-US" sz="1000" dirty="0" smtClean="0"/>
          </a:p>
          <a:p>
            <a:pPr marL="228600" indent="-228600">
              <a:buFont typeface="+mj-lt"/>
              <a:buAutoNum type="arabicPeriod"/>
            </a:pPr>
            <a:endParaRPr lang="en-US" sz="1000" dirty="0" smtClean="0"/>
          </a:p>
          <a:p>
            <a:r>
              <a:rPr lang="en-US" sz="1000" dirty="0" smtClean="0"/>
              <a:t>Functions</a:t>
            </a:r>
          </a:p>
          <a:p>
            <a:pPr marL="228600" indent="-228600">
              <a:buFont typeface="+mj-lt"/>
              <a:buAutoNum type="arabicPeriod"/>
            </a:pPr>
            <a:r>
              <a:rPr lang="en-US" sz="1000" dirty="0" smtClean="0"/>
              <a:t>F1</a:t>
            </a:r>
          </a:p>
          <a:p>
            <a:pPr marL="228600" indent="-228600">
              <a:buFont typeface="+mj-lt"/>
              <a:buAutoNum type="arabicPeriod"/>
            </a:pPr>
            <a:endParaRPr lang="en-US" sz="1000" dirty="0" smtClean="0"/>
          </a:p>
          <a:p>
            <a:pPr marL="0" indent="0">
              <a:buFont typeface="+mj-lt"/>
              <a:buNone/>
            </a:pPr>
            <a:r>
              <a:rPr lang="en-US" sz="1000" dirty="0" smtClean="0"/>
              <a:t>Data Objects</a:t>
            </a:r>
          </a:p>
          <a:p>
            <a:pPr marL="228600" indent="-228600">
              <a:buFont typeface="+mj-lt"/>
              <a:buAutoNum type="arabicPeriod"/>
            </a:pPr>
            <a:r>
              <a:rPr lang="en-US" sz="1000" dirty="0" smtClean="0"/>
              <a:t>DO1</a:t>
            </a:r>
          </a:p>
          <a:p>
            <a:pPr marL="228600" indent="-228600">
              <a:buFont typeface="+mj-lt"/>
              <a:buAutoNum type="arabicPeriod"/>
            </a:pPr>
            <a:endParaRPr lang="en-US" sz="1000" dirty="0" smtClean="0"/>
          </a:p>
          <a:p>
            <a:pPr marL="0" indent="0">
              <a:buFont typeface="+mj-lt"/>
              <a:buNone/>
            </a:pPr>
            <a:r>
              <a:rPr lang="en-US" sz="1000" dirty="0" smtClean="0"/>
              <a:t>Complexity 		0</a:t>
            </a:r>
          </a:p>
          <a:p>
            <a:pPr marL="171450" indent="-171450">
              <a:buFont typeface="Arial" panose="020B0604020202020204" pitchFamily="34" charset="0"/>
              <a:buChar char="•"/>
            </a:pPr>
            <a:r>
              <a:rPr lang="en-US" sz="1000" dirty="0" smtClean="0"/>
              <a:t>Inputs		0</a:t>
            </a:r>
          </a:p>
          <a:p>
            <a:pPr marL="171450" indent="-171450">
              <a:buFont typeface="Arial" panose="020B0604020202020204" pitchFamily="34" charset="0"/>
              <a:buChar char="•"/>
            </a:pPr>
            <a:r>
              <a:rPr lang="en-US" sz="1000" dirty="0" smtClean="0"/>
              <a:t>Outputs		0</a:t>
            </a:r>
          </a:p>
          <a:p>
            <a:pPr marL="171450" indent="-171450">
              <a:buFont typeface="Arial" panose="020B0604020202020204" pitchFamily="34" charset="0"/>
              <a:buChar char="•"/>
            </a:pPr>
            <a:r>
              <a:rPr lang="en-US" sz="1000" dirty="0" smtClean="0"/>
              <a:t>Inquires		0</a:t>
            </a:r>
          </a:p>
          <a:p>
            <a:pPr marL="171450" indent="-171450">
              <a:buFont typeface="Arial" panose="020B0604020202020204" pitchFamily="34" charset="0"/>
              <a:buChar char="•"/>
            </a:pPr>
            <a:r>
              <a:rPr lang="en-US" sz="1000" dirty="0" smtClean="0"/>
              <a:t>Files/Tables		0</a:t>
            </a:r>
          </a:p>
          <a:p>
            <a:pPr marL="171450" indent="-171450">
              <a:buFont typeface="Arial" panose="020B0604020202020204" pitchFamily="34" charset="0"/>
              <a:buChar char="•"/>
            </a:pPr>
            <a:r>
              <a:rPr lang="en-US" sz="1000" dirty="0" smtClean="0"/>
              <a:t>Ext.</a:t>
            </a:r>
            <a:r>
              <a:rPr lang="en-US" sz="1000" baseline="0" dirty="0" smtClean="0"/>
              <a:t> Files		0</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9</a:t>
            </a:fld>
            <a:endParaRPr lang="en-US"/>
          </a:p>
        </p:txBody>
      </p:sp>
    </p:spTree>
    <p:extLst>
      <p:ext uri="{BB962C8B-B14F-4D97-AF65-F5344CB8AC3E}">
        <p14:creationId xmlns:p14="http://schemas.microsoft.com/office/powerpoint/2010/main" val="105980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pPr lvl="1"/>
            <a:r>
              <a:rPr lang="en-US" dirty="0" smtClean="0"/>
              <a:t>Enter description here</a:t>
            </a:r>
          </a:p>
          <a:p>
            <a:pPr lvl="0"/>
            <a:endParaRPr lang="en-US" dirty="0" smtClean="0"/>
          </a:p>
          <a:p>
            <a:pPr lvl="0"/>
            <a:r>
              <a:rPr lang="en-US" dirty="0" smtClean="0"/>
              <a:t>Requirements</a:t>
            </a:r>
          </a:p>
          <a:p>
            <a:pPr marL="228600" lvl="0" indent="-228600">
              <a:buFont typeface="+mj-lt"/>
              <a:buAutoNum type="arabicPeriod"/>
            </a:pPr>
            <a:r>
              <a:rPr lang="en-US" dirty="0" smtClean="0"/>
              <a:t>R1</a:t>
            </a:r>
          </a:p>
          <a:p>
            <a:pPr marL="228600" lvl="0" indent="-228600">
              <a:buFont typeface="+mj-lt"/>
              <a:buAutoNum type="arabicPeriod"/>
            </a:pPr>
            <a:r>
              <a:rPr lang="en-US" dirty="0" smtClean="0"/>
              <a:t>R2</a:t>
            </a:r>
          </a:p>
          <a:p>
            <a:pPr marL="228600" lvl="0" indent="-228600">
              <a:buFont typeface="+mj-lt"/>
              <a:buAutoNum type="arabicPeriod"/>
            </a:pPr>
            <a:r>
              <a:rPr lang="en-US" dirty="0" smtClean="0"/>
              <a:t>R3</a:t>
            </a:r>
          </a:p>
          <a:p>
            <a:pPr marL="228600" lvl="0" indent="-228600">
              <a:buFont typeface="+mj-lt"/>
              <a:buAutoNum type="arabicPeriod"/>
            </a:pPr>
            <a:endParaRPr lang="en-US" dirty="0" smtClean="0"/>
          </a:p>
          <a:p>
            <a:r>
              <a:rPr lang="en-US" dirty="0" smtClean="0"/>
              <a:t>Functions</a:t>
            </a:r>
          </a:p>
          <a:p>
            <a:pPr marL="228600" indent="-228600">
              <a:buFont typeface="+mj-lt"/>
              <a:buAutoNum type="arabicPeriod"/>
            </a:pPr>
            <a:r>
              <a:rPr lang="en-US" dirty="0" smtClean="0"/>
              <a:t>F1</a:t>
            </a:r>
          </a:p>
          <a:p>
            <a:pPr marL="228600" indent="-228600">
              <a:buFont typeface="+mj-lt"/>
              <a:buAutoNum type="arabicPeriod"/>
            </a:pPr>
            <a:endParaRPr lang="en-US" dirty="0" smtClean="0"/>
          </a:p>
          <a:p>
            <a:r>
              <a:rPr lang="en-US" dirty="0" smtClean="0"/>
              <a:t>Business Rules</a:t>
            </a:r>
          </a:p>
          <a:p>
            <a:pPr marL="228600" indent="-228600">
              <a:buFont typeface="+mj-lt"/>
              <a:buAutoNum type="arabicPeriod"/>
            </a:pPr>
            <a:r>
              <a:rPr lang="en-US" dirty="0" smtClean="0"/>
              <a:t>BR1</a:t>
            </a:r>
          </a:p>
          <a:p>
            <a:pPr marL="228600" indent="-228600">
              <a:buFont typeface="+mj-lt"/>
              <a:buAutoNum type="arabicPeriod"/>
            </a:pPr>
            <a:r>
              <a:rPr lang="en-US" dirty="0" smtClean="0"/>
              <a:t>BR2</a:t>
            </a:r>
          </a:p>
          <a:p>
            <a:pPr marL="228600" indent="-228600">
              <a:buFont typeface="+mj-lt"/>
              <a:buAutoNum type="arabicPeriod"/>
            </a:pPr>
            <a:r>
              <a:rPr lang="en-US" dirty="0" smtClean="0"/>
              <a:t>BR3</a:t>
            </a:r>
          </a:p>
          <a:p>
            <a:pPr marL="228600" indent="-228600">
              <a:buFont typeface="+mj-lt"/>
              <a:buAutoNum type="arabicPeriod"/>
            </a:pPr>
            <a:endParaRPr lang="en-US" dirty="0" smtClean="0"/>
          </a:p>
          <a:p>
            <a:pPr marL="0" indent="0">
              <a:buFont typeface="+mj-lt"/>
              <a:buNone/>
            </a:pPr>
            <a:r>
              <a:rPr lang="en-US" dirty="0" smtClean="0"/>
              <a:t>Data Objects</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r>
              <a:rPr lang="en-US" dirty="0" smtClean="0"/>
              <a:t>DO1</a:t>
            </a:r>
          </a:p>
          <a:p>
            <a:pPr marL="228600" indent="-228600">
              <a:buFont typeface="+mj-lt"/>
              <a:buAutoNum type="arabicPeriod"/>
            </a:pPr>
            <a:endParaRPr lang="en-US" dirty="0" smtClean="0"/>
          </a:p>
          <a:p>
            <a:pPr marL="0" indent="0">
              <a:buFont typeface="+mj-lt"/>
              <a:buNone/>
            </a:pPr>
            <a:r>
              <a:rPr lang="en-US" dirty="0" smtClean="0"/>
              <a:t>Complexity 		0</a:t>
            </a:r>
          </a:p>
          <a:p>
            <a:pPr marL="171450" indent="-171450">
              <a:buFont typeface="Arial" panose="020B0604020202020204" pitchFamily="34" charset="0"/>
              <a:buChar char="•"/>
            </a:pPr>
            <a:r>
              <a:rPr lang="en-US" dirty="0" smtClean="0"/>
              <a:t>Inputs		0</a:t>
            </a:r>
          </a:p>
          <a:p>
            <a:pPr marL="171450" indent="-171450">
              <a:buFont typeface="Arial" panose="020B0604020202020204" pitchFamily="34" charset="0"/>
              <a:buChar char="•"/>
            </a:pPr>
            <a:r>
              <a:rPr lang="en-US" dirty="0" smtClean="0"/>
              <a:t>Outputs		0</a:t>
            </a:r>
          </a:p>
          <a:p>
            <a:pPr marL="171450" indent="-171450">
              <a:buFont typeface="Arial" panose="020B0604020202020204" pitchFamily="34" charset="0"/>
              <a:buChar char="•"/>
            </a:pPr>
            <a:r>
              <a:rPr lang="en-US" dirty="0" smtClean="0"/>
              <a:t>Inquires		0</a:t>
            </a:r>
          </a:p>
          <a:p>
            <a:pPr marL="171450" indent="-171450">
              <a:buFont typeface="Arial" panose="020B0604020202020204" pitchFamily="34" charset="0"/>
              <a:buChar char="•"/>
            </a:pPr>
            <a:r>
              <a:rPr lang="en-US" dirty="0" smtClean="0"/>
              <a:t>Files/Tables		0</a:t>
            </a:r>
          </a:p>
          <a:p>
            <a:pPr marL="171450" indent="-171450">
              <a:buFont typeface="Arial" panose="020B0604020202020204" pitchFamily="34" charset="0"/>
              <a:buChar char="•"/>
            </a:pPr>
            <a:r>
              <a:rPr lang="en-US" dirty="0" smtClean="0"/>
              <a:t>Ext.</a:t>
            </a:r>
            <a:r>
              <a:rPr lang="en-US" baseline="0" dirty="0" smtClean="0"/>
              <a:t> Files		0</a:t>
            </a:r>
            <a:endParaRPr lang="en-US" dirty="0" smtClean="0"/>
          </a:p>
          <a:p>
            <a:endParaRPr lang="en-US" dirty="0"/>
          </a:p>
        </p:txBody>
      </p:sp>
      <p:sp>
        <p:nvSpPr>
          <p:cNvPr id="4" name="Slide Number Placeholder 3"/>
          <p:cNvSpPr>
            <a:spLocks noGrp="1"/>
          </p:cNvSpPr>
          <p:nvPr>
            <p:ph type="sldNum" sz="quarter" idx="10"/>
          </p:nvPr>
        </p:nvSpPr>
        <p:spPr/>
        <p:txBody>
          <a:bodyPr/>
          <a:lstStyle/>
          <a:p>
            <a:fld id="{3527D2F5-B07E-49D3-A694-925E5CCC014B}" type="slidenum">
              <a:rPr lang="en-US" smtClean="0"/>
              <a:t>10</a:t>
            </a:fld>
            <a:endParaRPr lang="en-US"/>
          </a:p>
        </p:txBody>
      </p:sp>
    </p:spTree>
    <p:extLst>
      <p:ext uri="{BB962C8B-B14F-4D97-AF65-F5344CB8AC3E}">
        <p14:creationId xmlns:p14="http://schemas.microsoft.com/office/powerpoint/2010/main" val="47999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49170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724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77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51575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0157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8564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5/2/2017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86507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5/2/2017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318829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293901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8884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EB430-80FE-43B2-871B-976A5AAF5BCC}" type="slidenum">
              <a:rPr lang="en-US" smtClean="0"/>
              <a:t>‹#›</a:t>
            </a:fld>
            <a:endParaRPr lang="en-US"/>
          </a:p>
        </p:txBody>
      </p:sp>
    </p:spTree>
    <p:extLst>
      <p:ext uri="{BB962C8B-B14F-4D97-AF65-F5344CB8AC3E}">
        <p14:creationId xmlns:p14="http://schemas.microsoft.com/office/powerpoint/2010/main" val="148912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913" y="82493"/>
            <a:ext cx="8690956" cy="69059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913" y="902911"/>
            <a:ext cx="8690956" cy="44754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0" y="649287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5/9/2017</a:t>
            </a:r>
            <a:endParaRPr lang="en-US" dirty="0"/>
          </a:p>
        </p:txBody>
      </p:sp>
      <p:sp>
        <p:nvSpPr>
          <p:cNvPr id="5" name="Footer Placeholder 4"/>
          <p:cNvSpPr>
            <a:spLocks noGrp="1"/>
          </p:cNvSpPr>
          <p:nvPr>
            <p:ph type="ftr" sz="quarter" idx="3"/>
          </p:nvPr>
        </p:nvSpPr>
        <p:spPr>
          <a:xfrm>
            <a:off x="3028950" y="648998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48999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B430-80FE-43B2-871B-976A5AAF5BCC}" type="slidenum">
              <a:rPr lang="en-US" smtClean="0"/>
              <a:t>‹#›</a:t>
            </a:fld>
            <a:endParaRPr lang="en-US"/>
          </a:p>
        </p:txBody>
      </p:sp>
    </p:spTree>
    <p:extLst>
      <p:ext uri="{BB962C8B-B14F-4D97-AF65-F5344CB8AC3E}">
        <p14:creationId xmlns:p14="http://schemas.microsoft.com/office/powerpoint/2010/main" val="2033027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2.xml"/><Relationship Id="rId4" Type="http://schemas.openxmlformats.org/officeDocument/2006/relationships/slide" Target="slide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8.png"/><Relationship Id="rId7" Type="http://schemas.openxmlformats.org/officeDocument/2006/relationships/slide" Target="slide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slide" Target="slide12.xml"/><Relationship Id="rId4" Type="http://schemas.openxmlformats.org/officeDocument/2006/relationships/image" Target="../media/image19.png"/><Relationship Id="rId9"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2.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36.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PCD Tracker</a:t>
            </a:r>
          </a:p>
        </p:txBody>
      </p:sp>
      <p:sp>
        <p:nvSpPr>
          <p:cNvPr id="3" name="Subtitle 2"/>
          <p:cNvSpPr>
            <a:spLocks noGrp="1"/>
          </p:cNvSpPr>
          <p:nvPr>
            <p:ph type="subTitle" idx="1"/>
          </p:nvPr>
        </p:nvSpPr>
        <p:spPr/>
        <p:txBody>
          <a:bodyPr/>
          <a:lstStyle/>
          <a:p>
            <a:r>
              <a:rPr lang="en-US" sz="3200" b="1" dirty="0" smtClean="0"/>
              <a:t>Storyboard</a:t>
            </a:r>
          </a:p>
          <a:p>
            <a:r>
              <a:rPr lang="en-US" dirty="0" smtClean="0"/>
              <a:t>Gene Belford</a:t>
            </a:r>
          </a:p>
          <a:p>
            <a:r>
              <a:rPr lang="en-US" smtClean="0"/>
              <a:t>09 </a:t>
            </a:r>
            <a:r>
              <a:rPr lang="en-US" dirty="0" smtClean="0"/>
              <a:t>May 2017</a:t>
            </a:r>
            <a:endParaRPr lang="en-US" dirty="0"/>
          </a:p>
        </p:txBody>
      </p:sp>
    </p:spTree>
    <p:extLst>
      <p:ext uri="{BB962C8B-B14F-4D97-AF65-F5344CB8AC3E}">
        <p14:creationId xmlns:p14="http://schemas.microsoft.com/office/powerpoint/2010/main" val="2427873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View PCD</a:t>
            </a:r>
            <a:endParaRPr lang="en-US" dirty="0"/>
          </a:p>
        </p:txBody>
      </p:sp>
      <p:sp>
        <p:nvSpPr>
          <p:cNvPr id="4" name="Date Placeholder 3"/>
          <p:cNvSpPr>
            <a:spLocks noGrp="1"/>
          </p:cNvSpPr>
          <p:nvPr>
            <p:ph type="dt" sz="half" idx="10"/>
          </p:nvPr>
        </p:nvSpPr>
        <p:spPr/>
        <p:txBody>
          <a:bodyPr/>
          <a:lstStyle/>
          <a:p>
            <a:r>
              <a:rPr lang="en-US" smtClean="0"/>
              <a:t>24-April-17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10</a:t>
            </a:fld>
            <a:endParaRPr lang="en-US" dirty="0"/>
          </a:p>
        </p:txBody>
      </p:sp>
      <p:pic>
        <p:nvPicPr>
          <p:cNvPr id="7" name="Picture 6"/>
          <p:cNvPicPr>
            <a:picLocks noChangeAspect="1"/>
          </p:cNvPicPr>
          <p:nvPr/>
        </p:nvPicPr>
        <p:blipFill>
          <a:blip r:embed="rId3"/>
          <a:stretch>
            <a:fillRect/>
          </a:stretch>
        </p:blipFill>
        <p:spPr>
          <a:xfrm>
            <a:off x="1112901" y="791764"/>
            <a:ext cx="6921818" cy="5343049"/>
          </a:xfrm>
          <a:prstGeom prst="rect">
            <a:avLst/>
          </a:prstGeom>
        </p:spPr>
      </p:pic>
      <p:sp>
        <p:nvSpPr>
          <p:cNvPr id="8" name="Rounded Rectangle 7"/>
          <p:cNvSpPr/>
          <p:nvPr/>
        </p:nvSpPr>
        <p:spPr>
          <a:xfrm>
            <a:off x="184870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Forward…</a:t>
            </a:r>
            <a:endParaRPr lang="en-US" sz="1000" b="1" dirty="0">
              <a:solidFill>
                <a:schemeClr val="tx1"/>
              </a:solidFill>
            </a:endParaRPr>
          </a:p>
        </p:txBody>
      </p:sp>
      <p:sp>
        <p:nvSpPr>
          <p:cNvPr id="9" name="Rounded Rectangle 8"/>
          <p:cNvSpPr/>
          <p:nvPr/>
        </p:nvSpPr>
        <p:spPr>
          <a:xfrm>
            <a:off x="4203879" y="625884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 name="Rounded Rectangle 9"/>
          <p:cNvSpPr/>
          <p:nvPr/>
        </p:nvSpPr>
        <p:spPr>
          <a:xfrm>
            <a:off x="6559049" y="6258842"/>
            <a:ext cx="1377588"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Copy to another PCD</a:t>
            </a:r>
            <a:endParaRPr lang="en-US" sz="1000" b="1" dirty="0">
              <a:solidFill>
                <a:schemeClr val="tx1"/>
              </a:solidFill>
            </a:endParaRPr>
          </a:p>
        </p:txBody>
      </p:sp>
    </p:spTree>
    <p:extLst>
      <p:ext uri="{BB962C8B-B14F-4D97-AF65-F5344CB8AC3E}">
        <p14:creationId xmlns:p14="http://schemas.microsoft.com/office/powerpoint/2010/main" val="3375496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View Printable Version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11</a:t>
            </a:fld>
            <a:endParaRPr lang="en-US" dirty="0"/>
          </a:p>
        </p:txBody>
      </p:sp>
      <p:pic>
        <p:nvPicPr>
          <p:cNvPr id="7" name="Picture 6"/>
          <p:cNvPicPr>
            <a:picLocks noChangeAspect="1"/>
          </p:cNvPicPr>
          <p:nvPr/>
        </p:nvPicPr>
        <p:blipFill>
          <a:blip r:embed="rId3"/>
          <a:stretch>
            <a:fillRect/>
          </a:stretch>
        </p:blipFill>
        <p:spPr>
          <a:xfrm>
            <a:off x="3160395" y="2122646"/>
            <a:ext cx="2823210" cy="2612708"/>
          </a:xfrm>
          <a:prstGeom prst="rect">
            <a:avLst/>
          </a:prstGeom>
        </p:spPr>
      </p:pic>
    </p:spTree>
    <p:extLst>
      <p:ext uri="{BB962C8B-B14F-4D97-AF65-F5344CB8AC3E}">
        <p14:creationId xmlns:p14="http://schemas.microsoft.com/office/powerpoint/2010/main" val="757957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Task Review/Approve Status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12</a:t>
            </a:fld>
            <a:endParaRPr lang="en-US" dirty="0"/>
          </a:p>
        </p:txBody>
      </p:sp>
      <p:sp>
        <p:nvSpPr>
          <p:cNvPr id="20" name="Rectangle 19"/>
          <p:cNvSpPr/>
          <p:nvPr/>
        </p:nvSpPr>
        <p:spPr>
          <a:xfrm>
            <a:off x="746359" y="985333"/>
            <a:ext cx="7592403"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307321"/>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Task: </a:t>
            </a:r>
            <a:endParaRPr lang="en-US" sz="1400" b="0" dirty="0">
              <a:solidFill>
                <a:prstClr val="black"/>
              </a:solidFill>
              <a:latin typeface="Calibri" panose="020F0502020204030204"/>
              <a:ea typeface="+mn-ea"/>
            </a:endParaRPr>
          </a:p>
        </p:txBody>
      </p:sp>
      <p:sp>
        <p:nvSpPr>
          <p:cNvPr id="24" name="Rectangle 23"/>
          <p:cNvSpPr/>
          <p:nvPr/>
        </p:nvSpPr>
        <p:spPr>
          <a:xfrm>
            <a:off x="1850622" y="1632800"/>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Sample ER for Approval</a:t>
            </a:r>
            <a:endParaRPr lang="en-US" sz="1050" b="0" dirty="0">
              <a:solidFill>
                <a:prstClr val="black"/>
              </a:solidFill>
            </a:endParaRPr>
          </a:p>
        </p:txBody>
      </p:sp>
      <p:sp>
        <p:nvSpPr>
          <p:cNvPr id="26" name="TextBox 90"/>
          <p:cNvSpPr txBox="1"/>
          <p:nvPr/>
        </p:nvSpPr>
        <p:spPr>
          <a:xfrm>
            <a:off x="1054037" y="2076229"/>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2165938"/>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894201"/>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818326"/>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4551858"/>
            <a:ext cx="1104263" cy="52322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Rework </a:t>
            </a:r>
          </a:p>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4630109"/>
            <a:ext cx="5943832" cy="10185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Add notes here.</a:t>
            </a:r>
            <a:endParaRPr lang="en-US" sz="105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3947906"/>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037615"/>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Sample_ER_File.xlsx</a:t>
            </a:r>
          </a:p>
          <a:p>
            <a:pPr fontAlgn="auto">
              <a:spcBef>
                <a:spcPts val="0"/>
              </a:spcBef>
              <a:spcAft>
                <a:spcPts val="0"/>
              </a:spcAft>
            </a:pPr>
            <a:r>
              <a:rPr lang="en-US" sz="1050" b="0" dirty="0" err="1" smtClean="0">
                <a:solidFill>
                  <a:prstClr val="black"/>
                </a:solidFill>
              </a:rPr>
              <a:t>Sample_ER_for_Project.docu</a:t>
            </a:r>
            <a:endParaRPr lang="en-US" sz="1050" b="0" dirty="0">
              <a:solidFill>
                <a:prstClr val="black"/>
              </a:solidFill>
            </a:endParaRPr>
          </a:p>
        </p:txBody>
      </p:sp>
      <p:cxnSp>
        <p:nvCxnSpPr>
          <p:cNvPr id="52" name="Straight Connector 51"/>
          <p:cNvCxnSpPr/>
          <p:nvPr/>
        </p:nvCxnSpPr>
        <p:spPr>
          <a:xfrm>
            <a:off x="4338481" y="4037615"/>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3532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06361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176946"/>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90"/>
          <p:cNvSpPr txBox="1"/>
          <p:nvPr/>
        </p:nvSpPr>
        <p:spPr>
          <a:xfrm>
            <a:off x="960823" y="2937710"/>
            <a:ext cx="2974019"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srgbClr val="FF0000"/>
                </a:solidFill>
                <a:latin typeface="Calibri" panose="020F0502020204030204"/>
                <a:ea typeface="+mn-ea"/>
              </a:rPr>
              <a:t>Additional elements to be determined</a:t>
            </a:r>
            <a:endParaRPr lang="en-US" sz="1400" b="0" dirty="0">
              <a:solidFill>
                <a:srgbClr val="FF0000"/>
              </a:solidFill>
              <a:latin typeface="Calibri" panose="020F0502020204030204"/>
              <a:ea typeface="+mn-ea"/>
            </a:endParaRPr>
          </a:p>
        </p:txBody>
      </p:sp>
      <p:sp>
        <p:nvSpPr>
          <p:cNvPr id="34" name="Action Button: Custom 33">
            <a:hlinkClick r:id="rId3"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36" name="TextBox 9"/>
          <p:cNvSpPr txBox="1"/>
          <p:nvPr/>
        </p:nvSpPr>
        <p:spPr>
          <a:xfrm>
            <a:off x="1103435" y="1544785"/>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39" name="Rectangle 38"/>
          <p:cNvSpPr/>
          <p:nvPr/>
        </p:nvSpPr>
        <p:spPr>
          <a:xfrm>
            <a:off x="1864798" y="138115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PCD / PR / BOM</a:t>
            </a:r>
            <a:endParaRPr lang="en-US" sz="1050" b="0" dirty="0">
              <a:solidFill>
                <a:prstClr val="black"/>
              </a:solidFill>
            </a:endParaRPr>
          </a:p>
        </p:txBody>
      </p:sp>
      <p:sp>
        <p:nvSpPr>
          <p:cNvPr id="40" name="TextBox 9"/>
          <p:cNvSpPr txBox="1"/>
          <p:nvPr/>
        </p:nvSpPr>
        <p:spPr>
          <a:xfrm>
            <a:off x="4229420" y="1321492"/>
            <a:ext cx="97401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Originator: </a:t>
            </a:r>
            <a:endParaRPr lang="en-US" sz="1400" b="0" dirty="0">
              <a:solidFill>
                <a:prstClr val="black"/>
              </a:solidFill>
              <a:latin typeface="Calibri" panose="020F0502020204030204"/>
              <a:ea typeface="+mn-ea"/>
            </a:endParaRPr>
          </a:p>
        </p:txBody>
      </p:sp>
      <p:sp>
        <p:nvSpPr>
          <p:cNvPr id="43" name="Rectangle 42"/>
          <p:cNvSpPr/>
          <p:nvPr/>
        </p:nvSpPr>
        <p:spPr>
          <a:xfrm>
            <a:off x="5153816" y="1395327"/>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Smith, Joe</a:t>
            </a:r>
            <a:endParaRPr lang="en-US" sz="1050" b="0" dirty="0">
              <a:solidFill>
                <a:prstClr val="black"/>
              </a:solidFill>
            </a:endParaRPr>
          </a:p>
        </p:txBody>
      </p:sp>
      <p:sp>
        <p:nvSpPr>
          <p:cNvPr id="44" name="Action Button: Custom 43">
            <a:hlinkClick r:id="rId3" action="ppaction://hlinksldjump" highlightClick="1"/>
          </p:cNvPr>
          <p:cNvSpPr/>
          <p:nvPr/>
        </p:nvSpPr>
        <p:spPr>
          <a:xfrm>
            <a:off x="4682230" y="410179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View</a:t>
            </a:r>
            <a:endParaRPr lang="en-US" sz="1200" b="1" dirty="0">
              <a:solidFill>
                <a:schemeClr val="tx1"/>
              </a:solidFill>
            </a:endParaRPr>
          </a:p>
        </p:txBody>
      </p:sp>
    </p:spTree>
    <p:extLst>
      <p:ext uri="{BB962C8B-B14F-4D97-AF65-F5344CB8AC3E}">
        <p14:creationId xmlns:p14="http://schemas.microsoft.com/office/powerpoint/2010/main" val="12252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Approve PCD</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a:xfrm>
            <a:off x="3028950" y="6483147"/>
            <a:ext cx="3086100" cy="365125"/>
          </a:xfrm>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13</a:t>
            </a:fld>
            <a:endParaRPr lang="en-US" dirty="0"/>
          </a:p>
        </p:txBody>
      </p:sp>
      <p:sp>
        <p:nvSpPr>
          <p:cNvPr id="98" name="Rectangle 97"/>
          <p:cNvSpPr/>
          <p:nvPr/>
        </p:nvSpPr>
        <p:spPr>
          <a:xfrm>
            <a:off x="301284" y="766844"/>
            <a:ext cx="8549753" cy="5293757"/>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smtClean="0"/>
              <a:t>PCD:	</a:t>
            </a:r>
            <a:r>
              <a:rPr lang="en-US" sz="1000" dirty="0" smtClean="0"/>
              <a:t>Draft-001316</a:t>
            </a:r>
            <a:r>
              <a:rPr lang="en-US" sz="1000" b="1" dirty="0" smtClean="0"/>
              <a:t> 	</a:t>
            </a:r>
            <a:endParaRPr lang="en-US" sz="1000" b="1" dirty="0"/>
          </a:p>
          <a:p>
            <a:pPr>
              <a:tabLst>
                <a:tab pos="1144588" algn="l"/>
                <a:tab pos="4171950" algn="l"/>
              </a:tabLst>
            </a:pPr>
            <a:r>
              <a:rPr lang="en-US" sz="1000" b="1" dirty="0" smtClean="0"/>
              <a:t>Current Status:	 	</a:t>
            </a:r>
          </a:p>
          <a:p>
            <a:pPr>
              <a:tabLst>
                <a:tab pos="1144588" algn="l"/>
                <a:tab pos="4171950" algn="l"/>
              </a:tabLst>
            </a:pPr>
            <a:r>
              <a:rPr lang="en-US" sz="1000" b="1" dirty="0" smtClean="0"/>
              <a:t>Department: 	</a:t>
            </a:r>
            <a:r>
              <a:rPr lang="en-US" sz="1000" dirty="0" smtClean="0"/>
              <a:t>M7F5</a:t>
            </a:r>
            <a:r>
              <a:rPr lang="en-US" sz="1000" b="1" dirty="0" smtClean="0"/>
              <a:t>	   </a:t>
            </a:r>
          </a:p>
          <a:p>
            <a:pPr>
              <a:tabLst>
                <a:tab pos="1144588" algn="l"/>
                <a:tab pos="4171950" algn="l"/>
              </a:tabLst>
            </a:pPr>
            <a:r>
              <a:rPr lang="en-US" sz="1000" b="1" dirty="0" smtClean="0"/>
              <a:t>Subject:	</a:t>
            </a:r>
            <a:r>
              <a:rPr lang="en-US" sz="1000" dirty="0" smtClean="0"/>
              <a:t>Sample PCD for Approval</a:t>
            </a:r>
            <a:r>
              <a:rPr lang="en-US" sz="1000" b="1" dirty="0" smtClean="0"/>
              <a:t>	</a:t>
            </a:r>
            <a:endParaRPr lang="en-US" sz="1000" b="1" dirty="0"/>
          </a:p>
          <a:p>
            <a:pPr>
              <a:tabLst>
                <a:tab pos="1144588" algn="l"/>
                <a:tab pos="4171950" algn="l"/>
              </a:tabLst>
            </a:pPr>
            <a:r>
              <a:rPr lang="en-US" sz="1000" b="1" dirty="0" smtClean="0"/>
              <a:t>Classification: 		</a:t>
            </a:r>
          </a:p>
          <a:p>
            <a:pPr>
              <a:tabLst>
                <a:tab pos="1144588" algn="l"/>
                <a:tab pos="4171950" algn="l"/>
              </a:tabLst>
            </a:pPr>
            <a:r>
              <a:rPr lang="en-US" sz="1000" dirty="0" smtClean="0"/>
              <a:t>     Unrestricted Unrestricted</a:t>
            </a:r>
            <a:r>
              <a:rPr lang="en-US" sz="1000" b="1" dirty="0" smtClean="0"/>
              <a:t>     </a:t>
            </a:r>
            <a:endParaRPr lang="en-US" sz="1000" b="1" dirty="0"/>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dirty="0" smtClean="0"/>
              <a:t>     N00024-15-C-6222 (FY17 T116 Production)</a:t>
            </a:r>
            <a:endParaRPr lang="en-US" sz="1000"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dirty="0"/>
              <a:t> </a:t>
            </a:r>
            <a:r>
              <a:rPr lang="en-US" sz="1000" dirty="0" smtClean="0"/>
              <a:t>    Eubank, Joey (P)</a:t>
            </a:r>
            <a:endParaRPr lang="en-US" sz="1000" dirty="0"/>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endParaRPr lang="en-US" sz="1000" b="1" dirty="0" smtClean="0"/>
          </a:p>
          <a:p>
            <a:pPr>
              <a:tabLst>
                <a:tab pos="1144588" algn="l"/>
                <a:tab pos="4171950" algn="l"/>
              </a:tabLst>
            </a:pPr>
            <a:r>
              <a:rPr lang="en-US" sz="1000" b="1" dirty="0"/>
              <a:t>Program Recipient(s):</a:t>
            </a:r>
          </a:p>
          <a:p>
            <a:pPr>
              <a:tabLst>
                <a:tab pos="1144588" algn="l"/>
                <a:tab pos="4171950" algn="l"/>
              </a:tabLst>
            </a:pPr>
            <a:r>
              <a:rPr lang="en-US" sz="1000" dirty="0" smtClean="0"/>
              <a:t>     Baldwin, Kathleen</a:t>
            </a:r>
          </a:p>
          <a:p>
            <a:pPr>
              <a:tabLst>
                <a:tab pos="1144588" algn="l"/>
                <a:tab pos="4171950" algn="l"/>
              </a:tabLst>
            </a:pPr>
            <a:r>
              <a:rPr lang="en-US" sz="1000" dirty="0"/>
              <a:t> </a:t>
            </a:r>
            <a:r>
              <a:rPr lang="en-US" sz="1000" dirty="0" smtClean="0"/>
              <a:t>    …</a:t>
            </a:r>
            <a:endParaRPr lang="en-US" sz="1000" dirty="0"/>
          </a:p>
          <a:p>
            <a:pPr>
              <a:tabLst>
                <a:tab pos="1144588" algn="l"/>
                <a:tab pos="4171950" algn="l"/>
              </a:tabLst>
            </a:pPr>
            <a:r>
              <a:rPr lang="en-US" sz="1000" b="1" dirty="0" smtClean="0"/>
              <a:t>Program(s)</a:t>
            </a:r>
            <a:r>
              <a:rPr lang="en-US" sz="1000" b="1" dirty="0" smtClean="0">
                <a:solidFill>
                  <a:srgbClr val="FF0000"/>
                </a:solidFill>
              </a:rPr>
              <a:t>*</a:t>
            </a:r>
            <a:r>
              <a:rPr lang="en-US" sz="1000" b="1" dirty="0" smtClean="0"/>
              <a:t>: 				</a:t>
            </a:r>
          </a:p>
          <a:p>
            <a:pPr>
              <a:tabLst>
                <a:tab pos="1144588" algn="l"/>
                <a:tab pos="4171950" algn="l"/>
              </a:tabLst>
            </a:pPr>
            <a:r>
              <a:rPr lang="en-US" sz="1000" b="1" dirty="0" smtClean="0"/>
              <a:t>     </a:t>
            </a:r>
            <a:r>
              <a:rPr lang="en-US" sz="1000" dirty="0" smtClean="0"/>
              <a:t>ARCI FY17 TI16 Production</a:t>
            </a: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r>
              <a:rPr lang="en-US" sz="1000" dirty="0"/>
              <a:t>ARCI FY17 TI16 </a:t>
            </a:r>
            <a:r>
              <a:rPr lang="en-US" sz="1000" dirty="0" smtClean="0"/>
              <a:t>Production</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Package: </a:t>
            </a:r>
            <a:endParaRPr lang="en-US" sz="1000" b="1" dirty="0" smtClean="0"/>
          </a:p>
          <a:p>
            <a:pPr>
              <a:tabLst>
                <a:tab pos="1144588" algn="l"/>
                <a:tab pos="4171950" algn="l"/>
              </a:tabLst>
            </a:pPr>
            <a:r>
              <a:rPr lang="en-US" sz="1000" dirty="0"/>
              <a:t> </a:t>
            </a:r>
            <a:r>
              <a:rPr lang="en-US" sz="1000" dirty="0" smtClean="0"/>
              <a:t>    Labor work package 1Mxxxxxxxxxxxxxx Material work package </a:t>
            </a:r>
            <a:r>
              <a:rPr lang="en-US" sz="1000" dirty="0"/>
              <a:t>1Mxxxxxxxxxxxxxx</a:t>
            </a:r>
          </a:p>
          <a:p>
            <a:pPr>
              <a:tabLst>
                <a:tab pos="1144588" algn="l"/>
                <a:tab pos="4171950" algn="l"/>
              </a:tabLst>
            </a:pPr>
            <a:r>
              <a:rPr lang="en-US" sz="1000" b="1" dirty="0" smtClean="0"/>
              <a:t>Action </a:t>
            </a:r>
            <a:r>
              <a:rPr lang="en-US" sz="1000" b="1" dirty="0"/>
              <a:t>/ Comments</a:t>
            </a:r>
            <a:r>
              <a:rPr lang="en-US" sz="1000" b="1" dirty="0">
                <a:solidFill>
                  <a:srgbClr val="FF0000"/>
                </a:solidFill>
              </a:rPr>
              <a:t>*</a:t>
            </a:r>
            <a:r>
              <a:rPr lang="en-US" sz="1000" b="1" dirty="0"/>
              <a:t>: </a:t>
            </a:r>
          </a:p>
          <a:p>
            <a:pPr>
              <a:tabLst>
                <a:tab pos="1144588" algn="l"/>
                <a:tab pos="4171950" algn="l"/>
              </a:tabLst>
            </a:pPr>
            <a:r>
              <a:rPr lang="en-US" sz="1000" dirty="0"/>
              <a:t> </a:t>
            </a:r>
            <a:r>
              <a:rPr lang="en-US" sz="1000" dirty="0" smtClean="0"/>
              <a:t>    4/27/2017 - xxxxxxxxxxxxxxxxxxxxxxxxxxxxxxxxxxxxxxxxxxxxxxxxxxxxxxxxxxxxxxxxxxxxxx</a:t>
            </a:r>
            <a:endParaRPr lang="en-US" sz="1000" dirty="0"/>
          </a:p>
          <a:p>
            <a:pPr>
              <a:tabLst>
                <a:tab pos="1144588" algn="l"/>
                <a:tab pos="4171950" algn="l"/>
              </a:tabLst>
            </a:pPr>
            <a:r>
              <a:rPr lang="en-US" sz="1000" b="1" dirty="0" smtClean="0"/>
              <a:t>Reference</a:t>
            </a:r>
            <a:r>
              <a:rPr lang="en-US" sz="1000" b="1" dirty="0"/>
              <a:t>: </a:t>
            </a:r>
            <a:endParaRPr lang="en-US" sz="1000" b="1" dirty="0" smtClean="0"/>
          </a:p>
          <a:p>
            <a:pPr>
              <a:tabLst>
                <a:tab pos="1144588" algn="l"/>
                <a:tab pos="4171950" algn="l"/>
              </a:tabLst>
            </a:pPr>
            <a:endParaRPr lang="en-US" sz="1000" dirty="0"/>
          </a:p>
          <a:p>
            <a:pPr>
              <a:tabLst>
                <a:tab pos="1144588" algn="l"/>
                <a:tab pos="4171950" algn="l"/>
              </a:tabLst>
            </a:pPr>
            <a:r>
              <a:rPr lang="en-US" sz="1000" b="1" dirty="0" smtClean="0">
                <a:solidFill>
                  <a:srgbClr val="FF0000"/>
                </a:solidFill>
              </a:rPr>
              <a:t>Rework Comments:</a:t>
            </a:r>
          </a:p>
          <a:p>
            <a:pPr>
              <a:tabLst>
                <a:tab pos="1144588" algn="l"/>
                <a:tab pos="4171950" algn="l"/>
              </a:tabLst>
            </a:pPr>
            <a:endParaRPr lang="en-US" sz="1000" b="1" dirty="0">
              <a:solidFill>
                <a:srgbClr val="FF0000"/>
              </a:solidFill>
            </a:endParaRPr>
          </a:p>
          <a:p>
            <a:pPr>
              <a:tabLst>
                <a:tab pos="1144588" algn="l"/>
                <a:tab pos="4171950" algn="l"/>
              </a:tabLst>
            </a:pPr>
            <a:r>
              <a:rPr lang="en-US" sz="1000" b="1" dirty="0"/>
              <a:t>Attachments</a:t>
            </a:r>
            <a:r>
              <a:rPr lang="en-US" sz="1000" b="1" dirty="0" smtClean="0"/>
              <a:t>:</a:t>
            </a:r>
          </a:p>
          <a:p>
            <a:pPr>
              <a:tabLst>
                <a:tab pos="1144588" algn="l"/>
                <a:tab pos="4171950" algn="l"/>
              </a:tabLst>
            </a:pPr>
            <a:r>
              <a:rPr lang="en-US" sz="1000" dirty="0" smtClean="0"/>
              <a:t>     There are no attachments associated with this PCD.</a:t>
            </a:r>
            <a:endParaRPr lang="en-US" sz="1000" dirty="0"/>
          </a:p>
        </p:txBody>
      </p:sp>
      <p:sp>
        <p:nvSpPr>
          <p:cNvPr id="104" name="Rounded Rectangle 103"/>
          <p:cNvSpPr/>
          <p:nvPr/>
        </p:nvSpPr>
        <p:spPr>
          <a:xfrm>
            <a:off x="6606755" y="611680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32" name="Rounded Rectangle 131"/>
          <p:cNvSpPr/>
          <p:nvPr/>
        </p:nvSpPr>
        <p:spPr>
          <a:xfrm>
            <a:off x="184628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Approve</a:t>
            </a:r>
            <a:endParaRPr lang="en-US" sz="1000" b="1" dirty="0">
              <a:solidFill>
                <a:schemeClr val="tx1"/>
              </a:solidFill>
            </a:endParaRPr>
          </a:p>
        </p:txBody>
      </p:sp>
      <p:sp>
        <p:nvSpPr>
          <p:cNvPr id="133" name="Rounded Rectangle 132"/>
          <p:cNvSpPr/>
          <p:nvPr/>
        </p:nvSpPr>
        <p:spPr>
          <a:xfrm>
            <a:off x="4201455" y="611947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Rework</a:t>
            </a:r>
            <a:endParaRPr lang="en-US" sz="1000" b="1" dirty="0">
              <a:solidFill>
                <a:schemeClr val="tx1"/>
              </a:solidFill>
            </a:endParaRPr>
          </a:p>
        </p:txBody>
      </p:sp>
      <p:sp>
        <p:nvSpPr>
          <p:cNvPr id="3" name="TextBox 2"/>
          <p:cNvSpPr txBox="1"/>
          <p:nvPr/>
        </p:nvSpPr>
        <p:spPr>
          <a:xfrm>
            <a:off x="421401" y="6383565"/>
            <a:ext cx="740524" cy="307777"/>
          </a:xfrm>
          <a:prstGeom prst="rect">
            <a:avLst/>
          </a:prstGeom>
          <a:noFill/>
        </p:spPr>
        <p:txBody>
          <a:bodyPr wrap="none" rtlCol="0">
            <a:spAutoFit/>
          </a:bodyPr>
          <a:lstStyle/>
          <a:p>
            <a:r>
              <a:rPr lang="en-US" sz="1400" b="1" dirty="0" smtClean="0"/>
              <a:t>Closure</a:t>
            </a:r>
            <a:endParaRPr lang="en-US" sz="1400" b="1" dirty="0"/>
          </a:p>
        </p:txBody>
      </p:sp>
      <p:sp>
        <p:nvSpPr>
          <p:cNvPr id="134" name="Rounded Rectangle 133"/>
          <p:cNvSpPr/>
          <p:nvPr/>
        </p:nvSpPr>
        <p:spPr>
          <a:xfrm>
            <a:off x="1846285" y="6484582"/>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Close PCD</a:t>
            </a:r>
            <a:endParaRPr lang="en-US" sz="1000" b="1" dirty="0">
              <a:solidFill>
                <a:schemeClr val="tx1"/>
              </a:solidFill>
            </a:endParaRPr>
          </a:p>
        </p:txBody>
      </p:sp>
      <p:sp>
        <p:nvSpPr>
          <p:cNvPr id="44" name="Rectangle 43"/>
          <p:cNvSpPr/>
          <p:nvPr/>
        </p:nvSpPr>
        <p:spPr>
          <a:xfrm>
            <a:off x="548194" y="5491869"/>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634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81" y="89048"/>
            <a:ext cx="7886700" cy="794899"/>
          </a:xfrm>
        </p:spPr>
        <p:txBody>
          <a:bodyPr/>
          <a:lstStyle/>
          <a:p>
            <a:r>
              <a:rPr lang="en-US" dirty="0"/>
              <a:t>PCD </a:t>
            </a:r>
            <a:r>
              <a:rPr lang="en-US" dirty="0" smtClean="0"/>
              <a:t>Admin Function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14</a:t>
            </a:fld>
            <a:endParaRPr lang="en-US" dirty="0"/>
          </a:p>
        </p:txBody>
      </p:sp>
      <p:sp>
        <p:nvSpPr>
          <p:cNvPr id="20" name="Rectangle 19"/>
          <p:cNvSpPr/>
          <p:nvPr/>
        </p:nvSpPr>
        <p:spPr>
          <a:xfrm>
            <a:off x="736045"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1" name="TextBox 20"/>
          <p:cNvSpPr txBox="1"/>
          <p:nvPr/>
        </p:nvSpPr>
        <p:spPr>
          <a:xfrm>
            <a:off x="861776" y="1033966"/>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22" name="TextBox 21"/>
          <p:cNvSpPr txBox="1"/>
          <p:nvPr/>
        </p:nvSpPr>
        <p:spPr>
          <a:xfrm>
            <a:off x="861776" y="3275111"/>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a:t>
            </a:r>
            <a:endParaRPr lang="en-US" sz="1400" b="0" dirty="0">
              <a:solidFill>
                <a:prstClr val="black"/>
              </a:solidFill>
              <a:latin typeface="Calibri" panose="020F0502020204030204"/>
              <a:ea typeface="+mn-ea"/>
            </a:endParaRPr>
          </a:p>
        </p:txBody>
      </p:sp>
      <p:sp>
        <p:nvSpPr>
          <p:cNvPr id="23" name="Rounded Rectangle 22"/>
          <p:cNvSpPr/>
          <p:nvPr/>
        </p:nvSpPr>
        <p:spPr>
          <a:xfrm>
            <a:off x="941033" y="5801106"/>
            <a:ext cx="1058636"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Contract</a:t>
            </a:r>
            <a:endParaRPr lang="en-US" sz="1200" b="1" dirty="0">
              <a:solidFill>
                <a:schemeClr val="tx1"/>
              </a:solidFill>
            </a:endParaRPr>
          </a:p>
        </p:txBody>
      </p:sp>
      <p:sp>
        <p:nvSpPr>
          <p:cNvPr id="25" name="Rounded Rectangle 24"/>
          <p:cNvSpPr/>
          <p:nvPr/>
        </p:nvSpPr>
        <p:spPr>
          <a:xfrm>
            <a:off x="4532246"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27" name="Rounded Rectangle 26"/>
          <p:cNvSpPr/>
          <p:nvPr/>
        </p:nvSpPr>
        <p:spPr>
          <a:xfrm>
            <a:off x="7141203"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View</a:t>
            </a:r>
            <a:endParaRPr lang="en-US" sz="1200" b="1" dirty="0">
              <a:solidFill>
                <a:schemeClr val="tx1"/>
              </a:solidFill>
            </a:endParaRPr>
          </a:p>
        </p:txBody>
      </p:sp>
      <p:sp>
        <p:nvSpPr>
          <p:cNvPr id="28" name="Rounded Rectangle 27"/>
          <p:cNvSpPr/>
          <p:nvPr/>
        </p:nvSpPr>
        <p:spPr>
          <a:xfrm>
            <a:off x="2080899" y="5801106"/>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Program</a:t>
            </a:r>
            <a:endParaRPr lang="en-US" sz="1200" b="1" dirty="0">
              <a:solidFill>
                <a:schemeClr val="tx1"/>
              </a:solidFill>
            </a:endParaRPr>
          </a:p>
        </p:txBody>
      </p:sp>
      <p:sp>
        <p:nvSpPr>
          <p:cNvPr id="29" name="Rounded Rectangle 28"/>
          <p:cNvSpPr/>
          <p:nvPr/>
        </p:nvSpPr>
        <p:spPr>
          <a:xfrm>
            <a:off x="5732211" y="5801106"/>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Archive</a:t>
            </a:r>
            <a:endParaRPr lang="en-US" sz="1200" b="1" dirty="0">
              <a:solidFill>
                <a:schemeClr val="tx1"/>
              </a:solidFill>
            </a:endParaRPr>
          </a:p>
        </p:txBody>
      </p:sp>
      <p:sp>
        <p:nvSpPr>
          <p:cNvPr id="30" name="Line Callout 1 29"/>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Need to see what already exists</a:t>
            </a:r>
            <a:endParaRPr lang="en-US" sz="1200" dirty="0">
              <a:solidFill>
                <a:schemeClr val="tx1"/>
              </a:solidFill>
            </a:endParaRPr>
          </a:p>
        </p:txBody>
      </p:sp>
      <p:sp>
        <p:nvSpPr>
          <p:cNvPr id="31" name="TextBox 30"/>
          <p:cNvSpPr txBox="1"/>
          <p:nvPr/>
        </p:nvSpPr>
        <p:spPr>
          <a:xfrm>
            <a:off x="852899" y="4466198"/>
            <a:ext cx="86937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Users</a:t>
            </a:r>
            <a:endParaRPr lang="en-US" sz="1400" b="0" dirty="0">
              <a:solidFill>
                <a:prstClr val="black"/>
              </a:solidFill>
              <a:latin typeface="Calibri" panose="020F0502020204030204"/>
              <a:ea typeface="+mn-ea"/>
            </a:endParaRPr>
          </a:p>
        </p:txBody>
      </p:sp>
      <p:sp>
        <p:nvSpPr>
          <p:cNvPr id="32" name="Rounded Rectangle 31"/>
          <p:cNvSpPr/>
          <p:nvPr/>
        </p:nvSpPr>
        <p:spPr>
          <a:xfrm>
            <a:off x="3275556" y="5805094"/>
            <a:ext cx="1113427"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User</a:t>
            </a:r>
            <a:endParaRPr lang="en-US" sz="1200" b="1" dirty="0">
              <a:solidFill>
                <a:schemeClr val="tx1"/>
              </a:solidFill>
            </a:endParaRPr>
          </a:p>
        </p:txBody>
      </p:sp>
    </p:spTree>
    <p:extLst>
      <p:ext uri="{BB962C8B-B14F-4D97-AF65-F5344CB8AC3E}">
        <p14:creationId xmlns:p14="http://schemas.microsoft.com/office/powerpoint/2010/main" val="4204097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Tasker Search Parameters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15</a:t>
            </a:fld>
            <a:endParaRPr lang="en-US" dirty="0"/>
          </a:p>
        </p:txBody>
      </p:sp>
      <p:sp>
        <p:nvSpPr>
          <p:cNvPr id="7" name="Rectangle 6"/>
          <p:cNvSpPr/>
          <p:nvPr/>
        </p:nvSpPr>
        <p:spPr>
          <a:xfrm>
            <a:off x="736045" y="1022768"/>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8" name="TextBox 4"/>
          <p:cNvSpPr txBox="1"/>
          <p:nvPr/>
        </p:nvSpPr>
        <p:spPr>
          <a:xfrm>
            <a:off x="861776" y="1395735"/>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9" name="Rectangle 8"/>
          <p:cNvSpPr/>
          <p:nvPr/>
        </p:nvSpPr>
        <p:spPr>
          <a:xfrm>
            <a:off x="1471013" y="148855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0" name="TextBox 9"/>
          <p:cNvSpPr txBox="1"/>
          <p:nvPr/>
        </p:nvSpPr>
        <p:spPr>
          <a:xfrm>
            <a:off x="2393729" y="1395735"/>
            <a:ext cx="1031269"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Keyword(s)</a:t>
            </a:r>
            <a:endParaRPr lang="en-US" sz="1400" b="0" dirty="0">
              <a:solidFill>
                <a:prstClr val="black"/>
              </a:solidFill>
              <a:latin typeface="Calibri" panose="020F0502020204030204"/>
              <a:ea typeface="+mn-ea"/>
            </a:endParaRPr>
          </a:p>
        </p:txBody>
      </p:sp>
      <p:sp>
        <p:nvSpPr>
          <p:cNvPr id="11" name="Rectangle 10"/>
          <p:cNvSpPr/>
          <p:nvPr/>
        </p:nvSpPr>
        <p:spPr>
          <a:xfrm>
            <a:off x="3352423" y="1476665"/>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1050" b="0" dirty="0">
              <a:solidFill>
                <a:prstClr val="black"/>
              </a:solidFill>
            </a:endParaRPr>
          </a:p>
        </p:txBody>
      </p:sp>
      <p:sp>
        <p:nvSpPr>
          <p:cNvPr id="12" name="TextBox 12"/>
          <p:cNvSpPr txBox="1"/>
          <p:nvPr/>
        </p:nvSpPr>
        <p:spPr>
          <a:xfrm>
            <a:off x="3691890" y="1889791"/>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3" name="Rectangle 12"/>
          <p:cNvSpPr/>
          <p:nvPr/>
        </p:nvSpPr>
        <p:spPr>
          <a:xfrm>
            <a:off x="4152358" y="198519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 name="TextBox 14"/>
          <p:cNvSpPr txBox="1"/>
          <p:nvPr/>
        </p:nvSpPr>
        <p:spPr>
          <a:xfrm>
            <a:off x="5464192" y="1897411"/>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5" name="Rectangle 14"/>
          <p:cNvSpPr/>
          <p:nvPr/>
        </p:nvSpPr>
        <p:spPr>
          <a:xfrm>
            <a:off x="5928652" y="1992815"/>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6" name="TextBox 16"/>
          <p:cNvSpPr txBox="1"/>
          <p:nvPr/>
        </p:nvSpPr>
        <p:spPr>
          <a:xfrm>
            <a:off x="2046449"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7" name="Rectangle 16"/>
          <p:cNvSpPr/>
          <p:nvPr/>
        </p:nvSpPr>
        <p:spPr>
          <a:xfrm>
            <a:off x="2383911"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8" name="TextBox 22"/>
          <p:cNvSpPr txBox="1"/>
          <p:nvPr/>
        </p:nvSpPr>
        <p:spPr>
          <a:xfrm>
            <a:off x="871259" y="293666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19" name="Rectangle 18"/>
          <p:cNvSpPr/>
          <p:nvPr/>
        </p:nvSpPr>
        <p:spPr>
          <a:xfrm>
            <a:off x="2083203"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1/1/17</a:t>
            </a:r>
            <a:endParaRPr lang="en-US" sz="1050" b="0" dirty="0">
              <a:solidFill>
                <a:prstClr val="black"/>
              </a:solidFill>
            </a:endParaRPr>
          </a:p>
        </p:txBody>
      </p:sp>
      <p:sp>
        <p:nvSpPr>
          <p:cNvPr id="20" name="TextBox 35"/>
          <p:cNvSpPr txBox="1"/>
          <p:nvPr/>
        </p:nvSpPr>
        <p:spPr>
          <a:xfrm>
            <a:off x="5936438" y="243682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Man PR</a:t>
            </a:r>
            <a:endParaRPr lang="en-US" sz="1400" b="0" dirty="0">
              <a:solidFill>
                <a:prstClr val="black"/>
              </a:solidFill>
              <a:latin typeface="Calibri" panose="020F0502020204030204"/>
              <a:ea typeface="+mn-ea"/>
            </a:endParaRPr>
          </a:p>
        </p:txBody>
      </p:sp>
      <p:sp>
        <p:nvSpPr>
          <p:cNvPr id="21" name="Rectangle 20"/>
          <p:cNvSpPr/>
          <p:nvPr/>
        </p:nvSpPr>
        <p:spPr>
          <a:xfrm>
            <a:off x="6668970" y="251179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31" name="TextBox 58"/>
          <p:cNvSpPr txBox="1"/>
          <p:nvPr/>
        </p:nvSpPr>
        <p:spPr>
          <a:xfrm>
            <a:off x="5653145" y="1395735"/>
            <a:ext cx="780968"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32" name="Rectangle 31"/>
          <p:cNvSpPr/>
          <p:nvPr/>
        </p:nvSpPr>
        <p:spPr>
          <a:xfrm>
            <a:off x="6110841" y="1478038"/>
            <a:ext cx="2006723" cy="148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3" name="Isosceles Triangle 32"/>
          <p:cNvSpPr/>
          <p:nvPr/>
        </p:nvSpPr>
        <p:spPr>
          <a:xfrm rot="10800000">
            <a:off x="3032581" y="252524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5" name="Rectangle 34"/>
          <p:cNvSpPr/>
          <p:nvPr/>
        </p:nvSpPr>
        <p:spPr>
          <a:xfrm>
            <a:off x="3880545"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Clear Search</a:t>
            </a:r>
            <a:endParaRPr lang="en-US" sz="1200" b="0" dirty="0">
              <a:solidFill>
                <a:prstClr val="black"/>
              </a:solidFill>
            </a:endParaRPr>
          </a:p>
        </p:txBody>
      </p:sp>
      <p:pic>
        <p:nvPicPr>
          <p:cNvPr id="38" name="Picture 37"/>
          <p:cNvPicPr>
            <a:picLocks noChangeAspect="1"/>
          </p:cNvPicPr>
          <p:nvPr/>
        </p:nvPicPr>
        <p:blipFill>
          <a:blip r:embed="rId3"/>
          <a:stretch>
            <a:fillRect/>
          </a:stretch>
        </p:blipFill>
        <p:spPr>
          <a:xfrm>
            <a:off x="2844036" y="3019301"/>
            <a:ext cx="120169" cy="140197"/>
          </a:xfrm>
          <a:prstGeom prst="rect">
            <a:avLst/>
          </a:prstGeom>
        </p:spPr>
      </p:pic>
      <p:sp>
        <p:nvSpPr>
          <p:cNvPr id="39" name="TextBox 77"/>
          <p:cNvSpPr txBox="1"/>
          <p:nvPr/>
        </p:nvSpPr>
        <p:spPr>
          <a:xfrm>
            <a:off x="7099514" y="243682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Clw</a:t>
            </a:r>
            <a:r>
              <a:rPr lang="en-US" sz="1400" b="0" dirty="0" smtClean="0">
                <a:solidFill>
                  <a:prstClr val="black"/>
                </a:solidFill>
                <a:latin typeface="Calibri" panose="020F0502020204030204"/>
                <a:ea typeface="+mn-ea"/>
              </a:rPr>
              <a:t> PR</a:t>
            </a:r>
            <a:endParaRPr lang="en-US" sz="1400" b="0" dirty="0">
              <a:solidFill>
                <a:prstClr val="black"/>
              </a:solidFill>
              <a:latin typeface="Calibri" panose="020F0502020204030204"/>
              <a:ea typeface="+mn-ea"/>
            </a:endParaRPr>
          </a:p>
        </p:txBody>
      </p:sp>
      <p:sp>
        <p:nvSpPr>
          <p:cNvPr id="40" name="Rectangle 39"/>
          <p:cNvSpPr/>
          <p:nvPr/>
        </p:nvSpPr>
        <p:spPr>
          <a:xfrm>
            <a:off x="7771086" y="251179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41" name="TextBox 79"/>
          <p:cNvSpPr txBox="1"/>
          <p:nvPr/>
        </p:nvSpPr>
        <p:spPr>
          <a:xfrm>
            <a:off x="3207478"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42" name="Rectangle 41"/>
          <p:cNvSpPr/>
          <p:nvPr/>
        </p:nvSpPr>
        <p:spPr>
          <a:xfrm>
            <a:off x="3704960"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43" name="TextBox 81"/>
          <p:cNvSpPr txBox="1"/>
          <p:nvPr/>
        </p:nvSpPr>
        <p:spPr>
          <a:xfrm>
            <a:off x="4456007" y="243682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4" name="Rectangle 43"/>
          <p:cNvSpPr/>
          <p:nvPr/>
        </p:nvSpPr>
        <p:spPr>
          <a:xfrm>
            <a:off x="4983969" y="251748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t>
            </a:r>
            <a:endParaRPr lang="en-US" sz="1050" b="0" dirty="0">
              <a:solidFill>
                <a:prstClr val="black"/>
              </a:solidFill>
            </a:endParaRPr>
          </a:p>
        </p:txBody>
      </p:sp>
      <p:sp>
        <p:nvSpPr>
          <p:cNvPr id="45" name="Isosceles Triangle 44"/>
          <p:cNvSpPr/>
          <p:nvPr/>
        </p:nvSpPr>
        <p:spPr>
          <a:xfrm rot="10800000">
            <a:off x="4362885" y="252392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6" name="Isosceles Triangle 45"/>
          <p:cNvSpPr/>
          <p:nvPr/>
        </p:nvSpPr>
        <p:spPr>
          <a:xfrm rot="10800000">
            <a:off x="5633757" y="2522819"/>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Isosceles Triangle 46"/>
          <p:cNvSpPr/>
          <p:nvPr/>
        </p:nvSpPr>
        <p:spPr>
          <a:xfrm rot="10800000">
            <a:off x="6963557" y="251217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8" name="Isosceles Triangle 47"/>
          <p:cNvSpPr/>
          <p:nvPr/>
        </p:nvSpPr>
        <p:spPr>
          <a:xfrm rot="10800000">
            <a:off x="8064629" y="2512136"/>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9" name="TextBox 87"/>
          <p:cNvSpPr txBox="1"/>
          <p:nvPr/>
        </p:nvSpPr>
        <p:spPr>
          <a:xfrm>
            <a:off x="7027609" y="1889791"/>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50" name="Rectangle 49"/>
          <p:cNvSpPr/>
          <p:nvPr/>
        </p:nvSpPr>
        <p:spPr>
          <a:xfrm>
            <a:off x="7760141" y="1979501"/>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Y</a:t>
            </a:r>
            <a:endParaRPr lang="en-US" sz="1050" b="0" dirty="0">
              <a:solidFill>
                <a:prstClr val="black"/>
              </a:solidFill>
            </a:endParaRPr>
          </a:p>
        </p:txBody>
      </p:sp>
      <p:sp>
        <p:nvSpPr>
          <p:cNvPr id="51" name="Isosceles Triangle 50"/>
          <p:cNvSpPr/>
          <p:nvPr/>
        </p:nvSpPr>
        <p:spPr>
          <a:xfrm rot="10800000">
            <a:off x="8054728" y="198596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2" name="TextBox 90"/>
          <p:cNvSpPr txBox="1"/>
          <p:nvPr/>
        </p:nvSpPr>
        <p:spPr>
          <a:xfrm>
            <a:off x="868512" y="1889791"/>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53" name="Rectangle 52"/>
          <p:cNvSpPr/>
          <p:nvPr/>
        </p:nvSpPr>
        <p:spPr>
          <a:xfrm>
            <a:off x="1638464" y="1979501"/>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877159" y="2435756"/>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251072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56" name="Isosceles Triangle 55"/>
          <p:cNvSpPr/>
          <p:nvPr/>
        </p:nvSpPr>
        <p:spPr>
          <a:xfrm rot="10800000">
            <a:off x="1614718" y="251110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7" name="Isosceles Triangle 56"/>
          <p:cNvSpPr/>
          <p:nvPr/>
        </p:nvSpPr>
        <p:spPr>
          <a:xfrm rot="10800000">
            <a:off x="3132660" y="1985195"/>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58" name="TextBox 115"/>
          <p:cNvSpPr txBox="1"/>
          <p:nvPr/>
        </p:nvSpPr>
        <p:spPr>
          <a:xfrm>
            <a:off x="2944955" y="2935347"/>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59" name="Rectangle 58"/>
          <p:cNvSpPr/>
          <p:nvPr/>
        </p:nvSpPr>
        <p:spPr>
          <a:xfrm>
            <a:off x="3270886"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12/31/19</a:t>
            </a:r>
            <a:endParaRPr lang="en-US" sz="1050" b="0" dirty="0">
              <a:solidFill>
                <a:prstClr val="black"/>
              </a:solidFill>
            </a:endParaRPr>
          </a:p>
        </p:txBody>
      </p:sp>
      <p:pic>
        <p:nvPicPr>
          <p:cNvPr id="60" name="Picture 59"/>
          <p:cNvPicPr>
            <a:picLocks noChangeAspect="1"/>
          </p:cNvPicPr>
          <p:nvPr/>
        </p:nvPicPr>
        <p:blipFill>
          <a:blip r:embed="rId3"/>
          <a:stretch>
            <a:fillRect/>
          </a:stretch>
        </p:blipFill>
        <p:spPr>
          <a:xfrm>
            <a:off x="4031719" y="3019301"/>
            <a:ext cx="120169" cy="140197"/>
          </a:xfrm>
          <a:prstGeom prst="rect">
            <a:avLst/>
          </a:prstGeom>
        </p:spPr>
      </p:pic>
      <p:sp>
        <p:nvSpPr>
          <p:cNvPr id="61" name="TextBox 130"/>
          <p:cNvSpPr txBox="1"/>
          <p:nvPr/>
        </p:nvSpPr>
        <p:spPr>
          <a:xfrm>
            <a:off x="870898" y="3455426"/>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62" name="Rectangle 61"/>
          <p:cNvSpPr/>
          <p:nvPr/>
        </p:nvSpPr>
        <p:spPr>
          <a:xfrm>
            <a:off x="2082842" y="354037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3" name="Picture 62"/>
          <p:cNvPicPr>
            <a:picLocks noChangeAspect="1"/>
          </p:cNvPicPr>
          <p:nvPr/>
        </p:nvPicPr>
        <p:blipFill>
          <a:blip r:embed="rId3"/>
          <a:stretch>
            <a:fillRect/>
          </a:stretch>
        </p:blipFill>
        <p:spPr>
          <a:xfrm>
            <a:off x="2843675" y="3538060"/>
            <a:ext cx="120169" cy="140197"/>
          </a:xfrm>
          <a:prstGeom prst="rect">
            <a:avLst/>
          </a:prstGeom>
        </p:spPr>
      </p:pic>
      <p:sp>
        <p:nvSpPr>
          <p:cNvPr id="64" name="TextBox 133"/>
          <p:cNvSpPr txBox="1"/>
          <p:nvPr/>
        </p:nvSpPr>
        <p:spPr>
          <a:xfrm>
            <a:off x="2944594" y="340838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65" name="Rectangle 64"/>
          <p:cNvSpPr/>
          <p:nvPr/>
        </p:nvSpPr>
        <p:spPr>
          <a:xfrm>
            <a:off x="3270525" y="3540371"/>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6" name="Picture 65"/>
          <p:cNvPicPr>
            <a:picLocks noChangeAspect="1"/>
          </p:cNvPicPr>
          <p:nvPr/>
        </p:nvPicPr>
        <p:blipFill>
          <a:blip r:embed="rId3"/>
          <a:stretch>
            <a:fillRect/>
          </a:stretch>
        </p:blipFill>
        <p:spPr>
          <a:xfrm>
            <a:off x="4031358" y="3538060"/>
            <a:ext cx="120169" cy="140197"/>
          </a:xfrm>
          <a:prstGeom prst="rect">
            <a:avLst/>
          </a:prstGeom>
        </p:spPr>
      </p:pic>
      <p:sp>
        <p:nvSpPr>
          <p:cNvPr id="67" name="TextBox 167"/>
          <p:cNvSpPr txBox="1"/>
          <p:nvPr/>
        </p:nvSpPr>
        <p:spPr>
          <a:xfrm>
            <a:off x="4894018" y="293666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68" name="Rectangle 67"/>
          <p:cNvSpPr/>
          <p:nvPr/>
        </p:nvSpPr>
        <p:spPr>
          <a:xfrm>
            <a:off x="6105962"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69" name="Picture 68"/>
          <p:cNvPicPr>
            <a:picLocks noChangeAspect="1"/>
          </p:cNvPicPr>
          <p:nvPr/>
        </p:nvPicPr>
        <p:blipFill>
          <a:blip r:embed="rId3"/>
          <a:stretch>
            <a:fillRect/>
          </a:stretch>
        </p:blipFill>
        <p:spPr>
          <a:xfrm>
            <a:off x="6866795" y="3019301"/>
            <a:ext cx="120169" cy="140197"/>
          </a:xfrm>
          <a:prstGeom prst="rect">
            <a:avLst/>
          </a:prstGeom>
        </p:spPr>
      </p:pic>
      <p:sp>
        <p:nvSpPr>
          <p:cNvPr id="70" name="TextBox 170"/>
          <p:cNvSpPr txBox="1"/>
          <p:nvPr/>
        </p:nvSpPr>
        <p:spPr>
          <a:xfrm>
            <a:off x="6967714" y="2935347"/>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71" name="Rectangle 70"/>
          <p:cNvSpPr/>
          <p:nvPr/>
        </p:nvSpPr>
        <p:spPr>
          <a:xfrm>
            <a:off x="7293645" y="3021612"/>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2" name="Picture 71"/>
          <p:cNvPicPr>
            <a:picLocks noChangeAspect="1"/>
          </p:cNvPicPr>
          <p:nvPr/>
        </p:nvPicPr>
        <p:blipFill>
          <a:blip r:embed="rId3"/>
          <a:stretch>
            <a:fillRect/>
          </a:stretch>
        </p:blipFill>
        <p:spPr>
          <a:xfrm>
            <a:off x="8054478" y="3019301"/>
            <a:ext cx="120169" cy="140197"/>
          </a:xfrm>
          <a:prstGeom prst="rect">
            <a:avLst/>
          </a:prstGeom>
        </p:spPr>
      </p:pic>
      <p:sp>
        <p:nvSpPr>
          <p:cNvPr id="73" name="TextBox 173"/>
          <p:cNvSpPr txBox="1"/>
          <p:nvPr/>
        </p:nvSpPr>
        <p:spPr>
          <a:xfrm>
            <a:off x="4901306" y="3447435"/>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74" name="Rectangle 73"/>
          <p:cNvSpPr/>
          <p:nvPr/>
        </p:nvSpPr>
        <p:spPr>
          <a:xfrm>
            <a:off x="6113250" y="354000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5" name="Picture 74"/>
          <p:cNvPicPr>
            <a:picLocks noChangeAspect="1"/>
          </p:cNvPicPr>
          <p:nvPr/>
        </p:nvPicPr>
        <p:blipFill>
          <a:blip r:embed="rId3"/>
          <a:stretch>
            <a:fillRect/>
          </a:stretch>
        </p:blipFill>
        <p:spPr>
          <a:xfrm>
            <a:off x="6874083" y="3537689"/>
            <a:ext cx="120169" cy="140197"/>
          </a:xfrm>
          <a:prstGeom prst="rect">
            <a:avLst/>
          </a:prstGeom>
        </p:spPr>
      </p:pic>
      <p:sp>
        <p:nvSpPr>
          <p:cNvPr id="76" name="TextBox 176"/>
          <p:cNvSpPr txBox="1"/>
          <p:nvPr/>
        </p:nvSpPr>
        <p:spPr>
          <a:xfrm>
            <a:off x="6975002" y="3408015"/>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to</a:t>
            </a:r>
            <a:endParaRPr lang="en-US" sz="1400" b="0" dirty="0">
              <a:solidFill>
                <a:prstClr val="black"/>
              </a:solidFill>
              <a:latin typeface="Calibri" panose="020F0502020204030204"/>
              <a:ea typeface="+mn-ea"/>
            </a:endParaRPr>
          </a:p>
        </p:txBody>
      </p:sp>
      <p:sp>
        <p:nvSpPr>
          <p:cNvPr id="77" name="Rectangle 76"/>
          <p:cNvSpPr/>
          <p:nvPr/>
        </p:nvSpPr>
        <p:spPr>
          <a:xfrm>
            <a:off x="7300933" y="3540000"/>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pic>
        <p:nvPicPr>
          <p:cNvPr id="78" name="Picture 77"/>
          <p:cNvPicPr>
            <a:picLocks noChangeAspect="1"/>
          </p:cNvPicPr>
          <p:nvPr/>
        </p:nvPicPr>
        <p:blipFill>
          <a:blip r:embed="rId3"/>
          <a:stretch>
            <a:fillRect/>
          </a:stretch>
        </p:blipFill>
        <p:spPr>
          <a:xfrm>
            <a:off x="8061766" y="3537689"/>
            <a:ext cx="120169" cy="140197"/>
          </a:xfrm>
          <a:prstGeom prst="rect">
            <a:avLst/>
          </a:prstGeom>
        </p:spPr>
      </p:pic>
      <p:sp>
        <p:nvSpPr>
          <p:cNvPr id="80" name="Line Callout 1 79"/>
          <p:cNvSpPr/>
          <p:nvPr/>
        </p:nvSpPr>
        <p:spPr>
          <a:xfrm>
            <a:off x="4586206" y="650432"/>
            <a:ext cx="1519756" cy="729754"/>
          </a:xfrm>
          <a:prstGeom prst="borderCallout1">
            <a:avLst>
              <a:gd name="adj1" fmla="val 57618"/>
              <a:gd name="adj2" fmla="val 105108"/>
              <a:gd name="adj3" fmla="val 249771"/>
              <a:gd name="adj4" fmla="val 16797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 PR and </a:t>
            </a:r>
            <a:r>
              <a:rPr lang="en-US" sz="1200" dirty="0" err="1" smtClean="0">
                <a:solidFill>
                  <a:schemeClr val="tx1"/>
                </a:solidFill>
              </a:rPr>
              <a:t>Clw</a:t>
            </a:r>
            <a:r>
              <a:rPr lang="en-US" sz="1200" dirty="0" smtClean="0">
                <a:solidFill>
                  <a:schemeClr val="tx1"/>
                </a:solidFill>
              </a:rPr>
              <a:t> PR were program defined fields?</a:t>
            </a:r>
            <a:endParaRPr lang="en-US" sz="1200" dirty="0">
              <a:solidFill>
                <a:schemeClr val="tx1"/>
              </a:solidFill>
            </a:endParaRPr>
          </a:p>
        </p:txBody>
      </p:sp>
      <p:sp>
        <p:nvSpPr>
          <p:cNvPr id="81" name="Line Callout 1 80"/>
          <p:cNvSpPr/>
          <p:nvPr/>
        </p:nvSpPr>
        <p:spPr>
          <a:xfrm>
            <a:off x="7823782" y="915256"/>
            <a:ext cx="1079026" cy="360939"/>
          </a:xfrm>
          <a:prstGeom prst="borderCallout1">
            <a:avLst>
              <a:gd name="adj1" fmla="val 18750"/>
              <a:gd name="adj2" fmla="val -8333"/>
              <a:gd name="adj3" fmla="val 99966"/>
              <a:gd name="adj4" fmla="val -8811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And/Or?</a:t>
            </a:r>
            <a:endParaRPr lang="en-US" sz="1200" dirty="0">
              <a:solidFill>
                <a:schemeClr val="tx1"/>
              </a:solidFill>
            </a:endParaRPr>
          </a:p>
        </p:txBody>
      </p:sp>
      <p:sp>
        <p:nvSpPr>
          <p:cNvPr id="83" name="Line Callout 1 82"/>
          <p:cNvSpPr/>
          <p:nvPr/>
        </p:nvSpPr>
        <p:spPr>
          <a:xfrm>
            <a:off x="1638465" y="1048895"/>
            <a:ext cx="1523404" cy="360939"/>
          </a:xfrm>
          <a:prstGeom prst="borderCallout1">
            <a:avLst>
              <a:gd name="adj1" fmla="val 45139"/>
              <a:gd name="adj2" fmla="val 106423"/>
              <a:gd name="adj3" fmla="val 134272"/>
              <a:gd name="adj4" fmla="val 18377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Where do keywords get entered?</a:t>
            </a:r>
            <a:endParaRPr lang="en-US" sz="1200" dirty="0">
              <a:solidFill>
                <a:schemeClr val="tx1"/>
              </a:solidFill>
            </a:endParaRPr>
          </a:p>
        </p:txBody>
      </p:sp>
      <p:sp>
        <p:nvSpPr>
          <p:cNvPr id="84" name="Action Button: Custom 83">
            <a:hlinkClick r:id="rId4"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85" name="Action Button: Custom 84">
            <a:hlinkClick r:id="rId4" action="ppaction://hlinksldjump" highlightClick="1"/>
          </p:cNvPr>
          <p:cNvSpPr/>
          <p:nvPr/>
        </p:nvSpPr>
        <p:spPr>
          <a:xfrm>
            <a:off x="1154311"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Search</a:t>
            </a:r>
            <a:endParaRPr lang="en-US" sz="1200" b="1" dirty="0">
              <a:solidFill>
                <a:schemeClr val="tx1"/>
              </a:solidFill>
            </a:endParaRPr>
          </a:p>
        </p:txBody>
      </p:sp>
      <p:sp>
        <p:nvSpPr>
          <p:cNvPr id="82" name="Rectangle 81"/>
          <p:cNvSpPr/>
          <p:nvPr/>
        </p:nvSpPr>
        <p:spPr>
          <a:xfrm>
            <a:off x="997853" y="4008128"/>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86" name="Rectangle 85"/>
          <p:cNvSpPr/>
          <p:nvPr/>
        </p:nvSpPr>
        <p:spPr>
          <a:xfrm>
            <a:off x="1048891" y="4070873"/>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87" name="TextBox 128"/>
          <p:cNvSpPr txBox="1"/>
          <p:nvPr/>
        </p:nvSpPr>
        <p:spPr>
          <a:xfrm>
            <a:off x="861177" y="3740931"/>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88" name="Rectangle 87"/>
          <p:cNvSpPr/>
          <p:nvPr/>
        </p:nvSpPr>
        <p:spPr>
          <a:xfrm>
            <a:off x="2298788" y="4174981"/>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89" name="Rectangle 88"/>
          <p:cNvSpPr/>
          <p:nvPr/>
        </p:nvSpPr>
        <p:spPr>
          <a:xfrm>
            <a:off x="1327412" y="4174981"/>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90" name="Rectangle 89"/>
          <p:cNvSpPr/>
          <p:nvPr/>
        </p:nvSpPr>
        <p:spPr>
          <a:xfrm>
            <a:off x="2298676" y="4395525"/>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91" name="Rectangle 90"/>
          <p:cNvSpPr/>
          <p:nvPr/>
        </p:nvSpPr>
        <p:spPr>
          <a:xfrm>
            <a:off x="1327300" y="4397065"/>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92" name="Rectangle 91"/>
          <p:cNvSpPr/>
          <p:nvPr/>
        </p:nvSpPr>
        <p:spPr>
          <a:xfrm>
            <a:off x="3991867" y="4073955"/>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3" name="Rectangle 92"/>
          <p:cNvSpPr/>
          <p:nvPr/>
        </p:nvSpPr>
        <p:spPr>
          <a:xfrm>
            <a:off x="3991867" y="4349546"/>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4" name="Isosceles Triangle 93"/>
          <p:cNvSpPr/>
          <p:nvPr/>
        </p:nvSpPr>
        <p:spPr>
          <a:xfrm rot="10800000">
            <a:off x="2124568" y="420392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5" name="Isosceles Triangle 94"/>
          <p:cNvSpPr/>
          <p:nvPr/>
        </p:nvSpPr>
        <p:spPr>
          <a:xfrm rot="10800000">
            <a:off x="2121731" y="4432759"/>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6" name="Rectangle 95"/>
          <p:cNvSpPr/>
          <p:nvPr/>
        </p:nvSpPr>
        <p:spPr>
          <a:xfrm>
            <a:off x="2306698" y="4596050"/>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97" name="Rectangle 96"/>
          <p:cNvSpPr/>
          <p:nvPr/>
        </p:nvSpPr>
        <p:spPr>
          <a:xfrm>
            <a:off x="1335322" y="4597590"/>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98" name="Isosceles Triangle 97"/>
          <p:cNvSpPr/>
          <p:nvPr/>
        </p:nvSpPr>
        <p:spPr>
          <a:xfrm rot="10800000">
            <a:off x="2129753" y="4633284"/>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9" name="Flowchart: Process 98"/>
          <p:cNvSpPr/>
          <p:nvPr/>
        </p:nvSpPr>
        <p:spPr>
          <a:xfrm>
            <a:off x="1158671" y="442526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lowchart: Process 99"/>
          <p:cNvSpPr/>
          <p:nvPr/>
        </p:nvSpPr>
        <p:spPr>
          <a:xfrm>
            <a:off x="1158671" y="420388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lowchart: Process 100"/>
          <p:cNvSpPr/>
          <p:nvPr/>
        </p:nvSpPr>
        <p:spPr>
          <a:xfrm>
            <a:off x="1158671" y="461777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p:cNvCxnSpPr/>
          <p:nvPr/>
        </p:nvCxnSpPr>
        <p:spPr>
          <a:xfrm>
            <a:off x="3750248" y="4070873"/>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Isosceles Triangle 102"/>
          <p:cNvSpPr/>
          <p:nvPr/>
        </p:nvSpPr>
        <p:spPr>
          <a:xfrm>
            <a:off x="3782022" y="498960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p:cNvSpPr/>
          <p:nvPr/>
        </p:nvSpPr>
        <p:spPr>
          <a:xfrm rot="10800000">
            <a:off x="3782453" y="412259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lowchart: Process 104"/>
          <p:cNvSpPr/>
          <p:nvPr/>
        </p:nvSpPr>
        <p:spPr>
          <a:xfrm>
            <a:off x="3782453" y="425368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ine Callout 1 78"/>
          <p:cNvSpPr/>
          <p:nvPr/>
        </p:nvSpPr>
        <p:spPr>
          <a:xfrm>
            <a:off x="5119340" y="4537436"/>
            <a:ext cx="1915831" cy="784659"/>
          </a:xfrm>
          <a:prstGeom prst="borderCallout1">
            <a:avLst>
              <a:gd name="adj1" fmla="val 31188"/>
              <a:gd name="adj2" fmla="val -3361"/>
              <a:gd name="adj3" fmla="val -7443"/>
              <a:gd name="adj4" fmla="val -8497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Distinct list from all Projects for DDLB?</a:t>
            </a:r>
          </a:p>
          <a:p>
            <a:r>
              <a:rPr lang="en-US" sz="1200" dirty="0" smtClean="0">
                <a:solidFill>
                  <a:schemeClr val="tx1"/>
                </a:solidFill>
              </a:rPr>
              <a:t>Use value from column 1 to filter for select values?</a:t>
            </a:r>
            <a:endParaRPr lang="en-US" sz="1200" dirty="0">
              <a:solidFill>
                <a:schemeClr val="tx1"/>
              </a:solidFill>
            </a:endParaRPr>
          </a:p>
        </p:txBody>
      </p:sp>
    </p:spTree>
    <p:extLst>
      <p:ext uri="{BB962C8B-B14F-4D97-AF65-F5344CB8AC3E}">
        <p14:creationId xmlns:p14="http://schemas.microsoft.com/office/powerpoint/2010/main" val="166423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9035"/>
            <a:ext cx="7886700" cy="794899"/>
          </a:xfrm>
        </p:spPr>
        <p:txBody>
          <a:bodyPr/>
          <a:lstStyle/>
          <a:p>
            <a:r>
              <a:rPr lang="en-US" dirty="0"/>
              <a:t>PCD </a:t>
            </a:r>
            <a:r>
              <a:rPr lang="en-US" dirty="0" smtClean="0"/>
              <a:t>Tasker Search Results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16</a:t>
            </a:fld>
            <a:endParaRPr lang="en-US" dirty="0"/>
          </a:p>
        </p:txBody>
      </p:sp>
      <p:sp>
        <p:nvSpPr>
          <p:cNvPr id="7" name="Rectangle 6"/>
          <p:cNvSpPr/>
          <p:nvPr/>
        </p:nvSpPr>
        <p:spPr>
          <a:xfrm>
            <a:off x="775798" y="1090425"/>
            <a:ext cx="7592403" cy="46771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Rectangle 8"/>
          <p:cNvSpPr/>
          <p:nvPr/>
        </p:nvSpPr>
        <p:spPr>
          <a:xfrm>
            <a:off x="2434116"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Select</a:t>
            </a:r>
            <a:endParaRPr lang="en-US" sz="1200" b="0" dirty="0">
              <a:solidFill>
                <a:prstClr val="black"/>
              </a:solidFill>
            </a:endParaRPr>
          </a:p>
        </p:txBody>
      </p:sp>
      <p:sp>
        <p:nvSpPr>
          <p:cNvPr id="10" name="Rectangle 9"/>
          <p:cNvSpPr/>
          <p:nvPr/>
        </p:nvSpPr>
        <p:spPr>
          <a:xfrm>
            <a:off x="3880545"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200" b="0" dirty="0">
              <a:solidFill>
                <a:prstClr val="black"/>
              </a:solidFill>
            </a:endParaRPr>
          </a:p>
        </p:txBody>
      </p:sp>
      <p:sp>
        <p:nvSpPr>
          <p:cNvPr id="11" name="Rectangle 10"/>
          <p:cNvSpPr/>
          <p:nvPr/>
        </p:nvSpPr>
        <p:spPr>
          <a:xfrm>
            <a:off x="5326974" y="5425912"/>
            <a:ext cx="138140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200" b="0" dirty="0">
              <a:solidFill>
                <a:prstClr val="black"/>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018" y="2586782"/>
            <a:ext cx="189854" cy="189854"/>
          </a:xfrm>
          <a:prstGeom prst="rect">
            <a:avLst/>
          </a:prstGeom>
        </p:spPr>
      </p:pic>
      <p:pic>
        <p:nvPicPr>
          <p:cNvPr id="14" name="table"/>
          <p:cNvPicPr>
            <a:picLocks noChangeAspect="1"/>
          </p:cNvPicPr>
          <p:nvPr/>
        </p:nvPicPr>
        <p:blipFill>
          <a:blip r:embed="rId4"/>
          <a:stretch>
            <a:fillRect/>
          </a:stretch>
        </p:blipFill>
        <p:spPr>
          <a:xfrm>
            <a:off x="1284869" y="1837499"/>
            <a:ext cx="7010943" cy="1124064"/>
          </a:xfrm>
          <a:prstGeom prst="rect">
            <a:avLst/>
          </a:prstGeom>
        </p:spPr>
      </p:pic>
      <p:sp>
        <p:nvSpPr>
          <p:cNvPr id="15" name="Rounded Rectangle 14"/>
          <p:cNvSpPr/>
          <p:nvPr/>
        </p:nvSpPr>
        <p:spPr>
          <a:xfrm>
            <a:off x="1032263" y="2791298"/>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6" name="Rounded Rectangle 15"/>
          <p:cNvSpPr/>
          <p:nvPr/>
        </p:nvSpPr>
        <p:spPr>
          <a:xfrm>
            <a:off x="1032263" y="2404479"/>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7" name="Rounded Rectangle 16"/>
          <p:cNvSpPr/>
          <p:nvPr/>
        </p:nvSpPr>
        <p:spPr>
          <a:xfrm>
            <a:off x="1032263" y="2222176"/>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8" name="Rounded Rectangle 17"/>
          <p:cNvSpPr/>
          <p:nvPr/>
        </p:nvSpPr>
        <p:spPr>
          <a:xfrm>
            <a:off x="1032263" y="2039873"/>
            <a:ext cx="173365" cy="167640"/>
          </a:xfrm>
          <a:prstGeom prst="roundRect">
            <a:avLst/>
          </a:prstGeom>
          <a:solidFill>
            <a:schemeClr val="bg1"/>
          </a:solidFill>
          <a:ln>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a:endParaRPr lang="en-US"/>
          </a:p>
        </p:txBody>
      </p:sp>
      <p:sp>
        <p:nvSpPr>
          <p:cNvPr id="19" name="Line Callout 1 18"/>
          <p:cNvSpPr/>
          <p:nvPr/>
        </p:nvSpPr>
        <p:spPr>
          <a:xfrm>
            <a:off x="6547087" y="3142156"/>
            <a:ext cx="1444388" cy="611655"/>
          </a:xfrm>
          <a:prstGeom prst="borderCallout1">
            <a:avLst>
              <a:gd name="adj1" fmla="val 18750"/>
              <a:gd name="adj2" fmla="val -8333"/>
              <a:gd name="adj3" fmla="val -41241"/>
              <a:gd name="adj4" fmla="val -7096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Suggest splitting into a status and next review fields</a:t>
            </a:r>
            <a:endParaRPr lang="en-US" sz="1200" dirty="0">
              <a:solidFill>
                <a:schemeClr val="tx1"/>
              </a:solidFill>
            </a:endParaRPr>
          </a:p>
        </p:txBody>
      </p:sp>
      <p:sp>
        <p:nvSpPr>
          <p:cNvPr id="20" name="Line Callout 1 19"/>
          <p:cNvSpPr/>
          <p:nvPr/>
        </p:nvSpPr>
        <p:spPr>
          <a:xfrm>
            <a:off x="1118945" y="3602532"/>
            <a:ext cx="1556746" cy="611655"/>
          </a:xfrm>
          <a:prstGeom prst="borderCallout1">
            <a:avLst>
              <a:gd name="adj1" fmla="val -3021"/>
              <a:gd name="adj2" fmla="val 81770"/>
              <a:gd name="adj3" fmla="val -105104"/>
              <a:gd name="adj4" fmla="val 150042"/>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a:t>
            </a:r>
            <a:r>
              <a:rPr lang="en-US" sz="1200" dirty="0" smtClean="0">
                <a:solidFill>
                  <a:schemeClr val="tx1"/>
                </a:solidFill>
              </a:rPr>
              <a:t>estricted to PCD tasks only</a:t>
            </a:r>
            <a:endParaRPr lang="en-US" sz="1200" dirty="0">
              <a:solidFill>
                <a:schemeClr val="tx1"/>
              </a:solidFill>
            </a:endParaRPr>
          </a:p>
        </p:txBody>
      </p:sp>
      <p:sp>
        <p:nvSpPr>
          <p:cNvPr id="22" name="Action Button: Custom 21">
            <a:hlinkClick r:id="rId5" action="ppaction://hlinksldjump" highlightClick="1"/>
          </p:cNvPr>
          <p:cNvSpPr/>
          <p:nvPr/>
        </p:nvSpPr>
        <p:spPr>
          <a:xfrm>
            <a:off x="6945763"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Task View</a:t>
            </a:r>
            <a:endParaRPr lang="en-US" sz="1200" b="1" dirty="0">
              <a:solidFill>
                <a:schemeClr val="tx1"/>
              </a:solidFill>
            </a:endParaRPr>
          </a:p>
        </p:txBody>
      </p:sp>
      <p:sp>
        <p:nvSpPr>
          <p:cNvPr id="23" name="Action Button: Custom 22">
            <a:hlinkClick r:id="rId5" action="ppaction://hlinksldjump" highlightClick="1"/>
          </p:cNvPr>
          <p:cNvSpPr/>
          <p:nvPr/>
        </p:nvSpPr>
        <p:spPr>
          <a:xfrm>
            <a:off x="1213872" y="535054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7" action="ppaction://hlinksldjump"/>
              </a:rPr>
              <a:t>Edit Search</a:t>
            </a:r>
            <a:endParaRPr lang="en-US" sz="1200" b="1" dirty="0">
              <a:solidFill>
                <a:schemeClr val="tx1"/>
              </a:solidFill>
            </a:endParaRPr>
          </a:p>
        </p:txBody>
      </p:sp>
    </p:spTree>
    <p:extLst>
      <p:ext uri="{BB962C8B-B14F-4D97-AF65-F5344CB8AC3E}">
        <p14:creationId xmlns:p14="http://schemas.microsoft.com/office/powerpoint/2010/main" val="2012989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Tracker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17</a:t>
            </a:fld>
            <a:endParaRPr lang="en-US"/>
          </a:p>
        </p:txBody>
      </p:sp>
      <p:sp>
        <p:nvSpPr>
          <p:cNvPr id="2" name="Rectangle 1"/>
          <p:cNvSpPr/>
          <p:nvPr/>
        </p:nvSpPr>
        <p:spPr>
          <a:xfrm>
            <a:off x="4158264" y="3244334"/>
            <a:ext cx="827471" cy="369332"/>
          </a:xfrm>
          <a:prstGeom prst="rect">
            <a:avLst/>
          </a:prstGeom>
        </p:spPr>
        <p:txBody>
          <a:bodyPr wrap="none">
            <a:spAutoFit/>
          </a:bodyPr>
          <a:lstStyle/>
          <a:p>
            <a:pPr marL="228600" indent="-228600">
              <a:buFont typeface="+mj-lt"/>
              <a:buAutoNum type="arabicPeriod"/>
            </a:pPr>
            <a:r>
              <a:rPr lang="en-US" dirty="0"/>
              <a:t>DO1</a:t>
            </a:r>
          </a:p>
        </p:txBody>
      </p:sp>
    </p:spTree>
    <p:extLst>
      <p:ext uri="{BB962C8B-B14F-4D97-AF65-F5344CB8AC3E}">
        <p14:creationId xmlns:p14="http://schemas.microsoft.com/office/powerpoint/2010/main" val="870599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Helper</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18</a:t>
            </a:fld>
            <a:endParaRPr lang="en-US"/>
          </a:p>
        </p:txBody>
      </p:sp>
      <p:sp>
        <p:nvSpPr>
          <p:cNvPr id="8" name="Rectangle 7"/>
          <p:cNvSpPr/>
          <p:nvPr/>
        </p:nvSpPr>
        <p:spPr>
          <a:xfrm>
            <a:off x="5005136" y="1667661"/>
            <a:ext cx="3657601" cy="3905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800" b="0" dirty="0" smtClean="0">
                <a:solidFill>
                  <a:schemeClr val="tx1"/>
                </a:solidFill>
              </a:rPr>
              <a:t>Assign Enumeration</a:t>
            </a:r>
          </a:p>
          <a:p>
            <a:pPr algn="ctr" fontAlgn="auto">
              <a:spcBef>
                <a:spcPts val="0"/>
              </a:spcBef>
              <a:spcAft>
                <a:spcPts val="0"/>
              </a:spcAft>
            </a:pPr>
            <a:endParaRPr lang="en-US" sz="1200" b="0" dirty="0">
              <a:solidFill>
                <a:schemeClr val="tx1"/>
              </a:solidFill>
            </a:endParaRPr>
          </a:p>
          <a:p>
            <a:pPr marL="171450" indent="-171450" algn="ctr" fontAlgn="auto">
              <a:spcBef>
                <a:spcPts val="0"/>
              </a:spcBef>
              <a:spcAft>
                <a:spcPts val="0"/>
              </a:spcAft>
              <a:buFont typeface="Arial" panose="020B0604020202020204" pitchFamily="34" charset="0"/>
              <a:buChar char="•"/>
            </a:pPr>
            <a:r>
              <a:rPr lang="en-US" sz="1200" b="0" dirty="0" smtClean="0">
                <a:solidFill>
                  <a:schemeClr val="tx1"/>
                </a:solidFill>
              </a:rPr>
              <a:t>Select an enumeration</a:t>
            </a:r>
          </a:p>
        </p:txBody>
      </p:sp>
      <p:sp>
        <p:nvSpPr>
          <p:cNvPr id="9" name="Rounded Rectangle 8"/>
          <p:cNvSpPr/>
          <p:nvPr/>
        </p:nvSpPr>
        <p:spPr>
          <a:xfrm>
            <a:off x="5439266" y="5069587"/>
            <a:ext cx="1042181"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OK</a:t>
            </a:r>
            <a:endParaRPr lang="en-US" sz="1200" b="1" dirty="0">
              <a:solidFill>
                <a:schemeClr val="tx1"/>
              </a:solidFill>
            </a:endParaRPr>
          </a:p>
        </p:txBody>
      </p:sp>
      <p:sp>
        <p:nvSpPr>
          <p:cNvPr id="10" name="Rounded Rectangle 9"/>
          <p:cNvSpPr/>
          <p:nvPr/>
        </p:nvSpPr>
        <p:spPr>
          <a:xfrm>
            <a:off x="7134162" y="5066660"/>
            <a:ext cx="10961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3" name="Rectangle 2"/>
          <p:cNvSpPr/>
          <p:nvPr/>
        </p:nvSpPr>
        <p:spPr>
          <a:xfrm>
            <a:off x="5547398" y="27431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13" name="Straight Connector 12"/>
          <p:cNvCxnSpPr/>
          <p:nvPr/>
        </p:nvCxnSpPr>
        <p:spPr>
          <a:xfrm>
            <a:off x="7886561" y="27399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7968431" y="44968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10800000">
            <a:off x="7968431" y="28075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7886561" y="30070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53993" y="2431610"/>
            <a:ext cx="3349255" cy="227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Approval </a:t>
            </a:r>
            <a:r>
              <a:rPr lang="en-US" sz="1400" b="1" dirty="0" smtClean="0">
                <a:solidFill>
                  <a:schemeClr val="tx1"/>
                </a:solidFill>
              </a:rPr>
              <a:t>Status</a:t>
            </a:r>
            <a:endParaRPr lang="en-US" sz="1400" b="1" dirty="0">
              <a:solidFill>
                <a:schemeClr val="tx1"/>
              </a:solidFill>
            </a:endParaRPr>
          </a:p>
        </p:txBody>
      </p:sp>
      <p:sp>
        <p:nvSpPr>
          <p:cNvPr id="15" name="Rectangle 14"/>
          <p:cNvSpPr/>
          <p:nvPr/>
        </p:nvSpPr>
        <p:spPr>
          <a:xfrm>
            <a:off x="935280" y="2741562"/>
            <a:ext cx="2583712" cy="19244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sz="1200" dirty="0" smtClean="0">
                <a:solidFill>
                  <a:schemeClr val="tx1"/>
                </a:solidFill>
              </a:rPr>
              <a:t>A:	Approved</a:t>
            </a:r>
          </a:p>
          <a:p>
            <a:pPr>
              <a:tabLst>
                <a:tab pos="457200" algn="l"/>
              </a:tabLst>
            </a:pPr>
            <a:r>
              <a:rPr lang="en-US" sz="1200" dirty="0" smtClean="0">
                <a:solidFill>
                  <a:schemeClr val="tx1"/>
                </a:solidFill>
              </a:rPr>
              <a:t>R:	Rework</a:t>
            </a:r>
          </a:p>
          <a:p>
            <a:pPr>
              <a:tabLst>
                <a:tab pos="457200" algn="l"/>
              </a:tabLst>
            </a:pPr>
            <a:r>
              <a:rPr lang="en-US" sz="1200" dirty="0" smtClean="0">
                <a:solidFill>
                  <a:schemeClr val="tx1"/>
                </a:solidFill>
              </a:rPr>
              <a:t>P:	Pending</a:t>
            </a:r>
          </a:p>
          <a:p>
            <a:pPr>
              <a:tabLst>
                <a:tab pos="457200" algn="l"/>
              </a:tabLst>
            </a:pPr>
            <a:r>
              <a:rPr lang="en-US" sz="1200" dirty="0" smtClean="0">
                <a:solidFill>
                  <a:schemeClr val="tx1"/>
                </a:solidFill>
              </a:rPr>
              <a:t>X:	No action required</a:t>
            </a:r>
            <a:endParaRPr lang="en-US" sz="1200" dirty="0">
              <a:solidFill>
                <a:schemeClr val="tx1"/>
              </a:solidFill>
            </a:endParaRPr>
          </a:p>
        </p:txBody>
      </p:sp>
      <p:cxnSp>
        <p:nvCxnSpPr>
          <p:cNvPr id="20" name="Straight Connector 19"/>
          <p:cNvCxnSpPr/>
          <p:nvPr/>
        </p:nvCxnSpPr>
        <p:spPr>
          <a:xfrm>
            <a:off x="3274443" y="2738355"/>
            <a:ext cx="10632" cy="192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3356313" y="449524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0800000">
            <a:off x="3356313" y="280595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3274443" y="3005454"/>
            <a:ext cx="244549" cy="24750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34120" y="1203482"/>
            <a:ext cx="788999" cy="369332"/>
          </a:xfrm>
          <a:prstGeom prst="rect">
            <a:avLst/>
          </a:prstGeom>
          <a:noFill/>
        </p:spPr>
        <p:txBody>
          <a:bodyPr wrap="none" rtlCol="0">
            <a:spAutoFit/>
          </a:bodyPr>
          <a:lstStyle/>
          <a:p>
            <a:pPr algn="ctr"/>
            <a:r>
              <a:rPr lang="en-US" dirty="0"/>
              <a:t>Modal</a:t>
            </a:r>
          </a:p>
        </p:txBody>
      </p:sp>
      <p:sp>
        <p:nvSpPr>
          <p:cNvPr id="24" name="TextBox 23"/>
          <p:cNvSpPr txBox="1"/>
          <p:nvPr/>
        </p:nvSpPr>
        <p:spPr>
          <a:xfrm>
            <a:off x="1220514" y="1203482"/>
            <a:ext cx="2013243" cy="369332"/>
          </a:xfrm>
          <a:prstGeom prst="rect">
            <a:avLst/>
          </a:prstGeom>
          <a:noFill/>
        </p:spPr>
        <p:txBody>
          <a:bodyPr wrap="none" rtlCol="0">
            <a:spAutoFit/>
          </a:bodyPr>
          <a:lstStyle/>
          <a:p>
            <a:pPr algn="ctr"/>
            <a:r>
              <a:rPr lang="en-US" dirty="0" smtClean="0"/>
              <a:t>Drop Down List Box</a:t>
            </a:r>
            <a:endParaRPr lang="en-US" dirty="0"/>
          </a:p>
        </p:txBody>
      </p:sp>
    </p:spTree>
    <p:extLst>
      <p:ext uri="{BB962C8B-B14F-4D97-AF65-F5344CB8AC3E}">
        <p14:creationId xmlns:p14="http://schemas.microsoft.com/office/powerpoint/2010/main" val="3221875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Types</a:t>
            </a:r>
            <a:endParaRPr lang="en-US" dirty="0"/>
          </a:p>
        </p:txBody>
      </p:sp>
      <p:sp>
        <p:nvSpPr>
          <p:cNvPr id="4" name="Date Placeholder 3"/>
          <p:cNvSpPr>
            <a:spLocks noGrp="1"/>
          </p:cNvSpPr>
          <p:nvPr>
            <p:ph type="dt" sz="half" idx="10"/>
          </p:nvPr>
        </p:nvSpPr>
        <p:spPr/>
        <p:txBody>
          <a:bodyPr/>
          <a:lstStyle/>
          <a:p>
            <a:r>
              <a:rPr lang="en-US" dirty="0" smtClean="0"/>
              <a:t>5/2/2017</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19</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751867"/>
            <a:ext cx="912943"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endParaRPr lang="en-US" sz="1400" b="0" dirty="0">
              <a:solidFill>
                <a:prstClr val="black"/>
              </a:solidFill>
              <a:latin typeface="Calibri" panose="020F0502020204030204"/>
              <a:ea typeface="+mn-ea"/>
            </a:endParaRPr>
          </a:p>
        </p:txBody>
      </p:sp>
      <p:cxnSp>
        <p:nvCxnSpPr>
          <p:cNvPr id="3" name="Straight Connector 2"/>
          <p:cNvCxnSpPr/>
          <p:nvPr/>
        </p:nvCxnSpPr>
        <p:spPr>
          <a:xfrm>
            <a:off x="904775" y="2030932"/>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4"/>
          <p:cNvSpPr txBox="1"/>
          <p:nvPr/>
        </p:nvSpPr>
        <p:spPr>
          <a:xfrm>
            <a:off x="2196869" y="1751867"/>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11" name="TextBox 4"/>
          <p:cNvSpPr txBox="1"/>
          <p:nvPr/>
        </p:nvSpPr>
        <p:spPr>
          <a:xfrm>
            <a:off x="5388378" y="1536495"/>
            <a:ext cx="568041"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of </a:t>
            </a:r>
          </a:p>
          <a:p>
            <a:pPr fontAlgn="auto">
              <a:spcBef>
                <a:spcPts val="0"/>
              </a:spcBef>
              <a:spcAft>
                <a:spcPts val="0"/>
              </a:spcAft>
            </a:pPr>
            <a:r>
              <a:rPr lang="en-US" sz="1400" b="0" dirty="0" smtClean="0">
                <a:solidFill>
                  <a:prstClr val="black"/>
                </a:solidFill>
                <a:latin typeface="Calibri" panose="020F0502020204030204"/>
                <a:ea typeface="+mn-ea"/>
              </a:rPr>
              <a:t>Values</a:t>
            </a:r>
            <a:endParaRPr lang="en-US" sz="1400" b="0" dirty="0">
              <a:solidFill>
                <a:prstClr val="black"/>
              </a:solidFill>
              <a:latin typeface="Calibri" panose="020F0502020204030204"/>
              <a:ea typeface="+mn-ea"/>
            </a:endParaRPr>
          </a:p>
        </p:txBody>
      </p:sp>
      <p:sp>
        <p:nvSpPr>
          <p:cNvPr id="12" name="TextBox 4"/>
          <p:cNvSpPr txBox="1"/>
          <p:nvPr/>
        </p:nvSpPr>
        <p:spPr>
          <a:xfrm>
            <a:off x="6115050" y="1536424"/>
            <a:ext cx="151406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Last modified</a:t>
            </a:r>
          </a:p>
          <a:p>
            <a:pPr fontAlgn="auto">
              <a:spcBef>
                <a:spcPts val="0"/>
              </a:spcBef>
              <a:spcAft>
                <a:spcPts val="0"/>
              </a:spcAft>
            </a:pPr>
            <a:r>
              <a:rPr lang="en-US" sz="1400" b="0" dirty="0" smtClean="0">
                <a:solidFill>
                  <a:prstClr val="black"/>
                </a:solidFill>
                <a:latin typeface="Calibri" panose="020F0502020204030204"/>
                <a:ea typeface="+mn-ea"/>
              </a:rPr>
              <a:t>Date	        By</a:t>
            </a:r>
            <a:endParaRPr lang="en-US" sz="1400" b="0" dirty="0">
              <a:solidFill>
                <a:prstClr val="black"/>
              </a:solidFill>
              <a:latin typeface="Calibri" panose="020F0502020204030204"/>
              <a:ea typeface="+mn-ea"/>
            </a:endParaRPr>
          </a:p>
        </p:txBody>
      </p:sp>
      <p:sp>
        <p:nvSpPr>
          <p:cNvPr id="13" name="TextBox 4"/>
          <p:cNvSpPr txBox="1"/>
          <p:nvPr/>
        </p:nvSpPr>
        <p:spPr>
          <a:xfrm>
            <a:off x="845140" y="1055512"/>
            <a:ext cx="1924566"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Types</a:t>
            </a:r>
            <a:endParaRPr lang="en-US" sz="1800" u="sng" dirty="0">
              <a:solidFill>
                <a:prstClr val="black"/>
              </a:solidFill>
              <a:latin typeface="Calibri" panose="020F0502020204030204"/>
              <a:ea typeface="+mn-ea"/>
            </a:endParaRPr>
          </a:p>
        </p:txBody>
      </p:sp>
      <p:sp>
        <p:nvSpPr>
          <p:cNvPr id="15" name="Rectangle 14"/>
          <p:cNvSpPr/>
          <p:nvPr/>
        </p:nvSpPr>
        <p:spPr>
          <a:xfrm>
            <a:off x="904775" y="1521388"/>
            <a:ext cx="1033321" cy="2113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filter…</a:t>
            </a:r>
            <a:endParaRPr lang="en-US" sz="1050" b="0" dirty="0">
              <a:solidFill>
                <a:prstClr val="black"/>
              </a:solidFill>
            </a:endParaRPr>
          </a:p>
        </p:txBody>
      </p:sp>
      <p:sp>
        <p:nvSpPr>
          <p:cNvPr id="17" name="Rectangle 16"/>
          <p:cNvSpPr/>
          <p:nvPr/>
        </p:nvSpPr>
        <p:spPr>
          <a:xfrm>
            <a:off x="904775" y="2117657"/>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Action</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3</a:t>
            </a:r>
          </a:p>
          <a:p>
            <a:pPr fontAlgn="auto">
              <a:spcBef>
                <a:spcPts val="0"/>
              </a:spcBef>
              <a:spcAft>
                <a:spcPts val="600"/>
              </a:spcAft>
              <a:tabLst>
                <a:tab pos="1260475" algn="l"/>
                <a:tab pos="4687888" algn="dec"/>
                <a:tab pos="5140325" algn="l"/>
                <a:tab pos="6054725" algn="l"/>
              </a:tabLst>
            </a:pPr>
            <a:r>
              <a:rPr lang="en-US" sz="1200" b="0" dirty="0" smtClean="0">
                <a:solidFill>
                  <a:prstClr val="black"/>
                </a:solidFill>
                <a:hlinkClick r:id="rId3" action="ppaction://hlinksldjump"/>
              </a:rPr>
              <a:t>Approval Status</a:t>
            </a:r>
            <a:r>
              <a:rPr lang="en-US" sz="1200" b="0" dirty="0" smtClean="0">
                <a:solidFill>
                  <a:prstClr val="black"/>
                </a:solidFill>
              </a:rPr>
              <a:t>	</a:t>
            </a:r>
            <a:r>
              <a:rPr lang="en-US" sz="1200" b="0" dirty="0">
                <a:solidFill>
                  <a:prstClr val="black"/>
                </a:solidFill>
              </a:rPr>
              <a:t>Status that can be given to a task</a:t>
            </a:r>
            <a:r>
              <a:rPr lang="en-US" sz="1200" b="0" dirty="0" smtClean="0">
                <a:solidFill>
                  <a:prstClr val="black"/>
                </a:solidFill>
              </a:rPr>
              <a:t>.	4</a:t>
            </a:r>
          </a:p>
          <a:p>
            <a:pPr fontAlgn="auto">
              <a:spcBef>
                <a:spcPts val="0"/>
              </a:spcBef>
              <a:spcAft>
                <a:spcPts val="600"/>
              </a:spcAft>
              <a:tabLst>
                <a:tab pos="1260475" algn="l"/>
                <a:tab pos="4687888" algn="dec"/>
                <a:tab pos="5140325" algn="l"/>
                <a:tab pos="6054725" algn="l"/>
              </a:tabLst>
            </a:pPr>
            <a:r>
              <a:rPr lang="en-US" sz="1200" b="0" u="sng" dirty="0">
                <a:solidFill>
                  <a:schemeClr val="accent1">
                    <a:lumMod val="75000"/>
                  </a:schemeClr>
                </a:solidFill>
              </a:rPr>
              <a:t>Approvers</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Classification</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Contract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Department</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Hull</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Program</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Role</a:t>
            </a:r>
            <a:r>
              <a:rPr lang="en-US" sz="1200" b="0" dirty="0" smtClean="0">
                <a:solidFill>
                  <a:prstClr val="black"/>
                </a:solidFill>
              </a:rPr>
              <a:t>	</a:t>
            </a:r>
            <a:r>
              <a:rPr lang="en-US" sz="1200" b="0" dirty="0" err="1" smtClean="0">
                <a:solidFill>
                  <a:prstClr val="black"/>
                </a:solidFill>
              </a:rPr>
              <a:t>tbd</a:t>
            </a:r>
            <a:r>
              <a:rPr lang="en-US" sz="1200" b="0" dirty="0" smtClean="0">
                <a:solidFill>
                  <a:prstClr val="black"/>
                </a:solidFill>
              </a:rPr>
              <a:t>	4	12/31/17 00:00:00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Task</a:t>
            </a:r>
            <a:r>
              <a:rPr lang="en-US" sz="1200" b="0" dirty="0" smtClean="0">
                <a:solidFill>
                  <a:prstClr val="black"/>
                </a:solidFill>
              </a:rPr>
              <a:t>	</a:t>
            </a:r>
            <a:r>
              <a:rPr lang="en-US" sz="1200" b="0" dirty="0" err="1" smtClean="0">
                <a:solidFill>
                  <a:prstClr val="black"/>
                </a:solidFill>
              </a:rPr>
              <a:t>tdb</a:t>
            </a:r>
            <a:r>
              <a:rPr lang="en-US" sz="1200" b="0" dirty="0" smtClean="0">
                <a:solidFill>
                  <a:prstClr val="black"/>
                </a:solidFill>
              </a:rPr>
              <a:t>	4	05/09/17 14:02:17	Smith, Joe</a:t>
            </a: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Technology Insert</a:t>
            </a:r>
            <a:r>
              <a:rPr lang="en-US" sz="1200" b="0" dirty="0" smtClean="0">
                <a:solidFill>
                  <a:prstClr val="black"/>
                </a:solidFill>
              </a:rPr>
              <a:t>	</a:t>
            </a:r>
            <a:r>
              <a:rPr lang="en-US" sz="1200" b="0" dirty="0" err="1" smtClean="0">
                <a:solidFill>
                  <a:prstClr val="black"/>
                </a:solidFill>
              </a:rPr>
              <a:t>tbd</a:t>
            </a:r>
            <a:endParaRPr lang="en-US" sz="1200" b="0" dirty="0" smtClean="0">
              <a:solidFill>
                <a:prstClr val="black"/>
              </a:solidFill>
            </a:endParaRPr>
          </a:p>
          <a:p>
            <a:pPr fontAlgn="auto">
              <a:spcBef>
                <a:spcPts val="0"/>
              </a:spcBef>
              <a:spcAft>
                <a:spcPts val="600"/>
              </a:spcAft>
              <a:tabLst>
                <a:tab pos="1260475" algn="l"/>
                <a:tab pos="4687888" algn="dec"/>
                <a:tab pos="5140325" algn="l"/>
                <a:tab pos="6054725" algn="l"/>
              </a:tabLst>
            </a:pPr>
            <a:r>
              <a:rPr lang="en-US" sz="1200" b="0" u="sng" dirty="0" smtClean="0">
                <a:solidFill>
                  <a:schemeClr val="accent1">
                    <a:lumMod val="75000"/>
                  </a:schemeClr>
                </a:solidFill>
              </a:rPr>
              <a:t>?User?</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35696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17027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310066"/>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083097" y="2117657"/>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112394" y="1512162"/>
            <a:ext cx="54864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Filter</a:t>
            </a:r>
            <a:endParaRPr lang="en-US" sz="1200" b="1" dirty="0">
              <a:solidFill>
                <a:schemeClr val="tx1"/>
              </a:solidFill>
            </a:endParaRPr>
          </a:p>
        </p:txBody>
      </p:sp>
      <p:sp>
        <p:nvSpPr>
          <p:cNvPr id="41" name="Rounded Rectangle 40"/>
          <p:cNvSpPr/>
          <p:nvPr/>
        </p:nvSpPr>
        <p:spPr>
          <a:xfrm>
            <a:off x="6843103" y="5242366"/>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Type</a:t>
            </a:r>
            <a:endParaRPr lang="en-US" sz="1200" b="1" dirty="0">
              <a:solidFill>
                <a:schemeClr val="tx1"/>
              </a:solidFill>
            </a:endParaRPr>
          </a:p>
        </p:txBody>
      </p:sp>
    </p:spTree>
    <p:extLst>
      <p:ext uri="{BB962C8B-B14F-4D97-AF65-F5344CB8AC3E}">
        <p14:creationId xmlns:p14="http://schemas.microsoft.com/office/powerpoint/2010/main" val="64054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1" y="86162"/>
            <a:ext cx="8675150" cy="794899"/>
          </a:xfrm>
        </p:spPr>
        <p:txBody>
          <a:bodyPr/>
          <a:lstStyle/>
          <a:p>
            <a:r>
              <a:rPr lang="en-US" dirty="0"/>
              <a:t>PCD </a:t>
            </a:r>
            <a:r>
              <a:rPr lang="en-US" dirty="0" smtClean="0"/>
              <a:t>Task View</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a:t>
            </a:fld>
            <a:endParaRPr lang="en-US" dirty="0"/>
          </a:p>
        </p:txBody>
      </p:sp>
      <p:sp>
        <p:nvSpPr>
          <p:cNvPr id="7" name="Rectangle 6"/>
          <p:cNvSpPr/>
          <p:nvPr/>
        </p:nvSpPr>
        <p:spPr>
          <a:xfrm>
            <a:off x="775798" y="957256"/>
            <a:ext cx="7592403" cy="55327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8" name="Flowchart: Process 7"/>
          <p:cNvSpPr/>
          <p:nvPr/>
        </p:nvSpPr>
        <p:spPr>
          <a:xfrm>
            <a:off x="889137" y="1597501"/>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92"/>
          <p:cNvSpPr txBox="1"/>
          <p:nvPr/>
        </p:nvSpPr>
        <p:spPr>
          <a:xfrm>
            <a:off x="2051284" y="1540481"/>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0" name="TextBox 116"/>
          <p:cNvSpPr txBox="1"/>
          <p:nvPr/>
        </p:nvSpPr>
        <p:spPr>
          <a:xfrm>
            <a:off x="3552495" y="1552768"/>
            <a:ext cx="91880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11" name="TextBox 122"/>
          <p:cNvSpPr txBox="1"/>
          <p:nvPr/>
        </p:nvSpPr>
        <p:spPr>
          <a:xfrm>
            <a:off x="5080385" y="1540582"/>
            <a:ext cx="73449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12" name="TextBox 20"/>
          <p:cNvSpPr txBox="1"/>
          <p:nvPr/>
        </p:nvSpPr>
        <p:spPr>
          <a:xfrm>
            <a:off x="1037574" y="1540481"/>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a:t>
            </a:r>
            <a:endParaRPr lang="en-US" sz="1400" b="0" dirty="0">
              <a:solidFill>
                <a:prstClr val="black"/>
              </a:solidFill>
              <a:latin typeface="Calibri" panose="020F0502020204030204"/>
              <a:ea typeface="+mn-ea"/>
            </a:endParaRPr>
          </a:p>
        </p:txBody>
      </p:sp>
      <p:cxnSp>
        <p:nvCxnSpPr>
          <p:cNvPr id="13" name="Straight Connector 12"/>
          <p:cNvCxnSpPr/>
          <p:nvPr/>
        </p:nvCxnSpPr>
        <p:spPr>
          <a:xfrm flipH="1">
            <a:off x="8190314" y="1787015"/>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8210513" y="360778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p:cNvSpPr/>
          <p:nvPr/>
        </p:nvSpPr>
        <p:spPr>
          <a:xfrm rot="10800000">
            <a:off x="8202066" y="18177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Process 15"/>
          <p:cNvSpPr/>
          <p:nvPr/>
        </p:nvSpPr>
        <p:spPr>
          <a:xfrm>
            <a:off x="8202066" y="194886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117421" y="1871316"/>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endParaRPr lang="en-US" sz="1050" b="0" dirty="0">
              <a:solidFill>
                <a:prstClr val="black"/>
              </a:solidFill>
            </a:endParaRPr>
          </a:p>
        </p:txBody>
      </p:sp>
      <p:cxnSp>
        <p:nvCxnSpPr>
          <p:cNvPr id="18" name="Straight Connector 17"/>
          <p:cNvCxnSpPr/>
          <p:nvPr/>
        </p:nvCxnSpPr>
        <p:spPr>
          <a:xfrm>
            <a:off x="889095" y="1787015"/>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48520" y="1871332"/>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20" name="Rectangle 19"/>
          <p:cNvSpPr/>
          <p:nvPr/>
        </p:nvSpPr>
        <p:spPr>
          <a:xfrm>
            <a:off x="1117421" y="2103965"/>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1" name="TextBox 20"/>
          <p:cNvSpPr txBox="1"/>
          <p:nvPr/>
        </p:nvSpPr>
        <p:spPr>
          <a:xfrm>
            <a:off x="879244" y="1280038"/>
            <a:ext cx="567816"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User:</a:t>
            </a:r>
            <a:endParaRPr lang="en-US" sz="1400" b="0" dirty="0">
              <a:solidFill>
                <a:prstClr val="black"/>
              </a:solidFill>
              <a:latin typeface="Calibri" panose="020F0502020204030204"/>
              <a:ea typeface="+mn-ea"/>
            </a:endParaRPr>
          </a:p>
        </p:txBody>
      </p:sp>
      <p:sp>
        <p:nvSpPr>
          <p:cNvPr id="24" name="Rectangle 23"/>
          <p:cNvSpPr/>
          <p:nvPr/>
        </p:nvSpPr>
        <p:spPr>
          <a:xfrm>
            <a:off x="1409458" y="1333346"/>
            <a:ext cx="1180422" cy="2011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Joe Smith</a:t>
            </a:r>
            <a:endParaRPr lang="en-US" sz="1400" b="0" dirty="0">
              <a:solidFill>
                <a:prstClr val="black"/>
              </a:solidFill>
            </a:endParaRPr>
          </a:p>
        </p:txBody>
      </p:sp>
      <p:sp>
        <p:nvSpPr>
          <p:cNvPr id="25" name="Rectangle 24"/>
          <p:cNvSpPr/>
          <p:nvPr/>
        </p:nvSpPr>
        <p:spPr>
          <a:xfrm>
            <a:off x="1117421" y="2336614"/>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Reviewer</a:t>
            </a:r>
          </a:p>
        </p:txBody>
      </p:sp>
      <p:sp>
        <p:nvSpPr>
          <p:cNvPr id="26" name="Isosceles Triangle 25"/>
          <p:cNvSpPr/>
          <p:nvPr/>
        </p:nvSpPr>
        <p:spPr>
          <a:xfrm rot="10800000">
            <a:off x="1492012" y="16505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p:cNvSpPr/>
          <p:nvPr/>
        </p:nvSpPr>
        <p:spPr>
          <a:xfrm rot="10800000">
            <a:off x="2505533" y="166093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117421" y="256926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endParaRPr lang="en-US" sz="1050" b="0" dirty="0">
              <a:solidFill>
                <a:prstClr val="black"/>
              </a:solidFill>
            </a:endParaRPr>
          </a:p>
        </p:txBody>
      </p:sp>
      <p:sp>
        <p:nvSpPr>
          <p:cNvPr id="29" name="Rectangle 28"/>
          <p:cNvSpPr/>
          <p:nvPr/>
        </p:nvSpPr>
        <p:spPr>
          <a:xfrm>
            <a:off x="1117421" y="2801912"/>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32" name="Rectangle 31"/>
          <p:cNvSpPr/>
          <p:nvPr/>
        </p:nvSpPr>
        <p:spPr>
          <a:xfrm>
            <a:off x="3641603" y="1871881"/>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N00024-15-C-6222</a:t>
            </a:r>
          </a:p>
        </p:txBody>
      </p:sp>
      <p:sp>
        <p:nvSpPr>
          <p:cNvPr id="33" name="Flowchart: Process 32"/>
          <p:cNvSpPr/>
          <p:nvPr/>
        </p:nvSpPr>
        <p:spPr>
          <a:xfrm>
            <a:off x="946425" y="165643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Process 33"/>
          <p:cNvSpPr/>
          <p:nvPr/>
        </p:nvSpPr>
        <p:spPr>
          <a:xfrm>
            <a:off x="945509" y="1906603"/>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Process 34"/>
          <p:cNvSpPr/>
          <p:nvPr/>
        </p:nvSpPr>
        <p:spPr>
          <a:xfrm>
            <a:off x="949487" y="213930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Process 35"/>
          <p:cNvSpPr/>
          <p:nvPr/>
        </p:nvSpPr>
        <p:spPr>
          <a:xfrm>
            <a:off x="945509" y="237201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Process 36"/>
          <p:cNvSpPr/>
          <p:nvPr/>
        </p:nvSpPr>
        <p:spPr>
          <a:xfrm>
            <a:off x="945509" y="25907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Process 37"/>
          <p:cNvSpPr/>
          <p:nvPr/>
        </p:nvSpPr>
        <p:spPr>
          <a:xfrm>
            <a:off x="945509" y="2831345"/>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5173767" y="1864334"/>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Spares</a:t>
            </a:r>
            <a:endParaRPr lang="en-US" sz="1050" b="0" dirty="0">
              <a:solidFill>
                <a:prstClr val="black"/>
              </a:solidFill>
            </a:endParaRPr>
          </a:p>
        </p:txBody>
      </p:sp>
      <p:sp>
        <p:nvSpPr>
          <p:cNvPr id="40" name="TextBox 122"/>
          <p:cNvSpPr txBox="1"/>
          <p:nvPr/>
        </p:nvSpPr>
        <p:spPr>
          <a:xfrm>
            <a:off x="7256898" y="1542060"/>
            <a:ext cx="92832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Due Date</a:t>
            </a:r>
            <a:endParaRPr lang="en-US" sz="1400" b="0" dirty="0">
              <a:solidFill>
                <a:prstClr val="black"/>
              </a:solidFill>
              <a:latin typeface="Calibri" panose="020F0502020204030204"/>
              <a:ea typeface="+mn-ea"/>
            </a:endParaRPr>
          </a:p>
        </p:txBody>
      </p:sp>
      <p:sp>
        <p:nvSpPr>
          <p:cNvPr id="41" name="Rectangle 40"/>
          <p:cNvSpPr/>
          <p:nvPr/>
        </p:nvSpPr>
        <p:spPr>
          <a:xfrm>
            <a:off x="7361334" y="1860545"/>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1/15/17</a:t>
            </a:r>
            <a:endParaRPr lang="en-US" sz="1050" b="0" dirty="0">
              <a:solidFill>
                <a:prstClr val="black"/>
              </a:solidFill>
            </a:endParaRPr>
          </a:p>
        </p:txBody>
      </p:sp>
      <p:sp>
        <p:nvSpPr>
          <p:cNvPr id="42" name="Isosceles Triangle 41"/>
          <p:cNvSpPr/>
          <p:nvPr/>
        </p:nvSpPr>
        <p:spPr>
          <a:xfrm rot="10800000">
            <a:off x="5786800" y="165608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10800000">
            <a:off x="4309197"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10800000">
            <a:off x="8094445" y="165608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148520" y="210396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PCD</a:t>
            </a:r>
            <a:endParaRPr lang="en-US" sz="1050" b="0" dirty="0">
              <a:solidFill>
                <a:prstClr val="black"/>
              </a:solidFill>
            </a:endParaRPr>
          </a:p>
        </p:txBody>
      </p:sp>
      <p:sp>
        <p:nvSpPr>
          <p:cNvPr id="46" name="Rectangle 45"/>
          <p:cNvSpPr/>
          <p:nvPr/>
        </p:nvSpPr>
        <p:spPr>
          <a:xfrm>
            <a:off x="3641603" y="210451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7" name="Rectangle 46"/>
          <p:cNvSpPr/>
          <p:nvPr/>
        </p:nvSpPr>
        <p:spPr>
          <a:xfrm>
            <a:off x="5173767" y="209696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8" name="Rectangle 47"/>
          <p:cNvSpPr/>
          <p:nvPr/>
        </p:nvSpPr>
        <p:spPr>
          <a:xfrm>
            <a:off x="7361334" y="209317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49" name="Rectangle 48"/>
          <p:cNvSpPr/>
          <p:nvPr/>
        </p:nvSpPr>
        <p:spPr>
          <a:xfrm>
            <a:off x="2148520" y="2344351"/>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0" name="Rectangle 49"/>
          <p:cNvSpPr/>
          <p:nvPr/>
        </p:nvSpPr>
        <p:spPr>
          <a:xfrm>
            <a:off x="3641603" y="2344900"/>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1" name="Rectangle 50"/>
          <p:cNvSpPr/>
          <p:nvPr/>
        </p:nvSpPr>
        <p:spPr>
          <a:xfrm>
            <a:off x="5173767" y="2337353"/>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2" name="Rectangle 51"/>
          <p:cNvSpPr/>
          <p:nvPr/>
        </p:nvSpPr>
        <p:spPr>
          <a:xfrm>
            <a:off x="7361334" y="2333564"/>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3" name="Rectangle 52"/>
          <p:cNvSpPr/>
          <p:nvPr/>
        </p:nvSpPr>
        <p:spPr>
          <a:xfrm>
            <a:off x="2154657" y="2576355"/>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4" name="Rectangle 53"/>
          <p:cNvSpPr/>
          <p:nvPr/>
        </p:nvSpPr>
        <p:spPr>
          <a:xfrm>
            <a:off x="3647740" y="2576904"/>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5" name="Rectangle 54"/>
          <p:cNvSpPr/>
          <p:nvPr/>
        </p:nvSpPr>
        <p:spPr>
          <a:xfrm>
            <a:off x="5179904" y="2569357"/>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6" name="Rectangle 55"/>
          <p:cNvSpPr/>
          <p:nvPr/>
        </p:nvSpPr>
        <p:spPr>
          <a:xfrm>
            <a:off x="7367471" y="2565568"/>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7" name="Rectangle 56"/>
          <p:cNvSpPr/>
          <p:nvPr/>
        </p:nvSpPr>
        <p:spPr>
          <a:xfrm>
            <a:off x="2148520" y="2808053"/>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PR</a:t>
            </a:r>
            <a:endParaRPr lang="en-US" sz="1050" b="0" dirty="0">
              <a:solidFill>
                <a:prstClr val="black"/>
              </a:solidFill>
            </a:endParaRPr>
          </a:p>
        </p:txBody>
      </p:sp>
      <p:sp>
        <p:nvSpPr>
          <p:cNvPr id="58" name="Rectangle 57"/>
          <p:cNvSpPr/>
          <p:nvPr/>
        </p:nvSpPr>
        <p:spPr>
          <a:xfrm>
            <a:off x="3641603" y="2808602"/>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59" name="Rectangle 58"/>
          <p:cNvSpPr/>
          <p:nvPr/>
        </p:nvSpPr>
        <p:spPr>
          <a:xfrm>
            <a:off x="5173767" y="2801055"/>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0" name="Rectangle 59"/>
          <p:cNvSpPr/>
          <p:nvPr/>
        </p:nvSpPr>
        <p:spPr>
          <a:xfrm>
            <a:off x="7361334" y="2797266"/>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1" name="Rounded Rectangle 60"/>
          <p:cNvSpPr/>
          <p:nvPr/>
        </p:nvSpPr>
        <p:spPr>
          <a:xfrm>
            <a:off x="7184046" y="617771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Close</a:t>
            </a:r>
            <a:endParaRPr lang="en-US" sz="1200" b="1" dirty="0">
              <a:solidFill>
                <a:schemeClr val="tx1"/>
              </a:solidFill>
            </a:endParaRPr>
          </a:p>
        </p:txBody>
      </p:sp>
      <p:sp>
        <p:nvSpPr>
          <p:cNvPr id="62" name="TextBox 61"/>
          <p:cNvSpPr txBox="1"/>
          <p:nvPr/>
        </p:nvSpPr>
        <p:spPr>
          <a:xfrm>
            <a:off x="800822" y="966392"/>
            <a:ext cx="3771178" cy="338554"/>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600" dirty="0" smtClean="0">
                <a:solidFill>
                  <a:prstClr val="black"/>
                </a:solidFill>
                <a:latin typeface="Calibri" panose="020F0502020204030204"/>
                <a:ea typeface="+mn-ea"/>
              </a:rPr>
              <a:t>PCD Task List</a:t>
            </a:r>
            <a:endParaRPr lang="en-US" sz="1600" dirty="0">
              <a:solidFill>
                <a:prstClr val="black"/>
              </a:solidFill>
              <a:latin typeface="Calibri" panose="020F0502020204030204"/>
              <a:ea typeface="+mn-ea"/>
            </a:endParaRPr>
          </a:p>
        </p:txBody>
      </p:sp>
      <p:sp>
        <p:nvSpPr>
          <p:cNvPr id="63" name="Rectangle 62"/>
          <p:cNvSpPr/>
          <p:nvPr/>
        </p:nvSpPr>
        <p:spPr>
          <a:xfrm>
            <a:off x="1117421" y="3033593"/>
            <a:ext cx="91440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endParaRPr lang="en-US" sz="1050" b="0" dirty="0">
              <a:solidFill>
                <a:prstClr val="black"/>
              </a:solidFill>
            </a:endParaRPr>
          </a:p>
        </p:txBody>
      </p:sp>
      <p:sp>
        <p:nvSpPr>
          <p:cNvPr id="64" name="Flowchart: Process 63"/>
          <p:cNvSpPr/>
          <p:nvPr/>
        </p:nvSpPr>
        <p:spPr>
          <a:xfrm>
            <a:off x="945509" y="3063026"/>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2148520" y="3039734"/>
            <a:ext cx="64008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ER</a:t>
            </a:r>
            <a:endParaRPr lang="en-US" sz="1050" b="0" dirty="0">
              <a:solidFill>
                <a:prstClr val="black"/>
              </a:solidFill>
            </a:endParaRPr>
          </a:p>
        </p:txBody>
      </p:sp>
      <p:sp>
        <p:nvSpPr>
          <p:cNvPr id="66" name="Rectangle 65"/>
          <p:cNvSpPr/>
          <p:nvPr/>
        </p:nvSpPr>
        <p:spPr>
          <a:xfrm>
            <a:off x="3641603" y="3040283"/>
            <a:ext cx="1418825" cy="1616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7" name="Rectangle 66"/>
          <p:cNvSpPr/>
          <p:nvPr/>
        </p:nvSpPr>
        <p:spPr>
          <a:xfrm>
            <a:off x="5173767" y="3032736"/>
            <a:ext cx="2074228" cy="1692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8" name="Rectangle 67"/>
          <p:cNvSpPr/>
          <p:nvPr/>
        </p:nvSpPr>
        <p:spPr>
          <a:xfrm>
            <a:off x="7361334" y="3028947"/>
            <a:ext cx="731520" cy="1730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
            </a:r>
            <a:endParaRPr lang="en-US" sz="1050" b="0" dirty="0">
              <a:solidFill>
                <a:prstClr val="black"/>
              </a:solidFill>
            </a:endParaRPr>
          </a:p>
        </p:txBody>
      </p:sp>
      <p:sp>
        <p:nvSpPr>
          <p:cNvPr id="69" name="Rounded Rectangle 68"/>
          <p:cNvSpPr/>
          <p:nvPr/>
        </p:nvSpPr>
        <p:spPr>
          <a:xfrm>
            <a:off x="4020558" y="6169794"/>
            <a:ext cx="101802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Search</a:t>
            </a:r>
            <a:endParaRPr lang="en-US" sz="1200" b="1" dirty="0">
              <a:solidFill>
                <a:schemeClr val="tx1"/>
              </a:solidFill>
            </a:endParaRPr>
          </a:p>
        </p:txBody>
      </p:sp>
      <p:sp>
        <p:nvSpPr>
          <p:cNvPr id="70" name="Rounded Rectangle 69"/>
          <p:cNvSpPr/>
          <p:nvPr/>
        </p:nvSpPr>
        <p:spPr>
          <a:xfrm>
            <a:off x="5347797" y="6177717"/>
            <a:ext cx="1018020" cy="226856"/>
          </a:xfrm>
          <a:prstGeom prst="roundRect">
            <a:avLst/>
          </a:prstGeom>
          <a:solidFill>
            <a:schemeClr val="bg1"/>
          </a:solidFill>
          <a:ln>
            <a:solidFill>
              <a:schemeClr val="tx1"/>
            </a:solidFill>
            <a:prstDash val="dash"/>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Admin</a:t>
            </a:r>
            <a:endParaRPr lang="en-US" sz="1200" b="1" dirty="0">
              <a:solidFill>
                <a:schemeClr val="tx1"/>
              </a:solidFill>
            </a:endParaRPr>
          </a:p>
        </p:txBody>
      </p:sp>
      <p:sp>
        <p:nvSpPr>
          <p:cNvPr id="74" name="TextBox 92"/>
          <p:cNvSpPr txBox="1"/>
          <p:nvPr/>
        </p:nvSpPr>
        <p:spPr>
          <a:xfrm>
            <a:off x="2780734" y="1541955"/>
            <a:ext cx="113928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Action</a:t>
            </a:r>
            <a:endParaRPr lang="en-US" sz="1400" b="0" dirty="0">
              <a:solidFill>
                <a:prstClr val="black"/>
              </a:solidFill>
              <a:latin typeface="Calibri" panose="020F0502020204030204"/>
              <a:ea typeface="+mn-ea"/>
            </a:endParaRPr>
          </a:p>
        </p:txBody>
      </p:sp>
      <p:sp>
        <p:nvSpPr>
          <p:cNvPr id="76" name="Isosceles Triangle 75"/>
          <p:cNvSpPr/>
          <p:nvPr/>
        </p:nvSpPr>
        <p:spPr>
          <a:xfrm rot="10800000">
            <a:off x="3385909" y="166241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859673" y="187131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82" name="Rectangle 81"/>
          <p:cNvSpPr/>
          <p:nvPr/>
        </p:nvSpPr>
        <p:spPr>
          <a:xfrm>
            <a:off x="2861100" y="2112177"/>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a:t>
            </a:r>
            <a:endParaRPr lang="en-US" sz="1050" b="0" dirty="0">
              <a:solidFill>
                <a:prstClr val="black"/>
              </a:solidFill>
            </a:endParaRPr>
          </a:p>
        </p:txBody>
      </p:sp>
      <p:sp>
        <p:nvSpPr>
          <p:cNvPr id="83" name="Rectangle 82"/>
          <p:cNvSpPr/>
          <p:nvPr/>
        </p:nvSpPr>
        <p:spPr>
          <a:xfrm>
            <a:off x="2856985" y="2336614"/>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4" name="Rectangle 83"/>
          <p:cNvSpPr/>
          <p:nvPr/>
        </p:nvSpPr>
        <p:spPr>
          <a:xfrm>
            <a:off x="2856526" y="2576338"/>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Review</a:t>
            </a:r>
          </a:p>
        </p:txBody>
      </p:sp>
      <p:sp>
        <p:nvSpPr>
          <p:cNvPr id="85" name="Rectangle 84"/>
          <p:cNvSpPr/>
          <p:nvPr/>
        </p:nvSpPr>
        <p:spPr>
          <a:xfrm>
            <a:off x="2857549" y="2801912"/>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a:t>
            </a:r>
            <a:endParaRPr lang="en-US" sz="1050" b="0" dirty="0">
              <a:solidFill>
                <a:prstClr val="black"/>
              </a:solidFill>
            </a:endParaRPr>
          </a:p>
        </p:txBody>
      </p:sp>
      <p:sp>
        <p:nvSpPr>
          <p:cNvPr id="86" name="Rectangle 85"/>
          <p:cNvSpPr/>
          <p:nvPr/>
        </p:nvSpPr>
        <p:spPr>
          <a:xfrm>
            <a:off x="2857549" y="3032806"/>
            <a:ext cx="731520" cy="1622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Create</a:t>
            </a:r>
            <a:endParaRPr lang="en-US" sz="1050" b="0" dirty="0">
              <a:solidFill>
                <a:prstClr val="black"/>
              </a:solidFill>
            </a:endParaRPr>
          </a:p>
        </p:txBody>
      </p:sp>
      <p:sp>
        <p:nvSpPr>
          <p:cNvPr id="3" name="Action Button: Custom 2">
            <a:hlinkClick r:id="rId3" action="ppaction://hlinksldjump" highlightClick="1"/>
          </p:cNvPr>
          <p:cNvSpPr/>
          <p:nvPr/>
        </p:nvSpPr>
        <p:spPr>
          <a:xfrm>
            <a:off x="893234" y="609735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Go To</a:t>
            </a:r>
            <a:endParaRPr lang="en-US" sz="1200" b="1" dirty="0">
              <a:solidFill>
                <a:schemeClr val="tx1"/>
              </a:solidFill>
            </a:endParaRPr>
          </a:p>
        </p:txBody>
      </p:sp>
      <p:sp>
        <p:nvSpPr>
          <p:cNvPr id="77" name="Action Button: Custom 76">
            <a:hlinkClick r:id="rId3" action="ppaction://hlinksldjump" highlightClick="1"/>
          </p:cNvPr>
          <p:cNvSpPr/>
          <p:nvPr/>
        </p:nvSpPr>
        <p:spPr>
          <a:xfrm>
            <a:off x="2148520" y="60940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Add Tasker</a:t>
            </a:r>
            <a:endParaRPr lang="en-US" sz="1200" b="1" dirty="0">
              <a:solidFill>
                <a:schemeClr val="tx1"/>
              </a:solidFill>
            </a:endParaRPr>
          </a:p>
        </p:txBody>
      </p:sp>
      <p:sp>
        <p:nvSpPr>
          <p:cNvPr id="78" name="TextBox 77"/>
          <p:cNvSpPr txBox="1"/>
          <p:nvPr/>
        </p:nvSpPr>
        <p:spPr>
          <a:xfrm>
            <a:off x="2759868" y="1280038"/>
            <a:ext cx="64337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Show</a:t>
            </a:r>
            <a:endParaRPr lang="en-US" sz="1400" b="0" dirty="0">
              <a:solidFill>
                <a:prstClr val="black"/>
              </a:solidFill>
              <a:latin typeface="Calibri" panose="020F0502020204030204"/>
              <a:ea typeface="+mn-ea"/>
            </a:endParaRPr>
          </a:p>
        </p:txBody>
      </p:sp>
      <p:sp>
        <p:nvSpPr>
          <p:cNvPr id="79" name="Rectangle 78"/>
          <p:cNvSpPr/>
          <p:nvPr/>
        </p:nvSpPr>
        <p:spPr>
          <a:xfrm>
            <a:off x="3365641" y="1350602"/>
            <a:ext cx="465214" cy="1666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400" b="0" dirty="0" smtClean="0">
                <a:solidFill>
                  <a:prstClr val="black"/>
                </a:solidFill>
              </a:rPr>
              <a:t>10</a:t>
            </a:r>
            <a:endParaRPr lang="en-US" sz="1400" b="0" dirty="0">
              <a:solidFill>
                <a:prstClr val="black"/>
              </a:solidFill>
            </a:endParaRPr>
          </a:p>
        </p:txBody>
      </p:sp>
      <p:sp>
        <p:nvSpPr>
          <p:cNvPr id="80" name="Isosceles Triangle 79"/>
          <p:cNvSpPr/>
          <p:nvPr/>
        </p:nvSpPr>
        <p:spPr>
          <a:xfrm rot="10800000">
            <a:off x="3670013" y="138820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788171" y="1280038"/>
            <a:ext cx="70095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entries</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99010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20</a:t>
            </a:fld>
            <a:endParaRPr lang="en-US"/>
          </a:p>
        </p:txBody>
      </p:sp>
      <p:sp>
        <p:nvSpPr>
          <p:cNvPr id="8" name="Rectangle 7"/>
          <p:cNvSpPr/>
          <p:nvPr/>
        </p:nvSpPr>
        <p:spPr>
          <a:xfrm>
            <a:off x="784170" y="1022767"/>
            <a:ext cx="7592403" cy="50761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 name="TextBox 4"/>
          <p:cNvSpPr txBox="1"/>
          <p:nvPr/>
        </p:nvSpPr>
        <p:spPr>
          <a:xfrm>
            <a:off x="882597" y="1876992"/>
            <a:ext cx="467436"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Code</a:t>
            </a:r>
            <a:endParaRPr lang="en-US" sz="1400" b="0" dirty="0">
              <a:solidFill>
                <a:prstClr val="black"/>
              </a:solidFill>
              <a:latin typeface="Calibri" panose="020F0502020204030204"/>
              <a:ea typeface="+mn-ea"/>
            </a:endParaRPr>
          </a:p>
        </p:txBody>
      </p:sp>
      <p:cxnSp>
        <p:nvCxnSpPr>
          <p:cNvPr id="10" name="Straight Connector 9"/>
          <p:cNvCxnSpPr/>
          <p:nvPr/>
        </p:nvCxnSpPr>
        <p:spPr>
          <a:xfrm>
            <a:off x="904775" y="2156057"/>
            <a:ext cx="7334450" cy="9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4"/>
          <p:cNvSpPr txBox="1"/>
          <p:nvPr/>
        </p:nvSpPr>
        <p:spPr>
          <a:xfrm>
            <a:off x="2100619" y="1876992"/>
            <a:ext cx="497508"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Value</a:t>
            </a:r>
            <a:endParaRPr lang="en-US" sz="1400" b="0" dirty="0">
              <a:solidFill>
                <a:prstClr val="black"/>
              </a:solidFill>
              <a:latin typeface="Calibri" panose="020F0502020204030204"/>
              <a:ea typeface="+mn-ea"/>
            </a:endParaRPr>
          </a:p>
        </p:txBody>
      </p:sp>
      <p:sp>
        <p:nvSpPr>
          <p:cNvPr id="12" name="TextBox 4"/>
          <p:cNvSpPr txBox="1"/>
          <p:nvPr/>
        </p:nvSpPr>
        <p:spPr>
          <a:xfrm>
            <a:off x="6812917" y="1664419"/>
            <a:ext cx="54425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Active</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
        <p:nvSpPr>
          <p:cNvPr id="13" name="TextBox 4"/>
          <p:cNvSpPr txBox="1"/>
          <p:nvPr/>
        </p:nvSpPr>
        <p:spPr>
          <a:xfrm>
            <a:off x="6165607" y="1664419"/>
            <a:ext cx="517899"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Sort</a:t>
            </a:r>
          </a:p>
          <a:p>
            <a:pPr algn="ctr" fontAlgn="auto">
              <a:spcBef>
                <a:spcPts val="0"/>
              </a:spcBef>
              <a:spcAft>
                <a:spcPts val="0"/>
              </a:spcAft>
            </a:pPr>
            <a:r>
              <a:rPr lang="en-US" sz="1400" b="0" dirty="0" smtClean="0">
                <a:solidFill>
                  <a:prstClr val="black"/>
                </a:solidFill>
                <a:latin typeface="Calibri" panose="020F0502020204030204"/>
                <a:ea typeface="+mn-ea"/>
              </a:rPr>
              <a:t>Order</a:t>
            </a:r>
            <a:endParaRPr lang="en-US" sz="1400" b="0" dirty="0">
              <a:solidFill>
                <a:prstClr val="black"/>
              </a:solidFill>
              <a:latin typeface="Calibri" panose="020F0502020204030204"/>
              <a:ea typeface="+mn-ea"/>
            </a:endParaRPr>
          </a:p>
        </p:txBody>
      </p:sp>
      <p:sp>
        <p:nvSpPr>
          <p:cNvPr id="14" name="TextBox 4"/>
          <p:cNvSpPr txBox="1"/>
          <p:nvPr/>
        </p:nvSpPr>
        <p:spPr>
          <a:xfrm>
            <a:off x="845140" y="1055512"/>
            <a:ext cx="2002408" cy="369332"/>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800" u="sng" dirty="0" smtClean="0">
                <a:solidFill>
                  <a:prstClr val="black"/>
                </a:solidFill>
                <a:latin typeface="Calibri" panose="020F0502020204030204"/>
                <a:ea typeface="+mn-ea"/>
              </a:rPr>
              <a:t>Enumeration Values</a:t>
            </a:r>
            <a:endParaRPr lang="en-US" sz="1800" u="sng" dirty="0">
              <a:solidFill>
                <a:prstClr val="black"/>
              </a:solidFill>
              <a:latin typeface="Calibri" panose="020F0502020204030204"/>
              <a:ea typeface="+mn-ea"/>
            </a:endParaRPr>
          </a:p>
        </p:txBody>
      </p:sp>
      <p:sp>
        <p:nvSpPr>
          <p:cNvPr id="17" name="Rectangle 16"/>
          <p:cNvSpPr/>
          <p:nvPr/>
        </p:nvSpPr>
        <p:spPr>
          <a:xfrm>
            <a:off x="904775" y="2242782"/>
            <a:ext cx="7334450" cy="33879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	Select One…	User prompt, not valid selection.	T	0	F</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A	Approved	Approved		1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P	Pending	Pending		3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R	Rework	Rework		2	T</a:t>
            </a:r>
          </a:p>
          <a:p>
            <a:pPr fontAlgn="auto">
              <a:spcBef>
                <a:spcPts val="0"/>
              </a:spcBef>
              <a:spcAft>
                <a:spcPts val="600"/>
              </a:spcAft>
              <a:tabLst>
                <a:tab pos="1146175" algn="l"/>
                <a:tab pos="2511425" algn="l"/>
                <a:tab pos="4860925" algn="ctr"/>
                <a:tab pos="5486400" algn="ctr"/>
                <a:tab pos="6111875" algn="ctr"/>
              </a:tabLst>
            </a:pPr>
            <a:r>
              <a:rPr lang="en-US" sz="1200" b="0" dirty="0" smtClean="0">
                <a:solidFill>
                  <a:prstClr val="black"/>
                </a:solidFill>
              </a:rPr>
              <a:t>X	No Action Required	No action required		4	T</a:t>
            </a:r>
          </a:p>
          <a:p>
            <a:pPr fontAlgn="auto">
              <a:spcBef>
                <a:spcPts val="0"/>
              </a:spcBef>
              <a:spcAft>
                <a:spcPts val="6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1200"/>
              </a:spcAft>
              <a:tabLst>
                <a:tab pos="1146175" algn="l"/>
                <a:tab pos="4687888" algn="dec"/>
                <a:tab pos="5140325" algn="l"/>
                <a:tab pos="6054725" algn="l"/>
              </a:tabLst>
            </a:pPr>
            <a:endParaRPr lang="en-US" sz="1200" b="0" dirty="0" smtClean="0">
              <a:solidFill>
                <a:prstClr val="black"/>
              </a:solidFill>
            </a:endParaRPr>
          </a:p>
          <a:p>
            <a:pPr fontAlgn="auto">
              <a:spcBef>
                <a:spcPts val="0"/>
              </a:spcBef>
              <a:spcAft>
                <a:spcPts val="0"/>
              </a:spcAft>
            </a:pPr>
            <a:endParaRPr lang="en-US" sz="1050" b="0" dirty="0">
              <a:solidFill>
                <a:prstClr val="black"/>
              </a:solidFill>
            </a:endParaRPr>
          </a:p>
        </p:txBody>
      </p:sp>
      <p:sp>
        <p:nvSpPr>
          <p:cNvPr id="18" name="Isosceles Triangle 17"/>
          <p:cNvSpPr/>
          <p:nvPr/>
        </p:nvSpPr>
        <p:spPr>
          <a:xfrm>
            <a:off x="8115010" y="548209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0800000">
            <a:off x="8115441" y="229540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8092722" y="2435191"/>
            <a:ext cx="133409" cy="183806"/>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8083097" y="2242782"/>
            <a:ext cx="0" cy="338799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904775" y="5755334"/>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23" name="Rounded Rectangle 22"/>
          <p:cNvSpPr/>
          <p:nvPr/>
        </p:nvSpPr>
        <p:spPr>
          <a:xfrm>
            <a:off x="1986512"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24" name="Rounded Rectangle 23"/>
          <p:cNvSpPr/>
          <p:nvPr/>
        </p:nvSpPr>
        <p:spPr>
          <a:xfrm>
            <a:off x="3068249" y="5753565"/>
            <a:ext cx="640080" cy="229728"/>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Types</a:t>
            </a:r>
            <a:endParaRPr lang="en-US" sz="1200" b="1" dirty="0">
              <a:solidFill>
                <a:schemeClr val="tx1"/>
              </a:solidFill>
            </a:endParaRPr>
          </a:p>
        </p:txBody>
      </p:sp>
      <p:sp>
        <p:nvSpPr>
          <p:cNvPr id="25" name="Rounded Rectangle 24"/>
          <p:cNvSpPr/>
          <p:nvPr/>
        </p:nvSpPr>
        <p:spPr>
          <a:xfrm>
            <a:off x="6812917" y="3599848"/>
            <a:ext cx="1184332" cy="229202"/>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New Value</a:t>
            </a:r>
            <a:endParaRPr lang="en-US" sz="1200" b="1" dirty="0">
              <a:solidFill>
                <a:schemeClr val="tx1"/>
              </a:solidFill>
            </a:endParaRPr>
          </a:p>
        </p:txBody>
      </p:sp>
      <p:sp>
        <p:nvSpPr>
          <p:cNvPr id="26" name="TextBox 4"/>
          <p:cNvSpPr txBox="1"/>
          <p:nvPr/>
        </p:nvSpPr>
        <p:spPr>
          <a:xfrm>
            <a:off x="873373" y="1319248"/>
            <a:ext cx="1016497"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Type Name:</a:t>
            </a:r>
          </a:p>
          <a:p>
            <a:pPr fontAlgn="auto">
              <a:spcBef>
                <a:spcPts val="0"/>
              </a:spcBef>
              <a:spcAft>
                <a:spcPts val="0"/>
              </a:spcAft>
            </a:pPr>
            <a:r>
              <a:rPr lang="en-US" sz="1400" b="0" dirty="0" smtClean="0">
                <a:solidFill>
                  <a:prstClr val="black"/>
                </a:solidFill>
                <a:latin typeface="Calibri" panose="020F0502020204030204"/>
                <a:ea typeface="+mn-ea"/>
              </a:rPr>
              <a:t>Description: </a:t>
            </a:r>
            <a:endParaRPr lang="en-US" sz="1400" b="0" dirty="0">
              <a:solidFill>
                <a:prstClr val="black"/>
              </a:solidFill>
              <a:latin typeface="Calibri" panose="020F0502020204030204"/>
              <a:ea typeface="+mn-ea"/>
            </a:endParaRPr>
          </a:p>
        </p:txBody>
      </p:sp>
      <p:sp>
        <p:nvSpPr>
          <p:cNvPr id="27" name="Rectangle 26"/>
          <p:cNvSpPr/>
          <p:nvPr/>
        </p:nvSpPr>
        <p:spPr>
          <a:xfrm>
            <a:off x="1904966" y="1357954"/>
            <a:ext cx="1376412" cy="21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Approval Status</a:t>
            </a:r>
            <a:endParaRPr lang="en-US" sz="1050" b="0" dirty="0">
              <a:solidFill>
                <a:prstClr val="black"/>
              </a:solidFill>
            </a:endParaRPr>
          </a:p>
        </p:txBody>
      </p:sp>
      <p:sp>
        <p:nvSpPr>
          <p:cNvPr id="29" name="Rectangle 28"/>
          <p:cNvSpPr/>
          <p:nvPr/>
        </p:nvSpPr>
        <p:spPr>
          <a:xfrm>
            <a:off x="1903360" y="1587354"/>
            <a:ext cx="3496884" cy="212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 that can be given to a task.</a:t>
            </a:r>
            <a:endParaRPr lang="en-US" sz="1050" b="0" dirty="0">
              <a:solidFill>
                <a:prstClr val="black"/>
              </a:solidFill>
            </a:endParaRPr>
          </a:p>
        </p:txBody>
      </p:sp>
      <p:sp>
        <p:nvSpPr>
          <p:cNvPr id="30" name="TextBox 4"/>
          <p:cNvSpPr txBox="1"/>
          <p:nvPr/>
        </p:nvSpPr>
        <p:spPr>
          <a:xfrm>
            <a:off x="3459575" y="1876991"/>
            <a:ext cx="928331" cy="307777"/>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Description</a:t>
            </a:r>
            <a:endParaRPr lang="en-US" sz="1400" b="0" dirty="0">
              <a:solidFill>
                <a:prstClr val="black"/>
              </a:solidFill>
              <a:latin typeface="Calibri" panose="020F0502020204030204"/>
              <a:ea typeface="+mn-ea"/>
            </a:endParaRPr>
          </a:p>
        </p:txBody>
      </p:sp>
      <p:sp>
        <p:nvSpPr>
          <p:cNvPr id="31" name="TextBox 4"/>
          <p:cNvSpPr txBox="1"/>
          <p:nvPr/>
        </p:nvSpPr>
        <p:spPr>
          <a:xfrm>
            <a:off x="5529655" y="1667717"/>
            <a:ext cx="625812" cy="523220"/>
          </a:xfrm>
          <a:prstGeom prst="rect">
            <a:avLst/>
          </a:prstGeom>
          <a:noFill/>
        </p:spPr>
        <p:txBody>
          <a:bodyPr wrap="non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ctr" fontAlgn="auto">
              <a:spcBef>
                <a:spcPts val="0"/>
              </a:spcBef>
              <a:spcAft>
                <a:spcPts val="0"/>
              </a:spcAft>
            </a:pPr>
            <a:r>
              <a:rPr lang="en-US" sz="1400" b="0" dirty="0" smtClean="0">
                <a:solidFill>
                  <a:prstClr val="black"/>
                </a:solidFill>
                <a:latin typeface="Calibri" panose="020F0502020204030204"/>
                <a:ea typeface="+mn-ea"/>
              </a:rPr>
              <a:t>Default</a:t>
            </a:r>
          </a:p>
          <a:p>
            <a:pPr algn="ctr" fontAlgn="auto">
              <a:spcBef>
                <a:spcPts val="0"/>
              </a:spcBef>
              <a:spcAft>
                <a:spcPts val="0"/>
              </a:spcAft>
            </a:pPr>
            <a:r>
              <a:rPr lang="en-US" sz="1400" b="0" dirty="0" smtClean="0">
                <a:solidFill>
                  <a:prstClr val="black"/>
                </a:solidFill>
                <a:latin typeface="Calibri" panose="020F0502020204030204"/>
                <a:ea typeface="+mn-ea"/>
              </a:rPr>
              <a:t>Flag</a:t>
            </a:r>
            <a:endParaRPr lang="en-US" sz="1400" b="0" dirty="0">
              <a:solidFill>
                <a:prstClr val="black"/>
              </a:solidFill>
              <a:latin typeface="Calibri" panose="020F0502020204030204"/>
              <a:ea typeface="+mn-ea"/>
            </a:endParaRPr>
          </a:p>
        </p:txBody>
      </p:sp>
    </p:spTree>
    <p:extLst>
      <p:ext uri="{BB962C8B-B14F-4D97-AF65-F5344CB8AC3E}">
        <p14:creationId xmlns:p14="http://schemas.microsoft.com/office/powerpoint/2010/main" val="271852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Enumeration Associated Values</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21</a:t>
            </a:fld>
            <a:endParaRPr lang="en-US"/>
          </a:p>
        </p:txBody>
      </p:sp>
    </p:spTree>
    <p:extLst>
      <p:ext uri="{BB962C8B-B14F-4D97-AF65-F5344CB8AC3E}">
        <p14:creationId xmlns:p14="http://schemas.microsoft.com/office/powerpoint/2010/main" val="712284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Admin</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22</a:t>
            </a:fld>
            <a:endParaRPr lang="en-US"/>
          </a:p>
        </p:txBody>
      </p:sp>
    </p:spTree>
    <p:extLst>
      <p:ext uri="{BB962C8B-B14F-4D97-AF65-F5344CB8AC3E}">
        <p14:creationId xmlns:p14="http://schemas.microsoft.com/office/powerpoint/2010/main" val="3734018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Contract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23</a:t>
            </a:fld>
            <a:endParaRPr lang="en-US"/>
          </a:p>
        </p:txBody>
      </p:sp>
    </p:spTree>
    <p:extLst>
      <p:ext uri="{BB962C8B-B14F-4D97-AF65-F5344CB8AC3E}">
        <p14:creationId xmlns:p14="http://schemas.microsoft.com/office/powerpoint/2010/main" val="844537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Program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24</a:t>
            </a:fld>
            <a:endParaRPr lang="en-US"/>
          </a:p>
        </p:txBody>
      </p:sp>
    </p:spTree>
    <p:extLst>
      <p:ext uri="{BB962C8B-B14F-4D97-AF65-F5344CB8AC3E}">
        <p14:creationId xmlns:p14="http://schemas.microsoft.com/office/powerpoint/2010/main" val="525903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User Entry</a:t>
            </a:r>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25</a:t>
            </a:fld>
            <a:endParaRPr lang="en-US"/>
          </a:p>
        </p:txBody>
      </p:sp>
    </p:spTree>
    <p:extLst>
      <p:ext uri="{BB962C8B-B14F-4D97-AF65-F5344CB8AC3E}">
        <p14:creationId xmlns:p14="http://schemas.microsoft.com/office/powerpoint/2010/main" val="2620505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5/2/2017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26</a:t>
            </a:fld>
            <a:endParaRPr lang="en-US"/>
          </a:p>
        </p:txBody>
      </p:sp>
      <p:sp>
        <p:nvSpPr>
          <p:cNvPr id="2" name="Rectangle 1"/>
          <p:cNvSpPr/>
          <p:nvPr/>
        </p:nvSpPr>
        <p:spPr>
          <a:xfrm>
            <a:off x="4158264" y="3244334"/>
            <a:ext cx="827471" cy="369332"/>
          </a:xfrm>
          <a:prstGeom prst="rect">
            <a:avLst/>
          </a:prstGeom>
        </p:spPr>
        <p:txBody>
          <a:bodyPr wrap="none">
            <a:spAutoFit/>
          </a:bodyPr>
          <a:lstStyle/>
          <a:p>
            <a:pPr marL="228600" indent="-228600">
              <a:buFont typeface="+mj-lt"/>
              <a:buAutoNum type="arabicPeriod"/>
            </a:pPr>
            <a:r>
              <a:rPr lang="en-US" dirty="0"/>
              <a:t>DO1</a:t>
            </a:r>
          </a:p>
        </p:txBody>
      </p:sp>
    </p:spTree>
    <p:extLst>
      <p:ext uri="{BB962C8B-B14F-4D97-AF65-F5344CB8AC3E}">
        <p14:creationId xmlns:p14="http://schemas.microsoft.com/office/powerpoint/2010/main" val="1865493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6162"/>
            <a:ext cx="7886700" cy="794899"/>
          </a:xfrm>
        </p:spPr>
        <p:txBody>
          <a:bodyPr/>
          <a:lstStyle/>
          <a:p>
            <a:r>
              <a:rPr lang="en-US" dirty="0" smtClean="0"/>
              <a:t>PCD Contract/Program List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27</a:t>
            </a:fld>
            <a:endParaRPr lang="en-US" dirty="0"/>
          </a:p>
        </p:txBody>
      </p:sp>
      <p:pic>
        <p:nvPicPr>
          <p:cNvPr id="7" name="Picture 6"/>
          <p:cNvPicPr>
            <a:picLocks noChangeAspect="1"/>
          </p:cNvPicPr>
          <p:nvPr/>
        </p:nvPicPr>
        <p:blipFill>
          <a:blip r:embed="rId3"/>
          <a:stretch>
            <a:fillRect/>
          </a:stretch>
        </p:blipFill>
        <p:spPr>
          <a:xfrm>
            <a:off x="463296" y="1242441"/>
            <a:ext cx="8229600" cy="4474845"/>
          </a:xfrm>
          <a:prstGeom prst="rect">
            <a:avLst/>
          </a:prstGeom>
        </p:spPr>
      </p:pic>
    </p:spTree>
    <p:extLst>
      <p:ext uri="{BB962C8B-B14F-4D97-AF65-F5344CB8AC3E}">
        <p14:creationId xmlns:p14="http://schemas.microsoft.com/office/powerpoint/2010/main" val="1982324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8704"/>
            <a:ext cx="7886700" cy="794899"/>
          </a:xfrm>
        </p:spPr>
        <p:txBody>
          <a:bodyPr/>
          <a:lstStyle/>
          <a:p>
            <a:r>
              <a:rPr lang="en-US" dirty="0" smtClean="0"/>
              <a:t>PCD Summary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28</a:t>
            </a:fld>
            <a:endParaRPr lang="en-US" dirty="0"/>
          </a:p>
        </p:txBody>
      </p:sp>
      <p:pic>
        <p:nvPicPr>
          <p:cNvPr id="7" name="Picture 6"/>
          <p:cNvPicPr>
            <a:picLocks noChangeAspect="1"/>
          </p:cNvPicPr>
          <p:nvPr/>
        </p:nvPicPr>
        <p:blipFill>
          <a:blip r:embed="rId2"/>
          <a:stretch>
            <a:fillRect/>
          </a:stretch>
        </p:blipFill>
        <p:spPr>
          <a:xfrm>
            <a:off x="237478" y="968516"/>
            <a:ext cx="8686800" cy="4723448"/>
          </a:xfrm>
          <a:prstGeom prst="rect">
            <a:avLst/>
          </a:prstGeom>
        </p:spPr>
      </p:pic>
    </p:spTree>
    <p:extLst>
      <p:ext uri="{BB962C8B-B14F-4D97-AF65-F5344CB8AC3E}">
        <p14:creationId xmlns:p14="http://schemas.microsoft.com/office/powerpoint/2010/main" val="1943895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78721"/>
            <a:ext cx="7886700" cy="794899"/>
          </a:xfrm>
        </p:spPr>
        <p:txBody>
          <a:bodyPr/>
          <a:lstStyle/>
          <a:p>
            <a:r>
              <a:rPr lang="en-US" dirty="0" smtClean="0"/>
              <a:t>PCD Search</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29</a:t>
            </a:fld>
            <a:endParaRPr lang="en-US" dirty="0"/>
          </a:p>
        </p:txBody>
      </p:sp>
      <p:pic>
        <p:nvPicPr>
          <p:cNvPr id="8" name="Picture 7"/>
          <p:cNvPicPr>
            <a:picLocks noChangeAspect="1"/>
          </p:cNvPicPr>
          <p:nvPr/>
        </p:nvPicPr>
        <p:blipFill>
          <a:blip r:embed="rId3"/>
          <a:stretch>
            <a:fillRect/>
          </a:stretch>
        </p:blipFill>
        <p:spPr>
          <a:xfrm>
            <a:off x="457200" y="1314508"/>
            <a:ext cx="8229600" cy="4474845"/>
          </a:xfrm>
          <a:prstGeom prst="rect">
            <a:avLst/>
          </a:prstGeom>
        </p:spPr>
      </p:pic>
    </p:spTree>
    <p:extLst>
      <p:ext uri="{BB962C8B-B14F-4D97-AF65-F5344CB8AC3E}">
        <p14:creationId xmlns:p14="http://schemas.microsoft.com/office/powerpoint/2010/main" val="4291141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957255"/>
            <a:ext cx="7592403" cy="55855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prstClr val="white"/>
              </a:solidFill>
            </a:endParaRPr>
          </a:p>
        </p:txBody>
      </p:sp>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Tracker Entry</a:t>
            </a:r>
            <a:endParaRPr lang="en-US" dirty="0"/>
          </a:p>
        </p:txBody>
      </p:sp>
      <p:sp>
        <p:nvSpPr>
          <p:cNvPr id="5" name="TextBox 4"/>
          <p:cNvSpPr txBox="1"/>
          <p:nvPr/>
        </p:nvSpPr>
        <p:spPr>
          <a:xfrm>
            <a:off x="794401" y="1033966"/>
            <a:ext cx="66199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a:solidFill>
                  <a:prstClr val="black"/>
                </a:solidFill>
                <a:latin typeface="Calibri" panose="020F0502020204030204"/>
                <a:ea typeface="+mn-ea"/>
              </a:rPr>
              <a:t>:</a:t>
            </a: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383912" y="1033966"/>
            <a:ext cx="888686"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 name="Rectangle 7"/>
          <p:cNvSpPr/>
          <p:nvPr/>
        </p:nvSpPr>
        <p:spPr>
          <a:xfrm>
            <a:off x="3200023" y="1114896"/>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Enter Subject...</a:t>
            </a:r>
            <a:endParaRPr lang="en-US" sz="1050" b="0" dirty="0">
              <a:solidFill>
                <a:prstClr val="black"/>
              </a:solidFill>
            </a:endParaRPr>
          </a:p>
        </p:txBody>
      </p:sp>
      <p:sp>
        <p:nvSpPr>
          <p:cNvPr id="9" name="TextBox 12"/>
          <p:cNvSpPr txBox="1"/>
          <p:nvPr/>
        </p:nvSpPr>
        <p:spPr>
          <a:xfrm>
            <a:off x="331089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0" name="Rectangle 9"/>
          <p:cNvSpPr/>
          <p:nvPr/>
        </p:nvSpPr>
        <p:spPr>
          <a:xfrm>
            <a:off x="3771358"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a:t>
            </a:r>
            <a:endParaRPr lang="en-US" sz="1050" b="0" dirty="0">
              <a:solidFill>
                <a:prstClr val="black"/>
              </a:solidFill>
            </a:endParaRPr>
          </a:p>
        </p:txBody>
      </p:sp>
      <p:sp>
        <p:nvSpPr>
          <p:cNvPr id="11" name="TextBox 14"/>
          <p:cNvSpPr txBox="1"/>
          <p:nvPr/>
        </p:nvSpPr>
        <p:spPr>
          <a:xfrm>
            <a:off x="4511692" y="1345142"/>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2" name="Rectangle 11"/>
          <p:cNvSpPr/>
          <p:nvPr/>
        </p:nvSpPr>
        <p:spPr>
          <a:xfrm>
            <a:off x="4976152"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a:t>
            </a:r>
            <a:endParaRPr lang="en-US" sz="1050" b="0" dirty="0">
              <a:solidFill>
                <a:prstClr val="black"/>
              </a:solidFill>
            </a:endParaRPr>
          </a:p>
        </p:txBody>
      </p:sp>
      <p:sp>
        <p:nvSpPr>
          <p:cNvPr id="13" name="TextBox 16"/>
          <p:cNvSpPr txBox="1"/>
          <p:nvPr/>
        </p:nvSpPr>
        <p:spPr>
          <a:xfrm>
            <a:off x="2046449"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4" name="Rectangle 13"/>
          <p:cNvSpPr/>
          <p:nvPr/>
        </p:nvSpPr>
        <p:spPr>
          <a:xfrm>
            <a:off x="2383911"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15" name="TextBox 18"/>
          <p:cNvSpPr txBox="1"/>
          <p:nvPr/>
        </p:nvSpPr>
        <p:spPr>
          <a:xfrm>
            <a:off x="575254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16" name="Rectangle 15"/>
          <p:cNvSpPr/>
          <p:nvPr/>
        </p:nvSpPr>
        <p:spPr>
          <a:xfrm>
            <a:off x="6294287"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r" fontAlgn="auto">
              <a:spcBef>
                <a:spcPts val="0"/>
              </a:spcBef>
              <a:spcAft>
                <a:spcPts val="0"/>
              </a:spcAft>
            </a:pPr>
            <a:r>
              <a:rPr lang="en-US" sz="1050" b="0" dirty="0" smtClean="0">
                <a:solidFill>
                  <a:prstClr val="black"/>
                </a:solidFill>
              </a:rPr>
              <a:t>$0</a:t>
            </a:r>
            <a:endParaRPr lang="en-US" sz="1050" b="0" dirty="0">
              <a:solidFill>
                <a:prstClr val="black"/>
              </a:solidFill>
            </a:endParaRPr>
          </a:p>
        </p:txBody>
      </p:sp>
      <p:sp>
        <p:nvSpPr>
          <p:cNvPr id="19" name="TextBox 22"/>
          <p:cNvSpPr txBox="1"/>
          <p:nvPr/>
        </p:nvSpPr>
        <p:spPr>
          <a:xfrm>
            <a:off x="803884" y="1950058"/>
            <a:ext cx="134033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0" name="Rectangle 19"/>
          <p:cNvSpPr/>
          <p:nvPr/>
        </p:nvSpPr>
        <p:spPr>
          <a:xfrm>
            <a:off x="2083203"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1" name="TextBox 24"/>
          <p:cNvSpPr txBox="1"/>
          <p:nvPr/>
        </p:nvSpPr>
        <p:spPr>
          <a:xfrm>
            <a:off x="3572548" y="1950058"/>
            <a:ext cx="116459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2" name="Rectangle 21"/>
          <p:cNvSpPr/>
          <p:nvPr/>
        </p:nvSpPr>
        <p:spPr>
          <a:xfrm>
            <a:off x="4691997"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3" name="TextBox 26"/>
          <p:cNvSpPr txBox="1"/>
          <p:nvPr/>
        </p:nvSpPr>
        <p:spPr>
          <a:xfrm>
            <a:off x="6053945"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4" name="Rectangle 23"/>
          <p:cNvSpPr/>
          <p:nvPr/>
        </p:nvSpPr>
        <p:spPr>
          <a:xfrm>
            <a:off x="7258632"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25" name="Rectangle 24"/>
          <p:cNvSpPr/>
          <p:nvPr/>
        </p:nvSpPr>
        <p:spPr>
          <a:xfrm>
            <a:off x="6214969" y="6269287"/>
            <a:ext cx="100584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Draft PCD</a:t>
            </a:r>
            <a:endParaRPr lang="en-US" sz="1200" b="0" dirty="0">
              <a:solidFill>
                <a:prstClr val="black"/>
              </a:solidFill>
            </a:endParaRPr>
          </a:p>
        </p:txBody>
      </p:sp>
      <p:sp>
        <p:nvSpPr>
          <p:cNvPr id="26" name="Rectangle 25"/>
          <p:cNvSpPr/>
          <p:nvPr/>
        </p:nvSpPr>
        <p:spPr>
          <a:xfrm>
            <a:off x="4814368" y="4895745"/>
            <a:ext cx="3478707" cy="11274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27" name="TextBox 44"/>
          <p:cNvSpPr txBox="1"/>
          <p:nvPr/>
        </p:nvSpPr>
        <p:spPr>
          <a:xfrm>
            <a:off x="4710375" y="4632017"/>
            <a:ext cx="67926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28" name="TextBox 58"/>
          <p:cNvSpPr txBox="1"/>
          <p:nvPr/>
        </p:nvSpPr>
        <p:spPr>
          <a:xfrm>
            <a:off x="5580569" y="1033966"/>
            <a:ext cx="5437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29" name="Rectangle 28"/>
          <p:cNvSpPr/>
          <p:nvPr/>
        </p:nvSpPr>
        <p:spPr>
          <a:xfrm>
            <a:off x="6110841" y="1116269"/>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0" name="Isosceles Triangle 29"/>
          <p:cNvSpPr/>
          <p:nvPr/>
        </p:nvSpPr>
        <p:spPr>
          <a:xfrm rot="10800000">
            <a:off x="3032581" y="1751086"/>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2194560" y="6269287"/>
            <a:ext cx="15544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 Existing Tasker</a:t>
            </a:r>
            <a:endParaRPr lang="en-US" sz="1200" b="0" dirty="0">
              <a:solidFill>
                <a:prstClr val="black"/>
              </a:solidFill>
            </a:endParaRPr>
          </a:p>
        </p:txBody>
      </p:sp>
      <p:sp>
        <p:nvSpPr>
          <p:cNvPr id="32" name="Rectangle 31"/>
          <p:cNvSpPr/>
          <p:nvPr/>
        </p:nvSpPr>
        <p:spPr>
          <a:xfrm>
            <a:off x="3895785"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33" name="Rectangle 32"/>
          <p:cNvSpPr/>
          <p:nvPr/>
        </p:nvSpPr>
        <p:spPr>
          <a:xfrm>
            <a:off x="4640147"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2824786" y="2032692"/>
            <a:ext cx="120169" cy="140197"/>
          </a:xfrm>
          <a:prstGeom prst="rect">
            <a:avLst/>
          </a:prstGeom>
        </p:spPr>
      </p:pic>
      <p:pic>
        <p:nvPicPr>
          <p:cNvPr id="36" name="Picture 35"/>
          <p:cNvPicPr>
            <a:picLocks noChangeAspect="1"/>
          </p:cNvPicPr>
          <p:nvPr/>
        </p:nvPicPr>
        <p:blipFill>
          <a:blip r:embed="rId3"/>
          <a:stretch>
            <a:fillRect/>
          </a:stretch>
        </p:blipFill>
        <p:spPr>
          <a:xfrm>
            <a:off x="5448349" y="2032692"/>
            <a:ext cx="120169" cy="140197"/>
          </a:xfrm>
          <a:prstGeom prst="rect">
            <a:avLst/>
          </a:prstGeom>
        </p:spPr>
      </p:pic>
      <p:pic>
        <p:nvPicPr>
          <p:cNvPr id="37" name="Picture 36"/>
          <p:cNvPicPr>
            <a:picLocks noChangeAspect="1"/>
          </p:cNvPicPr>
          <p:nvPr/>
        </p:nvPicPr>
        <p:blipFill>
          <a:blip r:embed="rId3"/>
          <a:stretch>
            <a:fillRect/>
          </a:stretch>
        </p:blipFill>
        <p:spPr>
          <a:xfrm>
            <a:off x="8015388" y="2032692"/>
            <a:ext cx="120169" cy="140197"/>
          </a:xfrm>
          <a:prstGeom prst="rect">
            <a:avLst/>
          </a:prstGeom>
        </p:spPr>
      </p:pic>
      <p:sp>
        <p:nvSpPr>
          <p:cNvPr id="38" name="TextBox 79"/>
          <p:cNvSpPr txBox="1"/>
          <p:nvPr/>
        </p:nvSpPr>
        <p:spPr>
          <a:xfrm>
            <a:off x="3207478"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39" name="Rectangle 38"/>
          <p:cNvSpPr/>
          <p:nvPr/>
        </p:nvSpPr>
        <p:spPr>
          <a:xfrm>
            <a:off x="3704960"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0" name="TextBox 81"/>
          <p:cNvSpPr txBox="1"/>
          <p:nvPr/>
        </p:nvSpPr>
        <p:spPr>
          <a:xfrm>
            <a:off x="4456007"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1" name="Rectangle 40"/>
          <p:cNvSpPr/>
          <p:nvPr/>
        </p:nvSpPr>
        <p:spPr>
          <a:xfrm>
            <a:off x="4983969"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a:t>
            </a:r>
            <a:endParaRPr lang="en-US" sz="1050" b="0" dirty="0">
              <a:solidFill>
                <a:prstClr val="black"/>
              </a:solidFill>
            </a:endParaRPr>
          </a:p>
        </p:txBody>
      </p:sp>
      <p:sp>
        <p:nvSpPr>
          <p:cNvPr id="42" name="Isosceles Triangle 41"/>
          <p:cNvSpPr/>
          <p:nvPr/>
        </p:nvSpPr>
        <p:spPr>
          <a:xfrm rot="10800000">
            <a:off x="4362885" y="1749764"/>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3" name="Isosceles Triangle 42"/>
          <p:cNvSpPr/>
          <p:nvPr/>
        </p:nvSpPr>
        <p:spPr>
          <a:xfrm rot="10800000">
            <a:off x="5641552" y="1759295"/>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7027609" y="1345142"/>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45" name="Rectangle 44"/>
          <p:cNvSpPr/>
          <p:nvPr/>
        </p:nvSpPr>
        <p:spPr>
          <a:xfrm>
            <a:off x="7760141" y="143485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8054728" y="14413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801137"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48" name="Rectangle 47"/>
          <p:cNvSpPr/>
          <p:nvPr/>
        </p:nvSpPr>
        <p:spPr>
          <a:xfrm>
            <a:off x="1705839" y="1434852"/>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Select Contract…</a:t>
            </a:r>
            <a:endParaRPr lang="en-US" sz="1050" b="0" dirty="0">
              <a:solidFill>
                <a:prstClr val="black"/>
              </a:solidFill>
            </a:endParaRPr>
          </a:p>
        </p:txBody>
      </p:sp>
      <p:sp>
        <p:nvSpPr>
          <p:cNvPr id="54" name="TextBox 99"/>
          <p:cNvSpPr txBox="1"/>
          <p:nvPr/>
        </p:nvSpPr>
        <p:spPr>
          <a:xfrm>
            <a:off x="809784" y="165488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172985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a:t>
            </a:r>
            <a:endParaRPr lang="en-US" sz="1050" b="0" dirty="0">
              <a:solidFill>
                <a:prstClr val="black"/>
              </a:solidFill>
            </a:endParaRPr>
          </a:p>
        </p:txBody>
      </p:sp>
      <p:sp>
        <p:nvSpPr>
          <p:cNvPr id="56" name="Isosceles Triangle 55"/>
          <p:cNvSpPr/>
          <p:nvPr/>
        </p:nvSpPr>
        <p:spPr>
          <a:xfrm rot="10800000">
            <a:off x="1614718" y="1758211"/>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151033" y="1646059"/>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93" name="Rectangle 92"/>
          <p:cNvSpPr/>
          <p:nvPr/>
        </p:nvSpPr>
        <p:spPr>
          <a:xfrm>
            <a:off x="7239601" y="1731004"/>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7995953" y="1728693"/>
            <a:ext cx="120169" cy="140197"/>
          </a:xfrm>
          <a:prstGeom prst="rect">
            <a:avLst/>
          </a:prstGeom>
        </p:spPr>
      </p:pic>
      <p:sp>
        <p:nvSpPr>
          <p:cNvPr id="95" name="Rectangle 94"/>
          <p:cNvSpPr/>
          <p:nvPr/>
        </p:nvSpPr>
        <p:spPr>
          <a:xfrm>
            <a:off x="5389643" y="6269287"/>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96" name="Rectangle 95"/>
          <p:cNvSpPr/>
          <p:nvPr/>
        </p:nvSpPr>
        <p:spPr>
          <a:xfrm>
            <a:off x="901603" y="4893655"/>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30" name="Rectangle 129"/>
          <p:cNvSpPr/>
          <p:nvPr/>
        </p:nvSpPr>
        <p:spPr>
          <a:xfrm>
            <a:off x="952641" y="4956400"/>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97" name="TextBox 128"/>
          <p:cNvSpPr txBox="1"/>
          <p:nvPr/>
        </p:nvSpPr>
        <p:spPr>
          <a:xfrm>
            <a:off x="764927" y="4626458"/>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98" name="Rectangle 97"/>
          <p:cNvSpPr/>
          <p:nvPr/>
        </p:nvSpPr>
        <p:spPr>
          <a:xfrm>
            <a:off x="2202538" y="5060508"/>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99" name="Rectangle 98"/>
          <p:cNvSpPr/>
          <p:nvPr/>
        </p:nvSpPr>
        <p:spPr>
          <a:xfrm>
            <a:off x="1231162" y="5060508"/>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100" name="Rectangle 99"/>
          <p:cNvSpPr/>
          <p:nvPr/>
        </p:nvSpPr>
        <p:spPr>
          <a:xfrm>
            <a:off x="2202426" y="5281052"/>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102" name="Rectangle 101"/>
          <p:cNvSpPr/>
          <p:nvPr/>
        </p:nvSpPr>
        <p:spPr>
          <a:xfrm>
            <a:off x="1231050" y="528259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Date Placeholder 145"/>
          <p:cNvSpPr>
            <a:spLocks noGrp="1"/>
          </p:cNvSpPr>
          <p:nvPr>
            <p:ph type="dt" sz="half" idx="10"/>
          </p:nvPr>
        </p:nvSpPr>
        <p:spPr/>
        <p:txBody>
          <a:bodyPr/>
          <a:lstStyle/>
          <a:p>
            <a:r>
              <a:rPr lang="en-US" dirty="0"/>
              <a:t>5/9/2017</a:t>
            </a:r>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3</a:t>
            </a:fld>
            <a:endParaRPr lang="en-US" dirty="0"/>
          </a:p>
        </p:txBody>
      </p:sp>
      <p:sp>
        <p:nvSpPr>
          <p:cNvPr id="150" name="Line Callout 1 149"/>
          <p:cNvSpPr/>
          <p:nvPr/>
        </p:nvSpPr>
        <p:spPr>
          <a:xfrm>
            <a:off x="3625838" y="2851329"/>
            <a:ext cx="1519756" cy="612648"/>
          </a:xfrm>
          <a:prstGeom prst="borderCallout1">
            <a:avLst>
              <a:gd name="adj1" fmla="val -11101"/>
              <a:gd name="adj2" fmla="val 49935"/>
              <a:gd name="adj3" fmla="val -72551"/>
              <a:gd name="adj4" fmla="val 64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Overall status of the PCD?</a:t>
            </a:r>
            <a:endParaRPr lang="en-US" sz="1200" dirty="0">
              <a:solidFill>
                <a:schemeClr val="tx1"/>
              </a:solidFill>
            </a:endParaRPr>
          </a:p>
        </p:txBody>
      </p:sp>
      <p:sp>
        <p:nvSpPr>
          <p:cNvPr id="116" name="Rectangle 115"/>
          <p:cNvSpPr/>
          <p:nvPr/>
        </p:nvSpPr>
        <p:spPr>
          <a:xfrm>
            <a:off x="1815717" y="2250105"/>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Joe Smith</a:t>
            </a:r>
            <a:endParaRPr lang="en-US" sz="1050" b="0" dirty="0">
              <a:solidFill>
                <a:srgbClr val="FF0000"/>
              </a:solidFill>
            </a:endParaRPr>
          </a:p>
        </p:txBody>
      </p:sp>
      <p:sp>
        <p:nvSpPr>
          <p:cNvPr id="120" name="TextBox 90"/>
          <p:cNvSpPr txBox="1"/>
          <p:nvPr/>
        </p:nvSpPr>
        <p:spPr>
          <a:xfrm>
            <a:off x="811818" y="2162529"/>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Originator:</a:t>
            </a:r>
            <a:endParaRPr lang="en-US" sz="1400" b="0" dirty="0">
              <a:solidFill>
                <a:srgbClr val="FF0000"/>
              </a:solidFill>
              <a:latin typeface="Calibri" panose="020F0502020204030204"/>
              <a:ea typeface="+mn-ea"/>
            </a:endParaRPr>
          </a:p>
        </p:txBody>
      </p:sp>
      <p:sp>
        <p:nvSpPr>
          <p:cNvPr id="121" name="Line Callout 1 120"/>
          <p:cNvSpPr/>
          <p:nvPr/>
        </p:nvSpPr>
        <p:spPr>
          <a:xfrm>
            <a:off x="952640" y="2772463"/>
            <a:ext cx="911059" cy="455118"/>
          </a:xfrm>
          <a:prstGeom prst="borderCallout1">
            <a:avLst>
              <a:gd name="adj1" fmla="val -18701"/>
              <a:gd name="adj2" fmla="val 47210"/>
              <a:gd name="adj3" fmla="val -81333"/>
              <a:gd name="adj4" fmla="val 9294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Metadata?</a:t>
            </a:r>
            <a:endParaRPr lang="en-US" sz="1200" dirty="0">
              <a:solidFill>
                <a:schemeClr val="tx1"/>
              </a:solidFill>
            </a:endParaRPr>
          </a:p>
        </p:txBody>
      </p: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90"/>
          <p:cNvSpPr txBox="1"/>
          <p:nvPr/>
        </p:nvSpPr>
        <p:spPr>
          <a:xfrm>
            <a:off x="3603429" y="2166117"/>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Status:</a:t>
            </a:r>
            <a:endParaRPr lang="en-US" sz="1400" b="0" dirty="0">
              <a:solidFill>
                <a:srgbClr val="FF0000"/>
              </a:solidFill>
              <a:latin typeface="Calibri" panose="020F0502020204030204"/>
              <a:ea typeface="+mn-ea"/>
            </a:endParaRPr>
          </a:p>
        </p:txBody>
      </p:sp>
      <p:sp>
        <p:nvSpPr>
          <p:cNvPr id="115" name="Rectangle 114"/>
          <p:cNvSpPr/>
          <p:nvPr/>
        </p:nvSpPr>
        <p:spPr>
          <a:xfrm>
            <a:off x="4297115" y="2253346"/>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In-Progress</a:t>
            </a:r>
            <a:endParaRPr lang="en-US" sz="1050" b="0" dirty="0">
              <a:solidFill>
                <a:srgbClr val="FF0000"/>
              </a:solidFill>
            </a:endParaRPr>
          </a:p>
        </p:txBody>
      </p:sp>
      <p:sp>
        <p:nvSpPr>
          <p:cNvPr id="119" name="Isosceles Triangle 118"/>
          <p:cNvSpPr/>
          <p:nvPr/>
        </p:nvSpPr>
        <p:spPr>
          <a:xfrm rot="10800000">
            <a:off x="3159977" y="1453401"/>
            <a:ext cx="45719"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2" name="Action Button: Custom 131">
            <a:hlinkClick r:id="rId4" action="ppaction://hlinksldjump" highlightClick="1"/>
          </p:cNvPr>
          <p:cNvSpPr/>
          <p:nvPr/>
        </p:nvSpPr>
        <p:spPr>
          <a:xfrm>
            <a:off x="7296951" y="6211780"/>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133" name="Action Button: Custom 132">
            <a:hlinkClick r:id="rId4" action="ppaction://hlinksldjump" highlightClick="1"/>
          </p:cNvPr>
          <p:cNvSpPr/>
          <p:nvPr/>
        </p:nvSpPr>
        <p:spPr>
          <a:xfrm>
            <a:off x="877159" y="6205191"/>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Add Task</a:t>
            </a:r>
            <a:endParaRPr lang="en-US" sz="1200" b="1" dirty="0">
              <a:solidFill>
                <a:schemeClr val="tx1"/>
              </a:solidFill>
            </a:endParaRPr>
          </a:p>
        </p:txBody>
      </p:sp>
      <p:sp>
        <p:nvSpPr>
          <p:cNvPr id="87" name="Line Callout 1 86"/>
          <p:cNvSpPr/>
          <p:nvPr/>
        </p:nvSpPr>
        <p:spPr>
          <a:xfrm>
            <a:off x="6067991" y="256949"/>
            <a:ext cx="2300209" cy="612648"/>
          </a:xfrm>
          <a:prstGeom prst="borderCallout1">
            <a:avLst>
              <a:gd name="adj1" fmla="val 18750"/>
              <a:gd name="adj2" fmla="val -8333"/>
              <a:gd name="adj3" fmla="val 229683"/>
              <a:gd name="adj4" fmla="val -4778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Change this to a count and the lowest status of the BOMs </a:t>
            </a:r>
          </a:p>
          <a:p>
            <a:r>
              <a:rPr lang="en-US" sz="1200" dirty="0" smtClean="0">
                <a:solidFill>
                  <a:schemeClr val="tx1"/>
                </a:solidFill>
              </a:rPr>
              <a:t>(non-editable)</a:t>
            </a:r>
            <a:endParaRPr lang="en-US" sz="1200" dirty="0">
              <a:solidFill>
                <a:schemeClr val="tx1"/>
              </a:solidFill>
            </a:endParaRPr>
          </a:p>
        </p:txBody>
      </p:sp>
      <p:sp>
        <p:nvSpPr>
          <p:cNvPr id="88" name="TextBox 90"/>
          <p:cNvSpPr txBox="1"/>
          <p:nvPr/>
        </p:nvSpPr>
        <p:spPr>
          <a:xfrm>
            <a:off x="7547572" y="2206935"/>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89" name="Line Callout 1 88"/>
          <p:cNvSpPr/>
          <p:nvPr/>
        </p:nvSpPr>
        <p:spPr>
          <a:xfrm>
            <a:off x="5876041" y="2656770"/>
            <a:ext cx="1519756" cy="612648"/>
          </a:xfrm>
          <a:prstGeom prst="borderCallout1">
            <a:avLst>
              <a:gd name="adj1" fmla="val -11101"/>
              <a:gd name="adj2" fmla="val 49935"/>
              <a:gd name="adj3" fmla="val -72551"/>
              <a:gd name="adj4" fmla="val 6410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Pre-defined lead times?</a:t>
            </a:r>
            <a:endParaRPr lang="en-US" sz="1200" dirty="0">
              <a:solidFill>
                <a:schemeClr val="tx1"/>
              </a:solidFill>
            </a:endParaRPr>
          </a:p>
        </p:txBody>
      </p:sp>
      <p:sp>
        <p:nvSpPr>
          <p:cNvPr id="90" name="Rectangle 89"/>
          <p:cNvSpPr/>
          <p:nvPr/>
        </p:nvSpPr>
        <p:spPr>
          <a:xfrm>
            <a:off x="3895617" y="4959482"/>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91" name="Rectangle 90"/>
          <p:cNvSpPr/>
          <p:nvPr/>
        </p:nvSpPr>
        <p:spPr>
          <a:xfrm>
            <a:off x="3895617" y="5235073"/>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04" name="Isosceles Triangle 103"/>
          <p:cNvSpPr/>
          <p:nvPr/>
        </p:nvSpPr>
        <p:spPr>
          <a:xfrm rot="10800000">
            <a:off x="2028318" y="508945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07" name="Isosceles Triangle 106"/>
          <p:cNvSpPr/>
          <p:nvPr/>
        </p:nvSpPr>
        <p:spPr>
          <a:xfrm rot="10800000">
            <a:off x="2025481" y="531828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10" name="Rectangle 109"/>
          <p:cNvSpPr/>
          <p:nvPr/>
        </p:nvSpPr>
        <p:spPr>
          <a:xfrm>
            <a:off x="2210448" y="5481577"/>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113" name="Rectangle 112"/>
          <p:cNvSpPr/>
          <p:nvPr/>
        </p:nvSpPr>
        <p:spPr>
          <a:xfrm>
            <a:off x="1239072" y="5483117"/>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126" name="Isosceles Triangle 125"/>
          <p:cNvSpPr/>
          <p:nvPr/>
        </p:nvSpPr>
        <p:spPr>
          <a:xfrm rot="10800000">
            <a:off x="2033503" y="5518811"/>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27" name="Flowchart: Process 126"/>
          <p:cNvSpPr/>
          <p:nvPr/>
        </p:nvSpPr>
        <p:spPr>
          <a:xfrm>
            <a:off x="1062421" y="531079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lowchart: Process 127"/>
          <p:cNvSpPr/>
          <p:nvPr/>
        </p:nvSpPr>
        <p:spPr>
          <a:xfrm>
            <a:off x="1062421" y="50894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lowchart: Process 128"/>
          <p:cNvSpPr/>
          <p:nvPr/>
        </p:nvSpPr>
        <p:spPr>
          <a:xfrm>
            <a:off x="1062421" y="550330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Straight Connector 130"/>
          <p:cNvCxnSpPr/>
          <p:nvPr/>
        </p:nvCxnSpPr>
        <p:spPr>
          <a:xfrm>
            <a:off x="3653998" y="4956400"/>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Isosceles Triangle 133"/>
          <p:cNvSpPr/>
          <p:nvPr/>
        </p:nvSpPr>
        <p:spPr>
          <a:xfrm>
            <a:off x="3685772" y="58751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p:cNvSpPr/>
          <p:nvPr/>
        </p:nvSpPr>
        <p:spPr>
          <a:xfrm rot="10800000">
            <a:off x="3686203" y="500812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Process 135"/>
          <p:cNvSpPr/>
          <p:nvPr/>
        </p:nvSpPr>
        <p:spPr>
          <a:xfrm>
            <a:off x="3686203" y="513920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8166769" y="4891042"/>
            <a:ext cx="932" cy="112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Isosceles Triangle 137"/>
          <p:cNvSpPr/>
          <p:nvPr/>
        </p:nvSpPr>
        <p:spPr>
          <a:xfrm>
            <a:off x="8188799" y="590239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Isosceles Triangle 139"/>
          <p:cNvSpPr/>
          <p:nvPr/>
        </p:nvSpPr>
        <p:spPr>
          <a:xfrm rot="10800000">
            <a:off x="8189230" y="492951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lowchart: Process 140"/>
          <p:cNvSpPr/>
          <p:nvPr/>
        </p:nvSpPr>
        <p:spPr>
          <a:xfrm>
            <a:off x="8179605" y="506060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Line Callout 1 141"/>
          <p:cNvSpPr/>
          <p:nvPr/>
        </p:nvSpPr>
        <p:spPr>
          <a:xfrm>
            <a:off x="6598925" y="4887671"/>
            <a:ext cx="1519756" cy="612648"/>
          </a:xfrm>
          <a:prstGeom prst="borderCallout1">
            <a:avLst>
              <a:gd name="adj1" fmla="val 18750"/>
              <a:gd name="adj2" fmla="val -8333"/>
              <a:gd name="adj3" fmla="val 59277"/>
              <a:gd name="adj4" fmla="val -8148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More details? </a:t>
            </a:r>
          </a:p>
          <a:p>
            <a:r>
              <a:rPr lang="en-US" sz="1200" dirty="0" smtClean="0">
                <a:solidFill>
                  <a:schemeClr val="tx1"/>
                </a:solidFill>
              </a:rPr>
              <a:t>(date and author on each note)</a:t>
            </a:r>
            <a:endParaRPr lang="en-US" sz="1200" dirty="0">
              <a:solidFill>
                <a:schemeClr val="tx1"/>
              </a:solidFill>
            </a:endParaRPr>
          </a:p>
        </p:txBody>
      </p:sp>
      <p:sp>
        <p:nvSpPr>
          <p:cNvPr id="143" name="Line Callout 1 142"/>
          <p:cNvSpPr/>
          <p:nvPr/>
        </p:nvSpPr>
        <p:spPr>
          <a:xfrm>
            <a:off x="6593917" y="5541572"/>
            <a:ext cx="1519756" cy="612648"/>
          </a:xfrm>
          <a:prstGeom prst="borderCallout1">
            <a:avLst>
              <a:gd name="adj1" fmla="val 51743"/>
              <a:gd name="adj2" fmla="val -5166"/>
              <a:gd name="adj3" fmla="val -425"/>
              <a:gd name="adj4" fmla="val -7641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Can a note be edited?</a:t>
            </a:r>
            <a:endParaRPr lang="en-US" sz="1200" dirty="0">
              <a:solidFill>
                <a:schemeClr val="tx1"/>
              </a:solidFill>
            </a:endParaRPr>
          </a:p>
        </p:txBody>
      </p:sp>
    </p:spTree>
    <p:extLst>
      <p:ext uri="{BB962C8B-B14F-4D97-AF65-F5344CB8AC3E}">
        <p14:creationId xmlns:p14="http://schemas.microsoft.com/office/powerpoint/2010/main" val="2244074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88230"/>
            <a:ext cx="7886700" cy="794899"/>
          </a:xfrm>
        </p:spPr>
        <p:txBody>
          <a:bodyPr/>
          <a:lstStyle/>
          <a:p>
            <a:r>
              <a:rPr lang="en-US" dirty="0" smtClean="0"/>
              <a:t>PCD Report</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30</a:t>
            </a:fld>
            <a:endParaRPr lang="en-US" dirty="0"/>
          </a:p>
        </p:txBody>
      </p:sp>
      <p:pic>
        <p:nvPicPr>
          <p:cNvPr id="7" name="Picture 6"/>
          <p:cNvPicPr>
            <a:picLocks noChangeAspect="1"/>
          </p:cNvPicPr>
          <p:nvPr/>
        </p:nvPicPr>
        <p:blipFill>
          <a:blip r:embed="rId3"/>
          <a:stretch>
            <a:fillRect/>
          </a:stretch>
        </p:blipFill>
        <p:spPr>
          <a:xfrm>
            <a:off x="457200" y="1448992"/>
            <a:ext cx="8229600" cy="4474845"/>
          </a:xfrm>
          <a:prstGeom prst="rect">
            <a:avLst/>
          </a:prstGeom>
        </p:spPr>
      </p:pic>
    </p:spTree>
    <p:extLst>
      <p:ext uri="{BB962C8B-B14F-4D97-AF65-F5344CB8AC3E}">
        <p14:creationId xmlns:p14="http://schemas.microsoft.com/office/powerpoint/2010/main" val="2585529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909" y="89826"/>
            <a:ext cx="7886700" cy="794899"/>
          </a:xfrm>
        </p:spPr>
        <p:txBody>
          <a:bodyPr/>
          <a:lstStyle/>
          <a:p>
            <a:r>
              <a:rPr lang="en-US" dirty="0" smtClean="0"/>
              <a:t>PCD Statistics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31</a:t>
            </a:fld>
            <a:endParaRPr lang="en-US" dirty="0"/>
          </a:p>
        </p:txBody>
      </p:sp>
      <p:pic>
        <p:nvPicPr>
          <p:cNvPr id="8" name="Picture 7"/>
          <p:cNvPicPr>
            <a:picLocks noChangeAspect="1"/>
          </p:cNvPicPr>
          <p:nvPr/>
        </p:nvPicPr>
        <p:blipFill>
          <a:blip r:embed="rId3"/>
          <a:stretch>
            <a:fillRect/>
          </a:stretch>
        </p:blipFill>
        <p:spPr>
          <a:xfrm>
            <a:off x="246909" y="1574862"/>
            <a:ext cx="2646254" cy="2743200"/>
          </a:xfrm>
          <a:prstGeom prst="rect">
            <a:avLst/>
          </a:prstGeom>
        </p:spPr>
      </p:pic>
      <p:pic>
        <p:nvPicPr>
          <p:cNvPr id="9" name="Picture 8"/>
          <p:cNvPicPr>
            <a:picLocks noChangeAspect="1"/>
          </p:cNvPicPr>
          <p:nvPr/>
        </p:nvPicPr>
        <p:blipFill>
          <a:blip r:embed="rId4"/>
          <a:stretch>
            <a:fillRect/>
          </a:stretch>
        </p:blipFill>
        <p:spPr>
          <a:xfrm>
            <a:off x="3248873" y="1574862"/>
            <a:ext cx="2646254" cy="2743200"/>
          </a:xfrm>
          <a:prstGeom prst="rect">
            <a:avLst/>
          </a:prstGeom>
        </p:spPr>
      </p:pic>
      <p:pic>
        <p:nvPicPr>
          <p:cNvPr id="10" name="Picture 9"/>
          <p:cNvPicPr>
            <a:picLocks noChangeAspect="1"/>
          </p:cNvPicPr>
          <p:nvPr/>
        </p:nvPicPr>
        <p:blipFill>
          <a:blip r:embed="rId5"/>
          <a:stretch>
            <a:fillRect/>
          </a:stretch>
        </p:blipFill>
        <p:spPr>
          <a:xfrm>
            <a:off x="6250837" y="1574862"/>
            <a:ext cx="2646254" cy="2743200"/>
          </a:xfrm>
          <a:prstGeom prst="rect">
            <a:avLst/>
          </a:prstGeom>
        </p:spPr>
      </p:pic>
    </p:spTree>
    <p:extLst>
      <p:ext uri="{BB962C8B-B14F-4D97-AF65-F5344CB8AC3E}">
        <p14:creationId xmlns:p14="http://schemas.microsoft.com/office/powerpoint/2010/main" val="1195601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PCD Auxiliary Functions</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32</a:t>
            </a:fld>
            <a:endParaRPr lang="en-US"/>
          </a:p>
        </p:txBody>
      </p:sp>
    </p:spTree>
    <p:extLst>
      <p:ext uri="{BB962C8B-B14F-4D97-AF65-F5344CB8AC3E}">
        <p14:creationId xmlns:p14="http://schemas.microsoft.com/office/powerpoint/2010/main" val="3532071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30" y="93990"/>
            <a:ext cx="7886700" cy="794899"/>
          </a:xfrm>
        </p:spPr>
        <p:txBody>
          <a:bodyPr/>
          <a:lstStyle/>
          <a:p>
            <a:r>
              <a:rPr lang="en-US" dirty="0" smtClean="0"/>
              <a:t>Classification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33</a:t>
            </a:fld>
            <a:endParaRPr lang="en-US" dirty="0"/>
          </a:p>
        </p:txBody>
      </p:sp>
      <p:pic>
        <p:nvPicPr>
          <p:cNvPr id="8" name="Picture 7"/>
          <p:cNvPicPr>
            <a:picLocks noChangeAspect="1"/>
          </p:cNvPicPr>
          <p:nvPr/>
        </p:nvPicPr>
        <p:blipFill>
          <a:blip r:embed="rId3"/>
          <a:stretch>
            <a:fillRect/>
          </a:stretch>
        </p:blipFill>
        <p:spPr>
          <a:xfrm>
            <a:off x="807720" y="1108315"/>
            <a:ext cx="7528560" cy="5386388"/>
          </a:xfrm>
          <a:prstGeom prst="rect">
            <a:avLst/>
          </a:prstGeom>
        </p:spPr>
      </p:pic>
    </p:spTree>
    <p:extLst>
      <p:ext uri="{BB962C8B-B14F-4D97-AF65-F5344CB8AC3E}">
        <p14:creationId xmlns:p14="http://schemas.microsoft.com/office/powerpoint/2010/main" val="3204681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7357"/>
            <a:ext cx="7886700" cy="794899"/>
          </a:xfrm>
        </p:spPr>
        <p:txBody>
          <a:bodyPr/>
          <a:lstStyle/>
          <a:p>
            <a:r>
              <a:rPr lang="en-US" dirty="0" smtClean="0"/>
              <a:t>Contract(s) / Purchase Order(s)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34</a:t>
            </a:fld>
            <a:endParaRPr lang="en-US" dirty="0"/>
          </a:p>
        </p:txBody>
      </p:sp>
      <p:pic>
        <p:nvPicPr>
          <p:cNvPr id="7" name="Picture 6"/>
          <p:cNvPicPr>
            <a:picLocks noChangeAspect="1"/>
          </p:cNvPicPr>
          <p:nvPr/>
        </p:nvPicPr>
        <p:blipFill>
          <a:blip r:embed="rId3"/>
          <a:stretch>
            <a:fillRect/>
          </a:stretch>
        </p:blipFill>
        <p:spPr>
          <a:xfrm>
            <a:off x="3469957" y="2170778"/>
            <a:ext cx="2204085" cy="2501265"/>
          </a:xfrm>
          <a:prstGeom prst="rect">
            <a:avLst/>
          </a:prstGeom>
        </p:spPr>
      </p:pic>
    </p:spTree>
    <p:extLst>
      <p:ext uri="{BB962C8B-B14F-4D97-AF65-F5344CB8AC3E}">
        <p14:creationId xmlns:p14="http://schemas.microsoft.com/office/powerpoint/2010/main" val="1867819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3991"/>
            <a:ext cx="7886700" cy="794899"/>
          </a:xfrm>
        </p:spPr>
        <p:txBody>
          <a:bodyPr/>
          <a:lstStyle/>
          <a:p>
            <a:r>
              <a:rPr lang="en-US" dirty="0" smtClean="0"/>
              <a:t>Assign Approver(s)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35</a:t>
            </a:fld>
            <a:endParaRPr lang="en-US" dirty="0"/>
          </a:p>
        </p:txBody>
      </p:sp>
      <p:pic>
        <p:nvPicPr>
          <p:cNvPr id="8" name="Picture 7"/>
          <p:cNvPicPr>
            <a:picLocks noChangeAspect="1"/>
          </p:cNvPicPr>
          <p:nvPr/>
        </p:nvPicPr>
        <p:blipFill>
          <a:blip r:embed="rId3"/>
          <a:stretch>
            <a:fillRect/>
          </a:stretch>
        </p:blipFill>
        <p:spPr>
          <a:xfrm>
            <a:off x="2982511" y="2081168"/>
            <a:ext cx="3194685" cy="2687003"/>
          </a:xfrm>
          <a:prstGeom prst="rect">
            <a:avLst/>
          </a:prstGeom>
        </p:spPr>
      </p:pic>
    </p:spTree>
    <p:extLst>
      <p:ext uri="{BB962C8B-B14F-4D97-AF65-F5344CB8AC3E}">
        <p14:creationId xmlns:p14="http://schemas.microsoft.com/office/powerpoint/2010/main" val="2998742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3"/>
            <a:ext cx="8684580" cy="794899"/>
          </a:xfrm>
        </p:spPr>
        <p:txBody>
          <a:bodyPr>
            <a:noAutofit/>
          </a:bodyPr>
          <a:lstStyle/>
          <a:p>
            <a:r>
              <a:rPr lang="en-US" sz="2800" dirty="0" smtClean="0"/>
              <a:t>Action Responsible Person(s) / Additional Recipient(s)</a:t>
            </a:r>
            <a:endParaRPr lang="en-US" sz="2800"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36</a:t>
            </a:fld>
            <a:endParaRPr lang="en-US" dirty="0"/>
          </a:p>
        </p:txBody>
      </p:sp>
      <p:pic>
        <p:nvPicPr>
          <p:cNvPr id="7" name="Picture 6"/>
          <p:cNvPicPr>
            <a:picLocks noChangeAspect="1"/>
          </p:cNvPicPr>
          <p:nvPr/>
        </p:nvPicPr>
        <p:blipFill>
          <a:blip r:embed="rId3"/>
          <a:stretch>
            <a:fillRect/>
          </a:stretch>
        </p:blipFill>
        <p:spPr>
          <a:xfrm>
            <a:off x="2668108" y="1534630"/>
            <a:ext cx="3813810" cy="3801428"/>
          </a:xfrm>
          <a:prstGeom prst="rect">
            <a:avLst/>
          </a:prstGeom>
        </p:spPr>
      </p:pic>
      <p:sp>
        <p:nvSpPr>
          <p:cNvPr id="8" name="Action Button: Custom 7">
            <a:hlinkClick r:id="rId4"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5" action="ppaction://hlinksldjump"/>
              </a:rPr>
              <a:t>H</a:t>
            </a:r>
            <a:r>
              <a:rPr lang="en-US" sz="1200" b="1" dirty="0" smtClean="0">
                <a:solidFill>
                  <a:schemeClr val="tx1"/>
                </a:solidFill>
                <a:hlinkClick r:id="rId5" action="ppaction://hlinksldjump"/>
              </a:rPr>
              <a:t>ardware List Entry</a:t>
            </a:r>
            <a:endParaRPr lang="en-US" sz="1200" b="1" dirty="0">
              <a:solidFill>
                <a:schemeClr val="tx1"/>
              </a:solidFill>
            </a:endParaRPr>
          </a:p>
        </p:txBody>
      </p:sp>
    </p:spTree>
    <p:extLst>
      <p:ext uri="{BB962C8B-B14F-4D97-AF65-F5344CB8AC3E}">
        <p14:creationId xmlns:p14="http://schemas.microsoft.com/office/powerpoint/2010/main" val="302042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5111"/>
            <a:ext cx="7886700" cy="794899"/>
          </a:xfrm>
        </p:spPr>
        <p:txBody>
          <a:bodyPr/>
          <a:lstStyle/>
          <a:p>
            <a:r>
              <a:rPr lang="en-US" dirty="0" smtClean="0"/>
              <a:t>Assign Programs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37</a:t>
            </a:fld>
            <a:endParaRPr lang="en-US" dirty="0"/>
          </a:p>
        </p:txBody>
      </p:sp>
      <p:pic>
        <p:nvPicPr>
          <p:cNvPr id="7" name="Picture 6"/>
          <p:cNvPicPr>
            <a:picLocks noChangeAspect="1"/>
          </p:cNvPicPr>
          <p:nvPr/>
        </p:nvPicPr>
        <p:blipFill>
          <a:blip r:embed="rId3"/>
          <a:stretch>
            <a:fillRect/>
          </a:stretch>
        </p:blipFill>
        <p:spPr>
          <a:xfrm>
            <a:off x="2982511" y="2140910"/>
            <a:ext cx="3194685" cy="2563178"/>
          </a:xfrm>
          <a:prstGeom prst="rect">
            <a:avLst/>
          </a:prstGeom>
        </p:spPr>
      </p:pic>
    </p:spTree>
    <p:extLst>
      <p:ext uri="{BB962C8B-B14F-4D97-AF65-F5344CB8AC3E}">
        <p14:creationId xmlns:p14="http://schemas.microsoft.com/office/powerpoint/2010/main" val="665709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90421"/>
            <a:ext cx="7886700" cy="794899"/>
          </a:xfrm>
        </p:spPr>
        <p:txBody>
          <a:bodyPr/>
          <a:lstStyle/>
          <a:p>
            <a:r>
              <a:rPr lang="en-US" dirty="0" smtClean="0"/>
              <a:t>Attachments</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38</a:t>
            </a:fld>
            <a:endParaRPr lang="en-US" dirty="0"/>
          </a:p>
        </p:txBody>
      </p:sp>
      <p:pic>
        <p:nvPicPr>
          <p:cNvPr id="7" name="Picture 6"/>
          <p:cNvPicPr>
            <a:picLocks noChangeAspect="1"/>
          </p:cNvPicPr>
          <p:nvPr/>
        </p:nvPicPr>
        <p:blipFill>
          <a:blip r:embed="rId3"/>
          <a:stretch>
            <a:fillRect/>
          </a:stretch>
        </p:blipFill>
        <p:spPr>
          <a:xfrm>
            <a:off x="185906" y="1641574"/>
            <a:ext cx="2575560" cy="1572578"/>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766947" y="100886"/>
            <a:ext cx="1610106" cy="1051560"/>
          </a:xfrm>
          <a:prstGeom prst="rect">
            <a:avLst/>
          </a:prstGeom>
        </p:spPr>
      </p:pic>
      <p:pic>
        <p:nvPicPr>
          <p:cNvPr id="10" name="Picture 9"/>
          <p:cNvPicPr>
            <a:picLocks noChangeAspect="1"/>
          </p:cNvPicPr>
          <p:nvPr/>
        </p:nvPicPr>
        <p:blipFill rotWithShape="1">
          <a:blip r:embed="rId5"/>
          <a:srcRect l="38430" t="34166" r="38493" b="46821"/>
          <a:stretch/>
        </p:blipFill>
        <p:spPr>
          <a:xfrm>
            <a:off x="6355901" y="85024"/>
            <a:ext cx="2286000" cy="1024128"/>
          </a:xfrm>
          <a:prstGeom prst="rect">
            <a:avLst/>
          </a:prstGeom>
        </p:spPr>
      </p:pic>
      <p:pic>
        <p:nvPicPr>
          <p:cNvPr id="3" name="Picture 2"/>
          <p:cNvPicPr>
            <a:picLocks noChangeAspect="1"/>
          </p:cNvPicPr>
          <p:nvPr/>
        </p:nvPicPr>
        <p:blipFill>
          <a:blip r:embed="rId6"/>
          <a:stretch>
            <a:fillRect/>
          </a:stretch>
        </p:blipFill>
        <p:spPr>
          <a:xfrm>
            <a:off x="185906" y="3429000"/>
            <a:ext cx="4953000" cy="2971800"/>
          </a:xfrm>
          <a:prstGeom prst="rect">
            <a:avLst/>
          </a:prstGeom>
        </p:spPr>
      </p:pic>
      <p:sp>
        <p:nvSpPr>
          <p:cNvPr id="11" name="Action Button: Custom 10">
            <a:hlinkClick r:id="rId7" action="ppaction://hlinksldjump" highlightClick="1"/>
          </p:cNvPr>
          <p:cNvSpPr/>
          <p:nvPr/>
        </p:nvSpPr>
        <p:spPr>
          <a:xfrm>
            <a:off x="7086600" y="3429000"/>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8" action="ppaction://hlinksldjump"/>
              </a:rPr>
              <a:t>H</a:t>
            </a:r>
            <a:r>
              <a:rPr lang="en-US" sz="1200" b="1" dirty="0" smtClean="0">
                <a:solidFill>
                  <a:schemeClr val="tx1"/>
                </a:solidFill>
                <a:hlinkClick r:id="rId8" action="ppaction://hlinksldjump"/>
              </a:rPr>
              <a:t>ardware List Entry</a:t>
            </a:r>
            <a:endParaRPr lang="en-US" sz="1200" b="1" dirty="0">
              <a:solidFill>
                <a:schemeClr val="tx1"/>
              </a:solidFill>
            </a:endParaRPr>
          </a:p>
        </p:txBody>
      </p:sp>
      <p:pic>
        <p:nvPicPr>
          <p:cNvPr id="12" name="Picture 11"/>
          <p:cNvPicPr>
            <a:picLocks noChangeAspect="1"/>
          </p:cNvPicPr>
          <p:nvPr/>
        </p:nvPicPr>
        <p:blipFill>
          <a:blip r:embed="rId9"/>
          <a:stretch>
            <a:fillRect/>
          </a:stretch>
        </p:blipFill>
        <p:spPr>
          <a:xfrm>
            <a:off x="3185160" y="1238091"/>
            <a:ext cx="2773680" cy="2098834"/>
          </a:xfrm>
          <a:prstGeom prst="rect">
            <a:avLst/>
          </a:prstGeom>
        </p:spPr>
      </p:pic>
      <p:sp>
        <p:nvSpPr>
          <p:cNvPr id="13" name="Action Button: Custom 12">
            <a:hlinkClick r:id="rId7" action="ppaction://hlinksldjump" highlightClick="1"/>
          </p:cNvPr>
          <p:cNvSpPr/>
          <p:nvPr/>
        </p:nvSpPr>
        <p:spPr>
          <a:xfrm>
            <a:off x="7086600" y="3860102"/>
            <a:ext cx="1555301"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a:solidFill>
                  <a:schemeClr val="tx1"/>
                </a:solidFill>
                <a:hlinkClick r:id="rId10" action="ppaction://hlinksldjump"/>
              </a:rPr>
              <a:t>T</a:t>
            </a:r>
            <a:r>
              <a:rPr lang="en-US" sz="1200" b="1" dirty="0" smtClean="0">
                <a:solidFill>
                  <a:schemeClr val="tx1"/>
                </a:solidFill>
                <a:hlinkClick r:id="rId10" action="ppaction://hlinksldjump"/>
              </a:rPr>
              <a:t>ask Review/Approve</a:t>
            </a:r>
            <a:endParaRPr lang="en-US" sz="1200" b="1" dirty="0">
              <a:solidFill>
                <a:schemeClr val="tx1"/>
              </a:solidFill>
            </a:endParaRPr>
          </a:p>
        </p:txBody>
      </p:sp>
    </p:spTree>
    <p:extLst>
      <p:ext uri="{BB962C8B-B14F-4D97-AF65-F5344CB8AC3E}">
        <p14:creationId xmlns:p14="http://schemas.microsoft.com/office/powerpoint/2010/main" val="1620891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39</a:t>
            </a:fld>
            <a:endParaRPr lang="en-US" dirty="0"/>
          </a:p>
        </p:txBody>
      </p:sp>
      <p:pic>
        <p:nvPicPr>
          <p:cNvPr id="4098"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320349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76" y="1001647"/>
            <a:ext cx="7592403" cy="53885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81" name="Flowchart: Process 180"/>
          <p:cNvSpPr/>
          <p:nvPr/>
        </p:nvSpPr>
        <p:spPr>
          <a:xfrm>
            <a:off x="863254" y="4070429"/>
            <a:ext cx="7438845" cy="1878844"/>
          </a:xfrm>
          <a:prstGeom prst="flowChartProcess">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Process 116"/>
          <p:cNvSpPr/>
          <p:nvPr/>
        </p:nvSpPr>
        <p:spPr>
          <a:xfrm>
            <a:off x="861776" y="1419943"/>
            <a:ext cx="7438845" cy="259366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2357" y="102890"/>
            <a:ext cx="7886700" cy="652749"/>
          </a:xfrm>
        </p:spPr>
        <p:txBody>
          <a:bodyPr>
            <a:normAutofit fontScale="90000"/>
          </a:bodyPr>
          <a:lstStyle/>
          <a:p>
            <a:r>
              <a:rPr lang="en-US" dirty="0"/>
              <a:t>PCD </a:t>
            </a:r>
            <a:r>
              <a:rPr lang="en-US" dirty="0" smtClean="0"/>
              <a:t>Task Maintenance</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67054" y="1033966"/>
            <a:ext cx="805543"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endParaRPr lang="en-US" sz="1400" b="0" dirty="0">
              <a:solidFill>
                <a:prstClr val="black"/>
              </a:solidFill>
              <a:latin typeface="Calibri" panose="020F0502020204030204"/>
              <a:ea typeface="+mn-ea"/>
            </a:endParaRPr>
          </a:p>
        </p:txBody>
      </p:sp>
      <p:sp>
        <p:nvSpPr>
          <p:cNvPr id="8" name="Rectangle 7"/>
          <p:cNvSpPr/>
          <p:nvPr/>
        </p:nvSpPr>
        <p:spPr>
          <a:xfrm>
            <a:off x="3200023" y="1114896"/>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18" name="Rectangle 17"/>
          <p:cNvSpPr/>
          <p:nvPr/>
        </p:nvSpPr>
        <p:spPr>
          <a:xfrm>
            <a:off x="981649" y="193721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err="1" smtClean="0">
                <a:solidFill>
                  <a:prstClr val="black"/>
                </a:solidFill>
              </a:rPr>
              <a:t>Purch</a:t>
            </a:r>
            <a:r>
              <a:rPr lang="en-US" sz="1050" b="0" dirty="0" smtClean="0">
                <a:solidFill>
                  <a:prstClr val="black"/>
                </a:solidFill>
              </a:rPr>
              <a:t> </a:t>
            </a:r>
            <a:r>
              <a:rPr lang="en-US" sz="1050" b="0" dirty="0" err="1" smtClean="0">
                <a:solidFill>
                  <a:prstClr val="black"/>
                </a:solidFill>
              </a:rPr>
              <a:t>Req</a:t>
            </a:r>
            <a:endParaRPr lang="en-US" sz="1050" b="0" dirty="0">
              <a:solidFill>
                <a:prstClr val="black"/>
              </a:solidFill>
            </a:endParaRPr>
          </a:p>
        </p:txBody>
      </p:sp>
      <p:sp>
        <p:nvSpPr>
          <p:cNvPr id="47" name="TextBox 90"/>
          <p:cNvSpPr txBox="1"/>
          <p:nvPr/>
        </p:nvSpPr>
        <p:spPr>
          <a:xfrm>
            <a:off x="5609204" y="1025537"/>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48" name="Rectangle 47"/>
          <p:cNvSpPr/>
          <p:nvPr/>
        </p:nvSpPr>
        <p:spPr>
          <a:xfrm>
            <a:off x="6379156" y="1115247"/>
            <a:ext cx="1596226" cy="143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49" name="TextBox 92"/>
          <p:cNvSpPr txBox="1"/>
          <p:nvPr/>
        </p:nvSpPr>
        <p:spPr>
          <a:xfrm>
            <a:off x="1999669" y="1362923"/>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Role1</a:t>
            </a:r>
            <a:endParaRPr lang="en-US" sz="1400" b="0" dirty="0">
              <a:solidFill>
                <a:prstClr val="black"/>
              </a:solidFill>
              <a:latin typeface="Calibri" panose="020F0502020204030204"/>
              <a:ea typeface="+mn-ea"/>
            </a:endParaRPr>
          </a:p>
        </p:txBody>
      </p:sp>
      <p:sp>
        <p:nvSpPr>
          <p:cNvPr id="50" name="Rectangle 49"/>
          <p:cNvSpPr/>
          <p:nvPr/>
        </p:nvSpPr>
        <p:spPr>
          <a:xfrm>
            <a:off x="1877147" y="2151589"/>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59" name="TextBox 116"/>
          <p:cNvSpPr txBox="1"/>
          <p:nvPr/>
        </p:nvSpPr>
        <p:spPr>
          <a:xfrm>
            <a:off x="4105958" y="1363121"/>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Role2</a:t>
            </a:r>
            <a:endParaRPr lang="en-US" sz="1400" b="0" dirty="0">
              <a:solidFill>
                <a:prstClr val="black"/>
              </a:solidFill>
              <a:latin typeface="Calibri" panose="020F0502020204030204"/>
              <a:ea typeface="+mn-ea"/>
            </a:endParaRPr>
          </a:p>
        </p:txBody>
      </p:sp>
      <p:sp>
        <p:nvSpPr>
          <p:cNvPr id="60" name="Rectangle 59"/>
          <p:cNvSpPr/>
          <p:nvPr/>
        </p:nvSpPr>
        <p:spPr>
          <a:xfrm>
            <a:off x="3988175" y="2152319"/>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Myers, Janet	(Pending)</a:t>
            </a:r>
          </a:p>
          <a:p>
            <a:pPr fontAlgn="auto">
              <a:spcBef>
                <a:spcPts val="0"/>
              </a:spcBef>
              <a:spcAft>
                <a:spcPts val="0"/>
              </a:spcAft>
            </a:pPr>
            <a:r>
              <a:rPr lang="en-US" sz="1050" b="0" dirty="0">
                <a:solidFill>
                  <a:prstClr val="black"/>
                </a:solidFill>
              </a:rPr>
              <a:t>Smith, Joe	(Pending)</a:t>
            </a:r>
          </a:p>
        </p:txBody>
      </p:sp>
      <p:sp>
        <p:nvSpPr>
          <p:cNvPr id="65" name="TextBox 122"/>
          <p:cNvSpPr txBox="1"/>
          <p:nvPr/>
        </p:nvSpPr>
        <p:spPr>
          <a:xfrm>
            <a:off x="6216724" y="1363024"/>
            <a:ext cx="128451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Role3</a:t>
            </a:r>
            <a:endParaRPr lang="en-US" sz="1400" b="0" dirty="0">
              <a:solidFill>
                <a:prstClr val="black"/>
              </a:solidFill>
              <a:latin typeface="Calibri" panose="020F0502020204030204"/>
              <a:ea typeface="+mn-ea"/>
            </a:endParaRPr>
          </a:p>
        </p:txBody>
      </p:sp>
      <p:sp>
        <p:nvSpPr>
          <p:cNvPr id="66" name="Rectangle 65"/>
          <p:cNvSpPr/>
          <p:nvPr/>
        </p:nvSpPr>
        <p:spPr>
          <a:xfrm>
            <a:off x="6099425" y="2151759"/>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William	(Approved)</a:t>
            </a:r>
          </a:p>
          <a:p>
            <a:pPr fontAlgn="auto">
              <a:spcBef>
                <a:spcPts val="0"/>
              </a:spcBef>
              <a:spcAft>
                <a:spcPts val="0"/>
              </a:spcAft>
            </a:pPr>
            <a:endParaRPr lang="en-US" sz="1050" b="0" dirty="0">
              <a:solidFill>
                <a:prstClr val="black"/>
              </a:solidFill>
            </a:endParaRPr>
          </a:p>
        </p:txBody>
      </p:sp>
      <p:sp>
        <p:nvSpPr>
          <p:cNvPr id="17" name="TextBox 20"/>
          <p:cNvSpPr txBox="1"/>
          <p:nvPr/>
        </p:nvSpPr>
        <p:spPr>
          <a:xfrm>
            <a:off x="877770" y="1362923"/>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9"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 Task</a:t>
            </a:r>
            <a:endParaRPr lang="en-US" sz="1200" b="1" dirty="0">
              <a:solidFill>
                <a:schemeClr val="tx1"/>
              </a:solidFill>
            </a:endParaRPr>
          </a:p>
        </p:txBody>
      </p:sp>
      <p:cxnSp>
        <p:nvCxnSpPr>
          <p:cNvPr id="122" name="Straight Connector 121"/>
          <p:cNvCxnSpPr/>
          <p:nvPr/>
        </p:nvCxnSpPr>
        <p:spPr>
          <a:xfrm>
            <a:off x="8194948" y="1609457"/>
            <a:ext cx="6687" cy="2404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3900741"/>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164022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1771311"/>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p:cNvSpPr/>
          <p:nvPr/>
        </p:nvSpPr>
        <p:spPr>
          <a:xfrm>
            <a:off x="3194327"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Edit</a:t>
            </a:r>
            <a:endParaRPr lang="en-US" sz="1200" b="1" dirty="0">
              <a:solidFill>
                <a:schemeClr val="tx1"/>
              </a:solidFill>
            </a:endParaRPr>
          </a:p>
        </p:txBody>
      </p:sp>
      <p:sp>
        <p:nvSpPr>
          <p:cNvPr id="127" name="Rounded Rectangle 126"/>
          <p:cNvSpPr/>
          <p:nvPr/>
        </p:nvSpPr>
        <p:spPr>
          <a:xfrm>
            <a:off x="5861345"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32" name="Rectangle 131"/>
          <p:cNvSpPr/>
          <p:nvPr/>
        </p:nvSpPr>
        <p:spPr>
          <a:xfrm>
            <a:off x="984250" y="173471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33" name="Rectangle 132"/>
          <p:cNvSpPr/>
          <p:nvPr/>
        </p:nvSpPr>
        <p:spPr>
          <a:xfrm>
            <a:off x="1877147" y="1735493"/>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34" name="Rectangle 133"/>
          <p:cNvSpPr/>
          <p:nvPr/>
        </p:nvSpPr>
        <p:spPr>
          <a:xfrm>
            <a:off x="4873062" y="1734769"/>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39" name="Straight Connector 138"/>
          <p:cNvCxnSpPr/>
          <p:nvPr/>
        </p:nvCxnSpPr>
        <p:spPr>
          <a:xfrm>
            <a:off x="889095" y="1609457"/>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Flowchart: Process 120"/>
          <p:cNvSpPr/>
          <p:nvPr/>
        </p:nvSpPr>
        <p:spPr>
          <a:xfrm>
            <a:off x="879243" y="173791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942584" y="4494326"/>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Task Type</a:t>
            </a:r>
            <a:r>
              <a:rPr lang="en-US" sz="1050" dirty="0">
                <a:solidFill>
                  <a:srgbClr val="FF0000"/>
                </a:solidFill>
              </a:rPr>
              <a:t> *</a:t>
            </a:r>
            <a:endParaRPr lang="en-US" sz="1050" b="0" dirty="0">
              <a:solidFill>
                <a:prstClr val="black"/>
              </a:solidFill>
            </a:endParaRPr>
          </a:p>
        </p:txBody>
      </p:sp>
      <p:sp>
        <p:nvSpPr>
          <p:cNvPr id="130" name="Isosceles Triangle 129"/>
          <p:cNvSpPr/>
          <p:nvPr/>
        </p:nvSpPr>
        <p:spPr>
          <a:xfrm rot="10800000">
            <a:off x="1650060" y="4521785"/>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31" name="Rectangle 130"/>
          <p:cNvSpPr/>
          <p:nvPr/>
        </p:nvSpPr>
        <p:spPr>
          <a:xfrm>
            <a:off x="1881963" y="4508205"/>
            <a:ext cx="839605" cy="1412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Originator</a:t>
            </a:r>
            <a:r>
              <a:rPr lang="en-US" sz="1050" dirty="0">
                <a:solidFill>
                  <a:srgbClr val="FF0000"/>
                </a:solidFill>
              </a:rPr>
              <a:t> *</a:t>
            </a:r>
            <a:endParaRPr lang="en-US" sz="1050" b="0" dirty="0">
              <a:solidFill>
                <a:prstClr val="black"/>
              </a:solidFill>
            </a:endParaRPr>
          </a:p>
        </p:txBody>
      </p:sp>
      <p:sp>
        <p:nvSpPr>
          <p:cNvPr id="138" name="Isosceles Triangle 137"/>
          <p:cNvSpPr/>
          <p:nvPr/>
        </p:nvSpPr>
        <p:spPr>
          <a:xfrm rot="10800000">
            <a:off x="2603309" y="4531410"/>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0" name="Rectangle 139"/>
          <p:cNvSpPr/>
          <p:nvPr/>
        </p:nvSpPr>
        <p:spPr>
          <a:xfrm>
            <a:off x="4882446" y="4495982"/>
            <a:ext cx="1167650" cy="458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1" name="Rectangle 140"/>
          <p:cNvSpPr/>
          <p:nvPr/>
        </p:nvSpPr>
        <p:spPr>
          <a:xfrm>
            <a:off x="3997537" y="4494524"/>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Reviewer</a:t>
            </a:r>
            <a:r>
              <a:rPr lang="en-US" sz="1050" dirty="0">
                <a:solidFill>
                  <a:srgbClr val="FF0000"/>
                </a:solidFill>
              </a:rPr>
              <a:t> </a:t>
            </a:r>
            <a:endParaRPr lang="en-US" sz="1050" b="0" dirty="0">
              <a:solidFill>
                <a:prstClr val="black"/>
              </a:solidFill>
            </a:endParaRPr>
          </a:p>
        </p:txBody>
      </p:sp>
      <p:sp>
        <p:nvSpPr>
          <p:cNvPr id="142" name="Isosceles Triangle 141"/>
          <p:cNvSpPr/>
          <p:nvPr/>
        </p:nvSpPr>
        <p:spPr>
          <a:xfrm rot="10800000">
            <a:off x="4709597" y="4531608"/>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5" name="Rectangle 144"/>
          <p:cNvSpPr/>
          <p:nvPr/>
        </p:nvSpPr>
        <p:spPr>
          <a:xfrm>
            <a:off x="6993212" y="4495885"/>
            <a:ext cx="1167650" cy="465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Name(s)</a:t>
            </a:r>
            <a:endParaRPr lang="en-US" sz="1050" b="0" dirty="0">
              <a:solidFill>
                <a:prstClr val="black"/>
              </a:solidFill>
            </a:endParaRPr>
          </a:p>
        </p:txBody>
      </p:sp>
      <p:sp>
        <p:nvSpPr>
          <p:cNvPr id="146" name="Rectangle 145"/>
          <p:cNvSpPr/>
          <p:nvPr/>
        </p:nvSpPr>
        <p:spPr>
          <a:xfrm>
            <a:off x="6108303" y="4494427"/>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Approver</a:t>
            </a:r>
            <a:r>
              <a:rPr lang="en-US" sz="1050" dirty="0">
                <a:solidFill>
                  <a:srgbClr val="FF0000"/>
                </a:solidFill>
              </a:rPr>
              <a:t> *</a:t>
            </a:r>
            <a:endParaRPr lang="en-US" sz="1050" b="0" dirty="0">
              <a:solidFill>
                <a:prstClr val="black"/>
              </a:solidFill>
            </a:endParaRPr>
          </a:p>
        </p:txBody>
      </p:sp>
      <p:sp>
        <p:nvSpPr>
          <p:cNvPr id="147" name="Isosceles Triangle 146"/>
          <p:cNvSpPr/>
          <p:nvPr/>
        </p:nvSpPr>
        <p:spPr>
          <a:xfrm rot="10800000">
            <a:off x="6820364" y="452852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48" name="Rectangle 147"/>
          <p:cNvSpPr/>
          <p:nvPr/>
        </p:nvSpPr>
        <p:spPr>
          <a:xfrm>
            <a:off x="2773888" y="4489508"/>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150" name="Rectangle 149"/>
          <p:cNvSpPr/>
          <p:nvPr/>
        </p:nvSpPr>
        <p:spPr>
          <a:xfrm>
            <a:off x="951790" y="4294430"/>
            <a:ext cx="830320" cy="155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51" name="Rectangle 150"/>
          <p:cNvSpPr/>
          <p:nvPr/>
        </p:nvSpPr>
        <p:spPr>
          <a:xfrm>
            <a:off x="1870646" y="4295213"/>
            <a:ext cx="2963815" cy="137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r>
              <a:rPr lang="en-US" sz="1050" dirty="0">
                <a:solidFill>
                  <a:srgbClr val="FF0000"/>
                </a:solidFill>
              </a:rPr>
              <a:t> *</a:t>
            </a:r>
            <a:endParaRPr lang="en-US" sz="1050" b="0" dirty="0">
              <a:solidFill>
                <a:prstClr val="black"/>
              </a:solidFill>
            </a:endParaRPr>
          </a:p>
        </p:txBody>
      </p:sp>
      <p:sp>
        <p:nvSpPr>
          <p:cNvPr id="152" name="Rectangle 151"/>
          <p:cNvSpPr/>
          <p:nvPr/>
        </p:nvSpPr>
        <p:spPr>
          <a:xfrm>
            <a:off x="4893767" y="4294488"/>
            <a:ext cx="830320" cy="1551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r>
              <a:rPr lang="en-US" sz="1050" dirty="0">
                <a:solidFill>
                  <a:srgbClr val="FF0000"/>
                </a:solidFill>
              </a:rPr>
              <a:t> *</a:t>
            </a:r>
            <a:endParaRPr lang="en-US" sz="1050" b="0" dirty="0">
              <a:solidFill>
                <a:prstClr val="black"/>
              </a:solidFill>
            </a:endParaRPr>
          </a:p>
        </p:txBody>
      </p:sp>
      <p:sp>
        <p:nvSpPr>
          <p:cNvPr id="156" name="Isosceles Triangle 155"/>
          <p:cNvSpPr/>
          <p:nvPr/>
        </p:nvSpPr>
        <p:spPr>
          <a:xfrm rot="10800000">
            <a:off x="5589964" y="433553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57" name="Rounded Rectangle 156"/>
          <p:cNvSpPr/>
          <p:nvPr/>
        </p:nvSpPr>
        <p:spPr>
          <a:xfrm>
            <a:off x="4500825"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59" name="Rounded Rectangle 158"/>
          <p:cNvSpPr/>
          <p:nvPr/>
        </p:nvSpPr>
        <p:spPr>
          <a:xfrm>
            <a:off x="2080900" y="607756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Copy</a:t>
            </a:r>
            <a:endParaRPr lang="en-US" sz="1200" b="1" dirty="0">
              <a:solidFill>
                <a:schemeClr val="tx1"/>
              </a:solidFill>
            </a:endParaRPr>
          </a:p>
        </p:txBody>
      </p:sp>
      <p:sp>
        <p:nvSpPr>
          <p:cNvPr id="160" name="Rounded Rectangle 159"/>
          <p:cNvSpPr/>
          <p:nvPr/>
        </p:nvSpPr>
        <p:spPr>
          <a:xfrm>
            <a:off x="2757418" y="5017770"/>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1" name="Rounded Rectangle 160"/>
          <p:cNvSpPr/>
          <p:nvPr/>
        </p:nvSpPr>
        <p:spPr>
          <a:xfrm>
            <a:off x="3319697" y="5017770"/>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2" name="Rounded Rectangle 161"/>
          <p:cNvSpPr/>
          <p:nvPr/>
        </p:nvSpPr>
        <p:spPr>
          <a:xfrm>
            <a:off x="6984681" y="5019252"/>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3" name="Rounded Rectangle 162"/>
          <p:cNvSpPr/>
          <p:nvPr/>
        </p:nvSpPr>
        <p:spPr>
          <a:xfrm>
            <a:off x="7546960" y="5019252"/>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4" name="Rounded Rectangle 163"/>
          <p:cNvSpPr/>
          <p:nvPr/>
        </p:nvSpPr>
        <p:spPr>
          <a:xfrm>
            <a:off x="4855508" y="5020733"/>
            <a:ext cx="497423"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165" name="Rounded Rectangle 164"/>
          <p:cNvSpPr/>
          <p:nvPr/>
        </p:nvSpPr>
        <p:spPr>
          <a:xfrm>
            <a:off x="5417787" y="5020733"/>
            <a:ext cx="645522" cy="224069"/>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166" name="Flowchart: Process 165"/>
          <p:cNvSpPr/>
          <p:nvPr/>
        </p:nvSpPr>
        <p:spPr>
          <a:xfrm>
            <a:off x="2818011" y="453697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lowchart: Process 168"/>
          <p:cNvSpPr/>
          <p:nvPr/>
        </p:nvSpPr>
        <p:spPr>
          <a:xfrm>
            <a:off x="4914622" y="45384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4916096" y="469086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lowchart: Process 170"/>
          <p:cNvSpPr/>
          <p:nvPr/>
        </p:nvSpPr>
        <p:spPr>
          <a:xfrm>
            <a:off x="4916096" y="4833021"/>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lowchart: Process 171"/>
          <p:cNvSpPr/>
          <p:nvPr/>
        </p:nvSpPr>
        <p:spPr>
          <a:xfrm>
            <a:off x="7020112" y="45399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lowchart: Process 172"/>
          <p:cNvSpPr/>
          <p:nvPr/>
        </p:nvSpPr>
        <p:spPr>
          <a:xfrm>
            <a:off x="7021586" y="469233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lowchart: Process 173"/>
          <p:cNvSpPr/>
          <p:nvPr/>
        </p:nvSpPr>
        <p:spPr>
          <a:xfrm>
            <a:off x="7021586" y="483449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752970"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82" name="Line Callout 1 181"/>
          <p:cNvSpPr/>
          <p:nvPr/>
        </p:nvSpPr>
        <p:spPr>
          <a:xfrm>
            <a:off x="7814761" y="4783778"/>
            <a:ext cx="1201479" cy="612648"/>
          </a:xfrm>
          <a:prstGeom prst="borderCallout1">
            <a:avLst>
              <a:gd name="adj1" fmla="val 108924"/>
              <a:gd name="adj2" fmla="val 29647"/>
              <a:gd name="adj3" fmla="val 156467"/>
              <a:gd name="adj4" fmla="val -5398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Task comments?</a:t>
            </a:r>
            <a:endParaRPr lang="en-US" sz="1200" dirty="0">
              <a:solidFill>
                <a:schemeClr val="tx1"/>
              </a:solidFill>
            </a:endParaRPr>
          </a:p>
        </p:txBody>
      </p:sp>
      <p:sp>
        <p:nvSpPr>
          <p:cNvPr id="3" name="Date Placeholder 2"/>
          <p:cNvSpPr>
            <a:spLocks noGrp="1"/>
          </p:cNvSpPr>
          <p:nvPr>
            <p:ph type="dt" sz="half" idx="10"/>
          </p:nvPr>
        </p:nvSpPr>
        <p:spPr/>
        <p:txBody>
          <a:bodyPr/>
          <a:lstStyle/>
          <a:p>
            <a:r>
              <a:rPr lang="en-US" dirty="0"/>
              <a:t>5/9/2017</a:t>
            </a:r>
          </a:p>
        </p:txBody>
      </p:sp>
      <p:sp>
        <p:nvSpPr>
          <p:cNvPr id="51" name="Footer Placeholder 50"/>
          <p:cNvSpPr>
            <a:spLocks noGrp="1"/>
          </p:cNvSpPr>
          <p:nvPr>
            <p:ph type="ftr" sz="quarter" idx="11"/>
          </p:nvPr>
        </p:nvSpPr>
        <p:spPr/>
        <p:txBody>
          <a:bodyPr/>
          <a:lstStyle/>
          <a:p>
            <a:endParaRPr lang="en-US" dirty="0"/>
          </a:p>
        </p:txBody>
      </p:sp>
      <p:sp>
        <p:nvSpPr>
          <p:cNvPr id="52" name="Slide Number Placeholder 51"/>
          <p:cNvSpPr>
            <a:spLocks noGrp="1"/>
          </p:cNvSpPr>
          <p:nvPr>
            <p:ph type="sldNum" sz="quarter" idx="12"/>
          </p:nvPr>
        </p:nvSpPr>
        <p:spPr/>
        <p:txBody>
          <a:bodyPr/>
          <a:lstStyle/>
          <a:p>
            <a:fld id="{E7E4F1F3-89CE-45FD-84A5-5DB6D4995480}" type="slidenum">
              <a:rPr lang="en-US" smtClean="0"/>
              <a:t>4</a:t>
            </a:fld>
            <a:endParaRPr lang="en-US" dirty="0"/>
          </a:p>
        </p:txBody>
      </p:sp>
      <p:sp>
        <p:nvSpPr>
          <p:cNvPr id="91" name="Rectangle 90"/>
          <p:cNvSpPr/>
          <p:nvPr/>
        </p:nvSpPr>
        <p:spPr>
          <a:xfrm>
            <a:off x="990527" y="2995425"/>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92" name="Rectangle 91"/>
          <p:cNvSpPr/>
          <p:nvPr/>
        </p:nvSpPr>
        <p:spPr>
          <a:xfrm>
            <a:off x="1886025" y="3209802"/>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	</a:t>
            </a:r>
            <a:endParaRPr lang="en-US" sz="1050" b="0" dirty="0">
              <a:solidFill>
                <a:prstClr val="black"/>
              </a:solidFill>
            </a:endParaRPr>
          </a:p>
        </p:txBody>
      </p:sp>
      <p:sp>
        <p:nvSpPr>
          <p:cNvPr id="94" name="Rectangle 93"/>
          <p:cNvSpPr/>
          <p:nvPr/>
        </p:nvSpPr>
        <p:spPr>
          <a:xfrm>
            <a:off x="3997053" y="3210532"/>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6" name="Rectangle 95"/>
          <p:cNvSpPr/>
          <p:nvPr/>
        </p:nvSpPr>
        <p:spPr>
          <a:xfrm>
            <a:off x="6108303" y="3209972"/>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Name(s</a:t>
            </a:r>
            <a:r>
              <a:rPr lang="en-US" sz="1050" b="0" dirty="0">
                <a:solidFill>
                  <a:prstClr val="black"/>
                </a:solidFill>
              </a:rPr>
              <a:t>) 	Status</a:t>
            </a:r>
          </a:p>
          <a:p>
            <a:pPr fontAlgn="auto">
              <a:spcBef>
                <a:spcPts val="0"/>
              </a:spcBef>
              <a:spcAft>
                <a:spcPts val="0"/>
              </a:spcAft>
            </a:pPr>
            <a:endParaRPr lang="en-US" sz="1050" b="0" dirty="0">
              <a:solidFill>
                <a:prstClr val="black"/>
              </a:solidFill>
            </a:endParaRPr>
          </a:p>
        </p:txBody>
      </p:sp>
      <p:sp>
        <p:nvSpPr>
          <p:cNvPr id="98" name="Flowchart: Process 97"/>
          <p:cNvSpPr/>
          <p:nvPr/>
        </p:nvSpPr>
        <p:spPr>
          <a:xfrm>
            <a:off x="8210944" y="2829524"/>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93128" y="279292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0" name="Rectangle 99"/>
          <p:cNvSpPr/>
          <p:nvPr/>
        </p:nvSpPr>
        <p:spPr>
          <a:xfrm>
            <a:off x="1886025" y="2793706"/>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1" name="Rectangle 100"/>
          <p:cNvSpPr/>
          <p:nvPr/>
        </p:nvSpPr>
        <p:spPr>
          <a:xfrm>
            <a:off x="4881940" y="279298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2" name="Flowchart: Process 101"/>
          <p:cNvSpPr/>
          <p:nvPr/>
        </p:nvSpPr>
        <p:spPr>
          <a:xfrm>
            <a:off x="888102" y="281153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84250" y="3841992"/>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04" name="Rectangle 103"/>
          <p:cNvSpPr/>
          <p:nvPr/>
        </p:nvSpPr>
        <p:spPr>
          <a:xfrm>
            <a:off x="1877147" y="3842774"/>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05" name="Rectangle 104"/>
          <p:cNvSpPr/>
          <p:nvPr/>
        </p:nvSpPr>
        <p:spPr>
          <a:xfrm>
            <a:off x="4873062" y="3842050"/>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sp>
        <p:nvSpPr>
          <p:cNvPr id="106" name="Flowchart: Process 105"/>
          <p:cNvSpPr/>
          <p:nvPr/>
        </p:nvSpPr>
        <p:spPr>
          <a:xfrm>
            <a:off x="879446" y="385417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877147" y="2993670"/>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08" name="Rectangle 107"/>
          <p:cNvSpPr/>
          <p:nvPr/>
        </p:nvSpPr>
        <p:spPr>
          <a:xfrm>
            <a:off x="3983437" y="2993867"/>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09" name="Rectangle 108"/>
          <p:cNvSpPr/>
          <p:nvPr/>
        </p:nvSpPr>
        <p:spPr>
          <a:xfrm>
            <a:off x="6094203" y="2993770"/>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13" name="Rectangle 112"/>
          <p:cNvSpPr/>
          <p:nvPr/>
        </p:nvSpPr>
        <p:spPr>
          <a:xfrm>
            <a:off x="1874121" y="1938161"/>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14" name="Rectangle 113"/>
          <p:cNvSpPr/>
          <p:nvPr/>
        </p:nvSpPr>
        <p:spPr>
          <a:xfrm>
            <a:off x="3980411" y="19383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15" name="Rectangle 114"/>
          <p:cNvSpPr/>
          <p:nvPr/>
        </p:nvSpPr>
        <p:spPr>
          <a:xfrm>
            <a:off x="6091177" y="1938261"/>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16" name="TextBox 26"/>
          <p:cNvSpPr txBox="1"/>
          <p:nvPr/>
        </p:nvSpPr>
        <p:spPr>
          <a:xfrm>
            <a:off x="6079758" y="4230146"/>
            <a:ext cx="1284515" cy="253916"/>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Required By: </a:t>
            </a:r>
            <a:endParaRPr lang="en-US" sz="1050" b="0" dirty="0">
              <a:solidFill>
                <a:prstClr val="black"/>
              </a:solidFill>
              <a:latin typeface="Calibri" panose="020F0502020204030204"/>
              <a:ea typeface="+mn-ea"/>
            </a:endParaRPr>
          </a:p>
        </p:txBody>
      </p:sp>
      <p:sp>
        <p:nvSpPr>
          <p:cNvPr id="120" name="Rectangle 119"/>
          <p:cNvSpPr/>
          <p:nvPr/>
        </p:nvSpPr>
        <p:spPr>
          <a:xfrm>
            <a:off x="7284445" y="4288457"/>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2/1/17</a:t>
            </a:r>
            <a:r>
              <a:rPr lang="en-US" sz="1050" dirty="0">
                <a:solidFill>
                  <a:srgbClr val="FF0000"/>
                </a:solidFill>
              </a:rPr>
              <a:t> *</a:t>
            </a:r>
            <a:endParaRPr lang="en-US" sz="1050" b="0" dirty="0">
              <a:solidFill>
                <a:prstClr val="black"/>
              </a:solidFill>
            </a:endParaRPr>
          </a:p>
        </p:txBody>
      </p:sp>
      <p:pic>
        <p:nvPicPr>
          <p:cNvPr id="143" name="Picture 142"/>
          <p:cNvPicPr>
            <a:picLocks noChangeAspect="1"/>
          </p:cNvPicPr>
          <p:nvPr/>
        </p:nvPicPr>
        <p:blipFill>
          <a:blip r:embed="rId3"/>
          <a:stretch>
            <a:fillRect/>
          </a:stretch>
        </p:blipFill>
        <p:spPr>
          <a:xfrm>
            <a:off x="8041201" y="4286146"/>
            <a:ext cx="120169" cy="140197"/>
          </a:xfrm>
          <a:prstGeom prst="rect">
            <a:avLst/>
          </a:prstGeom>
        </p:spPr>
      </p:pic>
      <p:sp>
        <p:nvSpPr>
          <p:cNvPr id="144" name="Rectangle 143"/>
          <p:cNvSpPr/>
          <p:nvPr/>
        </p:nvSpPr>
        <p:spPr>
          <a:xfrm>
            <a:off x="4833962" y="5273162"/>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149" name="Rectangle 148"/>
          <p:cNvSpPr/>
          <p:nvPr/>
        </p:nvSpPr>
        <p:spPr>
          <a:xfrm>
            <a:off x="6873551" y="5282095"/>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Approver Helper</a:t>
            </a:r>
            <a:endParaRPr lang="en-US" sz="1050" b="0" dirty="0">
              <a:solidFill>
                <a:prstClr val="black"/>
              </a:solidFill>
            </a:endParaRPr>
          </a:p>
        </p:txBody>
      </p:sp>
      <p:sp>
        <p:nvSpPr>
          <p:cNvPr id="93" name="Action Button: Custom 92">
            <a:hlinkClick r:id="rId4" action="ppaction://hlinksldjump" highlightClick="1"/>
          </p:cNvPr>
          <p:cNvSpPr/>
          <p:nvPr/>
        </p:nvSpPr>
        <p:spPr>
          <a:xfrm>
            <a:off x="7257742" y="6035658"/>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95" name="TextBox 90"/>
          <p:cNvSpPr txBox="1"/>
          <p:nvPr/>
        </p:nvSpPr>
        <p:spPr>
          <a:xfrm>
            <a:off x="888102" y="5542805"/>
            <a:ext cx="1017338"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050" b="0" dirty="0" smtClean="0">
                <a:solidFill>
                  <a:prstClr val="black"/>
                </a:solidFill>
                <a:latin typeface="Calibri" panose="020F0502020204030204"/>
                <a:ea typeface="+mn-ea"/>
              </a:rPr>
              <a:t>Attachments:</a:t>
            </a:r>
            <a:endParaRPr lang="en-US" sz="1050" b="0" dirty="0">
              <a:solidFill>
                <a:prstClr val="black"/>
              </a:solidFill>
              <a:latin typeface="Calibri" panose="020F0502020204030204"/>
              <a:ea typeface="+mn-ea"/>
            </a:endParaRPr>
          </a:p>
        </p:txBody>
      </p:sp>
      <p:sp>
        <p:nvSpPr>
          <p:cNvPr id="97" name="Rectangle 96"/>
          <p:cNvSpPr/>
          <p:nvPr/>
        </p:nvSpPr>
        <p:spPr>
          <a:xfrm>
            <a:off x="1852098" y="5526184"/>
            <a:ext cx="2663443" cy="369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Additional ABF Delta_HW</a:t>
            </a:r>
            <a:r>
              <a:rPr lang="en-US" sz="900" b="0" dirty="0">
                <a:solidFill>
                  <a:prstClr val="black"/>
                </a:solidFill>
              </a:rPr>
              <a:t> </a:t>
            </a:r>
            <a:r>
              <a:rPr lang="en-US" sz="900" b="0" dirty="0" smtClean="0">
                <a:solidFill>
                  <a:prstClr val="black"/>
                </a:solidFill>
              </a:rPr>
              <a:t>List_790_v02.xls</a:t>
            </a:r>
            <a:endParaRPr lang="en-US" sz="900" b="0" dirty="0">
              <a:solidFill>
                <a:prstClr val="black"/>
              </a:solidFill>
            </a:endParaRPr>
          </a:p>
        </p:txBody>
      </p:sp>
      <p:cxnSp>
        <p:nvCxnSpPr>
          <p:cNvPr id="111" name="Straight Connector 110"/>
          <p:cNvCxnSpPr/>
          <p:nvPr/>
        </p:nvCxnSpPr>
        <p:spPr>
          <a:xfrm flipH="1">
            <a:off x="4338360" y="5526184"/>
            <a:ext cx="121" cy="36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4381291" y="5799323"/>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p:cNvSpPr/>
          <p:nvPr/>
        </p:nvSpPr>
        <p:spPr>
          <a:xfrm rot="10800000">
            <a:off x="4372844" y="5552179"/>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Process 127"/>
          <p:cNvSpPr/>
          <p:nvPr/>
        </p:nvSpPr>
        <p:spPr>
          <a:xfrm>
            <a:off x="4372844" y="5665515"/>
            <a:ext cx="91440" cy="96762"/>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Action Button: Custom 134">
            <a:hlinkClick r:id="rId4" action="ppaction://hlinksldjump" highlightClick="1"/>
          </p:cNvPr>
          <p:cNvSpPr/>
          <p:nvPr/>
        </p:nvSpPr>
        <p:spPr>
          <a:xfrm>
            <a:off x="4618585" y="5549854"/>
            <a:ext cx="697907" cy="328084"/>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Attach</a:t>
            </a:r>
            <a:endParaRPr lang="en-US" sz="1200" b="1" dirty="0">
              <a:solidFill>
                <a:schemeClr val="tx1"/>
              </a:solidFill>
            </a:endParaRPr>
          </a:p>
        </p:txBody>
      </p:sp>
      <p:sp>
        <p:nvSpPr>
          <p:cNvPr id="137" name="Rectangle 136"/>
          <p:cNvSpPr/>
          <p:nvPr/>
        </p:nvSpPr>
        <p:spPr>
          <a:xfrm>
            <a:off x="5780482" y="1729567"/>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a:t>
            </a:r>
            <a:endParaRPr lang="en-US" sz="1050" b="0" dirty="0">
              <a:solidFill>
                <a:prstClr val="black"/>
              </a:solidFill>
            </a:endParaRPr>
          </a:p>
        </p:txBody>
      </p:sp>
      <p:sp>
        <p:nvSpPr>
          <p:cNvPr id="153" name="Isosceles Triangle 152"/>
          <p:cNvSpPr/>
          <p:nvPr/>
        </p:nvSpPr>
        <p:spPr>
          <a:xfrm rot="10800000">
            <a:off x="7906414" y="175989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794653" y="2785742"/>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LVA 790 Additional ABF </a:t>
            </a:r>
            <a:r>
              <a:rPr lang="en-US" sz="1050" b="0" dirty="0" err="1">
                <a:solidFill>
                  <a:prstClr val="black"/>
                </a:solidFill>
              </a:rPr>
              <a:t>Delta_HW</a:t>
            </a:r>
            <a:r>
              <a:rPr lang="en-US" sz="1050" b="0" dirty="0">
                <a:solidFill>
                  <a:prstClr val="black"/>
                </a:solidFill>
              </a:rPr>
              <a:t> …</a:t>
            </a:r>
          </a:p>
        </p:txBody>
      </p:sp>
      <p:sp>
        <p:nvSpPr>
          <p:cNvPr id="155" name="Isosceles Triangle 154"/>
          <p:cNvSpPr/>
          <p:nvPr/>
        </p:nvSpPr>
        <p:spPr>
          <a:xfrm rot="10800000">
            <a:off x="7920585" y="2816071"/>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5808829" y="3831287"/>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LVA 790 Additional ABF </a:t>
            </a:r>
            <a:r>
              <a:rPr lang="en-US" sz="1050" b="0" dirty="0" err="1">
                <a:solidFill>
                  <a:prstClr val="black"/>
                </a:solidFill>
              </a:rPr>
              <a:t>Delta_HW</a:t>
            </a:r>
            <a:r>
              <a:rPr lang="en-US" sz="1050" b="0" dirty="0">
                <a:solidFill>
                  <a:prstClr val="black"/>
                </a:solidFill>
              </a:rPr>
              <a:t> …</a:t>
            </a:r>
          </a:p>
        </p:txBody>
      </p:sp>
      <p:sp>
        <p:nvSpPr>
          <p:cNvPr id="167" name="Isosceles Triangle 166"/>
          <p:cNvSpPr/>
          <p:nvPr/>
        </p:nvSpPr>
        <p:spPr>
          <a:xfrm rot="10800000">
            <a:off x="7934761" y="3861616"/>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Line Callout 1 167"/>
          <p:cNvSpPr/>
          <p:nvPr/>
        </p:nvSpPr>
        <p:spPr>
          <a:xfrm>
            <a:off x="7814761" y="4039338"/>
            <a:ext cx="1201479" cy="612648"/>
          </a:xfrm>
          <a:prstGeom prst="borderCallout1">
            <a:avLst>
              <a:gd name="adj1" fmla="val 108924"/>
              <a:gd name="adj2" fmla="val 29647"/>
              <a:gd name="adj3" fmla="val 189442"/>
              <a:gd name="adj4" fmla="val -11062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References to hold PR, </a:t>
            </a:r>
            <a:r>
              <a:rPr lang="en-US" sz="1200" dirty="0" err="1" smtClean="0">
                <a:solidFill>
                  <a:schemeClr val="tx1"/>
                </a:solidFill>
              </a:rPr>
              <a:t>etc</a:t>
            </a:r>
            <a:r>
              <a:rPr lang="en-US" sz="1200" dirty="0" smtClean="0">
                <a:solidFill>
                  <a:schemeClr val="tx1"/>
                </a:solidFill>
              </a:rPr>
              <a:t>?</a:t>
            </a:r>
            <a:endParaRPr lang="en-US" sz="1200" dirty="0">
              <a:solidFill>
                <a:schemeClr val="tx1"/>
              </a:solidFill>
            </a:endParaRPr>
          </a:p>
        </p:txBody>
      </p:sp>
      <p:sp>
        <p:nvSpPr>
          <p:cNvPr id="176" name="TextBox 90"/>
          <p:cNvSpPr txBox="1"/>
          <p:nvPr/>
        </p:nvSpPr>
        <p:spPr>
          <a:xfrm>
            <a:off x="919464" y="4041878"/>
            <a:ext cx="1055800" cy="261610"/>
          </a:xfrm>
          <a:prstGeom prst="rect">
            <a:avLst/>
          </a:prstGeom>
          <a:noFill/>
        </p:spPr>
        <p:txBody>
          <a:bodyPr wrap="square" lIns="45720" rIns="45720"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Tree>
    <p:extLst>
      <p:ext uri="{BB962C8B-B14F-4D97-AF65-F5344CB8AC3E}">
        <p14:creationId xmlns:p14="http://schemas.microsoft.com/office/powerpoint/2010/main" val="1604728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PCD Notification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40</a:t>
            </a:fld>
            <a:endParaRPr lang="en-US" dirty="0"/>
          </a:p>
        </p:txBody>
      </p:sp>
      <p:pic>
        <p:nvPicPr>
          <p:cNvPr id="4098"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36" y="1265393"/>
            <a:ext cx="4290536" cy="7739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1836"/>
          <a:stretch/>
        </p:blipFill>
        <p:spPr>
          <a:xfrm>
            <a:off x="417250" y="2628336"/>
            <a:ext cx="3864836" cy="2661905"/>
          </a:xfrm>
          <a:prstGeom prst="rect">
            <a:avLst/>
          </a:prstGeom>
          <a:ln>
            <a:solidFill>
              <a:schemeClr val="tx1"/>
            </a:solidFill>
          </a:ln>
        </p:spPr>
      </p:pic>
      <p:sp>
        <p:nvSpPr>
          <p:cNvPr id="8" name="Rectangle 7"/>
          <p:cNvSpPr/>
          <p:nvPr/>
        </p:nvSpPr>
        <p:spPr>
          <a:xfrm>
            <a:off x="413136" y="5358812"/>
            <a:ext cx="3598614" cy="369332"/>
          </a:xfrm>
          <a:prstGeom prst="rect">
            <a:avLst/>
          </a:prstGeom>
        </p:spPr>
        <p:txBody>
          <a:bodyPr wrap="none">
            <a:spAutoFit/>
          </a:bodyPr>
          <a:lstStyle/>
          <a:p>
            <a:r>
              <a:rPr lang="en-US" dirty="0"/>
              <a:t>The link takes </a:t>
            </a:r>
            <a:r>
              <a:rPr lang="en-US" dirty="0" smtClean="0"/>
              <a:t>you </a:t>
            </a:r>
            <a:r>
              <a:rPr lang="en-US" dirty="0"/>
              <a:t>to the draft </a:t>
            </a:r>
            <a:r>
              <a:rPr lang="en-US" dirty="0" smtClean="0"/>
              <a:t>PCD. </a:t>
            </a:r>
            <a:endParaRPr lang="en-US" dirty="0"/>
          </a:p>
        </p:txBody>
      </p:sp>
    </p:spTree>
    <p:extLst>
      <p:ext uri="{BB962C8B-B14F-4D97-AF65-F5344CB8AC3E}">
        <p14:creationId xmlns:p14="http://schemas.microsoft.com/office/powerpoint/2010/main" val="2984297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PCD Users Guide</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41</a:t>
            </a:fld>
            <a:endParaRPr lang="en-US" dirty="0"/>
          </a:p>
        </p:txBody>
      </p:sp>
      <p:pic>
        <p:nvPicPr>
          <p:cNvPr id="7" name="Picture 6"/>
          <p:cNvPicPr>
            <a:picLocks noChangeAspect="1"/>
          </p:cNvPicPr>
          <p:nvPr/>
        </p:nvPicPr>
        <p:blipFill>
          <a:blip r:embed="rId3"/>
          <a:stretch>
            <a:fillRect/>
          </a:stretch>
        </p:blipFill>
        <p:spPr>
          <a:xfrm>
            <a:off x="873045" y="863928"/>
            <a:ext cx="7397910" cy="5486400"/>
          </a:xfrm>
          <a:prstGeom prst="rect">
            <a:avLst/>
          </a:prstGeom>
        </p:spPr>
      </p:pic>
    </p:spTree>
    <p:extLst>
      <p:ext uri="{BB962C8B-B14F-4D97-AF65-F5344CB8AC3E}">
        <p14:creationId xmlns:p14="http://schemas.microsoft.com/office/powerpoint/2010/main" val="3963265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Backup/Reference</a:t>
            </a:r>
            <a:endParaRPr lang="en-US" b="1" dirty="0"/>
          </a:p>
        </p:txBody>
      </p:sp>
      <p:sp>
        <p:nvSpPr>
          <p:cNvPr id="8" name="Text Placeholder 7"/>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EB430-80FE-43B2-871B-976A5AAF5BCC}" type="slidenum">
              <a:rPr lang="en-US" smtClean="0"/>
              <a:t>42</a:t>
            </a:fld>
            <a:endParaRPr lang="en-US"/>
          </a:p>
        </p:txBody>
      </p:sp>
    </p:spTree>
    <p:extLst>
      <p:ext uri="{BB962C8B-B14F-4D97-AF65-F5344CB8AC3E}">
        <p14:creationId xmlns:p14="http://schemas.microsoft.com/office/powerpoint/2010/main" val="1719213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43</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2"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1129084" y="2766792"/>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BOM Id</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1992183" y="2776120"/>
            <a:ext cx="104118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Description</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669286"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Status</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92490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Comments</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687880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BOM-00877  Sonar Laptop                       Pre-Release      Ready for review MM/DD  </a:t>
            </a:r>
          </a:p>
          <a:p>
            <a:r>
              <a:rPr lang="en-US" sz="1000" dirty="0" smtClean="0">
                <a:latin typeface="Courier New" panose="02070309020205020404" pitchFamily="49" charset="0"/>
                <a:cs typeface="Courier New" panose="02070309020205020404" pitchFamily="49" charset="0"/>
              </a:rPr>
              <a:t>BOM-00101  Wiring Interface Kit               Released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2"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Attach</a:t>
            </a:r>
            <a:endParaRPr lang="en-US" sz="1200" b="1"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95" name="Group 94"/>
          <p:cNvGrpSpPr/>
          <p:nvPr/>
        </p:nvGrpSpPr>
        <p:grpSpPr>
          <a:xfrm>
            <a:off x="754508" y="986408"/>
            <a:ext cx="7645213" cy="5414392"/>
            <a:chOff x="754508" y="986408"/>
            <a:chExt cx="7645213" cy="5414392"/>
          </a:xfrm>
        </p:grpSpPr>
        <p:cxnSp>
          <p:nvCxnSpPr>
            <p:cNvPr id="96" name="Straight Connector 95"/>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6123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BOM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44</a:t>
            </a:fld>
            <a:endParaRPr lang="en-US" dirty="0"/>
          </a:p>
        </p:txBody>
      </p:sp>
      <p:sp>
        <p:nvSpPr>
          <p:cNvPr id="20" name="Rectangle 19"/>
          <p:cNvSpPr/>
          <p:nvPr/>
        </p:nvSpPr>
        <p:spPr>
          <a:xfrm>
            <a:off x="746359" y="986408"/>
            <a:ext cx="7653362" cy="54143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Approve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Draft-BOM-00999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Item: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Bill of Materials</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359953"/>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346494"/>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endParaRPr lang="en-US" sz="900" b="0" dirty="0">
              <a:solidFill>
                <a:prstClr val="black"/>
              </a:solidFill>
            </a:endParaRP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6051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Rework</a:t>
            </a:r>
            <a:endParaRPr lang="en-US" sz="1200" b="1" dirty="0">
              <a:solidFill>
                <a:schemeClr val="tx1"/>
              </a:solidFill>
            </a:endParaRPr>
          </a:p>
        </p:txBody>
      </p:sp>
      <p:sp>
        <p:nvSpPr>
          <p:cNvPr id="48" name="Rounded Rectangle 47"/>
          <p:cNvSpPr/>
          <p:nvPr/>
        </p:nvSpPr>
        <p:spPr>
          <a:xfrm>
            <a:off x="5559596" y="6049157"/>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755994"/>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845703"/>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smtClean="0">
                <a:solidFill>
                  <a:prstClr val="black"/>
                </a:solidFill>
              </a:rPr>
              <a:t>LVA 790 ABF </a:t>
            </a:r>
            <a:r>
              <a:rPr lang="en-US" sz="900" b="0" dirty="0" err="1" smtClean="0">
                <a:solidFill>
                  <a:prstClr val="black"/>
                </a:solidFill>
              </a:rPr>
              <a:t>Eng</a:t>
            </a:r>
            <a:r>
              <a:rPr lang="en-US" sz="900" b="0" dirty="0" smtClean="0">
                <a:solidFill>
                  <a:prstClr val="black"/>
                </a:solidFill>
              </a:rPr>
              <a:t> Dwg_790_v02.jpg</a:t>
            </a:r>
            <a:endParaRPr lang="en-US" sz="900" b="0" dirty="0">
              <a:solidFill>
                <a:prstClr val="black"/>
              </a:solidFill>
            </a:endParaRPr>
          </a:p>
        </p:txBody>
      </p:sp>
      <p:sp>
        <p:nvSpPr>
          <p:cNvPr id="51" name="Rounded Rectangle 50"/>
          <p:cNvSpPr/>
          <p:nvPr/>
        </p:nvSpPr>
        <p:spPr>
          <a:xfrm>
            <a:off x="5579097" y="4909882"/>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845703"/>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516137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87169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985034"/>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2" action="ppaction://hlinksldjump" highlightClick="1"/>
          </p:cNvPr>
          <p:cNvSpPr/>
          <p:nvPr/>
        </p:nvSpPr>
        <p:spPr>
          <a:xfrm>
            <a:off x="7254419" y="6041665"/>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3" action="ppaction://hlinksldjump"/>
              </a:rPr>
              <a:t>Task View</a:t>
            </a:r>
            <a:endParaRPr lang="en-US" sz="1200" b="1" dirty="0">
              <a:solidFill>
                <a:schemeClr val="tx1"/>
              </a:solidFill>
            </a:endParaRPr>
          </a:p>
        </p:txBody>
      </p:sp>
      <p:cxnSp>
        <p:nvCxnSpPr>
          <p:cNvPr id="7" name="Straight Connector 6"/>
          <p:cNvCxnSpPr/>
          <p:nvPr/>
        </p:nvCxnSpPr>
        <p:spPr>
          <a:xfrm>
            <a:off x="906225" y="2653756"/>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752174"/>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3163918"/>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3260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323688"/>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3151195"/>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3203442"/>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23505" y="2774502"/>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129084" y="2766792"/>
            <a:ext cx="576312"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Level</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8" name="TextBox 57"/>
          <p:cNvSpPr txBox="1"/>
          <p:nvPr/>
        </p:nvSpPr>
        <p:spPr>
          <a:xfrm>
            <a:off x="2810900" y="2776120"/>
            <a:ext cx="159902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Item Description</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628036" y="2779143"/>
            <a:ext cx="483337"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Group</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329482" y="2763397"/>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 of </a:t>
            </a:r>
          </a:p>
          <a:p>
            <a:r>
              <a:rPr lang="en-US" sz="1200" b="1" dirty="0" smtClean="0">
                <a:latin typeface="Courier New" panose="02070309020205020404" pitchFamily="49" charset="0"/>
                <a:cs typeface="Courier New" panose="02070309020205020404" pitchFamily="49" charset="0"/>
              </a:rPr>
              <a:t>Measure</a:t>
            </a:r>
          </a:p>
        </p:txBody>
      </p:sp>
      <p:sp>
        <p:nvSpPr>
          <p:cNvPr id="61" name="TextBox 60"/>
          <p:cNvSpPr txBox="1"/>
          <p:nvPr/>
        </p:nvSpPr>
        <p:spPr>
          <a:xfrm>
            <a:off x="6309851" y="2786706"/>
            <a:ext cx="576312"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Qty</a:t>
            </a:r>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Req’d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5" name="Flowchart: Process 64"/>
          <p:cNvSpPr/>
          <p:nvPr/>
        </p:nvSpPr>
        <p:spPr>
          <a:xfrm>
            <a:off x="946425" y="2974887"/>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3225060"/>
            <a:ext cx="91440" cy="9144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457764"/>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420008"/>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49256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49307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1" name="Rounded Rectangle 70"/>
          <p:cNvSpPr/>
          <p:nvPr/>
        </p:nvSpPr>
        <p:spPr>
          <a:xfrm>
            <a:off x="5079654" y="447556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2" name="Rounded Rectangle 71"/>
          <p:cNvSpPr/>
          <p:nvPr/>
        </p:nvSpPr>
        <p:spPr>
          <a:xfrm>
            <a:off x="6155382" y="4471572"/>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73" name="Rounded Rectangle 72"/>
          <p:cNvSpPr/>
          <p:nvPr/>
        </p:nvSpPr>
        <p:spPr>
          <a:xfrm>
            <a:off x="7231111" y="4465040"/>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439358"/>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3" name="Rectangle 2"/>
          <p:cNvSpPr/>
          <p:nvPr/>
        </p:nvSpPr>
        <p:spPr>
          <a:xfrm>
            <a:off x="1054037" y="3157977"/>
            <a:ext cx="5570756" cy="400110"/>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     1    N139894-1   Sonar Laptop                 2   Each         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1    BOM-00101   Wiring Interface Kit         2   Kit          2 </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470615" y="1781821"/>
            <a:ext cx="81869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Source:</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313575" y="1824196"/>
            <a:ext cx="1467712" cy="4016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Enter Here..</a:t>
            </a:r>
          </a:p>
        </p:txBody>
      </p:sp>
      <p:sp>
        <p:nvSpPr>
          <p:cNvPr id="86" name="Action Button: Custom 85">
            <a:hlinkClick r:id="rId2" action="ppaction://hlinksldjump" highlightClick="1"/>
          </p:cNvPr>
          <p:cNvSpPr/>
          <p:nvPr/>
        </p:nvSpPr>
        <p:spPr>
          <a:xfrm>
            <a:off x="4653877" y="4868290"/>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Attach</a:t>
            </a:r>
            <a:endParaRPr lang="en-US" sz="1200" b="1" dirty="0">
              <a:solidFill>
                <a:schemeClr val="tx1"/>
              </a:solidFill>
            </a:endParaRPr>
          </a:p>
        </p:txBody>
      </p:sp>
      <p:sp>
        <p:nvSpPr>
          <p:cNvPr id="78" name="Line Callout 1 77"/>
          <p:cNvSpPr/>
          <p:nvPr/>
        </p:nvSpPr>
        <p:spPr>
          <a:xfrm>
            <a:off x="7431864" y="1834707"/>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Remarks</a:t>
            </a:r>
            <a:endParaRPr lang="en-US" sz="1200" dirty="0">
              <a:solidFill>
                <a:schemeClr val="tx1"/>
              </a:solidFill>
            </a:endParaRPr>
          </a:p>
        </p:txBody>
      </p:sp>
      <p:sp>
        <p:nvSpPr>
          <p:cNvPr id="80" name="TextBox 90"/>
          <p:cNvSpPr txBox="1"/>
          <p:nvPr/>
        </p:nvSpPr>
        <p:spPr>
          <a:xfrm>
            <a:off x="1547135" y="2360315"/>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Approvers:</a:t>
            </a:r>
            <a:endParaRPr lang="en-US" sz="1400" b="0" dirty="0">
              <a:solidFill>
                <a:schemeClr val="tx1"/>
              </a:solidFill>
              <a:latin typeface="Calibri" panose="020F0502020204030204"/>
              <a:ea typeface="+mn-ea"/>
            </a:endParaRPr>
          </a:p>
        </p:txBody>
      </p:sp>
      <p:sp>
        <p:nvSpPr>
          <p:cNvPr id="82" name="Rectangle 81"/>
          <p:cNvSpPr/>
          <p:nvPr/>
        </p:nvSpPr>
        <p:spPr>
          <a:xfrm>
            <a:off x="2518500" y="2438240"/>
            <a:ext cx="1188776" cy="149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Smith, Joe</a:t>
            </a:r>
            <a:endParaRPr lang="en-US" sz="1050" b="0" dirty="0">
              <a:solidFill>
                <a:schemeClr val="tx1"/>
              </a:solidFill>
            </a:endParaRPr>
          </a:p>
        </p:txBody>
      </p:sp>
      <p:sp>
        <p:nvSpPr>
          <p:cNvPr id="88" name="TextBox 90"/>
          <p:cNvSpPr txBox="1"/>
          <p:nvPr/>
        </p:nvSpPr>
        <p:spPr>
          <a:xfrm>
            <a:off x="3858993" y="2345372"/>
            <a:ext cx="1318184"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schemeClr val="tx1"/>
                </a:solidFill>
                <a:latin typeface="Calibri" panose="020F0502020204030204"/>
                <a:ea typeface="+mn-ea"/>
              </a:rPr>
              <a:t>Date Approved:</a:t>
            </a:r>
            <a:endParaRPr lang="en-US" sz="1400" b="0" dirty="0">
              <a:solidFill>
                <a:schemeClr val="tx1"/>
              </a:solidFill>
              <a:latin typeface="Calibri" panose="020F0502020204030204"/>
              <a:ea typeface="+mn-ea"/>
            </a:endParaRPr>
          </a:p>
        </p:txBody>
      </p:sp>
      <p:sp>
        <p:nvSpPr>
          <p:cNvPr id="89" name="Rectangle 88"/>
          <p:cNvSpPr/>
          <p:nvPr/>
        </p:nvSpPr>
        <p:spPr>
          <a:xfrm>
            <a:off x="5241417" y="2435564"/>
            <a:ext cx="948484" cy="147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chemeClr val="tx1"/>
                </a:solidFill>
              </a:rPr>
              <a:t>YYYY-MM-DD</a:t>
            </a:r>
            <a:endParaRPr lang="en-US" sz="1050" b="0" dirty="0">
              <a:solidFill>
                <a:schemeClr val="tx1"/>
              </a:solidFill>
            </a:endParaRPr>
          </a:p>
        </p:txBody>
      </p:sp>
      <p:sp>
        <p:nvSpPr>
          <p:cNvPr id="90" name="TextBox 9"/>
          <p:cNvSpPr txBox="1"/>
          <p:nvPr/>
        </p:nvSpPr>
        <p:spPr>
          <a:xfrm>
            <a:off x="4154992" y="1268327"/>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Version: </a:t>
            </a:r>
            <a:endParaRPr lang="en-US" sz="1400" b="0" dirty="0">
              <a:solidFill>
                <a:prstClr val="black"/>
              </a:solidFill>
              <a:latin typeface="Calibri" panose="020F0502020204030204"/>
              <a:ea typeface="+mn-ea"/>
            </a:endParaRPr>
          </a:p>
        </p:txBody>
      </p:sp>
      <p:sp>
        <p:nvSpPr>
          <p:cNvPr id="91" name="Rectangle 90"/>
          <p:cNvSpPr/>
          <p:nvPr/>
        </p:nvSpPr>
        <p:spPr>
          <a:xfrm>
            <a:off x="4905717" y="1349257"/>
            <a:ext cx="538423" cy="135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2.1</a:t>
            </a:r>
            <a:endParaRPr lang="en-US" sz="1050" b="0" dirty="0">
              <a:solidFill>
                <a:prstClr val="black"/>
              </a:solidFill>
            </a:endParaRPr>
          </a:p>
        </p:txBody>
      </p:sp>
      <p:grpSp>
        <p:nvGrpSpPr>
          <p:cNvPr id="16" name="Group 15"/>
          <p:cNvGrpSpPr/>
          <p:nvPr/>
        </p:nvGrpSpPr>
        <p:grpSpPr>
          <a:xfrm>
            <a:off x="754508" y="986408"/>
            <a:ext cx="7645213" cy="5414392"/>
            <a:chOff x="754508" y="986408"/>
            <a:chExt cx="7645213" cy="5414392"/>
          </a:xfrm>
        </p:grpSpPr>
        <p:cxnSp>
          <p:nvCxnSpPr>
            <p:cNvPr id="11" name="Straight Connector 10"/>
            <p:cNvCxnSpPr/>
            <p:nvPr/>
          </p:nvCxnSpPr>
          <p:spPr>
            <a:xfrm>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4508" y="986408"/>
              <a:ext cx="7645213" cy="54143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2476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98" y="957255"/>
            <a:ext cx="7592403" cy="55855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17" name="Flowchart: Process 116"/>
          <p:cNvSpPr/>
          <p:nvPr/>
        </p:nvSpPr>
        <p:spPr>
          <a:xfrm>
            <a:off x="889137" y="2440884"/>
            <a:ext cx="7411484" cy="2118624"/>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5276" y="101108"/>
            <a:ext cx="7886700" cy="652749"/>
          </a:xfrm>
        </p:spPr>
        <p:txBody>
          <a:bodyPr>
            <a:normAutofit fontScale="90000"/>
          </a:bodyPr>
          <a:lstStyle/>
          <a:p>
            <a:r>
              <a:rPr lang="en-US" dirty="0"/>
              <a:t>PCD </a:t>
            </a:r>
            <a:r>
              <a:rPr lang="en-US" dirty="0" smtClean="0"/>
              <a:t>Tasker </a:t>
            </a:r>
            <a:r>
              <a:rPr lang="en-US" dirty="0"/>
              <a:t>Data </a:t>
            </a:r>
            <a:r>
              <a:rPr lang="en-US" dirty="0" smtClean="0"/>
              <a:t>Review</a:t>
            </a:r>
            <a:endParaRPr lang="en-US" dirty="0"/>
          </a:p>
        </p:txBody>
      </p:sp>
      <p:sp>
        <p:nvSpPr>
          <p:cNvPr id="5" name="TextBox 4"/>
          <p:cNvSpPr txBox="1"/>
          <p:nvPr/>
        </p:nvSpPr>
        <p:spPr>
          <a:xfrm>
            <a:off x="861776" y="1033966"/>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RecID</a:t>
            </a:r>
            <a:endParaRPr lang="en-US" sz="1400" b="0" dirty="0">
              <a:solidFill>
                <a:prstClr val="black"/>
              </a:solidFill>
              <a:latin typeface="Calibri" panose="020F0502020204030204"/>
              <a:ea typeface="+mn-ea"/>
            </a:endParaRPr>
          </a:p>
        </p:txBody>
      </p:sp>
      <p:sp>
        <p:nvSpPr>
          <p:cNvPr id="6" name="Rectangle 5"/>
          <p:cNvSpPr/>
          <p:nvPr/>
        </p:nvSpPr>
        <p:spPr>
          <a:xfrm>
            <a:off x="1471013" y="1126786"/>
            <a:ext cx="725714"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00999</a:t>
            </a:r>
            <a:endParaRPr lang="en-US" sz="1050" b="0" dirty="0">
              <a:solidFill>
                <a:prstClr val="black"/>
              </a:solidFill>
            </a:endParaRPr>
          </a:p>
        </p:txBody>
      </p:sp>
      <p:sp>
        <p:nvSpPr>
          <p:cNvPr id="7" name="TextBox 9"/>
          <p:cNvSpPr txBox="1"/>
          <p:nvPr/>
        </p:nvSpPr>
        <p:spPr>
          <a:xfrm>
            <a:off x="2407580" y="1033966"/>
            <a:ext cx="86501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Subject: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 name="Rectangle 7"/>
          <p:cNvSpPr/>
          <p:nvPr/>
        </p:nvSpPr>
        <p:spPr>
          <a:xfrm>
            <a:off x="3200023" y="1114896"/>
            <a:ext cx="2248002" cy="149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a:solidFill>
                  <a:prstClr val="black"/>
                </a:solidFill>
              </a:rPr>
              <a:t>VA Class (New Con) Delta </a:t>
            </a:r>
            <a:r>
              <a:rPr lang="it-IT" sz="1050" b="0" dirty="0" smtClean="0">
                <a:solidFill>
                  <a:prstClr val="black"/>
                </a:solidFill>
              </a:rPr>
              <a:t>Spares</a:t>
            </a:r>
            <a:endParaRPr lang="en-US" sz="1050" b="0" dirty="0">
              <a:solidFill>
                <a:prstClr val="black"/>
              </a:solidFill>
            </a:endParaRPr>
          </a:p>
        </p:txBody>
      </p:sp>
      <p:sp>
        <p:nvSpPr>
          <p:cNvPr id="9" name="TextBox 12"/>
          <p:cNvSpPr txBox="1"/>
          <p:nvPr/>
        </p:nvSpPr>
        <p:spPr>
          <a:xfrm>
            <a:off x="331089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Mod</a:t>
            </a:r>
            <a:endParaRPr lang="en-US" sz="1400" b="0" dirty="0">
              <a:solidFill>
                <a:prstClr val="black"/>
              </a:solidFill>
              <a:latin typeface="Calibri" panose="020F0502020204030204"/>
              <a:ea typeface="+mn-ea"/>
            </a:endParaRPr>
          </a:p>
        </p:txBody>
      </p:sp>
      <p:sp>
        <p:nvSpPr>
          <p:cNvPr id="10" name="Rectangle 9"/>
          <p:cNvSpPr/>
          <p:nvPr/>
        </p:nvSpPr>
        <p:spPr>
          <a:xfrm>
            <a:off x="3771358"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P00012</a:t>
            </a:r>
            <a:endParaRPr lang="en-US" sz="1050" b="0" dirty="0">
              <a:solidFill>
                <a:prstClr val="black"/>
              </a:solidFill>
            </a:endParaRPr>
          </a:p>
        </p:txBody>
      </p:sp>
      <p:sp>
        <p:nvSpPr>
          <p:cNvPr id="11" name="TextBox 14"/>
          <p:cNvSpPr txBox="1"/>
          <p:nvPr/>
        </p:nvSpPr>
        <p:spPr>
          <a:xfrm>
            <a:off x="4511692" y="1345142"/>
            <a:ext cx="609601"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SLIN</a:t>
            </a:r>
            <a:endParaRPr lang="en-US" sz="1400" b="0" dirty="0">
              <a:solidFill>
                <a:prstClr val="black"/>
              </a:solidFill>
              <a:latin typeface="Calibri" panose="020F0502020204030204"/>
              <a:ea typeface="+mn-ea"/>
            </a:endParaRPr>
          </a:p>
        </p:txBody>
      </p:sp>
      <p:sp>
        <p:nvSpPr>
          <p:cNvPr id="12" name="Rectangle 11"/>
          <p:cNvSpPr/>
          <p:nvPr/>
        </p:nvSpPr>
        <p:spPr>
          <a:xfrm>
            <a:off x="4976152"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0203AD</a:t>
            </a:r>
            <a:endParaRPr lang="en-US" sz="1050" b="0" dirty="0">
              <a:solidFill>
                <a:prstClr val="black"/>
              </a:solidFill>
            </a:endParaRPr>
          </a:p>
        </p:txBody>
      </p:sp>
      <p:sp>
        <p:nvSpPr>
          <p:cNvPr id="13" name="TextBox 16"/>
          <p:cNvSpPr txBox="1"/>
          <p:nvPr/>
        </p:nvSpPr>
        <p:spPr>
          <a:xfrm>
            <a:off x="2046449"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PN</a:t>
            </a:r>
            <a:endParaRPr lang="en-US" sz="1400" b="0" dirty="0">
              <a:solidFill>
                <a:prstClr val="black"/>
              </a:solidFill>
              <a:latin typeface="Calibri" panose="020F0502020204030204"/>
              <a:ea typeface="+mn-ea"/>
            </a:endParaRPr>
          </a:p>
        </p:txBody>
      </p:sp>
      <p:sp>
        <p:nvSpPr>
          <p:cNvPr id="14" name="Rectangle 13"/>
          <p:cNvSpPr/>
          <p:nvPr/>
        </p:nvSpPr>
        <p:spPr>
          <a:xfrm>
            <a:off x="2383911"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15" name="TextBox 18"/>
          <p:cNvSpPr txBox="1"/>
          <p:nvPr/>
        </p:nvSpPr>
        <p:spPr>
          <a:xfrm>
            <a:off x="5752540" y="1345142"/>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 Est</a:t>
            </a:r>
            <a:endParaRPr lang="en-US" sz="1400" b="0" dirty="0">
              <a:solidFill>
                <a:prstClr val="black"/>
              </a:solidFill>
              <a:latin typeface="Calibri" panose="020F0502020204030204"/>
              <a:ea typeface="+mn-ea"/>
            </a:endParaRPr>
          </a:p>
        </p:txBody>
      </p:sp>
      <p:sp>
        <p:nvSpPr>
          <p:cNvPr id="16" name="Rectangle 15"/>
          <p:cNvSpPr/>
          <p:nvPr/>
        </p:nvSpPr>
        <p:spPr>
          <a:xfrm>
            <a:off x="6294287" y="1440546"/>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$300K</a:t>
            </a:r>
            <a:endParaRPr lang="en-US" sz="1050" b="0" dirty="0">
              <a:solidFill>
                <a:prstClr val="black"/>
              </a:solidFill>
            </a:endParaRPr>
          </a:p>
        </p:txBody>
      </p:sp>
      <p:sp>
        <p:nvSpPr>
          <p:cNvPr id="19" name="TextBox 22"/>
          <p:cNvSpPr txBox="1"/>
          <p:nvPr/>
        </p:nvSpPr>
        <p:spPr>
          <a:xfrm>
            <a:off x="871259"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Customer RDD</a:t>
            </a:r>
            <a:endParaRPr lang="en-US" sz="1400" b="0" dirty="0">
              <a:solidFill>
                <a:prstClr val="black"/>
              </a:solidFill>
              <a:latin typeface="Calibri" panose="020F0502020204030204"/>
              <a:ea typeface="+mn-ea"/>
            </a:endParaRPr>
          </a:p>
        </p:txBody>
      </p:sp>
      <p:sp>
        <p:nvSpPr>
          <p:cNvPr id="20" name="Rectangle 19"/>
          <p:cNvSpPr/>
          <p:nvPr/>
        </p:nvSpPr>
        <p:spPr>
          <a:xfrm>
            <a:off x="2083203"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1/1/19</a:t>
            </a:r>
            <a:endParaRPr lang="en-US" sz="1050" b="0" dirty="0">
              <a:solidFill>
                <a:prstClr val="black"/>
              </a:solidFill>
            </a:endParaRPr>
          </a:p>
        </p:txBody>
      </p:sp>
      <p:sp>
        <p:nvSpPr>
          <p:cNvPr id="21" name="TextBox 24"/>
          <p:cNvSpPr txBox="1"/>
          <p:nvPr/>
        </p:nvSpPr>
        <p:spPr>
          <a:xfrm>
            <a:off x="3603429" y="1950058"/>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Internal RDD</a:t>
            </a:r>
            <a:endParaRPr lang="en-US" sz="1400" b="0" dirty="0">
              <a:solidFill>
                <a:prstClr val="black"/>
              </a:solidFill>
              <a:latin typeface="Calibri" panose="020F0502020204030204"/>
              <a:ea typeface="+mn-ea"/>
            </a:endParaRPr>
          </a:p>
        </p:txBody>
      </p:sp>
      <p:sp>
        <p:nvSpPr>
          <p:cNvPr id="22" name="Rectangle 21"/>
          <p:cNvSpPr/>
          <p:nvPr/>
        </p:nvSpPr>
        <p:spPr>
          <a:xfrm>
            <a:off x="4691997"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2</a:t>
            </a:r>
            <a:r>
              <a:rPr lang="en-US" sz="1050" b="0" dirty="0" smtClean="0">
                <a:solidFill>
                  <a:prstClr val="black"/>
                </a:solidFill>
              </a:rPr>
              <a:t>/1/18</a:t>
            </a:r>
            <a:endParaRPr lang="en-US" sz="1050" b="0" dirty="0">
              <a:solidFill>
                <a:prstClr val="black"/>
              </a:solidFill>
            </a:endParaRPr>
          </a:p>
        </p:txBody>
      </p:sp>
      <p:sp>
        <p:nvSpPr>
          <p:cNvPr id="23" name="TextBox 26"/>
          <p:cNvSpPr txBox="1"/>
          <p:nvPr/>
        </p:nvSpPr>
        <p:spPr>
          <a:xfrm>
            <a:off x="6053945" y="19500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 Required</a:t>
            </a:r>
            <a:endParaRPr lang="en-US" sz="1400" b="0" dirty="0">
              <a:solidFill>
                <a:prstClr val="black"/>
              </a:solidFill>
              <a:latin typeface="Calibri" panose="020F0502020204030204"/>
              <a:ea typeface="+mn-ea"/>
            </a:endParaRPr>
          </a:p>
        </p:txBody>
      </p:sp>
      <p:sp>
        <p:nvSpPr>
          <p:cNvPr id="24" name="Rectangle 23"/>
          <p:cNvSpPr/>
          <p:nvPr/>
        </p:nvSpPr>
        <p:spPr>
          <a:xfrm>
            <a:off x="7258632" y="2035003"/>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2/1/17</a:t>
            </a:r>
            <a:endParaRPr lang="en-US" sz="1050" b="0" dirty="0">
              <a:solidFill>
                <a:prstClr val="black"/>
              </a:solidFill>
            </a:endParaRPr>
          </a:p>
        </p:txBody>
      </p:sp>
      <p:sp>
        <p:nvSpPr>
          <p:cNvPr id="28" name="TextBox 58"/>
          <p:cNvSpPr txBox="1"/>
          <p:nvPr/>
        </p:nvSpPr>
        <p:spPr>
          <a:xfrm>
            <a:off x="5580569" y="1033966"/>
            <a:ext cx="5437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PCD</a:t>
            </a:r>
            <a:endParaRPr lang="en-US" sz="1400" b="0" dirty="0">
              <a:solidFill>
                <a:prstClr val="black"/>
              </a:solidFill>
              <a:latin typeface="Calibri" panose="020F0502020204030204"/>
              <a:ea typeface="+mn-ea"/>
            </a:endParaRPr>
          </a:p>
        </p:txBody>
      </p:sp>
      <p:sp>
        <p:nvSpPr>
          <p:cNvPr id="29" name="Rectangle 28"/>
          <p:cNvSpPr/>
          <p:nvPr/>
        </p:nvSpPr>
        <p:spPr>
          <a:xfrm>
            <a:off x="6110841" y="1116269"/>
            <a:ext cx="2006723" cy="1484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TBD</a:t>
            </a:r>
            <a:endParaRPr lang="en-US" sz="1050" b="0" dirty="0">
              <a:solidFill>
                <a:prstClr val="black"/>
              </a:solidFill>
            </a:endParaRPr>
          </a:p>
        </p:txBody>
      </p:sp>
      <p:sp>
        <p:nvSpPr>
          <p:cNvPr id="30" name="Isosceles Triangle 29"/>
          <p:cNvSpPr/>
          <p:nvPr/>
        </p:nvSpPr>
        <p:spPr>
          <a:xfrm rot="10800000">
            <a:off x="3032581" y="1744374"/>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31" name="Rectangle 30"/>
          <p:cNvSpPr/>
          <p:nvPr/>
        </p:nvSpPr>
        <p:spPr>
          <a:xfrm>
            <a:off x="2194560" y="6269287"/>
            <a:ext cx="15544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Copy Existing Tracker</a:t>
            </a:r>
            <a:endParaRPr lang="en-US" sz="1200" b="0" dirty="0">
              <a:solidFill>
                <a:prstClr val="black"/>
              </a:solidFill>
            </a:endParaRPr>
          </a:p>
        </p:txBody>
      </p:sp>
      <p:sp>
        <p:nvSpPr>
          <p:cNvPr id="32" name="Rectangle 31"/>
          <p:cNvSpPr/>
          <p:nvPr/>
        </p:nvSpPr>
        <p:spPr>
          <a:xfrm>
            <a:off x="3895785"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Edit</a:t>
            </a:r>
            <a:endParaRPr lang="en-US" sz="1200" b="0" dirty="0">
              <a:solidFill>
                <a:prstClr val="black"/>
              </a:solidFill>
            </a:endParaRPr>
          </a:p>
        </p:txBody>
      </p:sp>
      <p:sp>
        <p:nvSpPr>
          <p:cNvPr id="33" name="Rectangle 32"/>
          <p:cNvSpPr/>
          <p:nvPr/>
        </p:nvSpPr>
        <p:spPr>
          <a:xfrm>
            <a:off x="4640147" y="6269287"/>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Save</a:t>
            </a:r>
            <a:endParaRPr lang="en-US" sz="1200" b="0" dirty="0">
              <a:solidFill>
                <a:prstClr val="black"/>
              </a:solidFill>
            </a:endParaRPr>
          </a:p>
        </p:txBody>
      </p:sp>
      <p:sp>
        <p:nvSpPr>
          <p:cNvPr id="34" name="Rectangle 33"/>
          <p:cNvSpPr/>
          <p:nvPr/>
        </p:nvSpPr>
        <p:spPr>
          <a:xfrm>
            <a:off x="987687" y="6269287"/>
            <a:ext cx="1005840" cy="16961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 Tracker</a:t>
            </a:r>
            <a:endParaRPr lang="en-US" sz="1200" b="0" dirty="0">
              <a:solidFill>
                <a:prstClr val="black"/>
              </a:solidFill>
            </a:endParaRPr>
          </a:p>
        </p:txBody>
      </p:sp>
      <p:pic>
        <p:nvPicPr>
          <p:cNvPr id="35" name="Picture 34"/>
          <p:cNvPicPr>
            <a:picLocks noChangeAspect="1"/>
          </p:cNvPicPr>
          <p:nvPr/>
        </p:nvPicPr>
        <p:blipFill>
          <a:blip r:embed="rId3"/>
          <a:stretch>
            <a:fillRect/>
          </a:stretch>
        </p:blipFill>
        <p:spPr>
          <a:xfrm>
            <a:off x="2824786" y="2032692"/>
            <a:ext cx="120169" cy="140197"/>
          </a:xfrm>
          <a:prstGeom prst="rect">
            <a:avLst/>
          </a:prstGeom>
        </p:spPr>
      </p:pic>
      <p:pic>
        <p:nvPicPr>
          <p:cNvPr id="36" name="Picture 35"/>
          <p:cNvPicPr>
            <a:picLocks noChangeAspect="1"/>
          </p:cNvPicPr>
          <p:nvPr/>
        </p:nvPicPr>
        <p:blipFill>
          <a:blip r:embed="rId3"/>
          <a:stretch>
            <a:fillRect/>
          </a:stretch>
        </p:blipFill>
        <p:spPr>
          <a:xfrm>
            <a:off x="5448349" y="2032692"/>
            <a:ext cx="120169" cy="140197"/>
          </a:xfrm>
          <a:prstGeom prst="rect">
            <a:avLst/>
          </a:prstGeom>
        </p:spPr>
      </p:pic>
      <p:pic>
        <p:nvPicPr>
          <p:cNvPr id="37" name="Picture 36"/>
          <p:cNvPicPr>
            <a:picLocks noChangeAspect="1"/>
          </p:cNvPicPr>
          <p:nvPr/>
        </p:nvPicPr>
        <p:blipFill>
          <a:blip r:embed="rId3"/>
          <a:stretch>
            <a:fillRect/>
          </a:stretch>
        </p:blipFill>
        <p:spPr>
          <a:xfrm>
            <a:off x="8015388" y="2032692"/>
            <a:ext cx="120169" cy="140197"/>
          </a:xfrm>
          <a:prstGeom prst="rect">
            <a:avLst/>
          </a:prstGeom>
        </p:spPr>
      </p:pic>
      <p:sp>
        <p:nvSpPr>
          <p:cNvPr id="38" name="TextBox 79"/>
          <p:cNvSpPr txBox="1"/>
          <p:nvPr/>
        </p:nvSpPr>
        <p:spPr>
          <a:xfrm>
            <a:off x="3207478"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err="1" smtClean="0">
                <a:solidFill>
                  <a:prstClr val="black"/>
                </a:solidFill>
                <a:latin typeface="Calibri" panose="020F0502020204030204"/>
                <a:ea typeface="+mn-ea"/>
              </a:rPr>
              <a:t>Dwg</a:t>
            </a:r>
            <a:endParaRPr lang="en-US" sz="1400" b="0" dirty="0">
              <a:solidFill>
                <a:prstClr val="black"/>
              </a:solidFill>
              <a:latin typeface="Calibri" panose="020F0502020204030204"/>
              <a:ea typeface="+mn-ea"/>
            </a:endParaRPr>
          </a:p>
        </p:txBody>
      </p:sp>
      <p:sp>
        <p:nvSpPr>
          <p:cNvPr id="39" name="Rectangle 38"/>
          <p:cNvSpPr/>
          <p:nvPr/>
        </p:nvSpPr>
        <p:spPr>
          <a:xfrm>
            <a:off x="3704960"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Released</a:t>
            </a:r>
            <a:endParaRPr lang="en-US" sz="1050" b="0" dirty="0">
              <a:solidFill>
                <a:prstClr val="black"/>
              </a:solidFill>
            </a:endParaRPr>
          </a:p>
        </p:txBody>
      </p:sp>
      <p:sp>
        <p:nvSpPr>
          <p:cNvPr id="40" name="TextBox 81"/>
          <p:cNvSpPr txBox="1"/>
          <p:nvPr/>
        </p:nvSpPr>
        <p:spPr>
          <a:xfrm>
            <a:off x="4456007" y="1655958"/>
            <a:ext cx="1284515"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BOM</a:t>
            </a:r>
            <a:endParaRPr lang="en-US" sz="1400" b="0" dirty="0">
              <a:solidFill>
                <a:prstClr val="black"/>
              </a:solidFill>
              <a:latin typeface="Calibri" panose="020F0502020204030204"/>
              <a:ea typeface="+mn-ea"/>
            </a:endParaRPr>
          </a:p>
        </p:txBody>
      </p:sp>
      <p:sp>
        <p:nvSpPr>
          <p:cNvPr id="41" name="Rectangle 40"/>
          <p:cNvSpPr/>
          <p:nvPr/>
        </p:nvSpPr>
        <p:spPr>
          <a:xfrm>
            <a:off x="4983969" y="1736618"/>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Pre-</a:t>
            </a:r>
            <a:r>
              <a:rPr lang="en-US" sz="1050" b="0" dirty="0" err="1" smtClean="0">
                <a:solidFill>
                  <a:prstClr val="black"/>
                </a:solidFill>
              </a:rPr>
              <a:t>Rel</a:t>
            </a:r>
            <a:endParaRPr lang="en-US" sz="1050" b="0" dirty="0">
              <a:solidFill>
                <a:prstClr val="black"/>
              </a:solidFill>
            </a:endParaRPr>
          </a:p>
        </p:txBody>
      </p:sp>
      <p:sp>
        <p:nvSpPr>
          <p:cNvPr id="42" name="Isosceles Triangle 41"/>
          <p:cNvSpPr/>
          <p:nvPr/>
        </p:nvSpPr>
        <p:spPr>
          <a:xfrm rot="10800000">
            <a:off x="4362885" y="1743052"/>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3" name="Isosceles Triangle 42"/>
          <p:cNvSpPr/>
          <p:nvPr/>
        </p:nvSpPr>
        <p:spPr>
          <a:xfrm rot="10800000">
            <a:off x="5694717" y="1741950"/>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4" name="TextBox 87"/>
          <p:cNvSpPr txBox="1"/>
          <p:nvPr/>
        </p:nvSpPr>
        <p:spPr>
          <a:xfrm>
            <a:off x="7027609" y="1345142"/>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Funded</a:t>
            </a:r>
            <a:endParaRPr lang="en-US" sz="1400" b="0" dirty="0">
              <a:solidFill>
                <a:prstClr val="black"/>
              </a:solidFill>
              <a:latin typeface="Calibri" panose="020F0502020204030204"/>
              <a:ea typeface="+mn-ea"/>
            </a:endParaRPr>
          </a:p>
        </p:txBody>
      </p:sp>
      <p:sp>
        <p:nvSpPr>
          <p:cNvPr id="45" name="Rectangle 44"/>
          <p:cNvSpPr/>
          <p:nvPr/>
        </p:nvSpPr>
        <p:spPr>
          <a:xfrm>
            <a:off x="7760141" y="1434852"/>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46" name="Isosceles Triangle 45"/>
          <p:cNvSpPr/>
          <p:nvPr/>
        </p:nvSpPr>
        <p:spPr>
          <a:xfrm rot="10800000">
            <a:off x="8054728" y="1441311"/>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47" name="TextBox 90"/>
          <p:cNvSpPr txBox="1"/>
          <p:nvPr/>
        </p:nvSpPr>
        <p:spPr>
          <a:xfrm>
            <a:off x="740421" y="1345142"/>
            <a:ext cx="955387"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48" name="Rectangle 47"/>
          <p:cNvSpPr/>
          <p:nvPr/>
        </p:nvSpPr>
        <p:spPr>
          <a:xfrm>
            <a:off x="1638464" y="1434852"/>
            <a:ext cx="1596226"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N00024-15-C-6222</a:t>
            </a:r>
            <a:endParaRPr lang="en-US" sz="1050" b="0" dirty="0">
              <a:solidFill>
                <a:prstClr val="black"/>
              </a:solidFill>
            </a:endParaRPr>
          </a:p>
        </p:txBody>
      </p:sp>
      <p:sp>
        <p:nvSpPr>
          <p:cNvPr id="54" name="TextBox 99"/>
          <p:cNvSpPr txBox="1"/>
          <p:nvPr/>
        </p:nvSpPr>
        <p:spPr>
          <a:xfrm>
            <a:off x="877159" y="1654887"/>
            <a:ext cx="78043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FEA</a:t>
            </a:r>
            <a:endParaRPr lang="en-US" sz="1400" b="0" dirty="0">
              <a:solidFill>
                <a:prstClr val="black"/>
              </a:solidFill>
              <a:latin typeface="Calibri" panose="020F0502020204030204"/>
              <a:ea typeface="+mn-ea"/>
            </a:endParaRPr>
          </a:p>
        </p:txBody>
      </p:sp>
      <p:sp>
        <p:nvSpPr>
          <p:cNvPr id="55" name="Rectangle 54"/>
          <p:cNvSpPr/>
          <p:nvPr/>
        </p:nvSpPr>
        <p:spPr>
          <a:xfrm>
            <a:off x="1320131" y="1729853"/>
            <a:ext cx="366201" cy="143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a:solidFill>
                  <a:prstClr val="black"/>
                </a:solidFill>
              </a:rPr>
              <a:t>N</a:t>
            </a:r>
          </a:p>
        </p:txBody>
      </p:sp>
      <p:sp>
        <p:nvSpPr>
          <p:cNvPr id="56" name="Isosceles Triangle 55"/>
          <p:cNvSpPr/>
          <p:nvPr/>
        </p:nvSpPr>
        <p:spPr>
          <a:xfrm rot="10800000">
            <a:off x="1614718" y="1730233"/>
            <a:ext cx="45719" cy="7688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92" name="TextBox 110"/>
          <p:cNvSpPr txBox="1"/>
          <p:nvPr/>
        </p:nvSpPr>
        <p:spPr>
          <a:xfrm>
            <a:off x="6151033" y="1646059"/>
            <a:ext cx="1133712"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Next Review</a:t>
            </a:r>
            <a:endParaRPr lang="en-US" sz="1400" b="0" dirty="0">
              <a:solidFill>
                <a:prstClr val="black"/>
              </a:solidFill>
              <a:latin typeface="Calibri" panose="020F0502020204030204"/>
              <a:ea typeface="+mn-ea"/>
            </a:endParaRPr>
          </a:p>
        </p:txBody>
      </p:sp>
      <p:sp>
        <p:nvSpPr>
          <p:cNvPr id="93" name="Rectangle 92"/>
          <p:cNvSpPr/>
          <p:nvPr/>
        </p:nvSpPr>
        <p:spPr>
          <a:xfrm>
            <a:off x="7239601" y="1731004"/>
            <a:ext cx="725714" cy="137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3/2/17</a:t>
            </a:r>
            <a:endParaRPr lang="en-US" sz="1050" b="0" dirty="0">
              <a:solidFill>
                <a:prstClr val="black"/>
              </a:solidFill>
            </a:endParaRPr>
          </a:p>
        </p:txBody>
      </p:sp>
      <p:pic>
        <p:nvPicPr>
          <p:cNvPr id="94" name="Picture 93"/>
          <p:cNvPicPr>
            <a:picLocks noChangeAspect="1"/>
          </p:cNvPicPr>
          <p:nvPr/>
        </p:nvPicPr>
        <p:blipFill>
          <a:blip r:embed="rId3"/>
          <a:stretch>
            <a:fillRect/>
          </a:stretch>
        </p:blipFill>
        <p:spPr>
          <a:xfrm>
            <a:off x="7995953" y="1728693"/>
            <a:ext cx="120169" cy="140197"/>
          </a:xfrm>
          <a:prstGeom prst="rect">
            <a:avLst/>
          </a:prstGeom>
        </p:spPr>
      </p:pic>
      <p:sp>
        <p:nvSpPr>
          <p:cNvPr id="95" name="Rectangle 94"/>
          <p:cNvSpPr/>
          <p:nvPr/>
        </p:nvSpPr>
        <p:spPr>
          <a:xfrm>
            <a:off x="5389643" y="6269287"/>
            <a:ext cx="640080" cy="18142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7" name="TextBox 20"/>
          <p:cNvSpPr txBox="1"/>
          <p:nvPr/>
        </p:nvSpPr>
        <p:spPr>
          <a:xfrm>
            <a:off x="877770" y="2383864"/>
            <a:ext cx="828142"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Task</a:t>
            </a:r>
            <a:endParaRPr lang="en-US" sz="1400" b="0" dirty="0">
              <a:solidFill>
                <a:prstClr val="black"/>
              </a:solidFill>
              <a:latin typeface="Calibri" panose="020F0502020204030204"/>
              <a:ea typeface="+mn-ea"/>
            </a:endParaRPr>
          </a:p>
        </p:txBody>
      </p:sp>
      <p:sp>
        <p:nvSpPr>
          <p:cNvPr id="118" name="Rounded Rectangle 117"/>
          <p:cNvSpPr/>
          <p:nvPr/>
        </p:nvSpPr>
        <p:spPr>
          <a:xfrm>
            <a:off x="981648" y="4279893"/>
            <a:ext cx="1580577" cy="233267"/>
          </a:xfrm>
          <a:prstGeom prst="roundRect">
            <a:avLst/>
          </a:prstGeom>
          <a:solidFill>
            <a:schemeClr val="bg1"/>
          </a:solid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Task Maintenance</a:t>
            </a:r>
            <a:endParaRPr lang="en-US" sz="1200" b="1" dirty="0">
              <a:solidFill>
                <a:schemeClr val="tx1"/>
              </a:solidFill>
            </a:endParaRPr>
          </a:p>
        </p:txBody>
      </p:sp>
      <p:cxnSp>
        <p:nvCxnSpPr>
          <p:cNvPr id="122" name="Straight Connector 121"/>
          <p:cNvCxnSpPr/>
          <p:nvPr/>
        </p:nvCxnSpPr>
        <p:spPr>
          <a:xfrm flipH="1">
            <a:off x="8190314" y="2630398"/>
            <a:ext cx="4633" cy="1929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p:cNvSpPr/>
          <p:nvPr/>
        </p:nvSpPr>
        <p:spPr>
          <a:xfrm>
            <a:off x="8201635" y="4096058"/>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rot="10800000">
            <a:off x="8202066" y="266116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lowchart: Process 124"/>
          <p:cNvSpPr/>
          <p:nvPr/>
        </p:nvSpPr>
        <p:spPr>
          <a:xfrm>
            <a:off x="8202066" y="2792252"/>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889095" y="2630398"/>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Date Placeholder 145"/>
          <p:cNvSpPr>
            <a:spLocks noGrp="1"/>
          </p:cNvSpPr>
          <p:nvPr>
            <p:ph type="dt" sz="half" idx="10"/>
          </p:nvPr>
        </p:nvSpPr>
        <p:spPr/>
        <p:txBody>
          <a:bodyPr/>
          <a:lstStyle/>
          <a:p>
            <a:r>
              <a:rPr lang="en-US" dirty="0"/>
              <a:t>5/9/2017</a:t>
            </a:r>
          </a:p>
        </p:txBody>
      </p:sp>
      <p:sp>
        <p:nvSpPr>
          <p:cNvPr id="147" name="Footer Placeholder 146"/>
          <p:cNvSpPr>
            <a:spLocks noGrp="1"/>
          </p:cNvSpPr>
          <p:nvPr>
            <p:ph type="ftr" sz="quarter" idx="11"/>
          </p:nvPr>
        </p:nvSpPr>
        <p:spPr/>
        <p:txBody>
          <a:bodyPr/>
          <a:lstStyle/>
          <a:p>
            <a:endParaRPr lang="en-US" dirty="0"/>
          </a:p>
        </p:txBody>
      </p:sp>
      <p:sp>
        <p:nvSpPr>
          <p:cNvPr id="148" name="Slide Number Placeholder 147"/>
          <p:cNvSpPr>
            <a:spLocks noGrp="1"/>
          </p:cNvSpPr>
          <p:nvPr>
            <p:ph type="sldNum" sz="quarter" idx="12"/>
          </p:nvPr>
        </p:nvSpPr>
        <p:spPr/>
        <p:txBody>
          <a:bodyPr/>
          <a:lstStyle/>
          <a:p>
            <a:fld id="{E7E4F1F3-89CE-45FD-84A5-5DB6D4995480}" type="slidenum">
              <a:rPr lang="en-US" smtClean="0"/>
              <a:t>5</a:t>
            </a:fld>
            <a:endParaRPr lang="en-US" dirty="0"/>
          </a:p>
        </p:txBody>
      </p:sp>
      <p:sp>
        <p:nvSpPr>
          <p:cNvPr id="116" name="Rectangle 115"/>
          <p:cNvSpPr/>
          <p:nvPr/>
        </p:nvSpPr>
        <p:spPr>
          <a:xfrm>
            <a:off x="1815717" y="2250105"/>
            <a:ext cx="999833" cy="1384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Joe Smith</a:t>
            </a:r>
            <a:endParaRPr lang="en-US" sz="1050" b="0" dirty="0">
              <a:solidFill>
                <a:srgbClr val="FF0000"/>
              </a:solidFill>
            </a:endParaRPr>
          </a:p>
        </p:txBody>
      </p:sp>
      <p:sp>
        <p:nvSpPr>
          <p:cNvPr id="120" name="TextBox 90"/>
          <p:cNvSpPr txBox="1"/>
          <p:nvPr/>
        </p:nvSpPr>
        <p:spPr>
          <a:xfrm>
            <a:off x="879193" y="2162529"/>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Originator:</a:t>
            </a:r>
            <a:endParaRPr lang="en-US" sz="1400" b="0" dirty="0">
              <a:solidFill>
                <a:srgbClr val="FF0000"/>
              </a:solidFill>
              <a:latin typeface="Calibri" panose="020F0502020204030204"/>
              <a:ea typeface="+mn-ea"/>
            </a:endParaRPr>
          </a:p>
        </p:txBody>
      </p:sp>
      <p:sp>
        <p:nvSpPr>
          <p:cNvPr id="126" name="Rectangle 125"/>
          <p:cNvSpPr/>
          <p:nvPr/>
        </p:nvSpPr>
        <p:spPr>
          <a:xfrm>
            <a:off x="981649" y="2958157"/>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27" name="Rectangle 126"/>
          <p:cNvSpPr/>
          <p:nvPr/>
        </p:nvSpPr>
        <p:spPr>
          <a:xfrm>
            <a:off x="1877147" y="3172534"/>
            <a:ext cx="1920240" cy="4666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Mullins, Jeremiyah</a:t>
            </a:r>
          </a:p>
        </p:txBody>
      </p:sp>
      <p:sp>
        <p:nvSpPr>
          <p:cNvPr id="128" name="Rectangle 127"/>
          <p:cNvSpPr/>
          <p:nvPr/>
        </p:nvSpPr>
        <p:spPr>
          <a:xfrm>
            <a:off x="1877147" y="2958158"/>
            <a:ext cx="1920239" cy="154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29" name="Rectangle 128"/>
          <p:cNvSpPr/>
          <p:nvPr/>
        </p:nvSpPr>
        <p:spPr>
          <a:xfrm>
            <a:off x="3988175" y="3173264"/>
            <a:ext cx="1920240" cy="461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Myers, Janet	(Pending)</a:t>
            </a:r>
          </a:p>
          <a:p>
            <a:pPr fontAlgn="auto">
              <a:spcBef>
                <a:spcPts val="0"/>
              </a:spcBef>
              <a:spcAft>
                <a:spcPts val="0"/>
              </a:spcAft>
            </a:pPr>
            <a:r>
              <a:rPr lang="en-US" sz="1050" b="0" dirty="0" smtClean="0">
                <a:solidFill>
                  <a:prstClr val="black"/>
                </a:solidFill>
              </a:rPr>
              <a:t>Smith, Joe	(Pending)</a:t>
            </a:r>
            <a:endParaRPr lang="en-US" sz="1050" b="0" dirty="0">
              <a:solidFill>
                <a:prstClr val="black"/>
              </a:solidFill>
            </a:endParaRPr>
          </a:p>
          <a:p>
            <a:pPr fontAlgn="auto">
              <a:spcBef>
                <a:spcPts val="0"/>
              </a:spcBef>
              <a:spcAft>
                <a:spcPts val="0"/>
              </a:spcAft>
            </a:pPr>
            <a:endParaRPr lang="en-US" sz="1050" b="0" dirty="0">
              <a:solidFill>
                <a:prstClr val="black"/>
              </a:solidFill>
            </a:endParaRPr>
          </a:p>
        </p:txBody>
      </p:sp>
      <p:sp>
        <p:nvSpPr>
          <p:cNvPr id="130" name="Rectangle 129"/>
          <p:cNvSpPr/>
          <p:nvPr/>
        </p:nvSpPr>
        <p:spPr>
          <a:xfrm>
            <a:off x="3983437" y="2958355"/>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31" name="Rectangle 130"/>
          <p:cNvSpPr/>
          <p:nvPr/>
        </p:nvSpPr>
        <p:spPr>
          <a:xfrm>
            <a:off x="6099425" y="3172704"/>
            <a:ext cx="1920240" cy="461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a:solidFill>
                  <a:prstClr val="black"/>
                </a:solidFill>
              </a:rPr>
              <a:t>Jones, </a:t>
            </a:r>
            <a:r>
              <a:rPr lang="en-US" sz="1050" b="0" dirty="0" smtClean="0">
                <a:solidFill>
                  <a:prstClr val="black"/>
                </a:solidFill>
              </a:rPr>
              <a:t>William	(Approved)</a:t>
            </a:r>
            <a:endParaRPr lang="en-US" sz="1050" b="0" dirty="0">
              <a:solidFill>
                <a:prstClr val="black"/>
              </a:solidFill>
            </a:endParaRPr>
          </a:p>
        </p:txBody>
      </p:sp>
      <p:sp>
        <p:nvSpPr>
          <p:cNvPr id="138" name="Rectangle 137"/>
          <p:cNvSpPr/>
          <p:nvPr/>
        </p:nvSpPr>
        <p:spPr>
          <a:xfrm>
            <a:off x="6094203" y="2958258"/>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41" name="Rectangle 140"/>
          <p:cNvSpPr/>
          <p:nvPr/>
        </p:nvSpPr>
        <p:spPr>
          <a:xfrm>
            <a:off x="984250" y="2755656"/>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42" name="Rectangle 141"/>
          <p:cNvSpPr/>
          <p:nvPr/>
        </p:nvSpPr>
        <p:spPr>
          <a:xfrm>
            <a:off x="1877147" y="2756438"/>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43" name="Rectangle 142"/>
          <p:cNvSpPr/>
          <p:nvPr/>
        </p:nvSpPr>
        <p:spPr>
          <a:xfrm>
            <a:off x="4873062" y="275571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152" name="Rectangle 151"/>
          <p:cNvSpPr/>
          <p:nvPr/>
        </p:nvSpPr>
        <p:spPr>
          <a:xfrm>
            <a:off x="976427" y="3998534"/>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BOM</a:t>
            </a:r>
            <a:endParaRPr lang="en-US" sz="1050" b="0" dirty="0">
              <a:solidFill>
                <a:prstClr val="black"/>
              </a:solidFill>
            </a:endParaRPr>
          </a:p>
        </p:txBody>
      </p:sp>
      <p:sp>
        <p:nvSpPr>
          <p:cNvPr id="154" name="Rectangle 153"/>
          <p:cNvSpPr/>
          <p:nvPr/>
        </p:nvSpPr>
        <p:spPr>
          <a:xfrm>
            <a:off x="1871926" y="3998534"/>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Originator</a:t>
            </a:r>
            <a:endParaRPr lang="en-US" sz="1050" dirty="0">
              <a:solidFill>
                <a:prstClr val="black"/>
              </a:solidFill>
            </a:endParaRPr>
          </a:p>
        </p:txBody>
      </p:sp>
      <p:sp>
        <p:nvSpPr>
          <p:cNvPr id="156" name="Rectangle 155"/>
          <p:cNvSpPr/>
          <p:nvPr/>
        </p:nvSpPr>
        <p:spPr>
          <a:xfrm>
            <a:off x="3978215" y="3998732"/>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Reviewer</a:t>
            </a:r>
            <a:endParaRPr lang="en-US" sz="1050" dirty="0">
              <a:solidFill>
                <a:prstClr val="black"/>
              </a:solidFill>
            </a:endParaRPr>
          </a:p>
        </p:txBody>
      </p:sp>
      <p:sp>
        <p:nvSpPr>
          <p:cNvPr id="158" name="Rectangle 157"/>
          <p:cNvSpPr/>
          <p:nvPr/>
        </p:nvSpPr>
        <p:spPr>
          <a:xfrm>
            <a:off x="6088981" y="3998635"/>
            <a:ext cx="830320" cy="155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dirty="0" smtClean="0">
                <a:solidFill>
                  <a:prstClr val="black"/>
                </a:solidFill>
              </a:rPr>
              <a:t>Approver</a:t>
            </a:r>
            <a:endParaRPr lang="en-US" sz="1050" dirty="0">
              <a:solidFill>
                <a:prstClr val="black"/>
              </a:solidFill>
            </a:endParaRPr>
          </a:p>
        </p:txBody>
      </p:sp>
      <p:sp>
        <p:nvSpPr>
          <p:cNvPr id="159" name="Rectangle 158"/>
          <p:cNvSpPr/>
          <p:nvPr/>
        </p:nvSpPr>
        <p:spPr>
          <a:xfrm>
            <a:off x="979028" y="3796033"/>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Identifier</a:t>
            </a:r>
            <a:endParaRPr lang="en-US" sz="1050" b="0" dirty="0">
              <a:solidFill>
                <a:prstClr val="black"/>
              </a:solidFill>
            </a:endParaRPr>
          </a:p>
        </p:txBody>
      </p:sp>
      <p:sp>
        <p:nvSpPr>
          <p:cNvPr id="160" name="Rectangle 159"/>
          <p:cNvSpPr/>
          <p:nvPr/>
        </p:nvSpPr>
        <p:spPr>
          <a:xfrm>
            <a:off x="1871925" y="3796815"/>
            <a:ext cx="2936609" cy="153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Name/Description</a:t>
            </a:r>
            <a:endParaRPr lang="en-US" sz="1050" b="0" dirty="0">
              <a:solidFill>
                <a:prstClr val="black"/>
              </a:solidFill>
            </a:endParaRPr>
          </a:p>
        </p:txBody>
      </p:sp>
      <p:sp>
        <p:nvSpPr>
          <p:cNvPr id="161" name="Rectangle 160"/>
          <p:cNvSpPr/>
          <p:nvPr/>
        </p:nvSpPr>
        <p:spPr>
          <a:xfrm>
            <a:off x="4867840" y="3796091"/>
            <a:ext cx="830320" cy="1551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Status</a:t>
            </a:r>
            <a:endParaRPr lang="en-US" sz="1050" b="0" dirty="0">
              <a:solidFill>
                <a:prstClr val="black"/>
              </a:solidFill>
            </a:endParaRPr>
          </a:p>
        </p:txBody>
      </p:sp>
      <p:cxnSp>
        <p:nvCxnSpPr>
          <p:cNvPr id="162" name="Straight Connector 161"/>
          <p:cNvCxnSpPr/>
          <p:nvPr/>
        </p:nvCxnSpPr>
        <p:spPr>
          <a:xfrm>
            <a:off x="881980" y="4219872"/>
            <a:ext cx="74115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Action Button: Custom 114">
            <a:hlinkClick r:id="rId4" action="ppaction://hlinksldjump" highlightClick="1"/>
          </p:cNvPr>
          <p:cNvSpPr/>
          <p:nvPr/>
        </p:nvSpPr>
        <p:spPr>
          <a:xfrm>
            <a:off x="7257742" y="620577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Task View</a:t>
            </a:r>
            <a:endParaRPr lang="en-US" sz="1200" b="1" dirty="0">
              <a:solidFill>
                <a:schemeClr val="tx1"/>
              </a:solidFill>
            </a:endParaRPr>
          </a:p>
        </p:txBody>
      </p:sp>
      <p:sp>
        <p:nvSpPr>
          <p:cNvPr id="119" name="Action Button: Custom 118">
            <a:hlinkClick r:id="rId4" action="ppaction://hlinksldjump" highlightClick="1"/>
          </p:cNvPr>
          <p:cNvSpPr/>
          <p:nvPr/>
        </p:nvSpPr>
        <p:spPr>
          <a:xfrm>
            <a:off x="6147283" y="6199073"/>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Draft PCD</a:t>
            </a:r>
            <a:endParaRPr lang="en-US" sz="1200" b="1" dirty="0">
              <a:solidFill>
                <a:schemeClr val="tx1"/>
              </a:solidFill>
            </a:endParaRPr>
          </a:p>
        </p:txBody>
      </p:sp>
      <p:sp>
        <p:nvSpPr>
          <p:cNvPr id="132" name="TextBox 90"/>
          <p:cNvSpPr txBox="1"/>
          <p:nvPr/>
        </p:nvSpPr>
        <p:spPr>
          <a:xfrm>
            <a:off x="3603429" y="2166117"/>
            <a:ext cx="971365"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srgbClr val="FF0000"/>
                </a:solidFill>
                <a:latin typeface="Calibri" panose="020F0502020204030204"/>
                <a:ea typeface="+mn-ea"/>
              </a:rPr>
              <a:t>Status:</a:t>
            </a:r>
            <a:endParaRPr lang="en-US" sz="1400" b="0" dirty="0">
              <a:solidFill>
                <a:srgbClr val="FF0000"/>
              </a:solidFill>
              <a:latin typeface="Calibri" panose="020F0502020204030204"/>
              <a:ea typeface="+mn-ea"/>
            </a:endParaRPr>
          </a:p>
        </p:txBody>
      </p:sp>
      <p:sp>
        <p:nvSpPr>
          <p:cNvPr id="133" name="Rectangle 132"/>
          <p:cNvSpPr/>
          <p:nvPr/>
        </p:nvSpPr>
        <p:spPr>
          <a:xfrm>
            <a:off x="4297115" y="2253346"/>
            <a:ext cx="999833" cy="1384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srgbClr val="FF0000"/>
                </a:solidFill>
              </a:rPr>
              <a:t>In-Progress</a:t>
            </a:r>
            <a:endParaRPr lang="en-US" sz="1050" b="0" dirty="0">
              <a:solidFill>
                <a:srgbClr val="FF0000"/>
              </a:solidFill>
            </a:endParaRPr>
          </a:p>
        </p:txBody>
      </p:sp>
      <p:sp>
        <p:nvSpPr>
          <p:cNvPr id="114" name="TextBox 90"/>
          <p:cNvSpPr txBox="1"/>
          <p:nvPr/>
        </p:nvSpPr>
        <p:spPr>
          <a:xfrm>
            <a:off x="7547572" y="2206935"/>
            <a:ext cx="862854"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121" name="Rectangle 120"/>
          <p:cNvSpPr/>
          <p:nvPr/>
        </p:nvSpPr>
        <p:spPr>
          <a:xfrm>
            <a:off x="5780482" y="2750291"/>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a:t>
            </a:r>
            <a:endParaRPr lang="en-US" sz="1050" b="0" dirty="0">
              <a:solidFill>
                <a:prstClr val="black"/>
              </a:solidFill>
            </a:endParaRPr>
          </a:p>
        </p:txBody>
      </p:sp>
      <p:sp>
        <p:nvSpPr>
          <p:cNvPr id="134" name="Isosceles Triangle 133"/>
          <p:cNvSpPr/>
          <p:nvPr/>
        </p:nvSpPr>
        <p:spPr>
          <a:xfrm rot="10800000">
            <a:off x="7906414" y="2780620"/>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5791115" y="3802922"/>
            <a:ext cx="2239183" cy="163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Attachment(s)</a:t>
            </a:r>
            <a:endParaRPr lang="en-US" sz="1050" b="0" dirty="0">
              <a:solidFill>
                <a:prstClr val="black"/>
              </a:solidFill>
            </a:endParaRPr>
          </a:p>
        </p:txBody>
      </p:sp>
      <p:sp>
        <p:nvSpPr>
          <p:cNvPr id="136" name="Isosceles Triangle 135"/>
          <p:cNvSpPr/>
          <p:nvPr/>
        </p:nvSpPr>
        <p:spPr>
          <a:xfrm rot="10800000">
            <a:off x="7917047" y="3833251"/>
            <a:ext cx="91440" cy="96762"/>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4814368" y="4895745"/>
            <a:ext cx="3478707" cy="11274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40" name="TextBox 44"/>
          <p:cNvSpPr txBox="1"/>
          <p:nvPr/>
        </p:nvSpPr>
        <p:spPr>
          <a:xfrm>
            <a:off x="4710375" y="4632017"/>
            <a:ext cx="679268"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Notes:</a:t>
            </a:r>
            <a:endParaRPr lang="en-US" sz="1400" b="0" dirty="0">
              <a:solidFill>
                <a:prstClr val="black"/>
              </a:solidFill>
              <a:latin typeface="Calibri" panose="020F0502020204030204"/>
              <a:ea typeface="+mn-ea"/>
            </a:endParaRPr>
          </a:p>
        </p:txBody>
      </p:sp>
      <p:sp>
        <p:nvSpPr>
          <p:cNvPr id="144" name="Rectangle 143"/>
          <p:cNvSpPr/>
          <p:nvPr/>
        </p:nvSpPr>
        <p:spPr>
          <a:xfrm>
            <a:off x="901603" y="4893655"/>
            <a:ext cx="3733646" cy="112955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050" b="0" dirty="0">
              <a:solidFill>
                <a:prstClr val="black"/>
              </a:solidFill>
            </a:endParaRPr>
          </a:p>
        </p:txBody>
      </p:sp>
      <p:sp>
        <p:nvSpPr>
          <p:cNvPr id="150" name="Rectangle 149"/>
          <p:cNvSpPr/>
          <p:nvPr/>
        </p:nvSpPr>
        <p:spPr>
          <a:xfrm>
            <a:off x="952641" y="4956400"/>
            <a:ext cx="2843424" cy="1044642"/>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dirty="0">
              <a:solidFill>
                <a:schemeClr val="tx1"/>
              </a:solidFill>
            </a:endParaRPr>
          </a:p>
        </p:txBody>
      </p:sp>
      <p:sp>
        <p:nvSpPr>
          <p:cNvPr id="153" name="TextBox 128"/>
          <p:cNvSpPr txBox="1"/>
          <p:nvPr/>
        </p:nvSpPr>
        <p:spPr>
          <a:xfrm>
            <a:off x="764927" y="4626458"/>
            <a:ext cx="1933780"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400" b="0" dirty="0" smtClean="0">
                <a:solidFill>
                  <a:prstClr val="black"/>
                </a:solidFill>
                <a:latin typeface="Calibri" panose="020F0502020204030204"/>
                <a:ea typeface="+mn-ea"/>
              </a:rPr>
              <a:t>Program Defined Fields:</a:t>
            </a:r>
            <a:endParaRPr lang="en-US" sz="1400" b="0" dirty="0">
              <a:solidFill>
                <a:prstClr val="black"/>
              </a:solidFill>
              <a:latin typeface="Calibri" panose="020F0502020204030204"/>
              <a:ea typeface="+mn-ea"/>
            </a:endParaRPr>
          </a:p>
        </p:txBody>
      </p:sp>
      <p:sp>
        <p:nvSpPr>
          <p:cNvPr id="155" name="Rectangle 154"/>
          <p:cNvSpPr/>
          <p:nvPr/>
        </p:nvSpPr>
        <p:spPr>
          <a:xfrm>
            <a:off x="2202538" y="5060508"/>
            <a:ext cx="1395979" cy="153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794</a:t>
            </a:r>
            <a:endParaRPr lang="en-US" sz="800" b="0" dirty="0">
              <a:solidFill>
                <a:prstClr val="black"/>
              </a:solidFill>
            </a:endParaRPr>
          </a:p>
        </p:txBody>
      </p:sp>
      <p:sp>
        <p:nvSpPr>
          <p:cNvPr id="157" name="Rectangle 156"/>
          <p:cNvSpPr/>
          <p:nvPr/>
        </p:nvSpPr>
        <p:spPr>
          <a:xfrm>
            <a:off x="1231162" y="5060508"/>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Hull</a:t>
            </a:r>
            <a:endParaRPr lang="en-US" sz="800" b="0" dirty="0">
              <a:solidFill>
                <a:prstClr val="black"/>
              </a:solidFill>
            </a:endParaRPr>
          </a:p>
        </p:txBody>
      </p:sp>
      <p:sp>
        <p:nvSpPr>
          <p:cNvPr id="163" name="Rectangle 162"/>
          <p:cNvSpPr/>
          <p:nvPr/>
        </p:nvSpPr>
        <p:spPr>
          <a:xfrm>
            <a:off x="2202426" y="5281052"/>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16</a:t>
            </a:r>
            <a:endParaRPr lang="en-US" sz="800" b="0" dirty="0">
              <a:solidFill>
                <a:prstClr val="black"/>
              </a:solidFill>
            </a:endParaRPr>
          </a:p>
        </p:txBody>
      </p:sp>
      <p:sp>
        <p:nvSpPr>
          <p:cNvPr id="164" name="Rectangle 163"/>
          <p:cNvSpPr/>
          <p:nvPr/>
        </p:nvSpPr>
        <p:spPr>
          <a:xfrm>
            <a:off x="1231050" y="5282592"/>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TI</a:t>
            </a:r>
            <a:endParaRPr lang="en-US" sz="800" b="0" dirty="0">
              <a:solidFill>
                <a:prstClr val="black"/>
              </a:solidFill>
            </a:endParaRPr>
          </a:p>
        </p:txBody>
      </p:sp>
      <p:sp>
        <p:nvSpPr>
          <p:cNvPr id="165" name="Rectangle 164"/>
          <p:cNvSpPr/>
          <p:nvPr/>
        </p:nvSpPr>
        <p:spPr>
          <a:xfrm>
            <a:off x="3895617" y="4959482"/>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Add</a:t>
            </a:r>
            <a:endParaRPr lang="en-US" sz="1200" b="0" dirty="0">
              <a:solidFill>
                <a:prstClr val="black"/>
              </a:solidFill>
            </a:endParaRPr>
          </a:p>
        </p:txBody>
      </p:sp>
      <p:sp>
        <p:nvSpPr>
          <p:cNvPr id="166" name="Rectangle 165"/>
          <p:cNvSpPr/>
          <p:nvPr/>
        </p:nvSpPr>
        <p:spPr>
          <a:xfrm>
            <a:off x="3895617" y="5235073"/>
            <a:ext cx="640080" cy="187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200" b="0" dirty="0" smtClean="0">
                <a:solidFill>
                  <a:prstClr val="black"/>
                </a:solidFill>
              </a:rPr>
              <a:t>Delete</a:t>
            </a:r>
            <a:endParaRPr lang="en-US" sz="1200" b="0" dirty="0">
              <a:solidFill>
                <a:prstClr val="black"/>
              </a:solidFill>
            </a:endParaRPr>
          </a:p>
        </p:txBody>
      </p:sp>
      <p:sp>
        <p:nvSpPr>
          <p:cNvPr id="167" name="Isosceles Triangle 166"/>
          <p:cNvSpPr/>
          <p:nvPr/>
        </p:nvSpPr>
        <p:spPr>
          <a:xfrm rot="10800000">
            <a:off x="2028318" y="5089453"/>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8" name="Isosceles Triangle 167"/>
          <p:cNvSpPr/>
          <p:nvPr/>
        </p:nvSpPr>
        <p:spPr>
          <a:xfrm rot="10800000">
            <a:off x="2025481" y="5318286"/>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69" name="Rectangle 168"/>
          <p:cNvSpPr/>
          <p:nvPr/>
        </p:nvSpPr>
        <p:spPr>
          <a:xfrm>
            <a:off x="2210448" y="5481577"/>
            <a:ext cx="1396091" cy="1353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a:solidFill>
                  <a:prstClr val="black"/>
                </a:solidFill>
              </a:rPr>
              <a:t>Select/Enter</a:t>
            </a:r>
            <a:r>
              <a:rPr lang="en-US" sz="800" b="0" dirty="0" smtClean="0">
                <a:solidFill>
                  <a:prstClr val="black"/>
                </a:solidFill>
              </a:rPr>
              <a:t>…</a:t>
            </a:r>
            <a:endParaRPr lang="en-US" sz="800" b="0" dirty="0">
              <a:solidFill>
                <a:prstClr val="black"/>
              </a:solidFill>
            </a:endParaRPr>
          </a:p>
        </p:txBody>
      </p:sp>
      <p:sp>
        <p:nvSpPr>
          <p:cNvPr id="170" name="Rectangle 169"/>
          <p:cNvSpPr/>
          <p:nvPr/>
        </p:nvSpPr>
        <p:spPr>
          <a:xfrm>
            <a:off x="1239072" y="5483117"/>
            <a:ext cx="922419" cy="1393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800" b="0" dirty="0" smtClean="0">
                <a:solidFill>
                  <a:prstClr val="black"/>
                </a:solidFill>
              </a:rPr>
              <a:t>Select</a:t>
            </a:r>
            <a:endParaRPr lang="en-US" sz="800" b="0" dirty="0">
              <a:solidFill>
                <a:prstClr val="black"/>
              </a:solidFill>
            </a:endParaRPr>
          </a:p>
        </p:txBody>
      </p:sp>
      <p:sp>
        <p:nvSpPr>
          <p:cNvPr id="171" name="Isosceles Triangle 170"/>
          <p:cNvSpPr/>
          <p:nvPr/>
        </p:nvSpPr>
        <p:spPr>
          <a:xfrm rot="10800000">
            <a:off x="2033503" y="5518811"/>
            <a:ext cx="91440" cy="914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172" name="Flowchart: Process 171"/>
          <p:cNvSpPr/>
          <p:nvPr/>
        </p:nvSpPr>
        <p:spPr>
          <a:xfrm>
            <a:off x="1062421" y="531079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Flowchart: Process 172"/>
          <p:cNvSpPr/>
          <p:nvPr/>
        </p:nvSpPr>
        <p:spPr>
          <a:xfrm>
            <a:off x="1062421" y="5089413"/>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lowchart: Process 173"/>
          <p:cNvSpPr/>
          <p:nvPr/>
        </p:nvSpPr>
        <p:spPr>
          <a:xfrm>
            <a:off x="1062421" y="5503302"/>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5" name="Straight Connector 174"/>
          <p:cNvCxnSpPr/>
          <p:nvPr/>
        </p:nvCxnSpPr>
        <p:spPr>
          <a:xfrm>
            <a:off x="3653998" y="4956400"/>
            <a:ext cx="1051" cy="1034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p:cNvSpPr/>
          <p:nvPr/>
        </p:nvSpPr>
        <p:spPr>
          <a:xfrm>
            <a:off x="3685772" y="5875127"/>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Isosceles Triangle 176"/>
          <p:cNvSpPr/>
          <p:nvPr/>
        </p:nvSpPr>
        <p:spPr>
          <a:xfrm rot="10800000">
            <a:off x="3686203" y="5008120"/>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Process 177"/>
          <p:cNvSpPr/>
          <p:nvPr/>
        </p:nvSpPr>
        <p:spPr>
          <a:xfrm>
            <a:off x="3686203" y="5139209"/>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8166769" y="4891042"/>
            <a:ext cx="932" cy="1127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Isosceles Triangle 179"/>
          <p:cNvSpPr/>
          <p:nvPr/>
        </p:nvSpPr>
        <p:spPr>
          <a:xfrm>
            <a:off x="8188799" y="5902396"/>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rot="10800000">
            <a:off x="8189230" y="492951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lowchart: Process 181"/>
          <p:cNvSpPr/>
          <p:nvPr/>
        </p:nvSpPr>
        <p:spPr>
          <a:xfrm>
            <a:off x="8179605" y="5060603"/>
            <a:ext cx="91440" cy="9144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310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5" y="92016"/>
            <a:ext cx="7886700" cy="794899"/>
          </a:xfrm>
        </p:spPr>
        <p:txBody>
          <a:bodyPr/>
          <a:lstStyle/>
          <a:p>
            <a:r>
              <a:rPr lang="en-US" dirty="0"/>
              <a:t>PCD </a:t>
            </a:r>
            <a:r>
              <a:rPr lang="en-US" dirty="0" smtClean="0"/>
              <a:t>Hardware List Entry</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6</a:t>
            </a:fld>
            <a:endParaRPr lang="en-US" dirty="0"/>
          </a:p>
        </p:txBody>
      </p:sp>
      <p:sp>
        <p:nvSpPr>
          <p:cNvPr id="20" name="Rectangle 19"/>
          <p:cNvSpPr/>
          <p:nvPr/>
        </p:nvSpPr>
        <p:spPr>
          <a:xfrm>
            <a:off x="746359" y="986408"/>
            <a:ext cx="7653362" cy="51472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endParaRPr lang="en-US" sz="1800" b="0">
              <a:solidFill>
                <a:prstClr val="white"/>
              </a:solidFill>
            </a:endParaRPr>
          </a:p>
        </p:txBody>
      </p:sp>
      <p:sp>
        <p:nvSpPr>
          <p:cNvPr id="29" name="Rounded Rectangle 28"/>
          <p:cNvSpPr/>
          <p:nvPr/>
        </p:nvSpPr>
        <p:spPr>
          <a:xfrm>
            <a:off x="125408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Save</a:t>
            </a:r>
            <a:endParaRPr lang="en-US" sz="1200" b="1" dirty="0">
              <a:solidFill>
                <a:schemeClr val="tx1"/>
              </a:solidFill>
            </a:endParaRPr>
          </a:p>
        </p:txBody>
      </p:sp>
      <p:sp>
        <p:nvSpPr>
          <p:cNvPr id="17" name="TextBox 16"/>
          <p:cNvSpPr txBox="1"/>
          <p:nvPr/>
        </p:nvSpPr>
        <p:spPr>
          <a:xfrm>
            <a:off x="1181375" y="1051722"/>
            <a:ext cx="731520"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err="1" smtClean="0">
                <a:solidFill>
                  <a:prstClr val="black"/>
                </a:solidFill>
                <a:latin typeface="Calibri" panose="020F0502020204030204"/>
                <a:ea typeface="+mn-ea"/>
              </a:rPr>
              <a:t>RecID</a:t>
            </a:r>
            <a:r>
              <a:rPr lang="en-US" sz="1400" b="0" dirty="0" smtClean="0">
                <a:solidFill>
                  <a:prstClr val="black"/>
                </a:solidFill>
                <a:latin typeface="Calibri" panose="020F0502020204030204"/>
                <a:ea typeface="+mn-ea"/>
              </a:rPr>
              <a:t>:</a:t>
            </a:r>
            <a:endParaRPr lang="en-US" sz="1400" b="0" dirty="0">
              <a:solidFill>
                <a:prstClr val="black"/>
              </a:solidFill>
              <a:latin typeface="Calibri" panose="020F0502020204030204"/>
              <a:ea typeface="+mn-ea"/>
            </a:endParaRPr>
          </a:p>
        </p:txBody>
      </p:sp>
      <p:sp>
        <p:nvSpPr>
          <p:cNvPr id="18" name="Rectangle 17"/>
          <p:cNvSpPr/>
          <p:nvPr/>
        </p:nvSpPr>
        <p:spPr>
          <a:xfrm>
            <a:off x="1855750" y="1144427"/>
            <a:ext cx="1188720" cy="1378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Draft-ER-00999</a:t>
            </a:r>
            <a:endParaRPr lang="en-US" sz="1050" b="0" dirty="0">
              <a:solidFill>
                <a:prstClr val="black"/>
              </a:solidFill>
            </a:endParaRPr>
          </a:p>
        </p:txBody>
      </p:sp>
      <p:sp>
        <p:nvSpPr>
          <p:cNvPr id="19" name="TextBox 9"/>
          <p:cNvSpPr txBox="1"/>
          <p:nvPr/>
        </p:nvSpPr>
        <p:spPr>
          <a:xfrm>
            <a:off x="1099897" y="1264789"/>
            <a:ext cx="80554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Subject: </a:t>
            </a:r>
            <a:endParaRPr lang="en-US" sz="1400" b="0" dirty="0">
              <a:solidFill>
                <a:prstClr val="black"/>
              </a:solidFill>
              <a:latin typeface="Calibri" panose="020F0502020204030204"/>
              <a:ea typeface="+mn-ea"/>
            </a:endParaRPr>
          </a:p>
        </p:txBody>
      </p:sp>
      <p:sp>
        <p:nvSpPr>
          <p:cNvPr id="24" name="Rectangle 23"/>
          <p:cNvSpPr/>
          <p:nvPr/>
        </p:nvSpPr>
        <p:spPr>
          <a:xfrm>
            <a:off x="1850622" y="1345719"/>
            <a:ext cx="2248002" cy="149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it-IT" sz="1050" b="0" dirty="0" smtClean="0">
                <a:solidFill>
                  <a:prstClr val="black"/>
                </a:solidFill>
              </a:rPr>
              <a:t>Hardware List</a:t>
            </a:r>
            <a:endParaRPr lang="en-US" sz="1050" b="0" dirty="0">
              <a:solidFill>
                <a:prstClr val="black"/>
              </a:solidFill>
            </a:endParaRPr>
          </a:p>
        </p:txBody>
      </p:sp>
      <p:sp>
        <p:nvSpPr>
          <p:cNvPr id="26" name="TextBox 90"/>
          <p:cNvSpPr txBox="1"/>
          <p:nvPr/>
        </p:nvSpPr>
        <p:spPr>
          <a:xfrm>
            <a:off x="1054037" y="1789148"/>
            <a:ext cx="853734" cy="307777"/>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Contract:</a:t>
            </a:r>
            <a:endParaRPr lang="en-US" sz="1400" b="0" dirty="0">
              <a:solidFill>
                <a:prstClr val="black"/>
              </a:solidFill>
              <a:latin typeface="Calibri" panose="020F0502020204030204"/>
              <a:ea typeface="+mn-ea"/>
            </a:endParaRPr>
          </a:p>
        </p:txBody>
      </p:sp>
      <p:sp>
        <p:nvSpPr>
          <p:cNvPr id="33" name="Rectangle 32"/>
          <p:cNvSpPr/>
          <p:nvPr/>
        </p:nvSpPr>
        <p:spPr>
          <a:xfrm>
            <a:off x="1850622" y="1878857"/>
            <a:ext cx="1596226" cy="43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N000##-##-X-1002</a:t>
            </a:r>
          </a:p>
          <a:p>
            <a:pPr fontAlgn="auto">
              <a:spcBef>
                <a:spcPts val="0"/>
              </a:spcBef>
              <a:spcAft>
                <a:spcPts val="0"/>
              </a:spcAft>
            </a:pPr>
            <a:r>
              <a:rPr lang="en-US" sz="1050" b="0" dirty="0" smtClean="0">
                <a:solidFill>
                  <a:prstClr val="black"/>
                </a:solidFill>
              </a:rPr>
              <a:t>N000##-##-X-1003</a:t>
            </a:r>
            <a:endParaRPr lang="en-US" sz="1050" b="0" dirty="0">
              <a:solidFill>
                <a:prstClr val="black"/>
              </a:solidFill>
            </a:endParaRPr>
          </a:p>
        </p:txBody>
      </p:sp>
      <p:sp>
        <p:nvSpPr>
          <p:cNvPr id="35" name="Rectangle 34"/>
          <p:cNvSpPr/>
          <p:nvPr/>
        </p:nvSpPr>
        <p:spPr>
          <a:xfrm>
            <a:off x="1855751" y="1607120"/>
            <a:ext cx="4334150" cy="1361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Unrestricted</a:t>
            </a:r>
            <a:endParaRPr lang="en-US" sz="1050" b="0" dirty="0">
              <a:solidFill>
                <a:prstClr val="black"/>
              </a:solidFill>
            </a:endParaRPr>
          </a:p>
        </p:txBody>
      </p:sp>
      <p:sp>
        <p:nvSpPr>
          <p:cNvPr id="37" name="TextBox 36"/>
          <p:cNvSpPr txBox="1"/>
          <p:nvPr/>
        </p:nvSpPr>
        <p:spPr>
          <a:xfrm>
            <a:off x="722096" y="1531245"/>
            <a:ext cx="1186607"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Classification:</a:t>
            </a:r>
            <a:endParaRPr lang="en-US" sz="1400" b="0" dirty="0">
              <a:solidFill>
                <a:prstClr val="black"/>
              </a:solidFill>
              <a:latin typeface="Calibri" panose="020F0502020204030204"/>
              <a:ea typeface="+mn-ea"/>
            </a:endParaRPr>
          </a:p>
        </p:txBody>
      </p:sp>
      <p:sp>
        <p:nvSpPr>
          <p:cNvPr id="41" name="TextBox 40"/>
          <p:cNvSpPr txBox="1"/>
          <p:nvPr/>
        </p:nvSpPr>
        <p:spPr>
          <a:xfrm>
            <a:off x="746359" y="5104764"/>
            <a:ext cx="1104263"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Comments:</a:t>
            </a:r>
            <a:endParaRPr lang="en-US" sz="1400" b="0" dirty="0">
              <a:solidFill>
                <a:prstClr val="black"/>
              </a:solidFill>
              <a:latin typeface="Calibri" panose="020F0502020204030204"/>
              <a:ea typeface="+mn-ea"/>
            </a:endParaRPr>
          </a:p>
        </p:txBody>
      </p:sp>
      <p:sp>
        <p:nvSpPr>
          <p:cNvPr id="42" name="Rectangle 41"/>
          <p:cNvSpPr/>
          <p:nvPr/>
        </p:nvSpPr>
        <p:spPr>
          <a:xfrm>
            <a:off x="1850622" y="5091305"/>
            <a:ext cx="5943832" cy="6177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900" b="0" dirty="0">
                <a:solidFill>
                  <a:prstClr val="black"/>
                </a:solidFill>
              </a:rPr>
              <a:t>0</a:t>
            </a:r>
            <a:r>
              <a:rPr lang="en-US" sz="900" b="0" dirty="0" smtClean="0">
                <a:solidFill>
                  <a:prstClr val="black"/>
                </a:solidFill>
              </a:rPr>
              <a:t>4/18/2017 </a:t>
            </a:r>
            <a:r>
              <a:rPr lang="en-US" sz="900" b="0" dirty="0">
                <a:solidFill>
                  <a:prstClr val="black"/>
                </a:solidFill>
              </a:rPr>
              <a:t>- LM Production is directed/authorized to generate for the </a:t>
            </a:r>
            <a:r>
              <a:rPr lang="en-US" sz="900" b="0" dirty="0" smtClean="0">
                <a:solidFill>
                  <a:prstClr val="black"/>
                </a:solidFill>
              </a:rPr>
              <a:t>Technology </a:t>
            </a:r>
            <a:r>
              <a:rPr lang="en-US" sz="900" b="0" dirty="0">
                <a:solidFill>
                  <a:prstClr val="black"/>
                </a:solidFill>
              </a:rPr>
              <a:t>Part Task Trainer hardware listed below. LM Production shall </a:t>
            </a:r>
            <a:r>
              <a:rPr lang="en-US" sz="900" b="0" dirty="0" smtClean="0">
                <a:solidFill>
                  <a:prstClr val="black"/>
                </a:solidFill>
              </a:rPr>
              <a:t>notify </a:t>
            </a:r>
            <a:r>
              <a:rPr lang="en-US" sz="900" b="0" dirty="0">
                <a:solidFill>
                  <a:prstClr val="black"/>
                </a:solidFill>
              </a:rPr>
              <a:t>Bill Steinbach (1511) once the kits are available for delivery</a:t>
            </a:r>
            <a:r>
              <a:rPr lang="en-US" sz="900" b="0" dirty="0" smtClean="0">
                <a:solidFill>
                  <a:prstClr val="black"/>
                </a:solidFill>
              </a:rPr>
              <a:t>.  </a:t>
            </a:r>
          </a:p>
          <a:p>
            <a:pPr fontAlgn="auto">
              <a:spcBef>
                <a:spcPts val="0"/>
              </a:spcBef>
              <a:spcAft>
                <a:spcPts val="0"/>
              </a:spcAft>
            </a:pPr>
            <a:r>
              <a:rPr lang="en-US" sz="900" b="0" dirty="0" smtClean="0">
                <a:solidFill>
                  <a:prstClr val="black"/>
                </a:solidFill>
              </a:rPr>
              <a:t>Note</a:t>
            </a:r>
            <a:r>
              <a:rPr lang="en-US" sz="900" b="0" dirty="0">
                <a:solidFill>
                  <a:prstClr val="black"/>
                </a:solidFill>
              </a:rPr>
              <a:t>: All material in the Sonar Lap top kits are required except for the </a:t>
            </a:r>
            <a:r>
              <a:rPr lang="en-US" sz="900" b="0" dirty="0" smtClean="0">
                <a:solidFill>
                  <a:prstClr val="black"/>
                </a:solidFill>
              </a:rPr>
              <a:t>Lap </a:t>
            </a:r>
            <a:r>
              <a:rPr lang="en-US" sz="900" b="0" dirty="0">
                <a:solidFill>
                  <a:prstClr val="black"/>
                </a:solidFill>
              </a:rPr>
              <a:t>Tops P/N N146823-1 Item 25 on the N139894-1 BOM. We already have </a:t>
            </a:r>
            <a:r>
              <a:rPr lang="en-US" sz="900" b="0" dirty="0" smtClean="0">
                <a:solidFill>
                  <a:prstClr val="black"/>
                </a:solidFill>
              </a:rPr>
              <a:t>the Laptops </a:t>
            </a:r>
            <a:r>
              <a:rPr lang="en-US" sz="900" b="0" dirty="0">
                <a:solidFill>
                  <a:prstClr val="black"/>
                </a:solidFill>
              </a:rPr>
              <a:t>(N146823-1) for the kits but need two sets of the remaining items.</a:t>
            </a:r>
          </a:p>
        </p:txBody>
      </p:sp>
      <p:sp>
        <p:nvSpPr>
          <p:cNvPr id="28" name="TextBox 27"/>
          <p:cNvSpPr txBox="1"/>
          <p:nvPr/>
        </p:nvSpPr>
        <p:spPr>
          <a:xfrm>
            <a:off x="3234294" y="1044320"/>
            <a:ext cx="1281248"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Current Status:</a:t>
            </a:r>
            <a:endParaRPr lang="en-US" sz="1400" b="0" dirty="0">
              <a:solidFill>
                <a:prstClr val="black"/>
              </a:solidFill>
              <a:latin typeface="Calibri" panose="020F0502020204030204"/>
              <a:ea typeface="+mn-ea"/>
            </a:endParaRPr>
          </a:p>
        </p:txBody>
      </p:sp>
      <p:sp>
        <p:nvSpPr>
          <p:cNvPr id="30" name="Rectangle 29"/>
          <p:cNvSpPr/>
          <p:nvPr/>
        </p:nvSpPr>
        <p:spPr>
          <a:xfrm>
            <a:off x="4446528" y="1137140"/>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Pending</a:t>
            </a:r>
            <a:endParaRPr lang="en-US" sz="1050" b="0" dirty="0">
              <a:solidFill>
                <a:prstClr val="black"/>
              </a:solidFill>
            </a:endParaRPr>
          </a:p>
        </p:txBody>
      </p:sp>
      <p:sp>
        <p:nvSpPr>
          <p:cNvPr id="31" name="TextBox 30"/>
          <p:cNvSpPr txBox="1"/>
          <p:nvPr/>
        </p:nvSpPr>
        <p:spPr>
          <a:xfrm>
            <a:off x="5861058" y="1045796"/>
            <a:ext cx="1123962" cy="307777"/>
          </a:xfrm>
          <a:prstGeom prst="rect">
            <a:avLst/>
          </a:prstGeom>
          <a:noFill/>
        </p:spPr>
        <p:txBody>
          <a:bodyPr wrap="non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Department:</a:t>
            </a:r>
            <a:endParaRPr lang="en-US" sz="1400" b="0" dirty="0">
              <a:solidFill>
                <a:prstClr val="black"/>
              </a:solidFill>
              <a:latin typeface="Calibri" panose="020F0502020204030204"/>
              <a:ea typeface="+mn-ea"/>
            </a:endParaRPr>
          </a:p>
        </p:txBody>
      </p:sp>
      <p:sp>
        <p:nvSpPr>
          <p:cNvPr id="32" name="Rectangle 31"/>
          <p:cNvSpPr/>
          <p:nvPr/>
        </p:nvSpPr>
        <p:spPr>
          <a:xfrm>
            <a:off x="6916006" y="1138616"/>
            <a:ext cx="1188720" cy="13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M7F5</a:t>
            </a:r>
            <a:endParaRPr lang="en-US" sz="1050" b="0" dirty="0">
              <a:solidFill>
                <a:prstClr val="black"/>
              </a:solidFill>
            </a:endParaRPr>
          </a:p>
        </p:txBody>
      </p:sp>
      <p:sp>
        <p:nvSpPr>
          <p:cNvPr id="47" name="Rounded Rectangle 46"/>
          <p:cNvSpPr/>
          <p:nvPr/>
        </p:nvSpPr>
        <p:spPr>
          <a:xfrm>
            <a:off x="2689256" y="5795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Submit</a:t>
            </a:r>
            <a:endParaRPr lang="en-US" sz="1200" b="1" dirty="0">
              <a:solidFill>
                <a:schemeClr val="tx1"/>
              </a:solidFill>
            </a:endParaRPr>
          </a:p>
        </p:txBody>
      </p:sp>
      <p:sp>
        <p:nvSpPr>
          <p:cNvPr id="48" name="Rounded Rectangle 47"/>
          <p:cNvSpPr/>
          <p:nvPr/>
        </p:nvSpPr>
        <p:spPr>
          <a:xfrm>
            <a:off x="5559596" y="5793968"/>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49" name="TextBox 90"/>
          <p:cNvSpPr txBox="1"/>
          <p:nvPr/>
        </p:nvSpPr>
        <p:spPr>
          <a:xfrm>
            <a:off x="746359" y="4500805"/>
            <a:ext cx="1159081" cy="307777"/>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Attachments:</a:t>
            </a:r>
            <a:endParaRPr lang="en-US" sz="1400" b="0" dirty="0">
              <a:solidFill>
                <a:prstClr val="black"/>
              </a:solidFill>
              <a:latin typeface="Calibri" panose="020F0502020204030204"/>
              <a:ea typeface="+mn-ea"/>
            </a:endParaRPr>
          </a:p>
        </p:txBody>
      </p:sp>
      <p:sp>
        <p:nvSpPr>
          <p:cNvPr id="50" name="Rectangle 49"/>
          <p:cNvSpPr/>
          <p:nvPr/>
        </p:nvSpPr>
        <p:spPr>
          <a:xfrm>
            <a:off x="1852098" y="4590514"/>
            <a:ext cx="2663443" cy="4346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endParaRPr lang="en-US" sz="900" b="0" dirty="0">
              <a:solidFill>
                <a:prstClr val="black"/>
              </a:solidFill>
            </a:endParaRPr>
          </a:p>
        </p:txBody>
      </p:sp>
      <p:sp>
        <p:nvSpPr>
          <p:cNvPr id="51" name="Rounded Rectangle 50"/>
          <p:cNvSpPr/>
          <p:nvPr/>
        </p:nvSpPr>
        <p:spPr>
          <a:xfrm>
            <a:off x="5579097" y="4654693"/>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View</a:t>
            </a:r>
            <a:endParaRPr lang="en-US" sz="1200" b="1" dirty="0">
              <a:solidFill>
                <a:schemeClr val="tx1"/>
              </a:solidFill>
            </a:endParaRPr>
          </a:p>
        </p:txBody>
      </p:sp>
      <p:cxnSp>
        <p:nvCxnSpPr>
          <p:cNvPr id="52" name="Straight Connector 51"/>
          <p:cNvCxnSpPr/>
          <p:nvPr/>
        </p:nvCxnSpPr>
        <p:spPr>
          <a:xfrm>
            <a:off x="4338481" y="4590514"/>
            <a:ext cx="4856" cy="441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a:off x="4381291" y="4906185"/>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0800000">
            <a:off x="4372844" y="4616509"/>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p:cNvSpPr/>
          <p:nvPr/>
        </p:nvSpPr>
        <p:spPr>
          <a:xfrm>
            <a:off x="4372844" y="4729845"/>
            <a:ext cx="91440" cy="91440"/>
          </a:xfrm>
          <a:prstGeom prst="flowChartProcess">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ction Button: Custom 33">
            <a:hlinkClick r:id="rId3" action="ppaction://hlinksldjump" highlightClick="1"/>
          </p:cNvPr>
          <p:cNvSpPr/>
          <p:nvPr/>
        </p:nvSpPr>
        <p:spPr>
          <a:xfrm>
            <a:off x="7254419" y="5786476"/>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cxnSp>
        <p:nvCxnSpPr>
          <p:cNvPr id="7" name="Straight Connector 6"/>
          <p:cNvCxnSpPr/>
          <p:nvPr/>
        </p:nvCxnSpPr>
        <p:spPr>
          <a:xfrm>
            <a:off x="906225" y="2398567"/>
            <a:ext cx="72726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861776" y="2496985"/>
            <a:ext cx="7438845" cy="2003820"/>
          </a:xfrm>
          <a:prstGeom prst="flowChartProcess">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9" idx="2"/>
          </p:cNvCxnSpPr>
          <p:nvPr/>
        </p:nvCxnSpPr>
        <p:spPr>
          <a:xfrm>
            <a:off x="8201635" y="2908729"/>
            <a:ext cx="0" cy="1253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8201635" y="4070864"/>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Process 39"/>
          <p:cNvSpPr/>
          <p:nvPr/>
        </p:nvSpPr>
        <p:spPr>
          <a:xfrm>
            <a:off x="8202066" y="3068499"/>
            <a:ext cx="91440" cy="18288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861776" y="2896006"/>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Isosceles Triangle 44"/>
          <p:cNvSpPr/>
          <p:nvPr/>
        </p:nvSpPr>
        <p:spPr>
          <a:xfrm rot="10800000">
            <a:off x="8202066" y="2948253"/>
            <a:ext cx="91440" cy="9144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6820" y="2536273"/>
            <a:ext cx="669286"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Part</a:t>
            </a:r>
          </a:p>
          <a:p>
            <a:r>
              <a:rPr lang="en-US" sz="1200" b="1" dirty="0" smtClean="0">
                <a:latin typeface="Courier New" panose="02070309020205020404" pitchFamily="49" charset="0"/>
                <a:cs typeface="Courier New" panose="02070309020205020404" pitchFamily="49" charset="0"/>
              </a:rPr>
              <a:t>Number</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7" name="TextBox 56"/>
          <p:cNvSpPr txBox="1"/>
          <p:nvPr/>
        </p:nvSpPr>
        <p:spPr>
          <a:xfrm>
            <a:off x="1967539" y="2536273"/>
            <a:ext cx="762260" cy="387798"/>
          </a:xfrm>
          <a:prstGeom prst="rect">
            <a:avLst/>
          </a:prstGeom>
          <a:noFill/>
        </p:spPr>
        <p:txBody>
          <a:bodyPr wrap="none" lIns="9144" tIns="9144" rIns="9144" bIns="9144" rtlCol="0">
            <a:spAutoFit/>
          </a:bodyPr>
          <a:lstStyle/>
          <a:p>
            <a:r>
              <a:rPr lang="en-US" sz="1200" b="1" dirty="0" err="1" smtClean="0">
                <a:latin typeface="Courier New" panose="02070309020205020404" pitchFamily="49" charset="0"/>
                <a:cs typeface="Courier New" panose="02070309020205020404" pitchFamily="49" charset="0"/>
              </a:rPr>
              <a:t>Mfg</a:t>
            </a:r>
            <a:r>
              <a:rPr lang="en-US" sz="1200" b="1" dirty="0" smtClean="0">
                <a:latin typeface="Courier New" panose="02070309020205020404" pitchFamily="49" charset="0"/>
                <a:cs typeface="Courier New" panose="02070309020205020404" pitchFamily="49" charset="0"/>
              </a:rPr>
              <a:t> Part</a:t>
            </a:r>
          </a:p>
          <a:p>
            <a:r>
              <a:rPr lang="en-US" sz="1200" b="1" dirty="0" smtClean="0">
                <a:latin typeface="Courier New" panose="02070309020205020404" pitchFamily="49" charset="0"/>
                <a:cs typeface="Courier New" panose="02070309020205020404" pitchFamily="49" charset="0"/>
              </a:rPr>
              <a:t>Number</a:t>
            </a:r>
            <a:endParaRPr lang="en-US" sz="1200" b="1" dirty="0">
              <a:latin typeface="Courier New" panose="02070309020205020404" pitchFamily="49" charset="0"/>
              <a:cs typeface="Courier New" panose="02070309020205020404" pitchFamily="49" charset="0"/>
            </a:endParaRPr>
          </a:p>
        </p:txBody>
      </p:sp>
      <p:sp>
        <p:nvSpPr>
          <p:cNvPr id="58" name="TextBox 57"/>
          <p:cNvSpPr txBox="1"/>
          <p:nvPr/>
        </p:nvSpPr>
        <p:spPr>
          <a:xfrm>
            <a:off x="2960836" y="2536273"/>
            <a:ext cx="1227131"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Nomenclature</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59" name="TextBox 58"/>
          <p:cNvSpPr txBox="1"/>
          <p:nvPr/>
        </p:nvSpPr>
        <p:spPr>
          <a:xfrm>
            <a:off x="4442947" y="2536273"/>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err="1" smtClean="0">
                <a:latin typeface="Courier New" panose="02070309020205020404" pitchFamily="49" charset="0"/>
                <a:cs typeface="Courier New" panose="02070309020205020404" pitchFamily="49" charset="0"/>
              </a:rPr>
              <a:t>Qty</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0" name="TextBox 59"/>
          <p:cNvSpPr txBox="1"/>
          <p:nvPr/>
        </p:nvSpPr>
        <p:spPr>
          <a:xfrm>
            <a:off x="5088290" y="2536273"/>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Unit</a:t>
            </a:r>
          </a:p>
          <a:p>
            <a:r>
              <a:rPr lang="en-US" sz="1200" b="1" dirty="0" smtClean="0">
                <a:latin typeface="Courier New" panose="02070309020205020404" pitchFamily="49" charset="0"/>
                <a:cs typeface="Courier New" panose="02070309020205020404" pitchFamily="49" charset="0"/>
              </a:rPr>
              <a:t>Cost</a:t>
            </a:r>
            <a:r>
              <a:rPr lang="en-US" sz="1200" b="1" dirty="0" smtClean="0">
                <a:solidFill>
                  <a:srgbClr val="FF0000"/>
                </a:solidFill>
                <a:latin typeface="Courier New" panose="02070309020205020404" pitchFamily="49" charset="0"/>
                <a:cs typeface="Courier New" panose="02070309020205020404" pitchFamily="49" charset="0"/>
              </a:rPr>
              <a:t>*</a:t>
            </a:r>
            <a:endParaRPr lang="en-US" sz="1200" b="1" dirty="0">
              <a:solidFill>
                <a:srgbClr val="FF0000"/>
              </a:solidFill>
              <a:latin typeface="Courier New" panose="02070309020205020404" pitchFamily="49" charset="0"/>
              <a:cs typeface="Courier New" panose="02070309020205020404" pitchFamily="49" charset="0"/>
            </a:endParaRPr>
          </a:p>
        </p:txBody>
      </p:sp>
      <p:sp>
        <p:nvSpPr>
          <p:cNvPr id="61" name="TextBox 60"/>
          <p:cNvSpPr txBox="1"/>
          <p:nvPr/>
        </p:nvSpPr>
        <p:spPr>
          <a:xfrm>
            <a:off x="5831382" y="2536273"/>
            <a:ext cx="483337"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Cost</a:t>
            </a:r>
          </a:p>
          <a:p>
            <a:r>
              <a:rPr lang="en-US" sz="1200" b="1" dirty="0" smtClean="0">
                <a:latin typeface="Courier New" panose="02070309020205020404" pitchFamily="49" charset="0"/>
                <a:cs typeface="Courier New" panose="02070309020205020404" pitchFamily="49" charset="0"/>
              </a:rPr>
              <a:t>Total</a:t>
            </a:r>
          </a:p>
        </p:txBody>
      </p:sp>
      <p:sp>
        <p:nvSpPr>
          <p:cNvPr id="62" name="TextBox 61"/>
          <p:cNvSpPr txBox="1"/>
          <p:nvPr/>
        </p:nvSpPr>
        <p:spPr>
          <a:xfrm>
            <a:off x="6471950" y="2536273"/>
            <a:ext cx="762260" cy="387798"/>
          </a:xfrm>
          <a:prstGeom prst="rect">
            <a:avLst/>
          </a:prstGeom>
          <a:noFill/>
        </p:spPr>
        <p:txBody>
          <a:bodyPr wrap="none" lIns="9144" tIns="9144" rIns="9144" bIns="9144" rtlCol="0">
            <a:spAutoFit/>
          </a:bodyPr>
          <a:lstStyle/>
          <a:p>
            <a:r>
              <a:rPr lang="en-US" sz="1200" b="1" dirty="0" smtClean="0">
                <a:latin typeface="Courier New" panose="02070309020205020404" pitchFamily="49" charset="0"/>
                <a:cs typeface="Courier New" panose="02070309020205020404" pitchFamily="49" charset="0"/>
              </a:rPr>
              <a:t>Work</a:t>
            </a:r>
          </a:p>
          <a:p>
            <a:r>
              <a:rPr lang="en-US" sz="1200" b="1" dirty="0" smtClean="0">
                <a:latin typeface="Courier New" panose="02070309020205020404" pitchFamily="49" charset="0"/>
                <a:cs typeface="Courier New" panose="02070309020205020404" pitchFamily="49" charset="0"/>
              </a:rPr>
              <a:t>Package</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878111" y="2536273"/>
            <a:ext cx="390363" cy="387798"/>
          </a:xfrm>
          <a:prstGeom prst="rect">
            <a:avLst/>
          </a:prstGeom>
          <a:noFill/>
        </p:spPr>
        <p:txBody>
          <a:bodyPr wrap="none" lIns="9144" tIns="9144" rIns="9144" bIns="9144" rtlCol="0">
            <a:spAutoFit/>
          </a:bodyPr>
          <a:lstStyle/>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RDD</a:t>
            </a:r>
            <a:r>
              <a:rPr lang="en-US" sz="1200" b="1" dirty="0" smtClean="0">
                <a:solidFill>
                  <a:srgbClr val="FF0000"/>
                </a:solidFill>
                <a:latin typeface="Courier New" panose="02070309020205020404" pitchFamily="49" charset="0"/>
                <a:cs typeface="Courier New" panose="02070309020205020404" pitchFamily="49" charset="0"/>
              </a:rPr>
              <a:t>*</a:t>
            </a:r>
          </a:p>
        </p:txBody>
      </p:sp>
      <p:sp>
        <p:nvSpPr>
          <p:cNvPr id="64" name="Line Callout 1 63"/>
          <p:cNvSpPr/>
          <p:nvPr/>
        </p:nvSpPr>
        <p:spPr>
          <a:xfrm>
            <a:off x="7481102" y="1579083"/>
            <a:ext cx="1551986" cy="774454"/>
          </a:xfrm>
          <a:prstGeom prst="borderCallout1">
            <a:avLst>
              <a:gd name="adj1" fmla="val 66033"/>
              <a:gd name="adj2" fmla="val -7348"/>
              <a:gd name="adj3" fmla="val 132564"/>
              <a:gd name="adj4" fmla="val -8318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Additional Columns?</a:t>
            </a:r>
          </a:p>
          <a:p>
            <a:r>
              <a:rPr lang="en-US" sz="1200" dirty="0" smtClean="0">
                <a:solidFill>
                  <a:schemeClr val="tx1"/>
                </a:solidFill>
              </a:rPr>
              <a:t>Purchase Order </a:t>
            </a:r>
          </a:p>
          <a:p>
            <a:r>
              <a:rPr lang="en-US" sz="1200" dirty="0" smtClean="0">
                <a:solidFill>
                  <a:schemeClr val="tx1"/>
                </a:solidFill>
              </a:rPr>
              <a:t>MAN/CLW</a:t>
            </a:r>
          </a:p>
          <a:p>
            <a:r>
              <a:rPr lang="en-US" sz="1200" dirty="0" smtClean="0">
                <a:solidFill>
                  <a:schemeClr val="tx1"/>
                </a:solidFill>
              </a:rPr>
              <a:t>Contract CLIN</a:t>
            </a:r>
            <a:endParaRPr lang="en-US" sz="1200" dirty="0">
              <a:solidFill>
                <a:schemeClr val="tx1"/>
              </a:solidFill>
            </a:endParaRPr>
          </a:p>
        </p:txBody>
      </p:sp>
      <p:sp>
        <p:nvSpPr>
          <p:cNvPr id="65" name="Flowchart: Process 64"/>
          <p:cNvSpPr/>
          <p:nvPr/>
        </p:nvSpPr>
        <p:spPr>
          <a:xfrm>
            <a:off x="946425" y="2719698"/>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Process 65"/>
          <p:cNvSpPr/>
          <p:nvPr/>
        </p:nvSpPr>
        <p:spPr>
          <a:xfrm>
            <a:off x="945509" y="2969871"/>
            <a:ext cx="91440" cy="9144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Process 66"/>
          <p:cNvSpPr/>
          <p:nvPr/>
        </p:nvSpPr>
        <p:spPr>
          <a:xfrm>
            <a:off x="949487" y="3385450"/>
            <a:ext cx="91440" cy="9144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865315" y="4164819"/>
            <a:ext cx="7438845" cy="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1159183" y="4237380"/>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Add</a:t>
            </a:r>
            <a:endParaRPr lang="en-US" sz="1200" b="1" dirty="0">
              <a:solidFill>
                <a:schemeClr val="tx1"/>
              </a:solidFill>
            </a:endParaRPr>
          </a:p>
        </p:txBody>
      </p:sp>
      <p:sp>
        <p:nvSpPr>
          <p:cNvPr id="70" name="Rounded Rectangle 69"/>
          <p:cNvSpPr/>
          <p:nvPr/>
        </p:nvSpPr>
        <p:spPr>
          <a:xfrm>
            <a:off x="2292620" y="4237889"/>
            <a:ext cx="101802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72" name="Rounded Rectangle 71"/>
          <p:cNvSpPr/>
          <p:nvPr/>
        </p:nvSpPr>
        <p:spPr>
          <a:xfrm>
            <a:off x="6155382" y="4216383"/>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Reset</a:t>
            </a:r>
            <a:endParaRPr lang="en-US" sz="1200" b="1" dirty="0">
              <a:solidFill>
                <a:schemeClr val="tx1"/>
              </a:solidFill>
            </a:endParaRPr>
          </a:p>
        </p:txBody>
      </p:sp>
      <p:sp>
        <p:nvSpPr>
          <p:cNvPr id="73" name="Rounded Rectangle 72"/>
          <p:cNvSpPr/>
          <p:nvPr/>
        </p:nvSpPr>
        <p:spPr>
          <a:xfrm>
            <a:off x="7231111" y="4209851"/>
            <a:ext cx="914400" cy="226856"/>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Cancel</a:t>
            </a:r>
            <a:endParaRPr lang="en-US" sz="1200" b="1" dirty="0">
              <a:solidFill>
                <a:schemeClr val="tx1"/>
              </a:solidFill>
            </a:endParaRPr>
          </a:p>
        </p:txBody>
      </p:sp>
      <p:sp>
        <p:nvSpPr>
          <p:cNvPr id="74" name="TextBox 90"/>
          <p:cNvSpPr txBox="1"/>
          <p:nvPr/>
        </p:nvSpPr>
        <p:spPr>
          <a:xfrm>
            <a:off x="754508" y="2184169"/>
            <a:ext cx="1055800" cy="261610"/>
          </a:xfrm>
          <a:prstGeom prst="rect">
            <a:avLst/>
          </a:prstGeom>
          <a:no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fontAlgn="auto">
              <a:spcBef>
                <a:spcPts val="0"/>
              </a:spcBef>
              <a:spcAft>
                <a:spcPts val="0"/>
              </a:spcAft>
            </a:pPr>
            <a:r>
              <a:rPr lang="en-US" sz="1100" dirty="0" smtClean="0">
                <a:solidFill>
                  <a:srgbClr val="FF0000"/>
                </a:solidFill>
                <a:latin typeface="Calibri" panose="020F0502020204030204"/>
                <a:ea typeface="+mn-ea"/>
              </a:rPr>
              <a:t>Required: *</a:t>
            </a:r>
            <a:endParaRPr lang="en-US" sz="1100" dirty="0">
              <a:solidFill>
                <a:srgbClr val="FF0000"/>
              </a:solidFill>
              <a:latin typeface="Calibri" panose="020F0502020204030204"/>
              <a:ea typeface="+mn-ea"/>
            </a:endParaRPr>
          </a:p>
        </p:txBody>
      </p:sp>
      <p:sp>
        <p:nvSpPr>
          <p:cNvPr id="75" name="Line Callout 1 74"/>
          <p:cNvSpPr/>
          <p:nvPr/>
        </p:nvSpPr>
        <p:spPr>
          <a:xfrm>
            <a:off x="7933257" y="4683461"/>
            <a:ext cx="1079026" cy="719591"/>
          </a:xfrm>
          <a:prstGeom prst="borderCallout1">
            <a:avLst>
              <a:gd name="adj1" fmla="val 18750"/>
              <a:gd name="adj2" fmla="val -8333"/>
              <a:gd name="adj3" fmla="val -84641"/>
              <a:gd name="adj4" fmla="val -2701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Group By?</a:t>
            </a:r>
          </a:p>
          <a:p>
            <a:r>
              <a:rPr lang="en-US" sz="1200" dirty="0" smtClean="0">
                <a:solidFill>
                  <a:schemeClr val="tx1"/>
                </a:solidFill>
              </a:rPr>
              <a:t>Purchasing</a:t>
            </a:r>
          </a:p>
          <a:p>
            <a:r>
              <a:rPr lang="en-US" sz="1200" dirty="0" smtClean="0">
                <a:solidFill>
                  <a:schemeClr val="tx1"/>
                </a:solidFill>
              </a:rPr>
              <a:t>Work Package</a:t>
            </a:r>
          </a:p>
          <a:p>
            <a:r>
              <a:rPr lang="en-US" sz="1200" dirty="0" smtClean="0">
                <a:solidFill>
                  <a:schemeClr val="tx1"/>
                </a:solidFill>
              </a:rPr>
              <a:t>Whatever</a:t>
            </a:r>
            <a:endParaRPr lang="en-US" sz="1200" dirty="0">
              <a:solidFill>
                <a:schemeClr val="tx1"/>
              </a:solidFill>
            </a:endParaRPr>
          </a:p>
        </p:txBody>
      </p:sp>
      <p:sp>
        <p:nvSpPr>
          <p:cNvPr id="3" name="Rectangle 2"/>
          <p:cNvSpPr/>
          <p:nvPr/>
        </p:nvSpPr>
        <p:spPr>
          <a:xfrm>
            <a:off x="1054037" y="2902788"/>
            <a:ext cx="4493538" cy="246221"/>
          </a:xfrm>
          <a:prstGeom prst="rect">
            <a:avLst/>
          </a:prstGeom>
          <a:solidFill>
            <a:schemeClr val="bg1"/>
          </a:solidFill>
        </p:spPr>
        <p:txBody>
          <a:bodyPr wrap="none">
            <a:spAutoFit/>
          </a:bodyPr>
          <a:lstStyle/>
          <a:p>
            <a:r>
              <a:rPr lang="en-US" sz="1000" dirty="0" smtClean="0">
                <a:latin typeface="Courier New" panose="02070309020205020404" pitchFamily="49" charset="0"/>
                <a:cs typeface="Courier New" panose="02070309020205020404" pitchFamily="49" charset="0"/>
              </a:rPr>
              <a:t>N139894-1              </a:t>
            </a:r>
            <a:r>
              <a:rPr lang="en-US" sz="1000" dirty="0">
                <a:latin typeface="Courier New" panose="02070309020205020404" pitchFamily="49" charset="0"/>
                <a:cs typeface="Courier New" panose="02070309020205020404" pitchFamily="49" charset="0"/>
              </a:rPr>
              <a:t>Sonar </a:t>
            </a:r>
            <a:r>
              <a:rPr lang="en-US" sz="1000" dirty="0" smtClean="0">
                <a:latin typeface="Courier New" panose="02070309020205020404" pitchFamily="49" charset="0"/>
                <a:cs typeface="Courier New" panose="02070309020205020404" pitchFamily="49" charset="0"/>
              </a:rPr>
              <a:t>Laptop           2     $800</a:t>
            </a:r>
            <a:endParaRPr lang="en-US" sz="1000" dirty="0">
              <a:latin typeface="Courier New" panose="02070309020205020404" pitchFamily="49" charset="0"/>
              <a:cs typeface="Courier New" panose="02070309020205020404" pitchFamily="49" charset="0"/>
            </a:endParaRPr>
          </a:p>
        </p:txBody>
      </p:sp>
      <p:sp>
        <p:nvSpPr>
          <p:cNvPr id="76" name="Rectangle 75"/>
          <p:cNvSpPr/>
          <p:nvPr/>
        </p:nvSpPr>
        <p:spPr>
          <a:xfrm>
            <a:off x="6436759" y="2907063"/>
            <a:ext cx="1569660" cy="400110"/>
          </a:xfrm>
          <a:prstGeom prst="rect">
            <a:avLst/>
          </a:prstGeom>
          <a:solidFill>
            <a:schemeClr val="bg1"/>
          </a:solidFill>
        </p:spPr>
        <p:txBody>
          <a:bodyPr wrap="none">
            <a:spAutoFit/>
          </a:bodyPr>
          <a:lstStyle/>
          <a:p>
            <a:r>
              <a:rPr lang="en-US" sz="1000" dirty="0">
                <a:latin typeface="Courier New" panose="02070309020205020404" pitchFamily="49" charset="0"/>
                <a:cs typeface="Courier New" panose="02070309020205020404" pitchFamily="49" charset="0"/>
              </a:rPr>
              <a:t>1M17ESL1N223 </a:t>
            </a:r>
            <a:r>
              <a:rPr lang="en-US" sz="1000" dirty="0" err="1" smtClean="0">
                <a:latin typeface="Courier New" panose="02070309020205020404" pitchFamily="49" charset="0"/>
                <a:cs typeface="Courier New" panose="02070309020205020404" pitchFamily="49" charset="0"/>
              </a:rPr>
              <a:t>Hdw</a:t>
            </a:r>
            <a:endParaRPr lang="en-US" sz="1000" dirty="0" smtClean="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1M17ESLLC223 Labor</a:t>
            </a:r>
          </a:p>
        </p:txBody>
      </p:sp>
      <p:sp>
        <p:nvSpPr>
          <p:cNvPr id="77" name="Rectangle 76"/>
          <p:cNvSpPr/>
          <p:nvPr/>
        </p:nvSpPr>
        <p:spPr>
          <a:xfrm>
            <a:off x="5791404" y="2898296"/>
            <a:ext cx="1031051" cy="1323439"/>
          </a:xfrm>
          <a:prstGeom prst="rect">
            <a:avLst/>
          </a:prstGeom>
          <a:noFill/>
        </p:spPr>
        <p:txBody>
          <a:bodyPr wrap="none">
            <a:spAutoFit/>
          </a:bodyPr>
          <a:lstStyle/>
          <a:p>
            <a:r>
              <a:rPr lang="en-US" sz="1000" dirty="0" smtClean="0">
                <a:latin typeface="Courier New" panose="02070309020205020404" pitchFamily="49" charset="0"/>
                <a:cs typeface="Courier New" panose="02070309020205020404" pitchFamily="49" charset="0"/>
              </a:rPr>
              <a:t>$1600</a:t>
            </a: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$1600 Total</a:t>
            </a:r>
            <a:endParaRPr lang="en-US" sz="1000" dirty="0">
              <a:latin typeface="Courier New" panose="02070309020205020404" pitchFamily="49" charset="0"/>
              <a:cs typeface="Courier New" panose="02070309020205020404" pitchFamily="49" charset="0"/>
            </a:endParaRPr>
          </a:p>
        </p:txBody>
      </p:sp>
      <p:sp>
        <p:nvSpPr>
          <p:cNvPr id="79" name="TextBox 90"/>
          <p:cNvSpPr txBox="1"/>
          <p:nvPr/>
        </p:nvSpPr>
        <p:spPr>
          <a:xfrm>
            <a:off x="3620919" y="1781821"/>
            <a:ext cx="1029905" cy="523220"/>
          </a:xfrm>
          <a:prstGeom prst="rect">
            <a:avLst/>
          </a:prstGeom>
          <a:solidFill>
            <a:schemeClr val="accent1">
              <a:lumMod val="20000"/>
              <a:lumOff val="80000"/>
            </a:schemeClr>
          </a:solidFill>
        </p:spPr>
        <p:txBody>
          <a:bodyPr wrap="square" rtlCol="0">
            <a:spAutoFit/>
          </a:bodyPr>
          <a:lstStyle>
            <a:defPPr>
              <a:defRPr lang="en-US"/>
            </a:defPPr>
            <a:lvl1pPr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1pPr>
            <a:lvl2pPr marL="4572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2pPr>
            <a:lvl3pPr marL="9144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3pPr>
            <a:lvl4pPr marL="13716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4pPr>
            <a:lvl5pPr marL="1828800" algn="l" rtl="0" fontAlgn="base">
              <a:spcBef>
                <a:spcPct val="0"/>
              </a:spcBef>
              <a:spcAft>
                <a:spcPct val="0"/>
              </a:spcAft>
              <a:defRPr sz="2000" b="1" kern="1200">
                <a:solidFill>
                  <a:srgbClr val="FAFD00"/>
                </a:solidFill>
                <a:latin typeface="Arial" pitchFamily="34" charset="0"/>
                <a:ea typeface="ＭＳ Ｐゴシック" pitchFamily="34" charset="-128"/>
                <a:cs typeface="+mn-cs"/>
              </a:defRPr>
            </a:lvl5pPr>
            <a:lvl6pPr marL="2286000" algn="l" defTabSz="914400" rtl="0" eaLnBrk="1" latinLnBrk="0" hangingPunct="1">
              <a:defRPr sz="2000" b="1" kern="1200">
                <a:solidFill>
                  <a:srgbClr val="FAFD00"/>
                </a:solidFill>
                <a:latin typeface="Arial" pitchFamily="34" charset="0"/>
                <a:ea typeface="ＭＳ Ｐゴシック" pitchFamily="34" charset="-128"/>
                <a:cs typeface="+mn-cs"/>
              </a:defRPr>
            </a:lvl6pPr>
            <a:lvl7pPr marL="2743200" algn="l" defTabSz="914400" rtl="0" eaLnBrk="1" latinLnBrk="0" hangingPunct="1">
              <a:defRPr sz="2000" b="1" kern="1200">
                <a:solidFill>
                  <a:srgbClr val="FAFD00"/>
                </a:solidFill>
                <a:latin typeface="Arial" pitchFamily="34" charset="0"/>
                <a:ea typeface="ＭＳ Ｐゴシック" pitchFamily="34" charset="-128"/>
                <a:cs typeface="+mn-cs"/>
              </a:defRPr>
            </a:lvl7pPr>
            <a:lvl8pPr marL="3200400" algn="l" defTabSz="914400" rtl="0" eaLnBrk="1" latinLnBrk="0" hangingPunct="1">
              <a:defRPr sz="2000" b="1" kern="1200">
                <a:solidFill>
                  <a:srgbClr val="FAFD00"/>
                </a:solidFill>
                <a:latin typeface="Arial" pitchFamily="34" charset="0"/>
                <a:ea typeface="ＭＳ Ｐゴシック" pitchFamily="34" charset="-128"/>
                <a:cs typeface="+mn-cs"/>
              </a:defRPr>
            </a:lvl8pPr>
            <a:lvl9pPr marL="3657600" algn="l" defTabSz="914400" rtl="0" eaLnBrk="1" latinLnBrk="0" hangingPunct="1">
              <a:defRPr sz="2000" b="1" kern="1200">
                <a:solidFill>
                  <a:srgbClr val="FAFD00"/>
                </a:solidFill>
                <a:latin typeface="Arial" pitchFamily="34" charset="0"/>
                <a:ea typeface="ＭＳ Ｐゴシック" pitchFamily="34" charset="-128"/>
                <a:cs typeface="+mn-cs"/>
              </a:defRPr>
            </a:lvl9pPr>
          </a:lstStyle>
          <a:p>
            <a:pPr algn="r" fontAlgn="auto">
              <a:spcBef>
                <a:spcPts val="0"/>
              </a:spcBef>
              <a:spcAft>
                <a:spcPts val="0"/>
              </a:spcAft>
            </a:pPr>
            <a:r>
              <a:rPr lang="en-US" sz="1400" b="0" dirty="0" smtClean="0">
                <a:solidFill>
                  <a:prstClr val="black"/>
                </a:solidFill>
                <a:latin typeface="Calibri" panose="020F0502020204030204"/>
                <a:ea typeface="+mn-ea"/>
              </a:rPr>
              <a:t>Purchasing Contacts:</a:t>
            </a:r>
            <a:r>
              <a:rPr lang="en-US" sz="1400" b="0" dirty="0" smtClean="0">
                <a:solidFill>
                  <a:srgbClr val="FF0000"/>
                </a:solidFill>
                <a:latin typeface="Calibri" panose="020F0502020204030204"/>
                <a:ea typeface="+mn-ea"/>
              </a:rPr>
              <a:t>*</a:t>
            </a:r>
            <a:endParaRPr lang="en-US" sz="1400" b="0" dirty="0">
              <a:solidFill>
                <a:srgbClr val="FF0000"/>
              </a:solidFill>
              <a:latin typeface="Calibri" panose="020F0502020204030204"/>
              <a:ea typeface="+mn-ea"/>
            </a:endParaRPr>
          </a:p>
        </p:txBody>
      </p:sp>
      <p:sp>
        <p:nvSpPr>
          <p:cNvPr id="81" name="Rectangle 80"/>
          <p:cNvSpPr/>
          <p:nvPr/>
        </p:nvSpPr>
        <p:spPr>
          <a:xfrm>
            <a:off x="4675087" y="1824195"/>
            <a:ext cx="1167650" cy="4666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fontAlgn="auto">
              <a:spcBef>
                <a:spcPts val="0"/>
              </a:spcBef>
              <a:spcAft>
                <a:spcPts val="0"/>
              </a:spcAft>
            </a:pPr>
            <a:r>
              <a:rPr lang="en-US" sz="1050" b="0" dirty="0" smtClean="0">
                <a:solidFill>
                  <a:prstClr val="black"/>
                </a:solidFill>
              </a:rPr>
              <a:t>Name</a:t>
            </a:r>
            <a:endParaRPr lang="en-US" sz="1050" b="0" dirty="0">
              <a:solidFill>
                <a:prstClr val="black"/>
              </a:solidFill>
            </a:endParaRPr>
          </a:p>
        </p:txBody>
      </p:sp>
      <p:sp>
        <p:nvSpPr>
          <p:cNvPr id="83" name="Rounded Rectangle 82"/>
          <p:cNvSpPr/>
          <p:nvPr/>
        </p:nvSpPr>
        <p:spPr>
          <a:xfrm>
            <a:off x="6777301" y="1831731"/>
            <a:ext cx="645522" cy="224069"/>
          </a:xfrm>
          <a:prstGeom prst="roundRect">
            <a:avLst/>
          </a:prstGeom>
          <a:solidFill>
            <a:schemeClr val="bg1"/>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Delete</a:t>
            </a:r>
            <a:endParaRPr lang="en-US" sz="1200" b="1" dirty="0">
              <a:solidFill>
                <a:schemeClr val="tx1"/>
              </a:solidFill>
            </a:endParaRPr>
          </a:p>
        </p:txBody>
      </p:sp>
      <p:sp>
        <p:nvSpPr>
          <p:cNvPr id="84" name="Rectangle 83"/>
          <p:cNvSpPr/>
          <p:nvPr/>
        </p:nvSpPr>
        <p:spPr>
          <a:xfrm>
            <a:off x="5920446" y="2074628"/>
            <a:ext cx="1167650" cy="243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algn="l" rtl="0" fontAlgn="base">
              <a:spcBef>
                <a:spcPct val="0"/>
              </a:spcBef>
              <a:spcAft>
                <a:spcPct val="0"/>
              </a:spcAft>
              <a:defRPr sz="2000" b="1" kern="1200">
                <a:solidFill>
                  <a:schemeClr val="lt1"/>
                </a:solidFill>
                <a:latin typeface="+mn-lt"/>
                <a:ea typeface="+mn-ea"/>
                <a:cs typeface="+mn-cs"/>
              </a:defRPr>
            </a:lvl1pPr>
            <a:lvl2pPr marL="457200" algn="l" rtl="0" fontAlgn="base">
              <a:spcBef>
                <a:spcPct val="0"/>
              </a:spcBef>
              <a:spcAft>
                <a:spcPct val="0"/>
              </a:spcAft>
              <a:defRPr sz="2000" b="1" kern="1200">
                <a:solidFill>
                  <a:schemeClr val="lt1"/>
                </a:solidFill>
                <a:latin typeface="+mn-lt"/>
                <a:ea typeface="+mn-ea"/>
                <a:cs typeface="+mn-cs"/>
              </a:defRPr>
            </a:lvl2pPr>
            <a:lvl3pPr marL="914400" algn="l" rtl="0" fontAlgn="base">
              <a:spcBef>
                <a:spcPct val="0"/>
              </a:spcBef>
              <a:spcAft>
                <a:spcPct val="0"/>
              </a:spcAft>
              <a:defRPr sz="2000" b="1" kern="1200">
                <a:solidFill>
                  <a:schemeClr val="lt1"/>
                </a:solidFill>
                <a:latin typeface="+mn-lt"/>
                <a:ea typeface="+mn-ea"/>
                <a:cs typeface="+mn-cs"/>
              </a:defRPr>
            </a:lvl3pPr>
            <a:lvl4pPr marL="1371600" algn="l" rtl="0" fontAlgn="base">
              <a:spcBef>
                <a:spcPct val="0"/>
              </a:spcBef>
              <a:spcAft>
                <a:spcPct val="0"/>
              </a:spcAft>
              <a:defRPr sz="2000" b="1" kern="1200">
                <a:solidFill>
                  <a:schemeClr val="lt1"/>
                </a:solidFill>
                <a:latin typeface="+mn-lt"/>
                <a:ea typeface="+mn-ea"/>
                <a:cs typeface="+mn-cs"/>
              </a:defRPr>
            </a:lvl4pPr>
            <a:lvl5pPr marL="1828800" algn="l" rtl="0" fontAlgn="base">
              <a:spcBef>
                <a:spcPct val="0"/>
              </a:spcBef>
              <a:spcAft>
                <a:spcPct val="0"/>
              </a:spcAft>
              <a:defRPr sz="2000" b="1" kern="1200">
                <a:solidFill>
                  <a:schemeClr val="lt1"/>
                </a:solidFill>
                <a:latin typeface="+mn-lt"/>
                <a:ea typeface="+mn-ea"/>
                <a:cs typeface="+mn-cs"/>
              </a:defRPr>
            </a:lvl5pPr>
            <a:lvl6pPr marL="2286000" algn="l" defTabSz="914400" rtl="0" eaLnBrk="1" latinLnBrk="0" hangingPunct="1">
              <a:defRPr sz="2000" b="1" kern="1200">
                <a:solidFill>
                  <a:schemeClr val="lt1"/>
                </a:solidFill>
                <a:latin typeface="+mn-lt"/>
                <a:ea typeface="+mn-ea"/>
                <a:cs typeface="+mn-cs"/>
              </a:defRPr>
            </a:lvl6pPr>
            <a:lvl7pPr marL="2743200" algn="l" defTabSz="914400" rtl="0" eaLnBrk="1" latinLnBrk="0" hangingPunct="1">
              <a:defRPr sz="2000" b="1" kern="1200">
                <a:solidFill>
                  <a:schemeClr val="lt1"/>
                </a:solidFill>
                <a:latin typeface="+mn-lt"/>
                <a:ea typeface="+mn-ea"/>
                <a:cs typeface="+mn-cs"/>
              </a:defRPr>
            </a:lvl7pPr>
            <a:lvl8pPr marL="3200400" algn="l" defTabSz="914400" rtl="0" eaLnBrk="1" latinLnBrk="0" hangingPunct="1">
              <a:defRPr sz="2000" b="1" kern="1200">
                <a:solidFill>
                  <a:schemeClr val="lt1"/>
                </a:solidFill>
                <a:latin typeface="+mn-lt"/>
                <a:ea typeface="+mn-ea"/>
                <a:cs typeface="+mn-cs"/>
              </a:defRPr>
            </a:lvl8pPr>
            <a:lvl9pPr marL="3657600" algn="l" defTabSz="914400" rtl="0" eaLnBrk="1" latinLnBrk="0" hangingPunct="1">
              <a:defRPr sz="2000" b="1" kern="1200">
                <a:solidFill>
                  <a:schemeClr val="lt1"/>
                </a:solidFill>
                <a:latin typeface="+mn-lt"/>
                <a:ea typeface="+mn-ea"/>
                <a:cs typeface="+mn-cs"/>
              </a:defRPr>
            </a:lvl9pPr>
          </a:lstStyle>
          <a:p>
            <a:pPr algn="ctr" fontAlgn="auto">
              <a:spcBef>
                <a:spcPts val="0"/>
              </a:spcBef>
              <a:spcAft>
                <a:spcPts val="0"/>
              </a:spcAft>
            </a:pPr>
            <a:r>
              <a:rPr lang="en-US" sz="1050" b="0" dirty="0" smtClean="0">
                <a:solidFill>
                  <a:prstClr val="black"/>
                </a:solidFill>
              </a:rPr>
              <a:t>Directory Helper</a:t>
            </a:r>
            <a:endParaRPr lang="en-US" sz="1050" b="0" dirty="0">
              <a:solidFill>
                <a:prstClr val="black"/>
              </a:solidFill>
            </a:endParaRPr>
          </a:p>
        </p:txBody>
      </p:sp>
      <p:sp>
        <p:nvSpPr>
          <p:cNvPr id="85" name="Action Button: Custom 84">
            <a:hlinkClick r:id="rId3" action="ppaction://hlinksldjump" highlightClick="1"/>
          </p:cNvPr>
          <p:cNvSpPr/>
          <p:nvPr/>
        </p:nvSpPr>
        <p:spPr>
          <a:xfrm>
            <a:off x="5940235" y="1781254"/>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5" action="ppaction://hlinksldjump"/>
              </a:rPr>
              <a:t>Add</a:t>
            </a:r>
            <a:endParaRPr lang="en-US" sz="1200" b="1" dirty="0">
              <a:solidFill>
                <a:schemeClr val="tx1"/>
              </a:solidFill>
            </a:endParaRPr>
          </a:p>
        </p:txBody>
      </p:sp>
      <p:sp>
        <p:nvSpPr>
          <p:cNvPr id="86" name="Action Button: Custom 85">
            <a:hlinkClick r:id="rId3" action="ppaction://hlinksldjump" highlightClick="1"/>
          </p:cNvPr>
          <p:cNvSpPr/>
          <p:nvPr/>
        </p:nvSpPr>
        <p:spPr>
          <a:xfrm>
            <a:off x="4653877" y="4613101"/>
            <a:ext cx="697907"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6" action="ppaction://hlinksldjump"/>
              </a:rPr>
              <a:t>Attach</a:t>
            </a:r>
            <a:endParaRPr lang="en-US" sz="1200" b="1" dirty="0">
              <a:solidFill>
                <a:schemeClr val="tx1"/>
              </a:solidFill>
            </a:endParaRPr>
          </a:p>
        </p:txBody>
      </p:sp>
      <p:sp>
        <p:nvSpPr>
          <p:cNvPr id="87" name="Line Callout 1 86"/>
          <p:cNvSpPr/>
          <p:nvPr/>
        </p:nvSpPr>
        <p:spPr>
          <a:xfrm>
            <a:off x="6649649" y="106306"/>
            <a:ext cx="1551986" cy="774454"/>
          </a:xfrm>
          <a:prstGeom prst="borderCallout1">
            <a:avLst>
              <a:gd name="adj1" fmla="val 66033"/>
              <a:gd name="adj2" fmla="val -7348"/>
              <a:gd name="adj3" fmla="val 219057"/>
              <a:gd name="adj4" fmla="val -8386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Would this be better with the part, or parts group?</a:t>
            </a:r>
            <a:endParaRPr lang="en-US" sz="1200" dirty="0">
              <a:solidFill>
                <a:schemeClr val="tx1"/>
              </a:solidFill>
            </a:endParaRPr>
          </a:p>
        </p:txBody>
      </p:sp>
      <p:sp>
        <p:nvSpPr>
          <p:cNvPr id="78" name="Line Callout 1 77"/>
          <p:cNvSpPr/>
          <p:nvPr/>
        </p:nvSpPr>
        <p:spPr>
          <a:xfrm>
            <a:off x="4009264" y="3514571"/>
            <a:ext cx="1550332" cy="1023119"/>
          </a:xfrm>
          <a:prstGeom prst="borderCallout1">
            <a:avLst>
              <a:gd name="adj1" fmla="val 18750"/>
              <a:gd name="adj2" fmla="val -8333"/>
              <a:gd name="adj3" fmla="val -29813"/>
              <a:gd name="adj4" fmla="val -5253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Can the list be copied from an existing list?</a:t>
            </a:r>
          </a:p>
          <a:p>
            <a:r>
              <a:rPr lang="en-US" sz="1200" dirty="0" smtClean="0">
                <a:solidFill>
                  <a:schemeClr val="tx1"/>
                </a:solidFill>
              </a:rPr>
              <a:t>Is the volume worth the effort to add copy function?</a:t>
            </a:r>
            <a:endParaRPr lang="en-US" sz="1200" dirty="0">
              <a:solidFill>
                <a:schemeClr val="tx1"/>
              </a:solidFill>
            </a:endParaRPr>
          </a:p>
        </p:txBody>
      </p:sp>
    </p:spTree>
    <p:extLst>
      <p:ext uri="{BB962C8B-B14F-4D97-AF65-F5344CB8AC3E}">
        <p14:creationId xmlns:p14="http://schemas.microsoft.com/office/powerpoint/2010/main" val="141988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3991"/>
            <a:ext cx="7886700" cy="794899"/>
          </a:xfrm>
        </p:spPr>
        <p:txBody>
          <a:bodyPr/>
          <a:lstStyle/>
          <a:p>
            <a:r>
              <a:rPr lang="en-US" dirty="0" smtClean="0"/>
              <a:t>Hardware List Workflow</a:t>
            </a:r>
            <a:endParaRPr lang="en-US" dirty="0"/>
          </a:p>
        </p:txBody>
      </p:sp>
      <p:sp>
        <p:nvSpPr>
          <p:cNvPr id="4" name="Date Placeholder 3"/>
          <p:cNvSpPr>
            <a:spLocks noGrp="1"/>
          </p:cNvSpPr>
          <p:nvPr>
            <p:ph type="dt" sz="half" idx="10"/>
          </p:nvPr>
        </p:nvSpPr>
        <p:spPr/>
        <p:txBody>
          <a:bodyPr/>
          <a:lstStyle/>
          <a:p>
            <a:r>
              <a:rPr lang="en-US" dirty="0" smtClean="0"/>
              <a:t>5/9/2017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7</a:t>
            </a:fld>
            <a:endParaRPr lang="en-US" dirty="0"/>
          </a:p>
        </p:txBody>
      </p:sp>
      <p:sp>
        <p:nvSpPr>
          <p:cNvPr id="7" name="Oval 6"/>
          <p:cNvSpPr/>
          <p:nvPr/>
        </p:nvSpPr>
        <p:spPr>
          <a:xfrm>
            <a:off x="565040" y="1217364"/>
            <a:ext cx="1651246" cy="717968"/>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Assign the task</a:t>
            </a:r>
            <a:endParaRPr lang="en-US" sz="1400" dirty="0">
              <a:solidFill>
                <a:schemeClr val="tx1"/>
              </a:solidFill>
            </a:endParaRPr>
          </a:p>
        </p:txBody>
      </p:sp>
      <p:sp>
        <p:nvSpPr>
          <p:cNvPr id="9" name="Flowchart: Decision 8"/>
          <p:cNvSpPr/>
          <p:nvPr/>
        </p:nvSpPr>
        <p:spPr>
          <a:xfrm>
            <a:off x="4673718"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Reviewer(s) Concurs?</a:t>
            </a:r>
            <a:endParaRPr lang="en-US" sz="1200" dirty="0">
              <a:solidFill>
                <a:schemeClr val="tx1"/>
              </a:solidFill>
            </a:endParaRPr>
          </a:p>
        </p:txBody>
      </p:sp>
      <p:sp>
        <p:nvSpPr>
          <p:cNvPr id="11" name="Flowchart: Process 10"/>
          <p:cNvSpPr/>
          <p:nvPr/>
        </p:nvSpPr>
        <p:spPr>
          <a:xfrm>
            <a:off x="565040" y="447789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Deleted</a:t>
            </a:r>
            <a:endParaRPr lang="en-US" sz="1200" dirty="0">
              <a:solidFill>
                <a:srgbClr val="FF0000"/>
              </a:solidFill>
            </a:endParaRPr>
          </a:p>
        </p:txBody>
      </p:sp>
      <p:sp>
        <p:nvSpPr>
          <p:cNvPr id="12" name="Flowchart: Process 11"/>
          <p:cNvSpPr/>
          <p:nvPr/>
        </p:nvSpPr>
        <p:spPr>
          <a:xfrm>
            <a:off x="436311"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Originator Drafts</a:t>
            </a:r>
            <a:endParaRPr lang="en-US" sz="1200" dirty="0">
              <a:solidFill>
                <a:schemeClr val="tx1"/>
              </a:solidFill>
            </a:endParaRPr>
          </a:p>
        </p:txBody>
      </p:sp>
      <p:sp>
        <p:nvSpPr>
          <p:cNvPr id="15" name="Flowchart: Process 14"/>
          <p:cNvSpPr/>
          <p:nvPr/>
        </p:nvSpPr>
        <p:spPr>
          <a:xfrm>
            <a:off x="7457787" y="1378834"/>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a:t>
            </a:r>
          </a:p>
          <a:p>
            <a:pPr algn="ctr"/>
            <a:r>
              <a:rPr lang="en-US" sz="1200" dirty="0" smtClean="0">
                <a:solidFill>
                  <a:schemeClr val="tx1"/>
                </a:solidFill>
              </a:rPr>
              <a:t>Releases</a:t>
            </a:r>
            <a:endParaRPr lang="en-US" sz="1200" dirty="0">
              <a:solidFill>
                <a:schemeClr val="tx1"/>
              </a:solidFill>
            </a:endParaRPr>
          </a:p>
        </p:txBody>
      </p:sp>
      <p:sp>
        <p:nvSpPr>
          <p:cNvPr id="16" name="Flowchart: Process 15"/>
          <p:cNvSpPr/>
          <p:nvPr/>
        </p:nvSpPr>
        <p:spPr>
          <a:xfrm>
            <a:off x="3261249"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Review</a:t>
            </a:r>
            <a:endParaRPr lang="en-US" sz="1200" dirty="0">
              <a:solidFill>
                <a:schemeClr val="tx1"/>
              </a:solidFill>
            </a:endParaRPr>
          </a:p>
        </p:txBody>
      </p:sp>
      <p:sp>
        <p:nvSpPr>
          <p:cNvPr id="17" name="Flowchart: Process 16"/>
          <p:cNvSpPr/>
          <p:nvPr/>
        </p:nvSpPr>
        <p:spPr>
          <a:xfrm>
            <a:off x="1848780" y="2734971"/>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Originator </a:t>
            </a:r>
            <a:r>
              <a:rPr lang="en-US" sz="1200" dirty="0" smtClean="0">
                <a:solidFill>
                  <a:schemeClr val="tx1"/>
                </a:solidFill>
              </a:rPr>
              <a:t>Submits</a:t>
            </a:r>
            <a:endParaRPr lang="en-US" sz="1200" dirty="0">
              <a:solidFill>
                <a:schemeClr val="tx1"/>
              </a:solidFill>
            </a:endParaRPr>
          </a:p>
        </p:txBody>
      </p:sp>
      <p:sp>
        <p:nvSpPr>
          <p:cNvPr id="18" name="Flowchart: Process 17"/>
          <p:cNvSpPr/>
          <p:nvPr/>
        </p:nvSpPr>
        <p:spPr>
          <a:xfrm>
            <a:off x="3277530" y="4013292"/>
            <a:ext cx="914400" cy="365760"/>
          </a:xfrm>
          <a:prstGeom prst="flowChartProcess">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Rework</a:t>
            </a:r>
            <a:endParaRPr lang="en-US" sz="1200" dirty="0">
              <a:solidFill>
                <a:schemeClr val="tx1"/>
              </a:solidFill>
            </a:endParaRPr>
          </a:p>
        </p:txBody>
      </p:sp>
      <p:sp>
        <p:nvSpPr>
          <p:cNvPr id="19" name="Flowchart: Decision 18"/>
          <p:cNvSpPr/>
          <p:nvPr/>
        </p:nvSpPr>
        <p:spPr>
          <a:xfrm>
            <a:off x="7000587" y="2506371"/>
            <a:ext cx="1828800" cy="822960"/>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PM Releases?</a:t>
            </a:r>
            <a:endParaRPr lang="en-US" sz="1200" dirty="0">
              <a:solidFill>
                <a:schemeClr val="tx1"/>
              </a:solidFill>
            </a:endParaRPr>
          </a:p>
        </p:txBody>
      </p:sp>
      <p:cxnSp>
        <p:nvCxnSpPr>
          <p:cNvPr id="20" name="Straight Arrow Connector 19"/>
          <p:cNvCxnSpPr>
            <a:stCxn id="7" idx="4"/>
            <a:endCxn id="12" idx="0"/>
          </p:cNvCxnSpPr>
          <p:nvPr/>
        </p:nvCxnSpPr>
        <p:spPr>
          <a:xfrm rot="5400000">
            <a:off x="742268" y="2086575"/>
            <a:ext cx="799639" cy="4971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1808" y="2691421"/>
            <a:ext cx="502061" cy="246221"/>
          </a:xfrm>
          <a:prstGeom prst="rect">
            <a:avLst/>
          </a:prstGeom>
          <a:noFill/>
        </p:spPr>
        <p:txBody>
          <a:bodyPr wrap="none" rtlCol="0">
            <a:spAutoFit/>
          </a:bodyPr>
          <a:lstStyle/>
          <a:p>
            <a:pPr algn="ctr"/>
            <a:r>
              <a:rPr lang="en-US" sz="1000" b="1" dirty="0" smtClean="0"/>
              <a:t>Saved</a:t>
            </a:r>
            <a:endParaRPr lang="en-US" sz="1000" b="1" dirty="0"/>
          </a:p>
        </p:txBody>
      </p:sp>
      <p:cxnSp>
        <p:nvCxnSpPr>
          <p:cNvPr id="24" name="Straight Arrow Connector 23"/>
          <p:cNvCxnSpPr/>
          <p:nvPr/>
        </p:nvCxnSpPr>
        <p:spPr>
          <a:xfrm>
            <a:off x="1350711"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63180"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175649" y="2915480"/>
            <a:ext cx="498069" cy="4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3"/>
          </p:cNvCxnSpPr>
          <p:nvPr/>
        </p:nvCxnSpPr>
        <p:spPr>
          <a:xfrm rot="5400000">
            <a:off x="4456604" y="3064657"/>
            <a:ext cx="866841" cy="13961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2"/>
          <p:cNvCxnSpPr>
            <a:stCxn id="18" idx="0"/>
            <a:endCxn id="17" idx="2"/>
          </p:cNvCxnSpPr>
          <p:nvPr/>
        </p:nvCxnSpPr>
        <p:spPr>
          <a:xfrm rot="16200000" flipV="1">
            <a:off x="2564075" y="2842637"/>
            <a:ext cx="912561" cy="14287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02518" y="2917851"/>
            <a:ext cx="49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32"/>
          <p:cNvCxnSpPr>
            <a:stCxn id="19" idx="2"/>
            <a:endCxn id="18" idx="2"/>
          </p:cNvCxnSpPr>
          <p:nvPr/>
        </p:nvCxnSpPr>
        <p:spPr>
          <a:xfrm rot="5400000">
            <a:off x="5299999" y="1764063"/>
            <a:ext cx="1049721" cy="4180257"/>
          </a:xfrm>
          <a:prstGeom prst="bentConnector3">
            <a:avLst>
              <a:gd name="adj1" fmla="val 1217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0"/>
            <a:endCxn id="15" idx="2"/>
          </p:cNvCxnSpPr>
          <p:nvPr/>
        </p:nvCxnSpPr>
        <p:spPr>
          <a:xfrm flipV="1">
            <a:off x="7914987" y="1744594"/>
            <a:ext cx="0" cy="761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32"/>
          <p:cNvCxnSpPr>
            <a:stCxn id="12" idx="1"/>
            <a:endCxn id="11" idx="1"/>
          </p:cNvCxnSpPr>
          <p:nvPr/>
        </p:nvCxnSpPr>
        <p:spPr>
          <a:xfrm rot="10800000" flipH="1" flipV="1">
            <a:off x="436310" y="2917850"/>
            <a:ext cx="128729" cy="1742923"/>
          </a:xfrm>
          <a:prstGeom prst="bentConnector3">
            <a:avLst>
              <a:gd name="adj1" fmla="val -1775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32"/>
          <p:cNvCxnSpPr>
            <a:stCxn id="18" idx="1"/>
            <a:endCxn id="11" idx="3"/>
          </p:cNvCxnSpPr>
          <p:nvPr/>
        </p:nvCxnSpPr>
        <p:spPr>
          <a:xfrm rot="10800000" flipV="1">
            <a:off x="1479440" y="4196172"/>
            <a:ext cx="1798090" cy="464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7992" y="2325661"/>
            <a:ext cx="601447" cy="246221"/>
          </a:xfrm>
          <a:prstGeom prst="rect">
            <a:avLst/>
          </a:prstGeom>
          <a:noFill/>
        </p:spPr>
        <p:txBody>
          <a:bodyPr wrap="none" rtlCol="0">
            <a:spAutoFit/>
          </a:bodyPr>
          <a:lstStyle/>
          <a:p>
            <a:pPr algn="ctr"/>
            <a:r>
              <a:rPr lang="en-US" sz="1000" b="1" dirty="0" smtClean="0"/>
              <a:t>Created</a:t>
            </a:r>
            <a:endParaRPr lang="en-US" sz="1000" b="1" dirty="0"/>
          </a:p>
        </p:txBody>
      </p:sp>
      <p:sp>
        <p:nvSpPr>
          <p:cNvPr id="56" name="TextBox 55"/>
          <p:cNvSpPr txBox="1"/>
          <p:nvPr/>
        </p:nvSpPr>
        <p:spPr>
          <a:xfrm>
            <a:off x="2634921" y="2516144"/>
            <a:ext cx="742511" cy="246221"/>
          </a:xfrm>
          <a:prstGeom prst="rect">
            <a:avLst/>
          </a:prstGeom>
          <a:noFill/>
        </p:spPr>
        <p:txBody>
          <a:bodyPr wrap="none" rtlCol="0">
            <a:spAutoFit/>
          </a:bodyPr>
          <a:lstStyle/>
          <a:p>
            <a:pPr algn="ctr"/>
            <a:r>
              <a:rPr lang="en-US" sz="1000" b="1" dirty="0" smtClean="0"/>
              <a:t>Submitted</a:t>
            </a:r>
            <a:endParaRPr lang="en-US" sz="1000" b="1" dirty="0"/>
          </a:p>
        </p:txBody>
      </p:sp>
      <p:sp>
        <p:nvSpPr>
          <p:cNvPr id="57" name="TextBox 56"/>
          <p:cNvSpPr txBox="1"/>
          <p:nvPr/>
        </p:nvSpPr>
        <p:spPr>
          <a:xfrm>
            <a:off x="4110351" y="2678070"/>
            <a:ext cx="707245" cy="246221"/>
          </a:xfrm>
          <a:prstGeom prst="rect">
            <a:avLst/>
          </a:prstGeom>
          <a:noFill/>
        </p:spPr>
        <p:txBody>
          <a:bodyPr wrap="none" rtlCol="0">
            <a:spAutoFit/>
          </a:bodyPr>
          <a:lstStyle/>
          <a:p>
            <a:pPr algn="ctr"/>
            <a:r>
              <a:rPr lang="en-US" sz="1000" b="1" dirty="0" smtClean="0"/>
              <a:t>Reviewed</a:t>
            </a:r>
            <a:endParaRPr lang="en-US" sz="1000" b="1" dirty="0"/>
          </a:p>
        </p:txBody>
      </p:sp>
      <p:sp>
        <p:nvSpPr>
          <p:cNvPr id="58" name="TextBox 57"/>
          <p:cNvSpPr txBox="1"/>
          <p:nvPr/>
        </p:nvSpPr>
        <p:spPr>
          <a:xfrm>
            <a:off x="6384305" y="2678070"/>
            <a:ext cx="734496" cy="246221"/>
          </a:xfrm>
          <a:prstGeom prst="rect">
            <a:avLst/>
          </a:prstGeom>
          <a:noFill/>
        </p:spPr>
        <p:txBody>
          <a:bodyPr wrap="none" rtlCol="0">
            <a:spAutoFit/>
          </a:bodyPr>
          <a:lstStyle/>
          <a:p>
            <a:pPr algn="ctr"/>
            <a:r>
              <a:rPr lang="en-US" sz="1000" b="1" dirty="0" smtClean="0"/>
              <a:t>Concurred</a:t>
            </a:r>
            <a:endParaRPr lang="en-US" sz="1000" b="1" dirty="0"/>
          </a:p>
        </p:txBody>
      </p:sp>
      <p:sp>
        <p:nvSpPr>
          <p:cNvPr id="59" name="TextBox 58"/>
          <p:cNvSpPr txBox="1"/>
          <p:nvPr/>
        </p:nvSpPr>
        <p:spPr>
          <a:xfrm>
            <a:off x="7939666" y="2006640"/>
            <a:ext cx="663963" cy="246221"/>
          </a:xfrm>
          <a:prstGeom prst="rect">
            <a:avLst/>
          </a:prstGeom>
          <a:noFill/>
        </p:spPr>
        <p:txBody>
          <a:bodyPr wrap="none" rtlCol="0">
            <a:spAutoFit/>
          </a:bodyPr>
          <a:lstStyle/>
          <a:p>
            <a:pPr algn="ctr"/>
            <a:r>
              <a:rPr lang="en-US" sz="1000" b="1" dirty="0" smtClean="0"/>
              <a:t>Released</a:t>
            </a:r>
            <a:endParaRPr lang="en-US" sz="1000" b="1" dirty="0"/>
          </a:p>
        </p:txBody>
      </p:sp>
      <p:sp>
        <p:nvSpPr>
          <p:cNvPr id="60" name="TextBox 59"/>
          <p:cNvSpPr txBox="1"/>
          <p:nvPr/>
        </p:nvSpPr>
        <p:spPr>
          <a:xfrm>
            <a:off x="6799803" y="4305362"/>
            <a:ext cx="1109599" cy="246221"/>
          </a:xfrm>
          <a:prstGeom prst="rect">
            <a:avLst/>
          </a:prstGeom>
          <a:noFill/>
        </p:spPr>
        <p:txBody>
          <a:bodyPr wrap="none" rtlCol="0">
            <a:spAutoFit/>
          </a:bodyPr>
          <a:lstStyle/>
          <a:p>
            <a:pPr algn="ctr"/>
            <a:r>
              <a:rPr lang="en-US" sz="1000" b="1" dirty="0" smtClean="0"/>
              <a:t>Rejected/</a:t>
            </a:r>
            <a:r>
              <a:rPr lang="en-US" sz="1000" b="1" dirty="0" smtClean="0">
                <a:solidFill>
                  <a:srgbClr val="FF0000"/>
                </a:solidFill>
              </a:rPr>
              <a:t>Reopen</a:t>
            </a:r>
            <a:endParaRPr lang="en-US" sz="1000" b="1" dirty="0">
              <a:solidFill>
                <a:srgbClr val="FF0000"/>
              </a:solidFill>
            </a:endParaRPr>
          </a:p>
        </p:txBody>
      </p:sp>
      <p:sp>
        <p:nvSpPr>
          <p:cNvPr id="61" name="TextBox 60"/>
          <p:cNvSpPr txBox="1"/>
          <p:nvPr/>
        </p:nvSpPr>
        <p:spPr>
          <a:xfrm>
            <a:off x="4902293" y="3949951"/>
            <a:ext cx="647934" cy="246221"/>
          </a:xfrm>
          <a:prstGeom prst="rect">
            <a:avLst/>
          </a:prstGeom>
          <a:noFill/>
        </p:spPr>
        <p:txBody>
          <a:bodyPr wrap="none" rtlCol="0">
            <a:spAutoFit/>
          </a:bodyPr>
          <a:lstStyle/>
          <a:p>
            <a:pPr algn="ctr"/>
            <a:r>
              <a:rPr lang="en-US" sz="1000" b="1" dirty="0" smtClean="0"/>
              <a:t>Rejected</a:t>
            </a:r>
            <a:endParaRPr lang="en-US" sz="1000" b="1" dirty="0"/>
          </a:p>
        </p:txBody>
      </p:sp>
      <p:sp>
        <p:nvSpPr>
          <p:cNvPr id="62" name="TextBox 61"/>
          <p:cNvSpPr txBox="1"/>
          <p:nvPr/>
        </p:nvSpPr>
        <p:spPr>
          <a:xfrm>
            <a:off x="2304218" y="3297491"/>
            <a:ext cx="753732" cy="246221"/>
          </a:xfrm>
          <a:prstGeom prst="rect">
            <a:avLst/>
          </a:prstGeom>
          <a:noFill/>
        </p:spPr>
        <p:txBody>
          <a:bodyPr wrap="none" rtlCol="0">
            <a:spAutoFit/>
          </a:bodyPr>
          <a:lstStyle/>
          <a:p>
            <a:pPr algn="ctr"/>
            <a:r>
              <a:rPr lang="en-US" sz="1000" b="1" dirty="0" smtClean="0"/>
              <a:t>Reworking</a:t>
            </a:r>
            <a:endParaRPr lang="en-US" sz="1000" b="1" dirty="0"/>
          </a:p>
        </p:txBody>
      </p:sp>
      <p:sp>
        <p:nvSpPr>
          <p:cNvPr id="63" name="TextBox 62"/>
          <p:cNvSpPr txBox="1"/>
          <p:nvPr/>
        </p:nvSpPr>
        <p:spPr>
          <a:xfrm>
            <a:off x="1732108" y="4414552"/>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4" name="TextBox 63"/>
          <p:cNvSpPr txBox="1"/>
          <p:nvPr/>
        </p:nvSpPr>
        <p:spPr>
          <a:xfrm>
            <a:off x="211709" y="4168331"/>
            <a:ext cx="603050" cy="246221"/>
          </a:xfrm>
          <a:prstGeom prst="rect">
            <a:avLst/>
          </a:prstGeom>
          <a:noFill/>
        </p:spPr>
        <p:txBody>
          <a:bodyPr wrap="none" rtlCol="0">
            <a:spAutoFit/>
          </a:bodyPr>
          <a:lstStyle/>
          <a:p>
            <a:pPr algn="ctr"/>
            <a:r>
              <a:rPr lang="en-US" sz="1000" b="1" dirty="0" smtClean="0"/>
              <a:t>Deleted</a:t>
            </a:r>
            <a:endParaRPr lang="en-US" sz="1000" b="1" dirty="0"/>
          </a:p>
        </p:txBody>
      </p:sp>
      <p:sp>
        <p:nvSpPr>
          <p:cNvPr id="68" name="TextBox 67"/>
          <p:cNvSpPr txBox="1"/>
          <p:nvPr/>
        </p:nvSpPr>
        <p:spPr>
          <a:xfrm>
            <a:off x="7716882" y="2514907"/>
            <a:ext cx="445567" cy="769135"/>
          </a:xfrm>
          <a:prstGeom prst="rect">
            <a:avLst/>
          </a:prstGeom>
          <a:noFill/>
        </p:spPr>
        <p:txBody>
          <a:bodyPr wrap="square" rtlCol="0">
            <a:spAutoFit/>
          </a:bodyPr>
          <a:lstStyle/>
          <a:p>
            <a:r>
              <a:rPr lang="en-US" sz="4400" dirty="0" smtClean="0">
                <a:solidFill>
                  <a:srgbClr val="FF0000"/>
                </a:solidFill>
              </a:rPr>
              <a:t>?</a:t>
            </a:r>
            <a:endParaRPr lang="en-US" sz="4400" dirty="0">
              <a:solidFill>
                <a:srgbClr val="FF0000"/>
              </a:solidFill>
            </a:endParaRPr>
          </a:p>
        </p:txBody>
      </p:sp>
      <p:sp>
        <p:nvSpPr>
          <p:cNvPr id="38" name="TextBox 37"/>
          <p:cNvSpPr txBox="1"/>
          <p:nvPr/>
        </p:nvSpPr>
        <p:spPr>
          <a:xfrm>
            <a:off x="657597" y="3136232"/>
            <a:ext cx="510076" cy="246221"/>
          </a:xfrm>
          <a:prstGeom prst="rect">
            <a:avLst/>
          </a:prstGeom>
          <a:noFill/>
        </p:spPr>
        <p:txBody>
          <a:bodyPr wrap="none" rtlCol="0">
            <a:spAutoFit/>
          </a:bodyPr>
          <a:lstStyle/>
          <a:p>
            <a:pPr algn="ctr"/>
            <a:r>
              <a:rPr lang="en-US" sz="1000" b="1" dirty="0" smtClean="0">
                <a:solidFill>
                  <a:srgbClr val="FF0000"/>
                </a:solidFill>
              </a:rPr>
              <a:t>Copy?</a:t>
            </a:r>
            <a:endParaRPr lang="en-US" sz="1000" b="1" dirty="0">
              <a:solidFill>
                <a:srgbClr val="FF0000"/>
              </a:solidFill>
            </a:endParaRPr>
          </a:p>
        </p:txBody>
      </p:sp>
    </p:spTree>
    <p:extLst>
      <p:ext uri="{BB962C8B-B14F-4D97-AF65-F5344CB8AC3E}">
        <p14:creationId xmlns:p14="http://schemas.microsoft.com/office/powerpoint/2010/main" val="1542465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lstStyle/>
          <a:p>
            <a:r>
              <a:rPr lang="en-US" dirty="0" smtClean="0"/>
              <a:t>Current PCD Entry Screen</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8</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a:t>
            </a:r>
            <a:r>
              <a:rPr lang="en-US" sz="1000" dirty="0" smtClean="0"/>
              <a:t>4/26/2017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r>
              <a:rPr lang="en-US" sz="1000" dirty="0" smtClean="0"/>
              <a:t>Belford</a:t>
            </a:r>
            <a:r>
              <a:rPr lang="en-US" sz="1000" dirty="0"/>
              <a:t>, Eugene</a:t>
            </a:r>
            <a:r>
              <a:rPr lang="en-US" sz="1000" b="1" dirty="0"/>
              <a:t>   </a:t>
            </a:r>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2057400" y="246553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520809" y="163800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Callout 1 40"/>
          <p:cNvSpPr/>
          <p:nvPr/>
        </p:nvSpPr>
        <p:spPr>
          <a:xfrm>
            <a:off x="5158935" y="3890516"/>
            <a:ext cx="3489765" cy="719591"/>
          </a:xfrm>
          <a:prstGeom prst="borderCallout1">
            <a:avLst>
              <a:gd name="adj1" fmla="val 41252"/>
              <a:gd name="adj2" fmla="val -1774"/>
              <a:gd name="adj3" fmla="val 21253"/>
              <a:gd name="adj4" fmla="val -5472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ARCI?</a:t>
            </a:r>
          </a:p>
          <a:p>
            <a:r>
              <a:rPr lang="en-US" sz="1200" dirty="0">
                <a:solidFill>
                  <a:schemeClr val="tx1"/>
                </a:solidFill>
              </a:rPr>
              <a:t>17-ARCI FY17 TI16 Production-LMDM-PCD00016</a:t>
            </a:r>
          </a:p>
        </p:txBody>
      </p:sp>
    </p:spTree>
    <p:extLst>
      <p:ext uri="{BB962C8B-B14F-4D97-AF65-F5344CB8AC3E}">
        <p14:creationId xmlns:p14="http://schemas.microsoft.com/office/powerpoint/2010/main" val="1654102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8" y="89826"/>
            <a:ext cx="7886700" cy="794899"/>
          </a:xfrm>
        </p:spPr>
        <p:txBody>
          <a:bodyPr>
            <a:normAutofit/>
          </a:bodyPr>
          <a:lstStyle/>
          <a:p>
            <a:r>
              <a:rPr lang="en-US" dirty="0" smtClean="0"/>
              <a:t>Draft From PCD Tracker</a:t>
            </a:r>
            <a:endParaRPr lang="en-US" dirty="0"/>
          </a:p>
        </p:txBody>
      </p:sp>
      <p:sp>
        <p:nvSpPr>
          <p:cNvPr id="4" name="Date Placeholder 3"/>
          <p:cNvSpPr>
            <a:spLocks noGrp="1"/>
          </p:cNvSpPr>
          <p:nvPr>
            <p:ph type="dt" sz="half" idx="10"/>
          </p:nvPr>
        </p:nvSpPr>
        <p:spPr/>
        <p:txBody>
          <a:bodyPr/>
          <a:lstStyle/>
          <a:p>
            <a:r>
              <a:rPr lang="en-US" dirty="0"/>
              <a:t>5/9/2017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E4F1F3-89CE-45FD-84A5-5DB6D4995480}" type="slidenum">
              <a:rPr lang="en-US" smtClean="0"/>
              <a:t>9</a:t>
            </a:fld>
            <a:endParaRPr lang="en-US" dirty="0"/>
          </a:p>
        </p:txBody>
      </p:sp>
      <p:sp>
        <p:nvSpPr>
          <p:cNvPr id="98" name="Rectangle 97"/>
          <p:cNvSpPr/>
          <p:nvPr/>
        </p:nvSpPr>
        <p:spPr>
          <a:xfrm>
            <a:off x="301284" y="766844"/>
            <a:ext cx="8549753" cy="5139869"/>
          </a:xfrm>
          <a:prstGeom prst="rect">
            <a:avLst/>
          </a:prstGeom>
          <a:ln>
            <a:solidFill>
              <a:schemeClr val="tx1"/>
            </a:solidFill>
          </a:ln>
        </p:spPr>
        <p:txBody>
          <a:bodyPr wrap="square">
            <a:spAutoFit/>
          </a:bodyPr>
          <a:lstStyle/>
          <a:p>
            <a:pPr>
              <a:tabLst>
                <a:tab pos="1144588" algn="l"/>
                <a:tab pos="4171950" algn="l"/>
              </a:tabLst>
            </a:pPr>
            <a:r>
              <a:rPr lang="en-US" sz="1000" b="1" dirty="0" smtClean="0">
                <a:solidFill>
                  <a:srgbClr val="FF0000"/>
                </a:solidFill>
              </a:rPr>
              <a:t>*</a:t>
            </a:r>
            <a:r>
              <a:rPr lang="en-US" sz="1000" b="1" dirty="0" smtClean="0"/>
              <a:t> </a:t>
            </a:r>
            <a:r>
              <a:rPr lang="en-US" sz="1000" b="1" dirty="0"/>
              <a:t>= Required Field New PCD  </a:t>
            </a:r>
          </a:p>
          <a:p>
            <a:pPr>
              <a:tabLst>
                <a:tab pos="1144588" algn="l"/>
                <a:tab pos="4171950" algn="l"/>
              </a:tabLst>
            </a:pPr>
            <a:r>
              <a:rPr lang="en-US" sz="1000" b="1" dirty="0"/>
              <a:t> </a:t>
            </a:r>
          </a:p>
          <a:p>
            <a:pPr>
              <a:tabLst>
                <a:tab pos="1144588" algn="l"/>
                <a:tab pos="4171950" algn="l"/>
              </a:tabLst>
            </a:pPr>
            <a:r>
              <a:rPr lang="en-US" sz="1000" b="1" dirty="0" smtClean="0"/>
              <a:t>PCD:	</a:t>
            </a:r>
            <a:r>
              <a:rPr lang="en-US" sz="1000" dirty="0" smtClean="0"/>
              <a:t>Draft-001316</a:t>
            </a:r>
            <a:r>
              <a:rPr lang="en-US" sz="1000" b="1" dirty="0" smtClean="0"/>
              <a:t> 	Date:	0</a:t>
            </a:r>
            <a:r>
              <a:rPr lang="en-US" sz="1000" dirty="0" smtClean="0"/>
              <a:t>5/09/2017</a:t>
            </a:r>
            <a:r>
              <a:rPr lang="en-US" sz="1000" b="1" dirty="0" smtClean="0"/>
              <a:t>   </a:t>
            </a:r>
            <a:endParaRPr lang="en-US" sz="1000" b="1" dirty="0"/>
          </a:p>
          <a:p>
            <a:pPr>
              <a:tabLst>
                <a:tab pos="1144588" algn="l"/>
                <a:tab pos="4171950" algn="l"/>
              </a:tabLst>
            </a:pPr>
            <a:r>
              <a:rPr lang="en-US" sz="1000" b="1" dirty="0" smtClean="0"/>
              <a:t>Current Status:	</a:t>
            </a:r>
            <a:r>
              <a:rPr lang="en-US" sz="1000" dirty="0" smtClean="0"/>
              <a:t>New</a:t>
            </a:r>
            <a:r>
              <a:rPr lang="en-US" sz="1000" b="1" dirty="0" smtClean="0"/>
              <a:t> 	Revision:	</a:t>
            </a:r>
            <a:r>
              <a:rPr lang="en-US" sz="1000" dirty="0" smtClean="0"/>
              <a:t>New</a:t>
            </a:r>
            <a:r>
              <a:rPr lang="en-US" sz="1000" b="1" dirty="0" smtClean="0"/>
              <a:t>   </a:t>
            </a:r>
            <a:endParaRPr lang="en-US" sz="1000" b="1" dirty="0"/>
          </a:p>
          <a:p>
            <a:pPr>
              <a:tabLst>
                <a:tab pos="1144588" algn="l"/>
                <a:tab pos="4171950" algn="l"/>
              </a:tabLst>
            </a:pPr>
            <a:r>
              <a:rPr lang="en-US" sz="1000" b="1" dirty="0"/>
              <a:t>Department</a:t>
            </a:r>
            <a:r>
              <a:rPr lang="en-US" sz="1000" b="1" dirty="0">
                <a:solidFill>
                  <a:srgbClr val="FF0000"/>
                </a:solidFill>
              </a:rPr>
              <a:t>*</a:t>
            </a:r>
            <a:r>
              <a:rPr lang="en-US" sz="1000" b="1" dirty="0"/>
              <a:t>: </a:t>
            </a:r>
            <a:r>
              <a:rPr lang="en-US" sz="1000" b="1" dirty="0" smtClean="0"/>
              <a:t>		Originator:	</a:t>
            </a:r>
            <a:endParaRPr lang="en-US" sz="1000" b="1" dirty="0"/>
          </a:p>
          <a:p>
            <a:pPr>
              <a:tabLst>
                <a:tab pos="1144588" algn="l"/>
                <a:tab pos="4171950" algn="l"/>
              </a:tabLst>
            </a:pPr>
            <a:r>
              <a:rPr lang="en-US" sz="1000" b="1" dirty="0"/>
              <a:t>Subject</a:t>
            </a:r>
            <a:r>
              <a:rPr lang="en-US" sz="1000" b="1" dirty="0" smtClean="0">
                <a:solidFill>
                  <a:srgbClr val="FF0000"/>
                </a:solidFill>
              </a:rPr>
              <a:t>*</a:t>
            </a:r>
            <a:r>
              <a:rPr lang="en-US" sz="1000" b="1" dirty="0" smtClean="0"/>
              <a:t>:		Due </a:t>
            </a:r>
            <a:r>
              <a:rPr lang="en-US" sz="1000" b="1" dirty="0"/>
              <a:t>Date:      </a:t>
            </a:r>
            <a:r>
              <a:rPr lang="en-US" sz="1000" b="1" dirty="0" smtClean="0"/>
              <a:t>		</a:t>
            </a:r>
            <a:r>
              <a:rPr lang="en-US" sz="1000" u="sng" dirty="0" smtClean="0">
                <a:solidFill>
                  <a:schemeClr val="accent1">
                    <a:lumMod val="75000"/>
                  </a:schemeClr>
                </a:solidFill>
              </a:rPr>
              <a:t>Calendar</a:t>
            </a:r>
            <a:r>
              <a:rPr lang="en-US" sz="1000" b="1" dirty="0" smtClean="0"/>
              <a:t>  </a:t>
            </a:r>
            <a:endParaRPr lang="en-US" sz="1000" b="1" dirty="0"/>
          </a:p>
          <a:p>
            <a:pPr>
              <a:tabLst>
                <a:tab pos="1144588" algn="l"/>
                <a:tab pos="4171950" algn="l"/>
              </a:tabLst>
            </a:pPr>
            <a:r>
              <a:rPr lang="en-US" sz="1000" b="1" dirty="0"/>
              <a:t>Classification</a:t>
            </a:r>
            <a:r>
              <a:rPr lang="en-US" sz="1000" b="1" dirty="0">
                <a:solidFill>
                  <a:srgbClr val="FF0000"/>
                </a:solidFill>
              </a:rPr>
              <a:t>*</a:t>
            </a:r>
            <a:r>
              <a:rPr lang="en-US" sz="1000" b="1" dirty="0"/>
              <a:t>: </a:t>
            </a:r>
            <a:r>
              <a:rPr lang="en-US" sz="1000" b="1" dirty="0" smtClean="0"/>
              <a:t>		Third </a:t>
            </a:r>
            <a:r>
              <a:rPr lang="en-US" sz="1000" b="1" dirty="0"/>
              <a:t>Party Proprietary Information</a:t>
            </a:r>
            <a:r>
              <a:rPr lang="en-US" sz="1000" b="1" dirty="0" smtClean="0"/>
              <a:t>:</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smtClean="0"/>
              <a:t>		Organizational </a:t>
            </a:r>
            <a:r>
              <a:rPr lang="en-US" sz="1000" b="1" dirty="0"/>
              <a:t>Conflict of Interest (OCI):     </a:t>
            </a:r>
          </a:p>
          <a:p>
            <a:pPr>
              <a:tabLst>
                <a:tab pos="1144588" algn="l"/>
                <a:tab pos="4171950" algn="l"/>
              </a:tabLst>
            </a:pPr>
            <a:r>
              <a:rPr lang="en-US" sz="1000" b="1" dirty="0" smtClean="0"/>
              <a:t>Contract(s</a:t>
            </a:r>
            <a:r>
              <a:rPr lang="en-US" sz="1000" b="1" dirty="0"/>
              <a:t>) / Purchase Order(s)</a:t>
            </a:r>
            <a:r>
              <a:rPr lang="en-US" sz="1000" b="1" dirty="0">
                <a:solidFill>
                  <a:srgbClr val="FF0000"/>
                </a:solidFill>
              </a:rPr>
              <a:t>*</a:t>
            </a:r>
            <a:r>
              <a:rPr lang="en-US" sz="1000" b="1" dirty="0"/>
              <a:t>: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Approver(s)</a:t>
            </a:r>
            <a:r>
              <a:rPr lang="en-US" sz="1000" b="1" dirty="0">
                <a:solidFill>
                  <a:srgbClr val="FF0000"/>
                </a:solidFill>
              </a:rPr>
              <a:t>*</a:t>
            </a:r>
            <a:r>
              <a:rPr lang="en-US" sz="1000" b="1" dirty="0"/>
              <a:t>:</a:t>
            </a:r>
          </a:p>
          <a:p>
            <a:pPr>
              <a:tabLst>
                <a:tab pos="1144588" algn="l"/>
                <a:tab pos="4171950" algn="l"/>
              </a:tabLst>
            </a:pPr>
            <a:r>
              <a:rPr lang="en-US" sz="800" i="1" dirty="0" smtClean="0"/>
              <a:t>(</a:t>
            </a:r>
            <a:r>
              <a:rPr lang="en-US" sz="800" i="1" dirty="0"/>
              <a:t>A) = Approved;  (R) = Rework;  (P) = Pending;  (X) = No Action Required   </a:t>
            </a:r>
          </a:p>
          <a:p>
            <a:pPr>
              <a:tabLst>
                <a:tab pos="1144588" algn="l"/>
                <a:tab pos="4171950" algn="l"/>
              </a:tabLst>
            </a:pPr>
            <a:r>
              <a:rPr lang="en-US" sz="1000" b="1" dirty="0"/>
              <a:t>  </a:t>
            </a:r>
          </a:p>
          <a:p>
            <a:pPr>
              <a:tabLst>
                <a:tab pos="1144588" algn="l"/>
                <a:tab pos="4171950" algn="l"/>
              </a:tabLst>
            </a:pPr>
            <a:r>
              <a:rPr lang="en-US" sz="1000" b="1" dirty="0" smtClean="0"/>
              <a:t>Action </a:t>
            </a:r>
            <a:r>
              <a:rPr lang="en-US" sz="1000" b="1" dirty="0"/>
              <a:t>Responsible Person(s):	 </a:t>
            </a:r>
          </a:p>
          <a:p>
            <a:pPr>
              <a:tabLst>
                <a:tab pos="1144588" algn="l"/>
                <a:tab pos="4171950" algn="l"/>
              </a:tabLst>
            </a:pPr>
            <a:r>
              <a:rPr lang="en-US" sz="1000" b="1" dirty="0"/>
              <a:t>  </a:t>
            </a:r>
          </a:p>
          <a:p>
            <a:pPr>
              <a:tabLst>
                <a:tab pos="1144588" algn="l"/>
                <a:tab pos="4171950" algn="l"/>
              </a:tabLst>
            </a:pPr>
            <a:r>
              <a:rPr lang="en-US" sz="1000" b="1" dirty="0" smtClean="0"/>
              <a:t>Program(s</a:t>
            </a:r>
            <a:r>
              <a:rPr lang="en-US" sz="1000" b="1" dirty="0"/>
              <a:t>)</a:t>
            </a:r>
            <a:r>
              <a:rPr lang="en-US" sz="1000" b="1" dirty="0">
                <a:solidFill>
                  <a:srgbClr val="FF0000"/>
                </a:solidFill>
              </a:rPr>
              <a:t>*</a:t>
            </a:r>
            <a:r>
              <a:rPr lang="en-US" sz="1000" b="1" dirty="0"/>
              <a:t>: </a:t>
            </a:r>
            <a:r>
              <a:rPr lang="en-US" sz="1000" b="1" dirty="0" smtClean="0"/>
              <a:t>		Program </a:t>
            </a:r>
            <a:r>
              <a:rPr lang="en-US" sz="1000" b="1" dirty="0"/>
              <a:t>Recipient(s):</a:t>
            </a:r>
          </a:p>
          <a:p>
            <a:pPr>
              <a:tabLst>
                <a:tab pos="1144588" algn="l"/>
                <a:tab pos="4171950" algn="l"/>
              </a:tabLst>
            </a:pPr>
            <a:r>
              <a:rPr lang="en-US" sz="1000" b="1" dirty="0" smtClean="0"/>
              <a:t>		</a:t>
            </a:r>
            <a:r>
              <a:rPr lang="en-US" sz="800" i="1" dirty="0" smtClean="0"/>
              <a:t>(</a:t>
            </a:r>
            <a:r>
              <a:rPr lang="en-US" sz="800" i="1" dirty="0"/>
              <a:t>Automatically filled based on program(s) selected) </a:t>
            </a:r>
          </a:p>
          <a:p>
            <a:pPr>
              <a:tabLst>
                <a:tab pos="1144588" algn="l"/>
                <a:tab pos="4171950" algn="l"/>
              </a:tabLst>
            </a:pPr>
            <a:endParaRPr lang="en-US" sz="1000" b="1" dirty="0" smtClean="0"/>
          </a:p>
          <a:p>
            <a:pPr>
              <a:tabLst>
                <a:tab pos="1144588" algn="l"/>
                <a:tab pos="4171950" algn="l"/>
              </a:tabLst>
            </a:pPr>
            <a:endParaRPr lang="en-US" sz="1000" b="1" dirty="0"/>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Program to use in PCD number</a:t>
            </a:r>
            <a:r>
              <a:rPr lang="en-US" sz="1000" b="1" dirty="0">
                <a:solidFill>
                  <a:srgbClr val="FF0000"/>
                </a:solidFill>
              </a:rPr>
              <a:t>*</a:t>
            </a:r>
            <a:r>
              <a:rPr lang="en-US" sz="1000" b="1" dirty="0"/>
              <a:t>: </a:t>
            </a:r>
          </a:p>
          <a:p>
            <a:pPr>
              <a:tabLst>
                <a:tab pos="1144588" algn="l"/>
                <a:tab pos="4171950" algn="l"/>
              </a:tabLst>
            </a:pPr>
            <a:r>
              <a:rPr lang="en-US" sz="1000" b="1" dirty="0"/>
              <a:t> </a:t>
            </a:r>
            <a:r>
              <a:rPr lang="en-US" sz="1000" b="1" dirty="0" smtClean="0"/>
              <a:t> </a:t>
            </a:r>
            <a:endParaRPr lang="en-US" sz="1000" b="1" dirty="0"/>
          </a:p>
          <a:p>
            <a:pPr>
              <a:tabLst>
                <a:tab pos="1144588" algn="l"/>
                <a:tab pos="4171950" algn="l"/>
              </a:tabLst>
            </a:pPr>
            <a:r>
              <a:rPr lang="en-US" sz="1000" b="1" dirty="0"/>
              <a:t>Additional Recipient(s): </a:t>
            </a:r>
          </a:p>
          <a:p>
            <a:pPr>
              <a:tabLst>
                <a:tab pos="1144588" algn="l"/>
                <a:tab pos="4171950" algn="l"/>
              </a:tabLst>
            </a:pPr>
            <a:r>
              <a:rPr lang="en-US" sz="1000" b="1" dirty="0" smtClean="0"/>
              <a:t> </a:t>
            </a:r>
            <a:endParaRPr lang="en-US" sz="1000" b="1" dirty="0"/>
          </a:p>
          <a:p>
            <a:pPr>
              <a:tabLst>
                <a:tab pos="1144588" algn="l"/>
                <a:tab pos="4171950" algn="l"/>
              </a:tabLst>
            </a:pPr>
            <a:r>
              <a:rPr lang="en-US" sz="1000" b="1" dirty="0"/>
              <a:t>Work  </a:t>
            </a:r>
            <a:r>
              <a:rPr lang="en-US" sz="1000" b="1" dirty="0" smtClean="0"/>
              <a:t>Package(s):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Action(s) </a:t>
            </a:r>
            <a:r>
              <a:rPr lang="en-US" sz="1000" b="1" dirty="0"/>
              <a:t>/ </a:t>
            </a:r>
            <a:r>
              <a:rPr lang="en-US" sz="1000" b="1" dirty="0" smtClean="0"/>
              <a:t>Comment(s)</a:t>
            </a:r>
            <a:r>
              <a:rPr lang="en-US" sz="1000" b="1" dirty="0" smtClean="0">
                <a:solidFill>
                  <a:srgbClr val="FF0000"/>
                </a:solidFill>
              </a:rPr>
              <a:t>*</a:t>
            </a:r>
            <a:r>
              <a:rPr lang="en-US" sz="1000" b="1" dirty="0" smtClean="0"/>
              <a:t>: </a:t>
            </a:r>
            <a:endParaRPr lang="en-US" sz="1000" b="1" dirty="0"/>
          </a:p>
          <a:p>
            <a:pPr>
              <a:tabLst>
                <a:tab pos="1144588" algn="l"/>
                <a:tab pos="4171950" algn="l"/>
              </a:tabLst>
            </a:pPr>
            <a:r>
              <a:rPr lang="en-US" sz="1000" b="1" dirty="0"/>
              <a:t>  </a:t>
            </a:r>
          </a:p>
          <a:p>
            <a:pPr>
              <a:tabLst>
                <a:tab pos="1144588" algn="l"/>
                <a:tab pos="4171950" algn="l"/>
              </a:tabLst>
            </a:pPr>
            <a:r>
              <a:rPr lang="en-US" sz="1000" b="1" dirty="0" smtClean="0"/>
              <a:t>Reference(s): </a:t>
            </a:r>
            <a:endParaRPr lang="en-US" sz="1000" b="1" dirty="0"/>
          </a:p>
          <a:p>
            <a:pPr>
              <a:tabLst>
                <a:tab pos="1144588" algn="l"/>
                <a:tab pos="4171950" algn="l"/>
              </a:tabLst>
            </a:pPr>
            <a:endParaRPr lang="en-US" sz="1000" b="1" dirty="0" smtClean="0">
              <a:solidFill>
                <a:srgbClr val="FF0000"/>
              </a:solidFill>
            </a:endParaRPr>
          </a:p>
          <a:p>
            <a:pPr>
              <a:tabLst>
                <a:tab pos="1144588" algn="l"/>
                <a:tab pos="4171950" algn="l"/>
              </a:tabLst>
            </a:pPr>
            <a:r>
              <a:rPr lang="en-US" sz="1000" b="1" dirty="0" smtClean="0"/>
              <a:t>Attachment(s):</a:t>
            </a:r>
            <a:endParaRPr lang="en-US" dirty="0"/>
          </a:p>
        </p:txBody>
      </p:sp>
      <p:sp>
        <p:nvSpPr>
          <p:cNvPr id="99" name="Rounded Rectangle 98"/>
          <p:cNvSpPr/>
          <p:nvPr/>
        </p:nvSpPr>
        <p:spPr>
          <a:xfrm>
            <a:off x="3326743"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00" name="Rounded Rectangle 99"/>
          <p:cNvSpPr/>
          <p:nvPr/>
        </p:nvSpPr>
        <p:spPr>
          <a:xfrm>
            <a:off x="4131639" y="549638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01" name="Rounded Rectangle 100"/>
          <p:cNvSpPr/>
          <p:nvPr/>
        </p:nvSpPr>
        <p:spPr>
          <a:xfrm>
            <a:off x="4936535" y="5499345"/>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2" name="Rounded Rectangle 101"/>
          <p:cNvSpPr/>
          <p:nvPr/>
        </p:nvSpPr>
        <p:spPr>
          <a:xfrm>
            <a:off x="181319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Save</a:t>
            </a:r>
            <a:endParaRPr lang="en-US" sz="1000" b="1" dirty="0">
              <a:solidFill>
                <a:schemeClr val="tx1"/>
              </a:solidFill>
            </a:endParaRPr>
          </a:p>
        </p:txBody>
      </p:sp>
      <p:sp>
        <p:nvSpPr>
          <p:cNvPr id="103" name="Rounded Rectangle 102"/>
          <p:cNvSpPr/>
          <p:nvPr/>
        </p:nvSpPr>
        <p:spPr>
          <a:xfrm>
            <a:off x="4168367"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04" name="Rounded Rectangle 103"/>
          <p:cNvSpPr/>
          <p:nvPr/>
        </p:nvSpPr>
        <p:spPr>
          <a:xfrm>
            <a:off x="6606755" y="5983631"/>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Cancel</a:t>
            </a:r>
            <a:endParaRPr lang="en-US" sz="1000" b="1" dirty="0">
              <a:solidFill>
                <a:schemeClr val="tx1"/>
              </a:solidFill>
            </a:endParaRPr>
          </a:p>
        </p:txBody>
      </p:sp>
      <p:sp>
        <p:nvSpPr>
          <p:cNvPr id="106" name="Rectangle 105"/>
          <p:cNvSpPr/>
          <p:nvPr/>
        </p:nvSpPr>
        <p:spPr>
          <a:xfrm>
            <a:off x="2057400" y="549638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2057400" y="5199025"/>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2057400" y="4892743"/>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057400" y="4594154"/>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057400" y="428450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p:cNvSpPr/>
          <p:nvPr/>
        </p:nvSpPr>
        <p:spPr>
          <a:xfrm>
            <a:off x="3326743"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2" name="Rounded Rectangle 111"/>
          <p:cNvSpPr/>
          <p:nvPr/>
        </p:nvSpPr>
        <p:spPr>
          <a:xfrm>
            <a:off x="4131639" y="429044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3" name="Rounded Rectangle 112"/>
          <p:cNvSpPr/>
          <p:nvPr/>
        </p:nvSpPr>
        <p:spPr>
          <a:xfrm>
            <a:off x="1635362"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14" name="Rounded Rectangle 113"/>
          <p:cNvSpPr/>
          <p:nvPr/>
        </p:nvSpPr>
        <p:spPr>
          <a:xfrm>
            <a:off x="2440258" y="340508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View</a:t>
            </a:r>
            <a:endParaRPr lang="en-US" sz="1000" b="1" dirty="0">
              <a:solidFill>
                <a:schemeClr val="tx1"/>
              </a:solidFill>
            </a:endParaRPr>
          </a:p>
        </p:txBody>
      </p:sp>
      <p:sp>
        <p:nvSpPr>
          <p:cNvPr id="115" name="Rounded Rectangle 114"/>
          <p:cNvSpPr/>
          <p:nvPr/>
        </p:nvSpPr>
        <p:spPr>
          <a:xfrm>
            <a:off x="3245154" y="3408048"/>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16" name="Rectangle 115"/>
          <p:cNvSpPr/>
          <p:nvPr/>
        </p:nvSpPr>
        <p:spPr>
          <a:xfrm>
            <a:off x="366019" y="3405087"/>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572000" y="3600543"/>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057400" y="2916684"/>
            <a:ext cx="1187754" cy="3563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tx1"/>
                </a:solidFill>
              </a:rPr>
              <a:t>Mullins, </a:t>
            </a:r>
            <a:r>
              <a:rPr lang="en-US" sz="1000" dirty="0" smtClean="0">
                <a:solidFill>
                  <a:schemeClr val="tx1"/>
                </a:solidFill>
              </a:rPr>
              <a:t>Jeremiyah</a:t>
            </a:r>
          </a:p>
          <a:p>
            <a:r>
              <a:rPr lang="en-US" sz="1000" dirty="0" smtClean="0">
                <a:solidFill>
                  <a:schemeClr val="tx1"/>
                </a:solidFill>
              </a:rPr>
              <a:t>Myers, Janet</a:t>
            </a:r>
            <a:endParaRPr lang="en-US" sz="1000" dirty="0">
              <a:solidFill>
                <a:schemeClr val="tx1"/>
              </a:solidFill>
            </a:endParaRPr>
          </a:p>
        </p:txBody>
      </p:sp>
      <p:sp>
        <p:nvSpPr>
          <p:cNvPr id="119" name="Rounded Rectangle 118"/>
          <p:cNvSpPr/>
          <p:nvPr/>
        </p:nvSpPr>
        <p:spPr>
          <a:xfrm>
            <a:off x="3326743"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0" name="Rounded Rectangle 119"/>
          <p:cNvSpPr/>
          <p:nvPr/>
        </p:nvSpPr>
        <p:spPr>
          <a:xfrm>
            <a:off x="4131639" y="2922624"/>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1" name="Rectangle 120"/>
          <p:cNvSpPr/>
          <p:nvPr/>
        </p:nvSpPr>
        <p:spPr>
          <a:xfrm>
            <a:off x="1714500" y="2471477"/>
            <a:ext cx="1257300" cy="17163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dirty="0" smtClean="0">
                <a:solidFill>
                  <a:prstClr val="black"/>
                </a:solidFill>
              </a:rPr>
              <a:t>Jones, William L. (P)</a:t>
            </a:r>
            <a:endParaRPr lang="en-US" sz="1000" dirty="0">
              <a:solidFill>
                <a:prstClr val="black"/>
              </a:solidFill>
            </a:endParaRPr>
          </a:p>
        </p:txBody>
      </p:sp>
      <p:sp>
        <p:nvSpPr>
          <p:cNvPr id="122" name="Rounded Rectangle 121"/>
          <p:cNvSpPr/>
          <p:nvPr/>
        </p:nvSpPr>
        <p:spPr>
          <a:xfrm>
            <a:off x="3326743"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3" name="Rounded Rectangle 122"/>
          <p:cNvSpPr/>
          <p:nvPr/>
        </p:nvSpPr>
        <p:spPr>
          <a:xfrm>
            <a:off x="4131639" y="2471477"/>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4" name="Rectangle 123"/>
          <p:cNvSpPr/>
          <p:nvPr/>
        </p:nvSpPr>
        <p:spPr>
          <a:xfrm>
            <a:off x="366019" y="1897350"/>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000">
                <a:solidFill>
                  <a:prstClr val="black"/>
                </a:solidFill>
              </a:rPr>
              <a:t>Select One…</a:t>
            </a:r>
            <a:endParaRPr lang="en-US" sz="1000" dirty="0">
              <a:solidFill>
                <a:prstClr val="black"/>
              </a:solidFill>
            </a:endParaRPr>
          </a:p>
        </p:txBody>
      </p:sp>
      <p:sp>
        <p:nvSpPr>
          <p:cNvPr id="125" name="Rounded Rectangle 124"/>
          <p:cNvSpPr/>
          <p:nvPr/>
        </p:nvSpPr>
        <p:spPr>
          <a:xfrm>
            <a:off x="1635362" y="190329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Add</a:t>
            </a:r>
            <a:endParaRPr lang="en-US" sz="1000" b="1" dirty="0">
              <a:solidFill>
                <a:schemeClr val="tx1"/>
              </a:solidFill>
            </a:endParaRPr>
          </a:p>
        </p:txBody>
      </p:sp>
      <p:sp>
        <p:nvSpPr>
          <p:cNvPr id="126" name="Rounded Rectangle 125"/>
          <p:cNvSpPr/>
          <p:nvPr/>
        </p:nvSpPr>
        <p:spPr>
          <a:xfrm>
            <a:off x="3245154" y="1906250"/>
            <a:ext cx="741090" cy="177574"/>
          </a:xfrm>
          <a:prstGeom prst="roundRect">
            <a:avLst/>
          </a:prstGeom>
          <a:solidFill>
            <a:schemeClr val="bg1">
              <a:lumMod val="75000"/>
            </a:schemeClr>
          </a:solidFill>
          <a:ln>
            <a:solidFill>
              <a:schemeClr val="tx1"/>
            </a:solid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Delete</a:t>
            </a:r>
            <a:endParaRPr lang="en-US" sz="1000" b="1" dirty="0">
              <a:solidFill>
                <a:schemeClr val="tx1"/>
              </a:solidFill>
            </a:endParaRPr>
          </a:p>
        </p:txBody>
      </p:sp>
      <p:sp>
        <p:nvSpPr>
          <p:cNvPr id="127" name="Rectangle 126"/>
          <p:cNvSpPr/>
          <p:nvPr/>
        </p:nvSpPr>
        <p:spPr>
          <a:xfrm>
            <a:off x="6719872" y="1751531"/>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719872" y="2026912"/>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5807445" y="1584550"/>
            <a:ext cx="914400" cy="177575"/>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02/01/17</a:t>
            </a:r>
            <a:endParaRPr lang="en-US" sz="1000" dirty="0">
              <a:solidFill>
                <a:schemeClr val="tx1"/>
              </a:solidFill>
            </a:endParaRPr>
          </a:p>
        </p:txBody>
      </p:sp>
      <p:sp>
        <p:nvSpPr>
          <p:cNvPr id="130" name="Rectangle 129"/>
          <p:cNvSpPr/>
          <p:nvPr/>
        </p:nvSpPr>
        <p:spPr>
          <a:xfrm>
            <a:off x="1521330" y="141630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Select One…</a:t>
            </a:r>
            <a:endParaRPr lang="en-US" sz="1000" dirty="0">
              <a:solidFill>
                <a:schemeClr val="tx1"/>
              </a:solidFill>
            </a:endParaRPr>
          </a:p>
        </p:txBody>
      </p:sp>
      <p:sp>
        <p:nvSpPr>
          <p:cNvPr id="131" name="Rectangle 130"/>
          <p:cNvSpPr/>
          <p:nvPr/>
        </p:nvSpPr>
        <p:spPr>
          <a:xfrm>
            <a:off x="1520809" y="1643722"/>
            <a:ext cx="2547024" cy="17185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00" dirty="0">
                <a:solidFill>
                  <a:prstClr val="black"/>
                </a:solidFill>
              </a:rPr>
              <a:t>VA Class (New Con) Delta </a:t>
            </a:r>
            <a:r>
              <a:rPr lang="it-IT" sz="1000" dirty="0" smtClean="0">
                <a:solidFill>
                  <a:prstClr val="black"/>
                </a:solidFill>
              </a:rPr>
              <a:t>Spares</a:t>
            </a:r>
            <a:endParaRPr lang="en-US" sz="1000" dirty="0">
              <a:solidFill>
                <a:prstClr val="black"/>
              </a:solidFill>
            </a:endParaRPr>
          </a:p>
        </p:txBody>
      </p:sp>
      <p:sp>
        <p:nvSpPr>
          <p:cNvPr id="39" name="Action Button: Custom 38">
            <a:hlinkClick r:id="rId3" action="ppaction://hlinksldjump" highlightClick="1"/>
          </p:cNvPr>
          <p:cNvSpPr/>
          <p:nvPr/>
        </p:nvSpPr>
        <p:spPr>
          <a:xfrm>
            <a:off x="7808621" y="6012054"/>
            <a:ext cx="1042416" cy="310040"/>
          </a:xfrm>
          <a:prstGeom prst="actionButtonBlank">
            <a:avLst/>
          </a:prstGeom>
          <a:ln>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chemeClr val="tx1"/>
                </a:solidFill>
                <a:hlinkClick r:id="rId4" action="ppaction://hlinksldjump"/>
              </a:rPr>
              <a:t>Task View</a:t>
            </a:r>
            <a:endParaRPr lang="en-US" sz="1200" b="1" dirty="0">
              <a:solidFill>
                <a:schemeClr val="tx1"/>
              </a:solidFill>
            </a:endParaRPr>
          </a:p>
        </p:txBody>
      </p:sp>
      <p:sp>
        <p:nvSpPr>
          <p:cNvPr id="40" name="Rectangle 39"/>
          <p:cNvSpPr/>
          <p:nvPr/>
        </p:nvSpPr>
        <p:spPr>
          <a:xfrm>
            <a:off x="2183742" y="3950576"/>
            <a:ext cx="914400" cy="17757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Callout 1 40"/>
          <p:cNvSpPr/>
          <p:nvPr/>
        </p:nvSpPr>
        <p:spPr>
          <a:xfrm>
            <a:off x="5158935" y="3890516"/>
            <a:ext cx="3489765" cy="719591"/>
          </a:xfrm>
          <a:prstGeom prst="borderCallout1">
            <a:avLst>
              <a:gd name="adj1" fmla="val 41252"/>
              <a:gd name="adj2" fmla="val -1774"/>
              <a:gd name="adj3" fmla="val 21253"/>
              <a:gd name="adj4" fmla="val -54723"/>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ARCI?</a:t>
            </a:r>
          </a:p>
          <a:p>
            <a:r>
              <a:rPr lang="en-US" sz="1200" dirty="0">
                <a:solidFill>
                  <a:schemeClr val="tx1"/>
                </a:solidFill>
              </a:rPr>
              <a:t>17-ARCI FY17 TI16 Production-LMDM-PCD00016</a:t>
            </a:r>
          </a:p>
        </p:txBody>
      </p:sp>
      <p:sp>
        <p:nvSpPr>
          <p:cNvPr id="42" name="Rectangle 41"/>
          <p:cNvSpPr/>
          <p:nvPr/>
        </p:nvSpPr>
        <p:spPr>
          <a:xfrm>
            <a:off x="5807445" y="1394559"/>
            <a:ext cx="1583955" cy="1693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Mullins, Jeremiyah</a:t>
            </a:r>
            <a:endParaRPr lang="en-US" sz="1000" dirty="0">
              <a:solidFill>
                <a:schemeClr val="tx1"/>
              </a:solidFill>
            </a:endParaRPr>
          </a:p>
        </p:txBody>
      </p:sp>
      <p:sp>
        <p:nvSpPr>
          <p:cNvPr id="43" name="Line Callout 1 42"/>
          <p:cNvSpPr/>
          <p:nvPr/>
        </p:nvSpPr>
        <p:spPr>
          <a:xfrm>
            <a:off x="5232417" y="2427967"/>
            <a:ext cx="3489765" cy="719591"/>
          </a:xfrm>
          <a:prstGeom prst="borderCallout1">
            <a:avLst>
              <a:gd name="adj1" fmla="val 41252"/>
              <a:gd name="adj2" fmla="val -1774"/>
              <a:gd name="adj3" fmla="val 62287"/>
              <a:gd name="adj4" fmla="val -5636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chemeClr val="tx1"/>
                </a:solidFill>
              </a:rPr>
              <a:t>Add the task they are responsible for?</a:t>
            </a:r>
          </a:p>
          <a:p>
            <a:r>
              <a:rPr lang="en-US" sz="1200" dirty="0" smtClean="0">
                <a:solidFill>
                  <a:schemeClr val="tx1"/>
                </a:solidFill>
              </a:rPr>
              <a:t>BOM, hardware List, etc</a:t>
            </a:r>
            <a:r>
              <a:rPr lang="en-US" sz="1200" dirty="0">
                <a:solidFill>
                  <a:schemeClr val="tx1"/>
                </a:solidFill>
              </a:rPr>
              <a:t>.</a:t>
            </a:r>
          </a:p>
        </p:txBody>
      </p:sp>
    </p:spTree>
    <p:extLst>
      <p:ext uri="{BB962C8B-B14F-4D97-AF65-F5344CB8AC3E}">
        <p14:creationId xmlns:p14="http://schemas.microsoft.com/office/powerpoint/2010/main" val="3467493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1458</TotalTime>
  <Words>3974</Words>
  <Application>Microsoft Office PowerPoint</Application>
  <PresentationFormat>On-screen Show (4:3)</PresentationFormat>
  <Paragraphs>1854</Paragraphs>
  <Slides>44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ＭＳ Ｐゴシック</vt:lpstr>
      <vt:lpstr>Arial</vt:lpstr>
      <vt:lpstr>Calibri</vt:lpstr>
      <vt:lpstr>Calibri Light</vt:lpstr>
      <vt:lpstr>Courier New</vt:lpstr>
      <vt:lpstr>Office Theme</vt:lpstr>
      <vt:lpstr>PCD Tracker</vt:lpstr>
      <vt:lpstr>PCD Task View</vt:lpstr>
      <vt:lpstr>PCD Tracker Entry</vt:lpstr>
      <vt:lpstr>PCD Task Maintenance</vt:lpstr>
      <vt:lpstr>PCD Tasker Data Review</vt:lpstr>
      <vt:lpstr>PCD Hardware List Entry</vt:lpstr>
      <vt:lpstr>Hardware List Workflow</vt:lpstr>
      <vt:lpstr>Current PCD Entry Screen</vt:lpstr>
      <vt:lpstr>Draft From PCD Tracker</vt:lpstr>
      <vt:lpstr>View PCD</vt:lpstr>
      <vt:lpstr>View Printable Version</vt:lpstr>
      <vt:lpstr>PCD Task Review/Approve Status</vt:lpstr>
      <vt:lpstr>Approve PCD</vt:lpstr>
      <vt:lpstr>PCD Admin Function</vt:lpstr>
      <vt:lpstr>PCD Tasker Search Parameters</vt:lpstr>
      <vt:lpstr>PCD Tasker Search Results</vt:lpstr>
      <vt:lpstr>PCD Tracker Functions</vt:lpstr>
      <vt:lpstr>Enumeration Helper</vt:lpstr>
      <vt:lpstr>Enumeration Types</vt:lpstr>
      <vt:lpstr>Enumeration Values</vt:lpstr>
      <vt:lpstr>Enumeration Associated Values</vt:lpstr>
      <vt:lpstr>PCD Admin</vt:lpstr>
      <vt:lpstr>Contract Entry</vt:lpstr>
      <vt:lpstr>Program Entry</vt:lpstr>
      <vt:lpstr>User Entry</vt:lpstr>
      <vt:lpstr>PCD Functions</vt:lpstr>
      <vt:lpstr>PCD Contract/Program List</vt:lpstr>
      <vt:lpstr>PCD Summary</vt:lpstr>
      <vt:lpstr>PCD Search</vt:lpstr>
      <vt:lpstr>PCD Report</vt:lpstr>
      <vt:lpstr>PCD Statistics</vt:lpstr>
      <vt:lpstr>PCD Auxiliary Functions</vt:lpstr>
      <vt:lpstr>Classification</vt:lpstr>
      <vt:lpstr>Contract(s) / Purchase Order(s)</vt:lpstr>
      <vt:lpstr>Assign Approver(s)</vt:lpstr>
      <vt:lpstr>Action Responsible Person(s) / Additional Recipient(s)</vt:lpstr>
      <vt:lpstr>Assign Programs</vt:lpstr>
      <vt:lpstr>Attachments</vt:lpstr>
      <vt:lpstr>PCD Notification</vt:lpstr>
      <vt:lpstr>PCD Notification</vt:lpstr>
      <vt:lpstr>PCD Users Guide</vt:lpstr>
      <vt:lpstr>Backup/Reference</vt:lpstr>
      <vt:lpstr>PCD BOM Entry</vt:lpstr>
      <vt:lpstr>PCD BOM Entry</vt:lpstr>
    </vt:vector>
  </TitlesOfParts>
  <Company>Lockheed Martin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 Tracker Update</dc:title>
  <dc:creator>Gene Belford</dc:creator>
  <cp:lastModifiedBy>Gene Belford</cp:lastModifiedBy>
  <cp:revision>131</cp:revision>
  <cp:lastPrinted>2017-05-09T18:42:39Z</cp:lastPrinted>
  <dcterms:created xsi:type="dcterms:W3CDTF">2017-05-02T11:55:07Z</dcterms:created>
  <dcterms:modified xsi:type="dcterms:W3CDTF">2017-05-10T11:22:05Z</dcterms:modified>
</cp:coreProperties>
</file>