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handoutMasterIdLst>
    <p:handoutMasterId r:id="rId56"/>
  </p:handoutMasterIdLst>
  <p:sldIdLst>
    <p:sldId id="256" r:id="rId2"/>
    <p:sldId id="264" r:id="rId3"/>
    <p:sldId id="263" r:id="rId4"/>
    <p:sldId id="260" r:id="rId5"/>
    <p:sldId id="309" r:id="rId6"/>
    <p:sldId id="261" r:id="rId7"/>
    <p:sldId id="270" r:id="rId8"/>
    <p:sldId id="312" r:id="rId9"/>
    <p:sldId id="313" r:id="rId10"/>
    <p:sldId id="314" r:id="rId11"/>
    <p:sldId id="311" r:id="rId12"/>
    <p:sldId id="316" r:id="rId13"/>
    <p:sldId id="315" r:id="rId14"/>
    <p:sldId id="317" r:id="rId15"/>
    <p:sldId id="283" r:id="rId16"/>
    <p:sldId id="279" r:id="rId17"/>
    <p:sldId id="310" r:id="rId18"/>
    <p:sldId id="318" r:id="rId19"/>
    <p:sldId id="268" r:id="rId20"/>
    <p:sldId id="308" r:id="rId21"/>
    <p:sldId id="294" r:id="rId22"/>
    <p:sldId id="295" r:id="rId23"/>
    <p:sldId id="298" r:id="rId24"/>
    <p:sldId id="296" r:id="rId25"/>
    <p:sldId id="297" r:id="rId26"/>
    <p:sldId id="274" r:id="rId27"/>
    <p:sldId id="265" r:id="rId28"/>
    <p:sldId id="290" r:id="rId29"/>
    <p:sldId id="292" r:id="rId30"/>
    <p:sldId id="291" r:id="rId31"/>
    <p:sldId id="289" r:id="rId32"/>
    <p:sldId id="281" r:id="rId33"/>
    <p:sldId id="282" r:id="rId34"/>
    <p:sldId id="285" r:id="rId35"/>
    <p:sldId id="286" r:id="rId36"/>
    <p:sldId id="280" r:id="rId37"/>
    <p:sldId id="275" r:id="rId38"/>
    <p:sldId id="276" r:id="rId39"/>
    <p:sldId id="277" r:id="rId40"/>
    <p:sldId id="271" r:id="rId41"/>
    <p:sldId id="278" r:id="rId42"/>
    <p:sldId id="272" r:id="rId43"/>
    <p:sldId id="288" r:id="rId44"/>
    <p:sldId id="293" r:id="rId45"/>
    <p:sldId id="302" r:id="rId46"/>
    <p:sldId id="299" r:id="rId47"/>
    <p:sldId id="300" r:id="rId48"/>
    <p:sldId id="259" r:id="rId49"/>
    <p:sldId id="306" r:id="rId50"/>
    <p:sldId id="284" r:id="rId51"/>
    <p:sldId id="267" r:id="rId52"/>
    <p:sldId id="304" r:id="rId53"/>
    <p:sldId id="303" r:id="rId5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82293" autoAdjust="0"/>
  </p:normalViewPr>
  <p:slideViewPr>
    <p:cSldViewPr snapToGrid="0" showGuides="1">
      <p:cViewPr varScale="1">
        <p:scale>
          <a:sx n="83" d="100"/>
          <a:sy n="83" d="100"/>
        </p:scale>
        <p:origin x="1578" y="78"/>
      </p:cViewPr>
      <p:guideLst>
        <p:guide orient="horz" pos="2184"/>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5" d="100"/>
          <a:sy n="85" d="100"/>
        </p:scale>
        <p:origin x="304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6326F6-453C-4C63-BE68-BEEA829C6A7E}" type="datetimeFigureOut">
              <a:rPr lang="en-US" smtClean="0"/>
              <a:t>5/22/2017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B74FAAF-E62E-46FC-8FBD-1D8B1C6F3EAA}" type="slidenum">
              <a:rPr lang="en-US" smtClean="0"/>
              <a:t>‹#›</a:t>
            </a:fld>
            <a:endParaRPr lang="en-US"/>
          </a:p>
        </p:txBody>
      </p:sp>
    </p:spTree>
    <p:extLst>
      <p:ext uri="{BB962C8B-B14F-4D97-AF65-F5344CB8AC3E}">
        <p14:creationId xmlns:p14="http://schemas.microsoft.com/office/powerpoint/2010/main" val="1815474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257175"/>
          </a:xfrm>
          <a:prstGeom prst="rect">
            <a:avLst/>
          </a:prstGeom>
        </p:spPr>
        <p:txBody>
          <a:bodyPr vert="horz" lIns="93177" tIns="46589" rIns="93177" bIns="46589" rtlCol="0"/>
          <a:lstStyle>
            <a:lvl1pPr algn="l">
              <a:defRPr sz="1200"/>
            </a:lvl1pPr>
          </a:lstStyle>
          <a:p>
            <a:r>
              <a:rPr lang="en-US" dirty="0" smtClean="0"/>
              <a:t>PCD Tracker Story Board</a:t>
            </a:r>
            <a:endParaRPr lang="en-US" dirty="0"/>
          </a:p>
        </p:txBody>
      </p:sp>
      <p:sp>
        <p:nvSpPr>
          <p:cNvPr id="3" name="Date Placeholder 2"/>
          <p:cNvSpPr>
            <a:spLocks noGrp="1"/>
          </p:cNvSpPr>
          <p:nvPr>
            <p:ph type="dt" idx="1"/>
          </p:nvPr>
        </p:nvSpPr>
        <p:spPr>
          <a:xfrm>
            <a:off x="3970938" y="0"/>
            <a:ext cx="3037840" cy="257175"/>
          </a:xfrm>
          <a:prstGeom prst="rect">
            <a:avLst/>
          </a:prstGeom>
        </p:spPr>
        <p:txBody>
          <a:bodyPr vert="horz" lIns="93177" tIns="46589" rIns="93177" bIns="46589" rtlCol="0"/>
          <a:lstStyle>
            <a:lvl1pPr algn="r">
              <a:defRPr sz="1200"/>
            </a:lvl1pPr>
          </a:lstStyle>
          <a:p>
            <a:fld id="{81D549E1-D908-4C41-8EC0-B78C7FFA6B16}" type="datetimeFigureOut">
              <a:rPr lang="en-US" smtClean="0"/>
              <a:t>5/22/2017</a:t>
            </a:fld>
            <a:endParaRPr lang="en-US"/>
          </a:p>
        </p:txBody>
      </p:sp>
      <p:sp>
        <p:nvSpPr>
          <p:cNvPr id="4" name="Slide Image Placeholder 3"/>
          <p:cNvSpPr>
            <a:spLocks noGrp="1" noRot="1" noChangeAspect="1"/>
          </p:cNvSpPr>
          <p:nvPr>
            <p:ph type="sldImg" idx="2"/>
          </p:nvPr>
        </p:nvSpPr>
        <p:spPr>
          <a:xfrm>
            <a:off x="1414463" y="361928"/>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285751" y="3603581"/>
            <a:ext cx="6429374" cy="5226386"/>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dirty="0"/>
          </a:p>
        </p:txBody>
      </p:sp>
    </p:spTree>
    <p:extLst>
      <p:ext uri="{BB962C8B-B14F-4D97-AF65-F5344CB8AC3E}">
        <p14:creationId xmlns:p14="http://schemas.microsoft.com/office/powerpoint/2010/main" val="370328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version</a:t>
            </a:r>
            <a:r>
              <a:rPr lang="en-US" baseline="0" dirty="0" smtClean="0"/>
              <a:t> of the Draft PCD includes the user functionality to include/exclude data elements within a section from the PCD submission.  In the “Remarks” section the user has previously choose the exclude the remark dated 8/19/2015.  The HMI indicates that the remark is excluded by graying out the data item display.  This tells the user that the remark will excluded from the submitted PCD.  Because the remark is excluded and the selection box checked the “Unhide” button is enabled to allow the user to be able to add the remark back into the PCD.</a:t>
            </a:r>
          </a:p>
          <a:p>
            <a:pPr lvl="0"/>
            <a:endParaRPr lang="en-US" baseline="0" dirty="0" smtClean="0"/>
          </a:p>
          <a:p>
            <a:pPr lvl="0"/>
            <a:r>
              <a:rPr lang="en-US" baseline="0" dirty="0" smtClean="0"/>
              <a:t>In comparison the “References” section has an item that is selected and the “Hide” button enabled.  This allows the user to exclude this item from the PCD if they choose.  If the wishes choose to hide the item they would do so by clicking on the “Hide” button, the item would be grayed as show above with the remarks item.</a:t>
            </a:r>
          </a:p>
          <a:p>
            <a:pPr lvl="0"/>
            <a:endParaRPr lang="en-US" baseline="0" dirty="0" smtClean="0"/>
          </a:p>
          <a:p>
            <a:pPr lvl="0"/>
            <a:r>
              <a:rPr lang="en-US" baseline="0" dirty="0" smtClean="0"/>
              <a:t>If the user were to alter a “Remark”, the alteration would trigger the creation of a audit record capturing the remark’s pre and post content.</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 will allow the user to select</a:t>
            </a:r>
            <a:r>
              <a:rPr lang="en-US" baseline="0" dirty="0" smtClean="0"/>
              <a:t> data items to be include/excluded from the PCD submission.</a:t>
            </a:r>
            <a:endParaRPr lang="en-US" dirty="0" smtClean="0"/>
          </a:p>
          <a:p>
            <a:pPr marL="228600" lvl="0" indent="-228600">
              <a:buFont typeface="+mj-lt"/>
              <a:buAutoNum type="arabicPeriod"/>
            </a:pPr>
            <a:r>
              <a:rPr lang="en-US" dirty="0" smtClean="0"/>
              <a:t>The system will gray out excluded items. </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10</a:t>
            </a:fld>
            <a:endParaRPr lang="en-US"/>
          </a:p>
        </p:txBody>
      </p:sp>
    </p:spTree>
    <p:extLst>
      <p:ext uri="{BB962C8B-B14F-4D97-AF65-F5344CB8AC3E}">
        <p14:creationId xmlns:p14="http://schemas.microsoft.com/office/powerpoint/2010/main" val="419677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baseline="0" dirty="0" smtClean="0"/>
              <a:t>This HMI is intended for the entry of a simple PCDs such as a Delegation of Authority, (DOA).  The user will have selected to create a new PCD from the “PCD Status Review” HMI.  The “Originator” field will be pre-filled with the id of the individual who clicked the “New PCD” button.  The “Add” functions will be the only data entry functions enabled. Once the user was populated a field the “Save” button will be enabled.  Once the user was populated the required fields the “Submit”, and “View” buttons will be enabled.  </a:t>
            </a:r>
          </a:p>
          <a:p>
            <a:pPr lvl="0"/>
            <a:endParaRPr lang="en-US" baseline="0" dirty="0" smtClean="0"/>
          </a:p>
          <a:p>
            <a:pPr lvl="0"/>
            <a:r>
              <a:rPr lang="en-US" baseline="0" dirty="0" smtClean="0"/>
              <a:t>After adding a value to “Approver(s)” section and checking the selection box, the “Delete” function would be enabled.  If the user unchecked the selection, or did delete the selection, the “Delete” function would be disabled.  The same controls would apply to the sections: Program Recipients, Action Responsible Persons, Additional Recipients, Hardware List, and Remarks.  In case of References and Attachments, the “View” function would work in the same fashion as the “Delete” function.  </a:t>
            </a:r>
          </a:p>
          <a:p>
            <a:pPr lvl="0"/>
            <a:endParaRPr lang="en-US" dirty="0" smtClean="0"/>
          </a:p>
          <a:p>
            <a:pPr lvl="0"/>
            <a:r>
              <a:rPr lang="en-US" dirty="0" smtClean="0"/>
              <a:t>Requirements</a:t>
            </a:r>
          </a:p>
          <a:p>
            <a:pPr marL="228600" lvl="0" indent="-228600">
              <a:buFont typeface="+mj-lt"/>
              <a:buAutoNum type="arabicPeriod"/>
            </a:pPr>
            <a:r>
              <a:rPr lang="en-US" dirty="0" smtClean="0"/>
              <a:t>Upon submission of the PCD the</a:t>
            </a:r>
            <a:r>
              <a:rPr lang="en-US" baseline="0" dirty="0" smtClean="0"/>
              <a:t> system will </a:t>
            </a:r>
            <a:r>
              <a:rPr lang="en-US" dirty="0" smtClean="0"/>
              <a:t>check for empty/null required fields</a:t>
            </a:r>
            <a:r>
              <a:rPr lang="en-US" baseline="0" dirty="0" smtClean="0"/>
              <a:t> and if found the system will prompt the user to completed entry of required fields.</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Save</a:t>
            </a:r>
            <a:r>
              <a:rPr lang="en-US" baseline="0" dirty="0" smtClean="0"/>
              <a:t> button will be enabled when at least one data field is filled, and disabled when no data fields are filled.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Submit</a:t>
            </a:r>
            <a:r>
              <a:rPr lang="en-US" baseline="0" dirty="0" smtClean="0"/>
              <a:t> button will be enabled when the required fields are filled, and disabled when a required field(s) are empty/null.</a:t>
            </a:r>
          </a:p>
          <a:p>
            <a:pPr marL="228600" indent="-228600">
              <a:buFont typeface="+mj-lt"/>
              <a:buAutoNum type="arabicPeriod"/>
            </a:pPr>
            <a:r>
              <a:rPr lang="en-US" baseline="0" dirty="0" smtClean="0"/>
              <a:t>When the Submit button is clicked the system will forwarded the to the reviewers/approvers for review.</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11</a:t>
            </a:fld>
            <a:endParaRPr lang="en-US"/>
          </a:p>
        </p:txBody>
      </p:sp>
    </p:spTree>
    <p:extLst>
      <p:ext uri="{BB962C8B-B14F-4D97-AF65-F5344CB8AC3E}">
        <p14:creationId xmlns:p14="http://schemas.microsoft.com/office/powerpoint/2010/main" val="24292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endParaRPr lang="en-US" baseline="0"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12</a:t>
            </a:fld>
            <a:endParaRPr lang="en-US"/>
          </a:p>
        </p:txBody>
      </p:sp>
    </p:spTree>
    <p:extLst>
      <p:ext uri="{BB962C8B-B14F-4D97-AF65-F5344CB8AC3E}">
        <p14:creationId xmlns:p14="http://schemas.microsoft.com/office/powerpoint/2010/main" val="197371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These are the generic</a:t>
            </a:r>
            <a:r>
              <a:rPr lang="en-US" baseline="0" dirty="0" smtClean="0"/>
              <a:t> functions that would be common to the “PCD Status View” and “PCD View”.</a:t>
            </a:r>
          </a:p>
          <a:p>
            <a:pPr marL="171450" lvl="0" indent="-171450">
              <a:buFont typeface="Arial" panose="020B0604020202020204" pitchFamily="34" charset="0"/>
              <a:buChar char="•"/>
            </a:pPr>
            <a:r>
              <a:rPr lang="en-US" baseline="0" dirty="0" smtClean="0"/>
              <a:t>“Pending Approval” and “Pending Approval” could be included in the pre-defined filters.</a:t>
            </a:r>
          </a:p>
          <a:p>
            <a:pPr marL="171450" lvl="0" indent="-171450">
              <a:buFont typeface="Arial" panose="020B0604020202020204" pitchFamily="34" charset="0"/>
              <a:buChar char="•"/>
            </a:pPr>
            <a:r>
              <a:rPr lang="en-US" baseline="0" dirty="0" smtClean="0"/>
              <a:t>The status of the PCD would also be a good filter. (Approved, Closed, Submitted, Reworking, Drafts)</a:t>
            </a:r>
          </a:p>
          <a:p>
            <a:pPr marL="171450" lvl="0" indent="-171450">
              <a:buFont typeface="Arial" panose="020B0604020202020204" pitchFamily="34" charset="0"/>
              <a:buChar char="•"/>
            </a:pPr>
            <a:r>
              <a:rPr lang="en-US" baseline="0" dirty="0" smtClean="0"/>
              <a:t>“New PCD” would be on the “PCD Status View”.</a:t>
            </a:r>
          </a:p>
          <a:p>
            <a:pPr marL="171450" lvl="0" indent="-171450">
              <a:buFont typeface="Arial" panose="020B0604020202020204" pitchFamily="34" charset="0"/>
              <a:buChar char="•"/>
            </a:pPr>
            <a:r>
              <a:rPr lang="en-US" baseline="0" dirty="0" smtClean="0"/>
              <a:t>“PCD Report” uses the “Search Parameters” HMI so could it be incorporated into the “Search Parameters” HMI?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“Approve” would add functionality to the “PCD View”</a:t>
            </a:r>
          </a:p>
          <a:p>
            <a:pPr marL="171450" lvl="0" indent="-171450">
              <a:buFont typeface="Arial" panose="020B0604020202020204" pitchFamily="34" charset="0"/>
              <a:buChar char="•"/>
            </a:pPr>
            <a:r>
              <a:rPr lang="en-US" baseline="0" dirty="0" smtClean="0"/>
              <a:t>“Rework”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“Close”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“Forward”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“Copy to Another PCD” would add functionality to the “PCD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“Home” would be on every HMI, and would take the user back to the “PCD Status View”. </a:t>
            </a:r>
          </a:p>
          <a:p>
            <a:pPr marL="171450" lvl="0" indent="-171450">
              <a:buFont typeface="Arial" panose="020B0604020202020204" pitchFamily="34" charset="0"/>
              <a:buChar char="•"/>
            </a:pPr>
            <a:r>
              <a:rPr lang="en-US" baseline="0" dirty="0" smtClean="0"/>
              <a:t>”Back” would be on </a:t>
            </a:r>
            <a:r>
              <a:rPr lang="en-US" baseline="0" dirty="0" smtClean="0">
                <a:solidFill>
                  <a:srgbClr val="FF0000"/>
                </a:solidFill>
              </a:rPr>
              <a:t>????? HMI</a:t>
            </a:r>
            <a:r>
              <a:rPr lang="en-US" baseline="0" dirty="0" smtClean="0"/>
              <a:t>, and would take the user back to the calling HMI.</a:t>
            </a:r>
          </a:p>
          <a:p>
            <a:pPr marL="171450" lvl="0" indent="-171450">
              <a:buFont typeface="Arial" panose="020B0604020202020204" pitchFamily="34" charset="0"/>
              <a:buChar char="•"/>
            </a:pPr>
            <a:r>
              <a:rPr lang="en-US" baseline="0" dirty="0" smtClean="0"/>
              <a:t>Are “Cancel” and “Back” the same thing?  “Cancel” would be on </a:t>
            </a:r>
            <a:r>
              <a:rPr lang="en-US" baseline="0" dirty="0" smtClean="0">
                <a:solidFill>
                  <a:srgbClr val="FF0000"/>
                </a:solidFill>
              </a:rPr>
              <a:t>?????</a:t>
            </a:r>
            <a:r>
              <a:rPr lang="en-US" baseline="0" dirty="0" smtClean="0"/>
              <a:t> HMI, and </a:t>
            </a:r>
          </a:p>
          <a:p>
            <a:pPr marL="171450" lvl="0" indent="-171450">
              <a:buFont typeface="Arial" panose="020B0604020202020204" pitchFamily="34" charset="0"/>
              <a:buChar char="•"/>
            </a:pPr>
            <a:r>
              <a:rPr lang="en-US" baseline="0" dirty="0" smtClean="0"/>
              <a:t>“Stats” would be on the “PCD Status View”.</a:t>
            </a:r>
          </a:p>
          <a:p>
            <a:pPr marL="171450" lvl="0" indent="-171450">
              <a:buFont typeface="Arial" panose="020B0604020202020204" pitchFamily="34" charset="0"/>
              <a:buChar char="•"/>
            </a:pPr>
            <a:r>
              <a:rPr lang="en-US" baseline="0" dirty="0" smtClean="0"/>
              <a:t>“Help” would be on every HMI, and would open on the help section related to the HMI.</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13</a:t>
            </a:fld>
            <a:endParaRPr lang="en-US"/>
          </a:p>
        </p:txBody>
      </p:sp>
    </p:spTree>
    <p:extLst>
      <p:ext uri="{BB962C8B-B14F-4D97-AF65-F5344CB8AC3E}">
        <p14:creationId xmlns:p14="http://schemas.microsoft.com/office/powerpoint/2010/main" val="263092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endParaRPr lang="en-US" baseline="0"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14</a:t>
            </a:fld>
            <a:endParaRPr lang="en-US"/>
          </a:p>
        </p:txBody>
      </p:sp>
    </p:spTree>
    <p:extLst>
      <p:ext uri="{BB962C8B-B14F-4D97-AF65-F5344CB8AC3E}">
        <p14:creationId xmlns:p14="http://schemas.microsoft.com/office/powerpoint/2010/main" val="419353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 of the PCD data may be viewed. Attachments can be retrieved, however they cannot be added, modified, or deleted from the PCD itself. The PCD state cannot be changed.</a:t>
            </a:r>
          </a:p>
          <a:p>
            <a:pPr lvl="1"/>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15</a:t>
            </a:fld>
            <a:endParaRPr lang="en-US"/>
          </a:p>
        </p:txBody>
      </p:sp>
    </p:spTree>
    <p:extLst>
      <p:ext uri="{BB962C8B-B14F-4D97-AF65-F5344CB8AC3E}">
        <p14:creationId xmlns:p14="http://schemas.microsoft.com/office/powerpoint/2010/main" val="47999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16</a:t>
            </a:fld>
            <a:endParaRPr lang="en-US"/>
          </a:p>
        </p:txBody>
      </p:sp>
    </p:spTree>
    <p:extLst>
      <p:ext uri="{BB962C8B-B14F-4D97-AF65-F5344CB8AC3E}">
        <p14:creationId xmlns:p14="http://schemas.microsoft.com/office/powerpoint/2010/main" val="1938557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Questions</a:t>
            </a:r>
            <a:r>
              <a:rPr lang="en-US" baseline="0" dirty="0" smtClean="0"/>
              <a:t> regarding what like of information should be automatically collected in the background.</a:t>
            </a:r>
          </a:p>
          <a:p>
            <a:pPr lvl="0"/>
            <a:endParaRPr lang="en-US" baseline="0" dirty="0" smtClean="0"/>
          </a:p>
          <a:p>
            <a:pPr lvl="0"/>
            <a:r>
              <a:rPr lang="en-US" baseline="0" dirty="0" smtClean="0"/>
              <a:t>Included data backups as another automatic function that should be performed.</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17</a:t>
            </a:fld>
            <a:endParaRPr lang="en-US"/>
          </a:p>
        </p:txBody>
      </p:sp>
    </p:spTree>
    <p:extLst>
      <p:ext uri="{BB962C8B-B14F-4D97-AF65-F5344CB8AC3E}">
        <p14:creationId xmlns:p14="http://schemas.microsoft.com/office/powerpoint/2010/main" val="236322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endParaRPr lang="en-US" baseline="0"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18</a:t>
            </a:fld>
            <a:endParaRPr lang="en-US"/>
          </a:p>
        </p:txBody>
      </p:sp>
    </p:spTree>
    <p:extLst>
      <p:ext uri="{BB962C8B-B14F-4D97-AF65-F5344CB8AC3E}">
        <p14:creationId xmlns:p14="http://schemas.microsoft.com/office/powerpoint/2010/main" val="2398050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19</a:t>
            </a:fld>
            <a:endParaRPr lang="en-US"/>
          </a:p>
        </p:txBody>
      </p:sp>
    </p:spTree>
    <p:extLst>
      <p:ext uri="{BB962C8B-B14F-4D97-AF65-F5344CB8AC3E}">
        <p14:creationId xmlns:p14="http://schemas.microsoft.com/office/powerpoint/2010/main" val="330717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Upon entry into the PCD Tracker application the user will be shown this HMI with the default PCD filter set to “Not Funded”</a:t>
            </a:r>
            <a:r>
              <a:rPr lang="en-US" baseline="0" dirty="0" smtClean="0"/>
              <a:t>.  User changes to the data being displayed will be saved in the supporting data record.  </a:t>
            </a:r>
            <a:r>
              <a:rPr lang="en-US" baseline="0" dirty="0" smtClean="0">
                <a:solidFill>
                  <a:srgbClr val="FF0000"/>
                </a:solidFill>
              </a:rPr>
              <a:t>(Provide the a Excel like look and feel.)  </a:t>
            </a:r>
            <a:r>
              <a:rPr lang="en-US" dirty="0" smtClean="0"/>
              <a:t>Hyperlinks are available to each PCD which allow the user to work with the corresponding PCD.</a:t>
            </a:r>
            <a:r>
              <a:rPr lang="en-US" baseline="0" dirty="0" smtClean="0"/>
              <a:t>  </a:t>
            </a:r>
          </a:p>
          <a:p>
            <a:pPr lvl="0"/>
            <a:endParaRPr lang="en-US" baseline="0" dirty="0" smtClean="0">
              <a:solidFill>
                <a:srgbClr val="FF0000"/>
              </a:solidFill>
            </a:endParaRPr>
          </a:p>
          <a:p>
            <a:pPr lvl="0"/>
            <a:r>
              <a:rPr lang="en-US" baseline="0" dirty="0" smtClean="0"/>
              <a:t>There are number predefined filters for the PCD data, and an option for the user to search the PCD data using user provided parameters.  Switching between filters with cause the HMI to refresh automatically.  To match the original PCD functionality the &lt;pcd status&gt; were added as filters.  The user can select to display all the data columns or pre-defined sets of columns.</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user clicks on the record’s hyperlink the HMI will change the to the “PCD Tracker Data View” where the user will be able to review and update the task(s) associated with the PCD.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0"/>
            <a:r>
              <a:rPr lang="en-US" baseline="0" dirty="0" smtClean="0"/>
              <a:t>When the user clicks on the “Search Parameters” button the system will display the “PCD Search/Report Parameters” HMI where the user can set the search parameters and either execute the search or generate a PCD report.   </a:t>
            </a:r>
          </a:p>
          <a:p>
            <a:pPr lvl="0"/>
            <a:endParaRPr lang="en-US" baseline="0" dirty="0" smtClean="0"/>
          </a:p>
          <a:p>
            <a:pPr lvl="0"/>
            <a:r>
              <a:rPr lang="en-US" baseline="0" dirty="0" smtClean="0"/>
              <a:t>When the users clicks on the “New PCD Task” button the user will be taken to the “PCD Tracker Entry” HMI where the user can create a new task.</a:t>
            </a:r>
          </a:p>
          <a:p>
            <a:pPr lvl="0"/>
            <a:endParaRPr lang="en-US" baseline="0" dirty="0" smtClean="0"/>
          </a:p>
          <a:p>
            <a:pPr lvl="0"/>
            <a:r>
              <a:rPr lang="en-US" baseline="0" dirty="0" smtClean="0"/>
              <a:t>When the users clicks on the “New PCD” button the user will be taken to the “PCD Entry” HMI where the user can create a new PCD.  This function allows to create a PCD that does not require the completion of tasks such as a delegation of authority.  </a:t>
            </a:r>
          </a:p>
          <a:p>
            <a:pPr lvl="0"/>
            <a:endParaRPr lang="en-US" baseline="0" dirty="0" smtClean="0"/>
          </a:p>
          <a:p>
            <a:pPr lvl="0"/>
            <a:r>
              <a:rPr lang="en-US" dirty="0" smtClean="0"/>
              <a:t>Requirements</a:t>
            </a:r>
          </a:p>
          <a:p>
            <a:pPr marL="228600" lvl="0" indent="-228600">
              <a:buFont typeface="+mj-lt"/>
              <a:buAutoNum type="arabicPeriod"/>
            </a:pPr>
            <a:r>
              <a:rPr lang="en-US" dirty="0" smtClean="0"/>
              <a:t>The system will highlight</a:t>
            </a:r>
            <a:r>
              <a:rPr lang="en-US" baseline="0" dirty="0" smtClean="0"/>
              <a:t> data values has determined by the business rules.</a:t>
            </a:r>
            <a:endParaRPr lang="en-US" dirty="0" smtClean="0"/>
          </a:p>
          <a:p>
            <a:pPr marL="228600" lvl="0" indent="-228600">
              <a:buFont typeface="+mj-lt"/>
              <a:buAutoNum type="arabicPeriod"/>
            </a:pPr>
            <a:r>
              <a:rPr lang="en-US" dirty="0" smtClean="0"/>
              <a:t>The system will allow the user</a:t>
            </a:r>
            <a:r>
              <a:rPr lang="en-US" baseline="0" dirty="0" smtClean="0"/>
              <a:t> to view the source data record using the “Tracker Data View” HMI by selecting a record from the “Status View”.</a:t>
            </a:r>
          </a:p>
          <a:p>
            <a:pPr marL="228600" lvl="0" indent="-228600">
              <a:buFont typeface="+mj-lt"/>
              <a:buAutoNum type="arabicPeriod"/>
            </a:pPr>
            <a:r>
              <a:rPr lang="en-US" baseline="0" dirty="0" smtClean="0"/>
              <a:t>The system will allow the user to add a new PCD task.</a:t>
            </a:r>
          </a:p>
          <a:p>
            <a:pPr marL="228600" lvl="0" indent="-228600">
              <a:buFont typeface="+mj-lt"/>
              <a:buAutoNum type="arabicPeriod"/>
            </a:pPr>
            <a:r>
              <a:rPr lang="en-US" baseline="0" dirty="0" smtClean="0"/>
              <a:t>The system will allow the user to search for PCD tasks using custom parameters.</a:t>
            </a:r>
            <a:endParaRPr lang="en-US" dirty="0" smtClean="0"/>
          </a:p>
          <a:p>
            <a:pPr marL="228600" lvl="0" indent="-228600">
              <a:buFont typeface="+mj-lt"/>
              <a:buAutoNum type="arabicPeriod"/>
            </a:pPr>
            <a:r>
              <a:rPr lang="en-US" dirty="0" smtClean="0"/>
              <a:t>The system will</a:t>
            </a:r>
            <a:r>
              <a:rPr lang="en-US" baseline="0" dirty="0" smtClean="0"/>
              <a:t> automatically provide the required scroll bars i</a:t>
            </a:r>
            <a:r>
              <a:rPr lang="en-US" dirty="0" smtClean="0"/>
              <a:t>f</a:t>
            </a:r>
            <a:r>
              <a:rPr lang="en-US" baseline="0" dirty="0" smtClean="0"/>
              <a:t> the data exceeds the size of the display panel. </a:t>
            </a:r>
          </a:p>
          <a:p>
            <a:pPr marL="228600" lvl="0" indent="-228600">
              <a:buFont typeface="+mj-lt"/>
              <a:buAutoNum type="arabicPeriod"/>
            </a:pPr>
            <a:r>
              <a:rPr lang="en-US" baseline="0" dirty="0" smtClean="0"/>
              <a:t>The system will allow the user to sort the data.</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When</a:t>
            </a:r>
            <a:r>
              <a:rPr lang="en-US" baseline="0" dirty="0" smtClean="0"/>
              <a:t> the </a:t>
            </a:r>
            <a:r>
              <a:rPr lang="en-US" dirty="0" smtClean="0"/>
              <a:t>PCD</a:t>
            </a:r>
            <a:r>
              <a:rPr lang="en-US" baseline="0" dirty="0" smtClean="0"/>
              <a:t> Wakeup date is before or is the same as the current date, the </a:t>
            </a:r>
            <a:r>
              <a:rPr lang="en-US" dirty="0" smtClean="0"/>
              <a:t>PCD</a:t>
            </a:r>
            <a:r>
              <a:rPr lang="en-US" baseline="0" dirty="0" smtClean="0"/>
              <a:t> Wakeup date cell will be highlighted in yellow.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Any changes to a PCD with a “approved” status will trigger a revision.</a:t>
            </a:r>
            <a:endParaRPr lang="en-US" dirty="0" smtClean="0"/>
          </a:p>
          <a:p>
            <a:pPr marL="228600" indent="-228600">
              <a:buFont typeface="+mj-lt"/>
              <a:buAutoNum type="arabicPeriod"/>
            </a:pPr>
            <a:endParaRPr lang="en-US" dirty="0" smtClean="0"/>
          </a:p>
          <a:p>
            <a:pPr marL="0" indent="0">
              <a:buFont typeface="+mj-lt"/>
              <a:buNone/>
            </a:pPr>
            <a:r>
              <a:rPr lang="en-US" dirty="0" smtClean="0"/>
              <a:t>View Filters</a:t>
            </a:r>
          </a:p>
          <a:p>
            <a:pPr marL="228600" indent="-228600">
              <a:buFont typeface="+mj-lt"/>
              <a:buAutoNum type="arabicPeriod"/>
            </a:pPr>
            <a:r>
              <a:rPr lang="en-US" dirty="0" smtClean="0"/>
              <a:t>Not Funded (FY: active, PCD: active, Funded: N)</a:t>
            </a:r>
            <a:r>
              <a:rPr lang="en-US" baseline="0" dirty="0" smtClean="0"/>
              <a:t> (Show All)</a:t>
            </a:r>
            <a:endParaRPr lang="en-US" dirty="0" smtClean="0"/>
          </a:p>
          <a:p>
            <a:pPr marL="228600" indent="-228600">
              <a:buFont typeface="+mj-lt"/>
              <a:buAutoNum type="arabicPeriod"/>
            </a:pPr>
            <a:r>
              <a:rPr lang="en-US" dirty="0" smtClean="0"/>
              <a:t>Funded No PCD</a:t>
            </a:r>
            <a:r>
              <a:rPr lang="en-US" baseline="0" dirty="0" smtClean="0"/>
              <a:t> (</a:t>
            </a:r>
            <a:r>
              <a:rPr lang="en-US" dirty="0" smtClean="0"/>
              <a:t>FY: active, PCD: active, Funded: Y</a:t>
            </a:r>
            <a:r>
              <a:rPr lang="en-US" baseline="0" dirty="0" smtClean="0"/>
              <a:t>) (Compress)</a:t>
            </a:r>
            <a:endParaRPr lang="en-US" dirty="0" smtClean="0"/>
          </a:p>
          <a:p>
            <a:pPr marL="228600" indent="-228600">
              <a:buFont typeface="+mj-lt"/>
              <a:buAutoNum type="arabicPeriod"/>
            </a:pPr>
            <a:r>
              <a:rPr lang="en-US" dirty="0" smtClean="0"/>
              <a:t>PCD Wake Up</a:t>
            </a:r>
            <a:r>
              <a:rPr lang="en-US" baseline="0" dirty="0" smtClean="0"/>
              <a:t> () ()</a:t>
            </a:r>
          </a:p>
          <a:p>
            <a:pPr marL="228600" indent="-228600">
              <a:buFont typeface="+mj-lt"/>
              <a:buAutoNum type="arabicPeriod"/>
            </a:pPr>
            <a:r>
              <a:rPr lang="en-US" sz="1200" b="0" dirty="0" smtClean="0">
                <a:solidFill>
                  <a:prstClr val="black"/>
                </a:solidFill>
                <a:cs typeface="Courier New" panose="02070309020205020404" pitchFamily="49" charset="0"/>
              </a:rPr>
              <a:t>Delivery Wake Up () ()</a:t>
            </a:r>
            <a:endParaRPr lang="en-US" dirty="0" smtClean="0"/>
          </a:p>
          <a:p>
            <a:pPr marL="228600" indent="-228600">
              <a:buFont typeface="+mj-lt"/>
              <a:buAutoNum type="arabicPeriod"/>
            </a:pPr>
            <a:r>
              <a:rPr lang="en-US" dirty="0" smtClean="0"/>
              <a:t>Search</a:t>
            </a:r>
            <a:r>
              <a:rPr lang="en-US" baseline="0" dirty="0" smtClean="0"/>
              <a:t> (user supplied search parameters) (Show All)</a:t>
            </a:r>
          </a:p>
          <a:p>
            <a:pPr marL="228600" indent="-228600">
              <a:buFont typeface="+mj-lt"/>
              <a:buAutoNum type="arabicPeriod"/>
            </a:pPr>
            <a:r>
              <a:rPr lang="en-US" dirty="0" smtClean="0"/>
              <a:t>Approved (Status:</a:t>
            </a:r>
            <a:r>
              <a:rPr lang="en-US" baseline="0" dirty="0" smtClean="0"/>
              <a:t> approved) (Show All)</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Closed (Status:</a:t>
            </a:r>
            <a:r>
              <a:rPr lang="en-US" baseline="0" dirty="0" smtClean="0"/>
              <a:t> closed)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Submitted (Status:</a:t>
            </a:r>
            <a:r>
              <a:rPr lang="en-US" baseline="0" dirty="0" smtClean="0"/>
              <a:t> submitted)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Reworking (Status:</a:t>
            </a:r>
            <a:r>
              <a:rPr lang="en-US" baseline="0" dirty="0" smtClean="0"/>
              <a:t> rework) (Show All)</a:t>
            </a:r>
            <a:r>
              <a:rPr lang="en-US"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Drafts (Status:</a:t>
            </a:r>
            <a:r>
              <a:rPr lang="en-US" baseline="0" dirty="0" smtClean="0"/>
              <a:t> draft) (Show All)</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endParaRPr lang="en-US"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PCD Status	(Draft,</a:t>
            </a:r>
            <a:r>
              <a:rPr lang="en-US" baseline="0" dirty="0" smtClean="0"/>
              <a:t> Submitted, Rework, Approved)</a:t>
            </a:r>
            <a:endParaRPr lang="en-US" dirty="0" smtClean="0"/>
          </a:p>
          <a:p>
            <a:pPr marL="0" indent="0">
              <a:buFont typeface="+mj-lt"/>
              <a:buNone/>
            </a:pPr>
            <a:endParaRPr lang="en-US" dirty="0" smtClean="0"/>
          </a:p>
          <a:p>
            <a:pPr marL="0" indent="0">
              <a:buFont typeface="+mj-lt"/>
              <a:buNone/>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a:p>
        </p:txBody>
      </p:sp>
    </p:spTree>
    <p:extLst>
      <p:ext uri="{BB962C8B-B14F-4D97-AF65-F5344CB8AC3E}">
        <p14:creationId xmlns:p14="http://schemas.microsoft.com/office/powerpoint/2010/main" val="4126078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20</a:t>
            </a:fld>
            <a:endParaRPr lang="en-US"/>
          </a:p>
        </p:txBody>
      </p:sp>
    </p:spTree>
    <p:extLst>
      <p:ext uri="{BB962C8B-B14F-4D97-AF65-F5344CB8AC3E}">
        <p14:creationId xmlns:p14="http://schemas.microsoft.com/office/powerpoint/2010/main" val="315077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21</a:t>
            </a:fld>
            <a:endParaRPr lang="en-US"/>
          </a:p>
        </p:txBody>
      </p:sp>
    </p:spTree>
    <p:extLst>
      <p:ext uri="{BB962C8B-B14F-4D97-AF65-F5344CB8AC3E}">
        <p14:creationId xmlns:p14="http://schemas.microsoft.com/office/powerpoint/2010/main" val="620730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Allows the user to select a value</a:t>
            </a:r>
            <a:r>
              <a:rPr lang="en-US" baseline="0" dirty="0" smtClean="0"/>
              <a:t> to populate a selection box.  This could be either a separate popup, or a drop down list box depending on the standards used.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a:t>
            </a:r>
            <a:r>
              <a:rPr lang="en-US" baseline="0" dirty="0" smtClean="0"/>
              <a:t> system shall only display active &lt;enumeration value(s)&gt;.</a:t>
            </a:r>
          </a:p>
          <a:p>
            <a:pPr marL="228600" lvl="0" indent="-228600">
              <a:buFont typeface="+mj-lt"/>
              <a:buAutoNum type="arabicPeriod"/>
            </a:pPr>
            <a:r>
              <a:rPr lang="en-US" baseline="0" dirty="0" smtClean="0"/>
              <a:t>The system shall only use inactive &lt;enumeration values(s)&gt; for display of historical records.</a:t>
            </a:r>
          </a:p>
          <a:p>
            <a:pPr marL="228600" lvl="0" indent="-228600">
              <a:buFont typeface="+mj-lt"/>
              <a:buAutoNum type="arabicPeriod"/>
            </a:pPr>
            <a:r>
              <a:rPr lang="en-US" baseline="0" dirty="0" smtClean="0"/>
              <a:t>The system shall use the &lt;sort order&gt; as the default display order.</a:t>
            </a:r>
            <a:endParaRPr lang="en-US" dirty="0" smtClean="0"/>
          </a:p>
          <a:p>
            <a:pPr marL="228600" lvl="0" indent="-228600">
              <a:buFont typeface="+mj-lt"/>
              <a:buAutoNum type="arabicPeriod"/>
            </a:pPr>
            <a:r>
              <a:rPr lang="en-US" dirty="0" smtClean="0"/>
              <a:t>The system shall allow the user to select many values were</a:t>
            </a:r>
            <a:r>
              <a:rPr lang="en-US" baseline="0" dirty="0" smtClean="0"/>
              <a:t> appropriate.</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code value is distinct.</a:t>
            </a:r>
          </a:p>
          <a:p>
            <a:pPr marL="228600" indent="-228600">
              <a:buFont typeface="+mj-lt"/>
              <a:buAutoNum type="arabicPeriod"/>
            </a:pPr>
            <a:r>
              <a:rPr lang="en-US" dirty="0" smtClean="0"/>
              <a:t>The</a:t>
            </a:r>
            <a:r>
              <a:rPr lang="en-US" baseline="0" dirty="0" smtClean="0"/>
              <a:t> code name is distinct.</a:t>
            </a:r>
            <a:endParaRPr lang="en-US" dirty="0" smtClean="0"/>
          </a:p>
          <a:p>
            <a:pPr marL="228600" indent="-228600">
              <a:buFont typeface="+mj-lt"/>
              <a:buAutoNum type="arabicPeriod"/>
            </a:pPr>
            <a:r>
              <a:rPr lang="en-US" dirty="0" smtClean="0"/>
              <a:t>The list will only contain valid</a:t>
            </a:r>
            <a:r>
              <a:rPr lang="en-US" baseline="0" dirty="0" smtClean="0"/>
              <a:t>/&lt;active&gt; codes.  </a:t>
            </a:r>
          </a:p>
          <a:p>
            <a:pPr marL="228600" indent="-228600">
              <a:buFont typeface="+mj-lt"/>
              <a:buAutoNum type="arabicPeriod"/>
            </a:pPr>
            <a:r>
              <a:rPr lang="en-US" baseline="0" dirty="0" smtClean="0"/>
              <a:t>Codes that are inactive will this be displayable for historical data.</a:t>
            </a:r>
          </a:p>
          <a:p>
            <a:pPr marL="228600" indent="-228600">
              <a:buFont typeface="+mj-lt"/>
              <a:buAutoNum type="arabicPeriod"/>
            </a:pPr>
            <a:r>
              <a:rPr lang="en-US" baseline="0" dirty="0" smtClean="0"/>
              <a:t>Selection/validation of enumeration values will use the &lt;enumeration code&gt; and &lt;enumeration value code&gt;.</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p>
          <a:p>
            <a:pPr marL="228600" indent="-228600">
              <a:buFont typeface="+mj-lt"/>
              <a:buAutoNum type="arabicPeriod"/>
            </a:pPr>
            <a:endParaRPr lang="en-US" baseline="0" dirty="0" smtClean="0"/>
          </a:p>
          <a:p>
            <a:pPr marL="0" indent="0">
              <a:buFont typeface="+mj-lt"/>
              <a:buNone/>
            </a:pPr>
            <a:r>
              <a:rPr lang="en-US" dirty="0" smtClean="0"/>
              <a:t>PCD State	(Draft,</a:t>
            </a:r>
            <a:r>
              <a:rPr lang="en-US" baseline="0" dirty="0" smtClean="0"/>
              <a:t> Submitted, Rework, Approved)</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22</a:t>
            </a:fld>
            <a:endParaRPr lang="en-US"/>
          </a:p>
        </p:txBody>
      </p:sp>
    </p:spTree>
    <p:extLst>
      <p:ext uri="{BB962C8B-B14F-4D97-AF65-F5344CB8AC3E}">
        <p14:creationId xmlns:p14="http://schemas.microsoft.com/office/powerpoint/2010/main" val="4118268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23</a:t>
            </a:fld>
            <a:endParaRPr lang="en-US"/>
          </a:p>
        </p:txBody>
      </p:sp>
    </p:spTree>
    <p:extLst>
      <p:ext uri="{BB962C8B-B14F-4D97-AF65-F5344CB8AC3E}">
        <p14:creationId xmlns:p14="http://schemas.microsoft.com/office/powerpoint/2010/main" val="294268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24</a:t>
            </a:fld>
            <a:endParaRPr lang="en-US"/>
          </a:p>
        </p:txBody>
      </p:sp>
    </p:spTree>
    <p:extLst>
      <p:ext uri="{BB962C8B-B14F-4D97-AF65-F5344CB8AC3E}">
        <p14:creationId xmlns:p14="http://schemas.microsoft.com/office/powerpoint/2010/main" val="138343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25</a:t>
            </a:fld>
            <a:endParaRPr lang="en-US"/>
          </a:p>
        </p:txBody>
      </p:sp>
    </p:spTree>
    <p:extLst>
      <p:ext uri="{BB962C8B-B14F-4D97-AF65-F5344CB8AC3E}">
        <p14:creationId xmlns:p14="http://schemas.microsoft.com/office/powerpoint/2010/main" val="3493521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26</a:t>
            </a:fld>
            <a:endParaRPr lang="en-US"/>
          </a:p>
        </p:txBody>
      </p:sp>
    </p:spTree>
    <p:extLst>
      <p:ext uri="{BB962C8B-B14F-4D97-AF65-F5344CB8AC3E}">
        <p14:creationId xmlns:p14="http://schemas.microsoft.com/office/powerpoint/2010/main" val="57936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27</a:t>
            </a:fld>
            <a:endParaRPr lang="en-US"/>
          </a:p>
        </p:txBody>
      </p:sp>
    </p:spTree>
    <p:extLst>
      <p:ext uri="{BB962C8B-B14F-4D97-AF65-F5344CB8AC3E}">
        <p14:creationId xmlns:p14="http://schemas.microsoft.com/office/powerpoint/2010/main" val="844396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28</a:t>
            </a:fld>
            <a:endParaRPr lang="en-US"/>
          </a:p>
        </p:txBody>
      </p:sp>
    </p:spTree>
    <p:extLst>
      <p:ext uri="{BB962C8B-B14F-4D97-AF65-F5344CB8AC3E}">
        <p14:creationId xmlns:p14="http://schemas.microsoft.com/office/powerpoint/2010/main" val="1881328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29</a:t>
            </a:fld>
            <a:endParaRPr lang="en-US"/>
          </a:p>
        </p:txBody>
      </p:sp>
    </p:spTree>
    <p:extLst>
      <p:ext uri="{BB962C8B-B14F-4D97-AF65-F5344CB8AC3E}">
        <p14:creationId xmlns:p14="http://schemas.microsoft.com/office/powerpoint/2010/main" val="378060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a:t>
            </a:r>
            <a:r>
              <a:rPr lang="en-US" baseline="0" dirty="0" smtClean="0"/>
              <a:t> HMI provides the user with the ability to define their own PCD search or report criteria.  Once the user has completed entering the parameters the user will click on either the “Search” button to execute the search and populate the “PCD Status View”, or the “Report” button to execute the search and saves the results to a spreadsheet.  If the search fails to find any matching records the system will display a message for the user that no matching records where found.  If the search does find matches the system will return the user to the “Status View” HMI and refresh the view with the search results.  Clicking the “Clear Search” will set the parameters back to their default values.</a:t>
            </a:r>
          </a:p>
          <a:p>
            <a:pPr lvl="0"/>
            <a:endParaRPr lang="en-US" dirty="0" smtClean="0"/>
          </a:p>
          <a:p>
            <a:pPr lvl="0"/>
            <a:r>
              <a:rPr lang="en-US" dirty="0" smtClean="0"/>
              <a:t>Requirements</a:t>
            </a:r>
          </a:p>
          <a:p>
            <a:pPr marL="228600" lvl="0" indent="-228600">
              <a:buFont typeface="+mj-lt"/>
              <a:buAutoNum type="arabicPeriod"/>
            </a:pPr>
            <a:r>
              <a:rPr lang="en-US" dirty="0" smtClean="0"/>
              <a:t>The system will require at 1 search parameter</a:t>
            </a:r>
            <a:r>
              <a:rPr lang="en-US" baseline="0" dirty="0" smtClean="0"/>
              <a:t> be provided by the user.</a:t>
            </a:r>
          </a:p>
          <a:p>
            <a:pPr marL="228600" lvl="0" indent="-228600">
              <a:buFont typeface="+mj-lt"/>
              <a:buAutoNum type="arabicPeriod"/>
            </a:pPr>
            <a:r>
              <a:rPr lang="en-US" baseline="0" dirty="0" smtClean="0"/>
              <a:t>The system will allow the user to perform wildcards searches.</a:t>
            </a:r>
            <a:endParaRPr lang="en-US" dirty="0" smtClean="0"/>
          </a:p>
          <a:p>
            <a:pPr marL="228600" lvl="0" indent="-228600">
              <a:buFont typeface="+mj-lt"/>
              <a:buAutoNum type="arabicPeriod"/>
            </a:pPr>
            <a:r>
              <a:rPr lang="en-US" dirty="0" smtClean="0"/>
              <a:t>The system will retain the last successfully search parameters.</a:t>
            </a:r>
          </a:p>
          <a:p>
            <a:pPr marL="228600" lvl="0" indent="-228600">
              <a:buFont typeface="+mj-lt"/>
              <a:buAutoNum type="arabicPeriod"/>
            </a:pPr>
            <a:r>
              <a:rPr lang="en-US" dirty="0" smtClean="0"/>
              <a:t>The</a:t>
            </a:r>
            <a:r>
              <a:rPr lang="en-US" baseline="0" dirty="0" smtClean="0"/>
              <a:t> system will </a:t>
            </a:r>
            <a:r>
              <a:rPr lang="en-US" dirty="0" smtClean="0"/>
              <a:t>re-populate</a:t>
            </a:r>
            <a:r>
              <a:rPr lang="en-US" baseline="0" dirty="0" smtClean="0"/>
              <a:t> the parameters using the last successfully search parameters.</a:t>
            </a:r>
            <a:endParaRPr lang="en-US" dirty="0" smtClean="0"/>
          </a:p>
          <a:p>
            <a:pPr marL="228600" lvl="0" indent="-228600">
              <a:buFont typeface="+mj-lt"/>
              <a:buAutoNum type="arabicPeriod"/>
            </a:pPr>
            <a:r>
              <a:rPr lang="en-US" dirty="0" smtClean="0"/>
              <a:t>The system will allow the user rest the search parame</a:t>
            </a:r>
            <a:r>
              <a:rPr lang="en-US" baseline="0" dirty="0" smtClean="0"/>
              <a:t>ters to their default values.</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Null search parameters</a:t>
            </a:r>
            <a:r>
              <a:rPr lang="en-US" baseline="0" dirty="0" smtClean="0"/>
              <a:t> will not be used in the search.</a:t>
            </a:r>
          </a:p>
          <a:p>
            <a:pPr marL="228600" indent="-228600">
              <a:buFont typeface="+mj-lt"/>
              <a:buAutoNum type="arabicPeriod"/>
            </a:pPr>
            <a:r>
              <a:rPr lang="en-US" baseline="0" dirty="0" smtClean="0"/>
              <a:t>Empty strings are valid parameters.  (Think about the wording.)</a:t>
            </a:r>
            <a:endParaRPr lang="en-US" dirty="0" smtClean="0"/>
          </a:p>
          <a:p>
            <a:pPr marL="228600" indent="-228600">
              <a:buFont typeface="+mj-lt"/>
              <a:buAutoNum type="arabicPeriod"/>
            </a:pPr>
            <a:r>
              <a:rPr lang="en-US" dirty="0" smtClean="0"/>
              <a:t>The</a:t>
            </a:r>
            <a:r>
              <a:rPr lang="en-US" baseline="0" dirty="0" smtClean="0"/>
              <a:t> “from” date is less than or equal to the “to” date.</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PCDs</a:t>
            </a:r>
          </a:p>
          <a:p>
            <a:pPr marL="228600" indent="-228600">
              <a:buFont typeface="+mj-lt"/>
              <a:buAutoNum type="arabicPeriod"/>
            </a:pPr>
            <a:r>
              <a:rPr lang="en-US" dirty="0" smtClean="0"/>
              <a:t>Search parameters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368910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30</a:t>
            </a:fld>
            <a:endParaRPr lang="en-US"/>
          </a:p>
        </p:txBody>
      </p:sp>
    </p:spTree>
    <p:extLst>
      <p:ext uri="{BB962C8B-B14F-4D97-AF65-F5344CB8AC3E}">
        <p14:creationId xmlns:p14="http://schemas.microsoft.com/office/powerpoint/2010/main" val="1006579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31</a:t>
            </a:fld>
            <a:endParaRPr lang="en-US"/>
          </a:p>
        </p:txBody>
      </p:sp>
    </p:spTree>
    <p:extLst>
      <p:ext uri="{BB962C8B-B14F-4D97-AF65-F5344CB8AC3E}">
        <p14:creationId xmlns:p14="http://schemas.microsoft.com/office/powerpoint/2010/main" val="377523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32</a:t>
            </a:fld>
            <a:endParaRPr lang="en-US"/>
          </a:p>
        </p:txBody>
      </p:sp>
    </p:spTree>
    <p:extLst>
      <p:ext uri="{BB962C8B-B14F-4D97-AF65-F5344CB8AC3E}">
        <p14:creationId xmlns:p14="http://schemas.microsoft.com/office/powerpoint/2010/main" val="2589613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33</a:t>
            </a:fld>
            <a:endParaRPr lang="en-US"/>
          </a:p>
        </p:txBody>
      </p:sp>
    </p:spTree>
    <p:extLst>
      <p:ext uri="{BB962C8B-B14F-4D97-AF65-F5344CB8AC3E}">
        <p14:creationId xmlns:p14="http://schemas.microsoft.com/office/powerpoint/2010/main" val="11134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34</a:t>
            </a:fld>
            <a:endParaRPr lang="en-US"/>
          </a:p>
        </p:txBody>
      </p:sp>
    </p:spTree>
    <p:extLst>
      <p:ext uri="{BB962C8B-B14F-4D97-AF65-F5344CB8AC3E}">
        <p14:creationId xmlns:p14="http://schemas.microsoft.com/office/powerpoint/2010/main" val="3988156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35</a:t>
            </a:fld>
            <a:endParaRPr lang="en-US"/>
          </a:p>
        </p:txBody>
      </p:sp>
    </p:spTree>
    <p:extLst>
      <p:ext uri="{BB962C8B-B14F-4D97-AF65-F5344CB8AC3E}">
        <p14:creationId xmlns:p14="http://schemas.microsoft.com/office/powerpoint/2010/main" val="2711839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36</a:t>
            </a:fld>
            <a:endParaRPr lang="en-US"/>
          </a:p>
        </p:txBody>
      </p:sp>
    </p:spTree>
    <p:extLst>
      <p:ext uri="{BB962C8B-B14F-4D97-AF65-F5344CB8AC3E}">
        <p14:creationId xmlns:p14="http://schemas.microsoft.com/office/powerpoint/2010/main" val="1195273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37</a:t>
            </a:fld>
            <a:endParaRPr lang="en-US"/>
          </a:p>
        </p:txBody>
      </p:sp>
    </p:spTree>
    <p:extLst>
      <p:ext uri="{BB962C8B-B14F-4D97-AF65-F5344CB8AC3E}">
        <p14:creationId xmlns:p14="http://schemas.microsoft.com/office/powerpoint/2010/main" val="146366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38</a:t>
            </a:fld>
            <a:endParaRPr lang="en-US"/>
          </a:p>
        </p:txBody>
      </p:sp>
    </p:spTree>
    <p:extLst>
      <p:ext uri="{BB962C8B-B14F-4D97-AF65-F5344CB8AC3E}">
        <p14:creationId xmlns:p14="http://schemas.microsoft.com/office/powerpoint/2010/main" val="2340515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39</a:t>
            </a:fld>
            <a:endParaRPr lang="en-US"/>
          </a:p>
        </p:txBody>
      </p:sp>
    </p:spTree>
    <p:extLst>
      <p:ext uri="{BB962C8B-B14F-4D97-AF65-F5344CB8AC3E}">
        <p14:creationId xmlns:p14="http://schemas.microsoft.com/office/powerpoint/2010/main" val="216929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is the </a:t>
            </a:r>
            <a:r>
              <a:rPr lang="en-US" baseline="0" dirty="0" smtClean="0"/>
              <a:t>“PCD </a:t>
            </a:r>
            <a:r>
              <a:rPr lang="en-US" dirty="0" smtClean="0"/>
              <a:t>Tracker Data</a:t>
            </a:r>
            <a:r>
              <a:rPr lang="en-US" baseline="0" dirty="0" smtClean="0"/>
              <a:t> View” HMI.  When the user clicked on the hyperlink in the “PCD Status View” HMI the system open this view for the user.  The view contains all the information displayed in the status row.  (See PCD Tracker Entry for more details.)  </a:t>
            </a:r>
          </a:p>
          <a:p>
            <a:pPr lvl="0"/>
            <a:endParaRPr lang="en-US" baseline="0" dirty="0" smtClean="0"/>
          </a:p>
          <a:p>
            <a:pPr lvl="0"/>
            <a:r>
              <a:rPr lang="en-US" baseline="0" dirty="0" smtClean="0"/>
              <a:t>When the user edits a “remark” a audit record will be generated.</a:t>
            </a:r>
            <a:r>
              <a:rPr lang="en-US" dirty="0" smtClean="0"/>
              <a:t/>
            </a:r>
            <a:br>
              <a:rPr lang="en-US" dirty="0" smtClean="0"/>
            </a:br>
            <a:endParaRPr lang="en-US" dirty="0" smtClean="0"/>
          </a:p>
          <a:p>
            <a:pPr lvl="0"/>
            <a:r>
              <a:rPr lang="en-US" dirty="0" smtClean="0"/>
              <a:t>Requirements</a:t>
            </a:r>
          </a:p>
          <a:p>
            <a:pPr marL="228600" lvl="0" indent="-228600">
              <a:buFont typeface="+mj-lt"/>
              <a:buAutoNum type="arabicPeriod"/>
            </a:pPr>
            <a:r>
              <a:rPr lang="en-US" dirty="0" smtClean="0"/>
              <a:t>See Tracker</a:t>
            </a:r>
            <a:r>
              <a:rPr lang="en-US" baseline="0" dirty="0" smtClean="0"/>
              <a:t> Entry  for additional requirements.</a:t>
            </a:r>
          </a:p>
          <a:p>
            <a:pPr marL="228600" lvl="0" indent="-228600">
              <a:buFont typeface="+mj-lt"/>
              <a:buAutoNum type="arabicPeriod"/>
            </a:pPr>
            <a:r>
              <a:rPr lang="en-US" baseline="0" dirty="0" smtClean="0"/>
              <a:t>The system will allow the user to save the data to Excel.</a:t>
            </a:r>
          </a:p>
          <a:p>
            <a:pPr marL="228600" lvl="0" indent="-228600">
              <a:buFont typeface="+mj-lt"/>
              <a:buAutoNum type="arabicPeriod"/>
            </a:pPr>
            <a:r>
              <a:rPr lang="en-US" baseline="0" dirty="0" smtClean="0"/>
              <a:t>The system will allow the user to print the data.</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See Tracker Entry for additional business rules.</a:t>
            </a:r>
          </a:p>
          <a:p>
            <a:pPr marL="228600" indent="-228600">
              <a:buFont typeface="+mj-lt"/>
              <a:buAutoNum type="arabicPeriod"/>
            </a:pPr>
            <a:endParaRPr lang="en-US" dirty="0" smtClean="0"/>
          </a:p>
          <a:p>
            <a:r>
              <a:rPr lang="en-US" dirty="0" smtClean="0"/>
              <a:t>Functions</a:t>
            </a:r>
          </a:p>
          <a:p>
            <a:pPr marL="228600" lvl="0" indent="-228600">
              <a:buFont typeface="+mj-lt"/>
              <a:buAutoNum type="arabicPeriod"/>
            </a:pPr>
            <a:r>
              <a:rPr lang="en-US" dirty="0" smtClean="0"/>
              <a:t>See Tracker</a:t>
            </a:r>
            <a:r>
              <a:rPr lang="en-US" baseline="0" dirty="0" smtClean="0"/>
              <a:t> Entry for additional functions.</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See Tracker Entry for additional</a:t>
            </a:r>
            <a:r>
              <a:rPr lang="en-US" baseline="0" dirty="0" smtClean="0"/>
              <a:t> </a:t>
            </a:r>
            <a:r>
              <a:rPr lang="en-US" dirty="0" smtClean="0"/>
              <a:t>data</a:t>
            </a:r>
            <a:r>
              <a:rPr lang="en-US" baseline="0" dirty="0" smtClean="0"/>
              <a:t> objects.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228600" indent="-228600">
              <a:buFont typeface="+mj-lt"/>
              <a:buAutoNum type="arabicPeriod"/>
            </a:pPr>
            <a:r>
              <a:rPr lang="en-US" dirty="0" smtClean="0"/>
              <a:t>See Tracker Entry for complexity values.</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301692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40</a:t>
            </a:fld>
            <a:endParaRPr lang="en-US"/>
          </a:p>
        </p:txBody>
      </p:sp>
    </p:spTree>
    <p:extLst>
      <p:ext uri="{BB962C8B-B14F-4D97-AF65-F5344CB8AC3E}">
        <p14:creationId xmlns:p14="http://schemas.microsoft.com/office/powerpoint/2010/main" val="3255510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41</a:t>
            </a:fld>
            <a:endParaRPr lang="en-US"/>
          </a:p>
        </p:txBody>
      </p:sp>
    </p:spTree>
    <p:extLst>
      <p:ext uri="{BB962C8B-B14F-4D97-AF65-F5344CB8AC3E}">
        <p14:creationId xmlns:p14="http://schemas.microsoft.com/office/powerpoint/2010/main" val="941445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Enter description here</a:t>
            </a:r>
          </a:p>
          <a:p>
            <a:pPr lvl="0"/>
            <a:endParaRPr lang="en-US" dirty="0" smtClean="0"/>
          </a:p>
          <a:p>
            <a:pPr marL="171450" lvl="0" indent="-171450">
              <a:buFont typeface="Arial" panose="020B0604020202020204" pitchFamily="34" charset="0"/>
              <a:buChar char="•"/>
            </a:pPr>
            <a:r>
              <a:rPr lang="en-US" dirty="0" smtClean="0"/>
              <a:t>Browse:	</a:t>
            </a:r>
          </a:p>
          <a:p>
            <a:pPr marL="171450" lvl="0" indent="-171450">
              <a:buFont typeface="Arial" panose="020B0604020202020204" pitchFamily="34" charset="0"/>
              <a:buChar char="•"/>
            </a:pPr>
            <a:r>
              <a:rPr lang="en-US" dirty="0" smtClean="0"/>
              <a:t>Attach:	</a:t>
            </a:r>
          </a:p>
          <a:p>
            <a:pPr marL="171450" lvl="0" indent="-171450">
              <a:buFont typeface="Arial" panose="020B0604020202020204" pitchFamily="34" charset="0"/>
              <a:buChar char="•"/>
            </a:pPr>
            <a:r>
              <a:rPr lang="en-US" dirty="0" smtClean="0"/>
              <a:t>Cancel:</a:t>
            </a:r>
          </a:p>
          <a:p>
            <a:pPr marL="171450" lvl="0" indent="-171450">
              <a:buFont typeface="Arial" panose="020B0604020202020204" pitchFamily="34" charset="0"/>
              <a:buChar char="•"/>
            </a:pPr>
            <a:r>
              <a:rPr lang="en-US" dirty="0" smtClean="0"/>
              <a:t>OK:	</a:t>
            </a:r>
          </a:p>
          <a:p>
            <a:pPr marL="171450" lvl="0" indent="-171450">
              <a:buFont typeface="Arial" panose="020B0604020202020204" pitchFamily="34" charset="0"/>
              <a:buChar char="•"/>
            </a:pPr>
            <a:r>
              <a:rPr lang="en-US" dirty="0" smtClean="0"/>
              <a:t>Open:</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Attachment Add	Upload one file from an end user machine to a specified storage location.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a:t>
            </a:r>
            <a:r>
              <a:rPr lang="en-US" baseline="0" dirty="0" smtClean="0"/>
              <a:t> Add Many	</a:t>
            </a:r>
            <a:r>
              <a:rPr lang="en-US" dirty="0" smtClean="0"/>
              <a:t>Upload one or more files from an end user machine to a specified storage location.</a:t>
            </a:r>
            <a:endParaRPr lang="en-US" baseline="0" dirty="0" smtClean="0"/>
          </a:p>
          <a:p>
            <a:pPr marL="228600" indent="-228600">
              <a:buFont typeface="+mj-lt"/>
              <a:buAutoNum type="arabicPeriod"/>
            </a:pPr>
            <a:r>
              <a:rPr lang="en-US" baseline="0" dirty="0" smtClean="0"/>
              <a:t>Attachment Delete	</a:t>
            </a:r>
            <a:r>
              <a:rPr lang="en-US" dirty="0" smtClean="0"/>
              <a:t>Delete one or more files from its source </a:t>
            </a:r>
            <a:r>
              <a:rPr lang="en-US" smtClean="0"/>
              <a:t>storage location.</a:t>
            </a:r>
            <a:endParaRPr lang="en-US" baseline="0" dirty="0" smtClean="0"/>
          </a:p>
          <a:p>
            <a:pPr marL="228600" indent="-228600">
              <a:buFont typeface="+mj-lt"/>
              <a:buAutoNum type="arabicPeriod"/>
            </a:pPr>
            <a:r>
              <a:rPr lang="en-US" baseline="0" dirty="0" smtClean="0"/>
              <a:t>Attachment View	</a:t>
            </a:r>
            <a:r>
              <a:rPr lang="en-US" dirty="0" smtClean="0"/>
              <a:t>Download a file from its source storage location and open it locally on the end user machine.</a:t>
            </a:r>
            <a:endParaRPr lang="en-US" baseline="0" dirty="0" smtClean="0"/>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42</a:t>
            </a:fld>
            <a:endParaRPr lang="en-US"/>
          </a:p>
        </p:txBody>
      </p:sp>
    </p:spTree>
    <p:extLst>
      <p:ext uri="{BB962C8B-B14F-4D97-AF65-F5344CB8AC3E}">
        <p14:creationId xmlns:p14="http://schemas.microsoft.com/office/powerpoint/2010/main" val="3699847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43</a:t>
            </a:fld>
            <a:endParaRPr lang="en-US"/>
          </a:p>
        </p:txBody>
      </p:sp>
    </p:spTree>
    <p:extLst>
      <p:ext uri="{BB962C8B-B14F-4D97-AF65-F5344CB8AC3E}">
        <p14:creationId xmlns:p14="http://schemas.microsoft.com/office/powerpoint/2010/main" val="3287833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44</a:t>
            </a:fld>
            <a:endParaRPr lang="en-US"/>
          </a:p>
        </p:txBody>
      </p:sp>
    </p:spTree>
    <p:extLst>
      <p:ext uri="{BB962C8B-B14F-4D97-AF65-F5344CB8AC3E}">
        <p14:creationId xmlns:p14="http://schemas.microsoft.com/office/powerpoint/2010/main" val="4069519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45</a:t>
            </a:fld>
            <a:endParaRPr lang="en-US"/>
          </a:p>
        </p:txBody>
      </p:sp>
    </p:spTree>
    <p:extLst>
      <p:ext uri="{BB962C8B-B14F-4D97-AF65-F5344CB8AC3E}">
        <p14:creationId xmlns:p14="http://schemas.microsoft.com/office/powerpoint/2010/main" val="179824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46</a:t>
            </a:fld>
            <a:endParaRPr lang="en-US"/>
          </a:p>
        </p:txBody>
      </p:sp>
    </p:spTree>
    <p:extLst>
      <p:ext uri="{BB962C8B-B14F-4D97-AF65-F5344CB8AC3E}">
        <p14:creationId xmlns:p14="http://schemas.microsoft.com/office/powerpoint/2010/main" val="4051985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47</a:t>
            </a:fld>
            <a:endParaRPr lang="en-US"/>
          </a:p>
        </p:txBody>
      </p:sp>
    </p:spTree>
    <p:extLst>
      <p:ext uri="{BB962C8B-B14F-4D97-AF65-F5344CB8AC3E}">
        <p14:creationId xmlns:p14="http://schemas.microsoft.com/office/powerpoint/2010/main" val="1055118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Upon user initial connection, the system will display</a:t>
            </a:r>
            <a:r>
              <a:rPr lang="en-US" baseline="0" dirty="0" smtClean="0"/>
              <a:t> a list of tasks/actions, in descending "due date" order, that the user is responsible for.  The user will select a existing task and click on the “Go To” button.  The system will display the appropriate HMI for the task.  When the user clicks on the “Add Tracker” button the tracker HMI will be displayed to allow the user to create a new tasking.  </a:t>
            </a:r>
          </a:p>
          <a:p>
            <a:pPr lvl="1"/>
            <a:r>
              <a:rPr lang="en-US" baseline="0" dirty="0" smtClean="0"/>
              <a:t>Search</a:t>
            </a:r>
          </a:p>
          <a:p>
            <a:pPr lvl="1"/>
            <a:r>
              <a:rPr lang="en-US" baseline="0" dirty="0" smtClean="0"/>
              <a:t>The “Admin” button will be enabled only authorized users.  When enabled the user will have access to administrative tools such as:</a:t>
            </a:r>
          </a:p>
          <a:p>
            <a:pPr marL="628650" lvl="1" indent="-171450">
              <a:buFont typeface="Arial" panose="020B0604020202020204" pitchFamily="34" charset="0"/>
              <a:buChar char="•"/>
            </a:pPr>
            <a:r>
              <a:rPr lang="en-US" baseline="0" dirty="0" smtClean="0"/>
              <a:t>Manage Contracts</a:t>
            </a:r>
          </a:p>
          <a:p>
            <a:pPr marL="628650" lvl="1" indent="-171450">
              <a:buFont typeface="Arial" panose="020B0604020202020204" pitchFamily="34" charset="0"/>
              <a:buChar char="•"/>
            </a:pPr>
            <a:r>
              <a:rPr lang="en-US" baseline="0" dirty="0" smtClean="0"/>
              <a:t>Manage Programs</a:t>
            </a:r>
          </a:p>
          <a:p>
            <a:pPr marL="628650" lvl="1" indent="-171450">
              <a:buFont typeface="Arial" panose="020B0604020202020204" pitchFamily="34" charset="0"/>
              <a:buChar char="•"/>
            </a:pPr>
            <a:r>
              <a:rPr lang="en-US" baseline="0" dirty="0" smtClean="0"/>
              <a:t>Manage Users</a:t>
            </a:r>
          </a:p>
          <a:p>
            <a:pPr marL="628650" lvl="1" indent="-171450">
              <a:buFont typeface="Arial" panose="020B0604020202020204" pitchFamily="34" charset="0"/>
              <a:buChar char="•"/>
            </a:pPr>
            <a:r>
              <a:rPr lang="en-US" baseline="0" dirty="0" smtClean="0"/>
              <a:t>Manage Enumerations</a:t>
            </a:r>
          </a:p>
          <a:p>
            <a:pPr marL="457200" lvl="1" indent="0">
              <a:buFont typeface="Arial" panose="020B0604020202020204" pitchFamily="34" charset="0"/>
              <a:buNone/>
            </a:pPr>
            <a:r>
              <a:rPr lang="en-US" baseline="0" dirty="0" smtClean="0"/>
              <a:t>The “Close” button will allow the user to exit the PCD tool.</a:t>
            </a:r>
          </a:p>
          <a:p>
            <a:pPr lvl="0"/>
            <a:endParaRPr lang="en-US" dirty="0" smtClean="0"/>
          </a:p>
          <a:p>
            <a:pPr lvl="0"/>
            <a:r>
              <a:rPr lang="en-US" dirty="0" smtClean="0"/>
              <a:t>Requirements</a:t>
            </a:r>
          </a:p>
          <a:p>
            <a:pPr marL="228600" lvl="0" indent="-228600">
              <a:buFont typeface="+mj-lt"/>
              <a:buAutoNum type="arabicPeriod"/>
            </a:pPr>
            <a:r>
              <a:rPr lang="en-US" baseline="0" dirty="0" smtClean="0"/>
              <a:t>The system will allow the &lt;users&gt; to sort upon any of the data columns.  </a:t>
            </a:r>
          </a:p>
          <a:p>
            <a:pPr marL="228600" lvl="0" indent="-228600">
              <a:buFont typeface="+mj-lt"/>
              <a:buAutoNum type="arabicPeriod"/>
            </a:pPr>
            <a:r>
              <a:rPr lang="en-US" baseline="0" dirty="0" smtClean="0"/>
              <a:t>The system will allow the &lt;users&gt; to select a &lt;task&gt; to open.  </a:t>
            </a:r>
          </a:p>
          <a:p>
            <a:pPr marL="228600" lvl="0" indent="-228600">
              <a:buFont typeface="+mj-lt"/>
              <a:buAutoNum type="arabicPeriod"/>
            </a:pPr>
            <a:r>
              <a:rPr lang="en-US" baseline="0" dirty="0" smtClean="0"/>
              <a:t>The system shall allow &lt;authorized users&gt; with the &lt;appropriate rights&gt; to add new tasking.  </a:t>
            </a:r>
          </a:p>
          <a:p>
            <a:pPr marL="228600" lvl="0" indent="-228600">
              <a:buFont typeface="+mj-lt"/>
              <a:buAutoNum type="arabicPeriod"/>
            </a:pPr>
            <a:r>
              <a:rPr lang="en-US" baseline="0" dirty="0" smtClean="0"/>
              <a:t>The system shall allow &lt;authorized users&gt; with the &lt;appropriate rights&gt; to access administrative functions</a:t>
            </a:r>
          </a:p>
          <a:p>
            <a:pPr marL="228600" lvl="0" indent="-228600">
              <a:buFont typeface="+mj-lt"/>
              <a:buAutoNum type="arabicPeriod"/>
            </a:pPr>
            <a:r>
              <a:rPr lang="en-US" baseline="0" dirty="0" smtClean="0"/>
              <a:t>Search</a:t>
            </a:r>
          </a:p>
          <a:p>
            <a:pPr marL="228600" lvl="0" indent="-228600">
              <a:buFont typeface="+mj-lt"/>
              <a:buAutoNum type="arabicPeriod"/>
            </a:pPr>
            <a:r>
              <a:rPr lang="en-US" baseline="0" dirty="0" smtClean="0"/>
              <a:t>The system shall highlight &lt;tasks&gt; due with X number of days.</a:t>
            </a:r>
            <a:endParaRPr lang="en-US" dirty="0" smtClean="0"/>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endParaRPr lang="en-US" dirty="0" smtClean="0"/>
          </a:p>
          <a:p>
            <a:endParaRPr lang="en-US" dirty="0" smtClean="0"/>
          </a:p>
          <a:p>
            <a:r>
              <a:rPr lang="en-US" dirty="0" smtClean="0"/>
              <a:t>Business Rules</a:t>
            </a:r>
          </a:p>
          <a:p>
            <a:pPr marL="228600" indent="-228600">
              <a:buFont typeface="+mj-lt"/>
              <a:buAutoNum type="arabicPeriod"/>
            </a:pPr>
            <a:r>
              <a:rPr lang="en-US" dirty="0" smtClean="0"/>
              <a:t>X</a:t>
            </a:r>
          </a:p>
          <a:p>
            <a:pPr marL="228600" indent="-228600">
              <a:buFont typeface="+mj-lt"/>
              <a:buAutoNum type="arabicPeriod"/>
            </a:pPr>
            <a:r>
              <a:rPr lang="en-US" dirty="0" smtClean="0"/>
              <a:t>Y</a:t>
            </a:r>
          </a:p>
          <a:p>
            <a:pPr marL="228600" indent="-228600">
              <a:buFont typeface="+mj-lt"/>
              <a:buAutoNum type="arabicPeriod"/>
            </a:pPr>
            <a:r>
              <a:rPr lang="en-US" dirty="0" smtClean="0"/>
              <a:t>Z</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Users</a:t>
            </a:r>
          </a:p>
          <a:p>
            <a:pPr marL="228600" indent="-228600">
              <a:buFont typeface="+mj-lt"/>
              <a:buAutoNum type="arabicPeriod"/>
            </a:pPr>
            <a:r>
              <a:rPr lang="en-US" dirty="0" smtClean="0"/>
              <a:t>Tasks</a:t>
            </a:r>
          </a:p>
          <a:p>
            <a:pPr marL="228600" indent="-228600">
              <a:buFont typeface="+mj-lt"/>
              <a:buAutoNum type="arabicPeriod"/>
            </a:pPr>
            <a:endParaRPr lang="en-US" dirty="0" smtClean="0"/>
          </a:p>
          <a:p>
            <a:pPr marL="0" indent="0">
              <a:buFont typeface="+mj-lt"/>
              <a:buNone/>
            </a:pPr>
            <a:r>
              <a:rPr lang="en-US" dirty="0" smtClean="0"/>
              <a:t>Complexity 		7</a:t>
            </a:r>
          </a:p>
          <a:p>
            <a:pPr marL="171450" indent="-171450">
              <a:buFont typeface="Arial" panose="020B0604020202020204" pitchFamily="34" charset="0"/>
              <a:buChar char="•"/>
            </a:pPr>
            <a:r>
              <a:rPr lang="en-US" dirty="0" smtClean="0"/>
              <a:t>Inputs		3</a:t>
            </a:r>
          </a:p>
          <a:p>
            <a:pPr marL="171450" indent="-171450">
              <a:buFont typeface="Arial" panose="020B0604020202020204" pitchFamily="34" charset="0"/>
              <a:buChar char="•"/>
            </a:pPr>
            <a:r>
              <a:rPr lang="en-US" dirty="0" smtClean="0"/>
              <a:t>Outputs		1</a:t>
            </a:r>
          </a:p>
          <a:p>
            <a:pPr marL="171450" indent="-171450">
              <a:buFont typeface="Arial" panose="020B0604020202020204" pitchFamily="34" charset="0"/>
              <a:buChar char="•"/>
            </a:pPr>
            <a:r>
              <a:rPr lang="en-US" dirty="0" smtClean="0"/>
              <a:t>Inquires		1</a:t>
            </a:r>
          </a:p>
          <a:p>
            <a:pPr marL="171450" indent="-171450">
              <a:buFont typeface="Arial" panose="020B0604020202020204" pitchFamily="34" charset="0"/>
              <a:buChar char="•"/>
            </a:pPr>
            <a:r>
              <a:rPr lang="en-US" dirty="0" smtClean="0"/>
              <a:t>Files/Tables		2</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48</a:t>
            </a:fld>
            <a:endParaRPr lang="en-US" dirty="0"/>
          </a:p>
        </p:txBody>
      </p:sp>
    </p:spTree>
    <p:extLst>
      <p:ext uri="{BB962C8B-B14F-4D97-AF65-F5344CB8AC3E}">
        <p14:creationId xmlns:p14="http://schemas.microsoft.com/office/powerpoint/2010/main" val="574562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Approvers can view the PCD just as in the View mode. In addition they may add/modify their comments and select to Approve or Rework the PCD. </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49</a:t>
            </a:fld>
            <a:endParaRPr lang="en-US"/>
          </a:p>
        </p:txBody>
      </p:sp>
    </p:spTree>
    <p:extLst>
      <p:ext uri="{BB962C8B-B14F-4D97-AF65-F5344CB8AC3E}">
        <p14:creationId xmlns:p14="http://schemas.microsoft.com/office/powerpoint/2010/main" val="408374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allows the user to enter and/or update common information needed for a related set of tasks.</a:t>
            </a:r>
            <a:r>
              <a:rPr lang="en-US" baseline="0" dirty="0" smtClean="0"/>
              <a:t>  The user can add and/or delete remarks regarding the activity from this HMI.  These remarks will be included in the draft PCD where the user can choose to exclude the remarks from the PCD submission.  The “defined fields” allows the user to add program specific terms.  </a:t>
            </a:r>
          </a:p>
          <a:p>
            <a:pPr lvl="0"/>
            <a:endParaRPr lang="en-US" baseline="0" dirty="0" smtClean="0"/>
          </a:p>
          <a:p>
            <a:pPr lvl="0"/>
            <a:r>
              <a:rPr lang="en-US" baseline="0" dirty="0" smtClean="0"/>
              <a:t>The “tasks” panel provide a area where the user can view sub-tasks related to the PCD.  The would tasks that require completion before the PCD can be submitted.  This allows management to be able to track the PCD development a finer level of detail.  The “task maintenance” button provides the user access the “PCD Tracker Maintenance” HMI.  When the user exits the “task maintenance” function the system will refresh the “tasks” panel.</a:t>
            </a:r>
          </a:p>
          <a:p>
            <a:pPr lvl="0"/>
            <a:endParaRPr lang="en-US" baseline="0" dirty="0" smtClean="0"/>
          </a:p>
          <a:p>
            <a:pPr lvl="0"/>
            <a:r>
              <a:rPr lang="en-US" baseline="0" dirty="0" smtClean="0"/>
              <a:t>The “hardware list” button provides the user with the functionality need to create a hardware list for PCD from the PCD application.  Changes to the hardware list would cause the system version the PCD.  </a:t>
            </a:r>
          </a:p>
          <a:p>
            <a:pPr lvl="0"/>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tracker entry.  The system will trigger the create of required audit records.  “Task Maintenance” and “Hardware List” have their own save functions.</a:t>
            </a:r>
          </a:p>
          <a:p>
            <a:pPr marL="171450" lvl="0" indent="-171450">
              <a:buFont typeface="Arial" panose="020B0604020202020204" pitchFamily="34" charset="0"/>
              <a:buChar char="•"/>
            </a:pPr>
            <a:r>
              <a:rPr lang="en-US" baseline="0" dirty="0" smtClean="0"/>
              <a:t>Copy:	Allows the user to select an existing tracker entry and use it to pre-populate a new entry.  The system  will include all associated task data.  </a:t>
            </a:r>
            <a:r>
              <a:rPr lang="en-US" baseline="0" dirty="0" smtClean="0">
                <a:solidFill>
                  <a:srgbClr val="FF0000"/>
                </a:solidFill>
              </a:rPr>
              <a:t>(Need a save as function.  The user would need to change either FY, TI or Subject to prevent a duplicate entry error.)</a:t>
            </a:r>
          </a:p>
          <a:p>
            <a:pPr marL="171450" lvl="0" indent="-171450">
              <a:buFont typeface="Arial" panose="020B0604020202020204" pitchFamily="34" charset="0"/>
              <a:buChar char="•"/>
            </a:pPr>
            <a:r>
              <a:rPr lang="en-US" baseline="0" dirty="0" smtClean="0"/>
              <a:t>Print:	Allows the user to view a printer ready version of the PCD, and print the PCD.</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PCD.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Create PCD:	Allows the user to generate a PCD using the data entry into and/or associated with the tracker entry.  Upon the initial generation the system will use all data associated with the entry.  If the user choose the exclude tasks, remarks, attachments, etc. from the draft PCD, the system will flag those items from future re-generations of the PCD.  </a:t>
            </a:r>
            <a:r>
              <a:rPr lang="en-US" baseline="0" dirty="0" smtClean="0">
                <a:solidFill>
                  <a:srgbClr val="FF0000"/>
                </a:solidFill>
              </a:rPr>
              <a:t>(So we need a function to add them back in?)</a:t>
            </a:r>
            <a:r>
              <a:rPr lang="en-US" baseline="0" dirty="0" smtClean="0"/>
              <a:t> The system will trigger the create of required audit records.   The system will open the “PCD” view upon completion.  </a:t>
            </a:r>
          </a:p>
          <a:p>
            <a:pPr lvl="0"/>
            <a:r>
              <a:rPr lang="en-US" baseline="0" dirty="0" smtClean="0"/>
              <a:t>	</a:t>
            </a:r>
          </a:p>
          <a:p>
            <a:pPr lvl="0"/>
            <a:r>
              <a:rPr lang="en-US" baseline="0" dirty="0" err="1" smtClean="0"/>
              <a:t>Xxxxxx</a:t>
            </a:r>
            <a:r>
              <a:rPr lang="en-US" baseline="0" dirty="0" smtClean="0"/>
              <a:t>-ARCI-FY-TI-SEQ#</a:t>
            </a:r>
          </a:p>
          <a:p>
            <a:pPr lvl="0"/>
            <a:endParaRPr lang="en-US" baseline="0" dirty="0" smtClean="0"/>
          </a:p>
          <a:p>
            <a:pPr lvl="0"/>
            <a:r>
              <a:rPr lang="en-US" dirty="0" smtClean="0"/>
              <a:t>The “copy” button</a:t>
            </a:r>
            <a:r>
              <a:rPr lang="en-US" baseline="0" dirty="0" smtClean="0"/>
              <a:t> includes copying the tasks.</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Sort/filter?</a:t>
            </a:r>
            <a:endParaRPr lang="en-US" dirty="0" smtClean="0"/>
          </a:p>
          <a:p>
            <a:pPr lvl="0"/>
            <a:r>
              <a:rPr lang="en-US" dirty="0" smtClean="0"/>
              <a:t> </a:t>
            </a:r>
          </a:p>
          <a:p>
            <a:pPr lvl="0"/>
            <a:r>
              <a:rPr lang="en-US" dirty="0" smtClean="0"/>
              <a:t>Requirements</a:t>
            </a:r>
          </a:p>
          <a:p>
            <a:pPr marL="228600" lvl="0" indent="-228600">
              <a:buFont typeface="+mj-lt"/>
              <a:buAutoNum type="arabicPeriod"/>
            </a:pPr>
            <a:r>
              <a:rPr lang="en-US" dirty="0" smtClean="0"/>
              <a:t>The</a:t>
            </a:r>
            <a:r>
              <a:rPr lang="en-US" baseline="0" dirty="0" smtClean="0"/>
              <a:t> system will all the &lt;users&gt; to add, update and remove &lt;tasks&gt;.  </a:t>
            </a:r>
          </a:p>
          <a:p>
            <a:pPr marL="228600" lvl="0" indent="-228600">
              <a:buFont typeface="+mj-lt"/>
              <a:buAutoNum type="arabicPeriod"/>
            </a:pPr>
            <a:r>
              <a:rPr lang="en-US" baseline="0" dirty="0" smtClean="0"/>
              <a:t>The system will allow only the &lt;authorized users&gt; to add and/or delete &lt;remarks&gt;.</a:t>
            </a:r>
          </a:p>
          <a:p>
            <a:pPr marL="228600" lvl="0" indent="-228600">
              <a:buFont typeface="+mj-lt"/>
              <a:buAutoNum type="arabicPeriod"/>
            </a:pPr>
            <a:r>
              <a:rPr lang="en-US" baseline="0" dirty="0" smtClean="0"/>
              <a:t>The system will allow the &lt;users&gt; to copy an existing &lt;tracker&gt; into a new &lt;tracker&gt;.  </a:t>
            </a:r>
          </a:p>
          <a:p>
            <a:pPr marL="228600" lvl="0" indent="-228600">
              <a:buFont typeface="+mj-lt"/>
              <a:buAutoNum type="arabicPeriod"/>
            </a:pPr>
            <a:r>
              <a:rPr lang="en-US" baseline="0" dirty="0" smtClean="0"/>
              <a:t>The system will allow the &lt;users&gt; to generate a &lt;draft PCD&gt; from the related &lt;tasks&gt;.</a:t>
            </a:r>
          </a:p>
          <a:p>
            <a:pPr marL="228600" lvl="0" indent="-228600">
              <a:buFont typeface="+mj-lt"/>
              <a:buAutoNum type="arabicPeriod"/>
            </a:pPr>
            <a:r>
              <a:rPr lang="en-US" baseline="0" dirty="0" smtClean="0"/>
              <a:t>The system will show the status of the PCD.</a:t>
            </a:r>
          </a:p>
          <a:p>
            <a:pPr marL="228600" lvl="0" indent="-228600">
              <a:buFont typeface="+mj-lt"/>
              <a:buAutoNum type="arabicPeriod"/>
            </a:pPr>
            <a:r>
              <a:rPr lang="en-US" baseline="0" dirty="0" smtClean="0"/>
              <a:t>The system will allow the &lt;user&gt; to view all the tasks the have been assigned to the &lt;tracker&gt;.</a:t>
            </a:r>
          </a:p>
          <a:p>
            <a:pPr marL="228600" lvl="0" indent="-228600">
              <a:buFont typeface="+mj-lt"/>
              <a:buAutoNum type="arabicPeriod"/>
            </a:pPr>
            <a:r>
              <a:rPr lang="en-US" baseline="0" dirty="0" smtClean="0"/>
              <a:t>The system will allow only the &lt;authorized users&gt; to edit and/or delete a &lt;tracker&gt;.</a:t>
            </a:r>
          </a:p>
          <a:p>
            <a:pPr marL="228600" lvl="0" indent="-228600">
              <a:buFont typeface="+mj-lt"/>
              <a:buAutoNum type="arabicPeriod"/>
            </a:pPr>
            <a:r>
              <a:rPr lang="en-US" baseline="0" dirty="0" smtClean="0"/>
              <a:t>Upon delete of a &lt;remark&gt; the system will flag the &lt;remark&gt; record as logically deleted.</a:t>
            </a:r>
          </a:p>
          <a:p>
            <a:pPr marL="228600" lvl="0" indent="-228600">
              <a:buFont typeface="+mj-lt"/>
              <a:buAutoNum type="arabicPeriod"/>
            </a:pPr>
            <a:r>
              <a:rPr lang="en-US" baseline="0" dirty="0" smtClean="0"/>
              <a:t>Upon delete of a &lt;defined field&gt; the system will flag the &lt;defined field&gt; record as logically deleted.</a:t>
            </a:r>
          </a:p>
          <a:p>
            <a:pPr marL="228600" lvl="0" indent="-228600">
              <a:buFont typeface="+mj-lt"/>
              <a:buAutoNum type="arabicPeriod"/>
            </a:pPr>
            <a:r>
              <a:rPr lang="en-US" baseline="0" dirty="0" smtClean="0"/>
              <a:t>Upon delete of a &lt;hardware list&gt; the system will flag the &lt;hardware list&gt; record as logically deleted</a:t>
            </a:r>
          </a:p>
          <a:p>
            <a:pPr marL="228600" lvl="0" indent="-228600">
              <a:buFont typeface="+mj-lt"/>
              <a:buAutoNum type="arabicPeriod"/>
            </a:pPr>
            <a:endParaRPr lang="en-US" dirty="0" smtClean="0"/>
          </a:p>
          <a:p>
            <a:r>
              <a:rPr lang="en-US" dirty="0" smtClean="0"/>
              <a:t>Business Rules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date required can be no early than the</a:t>
            </a:r>
            <a:r>
              <a:rPr lang="en-US" baseline="0" dirty="0" smtClean="0"/>
              <a:t> current date.</a:t>
            </a:r>
          </a:p>
          <a:p>
            <a:pPr marL="228600" indent="-228600">
              <a:buFont typeface="+mj-lt"/>
              <a:buAutoNum type="arabicPeriod"/>
            </a:pPr>
            <a:r>
              <a:rPr lang="en-US" dirty="0" smtClean="0"/>
              <a:t>When a new &lt;PCD&gt; is requested the &lt;PCD identifier&gt;</a:t>
            </a:r>
            <a:r>
              <a:rPr lang="en-US" baseline="0" dirty="0" smtClean="0"/>
              <a:t> is populated with a &lt;draft PCD identifier&gt;.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&lt;draft PCD identifier&gt; will be updated with &lt;PCD&gt; identifier upon &lt;PCD&gt; approval.</a:t>
            </a:r>
          </a:p>
          <a:p>
            <a:pPr marL="228600" indent="-228600">
              <a:buFont typeface="+mj-lt"/>
              <a:buAutoNum type="arabicPeriod"/>
            </a:pPr>
            <a:r>
              <a:rPr lang="en-US" baseline="0" dirty="0" smtClean="0">
                <a:solidFill>
                  <a:srgbClr val="FF0000"/>
                </a:solidFill>
              </a:rPr>
              <a:t>The &lt;PCD status&gt; will default to ?????.</a:t>
            </a:r>
            <a:endParaRPr lang="en-US" dirty="0" smtClean="0">
              <a:solidFill>
                <a:srgbClr val="FF0000"/>
              </a:solidFill>
            </a:endParaRPr>
          </a:p>
          <a:p>
            <a:pPr marL="228600" indent="-228600">
              <a:buFont typeface="+mj-lt"/>
              <a:buAutoNum type="arabicPeriod"/>
            </a:pPr>
            <a:r>
              <a:rPr lang="en-US" baseline="0" dirty="0" smtClean="0"/>
              <a:t>The &lt;FY&gt; is a required field and will default to blank.</a:t>
            </a:r>
          </a:p>
          <a:p>
            <a:pPr marL="228600" indent="-228600">
              <a:buFont typeface="+mj-lt"/>
              <a:buAutoNum type="arabicPeriod"/>
            </a:pPr>
            <a:r>
              <a:rPr lang="en-US" baseline="0" dirty="0" smtClean="0"/>
              <a:t>The &lt;FY&gt; will be selected from the active values contained in the &lt;FY&gt; enumeration list.</a:t>
            </a:r>
            <a:endParaRPr lang="en-US" dirty="0" smtClean="0"/>
          </a:p>
          <a:p>
            <a:pPr marL="228600" indent="-228600">
              <a:buFont typeface="+mj-lt"/>
              <a:buAutoNum type="arabicPeriod"/>
            </a:pPr>
            <a:r>
              <a:rPr lang="en-US" baseline="0" dirty="0" smtClean="0"/>
              <a:t>The &lt;TI&gt; is a required field and will default to blank.</a:t>
            </a:r>
          </a:p>
          <a:p>
            <a:pPr marL="228600" indent="-228600">
              <a:buFont typeface="+mj-lt"/>
              <a:buAutoNum type="arabicPeriod"/>
            </a:pPr>
            <a:r>
              <a:rPr lang="en-US" baseline="0" dirty="0" smtClean="0"/>
              <a:t>The &lt;TI&gt; will be selected from the active values contained in the &lt;TI&gt; enumeration list.</a:t>
            </a:r>
            <a:endParaRPr lang="en-US" dirty="0" smtClean="0"/>
          </a:p>
          <a:p>
            <a:pPr marL="228600" indent="-228600">
              <a:buFont typeface="+mj-lt"/>
              <a:buAutoNum type="arabicPeriod"/>
            </a:pPr>
            <a:r>
              <a:rPr lang="en-US" dirty="0" smtClean="0"/>
              <a:t>The &lt;subject&gt;</a:t>
            </a:r>
            <a:r>
              <a:rPr lang="en-US" baseline="0" dirty="0" smtClean="0"/>
              <a:t> is a required field and will default to “Enter Subject…”.  </a:t>
            </a:r>
          </a:p>
          <a:p>
            <a:pPr marL="228600" indent="-228600">
              <a:buFont typeface="+mj-lt"/>
              <a:buAutoNum type="arabicPeriod"/>
            </a:pPr>
            <a:r>
              <a:rPr lang="en-US" baseline="0" dirty="0" smtClean="0"/>
              <a:t>The &lt;subject&gt; will accept any string except “Enter Subject…” as valid input.</a:t>
            </a:r>
          </a:p>
          <a:p>
            <a:pPr marL="228600" indent="-228600">
              <a:buFont typeface="+mj-lt"/>
              <a:buAutoNum type="arabicPeriod"/>
            </a:pPr>
            <a:r>
              <a:rPr lang="en-US" baseline="0" dirty="0" smtClean="0"/>
              <a:t>The &lt;hull&gt; will default to blank.</a:t>
            </a:r>
          </a:p>
          <a:p>
            <a:pPr marL="228600" indent="-228600">
              <a:buFont typeface="+mj-lt"/>
              <a:buAutoNum type="arabicPeriod"/>
            </a:pPr>
            <a:r>
              <a:rPr lang="en-US" baseline="0" dirty="0" smtClean="0"/>
              <a:t>The &lt;hull&gt; will be selected from the active values contained in the &lt;hull&gt;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will be selected from the active values contained in the &lt;contract&gt; enumeration list.</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&lt;funded&gt; will default to "N"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fea</a:t>
            </a:r>
            <a:r>
              <a:rPr lang="en-US" baseline="0" dirty="0" smtClean="0"/>
              <a:t>&gt; identifier will default to "NA"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is a required field and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&lt;originator&gt; will default to the individual who created the &lt;draft PCD&gt;.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&lt;on dock/need date&gt; will default to &lt;blank&gt; until entered by the &lt;project manager&gt;.</a:t>
            </a:r>
          </a:p>
          <a:p>
            <a:pPr marL="228600" indent="-228600">
              <a:buFont typeface="+mj-lt"/>
              <a:buAutoNum type="arabicPeriod"/>
            </a:pPr>
            <a:r>
              <a:rPr lang="en-US" baseline="0" dirty="0" smtClean="0"/>
              <a:t>The default &lt;PCD lead time&gt; is 365.</a:t>
            </a:r>
          </a:p>
          <a:p>
            <a:pPr marL="228600" indent="-228600">
              <a:buFont typeface="+mj-lt"/>
              <a:buAutoNum type="arabicPeriod"/>
            </a:pPr>
            <a:r>
              <a:rPr lang="en-US" baseline="0" dirty="0" smtClean="0"/>
              <a:t>Upon modification of the &lt;PCD required date&gt; by the user the system will recalculate the &lt;PCD lead time&gt;. </a:t>
            </a:r>
          </a:p>
          <a:p>
            <a:pPr marL="228600" indent="-228600">
              <a:buFont typeface="+mj-lt"/>
              <a:buAutoNum type="arabicPeriod"/>
            </a:pPr>
            <a:r>
              <a:rPr lang="en-US" baseline="0" dirty="0" smtClean="0"/>
              <a:t>The &lt;PCD lead time&gt; will  greater than 0.</a:t>
            </a:r>
          </a:p>
          <a:p>
            <a:pPr marL="228600" indent="-228600">
              <a:buFont typeface="+mj-lt"/>
              <a:buAutoNum type="arabicPeriod"/>
            </a:pPr>
            <a:r>
              <a:rPr lang="en-US" baseline="0" dirty="0" smtClean="0"/>
              <a:t>The &lt;PCD lead time&gt; will validated against the active values contained in the &lt;PCD lead time&gt; enumeration list.  Non-standard values will be confirmed with the user.</a:t>
            </a:r>
          </a:p>
          <a:p>
            <a:pPr marL="228600" indent="-228600">
              <a:buFont typeface="+mj-lt"/>
              <a:buAutoNum type="arabicPeriod"/>
            </a:pPr>
            <a:r>
              <a:rPr lang="en-US" baseline="0" dirty="0" smtClean="0"/>
              <a:t>The &lt;PCD required date&gt; default value is &lt;on dock/need date&gt; minus &lt;PCD lead time&gt;.</a:t>
            </a:r>
          </a:p>
          <a:p>
            <a:pPr marL="228600" indent="-228600">
              <a:buFont typeface="+mj-lt"/>
              <a:buAutoNum type="arabicPeriod"/>
            </a:pPr>
            <a:r>
              <a:rPr lang="en-US" baseline="0" dirty="0" smtClean="0"/>
              <a:t>The default &lt;delivery lead time&gt; is 90.</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Upon modification of the &lt;delivery required date&gt; by the user the system will recalculate the &lt;delivery lead time&gt;.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greater than 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lead time&gt; will validated against the active values contained in the &lt;delivery lead time&gt; enumeration list.  Non-standard values will be confirmed with the user.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&lt;delivery required date&gt; default value is &lt;on dock/need date&gt; minus &lt;delivery lead time&gt;.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r>
              <a:rPr lang="en-US" dirty="0" smtClean="0">
                <a:solidFill>
                  <a:srgbClr val="FF0000"/>
                </a:solidFill>
              </a:rPr>
              <a:t>The &lt;PCD Required&gt; date cannot</a:t>
            </a:r>
            <a:r>
              <a:rPr lang="en-US" baseline="0" dirty="0" smtClean="0">
                <a:solidFill>
                  <a:srgbClr val="FF0000"/>
                </a:solidFill>
              </a:rPr>
              <a:t> be later than or the same as the &lt;internal RDD&gt; date.</a:t>
            </a:r>
            <a:endParaRPr lang="en-US" dirty="0" smtClean="0">
              <a:solidFill>
                <a:srgbClr val="FF0000"/>
              </a:solidFill>
            </a:endParaRPr>
          </a:p>
          <a:p>
            <a:pPr marL="228600" indent="-228600">
              <a:buFont typeface="+mj-lt"/>
              <a:buAutoNum type="arabicPeriod"/>
            </a:pPr>
            <a:r>
              <a:rPr lang="en-US" dirty="0" smtClean="0">
                <a:solidFill>
                  <a:srgbClr val="FF0000"/>
                </a:solidFill>
              </a:rPr>
              <a:t>The &lt;internal RDD&gt; date cannot</a:t>
            </a:r>
            <a:r>
              <a:rPr lang="en-US" baseline="0" dirty="0" smtClean="0">
                <a:solidFill>
                  <a:srgbClr val="FF0000"/>
                </a:solidFill>
              </a:rPr>
              <a:t> be later than or the same as the &lt;</a:t>
            </a:r>
            <a:r>
              <a:rPr lang="en-US" baseline="0" dirty="0" smtClean="0"/>
              <a:t>on dock/need date</a:t>
            </a:r>
            <a:r>
              <a:rPr lang="en-US" baseline="0" dirty="0" smtClean="0">
                <a:solidFill>
                  <a:srgbClr val="FF0000"/>
                </a:solidFill>
              </a:rPr>
              <a:t>&gt; date.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solidFill>
                  <a:srgbClr val="FF0000"/>
                </a:solidFill>
              </a:rPr>
              <a:t>The &lt;internal </a:t>
            </a:r>
            <a:r>
              <a:rPr lang="en-US" baseline="0" dirty="0" err="1" smtClean="0">
                <a:solidFill>
                  <a:srgbClr val="FF0000"/>
                </a:solidFill>
              </a:rPr>
              <a:t>rdd</a:t>
            </a:r>
            <a:r>
              <a:rPr lang="en-US" baseline="0" dirty="0" smtClean="0">
                <a:solidFill>
                  <a:srgbClr val="FF0000"/>
                </a:solidFill>
              </a:rPr>
              <a:t>&gt; identifier will default to &lt;blank&gt; until entered by the &lt;project manager&gt;. </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&lt;man </a:t>
            </a:r>
            <a:r>
              <a:rPr lang="en-US" baseline="0" dirty="0" err="1" smtClean="0"/>
              <a:t>pr</a:t>
            </a:r>
            <a:r>
              <a:rPr lang="en-US" baseline="0" dirty="0" smtClean="0"/>
              <a:t>&gt; </a:t>
            </a:r>
          </a:p>
          <a:p>
            <a:pPr marL="228600" indent="-228600">
              <a:buFont typeface="+mj-lt"/>
              <a:buAutoNum type="arabicPeriod"/>
            </a:pPr>
            <a:r>
              <a:rPr lang="en-US" baseline="0" dirty="0" smtClean="0"/>
              <a:t>The &lt;man del o/l&gt; </a:t>
            </a:r>
          </a:p>
          <a:p>
            <a:pPr marL="228600" indent="-228600">
              <a:buFont typeface="+mj-lt"/>
              <a:buAutoNum type="arabicPeriod"/>
            </a:pPr>
            <a:r>
              <a:rPr lang="en-US" baseline="0" dirty="0" smtClean="0"/>
              <a:t>The &lt;</a:t>
            </a:r>
            <a:r>
              <a:rPr lang="en-US" baseline="0" dirty="0" err="1" smtClean="0"/>
              <a:t>clw</a:t>
            </a:r>
            <a:r>
              <a:rPr lang="en-US" baseline="0" dirty="0" smtClean="0"/>
              <a:t> </a:t>
            </a:r>
            <a:r>
              <a:rPr lang="en-US" baseline="0" dirty="0" err="1" smtClean="0"/>
              <a:t>pr</a:t>
            </a:r>
            <a:r>
              <a:rPr lang="en-US" baseline="0" dirty="0" smtClean="0"/>
              <a:t>&gt; </a:t>
            </a:r>
          </a:p>
          <a:p>
            <a:pPr marL="228600" indent="-228600">
              <a:buFont typeface="+mj-lt"/>
              <a:buAutoNum type="arabicPeriod"/>
            </a:pPr>
            <a:r>
              <a:rPr lang="en-US" baseline="0" dirty="0" smtClean="0"/>
              <a:t>The &lt;</a:t>
            </a:r>
            <a:r>
              <a:rPr lang="en-US" baseline="0" dirty="0" err="1" smtClean="0"/>
              <a:t>clw</a:t>
            </a:r>
            <a:r>
              <a:rPr lang="en-US" baseline="0" dirty="0" smtClean="0"/>
              <a:t> del o/l&gt;</a:t>
            </a:r>
          </a:p>
          <a:p>
            <a:pPr marL="228600" indent="-228600">
              <a:buFont typeface="+mj-lt"/>
              <a:buAutoNum type="arabicPeriod"/>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pn</a:t>
            </a:r>
            <a:r>
              <a:rPr lang="en-US" baseline="0" dirty="0" smtClean="0"/>
              <a:t>&gt; will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pl</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dwg</a:t>
            </a:r>
            <a:r>
              <a:rPr lang="en-US" baseline="0" dirty="0" smtClean="0"/>
              <a:t> status&gt;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&lt;mod&gt; identifier will default to &lt;blank&gt;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slin</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est</a:t>
            </a:r>
            <a:r>
              <a:rPr lang="en-US" baseline="0" dirty="0" smtClean="0"/>
              <a:t>&gt;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bom</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&lt;rec id&gt;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&lt;next review&gt;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Enumeration Type: Task Type (blank, PN, DWG, DOM, PCD, PR)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Contract Selector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a:t>
            </a:r>
            <a:r>
              <a:rPr lang="en-US" baseline="0" dirty="0" smtClean="0"/>
              <a:t> Helper</a:t>
            </a:r>
            <a:endParaRPr lang="en-US" dirty="0" smtClean="0"/>
          </a:p>
          <a:p>
            <a:pPr marL="0" indent="0">
              <a:buFont typeface="+mj-lt"/>
              <a:buNone/>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Contracts</a:t>
            </a:r>
          </a:p>
          <a:p>
            <a:pPr marL="228600" indent="-228600">
              <a:buFont typeface="+mj-lt"/>
              <a:buAutoNum type="arabicPeriod"/>
            </a:pPr>
            <a:r>
              <a:rPr lang="en-US" dirty="0" smtClean="0"/>
              <a:t>Notes</a:t>
            </a:r>
          </a:p>
          <a:p>
            <a:pPr marL="228600" indent="-228600">
              <a:buFont typeface="+mj-lt"/>
              <a:buAutoNum type="arabicPeriod"/>
            </a:pPr>
            <a:endParaRPr lang="en-US" dirty="0" smtClean="0"/>
          </a:p>
          <a:p>
            <a:pPr marL="0" indent="0">
              <a:buFont typeface="+mj-lt"/>
              <a:buNone/>
            </a:pPr>
            <a:r>
              <a:rPr lang="en-US" dirty="0" smtClean="0"/>
              <a:t>Complexity		33</a:t>
            </a:r>
          </a:p>
          <a:p>
            <a:pPr marL="171450" indent="-171450">
              <a:buFont typeface="Arial" panose="020B0604020202020204" pitchFamily="34" charset="0"/>
              <a:buChar char="•"/>
            </a:pPr>
            <a:r>
              <a:rPr lang="en-US" dirty="0" smtClean="0"/>
              <a:t>Inputs		18</a:t>
            </a:r>
          </a:p>
          <a:p>
            <a:pPr marL="171450" indent="-171450">
              <a:buFont typeface="Arial" panose="020B0604020202020204" pitchFamily="34" charset="0"/>
              <a:buChar char="•"/>
            </a:pPr>
            <a:r>
              <a:rPr lang="en-US" dirty="0" smtClean="0"/>
              <a:t>Outputs		3</a:t>
            </a:r>
          </a:p>
          <a:p>
            <a:pPr marL="171450" indent="-171450">
              <a:buFont typeface="Arial" panose="020B0604020202020204" pitchFamily="34" charset="0"/>
              <a:buChar char="•"/>
            </a:pPr>
            <a:r>
              <a:rPr lang="en-US" dirty="0" smtClean="0"/>
              <a:t>Inquires		4</a:t>
            </a:r>
          </a:p>
          <a:p>
            <a:pPr marL="171450" indent="-171450">
              <a:buFont typeface="Arial" panose="020B0604020202020204" pitchFamily="34" charset="0"/>
              <a:buChar char="•"/>
            </a:pPr>
            <a:r>
              <a:rPr lang="en-US" dirty="0" smtClean="0"/>
              <a:t>Files/Tables		8</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4162006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1"/>
            <a:r>
              <a:rPr lang="en-US" dirty="0" smtClean="0"/>
              <a:t>When the search button is pressed, the user is presented with a screen where the search criteria are entered.  Entering data in any of the search fields indicates that the resulting PCD"s must contain that criteria.  Wildcards are allowed and are specified using a "*".</a:t>
            </a:r>
          </a:p>
          <a:p>
            <a:pPr lvl="1"/>
            <a:endParaRPr lang="en-US" dirty="0" smtClean="0"/>
          </a:p>
          <a:p>
            <a:pPr lvl="1"/>
            <a:r>
              <a:rPr lang="en-US" dirty="0" smtClean="0"/>
              <a:t>Once the search has completed, a list of all resulting PCD"s is displayed.  Hyperlinks are available to each PCD which allow the user to work with the corresponding PCD in the same manner which is available from the Contracts/Programs option.  See Section 4.1 - Contracts/Programs</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50</a:t>
            </a:fld>
            <a:endParaRPr lang="en-US"/>
          </a:p>
        </p:txBody>
      </p:sp>
    </p:spTree>
    <p:extLst>
      <p:ext uri="{BB962C8B-B14F-4D97-AF65-F5344CB8AC3E}">
        <p14:creationId xmlns:p14="http://schemas.microsoft.com/office/powerpoint/2010/main" val="468545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Tracker Entry.</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a:t>
            </a:r>
            <a:r>
              <a:rPr lang="en-US" sz="1000" dirty="0" smtClean="0"/>
              <a:t>Tracker</a:t>
            </a:r>
            <a:r>
              <a:rPr lang="en-US" sz="1000" dirty="0"/>
              <a:t>.</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tracker.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tracker.</a:t>
            </a:r>
          </a:p>
          <a:p>
            <a:pPr marL="284163" indent="-284163">
              <a:buFont typeface="+mj-lt"/>
              <a:buAutoNum type="arabicPeriod"/>
            </a:pPr>
            <a:r>
              <a:rPr lang="en-US" sz="1000" baseline="0" dirty="0" smtClean="0"/>
              <a:t>Due Date: Date enter in the &lt;pcd required&gt; on the tracker.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err="1" smtClean="0"/>
              <a:t>Approver"s</a:t>
            </a:r>
            <a:r>
              <a:rPr lang="en-US" sz="1000" baseline="0" dirty="0" smtClean="0"/>
              <a:t>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DO1</a:t>
            </a:r>
          </a:p>
          <a:p>
            <a:pPr marL="228600" indent="-228600">
              <a:buFont typeface="+mj-lt"/>
              <a:buAutoNum type="arabicPeriod"/>
            </a:pPr>
            <a:endParaRPr lang="en-US" sz="1000" dirty="0" smtClean="0"/>
          </a:p>
          <a:p>
            <a:pPr marL="0" indent="0">
              <a:buFont typeface="+mj-lt"/>
              <a:buNone/>
            </a:pPr>
            <a:r>
              <a:rPr lang="en-US" sz="1000" dirty="0" smtClean="0"/>
              <a:t>Complexity 		0</a:t>
            </a:r>
          </a:p>
          <a:p>
            <a:pPr marL="171450" indent="-171450">
              <a:buFont typeface="Arial" panose="020B0604020202020204" pitchFamily="34" charset="0"/>
              <a:buChar char="•"/>
            </a:pPr>
            <a:r>
              <a:rPr lang="en-US" sz="1000" dirty="0" smtClean="0"/>
              <a:t>Inputs		0</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0</a:t>
            </a:r>
          </a:p>
          <a:p>
            <a:pPr marL="171450" indent="-171450">
              <a:buFont typeface="Arial" panose="020B0604020202020204" pitchFamily="34" charset="0"/>
              <a:buChar char="•"/>
            </a:pPr>
            <a:r>
              <a:rPr lang="en-US" sz="1000" dirty="0" smtClean="0"/>
              <a:t>Files/Tables		0</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51</a:t>
            </a:fld>
            <a:endParaRPr lang="en-US"/>
          </a:p>
        </p:txBody>
      </p:sp>
    </p:spTree>
    <p:extLst>
      <p:ext uri="{BB962C8B-B14F-4D97-AF65-F5344CB8AC3E}">
        <p14:creationId xmlns:p14="http://schemas.microsoft.com/office/powerpoint/2010/main" val="703289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Tracker Entry.  The user will be taken to the PCD Entry HMI.  The entry form will be pre-populated with information captured in tasks associated with the PCD task.  The amount and level of detail will depend on the associated tasks.</a:t>
            </a:r>
          </a:p>
          <a:p>
            <a:pPr lvl="1"/>
            <a:r>
              <a:rPr lang="en-US" sz="1000" baseline="0" dirty="0" smtClean="0">
                <a:solidFill>
                  <a:srgbClr val="FF0000"/>
                </a:solidFill>
              </a:rPr>
              <a:t>Yes: Question: If a associated task is updated, does the PCD get updated?  Does the system need to track those changes?  Can the user start the PCD before associated tasks are started/completed?</a:t>
            </a:r>
            <a:r>
              <a:rPr lang="en-US" sz="1000" baseline="0" dirty="0" smtClean="0"/>
              <a:t> </a:t>
            </a:r>
          </a:p>
          <a:p>
            <a:pPr lvl="1"/>
            <a:r>
              <a:rPr lang="en-US" sz="1000" dirty="0" smtClean="0"/>
              <a:t>The user will then be able to work on the</a:t>
            </a:r>
            <a:r>
              <a:rPr lang="en-US" sz="1000" baseline="0" dirty="0" smtClean="0"/>
              <a:t> PCD until it is submitted for review/approval.</a:t>
            </a:r>
          </a:p>
          <a:p>
            <a:pPr lvl="1"/>
            <a:r>
              <a:rPr lang="en-US" sz="1000" baseline="0" dirty="0" smtClean="0"/>
              <a:t>Question: When a PCD is submitted, can the user continue to make changes, or is it locked? </a:t>
            </a:r>
          </a:p>
          <a:p>
            <a:pPr lvl="1"/>
            <a:r>
              <a:rPr lang="en-US" sz="1000" baseline="0" dirty="0" smtClean="0"/>
              <a:t>When the user clicks the “Submit” button notifications will be sent to the reviewers, </a:t>
            </a:r>
            <a:r>
              <a:rPr lang="en-US" sz="1000" baseline="0" dirty="0" smtClean="0">
                <a:solidFill>
                  <a:srgbClr val="FF0000"/>
                </a:solidFill>
              </a:rPr>
              <a:t>action responsible persons, additional recipients</a:t>
            </a:r>
            <a:r>
              <a:rPr lang="en-US" sz="1000" baseline="0" dirty="0" smtClean="0"/>
              <a:t>, and approvers.  The “View” button allows any user to view the PCD.  Attachments can be retrieved, however they cannot be added, modified, or deleted from the PCD itself. The PCD state cannot be changed.</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a:t>
            </a:r>
            <a:r>
              <a:rPr lang="en-US" sz="1000" dirty="0" smtClean="0"/>
              <a:t>Tracker</a:t>
            </a:r>
            <a:r>
              <a:rPr lang="en-US" sz="1000" dirty="0"/>
              <a:t>.</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tracker.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tracker.</a:t>
            </a:r>
          </a:p>
          <a:p>
            <a:pPr marL="284163" indent="-284163">
              <a:buFont typeface="+mj-lt"/>
              <a:buAutoNum type="arabicPeriod"/>
            </a:pPr>
            <a:r>
              <a:rPr lang="en-US" sz="1000" baseline="0" dirty="0" smtClean="0"/>
              <a:t>Due Date: Date enter in the &lt;pcd required&gt; on the tracker.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err="1" smtClean="0"/>
              <a:t>Approver"s</a:t>
            </a:r>
            <a:r>
              <a:rPr lang="en-US" sz="1000" baseline="0" dirty="0" smtClean="0"/>
              <a:t>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PCD</a:t>
            </a:r>
          </a:p>
          <a:p>
            <a:pPr marL="228600" indent="-228600">
              <a:buFont typeface="+mj-lt"/>
              <a:buAutoNum type="arabicPeriod"/>
            </a:pPr>
            <a:r>
              <a:rPr lang="en-US" sz="1000" dirty="0" smtClean="0"/>
              <a:t>Tracker</a:t>
            </a:r>
          </a:p>
          <a:p>
            <a:pPr marL="228600" indent="-228600">
              <a:buFont typeface="+mj-lt"/>
              <a:buAutoNum type="arabicPeriod"/>
            </a:pPr>
            <a:r>
              <a:rPr lang="en-US" sz="1000" dirty="0" smtClean="0"/>
              <a:t>Attachments</a:t>
            </a:r>
          </a:p>
          <a:p>
            <a:pPr marL="228600" indent="-228600">
              <a:buFont typeface="+mj-lt"/>
              <a:buAutoNum type="arabicPeriod"/>
            </a:pPr>
            <a:r>
              <a:rPr lang="en-US" sz="1000" dirty="0" smtClean="0"/>
              <a:t>Comments</a:t>
            </a:r>
          </a:p>
          <a:p>
            <a:pPr marL="228600" indent="-228600">
              <a:buFont typeface="+mj-lt"/>
              <a:buAutoNum type="arabicPeriod"/>
            </a:pPr>
            <a:r>
              <a:rPr lang="en-US" sz="1000" dirty="0" smtClean="0"/>
              <a:t>Hardware</a:t>
            </a:r>
            <a:r>
              <a:rPr lang="en-US" sz="1000" baseline="0" dirty="0" smtClean="0"/>
              <a:t> List</a:t>
            </a:r>
          </a:p>
          <a:p>
            <a:pPr marL="228600" indent="-228600">
              <a:buFont typeface="+mj-lt"/>
              <a:buAutoNum type="arabicPeriod"/>
            </a:pPr>
            <a:r>
              <a:rPr lang="en-US" sz="1000" baseline="0" dirty="0" smtClean="0"/>
              <a:t>Enumeration Types</a:t>
            </a:r>
          </a:p>
          <a:p>
            <a:pPr marL="228600" indent="-228600">
              <a:buFont typeface="+mj-lt"/>
              <a:buAutoNum type="arabicPeriod"/>
            </a:pPr>
            <a:r>
              <a:rPr lang="en-US" sz="1000" baseline="0" dirty="0" smtClean="0"/>
              <a:t>Enumeration Values</a:t>
            </a:r>
            <a:endParaRPr lang="en-US" sz="1000" dirty="0" smtClean="0"/>
          </a:p>
          <a:p>
            <a:pPr marL="228600" indent="-228600">
              <a:buFont typeface="+mj-lt"/>
              <a:buAutoNum type="arabicPeriod"/>
            </a:pPr>
            <a:endParaRPr lang="en-US" sz="1000" dirty="0" smtClean="0"/>
          </a:p>
          <a:p>
            <a:pPr marL="0" indent="0">
              <a:buFont typeface="+mj-lt"/>
              <a:buNone/>
            </a:pPr>
            <a:r>
              <a:rPr lang="en-US" sz="1000" dirty="0" smtClean="0"/>
              <a:t>Complexity 		19</a:t>
            </a:r>
          </a:p>
          <a:p>
            <a:pPr marL="171450" indent="-171450">
              <a:buFont typeface="Arial" panose="020B0604020202020204" pitchFamily="34" charset="0"/>
              <a:buChar char="•"/>
            </a:pPr>
            <a:r>
              <a:rPr lang="en-US" sz="1000" dirty="0" smtClean="0"/>
              <a:t>Inputs		3</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11</a:t>
            </a:r>
          </a:p>
          <a:p>
            <a:pPr marL="171450" indent="-171450">
              <a:buFont typeface="Arial" panose="020B0604020202020204" pitchFamily="34" charset="0"/>
              <a:buChar char="•"/>
            </a:pPr>
            <a:r>
              <a:rPr lang="en-US" sz="1000" dirty="0" smtClean="0"/>
              <a:t>Files/Tables		5</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52</a:t>
            </a:fld>
            <a:endParaRPr lang="en-US"/>
          </a:p>
        </p:txBody>
      </p:sp>
    </p:spTree>
    <p:extLst>
      <p:ext uri="{BB962C8B-B14F-4D97-AF65-F5344CB8AC3E}">
        <p14:creationId xmlns:p14="http://schemas.microsoft.com/office/powerpoint/2010/main" val="1059805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53</a:t>
            </a:fld>
            <a:endParaRPr lang="en-US"/>
          </a:p>
        </p:txBody>
      </p:sp>
    </p:spTree>
    <p:extLst>
      <p:ext uri="{BB962C8B-B14F-4D97-AF65-F5344CB8AC3E}">
        <p14:creationId xmlns:p14="http://schemas.microsoft.com/office/powerpoint/2010/main" val="98927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The HMI will allow the authorized user to</a:t>
            </a:r>
            <a:r>
              <a:rPr lang="en-US" baseline="0" dirty="0" smtClean="0"/>
              <a:t> add, update, delete, and close tasks.  The user will entered the required minimum for the task. information for the type of task.  The user can add and/or delete attachments and remarks regarding the activity from this HMI.  These remarks will be included in the draft PCD where the user can choose to exclude the remarks from the PCD submission.  The HMI contains a scrolled task panel that displays tasks already entered for the associated tracker entry.  When the user selects a existing tasks by checking the tack, and clicking on the “Edit” button the this will populate the entry/edit form on the top of the page.</a:t>
            </a:r>
            <a:endParaRPr lang="en-US" dirty="0" smtClean="0"/>
          </a:p>
          <a:p>
            <a:pPr lvl="0"/>
            <a:endParaRPr lang="en-US" baseline="0" dirty="0" smtClean="0"/>
          </a:p>
          <a:p>
            <a:pPr lvl="0"/>
            <a:r>
              <a:rPr lang="en-US" baseline="0" dirty="0" smtClean="0"/>
              <a:t>For the originator, reviewer, and approver inputs, the system will display a list of individuals where the user can select one or more individuals to add the to role. </a:t>
            </a:r>
          </a:p>
          <a:p>
            <a:pPr lvl="0"/>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can add attachments to the task by clicking on the “Add” button.  The system will open a separate window where the user will search for and select the external file from.  When the user selects a attachment(s) using the check box, the “View” and “Delete” buttons will be enabled.  (The check box default state is unchecked.)  When the “View” button is clicked the system will open a separate window and display the document.  When the “Delete” button is clicked the system will remove the attachment(s) from the task.  The attachment entry will be retained by the system with a “hidden” status for audit purposes. These attachment(s) will be included in the draft PCD where the user can choose to exclude the attachment(s) from the PCD submission.  </a:t>
            </a:r>
          </a:p>
          <a:p>
            <a:pPr lvl="0"/>
            <a:endParaRPr lang="en-US" baseline="0" dirty="0" smtClean="0"/>
          </a:p>
          <a:p>
            <a:pPr lvl="0"/>
            <a:r>
              <a:rPr lang="en-US" baseline="0" dirty="0" smtClean="0"/>
              <a:t>The user can add and/or delete remarks regarding the task from this HMI.  When the user selects a remark(s) using the check box, “Delete” buttons will be enabled.  (The check box default state is unchecked.) When the “Delete” button is clicked the system will remove the remark(s) from the task. The remark entry will be retained by the system with a “hidden” status for audit purposes.  These remark(s) will be included in the draft PCD where the user can choose to exclude the remark(s) from the PCD submission.  </a:t>
            </a:r>
          </a:p>
          <a:p>
            <a:pPr lvl="0"/>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For the originator, reviewer, and approver roles, allows the user to remove a individual from the role for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For the attachments it allows the user to attach a external document for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View:	For the attachments it allows the user to view the attachment selected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For the attachments and remarks fields, allows the user to remove elected items from the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Task:	Allows the user to enter a new task under the tracker entry.  The system will initialize the input panel to its default state.  The system will enable the “Save” button when all the required fields are entered.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Edit:	When the user selects a task from the task panel the system will enable the “Edit” button.  When the user clicks the “Edit” button the system will populate the task edit panel and the allow user to update the task.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task entry.  The system will trigger the create of required audit records.  “Task Maintenance” and “Hardware List” have their own save functions.  (Audit details)</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PCD.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Back:	Returns the user to the HMI that the current HMI was called from.</a:t>
            </a:r>
          </a:p>
          <a:p>
            <a:pPr lvl="0"/>
            <a:r>
              <a:rPr lang="en-US" baseline="0" dirty="0" smtClean="0"/>
              <a:t>	</a:t>
            </a:r>
          </a:p>
          <a:p>
            <a:pPr lvl="0"/>
            <a:r>
              <a:rPr lang="en-US" dirty="0" smtClean="0"/>
              <a:t>Requirements</a:t>
            </a:r>
          </a:p>
          <a:p>
            <a:pPr marL="228600" lvl="0" indent="-228600">
              <a:buFont typeface="+mj-lt"/>
              <a:buAutoNum type="arabicPeriod"/>
            </a:pPr>
            <a:r>
              <a:rPr lang="en-US" dirty="0" smtClean="0"/>
              <a:t>The system shall automaticall</a:t>
            </a:r>
            <a:r>
              <a:rPr lang="en-US" baseline="0" dirty="0" smtClean="0"/>
              <a:t>y assign item identifiers that are unique. </a:t>
            </a:r>
            <a:endParaRPr lang="en-US" dirty="0" smtClean="0"/>
          </a:p>
          <a:p>
            <a:pPr marL="228600" lvl="0" indent="-228600">
              <a:buFont typeface="+mj-lt"/>
              <a:buAutoNum type="arabicPeriod"/>
            </a:pPr>
            <a:r>
              <a:rPr lang="en-US" dirty="0" smtClean="0"/>
              <a:t>The</a:t>
            </a:r>
            <a:r>
              <a:rPr lang="en-US" baseline="0" dirty="0" smtClean="0"/>
              <a:t> system shall validate that all required fields are complete.</a:t>
            </a:r>
            <a:endParaRPr lang="en-US" dirty="0" smtClean="0"/>
          </a:p>
          <a:p>
            <a:pPr marL="228600" lvl="0" indent="-228600">
              <a:buFont typeface="+mj-lt"/>
              <a:buAutoNum type="arabicPeriod"/>
            </a:pPr>
            <a:r>
              <a:rPr lang="en-US" dirty="0" smtClean="0"/>
              <a:t>The</a:t>
            </a:r>
            <a:r>
              <a:rPr lang="en-US" baseline="0" dirty="0" smtClean="0"/>
              <a:t> system shall allow the &lt;authorized user&gt; to maintain the enumerations used in the drop-down list boxes.</a:t>
            </a:r>
            <a:endParaRPr lang="en-US" dirty="0" smtClean="0"/>
          </a:p>
          <a:p>
            <a:pPr marL="228600" lvl="0" indent="-228600">
              <a:buFont typeface="+mj-lt"/>
              <a:buAutoNum type="arabicPeriod"/>
            </a:pPr>
            <a:r>
              <a:rPr lang="en-US" dirty="0" smtClean="0"/>
              <a:t>The</a:t>
            </a:r>
            <a:r>
              <a:rPr lang="en-US" baseline="0" dirty="0" smtClean="0"/>
              <a:t> system shall use the &lt;active directory&gt; to assign individual tasks.</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A</a:t>
            </a:r>
            <a:r>
              <a:rPr lang="en-US" baseline="0" dirty="0" smtClean="0"/>
              <a:t> required roles needs to have at least one individual assigned.</a:t>
            </a:r>
            <a:endParaRPr lang="en-US" dirty="0" smtClean="0"/>
          </a:p>
          <a:p>
            <a:pPr marL="228600" indent="-228600">
              <a:buFont typeface="+mj-lt"/>
              <a:buAutoNum type="arabicPeriod"/>
            </a:pPr>
            <a:r>
              <a:rPr lang="en-US" dirty="0" smtClean="0"/>
              <a:t>The &lt;Required By&gt; date cannot</a:t>
            </a:r>
            <a:r>
              <a:rPr lang="en-US" baseline="0" dirty="0" smtClean="0"/>
              <a:t> be later than or the same as the &lt;Internal RDD&gt; date.</a:t>
            </a:r>
            <a:endParaRPr lang="en-US"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Action Person</a:t>
            </a:r>
            <a:r>
              <a:rPr lang="en-US" baseline="0" dirty="0" smtClean="0"/>
              <a:t> Helper</a:t>
            </a:r>
            <a:endParaRPr lang="en-US" dirty="0" smtClean="0"/>
          </a:p>
          <a:p>
            <a:pPr marL="228600" indent="-228600">
              <a:buFont typeface="+mj-lt"/>
              <a:buAutoNum type="arabicPeriod"/>
            </a:pPr>
            <a:r>
              <a:rPr lang="en-US" dirty="0" smtClean="0"/>
              <a:t>Approver Person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Tasks</a:t>
            </a:r>
          </a:p>
          <a:p>
            <a:pPr marL="228600" indent="-228600">
              <a:buFont typeface="+mj-lt"/>
              <a:buAutoNum type="arabicPeriod"/>
            </a:pPr>
            <a:r>
              <a:rPr lang="en-US" dirty="0" smtClean="0"/>
              <a:t>Users</a:t>
            </a:r>
          </a:p>
          <a:p>
            <a:pPr marL="228600" indent="-228600">
              <a:buFont typeface="+mj-lt"/>
              <a:buAutoNum type="arabicPeriod"/>
            </a:pPr>
            <a:r>
              <a:rPr lang="en-US" dirty="0" smtClean="0"/>
              <a:t>Enumeration Values</a:t>
            </a:r>
          </a:p>
          <a:p>
            <a:pPr marL="228600" indent="-228600">
              <a:buFont typeface="+mj-lt"/>
              <a:buAutoNum type="arabicPeriod"/>
            </a:pPr>
            <a:r>
              <a:rPr lang="en-US" dirty="0" smtClean="0"/>
              <a:t>Notes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216265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allows the user to construct a hardware</a:t>
            </a:r>
            <a:r>
              <a:rPr lang="en-US" baseline="0" dirty="0" smtClean="0"/>
              <a:t> list.  The basic HMI has three inputs: </a:t>
            </a:r>
          </a:p>
          <a:p>
            <a:pPr marL="171450" lvl="0" indent="-171450">
              <a:buFont typeface="Arial" panose="020B0604020202020204" pitchFamily="34" charset="0"/>
              <a:buChar char="•"/>
            </a:pPr>
            <a:r>
              <a:rPr lang="en-US" baseline="0" dirty="0" smtClean="0"/>
              <a:t>The hardware list</a:t>
            </a:r>
          </a:p>
          <a:p>
            <a:pPr marL="171450" lvl="0" indent="-171450">
              <a:buFont typeface="Arial" panose="020B0604020202020204" pitchFamily="34" charset="0"/>
              <a:buChar char="•"/>
            </a:pPr>
            <a:r>
              <a:rPr lang="en-US" baseline="0" dirty="0" smtClean="0"/>
              <a:t>Remarks</a:t>
            </a:r>
          </a:p>
          <a:p>
            <a:pPr marL="171450" lvl="0" indent="-171450">
              <a:buFont typeface="Arial" panose="020B0604020202020204" pitchFamily="34" charset="0"/>
              <a:buChar char="•"/>
            </a:pPr>
            <a:r>
              <a:rPr lang="en-US" baseline="0" dirty="0" smtClean="0"/>
              <a:t>Attachments</a:t>
            </a:r>
          </a:p>
          <a:p>
            <a:pPr lvl="0"/>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0"/>
            <a:endParaRPr lang="en-US" baseline="0" dirty="0" smtClean="0"/>
          </a:p>
          <a:p>
            <a:pPr lvl="0"/>
            <a:r>
              <a:rPr lang="en-US" baseline="0" dirty="0" smtClean="0"/>
              <a:t>When the user has prepared the hardware list outside the PCD, the user will import the external document as an attachment(s).  </a:t>
            </a:r>
          </a:p>
          <a:p>
            <a:pPr lvl="0"/>
            <a:endParaRPr lang="en-US" baseline="0" dirty="0" smtClean="0"/>
          </a:p>
          <a:p>
            <a:pPr lvl="0"/>
            <a:r>
              <a:rPr lang="en-US" dirty="0" smtClean="0"/>
              <a:t>The panel </a:t>
            </a:r>
            <a:r>
              <a:rPr lang="en-US" baseline="0" dirty="0" smtClean="0"/>
              <a:t>in the center of the HMI is where the user constructs the hardware list.  When the HMI opens any parts previously entered would be displayed.  When the user clicks on the Add button a new line will be created for the user to complete.  When the Add button is clicked any changes/additions to the list will saved.  When a value has been entered into a new line the “Save” button will be enabled.  </a:t>
            </a:r>
          </a:p>
          <a:p>
            <a:pPr lvl="0"/>
            <a:endParaRPr lang="en-US" baseline="0" dirty="0" smtClean="0"/>
          </a:p>
          <a:p>
            <a:pPr lvl="0"/>
            <a:r>
              <a:rPr lang="en-US" baseline="0" dirty="0" smtClean="0"/>
              <a:t>If the user needs to delete a line(s), the user would select the line(s) and then click the Delete button.  Until user selects a hardware list entry the “Delete” button would be disabled.  </a:t>
            </a:r>
          </a:p>
          <a:p>
            <a:pPr lvl="0"/>
            <a:endParaRPr lang="en-US" baseline="0" dirty="0" smtClean="0"/>
          </a:p>
          <a:p>
            <a:pPr lvl="0"/>
            <a:r>
              <a:rPr lang="en-US" baseline="0" dirty="0" smtClean="0"/>
              <a:t>The select of a hardware list entry or entries will enable the “Group By” button.  The “Group By” allows the user to assigned an identifier to those entries.  As shown in the HMI the user select the “sonar laptop” entry and assigned it to the “Hardware” group, and repeated the action to create a “Software” group.  </a:t>
            </a:r>
            <a:r>
              <a:rPr lang="en-US" baseline="0" dirty="0" smtClean="0">
                <a:solidFill>
                  <a:srgbClr val="FF0000"/>
                </a:solidFill>
              </a:rPr>
              <a:t>Does the group need a checkbox?</a:t>
            </a:r>
            <a:r>
              <a:rPr lang="en-US" baseline="0" dirty="0" smtClean="0"/>
              <a:t>   The HMI will refresh to reflect the user grouping automatically.  To remove a hardware list entry from a group the user would select the entry and assign it to the “” group which is the default group for all entries.</a:t>
            </a:r>
          </a:p>
          <a:p>
            <a:pPr lvl="0"/>
            <a:endParaRPr lang="en-US" baseline="0" dirty="0" smtClean="0">
              <a:solidFill>
                <a:srgbClr val="FF0000"/>
              </a:solidFill>
            </a:endParaRPr>
          </a:p>
          <a:p>
            <a:pPr lvl="0"/>
            <a:r>
              <a:rPr lang="en-US" baseline="0" dirty="0" smtClean="0">
                <a:solidFill>
                  <a:srgbClr val="FF0000"/>
                </a:solidFill>
              </a:rPr>
              <a:t>Reset?  Cancel?</a:t>
            </a:r>
            <a:endParaRPr lang="en-US" dirty="0" smtClean="0">
              <a:solidFill>
                <a:srgbClr val="FF0000"/>
              </a:solidFill>
            </a:endParaRPr>
          </a:p>
          <a:p>
            <a:pPr lvl="0"/>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	The system will add a blank line item for the user to complete.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Delete:	The system will delete those line item(s) the user has selected for removal. (Audit details)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Group By:	The system will group line item(s) the user has selected.  </a:t>
            </a:r>
            <a:r>
              <a:rPr lang="en-US" baseline="0" dirty="0" smtClean="0">
                <a:solidFill>
                  <a:srgbClr val="FF0000"/>
                </a:solidFill>
              </a:rPr>
              <a:t>(How do we ungrouped items?)</a:t>
            </a:r>
            <a:r>
              <a:rPr lang="en-US" baseline="0"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Reset: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Cancel:	Allows the user to reset the line items to the values at existed upon open the HMI.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Save:	Allows the user to save their changes made to the task entry.  The system will trigger the create of required audit records.  “Task Maintenance” and “Hardware List” have their own save functions.  (Audit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Submit:	</a:t>
            </a:r>
          </a:p>
          <a:p>
            <a:pPr marL="171450" lvl="0" indent="-171450">
              <a:buFont typeface="Arial" panose="020B0604020202020204" pitchFamily="34" charset="0"/>
              <a:buChar char="•"/>
            </a:pPr>
            <a:r>
              <a:rPr lang="en-US" baseline="0" dirty="0" smtClean="0"/>
              <a:t>Delete:	Allows the user to delete the </a:t>
            </a:r>
            <a:r>
              <a:rPr lang="en-US" baseline="0" dirty="0" smtClean="0">
                <a:solidFill>
                  <a:srgbClr val="FF0000"/>
                </a:solidFill>
              </a:rPr>
              <a:t>“draft” </a:t>
            </a:r>
            <a:r>
              <a:rPr lang="en-US" baseline="0" dirty="0" smtClean="0"/>
              <a:t>hardware list.  The system will flag the entry as deleted and hide the entry from most searches, but the record will be retained by the system for audit purposes.</a:t>
            </a:r>
          </a:p>
          <a:p>
            <a:pPr marL="171450" lvl="0" indent="-171450">
              <a:buFont typeface="Arial" panose="020B0604020202020204" pitchFamily="34" charset="0"/>
              <a:buChar char="•"/>
            </a:pPr>
            <a:r>
              <a:rPr lang="en-US" baseline="0" dirty="0" smtClean="0"/>
              <a:t>Cancel:	Allows the user to reset the view to the values at existed upon open the HMI.</a:t>
            </a:r>
          </a:p>
          <a:p>
            <a:pPr marL="171450" lvl="0" indent="-171450">
              <a:buFont typeface="Arial" panose="020B0604020202020204" pitchFamily="34" charset="0"/>
              <a:buChar char="•"/>
            </a:pPr>
            <a:r>
              <a:rPr lang="en-US" baseline="0" dirty="0" smtClean="0"/>
              <a:t>Back:	Returns the user to the HMI that the current HMI was called from.</a:t>
            </a:r>
          </a:p>
          <a:p>
            <a:pPr lvl="0"/>
            <a:r>
              <a:rPr lang="en-US" baseline="0" dirty="0" smtClean="0"/>
              <a:t>	</a:t>
            </a:r>
          </a:p>
          <a:p>
            <a:pPr lvl="0"/>
            <a:r>
              <a:rPr lang="en-US" dirty="0" smtClean="0"/>
              <a:t>Requirements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Upon saving of the hardware List entry, the</a:t>
            </a:r>
            <a:r>
              <a:rPr lang="en-US" baseline="0" dirty="0" smtClean="0"/>
              <a:t> system will </a:t>
            </a:r>
            <a:r>
              <a:rPr lang="en-US" dirty="0" smtClean="0"/>
              <a:t>check for empty/null required fields</a:t>
            </a:r>
            <a:r>
              <a:rPr lang="en-US" baseline="0" dirty="0" smtClean="0"/>
              <a:t> and if found the system will prompt the user to completed entry of required fields.</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7</a:t>
            </a:fld>
            <a:endParaRPr lang="en-US"/>
          </a:p>
        </p:txBody>
      </p:sp>
    </p:spTree>
    <p:extLst>
      <p:ext uri="{BB962C8B-B14F-4D97-AF65-F5344CB8AC3E}">
        <p14:creationId xmlns:p14="http://schemas.microsoft.com/office/powerpoint/2010/main" val="210302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pPr lvl="0"/>
            <a:r>
              <a:rPr lang="en-US" dirty="0" smtClean="0"/>
              <a:t>This HMI shows the results of the user from having clicked</a:t>
            </a:r>
            <a:r>
              <a:rPr lang="en-US" baseline="0" dirty="0" smtClean="0"/>
              <a:t> the “Create PCD” button on the “PCD Tracker Entry” HMI. The data elements from all PCD tasks combined together in their respective sections.  </a:t>
            </a:r>
            <a:r>
              <a:rPr lang="en-US" baseline="0" dirty="0" smtClean="0">
                <a:solidFill>
                  <a:srgbClr val="FF0000"/>
                </a:solidFill>
              </a:rPr>
              <a:t>This the last sentence true, or is select sections?  </a:t>
            </a:r>
            <a:r>
              <a:rPr lang="en-US" baseline="0" dirty="0" smtClean="0"/>
              <a:t>The HMI includes the functionality for the user to be able expand/collapse any given section.  All the section are collapse when HMI opens.  The user can click on the “+” symbol to expand a section.  The section will resize the section and page to fit the data elements.  The “+” symbol will change to a “-” symbol.  Clicking a “-” will collapse the section and resize page.  Should the user choose to add a data element to a section that is collapsed, the section will automatically expand.</a:t>
            </a:r>
          </a:p>
          <a:p>
            <a:pPr lvl="0"/>
            <a:endParaRPr lang="en-US" baseline="0" dirty="0" smtClean="0"/>
          </a:p>
          <a:p>
            <a:pPr lvl="0"/>
            <a:r>
              <a:rPr lang="en-US" dirty="0" smtClean="0"/>
              <a:t>The user</a:t>
            </a:r>
            <a:r>
              <a:rPr lang="en-US" baseline="0" dirty="0" smtClean="0"/>
              <a:t> has the functionality to edit each of the sections prior to the PCD submission.  When the HMI opens only the “Add” buttons will be enabled.  Depending on the section, when a data element is selected by the user using the checkbox the “Delete” and “View” are enabled.  Deselecting the data element disable the buttons.</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a:t>
            </a:r>
            <a:r>
              <a:rPr lang="en-US" baseline="0" dirty="0" smtClean="0"/>
              <a:t> will allow the user to collapse a expanded section.</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expand a collapsed section.</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collapse all sections with a single click.</a:t>
            </a: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system</a:t>
            </a:r>
            <a:r>
              <a:rPr lang="en-US" baseline="0" dirty="0" smtClean="0"/>
              <a:t> will allow the user to expand all sections with a single click.</a:t>
            </a:r>
            <a:endParaRPr lang="en-US" dirty="0" smtClean="0"/>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baseline="0" dirty="0" smtClean="0"/>
              <a:t>Upon the user adding a new data element to a section the System will associate and stored the data element with PCD. </a:t>
            </a:r>
          </a:p>
          <a:p>
            <a:pPr marL="228600" indent="-228600">
              <a:buFont typeface="+mj-lt"/>
              <a:buAutoNum type="arabicPeriod"/>
            </a:pPr>
            <a:r>
              <a:rPr lang="en-US" baseline="0" dirty="0" smtClean="0"/>
              <a:t>Upon user change to an existing element in a section the System will update the source data element in the respective section and task.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Upon clicking the “Submit” button the system will change the PCD status from “Draft” to “Submitted”.</a:t>
            </a:r>
            <a:endParaRPr lang="en-US" dirty="0" smtClean="0"/>
          </a:p>
          <a:p>
            <a:pPr marL="228600" indent="-228600">
              <a:buFont typeface="+mj-lt"/>
              <a:buAutoNum type="arabicPeriod"/>
            </a:pPr>
            <a:r>
              <a:rPr lang="en-US" baseline="0" dirty="0" smtClean="0"/>
              <a:t>Upon clicking the “Submit” button the system will notify the reviewer(s)/approver(s) that the PCD is available for review.</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8</a:t>
            </a:fld>
            <a:endParaRPr lang="en-US"/>
          </a:p>
        </p:txBody>
      </p:sp>
    </p:spTree>
    <p:extLst>
      <p:ext uri="{BB962C8B-B14F-4D97-AF65-F5344CB8AC3E}">
        <p14:creationId xmlns:p14="http://schemas.microsoft.com/office/powerpoint/2010/main" val="72461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361950"/>
            <a:ext cx="4181475" cy="3136900"/>
          </a:xfrm>
        </p:spPr>
      </p:sp>
      <p:sp>
        <p:nvSpPr>
          <p:cNvPr id="3" name="Notes Placeholder 2"/>
          <p:cNvSpPr>
            <a:spLocks noGrp="1"/>
          </p:cNvSpPr>
          <p:nvPr>
            <p:ph type="body" idx="1"/>
          </p:nvPr>
        </p:nvSpPr>
        <p:spPr/>
        <p:txBody>
          <a:bodyPr/>
          <a:lstStyle/>
          <a:p>
            <a:r>
              <a:rPr lang="en-US" dirty="0" smtClean="0"/>
              <a:t>Description</a:t>
            </a:r>
          </a:p>
          <a:p>
            <a:r>
              <a:rPr lang="en-US" dirty="0" smtClean="0"/>
              <a:t>In</a:t>
            </a:r>
            <a:r>
              <a:rPr lang="en-US" baseline="0" dirty="0" smtClean="0"/>
              <a:t> this view of the “Draft PCD” HMI shows all the sections expanded.  The page size will automatically expand to fit the data elements.</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r>
              <a:rPr lang="en-US" dirty="0" smtClean="0"/>
              <a: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9</a:t>
            </a:fld>
            <a:endParaRPr lang="en-US"/>
          </a:p>
        </p:txBody>
      </p:sp>
    </p:spTree>
    <p:extLst>
      <p:ext uri="{BB962C8B-B14F-4D97-AF65-F5344CB8AC3E}">
        <p14:creationId xmlns:p14="http://schemas.microsoft.com/office/powerpoint/2010/main" val="151361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5/9/2017</a:t>
            </a:r>
            <a:endParaRPr lang="en-US" dirty="0"/>
          </a:p>
        </p:txBody>
      </p:sp>
      <p:sp>
        <p:nvSpPr>
          <p:cNvPr id="5" name="Footer Placeholder 4"/>
          <p:cNvSpPr>
            <a:spLocks noGrp="1"/>
          </p:cNvSpPr>
          <p:nvPr>
            <p:ph type="ftr" sz="quarter" idx="3"/>
          </p:nvPr>
        </p:nvSpPr>
        <p:spPr>
          <a:xfrm>
            <a:off x="3028950" y="64899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48.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6.png"/><Relationship Id="rId7"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slide" Target="slide19.xml"/><Relationship Id="rId4" Type="http://schemas.openxmlformats.org/officeDocument/2006/relationships/image" Target="../media/image17.png"/><Relationship Id="rId9"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4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8.xml"/><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image" Target="../media/image2.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PCD Tracker</a:t>
            </a:r>
          </a:p>
        </p:txBody>
      </p:sp>
      <p:sp>
        <p:nvSpPr>
          <p:cNvPr id="3" name="Subtitle 2"/>
          <p:cNvSpPr>
            <a:spLocks noGrp="1"/>
          </p:cNvSpPr>
          <p:nvPr>
            <p:ph type="subTitle" idx="1"/>
          </p:nvPr>
        </p:nvSpPr>
        <p:spPr/>
        <p:txBody>
          <a:bodyPr>
            <a:normAutofit fontScale="92500" lnSpcReduction="20000"/>
          </a:bodyPr>
          <a:lstStyle/>
          <a:p>
            <a:r>
              <a:rPr lang="en-US" sz="3200" b="1" dirty="0" smtClean="0"/>
              <a:t>Storyboard</a:t>
            </a:r>
          </a:p>
          <a:p>
            <a:r>
              <a:rPr lang="en-US" sz="3200" b="1" dirty="0" smtClean="0"/>
              <a:t>“Keep It Simple”</a:t>
            </a:r>
          </a:p>
          <a:p>
            <a:r>
              <a:rPr lang="en-US" dirty="0" smtClean="0"/>
              <a:t>Gene Belford</a:t>
            </a:r>
          </a:p>
          <a:p>
            <a:r>
              <a:rPr lang="en-US" smtClean="0"/>
              <a:t>30 </a:t>
            </a:r>
            <a:r>
              <a:rPr lang="en-US" dirty="0" smtClean="0"/>
              <a:t>May 2017</a:t>
            </a:r>
            <a:endParaRPr lang="en-US" dirty="0"/>
          </a:p>
        </p:txBody>
      </p:sp>
    </p:spTree>
    <p:extLst>
      <p:ext uri="{BB962C8B-B14F-4D97-AF65-F5344CB8AC3E}">
        <p14:creationId xmlns:p14="http://schemas.microsoft.com/office/powerpoint/2010/main" val="242787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687421" cy="794899"/>
          </a:xfrm>
        </p:spPr>
        <p:txBody>
          <a:bodyPr>
            <a:normAutofit fontScale="90000"/>
          </a:bodyPr>
          <a:lstStyle/>
          <a:p>
            <a:r>
              <a:rPr lang="en-US" dirty="0" smtClean="0"/>
              <a:t>Expanded PCD Draft From Track View II</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5/18/17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10</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2026046"/>
            <a:ext cx="7167568" cy="2911610"/>
            <a:chOff x="904552" y="2485593"/>
            <a:chExt cx="7037701" cy="2911610"/>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29116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280947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685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3/3/2016-	The </a:t>
              </a:r>
              <a:r>
                <a:rPr lang="en-US" sz="800" b="0" dirty="0">
                  <a:solidFill>
                    <a:prstClr val="black"/>
                  </a:solidFill>
                </a:rPr>
                <a:t>purpose of this PCD revision is to direct LM Manassas </a:t>
              </a:r>
              <a:r>
                <a:rPr lang="en-US" sz="800" b="0" dirty="0" smtClean="0">
                  <a:solidFill>
                    <a:prstClr val="black"/>
                  </a:solidFill>
                </a:rPr>
                <a:t>Production </a:t>
              </a:r>
              <a:r>
                <a:rPr lang="en-US" sz="800" b="0" dirty="0">
                  <a:solidFill>
                    <a:prstClr val="black"/>
                  </a:solidFill>
                </a:rPr>
                <a:t>Control &amp; LM Clearwater to </a:t>
              </a:r>
              <a:r>
                <a:rPr lang="en-US" sz="800" b="0" dirty="0" smtClean="0">
                  <a:solidFill>
                    <a:prstClr val="black"/>
                  </a:solidFill>
                </a:rPr>
                <a:t> order </a:t>
              </a:r>
              <a:r>
                <a:rPr lang="en-US" sz="800" b="0" dirty="0">
                  <a:solidFill>
                    <a:prstClr val="black"/>
                  </a:solidFill>
                </a:rPr>
                <a:t>the remainder material for SSN </a:t>
              </a:r>
              <a:r>
                <a:rPr lang="en-US" sz="800" b="0" dirty="0" smtClean="0">
                  <a:solidFill>
                    <a:prstClr val="black"/>
                  </a:solidFill>
                </a:rPr>
                <a:t>794 </a:t>
              </a:r>
              <a:r>
                <a:rPr lang="en-US" sz="800" b="0" dirty="0">
                  <a:solidFill>
                    <a:prstClr val="black"/>
                  </a:solidFill>
                </a:rPr>
                <a:t>by replacing the existing LLEOQ HPCDs created from </a:t>
              </a:r>
              <a:r>
                <a:rPr lang="en-US" sz="800" b="0" dirty="0" smtClean="0">
                  <a:solidFill>
                    <a:prstClr val="black"/>
                  </a:solidFill>
                </a:rPr>
                <a:t>previous </a:t>
              </a:r>
              <a:r>
                <a:rPr lang="en-US" sz="800" b="0" dirty="0">
                  <a:solidFill>
                    <a:prstClr val="black"/>
                  </a:solidFill>
                </a:rPr>
                <a:t>PCD </a:t>
              </a:r>
              <a:r>
                <a:rPr lang="en-US" sz="800" b="0" dirty="0" smtClean="0">
                  <a:solidFill>
                    <a:prstClr val="black"/>
                  </a:solidFill>
                </a:rPr>
                <a:t>revisions </a:t>
              </a:r>
              <a:r>
                <a:rPr lang="en-US" sz="800" b="0" dirty="0">
                  <a:solidFill>
                    <a:prstClr val="black"/>
                  </a:solidFill>
                </a:rPr>
                <a:t>with the full system bill of material P/N N148500-1.  The work </a:t>
              </a:r>
              <a:r>
                <a:rPr lang="en-US" sz="800" b="0" dirty="0" smtClean="0">
                  <a:solidFill>
                    <a:prstClr val="black"/>
                  </a:solidFill>
                </a:rPr>
                <a:t>packages </a:t>
              </a:r>
              <a:r>
                <a:rPr lang="en-US" sz="800" b="0" dirty="0">
                  <a:solidFill>
                    <a:prstClr val="black"/>
                  </a:solidFill>
                </a:rPr>
                <a:t>listed below are still valid and all existing orders are to </a:t>
              </a:r>
              <a:r>
                <a:rPr lang="en-US" sz="800" b="0" dirty="0" smtClean="0">
                  <a:solidFill>
                    <a:prstClr val="black"/>
                  </a:solidFill>
                </a:rPr>
                <a:t>be reassigned </a:t>
              </a:r>
              <a:r>
                <a:rPr lang="en-US" sz="800" b="0" dirty="0">
                  <a:solidFill>
                    <a:prstClr val="black"/>
                  </a:solidFill>
                </a:rPr>
                <a:t>to the full system.  There is no change to the ASRU early </a:t>
              </a:r>
              <a:r>
                <a:rPr lang="en-US" sz="800" b="0" dirty="0" smtClean="0">
                  <a:solidFill>
                    <a:prstClr val="black"/>
                  </a:solidFill>
                </a:rPr>
                <a:t>delivery</a:t>
              </a:r>
              <a:r>
                <a:rPr lang="en-US" sz="800" b="0" dirty="0">
                  <a:solidFill>
                    <a:prstClr val="black"/>
                  </a:solidFill>
                </a:rPr>
                <a:t>, flow valve kit, or PCK.</a:t>
              </a:r>
            </a:p>
          </p:txBody>
        </p:sp>
        <p:sp>
          <p:nvSpPr>
            <p:cNvPr id="122" name="Rectangle 121"/>
            <p:cNvSpPr/>
            <p:nvPr/>
          </p:nvSpPr>
          <p:spPr>
            <a:xfrm>
              <a:off x="6923935" y="2615750"/>
              <a:ext cx="448916"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flipH="1">
              <a:off x="6703890" y="2535571"/>
              <a:ext cx="28344" cy="280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522411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68894"/>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676517"/>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676517"/>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676517"/>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038023"/>
            <a:ext cx="7470472" cy="844139"/>
            <a:chOff x="868635" y="5291157"/>
            <a:chExt cx="7470472" cy="844139"/>
          </a:xfrm>
        </p:grpSpPr>
        <p:sp>
          <p:nvSpPr>
            <p:cNvPr id="147" name="TextBox 128"/>
            <p:cNvSpPr txBox="1"/>
            <p:nvPr/>
          </p:nvSpPr>
          <p:spPr>
            <a:xfrm>
              <a:off x="868635" y="530941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291157"/>
              <a:ext cx="6342839" cy="84413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363820"/>
              <a:ext cx="4565394" cy="7185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64910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Contract </a:t>
              </a:r>
              <a:r>
                <a:rPr lang="en-US" sz="800" b="0" dirty="0">
                  <a:solidFill>
                    <a:prstClr val="black"/>
                  </a:solidFill>
                </a:rPr>
                <a:t>N00025-15-C-6222 Mod P000Z1 dated 30 Sept </a:t>
              </a:r>
              <a:r>
                <a:rPr lang="en-US" sz="800" b="0" dirty="0" smtClean="0">
                  <a:solidFill>
                    <a:prstClr val="black"/>
                  </a:solidFill>
                </a:rPr>
                <a:t>2016.</a:t>
              </a:r>
              <a:endParaRPr lang="en-US" sz="800" b="0" dirty="0">
                <a:solidFill>
                  <a:prstClr val="black"/>
                </a:solidFill>
              </a:endParaRPr>
            </a:p>
          </p:txBody>
        </p:sp>
        <p:sp>
          <p:nvSpPr>
            <p:cNvPr id="151" name="Rectangle 150"/>
            <p:cNvSpPr/>
            <p:nvPr/>
          </p:nvSpPr>
          <p:spPr>
            <a:xfrm>
              <a:off x="6692524" y="5376261"/>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376261"/>
              <a:ext cx="54864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View</a:t>
              </a:r>
              <a:endParaRPr lang="en-US" sz="1200" b="0" dirty="0">
                <a:solidFill>
                  <a:schemeClr val="tx1"/>
                </a:solidFill>
              </a:endParaRPr>
            </a:p>
          </p:txBody>
        </p:sp>
        <p:sp>
          <p:nvSpPr>
            <p:cNvPr id="153" name="Flowchart: Process 152"/>
            <p:cNvSpPr/>
            <p:nvPr/>
          </p:nvSpPr>
          <p:spPr>
            <a:xfrm>
              <a:off x="2156900" y="5685153"/>
              <a:ext cx="91334"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499076" y="5360934"/>
              <a:ext cx="0" cy="731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07660" y="53840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5015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376261"/>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Del</a:t>
              </a:r>
              <a:endParaRPr lang="en-US" sz="1200" b="0" dirty="0">
                <a:solidFill>
                  <a:schemeClr val="tx1"/>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10220"/>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43" name="Rectangle 242"/>
          <p:cNvSpPr/>
          <p:nvPr/>
        </p:nvSpPr>
        <p:spPr>
          <a:xfrm>
            <a:off x="750803" y="5079633"/>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37" name="Rectangle 36"/>
          <p:cNvSpPr/>
          <p:nvPr/>
        </p:nvSpPr>
        <p:spPr>
          <a:xfrm>
            <a:off x="768425" y="209137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36424" y="516623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r>
              <a:rPr lang="en-US" sz="800" b="0" dirty="0" smtClean="0">
                <a:solidFill>
                  <a:prstClr val="black"/>
                </a:solidFill>
              </a:rPr>
              <a:t>.</a:t>
            </a:r>
            <a:endParaRPr lang="en-US" sz="800" b="0" dirty="0">
              <a:solidFill>
                <a:prstClr val="black"/>
              </a:solidFill>
            </a:endParaRPr>
          </a:p>
        </p:txBody>
      </p:sp>
      <p:sp>
        <p:nvSpPr>
          <p:cNvPr id="179" name="Rectangle 178"/>
          <p:cNvSpPr/>
          <p:nvPr/>
        </p:nvSpPr>
        <p:spPr>
          <a:xfrm>
            <a:off x="2338699" y="5618878"/>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Reference </a:t>
            </a:r>
            <a:r>
              <a:rPr lang="en-US" sz="800" b="0" dirty="0">
                <a:solidFill>
                  <a:prstClr val="black"/>
                </a:solidFill>
              </a:rPr>
              <a:t>PCD00002 and all revisions</a:t>
            </a:r>
          </a:p>
        </p:txBody>
      </p:sp>
      <p:sp>
        <p:nvSpPr>
          <p:cNvPr id="196" name="Flowchart: Process 195"/>
          <p:cNvSpPr/>
          <p:nvPr/>
        </p:nvSpPr>
        <p:spPr>
          <a:xfrm>
            <a:off x="2167879" y="569360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Flowchart: Process 209"/>
          <p:cNvSpPr/>
          <p:nvPr/>
        </p:nvSpPr>
        <p:spPr>
          <a:xfrm>
            <a:off x="2170157" y="520455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1" name="Straight Connector 210"/>
          <p:cNvCxnSpPr/>
          <p:nvPr/>
        </p:nvCxnSpPr>
        <p:spPr>
          <a:xfrm flipV="1">
            <a:off x="2077628" y="2877090"/>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2267345" y="2933625"/>
            <a:ext cx="4804710" cy="30237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8/19/2015	The </a:t>
            </a:r>
            <a:r>
              <a:rPr lang="en-US" sz="800" b="0" dirty="0">
                <a:solidFill>
                  <a:prstClr val="black"/>
                </a:solidFill>
              </a:rPr>
              <a:t>purpose of this PCD revision is to authorize LM Manassas </a:t>
            </a:r>
            <a:r>
              <a:rPr lang="en-US" sz="800" b="0" dirty="0" smtClean="0">
                <a:solidFill>
                  <a:prstClr val="black"/>
                </a:solidFill>
              </a:rPr>
              <a:t>Production </a:t>
            </a:r>
            <a:r>
              <a:rPr lang="en-US" sz="800" b="0" dirty="0">
                <a:solidFill>
                  <a:prstClr val="black"/>
                </a:solidFill>
              </a:rPr>
              <a:t>Control (J. Mullins)to procure the LL Switch (N147642-1)BOM </a:t>
            </a:r>
            <a:r>
              <a:rPr lang="en-US" sz="800" b="0" dirty="0" smtClean="0">
                <a:solidFill>
                  <a:prstClr val="black"/>
                </a:solidFill>
              </a:rPr>
              <a:t>Quantity </a:t>
            </a:r>
            <a:r>
              <a:rPr lang="en-US" sz="800" b="0" dirty="0">
                <a:solidFill>
                  <a:prstClr val="black"/>
                </a:solidFill>
              </a:rPr>
              <a:t>1.</a:t>
            </a:r>
          </a:p>
        </p:txBody>
      </p:sp>
      <p:sp>
        <p:nvSpPr>
          <p:cNvPr id="216" name="Flowchart: Process 215"/>
          <p:cNvSpPr/>
          <p:nvPr/>
        </p:nvSpPr>
        <p:spPr>
          <a:xfrm>
            <a:off x="2115213" y="2991807"/>
            <a:ext cx="93127"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7" name="Straight Connector 216"/>
          <p:cNvCxnSpPr/>
          <p:nvPr/>
        </p:nvCxnSpPr>
        <p:spPr>
          <a:xfrm flipV="1">
            <a:off x="2093548" y="3275147"/>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269617" y="3345337"/>
            <a:ext cx="4804710" cy="678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6/29/2015	The </a:t>
            </a:r>
            <a:r>
              <a:rPr lang="en-US" sz="800" b="0" dirty="0">
                <a:solidFill>
                  <a:prstClr val="black"/>
                </a:solidFill>
              </a:rPr>
              <a:t>purpose of this PCD is to authorize the procurement of TI16 </a:t>
            </a:r>
            <a:r>
              <a:rPr lang="en-US" sz="800" b="0" dirty="0" smtClean="0">
                <a:solidFill>
                  <a:prstClr val="black"/>
                </a:solidFill>
              </a:rPr>
              <a:t>New </a:t>
            </a:r>
            <a:r>
              <a:rPr lang="en-US" sz="800" b="0" dirty="0">
                <a:solidFill>
                  <a:prstClr val="black"/>
                </a:solidFill>
              </a:rPr>
              <a:t>Con Server LL BOM (COTs) Hardware N147414-1.</a:t>
            </a:r>
          </a:p>
          <a:p>
            <a:pPr marL="574675" indent="-574675" fontAlgn="auto">
              <a:spcBef>
                <a:spcPts val="0"/>
              </a:spcBef>
              <a:spcAft>
                <a:spcPts val="0"/>
              </a:spcAft>
            </a:pPr>
            <a:r>
              <a:rPr lang="en-US" sz="800" b="0" dirty="0" smtClean="0">
                <a:solidFill>
                  <a:prstClr val="black"/>
                </a:solidFill>
              </a:rPr>
              <a:t>	The </a:t>
            </a:r>
            <a:r>
              <a:rPr lang="en-US" sz="800" b="0" dirty="0">
                <a:solidFill>
                  <a:prstClr val="black"/>
                </a:solidFill>
              </a:rPr>
              <a:t>CTAPS N146748 </a:t>
            </a:r>
            <a:r>
              <a:rPr lang="en-US" sz="800" b="0" dirty="0" err="1">
                <a:solidFill>
                  <a:prstClr val="black"/>
                </a:solidFill>
              </a:rPr>
              <a:t>Qty</a:t>
            </a:r>
            <a:r>
              <a:rPr lang="en-US" sz="800" b="0" dirty="0">
                <a:solidFill>
                  <a:prstClr val="black"/>
                </a:solidFill>
              </a:rPr>
              <a:t> 2, Chin/Sphere power supply N108889 </a:t>
            </a:r>
            <a:r>
              <a:rPr lang="en-US" sz="800" b="0" dirty="0" err="1">
                <a:solidFill>
                  <a:prstClr val="black"/>
                </a:solidFill>
              </a:rPr>
              <a:t>Qty</a:t>
            </a:r>
            <a:r>
              <a:rPr lang="en-US" sz="800" b="0" dirty="0">
                <a:solidFill>
                  <a:prstClr val="black"/>
                </a:solidFill>
              </a:rPr>
              <a:t> 4, LASC </a:t>
            </a:r>
            <a:r>
              <a:rPr lang="en-US" sz="800" b="0" dirty="0" smtClean="0">
                <a:solidFill>
                  <a:prstClr val="black"/>
                </a:solidFill>
              </a:rPr>
              <a:t>power </a:t>
            </a:r>
            <a:r>
              <a:rPr lang="en-US" sz="800" b="0" dirty="0">
                <a:solidFill>
                  <a:prstClr val="black"/>
                </a:solidFill>
              </a:rPr>
              <a:t>supply N146207 </a:t>
            </a:r>
            <a:r>
              <a:rPr lang="en-US" sz="800" b="0" dirty="0" err="1">
                <a:solidFill>
                  <a:prstClr val="black"/>
                </a:solidFill>
              </a:rPr>
              <a:t>Qty</a:t>
            </a:r>
            <a:r>
              <a:rPr lang="en-US" sz="800" b="0" dirty="0">
                <a:solidFill>
                  <a:prstClr val="black"/>
                </a:solidFill>
              </a:rPr>
              <a:t> 4 &amp; N147424-1 </a:t>
            </a:r>
            <a:r>
              <a:rPr lang="en-US" sz="800" b="0" dirty="0" err="1">
                <a:solidFill>
                  <a:prstClr val="black"/>
                </a:solidFill>
              </a:rPr>
              <a:t>Clw</a:t>
            </a:r>
            <a:r>
              <a:rPr lang="en-US" sz="800" b="0" dirty="0">
                <a:solidFill>
                  <a:prstClr val="black"/>
                </a:solidFill>
              </a:rPr>
              <a:t> LL BOM </a:t>
            </a:r>
            <a:r>
              <a:rPr lang="en-US" sz="800" b="0" dirty="0" err="1">
                <a:solidFill>
                  <a:prstClr val="black"/>
                </a:solidFill>
              </a:rPr>
              <a:t>Qty</a:t>
            </a:r>
            <a:r>
              <a:rPr lang="en-US" sz="800" b="0" dirty="0">
                <a:solidFill>
                  <a:prstClr val="black"/>
                </a:solidFill>
              </a:rPr>
              <a:t> 1 shall be added to </a:t>
            </a:r>
            <a:r>
              <a:rPr lang="en-US" sz="800" b="0" dirty="0" smtClean="0">
                <a:solidFill>
                  <a:prstClr val="black"/>
                </a:solidFill>
              </a:rPr>
              <a:t>the </a:t>
            </a:r>
            <a:r>
              <a:rPr lang="en-US" sz="800" b="0" dirty="0">
                <a:solidFill>
                  <a:prstClr val="black"/>
                </a:solidFill>
              </a:rPr>
              <a:t>N146651-1 TI16 LL/EOQ BOM.</a:t>
            </a:r>
          </a:p>
        </p:txBody>
      </p:sp>
      <p:sp>
        <p:nvSpPr>
          <p:cNvPr id="219" name="Flowchart: Process 218"/>
          <p:cNvSpPr/>
          <p:nvPr/>
        </p:nvSpPr>
        <p:spPr>
          <a:xfrm>
            <a:off x="2117485" y="3403519"/>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Straight Connector 219"/>
          <p:cNvCxnSpPr/>
          <p:nvPr/>
        </p:nvCxnSpPr>
        <p:spPr>
          <a:xfrm flipV="1">
            <a:off x="2068524" y="4068995"/>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285537" y="4125540"/>
            <a:ext cx="4804710" cy="759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2/11/2015	The </a:t>
            </a:r>
            <a:r>
              <a:rPr lang="en-US" sz="800" b="0" dirty="0">
                <a:solidFill>
                  <a:prstClr val="black"/>
                </a:solidFill>
              </a:rPr>
              <a:t>purpose of this PCD is to serve as an Interim WAD, </a:t>
            </a:r>
            <a:r>
              <a:rPr lang="en-US" sz="800" b="0" dirty="0" smtClean="0">
                <a:solidFill>
                  <a:prstClr val="black"/>
                </a:solidFill>
              </a:rPr>
              <a:t>authorizing </a:t>
            </a:r>
            <a:r>
              <a:rPr lang="en-US" sz="800" b="0" dirty="0">
                <a:solidFill>
                  <a:prstClr val="black"/>
                </a:solidFill>
              </a:rPr>
              <a:t>the procurement, manufacturing and labor efforts for TI-16 </a:t>
            </a:r>
            <a:r>
              <a:rPr lang="en-US" sz="800" b="0" dirty="0" smtClean="0">
                <a:solidFill>
                  <a:prstClr val="black"/>
                </a:solidFill>
              </a:rPr>
              <a:t>LL/EOQ </a:t>
            </a:r>
            <a:r>
              <a:rPr lang="en-US" sz="800" b="0" dirty="0">
                <a:solidFill>
                  <a:prstClr val="black"/>
                </a:solidFill>
              </a:rPr>
              <a:t>for the (SSN 794). The Period of Performance (POP) for this effort </a:t>
            </a:r>
            <a:r>
              <a:rPr lang="en-US" sz="800" b="0" dirty="0" smtClean="0">
                <a:solidFill>
                  <a:prstClr val="black"/>
                </a:solidFill>
              </a:rPr>
              <a:t>shall </a:t>
            </a:r>
            <a:r>
              <a:rPr lang="en-US" sz="800" b="0" dirty="0">
                <a:solidFill>
                  <a:prstClr val="black"/>
                </a:solidFill>
              </a:rPr>
              <a:t>be from Feb 2015 thru July 2016.</a:t>
            </a:r>
          </a:p>
          <a:p>
            <a:pPr marL="574675" indent="-574675" fontAlgn="auto">
              <a:spcBef>
                <a:spcPts val="0"/>
              </a:spcBef>
              <a:spcAft>
                <a:spcPts val="0"/>
              </a:spcAft>
            </a:pPr>
            <a:endParaRPr lang="en-US" sz="800" b="0" dirty="0">
              <a:solidFill>
                <a:prstClr val="black"/>
              </a:solidFill>
            </a:endParaRPr>
          </a:p>
          <a:p>
            <a:pPr marL="574675" indent="-574675" fontAlgn="auto">
              <a:spcBef>
                <a:spcPts val="0"/>
              </a:spcBef>
              <a:spcAft>
                <a:spcPts val="0"/>
              </a:spcAft>
            </a:pPr>
            <a:r>
              <a:rPr lang="en-US" sz="800" b="0" dirty="0" smtClean="0">
                <a:solidFill>
                  <a:prstClr val="black"/>
                </a:solidFill>
              </a:rPr>
              <a:t>	Provided </a:t>
            </a:r>
            <a:r>
              <a:rPr lang="en-US" sz="800" b="0" dirty="0">
                <a:solidFill>
                  <a:prstClr val="black"/>
                </a:solidFill>
              </a:rPr>
              <a:t>as an attachment (FY15 New Con LLEOQ_BOM_v3.xls) with this PCD is </a:t>
            </a:r>
            <a:r>
              <a:rPr lang="en-US" sz="800" b="0" dirty="0" smtClean="0">
                <a:solidFill>
                  <a:prstClr val="black"/>
                </a:solidFill>
              </a:rPr>
              <a:t>the </a:t>
            </a:r>
            <a:r>
              <a:rPr lang="en-US" sz="800" b="0" dirty="0">
                <a:solidFill>
                  <a:prstClr val="black"/>
                </a:solidFill>
              </a:rPr>
              <a:t>LLEOQ Required Delivery Dates to Manassas.</a:t>
            </a:r>
          </a:p>
        </p:txBody>
      </p:sp>
      <p:sp>
        <p:nvSpPr>
          <p:cNvPr id="224" name="Flowchart: Process 223"/>
          <p:cNvSpPr/>
          <p:nvPr/>
        </p:nvSpPr>
        <p:spPr>
          <a:xfrm>
            <a:off x="2133405" y="4183723"/>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7655428" y="5420322"/>
            <a:ext cx="636175"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Hide</a:t>
            </a:r>
            <a:endParaRPr lang="en-US" sz="1200" b="0" dirty="0">
              <a:solidFill>
                <a:schemeClr val="tx1"/>
              </a:solidFill>
            </a:endParaRPr>
          </a:p>
        </p:txBody>
      </p:sp>
      <p:sp>
        <p:nvSpPr>
          <p:cNvPr id="133" name="Rectangle 132"/>
          <p:cNvSpPr/>
          <p:nvPr/>
        </p:nvSpPr>
        <p:spPr>
          <a:xfrm>
            <a:off x="7644547" y="2446388"/>
            <a:ext cx="636175"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Unhide</a:t>
            </a:r>
            <a:endParaRPr lang="en-US" sz="1200" b="0" dirty="0">
              <a:solidFill>
                <a:prstClr val="black"/>
              </a:solidFill>
            </a:endParaRPr>
          </a:p>
        </p:txBody>
      </p:sp>
      <p:sp>
        <p:nvSpPr>
          <p:cNvPr id="134" name="Rectangle 133"/>
          <p:cNvSpPr/>
          <p:nvPr/>
        </p:nvSpPr>
        <p:spPr>
          <a:xfrm>
            <a:off x="7658698" y="6205398"/>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32" name="Isosceles Triangle 131"/>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391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Entry</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11</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2" name="Rectangle 121"/>
            <p:cNvSpPr/>
            <p:nvPr/>
          </p:nvSpPr>
          <p:spPr>
            <a:xfrm>
              <a:off x="6923935" y="2615750"/>
              <a:ext cx="448916" cy="1945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615750"/>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2004976" y="4258641"/>
            <a:ext cx="6336134" cy="512594"/>
          </a:xfrm>
          <a:prstGeom prst="flowChartProcess">
            <a:avLst/>
          </a:prstGeom>
          <a:solidFill>
            <a:schemeClr val="accent4">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Save</a:t>
            </a:r>
            <a:endParaRPr lang="en-US" sz="1200" b="1" dirty="0">
              <a:solidFill>
                <a:schemeClr val="bg2">
                  <a:lumMod val="50000"/>
                </a:schemeClr>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Submit</a:t>
            </a:r>
            <a:endParaRPr lang="en-US" sz="1200" b="1" dirty="0">
              <a:solidFill>
                <a:schemeClr val="bg2">
                  <a:lumMod val="50000"/>
                </a:schemeClr>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View</a:t>
            </a:r>
            <a:endParaRPr lang="en-US" sz="1200" b="1" dirty="0">
              <a:solidFill>
                <a:schemeClr val="bg2">
                  <a:lumMod val="50000"/>
                </a:schemeClr>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9" name="Rectangle 108"/>
            <p:cNvSpPr/>
            <p:nvPr/>
          </p:nvSpPr>
          <p:spPr>
            <a:xfrm>
              <a:off x="6692524" y="5757068"/>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7561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7606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7" y="5673551"/>
              <a:ext cx="5078933"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1" name="Rectangle 150"/>
            <p:cNvSpPr/>
            <p:nvPr/>
          </p:nvSpPr>
          <p:spPr>
            <a:xfrm>
              <a:off x="7224791" y="5662869"/>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42626" y="5935829"/>
              <a:ext cx="548640" cy="1828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cxnSp>
          <p:nvCxnSpPr>
            <p:cNvPr id="154" name="Straight Connector 153"/>
            <p:cNvCxnSpPr/>
            <p:nvPr/>
          </p:nvCxnSpPr>
          <p:spPr>
            <a:xfrm>
              <a:off x="6998981"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7012629" y="5955890"/>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7012630" y="5711624"/>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7012629" y="584271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744121" y="5662703"/>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New</a:t>
            </a: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2" y="1399857"/>
            <a:ext cx="485748" cy="137160"/>
            <a:chOff x="4769035" y="999721"/>
            <a:chExt cx="485748" cy="137160"/>
          </a:xfrm>
        </p:grpSpPr>
        <p:sp>
          <p:nvSpPr>
            <p:cNvPr id="194" name="Rectangle 193"/>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5" name="Isosceles Triangle 194"/>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52493"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942062" y="1600277"/>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7275" y="3057927"/>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43254" y="2512083"/>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75" name="Rectangle 174"/>
          <p:cNvSpPr/>
          <p:nvPr/>
        </p:nvSpPr>
        <p:spPr>
          <a:xfrm>
            <a:off x="2063221" y="4308355"/>
            <a:ext cx="5194114"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cxnSp>
        <p:nvCxnSpPr>
          <p:cNvPr id="179" name="Straight Connector 178"/>
          <p:cNvCxnSpPr/>
          <p:nvPr/>
        </p:nvCxnSpPr>
        <p:spPr>
          <a:xfrm>
            <a:off x="7111033" y="4322306"/>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Isosceles Triangle 195"/>
          <p:cNvSpPr/>
          <p:nvPr/>
        </p:nvSpPr>
        <p:spPr>
          <a:xfrm>
            <a:off x="7137161" y="4595196"/>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7137161" y="4333370"/>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7137161" y="4464459"/>
            <a:ext cx="93127"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7306272" y="4361540"/>
            <a:ext cx="457200" cy="22410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11" name="Rectangle 210"/>
          <p:cNvSpPr/>
          <p:nvPr/>
        </p:nvSpPr>
        <p:spPr>
          <a:xfrm>
            <a:off x="7813950" y="4372368"/>
            <a:ext cx="457200"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Tree>
    <p:extLst>
      <p:ext uri="{BB962C8B-B14F-4D97-AF65-F5344CB8AC3E}">
        <p14:creationId xmlns:p14="http://schemas.microsoft.com/office/powerpoint/2010/main" val="45037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a:bodyPr>
          <a:lstStyle/>
          <a:p>
            <a:r>
              <a:rPr lang="en-US" dirty="0" smtClean="0"/>
              <a:t>PCD Generic View</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12</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173" name="Rectangle 172"/>
          <p:cNvSpPr/>
          <p:nvPr/>
        </p:nvSpPr>
        <p:spPr>
          <a:xfrm>
            <a:off x="3826692" y="973595"/>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77" name="Rectangle 176"/>
          <p:cNvSpPr/>
          <p:nvPr/>
        </p:nvSpPr>
        <p:spPr>
          <a:xfrm>
            <a:off x="4769035" y="973595"/>
            <a:ext cx="485748"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764732" y="1114151"/>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860719" y="1344842"/>
            <a:ext cx="9863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94" name="Rectangle 193"/>
          <p:cNvSpPr/>
          <p:nvPr/>
        </p:nvSpPr>
        <p:spPr>
          <a:xfrm>
            <a:off x="1760261" y="1399857"/>
            <a:ext cx="549499" cy="1526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7" name="Rectangle 196"/>
          <p:cNvSpPr/>
          <p:nvPr/>
        </p:nvSpPr>
        <p:spPr>
          <a:xfrm>
            <a:off x="3463548" y="1413536"/>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endParaRPr lang="en-US" sz="1200" b="0" dirty="0">
              <a:solidFill>
                <a:srgbClr val="FF0000"/>
              </a:solidFill>
              <a:latin typeface="Calibri" panose="020F0502020204030204"/>
              <a:ea typeface="+mn-ea"/>
            </a:endParaRPr>
          </a:p>
        </p:txBody>
      </p:sp>
      <p:sp>
        <p:nvSpPr>
          <p:cNvPr id="202" name="Rectangle 201"/>
          <p:cNvSpPr/>
          <p:nvPr/>
        </p:nvSpPr>
        <p:spPr>
          <a:xfrm>
            <a:off x="6042998" y="1413536"/>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5" name="Rectangle 204"/>
          <p:cNvSpPr/>
          <p:nvPr/>
        </p:nvSpPr>
        <p:spPr>
          <a:xfrm>
            <a:off x="7984275" y="1421704"/>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3043641" y="1545717"/>
            <a:ext cx="9115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grpSp>
        <p:nvGrpSpPr>
          <p:cNvPr id="3" name="Group 2"/>
          <p:cNvGrpSpPr/>
          <p:nvPr/>
        </p:nvGrpSpPr>
        <p:grpSpPr>
          <a:xfrm>
            <a:off x="1046553" y="5568104"/>
            <a:ext cx="6360236" cy="835424"/>
            <a:chOff x="1986896" y="3929967"/>
            <a:chExt cx="6360236" cy="835424"/>
          </a:xfrm>
        </p:grpSpPr>
        <p:sp>
          <p:nvSpPr>
            <p:cNvPr id="36" name="Flowchart: Process 35"/>
            <p:cNvSpPr/>
            <p:nvPr/>
          </p:nvSpPr>
          <p:spPr>
            <a:xfrm>
              <a:off x="1987589" y="4244993"/>
              <a:ext cx="6359543" cy="51259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46507" y="4423759"/>
              <a:ext cx="5904648" cy="341632"/>
              <a:chOff x="1146820" y="1700242"/>
              <a:chExt cx="5904648" cy="306835"/>
            </a:xfrm>
          </p:grpSpPr>
          <p:sp>
            <p:nvSpPr>
              <p:cNvPr id="10" name="TextBox 9"/>
              <p:cNvSpPr txBox="1"/>
              <p:nvPr/>
            </p:nvSpPr>
            <p:spPr>
              <a:xfrm>
                <a:off x="1146820" y="1700242"/>
                <a:ext cx="49936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98026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25891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33906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endParaRPr lang="en-US" sz="1050" b="1" dirty="0" smtClean="0">
                  <a:solidFill>
                    <a:srgbClr val="FF0000"/>
                  </a:solidFill>
                  <a:latin typeface="Courier New" panose="02070309020205020404" pitchFamily="49" charset="0"/>
                  <a:cs typeface="Courier New" panose="02070309020205020404" pitchFamily="49" charset="0"/>
                </a:endParaRPr>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244" name="TextBox 44"/>
            <p:cNvSpPr txBox="1"/>
            <p:nvPr/>
          </p:nvSpPr>
          <p:spPr>
            <a:xfrm>
              <a:off x="1986896" y="3929967"/>
              <a:ext cx="1410164" cy="301891"/>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Hardware List:</a:t>
              </a:r>
              <a:endParaRPr lang="en-US" sz="1400" dirty="0">
                <a:solidFill>
                  <a:prstClr val="black"/>
                </a:solidFill>
                <a:latin typeface="Calibri" panose="020F0502020204030204"/>
                <a:ea typeface="+mn-ea"/>
              </a:endParaRPr>
            </a:p>
          </p:txBody>
        </p:sp>
      </p:grpSp>
      <p:grpSp>
        <p:nvGrpSpPr>
          <p:cNvPr id="230" name="Group 229"/>
          <p:cNvGrpSpPr/>
          <p:nvPr/>
        </p:nvGrpSpPr>
        <p:grpSpPr>
          <a:xfrm>
            <a:off x="1047246" y="4673952"/>
            <a:ext cx="6349252" cy="813108"/>
            <a:chOff x="1708042" y="2196933"/>
            <a:chExt cx="6234211" cy="813108"/>
          </a:xfrm>
        </p:grpSpPr>
        <p:sp>
          <p:nvSpPr>
            <p:cNvPr id="231" name="TextBox 44"/>
            <p:cNvSpPr txBox="1"/>
            <p:nvPr/>
          </p:nvSpPr>
          <p:spPr>
            <a:xfrm>
              <a:off x="1708042" y="2196933"/>
              <a:ext cx="1825525" cy="292113"/>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Additional Recipients:</a:t>
              </a:r>
              <a:endParaRPr lang="en-US" sz="140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4" name="Rectangle 233"/>
            <p:cNvSpPr/>
            <p:nvPr/>
          </p:nvSpPr>
          <p:spPr>
            <a:xfrm>
              <a:off x="1969722" y="2599321"/>
              <a:ext cx="5840243" cy="211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grpSp>
      <p:grpSp>
        <p:nvGrpSpPr>
          <p:cNvPr id="277" name="Group 276"/>
          <p:cNvGrpSpPr/>
          <p:nvPr/>
        </p:nvGrpSpPr>
        <p:grpSpPr>
          <a:xfrm>
            <a:off x="1037018" y="2886697"/>
            <a:ext cx="6351274" cy="813273"/>
            <a:chOff x="1720989" y="2196433"/>
            <a:chExt cx="6236197" cy="813273"/>
          </a:xfrm>
        </p:grpSpPr>
        <p:sp>
          <p:nvSpPr>
            <p:cNvPr id="279" name="TextBox 44"/>
            <p:cNvSpPr txBox="1"/>
            <p:nvPr/>
          </p:nvSpPr>
          <p:spPr>
            <a:xfrm>
              <a:off x="1720989" y="2196433"/>
              <a:ext cx="2191126" cy="301816"/>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Action Responsible Persons:</a:t>
              </a:r>
              <a:endParaRPr lang="en-US" sz="1400" dirty="0">
                <a:solidFill>
                  <a:prstClr val="black"/>
                </a:solidFill>
                <a:latin typeface="Calibri" panose="020F0502020204030204"/>
                <a:ea typeface="+mn-ea"/>
              </a:endParaRPr>
            </a:p>
          </p:txBody>
        </p:sp>
        <p:sp>
          <p:nvSpPr>
            <p:cNvPr id="280" name="Rectangle 279"/>
            <p:cNvSpPr/>
            <p:nvPr/>
          </p:nvSpPr>
          <p:spPr>
            <a:xfrm>
              <a:off x="1739778" y="2485258"/>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2" name="Rectangle 281"/>
            <p:cNvSpPr/>
            <p:nvPr/>
          </p:nvSpPr>
          <p:spPr>
            <a:xfrm>
              <a:off x="1969722" y="2599320"/>
              <a:ext cx="5863233" cy="214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grpSp>
      <p:grpSp>
        <p:nvGrpSpPr>
          <p:cNvPr id="42" name="Group 41"/>
          <p:cNvGrpSpPr/>
          <p:nvPr/>
        </p:nvGrpSpPr>
        <p:grpSpPr>
          <a:xfrm>
            <a:off x="1027864" y="1991819"/>
            <a:ext cx="6359607" cy="813832"/>
            <a:chOff x="1974291" y="1481699"/>
            <a:chExt cx="6359607" cy="813832"/>
          </a:xfrm>
        </p:grpSpPr>
        <p:grpSp>
          <p:nvGrpSpPr>
            <p:cNvPr id="249" name="Group 248"/>
            <p:cNvGrpSpPr/>
            <p:nvPr/>
          </p:nvGrpSpPr>
          <p:grpSpPr>
            <a:xfrm>
              <a:off x="1974291" y="1481699"/>
              <a:ext cx="6359607" cy="813832"/>
              <a:chOff x="1697875" y="2196209"/>
              <a:chExt cx="6244379" cy="813832"/>
            </a:xfrm>
          </p:grpSpPr>
          <p:sp>
            <p:nvSpPr>
              <p:cNvPr id="251" name="TextBox 44"/>
              <p:cNvSpPr txBox="1"/>
              <p:nvPr/>
            </p:nvSpPr>
            <p:spPr>
              <a:xfrm>
                <a:off x="1697875" y="2196209"/>
                <a:ext cx="966726" cy="294860"/>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Approver(s):</a:t>
                </a:r>
                <a:endParaRPr lang="en-US" sz="1400" dirty="0">
                  <a:solidFill>
                    <a:srgbClr val="FF0000"/>
                  </a:solidFill>
                  <a:latin typeface="Calibri" panose="020F0502020204030204"/>
                  <a:ea typeface="+mn-ea"/>
                </a:endParaRPr>
              </a:p>
            </p:txBody>
          </p:sp>
          <p:sp>
            <p:nvSpPr>
              <p:cNvPr id="252" name="Rectangle 251"/>
              <p:cNvSpPr/>
              <p:nvPr/>
            </p:nvSpPr>
            <p:spPr>
              <a:xfrm>
                <a:off x="1724846"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4" name="Rectangle 253"/>
              <p:cNvSpPr/>
              <p:nvPr/>
            </p:nvSpPr>
            <p:spPr>
              <a:xfrm>
                <a:off x="1969721" y="2599321"/>
                <a:ext cx="5849109" cy="212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grpSp>
      <p:grpSp>
        <p:nvGrpSpPr>
          <p:cNvPr id="263" name="Group 262"/>
          <p:cNvGrpSpPr/>
          <p:nvPr/>
        </p:nvGrpSpPr>
        <p:grpSpPr>
          <a:xfrm>
            <a:off x="1051510" y="3781016"/>
            <a:ext cx="6337435" cy="802774"/>
            <a:chOff x="1719644" y="2207267"/>
            <a:chExt cx="6222609" cy="802774"/>
          </a:xfrm>
        </p:grpSpPr>
        <p:sp>
          <p:nvSpPr>
            <p:cNvPr id="265" name="TextBox 44"/>
            <p:cNvSpPr txBox="1"/>
            <p:nvPr/>
          </p:nvSpPr>
          <p:spPr>
            <a:xfrm>
              <a:off x="1719644" y="2207267"/>
              <a:ext cx="1613580" cy="281918"/>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Program Recipients:</a:t>
              </a:r>
              <a:endParaRPr lang="en-US" sz="140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8" name="Rectangle 267"/>
            <p:cNvSpPr/>
            <p:nvPr/>
          </p:nvSpPr>
          <p:spPr>
            <a:xfrm>
              <a:off x="1969722" y="2599321"/>
              <a:ext cx="5847659" cy="19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a:t>
              </a:r>
              <a:r>
                <a:rPr lang="en-US" sz="800" b="0" dirty="0" err="1" smtClean="0">
                  <a:solidFill>
                    <a:prstClr val="black"/>
                  </a:solidFill>
                </a:rPr>
                <a:t>Stev</a:t>
              </a:r>
              <a:r>
                <a:rPr lang="en-US" sz="800" b="0" dirty="0" smtClean="0">
                  <a:solidFill>
                    <a:prstClr val="black"/>
                  </a:solidFill>
                </a:rPr>
                <a:t>…</a:t>
              </a:r>
              <a:endParaRPr lang="en-US" sz="80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208" name="Rectangle 207"/>
          <p:cNvSpPr/>
          <p:nvPr/>
        </p:nvSpPr>
        <p:spPr>
          <a:xfrm>
            <a:off x="8167635" y="2002956"/>
            <a:ext cx="136549" cy="44292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p:cNvSpPr/>
          <p:nvPr/>
        </p:nvSpPr>
        <p:spPr>
          <a:xfrm rot="10800000">
            <a:off x="8180682" y="2032652"/>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Process 209"/>
          <p:cNvSpPr/>
          <p:nvPr/>
        </p:nvSpPr>
        <p:spPr>
          <a:xfrm>
            <a:off x="8173002" y="2208805"/>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p:cNvSpPr/>
          <p:nvPr/>
        </p:nvSpPr>
        <p:spPr>
          <a:xfrm>
            <a:off x="8180682" y="6294364"/>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8786" y="1994789"/>
            <a:ext cx="7345399" cy="4437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445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 Buttons</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76341"/>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66FEB430-80FE-43B2-871B-976A5AAF5BCC}" type="slidenum">
              <a:rPr lang="en-US" smtClean="0"/>
              <a:t>13</a:t>
            </a:fld>
            <a:endParaRPr lang="en-US"/>
          </a:p>
        </p:txBody>
      </p:sp>
      <p:sp>
        <p:nvSpPr>
          <p:cNvPr id="7" name="Rectangle 6"/>
          <p:cNvSpPr/>
          <p:nvPr/>
        </p:nvSpPr>
        <p:spPr>
          <a:xfrm>
            <a:off x="274320" y="1599796"/>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8" name="Rectangle 7"/>
          <p:cNvSpPr/>
          <p:nvPr/>
        </p:nvSpPr>
        <p:spPr>
          <a:xfrm>
            <a:off x="522595"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Approva</a:t>
            </a:r>
            <a:r>
              <a:rPr lang="en-US" sz="1200" dirty="0">
                <a:solidFill>
                  <a:prstClr val="black"/>
                </a:solidFill>
              </a:rPr>
              <a:t>l</a:t>
            </a:r>
          </a:p>
        </p:txBody>
      </p:sp>
      <p:sp>
        <p:nvSpPr>
          <p:cNvPr id="9" name="Rectangle 8"/>
          <p:cNvSpPr/>
          <p:nvPr/>
        </p:nvSpPr>
        <p:spPr>
          <a:xfrm>
            <a:off x="1939626"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Search</a:t>
            </a:r>
            <a:endParaRPr lang="en-US" sz="1200" dirty="0">
              <a:solidFill>
                <a:prstClr val="black"/>
              </a:solidFill>
            </a:endParaRPr>
          </a:p>
        </p:txBody>
      </p:sp>
      <p:sp>
        <p:nvSpPr>
          <p:cNvPr id="10" name="Rectangle 9"/>
          <p:cNvSpPr/>
          <p:nvPr/>
        </p:nvSpPr>
        <p:spPr>
          <a:xfrm>
            <a:off x="3356657"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PCD Report</a:t>
            </a:r>
            <a:endParaRPr lang="en-US" sz="1200" dirty="0">
              <a:solidFill>
                <a:prstClr val="black"/>
              </a:solidFill>
            </a:endParaRPr>
          </a:p>
        </p:txBody>
      </p:sp>
      <p:sp>
        <p:nvSpPr>
          <p:cNvPr id="11" name="Rectangle 10"/>
          <p:cNvSpPr/>
          <p:nvPr/>
        </p:nvSpPr>
        <p:spPr>
          <a:xfrm>
            <a:off x="4773688"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Stats</a:t>
            </a:r>
            <a:endParaRPr lang="en-US" sz="1200" dirty="0">
              <a:solidFill>
                <a:prstClr val="black"/>
              </a:solidFill>
            </a:endParaRPr>
          </a:p>
        </p:txBody>
      </p:sp>
      <p:sp>
        <p:nvSpPr>
          <p:cNvPr id="18" name="Rectangle 17"/>
          <p:cNvSpPr/>
          <p:nvPr/>
        </p:nvSpPr>
        <p:spPr>
          <a:xfrm>
            <a:off x="6190719"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Help</a:t>
            </a:r>
            <a:endParaRPr lang="en-US" sz="1200" dirty="0">
              <a:solidFill>
                <a:prstClr val="black"/>
              </a:solidFill>
            </a:endParaRPr>
          </a:p>
        </p:txBody>
      </p:sp>
      <p:sp>
        <p:nvSpPr>
          <p:cNvPr id="19" name="Rectangle 18"/>
          <p:cNvSpPr/>
          <p:nvPr/>
        </p:nvSpPr>
        <p:spPr>
          <a:xfrm>
            <a:off x="7607750" y="171716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Closure</a:t>
            </a:r>
            <a:endParaRPr lang="en-US" sz="1200" dirty="0">
              <a:solidFill>
                <a:prstClr val="black"/>
              </a:solidFill>
            </a:endParaRPr>
          </a:p>
        </p:txBody>
      </p:sp>
      <p:sp>
        <p:nvSpPr>
          <p:cNvPr id="20" name="Rectangle 19"/>
          <p:cNvSpPr/>
          <p:nvPr/>
        </p:nvSpPr>
        <p:spPr>
          <a:xfrm>
            <a:off x="274320" y="2510761"/>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Rectangle 20"/>
          <p:cNvSpPr/>
          <p:nvPr/>
        </p:nvSpPr>
        <p:spPr>
          <a:xfrm>
            <a:off x="522595"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a:solidFill>
                  <a:prstClr val="black"/>
                </a:solidFill>
              </a:rPr>
              <a:t>Pending </a:t>
            </a:r>
            <a:r>
              <a:rPr lang="en-US" sz="1200" dirty="0" smtClean="0">
                <a:solidFill>
                  <a:prstClr val="black"/>
                </a:solidFill>
              </a:rPr>
              <a:t>Approval</a:t>
            </a:r>
            <a:endParaRPr lang="en-US" sz="1200" dirty="0">
              <a:solidFill>
                <a:prstClr val="black"/>
              </a:solidFill>
            </a:endParaRPr>
          </a:p>
        </p:txBody>
      </p:sp>
      <p:sp>
        <p:nvSpPr>
          <p:cNvPr id="22" name="Rectangle 21"/>
          <p:cNvSpPr/>
          <p:nvPr/>
        </p:nvSpPr>
        <p:spPr>
          <a:xfrm>
            <a:off x="2293884"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New </a:t>
            </a:r>
            <a:r>
              <a:rPr lang="en-US" sz="1200" dirty="0">
                <a:solidFill>
                  <a:prstClr val="black"/>
                </a:solidFill>
              </a:rPr>
              <a:t>PCD</a:t>
            </a:r>
          </a:p>
        </p:txBody>
      </p:sp>
      <p:sp>
        <p:nvSpPr>
          <p:cNvPr id="24" name="Rectangle 23"/>
          <p:cNvSpPr/>
          <p:nvPr/>
        </p:nvSpPr>
        <p:spPr>
          <a:xfrm>
            <a:off x="4065173"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Stats</a:t>
            </a:r>
            <a:endParaRPr lang="en-US" sz="1200" dirty="0">
              <a:solidFill>
                <a:prstClr val="black"/>
              </a:solidFill>
            </a:endParaRPr>
          </a:p>
        </p:txBody>
      </p:sp>
      <p:sp>
        <p:nvSpPr>
          <p:cNvPr id="25" name="Rectangle 24"/>
          <p:cNvSpPr/>
          <p:nvPr/>
        </p:nvSpPr>
        <p:spPr>
          <a:xfrm>
            <a:off x="5836462"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Home</a:t>
            </a:r>
            <a:endParaRPr lang="en-US" sz="1200" dirty="0">
              <a:solidFill>
                <a:prstClr val="black"/>
              </a:solidFill>
            </a:endParaRPr>
          </a:p>
        </p:txBody>
      </p:sp>
      <p:sp>
        <p:nvSpPr>
          <p:cNvPr id="26" name="Rectangle 25"/>
          <p:cNvSpPr/>
          <p:nvPr/>
        </p:nvSpPr>
        <p:spPr>
          <a:xfrm>
            <a:off x="7607750" y="262813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Pending Closure</a:t>
            </a:r>
            <a:endParaRPr lang="en-US" sz="1200" dirty="0">
              <a:solidFill>
                <a:prstClr val="black"/>
              </a:solidFill>
            </a:endParaRPr>
          </a:p>
        </p:txBody>
      </p:sp>
      <p:sp>
        <p:nvSpPr>
          <p:cNvPr id="27" name="Rectangle 26"/>
          <p:cNvSpPr/>
          <p:nvPr/>
        </p:nvSpPr>
        <p:spPr>
          <a:xfrm>
            <a:off x="274320" y="3893032"/>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 name="Rectangle 27"/>
          <p:cNvSpPr/>
          <p:nvPr/>
        </p:nvSpPr>
        <p:spPr>
          <a:xfrm>
            <a:off x="522595"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Approve</a:t>
            </a:r>
            <a:endParaRPr lang="en-US" sz="1200" dirty="0">
              <a:solidFill>
                <a:prstClr val="black"/>
              </a:solidFill>
            </a:endParaRPr>
          </a:p>
        </p:txBody>
      </p:sp>
      <p:sp>
        <p:nvSpPr>
          <p:cNvPr id="29" name="Rectangle 28"/>
          <p:cNvSpPr/>
          <p:nvPr/>
        </p:nvSpPr>
        <p:spPr>
          <a:xfrm>
            <a:off x="4065173"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Rework</a:t>
            </a:r>
            <a:endParaRPr lang="en-US" sz="1200" dirty="0">
              <a:solidFill>
                <a:prstClr val="black"/>
              </a:solidFill>
            </a:endParaRPr>
          </a:p>
        </p:txBody>
      </p:sp>
      <p:sp>
        <p:nvSpPr>
          <p:cNvPr id="32" name="Rectangle 31"/>
          <p:cNvSpPr/>
          <p:nvPr/>
        </p:nvSpPr>
        <p:spPr>
          <a:xfrm>
            <a:off x="7607750" y="4010402"/>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33" name="TextBox 32"/>
          <p:cNvSpPr txBox="1"/>
          <p:nvPr/>
        </p:nvSpPr>
        <p:spPr>
          <a:xfrm>
            <a:off x="283845" y="1328536"/>
            <a:ext cx="1547283" cy="307777"/>
          </a:xfrm>
          <a:prstGeom prst="rect">
            <a:avLst/>
          </a:prstGeom>
          <a:noFill/>
        </p:spPr>
        <p:txBody>
          <a:bodyPr wrap="none" rtlCol="0">
            <a:spAutoFit/>
          </a:bodyPr>
          <a:lstStyle/>
          <a:p>
            <a:r>
              <a:rPr lang="en-US" sz="1400" b="1" dirty="0" smtClean="0"/>
              <a:t>Contact / Program</a:t>
            </a:r>
            <a:endParaRPr lang="en-US" sz="1400" b="1" dirty="0"/>
          </a:p>
        </p:txBody>
      </p:sp>
      <p:sp>
        <p:nvSpPr>
          <p:cNvPr id="34" name="TextBox 33"/>
          <p:cNvSpPr txBox="1"/>
          <p:nvPr/>
        </p:nvSpPr>
        <p:spPr>
          <a:xfrm>
            <a:off x="283845" y="2239501"/>
            <a:ext cx="1240211" cy="307777"/>
          </a:xfrm>
          <a:prstGeom prst="rect">
            <a:avLst/>
          </a:prstGeom>
          <a:noFill/>
        </p:spPr>
        <p:txBody>
          <a:bodyPr wrap="none" rtlCol="0">
            <a:spAutoFit/>
          </a:bodyPr>
          <a:lstStyle/>
          <a:p>
            <a:r>
              <a:rPr lang="en-US" sz="1400" b="1" dirty="0" smtClean="0"/>
              <a:t>PCD Summary</a:t>
            </a:r>
            <a:endParaRPr lang="en-US" sz="1400" b="1" dirty="0"/>
          </a:p>
        </p:txBody>
      </p:sp>
      <p:sp>
        <p:nvSpPr>
          <p:cNvPr id="35" name="TextBox 34"/>
          <p:cNvSpPr txBox="1"/>
          <p:nvPr/>
        </p:nvSpPr>
        <p:spPr>
          <a:xfrm>
            <a:off x="283845" y="3621772"/>
            <a:ext cx="1161344" cy="307777"/>
          </a:xfrm>
          <a:prstGeom prst="rect">
            <a:avLst/>
          </a:prstGeom>
          <a:noFill/>
        </p:spPr>
        <p:txBody>
          <a:bodyPr wrap="none" rtlCol="0">
            <a:spAutoFit/>
          </a:bodyPr>
          <a:lstStyle/>
          <a:p>
            <a:r>
              <a:rPr lang="en-US" sz="1400" b="1" dirty="0" smtClean="0"/>
              <a:t>Approve PCD</a:t>
            </a:r>
            <a:endParaRPr lang="en-US" sz="1400" b="1" dirty="0"/>
          </a:p>
        </p:txBody>
      </p:sp>
      <p:sp>
        <p:nvSpPr>
          <p:cNvPr id="36" name="Rectangle 35"/>
          <p:cNvSpPr/>
          <p:nvPr/>
        </p:nvSpPr>
        <p:spPr>
          <a:xfrm>
            <a:off x="270413" y="4811271"/>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7" name="Rectangle 36"/>
          <p:cNvSpPr/>
          <p:nvPr/>
        </p:nvSpPr>
        <p:spPr>
          <a:xfrm>
            <a:off x="518688" y="492864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Close</a:t>
            </a:r>
            <a:endParaRPr lang="en-US" sz="1200" dirty="0">
              <a:solidFill>
                <a:prstClr val="black"/>
              </a:solidFill>
            </a:endParaRPr>
          </a:p>
        </p:txBody>
      </p:sp>
      <p:sp>
        <p:nvSpPr>
          <p:cNvPr id="39" name="Rectangle 38"/>
          <p:cNvSpPr/>
          <p:nvPr/>
        </p:nvSpPr>
        <p:spPr>
          <a:xfrm>
            <a:off x="7603843" y="4928641"/>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40" name="Rectangle 39"/>
          <p:cNvSpPr/>
          <p:nvPr/>
        </p:nvSpPr>
        <p:spPr>
          <a:xfrm>
            <a:off x="270413" y="5722236"/>
            <a:ext cx="8595360" cy="60050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1" name="Rectangle 40"/>
          <p:cNvSpPr/>
          <p:nvPr/>
        </p:nvSpPr>
        <p:spPr>
          <a:xfrm>
            <a:off x="518688"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Forward</a:t>
            </a:r>
            <a:endParaRPr lang="en-US" sz="1200" dirty="0">
              <a:solidFill>
                <a:prstClr val="black"/>
              </a:solidFill>
            </a:endParaRPr>
          </a:p>
        </p:txBody>
      </p:sp>
      <p:sp>
        <p:nvSpPr>
          <p:cNvPr id="42" name="Rectangle 41"/>
          <p:cNvSpPr/>
          <p:nvPr/>
        </p:nvSpPr>
        <p:spPr>
          <a:xfrm>
            <a:off x="4061266"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Copy to Another PCD</a:t>
            </a:r>
            <a:endParaRPr lang="en-US" sz="1200" dirty="0">
              <a:solidFill>
                <a:prstClr val="black"/>
              </a:solidFill>
            </a:endParaRPr>
          </a:p>
        </p:txBody>
      </p:sp>
      <p:sp>
        <p:nvSpPr>
          <p:cNvPr id="43" name="Rectangle 42"/>
          <p:cNvSpPr/>
          <p:nvPr/>
        </p:nvSpPr>
        <p:spPr>
          <a:xfrm>
            <a:off x="7603843" y="5839606"/>
            <a:ext cx="1005840" cy="3657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Cancel</a:t>
            </a:r>
            <a:endParaRPr lang="en-US" sz="1200" dirty="0">
              <a:solidFill>
                <a:prstClr val="black"/>
              </a:solidFill>
            </a:endParaRPr>
          </a:p>
        </p:txBody>
      </p:sp>
      <p:sp>
        <p:nvSpPr>
          <p:cNvPr id="44" name="TextBox 43"/>
          <p:cNvSpPr txBox="1"/>
          <p:nvPr/>
        </p:nvSpPr>
        <p:spPr>
          <a:xfrm>
            <a:off x="279938" y="4534689"/>
            <a:ext cx="1085169" cy="307777"/>
          </a:xfrm>
          <a:prstGeom prst="rect">
            <a:avLst/>
          </a:prstGeom>
          <a:noFill/>
        </p:spPr>
        <p:txBody>
          <a:bodyPr wrap="none" rtlCol="0">
            <a:spAutoFit/>
          </a:bodyPr>
          <a:lstStyle/>
          <a:p>
            <a:r>
              <a:rPr lang="en-US" sz="1400" b="1" dirty="0" smtClean="0"/>
              <a:t>Closure PCD</a:t>
            </a:r>
            <a:endParaRPr lang="en-US" sz="1400" b="1" dirty="0"/>
          </a:p>
        </p:txBody>
      </p:sp>
      <p:sp>
        <p:nvSpPr>
          <p:cNvPr id="45" name="TextBox 44"/>
          <p:cNvSpPr txBox="1"/>
          <p:nvPr/>
        </p:nvSpPr>
        <p:spPr>
          <a:xfrm>
            <a:off x="270413" y="5450976"/>
            <a:ext cx="901914" cy="307777"/>
          </a:xfrm>
          <a:prstGeom prst="rect">
            <a:avLst/>
          </a:prstGeom>
          <a:noFill/>
        </p:spPr>
        <p:txBody>
          <a:bodyPr wrap="none" rtlCol="0">
            <a:spAutoFit/>
          </a:bodyPr>
          <a:lstStyle/>
          <a:p>
            <a:r>
              <a:rPr lang="en-US" sz="1400" b="1" dirty="0" smtClean="0"/>
              <a:t>View PCD</a:t>
            </a:r>
            <a:endParaRPr lang="en-US" sz="1400" b="1" dirty="0"/>
          </a:p>
        </p:txBody>
      </p:sp>
      <p:sp>
        <p:nvSpPr>
          <p:cNvPr id="46" name="Rectangle 45"/>
          <p:cNvSpPr/>
          <p:nvPr/>
        </p:nvSpPr>
        <p:spPr>
          <a:xfrm>
            <a:off x="7048403" y="3219244"/>
            <a:ext cx="822960" cy="1828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Refresh</a:t>
            </a:r>
            <a:endParaRPr lang="en-US" sz="1200" dirty="0">
              <a:solidFill>
                <a:prstClr val="black"/>
              </a:solidFill>
            </a:endParaRPr>
          </a:p>
        </p:txBody>
      </p:sp>
      <p:sp>
        <p:nvSpPr>
          <p:cNvPr id="47" name="Rectangle 46"/>
          <p:cNvSpPr/>
          <p:nvPr/>
        </p:nvSpPr>
        <p:spPr>
          <a:xfrm>
            <a:off x="99050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Approved</a:t>
            </a:r>
            <a:endParaRPr lang="en-US" sz="1200" dirty="0">
              <a:solidFill>
                <a:prstClr val="black"/>
              </a:solidFill>
            </a:endParaRPr>
          </a:p>
        </p:txBody>
      </p:sp>
      <p:sp>
        <p:nvSpPr>
          <p:cNvPr id="48" name="Rectangle 47"/>
          <p:cNvSpPr/>
          <p:nvPr/>
        </p:nvSpPr>
        <p:spPr>
          <a:xfrm>
            <a:off x="198491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Closed</a:t>
            </a:r>
            <a:endParaRPr lang="en-US" sz="1200" dirty="0">
              <a:solidFill>
                <a:prstClr val="black"/>
              </a:solidFill>
            </a:endParaRPr>
          </a:p>
        </p:txBody>
      </p:sp>
      <p:sp>
        <p:nvSpPr>
          <p:cNvPr id="49" name="Rectangle 48"/>
          <p:cNvSpPr/>
          <p:nvPr/>
        </p:nvSpPr>
        <p:spPr>
          <a:xfrm>
            <a:off x="2979323" y="3219244"/>
            <a:ext cx="91440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Submitted</a:t>
            </a:r>
            <a:endParaRPr lang="en-US" sz="1200" dirty="0">
              <a:solidFill>
                <a:prstClr val="black"/>
              </a:solidFill>
            </a:endParaRPr>
          </a:p>
        </p:txBody>
      </p:sp>
      <p:sp>
        <p:nvSpPr>
          <p:cNvPr id="50" name="Rectangle 49"/>
          <p:cNvSpPr/>
          <p:nvPr/>
        </p:nvSpPr>
        <p:spPr>
          <a:xfrm>
            <a:off x="270413" y="3219244"/>
            <a:ext cx="548640" cy="182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Show</a:t>
            </a:r>
            <a:endParaRPr lang="en-US" sz="1200" dirty="0">
              <a:solidFill>
                <a:prstClr val="black"/>
              </a:solidFill>
            </a:endParaRPr>
          </a:p>
        </p:txBody>
      </p:sp>
      <p:sp>
        <p:nvSpPr>
          <p:cNvPr id="51" name="Rectangle 50"/>
          <p:cNvSpPr/>
          <p:nvPr/>
        </p:nvSpPr>
        <p:spPr>
          <a:xfrm>
            <a:off x="6053993" y="3219244"/>
            <a:ext cx="822960" cy="18288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All</a:t>
            </a:r>
            <a:endParaRPr lang="en-US" sz="1200" dirty="0">
              <a:solidFill>
                <a:prstClr val="black"/>
              </a:solidFill>
            </a:endParaRPr>
          </a:p>
        </p:txBody>
      </p:sp>
      <p:sp>
        <p:nvSpPr>
          <p:cNvPr id="52" name="Rectangle 51"/>
          <p:cNvSpPr/>
          <p:nvPr/>
        </p:nvSpPr>
        <p:spPr>
          <a:xfrm>
            <a:off x="505958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Drafts</a:t>
            </a:r>
            <a:endParaRPr lang="en-US" sz="1200" dirty="0">
              <a:solidFill>
                <a:prstClr val="black"/>
              </a:solidFill>
            </a:endParaRPr>
          </a:p>
        </p:txBody>
      </p:sp>
      <p:sp>
        <p:nvSpPr>
          <p:cNvPr id="53" name="Rectangle 52"/>
          <p:cNvSpPr/>
          <p:nvPr/>
        </p:nvSpPr>
        <p:spPr>
          <a:xfrm>
            <a:off x="4065173" y="3219244"/>
            <a:ext cx="822960" cy="18288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Rework</a:t>
            </a:r>
            <a:endParaRPr lang="en-US" sz="1200" dirty="0">
              <a:solidFill>
                <a:prstClr val="black"/>
              </a:solidFill>
            </a:endParaRPr>
          </a:p>
        </p:txBody>
      </p:sp>
      <p:sp>
        <p:nvSpPr>
          <p:cNvPr id="55" name="Rectangle 54"/>
          <p:cNvSpPr/>
          <p:nvPr/>
        </p:nvSpPr>
        <p:spPr>
          <a:xfrm>
            <a:off x="8042813" y="3219244"/>
            <a:ext cx="822960" cy="1828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dirty="0" smtClean="0">
                <a:solidFill>
                  <a:prstClr val="black"/>
                </a:solidFill>
              </a:rPr>
              <a:t>All Years</a:t>
            </a:r>
            <a:endParaRPr lang="en-US" sz="1200" dirty="0">
              <a:solidFill>
                <a:prstClr val="black"/>
              </a:solidFill>
            </a:endParaRPr>
          </a:p>
        </p:txBody>
      </p:sp>
    </p:spTree>
    <p:extLst>
      <p:ext uri="{BB962C8B-B14F-4D97-AF65-F5344CB8AC3E}">
        <p14:creationId xmlns:p14="http://schemas.microsoft.com/office/powerpoint/2010/main" val="129730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normAutofit/>
          </a:bodyPr>
          <a:lstStyle/>
          <a:p>
            <a:r>
              <a:rPr lang="en-US" dirty="0" smtClean="0"/>
              <a:t>PCD Generic View</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5/17/17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14</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grpSp>
        <p:nvGrpSpPr>
          <p:cNvPr id="23" name="Group 22"/>
          <p:cNvGrpSpPr/>
          <p:nvPr/>
        </p:nvGrpSpPr>
        <p:grpSpPr>
          <a:xfrm>
            <a:off x="1028700" y="5477137"/>
            <a:ext cx="6342839" cy="773986"/>
            <a:chOff x="1996268" y="5361309"/>
            <a:chExt cx="6342839" cy="773986"/>
          </a:xfrm>
        </p:grpSpPr>
        <p:sp>
          <p:nvSpPr>
            <p:cNvPr id="104" name="TextBox 128"/>
            <p:cNvSpPr txBox="1"/>
            <p:nvPr/>
          </p:nvSpPr>
          <p:spPr>
            <a:xfrm>
              <a:off x="1996268" y="5361309"/>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Attachments:</a:t>
              </a:r>
              <a:endParaRPr lang="en-US" sz="140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8" name="Rectangle 107"/>
            <p:cNvSpPr/>
            <p:nvPr/>
          </p:nvSpPr>
          <p:spPr>
            <a:xfrm>
              <a:off x="2325445" y="5785580"/>
              <a:ext cx="5934007" cy="202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gr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017999" y="4334855"/>
            <a:ext cx="6342839" cy="1109852"/>
            <a:chOff x="2004975" y="4772310"/>
            <a:chExt cx="6342839" cy="1109852"/>
          </a:xfrm>
        </p:grpSpPr>
        <p:grpSp>
          <p:nvGrpSpPr>
            <p:cNvPr id="146" name="Group 145"/>
            <p:cNvGrpSpPr/>
            <p:nvPr/>
          </p:nvGrpSpPr>
          <p:grpSpPr>
            <a:xfrm>
              <a:off x="2004975" y="4772310"/>
              <a:ext cx="6342839" cy="1109852"/>
              <a:chOff x="1996268" y="5025444"/>
              <a:chExt cx="6342839" cy="1109852"/>
            </a:xfrm>
          </p:grpSpPr>
          <p:sp>
            <p:nvSpPr>
              <p:cNvPr id="147" name="TextBox 128"/>
              <p:cNvSpPr txBox="1"/>
              <p:nvPr/>
            </p:nvSpPr>
            <p:spPr>
              <a:xfrm>
                <a:off x="1996268" y="5025444"/>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dirty="0" smtClean="0">
                    <a:solidFill>
                      <a:prstClr val="black"/>
                    </a:solidFill>
                    <a:latin typeface="Calibri" panose="020F0502020204030204"/>
                    <a:ea typeface="+mn-ea"/>
                  </a:rPr>
                  <a:t>References:</a:t>
                </a:r>
                <a:endParaRPr lang="en-US" sz="1400" dirty="0">
                  <a:solidFill>
                    <a:prstClr val="black"/>
                  </a:solidFill>
                  <a:latin typeface="Calibri" panose="020F0502020204030204"/>
                  <a:ea typeface="+mn-ea"/>
                </a:endParaRPr>
              </a:p>
            </p:txBody>
          </p:sp>
          <p:sp>
            <p:nvSpPr>
              <p:cNvPr id="148" name="Rectangle 147"/>
              <p:cNvSpPr/>
              <p:nvPr/>
            </p:nvSpPr>
            <p:spPr>
              <a:xfrm>
                <a:off x="1996268" y="5291157"/>
                <a:ext cx="6342839" cy="84413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2325445" y="5649100"/>
                <a:ext cx="5944708" cy="1782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Contract </a:t>
                </a:r>
                <a:r>
                  <a:rPr lang="en-US" sz="800" b="0" dirty="0">
                    <a:solidFill>
                      <a:prstClr val="black"/>
                    </a:solidFill>
                  </a:rPr>
                  <a:t>N00025-15-C-6222 Mod P000Z1 dated 30 Sept </a:t>
                </a:r>
                <a:r>
                  <a:rPr lang="en-US" sz="800" b="0" dirty="0" smtClean="0">
                    <a:solidFill>
                      <a:prstClr val="black"/>
                    </a:solidFill>
                  </a:rPr>
                  <a:t>2016.</a:t>
                </a:r>
                <a:endParaRPr lang="en-US" sz="800" b="0" dirty="0">
                  <a:solidFill>
                    <a:prstClr val="black"/>
                  </a:solidFill>
                </a:endParaRPr>
              </a:p>
            </p:txBody>
          </p:sp>
        </p:grpSp>
        <p:sp>
          <p:nvSpPr>
            <p:cNvPr id="175" name="Rectangle 174"/>
            <p:cNvSpPr/>
            <p:nvPr/>
          </p:nvSpPr>
          <p:spPr>
            <a:xfrm>
              <a:off x="2336424" y="5166230"/>
              <a:ext cx="5942436" cy="159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r>
                <a:rPr lang="en-US" sz="800" b="0" dirty="0" smtClean="0">
                  <a:solidFill>
                    <a:prstClr val="black"/>
                  </a:solidFill>
                </a:rPr>
                <a:t>.</a:t>
              </a:r>
              <a:endParaRPr lang="en-US" sz="800" b="0" dirty="0">
                <a:solidFill>
                  <a:prstClr val="black"/>
                </a:solidFill>
              </a:endParaRPr>
            </a:p>
          </p:txBody>
        </p:sp>
        <p:sp>
          <p:nvSpPr>
            <p:cNvPr id="179" name="Rectangle 178"/>
            <p:cNvSpPr/>
            <p:nvPr/>
          </p:nvSpPr>
          <p:spPr>
            <a:xfrm>
              <a:off x="2338699" y="5644046"/>
              <a:ext cx="5940161" cy="1501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Reference </a:t>
              </a:r>
              <a:r>
                <a:rPr lang="en-US" sz="800" b="0" dirty="0">
                  <a:solidFill>
                    <a:prstClr val="black"/>
                  </a:solidFill>
                </a:rPr>
                <a:t>PCD00002 and all revisions</a:t>
              </a:r>
            </a:p>
          </p:txBody>
        </p:sp>
      </p:grpSp>
      <p:grpSp>
        <p:nvGrpSpPr>
          <p:cNvPr id="3" name="Group 2"/>
          <p:cNvGrpSpPr/>
          <p:nvPr/>
        </p:nvGrpSpPr>
        <p:grpSpPr>
          <a:xfrm>
            <a:off x="1028700" y="2002955"/>
            <a:ext cx="6332138" cy="2187029"/>
            <a:chOff x="2015677" y="2750626"/>
            <a:chExt cx="6332138" cy="2187029"/>
          </a:xfrm>
        </p:grpSpPr>
        <p:sp>
          <p:nvSpPr>
            <p:cNvPr id="119" name="Rectangle 118"/>
            <p:cNvSpPr/>
            <p:nvPr/>
          </p:nvSpPr>
          <p:spPr>
            <a:xfrm>
              <a:off x="2015677" y="2750626"/>
              <a:ext cx="6332138" cy="21870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cxnSp>
          <p:nvCxnSpPr>
            <p:cNvPr id="211" name="Straight Connector 210"/>
            <p:cNvCxnSpPr/>
            <p:nvPr/>
          </p:nvCxnSpPr>
          <p:spPr>
            <a:xfrm flipV="1">
              <a:off x="2077628" y="2877090"/>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2267345" y="2933625"/>
              <a:ext cx="6011516" cy="338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8/19/2015	The </a:t>
              </a:r>
              <a:r>
                <a:rPr lang="en-US" sz="800" b="0" dirty="0">
                  <a:solidFill>
                    <a:prstClr val="black"/>
                  </a:solidFill>
                </a:rPr>
                <a:t>purpose of this PCD revision is to authorize LM Manassas </a:t>
              </a:r>
              <a:r>
                <a:rPr lang="en-US" sz="800" b="0" dirty="0" smtClean="0">
                  <a:solidFill>
                    <a:prstClr val="black"/>
                  </a:solidFill>
                </a:rPr>
                <a:t>Production </a:t>
              </a:r>
              <a:r>
                <a:rPr lang="en-US" sz="800" b="0" dirty="0">
                  <a:solidFill>
                    <a:prstClr val="black"/>
                  </a:solidFill>
                </a:rPr>
                <a:t>Control (J. Mullins)to procure the LL Switch (N147642-1)BOM </a:t>
              </a:r>
              <a:r>
                <a:rPr lang="en-US" sz="800" b="0" dirty="0" smtClean="0">
                  <a:solidFill>
                    <a:prstClr val="black"/>
                  </a:solidFill>
                </a:rPr>
                <a:t>Quantity </a:t>
              </a:r>
              <a:r>
                <a:rPr lang="en-US" sz="800" b="0" dirty="0">
                  <a:solidFill>
                    <a:prstClr val="black"/>
                  </a:solidFill>
                </a:rPr>
                <a:t>1.</a:t>
              </a:r>
            </a:p>
          </p:txBody>
        </p:sp>
        <p:cxnSp>
          <p:nvCxnSpPr>
            <p:cNvPr id="217" name="Straight Connector 216"/>
            <p:cNvCxnSpPr/>
            <p:nvPr/>
          </p:nvCxnSpPr>
          <p:spPr>
            <a:xfrm flipV="1">
              <a:off x="2093548" y="3275147"/>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269617" y="3345337"/>
              <a:ext cx="6009244" cy="678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6/29/2015	The </a:t>
              </a:r>
              <a:r>
                <a:rPr lang="en-US" sz="800" b="0" dirty="0">
                  <a:solidFill>
                    <a:prstClr val="black"/>
                  </a:solidFill>
                </a:rPr>
                <a:t>purpose of this PCD is to authorize the procurement of TI16 </a:t>
              </a:r>
              <a:r>
                <a:rPr lang="en-US" sz="800" b="0" dirty="0" smtClean="0">
                  <a:solidFill>
                    <a:prstClr val="black"/>
                  </a:solidFill>
                </a:rPr>
                <a:t>New </a:t>
              </a:r>
              <a:r>
                <a:rPr lang="en-US" sz="800" b="0" dirty="0">
                  <a:solidFill>
                    <a:prstClr val="black"/>
                  </a:solidFill>
                </a:rPr>
                <a:t>Con Server LL BOM (COTs) Hardware N147414-1.</a:t>
              </a:r>
            </a:p>
            <a:p>
              <a:pPr marL="574675" indent="-574675" fontAlgn="auto">
                <a:spcBef>
                  <a:spcPts val="0"/>
                </a:spcBef>
                <a:spcAft>
                  <a:spcPts val="0"/>
                </a:spcAft>
              </a:pPr>
              <a:r>
                <a:rPr lang="en-US" sz="800" b="0" dirty="0" smtClean="0">
                  <a:solidFill>
                    <a:prstClr val="black"/>
                  </a:solidFill>
                </a:rPr>
                <a:t>	The </a:t>
              </a:r>
              <a:r>
                <a:rPr lang="en-US" sz="800" b="0" dirty="0">
                  <a:solidFill>
                    <a:prstClr val="black"/>
                  </a:solidFill>
                </a:rPr>
                <a:t>CTAPS N146748 </a:t>
              </a:r>
              <a:r>
                <a:rPr lang="en-US" sz="800" b="0" dirty="0" err="1">
                  <a:solidFill>
                    <a:prstClr val="black"/>
                  </a:solidFill>
                </a:rPr>
                <a:t>Qty</a:t>
              </a:r>
              <a:r>
                <a:rPr lang="en-US" sz="800" b="0" dirty="0">
                  <a:solidFill>
                    <a:prstClr val="black"/>
                  </a:solidFill>
                </a:rPr>
                <a:t> 2, Chin/Sphere power supply N108889 </a:t>
              </a:r>
              <a:r>
                <a:rPr lang="en-US" sz="800" b="0" dirty="0" err="1">
                  <a:solidFill>
                    <a:prstClr val="black"/>
                  </a:solidFill>
                </a:rPr>
                <a:t>Qty</a:t>
              </a:r>
              <a:r>
                <a:rPr lang="en-US" sz="800" b="0" dirty="0">
                  <a:solidFill>
                    <a:prstClr val="black"/>
                  </a:solidFill>
                </a:rPr>
                <a:t> 4, LASC </a:t>
              </a:r>
              <a:r>
                <a:rPr lang="en-US" sz="800" b="0" dirty="0" smtClean="0">
                  <a:solidFill>
                    <a:prstClr val="black"/>
                  </a:solidFill>
                </a:rPr>
                <a:t>power </a:t>
              </a:r>
              <a:r>
                <a:rPr lang="en-US" sz="800" b="0" dirty="0">
                  <a:solidFill>
                    <a:prstClr val="black"/>
                  </a:solidFill>
                </a:rPr>
                <a:t>supply N146207 </a:t>
              </a:r>
              <a:r>
                <a:rPr lang="en-US" sz="800" b="0" dirty="0" err="1">
                  <a:solidFill>
                    <a:prstClr val="black"/>
                  </a:solidFill>
                </a:rPr>
                <a:t>Qty</a:t>
              </a:r>
              <a:r>
                <a:rPr lang="en-US" sz="800" b="0" dirty="0">
                  <a:solidFill>
                    <a:prstClr val="black"/>
                  </a:solidFill>
                </a:rPr>
                <a:t> 4 &amp; N147424-1 </a:t>
              </a:r>
              <a:r>
                <a:rPr lang="en-US" sz="800" b="0" dirty="0" err="1">
                  <a:solidFill>
                    <a:prstClr val="black"/>
                  </a:solidFill>
                </a:rPr>
                <a:t>Clw</a:t>
              </a:r>
              <a:r>
                <a:rPr lang="en-US" sz="800" b="0" dirty="0">
                  <a:solidFill>
                    <a:prstClr val="black"/>
                  </a:solidFill>
                </a:rPr>
                <a:t> LL BOM </a:t>
              </a:r>
              <a:r>
                <a:rPr lang="en-US" sz="800" b="0" dirty="0" err="1">
                  <a:solidFill>
                    <a:prstClr val="black"/>
                  </a:solidFill>
                </a:rPr>
                <a:t>Qty</a:t>
              </a:r>
              <a:r>
                <a:rPr lang="en-US" sz="800" b="0" dirty="0">
                  <a:solidFill>
                    <a:prstClr val="black"/>
                  </a:solidFill>
                </a:rPr>
                <a:t> 1 shall be added to </a:t>
              </a:r>
              <a:r>
                <a:rPr lang="en-US" sz="800" b="0" dirty="0" smtClean="0">
                  <a:solidFill>
                    <a:prstClr val="black"/>
                  </a:solidFill>
                </a:rPr>
                <a:t>the </a:t>
              </a:r>
              <a:r>
                <a:rPr lang="en-US" sz="800" b="0" dirty="0">
                  <a:solidFill>
                    <a:prstClr val="black"/>
                  </a:solidFill>
                </a:rPr>
                <a:t>N146651-1 TI16 LL/EOQ BOM.</a:t>
              </a:r>
            </a:p>
          </p:txBody>
        </p:sp>
        <p:cxnSp>
          <p:nvCxnSpPr>
            <p:cNvPr id="220" name="Straight Connector 219"/>
            <p:cNvCxnSpPr/>
            <p:nvPr/>
          </p:nvCxnSpPr>
          <p:spPr>
            <a:xfrm flipV="1">
              <a:off x="2068524" y="4068995"/>
              <a:ext cx="5037839" cy="4791"/>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285537" y="4125540"/>
              <a:ext cx="5993324" cy="759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smtClean="0">
                  <a:solidFill>
                    <a:prstClr val="black"/>
                  </a:solidFill>
                </a:rPr>
                <a:t>2/11/2015	The </a:t>
              </a:r>
              <a:r>
                <a:rPr lang="en-US" sz="800" b="0" dirty="0">
                  <a:solidFill>
                    <a:prstClr val="black"/>
                  </a:solidFill>
                </a:rPr>
                <a:t>purpose of this PCD is to serve as an Interim WAD, </a:t>
              </a:r>
              <a:r>
                <a:rPr lang="en-US" sz="800" b="0" dirty="0" smtClean="0">
                  <a:solidFill>
                    <a:prstClr val="black"/>
                  </a:solidFill>
                </a:rPr>
                <a:t>authorizing </a:t>
              </a:r>
              <a:r>
                <a:rPr lang="en-US" sz="800" b="0" dirty="0">
                  <a:solidFill>
                    <a:prstClr val="black"/>
                  </a:solidFill>
                </a:rPr>
                <a:t>the procurement, manufacturing and labor efforts for TI-16 </a:t>
              </a:r>
              <a:r>
                <a:rPr lang="en-US" sz="800" b="0" dirty="0" smtClean="0">
                  <a:solidFill>
                    <a:prstClr val="black"/>
                  </a:solidFill>
                </a:rPr>
                <a:t>LL/EOQ </a:t>
              </a:r>
              <a:r>
                <a:rPr lang="en-US" sz="800" b="0" dirty="0">
                  <a:solidFill>
                    <a:prstClr val="black"/>
                  </a:solidFill>
                </a:rPr>
                <a:t>for the (SSN 794). The Period of Performance (POP) for this effort </a:t>
              </a:r>
              <a:r>
                <a:rPr lang="en-US" sz="800" b="0" dirty="0" smtClean="0">
                  <a:solidFill>
                    <a:prstClr val="black"/>
                  </a:solidFill>
                </a:rPr>
                <a:t>shall </a:t>
              </a:r>
              <a:r>
                <a:rPr lang="en-US" sz="800" b="0" dirty="0">
                  <a:solidFill>
                    <a:prstClr val="black"/>
                  </a:solidFill>
                </a:rPr>
                <a:t>be from Feb 2015 thru July 2016.</a:t>
              </a:r>
            </a:p>
            <a:p>
              <a:pPr marL="574675" indent="-574675" fontAlgn="auto">
                <a:spcBef>
                  <a:spcPts val="0"/>
                </a:spcBef>
                <a:spcAft>
                  <a:spcPts val="0"/>
                </a:spcAft>
              </a:pPr>
              <a:endParaRPr lang="en-US" sz="800" b="0" dirty="0">
                <a:solidFill>
                  <a:prstClr val="black"/>
                </a:solidFill>
              </a:endParaRPr>
            </a:p>
            <a:p>
              <a:pPr marL="574675" indent="-574675" fontAlgn="auto">
                <a:spcBef>
                  <a:spcPts val="0"/>
                </a:spcBef>
                <a:spcAft>
                  <a:spcPts val="0"/>
                </a:spcAft>
              </a:pPr>
              <a:r>
                <a:rPr lang="en-US" sz="800" b="0" dirty="0" smtClean="0">
                  <a:solidFill>
                    <a:prstClr val="black"/>
                  </a:solidFill>
                </a:rPr>
                <a:t>	Provided </a:t>
              </a:r>
              <a:r>
                <a:rPr lang="en-US" sz="800" b="0" dirty="0">
                  <a:solidFill>
                    <a:prstClr val="black"/>
                  </a:solidFill>
                </a:rPr>
                <a:t>as an attachment (FY15 New Con LLEOQ_BOM_v3.xls) with this PCD is </a:t>
              </a:r>
              <a:r>
                <a:rPr lang="en-US" sz="800" b="0" dirty="0" smtClean="0">
                  <a:solidFill>
                    <a:prstClr val="black"/>
                  </a:solidFill>
                </a:rPr>
                <a:t>the </a:t>
              </a:r>
              <a:r>
                <a:rPr lang="en-US" sz="800" b="0" dirty="0">
                  <a:solidFill>
                    <a:prstClr val="black"/>
                  </a:solidFill>
                </a:rPr>
                <a:t>LLEOQ Required Delivery Dates to Manassas.</a:t>
              </a:r>
            </a:p>
          </p:txBody>
        </p:sp>
      </p:grpSp>
      <p:sp>
        <p:nvSpPr>
          <p:cNvPr id="131" name="Rectangle 130"/>
          <p:cNvSpPr/>
          <p:nvPr/>
        </p:nvSpPr>
        <p:spPr>
          <a:xfrm>
            <a:off x="8167635" y="2002956"/>
            <a:ext cx="136549" cy="44292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31"/>
          <p:cNvSpPr/>
          <p:nvPr/>
        </p:nvSpPr>
        <p:spPr>
          <a:xfrm rot="10800000">
            <a:off x="8180682" y="2032652"/>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Process 132"/>
          <p:cNvSpPr/>
          <p:nvPr/>
        </p:nvSpPr>
        <p:spPr>
          <a:xfrm>
            <a:off x="8173002" y="4187735"/>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p:cNvSpPr/>
          <p:nvPr/>
        </p:nvSpPr>
        <p:spPr>
          <a:xfrm>
            <a:off x="8180682" y="6294364"/>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958786" y="1994789"/>
            <a:ext cx="7345399" cy="4437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38" name="Rectangle 137"/>
          <p:cNvSpPr/>
          <p:nvPr/>
        </p:nvSpPr>
        <p:spPr>
          <a:xfrm>
            <a:off x="5939703" y="973595"/>
            <a:ext cx="2248002"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39"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40" name="Rectangle 139"/>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Draft-001275	</a:t>
            </a:r>
            <a:r>
              <a:rPr lang="en-US" sz="1050" dirty="0">
                <a:solidFill>
                  <a:srgbClr val="FF0000"/>
                </a:solidFill>
              </a:rPr>
              <a:t> ARCI-FY-TI-SEQ#</a:t>
            </a:r>
            <a:endParaRPr lang="en-US" sz="1050" b="0" dirty="0">
              <a:solidFill>
                <a:prstClr val="black"/>
              </a:solidFill>
            </a:endParaRPr>
          </a:p>
        </p:txBody>
      </p:sp>
      <p:sp>
        <p:nvSpPr>
          <p:cNvPr id="141"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142" name="Rectangle 141"/>
          <p:cNvSpPr/>
          <p:nvPr/>
        </p:nvSpPr>
        <p:spPr>
          <a:xfrm>
            <a:off x="3826692" y="973595"/>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43"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44" name="Rectangle 143"/>
          <p:cNvSpPr/>
          <p:nvPr/>
        </p:nvSpPr>
        <p:spPr>
          <a:xfrm>
            <a:off x="4769035" y="973595"/>
            <a:ext cx="485748"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59" name="Rectangle 158"/>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60"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61" name="TextBox 26"/>
          <p:cNvSpPr txBox="1"/>
          <p:nvPr/>
        </p:nvSpPr>
        <p:spPr>
          <a:xfrm>
            <a:off x="764732" y="1114151"/>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62" name="Rectangle 161"/>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164" name="Rectangle 163"/>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65"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70"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71" name="Rectangle 170"/>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2" name="TextBox 26"/>
          <p:cNvSpPr txBox="1"/>
          <p:nvPr/>
        </p:nvSpPr>
        <p:spPr>
          <a:xfrm>
            <a:off x="860719" y="1344842"/>
            <a:ext cx="9863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endParaRPr lang="en-US" sz="1200" b="0" dirty="0">
              <a:solidFill>
                <a:srgbClr val="FF0000"/>
              </a:solidFill>
              <a:latin typeface="Calibri" panose="020F0502020204030204"/>
              <a:ea typeface="+mn-ea"/>
            </a:endParaRPr>
          </a:p>
        </p:txBody>
      </p:sp>
      <p:sp>
        <p:nvSpPr>
          <p:cNvPr id="223"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endParaRPr lang="en-US" sz="1200" b="0" dirty="0">
              <a:solidFill>
                <a:srgbClr val="FF0000"/>
              </a:solidFill>
              <a:latin typeface="Calibri" panose="020F0502020204030204"/>
              <a:ea typeface="+mn-ea"/>
            </a:endParaRPr>
          </a:p>
        </p:txBody>
      </p:sp>
      <p:sp>
        <p:nvSpPr>
          <p:cNvPr id="225"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226" name="Rectangle 225"/>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227" name="Rectangle 226"/>
          <p:cNvSpPr/>
          <p:nvPr/>
        </p:nvSpPr>
        <p:spPr>
          <a:xfrm>
            <a:off x="1760261" y="1399857"/>
            <a:ext cx="549499" cy="1526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228" name="Rectangle 227"/>
          <p:cNvSpPr/>
          <p:nvPr/>
        </p:nvSpPr>
        <p:spPr>
          <a:xfrm>
            <a:off x="3463548" y="1413536"/>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22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3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endParaRPr lang="en-US" sz="1200" b="0" dirty="0">
              <a:solidFill>
                <a:srgbClr val="FF0000"/>
              </a:solidFill>
              <a:latin typeface="Calibri" panose="020F0502020204030204"/>
              <a:ea typeface="+mn-ea"/>
            </a:endParaRPr>
          </a:p>
        </p:txBody>
      </p:sp>
      <p:sp>
        <p:nvSpPr>
          <p:cNvPr id="231" name="Rectangle 230"/>
          <p:cNvSpPr/>
          <p:nvPr/>
        </p:nvSpPr>
        <p:spPr>
          <a:xfrm>
            <a:off x="6042998" y="1413536"/>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2" name="Rectangle 231"/>
          <p:cNvSpPr/>
          <p:nvPr/>
        </p:nvSpPr>
        <p:spPr>
          <a:xfrm>
            <a:off x="7984275" y="1421704"/>
            <a:ext cx="366201"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34" name="Rectangle 233"/>
          <p:cNvSpPr/>
          <p:nvPr/>
        </p:nvSpPr>
        <p:spPr>
          <a:xfrm>
            <a:off x="1983933" y="1617642"/>
            <a:ext cx="999833" cy="1371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35" name="TextBox 26"/>
          <p:cNvSpPr txBox="1"/>
          <p:nvPr/>
        </p:nvSpPr>
        <p:spPr>
          <a:xfrm>
            <a:off x="3043641" y="1545717"/>
            <a:ext cx="9115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endParaRPr lang="en-US" sz="1200" b="0" dirty="0">
              <a:solidFill>
                <a:srgbClr val="FF0000"/>
              </a:solidFill>
              <a:latin typeface="Calibri" panose="020F0502020204030204"/>
              <a:ea typeface="+mn-ea"/>
            </a:endParaRPr>
          </a:p>
        </p:txBody>
      </p:sp>
      <p:sp>
        <p:nvSpPr>
          <p:cNvPr id="236" name="Rectangle 235"/>
          <p:cNvSpPr/>
          <p:nvPr/>
        </p:nvSpPr>
        <p:spPr>
          <a:xfrm>
            <a:off x="3875387" y="1600277"/>
            <a:ext cx="1077613" cy="1431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37" name="Rectangle 236"/>
          <p:cNvSpPr/>
          <p:nvPr/>
        </p:nvSpPr>
        <p:spPr>
          <a:xfrm>
            <a:off x="2841731" y="1783105"/>
            <a:ext cx="1218792" cy="1473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Tree>
    <p:extLst>
      <p:ext uri="{BB962C8B-B14F-4D97-AF65-F5344CB8AC3E}">
        <p14:creationId xmlns:p14="http://schemas.microsoft.com/office/powerpoint/2010/main" val="3462009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pic>
        <p:nvPicPr>
          <p:cNvPr id="7" name="Picture 6"/>
          <p:cNvPicPr>
            <a:picLocks noChangeAspect="1"/>
          </p:cNvPicPr>
          <p:nvPr/>
        </p:nvPicPr>
        <p:blipFill>
          <a:blip r:embed="rId3"/>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3375496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16</a:t>
            </a:fld>
            <a:endParaRPr lang="en-US" dirty="0"/>
          </a:p>
        </p:txBody>
      </p:sp>
      <p:pic>
        <p:nvPicPr>
          <p:cNvPr id="7" name="Picture 6"/>
          <p:cNvPicPr>
            <a:picLocks noChangeAspect="1"/>
          </p:cNvPicPr>
          <p:nvPr/>
        </p:nvPicPr>
        <p:blipFill>
          <a:blip r:embed="rId3"/>
          <a:stretch>
            <a:fillRect/>
          </a:stretch>
        </p:blipFill>
        <p:spPr>
          <a:xfrm>
            <a:off x="3160395" y="2122646"/>
            <a:ext cx="2823210" cy="2612708"/>
          </a:xfrm>
          <a:prstGeom prst="rect">
            <a:avLst/>
          </a:prstGeom>
        </p:spPr>
      </p:pic>
      <p:sp>
        <p:nvSpPr>
          <p:cNvPr id="8" name="Line Callout 1 7"/>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757957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Metadata, Audit Records And Backups</a:t>
            </a:r>
            <a:endParaRPr lang="en-US" dirty="0"/>
          </a:p>
        </p:txBody>
      </p:sp>
      <p:sp>
        <p:nvSpPr>
          <p:cNvPr id="3" name="Content Placeholder 2"/>
          <p:cNvSpPr>
            <a:spLocks noGrp="1"/>
          </p:cNvSpPr>
          <p:nvPr>
            <p:ph idx="1"/>
          </p:nvPr>
        </p:nvSpPr>
        <p:spPr>
          <a:xfrm>
            <a:off x="236913" y="902911"/>
            <a:ext cx="8690956" cy="5275820"/>
          </a:xfrm>
        </p:spPr>
        <p:txBody>
          <a:bodyPr/>
          <a:lstStyle/>
          <a:p>
            <a:pPr marL="339725" indent="-339725">
              <a:buFont typeface="Wingdings" panose="05000000000000000000" pitchFamily="2" charset="2"/>
              <a:buChar char="ü"/>
            </a:pPr>
            <a:r>
              <a:rPr lang="en-US" dirty="0" smtClean="0"/>
              <a:t>PCD revisions</a:t>
            </a:r>
          </a:p>
          <a:p>
            <a:pPr lvl="1"/>
            <a:r>
              <a:rPr lang="en-US" dirty="0" smtClean="0"/>
              <a:t>Any change to Approved PCD triggers a revision.</a:t>
            </a:r>
          </a:p>
          <a:p>
            <a:pPr marL="339725" indent="-339725"/>
            <a:endParaRPr lang="en-US" dirty="0"/>
          </a:p>
          <a:p>
            <a:pPr marL="339725" indent="-339725">
              <a:buFont typeface="Wingdings" panose="05000000000000000000" pitchFamily="2" charset="2"/>
              <a:buChar char="ü"/>
            </a:pPr>
            <a:r>
              <a:rPr lang="en-US" dirty="0" smtClean="0"/>
              <a:t>Record metadata: Insert, Update, Logical Deletes, and Hidden Flags</a:t>
            </a:r>
          </a:p>
          <a:p>
            <a:pPr marL="339725" indent="-339725"/>
            <a:r>
              <a:rPr lang="en-US" dirty="0" smtClean="0"/>
              <a:t>Track inserts and updates of specific data elements</a:t>
            </a:r>
          </a:p>
          <a:p>
            <a:pPr marL="796925" lvl="1" indent="-339725"/>
            <a:r>
              <a:rPr lang="en-US" dirty="0" smtClean="0"/>
              <a:t>Customer Delivery Date Changes</a:t>
            </a:r>
          </a:p>
          <a:p>
            <a:pPr marL="796925" lvl="1" indent="-339725"/>
            <a:r>
              <a:rPr lang="en-US" dirty="0" smtClean="0"/>
              <a:t>Remarks</a:t>
            </a:r>
          </a:p>
          <a:p>
            <a:pPr marL="339725" indent="-339725"/>
            <a:endParaRPr lang="en-US" dirty="0"/>
          </a:p>
          <a:p>
            <a:pPr marL="339725" indent="-339725"/>
            <a:r>
              <a:rPr lang="en-US" dirty="0" smtClean="0"/>
              <a:t>Automated nightly backups with # days of backup retention</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17</a:t>
            </a:fld>
            <a:endParaRPr lang="en-US"/>
          </a:p>
        </p:txBody>
      </p:sp>
    </p:spTree>
    <p:extLst>
      <p:ext uri="{BB962C8B-B14F-4D97-AF65-F5344CB8AC3E}">
        <p14:creationId xmlns:p14="http://schemas.microsoft.com/office/powerpoint/2010/main" val="2920639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Revision Rules</a:t>
            </a:r>
            <a:endParaRPr lang="en-US" dirty="0"/>
          </a:p>
        </p:txBody>
      </p:sp>
      <p:sp>
        <p:nvSpPr>
          <p:cNvPr id="3" name="Content Placeholder 2"/>
          <p:cNvSpPr>
            <a:spLocks noGrp="1"/>
          </p:cNvSpPr>
          <p:nvPr>
            <p:ph idx="1"/>
          </p:nvPr>
        </p:nvSpPr>
        <p:spPr>
          <a:xfrm>
            <a:off x="236913" y="902911"/>
            <a:ext cx="8690956" cy="5275820"/>
          </a:xfrm>
        </p:spPr>
        <p:txBody>
          <a:bodyPr/>
          <a:lstStyle/>
          <a:p>
            <a:pPr marL="339725" indent="-339725"/>
            <a:r>
              <a:rPr lang="en-US" dirty="0" smtClean="0"/>
              <a:t>To be determined</a:t>
            </a:r>
          </a:p>
          <a:p>
            <a:pPr marL="339725" indent="-339725"/>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18</a:t>
            </a:fld>
            <a:endParaRPr lang="en-US"/>
          </a:p>
        </p:txBody>
      </p:sp>
    </p:spTree>
    <p:extLst>
      <p:ext uri="{BB962C8B-B14F-4D97-AF65-F5344CB8AC3E}">
        <p14:creationId xmlns:p14="http://schemas.microsoft.com/office/powerpoint/2010/main" val="79338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19</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3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035"/>
            <a:ext cx="7886700" cy="794899"/>
          </a:xfrm>
        </p:spPr>
        <p:txBody>
          <a:bodyPr/>
          <a:lstStyle/>
          <a:p>
            <a:r>
              <a:rPr lang="en-US" dirty="0"/>
              <a:t>PCD </a:t>
            </a:r>
            <a:r>
              <a:rPr lang="en-US" dirty="0" smtClean="0"/>
              <a:t>Status View</a:t>
            </a:r>
            <a:endParaRPr lang="en-US" dirty="0"/>
          </a:p>
        </p:txBody>
      </p:sp>
      <p:sp>
        <p:nvSpPr>
          <p:cNvPr id="4" name="Date Placeholder 3"/>
          <p:cNvSpPr>
            <a:spLocks noGrp="1"/>
          </p:cNvSpPr>
          <p:nvPr>
            <p:ph type="dt" sz="half" idx="10"/>
          </p:nvPr>
        </p:nvSpPr>
        <p:spPr/>
        <p:txBody>
          <a:bodyPr/>
          <a:lstStyle/>
          <a:p>
            <a:r>
              <a:rPr lang="en-US" dirty="0" smtClean="0"/>
              <a:t>5/22/17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
        <p:nvSpPr>
          <p:cNvPr id="7" name="Rectangle 6"/>
          <p:cNvSpPr/>
          <p:nvPr/>
        </p:nvSpPr>
        <p:spPr>
          <a:xfrm>
            <a:off x="274320" y="914400"/>
            <a:ext cx="8595360" cy="5303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2" name="Action Button: Custom 21">
            <a:hlinkClick r:id="" action="ppaction://noaction" highlightClick="1"/>
          </p:cNvPr>
          <p:cNvSpPr/>
          <p:nvPr/>
        </p:nvSpPr>
        <p:spPr>
          <a:xfrm>
            <a:off x="7222495" y="573732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21" name="Rectangle 20"/>
          <p:cNvSpPr/>
          <p:nvPr/>
        </p:nvSpPr>
        <p:spPr>
          <a:xfrm>
            <a:off x="457200" y="1214968"/>
            <a:ext cx="8224899" cy="4196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tabLst>
                <a:tab pos="3314700" algn="l"/>
              </a:tabLst>
            </a:pPr>
            <a:r>
              <a:rPr lang="en-US" sz="1000" b="0" dirty="0">
                <a:solidFill>
                  <a:prstClr val="black"/>
                </a:solidFill>
                <a:cs typeface="Courier New" panose="02070309020205020404" pitchFamily="49" charset="0"/>
              </a:rPr>
              <a:t>● Not Funded   </a:t>
            </a:r>
            <a:r>
              <a:rPr lang="en-US" sz="1000" b="0" dirty="0" smtClean="0">
                <a:solidFill>
                  <a:prstClr val="black"/>
                </a:solidFill>
                <a:cs typeface="Courier New" panose="02070309020205020404" pitchFamily="49" charset="0"/>
              </a:rPr>
              <a:t>○ Funded No PCD   ○ PCD Wake </a:t>
            </a:r>
            <a:r>
              <a:rPr lang="en-US" sz="1000" b="0" dirty="0">
                <a:solidFill>
                  <a:prstClr val="black"/>
                </a:solidFill>
                <a:cs typeface="Courier New" panose="02070309020205020404" pitchFamily="49" charset="0"/>
              </a:rPr>
              <a:t>Up </a:t>
            </a:r>
            <a:r>
              <a:rPr lang="en-US" sz="1000" b="0" dirty="0" smtClean="0">
                <a:solidFill>
                  <a:prstClr val="black"/>
                </a:solidFill>
                <a:cs typeface="Courier New" panose="02070309020205020404" pitchFamily="49" charset="0"/>
              </a:rPr>
              <a:t>○ Delivery Wake Up       ○ All	</a:t>
            </a:r>
            <a:r>
              <a:rPr lang="en-US" sz="1000" b="0" dirty="0" smtClean="0">
                <a:solidFill>
                  <a:schemeClr val="tx1"/>
                </a:solidFill>
                <a:cs typeface="Courier New" panose="02070309020205020404" pitchFamily="49" charset="0"/>
              </a:rPr>
              <a:t>Status: </a:t>
            </a:r>
            <a:r>
              <a:rPr lang="en-US" sz="1000" b="0" dirty="0">
                <a:solidFill>
                  <a:schemeClr val="tx1"/>
                </a:solidFill>
                <a:cs typeface="Courier New" panose="02070309020205020404" pitchFamily="49" charset="0"/>
              </a:rPr>
              <a:t> ○ </a:t>
            </a:r>
            <a:r>
              <a:rPr lang="en-US" sz="1000" b="0" dirty="0" smtClean="0">
                <a:solidFill>
                  <a:schemeClr val="tx1"/>
                </a:solidFill>
                <a:cs typeface="Courier New" panose="02070309020205020404" pitchFamily="49" charset="0"/>
              </a:rPr>
              <a:t>Approved  </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Closed</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Submitted</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Reworking</a:t>
            </a:r>
            <a:r>
              <a:rPr lang="en-US" sz="1000" b="0" dirty="0">
                <a:solidFill>
                  <a:schemeClr val="tx1"/>
                </a:solidFill>
                <a:cs typeface="Courier New" panose="02070309020205020404" pitchFamily="49" charset="0"/>
              </a:rPr>
              <a:t> </a:t>
            </a:r>
            <a:r>
              <a:rPr lang="en-US" sz="1000" b="0" dirty="0" smtClean="0">
                <a:solidFill>
                  <a:schemeClr val="tx1"/>
                </a:solidFill>
                <a:cs typeface="Courier New" panose="02070309020205020404" pitchFamily="49" charset="0"/>
              </a:rPr>
              <a:t> ○ Drafts</a:t>
            </a:r>
          </a:p>
          <a:p>
            <a:pPr fontAlgn="auto">
              <a:spcBef>
                <a:spcPts val="0"/>
              </a:spcBef>
              <a:spcAft>
                <a:spcPts val="0"/>
              </a:spcAft>
            </a:pPr>
            <a:r>
              <a:rPr lang="en-US" sz="1000" b="0" dirty="0" smtClean="0">
                <a:solidFill>
                  <a:prstClr val="black"/>
                </a:solidFill>
                <a:cs typeface="Courier New" panose="02070309020205020404" pitchFamily="49" charset="0"/>
              </a:rPr>
              <a:t>● Compress Columns   </a:t>
            </a:r>
            <a:r>
              <a:rPr lang="en-US" sz="1000" b="0" dirty="0">
                <a:solidFill>
                  <a:prstClr val="black"/>
                </a:solidFill>
                <a:cs typeface="Courier New" panose="02070309020205020404" pitchFamily="49" charset="0"/>
              </a:rPr>
              <a:t>○ Show </a:t>
            </a:r>
            <a:r>
              <a:rPr lang="en-US" sz="1000" b="0" dirty="0" smtClean="0">
                <a:solidFill>
                  <a:prstClr val="black"/>
                </a:solidFill>
                <a:cs typeface="Courier New" panose="02070309020205020404" pitchFamily="49" charset="0"/>
              </a:rPr>
              <a:t>All   ○ Show PN   ○ Show MAN/CLW</a:t>
            </a:r>
            <a:endParaRPr lang="en-US" sz="1000" b="0" dirty="0">
              <a:solidFill>
                <a:prstClr val="black"/>
              </a:solidFill>
              <a:cs typeface="Courier New" panose="02070309020205020404" pitchFamily="49" charset="0"/>
            </a:endParaRPr>
          </a:p>
        </p:txBody>
      </p:sp>
      <p:sp>
        <p:nvSpPr>
          <p:cNvPr id="24" name="TextBox 23"/>
          <p:cNvSpPr txBox="1"/>
          <p:nvPr/>
        </p:nvSpPr>
        <p:spPr>
          <a:xfrm>
            <a:off x="369090" y="1026020"/>
            <a:ext cx="1534026" cy="246221"/>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00" dirty="0" smtClean="0">
                <a:solidFill>
                  <a:prstClr val="black"/>
                </a:solidFill>
                <a:latin typeface="Calibri" panose="020F0502020204030204"/>
                <a:ea typeface="+mn-ea"/>
              </a:rPr>
              <a:t>PCD Status View Options</a:t>
            </a:r>
            <a:endParaRPr lang="en-US" sz="1000" dirty="0">
              <a:solidFill>
                <a:prstClr val="black"/>
              </a:solidFill>
              <a:latin typeface="Calibri" panose="020F0502020204030204"/>
              <a:ea typeface="+mn-ea"/>
            </a:endParaRPr>
          </a:p>
        </p:txBody>
      </p:sp>
      <p:pic>
        <p:nvPicPr>
          <p:cNvPr id="8" name="Picture 7"/>
          <p:cNvPicPr>
            <a:picLocks noChangeAspect="1"/>
          </p:cNvPicPr>
          <p:nvPr/>
        </p:nvPicPr>
        <p:blipFill>
          <a:blip r:embed="rId3"/>
          <a:stretch>
            <a:fillRect/>
          </a:stretch>
        </p:blipFill>
        <p:spPr>
          <a:xfrm>
            <a:off x="457200" y="1829025"/>
            <a:ext cx="8229600" cy="1950954"/>
          </a:xfrm>
          <a:prstGeom prst="rect">
            <a:avLst/>
          </a:prstGeom>
          <a:solidFill>
            <a:schemeClr val="bg1">
              <a:lumMod val="95000"/>
            </a:schemeClr>
          </a:solidFill>
        </p:spPr>
      </p:pic>
      <p:sp>
        <p:nvSpPr>
          <p:cNvPr id="18" name="Action Button: Custom 17">
            <a:hlinkClick r:id="" action="ppaction://noaction" highlightClick="1"/>
          </p:cNvPr>
          <p:cNvSpPr/>
          <p:nvPr/>
        </p:nvSpPr>
        <p:spPr>
          <a:xfrm>
            <a:off x="786386" y="5723522"/>
            <a:ext cx="1068540" cy="33764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Search Parameters</a:t>
            </a:r>
            <a:endParaRPr lang="en-US" sz="1200" b="1" dirty="0">
              <a:solidFill>
                <a:schemeClr val="tx1"/>
              </a:solidFill>
            </a:endParaRPr>
          </a:p>
        </p:txBody>
      </p:sp>
      <p:sp>
        <p:nvSpPr>
          <p:cNvPr id="14" name="Action Button: Custom 13">
            <a:hlinkClick r:id="rId5" action="ppaction://hlinksldjump" highlightClick="1"/>
          </p:cNvPr>
          <p:cNvSpPr/>
          <p:nvPr/>
        </p:nvSpPr>
        <p:spPr>
          <a:xfrm>
            <a:off x="2362862"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New PCD Task</a:t>
            </a:r>
            <a:endParaRPr lang="en-US" sz="1200" b="1" dirty="0">
              <a:solidFill>
                <a:schemeClr val="tx1"/>
              </a:solidFill>
            </a:endParaRPr>
          </a:p>
        </p:txBody>
      </p:sp>
      <p:sp>
        <p:nvSpPr>
          <p:cNvPr id="3" name="Rectangle 2"/>
          <p:cNvSpPr/>
          <p:nvPr/>
        </p:nvSpPr>
        <p:spPr>
          <a:xfrm>
            <a:off x="8669956" y="1829025"/>
            <a:ext cx="103584" cy="195095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8682100" y="36311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682531" y="186145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672906" y="1992545"/>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ction Button: Custom 24">
            <a:hlinkClick r:id="rId5" action="ppaction://hlinksldjump" highlightClick="1"/>
          </p:cNvPr>
          <p:cNvSpPr/>
          <p:nvPr/>
        </p:nvSpPr>
        <p:spPr>
          <a:xfrm>
            <a:off x="3982739"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New PCD</a:t>
            </a:r>
            <a:endParaRPr lang="en-US" sz="1200" b="1" dirty="0">
              <a:solidFill>
                <a:schemeClr val="tx1"/>
              </a:solidFill>
            </a:endParaRPr>
          </a:p>
        </p:txBody>
      </p:sp>
      <p:sp>
        <p:nvSpPr>
          <p:cNvPr id="23" name="Action Button: Custom 22">
            <a:hlinkClick r:id="rId5" action="ppaction://hlinksldjump" highlightClick="1"/>
          </p:cNvPr>
          <p:cNvSpPr/>
          <p:nvPr/>
        </p:nvSpPr>
        <p:spPr>
          <a:xfrm>
            <a:off x="5602616" y="5737324"/>
            <a:ext cx="111194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Save As</a:t>
            </a:r>
            <a:endParaRPr lang="en-US" sz="1200" b="1" dirty="0">
              <a:solidFill>
                <a:schemeClr val="tx1"/>
              </a:solidFill>
            </a:endParaRPr>
          </a:p>
        </p:txBody>
      </p:sp>
    </p:spTree>
    <p:extLst>
      <p:ext uri="{BB962C8B-B14F-4D97-AF65-F5344CB8AC3E}">
        <p14:creationId xmlns:p14="http://schemas.microsoft.com/office/powerpoint/2010/main" val="2012989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800600" y="755485"/>
            <a:ext cx="4117128" cy="21320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u="sng" dirty="0" smtClean="0">
                <a:solidFill>
                  <a:schemeClr val="tx1"/>
                </a:solidFill>
              </a:rPr>
              <a:t>PCD Objects</a:t>
            </a:r>
            <a:endParaRPr lang="en-US" sz="1400" b="1" u="sng" dirty="0">
              <a:solidFill>
                <a:schemeClr val="tx1"/>
              </a:solidFill>
            </a:endParaRPr>
          </a:p>
        </p:txBody>
      </p:sp>
      <p:sp>
        <p:nvSpPr>
          <p:cNvPr id="2" name="Title 1"/>
          <p:cNvSpPr>
            <a:spLocks noGrp="1"/>
          </p:cNvSpPr>
          <p:nvPr>
            <p:ph type="title"/>
          </p:nvPr>
        </p:nvSpPr>
        <p:spPr>
          <a:xfrm>
            <a:off x="247649" y="82793"/>
            <a:ext cx="7886700" cy="794899"/>
          </a:xfrm>
        </p:spPr>
        <p:txBody>
          <a:bodyPr/>
          <a:lstStyle/>
          <a:p>
            <a:r>
              <a:rPr lang="en-US" dirty="0" smtClean="0"/>
              <a:t>PCD Tracker Objects</a:t>
            </a:r>
            <a:endParaRPr lang="en-US" dirty="0"/>
          </a:p>
        </p:txBody>
      </p:sp>
      <p:sp>
        <p:nvSpPr>
          <p:cNvPr id="4" name="Date Placeholder 3"/>
          <p:cNvSpPr>
            <a:spLocks noGrp="1"/>
          </p:cNvSpPr>
          <p:nvPr>
            <p:ph type="dt" sz="half" idx="10"/>
          </p:nvPr>
        </p:nvSpPr>
        <p:spPr/>
        <p:txBody>
          <a:bodyPr/>
          <a:lstStyle/>
          <a:p>
            <a:r>
              <a:rPr lang="en-US" sz="1000" dirty="0" smtClean="0"/>
              <a:t>5/18/17</a:t>
            </a:r>
            <a:endParaRPr lang="en-US" sz="1000"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E7E4F1F3-89CE-45FD-84A5-5DB6D4995480}" type="slidenum">
              <a:rPr lang="en-US" sz="1000" smtClean="0"/>
              <a:t>20</a:t>
            </a:fld>
            <a:endParaRPr lang="en-US" sz="1000" dirty="0"/>
          </a:p>
        </p:txBody>
      </p:sp>
      <p:sp>
        <p:nvSpPr>
          <p:cNvPr id="32" name="TextBox 31"/>
          <p:cNvSpPr txBox="1"/>
          <p:nvPr/>
        </p:nvSpPr>
        <p:spPr>
          <a:xfrm>
            <a:off x="7656224" y="1730561"/>
            <a:ext cx="1104213" cy="407804"/>
          </a:xfrm>
          <a:prstGeom prst="rect">
            <a:avLst/>
          </a:prstGeom>
          <a:solidFill>
            <a:schemeClr val="accent4">
              <a:lumMod val="40000"/>
              <a:lumOff val="60000"/>
            </a:schemeClr>
          </a:solidFill>
          <a:ln>
            <a:solidFill>
              <a:schemeClr val="tx1"/>
            </a:solidFill>
          </a:ln>
        </p:spPr>
        <p:txBody>
          <a:bodyPr wrap="square" rtlCol="0">
            <a:spAutoFit/>
          </a:bodyPr>
          <a:lstStyle/>
          <a:p>
            <a:r>
              <a:rPr lang="en-US" sz="1050" b="1" u="sng" dirty="0" smtClean="0"/>
              <a:t>contract</a:t>
            </a:r>
          </a:p>
          <a:p>
            <a:endParaRPr lang="en-US" sz="1000" dirty="0"/>
          </a:p>
        </p:txBody>
      </p:sp>
      <p:sp>
        <p:nvSpPr>
          <p:cNvPr id="33" name="TextBox 32"/>
          <p:cNvSpPr txBox="1"/>
          <p:nvPr/>
        </p:nvSpPr>
        <p:spPr>
          <a:xfrm>
            <a:off x="7656224" y="2317352"/>
            <a:ext cx="663964"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program</a:t>
            </a:r>
          </a:p>
          <a:p>
            <a:endParaRPr lang="en-US" sz="1000" dirty="0"/>
          </a:p>
        </p:txBody>
      </p:sp>
      <p:sp>
        <p:nvSpPr>
          <p:cNvPr id="34" name="TextBox 33"/>
          <p:cNvSpPr txBox="1"/>
          <p:nvPr/>
        </p:nvSpPr>
        <p:spPr>
          <a:xfrm>
            <a:off x="4960727" y="1437143"/>
            <a:ext cx="1864613" cy="869469"/>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pcd</a:t>
            </a:r>
          </a:p>
          <a:p>
            <a:pPr>
              <a:tabLst>
                <a:tab pos="1371600" algn="l"/>
              </a:tabLst>
            </a:pPr>
            <a:r>
              <a:rPr lang="en-US" sz="1000" dirty="0" err="1"/>
              <a:t>recId</a:t>
            </a:r>
            <a:r>
              <a:rPr lang="en-US" sz="1000" dirty="0"/>
              <a:t>	</a:t>
            </a:r>
            <a:r>
              <a:rPr lang="en-US" sz="1000" dirty="0" err="1" smtClean="0"/>
              <a:t>seq</a:t>
            </a:r>
            <a:endParaRPr lang="en-US" sz="1000" dirty="0" smtClean="0"/>
          </a:p>
          <a:p>
            <a:pPr>
              <a:tabLst>
                <a:tab pos="1371600" algn="l"/>
              </a:tabLst>
            </a:pPr>
            <a:r>
              <a:rPr lang="en-US" sz="1000" dirty="0" err="1" smtClean="0"/>
              <a:t>pcdId</a:t>
            </a:r>
            <a:r>
              <a:rPr lang="en-US" sz="1000" dirty="0" smtClean="0"/>
              <a:t>	string</a:t>
            </a:r>
            <a:endParaRPr lang="en-US" sz="1000" dirty="0"/>
          </a:p>
          <a:p>
            <a:pPr>
              <a:tabLst>
                <a:tab pos="1371600" algn="l"/>
              </a:tabLst>
            </a:pPr>
            <a:r>
              <a:rPr lang="en-US" sz="1000" dirty="0"/>
              <a:t>…</a:t>
            </a:r>
          </a:p>
          <a:p>
            <a:pPr>
              <a:tabLst>
                <a:tab pos="1371600" algn="l"/>
              </a:tabLst>
            </a:pPr>
            <a:r>
              <a:rPr lang="en-US" sz="1000" dirty="0"/>
              <a:t>metadata...	</a:t>
            </a:r>
            <a:r>
              <a:rPr lang="en-US" sz="1000" dirty="0" smtClean="0"/>
              <a:t>…</a:t>
            </a:r>
            <a:endParaRPr lang="en-US" sz="1000" dirty="0"/>
          </a:p>
        </p:txBody>
      </p:sp>
      <p:sp>
        <p:nvSpPr>
          <p:cNvPr id="35" name="TextBox 34"/>
          <p:cNvSpPr txBox="1"/>
          <p:nvPr/>
        </p:nvSpPr>
        <p:spPr>
          <a:xfrm>
            <a:off x="7645028" y="1149368"/>
            <a:ext cx="832279" cy="407804"/>
          </a:xfrm>
          <a:prstGeom prst="rect">
            <a:avLst/>
          </a:prstGeom>
          <a:solidFill>
            <a:schemeClr val="accent4">
              <a:lumMod val="40000"/>
              <a:lumOff val="60000"/>
            </a:schemeClr>
          </a:solidFill>
          <a:ln>
            <a:solidFill>
              <a:schemeClr val="tx1"/>
            </a:solidFill>
          </a:ln>
        </p:spPr>
        <p:txBody>
          <a:bodyPr wrap="none" rtlCol="0">
            <a:spAutoFit/>
          </a:bodyPr>
          <a:lstStyle/>
          <a:p>
            <a:r>
              <a:rPr lang="en-US" sz="1050" b="1" u="sng" dirty="0" smtClean="0"/>
              <a:t>attachment</a:t>
            </a:r>
          </a:p>
          <a:p>
            <a:endParaRPr lang="en-US" sz="1000" dirty="0"/>
          </a:p>
        </p:txBody>
      </p:sp>
      <p:sp>
        <p:nvSpPr>
          <p:cNvPr id="65" name="TextBox 64"/>
          <p:cNvSpPr txBox="1"/>
          <p:nvPr/>
        </p:nvSpPr>
        <p:spPr>
          <a:xfrm>
            <a:off x="1347437" y="1592312"/>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trackers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67" name="Straight Arrow Connector 15"/>
          <p:cNvCxnSpPr>
            <a:stCxn id="34" idx="1"/>
            <a:endCxn id="65" idx="3"/>
          </p:cNvCxnSpPr>
          <p:nvPr/>
        </p:nvCxnSpPr>
        <p:spPr>
          <a:xfrm rot="10800000" flipV="1">
            <a:off x="3098237" y="1871877"/>
            <a:ext cx="1862490" cy="78225"/>
          </a:xfrm>
          <a:prstGeom prst="bentConnector3">
            <a:avLst>
              <a:gd name="adj1" fmla="val 50000"/>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5"/>
          <p:cNvCxnSpPr>
            <a:stCxn id="30" idx="0"/>
            <a:endCxn id="29" idx="2"/>
          </p:cNvCxnSpPr>
          <p:nvPr/>
        </p:nvCxnSpPr>
        <p:spPr>
          <a:xfrm rot="5400000" flipH="1" flipV="1">
            <a:off x="3465134" y="4512831"/>
            <a:ext cx="457392" cy="12700"/>
          </a:xfrm>
          <a:prstGeom prst="bentConnector3">
            <a:avLst>
              <a:gd name="adj1" fmla="val 50000"/>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98846" y="3053029"/>
            <a:ext cx="1989968" cy="1231106"/>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nameHardwareList</a:t>
            </a:r>
            <a:endParaRPr lang="en-US" sz="1050" dirty="0" smtClean="0"/>
          </a:p>
          <a:p>
            <a:pPr>
              <a:tabLst>
                <a:tab pos="1598613" algn="l"/>
              </a:tabLst>
            </a:pPr>
            <a:r>
              <a:rPr lang="en-US" sz="1050" dirty="0" err="1" smtClean="0"/>
              <a:t>itemCount</a:t>
            </a:r>
            <a:endParaRPr lang="en-US" sz="1050" dirty="0" smtClean="0"/>
          </a:p>
          <a:p>
            <a:pPr>
              <a:tabLst>
                <a:tab pos="1598613" algn="l"/>
              </a:tabLst>
            </a:pPr>
            <a:r>
              <a:rPr lang="en-US" sz="1050" dirty="0" err="1" smtClean="0"/>
              <a:t>totalQty</a:t>
            </a:r>
            <a:endParaRPr lang="en-US" sz="1050" dirty="0" smtClean="0"/>
          </a:p>
          <a:p>
            <a:pPr>
              <a:tabLst>
                <a:tab pos="1371600" algn="l"/>
              </a:tabLst>
            </a:pPr>
            <a:r>
              <a:rPr lang="en-US" sz="1050" dirty="0" err="1"/>
              <a:t>totalCost</a:t>
            </a:r>
            <a:endParaRPr lang="en-US" sz="1050" dirty="0"/>
          </a:p>
          <a:p>
            <a:pPr>
              <a:tabLst>
                <a:tab pos="1371600" algn="l"/>
              </a:tabLst>
            </a:pPr>
            <a:r>
              <a:rPr lang="en-US" sz="1050" dirty="0"/>
              <a:t>metadata...	</a:t>
            </a:r>
            <a:r>
              <a:rPr lang="en-US" sz="1050" dirty="0" smtClean="0"/>
              <a:t>…</a:t>
            </a:r>
            <a:endParaRPr lang="en-US" sz="1050" dirty="0"/>
          </a:p>
        </p:txBody>
      </p:sp>
      <p:sp>
        <p:nvSpPr>
          <p:cNvPr id="30" name="TextBox 29"/>
          <p:cNvSpPr txBox="1"/>
          <p:nvPr/>
        </p:nvSpPr>
        <p:spPr>
          <a:xfrm>
            <a:off x="2698846" y="4741527"/>
            <a:ext cx="1989968" cy="1877437"/>
          </a:xfrm>
          <a:prstGeom prst="rect">
            <a:avLst/>
          </a:prstGeom>
          <a:solidFill>
            <a:schemeClr val="bg1">
              <a:lumMod val="85000"/>
            </a:schemeClr>
          </a:solidFill>
          <a:ln>
            <a:solidFill>
              <a:schemeClr val="tx1"/>
            </a:solidFill>
          </a:ln>
        </p:spPr>
        <p:txBody>
          <a:bodyPr wrap="none" rtlCol="0">
            <a:spAutoFit/>
          </a:bodyPr>
          <a:lstStyle/>
          <a:p>
            <a:pPr>
              <a:tabLst>
                <a:tab pos="1598613" algn="l"/>
              </a:tabLst>
            </a:pPr>
            <a:r>
              <a:rPr lang="en-US" sz="1100" b="1" u="sng" dirty="0" err="1" smtClean="0"/>
              <a:t>hardwareListItems</a:t>
            </a:r>
            <a:endParaRPr lang="en-US" sz="1100" b="1" u="sng" dirty="0"/>
          </a:p>
          <a:p>
            <a:pPr>
              <a:tabLst>
                <a:tab pos="1598613" algn="l"/>
              </a:tabLst>
            </a:pPr>
            <a:r>
              <a:rPr lang="en-US" sz="1050" dirty="0" err="1"/>
              <a:t>recid</a:t>
            </a:r>
            <a:r>
              <a:rPr lang="en-US" sz="1050" dirty="0"/>
              <a:t>	</a:t>
            </a:r>
            <a:r>
              <a:rPr lang="en-US" sz="1050" dirty="0" err="1"/>
              <a:t>seq</a:t>
            </a:r>
            <a:endParaRPr lang="en-US" sz="1050" dirty="0"/>
          </a:p>
          <a:p>
            <a:pPr>
              <a:tabLst>
                <a:tab pos="1598613" algn="l"/>
              </a:tabLst>
            </a:pPr>
            <a:r>
              <a:rPr lang="en-US" sz="1050" dirty="0" err="1" smtClean="0"/>
              <a:t>partNum</a:t>
            </a:r>
            <a:endParaRPr lang="en-US" sz="1050" dirty="0"/>
          </a:p>
          <a:p>
            <a:pPr>
              <a:tabLst>
                <a:tab pos="1598613" algn="l"/>
              </a:tabLst>
            </a:pPr>
            <a:r>
              <a:rPr lang="en-US" sz="1050" dirty="0" smtClean="0"/>
              <a:t>manufacture</a:t>
            </a:r>
          </a:p>
          <a:p>
            <a:pPr>
              <a:tabLst>
                <a:tab pos="1598613" algn="l"/>
              </a:tabLst>
            </a:pPr>
            <a:r>
              <a:rPr lang="en-US" sz="1050" dirty="0" err="1" smtClean="0"/>
              <a:t>partNumMfg</a:t>
            </a:r>
            <a:endParaRPr lang="en-US" sz="1050" dirty="0" smtClean="0"/>
          </a:p>
          <a:p>
            <a:pPr>
              <a:tabLst>
                <a:tab pos="1598613" algn="l"/>
              </a:tabLst>
            </a:pPr>
            <a:r>
              <a:rPr lang="en-US" sz="1050" dirty="0" smtClean="0"/>
              <a:t>nomenclature</a:t>
            </a:r>
          </a:p>
          <a:p>
            <a:pPr>
              <a:tabLst>
                <a:tab pos="1598613" algn="l"/>
              </a:tabLst>
            </a:pPr>
            <a:r>
              <a:rPr lang="en-US" sz="1050" dirty="0" err="1" smtClean="0"/>
              <a:t>qty</a:t>
            </a:r>
            <a:endParaRPr lang="en-US" sz="1050" dirty="0" smtClean="0"/>
          </a:p>
          <a:p>
            <a:pPr>
              <a:tabLst>
                <a:tab pos="1598613" algn="l"/>
              </a:tabLst>
            </a:pPr>
            <a:r>
              <a:rPr lang="en-US" sz="1050" dirty="0" err="1"/>
              <a:t>unitCost</a:t>
            </a:r>
            <a:endParaRPr lang="en-US" sz="1050" dirty="0"/>
          </a:p>
          <a:p>
            <a:pPr>
              <a:tabLst>
                <a:tab pos="1598613" algn="l"/>
              </a:tabLst>
            </a:pPr>
            <a:r>
              <a:rPr lang="en-US" sz="1050" dirty="0" err="1" smtClean="0"/>
              <a:t>workPackage</a:t>
            </a:r>
            <a:endParaRPr lang="en-US" sz="1050" dirty="0" smtClean="0"/>
          </a:p>
          <a:p>
            <a:pPr>
              <a:tabLst>
                <a:tab pos="1371600" algn="l"/>
              </a:tabLst>
            </a:pPr>
            <a:r>
              <a:rPr lang="en-US" sz="1050" dirty="0" err="1"/>
              <a:t>poNum</a:t>
            </a:r>
            <a:endParaRPr lang="en-US" sz="1050" dirty="0"/>
          </a:p>
          <a:p>
            <a:pPr>
              <a:tabLst>
                <a:tab pos="1371600" algn="l"/>
              </a:tabLst>
            </a:pPr>
            <a:r>
              <a:rPr lang="en-US" sz="1050" dirty="0"/>
              <a:t>metadata...	</a:t>
            </a:r>
            <a:r>
              <a:rPr lang="en-US" sz="1050" dirty="0" smtClean="0"/>
              <a:t>…</a:t>
            </a:r>
            <a:endParaRPr lang="en-US" sz="1050" dirty="0"/>
          </a:p>
        </p:txBody>
      </p:sp>
      <p:cxnSp>
        <p:nvCxnSpPr>
          <p:cNvPr id="36" name="Straight Arrow Connector 15"/>
          <p:cNvCxnSpPr>
            <a:stCxn id="34" idx="2"/>
            <a:endCxn id="29" idx="0"/>
          </p:cNvCxnSpPr>
          <p:nvPr/>
        </p:nvCxnSpPr>
        <p:spPr>
          <a:xfrm rot="5400000">
            <a:off x="4420224" y="1580218"/>
            <a:ext cx="746417" cy="2199204"/>
          </a:xfrm>
          <a:prstGeom prst="bentConnector3">
            <a:avLst>
              <a:gd name="adj1" fmla="val 50000"/>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5"/>
          <p:cNvCxnSpPr>
            <a:stCxn id="35" idx="2"/>
            <a:endCxn id="34" idx="3"/>
          </p:cNvCxnSpPr>
          <p:nvPr/>
        </p:nvCxnSpPr>
        <p:spPr>
          <a:xfrm rot="5400000">
            <a:off x="7285901" y="1096611"/>
            <a:ext cx="314706" cy="1235828"/>
          </a:xfrm>
          <a:prstGeom prst="bentConnector2">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15"/>
          <p:cNvCxnSpPr>
            <a:stCxn id="32" idx="1"/>
            <a:endCxn id="34" idx="3"/>
          </p:cNvCxnSpPr>
          <p:nvPr/>
        </p:nvCxnSpPr>
        <p:spPr>
          <a:xfrm rot="10800000">
            <a:off x="6825340" y="1871879"/>
            <a:ext cx="830884" cy="62585"/>
          </a:xfrm>
          <a:prstGeom prst="bentConnector3">
            <a:avLst>
              <a:gd name="adj1" fmla="val 50000"/>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5"/>
          <p:cNvCxnSpPr>
            <a:stCxn id="33" idx="1"/>
            <a:endCxn id="34" idx="3"/>
          </p:cNvCxnSpPr>
          <p:nvPr/>
        </p:nvCxnSpPr>
        <p:spPr>
          <a:xfrm rot="10800000">
            <a:off x="6825340" y="1871878"/>
            <a:ext cx="830884" cy="649376"/>
          </a:xfrm>
          <a:prstGeom prst="bentConnector3">
            <a:avLst>
              <a:gd name="adj1" fmla="val 50000"/>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6928" y="3086343"/>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users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1" name="TextBox 20"/>
          <p:cNvSpPr txBox="1"/>
          <p:nvPr/>
        </p:nvSpPr>
        <p:spPr>
          <a:xfrm>
            <a:off x="247649" y="71091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remarks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3" name="TextBox 22"/>
          <p:cNvSpPr txBox="1"/>
          <p:nvPr/>
        </p:nvSpPr>
        <p:spPr>
          <a:xfrm>
            <a:off x="248827" y="5186464"/>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smtClean="0"/>
              <a:t>tasks</a:t>
            </a:r>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4" name="TextBox 23"/>
          <p:cNvSpPr txBox="1"/>
          <p:nvPr/>
        </p:nvSpPr>
        <p:spPr>
          <a:xfrm>
            <a:off x="6115050" y="394647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enumTypes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5" name="TextBox 24"/>
          <p:cNvSpPr txBox="1"/>
          <p:nvPr/>
        </p:nvSpPr>
        <p:spPr>
          <a:xfrm>
            <a:off x="6567854" y="6029245"/>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enumValueAssociations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sp>
        <p:nvSpPr>
          <p:cNvPr id="26" name="TextBox 25"/>
          <p:cNvSpPr txBox="1"/>
          <p:nvPr/>
        </p:nvSpPr>
        <p:spPr>
          <a:xfrm>
            <a:off x="6115050" y="5011757"/>
            <a:ext cx="1750800" cy="715581"/>
          </a:xfrm>
          <a:prstGeom prst="rect">
            <a:avLst/>
          </a:prstGeom>
          <a:solidFill>
            <a:schemeClr val="bg1">
              <a:lumMod val="85000"/>
            </a:schemeClr>
          </a:solidFill>
          <a:ln>
            <a:solidFill>
              <a:schemeClr val="tx1"/>
            </a:solidFill>
          </a:ln>
        </p:spPr>
        <p:txBody>
          <a:bodyPr wrap="none" rtlCol="0">
            <a:spAutoFit/>
          </a:bodyPr>
          <a:lstStyle/>
          <a:p>
            <a:r>
              <a:rPr lang="en-US" sz="1050" b="1" u="sng" dirty="0" err="1" smtClean="0"/>
              <a:t>enumValues</a:t>
            </a:r>
            <a:endParaRPr lang="en-US" sz="1050" b="1" u="sng" dirty="0" smtClean="0"/>
          </a:p>
          <a:p>
            <a:pPr>
              <a:tabLst>
                <a:tab pos="1371600" algn="l"/>
              </a:tabLst>
            </a:pPr>
            <a:r>
              <a:rPr lang="en-US" sz="1000" dirty="0" err="1" smtClean="0"/>
              <a:t>recId</a:t>
            </a:r>
            <a:r>
              <a:rPr lang="en-US" sz="1000" dirty="0" smtClean="0"/>
              <a:t>	</a:t>
            </a:r>
            <a:r>
              <a:rPr lang="en-US" sz="1000" dirty="0" err="1" smtClean="0"/>
              <a:t>seq</a:t>
            </a:r>
            <a:endParaRPr lang="en-US" sz="1000" dirty="0" smtClean="0"/>
          </a:p>
          <a:p>
            <a:pPr>
              <a:tabLst>
                <a:tab pos="1371600" algn="l"/>
              </a:tabLst>
            </a:pPr>
            <a:r>
              <a:rPr lang="en-US" sz="1000" dirty="0" smtClean="0"/>
              <a:t>…</a:t>
            </a:r>
          </a:p>
          <a:p>
            <a:pPr>
              <a:tabLst>
                <a:tab pos="1371600" algn="l"/>
              </a:tabLst>
            </a:pPr>
            <a:r>
              <a:rPr lang="en-US" sz="1000" dirty="0" smtClean="0"/>
              <a:t>metadata...	…</a:t>
            </a:r>
            <a:endParaRPr lang="en-US" sz="1000" dirty="0"/>
          </a:p>
        </p:txBody>
      </p:sp>
      <p:cxnSp>
        <p:nvCxnSpPr>
          <p:cNvPr id="28" name="Straight Arrow Connector 15"/>
          <p:cNvCxnSpPr>
            <a:stCxn id="21" idx="3"/>
            <a:endCxn id="65" idx="0"/>
          </p:cNvCxnSpPr>
          <p:nvPr/>
        </p:nvCxnSpPr>
        <p:spPr>
          <a:xfrm>
            <a:off x="1998449" y="1068708"/>
            <a:ext cx="224388" cy="523604"/>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5"/>
          <p:cNvCxnSpPr>
            <a:stCxn id="23" idx="3"/>
            <a:endCxn id="65" idx="2"/>
          </p:cNvCxnSpPr>
          <p:nvPr/>
        </p:nvCxnSpPr>
        <p:spPr>
          <a:xfrm flipV="1">
            <a:off x="1999627" y="2307893"/>
            <a:ext cx="223210" cy="3236362"/>
          </a:xfrm>
          <a:prstGeom prst="bentConnector2">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5"/>
          <p:cNvCxnSpPr>
            <a:stCxn id="35" idx="2"/>
            <a:endCxn id="23" idx="2"/>
          </p:cNvCxnSpPr>
          <p:nvPr/>
        </p:nvCxnSpPr>
        <p:spPr>
          <a:xfrm rot="5400000">
            <a:off x="2420262" y="261138"/>
            <a:ext cx="4344873" cy="6936941"/>
          </a:xfrm>
          <a:prstGeom prst="bentConnector3">
            <a:avLst>
              <a:gd name="adj1" fmla="val 10526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5"/>
          <p:cNvCxnSpPr>
            <a:stCxn id="21" idx="2"/>
            <a:endCxn id="23" idx="0"/>
          </p:cNvCxnSpPr>
          <p:nvPr/>
        </p:nvCxnSpPr>
        <p:spPr>
          <a:xfrm rot="16200000" flipH="1">
            <a:off x="-756345" y="3305892"/>
            <a:ext cx="3759966" cy="1178"/>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5"/>
          <p:cNvCxnSpPr>
            <a:stCxn id="21" idx="2"/>
            <a:endCxn id="29" idx="1"/>
          </p:cNvCxnSpPr>
          <p:nvPr/>
        </p:nvCxnSpPr>
        <p:spPr>
          <a:xfrm rot="16200000" flipH="1">
            <a:off x="789905" y="1759641"/>
            <a:ext cx="2242084" cy="1575797"/>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15"/>
          <p:cNvCxnSpPr>
            <a:stCxn id="35" idx="2"/>
            <a:endCxn id="29" idx="3"/>
          </p:cNvCxnSpPr>
          <p:nvPr/>
        </p:nvCxnSpPr>
        <p:spPr>
          <a:xfrm rot="5400000">
            <a:off x="5319286" y="926700"/>
            <a:ext cx="2111410" cy="3372354"/>
          </a:xfrm>
          <a:prstGeom prst="bentConnector2">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5"/>
          <p:cNvCxnSpPr>
            <a:stCxn id="21" idx="3"/>
            <a:endCxn id="34" idx="0"/>
          </p:cNvCxnSpPr>
          <p:nvPr/>
        </p:nvCxnSpPr>
        <p:spPr>
          <a:xfrm>
            <a:off x="1998449" y="1068708"/>
            <a:ext cx="3894585" cy="368435"/>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5"/>
          <p:cNvCxnSpPr>
            <a:stCxn id="26" idx="0"/>
            <a:endCxn id="24" idx="2"/>
          </p:cNvCxnSpPr>
          <p:nvPr/>
        </p:nvCxnSpPr>
        <p:spPr>
          <a:xfrm rot="5400000" flipH="1" flipV="1">
            <a:off x="6815601" y="4836908"/>
            <a:ext cx="349699" cy="12700"/>
          </a:xfrm>
          <a:prstGeom prst="bentConnector3">
            <a:avLst>
              <a:gd name="adj1" fmla="val 50000"/>
            </a:avLst>
          </a:prstGeom>
          <a:ln w="12700">
            <a:solidFill>
              <a:srgbClr val="FFC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15"/>
          <p:cNvCxnSpPr>
            <a:stCxn id="24" idx="1"/>
          </p:cNvCxnSpPr>
          <p:nvPr/>
        </p:nvCxnSpPr>
        <p:spPr>
          <a:xfrm rot="10800000" flipV="1">
            <a:off x="5813698" y="4304267"/>
            <a:ext cx="301352" cy="477819"/>
          </a:xfrm>
          <a:prstGeom prst="bentConnector2">
            <a:avLst/>
          </a:prstGeom>
          <a:ln w="127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15"/>
          <p:cNvCxnSpPr>
            <a:stCxn id="25" idx="0"/>
            <a:endCxn id="26" idx="2"/>
          </p:cNvCxnSpPr>
          <p:nvPr/>
        </p:nvCxnSpPr>
        <p:spPr>
          <a:xfrm rot="16200000" flipV="1">
            <a:off x="7065899" y="5651890"/>
            <a:ext cx="301907" cy="452804"/>
          </a:xfrm>
          <a:prstGeom prst="bentConnector3">
            <a:avLst>
              <a:gd name="adj1" fmla="val 50000"/>
            </a:avLst>
          </a:prstGeom>
          <a:ln w="12700">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0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Tracker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21</a:t>
            </a:fld>
            <a:endParaRPr lang="en-US"/>
          </a:p>
        </p:txBody>
      </p:sp>
    </p:spTree>
    <p:extLst>
      <p:ext uri="{BB962C8B-B14F-4D97-AF65-F5344CB8AC3E}">
        <p14:creationId xmlns:p14="http://schemas.microsoft.com/office/powerpoint/2010/main" val="870599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Helper</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22</a:t>
            </a:fld>
            <a:endParaRPr lang="en-US"/>
          </a:p>
        </p:txBody>
      </p:sp>
      <p:sp>
        <p:nvSpPr>
          <p:cNvPr id="8" name="Rectangle 7"/>
          <p:cNvSpPr/>
          <p:nvPr/>
        </p:nvSpPr>
        <p:spPr>
          <a:xfrm>
            <a:off x="5005136" y="1667661"/>
            <a:ext cx="3657601" cy="3905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800" b="0" dirty="0" smtClean="0">
                <a:solidFill>
                  <a:schemeClr val="tx1"/>
                </a:solidFill>
              </a:rPr>
              <a:t>Assign Enumeration</a:t>
            </a:r>
          </a:p>
          <a:p>
            <a:pPr algn="ctr" fontAlgn="auto">
              <a:spcBef>
                <a:spcPts val="0"/>
              </a:spcBef>
              <a:spcAft>
                <a:spcPts val="0"/>
              </a:spcAft>
            </a:pPr>
            <a:endParaRPr lang="en-US" sz="1200" b="0" dirty="0">
              <a:solidFill>
                <a:schemeClr val="tx1"/>
              </a:solidFill>
            </a:endParaRPr>
          </a:p>
          <a:p>
            <a:pPr marL="171450" indent="-171450" algn="ctr" fontAlgn="auto">
              <a:spcBef>
                <a:spcPts val="0"/>
              </a:spcBef>
              <a:spcAft>
                <a:spcPts val="0"/>
              </a:spcAft>
              <a:buFont typeface="Arial" panose="020B0604020202020204" pitchFamily="34" charset="0"/>
              <a:buChar char="•"/>
            </a:pPr>
            <a:r>
              <a:rPr lang="en-US" sz="1200" b="0" dirty="0" smtClean="0">
                <a:solidFill>
                  <a:schemeClr val="tx1"/>
                </a:solidFill>
              </a:rPr>
              <a:t>Select an enumeration</a:t>
            </a:r>
          </a:p>
        </p:txBody>
      </p:sp>
      <p:sp>
        <p:nvSpPr>
          <p:cNvPr id="9" name="Rounded Rectangle 8"/>
          <p:cNvSpPr/>
          <p:nvPr/>
        </p:nvSpPr>
        <p:spPr>
          <a:xfrm>
            <a:off x="5439266" y="5069587"/>
            <a:ext cx="1042181"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OK</a:t>
            </a:r>
            <a:endParaRPr lang="en-US" sz="1200" b="1" dirty="0">
              <a:solidFill>
                <a:schemeClr val="tx1"/>
              </a:solidFill>
            </a:endParaRPr>
          </a:p>
        </p:txBody>
      </p:sp>
      <p:sp>
        <p:nvSpPr>
          <p:cNvPr id="10" name="Rounded Rectangle 9"/>
          <p:cNvSpPr/>
          <p:nvPr/>
        </p:nvSpPr>
        <p:spPr>
          <a:xfrm>
            <a:off x="7134162" y="5066660"/>
            <a:ext cx="10961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 name="Rectangle 2"/>
          <p:cNvSpPr/>
          <p:nvPr/>
        </p:nvSpPr>
        <p:spPr>
          <a:xfrm>
            <a:off x="5547398" y="27431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13" name="Straight Connector 12"/>
          <p:cNvCxnSpPr/>
          <p:nvPr/>
        </p:nvCxnSpPr>
        <p:spPr>
          <a:xfrm>
            <a:off x="7886561" y="27399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7968431" y="44968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0800000">
            <a:off x="7968431" y="28075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7886561" y="30070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53993" y="2431610"/>
            <a:ext cx="3349255" cy="227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Approval </a:t>
            </a:r>
            <a:r>
              <a:rPr lang="en-US" sz="1400" b="1" dirty="0" smtClean="0">
                <a:solidFill>
                  <a:schemeClr val="tx1"/>
                </a:solidFill>
              </a:rPr>
              <a:t>Status</a:t>
            </a:r>
            <a:endParaRPr lang="en-US" sz="1400" b="1" dirty="0">
              <a:solidFill>
                <a:schemeClr val="tx1"/>
              </a:solidFill>
            </a:endParaRPr>
          </a:p>
        </p:txBody>
      </p:sp>
      <p:sp>
        <p:nvSpPr>
          <p:cNvPr id="15" name="Rectangle 14"/>
          <p:cNvSpPr/>
          <p:nvPr/>
        </p:nvSpPr>
        <p:spPr>
          <a:xfrm>
            <a:off x="935280" y="27415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20" name="Straight Connector 19"/>
          <p:cNvCxnSpPr/>
          <p:nvPr/>
        </p:nvCxnSpPr>
        <p:spPr>
          <a:xfrm>
            <a:off x="3274443" y="27383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3356313" y="44952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0800000">
            <a:off x="3356313" y="28059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3274443" y="30054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34120" y="1203482"/>
            <a:ext cx="788999" cy="369332"/>
          </a:xfrm>
          <a:prstGeom prst="rect">
            <a:avLst/>
          </a:prstGeom>
          <a:noFill/>
        </p:spPr>
        <p:txBody>
          <a:bodyPr wrap="none" rtlCol="0">
            <a:spAutoFit/>
          </a:bodyPr>
          <a:lstStyle/>
          <a:p>
            <a:pPr algn="ctr"/>
            <a:r>
              <a:rPr lang="en-US" dirty="0"/>
              <a:t>Modal</a:t>
            </a:r>
          </a:p>
        </p:txBody>
      </p:sp>
      <p:sp>
        <p:nvSpPr>
          <p:cNvPr id="24" name="TextBox 23"/>
          <p:cNvSpPr txBox="1"/>
          <p:nvPr/>
        </p:nvSpPr>
        <p:spPr>
          <a:xfrm>
            <a:off x="1220514" y="1203482"/>
            <a:ext cx="2013243" cy="369332"/>
          </a:xfrm>
          <a:prstGeom prst="rect">
            <a:avLst/>
          </a:prstGeom>
          <a:noFill/>
        </p:spPr>
        <p:txBody>
          <a:bodyPr wrap="none" rtlCol="0">
            <a:spAutoFit/>
          </a:bodyPr>
          <a:lstStyle/>
          <a:p>
            <a:pPr algn="ctr"/>
            <a:r>
              <a:rPr lang="en-US" dirty="0" smtClean="0"/>
              <a:t>Drop Down List Box</a:t>
            </a:r>
            <a:endParaRPr lang="en-US" dirty="0"/>
          </a:p>
        </p:txBody>
      </p:sp>
    </p:spTree>
    <p:extLst>
      <p:ext uri="{BB962C8B-B14F-4D97-AF65-F5344CB8AC3E}">
        <p14:creationId xmlns:p14="http://schemas.microsoft.com/office/powerpoint/2010/main" val="3221875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Types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23</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751867"/>
            <a:ext cx="912943"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endParaRPr lang="en-US" sz="1400" b="0" dirty="0">
              <a:solidFill>
                <a:prstClr val="black"/>
              </a:solidFill>
              <a:latin typeface="Calibri" panose="020F0502020204030204"/>
              <a:ea typeface="+mn-ea"/>
            </a:endParaRPr>
          </a:p>
        </p:txBody>
      </p:sp>
      <p:cxnSp>
        <p:nvCxnSpPr>
          <p:cNvPr id="3" name="Straight Connector 2"/>
          <p:cNvCxnSpPr/>
          <p:nvPr/>
        </p:nvCxnSpPr>
        <p:spPr>
          <a:xfrm>
            <a:off x="904775" y="2030932"/>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4"/>
          <p:cNvSpPr txBox="1"/>
          <p:nvPr/>
        </p:nvSpPr>
        <p:spPr>
          <a:xfrm>
            <a:off x="2196869" y="1751867"/>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11" name="TextBox 4"/>
          <p:cNvSpPr txBox="1"/>
          <p:nvPr/>
        </p:nvSpPr>
        <p:spPr>
          <a:xfrm>
            <a:off x="5388378" y="1536495"/>
            <a:ext cx="568041"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of </a:t>
            </a:r>
          </a:p>
          <a:p>
            <a:pPr fontAlgn="auto">
              <a:spcBef>
                <a:spcPts val="0"/>
              </a:spcBef>
              <a:spcAft>
                <a:spcPts val="0"/>
              </a:spcAft>
            </a:pPr>
            <a:r>
              <a:rPr lang="en-US" sz="1400" b="0" dirty="0" smtClean="0">
                <a:solidFill>
                  <a:prstClr val="black"/>
                </a:solidFill>
                <a:latin typeface="Calibri" panose="020F0502020204030204"/>
                <a:ea typeface="+mn-ea"/>
              </a:rPr>
              <a:t>Values</a:t>
            </a:r>
            <a:endParaRPr lang="en-US" sz="1400" b="0" dirty="0">
              <a:solidFill>
                <a:prstClr val="black"/>
              </a:solidFill>
              <a:latin typeface="Calibri" panose="020F0502020204030204"/>
              <a:ea typeface="+mn-ea"/>
            </a:endParaRPr>
          </a:p>
        </p:txBody>
      </p:sp>
      <p:sp>
        <p:nvSpPr>
          <p:cNvPr id="12" name="TextBox 4"/>
          <p:cNvSpPr txBox="1"/>
          <p:nvPr/>
        </p:nvSpPr>
        <p:spPr>
          <a:xfrm>
            <a:off x="6115050" y="1536424"/>
            <a:ext cx="151406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Last modified</a:t>
            </a:r>
          </a:p>
          <a:p>
            <a:pPr fontAlgn="auto">
              <a:spcBef>
                <a:spcPts val="0"/>
              </a:spcBef>
              <a:spcAft>
                <a:spcPts val="0"/>
              </a:spcAft>
            </a:pPr>
            <a:r>
              <a:rPr lang="en-US" sz="1400" b="0" dirty="0" smtClean="0">
                <a:solidFill>
                  <a:prstClr val="black"/>
                </a:solidFill>
                <a:latin typeface="Calibri" panose="020F0502020204030204"/>
                <a:ea typeface="+mn-ea"/>
              </a:rPr>
              <a:t>Date	        By</a:t>
            </a:r>
            <a:endParaRPr lang="en-US" sz="1400" b="0" dirty="0">
              <a:solidFill>
                <a:prstClr val="black"/>
              </a:solidFill>
              <a:latin typeface="Calibri" panose="020F0502020204030204"/>
              <a:ea typeface="+mn-ea"/>
            </a:endParaRPr>
          </a:p>
        </p:txBody>
      </p:sp>
      <p:sp>
        <p:nvSpPr>
          <p:cNvPr id="13" name="TextBox 4"/>
          <p:cNvSpPr txBox="1"/>
          <p:nvPr/>
        </p:nvSpPr>
        <p:spPr>
          <a:xfrm>
            <a:off x="845140" y="1055512"/>
            <a:ext cx="1924566"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Types</a:t>
            </a:r>
            <a:endParaRPr lang="en-US" sz="1800" u="sng" dirty="0">
              <a:solidFill>
                <a:prstClr val="black"/>
              </a:solidFill>
              <a:latin typeface="Calibri" panose="020F0502020204030204"/>
              <a:ea typeface="+mn-ea"/>
            </a:endParaRPr>
          </a:p>
        </p:txBody>
      </p:sp>
      <p:sp>
        <p:nvSpPr>
          <p:cNvPr id="15" name="Rectangle 14"/>
          <p:cNvSpPr/>
          <p:nvPr/>
        </p:nvSpPr>
        <p:spPr>
          <a:xfrm>
            <a:off x="904775" y="1521388"/>
            <a:ext cx="1033321" cy="211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filter…</a:t>
            </a:r>
            <a:endParaRPr lang="en-US" sz="1050" b="0" dirty="0">
              <a:solidFill>
                <a:prstClr val="black"/>
              </a:solidFill>
            </a:endParaRPr>
          </a:p>
        </p:txBody>
      </p:sp>
      <p:sp>
        <p:nvSpPr>
          <p:cNvPr id="17" name="Rectangle 16"/>
          <p:cNvSpPr/>
          <p:nvPr/>
        </p:nvSpPr>
        <p:spPr>
          <a:xfrm>
            <a:off x="904775" y="2117657"/>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Action</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3</a:t>
            </a:r>
          </a:p>
          <a:p>
            <a:pPr fontAlgn="auto">
              <a:spcBef>
                <a:spcPts val="0"/>
              </a:spcBef>
              <a:spcAft>
                <a:spcPts val="600"/>
              </a:spcAft>
              <a:tabLst>
                <a:tab pos="1260475" algn="l"/>
                <a:tab pos="4687888" algn="dec"/>
                <a:tab pos="5140325" algn="l"/>
                <a:tab pos="6054725" algn="l"/>
              </a:tabLst>
            </a:pPr>
            <a:r>
              <a:rPr lang="en-US" sz="1200" b="0" dirty="0" smtClean="0">
                <a:solidFill>
                  <a:prstClr val="black"/>
                </a:solidFill>
                <a:hlinkClick r:id="rId3" action="ppaction://hlinksldjump"/>
              </a:rPr>
              <a:t>Approval Status</a:t>
            </a:r>
            <a:r>
              <a:rPr lang="en-US" sz="1200" b="0" dirty="0" smtClean="0">
                <a:solidFill>
                  <a:prstClr val="black"/>
                </a:solidFill>
              </a:rPr>
              <a:t>	</a:t>
            </a:r>
            <a:r>
              <a:rPr lang="en-US" sz="1200" b="0" dirty="0">
                <a:solidFill>
                  <a:prstClr val="black"/>
                </a:solidFill>
              </a:rPr>
              <a:t>Status that can be given to a task</a:t>
            </a:r>
            <a:r>
              <a:rPr lang="en-US" sz="1200" b="0" dirty="0" smtClean="0">
                <a:solidFill>
                  <a:prstClr val="black"/>
                </a:solidFill>
              </a:rPr>
              <a:t>.	4</a:t>
            </a:r>
          </a:p>
          <a:p>
            <a:pPr fontAlgn="auto">
              <a:spcBef>
                <a:spcPts val="0"/>
              </a:spcBef>
              <a:spcAft>
                <a:spcPts val="600"/>
              </a:spcAft>
              <a:tabLst>
                <a:tab pos="1260475" algn="l"/>
                <a:tab pos="4687888" algn="dec"/>
                <a:tab pos="5140325" algn="l"/>
                <a:tab pos="6054725" algn="l"/>
              </a:tabLst>
            </a:pPr>
            <a:r>
              <a:rPr lang="en-US" sz="1200" b="0" u="sng" dirty="0">
                <a:solidFill>
                  <a:schemeClr val="accent1">
                    <a:lumMod val="75000"/>
                  </a:schemeClr>
                </a:solidFill>
              </a:rPr>
              <a:t>Approvers</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Classification</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Contract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Department</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Hull</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Program</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Role</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4	12/31/17 00:00:00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Task</a:t>
            </a:r>
            <a:r>
              <a:rPr lang="en-US" sz="1200" b="0" dirty="0" smtClean="0">
                <a:solidFill>
                  <a:prstClr val="black"/>
                </a:solidFill>
              </a:rPr>
              <a:t>	</a:t>
            </a:r>
            <a:r>
              <a:rPr lang="en-US" sz="1200" b="0" dirty="0" err="1" smtClean="0">
                <a:solidFill>
                  <a:prstClr val="black"/>
                </a:solidFill>
              </a:rPr>
              <a:t>tdb</a:t>
            </a:r>
            <a:r>
              <a:rPr lang="en-US" sz="1200" b="0" dirty="0" smtClean="0">
                <a:solidFill>
                  <a:prstClr val="black"/>
                </a:solidFill>
              </a:rPr>
              <a:t>	4	05/09/17 14:02:17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Technology Insert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?User?</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35696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1702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310066"/>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083097" y="2117657"/>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112394" y="1512162"/>
            <a:ext cx="54864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Filter</a:t>
            </a:r>
            <a:endParaRPr lang="en-US" sz="1200" b="1" dirty="0">
              <a:solidFill>
                <a:schemeClr val="tx1"/>
              </a:solidFill>
            </a:endParaRPr>
          </a:p>
        </p:txBody>
      </p:sp>
      <p:sp>
        <p:nvSpPr>
          <p:cNvPr id="41" name="Rounded Rectangle 40"/>
          <p:cNvSpPr/>
          <p:nvPr/>
        </p:nvSpPr>
        <p:spPr>
          <a:xfrm>
            <a:off x="6843103" y="5242366"/>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Type</a:t>
            </a:r>
            <a:endParaRPr lang="en-US" sz="1200" b="1" dirty="0">
              <a:solidFill>
                <a:schemeClr val="tx1"/>
              </a:solidFill>
            </a:endParaRPr>
          </a:p>
        </p:txBody>
      </p:sp>
    </p:spTree>
    <p:extLst>
      <p:ext uri="{BB962C8B-B14F-4D97-AF65-F5344CB8AC3E}">
        <p14:creationId xmlns:p14="http://schemas.microsoft.com/office/powerpoint/2010/main" val="640546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Values</a:t>
            </a:r>
            <a:endParaRPr lang="en-US" dirty="0"/>
          </a:p>
        </p:txBody>
      </p:sp>
      <p:sp>
        <p:nvSpPr>
          <p:cNvPr id="4" name="Date Placeholder 3"/>
          <p:cNvSpPr>
            <a:spLocks noGrp="1"/>
          </p:cNvSpPr>
          <p:nvPr>
            <p:ph type="dt" sz="half" idx="10"/>
          </p:nvPr>
        </p:nvSpPr>
        <p:spPr/>
        <p:txBody>
          <a:bodyPr/>
          <a:lstStyle/>
          <a:p>
            <a:r>
              <a:rPr lang="en-US" dirty="0" smtClean="0"/>
              <a:t>5/8/2017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24</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876992"/>
            <a:ext cx="467436"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Code</a:t>
            </a:r>
            <a:endParaRPr lang="en-US" sz="1400" b="0" dirty="0">
              <a:solidFill>
                <a:prstClr val="black"/>
              </a:solidFill>
              <a:latin typeface="Calibri" panose="020F0502020204030204"/>
              <a:ea typeface="+mn-ea"/>
            </a:endParaRPr>
          </a:p>
        </p:txBody>
      </p:sp>
      <p:cxnSp>
        <p:nvCxnSpPr>
          <p:cNvPr id="10" name="Straight Connector 9"/>
          <p:cNvCxnSpPr/>
          <p:nvPr/>
        </p:nvCxnSpPr>
        <p:spPr>
          <a:xfrm>
            <a:off x="904775" y="2156057"/>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4"/>
          <p:cNvSpPr txBox="1"/>
          <p:nvPr/>
        </p:nvSpPr>
        <p:spPr>
          <a:xfrm>
            <a:off x="2100619" y="1876992"/>
            <a:ext cx="497508"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Value</a:t>
            </a:r>
            <a:endParaRPr lang="en-US" sz="1400" b="0" dirty="0">
              <a:solidFill>
                <a:prstClr val="black"/>
              </a:solidFill>
              <a:latin typeface="Calibri" panose="020F0502020204030204"/>
              <a:ea typeface="+mn-ea"/>
            </a:endParaRPr>
          </a:p>
        </p:txBody>
      </p:sp>
      <p:sp>
        <p:nvSpPr>
          <p:cNvPr id="12" name="TextBox 4"/>
          <p:cNvSpPr txBox="1"/>
          <p:nvPr/>
        </p:nvSpPr>
        <p:spPr>
          <a:xfrm>
            <a:off x="6812917" y="1664419"/>
            <a:ext cx="54425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Active</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
        <p:nvSpPr>
          <p:cNvPr id="13" name="TextBox 4"/>
          <p:cNvSpPr txBox="1"/>
          <p:nvPr/>
        </p:nvSpPr>
        <p:spPr>
          <a:xfrm>
            <a:off x="6165607" y="1664419"/>
            <a:ext cx="51789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Sort</a:t>
            </a:r>
          </a:p>
          <a:p>
            <a:pPr algn="ctr" fontAlgn="auto">
              <a:spcBef>
                <a:spcPts val="0"/>
              </a:spcBef>
              <a:spcAft>
                <a:spcPts val="0"/>
              </a:spcAft>
            </a:pPr>
            <a:r>
              <a:rPr lang="en-US" sz="1400" b="0" dirty="0" smtClean="0">
                <a:solidFill>
                  <a:prstClr val="black"/>
                </a:solidFill>
                <a:latin typeface="Calibri" panose="020F0502020204030204"/>
                <a:ea typeface="+mn-ea"/>
              </a:rPr>
              <a:t>Order</a:t>
            </a:r>
            <a:endParaRPr lang="en-US" sz="1400" b="0" dirty="0">
              <a:solidFill>
                <a:prstClr val="black"/>
              </a:solidFill>
              <a:latin typeface="Calibri" panose="020F0502020204030204"/>
              <a:ea typeface="+mn-ea"/>
            </a:endParaRPr>
          </a:p>
        </p:txBody>
      </p:sp>
      <p:sp>
        <p:nvSpPr>
          <p:cNvPr id="14" name="TextBox 4"/>
          <p:cNvSpPr txBox="1"/>
          <p:nvPr/>
        </p:nvSpPr>
        <p:spPr>
          <a:xfrm>
            <a:off x="845140" y="1055512"/>
            <a:ext cx="2002408"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Values</a:t>
            </a:r>
            <a:endParaRPr lang="en-US" sz="1800" u="sng" dirty="0">
              <a:solidFill>
                <a:prstClr val="black"/>
              </a:solidFill>
              <a:latin typeface="Calibri" panose="020F0502020204030204"/>
              <a:ea typeface="+mn-ea"/>
            </a:endParaRPr>
          </a:p>
        </p:txBody>
      </p:sp>
      <p:sp>
        <p:nvSpPr>
          <p:cNvPr id="17" name="Rectangle 16"/>
          <p:cNvSpPr/>
          <p:nvPr/>
        </p:nvSpPr>
        <p:spPr>
          <a:xfrm>
            <a:off x="904775" y="2242782"/>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	Select One…	User prompt, not valid selection.	T	0	F</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A	Approved	Approved		1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P	Pending	Pending		3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R	Rework	Rework		2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X	No Action Required	No action required		4	T</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48209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29540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435191"/>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8083097" y="2242782"/>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4775" y="5755334"/>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23" name="Rounded Rectangle 22"/>
          <p:cNvSpPr/>
          <p:nvPr/>
        </p:nvSpPr>
        <p:spPr>
          <a:xfrm>
            <a:off x="1986512"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24" name="Rounded Rectangle 23"/>
          <p:cNvSpPr/>
          <p:nvPr/>
        </p:nvSpPr>
        <p:spPr>
          <a:xfrm>
            <a:off x="3068249"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Types</a:t>
            </a:r>
            <a:endParaRPr lang="en-US" sz="1200" b="1" dirty="0">
              <a:solidFill>
                <a:schemeClr val="tx1"/>
              </a:solidFill>
            </a:endParaRPr>
          </a:p>
        </p:txBody>
      </p:sp>
      <p:sp>
        <p:nvSpPr>
          <p:cNvPr id="25" name="Rounded Rectangle 24"/>
          <p:cNvSpPr/>
          <p:nvPr/>
        </p:nvSpPr>
        <p:spPr>
          <a:xfrm>
            <a:off x="6812917" y="3599848"/>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Value</a:t>
            </a:r>
            <a:endParaRPr lang="en-US" sz="1200" b="1" dirty="0">
              <a:solidFill>
                <a:schemeClr val="tx1"/>
              </a:solidFill>
            </a:endParaRPr>
          </a:p>
        </p:txBody>
      </p:sp>
      <p:sp>
        <p:nvSpPr>
          <p:cNvPr id="26" name="TextBox 4"/>
          <p:cNvSpPr txBox="1"/>
          <p:nvPr/>
        </p:nvSpPr>
        <p:spPr>
          <a:xfrm>
            <a:off x="873373" y="1319248"/>
            <a:ext cx="1016497"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p>
          <a:p>
            <a:pPr fontAlgn="auto">
              <a:spcBef>
                <a:spcPts val="0"/>
              </a:spcBef>
              <a:spcAft>
                <a:spcPts val="0"/>
              </a:spcAft>
            </a:pPr>
            <a:r>
              <a:rPr lang="en-US" sz="1400" b="0" dirty="0" smtClean="0">
                <a:solidFill>
                  <a:prstClr val="black"/>
                </a:solidFill>
                <a:latin typeface="Calibri" panose="020F0502020204030204"/>
                <a:ea typeface="+mn-ea"/>
              </a:rPr>
              <a:t>Description: </a:t>
            </a:r>
            <a:endParaRPr lang="en-US" sz="1400" b="0" dirty="0">
              <a:solidFill>
                <a:prstClr val="black"/>
              </a:solidFill>
              <a:latin typeface="Calibri" panose="020F0502020204030204"/>
              <a:ea typeface="+mn-ea"/>
            </a:endParaRPr>
          </a:p>
        </p:txBody>
      </p:sp>
      <p:sp>
        <p:nvSpPr>
          <p:cNvPr id="27" name="Rectangle 26"/>
          <p:cNvSpPr/>
          <p:nvPr/>
        </p:nvSpPr>
        <p:spPr>
          <a:xfrm>
            <a:off x="1904966" y="1357954"/>
            <a:ext cx="1376412" cy="21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Approval Status</a:t>
            </a:r>
            <a:endParaRPr lang="en-US" sz="1050" b="0" dirty="0">
              <a:solidFill>
                <a:prstClr val="black"/>
              </a:solidFill>
            </a:endParaRPr>
          </a:p>
        </p:txBody>
      </p:sp>
      <p:sp>
        <p:nvSpPr>
          <p:cNvPr id="29" name="Rectangle 28"/>
          <p:cNvSpPr/>
          <p:nvPr/>
        </p:nvSpPr>
        <p:spPr>
          <a:xfrm>
            <a:off x="1903360" y="1587354"/>
            <a:ext cx="3496884" cy="212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 that can be given to a task.</a:t>
            </a:r>
            <a:endParaRPr lang="en-US" sz="1050" b="0" dirty="0">
              <a:solidFill>
                <a:prstClr val="black"/>
              </a:solidFill>
            </a:endParaRPr>
          </a:p>
        </p:txBody>
      </p:sp>
      <p:sp>
        <p:nvSpPr>
          <p:cNvPr id="30" name="TextBox 4"/>
          <p:cNvSpPr txBox="1"/>
          <p:nvPr/>
        </p:nvSpPr>
        <p:spPr>
          <a:xfrm>
            <a:off x="3459575" y="1876991"/>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31" name="TextBox 4"/>
          <p:cNvSpPr txBox="1"/>
          <p:nvPr/>
        </p:nvSpPr>
        <p:spPr>
          <a:xfrm>
            <a:off x="5529655" y="1667717"/>
            <a:ext cx="62581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Default</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2718527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Associated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25</a:t>
            </a:fld>
            <a:endParaRPr lang="en-US"/>
          </a:p>
        </p:txBody>
      </p:sp>
    </p:spTree>
    <p:extLst>
      <p:ext uri="{BB962C8B-B14F-4D97-AF65-F5344CB8AC3E}">
        <p14:creationId xmlns:p14="http://schemas.microsoft.com/office/powerpoint/2010/main" val="712284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Admin</a:t>
            </a:r>
            <a:endParaRPr lang="en-US" b="1" dirty="0"/>
          </a:p>
        </p:txBody>
      </p:sp>
      <p:sp>
        <p:nvSpPr>
          <p:cNvPr id="8" name="Text Placeholder 7"/>
          <p:cNvSpPr>
            <a:spLocks noGrp="1"/>
          </p:cNvSpPr>
          <p:nvPr>
            <p:ph type="body" idx="1"/>
          </p:nvPr>
        </p:nvSpPr>
        <p:spPr/>
        <p:txBody>
          <a:bodyPr>
            <a:normAutofit fontScale="92500" lnSpcReduction="10000"/>
          </a:bodyPr>
          <a:lstStyle/>
          <a:p>
            <a:r>
              <a:rPr lang="en-US" dirty="0"/>
              <a:t>The Administration option allows maintenance of the programs and contracts.  It also allows addition/removal of system administration authorization.  System administrators have access to the Administration option on the home page and are also allowed to edit any PCD in any state.</a:t>
            </a:r>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26</a:t>
            </a:fld>
            <a:endParaRPr lang="en-US"/>
          </a:p>
        </p:txBody>
      </p:sp>
    </p:spTree>
    <p:extLst>
      <p:ext uri="{BB962C8B-B14F-4D97-AF65-F5344CB8AC3E}">
        <p14:creationId xmlns:p14="http://schemas.microsoft.com/office/powerpoint/2010/main" val="3734018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81" y="89048"/>
            <a:ext cx="7886700" cy="794899"/>
          </a:xfrm>
        </p:spPr>
        <p:txBody>
          <a:bodyPr/>
          <a:lstStyle/>
          <a:p>
            <a:r>
              <a:rPr lang="en-US" dirty="0"/>
              <a:t>PCD </a:t>
            </a:r>
            <a:r>
              <a:rPr lang="en-US" dirty="0" smtClean="0"/>
              <a:t>Admin Function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27</a:t>
            </a:fld>
            <a:endParaRPr lang="en-US" dirty="0"/>
          </a:p>
        </p:txBody>
      </p:sp>
      <p:sp>
        <p:nvSpPr>
          <p:cNvPr id="20" name="Rectangle 19"/>
          <p:cNvSpPr/>
          <p:nvPr/>
        </p:nvSpPr>
        <p:spPr>
          <a:xfrm>
            <a:off x="736045"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TextBox 20"/>
          <p:cNvSpPr txBox="1"/>
          <p:nvPr/>
        </p:nvSpPr>
        <p:spPr>
          <a:xfrm>
            <a:off x="861776" y="1033966"/>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22" name="TextBox 21"/>
          <p:cNvSpPr txBox="1"/>
          <p:nvPr/>
        </p:nvSpPr>
        <p:spPr>
          <a:xfrm>
            <a:off x="861776" y="3275111"/>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a:t>
            </a:r>
            <a:endParaRPr lang="en-US" sz="1400" b="0" dirty="0">
              <a:solidFill>
                <a:prstClr val="black"/>
              </a:solidFill>
              <a:latin typeface="Calibri" panose="020F0502020204030204"/>
              <a:ea typeface="+mn-ea"/>
            </a:endParaRPr>
          </a:p>
        </p:txBody>
      </p:sp>
      <p:sp>
        <p:nvSpPr>
          <p:cNvPr id="23" name="Rounded Rectangle 22"/>
          <p:cNvSpPr/>
          <p:nvPr/>
        </p:nvSpPr>
        <p:spPr>
          <a:xfrm>
            <a:off x="941033" y="5801106"/>
            <a:ext cx="1058636"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Contract</a:t>
            </a:r>
            <a:endParaRPr lang="en-US" sz="1200" b="1" dirty="0">
              <a:solidFill>
                <a:schemeClr val="tx1"/>
              </a:solidFill>
            </a:endParaRPr>
          </a:p>
        </p:txBody>
      </p:sp>
      <p:sp>
        <p:nvSpPr>
          <p:cNvPr id="25" name="Rounded Rectangle 24"/>
          <p:cNvSpPr/>
          <p:nvPr/>
        </p:nvSpPr>
        <p:spPr>
          <a:xfrm>
            <a:off x="4532246"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27" name="Rounded Rectangle 26"/>
          <p:cNvSpPr/>
          <p:nvPr/>
        </p:nvSpPr>
        <p:spPr>
          <a:xfrm>
            <a:off x="7141203"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View</a:t>
            </a:r>
            <a:endParaRPr lang="en-US" sz="1200" b="1" dirty="0">
              <a:solidFill>
                <a:schemeClr val="tx1"/>
              </a:solidFill>
            </a:endParaRPr>
          </a:p>
        </p:txBody>
      </p:sp>
      <p:sp>
        <p:nvSpPr>
          <p:cNvPr id="28" name="Rounded Rectangle 27"/>
          <p:cNvSpPr/>
          <p:nvPr/>
        </p:nvSpPr>
        <p:spPr>
          <a:xfrm>
            <a:off x="2080899" y="5801106"/>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Program</a:t>
            </a:r>
            <a:endParaRPr lang="en-US" sz="1200" b="1" dirty="0">
              <a:solidFill>
                <a:schemeClr val="tx1"/>
              </a:solidFill>
            </a:endParaRPr>
          </a:p>
        </p:txBody>
      </p:sp>
      <p:sp>
        <p:nvSpPr>
          <p:cNvPr id="29" name="Rounded Rectangle 28"/>
          <p:cNvSpPr/>
          <p:nvPr/>
        </p:nvSpPr>
        <p:spPr>
          <a:xfrm>
            <a:off x="5732211"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Archive</a:t>
            </a:r>
            <a:endParaRPr lang="en-US" sz="1200" b="1" dirty="0">
              <a:solidFill>
                <a:schemeClr val="tx1"/>
              </a:solidFill>
            </a:endParaRPr>
          </a:p>
        </p:txBody>
      </p:sp>
      <p:sp>
        <p:nvSpPr>
          <p:cNvPr id="30" name="Line Callout 1 29"/>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Need to see what already exists</a:t>
            </a:r>
            <a:endParaRPr lang="en-US" sz="1200" dirty="0">
              <a:solidFill>
                <a:schemeClr val="tx1"/>
              </a:solidFill>
            </a:endParaRPr>
          </a:p>
        </p:txBody>
      </p:sp>
      <p:sp>
        <p:nvSpPr>
          <p:cNvPr id="31" name="TextBox 30"/>
          <p:cNvSpPr txBox="1"/>
          <p:nvPr/>
        </p:nvSpPr>
        <p:spPr>
          <a:xfrm>
            <a:off x="852899" y="4466198"/>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Users</a:t>
            </a:r>
            <a:endParaRPr lang="en-US" sz="1400" b="0" dirty="0">
              <a:solidFill>
                <a:prstClr val="black"/>
              </a:solidFill>
              <a:latin typeface="Calibri" panose="020F0502020204030204"/>
              <a:ea typeface="+mn-ea"/>
            </a:endParaRPr>
          </a:p>
        </p:txBody>
      </p:sp>
      <p:sp>
        <p:nvSpPr>
          <p:cNvPr id="32" name="Rounded Rectangle 31"/>
          <p:cNvSpPr/>
          <p:nvPr/>
        </p:nvSpPr>
        <p:spPr>
          <a:xfrm>
            <a:off x="3275556" y="5805094"/>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User</a:t>
            </a:r>
            <a:endParaRPr lang="en-US" sz="1200" b="1" dirty="0">
              <a:solidFill>
                <a:schemeClr val="tx1"/>
              </a:solidFill>
            </a:endParaRPr>
          </a:p>
        </p:txBody>
      </p:sp>
    </p:spTree>
    <p:extLst>
      <p:ext uri="{BB962C8B-B14F-4D97-AF65-F5344CB8AC3E}">
        <p14:creationId xmlns:p14="http://schemas.microsoft.com/office/powerpoint/2010/main" val="4204097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28</a:t>
            </a:fld>
            <a:endParaRPr lang="en-US"/>
          </a:p>
        </p:txBody>
      </p:sp>
    </p:spTree>
    <p:extLst>
      <p:ext uri="{BB962C8B-B14F-4D97-AF65-F5344CB8AC3E}">
        <p14:creationId xmlns:p14="http://schemas.microsoft.com/office/powerpoint/2010/main" val="844537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Program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29</a:t>
            </a:fld>
            <a:endParaRPr lang="en-US"/>
          </a:p>
        </p:txBody>
      </p:sp>
    </p:spTree>
    <p:extLst>
      <p:ext uri="{BB962C8B-B14F-4D97-AF65-F5344CB8AC3E}">
        <p14:creationId xmlns:p14="http://schemas.microsoft.com/office/powerpoint/2010/main" val="52590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Status Search / Report Parameters</a:t>
            </a:r>
            <a:endParaRPr lang="en-US" dirty="0"/>
          </a:p>
        </p:txBody>
      </p:sp>
      <p:sp>
        <p:nvSpPr>
          <p:cNvPr id="4" name="Date Placeholder 3"/>
          <p:cNvSpPr>
            <a:spLocks noGrp="1"/>
          </p:cNvSpPr>
          <p:nvPr>
            <p:ph type="dt" sz="half" idx="10"/>
          </p:nvPr>
        </p:nvSpPr>
        <p:spPr/>
        <p:txBody>
          <a:bodyPr/>
          <a:lstStyle/>
          <a:p>
            <a:r>
              <a:rPr lang="en-US" dirty="0" smtClean="0"/>
              <a:t>5/17/17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a:t>
            </a:fld>
            <a:endParaRPr lang="en-US" dirty="0"/>
          </a:p>
        </p:txBody>
      </p:sp>
      <p:sp>
        <p:nvSpPr>
          <p:cNvPr id="7" name="Rectangle 6"/>
          <p:cNvSpPr/>
          <p:nvPr/>
        </p:nvSpPr>
        <p:spPr>
          <a:xfrm>
            <a:off x="695101" y="632612"/>
            <a:ext cx="7645152" cy="50673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5" name="Rectangle 34"/>
          <p:cNvSpPr/>
          <p:nvPr/>
        </p:nvSpPr>
        <p:spPr>
          <a:xfrm>
            <a:off x="4789289"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Clear Parameters</a:t>
            </a:r>
            <a:endParaRPr lang="en-US" sz="1200" b="0" dirty="0">
              <a:solidFill>
                <a:prstClr val="black"/>
              </a:solidFill>
            </a:endParaRPr>
          </a:p>
        </p:txBody>
      </p:sp>
      <p:sp>
        <p:nvSpPr>
          <p:cNvPr id="70" name="TextBox 170"/>
          <p:cNvSpPr txBox="1"/>
          <p:nvPr/>
        </p:nvSpPr>
        <p:spPr>
          <a:xfrm>
            <a:off x="6862046" y="2649446"/>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71" name="Rectangle 70"/>
          <p:cNvSpPr/>
          <p:nvPr/>
        </p:nvSpPr>
        <p:spPr>
          <a:xfrm>
            <a:off x="7187977" y="273571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2" name="Picture 71"/>
          <p:cNvPicPr>
            <a:picLocks noChangeAspect="1"/>
          </p:cNvPicPr>
          <p:nvPr/>
        </p:nvPicPr>
        <p:blipFill>
          <a:blip r:embed="rId3"/>
          <a:stretch>
            <a:fillRect/>
          </a:stretch>
        </p:blipFill>
        <p:spPr>
          <a:xfrm>
            <a:off x="7948810" y="2733400"/>
            <a:ext cx="120169" cy="140197"/>
          </a:xfrm>
          <a:prstGeom prst="rect">
            <a:avLst/>
          </a:prstGeom>
        </p:spPr>
      </p:pic>
      <p:sp>
        <p:nvSpPr>
          <p:cNvPr id="77" name="Rectangle 76"/>
          <p:cNvSpPr/>
          <p:nvPr/>
        </p:nvSpPr>
        <p:spPr>
          <a:xfrm>
            <a:off x="3469062" y="133720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8" name="Picture 77"/>
          <p:cNvPicPr>
            <a:picLocks noChangeAspect="1"/>
          </p:cNvPicPr>
          <p:nvPr/>
        </p:nvPicPr>
        <p:blipFill>
          <a:blip r:embed="rId3"/>
          <a:stretch>
            <a:fillRect/>
          </a:stretch>
        </p:blipFill>
        <p:spPr>
          <a:xfrm>
            <a:off x="4244855" y="1334897"/>
            <a:ext cx="120169" cy="140197"/>
          </a:xfrm>
          <a:prstGeom prst="rect">
            <a:avLst/>
          </a:prstGeom>
        </p:spPr>
      </p:pic>
      <p:sp>
        <p:nvSpPr>
          <p:cNvPr id="84" name="Action Button: Custom 83">
            <a:hlinkClick r:id="rId4"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Back</a:t>
            </a:r>
            <a:endParaRPr lang="en-US" sz="1200" b="1" dirty="0">
              <a:solidFill>
                <a:schemeClr val="tx1"/>
              </a:solidFill>
            </a:endParaRPr>
          </a:p>
        </p:txBody>
      </p:sp>
      <p:sp>
        <p:nvSpPr>
          <p:cNvPr id="85" name="Action Button: Custom 84">
            <a:hlinkClick r:id="rId4" action="ppaction://hlinksldjump" highlightClick="1"/>
          </p:cNvPr>
          <p:cNvSpPr/>
          <p:nvPr/>
        </p:nvSpPr>
        <p:spPr>
          <a:xfrm>
            <a:off x="1154311"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Search</a:t>
            </a:r>
            <a:endParaRPr lang="en-US" sz="1200" b="1" dirty="0">
              <a:solidFill>
                <a:schemeClr val="tx1"/>
              </a:solidFill>
            </a:endParaRPr>
          </a:p>
        </p:txBody>
      </p:sp>
      <p:sp>
        <p:nvSpPr>
          <p:cNvPr id="82" name="Rectangle 81"/>
          <p:cNvSpPr/>
          <p:nvPr/>
        </p:nvSpPr>
        <p:spPr>
          <a:xfrm>
            <a:off x="970557" y="4008128"/>
            <a:ext cx="3733646" cy="1179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86" name="Rectangle 85"/>
          <p:cNvSpPr/>
          <p:nvPr/>
        </p:nvSpPr>
        <p:spPr>
          <a:xfrm>
            <a:off x="1021595" y="4070873"/>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87" name="TextBox 128"/>
          <p:cNvSpPr txBox="1"/>
          <p:nvPr/>
        </p:nvSpPr>
        <p:spPr>
          <a:xfrm>
            <a:off x="861177" y="3740931"/>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Fields:</a:t>
            </a:r>
            <a:endParaRPr lang="en-US" sz="1400" b="0" dirty="0">
              <a:solidFill>
                <a:prstClr val="black"/>
              </a:solidFill>
              <a:latin typeface="Calibri" panose="020F0502020204030204"/>
              <a:ea typeface="+mn-ea"/>
            </a:endParaRPr>
          </a:p>
        </p:txBody>
      </p:sp>
      <p:sp>
        <p:nvSpPr>
          <p:cNvPr id="88" name="Rectangle 87"/>
          <p:cNvSpPr/>
          <p:nvPr/>
        </p:nvSpPr>
        <p:spPr>
          <a:xfrm>
            <a:off x="2271492" y="4174981"/>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89" name="Rectangle 88"/>
          <p:cNvSpPr/>
          <p:nvPr/>
        </p:nvSpPr>
        <p:spPr>
          <a:xfrm>
            <a:off x="1300116" y="4174981"/>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0" name="Rectangle 89"/>
          <p:cNvSpPr/>
          <p:nvPr/>
        </p:nvSpPr>
        <p:spPr>
          <a:xfrm>
            <a:off x="2271380" y="4395525"/>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91" name="Rectangle 90"/>
          <p:cNvSpPr/>
          <p:nvPr/>
        </p:nvSpPr>
        <p:spPr>
          <a:xfrm>
            <a:off x="1300004" y="4397065"/>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2" name="Rectangle 91"/>
          <p:cNvSpPr/>
          <p:nvPr/>
        </p:nvSpPr>
        <p:spPr>
          <a:xfrm>
            <a:off x="3964571" y="4073955"/>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3" name="Rectangle 92"/>
          <p:cNvSpPr/>
          <p:nvPr/>
        </p:nvSpPr>
        <p:spPr>
          <a:xfrm>
            <a:off x="3964571" y="4349546"/>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4" name="Isosceles Triangle 93"/>
          <p:cNvSpPr/>
          <p:nvPr/>
        </p:nvSpPr>
        <p:spPr>
          <a:xfrm rot="10800000">
            <a:off x="2097272" y="420392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5" name="Isosceles Triangle 94"/>
          <p:cNvSpPr/>
          <p:nvPr/>
        </p:nvSpPr>
        <p:spPr>
          <a:xfrm rot="10800000">
            <a:off x="2094435" y="4432759"/>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2279402" y="4596050"/>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97" name="Rectangle 96"/>
          <p:cNvSpPr/>
          <p:nvPr/>
        </p:nvSpPr>
        <p:spPr>
          <a:xfrm>
            <a:off x="1308026" y="4597590"/>
            <a:ext cx="922419"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8" name="Isosceles Triangle 97"/>
          <p:cNvSpPr/>
          <p:nvPr/>
        </p:nvSpPr>
        <p:spPr>
          <a:xfrm rot="10800000">
            <a:off x="2102457" y="4633284"/>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9" name="Flowchart: Process 98"/>
          <p:cNvSpPr/>
          <p:nvPr/>
        </p:nvSpPr>
        <p:spPr>
          <a:xfrm>
            <a:off x="1131375" y="44252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lowchart: Process 99"/>
          <p:cNvSpPr/>
          <p:nvPr/>
        </p:nvSpPr>
        <p:spPr>
          <a:xfrm>
            <a:off x="1131375" y="42038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lowchart: Process 100"/>
          <p:cNvSpPr/>
          <p:nvPr/>
        </p:nvSpPr>
        <p:spPr>
          <a:xfrm>
            <a:off x="1131375" y="46177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3722952" y="4070873"/>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Isosceles Triangle 102"/>
          <p:cNvSpPr/>
          <p:nvPr/>
        </p:nvSpPr>
        <p:spPr>
          <a:xfrm>
            <a:off x="3754726" y="498960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10800000">
            <a:off x="3755157" y="412259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3755157" y="425368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6043515" y="3191445"/>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185" name="Rectangle 184"/>
          <p:cNvSpPr/>
          <p:nvPr/>
        </p:nvSpPr>
        <p:spPr>
          <a:xfrm>
            <a:off x="6628843" y="3261364"/>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6"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187" name="Rectangle 186"/>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TextBox 12"/>
          <p:cNvSpPr txBox="1"/>
          <p:nvPr/>
        </p:nvSpPr>
        <p:spPr>
          <a:xfrm>
            <a:off x="817162" y="3402814"/>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89" name="Rectangle 188"/>
          <p:cNvSpPr/>
          <p:nvPr/>
        </p:nvSpPr>
        <p:spPr>
          <a:xfrm>
            <a:off x="1270898" y="347273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0" name="TextBox 14"/>
          <p:cNvSpPr txBox="1"/>
          <p:nvPr/>
        </p:nvSpPr>
        <p:spPr>
          <a:xfrm>
            <a:off x="2840710" y="3402814"/>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91" name="Rectangle 190"/>
          <p:cNvSpPr/>
          <p:nvPr/>
        </p:nvSpPr>
        <p:spPr>
          <a:xfrm>
            <a:off x="3259473" y="347273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2" name="TextBox 16"/>
          <p:cNvSpPr txBox="1"/>
          <p:nvPr/>
        </p:nvSpPr>
        <p:spPr>
          <a:xfrm>
            <a:off x="2552372" y="3191445"/>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93" name="Rectangle 192"/>
          <p:cNvSpPr/>
          <p:nvPr/>
        </p:nvSpPr>
        <p:spPr>
          <a:xfrm>
            <a:off x="3266698" y="326136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94" name="TextBox 18"/>
          <p:cNvSpPr txBox="1"/>
          <p:nvPr/>
        </p:nvSpPr>
        <p:spPr>
          <a:xfrm>
            <a:off x="5562620" y="2860251"/>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95" name="Rectangle 194"/>
          <p:cNvSpPr/>
          <p:nvPr/>
        </p:nvSpPr>
        <p:spPr>
          <a:xfrm>
            <a:off x="6025106" y="2930170"/>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6"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197" name="Rectangle 196"/>
          <p:cNvSpPr/>
          <p:nvPr/>
        </p:nvSpPr>
        <p:spPr>
          <a:xfrm>
            <a:off x="2289874"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98" name="TextBox 26"/>
          <p:cNvSpPr txBox="1"/>
          <p:nvPr/>
        </p:nvSpPr>
        <p:spPr>
          <a:xfrm>
            <a:off x="1293318" y="152068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199" name="Rectangle 198"/>
          <p:cNvSpPr/>
          <p:nvPr/>
        </p:nvSpPr>
        <p:spPr>
          <a:xfrm>
            <a:off x="2289874" y="1580407"/>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0"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01" name="Rectangle 200"/>
          <p:cNvSpPr/>
          <p:nvPr/>
        </p:nvSpPr>
        <p:spPr>
          <a:xfrm>
            <a:off x="1288972" y="849642"/>
            <a:ext cx="200672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dirty="0">
              <a:solidFill>
                <a:srgbClr val="FF0000"/>
              </a:solidFill>
            </a:endParaRPr>
          </a:p>
        </p:txBody>
      </p:sp>
      <p:pic>
        <p:nvPicPr>
          <p:cNvPr id="203" name="Picture 202"/>
          <p:cNvPicPr>
            <a:picLocks noChangeAspect="1"/>
          </p:cNvPicPr>
          <p:nvPr/>
        </p:nvPicPr>
        <p:blipFill>
          <a:blip r:embed="rId3"/>
          <a:stretch>
            <a:fillRect/>
          </a:stretch>
        </p:blipFill>
        <p:spPr>
          <a:xfrm>
            <a:off x="3071794" y="1335623"/>
            <a:ext cx="120169" cy="140197"/>
          </a:xfrm>
          <a:prstGeom prst="rect">
            <a:avLst/>
          </a:prstGeom>
        </p:spPr>
      </p:pic>
      <p:pic>
        <p:nvPicPr>
          <p:cNvPr id="204" name="Picture 203"/>
          <p:cNvPicPr>
            <a:picLocks noChangeAspect="1"/>
          </p:cNvPicPr>
          <p:nvPr/>
        </p:nvPicPr>
        <p:blipFill>
          <a:blip r:embed="rId3"/>
          <a:stretch>
            <a:fillRect/>
          </a:stretch>
        </p:blipFill>
        <p:spPr>
          <a:xfrm>
            <a:off x="3058787" y="1578096"/>
            <a:ext cx="120169" cy="140197"/>
          </a:xfrm>
          <a:prstGeom prst="rect">
            <a:avLst/>
          </a:prstGeom>
        </p:spPr>
      </p:pic>
      <p:sp>
        <p:nvSpPr>
          <p:cNvPr id="205" name="TextBox 79"/>
          <p:cNvSpPr txBox="1"/>
          <p:nvPr/>
        </p:nvSpPr>
        <p:spPr>
          <a:xfrm>
            <a:off x="4151441" y="3191445"/>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206" name="Rectangle 205"/>
          <p:cNvSpPr/>
          <p:nvPr/>
        </p:nvSpPr>
        <p:spPr>
          <a:xfrm>
            <a:off x="5046328" y="326136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7" name="TextBox 81"/>
          <p:cNvSpPr txBox="1"/>
          <p:nvPr/>
        </p:nvSpPr>
        <p:spPr>
          <a:xfrm>
            <a:off x="4519946" y="3402814"/>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208" name="Rectangle 207"/>
          <p:cNvSpPr/>
          <p:nvPr/>
        </p:nvSpPr>
        <p:spPr>
          <a:xfrm>
            <a:off x="5046328" y="3472732"/>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0"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211" name="Rectangle 210"/>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13"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214" name="Rectangle 213"/>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15"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216" name="Rectangle 215"/>
          <p:cNvSpPr/>
          <p:nvPr/>
        </p:nvSpPr>
        <p:spPr>
          <a:xfrm>
            <a:off x="7747794" y="1104703"/>
            <a:ext cx="416591" cy="135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218" name="TextBox 110"/>
          <p:cNvSpPr txBox="1"/>
          <p:nvPr/>
        </p:nvSpPr>
        <p:spPr>
          <a:xfrm>
            <a:off x="5059513" y="2651230"/>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219" name="Rectangle 218"/>
          <p:cNvSpPr/>
          <p:nvPr/>
        </p:nvSpPr>
        <p:spPr>
          <a:xfrm>
            <a:off x="6016888" y="2721149"/>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20" name="Picture 219"/>
          <p:cNvPicPr>
            <a:picLocks noChangeAspect="1"/>
          </p:cNvPicPr>
          <p:nvPr/>
        </p:nvPicPr>
        <p:blipFill>
          <a:blip r:embed="rId3"/>
          <a:stretch>
            <a:fillRect/>
          </a:stretch>
        </p:blipFill>
        <p:spPr>
          <a:xfrm>
            <a:off x="6773240" y="2719631"/>
            <a:ext cx="120169" cy="140197"/>
          </a:xfrm>
          <a:prstGeom prst="rect">
            <a:avLst/>
          </a:prstGeom>
        </p:spPr>
      </p:pic>
      <p:sp>
        <p:nvSpPr>
          <p:cNvPr id="221" name="Rectangle 220"/>
          <p:cNvSpPr/>
          <p:nvPr/>
        </p:nvSpPr>
        <p:spPr>
          <a:xfrm>
            <a:off x="7297044" y="3473398"/>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2" name="TextBox 90"/>
          <p:cNvSpPr txBox="1"/>
          <p:nvPr/>
        </p:nvSpPr>
        <p:spPr>
          <a:xfrm>
            <a:off x="6509621" y="3388738"/>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223"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224" name="Rectangle 223"/>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26"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227" name="Rectangle 226"/>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29"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230" name="Rectangle 229"/>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2"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233" name="Rectangle 232"/>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35" name="TextBox 99"/>
          <p:cNvSpPr txBox="1"/>
          <p:nvPr/>
        </p:nvSpPr>
        <p:spPr>
          <a:xfrm>
            <a:off x="4969306" y="1531907"/>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36" name="Rectangle 235"/>
          <p:cNvSpPr/>
          <p:nvPr/>
        </p:nvSpPr>
        <p:spPr>
          <a:xfrm>
            <a:off x="6349010" y="161199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37" name="TextBox 26"/>
          <p:cNvSpPr txBox="1"/>
          <p:nvPr/>
        </p:nvSpPr>
        <p:spPr>
          <a:xfrm>
            <a:off x="1044724" y="1933235"/>
            <a:ext cx="13278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Required:</a:t>
            </a:r>
            <a:endParaRPr lang="en-US" sz="1200" b="0" dirty="0">
              <a:solidFill>
                <a:srgbClr val="FF0000"/>
              </a:solidFill>
              <a:latin typeface="Calibri" panose="020F0502020204030204"/>
              <a:ea typeface="+mn-ea"/>
            </a:endParaRPr>
          </a:p>
        </p:txBody>
      </p:sp>
      <p:sp>
        <p:nvSpPr>
          <p:cNvPr id="238" name="Rectangle 237"/>
          <p:cNvSpPr/>
          <p:nvPr/>
        </p:nvSpPr>
        <p:spPr>
          <a:xfrm>
            <a:off x="2289874" y="200315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39" name="Picture 238"/>
          <p:cNvPicPr>
            <a:picLocks noChangeAspect="1"/>
          </p:cNvPicPr>
          <p:nvPr/>
        </p:nvPicPr>
        <p:blipFill>
          <a:blip r:embed="rId3"/>
          <a:stretch>
            <a:fillRect/>
          </a:stretch>
        </p:blipFill>
        <p:spPr>
          <a:xfrm>
            <a:off x="3054771" y="2001636"/>
            <a:ext cx="120169" cy="140197"/>
          </a:xfrm>
          <a:prstGeom prst="rect">
            <a:avLst/>
          </a:prstGeom>
        </p:spPr>
      </p:pic>
      <p:sp>
        <p:nvSpPr>
          <p:cNvPr id="240" name="TextBox 99"/>
          <p:cNvSpPr txBox="1"/>
          <p:nvPr/>
        </p:nvSpPr>
        <p:spPr>
          <a:xfrm>
            <a:off x="4720712" y="1970059"/>
            <a:ext cx="169482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41" name="Rectangle 240"/>
          <p:cNvSpPr/>
          <p:nvPr/>
        </p:nvSpPr>
        <p:spPr>
          <a:xfrm>
            <a:off x="6349010" y="203997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42" name="TextBox 16"/>
          <p:cNvSpPr txBox="1"/>
          <p:nvPr/>
        </p:nvSpPr>
        <p:spPr>
          <a:xfrm>
            <a:off x="835431" y="3191445"/>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43" name="Rectangle 242"/>
          <p:cNvSpPr/>
          <p:nvPr/>
        </p:nvSpPr>
        <p:spPr>
          <a:xfrm>
            <a:off x="1278785" y="3261364"/>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44" name="TextBox 90"/>
          <p:cNvSpPr txBox="1"/>
          <p:nvPr/>
        </p:nvSpPr>
        <p:spPr>
          <a:xfrm>
            <a:off x="1519470" y="2165250"/>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45" name="Rectangle 244"/>
          <p:cNvSpPr/>
          <p:nvPr/>
        </p:nvSpPr>
        <p:spPr>
          <a:xfrm>
            <a:off x="2289874" y="2235168"/>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247" name="TextBox 87"/>
          <p:cNvSpPr txBox="1"/>
          <p:nvPr/>
        </p:nvSpPr>
        <p:spPr>
          <a:xfrm>
            <a:off x="1131568" y="2646202"/>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248" name="Rectangle 247"/>
          <p:cNvSpPr/>
          <p:nvPr/>
        </p:nvSpPr>
        <p:spPr>
          <a:xfrm>
            <a:off x="1829388" y="271549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49" name="Isosceles Triangle 248"/>
          <p:cNvSpPr/>
          <p:nvPr/>
        </p:nvSpPr>
        <p:spPr>
          <a:xfrm rot="10800000">
            <a:off x="2123975" y="274562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0" name="TextBox 87"/>
          <p:cNvSpPr txBox="1"/>
          <p:nvPr/>
        </p:nvSpPr>
        <p:spPr>
          <a:xfrm>
            <a:off x="1187597" y="2863917"/>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51" name="Rectangle 250"/>
          <p:cNvSpPr/>
          <p:nvPr/>
        </p:nvSpPr>
        <p:spPr>
          <a:xfrm>
            <a:off x="1838095" y="2933207"/>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52" name="Isosceles Triangle 251"/>
          <p:cNvSpPr/>
          <p:nvPr/>
        </p:nvSpPr>
        <p:spPr>
          <a:xfrm rot="10800000">
            <a:off x="2132682" y="29633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53" name="Rectangle 252"/>
          <p:cNvSpPr/>
          <p:nvPr/>
        </p:nvSpPr>
        <p:spPr>
          <a:xfrm>
            <a:off x="2289874" y="2714766"/>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4" name="Picture 253"/>
          <p:cNvPicPr>
            <a:picLocks noChangeAspect="1"/>
          </p:cNvPicPr>
          <p:nvPr/>
        </p:nvPicPr>
        <p:blipFill>
          <a:blip r:embed="rId3"/>
          <a:stretch>
            <a:fillRect/>
          </a:stretch>
        </p:blipFill>
        <p:spPr>
          <a:xfrm>
            <a:off x="3059310" y="2712455"/>
            <a:ext cx="120169" cy="140197"/>
          </a:xfrm>
          <a:prstGeom prst="rect">
            <a:avLst/>
          </a:prstGeom>
        </p:spPr>
      </p:pic>
      <p:sp>
        <p:nvSpPr>
          <p:cNvPr id="255" name="Rectangle 254"/>
          <p:cNvSpPr/>
          <p:nvPr/>
        </p:nvSpPr>
        <p:spPr>
          <a:xfrm>
            <a:off x="2289874" y="2932481"/>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56" name="Picture 255"/>
          <p:cNvPicPr>
            <a:picLocks noChangeAspect="1"/>
          </p:cNvPicPr>
          <p:nvPr/>
        </p:nvPicPr>
        <p:blipFill>
          <a:blip r:embed="rId3"/>
          <a:stretch>
            <a:fillRect/>
          </a:stretch>
        </p:blipFill>
        <p:spPr>
          <a:xfrm>
            <a:off x="3059310" y="2930170"/>
            <a:ext cx="120169" cy="140197"/>
          </a:xfrm>
          <a:prstGeom prst="rect">
            <a:avLst/>
          </a:prstGeom>
        </p:spPr>
      </p:pic>
      <p:sp>
        <p:nvSpPr>
          <p:cNvPr id="257" name="TextBox 87"/>
          <p:cNvSpPr txBox="1"/>
          <p:nvPr/>
        </p:nvSpPr>
        <p:spPr>
          <a:xfrm>
            <a:off x="2294889" y="2468630"/>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60" name="Rectangle 259"/>
          <p:cNvSpPr/>
          <p:nvPr/>
        </p:nvSpPr>
        <p:spPr>
          <a:xfrm>
            <a:off x="3469062" y="157267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1" name="Picture 260"/>
          <p:cNvPicPr>
            <a:picLocks noChangeAspect="1"/>
          </p:cNvPicPr>
          <p:nvPr/>
        </p:nvPicPr>
        <p:blipFill>
          <a:blip r:embed="rId3"/>
          <a:stretch>
            <a:fillRect/>
          </a:stretch>
        </p:blipFill>
        <p:spPr>
          <a:xfrm>
            <a:off x="4229895" y="1570365"/>
            <a:ext cx="120169" cy="140197"/>
          </a:xfrm>
          <a:prstGeom prst="rect">
            <a:avLst/>
          </a:prstGeom>
        </p:spPr>
      </p:pic>
      <p:sp>
        <p:nvSpPr>
          <p:cNvPr id="262" name="TextBox 176"/>
          <p:cNvSpPr txBox="1"/>
          <p:nvPr/>
        </p:nvSpPr>
        <p:spPr>
          <a:xfrm>
            <a:off x="3150419" y="1929250"/>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63" name="Rectangle 262"/>
          <p:cNvSpPr/>
          <p:nvPr/>
        </p:nvSpPr>
        <p:spPr>
          <a:xfrm>
            <a:off x="3469062" y="200898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64" name="Picture 263"/>
          <p:cNvPicPr>
            <a:picLocks noChangeAspect="1"/>
          </p:cNvPicPr>
          <p:nvPr/>
        </p:nvPicPr>
        <p:blipFill>
          <a:blip r:embed="rId3"/>
          <a:stretch>
            <a:fillRect/>
          </a:stretch>
        </p:blipFill>
        <p:spPr>
          <a:xfrm>
            <a:off x="4237183" y="2006672"/>
            <a:ext cx="120169" cy="140197"/>
          </a:xfrm>
          <a:prstGeom prst="rect">
            <a:avLst/>
          </a:prstGeom>
        </p:spPr>
      </p:pic>
      <p:sp>
        <p:nvSpPr>
          <p:cNvPr id="57" name="Isosceles Triangle 56"/>
          <p:cNvSpPr/>
          <p:nvPr/>
        </p:nvSpPr>
        <p:spPr>
          <a:xfrm rot="10800000">
            <a:off x="5979468" y="1130149"/>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5" name="Isosceles Triangle 264"/>
          <p:cNvSpPr/>
          <p:nvPr/>
        </p:nvSpPr>
        <p:spPr>
          <a:xfrm rot="10800000">
            <a:off x="3163348" y="877832"/>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66" name="Isosceles Triangle 265"/>
          <p:cNvSpPr/>
          <p:nvPr/>
        </p:nvSpPr>
        <p:spPr>
          <a:xfrm rot="10800000">
            <a:off x="2566583" y="112818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1" name="Isosceles Triangle 270"/>
          <p:cNvSpPr/>
          <p:nvPr/>
        </p:nvSpPr>
        <p:spPr>
          <a:xfrm rot="10800000">
            <a:off x="8148428" y="87227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72" name="TextBox 176"/>
          <p:cNvSpPr txBox="1"/>
          <p:nvPr/>
        </p:nvSpPr>
        <p:spPr>
          <a:xfrm>
            <a:off x="3145029" y="1257475"/>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3" name="TextBox 170"/>
          <p:cNvSpPr txBox="1"/>
          <p:nvPr/>
        </p:nvSpPr>
        <p:spPr>
          <a:xfrm>
            <a:off x="3143131" y="148641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4" name="TextBox 176"/>
          <p:cNvSpPr txBox="1"/>
          <p:nvPr/>
        </p:nvSpPr>
        <p:spPr>
          <a:xfrm>
            <a:off x="6834554" y="1543216"/>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5" name="TextBox 170"/>
          <p:cNvSpPr txBox="1"/>
          <p:nvPr/>
        </p:nvSpPr>
        <p:spPr>
          <a:xfrm>
            <a:off x="6832656" y="1964394"/>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6" name="Rectangle 275"/>
          <p:cNvSpPr/>
          <p:nvPr/>
        </p:nvSpPr>
        <p:spPr>
          <a:xfrm>
            <a:off x="7162263" y="160657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7" name="Rectangle 276"/>
          <p:cNvSpPr/>
          <p:nvPr/>
        </p:nvSpPr>
        <p:spPr>
          <a:xfrm>
            <a:off x="7162263" y="203456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78" name="TextBox 176"/>
          <p:cNvSpPr txBox="1"/>
          <p:nvPr/>
        </p:nvSpPr>
        <p:spPr>
          <a:xfrm>
            <a:off x="3144388" y="2642409"/>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79" name="Rectangle 278"/>
          <p:cNvSpPr/>
          <p:nvPr/>
        </p:nvSpPr>
        <p:spPr>
          <a:xfrm>
            <a:off x="3469062" y="272214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0" name="Picture 279"/>
          <p:cNvPicPr>
            <a:picLocks noChangeAspect="1"/>
          </p:cNvPicPr>
          <p:nvPr/>
        </p:nvPicPr>
        <p:blipFill>
          <a:blip r:embed="rId3"/>
          <a:stretch>
            <a:fillRect/>
          </a:stretch>
        </p:blipFill>
        <p:spPr>
          <a:xfrm>
            <a:off x="4231152" y="2719831"/>
            <a:ext cx="120169" cy="140197"/>
          </a:xfrm>
          <a:prstGeom prst="rect">
            <a:avLst/>
          </a:prstGeom>
        </p:spPr>
      </p:pic>
      <p:sp>
        <p:nvSpPr>
          <p:cNvPr id="281" name="TextBox 176"/>
          <p:cNvSpPr txBox="1"/>
          <p:nvPr/>
        </p:nvSpPr>
        <p:spPr>
          <a:xfrm>
            <a:off x="3153095" y="2860124"/>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82" name="Rectangle 281"/>
          <p:cNvSpPr/>
          <p:nvPr/>
        </p:nvSpPr>
        <p:spPr>
          <a:xfrm>
            <a:off x="3469062" y="29398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83" name="Picture 282"/>
          <p:cNvPicPr>
            <a:picLocks noChangeAspect="1"/>
          </p:cNvPicPr>
          <p:nvPr/>
        </p:nvPicPr>
        <p:blipFill>
          <a:blip r:embed="rId3"/>
          <a:stretch>
            <a:fillRect/>
          </a:stretch>
        </p:blipFill>
        <p:spPr>
          <a:xfrm>
            <a:off x="4239859" y="2937546"/>
            <a:ext cx="120169" cy="140197"/>
          </a:xfrm>
          <a:prstGeom prst="rect">
            <a:avLst/>
          </a:prstGeom>
        </p:spPr>
      </p:pic>
      <p:sp>
        <p:nvSpPr>
          <p:cNvPr id="284" name="Isosceles Triangle 283"/>
          <p:cNvSpPr/>
          <p:nvPr/>
        </p:nvSpPr>
        <p:spPr>
          <a:xfrm rot="10800000">
            <a:off x="2257657" y="327997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5" name="Isosceles Triangle 284"/>
          <p:cNvSpPr/>
          <p:nvPr/>
        </p:nvSpPr>
        <p:spPr>
          <a:xfrm rot="10800000">
            <a:off x="3859690" y="328819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6" name="Isosceles Triangle 285"/>
          <p:cNvSpPr/>
          <p:nvPr/>
        </p:nvSpPr>
        <p:spPr>
          <a:xfrm rot="10800000">
            <a:off x="5645746" y="3282424"/>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7" name="Isosceles Triangle 286"/>
          <p:cNvSpPr/>
          <p:nvPr/>
        </p:nvSpPr>
        <p:spPr>
          <a:xfrm rot="10800000">
            <a:off x="8164385" y="3492956"/>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8" name="Isosceles Triangle 287"/>
          <p:cNvSpPr/>
          <p:nvPr/>
        </p:nvSpPr>
        <p:spPr>
          <a:xfrm rot="10800000">
            <a:off x="1858541" y="350620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9" name="TextBox 170"/>
          <p:cNvSpPr txBox="1"/>
          <p:nvPr/>
        </p:nvSpPr>
        <p:spPr>
          <a:xfrm>
            <a:off x="7307416" y="3191445"/>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0" name="Rectangle 289"/>
          <p:cNvSpPr/>
          <p:nvPr/>
        </p:nvSpPr>
        <p:spPr>
          <a:xfrm>
            <a:off x="7586481" y="3256548"/>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92" name="TextBox 170"/>
          <p:cNvSpPr txBox="1"/>
          <p:nvPr/>
        </p:nvSpPr>
        <p:spPr>
          <a:xfrm>
            <a:off x="6870264" y="2867081"/>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293" name="Rectangle 292"/>
          <p:cNvSpPr/>
          <p:nvPr/>
        </p:nvSpPr>
        <p:spPr>
          <a:xfrm>
            <a:off x="7187977" y="293873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294" name="Isosceles Triangle 293"/>
          <p:cNvSpPr/>
          <p:nvPr/>
        </p:nvSpPr>
        <p:spPr>
          <a:xfrm rot="10800000">
            <a:off x="3852884" y="349295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5" name="Isosceles Triangle 294"/>
          <p:cNvSpPr/>
          <p:nvPr/>
        </p:nvSpPr>
        <p:spPr>
          <a:xfrm rot="10800000">
            <a:off x="5761333" y="3506208"/>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6" name="Isosceles Triangle 295"/>
          <p:cNvSpPr/>
          <p:nvPr/>
        </p:nvSpPr>
        <p:spPr>
          <a:xfrm rot="10800000">
            <a:off x="5131486" y="886541"/>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7" name="Isosceles Triangle 296"/>
          <p:cNvSpPr/>
          <p:nvPr/>
        </p:nvSpPr>
        <p:spPr>
          <a:xfrm rot="10800000">
            <a:off x="3624904" y="1130380"/>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8" name="Isosceles Triangle 297"/>
          <p:cNvSpPr/>
          <p:nvPr/>
        </p:nvSpPr>
        <p:spPr>
          <a:xfrm rot="10800000">
            <a:off x="4156125" y="87782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9" name="Isosceles Triangle 298"/>
          <p:cNvSpPr/>
          <p:nvPr/>
        </p:nvSpPr>
        <p:spPr>
          <a:xfrm rot="10800000">
            <a:off x="8026505" y="1142237"/>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00" name="Isosceles Triangle 299"/>
          <p:cNvSpPr/>
          <p:nvPr/>
        </p:nvSpPr>
        <p:spPr>
          <a:xfrm rot="10800000">
            <a:off x="7007607" y="1142235"/>
            <a:ext cx="82564" cy="967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9" name="Rectangle 318"/>
          <p:cNvSpPr/>
          <p:nvPr/>
        </p:nvSpPr>
        <p:spPr>
          <a:xfrm>
            <a:off x="6200251" y="4610835"/>
            <a:ext cx="2027344" cy="5857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grpSp>
        <p:nvGrpSpPr>
          <p:cNvPr id="10" name="Group 9"/>
          <p:cNvGrpSpPr/>
          <p:nvPr/>
        </p:nvGrpSpPr>
        <p:grpSpPr>
          <a:xfrm>
            <a:off x="6234497" y="4665892"/>
            <a:ext cx="1994454" cy="276999"/>
            <a:chOff x="4856067" y="4065386"/>
            <a:chExt cx="1994454" cy="276999"/>
          </a:xfrm>
        </p:grpSpPr>
        <p:sp>
          <p:nvSpPr>
            <p:cNvPr id="303" name="Flowchart: Process 302"/>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79"/>
            <p:cNvSpPr txBox="1"/>
            <p:nvPr/>
          </p:nvSpPr>
          <p:spPr>
            <a:xfrm>
              <a:off x="4856067" y="4065386"/>
              <a:ext cx="71596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Deleted:</a:t>
              </a:r>
              <a:endParaRPr lang="en-US" sz="1200" b="0" dirty="0">
                <a:solidFill>
                  <a:prstClr val="black"/>
                </a:solidFill>
                <a:latin typeface="Calibri" panose="020F0502020204030204"/>
                <a:ea typeface="+mn-ea"/>
              </a:endParaRPr>
            </a:p>
          </p:txBody>
        </p:sp>
        <p:sp>
          <p:nvSpPr>
            <p:cNvPr id="306" name="Rectangle 305"/>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07" name="Flowchart: Process 306"/>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Rectangle 307"/>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09" name="Flowchart: Process 308"/>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grpSp>
        <p:nvGrpSpPr>
          <p:cNvPr id="311" name="Group 310"/>
          <p:cNvGrpSpPr/>
          <p:nvPr/>
        </p:nvGrpSpPr>
        <p:grpSpPr>
          <a:xfrm>
            <a:off x="6279012" y="4896671"/>
            <a:ext cx="1953674" cy="276999"/>
            <a:chOff x="4896847" y="4065386"/>
            <a:chExt cx="1953674" cy="276999"/>
          </a:xfrm>
        </p:grpSpPr>
        <p:sp>
          <p:nvSpPr>
            <p:cNvPr id="312" name="Flowchart: Process 311"/>
            <p:cNvSpPr/>
            <p:nvPr/>
          </p:nvSpPr>
          <p:spPr>
            <a:xfrm>
              <a:off x="5514591" y="4152188"/>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TextBox 79"/>
            <p:cNvSpPr txBox="1"/>
            <p:nvPr/>
          </p:nvSpPr>
          <p:spPr>
            <a:xfrm>
              <a:off x="4896847" y="4065386"/>
              <a:ext cx="67518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Hidden:</a:t>
              </a:r>
              <a:endParaRPr lang="en-US" sz="1200" b="0" dirty="0">
                <a:solidFill>
                  <a:prstClr val="black"/>
                </a:solidFill>
                <a:latin typeface="Calibri" panose="020F0502020204030204"/>
                <a:ea typeface="+mn-ea"/>
              </a:endParaRPr>
            </a:p>
          </p:txBody>
        </p:sp>
        <p:sp>
          <p:nvSpPr>
            <p:cNvPr id="314" name="Rectangle 313"/>
            <p:cNvSpPr/>
            <p:nvPr/>
          </p:nvSpPr>
          <p:spPr>
            <a:xfrm>
              <a:off x="5574313"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315" name="Flowchart: Process 314"/>
            <p:cNvSpPr/>
            <p:nvPr/>
          </p:nvSpPr>
          <p:spPr>
            <a:xfrm>
              <a:off x="5912651"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p:cNvSpPr/>
            <p:nvPr/>
          </p:nvSpPr>
          <p:spPr>
            <a:xfrm>
              <a:off x="5962515" y="4144816"/>
              <a:ext cx="271473" cy="106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317" name="Flowchart: Process 316"/>
            <p:cNvSpPr/>
            <p:nvPr/>
          </p:nvSpPr>
          <p:spPr>
            <a:xfrm>
              <a:off x="6312498" y="41521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6372514" y="4143179"/>
              <a:ext cx="478007" cy="10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Both</a:t>
              </a:r>
              <a:endParaRPr lang="en-US" sz="1050" b="0" dirty="0">
                <a:solidFill>
                  <a:prstClr val="black"/>
                </a:solidFill>
              </a:endParaRPr>
            </a:p>
          </p:txBody>
        </p:sp>
      </p:grpSp>
      <p:sp>
        <p:nvSpPr>
          <p:cNvPr id="320" name="TextBox 128"/>
          <p:cNvSpPr txBox="1"/>
          <p:nvPr/>
        </p:nvSpPr>
        <p:spPr>
          <a:xfrm>
            <a:off x="6111482" y="4343005"/>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Metadata Flags:</a:t>
            </a:r>
            <a:endParaRPr lang="en-US" sz="1400" b="0" dirty="0">
              <a:solidFill>
                <a:prstClr val="black"/>
              </a:solidFill>
              <a:latin typeface="Calibri" panose="020F0502020204030204"/>
              <a:ea typeface="+mn-ea"/>
            </a:endParaRPr>
          </a:p>
        </p:txBody>
      </p:sp>
      <p:sp>
        <p:nvSpPr>
          <p:cNvPr id="156" name="Action Button: Custom 155">
            <a:hlinkClick r:id="rId4" action="ppaction://hlinksldjump" highlightClick="1"/>
          </p:cNvPr>
          <p:cNvSpPr/>
          <p:nvPr/>
        </p:nvSpPr>
        <p:spPr>
          <a:xfrm>
            <a:off x="2971800"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rPr>
              <a:t>Report</a:t>
            </a:r>
            <a:endParaRPr lang="en-US" sz="1200" b="1" dirty="0">
              <a:solidFill>
                <a:schemeClr val="tx1"/>
              </a:solidFill>
            </a:endParaRPr>
          </a:p>
        </p:txBody>
      </p:sp>
      <p:sp>
        <p:nvSpPr>
          <p:cNvPr id="157" name="TextBox 26"/>
          <p:cNvSpPr txBox="1"/>
          <p:nvPr/>
        </p:nvSpPr>
        <p:spPr>
          <a:xfrm>
            <a:off x="1354837" y="1727678"/>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58" name="Rectangle 157"/>
          <p:cNvSpPr/>
          <p:nvPr/>
        </p:nvSpPr>
        <p:spPr>
          <a:xfrm>
            <a:off x="2292146" y="1787399"/>
            <a:ext cx="725714"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59" name="Picture 158"/>
          <p:cNvPicPr>
            <a:picLocks noChangeAspect="1"/>
          </p:cNvPicPr>
          <p:nvPr/>
        </p:nvPicPr>
        <p:blipFill>
          <a:blip r:embed="rId3"/>
          <a:stretch>
            <a:fillRect/>
          </a:stretch>
        </p:blipFill>
        <p:spPr>
          <a:xfrm>
            <a:off x="3061059" y="1785088"/>
            <a:ext cx="120169" cy="140197"/>
          </a:xfrm>
          <a:prstGeom prst="rect">
            <a:avLst/>
          </a:prstGeom>
        </p:spPr>
      </p:pic>
      <p:sp>
        <p:nvSpPr>
          <p:cNvPr id="160" name="TextBox 99"/>
          <p:cNvSpPr txBox="1"/>
          <p:nvPr/>
        </p:nvSpPr>
        <p:spPr>
          <a:xfrm>
            <a:off x="4434444" y="1738899"/>
            <a:ext cx="198336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1" name="Rectangle 160"/>
          <p:cNvSpPr/>
          <p:nvPr/>
        </p:nvSpPr>
        <p:spPr>
          <a:xfrm>
            <a:off x="6351282" y="181898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62" name="Rectangle 161"/>
          <p:cNvSpPr/>
          <p:nvPr/>
        </p:nvSpPr>
        <p:spPr>
          <a:xfrm>
            <a:off x="3471334" y="177966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63" name="Picture 162"/>
          <p:cNvPicPr>
            <a:picLocks noChangeAspect="1"/>
          </p:cNvPicPr>
          <p:nvPr/>
        </p:nvPicPr>
        <p:blipFill>
          <a:blip r:embed="rId3"/>
          <a:stretch>
            <a:fillRect/>
          </a:stretch>
        </p:blipFill>
        <p:spPr>
          <a:xfrm>
            <a:off x="4232167" y="1777357"/>
            <a:ext cx="120169" cy="140197"/>
          </a:xfrm>
          <a:prstGeom prst="rect">
            <a:avLst/>
          </a:prstGeom>
        </p:spPr>
      </p:pic>
      <p:sp>
        <p:nvSpPr>
          <p:cNvPr id="164" name="TextBox 170"/>
          <p:cNvSpPr txBox="1"/>
          <p:nvPr/>
        </p:nvSpPr>
        <p:spPr>
          <a:xfrm>
            <a:off x="3145403" y="1693403"/>
            <a:ext cx="36576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165" name="TextBox 176"/>
          <p:cNvSpPr txBox="1"/>
          <p:nvPr/>
        </p:nvSpPr>
        <p:spPr>
          <a:xfrm>
            <a:off x="6836826" y="1750208"/>
            <a:ext cx="365760" cy="28746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dirty="0" smtClean="0">
                <a:solidFill>
                  <a:prstClr val="black"/>
                </a:solidFill>
                <a:latin typeface="Calibri" panose="020F0502020204030204"/>
                <a:ea typeface="+mn-ea"/>
              </a:rPr>
              <a:t>to</a:t>
            </a:r>
            <a:endParaRPr lang="en-US" sz="1200" b="0" dirty="0">
              <a:solidFill>
                <a:prstClr val="black"/>
              </a:solidFill>
              <a:latin typeface="Calibri" panose="020F0502020204030204"/>
              <a:ea typeface="+mn-ea"/>
            </a:endParaRPr>
          </a:p>
        </p:txBody>
      </p:sp>
      <p:sp>
        <p:nvSpPr>
          <p:cNvPr id="166" name="Rectangle 165"/>
          <p:cNvSpPr/>
          <p:nvPr/>
        </p:nvSpPr>
        <p:spPr>
          <a:xfrm>
            <a:off x="7164535" y="1813570"/>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Tree>
    <p:extLst>
      <p:ext uri="{BB962C8B-B14F-4D97-AF65-F5344CB8AC3E}">
        <p14:creationId xmlns:p14="http://schemas.microsoft.com/office/powerpoint/2010/main" val="1664233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User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30</a:t>
            </a:fld>
            <a:endParaRPr lang="en-US"/>
          </a:p>
        </p:txBody>
      </p:sp>
    </p:spTree>
    <p:extLst>
      <p:ext uri="{BB962C8B-B14F-4D97-AF65-F5344CB8AC3E}">
        <p14:creationId xmlns:p14="http://schemas.microsoft.com/office/powerpoint/2010/main" val="2620505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31</a:t>
            </a:fld>
            <a:endParaRPr lang="en-US"/>
          </a:p>
        </p:txBody>
      </p:sp>
    </p:spTree>
    <p:extLst>
      <p:ext uri="{BB962C8B-B14F-4D97-AF65-F5344CB8AC3E}">
        <p14:creationId xmlns:p14="http://schemas.microsoft.com/office/powerpoint/2010/main" val="1865493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PCD Contract/Program List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32</a:t>
            </a:fld>
            <a:endParaRPr lang="en-US" dirty="0"/>
          </a:p>
        </p:txBody>
      </p:sp>
      <p:pic>
        <p:nvPicPr>
          <p:cNvPr id="7" name="Picture 6"/>
          <p:cNvPicPr>
            <a:picLocks noChangeAspect="1"/>
          </p:cNvPicPr>
          <p:nvPr/>
        </p:nvPicPr>
        <p:blipFill>
          <a:blip r:embed="rId3"/>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982324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33</a:t>
            </a:fld>
            <a:endParaRPr lang="en-US" dirty="0"/>
          </a:p>
        </p:txBody>
      </p:sp>
      <p:pic>
        <p:nvPicPr>
          <p:cNvPr id="7" name="Picture 6"/>
          <p:cNvPicPr>
            <a:picLocks noChangeAspect="1"/>
          </p:cNvPicPr>
          <p:nvPr/>
        </p:nvPicPr>
        <p:blipFill>
          <a:blip r:embed="rId3"/>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1943895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pic>
        <p:nvPicPr>
          <p:cNvPr id="7" name="Picture 6"/>
          <p:cNvPicPr>
            <a:picLocks noChangeAspect="1"/>
          </p:cNvPicPr>
          <p:nvPr/>
        </p:nvPicPr>
        <p:blipFill>
          <a:blip r:embed="rId3"/>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85529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35</a:t>
            </a:fld>
            <a:endParaRPr lang="en-US" dirty="0"/>
          </a:p>
        </p:txBody>
      </p:sp>
      <p:pic>
        <p:nvPicPr>
          <p:cNvPr id="8" name="Picture 7"/>
          <p:cNvPicPr>
            <a:picLocks noChangeAspect="1"/>
          </p:cNvPicPr>
          <p:nvPr/>
        </p:nvPicPr>
        <p:blipFill>
          <a:blip r:embed="rId3"/>
          <a:stretch>
            <a:fillRect/>
          </a:stretch>
        </p:blipFill>
        <p:spPr>
          <a:xfrm>
            <a:off x="246909" y="1574862"/>
            <a:ext cx="2646254" cy="2743200"/>
          </a:xfrm>
          <a:prstGeom prst="rect">
            <a:avLst/>
          </a:prstGeom>
        </p:spPr>
      </p:pic>
      <p:pic>
        <p:nvPicPr>
          <p:cNvPr id="9" name="Picture 8"/>
          <p:cNvPicPr>
            <a:picLocks noChangeAspect="1"/>
          </p:cNvPicPr>
          <p:nvPr/>
        </p:nvPicPr>
        <p:blipFill>
          <a:blip r:embed="rId4"/>
          <a:stretch>
            <a:fillRect/>
          </a:stretch>
        </p:blipFill>
        <p:spPr>
          <a:xfrm>
            <a:off x="3248873" y="1574862"/>
            <a:ext cx="2646254" cy="2743200"/>
          </a:xfrm>
          <a:prstGeom prst="rect">
            <a:avLst/>
          </a:prstGeom>
        </p:spPr>
      </p:pic>
      <p:pic>
        <p:nvPicPr>
          <p:cNvPr id="10" name="Picture 9"/>
          <p:cNvPicPr>
            <a:picLocks noChangeAspect="1"/>
          </p:cNvPicPr>
          <p:nvPr/>
        </p:nvPicPr>
        <p:blipFill>
          <a:blip r:embed="rId5"/>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1195601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Auxiliary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36</a:t>
            </a:fld>
            <a:endParaRPr lang="en-US"/>
          </a:p>
        </p:txBody>
      </p:sp>
    </p:spTree>
    <p:extLst>
      <p:ext uri="{BB962C8B-B14F-4D97-AF65-F5344CB8AC3E}">
        <p14:creationId xmlns:p14="http://schemas.microsoft.com/office/powerpoint/2010/main" val="353207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pic>
        <p:nvPicPr>
          <p:cNvPr id="8" name="Picture 7"/>
          <p:cNvPicPr>
            <a:picLocks noChangeAspect="1"/>
          </p:cNvPicPr>
          <p:nvPr/>
        </p:nvPicPr>
        <p:blipFill>
          <a:blip r:embed="rId3"/>
          <a:stretch>
            <a:fillRect/>
          </a:stretch>
        </p:blipFill>
        <p:spPr>
          <a:xfrm>
            <a:off x="807720" y="1108315"/>
            <a:ext cx="7528560" cy="5386388"/>
          </a:xfrm>
          <a:prstGeom prst="rect">
            <a:avLst/>
          </a:prstGeom>
        </p:spPr>
      </p:pic>
      <p:sp>
        <p:nvSpPr>
          <p:cNvPr id="7" name="Line Callout 1 6"/>
          <p:cNvSpPr/>
          <p:nvPr/>
        </p:nvSpPr>
        <p:spPr>
          <a:xfrm>
            <a:off x="5290010" y="5095520"/>
            <a:ext cx="3593180" cy="1034302"/>
          </a:xfrm>
          <a:prstGeom prst="borderCallout1">
            <a:avLst>
              <a:gd name="adj1" fmla="val 41252"/>
              <a:gd name="adj2" fmla="val -1774"/>
              <a:gd name="adj3" fmla="val -29705"/>
              <a:gd name="adj4" fmla="val -3136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Banners for printouts.</a:t>
            </a:r>
            <a:endParaRPr lang="en-US" sz="1200" dirty="0">
              <a:solidFill>
                <a:schemeClr val="tx1"/>
              </a:solidFill>
            </a:endParaRPr>
          </a:p>
        </p:txBody>
      </p:sp>
    </p:spTree>
    <p:extLst>
      <p:ext uri="{BB962C8B-B14F-4D97-AF65-F5344CB8AC3E}">
        <p14:creationId xmlns:p14="http://schemas.microsoft.com/office/powerpoint/2010/main" val="320468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pic>
        <p:nvPicPr>
          <p:cNvPr id="7" name="Picture 6"/>
          <p:cNvPicPr>
            <a:picLocks noChangeAspect="1"/>
          </p:cNvPicPr>
          <p:nvPr/>
        </p:nvPicPr>
        <p:blipFill>
          <a:blip r:embed="rId3"/>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1867819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Assign Approver(s)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pic>
        <p:nvPicPr>
          <p:cNvPr id="8" name="Picture 7"/>
          <p:cNvPicPr>
            <a:picLocks noChangeAspect="1"/>
          </p:cNvPicPr>
          <p:nvPr/>
        </p:nvPicPr>
        <p:blipFill>
          <a:blip r:embed="rId3"/>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2998742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a:t>
            </a:r>
            <a:r>
              <a:rPr lang="en-US" dirty="0"/>
              <a:t>Data </a:t>
            </a:r>
            <a:r>
              <a:rPr lang="en-US" dirty="0" smtClean="0"/>
              <a:t>View</a:t>
            </a:r>
            <a:endParaRPr lang="en-US" dirty="0"/>
          </a:p>
        </p:txBody>
      </p:sp>
      <p:sp>
        <p:nvSpPr>
          <p:cNvPr id="5" name="TextBox 4"/>
          <p:cNvSpPr txBox="1"/>
          <p:nvPr/>
        </p:nvSpPr>
        <p:spPr>
          <a:xfrm>
            <a:off x="6866478" y="1988486"/>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58405"/>
            <a:ext cx="725714"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5312279" y="779723"/>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49642"/>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 name="TextBox 12"/>
          <p:cNvSpPr txBox="1"/>
          <p:nvPr/>
        </p:nvSpPr>
        <p:spPr>
          <a:xfrm>
            <a:off x="817162" y="2199855"/>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1" name="TextBox 14"/>
          <p:cNvSpPr txBox="1"/>
          <p:nvPr/>
        </p:nvSpPr>
        <p:spPr>
          <a:xfrm>
            <a:off x="1978554" y="2199855"/>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3" name="TextBox 16"/>
          <p:cNvSpPr txBox="1"/>
          <p:nvPr/>
        </p:nvSpPr>
        <p:spPr>
          <a:xfrm>
            <a:off x="2317238" y="1988486"/>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58405"/>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5" name="TextBox 18"/>
          <p:cNvSpPr txBox="1"/>
          <p:nvPr/>
        </p:nvSpPr>
        <p:spPr>
          <a:xfrm>
            <a:off x="3161527" y="2199855"/>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19" name="TextBox 22"/>
          <p:cNvSpPr txBox="1"/>
          <p:nvPr/>
        </p:nvSpPr>
        <p:spPr>
          <a:xfrm>
            <a:off x="894107" y="1225693"/>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10638"/>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04/13/2019</a:t>
            </a:r>
            <a:endParaRPr lang="en-US" sz="1050" b="0" dirty="0">
              <a:solidFill>
                <a:prstClr val="black"/>
              </a:solidFill>
            </a:endParaRPr>
          </a:p>
        </p:txBody>
      </p:sp>
      <p:sp>
        <p:nvSpPr>
          <p:cNvPr id="23" name="TextBox 26"/>
          <p:cNvSpPr txBox="1"/>
          <p:nvPr/>
        </p:nvSpPr>
        <p:spPr>
          <a:xfrm>
            <a:off x="2946236" y="1452446"/>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12167"/>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sp>
        <p:nvSpPr>
          <p:cNvPr id="28" name="TextBox 58"/>
          <p:cNvSpPr txBox="1"/>
          <p:nvPr/>
        </p:nvSpPr>
        <p:spPr>
          <a:xfrm>
            <a:off x="784826" y="779723"/>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9642"/>
            <a:ext cx="2006723" cy="137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r>
              <a:rPr lang="en-US" sz="1050" dirty="0" smtClean="0">
                <a:solidFill>
                  <a:srgbClr val="FF0000"/>
                </a:solidFill>
              </a:rPr>
              <a:t>ARCI-FY-TI-SEQ#</a:t>
            </a:r>
            <a:endParaRPr lang="en-US" sz="1050" dirty="0">
              <a:solidFill>
                <a:srgbClr val="FF0000"/>
              </a:solidFill>
            </a:endParaRPr>
          </a:p>
        </p:txBody>
      </p:sp>
      <p:sp>
        <p:nvSpPr>
          <p:cNvPr id="30" name="Isosceles Triangle 29"/>
          <p:cNvSpPr/>
          <p:nvPr/>
        </p:nvSpPr>
        <p:spPr>
          <a:xfrm rot="10800000">
            <a:off x="3719423" y="208854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pic>
        <p:nvPicPr>
          <p:cNvPr id="35" name="Picture 34"/>
          <p:cNvPicPr>
            <a:picLocks noChangeAspect="1"/>
          </p:cNvPicPr>
          <p:nvPr/>
        </p:nvPicPr>
        <p:blipFill>
          <a:blip r:embed="rId3"/>
          <a:stretch>
            <a:fillRect/>
          </a:stretch>
        </p:blipFill>
        <p:spPr>
          <a:xfrm>
            <a:off x="3071794" y="1308327"/>
            <a:ext cx="120169" cy="140197"/>
          </a:xfrm>
          <a:prstGeom prst="rect">
            <a:avLst/>
          </a:prstGeom>
        </p:spPr>
      </p:pic>
      <p:pic>
        <p:nvPicPr>
          <p:cNvPr id="37" name="Picture 36"/>
          <p:cNvPicPr>
            <a:picLocks noChangeAspect="1"/>
          </p:cNvPicPr>
          <p:nvPr/>
        </p:nvPicPr>
        <p:blipFill>
          <a:blip r:embed="rId3"/>
          <a:stretch>
            <a:fillRect/>
          </a:stretch>
        </p:blipFill>
        <p:spPr>
          <a:xfrm>
            <a:off x="4704712" y="1509856"/>
            <a:ext cx="120169" cy="140197"/>
          </a:xfrm>
          <a:prstGeom prst="rect">
            <a:avLst/>
          </a:prstGeom>
        </p:spPr>
      </p:pic>
      <p:sp>
        <p:nvSpPr>
          <p:cNvPr id="38" name="TextBox 79"/>
          <p:cNvSpPr txBox="1"/>
          <p:nvPr/>
        </p:nvSpPr>
        <p:spPr>
          <a:xfrm>
            <a:off x="3896854" y="1988486"/>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58405"/>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40" name="TextBox 81"/>
          <p:cNvSpPr txBox="1"/>
          <p:nvPr/>
        </p:nvSpPr>
        <p:spPr>
          <a:xfrm>
            <a:off x="4324001" y="2199855"/>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3" y="2269773"/>
            <a:ext cx="840019" cy="1639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Pre-Release</a:t>
            </a:r>
            <a:endParaRPr lang="en-US" sz="1050" b="0" dirty="0">
              <a:solidFill>
                <a:prstClr val="black"/>
              </a:solidFill>
            </a:endParaRPr>
          </a:p>
        </p:txBody>
      </p:sp>
      <p:sp>
        <p:nvSpPr>
          <p:cNvPr id="43" name="Isosceles Triangle 42"/>
          <p:cNvSpPr/>
          <p:nvPr/>
        </p:nvSpPr>
        <p:spPr>
          <a:xfrm rot="10800000">
            <a:off x="5613384" y="22999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199855"/>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697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68256"/>
            <a:ext cx="120169" cy="140197"/>
          </a:xfrm>
          <a:prstGeom prst="rect">
            <a:avLst/>
          </a:prstGeom>
        </p:spPr>
      </p:pic>
      <p:sp>
        <p:nvSpPr>
          <p:cNvPr id="146" name="Date Placeholder 145"/>
          <p:cNvSpPr>
            <a:spLocks noGrp="1"/>
          </p:cNvSpPr>
          <p:nvPr>
            <p:ph type="dt" sz="half" idx="10"/>
          </p:nvPr>
        </p:nvSpPr>
        <p:spPr/>
        <p:txBody>
          <a:bodyPr/>
          <a:lstStyle/>
          <a:p>
            <a:r>
              <a:rPr lang="en-US" dirty="0" smtClean="0"/>
              <a:t>5/17/17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4</a:t>
            </a:fld>
            <a:endParaRPr lang="en-US" dirty="0"/>
          </a:p>
        </p:txBody>
      </p:sp>
      <p:sp>
        <p:nvSpPr>
          <p:cNvPr id="116" name="Rectangle 115"/>
          <p:cNvSpPr/>
          <p:nvPr/>
        </p:nvSpPr>
        <p:spPr>
          <a:xfrm>
            <a:off x="4488356" y="1300566"/>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15906"/>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175127"/>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Status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175127"/>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7284" y="1032847"/>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63751" y="110276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In-Progress</a:t>
            </a:r>
            <a:endParaRPr lang="en-US" sz="1050" b="0" dirty="0">
              <a:solidFill>
                <a:schemeClr val="tx1"/>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36760" y="779723"/>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19227" y="849642"/>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151" name="Isosceles Triangle 150"/>
          <p:cNvSpPr/>
          <p:nvPr/>
        </p:nvSpPr>
        <p:spPr>
          <a:xfrm rot="10800000">
            <a:off x="4214352"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769645"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291191"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a:t>
            </a:r>
            <a:endParaRPr lang="en-US" sz="1050" b="0" dirty="0">
              <a:solidFill>
                <a:prstClr val="black"/>
              </a:solidFill>
            </a:endParaRPr>
          </a:p>
        </p:txBody>
      </p:sp>
      <p:sp>
        <p:nvSpPr>
          <p:cNvPr id="185" name="Isosceles Triangle 184"/>
          <p:cNvSpPr/>
          <p:nvPr/>
        </p:nvSpPr>
        <p:spPr>
          <a:xfrm rot="10800000">
            <a:off x="3670002"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361085" y="779723"/>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783198" y="849642"/>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88" name="Isosceles Triangle 187"/>
          <p:cNvSpPr/>
          <p:nvPr/>
        </p:nvSpPr>
        <p:spPr>
          <a:xfrm rot="10800000">
            <a:off x="5187193" y="87977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26843"/>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06928"/>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810403"/>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8666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1/13/18</a:t>
            </a: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865156"/>
            <a:ext cx="120169" cy="140197"/>
          </a:xfrm>
          <a:prstGeom prst="rect">
            <a:avLst/>
          </a:prstGeom>
        </p:spPr>
      </p:pic>
      <p:sp>
        <p:nvSpPr>
          <p:cNvPr id="195" name="TextBox 99"/>
          <p:cNvSpPr txBox="1"/>
          <p:nvPr/>
        </p:nvSpPr>
        <p:spPr>
          <a:xfrm>
            <a:off x="673725" y="1796755"/>
            <a:ext cx="169879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86667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1988486"/>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58405"/>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N165074-1</a:t>
            </a:r>
            <a:endParaRPr lang="en-US" sz="1050" b="0" dirty="0">
              <a:solidFill>
                <a:prstClr val="black"/>
              </a:solidFill>
            </a:endParaRPr>
          </a:p>
        </p:txBody>
      </p:sp>
      <p:sp>
        <p:nvSpPr>
          <p:cNvPr id="206" name="TextBox 90"/>
          <p:cNvSpPr txBox="1"/>
          <p:nvPr/>
        </p:nvSpPr>
        <p:spPr>
          <a:xfrm>
            <a:off x="4783526" y="1808638"/>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864908"/>
            <a:ext cx="733338" cy="1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Delivered</a:t>
            </a:r>
            <a:endParaRPr lang="en-US" sz="1050" b="0" dirty="0">
              <a:solidFill>
                <a:schemeClr val="tx1"/>
              </a:solidFill>
            </a:endParaRPr>
          </a:p>
        </p:txBody>
      </p:sp>
      <p:sp>
        <p:nvSpPr>
          <p:cNvPr id="197" name="Isosceles Triangle 196"/>
          <p:cNvSpPr/>
          <p:nvPr/>
        </p:nvSpPr>
        <p:spPr>
          <a:xfrm rot="10800000">
            <a:off x="6245200" y="18950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2305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75318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22325"/>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20014"/>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grpSp>
        <p:nvGrpSpPr>
          <p:cNvPr id="25" name="Group 24"/>
          <p:cNvGrpSpPr/>
          <p:nvPr/>
        </p:nvGrpSpPr>
        <p:grpSpPr>
          <a:xfrm>
            <a:off x="855854" y="3982296"/>
            <a:ext cx="7418641" cy="2118624"/>
            <a:chOff x="855854" y="3982296"/>
            <a:chExt cx="7418641" cy="2118624"/>
          </a:xfrm>
        </p:grpSpPr>
        <p:sp>
          <p:nvSpPr>
            <p:cNvPr id="117" name="Flowchart: Process 116"/>
            <p:cNvSpPr/>
            <p:nvPr/>
          </p:nvSpPr>
          <p:spPr>
            <a:xfrm>
              <a:off x="863011" y="3982296"/>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955522" y="582130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64188" y="4171810"/>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175509" y="56374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175940" y="420257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175940" y="433366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62969" y="4171810"/>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55523" y="44995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27" name="Rectangle 126"/>
            <p:cNvSpPr/>
            <p:nvPr/>
          </p:nvSpPr>
          <p:spPr>
            <a:xfrm>
              <a:off x="1851021" y="4713946"/>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128" name="Rectangle 127"/>
            <p:cNvSpPr/>
            <p:nvPr/>
          </p:nvSpPr>
          <p:spPr>
            <a:xfrm>
              <a:off x="1851021" y="4499570"/>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29" name="Rectangle 128"/>
            <p:cNvSpPr/>
            <p:nvPr/>
          </p:nvSpPr>
          <p:spPr>
            <a:xfrm>
              <a:off x="3962049" y="4714676"/>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Myers, Janet	(Pending)</a:t>
              </a:r>
            </a:p>
            <a:p>
              <a:pPr fontAlgn="auto">
                <a:spcBef>
                  <a:spcPts val="0"/>
                </a:spcBef>
                <a:spcAft>
                  <a:spcPts val="0"/>
                </a:spcAft>
              </a:pPr>
              <a:r>
                <a:rPr lang="en-US" sz="1050" b="0" dirty="0" smtClean="0">
                  <a:solidFill>
                    <a:prstClr val="black"/>
                  </a:solidFill>
                </a:rPr>
                <a:t>Smith, Joe	(Pending)</a:t>
              </a:r>
              <a:endParaRPr lang="en-US" sz="1050" b="0" dirty="0">
                <a:solidFill>
                  <a:prstClr val="black"/>
                </a:solidFill>
              </a:endParaRPr>
            </a:p>
            <a:p>
              <a:pPr fontAlgn="auto">
                <a:spcBef>
                  <a:spcPts val="0"/>
                </a:spcBef>
                <a:spcAft>
                  <a:spcPts val="0"/>
                </a:spcAft>
              </a:pPr>
              <a:endParaRPr lang="en-US" sz="1050" b="0" dirty="0">
                <a:solidFill>
                  <a:prstClr val="black"/>
                </a:solidFill>
              </a:endParaRPr>
            </a:p>
          </p:txBody>
        </p:sp>
        <p:sp>
          <p:nvSpPr>
            <p:cNvPr id="130" name="Rectangle 129"/>
            <p:cNvSpPr/>
            <p:nvPr/>
          </p:nvSpPr>
          <p:spPr>
            <a:xfrm>
              <a:off x="3957311" y="449976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31" name="Rectangle 130"/>
            <p:cNvSpPr/>
            <p:nvPr/>
          </p:nvSpPr>
          <p:spPr>
            <a:xfrm>
              <a:off x="6073299" y="4714116"/>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a:t>
              </a:r>
              <a:r>
                <a:rPr lang="en-US" sz="1050" b="0" dirty="0" smtClean="0">
                  <a:solidFill>
                    <a:prstClr val="black"/>
                  </a:solidFill>
                </a:rPr>
                <a:t>William	(Approved)</a:t>
              </a:r>
              <a:endParaRPr lang="en-US" sz="1050" b="0" dirty="0">
                <a:solidFill>
                  <a:prstClr val="black"/>
                </a:solidFill>
              </a:endParaRPr>
            </a:p>
          </p:txBody>
        </p:sp>
        <p:sp>
          <p:nvSpPr>
            <p:cNvPr id="138" name="Rectangle 137"/>
            <p:cNvSpPr/>
            <p:nvPr/>
          </p:nvSpPr>
          <p:spPr>
            <a:xfrm>
              <a:off x="6068077" y="4499670"/>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41" name="Rectangle 140"/>
            <p:cNvSpPr/>
            <p:nvPr/>
          </p:nvSpPr>
          <p:spPr>
            <a:xfrm>
              <a:off x="958124" y="42970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42" name="Rectangle 141"/>
            <p:cNvSpPr/>
            <p:nvPr/>
          </p:nvSpPr>
          <p:spPr>
            <a:xfrm>
              <a:off x="1851021" y="42978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43" name="Rectangle 142"/>
            <p:cNvSpPr/>
            <p:nvPr/>
          </p:nvSpPr>
          <p:spPr>
            <a:xfrm>
              <a:off x="4846936" y="42971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152" name="Rectangle 151"/>
            <p:cNvSpPr/>
            <p:nvPr/>
          </p:nvSpPr>
          <p:spPr>
            <a:xfrm>
              <a:off x="950301" y="553994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54" name="Rectangle 153"/>
            <p:cNvSpPr/>
            <p:nvPr/>
          </p:nvSpPr>
          <p:spPr>
            <a:xfrm>
              <a:off x="1845800" y="5539946"/>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56" name="Rectangle 155"/>
            <p:cNvSpPr/>
            <p:nvPr/>
          </p:nvSpPr>
          <p:spPr>
            <a:xfrm>
              <a:off x="3952089" y="554014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58" name="Rectangle 157"/>
            <p:cNvSpPr/>
            <p:nvPr/>
          </p:nvSpPr>
          <p:spPr>
            <a:xfrm>
              <a:off x="6062855" y="554004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59" name="Rectangle 158"/>
            <p:cNvSpPr/>
            <p:nvPr/>
          </p:nvSpPr>
          <p:spPr>
            <a:xfrm>
              <a:off x="952902" y="5337445"/>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60" name="Rectangle 159"/>
            <p:cNvSpPr/>
            <p:nvPr/>
          </p:nvSpPr>
          <p:spPr>
            <a:xfrm>
              <a:off x="1845799" y="5338227"/>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61" name="Rectangle 160"/>
            <p:cNvSpPr/>
            <p:nvPr/>
          </p:nvSpPr>
          <p:spPr>
            <a:xfrm>
              <a:off x="4841714" y="5337503"/>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62" name="Straight Connector 161"/>
            <p:cNvCxnSpPr/>
            <p:nvPr/>
          </p:nvCxnSpPr>
          <p:spPr>
            <a:xfrm>
              <a:off x="855854" y="5761284"/>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754356" y="4291703"/>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4" name="Isosceles Triangle 133"/>
            <p:cNvSpPr/>
            <p:nvPr/>
          </p:nvSpPr>
          <p:spPr>
            <a:xfrm rot="10800000">
              <a:off x="7880288" y="432203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764989" y="5344334"/>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 / Comments</a:t>
              </a:r>
              <a:endParaRPr lang="en-US" sz="1050" b="0" dirty="0">
                <a:solidFill>
                  <a:prstClr val="black"/>
                </a:solidFill>
              </a:endParaRPr>
            </a:p>
          </p:txBody>
        </p:sp>
        <p:sp>
          <p:nvSpPr>
            <p:cNvPr id="136" name="Isosceles Triangle 135"/>
            <p:cNvSpPr/>
            <p:nvPr/>
          </p:nvSpPr>
          <p:spPr>
            <a:xfrm rot="10800000">
              <a:off x="7890921" y="537466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ounded Rectangle 213"/>
            <p:cNvSpPr/>
            <p:nvPr/>
          </p:nvSpPr>
          <p:spPr>
            <a:xfrm>
              <a:off x="2660441" y="5817215"/>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7" name="TextBox 20"/>
          <p:cNvSpPr txBox="1"/>
          <p:nvPr/>
        </p:nvSpPr>
        <p:spPr>
          <a:xfrm>
            <a:off x="865127" y="3932845"/>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Tasks</a:t>
            </a:r>
            <a:endParaRPr lang="en-US" sz="1400" b="0" dirty="0">
              <a:solidFill>
                <a:prstClr val="black"/>
              </a:solidFill>
              <a:latin typeface="Calibri" panose="020F0502020204030204"/>
              <a:ea typeface="+mn-ea"/>
            </a:endParaRPr>
          </a:p>
        </p:txBody>
      </p:sp>
      <p:sp>
        <p:nvSpPr>
          <p:cNvPr id="215" name="Isosceles Triangle 214"/>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274" name="Group 273"/>
          <p:cNvGrpSpPr/>
          <p:nvPr/>
        </p:nvGrpSpPr>
        <p:grpSpPr>
          <a:xfrm>
            <a:off x="884886" y="3190790"/>
            <a:ext cx="7398538" cy="733697"/>
            <a:chOff x="884886" y="3190790"/>
            <a:chExt cx="7398538" cy="733697"/>
          </a:xfrm>
        </p:grpSpPr>
        <p:sp>
          <p:nvSpPr>
            <p:cNvPr id="275"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276" name="Rectangle 275"/>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77" name="Rectangle 276"/>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78" name="Rectangle 277"/>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279" name="Rectangle 278"/>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280" name="Rectangle 279"/>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1" name="Rectangle 280"/>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82" name="Isosceles Triangle 281"/>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83" name="Flowchart: Process 28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4" name="Straight Connector 283"/>
            <p:cNvCxnSpPr/>
            <p:nvPr/>
          </p:nvCxnSpPr>
          <p:spPr>
            <a:xfrm flipH="1">
              <a:off x="7519916" y="3296105"/>
              <a:ext cx="7938" cy="55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Isosceles Triangle 284"/>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Isosceles Triangle 285"/>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Process 286"/>
            <p:cNvSpPr/>
            <p:nvPr/>
          </p:nvSpPr>
          <p:spPr>
            <a:xfrm>
              <a:off x="7546373"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Group 287"/>
          <p:cNvGrpSpPr/>
          <p:nvPr/>
        </p:nvGrpSpPr>
        <p:grpSpPr>
          <a:xfrm>
            <a:off x="830212" y="2485592"/>
            <a:ext cx="7436975" cy="675823"/>
            <a:chOff x="830212" y="2485592"/>
            <a:chExt cx="7436975" cy="675823"/>
          </a:xfrm>
        </p:grpSpPr>
        <p:sp>
          <p:nvSpPr>
            <p:cNvPr id="289"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290" name="Rectangle 289"/>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91" name="Rectangle 290"/>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92" name="Rectangle 291"/>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04/11/17:	Not funded yet. Wait for funding to come in</a:t>
              </a:r>
            </a:p>
          </p:txBody>
        </p:sp>
        <p:sp>
          <p:nvSpPr>
            <p:cNvPr id="293" name="Rectangle 292"/>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94" name="Rectangle 293"/>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295" name="Flowchart: Process 294"/>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6" name="Straight Connector 295"/>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Isosceles Triangle 296"/>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Isosceles Triangle 297"/>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0" name="Rectangle 299"/>
          <p:cNvSpPr/>
          <p:nvPr/>
        </p:nvSpPr>
        <p:spPr>
          <a:xfrm>
            <a:off x="1978428" y="2870159"/>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02/13/17:	Work around is to Utilize a subset of the </a:t>
            </a:r>
            <a:r>
              <a:rPr lang="en-US" sz="800" b="0" dirty="0" smtClean="0">
                <a:solidFill>
                  <a:prstClr val="black"/>
                </a:solidFill>
              </a:rPr>
              <a:t>…</a:t>
            </a:r>
            <a:endParaRPr lang="en-US" sz="800" b="0" dirty="0">
              <a:solidFill>
                <a:prstClr val="black"/>
              </a:solidFill>
            </a:endParaRPr>
          </a:p>
        </p:txBody>
      </p:sp>
      <p:sp>
        <p:nvSpPr>
          <p:cNvPr id="301" name="Flowchart: Process 300"/>
          <p:cNvSpPr/>
          <p:nvPr/>
        </p:nvSpPr>
        <p:spPr>
          <a:xfrm>
            <a:off x="1829054" y="28990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Line Callout 1 212"/>
          <p:cNvSpPr/>
          <p:nvPr/>
        </p:nvSpPr>
        <p:spPr>
          <a:xfrm>
            <a:off x="5483894" y="2975272"/>
            <a:ext cx="1342307" cy="612648"/>
          </a:xfrm>
          <a:prstGeom prst="borderCallout1">
            <a:avLst>
              <a:gd name="adj1" fmla="val 42826"/>
              <a:gd name="adj2" fmla="val -6232"/>
              <a:gd name="adj3" fmla="val -138057"/>
              <a:gd name="adj4" fmla="val -13683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Confirm the meaning with Joe.</a:t>
            </a:r>
            <a:endParaRPr lang="en-US" sz="1200" dirty="0">
              <a:solidFill>
                <a:schemeClr val="tx1"/>
              </a:solidFill>
            </a:endParaRPr>
          </a:p>
        </p:txBody>
      </p:sp>
      <p:sp>
        <p:nvSpPr>
          <p:cNvPr id="165" name="Rectangle 164"/>
          <p:cNvSpPr/>
          <p:nvPr/>
        </p:nvSpPr>
        <p:spPr>
          <a:xfrm>
            <a:off x="919209"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166" name="Rectangle 165"/>
          <p:cNvSpPr/>
          <p:nvPr/>
        </p:nvSpPr>
        <p:spPr>
          <a:xfrm>
            <a:off x="1864117" y="6224309"/>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sp>
        <p:nvSpPr>
          <p:cNvPr id="167" name="Rectangle 166"/>
          <p:cNvSpPr/>
          <p:nvPr/>
        </p:nvSpPr>
        <p:spPr>
          <a:xfrm>
            <a:off x="2809025"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68" name="Rectangle 167"/>
          <p:cNvSpPr/>
          <p:nvPr/>
        </p:nvSpPr>
        <p:spPr>
          <a:xfrm>
            <a:off x="3753933"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69" name="Rectangle 168"/>
          <p:cNvSpPr/>
          <p:nvPr/>
        </p:nvSpPr>
        <p:spPr>
          <a:xfrm>
            <a:off x="4698840" y="6235556"/>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Cancel</a:t>
            </a:r>
            <a:endParaRPr lang="en-US" sz="1200" b="0" dirty="0">
              <a:solidFill>
                <a:prstClr val="black"/>
              </a:solidFill>
            </a:endParaRPr>
          </a:p>
        </p:txBody>
      </p:sp>
      <p:sp>
        <p:nvSpPr>
          <p:cNvPr id="170" name="TextBox 26"/>
          <p:cNvSpPr txBox="1"/>
          <p:nvPr/>
        </p:nvSpPr>
        <p:spPr>
          <a:xfrm>
            <a:off x="3008737" y="1635251"/>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71" name="Rectangle 170"/>
          <p:cNvSpPr/>
          <p:nvPr/>
        </p:nvSpPr>
        <p:spPr>
          <a:xfrm>
            <a:off x="3946212" y="16915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72" name="Picture 171"/>
          <p:cNvPicPr>
            <a:picLocks noChangeAspect="1"/>
          </p:cNvPicPr>
          <p:nvPr/>
        </p:nvPicPr>
        <p:blipFill>
          <a:blip r:embed="rId3"/>
          <a:stretch>
            <a:fillRect/>
          </a:stretch>
        </p:blipFill>
        <p:spPr>
          <a:xfrm>
            <a:off x="4702968" y="1690004"/>
            <a:ext cx="120169" cy="140197"/>
          </a:xfrm>
          <a:prstGeom prst="rect">
            <a:avLst/>
          </a:prstGeom>
        </p:spPr>
      </p:pic>
      <p:sp>
        <p:nvSpPr>
          <p:cNvPr id="173" name="TextBox 99"/>
          <p:cNvSpPr txBox="1"/>
          <p:nvPr/>
        </p:nvSpPr>
        <p:spPr>
          <a:xfrm>
            <a:off x="708762" y="1621603"/>
            <a:ext cx="166603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74" name="Rectangle 173"/>
          <p:cNvSpPr/>
          <p:nvPr/>
        </p:nvSpPr>
        <p:spPr>
          <a:xfrm>
            <a:off x="2308271" y="169152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Tree>
    <p:extLst>
      <p:ext uri="{BB962C8B-B14F-4D97-AF65-F5344CB8AC3E}">
        <p14:creationId xmlns:p14="http://schemas.microsoft.com/office/powerpoint/2010/main" val="3699310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7" name="Picture 6"/>
          <p:cNvPicPr>
            <a:picLocks noChangeAspect="1"/>
          </p:cNvPicPr>
          <p:nvPr/>
        </p:nvPicPr>
        <p:blipFill>
          <a:blip r:embed="rId3"/>
          <a:stretch>
            <a:fillRect/>
          </a:stretch>
        </p:blipFill>
        <p:spPr>
          <a:xfrm>
            <a:off x="2668108" y="1534630"/>
            <a:ext cx="3813810" cy="3801428"/>
          </a:xfrm>
          <a:prstGeom prst="rect">
            <a:avLst/>
          </a:prstGeom>
        </p:spPr>
      </p:pic>
      <p:sp>
        <p:nvSpPr>
          <p:cNvPr id="8" name="Action Button: Custom 7">
            <a:hlinkClick r:id="rId4"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5" action="ppaction://hlinksldjump"/>
              </a:rPr>
              <a:t>H</a:t>
            </a:r>
            <a:r>
              <a:rPr lang="en-US" sz="1200" b="1" dirty="0" smtClean="0">
                <a:solidFill>
                  <a:schemeClr val="tx1"/>
                </a:solidFill>
                <a:hlinkClick r:id="rId5" action="ppaction://hlinksldjump"/>
              </a:rPr>
              <a:t>ardware List Entry</a:t>
            </a:r>
            <a:endParaRPr lang="en-US" sz="1200" b="1" dirty="0">
              <a:solidFill>
                <a:schemeClr val="tx1"/>
              </a:solidFill>
            </a:endParaRPr>
          </a:p>
        </p:txBody>
      </p:sp>
    </p:spTree>
    <p:extLst>
      <p:ext uri="{BB962C8B-B14F-4D97-AF65-F5344CB8AC3E}">
        <p14:creationId xmlns:p14="http://schemas.microsoft.com/office/powerpoint/2010/main" val="3020422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Assign Programs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41</a:t>
            </a:fld>
            <a:endParaRPr lang="en-US" dirty="0"/>
          </a:p>
        </p:txBody>
      </p:sp>
      <p:pic>
        <p:nvPicPr>
          <p:cNvPr id="7" name="Picture 6"/>
          <p:cNvPicPr>
            <a:picLocks noChangeAspect="1"/>
          </p:cNvPicPr>
          <p:nvPr/>
        </p:nvPicPr>
        <p:blipFill>
          <a:blip r:embed="rId3"/>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665709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smtClean="0"/>
              <a:t>5/16/2017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42</a:t>
            </a:fld>
            <a:endParaRPr lang="en-US" dirty="0"/>
          </a:p>
        </p:txBody>
      </p:sp>
      <p:pic>
        <p:nvPicPr>
          <p:cNvPr id="7" name="Picture 6"/>
          <p:cNvPicPr>
            <a:picLocks noChangeAspect="1"/>
          </p:cNvPicPr>
          <p:nvPr/>
        </p:nvPicPr>
        <p:blipFill>
          <a:blip r:embed="rId3"/>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766947" y="100886"/>
            <a:ext cx="1610106" cy="1051560"/>
          </a:xfrm>
          <a:prstGeom prst="rect">
            <a:avLst/>
          </a:prstGeom>
        </p:spPr>
      </p:pic>
      <p:pic>
        <p:nvPicPr>
          <p:cNvPr id="10" name="Picture 9"/>
          <p:cNvPicPr>
            <a:picLocks noChangeAspect="1"/>
          </p:cNvPicPr>
          <p:nvPr/>
        </p:nvPicPr>
        <p:blipFill rotWithShape="1">
          <a:blip r:embed="rId5"/>
          <a:srcRect l="38430" t="34166" r="38493" b="46821"/>
          <a:stretch/>
        </p:blipFill>
        <p:spPr>
          <a:xfrm>
            <a:off x="6355901" y="85024"/>
            <a:ext cx="2286000" cy="1024128"/>
          </a:xfrm>
          <a:prstGeom prst="rect">
            <a:avLst/>
          </a:prstGeom>
        </p:spPr>
      </p:pic>
      <p:pic>
        <p:nvPicPr>
          <p:cNvPr id="3" name="Picture 2"/>
          <p:cNvPicPr>
            <a:picLocks noChangeAspect="1"/>
          </p:cNvPicPr>
          <p:nvPr/>
        </p:nvPicPr>
        <p:blipFill>
          <a:blip r:embed="rId6"/>
          <a:stretch>
            <a:fillRect/>
          </a:stretch>
        </p:blipFill>
        <p:spPr>
          <a:xfrm>
            <a:off x="185906" y="3429000"/>
            <a:ext cx="4953000" cy="2971800"/>
          </a:xfrm>
          <a:prstGeom prst="rect">
            <a:avLst/>
          </a:prstGeom>
        </p:spPr>
      </p:pic>
      <p:sp>
        <p:nvSpPr>
          <p:cNvPr id="11" name="Action Button: Custom 10">
            <a:hlinkClick r:id="rId7"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8" action="ppaction://hlinksldjump"/>
              </a:rPr>
              <a:t>H</a:t>
            </a:r>
            <a:r>
              <a:rPr lang="en-US" sz="1200" b="1" dirty="0" smtClean="0">
                <a:solidFill>
                  <a:schemeClr val="tx1"/>
                </a:solidFill>
                <a:hlinkClick r:id="rId8" action="ppaction://hlinksldjump"/>
              </a:rPr>
              <a:t>ardware List Entry</a:t>
            </a:r>
            <a:endParaRPr lang="en-US" sz="1200" b="1" dirty="0">
              <a:solidFill>
                <a:schemeClr val="tx1"/>
              </a:solidFill>
            </a:endParaRPr>
          </a:p>
        </p:txBody>
      </p:sp>
      <p:pic>
        <p:nvPicPr>
          <p:cNvPr id="12" name="Picture 11"/>
          <p:cNvPicPr>
            <a:picLocks noChangeAspect="1"/>
          </p:cNvPicPr>
          <p:nvPr/>
        </p:nvPicPr>
        <p:blipFill>
          <a:blip r:embed="rId9"/>
          <a:stretch>
            <a:fillRect/>
          </a:stretch>
        </p:blipFill>
        <p:spPr>
          <a:xfrm>
            <a:off x="3185160" y="1238091"/>
            <a:ext cx="2773680" cy="2098834"/>
          </a:xfrm>
          <a:prstGeom prst="rect">
            <a:avLst/>
          </a:prstGeom>
        </p:spPr>
      </p:pic>
      <p:sp>
        <p:nvSpPr>
          <p:cNvPr id="13" name="Action Button: Custom 12">
            <a:hlinkClick r:id="rId7" action="ppaction://hlinksldjump" highlightClick="1"/>
          </p:cNvPr>
          <p:cNvSpPr/>
          <p:nvPr/>
        </p:nvSpPr>
        <p:spPr>
          <a:xfrm>
            <a:off x="7086600" y="3860102"/>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10" action="ppaction://hlinksldjump"/>
              </a:rPr>
              <a:t>Approve PCD</a:t>
            </a:r>
            <a:endParaRPr lang="en-US" sz="1200" b="1" dirty="0">
              <a:solidFill>
                <a:schemeClr val="tx1"/>
              </a:solidFill>
            </a:endParaRPr>
          </a:p>
        </p:txBody>
      </p:sp>
    </p:spTree>
    <p:extLst>
      <p:ext uri="{BB962C8B-B14F-4D97-AF65-F5344CB8AC3E}">
        <p14:creationId xmlns:p14="http://schemas.microsoft.com/office/powerpoint/2010/main" val="1620891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43</a:t>
            </a:fld>
            <a:endParaRPr lang="en-US" dirty="0"/>
          </a:p>
        </p:txBody>
      </p:sp>
      <p:pic>
        <p:nvPicPr>
          <p:cNvPr id="4098"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2984297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44</a:t>
            </a:fld>
            <a:endParaRPr lang="en-US" dirty="0"/>
          </a:p>
        </p:txBody>
      </p:sp>
      <p:pic>
        <p:nvPicPr>
          <p:cNvPr id="7" name="Picture 6"/>
          <p:cNvPicPr>
            <a:picLocks noChangeAspect="1"/>
          </p:cNvPicPr>
          <p:nvPr/>
        </p:nvPicPr>
        <p:blipFill>
          <a:blip r:embed="rId3"/>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963265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Backup/Reference</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45</a:t>
            </a:fld>
            <a:endParaRPr lang="en-US"/>
          </a:p>
        </p:txBody>
      </p:sp>
    </p:spTree>
    <p:extLst>
      <p:ext uri="{BB962C8B-B14F-4D97-AF65-F5344CB8AC3E}">
        <p14:creationId xmlns:p14="http://schemas.microsoft.com/office/powerpoint/2010/main" val="1719213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46</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129084" y="2766792"/>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BOM Id</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1992183" y="2776120"/>
            <a:ext cx="104118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Description</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Status</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92490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Comments</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687880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BOM-00877  Sonar Laptop                       Pre-Release      Ready for review MM/DD  </a:t>
            </a:r>
          </a:p>
          <a:p>
            <a:r>
              <a:rPr lang="en-US" sz="1000" dirty="0" smtClean="0">
                <a:latin typeface="Courier New" panose="02070309020205020404" pitchFamily="49" charset="0"/>
                <a:cs typeface="Courier New" panose="02070309020205020404" pitchFamily="49" charset="0"/>
              </a:rPr>
              <a:t>BOM-00101  Wiring Interface Kit               Released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95" name="Group 94"/>
          <p:cNvGrpSpPr/>
          <p:nvPr/>
        </p:nvGrpSpPr>
        <p:grpSpPr>
          <a:xfrm>
            <a:off x="754508" y="986408"/>
            <a:ext cx="7645213" cy="5414392"/>
            <a:chOff x="754508" y="986408"/>
            <a:chExt cx="7645213" cy="5414392"/>
          </a:xfrm>
        </p:grpSpPr>
        <p:cxnSp>
          <p:nvCxnSpPr>
            <p:cNvPr id="96" name="Straight Connector 9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61239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47</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505" y="277450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129084" y="2766792"/>
            <a:ext cx="57631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Level</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2810900" y="2776120"/>
            <a:ext cx="159902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Item Description</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48333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Group</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32948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 of </a:t>
            </a:r>
          </a:p>
          <a:p>
            <a:r>
              <a:rPr lang="en-US" sz="1200" b="1" dirty="0" smtClean="0">
                <a:latin typeface="Courier New" panose="02070309020205020404" pitchFamily="49" charset="0"/>
                <a:cs typeface="Courier New" panose="02070309020205020404" pitchFamily="49" charset="0"/>
              </a:rPr>
              <a:t>Measure</a:t>
            </a:r>
          </a:p>
        </p:txBody>
      </p:sp>
      <p:sp>
        <p:nvSpPr>
          <p:cNvPr id="61" name="TextBox 60"/>
          <p:cNvSpPr txBox="1"/>
          <p:nvPr/>
        </p:nvSpPr>
        <p:spPr>
          <a:xfrm>
            <a:off x="6309851" y="2786706"/>
            <a:ext cx="576312"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Qty</a:t>
            </a:r>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Req"d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557075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     1    N139894-1   Sonar Laptop                 2   Each         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BOM-00101   Wiring Interface Kit         2   Kit          2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3"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78" name="Line Callout 1 77"/>
          <p:cNvSpPr/>
          <p:nvPr/>
        </p:nvSpPr>
        <p:spPr>
          <a:xfrm>
            <a:off x="7431864" y="1834707"/>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Remarks</a:t>
            </a:r>
            <a:endParaRPr lang="en-US" sz="1200"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16" name="Group 15"/>
          <p:cNvGrpSpPr/>
          <p:nvPr/>
        </p:nvGrpSpPr>
        <p:grpSpPr>
          <a:xfrm>
            <a:off x="754508" y="986408"/>
            <a:ext cx="7645213" cy="5414392"/>
            <a:chOff x="754508" y="986408"/>
            <a:chExt cx="7645213" cy="5414392"/>
          </a:xfrm>
        </p:grpSpPr>
        <p:cxnSp>
          <p:nvCxnSpPr>
            <p:cNvPr id="11" name="Straight Connector 1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76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6162"/>
            <a:ext cx="8675150" cy="794899"/>
          </a:xfrm>
        </p:spPr>
        <p:txBody>
          <a:bodyPr/>
          <a:lstStyle/>
          <a:p>
            <a:r>
              <a:rPr lang="en-US" dirty="0"/>
              <a:t>PCD </a:t>
            </a:r>
            <a:r>
              <a:rPr lang="en-US" dirty="0" smtClean="0"/>
              <a:t>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48</a:t>
            </a:fld>
            <a:endParaRPr lang="en-US" dirty="0"/>
          </a:p>
        </p:txBody>
      </p:sp>
      <p:sp>
        <p:nvSpPr>
          <p:cNvPr id="7" name="Rectangle 6"/>
          <p:cNvSpPr/>
          <p:nvPr/>
        </p:nvSpPr>
        <p:spPr>
          <a:xfrm>
            <a:off x="775798" y="957256"/>
            <a:ext cx="7592403" cy="55327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8" name="Flowchart: Process 7"/>
          <p:cNvSpPr/>
          <p:nvPr/>
        </p:nvSpPr>
        <p:spPr>
          <a:xfrm>
            <a:off x="889137" y="1597501"/>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92"/>
          <p:cNvSpPr txBox="1"/>
          <p:nvPr/>
        </p:nvSpPr>
        <p:spPr>
          <a:xfrm>
            <a:off x="2051284" y="1540481"/>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0" name="TextBox 116"/>
          <p:cNvSpPr txBox="1"/>
          <p:nvPr/>
        </p:nvSpPr>
        <p:spPr>
          <a:xfrm>
            <a:off x="3552495" y="1552768"/>
            <a:ext cx="91880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11" name="TextBox 122"/>
          <p:cNvSpPr txBox="1"/>
          <p:nvPr/>
        </p:nvSpPr>
        <p:spPr>
          <a:xfrm>
            <a:off x="5080385" y="1540582"/>
            <a:ext cx="73449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2" name="TextBox 20"/>
          <p:cNvSpPr txBox="1"/>
          <p:nvPr/>
        </p:nvSpPr>
        <p:spPr>
          <a:xfrm>
            <a:off x="1037574" y="1540481"/>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a:t>
            </a:r>
            <a:endParaRPr lang="en-US" sz="1400" b="0" dirty="0">
              <a:solidFill>
                <a:prstClr val="black"/>
              </a:solidFill>
              <a:latin typeface="Calibri" panose="020F0502020204030204"/>
              <a:ea typeface="+mn-ea"/>
            </a:endParaRPr>
          </a:p>
        </p:txBody>
      </p:sp>
      <p:cxnSp>
        <p:nvCxnSpPr>
          <p:cNvPr id="13" name="Straight Connector 12"/>
          <p:cNvCxnSpPr/>
          <p:nvPr/>
        </p:nvCxnSpPr>
        <p:spPr>
          <a:xfrm flipH="1">
            <a:off x="8190314" y="1787015"/>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8210513" y="36077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0800000">
            <a:off x="8202066" y="18177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Process 15"/>
          <p:cNvSpPr/>
          <p:nvPr/>
        </p:nvSpPr>
        <p:spPr>
          <a:xfrm>
            <a:off x="8202066" y="194886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117421" y="1871316"/>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cxnSp>
        <p:nvCxnSpPr>
          <p:cNvPr id="18" name="Straight Connector 17"/>
          <p:cNvCxnSpPr/>
          <p:nvPr/>
        </p:nvCxnSpPr>
        <p:spPr>
          <a:xfrm>
            <a:off x="889095" y="1787015"/>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48520" y="1871332"/>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0" name="Rectangle 19"/>
          <p:cNvSpPr/>
          <p:nvPr/>
        </p:nvSpPr>
        <p:spPr>
          <a:xfrm>
            <a:off x="1117421" y="2103965"/>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1" name="TextBox 20"/>
          <p:cNvSpPr txBox="1"/>
          <p:nvPr/>
        </p:nvSpPr>
        <p:spPr>
          <a:xfrm>
            <a:off x="879244" y="1280038"/>
            <a:ext cx="567816"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User:</a:t>
            </a:r>
            <a:endParaRPr lang="en-US" sz="1400" b="0" dirty="0">
              <a:solidFill>
                <a:prstClr val="black"/>
              </a:solidFill>
              <a:latin typeface="Calibri" panose="020F0502020204030204"/>
              <a:ea typeface="+mn-ea"/>
            </a:endParaRPr>
          </a:p>
        </p:txBody>
      </p:sp>
      <p:sp>
        <p:nvSpPr>
          <p:cNvPr id="24" name="Rectangle 23"/>
          <p:cNvSpPr/>
          <p:nvPr/>
        </p:nvSpPr>
        <p:spPr>
          <a:xfrm>
            <a:off x="1409458" y="1333346"/>
            <a:ext cx="1180422" cy="2011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Joe Smith</a:t>
            </a:r>
            <a:endParaRPr lang="en-US" sz="1400" b="0" dirty="0">
              <a:solidFill>
                <a:prstClr val="black"/>
              </a:solidFill>
            </a:endParaRPr>
          </a:p>
        </p:txBody>
      </p:sp>
      <p:sp>
        <p:nvSpPr>
          <p:cNvPr id="25" name="Rectangle 24"/>
          <p:cNvSpPr/>
          <p:nvPr/>
        </p:nvSpPr>
        <p:spPr>
          <a:xfrm>
            <a:off x="1117421" y="2336614"/>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Reviewer</a:t>
            </a:r>
          </a:p>
        </p:txBody>
      </p:sp>
      <p:sp>
        <p:nvSpPr>
          <p:cNvPr id="26" name="Isosceles Triangle 25"/>
          <p:cNvSpPr/>
          <p:nvPr/>
        </p:nvSpPr>
        <p:spPr>
          <a:xfrm rot="10800000">
            <a:off x="1492012" y="16505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0800000">
            <a:off x="2505533" y="16609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117421" y="256926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9" name="Rectangle 28"/>
          <p:cNvSpPr/>
          <p:nvPr/>
        </p:nvSpPr>
        <p:spPr>
          <a:xfrm>
            <a:off x="1117421" y="2801912"/>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32" name="Rectangle 31"/>
          <p:cNvSpPr/>
          <p:nvPr/>
        </p:nvSpPr>
        <p:spPr>
          <a:xfrm>
            <a:off x="3641603" y="1871881"/>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N00024-15-C-6222</a:t>
            </a:r>
          </a:p>
        </p:txBody>
      </p:sp>
      <p:sp>
        <p:nvSpPr>
          <p:cNvPr id="34" name="Flowchart: Process 33"/>
          <p:cNvSpPr/>
          <p:nvPr/>
        </p:nvSpPr>
        <p:spPr>
          <a:xfrm>
            <a:off x="945509" y="19066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Process 34"/>
          <p:cNvSpPr/>
          <p:nvPr/>
        </p:nvSpPr>
        <p:spPr>
          <a:xfrm>
            <a:off x="949487" y="213930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Process 35"/>
          <p:cNvSpPr/>
          <p:nvPr/>
        </p:nvSpPr>
        <p:spPr>
          <a:xfrm>
            <a:off x="945509" y="237201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Process 36"/>
          <p:cNvSpPr/>
          <p:nvPr/>
        </p:nvSpPr>
        <p:spPr>
          <a:xfrm>
            <a:off x="945509" y="25907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Process 37"/>
          <p:cNvSpPr/>
          <p:nvPr/>
        </p:nvSpPr>
        <p:spPr>
          <a:xfrm>
            <a:off x="945509" y="283134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5173767" y="1864334"/>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Spares</a:t>
            </a:r>
            <a:endParaRPr lang="en-US" sz="1050" b="0" dirty="0">
              <a:solidFill>
                <a:prstClr val="black"/>
              </a:solidFill>
            </a:endParaRPr>
          </a:p>
        </p:txBody>
      </p:sp>
      <p:sp>
        <p:nvSpPr>
          <p:cNvPr id="40" name="TextBox 122"/>
          <p:cNvSpPr txBox="1"/>
          <p:nvPr/>
        </p:nvSpPr>
        <p:spPr>
          <a:xfrm>
            <a:off x="7256898" y="1542060"/>
            <a:ext cx="92832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Due Date</a:t>
            </a:r>
            <a:endParaRPr lang="en-US" sz="1400" b="0" dirty="0">
              <a:solidFill>
                <a:prstClr val="black"/>
              </a:solidFill>
              <a:latin typeface="Calibri" panose="020F0502020204030204"/>
              <a:ea typeface="+mn-ea"/>
            </a:endParaRPr>
          </a:p>
        </p:txBody>
      </p:sp>
      <p:sp>
        <p:nvSpPr>
          <p:cNvPr id="41" name="Rectangle 40"/>
          <p:cNvSpPr/>
          <p:nvPr/>
        </p:nvSpPr>
        <p:spPr>
          <a:xfrm>
            <a:off x="7361334" y="1860545"/>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1/15/17</a:t>
            </a:r>
            <a:endParaRPr lang="en-US" sz="1050" b="0" dirty="0">
              <a:solidFill>
                <a:prstClr val="black"/>
              </a:solidFill>
            </a:endParaRPr>
          </a:p>
        </p:txBody>
      </p:sp>
      <p:sp>
        <p:nvSpPr>
          <p:cNvPr id="42" name="Isosceles Triangle 41"/>
          <p:cNvSpPr/>
          <p:nvPr/>
        </p:nvSpPr>
        <p:spPr>
          <a:xfrm rot="10800000">
            <a:off x="5786800" y="165608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10800000">
            <a:off x="4309197"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8094445" y="16560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148520" y="210396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46" name="Rectangle 45"/>
          <p:cNvSpPr/>
          <p:nvPr/>
        </p:nvSpPr>
        <p:spPr>
          <a:xfrm>
            <a:off x="3641603" y="210451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7" name="Rectangle 46"/>
          <p:cNvSpPr/>
          <p:nvPr/>
        </p:nvSpPr>
        <p:spPr>
          <a:xfrm>
            <a:off x="5173767" y="209696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8" name="Rectangle 47"/>
          <p:cNvSpPr/>
          <p:nvPr/>
        </p:nvSpPr>
        <p:spPr>
          <a:xfrm>
            <a:off x="7361334" y="209317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9" name="Rectangle 48"/>
          <p:cNvSpPr/>
          <p:nvPr/>
        </p:nvSpPr>
        <p:spPr>
          <a:xfrm>
            <a:off x="2148520" y="2344351"/>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0" name="Rectangle 49"/>
          <p:cNvSpPr/>
          <p:nvPr/>
        </p:nvSpPr>
        <p:spPr>
          <a:xfrm>
            <a:off x="3641603" y="2344900"/>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1" name="Rectangle 50"/>
          <p:cNvSpPr/>
          <p:nvPr/>
        </p:nvSpPr>
        <p:spPr>
          <a:xfrm>
            <a:off x="5173767" y="2337353"/>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2" name="Rectangle 51"/>
          <p:cNvSpPr/>
          <p:nvPr/>
        </p:nvSpPr>
        <p:spPr>
          <a:xfrm>
            <a:off x="7361334" y="2333564"/>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3" name="Rectangle 52"/>
          <p:cNvSpPr/>
          <p:nvPr/>
        </p:nvSpPr>
        <p:spPr>
          <a:xfrm>
            <a:off x="2154657" y="257635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4" name="Rectangle 53"/>
          <p:cNvSpPr/>
          <p:nvPr/>
        </p:nvSpPr>
        <p:spPr>
          <a:xfrm>
            <a:off x="3647740" y="257690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5" name="Rectangle 54"/>
          <p:cNvSpPr/>
          <p:nvPr/>
        </p:nvSpPr>
        <p:spPr>
          <a:xfrm>
            <a:off x="5179904" y="256935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6" name="Rectangle 55"/>
          <p:cNvSpPr/>
          <p:nvPr/>
        </p:nvSpPr>
        <p:spPr>
          <a:xfrm>
            <a:off x="7367471" y="256556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7" name="Rectangle 56"/>
          <p:cNvSpPr/>
          <p:nvPr/>
        </p:nvSpPr>
        <p:spPr>
          <a:xfrm>
            <a:off x="2148520" y="2808053"/>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a:t>
            </a:r>
            <a:endParaRPr lang="en-US" sz="1050" b="0" dirty="0">
              <a:solidFill>
                <a:prstClr val="black"/>
              </a:solidFill>
            </a:endParaRPr>
          </a:p>
        </p:txBody>
      </p:sp>
      <p:sp>
        <p:nvSpPr>
          <p:cNvPr id="58" name="Rectangle 57"/>
          <p:cNvSpPr/>
          <p:nvPr/>
        </p:nvSpPr>
        <p:spPr>
          <a:xfrm>
            <a:off x="3641603" y="2808602"/>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9" name="Rectangle 58"/>
          <p:cNvSpPr/>
          <p:nvPr/>
        </p:nvSpPr>
        <p:spPr>
          <a:xfrm>
            <a:off x="5173767" y="2801055"/>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0" name="Rectangle 59"/>
          <p:cNvSpPr/>
          <p:nvPr/>
        </p:nvSpPr>
        <p:spPr>
          <a:xfrm>
            <a:off x="7361334" y="2797266"/>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1" name="Rounded Rectangle 60"/>
          <p:cNvSpPr/>
          <p:nvPr/>
        </p:nvSpPr>
        <p:spPr>
          <a:xfrm>
            <a:off x="7184046" y="617771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62" name="TextBox 61"/>
          <p:cNvSpPr txBox="1"/>
          <p:nvPr/>
        </p:nvSpPr>
        <p:spPr>
          <a:xfrm>
            <a:off x="800822" y="966392"/>
            <a:ext cx="3771178"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600" dirty="0" smtClean="0">
                <a:solidFill>
                  <a:prstClr val="black"/>
                </a:solidFill>
                <a:latin typeface="Calibri" panose="020F0502020204030204"/>
                <a:ea typeface="+mn-ea"/>
              </a:rPr>
              <a:t>PCD Task List</a:t>
            </a:r>
            <a:endParaRPr lang="en-US" sz="1600" dirty="0">
              <a:solidFill>
                <a:prstClr val="black"/>
              </a:solidFill>
              <a:latin typeface="Calibri" panose="020F0502020204030204"/>
              <a:ea typeface="+mn-ea"/>
            </a:endParaRPr>
          </a:p>
        </p:txBody>
      </p:sp>
      <p:sp>
        <p:nvSpPr>
          <p:cNvPr id="63" name="Rectangle 62"/>
          <p:cNvSpPr/>
          <p:nvPr/>
        </p:nvSpPr>
        <p:spPr>
          <a:xfrm>
            <a:off x="1117421" y="303359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64" name="Flowchart: Process 63"/>
          <p:cNvSpPr/>
          <p:nvPr/>
        </p:nvSpPr>
        <p:spPr>
          <a:xfrm>
            <a:off x="945509" y="306302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2148520" y="3039734"/>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ER</a:t>
            </a:r>
            <a:endParaRPr lang="en-US" sz="1050" b="0" dirty="0">
              <a:solidFill>
                <a:prstClr val="black"/>
              </a:solidFill>
            </a:endParaRPr>
          </a:p>
        </p:txBody>
      </p:sp>
      <p:sp>
        <p:nvSpPr>
          <p:cNvPr id="66" name="Rectangle 65"/>
          <p:cNvSpPr/>
          <p:nvPr/>
        </p:nvSpPr>
        <p:spPr>
          <a:xfrm>
            <a:off x="3641603" y="3040283"/>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7" name="Rectangle 66"/>
          <p:cNvSpPr/>
          <p:nvPr/>
        </p:nvSpPr>
        <p:spPr>
          <a:xfrm>
            <a:off x="5173767" y="3032736"/>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8" name="Rectangle 67"/>
          <p:cNvSpPr/>
          <p:nvPr/>
        </p:nvSpPr>
        <p:spPr>
          <a:xfrm>
            <a:off x="7361334" y="3028947"/>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9" name="Rounded Rectangle 68"/>
          <p:cNvSpPr/>
          <p:nvPr/>
        </p:nvSpPr>
        <p:spPr>
          <a:xfrm>
            <a:off x="4020558" y="6169794"/>
            <a:ext cx="101802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Search</a:t>
            </a:r>
            <a:endParaRPr lang="en-US" sz="1200" b="1" dirty="0">
              <a:solidFill>
                <a:schemeClr val="tx1"/>
              </a:solidFill>
            </a:endParaRPr>
          </a:p>
        </p:txBody>
      </p:sp>
      <p:sp>
        <p:nvSpPr>
          <p:cNvPr id="70" name="Rounded Rectangle 69"/>
          <p:cNvSpPr/>
          <p:nvPr/>
        </p:nvSpPr>
        <p:spPr>
          <a:xfrm>
            <a:off x="5347797" y="6177717"/>
            <a:ext cx="1018020" cy="226856"/>
          </a:xfrm>
          <a:prstGeom prst="roundRect">
            <a:avLst/>
          </a:prstGeom>
          <a:solidFill>
            <a:schemeClr val="bg1"/>
          </a:solidFill>
          <a:ln>
            <a:solidFill>
              <a:schemeClr val="tx1"/>
            </a:solidFill>
            <a:prstDash val="dash"/>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Admin</a:t>
            </a:r>
            <a:endParaRPr lang="en-US" sz="1200" b="1" dirty="0">
              <a:solidFill>
                <a:schemeClr val="tx1"/>
              </a:solidFill>
            </a:endParaRPr>
          </a:p>
        </p:txBody>
      </p:sp>
      <p:sp>
        <p:nvSpPr>
          <p:cNvPr id="74" name="TextBox 92"/>
          <p:cNvSpPr txBox="1"/>
          <p:nvPr/>
        </p:nvSpPr>
        <p:spPr>
          <a:xfrm>
            <a:off x="2780734" y="1541955"/>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Action</a:t>
            </a:r>
            <a:endParaRPr lang="en-US" sz="1400" b="0" dirty="0">
              <a:solidFill>
                <a:prstClr val="black"/>
              </a:solidFill>
              <a:latin typeface="Calibri" panose="020F0502020204030204"/>
              <a:ea typeface="+mn-ea"/>
            </a:endParaRPr>
          </a:p>
        </p:txBody>
      </p:sp>
      <p:sp>
        <p:nvSpPr>
          <p:cNvPr id="76" name="Isosceles Triangle 75"/>
          <p:cNvSpPr/>
          <p:nvPr/>
        </p:nvSpPr>
        <p:spPr>
          <a:xfrm rot="10800000">
            <a:off x="3385909"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859673" y="187131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82" name="Rectangle 81"/>
          <p:cNvSpPr/>
          <p:nvPr/>
        </p:nvSpPr>
        <p:spPr>
          <a:xfrm>
            <a:off x="2861100" y="2112177"/>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a:t>
            </a:r>
            <a:endParaRPr lang="en-US" sz="1050" b="0" dirty="0">
              <a:solidFill>
                <a:prstClr val="black"/>
              </a:solidFill>
            </a:endParaRPr>
          </a:p>
        </p:txBody>
      </p:sp>
      <p:sp>
        <p:nvSpPr>
          <p:cNvPr id="83" name="Rectangle 82"/>
          <p:cNvSpPr/>
          <p:nvPr/>
        </p:nvSpPr>
        <p:spPr>
          <a:xfrm>
            <a:off x="2856985" y="2336614"/>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4" name="Rectangle 83"/>
          <p:cNvSpPr/>
          <p:nvPr/>
        </p:nvSpPr>
        <p:spPr>
          <a:xfrm>
            <a:off x="2856526" y="2576338"/>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5" name="Rectangle 84"/>
          <p:cNvSpPr/>
          <p:nvPr/>
        </p:nvSpPr>
        <p:spPr>
          <a:xfrm>
            <a:off x="2857549" y="2801912"/>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a:t>
            </a:r>
            <a:endParaRPr lang="en-US" sz="1050" b="0" dirty="0">
              <a:solidFill>
                <a:prstClr val="black"/>
              </a:solidFill>
            </a:endParaRPr>
          </a:p>
        </p:txBody>
      </p:sp>
      <p:sp>
        <p:nvSpPr>
          <p:cNvPr id="86" name="Rectangle 85"/>
          <p:cNvSpPr/>
          <p:nvPr/>
        </p:nvSpPr>
        <p:spPr>
          <a:xfrm>
            <a:off x="2857549" y="303280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3" name="Action Button: Custom 2">
            <a:hlinkClick r:id="rId3" action="ppaction://hlinksldjump" highlightClick="1"/>
          </p:cNvPr>
          <p:cNvSpPr/>
          <p:nvPr/>
        </p:nvSpPr>
        <p:spPr>
          <a:xfrm>
            <a:off x="893234" y="609735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Go To</a:t>
            </a:r>
            <a:endParaRPr lang="en-US" sz="1200" b="1" dirty="0">
              <a:solidFill>
                <a:schemeClr val="tx1"/>
              </a:solidFill>
            </a:endParaRPr>
          </a:p>
        </p:txBody>
      </p:sp>
      <p:sp>
        <p:nvSpPr>
          <p:cNvPr id="77" name="Action Button: Custom 76">
            <a:hlinkClick r:id="rId3" action="ppaction://hlinksldjump" highlightClick="1"/>
          </p:cNvPr>
          <p:cNvSpPr/>
          <p:nvPr/>
        </p:nvSpPr>
        <p:spPr>
          <a:xfrm>
            <a:off x="2148520" y="60940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 Tasker</a:t>
            </a:r>
            <a:endParaRPr lang="en-US" sz="1200" b="1" dirty="0">
              <a:solidFill>
                <a:schemeClr val="tx1"/>
              </a:solidFill>
            </a:endParaRPr>
          </a:p>
        </p:txBody>
      </p:sp>
      <p:sp>
        <p:nvSpPr>
          <p:cNvPr id="78" name="TextBox 77"/>
          <p:cNvSpPr txBox="1"/>
          <p:nvPr/>
        </p:nvSpPr>
        <p:spPr>
          <a:xfrm>
            <a:off x="2759868" y="1280038"/>
            <a:ext cx="64337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Show</a:t>
            </a:r>
            <a:endParaRPr lang="en-US" sz="1400" b="0" dirty="0">
              <a:solidFill>
                <a:prstClr val="black"/>
              </a:solidFill>
              <a:latin typeface="Calibri" panose="020F0502020204030204"/>
              <a:ea typeface="+mn-ea"/>
            </a:endParaRPr>
          </a:p>
        </p:txBody>
      </p:sp>
      <p:sp>
        <p:nvSpPr>
          <p:cNvPr id="79" name="Rectangle 78"/>
          <p:cNvSpPr/>
          <p:nvPr/>
        </p:nvSpPr>
        <p:spPr>
          <a:xfrm>
            <a:off x="3365641" y="1350602"/>
            <a:ext cx="465214" cy="1666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10</a:t>
            </a:r>
            <a:endParaRPr lang="en-US" sz="1400" b="0" dirty="0">
              <a:solidFill>
                <a:prstClr val="black"/>
              </a:solidFill>
            </a:endParaRPr>
          </a:p>
        </p:txBody>
      </p:sp>
      <p:sp>
        <p:nvSpPr>
          <p:cNvPr id="80" name="Isosceles Triangle 79"/>
          <p:cNvSpPr/>
          <p:nvPr/>
        </p:nvSpPr>
        <p:spPr>
          <a:xfrm rot="10800000">
            <a:off x="3670013" y="138820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788171" y="1280038"/>
            <a:ext cx="70095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entries</a:t>
            </a:r>
            <a:endParaRPr lang="en-US" sz="1400" b="0" dirty="0">
              <a:solidFill>
                <a:prstClr val="black"/>
              </a:solidFill>
              <a:latin typeface="Calibri" panose="020F0502020204030204"/>
              <a:ea typeface="+mn-ea"/>
            </a:endParaRPr>
          </a:p>
        </p:txBody>
      </p:sp>
      <p:grpSp>
        <p:nvGrpSpPr>
          <p:cNvPr id="88" name="Group 87"/>
          <p:cNvGrpSpPr/>
          <p:nvPr/>
        </p:nvGrpSpPr>
        <p:grpSpPr>
          <a:xfrm>
            <a:off x="754508" y="986408"/>
            <a:ext cx="7645213" cy="5414392"/>
            <a:chOff x="754508" y="986408"/>
            <a:chExt cx="7645213" cy="5414392"/>
          </a:xfrm>
        </p:grpSpPr>
        <p:cxnSp>
          <p:nvCxnSpPr>
            <p:cNvPr id="89" name="Straight Connector 88"/>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0104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Task Review/Approve Status</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49</a:t>
            </a:fld>
            <a:endParaRPr lang="en-US" dirty="0"/>
          </a:p>
        </p:txBody>
      </p:sp>
      <p:sp>
        <p:nvSpPr>
          <p:cNvPr id="20" name="Rectangle 19"/>
          <p:cNvSpPr/>
          <p:nvPr/>
        </p:nvSpPr>
        <p:spPr>
          <a:xfrm>
            <a:off x="746359" y="985333"/>
            <a:ext cx="7592403"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307321"/>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Task: </a:t>
            </a:r>
            <a:endParaRPr lang="en-US" sz="1400" b="0" dirty="0">
              <a:solidFill>
                <a:prstClr val="black"/>
              </a:solidFill>
              <a:latin typeface="Calibri" panose="020F0502020204030204"/>
              <a:ea typeface="+mn-ea"/>
            </a:endParaRPr>
          </a:p>
        </p:txBody>
      </p:sp>
      <p:sp>
        <p:nvSpPr>
          <p:cNvPr id="24" name="Rectangle 23"/>
          <p:cNvSpPr/>
          <p:nvPr/>
        </p:nvSpPr>
        <p:spPr>
          <a:xfrm>
            <a:off x="1850622" y="1632800"/>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Sample ER for Approval</a:t>
            </a:r>
            <a:endParaRPr lang="en-US" sz="1050" b="0" dirty="0">
              <a:solidFill>
                <a:prstClr val="black"/>
              </a:solidFill>
            </a:endParaRPr>
          </a:p>
        </p:txBody>
      </p:sp>
      <p:sp>
        <p:nvSpPr>
          <p:cNvPr id="26" name="TextBox 90"/>
          <p:cNvSpPr txBox="1"/>
          <p:nvPr/>
        </p:nvSpPr>
        <p:spPr>
          <a:xfrm>
            <a:off x="1054037" y="2076229"/>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216593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894201"/>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818326"/>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4551858"/>
            <a:ext cx="1104263"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Rework </a:t>
            </a:r>
          </a:p>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4630109"/>
            <a:ext cx="5943832" cy="10185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Add notes here.</a:t>
            </a:r>
            <a:endParaRPr lang="en-US" sz="105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3947906"/>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037615"/>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Sample_ER_File.xlsx</a:t>
            </a:r>
          </a:p>
          <a:p>
            <a:pPr fontAlgn="auto">
              <a:spcBef>
                <a:spcPts val="0"/>
              </a:spcBef>
              <a:spcAft>
                <a:spcPts val="0"/>
              </a:spcAft>
            </a:pPr>
            <a:r>
              <a:rPr lang="en-US" sz="1050" b="0" dirty="0" err="1" smtClean="0">
                <a:solidFill>
                  <a:prstClr val="black"/>
                </a:solidFill>
              </a:rPr>
              <a:t>Sample_ER_for_Project.docu</a:t>
            </a:r>
            <a:endParaRPr lang="en-US" sz="1050" b="0" dirty="0">
              <a:solidFill>
                <a:prstClr val="black"/>
              </a:solidFill>
            </a:endParaRPr>
          </a:p>
        </p:txBody>
      </p:sp>
      <p:cxnSp>
        <p:nvCxnSpPr>
          <p:cNvPr id="52" name="Straight Connector 51"/>
          <p:cNvCxnSpPr/>
          <p:nvPr/>
        </p:nvCxnSpPr>
        <p:spPr>
          <a:xfrm>
            <a:off x="4338481" y="4037615"/>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3532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06361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176946"/>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90"/>
          <p:cNvSpPr txBox="1"/>
          <p:nvPr/>
        </p:nvSpPr>
        <p:spPr>
          <a:xfrm>
            <a:off x="960823" y="2937710"/>
            <a:ext cx="2974019"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srgbClr val="FF0000"/>
                </a:solidFill>
                <a:latin typeface="Calibri" panose="020F0502020204030204"/>
                <a:ea typeface="+mn-ea"/>
              </a:rPr>
              <a:t>Additional elements to be determined</a:t>
            </a:r>
            <a:endParaRPr lang="en-US" sz="1400" b="0" dirty="0">
              <a:solidFill>
                <a:srgbClr val="FF0000"/>
              </a:solidFill>
              <a:latin typeface="Calibri" panose="020F0502020204030204"/>
              <a:ea typeface="+mn-ea"/>
            </a:endParaRPr>
          </a:p>
        </p:txBody>
      </p:sp>
      <p:sp>
        <p:nvSpPr>
          <p:cNvPr id="34" name="Action Button: Custom 33">
            <a:hlinkClick r:id="rId3"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36" name="TextBox 9"/>
          <p:cNvSpPr txBox="1"/>
          <p:nvPr/>
        </p:nvSpPr>
        <p:spPr>
          <a:xfrm>
            <a:off x="1103435" y="1544785"/>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39" name="Rectangle 38"/>
          <p:cNvSpPr/>
          <p:nvPr/>
        </p:nvSpPr>
        <p:spPr>
          <a:xfrm>
            <a:off x="1864798" y="138115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PCD / PR / BOM</a:t>
            </a:r>
            <a:endParaRPr lang="en-US" sz="1050" b="0" dirty="0">
              <a:solidFill>
                <a:prstClr val="black"/>
              </a:solidFill>
            </a:endParaRPr>
          </a:p>
        </p:txBody>
      </p:sp>
      <p:sp>
        <p:nvSpPr>
          <p:cNvPr id="40" name="TextBox 9"/>
          <p:cNvSpPr txBox="1"/>
          <p:nvPr/>
        </p:nvSpPr>
        <p:spPr>
          <a:xfrm>
            <a:off x="4229420" y="1321492"/>
            <a:ext cx="97401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Originator: </a:t>
            </a:r>
            <a:endParaRPr lang="en-US" sz="1400" b="0" dirty="0">
              <a:solidFill>
                <a:prstClr val="black"/>
              </a:solidFill>
              <a:latin typeface="Calibri" panose="020F0502020204030204"/>
              <a:ea typeface="+mn-ea"/>
            </a:endParaRPr>
          </a:p>
        </p:txBody>
      </p:sp>
      <p:sp>
        <p:nvSpPr>
          <p:cNvPr id="43" name="Rectangle 42"/>
          <p:cNvSpPr/>
          <p:nvPr/>
        </p:nvSpPr>
        <p:spPr>
          <a:xfrm>
            <a:off x="5153816" y="1395327"/>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Smith, Joe</a:t>
            </a:r>
            <a:endParaRPr lang="en-US" sz="1050" b="0" dirty="0">
              <a:solidFill>
                <a:prstClr val="black"/>
              </a:solidFill>
            </a:endParaRPr>
          </a:p>
        </p:txBody>
      </p:sp>
      <p:sp>
        <p:nvSpPr>
          <p:cNvPr id="44" name="Action Button: Custom 43">
            <a:hlinkClick r:id="rId3" action="ppaction://hlinksldjump" highlightClick="1"/>
          </p:cNvPr>
          <p:cNvSpPr/>
          <p:nvPr/>
        </p:nvSpPr>
        <p:spPr>
          <a:xfrm>
            <a:off x="4682230" y="410179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View</a:t>
            </a:r>
            <a:endParaRPr lang="en-US" sz="1200" b="1" dirty="0">
              <a:solidFill>
                <a:schemeClr val="tx1"/>
              </a:solidFill>
            </a:endParaRPr>
          </a:p>
        </p:txBody>
      </p:sp>
      <p:grpSp>
        <p:nvGrpSpPr>
          <p:cNvPr id="38" name="Group 37"/>
          <p:cNvGrpSpPr/>
          <p:nvPr/>
        </p:nvGrpSpPr>
        <p:grpSpPr>
          <a:xfrm>
            <a:off x="754508" y="986408"/>
            <a:ext cx="7645213" cy="5414392"/>
            <a:chOff x="754508" y="986408"/>
            <a:chExt cx="7645213" cy="5414392"/>
          </a:xfrm>
        </p:grpSpPr>
        <p:cxnSp>
          <p:nvCxnSpPr>
            <p:cNvPr id="45" name="Straight Connector 44"/>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73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653143"/>
            <a:ext cx="7592403" cy="58896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Entry</a:t>
            </a:r>
            <a:endParaRPr lang="en-US" dirty="0"/>
          </a:p>
        </p:txBody>
      </p:sp>
      <p:sp>
        <p:nvSpPr>
          <p:cNvPr id="5" name="TextBox 4"/>
          <p:cNvSpPr txBox="1"/>
          <p:nvPr/>
        </p:nvSpPr>
        <p:spPr>
          <a:xfrm>
            <a:off x="6866478" y="2002134"/>
            <a:ext cx="62488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Rec ID:</a:t>
            </a:r>
            <a:endParaRPr lang="en-US" sz="1200" b="0" dirty="0">
              <a:solidFill>
                <a:prstClr val="black"/>
              </a:solidFill>
              <a:latin typeface="Calibri" panose="020F0502020204030204"/>
              <a:ea typeface="+mn-ea"/>
            </a:endParaRPr>
          </a:p>
        </p:txBody>
      </p:sp>
      <p:sp>
        <p:nvSpPr>
          <p:cNvPr id="6" name="Rectangle 5"/>
          <p:cNvSpPr/>
          <p:nvPr/>
        </p:nvSpPr>
        <p:spPr>
          <a:xfrm>
            <a:off x="7451806" y="2072053"/>
            <a:ext cx="725714"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999</a:t>
            </a:r>
            <a:endParaRPr lang="en-US" sz="1050" b="0" dirty="0">
              <a:solidFill>
                <a:prstClr val="black"/>
              </a:solidFill>
            </a:endParaRPr>
          </a:p>
        </p:txBody>
      </p:sp>
      <p:sp>
        <p:nvSpPr>
          <p:cNvPr id="7" name="TextBox 9"/>
          <p:cNvSpPr txBox="1"/>
          <p:nvPr/>
        </p:nvSpPr>
        <p:spPr>
          <a:xfrm>
            <a:off x="5312279" y="786254"/>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8" name="Rectangle 7"/>
          <p:cNvSpPr/>
          <p:nvPr/>
        </p:nvSpPr>
        <p:spPr>
          <a:xfrm>
            <a:off x="6019185" y="856173"/>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9" name="TextBox 12"/>
          <p:cNvSpPr txBox="1"/>
          <p:nvPr/>
        </p:nvSpPr>
        <p:spPr>
          <a:xfrm>
            <a:off x="817162" y="2213503"/>
            <a:ext cx="52027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Mod:</a:t>
            </a:r>
            <a:endParaRPr lang="en-US" sz="1200" b="0" dirty="0">
              <a:solidFill>
                <a:prstClr val="black"/>
              </a:solidFill>
              <a:latin typeface="Calibri" panose="020F0502020204030204"/>
              <a:ea typeface="+mn-ea"/>
            </a:endParaRPr>
          </a:p>
        </p:txBody>
      </p:sp>
      <p:sp>
        <p:nvSpPr>
          <p:cNvPr id="10" name="Rectangle 9"/>
          <p:cNvSpPr/>
          <p:nvPr/>
        </p:nvSpPr>
        <p:spPr>
          <a:xfrm>
            <a:off x="1270898"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1" name="TextBox 14"/>
          <p:cNvSpPr txBox="1"/>
          <p:nvPr/>
        </p:nvSpPr>
        <p:spPr>
          <a:xfrm>
            <a:off x="1978554" y="2213503"/>
            <a:ext cx="498855"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SLIN:</a:t>
            </a:r>
            <a:endParaRPr lang="en-US" sz="1200" b="0" dirty="0">
              <a:solidFill>
                <a:prstClr val="black"/>
              </a:solidFill>
              <a:latin typeface="Calibri" panose="020F0502020204030204"/>
              <a:ea typeface="+mn-ea"/>
            </a:endParaRPr>
          </a:p>
        </p:txBody>
      </p:sp>
      <p:sp>
        <p:nvSpPr>
          <p:cNvPr id="12" name="Rectangle 11"/>
          <p:cNvSpPr/>
          <p:nvPr/>
        </p:nvSpPr>
        <p:spPr>
          <a:xfrm>
            <a:off x="2410380"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3" name="TextBox 16"/>
          <p:cNvSpPr txBox="1"/>
          <p:nvPr/>
        </p:nvSpPr>
        <p:spPr>
          <a:xfrm>
            <a:off x="2317238" y="2002134"/>
            <a:ext cx="79053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PL Status:</a:t>
            </a:r>
            <a:endParaRPr lang="en-US" sz="1200" b="0" dirty="0">
              <a:solidFill>
                <a:prstClr val="black"/>
              </a:solidFill>
              <a:latin typeface="Calibri" panose="020F0502020204030204"/>
              <a:ea typeface="+mn-ea"/>
            </a:endParaRPr>
          </a:p>
        </p:txBody>
      </p:sp>
      <p:sp>
        <p:nvSpPr>
          <p:cNvPr id="14" name="Rectangle 13"/>
          <p:cNvSpPr/>
          <p:nvPr/>
        </p:nvSpPr>
        <p:spPr>
          <a:xfrm>
            <a:off x="3070753" y="207205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5" name="TextBox 18"/>
          <p:cNvSpPr txBox="1"/>
          <p:nvPr/>
        </p:nvSpPr>
        <p:spPr>
          <a:xfrm>
            <a:off x="3161527" y="2213503"/>
            <a:ext cx="5259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 Est:</a:t>
            </a:r>
            <a:endParaRPr lang="en-US" sz="1200" b="0" dirty="0">
              <a:solidFill>
                <a:prstClr val="black"/>
              </a:solidFill>
              <a:latin typeface="Calibri" panose="020F0502020204030204"/>
              <a:ea typeface="+mn-ea"/>
            </a:endParaRPr>
          </a:p>
        </p:txBody>
      </p:sp>
      <p:sp>
        <p:nvSpPr>
          <p:cNvPr id="16" name="Rectangle 15"/>
          <p:cNvSpPr/>
          <p:nvPr/>
        </p:nvSpPr>
        <p:spPr>
          <a:xfrm>
            <a:off x="3624013"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endParaRPr lang="en-US" sz="1050" b="0" dirty="0">
              <a:solidFill>
                <a:prstClr val="black"/>
              </a:solidFill>
            </a:endParaRPr>
          </a:p>
        </p:txBody>
      </p:sp>
      <p:sp>
        <p:nvSpPr>
          <p:cNvPr id="19" name="TextBox 22"/>
          <p:cNvSpPr txBox="1"/>
          <p:nvPr/>
        </p:nvSpPr>
        <p:spPr>
          <a:xfrm>
            <a:off x="894107" y="1252989"/>
            <a:ext cx="147841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On Dock/Need Date:</a:t>
            </a:r>
            <a:endParaRPr lang="en-US" sz="1200" b="0" dirty="0">
              <a:solidFill>
                <a:srgbClr val="FF0000"/>
              </a:solidFill>
              <a:latin typeface="Calibri" panose="020F0502020204030204"/>
              <a:ea typeface="+mn-ea"/>
            </a:endParaRPr>
          </a:p>
        </p:txBody>
      </p:sp>
      <p:sp>
        <p:nvSpPr>
          <p:cNvPr id="20" name="Rectangle 19"/>
          <p:cNvSpPr/>
          <p:nvPr/>
        </p:nvSpPr>
        <p:spPr>
          <a:xfrm>
            <a:off x="2331541" y="133793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 name="TextBox 26"/>
          <p:cNvSpPr txBox="1"/>
          <p:nvPr/>
        </p:nvSpPr>
        <p:spPr>
          <a:xfrm>
            <a:off x="2946236" y="1479742"/>
            <a:ext cx="107920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endParaRPr lang="en-US" sz="1200" b="0" dirty="0">
              <a:solidFill>
                <a:srgbClr val="FF0000"/>
              </a:solidFill>
              <a:latin typeface="Calibri" panose="020F0502020204030204"/>
              <a:ea typeface="+mn-ea"/>
            </a:endParaRPr>
          </a:p>
        </p:txBody>
      </p:sp>
      <p:sp>
        <p:nvSpPr>
          <p:cNvPr id="24" name="Rectangle 23"/>
          <p:cNvSpPr/>
          <p:nvPr/>
        </p:nvSpPr>
        <p:spPr>
          <a:xfrm>
            <a:off x="3947956" y="1525815"/>
            <a:ext cx="725714" cy="1371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 name="TextBox 58"/>
          <p:cNvSpPr txBox="1"/>
          <p:nvPr/>
        </p:nvSpPr>
        <p:spPr>
          <a:xfrm>
            <a:off x="784826" y="786254"/>
            <a:ext cx="5437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29" name="Rectangle 28"/>
          <p:cNvSpPr/>
          <p:nvPr/>
        </p:nvSpPr>
        <p:spPr>
          <a:xfrm>
            <a:off x="1288972" y="842275"/>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30" name="Isosceles Triangle 29"/>
          <p:cNvSpPr/>
          <p:nvPr/>
        </p:nvSpPr>
        <p:spPr>
          <a:xfrm rot="10800000">
            <a:off x="3719423" y="210219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919209"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33" name="Rectangle 32"/>
          <p:cNvSpPr/>
          <p:nvPr/>
        </p:nvSpPr>
        <p:spPr>
          <a:xfrm>
            <a:off x="1864117" y="6224309"/>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3071794" y="1335623"/>
            <a:ext cx="120169" cy="140197"/>
          </a:xfrm>
          <a:prstGeom prst="rect">
            <a:avLst/>
          </a:prstGeom>
        </p:spPr>
      </p:pic>
      <p:pic>
        <p:nvPicPr>
          <p:cNvPr id="37" name="Picture 36"/>
          <p:cNvPicPr>
            <a:picLocks noChangeAspect="1"/>
          </p:cNvPicPr>
          <p:nvPr/>
        </p:nvPicPr>
        <p:blipFill>
          <a:blip r:embed="rId3"/>
          <a:stretch>
            <a:fillRect/>
          </a:stretch>
        </p:blipFill>
        <p:spPr>
          <a:xfrm>
            <a:off x="4704712" y="1523504"/>
            <a:ext cx="120169" cy="140197"/>
          </a:xfrm>
          <a:prstGeom prst="rect">
            <a:avLst/>
          </a:prstGeom>
        </p:spPr>
      </p:pic>
      <p:sp>
        <p:nvSpPr>
          <p:cNvPr id="38" name="TextBox 79"/>
          <p:cNvSpPr txBox="1"/>
          <p:nvPr/>
        </p:nvSpPr>
        <p:spPr>
          <a:xfrm>
            <a:off x="3896854" y="2002134"/>
            <a:ext cx="95910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DRW Status:</a:t>
            </a:r>
            <a:endParaRPr lang="en-US" sz="1200" b="0" dirty="0">
              <a:solidFill>
                <a:prstClr val="black"/>
              </a:solidFill>
              <a:latin typeface="Calibri" panose="020F0502020204030204"/>
              <a:ea typeface="+mn-ea"/>
            </a:endParaRPr>
          </a:p>
        </p:txBody>
      </p:sp>
      <p:sp>
        <p:nvSpPr>
          <p:cNvPr id="39" name="Rectangle 38"/>
          <p:cNvSpPr/>
          <p:nvPr/>
        </p:nvSpPr>
        <p:spPr>
          <a:xfrm>
            <a:off x="4864959" y="2072053"/>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0" name="TextBox 81"/>
          <p:cNvSpPr txBox="1"/>
          <p:nvPr/>
        </p:nvSpPr>
        <p:spPr>
          <a:xfrm>
            <a:off x="4324001" y="2213503"/>
            <a:ext cx="590604"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BOM:</a:t>
            </a:r>
            <a:endParaRPr lang="en-US" sz="1200" b="0" dirty="0">
              <a:solidFill>
                <a:prstClr val="black"/>
              </a:solidFill>
              <a:latin typeface="Calibri" panose="020F0502020204030204"/>
              <a:ea typeface="+mn-ea"/>
            </a:endParaRPr>
          </a:p>
        </p:txBody>
      </p:sp>
      <p:sp>
        <p:nvSpPr>
          <p:cNvPr id="41" name="Rectangle 40"/>
          <p:cNvSpPr/>
          <p:nvPr/>
        </p:nvSpPr>
        <p:spPr>
          <a:xfrm>
            <a:off x="4850384"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Select…</a:t>
            </a:r>
          </a:p>
        </p:txBody>
      </p:sp>
      <p:sp>
        <p:nvSpPr>
          <p:cNvPr id="43" name="Isosceles Triangle 42"/>
          <p:cNvSpPr/>
          <p:nvPr/>
        </p:nvSpPr>
        <p:spPr>
          <a:xfrm rot="10800000">
            <a:off x="5482754" y="231355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6104775" y="1035413"/>
            <a:ext cx="721426" cy="27574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Funded:</a:t>
            </a:r>
            <a:endParaRPr lang="en-US" sz="1200" b="0" dirty="0">
              <a:solidFill>
                <a:prstClr val="black"/>
              </a:solidFill>
              <a:latin typeface="Calibri" panose="020F0502020204030204"/>
              <a:ea typeface="+mn-ea"/>
            </a:endParaRPr>
          </a:p>
        </p:txBody>
      </p:sp>
      <p:sp>
        <p:nvSpPr>
          <p:cNvPr id="45" name="Rectangle 44"/>
          <p:cNvSpPr/>
          <p:nvPr/>
        </p:nvSpPr>
        <p:spPr>
          <a:xfrm>
            <a:off x="6778303"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7072890"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3792311" y="1034784"/>
            <a:ext cx="76040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endParaRPr lang="en-US" sz="1200" b="0" dirty="0">
              <a:solidFill>
                <a:srgbClr val="FF0000"/>
              </a:solidFill>
              <a:latin typeface="Calibri" panose="020F0502020204030204"/>
              <a:ea typeface="+mn-ea"/>
            </a:endParaRPr>
          </a:p>
        </p:txBody>
      </p:sp>
      <p:sp>
        <p:nvSpPr>
          <p:cNvPr id="48" name="Rectangle 47"/>
          <p:cNvSpPr/>
          <p:nvPr/>
        </p:nvSpPr>
        <p:spPr>
          <a:xfrm>
            <a:off x="4495367" y="1104703"/>
            <a:ext cx="1596226"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54" name="TextBox 99"/>
          <p:cNvSpPr txBox="1"/>
          <p:nvPr/>
        </p:nvSpPr>
        <p:spPr>
          <a:xfrm>
            <a:off x="7329982" y="1034784"/>
            <a:ext cx="4603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FEA:</a:t>
            </a:r>
            <a:endParaRPr lang="en-US" sz="1200" b="0" dirty="0">
              <a:solidFill>
                <a:prstClr val="black"/>
              </a:solidFill>
              <a:latin typeface="Calibri" panose="020F0502020204030204"/>
              <a:ea typeface="+mn-ea"/>
            </a:endParaRPr>
          </a:p>
        </p:txBody>
      </p:sp>
      <p:sp>
        <p:nvSpPr>
          <p:cNvPr id="55" name="Rectangle 54"/>
          <p:cNvSpPr/>
          <p:nvPr/>
        </p:nvSpPr>
        <p:spPr>
          <a:xfrm>
            <a:off x="7747794" y="110470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8042381"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481110" y="2213503"/>
            <a:ext cx="100251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Next Review:</a:t>
            </a:r>
            <a:endParaRPr lang="en-US" sz="1200" b="0" dirty="0">
              <a:solidFill>
                <a:prstClr val="black"/>
              </a:solidFill>
              <a:latin typeface="Calibri" panose="020F0502020204030204"/>
              <a:ea typeface="+mn-ea"/>
            </a:endParaRPr>
          </a:p>
        </p:txBody>
      </p:sp>
      <p:sp>
        <p:nvSpPr>
          <p:cNvPr id="93" name="Rectangle 92"/>
          <p:cNvSpPr/>
          <p:nvPr/>
        </p:nvSpPr>
        <p:spPr>
          <a:xfrm>
            <a:off x="7438485" y="22834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8194837" y="2281904"/>
            <a:ext cx="120169" cy="140197"/>
          </a:xfrm>
          <a:prstGeom prst="rect">
            <a:avLst/>
          </a:prstGeom>
        </p:spPr>
      </p:pic>
      <p:sp>
        <p:nvSpPr>
          <p:cNvPr id="95" name="Rectangle 94"/>
          <p:cNvSpPr/>
          <p:nvPr/>
        </p:nvSpPr>
        <p:spPr>
          <a:xfrm>
            <a:off x="2809025"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Print</a:t>
            </a:r>
            <a:endParaRPr lang="en-US" sz="1200" b="0" dirty="0">
              <a:solidFill>
                <a:prstClr val="black"/>
              </a:solidFill>
            </a:endParaRPr>
          </a:p>
        </p:txBody>
      </p:sp>
      <p:sp>
        <p:nvSpPr>
          <p:cNvPr id="146" name="Date Placeholder 145"/>
          <p:cNvSpPr>
            <a:spLocks noGrp="1"/>
          </p:cNvSpPr>
          <p:nvPr>
            <p:ph type="dt" sz="half" idx="10"/>
          </p:nvPr>
        </p:nvSpPr>
        <p:spPr/>
        <p:txBody>
          <a:bodyPr/>
          <a:lstStyle/>
          <a:p>
            <a:r>
              <a:rPr lang="en-US" dirty="0" smtClean="0"/>
              <a:t>5/17/17</a:t>
            </a:r>
            <a:endParaRPr lang="en-US" dirty="0"/>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5</a:t>
            </a:fld>
            <a:endParaRPr lang="en-US" dirty="0"/>
          </a:p>
        </p:txBody>
      </p:sp>
      <p:sp>
        <p:nvSpPr>
          <p:cNvPr id="116" name="Rectangle 115"/>
          <p:cNvSpPr/>
          <p:nvPr/>
        </p:nvSpPr>
        <p:spPr>
          <a:xfrm>
            <a:off x="4488356" y="1327862"/>
            <a:ext cx="999833" cy="1371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20" name="TextBox 90"/>
          <p:cNvSpPr txBox="1"/>
          <p:nvPr/>
        </p:nvSpPr>
        <p:spPr>
          <a:xfrm>
            <a:off x="3687870" y="1243202"/>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15" name="Action Button: Custom 114">
            <a:hlinkClick r:id="rId4" action="ppaction://hlinksldjump" highlightClick="1"/>
          </p:cNvPr>
          <p:cNvSpPr/>
          <p:nvPr/>
        </p:nvSpPr>
        <p:spPr>
          <a:xfrm>
            <a:off x="7257742"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Back</a:t>
            </a:r>
            <a:endParaRPr lang="en-US" sz="1200" b="1" dirty="0">
              <a:solidFill>
                <a:schemeClr val="tx1"/>
              </a:solidFill>
            </a:endParaRPr>
          </a:p>
        </p:txBody>
      </p:sp>
      <p:sp>
        <p:nvSpPr>
          <p:cNvPr id="119" name="Action Button: Custom 118">
            <a:hlinkClick r:id="rId4" action="ppaction://hlinksldjump" highlightClick="1"/>
          </p:cNvPr>
          <p:cNvSpPr/>
          <p:nvPr/>
        </p:nvSpPr>
        <p:spPr>
          <a:xfrm>
            <a:off x="5870555" y="616323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Create PCD</a:t>
            </a:r>
            <a:endParaRPr lang="en-US" sz="1200" b="1" dirty="0">
              <a:solidFill>
                <a:schemeClr val="tx1"/>
              </a:solidFill>
            </a:endParaRPr>
          </a:p>
        </p:txBody>
      </p:sp>
      <p:sp>
        <p:nvSpPr>
          <p:cNvPr id="132" name="TextBox 90"/>
          <p:cNvSpPr txBox="1"/>
          <p:nvPr/>
        </p:nvSpPr>
        <p:spPr>
          <a:xfrm>
            <a:off x="830212" y="1034154"/>
            <a:ext cx="90274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PCD Status:</a:t>
            </a:r>
            <a:endParaRPr lang="en-US" sz="1200" b="0" dirty="0">
              <a:solidFill>
                <a:schemeClr val="tx1"/>
              </a:solidFill>
              <a:latin typeface="Calibri" panose="020F0502020204030204"/>
              <a:ea typeface="+mn-ea"/>
            </a:endParaRPr>
          </a:p>
        </p:txBody>
      </p:sp>
      <p:sp>
        <p:nvSpPr>
          <p:cNvPr id="133" name="Rectangle 132"/>
          <p:cNvSpPr/>
          <p:nvPr/>
        </p:nvSpPr>
        <p:spPr>
          <a:xfrm>
            <a:off x="1656679" y="1104073"/>
            <a:ext cx="999833" cy="137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a:solidFill>
                  <a:prstClr val="black"/>
                </a:solidFill>
              </a:rPr>
              <a:t>Select…</a:t>
            </a:r>
            <a:endParaRPr lang="en-US" sz="1050" b="0" dirty="0">
              <a:solidFill>
                <a:prstClr val="black"/>
              </a:solidFill>
            </a:endParaRPr>
          </a:p>
        </p:txBody>
      </p:sp>
      <p:sp>
        <p:nvSpPr>
          <p:cNvPr id="114" name="TextBox 90"/>
          <p:cNvSpPr txBox="1"/>
          <p:nvPr/>
        </p:nvSpPr>
        <p:spPr>
          <a:xfrm>
            <a:off x="775798" y="632612"/>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45" name="TextBox 99"/>
          <p:cNvSpPr txBox="1"/>
          <p:nvPr/>
        </p:nvSpPr>
        <p:spPr>
          <a:xfrm>
            <a:off x="3523707" y="786254"/>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sp>
        <p:nvSpPr>
          <p:cNvPr id="149" name="Rectangle 148"/>
          <p:cNvSpPr/>
          <p:nvPr/>
        </p:nvSpPr>
        <p:spPr>
          <a:xfrm>
            <a:off x="3906174" y="85617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1" name="Isosceles Triangle 150"/>
          <p:cNvSpPr/>
          <p:nvPr/>
        </p:nvSpPr>
        <p:spPr>
          <a:xfrm rot="10800000">
            <a:off x="4200761"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3" name="TextBox 99"/>
          <p:cNvSpPr txBox="1"/>
          <p:nvPr/>
        </p:nvSpPr>
        <p:spPr>
          <a:xfrm>
            <a:off x="2599832" y="1034784"/>
            <a:ext cx="564053"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Hull:</a:t>
            </a:r>
            <a:endParaRPr lang="en-US" sz="1200" b="0" dirty="0">
              <a:solidFill>
                <a:srgbClr val="FF0000"/>
              </a:solidFill>
              <a:latin typeface="Calibri" panose="020F0502020204030204"/>
            </a:endParaRPr>
          </a:p>
        </p:txBody>
      </p:sp>
      <p:sp>
        <p:nvSpPr>
          <p:cNvPr id="184" name="Rectangle 183"/>
          <p:cNvSpPr/>
          <p:nvPr/>
        </p:nvSpPr>
        <p:spPr>
          <a:xfrm>
            <a:off x="3121378" y="1104703"/>
            <a:ext cx="46818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5" name="Isosceles Triangle 184"/>
          <p:cNvSpPr/>
          <p:nvPr/>
        </p:nvSpPr>
        <p:spPr>
          <a:xfrm rot="10800000">
            <a:off x="3500189" y="113484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6" name="TextBox 99"/>
          <p:cNvSpPr txBox="1"/>
          <p:nvPr/>
        </p:nvSpPr>
        <p:spPr>
          <a:xfrm>
            <a:off x="4426404" y="786254"/>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sp>
        <p:nvSpPr>
          <p:cNvPr id="187" name="Rectangle 186"/>
          <p:cNvSpPr/>
          <p:nvPr/>
        </p:nvSpPr>
        <p:spPr>
          <a:xfrm>
            <a:off x="4848517" y="856173"/>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88" name="Isosceles Triangle 187"/>
          <p:cNvSpPr/>
          <p:nvPr/>
        </p:nvSpPr>
        <p:spPr>
          <a:xfrm rot="10800000">
            <a:off x="5229495" y="88631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9" name="TextBox 99"/>
          <p:cNvSpPr txBox="1"/>
          <p:nvPr/>
        </p:nvSpPr>
        <p:spPr>
          <a:xfrm>
            <a:off x="926295" y="1454139"/>
            <a:ext cx="144622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Rectangle 189"/>
          <p:cNvSpPr/>
          <p:nvPr/>
        </p:nvSpPr>
        <p:spPr>
          <a:xfrm>
            <a:off x="2305999" y="153422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365</a:t>
            </a:r>
            <a:endParaRPr lang="en-US" sz="1050" b="0" dirty="0">
              <a:solidFill>
                <a:prstClr val="black"/>
              </a:solidFill>
            </a:endParaRPr>
          </a:p>
        </p:txBody>
      </p:sp>
      <p:sp>
        <p:nvSpPr>
          <p:cNvPr id="192" name="TextBox 26"/>
          <p:cNvSpPr txBox="1"/>
          <p:nvPr/>
        </p:nvSpPr>
        <p:spPr>
          <a:xfrm>
            <a:off x="2996911" y="1796755"/>
            <a:ext cx="102951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 Required:</a:t>
            </a:r>
            <a:endParaRPr lang="en-US" sz="1200" b="0" dirty="0">
              <a:solidFill>
                <a:srgbClr val="FF0000"/>
              </a:solidFill>
              <a:latin typeface="Calibri" panose="020F0502020204030204"/>
              <a:ea typeface="+mn-ea"/>
            </a:endParaRPr>
          </a:p>
        </p:txBody>
      </p:sp>
      <p:sp>
        <p:nvSpPr>
          <p:cNvPr id="193" name="Rectangle 192"/>
          <p:cNvSpPr/>
          <p:nvPr/>
        </p:nvSpPr>
        <p:spPr>
          <a:xfrm>
            <a:off x="3943940" y="1866674"/>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94" name="Picture 193"/>
          <p:cNvPicPr>
            <a:picLocks noChangeAspect="1"/>
          </p:cNvPicPr>
          <p:nvPr/>
        </p:nvPicPr>
        <p:blipFill>
          <a:blip r:embed="rId3"/>
          <a:stretch>
            <a:fillRect/>
          </a:stretch>
        </p:blipFill>
        <p:spPr>
          <a:xfrm>
            <a:off x="4700696" y="1865156"/>
            <a:ext cx="120169" cy="140197"/>
          </a:xfrm>
          <a:prstGeom prst="rect">
            <a:avLst/>
          </a:prstGeom>
        </p:spPr>
      </p:pic>
      <p:sp>
        <p:nvSpPr>
          <p:cNvPr id="195" name="TextBox 99"/>
          <p:cNvSpPr txBox="1"/>
          <p:nvPr/>
        </p:nvSpPr>
        <p:spPr>
          <a:xfrm>
            <a:off x="673725" y="1796755"/>
            <a:ext cx="169879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Delivery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6" name="Rectangle 195"/>
          <p:cNvSpPr/>
          <p:nvPr/>
        </p:nvSpPr>
        <p:spPr>
          <a:xfrm>
            <a:off x="2305999" y="1866674"/>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90</a:t>
            </a:r>
            <a:endParaRPr lang="en-US" sz="1050" b="0" dirty="0">
              <a:solidFill>
                <a:prstClr val="black"/>
              </a:solidFill>
            </a:endParaRPr>
          </a:p>
        </p:txBody>
      </p:sp>
      <p:sp>
        <p:nvSpPr>
          <p:cNvPr id="200" name="TextBox 16"/>
          <p:cNvSpPr txBox="1"/>
          <p:nvPr/>
        </p:nvSpPr>
        <p:spPr>
          <a:xfrm>
            <a:off x="730927" y="2002134"/>
            <a:ext cx="501512"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PN:</a:t>
            </a:r>
            <a:endParaRPr lang="en-US" sz="1200" b="0" dirty="0">
              <a:solidFill>
                <a:prstClr val="black"/>
              </a:solidFill>
              <a:latin typeface="Calibri" panose="020F0502020204030204"/>
              <a:ea typeface="+mn-ea"/>
            </a:endParaRPr>
          </a:p>
        </p:txBody>
      </p:sp>
      <p:sp>
        <p:nvSpPr>
          <p:cNvPr id="201" name="Rectangle 200"/>
          <p:cNvSpPr/>
          <p:nvPr/>
        </p:nvSpPr>
        <p:spPr>
          <a:xfrm>
            <a:off x="1174281" y="2072053"/>
            <a:ext cx="109533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206" name="TextBox 90"/>
          <p:cNvSpPr txBox="1"/>
          <p:nvPr/>
        </p:nvSpPr>
        <p:spPr>
          <a:xfrm>
            <a:off x="4783526" y="1794990"/>
            <a:ext cx="85305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Del Status:</a:t>
            </a:r>
            <a:endParaRPr lang="en-US" sz="1200" b="0" dirty="0">
              <a:solidFill>
                <a:schemeClr val="tx1"/>
              </a:solidFill>
              <a:latin typeface="Calibri" panose="020F0502020204030204"/>
              <a:ea typeface="+mn-ea"/>
            </a:endParaRPr>
          </a:p>
        </p:txBody>
      </p:sp>
      <p:sp>
        <p:nvSpPr>
          <p:cNvPr id="207" name="Rectangle 206"/>
          <p:cNvSpPr/>
          <p:nvPr/>
        </p:nvSpPr>
        <p:spPr>
          <a:xfrm>
            <a:off x="5574674" y="1864908"/>
            <a:ext cx="733338" cy="1477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Select …</a:t>
            </a:r>
            <a:endParaRPr lang="en-US" sz="1050" b="0" dirty="0">
              <a:solidFill>
                <a:schemeClr val="tx1"/>
              </a:solidFill>
            </a:endParaRPr>
          </a:p>
        </p:txBody>
      </p:sp>
      <p:sp>
        <p:nvSpPr>
          <p:cNvPr id="191" name="Rectangle 190"/>
          <p:cNvSpPr/>
          <p:nvPr/>
        </p:nvSpPr>
        <p:spPr>
          <a:xfrm>
            <a:off x="3753933" y="6227540"/>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97" name="Isosceles Triangle 196"/>
          <p:cNvSpPr/>
          <p:nvPr/>
        </p:nvSpPr>
        <p:spPr>
          <a:xfrm rot="10800000">
            <a:off x="6245200" y="18950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8" name="TextBox 87"/>
          <p:cNvSpPr txBox="1"/>
          <p:nvPr/>
        </p:nvSpPr>
        <p:spPr>
          <a:xfrm>
            <a:off x="6255999" y="1436046"/>
            <a:ext cx="74571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MAN PR:</a:t>
            </a:r>
            <a:endParaRPr lang="en-US" sz="1200" b="0" dirty="0">
              <a:solidFill>
                <a:prstClr val="black"/>
              </a:solidFill>
              <a:latin typeface="Calibri" panose="020F0502020204030204"/>
              <a:ea typeface="+mn-ea"/>
            </a:endParaRPr>
          </a:p>
        </p:txBody>
      </p:sp>
      <p:sp>
        <p:nvSpPr>
          <p:cNvPr id="199" name="Rectangle 198"/>
          <p:cNvSpPr/>
          <p:nvPr/>
        </p:nvSpPr>
        <p:spPr>
          <a:xfrm>
            <a:off x="6953819" y="1505336"/>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2" name="Isosceles Triangle 201"/>
          <p:cNvSpPr/>
          <p:nvPr/>
        </p:nvSpPr>
        <p:spPr>
          <a:xfrm rot="10800000">
            <a:off x="7248406" y="15354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3" name="TextBox 87"/>
          <p:cNvSpPr txBox="1"/>
          <p:nvPr/>
        </p:nvSpPr>
        <p:spPr>
          <a:xfrm>
            <a:off x="6312028" y="1653761"/>
            <a:ext cx="698396"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CLW PR:</a:t>
            </a:r>
            <a:endParaRPr lang="en-US" sz="1200" b="0" dirty="0">
              <a:solidFill>
                <a:prstClr val="black"/>
              </a:solidFill>
              <a:latin typeface="Calibri" panose="020F0502020204030204"/>
              <a:ea typeface="+mn-ea"/>
            </a:endParaRPr>
          </a:p>
        </p:txBody>
      </p:sp>
      <p:sp>
        <p:nvSpPr>
          <p:cNvPr id="204" name="Rectangle 203"/>
          <p:cNvSpPr/>
          <p:nvPr/>
        </p:nvSpPr>
        <p:spPr>
          <a:xfrm>
            <a:off x="6962526" y="1777643"/>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a:t>
            </a:r>
          </a:p>
        </p:txBody>
      </p:sp>
      <p:sp>
        <p:nvSpPr>
          <p:cNvPr id="205" name="Isosceles Triangle 204"/>
          <p:cNvSpPr/>
          <p:nvPr/>
        </p:nvSpPr>
        <p:spPr>
          <a:xfrm rot="10800000">
            <a:off x="7257113" y="180778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08" name="Rectangle 207"/>
          <p:cNvSpPr/>
          <p:nvPr/>
        </p:nvSpPr>
        <p:spPr>
          <a:xfrm>
            <a:off x="7427389" y="1504610"/>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09" name="Picture 208"/>
          <p:cNvPicPr>
            <a:picLocks noChangeAspect="1"/>
          </p:cNvPicPr>
          <p:nvPr/>
        </p:nvPicPr>
        <p:blipFill>
          <a:blip r:embed="rId3"/>
          <a:stretch>
            <a:fillRect/>
          </a:stretch>
        </p:blipFill>
        <p:spPr>
          <a:xfrm>
            <a:off x="8183741" y="1502299"/>
            <a:ext cx="120169" cy="140197"/>
          </a:xfrm>
          <a:prstGeom prst="rect">
            <a:avLst/>
          </a:prstGeom>
        </p:spPr>
      </p:pic>
      <p:sp>
        <p:nvSpPr>
          <p:cNvPr id="210" name="Rectangle 209"/>
          <p:cNvSpPr/>
          <p:nvPr/>
        </p:nvSpPr>
        <p:spPr>
          <a:xfrm>
            <a:off x="7427389" y="1776917"/>
            <a:ext cx="725714"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211" name="Picture 210"/>
          <p:cNvPicPr>
            <a:picLocks noChangeAspect="1"/>
          </p:cNvPicPr>
          <p:nvPr/>
        </p:nvPicPr>
        <p:blipFill>
          <a:blip r:embed="rId3"/>
          <a:stretch>
            <a:fillRect/>
          </a:stretch>
        </p:blipFill>
        <p:spPr>
          <a:xfrm>
            <a:off x="8183741" y="1774606"/>
            <a:ext cx="120169" cy="140197"/>
          </a:xfrm>
          <a:prstGeom prst="rect">
            <a:avLst/>
          </a:prstGeom>
        </p:spPr>
      </p:pic>
      <p:sp>
        <p:nvSpPr>
          <p:cNvPr id="212" name="TextBox 87"/>
          <p:cNvSpPr txBox="1"/>
          <p:nvPr/>
        </p:nvSpPr>
        <p:spPr>
          <a:xfrm>
            <a:off x="7419320" y="1258474"/>
            <a:ext cx="65274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200" b="0" u="sng" dirty="0" smtClean="0">
                <a:solidFill>
                  <a:prstClr val="black"/>
                </a:solidFill>
                <a:latin typeface="Calibri" panose="020F0502020204030204"/>
                <a:ea typeface="+mn-ea"/>
              </a:rPr>
              <a:t>Del O/L</a:t>
            </a:r>
            <a:endParaRPr lang="en-US" sz="1200" b="0" u="sng" dirty="0">
              <a:solidFill>
                <a:prstClr val="black"/>
              </a:solidFill>
              <a:latin typeface="Calibri" panose="020F0502020204030204"/>
              <a:ea typeface="+mn-ea"/>
            </a:endParaRPr>
          </a:p>
        </p:txBody>
      </p:sp>
      <p:sp>
        <p:nvSpPr>
          <p:cNvPr id="217" name="Isosceles Triangle 216"/>
          <p:cNvSpPr/>
          <p:nvPr/>
        </p:nvSpPr>
        <p:spPr>
          <a:xfrm rot="10800000">
            <a:off x="6008913" y="1143547"/>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3" name="Group 2"/>
          <p:cNvGrpSpPr/>
          <p:nvPr/>
        </p:nvGrpSpPr>
        <p:grpSpPr>
          <a:xfrm>
            <a:off x="860574" y="3911358"/>
            <a:ext cx="7422851" cy="2175644"/>
            <a:chOff x="877770" y="2383864"/>
            <a:chExt cx="7422851" cy="2175644"/>
          </a:xfrm>
        </p:grpSpPr>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Rounded Rectangle 217"/>
            <p:cNvSpPr/>
            <p:nvPr/>
          </p:nvSpPr>
          <p:spPr>
            <a:xfrm>
              <a:off x="2686567" y="427580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Hardware List</a:t>
              </a:r>
              <a:endParaRPr lang="en-US" sz="1200" b="1" dirty="0">
                <a:solidFill>
                  <a:schemeClr val="tx1"/>
                </a:solidFill>
              </a:endParaRPr>
            </a:p>
          </p:txBody>
        </p:sp>
      </p:grpSp>
      <p:sp>
        <p:nvSpPr>
          <p:cNvPr id="126" name="Isosceles Triangle 125"/>
          <p:cNvSpPr/>
          <p:nvPr/>
        </p:nvSpPr>
        <p:spPr>
          <a:xfrm rot="10800000">
            <a:off x="2594500" y="113048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59" name="Group 58"/>
          <p:cNvGrpSpPr/>
          <p:nvPr/>
        </p:nvGrpSpPr>
        <p:grpSpPr>
          <a:xfrm>
            <a:off x="884886" y="3190790"/>
            <a:ext cx="7398538" cy="733697"/>
            <a:chOff x="884886" y="3190790"/>
            <a:chExt cx="7398538" cy="733697"/>
          </a:xfrm>
        </p:grpSpPr>
        <p:sp>
          <p:nvSpPr>
            <p:cNvPr id="153" name="TextBox 128"/>
            <p:cNvSpPr txBox="1"/>
            <p:nvPr/>
          </p:nvSpPr>
          <p:spPr>
            <a:xfrm>
              <a:off x="884886" y="3190790"/>
              <a:ext cx="808172"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Defined </a:t>
              </a:r>
            </a:p>
            <a:p>
              <a:pPr algn="r" fontAlgn="auto">
                <a:spcBef>
                  <a:spcPts val="0"/>
                </a:spcBef>
                <a:spcAft>
                  <a:spcPts val="0"/>
                </a:spcAft>
              </a:pPr>
              <a:r>
                <a:rPr lang="en-US" sz="1400" b="0" dirty="0" smtClean="0">
                  <a:solidFill>
                    <a:prstClr val="black"/>
                  </a:solidFill>
                  <a:latin typeface="Calibri" panose="020F0502020204030204"/>
                  <a:ea typeface="+mn-ea"/>
                </a:rPr>
                <a:t>Fields:</a:t>
              </a:r>
              <a:endParaRPr lang="en-US" sz="1400" b="0" dirty="0">
                <a:solidFill>
                  <a:prstClr val="black"/>
                </a:solidFill>
                <a:latin typeface="Calibri" panose="020F0502020204030204"/>
                <a:ea typeface="+mn-ea"/>
              </a:endParaRPr>
            </a:p>
          </p:txBody>
        </p:sp>
        <p:sp>
          <p:nvSpPr>
            <p:cNvPr id="144" name="Rectangle 143"/>
            <p:cNvSpPr/>
            <p:nvPr/>
          </p:nvSpPr>
          <p:spPr>
            <a:xfrm>
              <a:off x="1721945" y="3233360"/>
              <a:ext cx="656147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1772924" y="3283042"/>
              <a:ext cx="5885371"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5" name="Rectangle 154"/>
            <p:cNvSpPr/>
            <p:nvPr/>
          </p:nvSpPr>
          <p:spPr>
            <a:xfrm>
              <a:off x="3021367" y="3400213"/>
              <a:ext cx="1394354"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p>
          </p:txBody>
        </p:sp>
        <p:sp>
          <p:nvSpPr>
            <p:cNvPr id="157" name="Rectangle 156"/>
            <p:cNvSpPr/>
            <p:nvPr/>
          </p:nvSpPr>
          <p:spPr>
            <a:xfrm>
              <a:off x="2051122" y="3400213"/>
              <a:ext cx="921345" cy="1393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65" name="Rectangle 164"/>
            <p:cNvSpPr/>
            <p:nvPr/>
          </p:nvSpPr>
          <p:spPr>
            <a:xfrm>
              <a:off x="7743073" y="3299187"/>
              <a:ext cx="478141"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66" name="Rectangle 165"/>
            <p:cNvSpPr/>
            <p:nvPr/>
          </p:nvSpPr>
          <p:spPr>
            <a:xfrm>
              <a:off x="7743073" y="3574778"/>
              <a:ext cx="479439"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67" name="Isosceles Triangle 166"/>
            <p:cNvSpPr/>
            <p:nvPr/>
          </p:nvSpPr>
          <p:spPr>
            <a:xfrm rot="10800000">
              <a:off x="2847350" y="3429158"/>
              <a:ext cx="91334"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73" name="Flowchart: Process 172"/>
            <p:cNvSpPr/>
            <p:nvPr/>
          </p:nvSpPr>
          <p:spPr>
            <a:xfrm>
              <a:off x="1882577" y="3429118"/>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flipH="1">
              <a:off x="7521630"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nvSpPr>
          <p:spPr>
            <a:xfrm>
              <a:off x="7546527"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osceles Triangle 176"/>
            <p:cNvSpPr/>
            <p:nvPr/>
          </p:nvSpPr>
          <p:spPr>
            <a:xfrm rot="10800000">
              <a:off x="7560021"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p:cNvSpPr/>
            <p:nvPr/>
          </p:nvSpPr>
          <p:spPr>
            <a:xfrm>
              <a:off x="7560021"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830212" y="2485592"/>
            <a:ext cx="7436975" cy="675823"/>
            <a:chOff x="830212" y="2485592"/>
            <a:chExt cx="7436975" cy="675823"/>
          </a:xfrm>
        </p:grpSpPr>
        <p:sp>
          <p:nvSpPr>
            <p:cNvPr id="140"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28" name="Rectangle 127"/>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9" name="Rectangle 128"/>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30" name="Rectangle 129"/>
            <p:cNvSpPr/>
            <p:nvPr/>
          </p:nvSpPr>
          <p:spPr>
            <a:xfrm>
              <a:off x="1969721" y="2652444"/>
              <a:ext cx="5486400" cy="161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Enter Remarks…</a:t>
              </a:r>
              <a:endParaRPr lang="en-US" sz="800" b="0" dirty="0">
                <a:solidFill>
                  <a:prstClr val="black"/>
                </a:solidFill>
              </a:endParaRPr>
            </a:p>
          </p:txBody>
        </p:sp>
        <p:sp>
          <p:nvSpPr>
            <p:cNvPr id="134" name="Rectangle 133"/>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35" name="Rectangle 134"/>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38" name="Flowchart: Process 137"/>
            <p:cNvSpPr/>
            <p:nvPr/>
          </p:nvSpPr>
          <p:spPr>
            <a:xfrm>
              <a:off x="1820347" y="26813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Isosceles Triangle 141"/>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Process 151"/>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p:cNvSpPr/>
          <p:nvPr/>
        </p:nvSpPr>
        <p:spPr>
          <a:xfrm>
            <a:off x="4698840" y="6235556"/>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Cancel</a:t>
            </a:r>
            <a:endParaRPr lang="en-US" sz="1200" b="0" dirty="0">
              <a:solidFill>
                <a:prstClr val="black"/>
              </a:solidFill>
            </a:endParaRPr>
          </a:p>
        </p:txBody>
      </p:sp>
      <p:sp>
        <p:nvSpPr>
          <p:cNvPr id="136" name="TextBox 26"/>
          <p:cNvSpPr txBox="1"/>
          <p:nvPr/>
        </p:nvSpPr>
        <p:spPr>
          <a:xfrm>
            <a:off x="3008737" y="1635251"/>
            <a:ext cx="1019959"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Internal RDD:</a:t>
            </a:r>
            <a:endParaRPr lang="en-US" sz="1200" b="0" dirty="0">
              <a:solidFill>
                <a:srgbClr val="FF0000"/>
              </a:solidFill>
              <a:latin typeface="Calibri" panose="020F0502020204030204"/>
              <a:ea typeface="+mn-ea"/>
            </a:endParaRPr>
          </a:p>
        </p:txBody>
      </p:sp>
      <p:sp>
        <p:nvSpPr>
          <p:cNvPr id="137" name="Rectangle 136"/>
          <p:cNvSpPr/>
          <p:nvPr/>
        </p:nvSpPr>
        <p:spPr>
          <a:xfrm>
            <a:off x="3946212" y="1691522"/>
            <a:ext cx="725714"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154" name="Picture 153"/>
          <p:cNvPicPr>
            <a:picLocks noChangeAspect="1"/>
          </p:cNvPicPr>
          <p:nvPr/>
        </p:nvPicPr>
        <p:blipFill>
          <a:blip r:embed="rId3"/>
          <a:stretch>
            <a:fillRect/>
          </a:stretch>
        </p:blipFill>
        <p:spPr>
          <a:xfrm>
            <a:off x="4702968" y="1690004"/>
            <a:ext cx="120169" cy="140197"/>
          </a:xfrm>
          <a:prstGeom prst="rect">
            <a:avLst/>
          </a:prstGeom>
        </p:spPr>
      </p:pic>
      <p:sp>
        <p:nvSpPr>
          <p:cNvPr id="156" name="TextBox 99"/>
          <p:cNvSpPr txBox="1"/>
          <p:nvPr/>
        </p:nvSpPr>
        <p:spPr>
          <a:xfrm>
            <a:off x="708762" y="1621603"/>
            <a:ext cx="166603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Int RDD Lead Time </a:t>
            </a:r>
            <a:r>
              <a:rPr lang="en-US" sz="800" b="0" dirty="0" smtClean="0">
                <a:solidFill>
                  <a:prstClr val="black"/>
                </a:solidFill>
                <a:latin typeface="Calibri" panose="020F0502020204030204"/>
                <a:ea typeface="+mn-ea"/>
              </a:rPr>
              <a:t>(days)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58" name="Rectangle 157"/>
          <p:cNvSpPr/>
          <p:nvPr/>
        </p:nvSpPr>
        <p:spPr>
          <a:xfrm>
            <a:off x="2308271" y="1691522"/>
            <a:ext cx="503059"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Tree>
    <p:extLst>
      <p:ext uri="{BB962C8B-B14F-4D97-AF65-F5344CB8AC3E}">
        <p14:creationId xmlns:p14="http://schemas.microsoft.com/office/powerpoint/2010/main" val="25224498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50</a:t>
            </a:fld>
            <a:endParaRPr lang="en-US" dirty="0"/>
          </a:p>
        </p:txBody>
      </p:sp>
      <p:pic>
        <p:nvPicPr>
          <p:cNvPr id="8" name="Picture 7"/>
          <p:cNvPicPr>
            <a:picLocks noChangeAspect="1"/>
          </p:cNvPicPr>
          <p:nvPr/>
        </p:nvPicPr>
        <p:blipFill>
          <a:blip r:embed="rId3"/>
          <a:stretch>
            <a:fillRect/>
          </a:stretch>
        </p:blipFill>
        <p:spPr>
          <a:xfrm>
            <a:off x="457200" y="1314508"/>
            <a:ext cx="8229600" cy="4474845"/>
          </a:xfrm>
          <a:prstGeom prst="rect">
            <a:avLst/>
          </a:prstGeom>
        </p:spPr>
      </p:pic>
      <p:grpSp>
        <p:nvGrpSpPr>
          <p:cNvPr id="7" name="Group 6"/>
          <p:cNvGrpSpPr/>
          <p:nvPr/>
        </p:nvGrpSpPr>
        <p:grpSpPr>
          <a:xfrm>
            <a:off x="754508" y="986408"/>
            <a:ext cx="7645213" cy="5414392"/>
            <a:chOff x="754508" y="986408"/>
            <a:chExt cx="7645213" cy="5414392"/>
          </a:xfrm>
        </p:grpSpPr>
        <p:cxnSp>
          <p:nvCxnSpPr>
            <p:cNvPr id="9" name="Straight Connector 8"/>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141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dirty="0" smtClean="0"/>
              <a:t>5/10/2017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51</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grpSp>
        <p:nvGrpSpPr>
          <p:cNvPr id="43" name="Group 42"/>
          <p:cNvGrpSpPr/>
          <p:nvPr/>
        </p:nvGrpSpPr>
        <p:grpSpPr>
          <a:xfrm>
            <a:off x="754508" y="986408"/>
            <a:ext cx="7645213" cy="5414392"/>
            <a:chOff x="754508" y="986408"/>
            <a:chExt cx="7645213" cy="5414392"/>
          </a:xfrm>
        </p:grpSpPr>
        <p:cxnSp>
          <p:nvCxnSpPr>
            <p:cNvPr id="44" name="Straight Connector 43"/>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41025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normAutofit/>
          </a:bodyPr>
          <a:lstStyle/>
          <a:p>
            <a:r>
              <a:rPr lang="en-US" dirty="0" smtClean="0"/>
              <a:t>Draft PCD From Task View</a:t>
            </a:r>
            <a:endParaRPr lang="en-US" dirty="0"/>
          </a:p>
        </p:txBody>
      </p:sp>
      <p:sp>
        <p:nvSpPr>
          <p:cNvPr id="4" name="Date Placeholder 3"/>
          <p:cNvSpPr>
            <a:spLocks noGrp="1"/>
          </p:cNvSpPr>
          <p:nvPr>
            <p:ph type="dt" sz="half" idx="10"/>
          </p:nvPr>
        </p:nvSpPr>
        <p:spPr/>
        <p:txBody>
          <a:bodyPr/>
          <a:lstStyle/>
          <a:p>
            <a:r>
              <a:rPr lang="en-US" dirty="0" smtClean="0"/>
              <a:t>5/11/2017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52</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0</a:t>
            </a:r>
            <a:r>
              <a:rPr lang="en-US" sz="1000" dirty="0" smtClean="0"/>
              <a:t>5/09/2017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endParaRPr lang="en-US" sz="1000" b="1" dirty="0"/>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lumMod val="75000"/>
                  </a:schemeClr>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1187754" cy="3563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Mullins, </a:t>
            </a:r>
            <a:r>
              <a:rPr lang="en-US" sz="1000" dirty="0" smtClean="0">
                <a:solidFill>
                  <a:schemeClr val="tx1"/>
                </a:solidFill>
              </a:rPr>
              <a:t>Jeremiyah</a:t>
            </a:r>
          </a:p>
          <a:p>
            <a:r>
              <a:rPr lang="en-US" sz="1000" dirty="0" smtClean="0">
                <a:solidFill>
                  <a:schemeClr val="tx1"/>
                </a:solidFill>
              </a:rPr>
              <a:t>Myers, Janet</a:t>
            </a:r>
            <a:endParaRPr lang="en-US" sz="1000" dirty="0">
              <a:solidFill>
                <a:schemeClr val="tx1"/>
              </a:solidFill>
            </a:endParaRPr>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1714500" y="2471477"/>
            <a:ext cx="1257300" cy="17163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prstClr val="black"/>
                </a:solidFill>
              </a:rPr>
              <a:t>Jones, William L. (P)</a:t>
            </a:r>
            <a:endParaRPr lang="en-US" sz="1000" dirty="0">
              <a:solidFill>
                <a:prstClr val="black"/>
              </a:solidFill>
            </a:endParaRPr>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a:solidFill>
                  <a:prstClr val="black"/>
                </a:solidFill>
              </a:rPr>
              <a:t>Select One…</a:t>
            </a:r>
            <a:endParaRPr lang="en-US" sz="1000" dirty="0">
              <a:solidFill>
                <a:prstClr val="black"/>
              </a:solidFill>
            </a:endParaRPr>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02/01/17</a:t>
            </a:r>
            <a:endParaRPr lang="en-US" sz="1000" dirty="0">
              <a:solidFill>
                <a:schemeClr val="tx1"/>
              </a:solidFill>
            </a:endParaRPr>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Select One…</a:t>
            </a:r>
            <a:endParaRPr lang="en-US" sz="1000" dirty="0">
              <a:solidFill>
                <a:schemeClr val="tx1"/>
              </a:solidFill>
            </a:endParaRPr>
          </a:p>
        </p:txBody>
      </p:sp>
      <p:sp>
        <p:nvSpPr>
          <p:cNvPr id="131" name="Rectangle 130"/>
          <p:cNvSpPr/>
          <p:nvPr/>
        </p:nvSpPr>
        <p:spPr>
          <a:xfrm>
            <a:off x="1520809" y="1643722"/>
            <a:ext cx="2547024" cy="17185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dirty="0">
                <a:solidFill>
                  <a:prstClr val="black"/>
                </a:solidFill>
              </a:rPr>
              <a:t>VA Class (New Con) Delta </a:t>
            </a:r>
            <a:r>
              <a:rPr lang="it-IT" sz="1000" dirty="0" smtClean="0">
                <a:solidFill>
                  <a:prstClr val="black"/>
                </a:solidFill>
              </a:rPr>
              <a:t>Spares</a:t>
            </a:r>
            <a:endParaRPr lang="en-US" sz="1000" dirty="0">
              <a:solidFill>
                <a:prstClr val="black"/>
              </a:solidFill>
            </a:endParaRPr>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Callout 1 40"/>
          <p:cNvSpPr/>
          <p:nvPr/>
        </p:nvSpPr>
        <p:spPr>
          <a:xfrm>
            <a:off x="5158935" y="3890516"/>
            <a:ext cx="1560937" cy="483535"/>
          </a:xfrm>
          <a:prstGeom prst="borderCallout1">
            <a:avLst>
              <a:gd name="adj1" fmla="val 41252"/>
              <a:gd name="adj2" fmla="val -1774"/>
              <a:gd name="adj3" fmla="val 26656"/>
              <a:gd name="adj4" fmla="val -1233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200" dirty="0" smtClean="0">
                <a:solidFill>
                  <a:srgbClr val="FF0000"/>
                </a:solidFill>
              </a:rPr>
              <a:t>ARCI-FY-TI-SEQ</a:t>
            </a:r>
            <a:r>
              <a:rPr lang="en-US" sz="1200" dirty="0">
                <a:solidFill>
                  <a:srgbClr val="FF0000"/>
                </a:solidFill>
              </a:rPr>
              <a:t>#</a:t>
            </a:r>
          </a:p>
        </p:txBody>
      </p:sp>
      <p:sp>
        <p:nvSpPr>
          <p:cNvPr id="42" name="Rectangle 41"/>
          <p:cNvSpPr/>
          <p:nvPr/>
        </p:nvSpPr>
        <p:spPr>
          <a:xfrm>
            <a:off x="5807445" y="1394559"/>
            <a:ext cx="1583955" cy="1693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Mullins, Jeremiyah</a:t>
            </a:r>
            <a:endParaRPr lang="en-US" sz="1000" dirty="0">
              <a:solidFill>
                <a:schemeClr val="tx1"/>
              </a:solidFill>
            </a:endParaRPr>
          </a:p>
        </p:txBody>
      </p:sp>
      <p:sp>
        <p:nvSpPr>
          <p:cNvPr id="43" name="Line Callout 1 42"/>
          <p:cNvSpPr/>
          <p:nvPr/>
        </p:nvSpPr>
        <p:spPr>
          <a:xfrm>
            <a:off x="5158934" y="4462082"/>
            <a:ext cx="3593180" cy="1034302"/>
          </a:xfrm>
          <a:prstGeom prst="borderCallout1">
            <a:avLst>
              <a:gd name="adj1" fmla="val 41252"/>
              <a:gd name="adj2" fmla="val -1774"/>
              <a:gd name="adj3" fmla="val 53651"/>
              <a:gd name="adj4" fmla="val -5862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F0000"/>
                </a:solidFill>
              </a:rPr>
              <a:t>ALL</a:t>
            </a:r>
            <a:r>
              <a:rPr lang="en-US" sz="1200" dirty="0" smtClean="0">
                <a:solidFill>
                  <a:schemeClr val="tx1"/>
                </a:solidFill>
              </a:rPr>
              <a:t> comments and attachments get included in the draft PCD.  The user can removed those that do not apply.</a:t>
            </a:r>
          </a:p>
          <a:p>
            <a:r>
              <a:rPr lang="en-US" sz="1200" dirty="0" smtClean="0">
                <a:solidFill>
                  <a:schemeClr val="tx1"/>
                </a:solidFill>
              </a:rPr>
              <a:t>Changes made to comments  and hardware list get from the draft PCD get made to the source record</a:t>
            </a:r>
            <a:endParaRPr lang="en-US" sz="1200" dirty="0">
              <a:solidFill>
                <a:schemeClr val="tx1"/>
              </a:solidFill>
            </a:endParaRPr>
          </a:p>
        </p:txBody>
      </p:sp>
      <p:sp>
        <p:nvSpPr>
          <p:cNvPr id="44" name="Rounded Rectangle 43"/>
          <p:cNvSpPr/>
          <p:nvPr/>
        </p:nvSpPr>
        <p:spPr>
          <a:xfrm>
            <a:off x="2990782" y="597913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Submit</a:t>
            </a:r>
            <a:endParaRPr lang="en-US" sz="1000" b="1" dirty="0">
              <a:solidFill>
                <a:schemeClr val="tx1"/>
              </a:solidFill>
            </a:endParaRPr>
          </a:p>
        </p:txBody>
      </p:sp>
      <p:grpSp>
        <p:nvGrpSpPr>
          <p:cNvPr id="45" name="Group 44"/>
          <p:cNvGrpSpPr/>
          <p:nvPr/>
        </p:nvGrpSpPr>
        <p:grpSpPr>
          <a:xfrm>
            <a:off x="754508" y="986408"/>
            <a:ext cx="7645213" cy="5414392"/>
            <a:chOff x="754508" y="986408"/>
            <a:chExt cx="7645213" cy="5414392"/>
          </a:xfrm>
        </p:grpSpPr>
        <p:cxnSp>
          <p:nvCxnSpPr>
            <p:cNvPr id="46" name="Straight Connector 4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7493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1"/>
            <a:ext cx="7886700" cy="794899"/>
          </a:xfrm>
        </p:spPr>
        <p:txBody>
          <a:bodyPr/>
          <a:lstStyle/>
          <a:p>
            <a:r>
              <a:rPr lang="en-US" dirty="0" smtClean="0"/>
              <a:t>Hardware List Workflow</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53</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 the task</a:t>
            </a:r>
            <a:endParaRPr lang="en-US" sz="1400" dirty="0">
              <a:solidFill>
                <a:schemeClr val="tx1"/>
              </a:solidFill>
            </a:endParaRPr>
          </a:p>
        </p:txBody>
      </p:sp>
      <p:sp>
        <p:nvSpPr>
          <p:cNvPr id="9" name="Flowchart: Decision 8"/>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11" name="Flowchart: Process 10"/>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2" name="Flowchart: Process 11"/>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5" name="Flowchart: Process 14"/>
          <p:cNvSpPr/>
          <p:nvPr/>
        </p:nvSpPr>
        <p:spPr>
          <a:xfrm>
            <a:off x="7457787" y="137883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a:t>
            </a:r>
          </a:p>
          <a:p>
            <a:pPr algn="ctr"/>
            <a:r>
              <a:rPr lang="en-US" sz="1200" dirty="0" smtClean="0">
                <a:solidFill>
                  <a:schemeClr val="tx1"/>
                </a:solidFill>
              </a:rPr>
              <a:t>Releases</a:t>
            </a:r>
            <a:endParaRPr lang="en-US" sz="1200" dirty="0">
              <a:solidFill>
                <a:schemeClr val="tx1"/>
              </a:solidFill>
            </a:endParaRPr>
          </a:p>
        </p:txBody>
      </p:sp>
      <p:sp>
        <p:nvSpPr>
          <p:cNvPr id="16" name="Flowchart: Process 15"/>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7" name="Flowchart: Process 16"/>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8" name="Flowchart: Process 17"/>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9" name="Flowchart: Decision 18"/>
          <p:cNvSpPr/>
          <p:nvPr/>
        </p:nvSpPr>
        <p:spPr>
          <a:xfrm>
            <a:off x="715856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Releases?</a:t>
            </a:r>
            <a:endParaRPr lang="en-US" sz="1200" dirty="0">
              <a:solidFill>
                <a:schemeClr val="tx1"/>
              </a:solidFill>
            </a:endParaRPr>
          </a:p>
        </p:txBody>
      </p:sp>
      <p:cxnSp>
        <p:nvCxnSpPr>
          <p:cNvPr id="20" name="Straight Arrow Connector 19"/>
          <p:cNvCxnSpPr>
            <a:stCxn id="7" idx="4"/>
            <a:endCxn id="12"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24" name="Straight Arrow Connector 23"/>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a:stCxn id="18" idx="0"/>
            <a:endCxn id="17"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32"/>
          <p:cNvCxnSpPr>
            <a:stCxn id="19" idx="2"/>
            <a:endCxn id="18" idx="2"/>
          </p:cNvCxnSpPr>
          <p:nvPr/>
        </p:nvCxnSpPr>
        <p:spPr>
          <a:xfrm rot="5400000">
            <a:off x="5378989" y="1685073"/>
            <a:ext cx="1049721" cy="433823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5" idx="2"/>
          </p:cNvCxnSpPr>
          <p:nvPr/>
        </p:nvCxnSpPr>
        <p:spPr>
          <a:xfrm flipH="1" flipV="1">
            <a:off x="7914987" y="1744594"/>
            <a:ext cx="157980" cy="76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32"/>
          <p:cNvCxnSpPr>
            <a:stCxn id="12" idx="1"/>
            <a:endCxn id="11"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32"/>
          <p:cNvCxnSpPr>
            <a:stCxn id="18" idx="1"/>
            <a:endCxn id="11"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56" name="TextBox 55"/>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57" name="TextBox 56"/>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58" name="TextBox 57"/>
          <p:cNvSpPr txBox="1"/>
          <p:nvPr/>
        </p:nvSpPr>
        <p:spPr>
          <a:xfrm>
            <a:off x="6384305"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59" name="TextBox 58"/>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60" name="TextBox 59"/>
          <p:cNvSpPr txBox="1"/>
          <p:nvPr/>
        </p:nvSpPr>
        <p:spPr>
          <a:xfrm>
            <a:off x="6799803" y="4305362"/>
            <a:ext cx="1109599" cy="246221"/>
          </a:xfrm>
          <a:prstGeom prst="rect">
            <a:avLst/>
          </a:prstGeom>
          <a:noFill/>
        </p:spPr>
        <p:txBody>
          <a:bodyPr wrap="none" rtlCol="0">
            <a:spAutoFit/>
          </a:bodyPr>
          <a:lstStyle/>
          <a:p>
            <a:pPr algn="ctr"/>
            <a:r>
              <a:rPr lang="en-US" sz="1000" b="1" dirty="0" smtClean="0"/>
              <a:t>Rejected/</a:t>
            </a:r>
            <a:r>
              <a:rPr lang="en-US" sz="1000" b="1" dirty="0" smtClean="0">
                <a:solidFill>
                  <a:srgbClr val="FF0000"/>
                </a:solidFill>
              </a:rPr>
              <a:t>Reopen</a:t>
            </a:r>
            <a:endParaRPr lang="en-US" sz="1000" b="1" dirty="0">
              <a:solidFill>
                <a:srgbClr val="FF0000"/>
              </a:solidFill>
            </a:endParaRPr>
          </a:p>
        </p:txBody>
      </p:sp>
      <p:sp>
        <p:nvSpPr>
          <p:cNvPr id="61" name="TextBox 60"/>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2" name="TextBox 61"/>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63" name="TextBox 62"/>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4" name="TextBox 63"/>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8" name="TextBox 67"/>
          <p:cNvSpPr txBox="1"/>
          <p:nvPr/>
        </p:nvSpPr>
        <p:spPr>
          <a:xfrm>
            <a:off x="7716882" y="2514907"/>
            <a:ext cx="445567" cy="769135"/>
          </a:xfrm>
          <a:prstGeom prst="rect">
            <a:avLst/>
          </a:prstGeom>
          <a:noFill/>
        </p:spPr>
        <p:txBody>
          <a:bodyPr wrap="square" rtlCol="0">
            <a:spAutoFit/>
          </a:bodyPr>
          <a:lstStyle/>
          <a:p>
            <a:r>
              <a:rPr lang="en-US" sz="4400" dirty="0" smtClean="0">
                <a:solidFill>
                  <a:srgbClr val="FF0000"/>
                </a:solidFill>
              </a:rPr>
              <a:t>?</a:t>
            </a:r>
            <a:endParaRPr lang="en-US" sz="4400" dirty="0">
              <a:solidFill>
                <a:srgbClr val="FF0000"/>
              </a:solidFill>
            </a:endParaRPr>
          </a:p>
        </p:txBody>
      </p:sp>
      <p:sp>
        <p:nvSpPr>
          <p:cNvPr id="38" name="TextBox 37"/>
          <p:cNvSpPr txBox="1"/>
          <p:nvPr/>
        </p:nvSpPr>
        <p:spPr>
          <a:xfrm>
            <a:off x="657597" y="3136232"/>
            <a:ext cx="510076" cy="246221"/>
          </a:xfrm>
          <a:prstGeom prst="rect">
            <a:avLst/>
          </a:prstGeom>
          <a:noFill/>
        </p:spPr>
        <p:txBody>
          <a:bodyPr wrap="none" rtlCol="0">
            <a:spAutoFit/>
          </a:bodyPr>
          <a:lstStyle/>
          <a:p>
            <a:pPr algn="ctr"/>
            <a:r>
              <a:rPr lang="en-US" sz="1000" b="1" dirty="0" smtClean="0">
                <a:solidFill>
                  <a:srgbClr val="FF0000"/>
                </a:solidFill>
              </a:rPr>
              <a:t>Copy?</a:t>
            </a:r>
            <a:endParaRPr lang="en-US" sz="1000" b="1" dirty="0">
              <a:solidFill>
                <a:srgbClr val="FF0000"/>
              </a:solidFill>
            </a:endParaRPr>
          </a:p>
        </p:txBody>
      </p:sp>
      <p:grpSp>
        <p:nvGrpSpPr>
          <p:cNvPr id="40" name="Group 39"/>
          <p:cNvGrpSpPr/>
          <p:nvPr/>
        </p:nvGrpSpPr>
        <p:grpSpPr>
          <a:xfrm>
            <a:off x="754508" y="986408"/>
            <a:ext cx="7645213" cy="5414392"/>
            <a:chOff x="754508" y="986408"/>
            <a:chExt cx="7645213" cy="5414392"/>
          </a:xfrm>
        </p:grpSpPr>
        <p:cxnSp>
          <p:nvCxnSpPr>
            <p:cNvPr id="41" name="Straight Connector 4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2465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76" y="1001647"/>
            <a:ext cx="7592403" cy="53885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242357" y="102890"/>
            <a:ext cx="7886700" cy="652749"/>
          </a:xfrm>
        </p:spPr>
        <p:txBody>
          <a:bodyPr>
            <a:normAutofit fontScale="90000"/>
          </a:bodyPr>
          <a:lstStyle/>
          <a:p>
            <a:r>
              <a:rPr lang="en-US" dirty="0"/>
              <a:t>PCD </a:t>
            </a:r>
            <a:r>
              <a:rPr lang="en-US" dirty="0" smtClean="0"/>
              <a:t>Tracker Maintenance</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67054" y="1033966"/>
            <a:ext cx="805543"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8" name="Rectangle 7"/>
          <p:cNvSpPr/>
          <p:nvPr/>
        </p:nvSpPr>
        <p:spPr>
          <a:xfrm>
            <a:off x="3200023" y="111489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47" name="TextBox 90"/>
          <p:cNvSpPr txBox="1"/>
          <p:nvPr/>
        </p:nvSpPr>
        <p:spPr>
          <a:xfrm>
            <a:off x="5609204" y="102553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48" name="Rectangle 47"/>
          <p:cNvSpPr/>
          <p:nvPr/>
        </p:nvSpPr>
        <p:spPr>
          <a:xfrm>
            <a:off x="6379156" y="1115247"/>
            <a:ext cx="1596226" cy="1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118" name="Rounded Rectangle 117"/>
          <p:cNvSpPr/>
          <p:nvPr/>
        </p:nvSpPr>
        <p:spPr>
          <a:xfrm>
            <a:off x="877145"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Task</a:t>
            </a:r>
            <a:endParaRPr lang="en-US" sz="1200" b="1" dirty="0">
              <a:solidFill>
                <a:schemeClr val="tx1"/>
              </a:solidFill>
            </a:endParaRPr>
          </a:p>
        </p:txBody>
      </p:sp>
      <p:sp>
        <p:nvSpPr>
          <p:cNvPr id="126" name="Rounded Rectangle 125"/>
          <p:cNvSpPr/>
          <p:nvPr/>
        </p:nvSpPr>
        <p:spPr>
          <a:xfrm>
            <a:off x="2073507"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Edit</a:t>
            </a:r>
            <a:endParaRPr lang="en-US" sz="1200" b="1" dirty="0">
              <a:solidFill>
                <a:schemeClr val="tx1"/>
              </a:solidFill>
            </a:endParaRPr>
          </a:p>
        </p:txBody>
      </p:sp>
      <p:sp>
        <p:nvSpPr>
          <p:cNvPr id="127" name="Rounded Rectangle 126"/>
          <p:cNvSpPr/>
          <p:nvPr/>
        </p:nvSpPr>
        <p:spPr>
          <a:xfrm>
            <a:off x="5662592"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57" name="Rounded Rectangle 156"/>
          <p:cNvSpPr/>
          <p:nvPr/>
        </p:nvSpPr>
        <p:spPr>
          <a:xfrm>
            <a:off x="3269869"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3" name="Date Placeholder 2"/>
          <p:cNvSpPr>
            <a:spLocks noGrp="1"/>
          </p:cNvSpPr>
          <p:nvPr>
            <p:ph type="dt" sz="half" idx="10"/>
          </p:nvPr>
        </p:nvSpPr>
        <p:spPr/>
        <p:txBody>
          <a:bodyPr/>
          <a:lstStyle/>
          <a:p>
            <a:r>
              <a:rPr lang="en-US" dirty="0" smtClean="0"/>
              <a:t>5/16/17</a:t>
            </a:r>
            <a:endParaRPr lang="en-US" dirty="0"/>
          </a:p>
        </p:txBody>
      </p:sp>
      <p:sp>
        <p:nvSpPr>
          <p:cNvPr id="51" name="Footer Placeholder 50"/>
          <p:cNvSpPr>
            <a:spLocks noGrp="1"/>
          </p:cNvSpPr>
          <p:nvPr>
            <p:ph type="ftr" sz="quarter" idx="11"/>
          </p:nvPr>
        </p:nvSpPr>
        <p:spPr/>
        <p:txBody>
          <a:bodyPr/>
          <a:lstStyle/>
          <a:p>
            <a:endParaRPr lang="en-US" dirty="0"/>
          </a:p>
        </p:txBody>
      </p:sp>
      <p:sp>
        <p:nvSpPr>
          <p:cNvPr id="52" name="Slide Number Placeholder 51"/>
          <p:cNvSpPr>
            <a:spLocks noGrp="1"/>
          </p:cNvSpPr>
          <p:nvPr>
            <p:ph type="sldNum" sz="quarter" idx="12"/>
          </p:nvPr>
        </p:nvSpPr>
        <p:spPr/>
        <p:txBody>
          <a:bodyPr/>
          <a:lstStyle/>
          <a:p>
            <a:fld id="{E7E4F1F3-89CE-45FD-84A5-5DB6D4995480}" type="slidenum">
              <a:rPr lang="en-US" smtClean="0"/>
              <a:t>6</a:t>
            </a:fld>
            <a:endParaRPr lang="en-US" dirty="0"/>
          </a:p>
        </p:txBody>
      </p:sp>
      <p:sp>
        <p:nvSpPr>
          <p:cNvPr id="93" name="Action Button: Custom 92">
            <a:hlinkClick r:id="rId3" action="ppaction://hlinksldjump" highlightClick="1"/>
          </p:cNvPr>
          <p:cNvSpPr/>
          <p:nvPr/>
        </p:nvSpPr>
        <p:spPr>
          <a:xfrm>
            <a:off x="7257742" y="6035658"/>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grpSp>
        <p:nvGrpSpPr>
          <p:cNvPr id="14" name="Group 13"/>
          <p:cNvGrpSpPr/>
          <p:nvPr/>
        </p:nvGrpSpPr>
        <p:grpSpPr>
          <a:xfrm>
            <a:off x="852648" y="1325743"/>
            <a:ext cx="7438845" cy="1907395"/>
            <a:chOff x="863254" y="4041878"/>
            <a:chExt cx="7438845" cy="1907395"/>
          </a:xfrm>
        </p:grpSpPr>
        <p:sp>
          <p:nvSpPr>
            <p:cNvPr id="181" name="Flowchart: Process 180"/>
            <p:cNvSpPr/>
            <p:nvPr/>
          </p:nvSpPr>
          <p:spPr>
            <a:xfrm>
              <a:off x="863254" y="4070429"/>
              <a:ext cx="7438845" cy="187884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42584" y="449432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Task Type</a:t>
              </a:r>
              <a:r>
                <a:rPr lang="en-US" sz="1050" dirty="0">
                  <a:solidFill>
                    <a:srgbClr val="FF0000"/>
                  </a:solidFill>
                </a:rPr>
                <a:t> *</a:t>
              </a:r>
              <a:endParaRPr lang="en-US" sz="1050" b="0" dirty="0">
                <a:solidFill>
                  <a:prstClr val="black"/>
                </a:solidFill>
              </a:endParaRPr>
            </a:p>
          </p:txBody>
        </p:sp>
        <p:sp>
          <p:nvSpPr>
            <p:cNvPr id="130" name="Isosceles Triangle 129"/>
            <p:cNvSpPr/>
            <p:nvPr/>
          </p:nvSpPr>
          <p:spPr>
            <a:xfrm rot="10800000">
              <a:off x="1650060" y="4521785"/>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1" name="Rectangle 130"/>
            <p:cNvSpPr/>
            <p:nvPr/>
          </p:nvSpPr>
          <p:spPr>
            <a:xfrm>
              <a:off x="1881963" y="4508205"/>
              <a:ext cx="839605" cy="1412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r>
                <a:rPr lang="en-US" sz="1050" dirty="0">
                  <a:solidFill>
                    <a:srgbClr val="FF0000"/>
                  </a:solidFill>
                </a:rPr>
                <a:t> *</a:t>
              </a:r>
              <a:endParaRPr lang="en-US" sz="1050" b="0" dirty="0">
                <a:solidFill>
                  <a:prstClr val="black"/>
                </a:solidFill>
              </a:endParaRPr>
            </a:p>
          </p:txBody>
        </p:sp>
        <p:sp>
          <p:nvSpPr>
            <p:cNvPr id="138" name="Isosceles Triangle 137"/>
            <p:cNvSpPr/>
            <p:nvPr/>
          </p:nvSpPr>
          <p:spPr>
            <a:xfrm rot="10800000">
              <a:off x="2603309" y="4531410"/>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0" name="Rectangle 139"/>
            <p:cNvSpPr/>
            <p:nvPr/>
          </p:nvSpPr>
          <p:spPr>
            <a:xfrm>
              <a:off x="4882446" y="4495982"/>
              <a:ext cx="1167650" cy="458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1" name="Rectangle 140"/>
            <p:cNvSpPr/>
            <p:nvPr/>
          </p:nvSpPr>
          <p:spPr>
            <a:xfrm>
              <a:off x="3997537" y="449452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r>
                <a:rPr lang="en-US" sz="1050" dirty="0">
                  <a:solidFill>
                    <a:srgbClr val="FF0000"/>
                  </a:solidFill>
                </a:rPr>
                <a:t> </a:t>
              </a:r>
              <a:endParaRPr lang="en-US" sz="1050" b="0" dirty="0">
                <a:solidFill>
                  <a:prstClr val="black"/>
                </a:solidFill>
              </a:endParaRPr>
            </a:p>
          </p:txBody>
        </p:sp>
        <p:sp>
          <p:nvSpPr>
            <p:cNvPr id="142" name="Isosceles Triangle 141"/>
            <p:cNvSpPr/>
            <p:nvPr/>
          </p:nvSpPr>
          <p:spPr>
            <a:xfrm rot="10800000">
              <a:off x="4709597" y="4531608"/>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5" name="Rectangle 144"/>
            <p:cNvSpPr/>
            <p:nvPr/>
          </p:nvSpPr>
          <p:spPr>
            <a:xfrm>
              <a:off x="6993212" y="4495885"/>
              <a:ext cx="1167650" cy="465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6" name="Rectangle 145"/>
            <p:cNvSpPr/>
            <p:nvPr/>
          </p:nvSpPr>
          <p:spPr>
            <a:xfrm>
              <a:off x="6108303" y="4494427"/>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r>
                <a:rPr lang="en-US" sz="1050" dirty="0">
                  <a:solidFill>
                    <a:srgbClr val="FF0000"/>
                  </a:solidFill>
                </a:rPr>
                <a:t> *</a:t>
              </a:r>
              <a:endParaRPr lang="en-US" sz="1050" b="0" dirty="0">
                <a:solidFill>
                  <a:prstClr val="black"/>
                </a:solidFill>
              </a:endParaRPr>
            </a:p>
          </p:txBody>
        </p:sp>
        <p:sp>
          <p:nvSpPr>
            <p:cNvPr id="147" name="Isosceles Triangle 146"/>
            <p:cNvSpPr/>
            <p:nvPr/>
          </p:nvSpPr>
          <p:spPr>
            <a:xfrm rot="10800000">
              <a:off x="6820364" y="452852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8" name="Rectangle 147"/>
            <p:cNvSpPr/>
            <p:nvPr/>
          </p:nvSpPr>
          <p:spPr>
            <a:xfrm>
              <a:off x="2773888" y="4489508"/>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951790" y="4294430"/>
              <a:ext cx="830320" cy="155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51" name="Rectangle 150"/>
            <p:cNvSpPr/>
            <p:nvPr/>
          </p:nvSpPr>
          <p:spPr>
            <a:xfrm>
              <a:off x="1870646" y="4295213"/>
              <a:ext cx="2963815" cy="137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r>
                <a:rPr lang="en-US" sz="1050" dirty="0">
                  <a:solidFill>
                    <a:srgbClr val="FF0000"/>
                  </a:solidFill>
                </a:rPr>
                <a:t> *</a:t>
              </a:r>
              <a:endParaRPr lang="en-US" sz="1050" b="0" dirty="0">
                <a:solidFill>
                  <a:prstClr val="black"/>
                </a:solidFill>
              </a:endParaRPr>
            </a:p>
          </p:txBody>
        </p:sp>
        <p:sp>
          <p:nvSpPr>
            <p:cNvPr id="152" name="Rectangle 151"/>
            <p:cNvSpPr/>
            <p:nvPr/>
          </p:nvSpPr>
          <p:spPr>
            <a:xfrm>
              <a:off x="4893767" y="429448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r>
                <a:rPr lang="en-US" sz="1050" dirty="0">
                  <a:solidFill>
                    <a:srgbClr val="FF0000"/>
                  </a:solidFill>
                </a:rPr>
                <a:t> *</a:t>
              </a:r>
              <a:endParaRPr lang="en-US" sz="1050" b="0" dirty="0">
                <a:solidFill>
                  <a:prstClr val="black"/>
                </a:solidFill>
              </a:endParaRPr>
            </a:p>
          </p:txBody>
        </p:sp>
        <p:sp>
          <p:nvSpPr>
            <p:cNvPr id="156" name="Isosceles Triangle 155"/>
            <p:cNvSpPr/>
            <p:nvPr/>
          </p:nvSpPr>
          <p:spPr>
            <a:xfrm rot="10800000">
              <a:off x="5589964" y="433553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1" name="Rounded Rectangle 160"/>
            <p:cNvSpPr/>
            <p:nvPr/>
          </p:nvSpPr>
          <p:spPr>
            <a:xfrm>
              <a:off x="2056370" y="4729006"/>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3" name="Rounded Rectangle 162"/>
            <p:cNvSpPr/>
            <p:nvPr/>
          </p:nvSpPr>
          <p:spPr>
            <a:xfrm>
              <a:off x="6283633" y="4730488"/>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5" name="Rounded Rectangle 164"/>
            <p:cNvSpPr/>
            <p:nvPr/>
          </p:nvSpPr>
          <p:spPr>
            <a:xfrm>
              <a:off x="4154460" y="4731969"/>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6" name="Flowchart: Process 165"/>
            <p:cNvSpPr/>
            <p:nvPr/>
          </p:nvSpPr>
          <p:spPr>
            <a:xfrm>
              <a:off x="2818011" y="453697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914622" y="45384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916096" y="46908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916096" y="48330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7020112" y="45399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7021586" y="46923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7021586" y="483449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26"/>
            <p:cNvSpPr txBox="1"/>
            <p:nvPr/>
          </p:nvSpPr>
          <p:spPr>
            <a:xfrm>
              <a:off x="6079758" y="4230146"/>
              <a:ext cx="1284515" cy="253916"/>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Required By: </a:t>
              </a:r>
              <a:endParaRPr lang="en-US" sz="1050" b="0" dirty="0">
                <a:solidFill>
                  <a:prstClr val="black"/>
                </a:solidFill>
                <a:latin typeface="Calibri" panose="020F0502020204030204"/>
                <a:ea typeface="+mn-ea"/>
              </a:endParaRPr>
            </a:p>
          </p:txBody>
        </p:sp>
        <p:sp>
          <p:nvSpPr>
            <p:cNvPr id="120" name="Rectangle 119"/>
            <p:cNvSpPr/>
            <p:nvPr/>
          </p:nvSpPr>
          <p:spPr>
            <a:xfrm>
              <a:off x="7284445" y="42884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2/1/17</a:t>
              </a:r>
              <a:r>
                <a:rPr lang="en-US" sz="1050" dirty="0">
                  <a:solidFill>
                    <a:srgbClr val="FF0000"/>
                  </a:solidFill>
                </a:rPr>
                <a:t> *</a:t>
              </a:r>
              <a:endParaRPr lang="en-US" sz="1050" b="0" dirty="0">
                <a:solidFill>
                  <a:prstClr val="black"/>
                </a:solidFill>
              </a:endParaRPr>
            </a:p>
          </p:txBody>
        </p:sp>
        <p:pic>
          <p:nvPicPr>
            <p:cNvPr id="143" name="Picture 142"/>
            <p:cNvPicPr>
              <a:picLocks noChangeAspect="1"/>
            </p:cNvPicPr>
            <p:nvPr/>
          </p:nvPicPr>
          <p:blipFill>
            <a:blip r:embed="rId5"/>
            <a:stretch>
              <a:fillRect/>
            </a:stretch>
          </p:blipFill>
          <p:spPr>
            <a:xfrm>
              <a:off x="8041201" y="4286146"/>
              <a:ext cx="120169" cy="140197"/>
            </a:xfrm>
            <a:prstGeom prst="rect">
              <a:avLst/>
            </a:prstGeom>
          </p:spPr>
        </p:pic>
        <p:sp>
          <p:nvSpPr>
            <p:cNvPr id="95" name="TextBox 90"/>
            <p:cNvSpPr txBox="1"/>
            <p:nvPr/>
          </p:nvSpPr>
          <p:spPr>
            <a:xfrm>
              <a:off x="934960" y="5317529"/>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50" dirty="0" smtClean="0">
                  <a:solidFill>
                    <a:prstClr val="black"/>
                  </a:solidFill>
                  <a:latin typeface="Calibri" panose="020F0502020204030204"/>
                  <a:ea typeface="+mn-ea"/>
                </a:rPr>
                <a:t>Attachments:</a:t>
              </a:r>
              <a:endParaRPr lang="en-US" sz="1050" dirty="0">
                <a:solidFill>
                  <a:prstClr val="black"/>
                </a:solidFill>
                <a:latin typeface="Calibri" panose="020F0502020204030204"/>
                <a:ea typeface="+mn-ea"/>
              </a:endParaRPr>
            </a:p>
          </p:txBody>
        </p:sp>
        <p:sp>
          <p:nvSpPr>
            <p:cNvPr id="97" name="Rectangle 96"/>
            <p:cNvSpPr/>
            <p:nvPr/>
          </p:nvSpPr>
          <p:spPr>
            <a:xfrm>
              <a:off x="937688" y="5526184"/>
              <a:ext cx="2663443" cy="369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   LVA 790 Additional ABF </a:t>
              </a:r>
              <a:r>
                <a:rPr lang="en-US" sz="900" b="0" dirty="0" err="1" smtClean="0">
                  <a:solidFill>
                    <a:prstClr val="black"/>
                  </a:solidFill>
                </a:rPr>
                <a:t>Delta_HW</a:t>
              </a:r>
              <a:r>
                <a:rPr lang="en-US" sz="900" b="0" dirty="0">
                  <a:solidFill>
                    <a:prstClr val="black"/>
                  </a:solidFill>
                </a:rPr>
                <a:t> </a:t>
              </a:r>
              <a:r>
                <a:rPr lang="en-US" sz="900" b="0" dirty="0" smtClean="0">
                  <a:solidFill>
                    <a:prstClr val="black"/>
                  </a:solidFill>
                </a:rPr>
                <a:t>List_790_v02</a:t>
              </a:r>
              <a:endParaRPr lang="en-US" sz="900" b="0" dirty="0">
                <a:solidFill>
                  <a:prstClr val="black"/>
                </a:solidFill>
              </a:endParaRPr>
            </a:p>
          </p:txBody>
        </p:sp>
        <p:cxnSp>
          <p:nvCxnSpPr>
            <p:cNvPr id="111" name="Straight Connector 110"/>
            <p:cNvCxnSpPr/>
            <p:nvPr/>
          </p:nvCxnSpPr>
          <p:spPr>
            <a:xfrm flipH="1">
              <a:off x="3423950" y="5526184"/>
              <a:ext cx="121" cy="36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3466881" y="579932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p:cNvSpPr/>
            <p:nvPr/>
          </p:nvSpPr>
          <p:spPr>
            <a:xfrm rot="10800000">
              <a:off x="3458434" y="5552179"/>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3458434" y="5665515"/>
              <a:ext cx="91440" cy="96762"/>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Custom 134">
              <a:hlinkClick r:id="rId3" action="ppaction://hlinksldjump" highlightClick="1"/>
            </p:cNvPr>
            <p:cNvSpPr/>
            <p:nvPr/>
          </p:nvSpPr>
          <p:spPr>
            <a:xfrm>
              <a:off x="3703861" y="5458413"/>
              <a:ext cx="539515" cy="24392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Add</a:t>
              </a:r>
              <a:endParaRPr lang="en-US" sz="1200" b="1" dirty="0">
                <a:solidFill>
                  <a:schemeClr val="tx1"/>
                </a:solidFill>
              </a:endParaRPr>
            </a:p>
          </p:txBody>
        </p:sp>
        <p:sp>
          <p:nvSpPr>
            <p:cNvPr id="176" name="TextBox 90"/>
            <p:cNvSpPr txBox="1"/>
            <p:nvPr/>
          </p:nvSpPr>
          <p:spPr>
            <a:xfrm>
              <a:off x="919464" y="4041878"/>
              <a:ext cx="1055800" cy="261610"/>
            </a:xfrm>
            <a:prstGeom prst="rect">
              <a:avLst/>
            </a:prstGeom>
            <a:noFill/>
          </p:spPr>
          <p:txBody>
            <a:bodyPr wrap="squar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10" name="Rectangle 109"/>
            <p:cNvSpPr/>
            <p:nvPr/>
          </p:nvSpPr>
          <p:spPr>
            <a:xfrm>
              <a:off x="4735109" y="5522906"/>
              <a:ext cx="2955395" cy="373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457200" indent="-457200" fontAlgn="auto">
                <a:spcBef>
                  <a:spcPts val="0"/>
                </a:spcBef>
                <a:spcAft>
                  <a:spcPts val="0"/>
                </a:spcAft>
                <a:tabLst>
                  <a:tab pos="574675" algn="l"/>
                </a:tabLst>
              </a:pPr>
              <a:r>
                <a:rPr lang="en-US" sz="900" b="0" dirty="0" smtClean="0">
                  <a:solidFill>
                    <a:prstClr val="black"/>
                  </a:solidFill>
                </a:rPr>
                <a:t>   4/11/17:	Not </a:t>
              </a:r>
              <a:r>
                <a:rPr lang="en-US" sz="900" b="0" dirty="0">
                  <a:solidFill>
                    <a:prstClr val="black"/>
                  </a:solidFill>
                </a:rPr>
                <a:t>funded yet. Wait for funding to come in</a:t>
              </a:r>
            </a:p>
            <a:p>
              <a:pPr marL="457200" indent="-457200" fontAlgn="auto">
                <a:spcBef>
                  <a:spcPts val="0"/>
                </a:spcBef>
                <a:spcAft>
                  <a:spcPts val="0"/>
                </a:spcAft>
                <a:tabLst>
                  <a:tab pos="574675" algn="l"/>
                </a:tabLst>
              </a:pPr>
              <a:r>
                <a:rPr lang="en-US" sz="900" b="0" dirty="0" smtClean="0">
                  <a:solidFill>
                    <a:prstClr val="black"/>
                  </a:solidFill>
                </a:rPr>
                <a:t>   2/13/17:	Work </a:t>
              </a:r>
              <a:r>
                <a:rPr lang="en-US" sz="900" b="0" dirty="0">
                  <a:solidFill>
                    <a:prstClr val="black"/>
                  </a:solidFill>
                </a:rPr>
                <a:t>around is to Utilize a subset of the </a:t>
              </a:r>
              <a:r>
                <a:rPr lang="en-US" sz="900" b="0" dirty="0" smtClean="0">
                  <a:solidFill>
                    <a:prstClr val="black"/>
                  </a:solidFill>
                </a:rPr>
                <a:t>SSN</a:t>
              </a:r>
              <a:endParaRPr lang="en-US" sz="900" b="0" dirty="0">
                <a:solidFill>
                  <a:prstClr val="black"/>
                </a:solidFill>
              </a:endParaRPr>
            </a:p>
          </p:txBody>
        </p:sp>
        <p:cxnSp>
          <p:nvCxnSpPr>
            <p:cNvPr id="136" name="Straight Connector 135"/>
            <p:cNvCxnSpPr/>
            <p:nvPr/>
          </p:nvCxnSpPr>
          <p:spPr>
            <a:xfrm>
              <a:off x="7564198" y="5518202"/>
              <a:ext cx="9194" cy="391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Isosceles Triangle 176"/>
            <p:cNvSpPr/>
            <p:nvPr/>
          </p:nvSpPr>
          <p:spPr>
            <a:xfrm>
              <a:off x="7586228" y="578497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Isosceles Triangle 177"/>
            <p:cNvSpPr/>
            <p:nvPr/>
          </p:nvSpPr>
          <p:spPr>
            <a:xfrm rot="10800000">
              <a:off x="7586659" y="55566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Process 178"/>
            <p:cNvSpPr/>
            <p:nvPr/>
          </p:nvSpPr>
          <p:spPr>
            <a:xfrm>
              <a:off x="7577034" y="568776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a:off x="7777354" y="5543032"/>
              <a:ext cx="435718" cy="16178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Add</a:t>
              </a:r>
              <a:endParaRPr lang="en-US" sz="1100" b="1" dirty="0">
                <a:solidFill>
                  <a:schemeClr val="tx1"/>
                </a:solidFill>
              </a:endParaRPr>
            </a:p>
          </p:txBody>
        </p:sp>
        <p:sp>
          <p:nvSpPr>
            <p:cNvPr id="188" name="Rounded Rectangle 187"/>
            <p:cNvSpPr/>
            <p:nvPr/>
          </p:nvSpPr>
          <p:spPr>
            <a:xfrm>
              <a:off x="7790459" y="5748865"/>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
          <p:nvSpPr>
            <p:cNvPr id="189" name="Flowchart: Process 188"/>
            <p:cNvSpPr/>
            <p:nvPr/>
          </p:nvSpPr>
          <p:spPr>
            <a:xfrm>
              <a:off x="4766573" y="55791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Process 189"/>
            <p:cNvSpPr/>
            <p:nvPr/>
          </p:nvSpPr>
          <p:spPr>
            <a:xfrm>
              <a:off x="4768047" y="573153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54210" y="3245105"/>
            <a:ext cx="7440608" cy="2650684"/>
            <a:chOff x="860013" y="1362923"/>
            <a:chExt cx="7440608" cy="2650684"/>
          </a:xfrm>
        </p:grpSpPr>
        <p:sp>
          <p:nvSpPr>
            <p:cNvPr id="117" name="Flowchart: Process 116"/>
            <p:cNvSpPr/>
            <p:nvPr/>
          </p:nvSpPr>
          <p:spPr>
            <a:xfrm>
              <a:off x="861776" y="1419943"/>
              <a:ext cx="7438845" cy="259366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81649" y="193721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Purch</a:t>
              </a:r>
              <a:r>
                <a:rPr lang="en-US" sz="1050" b="0" dirty="0" smtClean="0">
                  <a:solidFill>
                    <a:prstClr val="black"/>
                  </a:solidFill>
                </a:rPr>
                <a:t> </a:t>
              </a:r>
              <a:r>
                <a:rPr lang="en-US" sz="1050" b="0" dirty="0" err="1" smtClean="0">
                  <a:solidFill>
                    <a:prstClr val="black"/>
                  </a:solidFill>
                </a:rPr>
                <a:t>Req</a:t>
              </a:r>
              <a:endParaRPr lang="en-US" sz="1050" b="0" dirty="0">
                <a:solidFill>
                  <a:prstClr val="black"/>
                </a:solidFill>
              </a:endParaRPr>
            </a:p>
          </p:txBody>
        </p:sp>
        <p:sp>
          <p:nvSpPr>
            <p:cNvPr id="49" name="TextBox 92"/>
            <p:cNvSpPr txBox="1"/>
            <p:nvPr/>
          </p:nvSpPr>
          <p:spPr>
            <a:xfrm>
              <a:off x="1999669" y="1362923"/>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50" name="Rectangle 49"/>
            <p:cNvSpPr/>
            <p:nvPr/>
          </p:nvSpPr>
          <p:spPr>
            <a:xfrm>
              <a:off x="1877147" y="2112400"/>
              <a:ext cx="1920240" cy="3807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59" name="TextBox 116"/>
            <p:cNvSpPr txBox="1"/>
            <p:nvPr/>
          </p:nvSpPr>
          <p:spPr>
            <a:xfrm>
              <a:off x="4105958" y="1363121"/>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60" name="Rectangle 59"/>
            <p:cNvSpPr/>
            <p:nvPr/>
          </p:nvSpPr>
          <p:spPr>
            <a:xfrm>
              <a:off x="3988175" y="2113130"/>
              <a:ext cx="1920240" cy="3765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Myers, Janet	(Pending)</a:t>
              </a:r>
            </a:p>
            <a:p>
              <a:pPr fontAlgn="auto">
                <a:spcBef>
                  <a:spcPts val="0"/>
                </a:spcBef>
                <a:spcAft>
                  <a:spcPts val="0"/>
                </a:spcAft>
              </a:pPr>
              <a:r>
                <a:rPr lang="en-US" sz="1050" b="0" dirty="0">
                  <a:solidFill>
                    <a:prstClr val="black"/>
                  </a:solidFill>
                </a:rPr>
                <a:t>Smith, Joe	(Pending)</a:t>
              </a:r>
            </a:p>
          </p:txBody>
        </p:sp>
        <p:sp>
          <p:nvSpPr>
            <p:cNvPr id="65" name="TextBox 122"/>
            <p:cNvSpPr txBox="1"/>
            <p:nvPr/>
          </p:nvSpPr>
          <p:spPr>
            <a:xfrm>
              <a:off x="6216724" y="1363024"/>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66" name="Rectangle 65"/>
            <p:cNvSpPr/>
            <p:nvPr/>
          </p:nvSpPr>
          <p:spPr>
            <a:xfrm>
              <a:off x="6099425" y="2112570"/>
              <a:ext cx="1920240" cy="376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William	(Approved)</a:t>
              </a:r>
            </a:p>
            <a:p>
              <a:pPr fontAlgn="auto">
                <a:spcBef>
                  <a:spcPts val="0"/>
                </a:spcBef>
                <a:spcAft>
                  <a:spcPts val="0"/>
                </a:spcAft>
              </a:pPr>
              <a:endParaRPr lang="en-US" sz="1050" b="0" dirty="0">
                <a:solidFill>
                  <a:prstClr val="black"/>
                </a:solidFill>
              </a:endParaRPr>
            </a:p>
          </p:txBody>
        </p:sp>
        <p:sp>
          <p:nvSpPr>
            <p:cNvPr id="17" name="TextBox 20"/>
            <p:cNvSpPr txBox="1"/>
            <p:nvPr/>
          </p:nvSpPr>
          <p:spPr>
            <a:xfrm>
              <a:off x="877770" y="1362923"/>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cxnSp>
          <p:nvCxnSpPr>
            <p:cNvPr id="122" name="Straight Connector 121"/>
            <p:cNvCxnSpPr/>
            <p:nvPr/>
          </p:nvCxnSpPr>
          <p:spPr>
            <a:xfrm>
              <a:off x="8194948" y="1609457"/>
              <a:ext cx="6687" cy="240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390074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1640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1771311"/>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84250" y="173471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33" name="Rectangle 132"/>
            <p:cNvSpPr/>
            <p:nvPr/>
          </p:nvSpPr>
          <p:spPr>
            <a:xfrm>
              <a:off x="1877147" y="1735493"/>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34" name="Rectangle 133"/>
            <p:cNvSpPr/>
            <p:nvPr/>
          </p:nvSpPr>
          <p:spPr>
            <a:xfrm>
              <a:off x="4873062" y="17347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39" name="Straight Connector 138"/>
            <p:cNvCxnSpPr/>
            <p:nvPr/>
          </p:nvCxnSpPr>
          <p:spPr>
            <a:xfrm>
              <a:off x="889095" y="1609457"/>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lowchart: Process 120"/>
            <p:cNvSpPr/>
            <p:nvPr/>
          </p:nvSpPr>
          <p:spPr>
            <a:xfrm>
              <a:off x="879243" y="173791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990527" y="28386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92" name="Rectangle 91"/>
            <p:cNvSpPr/>
            <p:nvPr/>
          </p:nvSpPr>
          <p:spPr>
            <a:xfrm>
              <a:off x="1886025" y="3013858"/>
              <a:ext cx="1920240" cy="2585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	</a:t>
              </a:r>
              <a:endParaRPr lang="en-US" sz="1050" b="0" dirty="0">
                <a:solidFill>
                  <a:prstClr val="black"/>
                </a:solidFill>
              </a:endParaRPr>
            </a:p>
          </p:txBody>
        </p:sp>
        <p:sp>
          <p:nvSpPr>
            <p:cNvPr id="94" name="Rectangle 93"/>
            <p:cNvSpPr/>
            <p:nvPr/>
          </p:nvSpPr>
          <p:spPr>
            <a:xfrm>
              <a:off x="3997053" y="3014587"/>
              <a:ext cx="1920240" cy="2557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6" name="Rectangle 95"/>
            <p:cNvSpPr/>
            <p:nvPr/>
          </p:nvSpPr>
          <p:spPr>
            <a:xfrm>
              <a:off x="6108303" y="3014027"/>
              <a:ext cx="1920240" cy="2557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9" name="Rectangle 98"/>
            <p:cNvSpPr/>
            <p:nvPr/>
          </p:nvSpPr>
          <p:spPr>
            <a:xfrm>
              <a:off x="993128" y="2636168"/>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0" name="Rectangle 99"/>
            <p:cNvSpPr/>
            <p:nvPr/>
          </p:nvSpPr>
          <p:spPr>
            <a:xfrm>
              <a:off x="1886025" y="2636950"/>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1" name="Rectangle 100"/>
            <p:cNvSpPr/>
            <p:nvPr/>
          </p:nvSpPr>
          <p:spPr>
            <a:xfrm>
              <a:off x="4881940" y="263622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2" name="Flowchart: Process 101"/>
            <p:cNvSpPr/>
            <p:nvPr/>
          </p:nvSpPr>
          <p:spPr>
            <a:xfrm>
              <a:off x="888102" y="265477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877147" y="2836914"/>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08" name="Rectangle 107"/>
            <p:cNvSpPr/>
            <p:nvPr/>
          </p:nvSpPr>
          <p:spPr>
            <a:xfrm>
              <a:off x="3983437" y="283711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09" name="Rectangle 108"/>
            <p:cNvSpPr/>
            <p:nvPr/>
          </p:nvSpPr>
          <p:spPr>
            <a:xfrm>
              <a:off x="6094203" y="283701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sp>
          <p:nvSpPr>
            <p:cNvPr id="113" name="Rectangle 112"/>
            <p:cNvSpPr/>
            <p:nvPr/>
          </p:nvSpPr>
          <p:spPr>
            <a:xfrm>
              <a:off x="1874121" y="1938161"/>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14" name="Rectangle 113"/>
            <p:cNvSpPr/>
            <p:nvPr/>
          </p:nvSpPr>
          <p:spPr>
            <a:xfrm>
              <a:off x="3980411" y="19383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Reviewers</a:t>
              </a:r>
              <a:endParaRPr lang="en-US" sz="1050" dirty="0">
                <a:solidFill>
                  <a:prstClr val="black"/>
                </a:solidFill>
              </a:endParaRPr>
            </a:p>
          </p:txBody>
        </p:sp>
        <p:sp>
          <p:nvSpPr>
            <p:cNvPr id="115" name="Rectangle 114"/>
            <p:cNvSpPr/>
            <p:nvPr/>
          </p:nvSpPr>
          <p:spPr>
            <a:xfrm>
              <a:off x="6091177" y="193826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Approvers</a:t>
              </a:r>
              <a:endParaRPr lang="en-US" sz="1050" dirty="0">
                <a:solidFill>
                  <a:prstClr val="black"/>
                </a:solidFill>
              </a:endParaRPr>
            </a:p>
          </p:txBody>
        </p:sp>
        <p:cxnSp>
          <p:nvCxnSpPr>
            <p:cNvPr id="191" name="Straight Connector 190"/>
            <p:cNvCxnSpPr/>
            <p:nvPr/>
          </p:nvCxnSpPr>
          <p:spPr>
            <a:xfrm flipV="1">
              <a:off x="860013" y="2521132"/>
              <a:ext cx="7330398" cy="2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TextBox 90"/>
            <p:cNvSpPr txBox="1"/>
            <p:nvPr/>
          </p:nvSpPr>
          <p:spPr>
            <a:xfrm>
              <a:off x="898857" y="3342713"/>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193" name="TextBox 90"/>
            <p:cNvSpPr txBox="1"/>
            <p:nvPr/>
          </p:nvSpPr>
          <p:spPr>
            <a:xfrm>
              <a:off x="894910" y="3611074"/>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a:solidFill>
                    <a:prstClr val="black"/>
                  </a:solidFill>
                  <a:latin typeface="Calibri" panose="020F0502020204030204"/>
                  <a:ea typeface="+mn-ea"/>
                </a:rPr>
                <a:t>C</a:t>
              </a:r>
              <a:r>
                <a:rPr lang="en-US" sz="1050" b="0" dirty="0" smtClean="0">
                  <a:solidFill>
                    <a:prstClr val="black"/>
                  </a:solidFill>
                  <a:latin typeface="Calibri" panose="020F0502020204030204"/>
                  <a:ea typeface="+mn-ea"/>
                </a:rPr>
                <a:t>omments:</a:t>
              </a:r>
              <a:endParaRPr lang="en-US" sz="1050" b="0" dirty="0">
                <a:solidFill>
                  <a:prstClr val="black"/>
                </a:solidFill>
                <a:latin typeface="Calibri" panose="020F0502020204030204"/>
                <a:ea typeface="+mn-ea"/>
              </a:endParaRPr>
            </a:p>
          </p:txBody>
        </p:sp>
        <p:sp>
          <p:nvSpPr>
            <p:cNvPr id="194" name="Rectangle 193"/>
            <p:cNvSpPr/>
            <p:nvPr/>
          </p:nvSpPr>
          <p:spPr>
            <a:xfrm>
              <a:off x="1873620" y="3354796"/>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sp>
          <p:nvSpPr>
            <p:cNvPr id="196" name="Rectangle 195"/>
            <p:cNvSpPr/>
            <p:nvPr/>
          </p:nvSpPr>
          <p:spPr>
            <a:xfrm>
              <a:off x="1869264" y="3703141"/>
              <a:ext cx="6146045" cy="2743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04/11/17:    Joe Smith - Not </a:t>
              </a:r>
              <a:r>
                <a:rPr lang="en-US" sz="900" b="0" dirty="0">
                  <a:solidFill>
                    <a:prstClr val="black"/>
                  </a:solidFill>
                </a:rPr>
                <a:t>funded yet. Wait for funding to come in</a:t>
              </a:r>
            </a:p>
          </p:txBody>
        </p:sp>
        <p:sp>
          <p:nvSpPr>
            <p:cNvPr id="197" name="Isosceles Triangle 196"/>
            <p:cNvSpPr/>
            <p:nvPr/>
          </p:nvSpPr>
          <p:spPr>
            <a:xfrm>
              <a:off x="7892389" y="351168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97"/>
            <p:cNvSpPr/>
            <p:nvPr/>
          </p:nvSpPr>
          <p:spPr>
            <a:xfrm rot="10800000">
              <a:off x="7883942" y="3395172"/>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98"/>
            <p:cNvSpPr/>
            <p:nvPr/>
          </p:nvSpPr>
          <p:spPr>
            <a:xfrm>
              <a:off x="7901096" y="3846968"/>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Isosceles Triangle 199"/>
            <p:cNvSpPr/>
            <p:nvPr/>
          </p:nvSpPr>
          <p:spPr>
            <a:xfrm rot="10800000">
              <a:off x="7892649" y="3730454"/>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ounded Rectangle 200"/>
          <p:cNvSpPr/>
          <p:nvPr/>
        </p:nvSpPr>
        <p:spPr>
          <a:xfrm>
            <a:off x="3698140" y="3015373"/>
            <a:ext cx="534630" cy="184024"/>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View</a:t>
            </a:r>
            <a:endParaRPr lang="en-US" sz="1100" b="1" dirty="0">
              <a:solidFill>
                <a:schemeClr val="tx1"/>
              </a:solidFill>
            </a:endParaRPr>
          </a:p>
        </p:txBody>
      </p:sp>
      <p:sp>
        <p:nvSpPr>
          <p:cNvPr id="137" name="Rounded Rectangle 136"/>
          <p:cNvSpPr/>
          <p:nvPr/>
        </p:nvSpPr>
        <p:spPr>
          <a:xfrm>
            <a:off x="4273595" y="3029126"/>
            <a:ext cx="414519" cy="166685"/>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Del</a:t>
            </a:r>
            <a:endParaRPr lang="en-US" sz="1100" b="1" dirty="0">
              <a:solidFill>
                <a:schemeClr val="tx1"/>
              </a:solidFill>
            </a:endParaRPr>
          </a:p>
        </p:txBody>
      </p:sp>
      <p:sp>
        <p:nvSpPr>
          <p:cNvPr id="153" name="TextBox 90"/>
          <p:cNvSpPr txBox="1"/>
          <p:nvPr/>
        </p:nvSpPr>
        <p:spPr>
          <a:xfrm>
            <a:off x="4724503" y="2583558"/>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050" dirty="0" smtClean="0">
                <a:solidFill>
                  <a:prstClr val="black"/>
                </a:solidFill>
                <a:latin typeface="Calibri" panose="020F0502020204030204"/>
                <a:ea typeface="+mn-ea"/>
              </a:rPr>
              <a:t>Remarks:</a:t>
            </a:r>
            <a:endParaRPr lang="en-US" sz="1050" dirty="0">
              <a:solidFill>
                <a:prstClr val="black"/>
              </a:solidFill>
              <a:latin typeface="Calibri" panose="020F0502020204030204"/>
              <a:ea typeface="+mn-ea"/>
            </a:endParaRPr>
          </a:p>
        </p:txBody>
      </p:sp>
      <p:sp>
        <p:nvSpPr>
          <p:cNvPr id="154" name="Rounded Rectangle 153"/>
          <p:cNvSpPr/>
          <p:nvPr/>
        </p:nvSpPr>
        <p:spPr>
          <a:xfrm>
            <a:off x="4466231" y="607307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55" name="Flowchart: Process 154"/>
          <p:cNvSpPr/>
          <p:nvPr/>
        </p:nvSpPr>
        <p:spPr>
          <a:xfrm>
            <a:off x="962008" y="285898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728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Hardware List Entry</a:t>
            </a:r>
            <a:endParaRPr lang="en-US" dirty="0"/>
          </a:p>
        </p:txBody>
      </p:sp>
      <p:sp>
        <p:nvSpPr>
          <p:cNvPr id="4" name="Date Placeholder 3"/>
          <p:cNvSpPr>
            <a:spLocks noGrp="1"/>
          </p:cNvSpPr>
          <p:nvPr>
            <p:ph type="dt" sz="half" idx="10"/>
          </p:nvPr>
        </p:nvSpPr>
        <p:spPr/>
        <p:txBody>
          <a:bodyPr/>
          <a:lstStyle/>
          <a:p>
            <a:r>
              <a:rPr lang="en-US" dirty="0" smtClean="0"/>
              <a:t>5/22/17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7</a:t>
            </a:fld>
            <a:endParaRPr lang="en-US" dirty="0"/>
          </a:p>
        </p:txBody>
      </p:sp>
      <p:sp>
        <p:nvSpPr>
          <p:cNvPr id="20" name="Rectangle 19"/>
          <p:cNvSpPr/>
          <p:nvPr/>
        </p:nvSpPr>
        <p:spPr>
          <a:xfrm>
            <a:off x="746359" y="783771"/>
            <a:ext cx="7653362" cy="57062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861775" y="615556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7" name="TextBox 16"/>
          <p:cNvSpPr txBox="1"/>
          <p:nvPr/>
        </p:nvSpPr>
        <p:spPr>
          <a:xfrm>
            <a:off x="861775" y="804688"/>
            <a:ext cx="580851"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err="1" smtClean="0">
                <a:solidFill>
                  <a:prstClr val="black"/>
                </a:solidFill>
                <a:latin typeface="Calibri" panose="020F0502020204030204"/>
                <a:ea typeface="+mn-ea"/>
              </a:rPr>
              <a:t>RecID</a:t>
            </a:r>
            <a:r>
              <a:rPr lang="en-US" sz="1200" b="0" dirty="0" smtClean="0">
                <a:solidFill>
                  <a:prstClr val="black"/>
                </a:solidFill>
                <a:latin typeface="Calibri" panose="020F0502020204030204"/>
                <a:ea typeface="+mn-ea"/>
              </a:rPr>
              <a:t>:</a:t>
            </a:r>
            <a:endParaRPr lang="en-US" sz="1200" b="0" dirty="0">
              <a:solidFill>
                <a:prstClr val="black"/>
              </a:solidFill>
              <a:latin typeface="Calibri" panose="020F0502020204030204"/>
              <a:ea typeface="+mn-ea"/>
            </a:endParaRPr>
          </a:p>
        </p:txBody>
      </p:sp>
      <p:sp>
        <p:nvSpPr>
          <p:cNvPr id="18" name="Rectangle 17"/>
          <p:cNvSpPr/>
          <p:nvPr/>
        </p:nvSpPr>
        <p:spPr>
          <a:xfrm>
            <a:off x="1385482" y="874244"/>
            <a:ext cx="1188720" cy="137886"/>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Draft-HL-00999</a:t>
            </a:r>
            <a:endParaRPr lang="en-US" sz="1050" b="0" dirty="0">
              <a:solidFill>
                <a:prstClr val="black"/>
              </a:solidFill>
            </a:endParaRPr>
          </a:p>
        </p:txBody>
      </p:sp>
      <p:sp>
        <p:nvSpPr>
          <p:cNvPr id="26" name="TextBox 90"/>
          <p:cNvSpPr txBox="1"/>
          <p:nvPr/>
        </p:nvSpPr>
        <p:spPr>
          <a:xfrm>
            <a:off x="5573800" y="100536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Contract</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33" name="Rectangle 32"/>
          <p:cNvSpPr/>
          <p:nvPr/>
        </p:nvSpPr>
        <p:spPr>
          <a:xfrm>
            <a:off x="6370385" y="105588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p:txBody>
      </p:sp>
      <p:sp>
        <p:nvSpPr>
          <p:cNvPr id="28" name="TextBox 27"/>
          <p:cNvSpPr txBox="1"/>
          <p:nvPr/>
        </p:nvSpPr>
        <p:spPr>
          <a:xfrm>
            <a:off x="772442" y="1018931"/>
            <a:ext cx="119584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0" name="Rectangle 29"/>
          <p:cNvSpPr/>
          <p:nvPr/>
        </p:nvSpPr>
        <p:spPr>
          <a:xfrm>
            <a:off x="1899269"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3374457" y="1018931"/>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32" name="Rectangle 31"/>
          <p:cNvSpPr/>
          <p:nvPr/>
        </p:nvSpPr>
        <p:spPr>
          <a:xfrm>
            <a:off x="4368747" y="1088487"/>
            <a:ext cx="1188720" cy="137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282362"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48" name="Rounded Rectangle 47"/>
          <p:cNvSpPr/>
          <p:nvPr/>
        </p:nvSpPr>
        <p:spPr>
          <a:xfrm>
            <a:off x="5123537" y="61677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4" name="Action Button: Custom 33">
            <a:hlinkClick r:id="rId3" action="ppaction://hlinksldjump" highlightClick="1"/>
          </p:cNvPr>
          <p:cNvSpPr/>
          <p:nvPr/>
        </p:nvSpPr>
        <p:spPr>
          <a:xfrm>
            <a:off x="7254419" y="612611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cxnSp>
        <p:nvCxnSpPr>
          <p:cNvPr id="7" name="Straight Connector 6"/>
          <p:cNvCxnSpPr/>
          <p:nvPr/>
        </p:nvCxnSpPr>
        <p:spPr>
          <a:xfrm>
            <a:off x="906225" y="1562539"/>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1660953"/>
            <a:ext cx="7438845" cy="2898797"/>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8201635" y="2268978"/>
            <a:ext cx="0" cy="1961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11005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238922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224285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22689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920299" y="1883124"/>
            <a:ext cx="7322049" cy="427654"/>
            <a:chOff x="946425" y="1700242"/>
            <a:chExt cx="7322049" cy="387798"/>
          </a:xfrm>
        </p:grpSpPr>
        <p:sp>
          <p:nvSpPr>
            <p:cNvPr id="10" name="TextBox 9"/>
            <p:cNvSpPr txBox="1"/>
            <p:nvPr/>
          </p:nvSpPr>
          <p:spPr>
            <a:xfrm>
              <a:off x="1146820" y="170024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762260"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Mfg</a:t>
              </a:r>
              <a:r>
                <a:rPr lang="en-US" sz="1200" b="1" dirty="0" smtClean="0">
                  <a:latin typeface="Courier New" panose="02070309020205020404" pitchFamily="49" charset="0"/>
                  <a:cs typeface="Courier New" panose="02070309020205020404" pitchFamily="49" charset="0"/>
                </a:rPr>
                <a:t> Part</a:t>
              </a:r>
            </a:p>
            <a:p>
              <a:r>
                <a:rPr lang="en-US" sz="1200" b="1" dirty="0" smtClean="0">
                  <a:latin typeface="Courier New" panose="02070309020205020404" pitchFamily="49" charset="0"/>
                  <a:cs typeface="Courier New" panose="02070309020205020404" pitchFamily="49" charset="0"/>
                </a:rPr>
                <a:t>Number</a:t>
              </a:r>
              <a:endParaRPr lang="en-US" sz="120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227131"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Nomenclature</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Qty</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a:t>
              </a:r>
            </a:p>
            <a:p>
              <a:r>
                <a:rPr lang="en-US" sz="1200" b="1" dirty="0" smtClean="0">
                  <a:latin typeface="Courier New" panose="02070309020205020404" pitchFamily="49" charset="0"/>
                  <a:cs typeface="Courier New" panose="02070309020205020404" pitchFamily="49" charset="0"/>
                </a:rPr>
                <a:t>Cost</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Cost</a:t>
              </a:r>
            </a:p>
            <a:p>
              <a:r>
                <a:rPr lang="en-US" sz="120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Work</a:t>
              </a:r>
            </a:p>
            <a:p>
              <a:r>
                <a:rPr lang="en-US" sz="1200" b="1" dirty="0" smtClean="0">
                  <a:latin typeface="Courier New" panose="02070309020205020404" pitchFamily="49" charset="0"/>
                  <a:cs typeface="Courier New" panose="02070309020205020404" pitchFamily="49" charset="0"/>
                </a:rPr>
                <a:t>Package</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878111" y="1700242"/>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RDD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lowchart: Process 65"/>
          <p:cNvSpPr/>
          <p:nvPr/>
        </p:nvSpPr>
        <p:spPr>
          <a:xfrm>
            <a:off x="919383" y="2538790"/>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230127"/>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022703" y="4289038"/>
            <a:ext cx="101802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3436677" y="4289038"/>
            <a:ext cx="1018020" cy="226856"/>
          </a:xfrm>
          <a:prstGeom prst="roundRect">
            <a:avLst/>
          </a:prstGeom>
          <a:solidFill>
            <a:schemeClr val="bg2">
              <a:lumMod val="90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Delete</a:t>
            </a:r>
            <a:endParaRPr lang="en-US" sz="1200" b="1" dirty="0">
              <a:solidFill>
                <a:schemeClr val="bg2">
                  <a:lumMod val="50000"/>
                </a:schemeClr>
              </a:solidFill>
            </a:endParaRPr>
          </a:p>
        </p:txBody>
      </p:sp>
      <p:sp>
        <p:nvSpPr>
          <p:cNvPr id="73" name="Rounded Rectangle 72"/>
          <p:cNvSpPr/>
          <p:nvPr/>
        </p:nvSpPr>
        <p:spPr>
          <a:xfrm>
            <a:off x="7231111" y="4289178"/>
            <a:ext cx="91440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1348141"/>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76" name="Rectangle 75"/>
          <p:cNvSpPr/>
          <p:nvPr/>
        </p:nvSpPr>
        <p:spPr>
          <a:xfrm>
            <a:off x="6436759" y="2502108"/>
            <a:ext cx="1569660" cy="400110"/>
          </a:xfrm>
          <a:prstGeom prst="rect">
            <a:avLst/>
          </a:prstGeom>
          <a:solidFill>
            <a:schemeClr val="bg1"/>
          </a:solidFill>
          <a:ln>
            <a:solidFill>
              <a:schemeClr val="tx1"/>
            </a:solidFill>
          </a:ln>
        </p:spPr>
        <p:txBody>
          <a:bodyPr wrap="none">
            <a:spAutoFit/>
          </a:bodyPr>
          <a:lstStyle/>
          <a:p>
            <a:r>
              <a:rPr lang="en-US" sz="1000" dirty="0">
                <a:latin typeface="Courier New" panose="02070309020205020404" pitchFamily="49" charset="0"/>
                <a:cs typeface="Courier New" panose="02070309020205020404" pitchFamily="49" charset="0"/>
              </a:rPr>
              <a:t>1M17ESL1N223 </a:t>
            </a:r>
            <a:r>
              <a:rPr lang="en-US" sz="1000" dirty="0" err="1" smtClean="0">
                <a:latin typeface="Courier New" panose="02070309020205020404" pitchFamily="49" charset="0"/>
                <a:cs typeface="Courier New" panose="02070309020205020404" pitchFamily="49" charset="0"/>
              </a:rPr>
              <a:t>Hdw</a:t>
            </a:r>
            <a:endParaRPr lang="en-US" sz="1000" dirty="0" smtClean="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1M17ESLLC223 Labor</a:t>
            </a:r>
          </a:p>
        </p:txBody>
      </p:sp>
      <p:sp>
        <p:nvSpPr>
          <p:cNvPr id="77" name="Rectangle 76"/>
          <p:cNvSpPr/>
          <p:nvPr/>
        </p:nvSpPr>
        <p:spPr>
          <a:xfrm>
            <a:off x="5791404" y="2506404"/>
            <a:ext cx="1338828" cy="1785104"/>
          </a:xfrm>
          <a:prstGeom prst="rect">
            <a:avLst/>
          </a:prstGeom>
          <a:noFill/>
        </p:spPr>
        <p:txBody>
          <a:bodyPr wrap="none">
            <a:spAutoFit/>
          </a:bodyPr>
          <a:lstStyle/>
          <a:p>
            <a:r>
              <a:rPr lang="en-US" sz="1000" dirty="0" smtClean="0">
                <a:latin typeface="Courier New" panose="02070309020205020404" pitchFamily="49" charset="0"/>
                <a:cs typeface="Courier New" panose="02070309020205020404" pitchFamily="49" charset="0"/>
              </a:rPr>
              <a:t>$1600</a:t>
            </a:r>
          </a:p>
          <a:p>
            <a:endParaRPr lang="en-US" sz="1000" dirty="0" smtClean="0">
              <a:latin typeface="Courier New" panose="02070309020205020404" pitchFamily="49" charset="0"/>
              <a:cs typeface="Courier New" panose="02070309020205020404" pitchFamily="49" charset="0"/>
            </a:endParaRP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$1600 Sub-Total</a:t>
            </a:r>
          </a:p>
          <a:p>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 $500 </a:t>
            </a:r>
          </a:p>
          <a:p>
            <a:r>
              <a:rPr lang="en-US" sz="1000" dirty="0">
                <a:latin typeface="Courier New" panose="02070309020205020404" pitchFamily="49" charset="0"/>
                <a:cs typeface="Courier New" panose="02070309020205020404" pitchFamily="49" charset="0"/>
              </a:rPr>
              <a:t> </a:t>
            </a:r>
            <a:r>
              <a:rPr lang="en-US" sz="1000" u="sng" dirty="0" smtClean="0">
                <a:latin typeface="Courier New" panose="02070309020205020404" pitchFamily="49" charset="0"/>
                <a:cs typeface="Courier New" panose="02070309020205020404" pitchFamily="49" charset="0"/>
              </a:rPr>
              <a:t>$200          </a:t>
            </a:r>
          </a:p>
          <a:p>
            <a:r>
              <a:rPr lang="en-US" sz="1000" dirty="0" smtClean="0">
                <a:latin typeface="Courier New" panose="02070309020205020404" pitchFamily="49" charset="0"/>
                <a:cs typeface="Courier New" panose="02070309020205020404" pitchFamily="49" charset="0"/>
              </a:rPr>
              <a:t> $700 Sub-Total</a:t>
            </a:r>
          </a:p>
          <a:p>
            <a:r>
              <a:rPr lang="en-US" sz="1000" u="sng" dirty="0" smtClean="0">
                <a:latin typeface="Courier New" panose="02070309020205020404" pitchFamily="49" charset="0"/>
                <a:cs typeface="Courier New" panose="02070309020205020404" pitchFamily="49" charset="0"/>
              </a:rPr>
              <a:t>               </a:t>
            </a:r>
            <a:endParaRPr lang="en-US" sz="1000" u="sng" dirty="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$2300 Total</a:t>
            </a:r>
            <a:endParaRPr lang="en-US" sz="1000" dirty="0">
              <a:latin typeface="Courier New" panose="02070309020205020404" pitchFamily="49" charset="0"/>
              <a:cs typeface="Courier New" panose="02070309020205020404" pitchFamily="49" charset="0"/>
            </a:endParaRPr>
          </a:p>
        </p:txBody>
      </p:sp>
      <p:cxnSp>
        <p:nvCxnSpPr>
          <p:cNvPr id="71" name="Straight Connector 70"/>
          <p:cNvCxnSpPr/>
          <p:nvPr/>
        </p:nvCxnSpPr>
        <p:spPr>
          <a:xfrm>
            <a:off x="7795800" y="1046112"/>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7838610" y="136178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0800000">
            <a:off x="7830163" y="107210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Process 87"/>
          <p:cNvSpPr/>
          <p:nvPr/>
        </p:nvSpPr>
        <p:spPr>
          <a:xfrm>
            <a:off x="7830163" y="1185443"/>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
          <p:cNvSpPr txBox="1"/>
          <p:nvPr/>
        </p:nvSpPr>
        <p:spPr>
          <a:xfrm>
            <a:off x="5312279" y="804688"/>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endParaRPr lang="en-US" sz="1200" b="0" dirty="0">
              <a:solidFill>
                <a:srgbClr val="FF0000"/>
              </a:solidFill>
              <a:latin typeface="Calibri" panose="020F0502020204030204"/>
              <a:ea typeface="+mn-ea"/>
            </a:endParaRPr>
          </a:p>
        </p:txBody>
      </p:sp>
      <p:sp>
        <p:nvSpPr>
          <p:cNvPr id="96" name="Rectangle 95"/>
          <p:cNvSpPr/>
          <p:nvPr/>
        </p:nvSpPr>
        <p:spPr>
          <a:xfrm>
            <a:off x="6019185" y="874607"/>
            <a:ext cx="2248002"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Spares</a:t>
            </a:r>
            <a:endParaRPr lang="en-US" sz="1050" b="0" dirty="0">
              <a:solidFill>
                <a:prstClr val="black"/>
              </a:solidFill>
            </a:endParaRPr>
          </a:p>
        </p:txBody>
      </p:sp>
      <p:sp>
        <p:nvSpPr>
          <p:cNvPr id="97" name="TextBox 99"/>
          <p:cNvSpPr txBox="1"/>
          <p:nvPr/>
        </p:nvSpPr>
        <p:spPr>
          <a:xfrm>
            <a:off x="3536760" y="804688"/>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endParaRPr lang="en-US" sz="1200" b="0" dirty="0">
              <a:solidFill>
                <a:prstClr val="black"/>
              </a:solidFill>
              <a:latin typeface="Calibri" panose="020F0502020204030204"/>
              <a:ea typeface="+mn-ea"/>
            </a:endParaRPr>
          </a:p>
        </p:txBody>
      </p:sp>
      <p:sp>
        <p:nvSpPr>
          <p:cNvPr id="98" name="Rectangle 97"/>
          <p:cNvSpPr/>
          <p:nvPr/>
        </p:nvSpPr>
        <p:spPr>
          <a:xfrm>
            <a:off x="3919227" y="874607"/>
            <a:ext cx="366201"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17</a:t>
            </a:r>
            <a:endParaRPr lang="en-US" sz="1050" b="0" dirty="0">
              <a:solidFill>
                <a:prstClr val="black"/>
              </a:solidFill>
            </a:endParaRPr>
          </a:p>
        </p:txBody>
      </p:sp>
      <p:sp>
        <p:nvSpPr>
          <p:cNvPr id="99" name="Isosceles Triangle 98"/>
          <p:cNvSpPr/>
          <p:nvPr/>
        </p:nvSpPr>
        <p:spPr>
          <a:xfrm rot="10800000">
            <a:off x="4214352"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 name="Rectangle 2"/>
          <p:cNvSpPr/>
          <p:nvPr/>
        </p:nvSpPr>
        <p:spPr>
          <a:xfrm>
            <a:off x="1054037" y="2510897"/>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2     $800</a:t>
            </a:r>
            <a:endParaRPr lang="en-US" sz="1000" dirty="0">
              <a:latin typeface="Courier New" panose="02070309020205020404" pitchFamily="49" charset="0"/>
              <a:cs typeface="Courier New" panose="02070309020205020404" pitchFamily="49" charset="0"/>
            </a:endParaRPr>
          </a:p>
        </p:txBody>
      </p:sp>
      <p:sp>
        <p:nvSpPr>
          <p:cNvPr id="100" name="TextBox 99"/>
          <p:cNvSpPr txBox="1"/>
          <p:nvPr/>
        </p:nvSpPr>
        <p:spPr>
          <a:xfrm>
            <a:off x="4361085" y="804688"/>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endParaRPr lang="en-US" sz="1200" b="0" dirty="0">
              <a:solidFill>
                <a:srgbClr val="FF0000"/>
              </a:solidFill>
              <a:latin typeface="Calibri" panose="020F0502020204030204"/>
            </a:endParaRPr>
          </a:p>
        </p:txBody>
      </p:sp>
      <p:sp>
        <p:nvSpPr>
          <p:cNvPr id="101" name="Rectangle 100"/>
          <p:cNvSpPr/>
          <p:nvPr/>
        </p:nvSpPr>
        <p:spPr>
          <a:xfrm>
            <a:off x="4783198" y="874607"/>
            <a:ext cx="485748" cy="137160"/>
          </a:xfrm>
          <a:prstGeom prst="rect">
            <a:avLst/>
          </a:prstGeom>
          <a:solidFill>
            <a:schemeClr val="accent1">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02" name="Isosceles Triangle 101"/>
          <p:cNvSpPr/>
          <p:nvPr/>
        </p:nvSpPr>
        <p:spPr>
          <a:xfrm rot="10800000">
            <a:off x="5187193" y="90474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nvGrpSpPr>
          <p:cNvPr id="103" name="Group 102"/>
          <p:cNvGrpSpPr/>
          <p:nvPr/>
        </p:nvGrpSpPr>
        <p:grpSpPr>
          <a:xfrm>
            <a:off x="783774" y="5333103"/>
            <a:ext cx="7555333" cy="733697"/>
            <a:chOff x="509451" y="3190790"/>
            <a:chExt cx="7555333" cy="733697"/>
          </a:xfrm>
        </p:grpSpPr>
        <p:sp>
          <p:nvSpPr>
            <p:cNvPr id="104" name="TextBox 128"/>
            <p:cNvSpPr txBox="1"/>
            <p:nvPr/>
          </p:nvSpPr>
          <p:spPr>
            <a:xfrm>
              <a:off x="509451" y="3190790"/>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721945" y="3233360"/>
              <a:ext cx="6342839" cy="6911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1772924" y="3283042"/>
              <a:ext cx="5564919"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051122" y="3395071"/>
              <a:ext cx="5033494" cy="1635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a:t>
              </a:r>
            </a:p>
          </p:txBody>
        </p:sp>
        <p:sp>
          <p:nvSpPr>
            <p:cNvPr id="109" name="Rectangle 108"/>
            <p:cNvSpPr/>
            <p:nvPr/>
          </p:nvSpPr>
          <p:spPr>
            <a:xfrm>
              <a:off x="7420096" y="3299187"/>
              <a:ext cx="605173" cy="2074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Attach</a:t>
              </a:r>
              <a:endParaRPr lang="en-US" sz="1200" b="0" dirty="0">
                <a:solidFill>
                  <a:prstClr val="black"/>
                </a:solidFill>
              </a:endParaRPr>
            </a:p>
          </p:txBody>
        </p:sp>
        <p:sp>
          <p:nvSpPr>
            <p:cNvPr id="110" name="Rectangle 109"/>
            <p:cNvSpPr/>
            <p:nvPr/>
          </p:nvSpPr>
          <p:spPr>
            <a:xfrm>
              <a:off x="7420096" y="3574777"/>
              <a:ext cx="606471" cy="20309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View</a:t>
              </a:r>
              <a:endParaRPr lang="en-US" sz="1200" b="0" dirty="0">
                <a:solidFill>
                  <a:prstClr val="black"/>
                </a:solidFill>
              </a:endParaRPr>
            </a:p>
          </p:txBody>
        </p:sp>
        <p:sp>
          <p:nvSpPr>
            <p:cNvPr id="112" name="Flowchart: Process 111"/>
            <p:cNvSpPr/>
            <p:nvPr/>
          </p:nvSpPr>
          <p:spPr>
            <a:xfrm>
              <a:off x="1882577" y="343112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flipH="1">
              <a:off x="7208118" y="3296105"/>
              <a:ext cx="6223"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7233015" y="3722721"/>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7246509" y="3347825"/>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7246509" y="3478914"/>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764897" y="4627905"/>
            <a:ext cx="7574210" cy="675823"/>
            <a:chOff x="830212" y="2485592"/>
            <a:chExt cx="7436975" cy="675823"/>
          </a:xfrm>
        </p:grpSpPr>
        <p:sp>
          <p:nvSpPr>
            <p:cNvPr id="118" name="TextBox 44"/>
            <p:cNvSpPr txBox="1"/>
            <p:nvPr/>
          </p:nvSpPr>
          <p:spPr>
            <a:xfrm>
              <a:off x="830212" y="2529436"/>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4" y="2485592"/>
              <a:ext cx="6542343" cy="67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892230" cy="5693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1" y="2599321"/>
              <a:ext cx="5486400" cy="469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04/18/2017 - LM Production is directed/authorized to generate for the Technology Part Task Trainer hardware listed below. LM Production shall notify Bill Steinbach (1511) once the kits are available for delivery.  </a:t>
              </a:r>
            </a:p>
            <a:p>
              <a:pPr marL="574675" indent="-574675" fontAlgn="auto">
                <a:spcBef>
                  <a:spcPts val="0"/>
                </a:spcBef>
                <a:spcAft>
                  <a:spcPts val="0"/>
                </a:spcAft>
              </a:pPr>
              <a:r>
                <a:rPr lang="en-US" sz="800" b="0" dirty="0" smtClean="0">
                  <a:solidFill>
                    <a:prstClr val="black"/>
                  </a:solidFill>
                </a:rPr>
                <a:t>	Note</a:t>
              </a:r>
              <a:r>
                <a:rPr lang="en-US" sz="800" b="0" dirty="0">
                  <a:solidFill>
                    <a:prstClr val="black"/>
                  </a:solidFill>
                </a:rPr>
                <a:t>: All material in the Sonar Lap top kits are required except for the Lap Tops P/N N146823-1 Item 25 on </a:t>
              </a:r>
              <a:r>
                <a:rPr lang="en-US" sz="800" b="0" dirty="0" smtClean="0">
                  <a:solidFill>
                    <a:prstClr val="black"/>
                  </a:solidFill>
                </a:rPr>
                <a:t>the</a:t>
              </a:r>
              <a:endParaRPr lang="en-US" sz="800" b="0" dirty="0">
                <a:solidFill>
                  <a:prstClr val="black"/>
                </a:solidFill>
              </a:endParaRPr>
            </a:p>
          </p:txBody>
        </p:sp>
        <p:sp>
          <p:nvSpPr>
            <p:cNvPr id="122" name="Rectangle 121"/>
            <p:cNvSpPr/>
            <p:nvPr/>
          </p:nvSpPr>
          <p:spPr>
            <a:xfrm>
              <a:off x="7743073" y="2551419"/>
              <a:ext cx="478698" cy="1945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743073" y="2827010"/>
              <a:ext cx="479998" cy="1735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a:t>
              </a:r>
              <a:endParaRPr lang="en-US" sz="1200" b="0" dirty="0">
                <a:solidFill>
                  <a:prstClr val="black"/>
                </a:solidFill>
              </a:endParaRPr>
            </a:p>
          </p:txBody>
        </p:sp>
        <p:sp>
          <p:nvSpPr>
            <p:cNvPr id="124" name="Flowchart: Process 123"/>
            <p:cNvSpPr/>
            <p:nvPr/>
          </p:nvSpPr>
          <p:spPr>
            <a:xfrm>
              <a:off x="1820347" y="278813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7533955" y="2548337"/>
              <a:ext cx="12921" cy="572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7565729" y="296638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7566160" y="26000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7566160" y="273114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ounded Rectangle 130"/>
          <p:cNvSpPr/>
          <p:nvPr/>
        </p:nvSpPr>
        <p:spPr>
          <a:xfrm>
            <a:off x="4643665" y="4289038"/>
            <a:ext cx="1018020" cy="226856"/>
          </a:xfrm>
          <a:prstGeom prst="roundRect">
            <a:avLst/>
          </a:prstGeom>
          <a:solidFill>
            <a:schemeClr val="bg1">
              <a:lumMod val="6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Group By</a:t>
            </a:r>
            <a:endParaRPr lang="en-US" sz="1200" b="1" dirty="0">
              <a:solidFill>
                <a:schemeClr val="tx1"/>
              </a:solidFill>
            </a:endParaRPr>
          </a:p>
        </p:txBody>
      </p:sp>
      <p:sp>
        <p:nvSpPr>
          <p:cNvPr id="132" name="TextBox 131"/>
          <p:cNvSpPr txBox="1"/>
          <p:nvPr/>
        </p:nvSpPr>
        <p:spPr>
          <a:xfrm>
            <a:off x="1128699" y="1696521"/>
            <a:ext cx="855234" cy="203133"/>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Grouping </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134" name="Rectangle 133"/>
          <p:cNvSpPr/>
          <p:nvPr/>
        </p:nvSpPr>
        <p:spPr>
          <a:xfrm>
            <a:off x="1063871" y="2296246"/>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Hardware</a:t>
            </a:r>
            <a:endParaRPr lang="en-US" sz="1000" dirty="0">
              <a:latin typeface="Courier New" panose="02070309020205020404" pitchFamily="49" charset="0"/>
              <a:cs typeface="Courier New" panose="02070309020205020404" pitchFamily="49" charset="0"/>
            </a:endParaRPr>
          </a:p>
        </p:txBody>
      </p:sp>
      <p:sp>
        <p:nvSpPr>
          <p:cNvPr id="136" name="Rectangle 135"/>
          <p:cNvSpPr/>
          <p:nvPr/>
        </p:nvSpPr>
        <p:spPr>
          <a:xfrm>
            <a:off x="1047669" y="3208531"/>
            <a:ext cx="4493538" cy="179973"/>
          </a:xfrm>
          <a:prstGeom prst="rect">
            <a:avLst/>
          </a:prstGeom>
          <a:noFill/>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Software</a:t>
            </a:r>
            <a:endParaRPr lang="en-US" sz="1000" dirty="0">
              <a:latin typeface="Courier New" panose="02070309020205020404" pitchFamily="49" charset="0"/>
              <a:cs typeface="Courier New" panose="02070309020205020404" pitchFamily="49" charset="0"/>
            </a:endParaRPr>
          </a:p>
        </p:txBody>
      </p:sp>
      <p:sp>
        <p:nvSpPr>
          <p:cNvPr id="137" name="Rectangle 136"/>
          <p:cNvSpPr/>
          <p:nvPr/>
        </p:nvSpPr>
        <p:spPr>
          <a:xfrm>
            <a:off x="1049681" y="3394820"/>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Operating System       2     $250</a:t>
            </a:r>
            <a:endParaRPr lang="en-US" sz="1000" dirty="0">
              <a:latin typeface="Courier New" panose="02070309020205020404" pitchFamily="49" charset="0"/>
              <a:cs typeface="Courier New" panose="02070309020205020404" pitchFamily="49" charset="0"/>
            </a:endParaRPr>
          </a:p>
        </p:txBody>
      </p:sp>
      <p:cxnSp>
        <p:nvCxnSpPr>
          <p:cNvPr id="138" name="Straight Connector 137"/>
          <p:cNvCxnSpPr/>
          <p:nvPr/>
        </p:nvCxnSpPr>
        <p:spPr>
          <a:xfrm>
            <a:off x="1054037" y="3168487"/>
            <a:ext cx="7022628" cy="6982"/>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047669" y="3611436"/>
            <a:ext cx="4493538" cy="179973"/>
          </a:xfrm>
          <a:prstGeom prst="rect">
            <a:avLst/>
          </a:prstGeom>
          <a:solidFill>
            <a:schemeClr val="bg1"/>
          </a:solidFill>
          <a:ln>
            <a:solidFill>
              <a:schemeClr val="tx1"/>
            </a:solidFill>
          </a:ln>
        </p:spPr>
        <p:txBody>
          <a:bodyPr wrap="none" anchor="ctr" anchorCtr="0">
            <a:noAutofit/>
          </a:bodyPr>
          <a:lstStyle/>
          <a:p>
            <a:r>
              <a:rPr lang="en-US" sz="1000" dirty="0" smtClean="0">
                <a:latin typeface="Courier New" panose="02070309020205020404" pitchFamily="49" charset="0"/>
                <a:cs typeface="Courier New" panose="02070309020205020404" pitchFamily="49" charset="0"/>
              </a:rPr>
              <a:t>N139894-2              Anti- Virus            2     $100</a:t>
            </a:r>
            <a:endParaRPr lang="en-US" sz="1000" dirty="0">
              <a:latin typeface="Courier New" panose="02070309020205020404" pitchFamily="49" charset="0"/>
              <a:cs typeface="Courier New" panose="02070309020205020404" pitchFamily="49" charset="0"/>
            </a:endParaRPr>
          </a:p>
        </p:txBody>
      </p:sp>
      <p:sp>
        <p:nvSpPr>
          <p:cNvPr id="140" name="Flowchart: Process 139"/>
          <p:cNvSpPr/>
          <p:nvPr/>
        </p:nvSpPr>
        <p:spPr>
          <a:xfrm>
            <a:off x="915943" y="235352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915943" y="324178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Process 141"/>
          <p:cNvSpPr/>
          <p:nvPr/>
        </p:nvSpPr>
        <p:spPr>
          <a:xfrm>
            <a:off x="911587" y="345950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Process 142"/>
          <p:cNvSpPr/>
          <p:nvPr/>
        </p:nvSpPr>
        <p:spPr>
          <a:xfrm>
            <a:off x="911587" y="36423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6457558" y="3465195"/>
            <a:ext cx="1492716" cy="265583"/>
          </a:xfrm>
          <a:prstGeom prst="rect">
            <a:avLst/>
          </a:prstGeom>
          <a:solidFill>
            <a:schemeClr val="bg1"/>
          </a:solidFill>
          <a:ln>
            <a:solidFill>
              <a:schemeClr val="tx1"/>
            </a:solidFill>
          </a:ln>
        </p:spPr>
        <p:txBody>
          <a:bodyPr wrap="none" anchor="ctr" anchorCtr="0">
            <a:noAutofit/>
          </a:bodyPr>
          <a:lstStyle/>
          <a:p>
            <a:r>
              <a:rPr lang="en-US" sz="1000" dirty="0">
                <a:latin typeface="Courier New" panose="02070309020205020404" pitchFamily="49" charset="0"/>
                <a:cs typeface="Courier New" panose="02070309020205020404" pitchFamily="49" charset="0"/>
              </a:rPr>
              <a:t>1M17ESL1N223 </a:t>
            </a:r>
            <a:r>
              <a:rPr lang="en-US" sz="1000" dirty="0" smtClean="0">
                <a:latin typeface="Courier New" panose="02070309020205020404" pitchFamily="49" charset="0"/>
                <a:cs typeface="Courier New" panose="02070309020205020404" pitchFamily="49" charset="0"/>
              </a:rPr>
              <a:t>Soft</a:t>
            </a:r>
          </a:p>
          <a:p>
            <a:r>
              <a:rPr lang="en-US" sz="1000" dirty="0">
                <a:latin typeface="Courier New" panose="02070309020205020404" pitchFamily="49" charset="0"/>
                <a:cs typeface="Courier New" panose="02070309020205020404" pitchFamily="49" charset="0"/>
              </a:rPr>
              <a:t>1M17ESLLC223 </a:t>
            </a:r>
            <a:r>
              <a:rPr lang="en-US" sz="1000" dirty="0" smtClean="0">
                <a:latin typeface="Courier New" panose="02070309020205020404" pitchFamily="49" charset="0"/>
                <a:cs typeface="Courier New" panose="02070309020205020404" pitchFamily="49" charset="0"/>
              </a:rPr>
              <a:t>Soft</a:t>
            </a:r>
            <a:endParaRPr lang="en-US" sz="1000" dirty="0">
              <a:latin typeface="Courier New" panose="02070309020205020404" pitchFamily="49" charset="0"/>
              <a:cs typeface="Courier New" panose="02070309020205020404" pitchFamily="49" charset="0"/>
            </a:endParaRPr>
          </a:p>
        </p:txBody>
      </p:sp>
      <p:sp>
        <p:nvSpPr>
          <p:cNvPr id="107" name="Rounded Rectangle 106"/>
          <p:cNvSpPr/>
          <p:nvPr/>
        </p:nvSpPr>
        <p:spPr>
          <a:xfrm>
            <a:off x="3702949" y="617644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29" name="Rounded Rectangle 128"/>
          <p:cNvSpPr/>
          <p:nvPr/>
        </p:nvSpPr>
        <p:spPr>
          <a:xfrm>
            <a:off x="2229690" y="4289038"/>
            <a:ext cx="1018020" cy="226856"/>
          </a:xfrm>
          <a:prstGeom prst="roundRect">
            <a:avLst/>
          </a:prstGeom>
          <a:solidFill>
            <a:schemeClr val="bg2">
              <a:lumMod val="90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lumMod val="50000"/>
                  </a:schemeClr>
                </a:solidFill>
              </a:rPr>
              <a:t>Save</a:t>
            </a:r>
            <a:endParaRPr lang="en-US" sz="1200" b="1" dirty="0">
              <a:solidFill>
                <a:schemeClr val="bg2">
                  <a:lumMod val="50000"/>
                </a:schemeClr>
              </a:solidFill>
            </a:endParaRPr>
          </a:p>
        </p:txBody>
      </p:sp>
    </p:spTree>
    <p:extLst>
      <p:ext uri="{BB962C8B-B14F-4D97-AF65-F5344CB8AC3E}">
        <p14:creationId xmlns:p14="http://schemas.microsoft.com/office/powerpoint/2010/main" val="141988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174483" cy="794899"/>
          </a:xfrm>
        </p:spPr>
        <p:txBody>
          <a:bodyPr>
            <a:normAutofit fontScale="90000"/>
          </a:bodyPr>
          <a:lstStyle/>
          <a:p>
            <a:r>
              <a:rPr lang="en-US" dirty="0" smtClean="0"/>
              <a:t>Collapsed PCD Draft From Track </a:t>
            </a:r>
            <a:r>
              <a:rPr lang="en-US" dirty="0"/>
              <a:t>View</a:t>
            </a:r>
          </a:p>
        </p:txBody>
      </p:sp>
      <p:sp>
        <p:nvSpPr>
          <p:cNvPr id="4" name="Date Placeholder 3"/>
          <p:cNvSpPr>
            <a:spLocks noGrp="1"/>
          </p:cNvSpPr>
          <p:nvPr>
            <p:ph type="dt" sz="half" idx="10"/>
          </p:nvPr>
        </p:nvSpPr>
        <p:spPr>
          <a:xfrm>
            <a:off x="0" y="6466749"/>
            <a:ext cx="2057400" cy="365125"/>
          </a:xfrm>
        </p:spPr>
        <p:txBody>
          <a:bodyPr/>
          <a:lstStyle/>
          <a:p>
            <a:r>
              <a:rPr lang="en-US" dirty="0" smtClean="0"/>
              <a:t>5/22/17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6" name="Slide Number Placeholder 5"/>
          <p:cNvSpPr>
            <a:spLocks noGrp="1"/>
          </p:cNvSpPr>
          <p:nvPr>
            <p:ph type="sldNum" sz="quarter" idx="12"/>
          </p:nvPr>
        </p:nvSpPr>
        <p:spPr>
          <a:xfrm>
            <a:off x="7086600" y="6463864"/>
            <a:ext cx="2057400" cy="365125"/>
          </a:xfrm>
        </p:spPr>
        <p:txBody>
          <a:bodyPr/>
          <a:lstStyle/>
          <a:p>
            <a:fld id="{E7E4F1F3-89CE-45FD-84A5-5DB6D4995480}" type="slidenum">
              <a:rPr lang="en-US" smtClean="0"/>
              <a:t>8</a:t>
            </a:fld>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grpSp>
        <p:nvGrpSpPr>
          <p:cNvPr id="117" name="Group 116"/>
          <p:cNvGrpSpPr/>
          <p:nvPr/>
        </p:nvGrpSpPr>
        <p:grpSpPr>
          <a:xfrm>
            <a:off x="1180247" y="4823851"/>
            <a:ext cx="7167568" cy="524448"/>
            <a:chOff x="904552" y="2485593"/>
            <a:chExt cx="7037701" cy="524448"/>
          </a:xfrm>
        </p:grpSpPr>
        <p:sp>
          <p:nvSpPr>
            <p:cNvPr id="118" name="TextBox 44"/>
            <p:cNvSpPr txBox="1"/>
            <p:nvPr/>
          </p:nvSpPr>
          <p:spPr>
            <a:xfrm>
              <a:off x="904552" y="2538787"/>
              <a:ext cx="858504" cy="30931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Remarks:</a:t>
              </a:r>
              <a:endParaRPr lang="en-US" sz="1400" b="0" dirty="0">
                <a:solidFill>
                  <a:prstClr val="black"/>
                </a:solidFill>
                <a:latin typeface="Calibri" panose="020F0502020204030204"/>
                <a:ea typeface="+mn-ea"/>
              </a:endParaRPr>
            </a:p>
          </p:txBody>
        </p:sp>
        <p:sp>
          <p:nvSpPr>
            <p:cNvPr id="119" name="Rectangle 118"/>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20" name="Rectangle 119"/>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21" name="Rectangle 120"/>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10/12/2016- The purpose of this PCD is to authorize/direct LM Manassas </a:t>
              </a:r>
              <a:r>
                <a:rPr lang="en-US" sz="800" b="0" dirty="0" smtClean="0">
                  <a:solidFill>
                    <a:prstClr val="black"/>
                  </a:solidFill>
                </a:rPr>
                <a:t>Operations </a:t>
              </a:r>
              <a:r>
                <a:rPr lang="en-US" sz="800" b="0" dirty="0">
                  <a:solidFill>
                    <a:prstClr val="black"/>
                  </a:solidFill>
                </a:rPr>
                <a:t>(J. Mullins) to order the </a:t>
              </a:r>
              <a:r>
                <a:rPr lang="en-US" sz="800" b="0" dirty="0" smtClean="0">
                  <a:solidFill>
                    <a:prstClr val="black"/>
                  </a:solidFill>
                </a:rPr>
                <a:t>S…</a:t>
              </a:r>
              <a:endParaRPr lang="en-US" sz="800" b="0" dirty="0">
                <a:solidFill>
                  <a:prstClr val="black"/>
                </a:solidFill>
              </a:endParaRPr>
            </a:p>
          </p:txBody>
        </p:sp>
        <p:sp>
          <p:nvSpPr>
            <p:cNvPr id="122" name="Rectangle 121"/>
            <p:cNvSpPr/>
            <p:nvPr/>
          </p:nvSpPr>
          <p:spPr>
            <a:xfrm>
              <a:off x="6923935" y="2534725"/>
              <a:ext cx="448916" cy="1945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23" name="Rectangle 122"/>
            <p:cNvSpPr/>
            <p:nvPr/>
          </p:nvSpPr>
          <p:spPr>
            <a:xfrm>
              <a:off x="7422415" y="2534725"/>
              <a:ext cx="448916" cy="1990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124" name="Flowchart: Process 123"/>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1987589" y="4258641"/>
            <a:ext cx="6359543" cy="51259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4423759"/>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4235354"/>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07" name="Rounded Rectangle 106"/>
          <p:cNvSpPr/>
          <p:nvPr/>
        </p:nvSpPr>
        <p:spPr>
          <a:xfrm>
            <a:off x="869126" y="6516754"/>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11" name="Rounded Rectangle 110"/>
          <p:cNvSpPr/>
          <p:nvPr/>
        </p:nvSpPr>
        <p:spPr>
          <a:xfrm>
            <a:off x="2289713"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129" name="Rounded Rectangle 128"/>
          <p:cNvSpPr/>
          <p:nvPr/>
        </p:nvSpPr>
        <p:spPr>
          <a:xfrm>
            <a:off x="5130888" y="652889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130" name="Action Button: Custom 129">
            <a:hlinkClick r:id="rId3" action="ppaction://hlinksldjump" highlightClick="1"/>
          </p:cNvPr>
          <p:cNvSpPr/>
          <p:nvPr/>
        </p:nvSpPr>
        <p:spPr>
          <a:xfrm>
            <a:off x="7261770" y="648730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Back</a:t>
            </a:r>
            <a:endParaRPr lang="en-US" sz="1200" b="1" dirty="0">
              <a:solidFill>
                <a:schemeClr val="tx1"/>
              </a:solidFill>
            </a:endParaRPr>
          </a:p>
        </p:txBody>
      </p:sp>
      <p:sp>
        <p:nvSpPr>
          <p:cNvPr id="135" name="Rounded Rectangle 134"/>
          <p:cNvSpPr/>
          <p:nvPr/>
        </p:nvSpPr>
        <p:spPr>
          <a:xfrm>
            <a:off x="3710300" y="653630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grpSp>
        <p:nvGrpSpPr>
          <p:cNvPr id="23" name="Group 22"/>
          <p:cNvGrpSpPr/>
          <p:nvPr/>
        </p:nvGrpSpPr>
        <p:grpSpPr>
          <a:xfrm>
            <a:off x="878349" y="5882540"/>
            <a:ext cx="7460758" cy="553204"/>
            <a:chOff x="878349" y="5582091"/>
            <a:chExt cx="7460758" cy="553204"/>
          </a:xfrm>
        </p:grpSpPr>
        <p:sp>
          <p:nvSpPr>
            <p:cNvPr id="104" name="TextBox 128"/>
            <p:cNvSpPr txBox="1"/>
            <p:nvPr/>
          </p:nvSpPr>
          <p:spPr>
            <a:xfrm>
              <a:off x="878349" y="558209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105" name="Rectangle 104"/>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6" name="Rectangle 105"/>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08" name="Rectangle 107"/>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09" name="Rectangle 108"/>
            <p:cNvSpPr/>
            <p:nvPr/>
          </p:nvSpPr>
          <p:spPr>
            <a:xfrm>
              <a:off x="6692524" y="5664468"/>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10" name="Rectangle 109"/>
            <p:cNvSpPr/>
            <p:nvPr/>
          </p:nvSpPr>
          <p:spPr>
            <a:xfrm>
              <a:off x="7728978" y="5663570"/>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12" name="Flowchart: Process 111"/>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3" name="Straight Connector 112"/>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Process 115"/>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7210751" y="5668040"/>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grpSp>
        <p:nvGrpSpPr>
          <p:cNvPr id="146" name="Group 145"/>
          <p:cNvGrpSpPr/>
          <p:nvPr/>
        </p:nvGrpSpPr>
        <p:grpSpPr>
          <a:xfrm>
            <a:off x="877342" y="5342883"/>
            <a:ext cx="7470472" cy="552924"/>
            <a:chOff x="868635" y="5582371"/>
            <a:chExt cx="7470472" cy="552924"/>
          </a:xfrm>
        </p:grpSpPr>
        <p:sp>
          <p:nvSpPr>
            <p:cNvPr id="147" name="TextBox 128"/>
            <p:cNvSpPr txBox="1"/>
            <p:nvPr/>
          </p:nvSpPr>
          <p:spPr>
            <a:xfrm>
              <a:off x="868635" y="5582371"/>
              <a:ext cx="1183607" cy="288124"/>
            </a:xfrm>
            <a:prstGeom prst="rect">
              <a:avLst/>
            </a:prstGeom>
            <a:noFill/>
          </p:spPr>
          <p:txBody>
            <a:bodyPr wrap="squar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References:</a:t>
              </a:r>
              <a:endParaRPr lang="en-US" sz="1400" b="0" dirty="0">
                <a:solidFill>
                  <a:prstClr val="black"/>
                </a:solidFill>
                <a:latin typeface="Calibri" panose="020F0502020204030204"/>
                <a:ea typeface="+mn-ea"/>
              </a:endParaRPr>
            </a:p>
          </p:txBody>
        </p:sp>
        <p:sp>
          <p:nvSpPr>
            <p:cNvPr id="148" name="Rectangle 147"/>
            <p:cNvSpPr/>
            <p:nvPr/>
          </p:nvSpPr>
          <p:spPr>
            <a:xfrm>
              <a:off x="1996268" y="5623871"/>
              <a:ext cx="6342839" cy="5114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9" name="Rectangle 148"/>
            <p:cNvSpPr/>
            <p:nvPr/>
          </p:nvSpPr>
          <p:spPr>
            <a:xfrm>
              <a:off x="2047248" y="5673551"/>
              <a:ext cx="4565394" cy="40879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0" name="Rectangle 149"/>
            <p:cNvSpPr/>
            <p:nvPr/>
          </p:nvSpPr>
          <p:spPr>
            <a:xfrm>
              <a:off x="2325445" y="5785580"/>
              <a:ext cx="4120379" cy="175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Contract N00024-15-C-6222 UCA dated 03 Feb 2015.</a:t>
              </a:r>
            </a:p>
          </p:txBody>
        </p:sp>
        <p:sp>
          <p:nvSpPr>
            <p:cNvPr id="151" name="Rectangle 150"/>
            <p:cNvSpPr/>
            <p:nvPr/>
          </p:nvSpPr>
          <p:spPr>
            <a:xfrm>
              <a:off x="6692524" y="5665805"/>
              <a:ext cx="457200" cy="2103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52" name="Rectangle 151"/>
            <p:cNvSpPr/>
            <p:nvPr/>
          </p:nvSpPr>
          <p:spPr>
            <a:xfrm>
              <a:off x="7728978" y="5665805"/>
              <a:ext cx="54864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View</a:t>
              </a:r>
              <a:endParaRPr lang="en-US" sz="1200" b="0" dirty="0">
                <a:solidFill>
                  <a:schemeClr val="bg2">
                    <a:lumMod val="50000"/>
                  </a:schemeClr>
                </a:solidFill>
              </a:endParaRPr>
            </a:p>
          </p:txBody>
        </p:sp>
        <p:sp>
          <p:nvSpPr>
            <p:cNvPr id="153" name="Flowchart: Process 152"/>
            <p:cNvSpPr/>
            <p:nvPr/>
          </p:nvSpPr>
          <p:spPr>
            <a:xfrm>
              <a:off x="2156900" y="5821633"/>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4" name="Straight Connector 153"/>
            <p:cNvCxnSpPr/>
            <p:nvPr/>
          </p:nvCxnSpPr>
          <p:spPr>
            <a:xfrm>
              <a:off x="6521307" y="5673551"/>
              <a:ext cx="0" cy="43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Isosceles Triangle 154"/>
            <p:cNvSpPr/>
            <p:nvPr/>
          </p:nvSpPr>
          <p:spPr>
            <a:xfrm>
              <a:off x="6521307" y="5969538"/>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rot="10800000">
              <a:off x="6521308" y="5725272"/>
              <a:ext cx="91334"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Process 156"/>
            <p:cNvSpPr/>
            <p:nvPr/>
          </p:nvSpPr>
          <p:spPr>
            <a:xfrm>
              <a:off x="6521307" y="5856361"/>
              <a:ext cx="91334"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210751" y="5665805"/>
              <a:ext cx="457200"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gr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5"/>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2" name="Rectangle 241"/>
          <p:cNvSpPr/>
          <p:nvPr/>
        </p:nvSpPr>
        <p:spPr>
          <a:xfrm>
            <a:off x="751047" y="5923866"/>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3" name="Rectangle 242"/>
          <p:cNvSpPr/>
          <p:nvPr/>
        </p:nvSpPr>
        <p:spPr>
          <a:xfrm>
            <a:off x="750803" y="539352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244" name="TextBox 44"/>
          <p:cNvSpPr txBox="1"/>
          <p:nvPr/>
        </p:nvSpPr>
        <p:spPr>
          <a:xfrm>
            <a:off x="1076384" y="4235462"/>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3683196"/>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tx1"/>
                    </a:solidFill>
                  </a:rPr>
                  <a:t>Del</a:t>
                </a:r>
                <a:endParaRPr lang="en-US" sz="1200" b="0" dirty="0">
                  <a:solidFill>
                    <a:schemeClr val="tx1"/>
                  </a:solidFill>
                </a:endParaRPr>
              </a:p>
            </p:txBody>
          </p:sp>
          <p:sp>
            <p:nvSpPr>
              <p:cNvPr id="237" name="Flowchart: Process 236"/>
              <p:cNvSpPr/>
              <p:nvPr/>
            </p:nvSpPr>
            <p:spPr>
              <a:xfrm>
                <a:off x="1820347" y="26575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47" name="Rectangle 246"/>
          <p:cNvSpPr/>
          <p:nvPr/>
        </p:nvSpPr>
        <p:spPr>
          <a:xfrm>
            <a:off x="758585" y="426406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sp>
        <p:nvSpPr>
          <p:cNvPr id="37" name="Rectangle 36"/>
          <p:cNvSpPr/>
          <p:nvPr/>
        </p:nvSpPr>
        <p:spPr>
          <a:xfrm>
            <a:off x="768425" y="488918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nvGrpSpPr>
          <p:cNvPr id="44" name="Group 43"/>
          <p:cNvGrpSpPr/>
          <p:nvPr/>
        </p:nvGrpSpPr>
        <p:grpSpPr>
          <a:xfrm>
            <a:off x="752779" y="3112158"/>
            <a:ext cx="7590643" cy="533564"/>
            <a:chOff x="743254" y="2342264"/>
            <a:chExt cx="7590643" cy="533564"/>
          </a:xfrm>
        </p:grpSpPr>
        <p:grpSp>
          <p:nvGrpSpPr>
            <p:cNvPr id="262" name="Group 261"/>
            <p:cNvGrpSpPr/>
            <p:nvPr/>
          </p:nvGrpSpPr>
          <p:grpSpPr>
            <a:xfrm>
              <a:off x="743254" y="2342264"/>
              <a:ext cx="7590643" cy="524448"/>
              <a:chOff x="750803" y="3370092"/>
              <a:chExt cx="7590643" cy="524448"/>
            </a:xfrm>
          </p:grpSpPr>
          <p:grpSp>
            <p:nvGrpSpPr>
              <p:cNvPr id="263" name="Group 262"/>
              <p:cNvGrpSpPr/>
              <p:nvPr/>
            </p:nvGrpSpPr>
            <p:grpSpPr>
              <a:xfrm>
                <a:off x="1082480" y="3370092"/>
                <a:ext cx="7258966" cy="524448"/>
                <a:chOff x="814810" y="2485593"/>
                <a:chExt cx="7127443" cy="524448"/>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a:t>
                  </a:r>
                  <a:r>
                    <a:rPr lang="en-US" sz="800" b="0" dirty="0" err="1" smtClean="0">
                      <a:solidFill>
                        <a:prstClr val="black"/>
                      </a:solidFill>
                    </a:rPr>
                    <a:t>Stev</a:t>
                  </a:r>
                  <a:r>
                    <a:rPr lang="en-US" sz="800" b="0" dirty="0" smtClean="0">
                      <a:solidFill>
                        <a:prstClr val="black"/>
                      </a:solidFill>
                    </a:rPr>
                    <a:t>…</a:t>
                  </a:r>
                  <a:endParaRPr lang="en-US" sz="800" b="0" dirty="0">
                    <a:solidFill>
                      <a:prstClr val="black"/>
                    </a:solidFill>
                  </a:endParaRP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grpSp>
        <p:sp>
          <p:nvSpPr>
            <p:cNvPr id="223" name="Rectangle 222"/>
            <p:cNvSpPr/>
            <p:nvPr/>
          </p:nvSpPr>
          <p:spPr>
            <a:xfrm>
              <a:off x="2158204" y="263682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208" name="Rectangle 207"/>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208"/>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Process 209"/>
          <p:cNvSpPr/>
          <p:nvPr/>
        </p:nvSpPr>
        <p:spPr>
          <a:xfrm>
            <a:off x="8405018" y="959696"/>
            <a:ext cx="100807" cy="220979"/>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7644547" y="5108570"/>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79" name="Rectangle 178"/>
          <p:cNvSpPr/>
          <p:nvPr/>
        </p:nvSpPr>
        <p:spPr>
          <a:xfrm>
            <a:off x="7634897" y="5654519"/>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
        <p:nvSpPr>
          <p:cNvPr id="196" name="Rectangle 195"/>
          <p:cNvSpPr/>
          <p:nvPr/>
        </p:nvSpPr>
        <p:spPr>
          <a:xfrm>
            <a:off x="7634897" y="6198525"/>
            <a:ext cx="636175" cy="2103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a:solidFill>
                  <a:schemeClr val="bg2">
                    <a:lumMod val="50000"/>
                  </a:schemeClr>
                </a:solidFill>
              </a:rPr>
              <a:t>H</a:t>
            </a:r>
            <a:r>
              <a:rPr lang="en-US" sz="1200" b="0" dirty="0" smtClean="0">
                <a:solidFill>
                  <a:schemeClr val="bg2">
                    <a:lumMod val="50000"/>
                  </a:schemeClr>
                </a:solidFill>
              </a:rPr>
              <a:t>ide</a:t>
            </a:r>
            <a:endParaRPr lang="en-US" sz="1200" b="0" dirty="0">
              <a:solidFill>
                <a:schemeClr val="bg2">
                  <a:lumMod val="50000"/>
                </a:schemeClr>
              </a:solidFill>
            </a:endParaRPr>
          </a:p>
        </p:txBody>
      </p:sp>
    </p:spTree>
    <p:extLst>
      <p:ext uri="{BB962C8B-B14F-4D97-AF65-F5344CB8AC3E}">
        <p14:creationId xmlns:p14="http://schemas.microsoft.com/office/powerpoint/2010/main" val="250775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 y="92016"/>
            <a:ext cx="8687421" cy="794899"/>
          </a:xfrm>
        </p:spPr>
        <p:txBody>
          <a:bodyPr>
            <a:normAutofit fontScale="90000"/>
          </a:bodyPr>
          <a:lstStyle/>
          <a:p>
            <a:r>
              <a:rPr lang="en-US" dirty="0" smtClean="0"/>
              <a:t>Expanded PCD Draft From Track View I</a:t>
            </a:r>
            <a:endParaRPr lang="en-US" dirty="0"/>
          </a:p>
        </p:txBody>
      </p:sp>
      <p:sp>
        <p:nvSpPr>
          <p:cNvPr id="4" name="Date Placeholder 3"/>
          <p:cNvSpPr>
            <a:spLocks noGrp="1"/>
          </p:cNvSpPr>
          <p:nvPr>
            <p:ph type="dt" sz="half" idx="10"/>
          </p:nvPr>
        </p:nvSpPr>
        <p:spPr>
          <a:xfrm>
            <a:off x="0" y="6466749"/>
            <a:ext cx="2057400" cy="365125"/>
          </a:xfrm>
        </p:spPr>
        <p:txBody>
          <a:bodyPr/>
          <a:lstStyle/>
          <a:p>
            <a:r>
              <a:rPr lang="en-US" dirty="0" smtClean="0"/>
              <a:t>5/15/17</a:t>
            </a:r>
            <a:endParaRPr lang="en-US" dirty="0"/>
          </a:p>
        </p:txBody>
      </p:sp>
      <p:sp>
        <p:nvSpPr>
          <p:cNvPr id="5" name="Footer Placeholder 4"/>
          <p:cNvSpPr>
            <a:spLocks noGrp="1"/>
          </p:cNvSpPr>
          <p:nvPr>
            <p:ph type="ftr" sz="quarter" idx="11"/>
          </p:nvPr>
        </p:nvSpPr>
        <p:spPr>
          <a:xfrm>
            <a:off x="3028950" y="6463863"/>
            <a:ext cx="3086100" cy="365125"/>
          </a:xfrm>
        </p:spPr>
        <p:txBody>
          <a:bodyPr/>
          <a:lstStyle/>
          <a:p>
            <a:endParaRPr lang="en-US" dirty="0"/>
          </a:p>
        </p:txBody>
      </p:sp>
      <p:sp>
        <p:nvSpPr>
          <p:cNvPr id="20" name="Rectangle 19"/>
          <p:cNvSpPr/>
          <p:nvPr/>
        </p:nvSpPr>
        <p:spPr>
          <a:xfrm>
            <a:off x="746359" y="757644"/>
            <a:ext cx="7653362" cy="60713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74" name="TextBox 90"/>
          <p:cNvSpPr txBox="1"/>
          <p:nvPr/>
        </p:nvSpPr>
        <p:spPr>
          <a:xfrm>
            <a:off x="767571" y="747243"/>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6" name="Flowchart: Process 35"/>
          <p:cNvSpPr/>
          <p:nvPr/>
        </p:nvSpPr>
        <p:spPr>
          <a:xfrm>
            <a:off x="1987589" y="5087315"/>
            <a:ext cx="6359543" cy="138452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046112" y="5252434"/>
            <a:ext cx="6185193" cy="341632"/>
            <a:chOff x="946425" y="1700242"/>
            <a:chExt cx="6185193" cy="306835"/>
          </a:xfrm>
        </p:grpSpPr>
        <p:sp>
          <p:nvSpPr>
            <p:cNvPr id="10" name="TextBox 9"/>
            <p:cNvSpPr txBox="1"/>
            <p:nvPr/>
          </p:nvSpPr>
          <p:spPr>
            <a:xfrm>
              <a:off x="1146820" y="1700242"/>
              <a:ext cx="57951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Part</a:t>
              </a:r>
            </a:p>
            <a:p>
              <a:r>
                <a:rPr lang="en-US" sz="1050" b="1" dirty="0" smtClean="0">
                  <a:latin typeface="Courier New" panose="02070309020205020404" pitchFamily="49" charset="0"/>
                  <a:cs typeface="Courier New" panose="02070309020205020404" pitchFamily="49" charset="0"/>
                </a:rPr>
                <a:t>Number</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1700242"/>
              <a:ext cx="659668" cy="306835"/>
            </a:xfrm>
            <a:prstGeom prst="rect">
              <a:avLst/>
            </a:prstGeom>
            <a:noFill/>
          </p:spPr>
          <p:txBody>
            <a:bodyPr wrap="none" lIns="9144" tIns="9144" rIns="9144" bIns="9144" rtlCol="0">
              <a:spAutoFit/>
            </a:bodyPr>
            <a:lstStyle/>
            <a:p>
              <a:r>
                <a:rPr lang="en-US" sz="1050" b="1" dirty="0" err="1" smtClean="0">
                  <a:latin typeface="Courier New" panose="02070309020205020404" pitchFamily="49" charset="0"/>
                  <a:cs typeface="Courier New" panose="02070309020205020404" pitchFamily="49" charset="0"/>
                </a:rPr>
                <a:t>Mfg</a:t>
              </a:r>
              <a:r>
                <a:rPr lang="en-US" sz="1050" b="1" dirty="0" smtClean="0">
                  <a:latin typeface="Courier New" panose="02070309020205020404" pitchFamily="49" charset="0"/>
                  <a:cs typeface="Courier New" panose="02070309020205020404" pitchFamily="49" charset="0"/>
                </a:rPr>
                <a:t> Part</a:t>
              </a:r>
            </a:p>
            <a:p>
              <a:r>
                <a:rPr lang="en-US" sz="1050" b="1" dirty="0" smtClean="0">
                  <a:latin typeface="Courier New" panose="02070309020205020404" pitchFamily="49" charset="0"/>
                  <a:cs typeface="Courier New" panose="02070309020205020404" pitchFamily="49" charset="0"/>
                </a:rPr>
                <a:t>Number</a:t>
              </a:r>
              <a:endParaRPr lang="en-US" sz="105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1700242"/>
              <a:ext cx="1060418"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smtClean="0">
                  <a:latin typeface="Courier New" panose="02070309020205020404" pitchFamily="49" charset="0"/>
                  <a:cs typeface="Courier New" panose="02070309020205020404" pitchFamily="49" charset="0"/>
                </a:rPr>
                <a:t>Nomenclature</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1700242"/>
              <a:ext cx="339067" cy="306835"/>
            </a:xfrm>
            <a:prstGeom prst="rect">
              <a:avLst/>
            </a:prstGeom>
            <a:noFill/>
          </p:spPr>
          <p:txBody>
            <a:bodyPr wrap="none" lIns="9144" tIns="9144" rIns="9144" bIns="9144" rtlCol="0">
              <a:spAutoFit/>
            </a:bodyPr>
            <a:lstStyle/>
            <a:p>
              <a:endParaRPr lang="en-US" sz="1050" b="1" dirty="0" smtClean="0">
                <a:latin typeface="Courier New" panose="02070309020205020404" pitchFamily="49" charset="0"/>
                <a:cs typeface="Courier New" panose="02070309020205020404" pitchFamily="49" charset="0"/>
              </a:endParaRPr>
            </a:p>
            <a:p>
              <a:r>
                <a:rPr lang="en-US" sz="1050" b="1" dirty="0" err="1" smtClean="0">
                  <a:latin typeface="Courier New" panose="02070309020205020404" pitchFamily="49" charset="0"/>
                  <a:cs typeface="Courier New" panose="02070309020205020404" pitchFamily="49" charset="0"/>
                </a:rPr>
                <a:t>Qty</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Unit</a:t>
              </a:r>
            </a:p>
            <a:p>
              <a:r>
                <a:rPr lang="en-US" sz="1050" b="1" dirty="0" smtClean="0">
                  <a:latin typeface="Courier New" panose="02070309020205020404" pitchFamily="49" charset="0"/>
                  <a:cs typeface="Courier New" panose="02070309020205020404" pitchFamily="49" charset="0"/>
                </a:rPr>
                <a:t>Cost</a:t>
              </a:r>
              <a:r>
                <a:rPr lang="en-US" sz="1050" b="1" dirty="0" smtClean="0">
                  <a:solidFill>
                    <a:srgbClr val="FF0000"/>
                  </a:solidFill>
                  <a:latin typeface="Courier New" panose="02070309020205020404" pitchFamily="49" charset="0"/>
                  <a:cs typeface="Courier New" panose="02070309020205020404" pitchFamily="49" charset="0"/>
                </a:rPr>
                <a:t>*</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1700242"/>
              <a:ext cx="419217"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Cost</a:t>
              </a:r>
            </a:p>
            <a:p>
              <a:r>
                <a:rPr lang="en-US" sz="105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1700242"/>
              <a:ext cx="659668" cy="306835"/>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Work</a:t>
              </a:r>
            </a:p>
            <a:p>
              <a:r>
                <a:rPr lang="en-US" sz="1050" b="1" dirty="0" smtClean="0">
                  <a:latin typeface="Courier New" panose="02070309020205020404" pitchFamily="49" charset="0"/>
                  <a:cs typeface="Courier New" panose="02070309020205020404" pitchFamily="49" charset="0"/>
                </a:rPr>
                <a:t>Package</a:t>
              </a:r>
              <a:r>
                <a:rPr lang="en-US" sz="105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18484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2" name="TextBox 131"/>
          <p:cNvSpPr txBox="1"/>
          <p:nvPr/>
        </p:nvSpPr>
        <p:spPr>
          <a:xfrm>
            <a:off x="2254512" y="5064029"/>
            <a:ext cx="739818" cy="180049"/>
          </a:xfrm>
          <a:prstGeom prst="rect">
            <a:avLst/>
          </a:prstGeom>
          <a:noFill/>
        </p:spPr>
        <p:txBody>
          <a:bodyPr wrap="none" lIns="9144" tIns="9144" rIns="9144" bIns="9144" rtlCol="0">
            <a:spAutoFit/>
          </a:bodyPr>
          <a:lstStyle/>
          <a:p>
            <a:r>
              <a:rPr lang="en-US" sz="1050" b="1" dirty="0" smtClean="0">
                <a:latin typeface="Courier New" panose="02070309020205020404" pitchFamily="49" charset="0"/>
                <a:cs typeface="Courier New" panose="02070309020205020404" pitchFamily="49" charset="0"/>
              </a:rPr>
              <a:t>Grouping </a:t>
            </a:r>
            <a:endParaRPr lang="en-US" sz="1050" b="1" dirty="0">
              <a:solidFill>
                <a:srgbClr val="FF0000"/>
              </a:solidFill>
              <a:latin typeface="Courier New" panose="02070309020205020404" pitchFamily="49" charset="0"/>
              <a:cs typeface="Courier New" panose="02070309020205020404" pitchFamily="49" charset="0"/>
            </a:endParaRPr>
          </a:p>
        </p:txBody>
      </p:sp>
      <p:sp>
        <p:nvSpPr>
          <p:cNvPr id="166" name="TextBox 9"/>
          <p:cNvSpPr txBox="1"/>
          <p:nvPr/>
        </p:nvSpPr>
        <p:spPr>
          <a:xfrm>
            <a:off x="5232797" y="903676"/>
            <a:ext cx="77948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Subject: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67" name="Rectangle 166"/>
          <p:cNvSpPr/>
          <p:nvPr/>
        </p:nvSpPr>
        <p:spPr>
          <a:xfrm>
            <a:off x="5939703" y="973595"/>
            <a:ext cx="2248002"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neration</a:t>
            </a:r>
            <a:r>
              <a:rPr lang="en-US" sz="1050" b="0" dirty="0" smtClean="0">
                <a:solidFill>
                  <a:prstClr val="black"/>
                </a:solidFill>
              </a:rPr>
              <a:t> </a:t>
            </a:r>
            <a:r>
              <a:rPr lang="en-US" sz="1050" b="0" dirty="0">
                <a:solidFill>
                  <a:prstClr val="black"/>
                </a:solidFill>
              </a:rPr>
              <a:t>of SSN 794 Spares Hardware</a:t>
            </a:r>
          </a:p>
        </p:txBody>
      </p:sp>
      <p:sp>
        <p:nvSpPr>
          <p:cNvPr id="168" name="TextBox 58"/>
          <p:cNvSpPr txBox="1"/>
          <p:nvPr/>
        </p:nvSpPr>
        <p:spPr>
          <a:xfrm>
            <a:off x="764732" y="898974"/>
            <a:ext cx="484342" cy="281702"/>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a:t>
            </a:r>
            <a:endParaRPr lang="en-US" sz="1200" b="0" dirty="0">
              <a:solidFill>
                <a:prstClr val="black"/>
              </a:solidFill>
              <a:latin typeface="Calibri" panose="020F0502020204030204"/>
              <a:ea typeface="+mn-ea"/>
            </a:endParaRPr>
          </a:p>
        </p:txBody>
      </p:sp>
      <p:sp>
        <p:nvSpPr>
          <p:cNvPr id="169" name="Rectangle 168"/>
          <p:cNvSpPr/>
          <p:nvPr/>
        </p:nvSpPr>
        <p:spPr>
          <a:xfrm>
            <a:off x="1209490" y="959697"/>
            <a:ext cx="2080706" cy="1649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a:t>
            </a:r>
            <a:r>
              <a:rPr lang="en-US" sz="1050" dirty="0" smtClean="0">
                <a:solidFill>
                  <a:srgbClr val="FF0000"/>
                </a:solidFill>
              </a:rPr>
              <a:t>ARCI-FY-TI-SEQ</a:t>
            </a:r>
            <a:r>
              <a:rPr lang="en-US" sz="1050" dirty="0">
                <a:solidFill>
                  <a:srgbClr val="FF0000"/>
                </a:solidFill>
              </a:rPr>
              <a:t>#</a:t>
            </a:r>
            <a:endParaRPr lang="en-US" sz="1050" b="0" dirty="0">
              <a:solidFill>
                <a:prstClr val="black"/>
              </a:solidFill>
            </a:endParaRPr>
          </a:p>
        </p:txBody>
      </p:sp>
      <p:sp>
        <p:nvSpPr>
          <p:cNvPr id="172" name="TextBox 99"/>
          <p:cNvSpPr txBox="1"/>
          <p:nvPr/>
        </p:nvSpPr>
        <p:spPr>
          <a:xfrm>
            <a:off x="3444225" y="903676"/>
            <a:ext cx="45083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FY:</a:t>
            </a:r>
            <a:r>
              <a:rPr lang="en-US" sz="1200" b="0" dirty="0" smtClean="0">
                <a:solidFill>
                  <a:srgbClr val="FF0000"/>
                </a:solidFill>
                <a:latin typeface="Calibri" panose="020F0502020204030204"/>
              </a:rPr>
              <a:t>*</a:t>
            </a:r>
            <a:endParaRPr lang="en-US" sz="1200" b="0" dirty="0">
              <a:solidFill>
                <a:prstClr val="black"/>
              </a:solidFill>
              <a:latin typeface="Calibri" panose="020F0502020204030204"/>
              <a:ea typeface="+mn-ea"/>
            </a:endParaRPr>
          </a:p>
        </p:txBody>
      </p:sp>
      <p:grpSp>
        <p:nvGrpSpPr>
          <p:cNvPr id="35" name="Group 34"/>
          <p:cNvGrpSpPr/>
          <p:nvPr/>
        </p:nvGrpSpPr>
        <p:grpSpPr>
          <a:xfrm>
            <a:off x="3826692" y="973595"/>
            <a:ext cx="366201" cy="137160"/>
            <a:chOff x="3826692" y="999721"/>
            <a:chExt cx="366201" cy="137160"/>
          </a:xfrm>
        </p:grpSpPr>
        <p:sp>
          <p:nvSpPr>
            <p:cNvPr id="173" name="Rectangle 172"/>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15</a:t>
              </a:r>
              <a:endParaRPr lang="en-US" sz="1050" b="0" dirty="0">
                <a:solidFill>
                  <a:prstClr val="black"/>
                </a:solidFill>
              </a:endParaRPr>
            </a:p>
          </p:txBody>
        </p:sp>
        <p:sp>
          <p:nvSpPr>
            <p:cNvPr id="174" name="Isosceles Triangle 173"/>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76" name="TextBox 99"/>
          <p:cNvSpPr txBox="1"/>
          <p:nvPr/>
        </p:nvSpPr>
        <p:spPr>
          <a:xfrm>
            <a:off x="4346922" y="903676"/>
            <a:ext cx="485479"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TI:</a:t>
            </a:r>
            <a:r>
              <a:rPr lang="en-US" sz="1200" b="0" dirty="0" smtClean="0">
                <a:solidFill>
                  <a:srgbClr val="FF0000"/>
                </a:solidFill>
                <a:latin typeface="Calibri" panose="020F0502020204030204"/>
              </a:rPr>
              <a:t>*</a:t>
            </a:r>
            <a:endParaRPr lang="en-US" sz="1200" b="0" dirty="0">
              <a:solidFill>
                <a:srgbClr val="FF0000"/>
              </a:solidFill>
              <a:latin typeface="Calibri" panose="020F0502020204030204"/>
            </a:endParaRPr>
          </a:p>
        </p:txBody>
      </p:sp>
      <p:grpSp>
        <p:nvGrpSpPr>
          <p:cNvPr id="27" name="Group 26"/>
          <p:cNvGrpSpPr/>
          <p:nvPr/>
        </p:nvGrpSpPr>
        <p:grpSpPr>
          <a:xfrm>
            <a:off x="4769035" y="973595"/>
            <a:ext cx="485748" cy="137160"/>
            <a:chOff x="4769035" y="999721"/>
            <a:chExt cx="485748" cy="137160"/>
          </a:xfrm>
        </p:grpSpPr>
        <p:sp>
          <p:nvSpPr>
            <p:cNvPr id="177" name="Rectangle 176"/>
            <p:cNvSpPr/>
            <p:nvPr/>
          </p:nvSpPr>
          <p:spPr>
            <a:xfrm>
              <a:off x="4769035" y="999721"/>
              <a:ext cx="485748"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TI16</a:t>
              </a:r>
              <a:endParaRPr lang="en-US" sz="1050" b="0" dirty="0">
                <a:solidFill>
                  <a:prstClr val="black"/>
                </a:solidFill>
              </a:endParaRPr>
            </a:p>
          </p:txBody>
        </p:sp>
        <p:sp>
          <p:nvSpPr>
            <p:cNvPr id="178" name="Isosceles Triangle 177"/>
            <p:cNvSpPr/>
            <p:nvPr/>
          </p:nvSpPr>
          <p:spPr>
            <a:xfrm rot="10800000">
              <a:off x="5150013"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80" name="Rectangle 179"/>
          <p:cNvSpPr/>
          <p:nvPr/>
        </p:nvSpPr>
        <p:spPr>
          <a:xfrm>
            <a:off x="3456384" y="1184070"/>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Joe Smith</a:t>
            </a:r>
            <a:endParaRPr lang="en-US" sz="1050" b="0" dirty="0">
              <a:solidFill>
                <a:schemeClr val="tx1"/>
              </a:solidFill>
            </a:endParaRPr>
          </a:p>
        </p:txBody>
      </p:sp>
      <p:sp>
        <p:nvSpPr>
          <p:cNvPr id="181" name="TextBox 90"/>
          <p:cNvSpPr txBox="1"/>
          <p:nvPr/>
        </p:nvSpPr>
        <p:spPr>
          <a:xfrm>
            <a:off x="2655898" y="1114151"/>
            <a:ext cx="861453"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Originator:</a:t>
            </a:r>
            <a:endParaRPr lang="en-US" sz="1200" b="0" dirty="0">
              <a:solidFill>
                <a:schemeClr val="tx1"/>
              </a:solidFill>
              <a:latin typeface="Calibri" panose="020F0502020204030204"/>
              <a:ea typeface="+mn-ea"/>
            </a:endParaRPr>
          </a:p>
        </p:txBody>
      </p:sp>
      <p:sp>
        <p:nvSpPr>
          <p:cNvPr id="182" name="TextBox 26"/>
          <p:cNvSpPr txBox="1"/>
          <p:nvPr/>
        </p:nvSpPr>
        <p:spPr>
          <a:xfrm>
            <a:off x="646110" y="1114151"/>
            <a:ext cx="119782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PCD Required:</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83" name="Rectangle 182"/>
          <p:cNvSpPr/>
          <p:nvPr/>
        </p:nvSpPr>
        <p:spPr>
          <a:xfrm>
            <a:off x="1766452" y="1184070"/>
            <a:ext cx="725714" cy="13716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pic>
        <p:nvPicPr>
          <p:cNvPr id="184" name="Picture 183"/>
          <p:cNvPicPr>
            <a:picLocks noChangeAspect="1"/>
          </p:cNvPicPr>
          <p:nvPr/>
        </p:nvPicPr>
        <p:blipFill>
          <a:blip r:embed="rId3"/>
          <a:stretch>
            <a:fillRect/>
          </a:stretch>
        </p:blipFill>
        <p:spPr>
          <a:xfrm>
            <a:off x="2523208" y="1182552"/>
            <a:ext cx="120169" cy="140197"/>
          </a:xfrm>
          <a:prstGeom prst="rect">
            <a:avLst/>
          </a:prstGeom>
        </p:spPr>
      </p:pic>
      <p:sp>
        <p:nvSpPr>
          <p:cNvPr id="185" name="Rectangle 184"/>
          <p:cNvSpPr/>
          <p:nvPr/>
        </p:nvSpPr>
        <p:spPr>
          <a:xfrm>
            <a:off x="7161891" y="1192777"/>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Current</a:t>
            </a:r>
            <a:endParaRPr lang="en-US" sz="1050" b="0" dirty="0">
              <a:solidFill>
                <a:schemeClr val="tx1"/>
              </a:solidFill>
            </a:endParaRPr>
          </a:p>
        </p:txBody>
      </p:sp>
      <p:sp>
        <p:nvSpPr>
          <p:cNvPr id="186" name="TextBox 90"/>
          <p:cNvSpPr txBox="1"/>
          <p:nvPr/>
        </p:nvSpPr>
        <p:spPr>
          <a:xfrm>
            <a:off x="6477397" y="1122858"/>
            <a:ext cx="74546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schemeClr val="tx1"/>
                </a:solidFill>
                <a:latin typeface="Calibri" panose="020F0502020204030204"/>
                <a:ea typeface="+mn-ea"/>
              </a:rPr>
              <a:t>Revision:</a:t>
            </a:r>
            <a:endParaRPr lang="en-US" sz="1200" b="0" dirty="0">
              <a:solidFill>
                <a:schemeClr val="tx1"/>
              </a:solidFill>
              <a:latin typeface="Calibri" panose="020F0502020204030204"/>
              <a:ea typeface="+mn-ea"/>
            </a:endParaRPr>
          </a:p>
        </p:txBody>
      </p:sp>
      <p:sp>
        <p:nvSpPr>
          <p:cNvPr id="187" name="TextBox 26"/>
          <p:cNvSpPr txBox="1"/>
          <p:nvPr/>
        </p:nvSpPr>
        <p:spPr>
          <a:xfrm>
            <a:off x="4430548" y="1122858"/>
            <a:ext cx="1118897"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Current Status:</a:t>
            </a:r>
            <a:endParaRPr lang="en-US" sz="1200" b="0" dirty="0">
              <a:solidFill>
                <a:srgbClr val="FF0000"/>
              </a:solidFill>
              <a:latin typeface="Calibri" panose="020F0502020204030204"/>
              <a:ea typeface="+mn-ea"/>
            </a:endParaRPr>
          </a:p>
        </p:txBody>
      </p:sp>
      <p:sp>
        <p:nvSpPr>
          <p:cNvPr id="188" name="Rectangle 187"/>
          <p:cNvSpPr/>
          <p:nvPr/>
        </p:nvSpPr>
        <p:spPr>
          <a:xfrm>
            <a:off x="5512360" y="1191469"/>
            <a:ext cx="999833" cy="137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schemeClr val="tx1"/>
              </a:solidFill>
            </a:endParaRPr>
          </a:p>
        </p:txBody>
      </p:sp>
      <p:sp>
        <p:nvSpPr>
          <p:cNvPr id="189" name="TextBox 26"/>
          <p:cNvSpPr txBox="1"/>
          <p:nvPr/>
        </p:nvSpPr>
        <p:spPr>
          <a:xfrm>
            <a:off x="783774" y="1344842"/>
            <a:ext cx="1063304"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Department:</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0" name="TextBox 26"/>
          <p:cNvSpPr txBox="1"/>
          <p:nvPr/>
        </p:nvSpPr>
        <p:spPr>
          <a:xfrm>
            <a:off x="2372315" y="1341065"/>
            <a:ext cx="1109000" cy="276999"/>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Classification: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191" name="TextBox 26"/>
          <p:cNvSpPr txBox="1"/>
          <p:nvPr/>
        </p:nvSpPr>
        <p:spPr>
          <a:xfrm>
            <a:off x="7012312" y="741225"/>
            <a:ext cx="519821"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Date:</a:t>
            </a:r>
            <a:endParaRPr lang="en-US" sz="1200" b="0" dirty="0">
              <a:solidFill>
                <a:srgbClr val="FF0000"/>
              </a:solidFill>
              <a:latin typeface="Calibri" panose="020F0502020204030204"/>
              <a:ea typeface="+mn-ea"/>
            </a:endParaRPr>
          </a:p>
        </p:txBody>
      </p:sp>
      <p:sp>
        <p:nvSpPr>
          <p:cNvPr id="192" name="Rectangle 191"/>
          <p:cNvSpPr/>
          <p:nvPr/>
        </p:nvSpPr>
        <p:spPr>
          <a:xfrm>
            <a:off x="7457772" y="800841"/>
            <a:ext cx="725714" cy="137160"/>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4/13/17</a:t>
            </a:r>
            <a:endParaRPr lang="en-US" sz="1050" b="0" dirty="0">
              <a:solidFill>
                <a:prstClr val="black"/>
              </a:solidFill>
            </a:endParaRPr>
          </a:p>
        </p:txBody>
      </p:sp>
      <p:grpSp>
        <p:nvGrpSpPr>
          <p:cNvPr id="193" name="Group 192"/>
          <p:cNvGrpSpPr/>
          <p:nvPr/>
        </p:nvGrpSpPr>
        <p:grpSpPr>
          <a:xfrm>
            <a:off x="1760261" y="1399857"/>
            <a:ext cx="549499" cy="152686"/>
            <a:chOff x="4769035" y="999721"/>
            <a:chExt cx="515368" cy="124631"/>
          </a:xfrm>
        </p:grpSpPr>
        <p:sp>
          <p:nvSpPr>
            <p:cNvPr id="194" name="Rectangle 193"/>
            <p:cNvSpPr/>
            <p:nvPr/>
          </p:nvSpPr>
          <p:spPr>
            <a:xfrm>
              <a:off x="4769035" y="999721"/>
              <a:ext cx="515368" cy="124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95" name="Isosceles Triangle 194"/>
            <p:cNvSpPr/>
            <p:nvPr/>
          </p:nvSpPr>
          <p:spPr>
            <a:xfrm rot="10800000">
              <a:off x="5235738"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197" name="Rectangle 196"/>
          <p:cNvSpPr/>
          <p:nvPr/>
        </p:nvSpPr>
        <p:spPr>
          <a:xfrm>
            <a:off x="3463548" y="1413536"/>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Unrestricted</a:t>
            </a:r>
            <a:endParaRPr lang="en-US" sz="1050" b="0" dirty="0">
              <a:solidFill>
                <a:schemeClr val="tx1"/>
              </a:solidFill>
            </a:endParaRPr>
          </a:p>
        </p:txBody>
      </p:sp>
      <p:sp>
        <p:nvSpPr>
          <p:cNvPr id="198" name="Isosceles Triangle 197"/>
          <p:cNvSpPr/>
          <p:nvPr/>
        </p:nvSpPr>
        <p:spPr>
          <a:xfrm rot="10800000">
            <a:off x="4344053" y="144125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99" name="TextBox 26"/>
          <p:cNvSpPr txBox="1"/>
          <p:nvPr/>
        </p:nvSpPr>
        <p:spPr>
          <a:xfrm>
            <a:off x="4466584" y="1337742"/>
            <a:ext cx="1609415"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Third Party Proprietary Information:</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00" name="TextBox 26"/>
          <p:cNvSpPr txBox="1"/>
          <p:nvPr/>
        </p:nvSpPr>
        <p:spPr>
          <a:xfrm>
            <a:off x="6295804" y="1346297"/>
            <a:ext cx="1731760" cy="461665"/>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Organizational Conflict of Interest (</a:t>
            </a:r>
            <a:r>
              <a:rPr lang="en-US" sz="1200" b="0" dirty="0" smtClean="0">
                <a:solidFill>
                  <a:prstClr val="black"/>
                </a:solidFill>
                <a:latin typeface="Calibri" panose="020F0502020204030204"/>
                <a:ea typeface="+mn-ea"/>
              </a:rPr>
              <a:t>OCI):</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grpSp>
        <p:nvGrpSpPr>
          <p:cNvPr id="201" name="Group 200"/>
          <p:cNvGrpSpPr/>
          <p:nvPr/>
        </p:nvGrpSpPr>
        <p:grpSpPr>
          <a:xfrm>
            <a:off x="6042998" y="1413536"/>
            <a:ext cx="366201" cy="137160"/>
            <a:chOff x="3826692" y="999721"/>
            <a:chExt cx="366201" cy="137160"/>
          </a:xfrm>
        </p:grpSpPr>
        <p:sp>
          <p:nvSpPr>
            <p:cNvPr id="202" name="Rectangle 201"/>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3" name="Isosceles Triangle 202"/>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grpSp>
        <p:nvGrpSpPr>
          <p:cNvPr id="204" name="Group 203"/>
          <p:cNvGrpSpPr/>
          <p:nvPr/>
        </p:nvGrpSpPr>
        <p:grpSpPr>
          <a:xfrm>
            <a:off x="7984275" y="1421704"/>
            <a:ext cx="366201" cy="137160"/>
            <a:chOff x="3826692" y="999721"/>
            <a:chExt cx="366201" cy="137160"/>
          </a:xfrm>
        </p:grpSpPr>
        <p:sp>
          <p:nvSpPr>
            <p:cNvPr id="205" name="Rectangle 204"/>
            <p:cNvSpPr/>
            <p:nvPr/>
          </p:nvSpPr>
          <p:spPr>
            <a:xfrm>
              <a:off x="3826692" y="999721"/>
              <a:ext cx="366201"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06" name="Isosceles Triangle 205"/>
            <p:cNvSpPr/>
            <p:nvPr/>
          </p:nvSpPr>
          <p:spPr>
            <a:xfrm rot="10800000">
              <a:off x="4121279" y="1029858"/>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grpSp>
      <p:sp>
        <p:nvSpPr>
          <p:cNvPr id="207" name="TextBox 26"/>
          <p:cNvSpPr txBox="1"/>
          <p:nvPr/>
        </p:nvSpPr>
        <p:spPr>
          <a:xfrm>
            <a:off x="740930" y="1563082"/>
            <a:ext cx="1256178"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Work Package(s):</a:t>
            </a:r>
            <a:endParaRPr lang="en-US" sz="1200" b="0" dirty="0">
              <a:solidFill>
                <a:srgbClr val="FF0000"/>
              </a:solidFill>
              <a:latin typeface="Calibri" panose="020F0502020204030204"/>
              <a:ea typeface="+mn-ea"/>
            </a:endParaRPr>
          </a:p>
        </p:txBody>
      </p:sp>
      <p:sp>
        <p:nvSpPr>
          <p:cNvPr id="213" name="Rectangle 212"/>
          <p:cNvSpPr/>
          <p:nvPr/>
        </p:nvSpPr>
        <p:spPr>
          <a:xfrm>
            <a:off x="1983933" y="1617642"/>
            <a:ext cx="999833"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Work </a:t>
            </a:r>
            <a:r>
              <a:rPr lang="en-US" sz="1050" b="0" dirty="0" err="1" smtClean="0">
                <a:solidFill>
                  <a:schemeClr val="tx1"/>
                </a:solidFill>
              </a:rPr>
              <a:t>Packag</a:t>
            </a:r>
            <a:r>
              <a:rPr lang="en-US" sz="1050" b="0" dirty="0" smtClean="0">
                <a:solidFill>
                  <a:schemeClr val="tx1"/>
                </a:solidFill>
              </a:rPr>
              <a:t>…</a:t>
            </a:r>
            <a:endParaRPr lang="en-US" sz="1050" b="0" dirty="0">
              <a:solidFill>
                <a:schemeClr val="tx1"/>
              </a:solidFill>
            </a:endParaRPr>
          </a:p>
        </p:txBody>
      </p:sp>
      <p:sp>
        <p:nvSpPr>
          <p:cNvPr id="214" name="TextBox 26"/>
          <p:cNvSpPr txBox="1"/>
          <p:nvPr/>
        </p:nvSpPr>
        <p:spPr>
          <a:xfrm>
            <a:off x="2966697" y="1545717"/>
            <a:ext cx="98854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smtClean="0">
                <a:solidFill>
                  <a:prstClr val="black"/>
                </a:solidFill>
                <a:latin typeface="Calibri" panose="020F0502020204030204"/>
                <a:ea typeface="+mn-ea"/>
              </a:rPr>
              <a:t>Program(s):</a:t>
            </a:r>
            <a:r>
              <a:rPr lang="en-US" sz="1200" b="0" dirty="0" smtClean="0">
                <a:solidFill>
                  <a:srgbClr val="FF0000"/>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15" name="Rectangle 214"/>
          <p:cNvSpPr/>
          <p:nvPr/>
        </p:nvSpPr>
        <p:spPr>
          <a:xfrm>
            <a:off x="3875387" y="1600277"/>
            <a:ext cx="1077613" cy="1431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schemeClr val="tx1"/>
                </a:solidFill>
              </a:rPr>
              <a:t>ARCI FY15 </a:t>
            </a:r>
            <a:r>
              <a:rPr lang="en-US" sz="1050" b="0" dirty="0" smtClean="0">
                <a:solidFill>
                  <a:schemeClr val="tx1"/>
                </a:solidFill>
              </a:rPr>
              <a:t>Pro…</a:t>
            </a:r>
            <a:endParaRPr lang="en-US" sz="1050" b="0" dirty="0">
              <a:solidFill>
                <a:schemeClr val="tx1"/>
              </a:solidFill>
            </a:endParaRPr>
          </a:p>
        </p:txBody>
      </p:sp>
      <p:sp>
        <p:nvSpPr>
          <p:cNvPr id="244" name="TextBox 44"/>
          <p:cNvSpPr txBox="1"/>
          <p:nvPr/>
        </p:nvSpPr>
        <p:spPr>
          <a:xfrm>
            <a:off x="1076384" y="5064137"/>
            <a:ext cx="984565"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Hardware</a:t>
            </a:r>
          </a:p>
          <a:p>
            <a:pPr algn="r" fontAlgn="auto">
              <a:spcBef>
                <a:spcPts val="0"/>
              </a:spcBef>
              <a:spcAft>
                <a:spcPts val="0"/>
              </a:spcAft>
            </a:pPr>
            <a:r>
              <a:rPr lang="en-US" sz="1400" b="0" dirty="0" smtClean="0">
                <a:solidFill>
                  <a:prstClr val="black"/>
                </a:solidFill>
                <a:latin typeface="Calibri" panose="020F0502020204030204"/>
                <a:ea typeface="+mn-ea"/>
              </a:rPr>
              <a:t>List:</a:t>
            </a:r>
            <a:endParaRPr lang="en-US" sz="1400" b="0" dirty="0">
              <a:solidFill>
                <a:prstClr val="black"/>
              </a:solidFill>
              <a:latin typeface="Calibri" panose="020F0502020204030204"/>
              <a:ea typeface="+mn-ea"/>
            </a:endParaRPr>
          </a:p>
        </p:txBody>
      </p:sp>
      <p:grpSp>
        <p:nvGrpSpPr>
          <p:cNvPr id="41" name="Group 40"/>
          <p:cNvGrpSpPr/>
          <p:nvPr/>
        </p:nvGrpSpPr>
        <p:grpSpPr>
          <a:xfrm>
            <a:off x="750466" y="4511871"/>
            <a:ext cx="7590643" cy="524448"/>
            <a:chOff x="750803" y="3370092"/>
            <a:chExt cx="7590643" cy="524448"/>
          </a:xfrm>
        </p:grpSpPr>
        <p:grpSp>
          <p:nvGrpSpPr>
            <p:cNvPr id="230" name="Group 229"/>
            <p:cNvGrpSpPr/>
            <p:nvPr/>
          </p:nvGrpSpPr>
          <p:grpSpPr>
            <a:xfrm>
              <a:off x="1075268" y="3370092"/>
              <a:ext cx="7266178" cy="524448"/>
              <a:chOff x="807729" y="2485593"/>
              <a:chExt cx="7134524" cy="524448"/>
            </a:xfrm>
          </p:grpSpPr>
          <p:sp>
            <p:nvSpPr>
              <p:cNvPr id="231" name="TextBox 44"/>
              <p:cNvSpPr txBox="1"/>
              <p:nvPr/>
            </p:nvSpPr>
            <p:spPr>
              <a:xfrm>
                <a:off x="807729" y="2503789"/>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Additional</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32" name="Rectangle 23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33" name="Rectangle 23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34" name="Rectangle 23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err="1">
                    <a:solidFill>
                      <a:prstClr val="black"/>
                    </a:solidFill>
                  </a:rPr>
                  <a:t>DeRancy</a:t>
                </a:r>
                <a:r>
                  <a:rPr lang="en-US" sz="800" b="0" dirty="0">
                    <a:solidFill>
                      <a:prstClr val="black"/>
                    </a:solidFill>
                  </a:rPr>
                  <a:t>, Daniel G.</a:t>
                </a:r>
              </a:p>
            </p:txBody>
          </p:sp>
          <p:sp>
            <p:nvSpPr>
              <p:cNvPr id="235" name="Rectangle 234"/>
              <p:cNvSpPr/>
              <p:nvPr/>
            </p:nvSpPr>
            <p:spPr>
              <a:xfrm>
                <a:off x="6923935" y="2615749"/>
                <a:ext cx="448916" cy="21636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36" name="Rectangle 235"/>
              <p:cNvSpPr/>
              <p:nvPr/>
            </p:nvSpPr>
            <p:spPr>
              <a:xfrm>
                <a:off x="7422415" y="2612929"/>
                <a:ext cx="448916" cy="2191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37" name="Flowchart: Process 23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Connector 23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Isosceles Triangle 23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Process 24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5" name="Rectangle 244"/>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47" name="Rectangle 246"/>
          <p:cNvSpPr/>
          <p:nvPr/>
        </p:nvSpPr>
        <p:spPr>
          <a:xfrm>
            <a:off x="758585" y="5092744"/>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nvGrpSpPr>
          <p:cNvPr id="276" name="Group 275"/>
          <p:cNvGrpSpPr/>
          <p:nvPr/>
        </p:nvGrpSpPr>
        <p:grpSpPr>
          <a:xfrm>
            <a:off x="740930" y="2485391"/>
            <a:ext cx="7591639" cy="566999"/>
            <a:chOff x="749806" y="3329423"/>
            <a:chExt cx="7591639" cy="566999"/>
          </a:xfrm>
        </p:grpSpPr>
        <p:grpSp>
          <p:nvGrpSpPr>
            <p:cNvPr id="277" name="Group 276"/>
            <p:cNvGrpSpPr/>
            <p:nvPr/>
          </p:nvGrpSpPr>
          <p:grpSpPr>
            <a:xfrm>
              <a:off x="1039845" y="3329423"/>
              <a:ext cx="7301600" cy="566999"/>
              <a:chOff x="772949" y="2444924"/>
              <a:chExt cx="7169304" cy="566999"/>
            </a:xfrm>
          </p:grpSpPr>
          <p:sp>
            <p:nvSpPr>
              <p:cNvPr id="279" name="TextBox 44"/>
              <p:cNvSpPr txBox="1"/>
              <p:nvPr/>
            </p:nvSpPr>
            <p:spPr>
              <a:xfrm>
                <a:off x="772949" y="2444924"/>
                <a:ext cx="966726" cy="566999"/>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100" b="0" dirty="0" smtClean="0">
                    <a:solidFill>
                      <a:prstClr val="black"/>
                    </a:solidFill>
                    <a:latin typeface="Calibri" panose="020F0502020204030204"/>
                    <a:ea typeface="+mn-ea"/>
                  </a:rPr>
                  <a:t>Action</a:t>
                </a:r>
              </a:p>
              <a:p>
                <a:pPr algn="r" fontAlgn="auto">
                  <a:spcBef>
                    <a:spcPts val="0"/>
                  </a:spcBef>
                  <a:spcAft>
                    <a:spcPts val="0"/>
                  </a:spcAft>
                </a:pPr>
                <a:r>
                  <a:rPr lang="en-US" sz="1100" b="0" dirty="0" smtClean="0">
                    <a:solidFill>
                      <a:prstClr val="black"/>
                    </a:solidFill>
                    <a:latin typeface="Calibri" panose="020F0502020204030204"/>
                    <a:ea typeface="+mn-ea"/>
                  </a:rPr>
                  <a:t>Responsible</a:t>
                </a:r>
              </a:p>
              <a:p>
                <a:pPr algn="r" fontAlgn="auto">
                  <a:spcBef>
                    <a:spcPts val="0"/>
                  </a:spcBef>
                  <a:spcAft>
                    <a:spcPts val="0"/>
                  </a:spcAft>
                </a:pPr>
                <a:r>
                  <a:rPr lang="en-US" sz="1100" b="0" dirty="0" smtClean="0">
                    <a:solidFill>
                      <a:prstClr val="black"/>
                    </a:solidFill>
                    <a:latin typeface="Calibri" panose="020F0502020204030204"/>
                    <a:ea typeface="+mn-ea"/>
                  </a:rPr>
                  <a:t>Persons:</a:t>
                </a:r>
                <a:endParaRPr lang="en-US" sz="1100" b="0" dirty="0">
                  <a:solidFill>
                    <a:prstClr val="black"/>
                  </a:solidFill>
                  <a:latin typeface="Calibri" panose="020F0502020204030204"/>
                  <a:ea typeface="+mn-ea"/>
                </a:endParaRPr>
              </a:p>
            </p:txBody>
          </p:sp>
          <p:sp>
            <p:nvSpPr>
              <p:cNvPr id="280" name="Rectangle 279"/>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81" name="Rectangle 280"/>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82" name="Rectangle 281"/>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Mullins, Jeremiyah (Jeremiyah)</a:t>
                </a:r>
              </a:p>
            </p:txBody>
          </p:sp>
          <p:sp>
            <p:nvSpPr>
              <p:cNvPr id="283" name="Rectangle 282"/>
              <p:cNvSpPr/>
              <p:nvPr/>
            </p:nvSpPr>
            <p:spPr>
              <a:xfrm>
                <a:off x="6923935" y="2615749"/>
                <a:ext cx="448916" cy="22000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84" name="Rectangle 283"/>
              <p:cNvSpPr/>
              <p:nvPr/>
            </p:nvSpPr>
            <p:spPr>
              <a:xfrm>
                <a:off x="7422415" y="2615751"/>
                <a:ext cx="448916" cy="2200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85" name="Flowchart: Process 284"/>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6" name="Straight Connector 285"/>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Isosceles Triangle 286"/>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Isosceles Triangle 287"/>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Process 288"/>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8" name="Rectangle 277"/>
            <p:cNvSpPr/>
            <p:nvPr/>
          </p:nvSpPr>
          <p:spPr>
            <a:xfrm>
              <a:off x="749806" y="3370092"/>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grpSp>
        <p:nvGrpSpPr>
          <p:cNvPr id="42" name="Group 41"/>
          <p:cNvGrpSpPr/>
          <p:nvPr/>
        </p:nvGrpSpPr>
        <p:grpSpPr>
          <a:xfrm>
            <a:off x="743254" y="1940902"/>
            <a:ext cx="7590643" cy="524448"/>
            <a:chOff x="743254" y="1771083"/>
            <a:chExt cx="7590643" cy="524448"/>
          </a:xfrm>
        </p:grpSpPr>
        <p:grpSp>
          <p:nvGrpSpPr>
            <p:cNvPr id="248" name="Group 247"/>
            <p:cNvGrpSpPr/>
            <p:nvPr/>
          </p:nvGrpSpPr>
          <p:grpSpPr>
            <a:xfrm>
              <a:off x="743254" y="1771083"/>
              <a:ext cx="7590643" cy="524448"/>
              <a:chOff x="750803" y="3370092"/>
              <a:chExt cx="7590643" cy="524448"/>
            </a:xfrm>
          </p:grpSpPr>
          <p:grpSp>
            <p:nvGrpSpPr>
              <p:cNvPr id="249" name="Group 248"/>
              <p:cNvGrpSpPr/>
              <p:nvPr/>
            </p:nvGrpSpPr>
            <p:grpSpPr>
              <a:xfrm>
                <a:off x="1083934" y="3370092"/>
                <a:ext cx="7257512" cy="524448"/>
                <a:chOff x="816238" y="2485593"/>
                <a:chExt cx="7126015" cy="524448"/>
              </a:xfrm>
            </p:grpSpPr>
            <p:sp>
              <p:nvSpPr>
                <p:cNvPr id="251" name="TextBox 44"/>
                <p:cNvSpPr txBox="1"/>
                <p:nvPr/>
              </p:nvSpPr>
              <p:spPr>
                <a:xfrm>
                  <a:off x="816238" y="2496325"/>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Approver(s):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252" name="Rectangle 251"/>
                <p:cNvSpPr/>
                <p:nvPr/>
              </p:nvSpPr>
              <p:spPr>
                <a:xfrm>
                  <a:off x="1724845" y="2485593"/>
                  <a:ext cx="6217408" cy="5244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53" name="Rectangle 252"/>
                <p:cNvSpPr/>
                <p:nvPr/>
              </p:nvSpPr>
              <p:spPr>
                <a:xfrm>
                  <a:off x="1775882" y="2535274"/>
                  <a:ext cx="5100003" cy="42090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54" name="Rectangle 253"/>
                <p:cNvSpPr/>
                <p:nvPr/>
              </p:nvSpPr>
              <p:spPr>
                <a:xfrm>
                  <a:off x="1969722" y="2599321"/>
                  <a:ext cx="4717655" cy="2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marL="574675" indent="-574675" fontAlgn="auto">
                    <a:spcBef>
                      <a:spcPts val="0"/>
                    </a:spcBef>
                    <a:spcAft>
                      <a:spcPts val="0"/>
                    </a:spcAft>
                  </a:pPr>
                  <a:r>
                    <a:rPr lang="en-US" sz="800" b="0" dirty="0">
                      <a:solidFill>
                        <a:prstClr val="black"/>
                      </a:solidFill>
                    </a:rPr>
                    <a:t>Jones, William (P)</a:t>
                  </a:r>
                </a:p>
              </p:txBody>
            </p:sp>
            <p:sp>
              <p:nvSpPr>
                <p:cNvPr id="255" name="Rectangle 254"/>
                <p:cNvSpPr/>
                <p:nvPr/>
              </p:nvSpPr>
              <p:spPr>
                <a:xfrm>
                  <a:off x="6923935" y="2615749"/>
                  <a:ext cx="448916" cy="20142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56" name="Rectangle 255"/>
                <p:cNvSpPr/>
                <p:nvPr/>
              </p:nvSpPr>
              <p:spPr>
                <a:xfrm>
                  <a:off x="7422415" y="2615750"/>
                  <a:ext cx="448916" cy="2014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57" name="Flowchart: Process 256"/>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8" name="Straight Connector 257"/>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Isosceles Triangle 258"/>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Isosceles Triangle 259"/>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Process 260"/>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0" name="Rectangle 249"/>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2" name="Rectangle 221"/>
            <p:cNvSpPr/>
            <p:nvPr/>
          </p:nvSpPr>
          <p:spPr>
            <a:xfrm>
              <a:off x="2152798" y="2102663"/>
              <a:ext cx="3322160" cy="14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smtClean="0">
                  <a:solidFill>
                    <a:prstClr val="black"/>
                  </a:solidFill>
                </a:rPr>
                <a:t>(A</a:t>
              </a:r>
              <a:r>
                <a:rPr lang="en-US" sz="800" b="0" i="1" dirty="0">
                  <a:solidFill>
                    <a:prstClr val="black"/>
                  </a:solidFill>
                </a:rPr>
                <a:t>) = Approved;  (R) = Rework;  (P) = Pending;  (X) = No Action Require</a:t>
              </a:r>
              <a:endParaRPr lang="en-US" sz="1050" b="0" dirty="0">
                <a:solidFill>
                  <a:prstClr val="black"/>
                </a:solidFill>
              </a:endParaRPr>
            </a:p>
          </p:txBody>
        </p:sp>
      </p:grpSp>
      <p:grpSp>
        <p:nvGrpSpPr>
          <p:cNvPr id="44" name="Group 43"/>
          <p:cNvGrpSpPr/>
          <p:nvPr/>
        </p:nvGrpSpPr>
        <p:grpSpPr>
          <a:xfrm>
            <a:off x="752779" y="3112157"/>
            <a:ext cx="7590643" cy="1357719"/>
            <a:chOff x="743254" y="2342263"/>
            <a:chExt cx="7590643" cy="1357719"/>
          </a:xfrm>
        </p:grpSpPr>
        <p:grpSp>
          <p:nvGrpSpPr>
            <p:cNvPr id="262" name="Group 261"/>
            <p:cNvGrpSpPr/>
            <p:nvPr/>
          </p:nvGrpSpPr>
          <p:grpSpPr>
            <a:xfrm>
              <a:off x="743254" y="2342263"/>
              <a:ext cx="7590643" cy="1357719"/>
              <a:chOff x="750803" y="3370091"/>
              <a:chExt cx="7590643" cy="1357719"/>
            </a:xfrm>
          </p:grpSpPr>
          <p:grpSp>
            <p:nvGrpSpPr>
              <p:cNvPr id="263" name="Group 262"/>
              <p:cNvGrpSpPr/>
              <p:nvPr/>
            </p:nvGrpSpPr>
            <p:grpSpPr>
              <a:xfrm>
                <a:off x="1082480" y="3370091"/>
                <a:ext cx="7258966" cy="1357719"/>
                <a:chOff x="814810" y="2485592"/>
                <a:chExt cx="7127443" cy="1357719"/>
              </a:xfrm>
            </p:grpSpPr>
            <p:sp>
              <p:nvSpPr>
                <p:cNvPr id="265" name="TextBox 44"/>
                <p:cNvSpPr txBox="1"/>
                <p:nvPr/>
              </p:nvSpPr>
              <p:spPr>
                <a:xfrm>
                  <a:off x="814810" y="2494381"/>
                  <a:ext cx="966726" cy="464095"/>
                </a:xfrm>
                <a:prstGeom prst="rect">
                  <a:avLst/>
                </a:prstGeom>
                <a:noFill/>
              </p:spPr>
              <p:txBody>
                <a:bodyPr wrap="none" rtlCol="0">
                  <a:no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Program</a:t>
                  </a:r>
                </a:p>
                <a:p>
                  <a:pPr algn="r" fontAlgn="auto">
                    <a:spcBef>
                      <a:spcPts val="0"/>
                    </a:spcBef>
                    <a:spcAft>
                      <a:spcPts val="0"/>
                    </a:spcAft>
                  </a:pPr>
                  <a:r>
                    <a:rPr lang="en-US" sz="1400" b="0" dirty="0" smtClean="0">
                      <a:solidFill>
                        <a:prstClr val="black"/>
                      </a:solidFill>
                      <a:latin typeface="Calibri" panose="020F0502020204030204"/>
                      <a:ea typeface="+mn-ea"/>
                    </a:rPr>
                    <a:t>Recipients:</a:t>
                  </a:r>
                  <a:endParaRPr lang="en-US" sz="1400" b="0" dirty="0">
                    <a:solidFill>
                      <a:prstClr val="black"/>
                    </a:solidFill>
                    <a:latin typeface="Calibri" panose="020F0502020204030204"/>
                    <a:ea typeface="+mn-ea"/>
                  </a:endParaRPr>
                </a:p>
              </p:txBody>
            </p:sp>
            <p:sp>
              <p:nvSpPr>
                <p:cNvPr id="266" name="Rectangle 265"/>
                <p:cNvSpPr/>
                <p:nvPr/>
              </p:nvSpPr>
              <p:spPr>
                <a:xfrm>
                  <a:off x="1724845" y="2485592"/>
                  <a:ext cx="6217408" cy="13577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67" name="Rectangle 266"/>
                <p:cNvSpPr/>
                <p:nvPr/>
              </p:nvSpPr>
              <p:spPr>
                <a:xfrm>
                  <a:off x="1775882" y="2535274"/>
                  <a:ext cx="5100003" cy="127074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268" name="Rectangle 267"/>
                <p:cNvSpPr/>
                <p:nvPr/>
              </p:nvSpPr>
              <p:spPr>
                <a:xfrm>
                  <a:off x="1969722" y="2599321"/>
                  <a:ext cx="4717655" cy="104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Baldwin, Kathleen;  Batt, Lisa;  </a:t>
                  </a:r>
                  <a:r>
                    <a:rPr lang="en-US" sz="800" b="0" dirty="0" err="1">
                      <a:solidFill>
                        <a:prstClr val="black"/>
                      </a:solidFill>
                    </a:rPr>
                    <a:t>Batz</a:t>
                  </a:r>
                  <a:r>
                    <a:rPr lang="en-US" sz="800" b="0" dirty="0">
                      <a:solidFill>
                        <a:prstClr val="black"/>
                      </a:solidFill>
                    </a:rPr>
                    <a:t>, David;  Baxter, Steven;  Benson, Robert;  </a:t>
                  </a:r>
                  <a:r>
                    <a:rPr lang="en-US" sz="800" b="0" dirty="0" err="1">
                      <a:solidFill>
                        <a:prstClr val="black"/>
                      </a:solidFill>
                    </a:rPr>
                    <a:t>Burcin</a:t>
                  </a:r>
                  <a:r>
                    <a:rPr lang="en-US" sz="800" b="0" dirty="0">
                      <a:solidFill>
                        <a:prstClr val="black"/>
                      </a:solidFill>
                    </a:rPr>
                    <a:t>, William;  </a:t>
                  </a:r>
                  <a:r>
                    <a:rPr lang="en-US" sz="800" b="0" dirty="0" err="1">
                      <a:solidFill>
                        <a:prstClr val="black"/>
                      </a:solidFill>
                    </a:rPr>
                    <a:t>Calesaric</a:t>
                  </a:r>
                  <a:r>
                    <a:rPr lang="en-US" sz="800" b="0" dirty="0">
                      <a:solidFill>
                        <a:prstClr val="black"/>
                      </a:solidFill>
                    </a:rPr>
                    <a:t>, Steve;  </a:t>
                  </a:r>
                  <a:r>
                    <a:rPr lang="en-US" sz="800" b="0" dirty="0" err="1">
                      <a:solidFill>
                        <a:prstClr val="black"/>
                      </a:solidFill>
                    </a:rPr>
                    <a:t>Cashin</a:t>
                  </a:r>
                  <a:r>
                    <a:rPr lang="en-US" sz="800" b="0" dirty="0">
                      <a:solidFill>
                        <a:prstClr val="black"/>
                      </a:solidFill>
                    </a:rPr>
                    <a:t>, Jack;  </a:t>
                  </a:r>
                  <a:r>
                    <a:rPr lang="en-US" sz="800" b="0" dirty="0" err="1">
                      <a:solidFill>
                        <a:prstClr val="black"/>
                      </a:solidFill>
                    </a:rPr>
                    <a:t>Charlsen</a:t>
                  </a:r>
                  <a:r>
                    <a:rPr lang="en-US" sz="800" b="0" dirty="0">
                      <a:solidFill>
                        <a:prstClr val="black"/>
                      </a:solidFill>
                    </a:rPr>
                    <a:t>, Randolph;  </a:t>
                  </a:r>
                  <a:r>
                    <a:rPr lang="en-US" sz="800" b="0" dirty="0" err="1">
                      <a:solidFill>
                        <a:prstClr val="black"/>
                      </a:solidFill>
                    </a:rPr>
                    <a:t>Colleyacme</a:t>
                  </a:r>
                  <a:r>
                    <a:rPr lang="en-US" sz="800" b="0" dirty="0">
                      <a:solidFill>
                        <a:prstClr val="black"/>
                      </a:solidFill>
                    </a:rPr>
                    <a:t>, Mark;  </a:t>
                  </a:r>
                  <a:r>
                    <a:rPr lang="en-US" sz="800" b="0" dirty="0" err="1">
                      <a:solidFill>
                        <a:prstClr val="black"/>
                      </a:solidFill>
                    </a:rPr>
                    <a:t>Domergue</a:t>
                  </a:r>
                  <a:r>
                    <a:rPr lang="en-US" sz="800" b="0" dirty="0">
                      <a:solidFill>
                        <a:prstClr val="black"/>
                      </a:solidFill>
                    </a:rPr>
                    <a:t>, Juan;  </a:t>
                  </a:r>
                  <a:r>
                    <a:rPr lang="en-US" sz="800" b="0" dirty="0" err="1">
                      <a:solidFill>
                        <a:prstClr val="black"/>
                      </a:solidFill>
                    </a:rPr>
                    <a:t>Eisenbaum</a:t>
                  </a:r>
                  <a:r>
                    <a:rPr lang="en-US" sz="800" b="0" dirty="0">
                      <a:solidFill>
                        <a:prstClr val="black"/>
                      </a:solidFill>
                    </a:rPr>
                    <a:t>, Jason;  Eubank, Joey;  Fanto, Joseph;  </a:t>
                  </a:r>
                  <a:r>
                    <a:rPr lang="en-US" sz="800" b="0" dirty="0" err="1">
                      <a:solidFill>
                        <a:prstClr val="black"/>
                      </a:solidFill>
                    </a:rPr>
                    <a:t>Ferreri</a:t>
                  </a:r>
                  <a:r>
                    <a:rPr lang="en-US" sz="800" b="0" dirty="0">
                      <a:solidFill>
                        <a:prstClr val="black"/>
                      </a:solidFill>
                    </a:rPr>
                    <a:t>, Karen;  Gorsuch, Wayne;  Grayson, Bobbi;  Griffith, Stanley;  Hill, Wayne;  Idris, Hind;  Jones, William;  Lane, John;  Lemus, </a:t>
                  </a:r>
                  <a:r>
                    <a:rPr lang="en-US" sz="800" b="0" dirty="0" err="1">
                      <a:solidFill>
                        <a:prstClr val="black"/>
                      </a:solidFill>
                    </a:rPr>
                    <a:t>Nimssi</a:t>
                  </a:r>
                  <a:r>
                    <a:rPr lang="en-US" sz="800" b="0" dirty="0">
                      <a:solidFill>
                        <a:prstClr val="black"/>
                      </a:solidFill>
                    </a:rPr>
                    <a:t>;  Lukasik, Jeffrey;  Macdonald, Gina;  Mason, Deborah;  Menendez, Emanuel;  Mullins, Jeremiyah;  Murphy, Megan;  Myers, Janet;  Neckar, Adam;  Oliver, Stacey;  Palumbo, Dominic;  Parrott, Renee;  Randall, David;  Scully, Keith;  Spittle, Jesse;  Thomas, Kenneth;  Thornton, Patrick;  Trump, Savannah;  Underwood, Peggy;  Vest, Rita;  </a:t>
                  </a:r>
                  <a:r>
                    <a:rPr lang="en-US" sz="800" b="0" dirty="0" err="1">
                      <a:solidFill>
                        <a:prstClr val="black"/>
                      </a:solidFill>
                    </a:rPr>
                    <a:t>Vidrascu</a:t>
                  </a:r>
                  <a:r>
                    <a:rPr lang="en-US" sz="800" b="0" dirty="0">
                      <a:solidFill>
                        <a:prstClr val="black"/>
                      </a:solidFill>
                    </a:rPr>
                    <a:t>, </a:t>
                  </a:r>
                  <a:r>
                    <a:rPr lang="en-US" sz="800" b="0" dirty="0" err="1">
                      <a:solidFill>
                        <a:prstClr val="black"/>
                      </a:solidFill>
                    </a:rPr>
                    <a:t>Radu</a:t>
                  </a:r>
                  <a:r>
                    <a:rPr lang="en-US" sz="800" b="0" dirty="0">
                      <a:solidFill>
                        <a:prstClr val="black"/>
                      </a:solidFill>
                    </a:rPr>
                    <a:t>;  Waugh, Susan;  Williams, Karen;  Yerkes, Paul;  </a:t>
                  </a:r>
                  <a:r>
                    <a:rPr lang="en-US" sz="800" b="0" dirty="0" err="1">
                      <a:solidFill>
                        <a:prstClr val="black"/>
                      </a:solidFill>
                    </a:rPr>
                    <a:t>Zajkowski</a:t>
                  </a:r>
                  <a:r>
                    <a:rPr lang="en-US" sz="800" b="0" dirty="0">
                      <a:solidFill>
                        <a:prstClr val="black"/>
                      </a:solidFill>
                    </a:rPr>
                    <a:t>, Stephen</a:t>
                  </a:r>
                </a:p>
              </p:txBody>
            </p:sp>
            <p:sp>
              <p:nvSpPr>
                <p:cNvPr id="269" name="Rectangle 268"/>
                <p:cNvSpPr/>
                <p:nvPr/>
              </p:nvSpPr>
              <p:spPr>
                <a:xfrm>
                  <a:off x="6923935" y="2615750"/>
                  <a:ext cx="448916" cy="2051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270" name="Rectangle 269"/>
                <p:cNvSpPr/>
                <p:nvPr/>
              </p:nvSpPr>
              <p:spPr>
                <a:xfrm>
                  <a:off x="7422415" y="2615750"/>
                  <a:ext cx="448916" cy="20514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schemeClr val="bg2">
                          <a:lumMod val="50000"/>
                        </a:schemeClr>
                      </a:solidFill>
                    </a:rPr>
                    <a:t>Del</a:t>
                  </a:r>
                  <a:endParaRPr lang="en-US" sz="1200" b="0" dirty="0">
                    <a:solidFill>
                      <a:schemeClr val="bg2">
                        <a:lumMod val="50000"/>
                      </a:schemeClr>
                    </a:solidFill>
                  </a:endParaRPr>
                </a:p>
              </p:txBody>
            </p:sp>
            <p:sp>
              <p:nvSpPr>
                <p:cNvPr id="271" name="Flowchart: Process 270"/>
                <p:cNvSpPr/>
                <p:nvPr/>
              </p:nvSpPr>
              <p:spPr>
                <a:xfrm>
                  <a:off x="1820347" y="265750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2" name="Straight Connector 271"/>
                <p:cNvCxnSpPr/>
                <p:nvPr/>
              </p:nvCxnSpPr>
              <p:spPr>
                <a:xfrm>
                  <a:off x="6732234" y="2562867"/>
                  <a:ext cx="0" cy="39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Isosceles Triangle 272"/>
                <p:cNvSpPr/>
                <p:nvPr/>
              </p:nvSpPr>
              <p:spPr>
                <a:xfrm>
                  <a:off x="6757888" y="283575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273"/>
                <p:cNvSpPr/>
                <p:nvPr/>
              </p:nvSpPr>
              <p:spPr>
                <a:xfrm rot="10800000">
                  <a:off x="6757888" y="25739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Process 274"/>
                <p:cNvSpPr/>
                <p:nvPr/>
              </p:nvSpPr>
              <p:spPr>
                <a:xfrm>
                  <a:off x="6757888" y="270502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4" name="Rectangle 263"/>
              <p:cNvSpPr/>
              <p:nvPr/>
            </p:nvSpPr>
            <p:spPr>
              <a:xfrm>
                <a:off x="750803" y="3423449"/>
                <a:ext cx="158268" cy="2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grpSp>
        <p:sp>
          <p:nvSpPr>
            <p:cNvPr id="223" name="Rectangle 222"/>
            <p:cNvSpPr/>
            <p:nvPr/>
          </p:nvSpPr>
          <p:spPr>
            <a:xfrm>
              <a:off x="2158204" y="3455979"/>
              <a:ext cx="2726717" cy="23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i="1" dirty="0">
                  <a:solidFill>
                    <a:prstClr val="black"/>
                  </a:solidFill>
                </a:rPr>
                <a:t>(Automatically filled based on program(s) selected)</a:t>
              </a:r>
              <a:endParaRPr lang="en-US" sz="1050" b="0" dirty="0">
                <a:solidFill>
                  <a:prstClr val="black"/>
                </a:solidFill>
              </a:endParaRPr>
            </a:p>
          </p:txBody>
        </p:sp>
      </p:grpSp>
      <p:sp>
        <p:nvSpPr>
          <p:cNvPr id="290" name="TextBox 26"/>
          <p:cNvSpPr txBox="1"/>
          <p:nvPr/>
        </p:nvSpPr>
        <p:spPr>
          <a:xfrm>
            <a:off x="689826" y="1728545"/>
            <a:ext cx="2165080" cy="276999"/>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200" b="0" dirty="0">
                <a:solidFill>
                  <a:prstClr val="black"/>
                </a:solidFill>
                <a:latin typeface="Calibri" panose="020F0502020204030204"/>
                <a:ea typeface="+mn-ea"/>
              </a:rPr>
              <a:t>Contract(s) / Purchase Order(s)</a:t>
            </a:r>
            <a:r>
              <a:rPr lang="en-US" sz="1200" b="0" dirty="0" smtClean="0">
                <a:solidFill>
                  <a:prstClr val="black"/>
                </a:solidFill>
                <a:latin typeface="Calibri" panose="020F0502020204030204"/>
                <a:ea typeface="+mn-ea"/>
              </a:rPr>
              <a:t>:</a:t>
            </a:r>
            <a:endParaRPr lang="en-US" sz="1200" b="0" dirty="0">
              <a:solidFill>
                <a:srgbClr val="FF0000"/>
              </a:solidFill>
              <a:latin typeface="Calibri" panose="020F0502020204030204"/>
              <a:ea typeface="+mn-ea"/>
            </a:endParaRPr>
          </a:p>
        </p:txBody>
      </p:sp>
      <p:sp>
        <p:nvSpPr>
          <p:cNvPr id="291" name="Rectangle 290"/>
          <p:cNvSpPr/>
          <p:nvPr/>
        </p:nvSpPr>
        <p:spPr>
          <a:xfrm>
            <a:off x="2841731" y="1783105"/>
            <a:ext cx="1218792" cy="147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N00024-15-C-6222</a:t>
            </a:r>
            <a:endParaRPr lang="en-US" sz="1050" b="0" dirty="0">
              <a:solidFill>
                <a:schemeClr val="tx1"/>
              </a:solidFill>
            </a:endParaRPr>
          </a:p>
        </p:txBody>
      </p:sp>
      <p:sp>
        <p:nvSpPr>
          <p:cNvPr id="7" name="Rectangle 6"/>
          <p:cNvSpPr/>
          <p:nvPr/>
        </p:nvSpPr>
        <p:spPr>
          <a:xfrm>
            <a:off x="8399721" y="757644"/>
            <a:ext cx="106104" cy="60713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0800000">
            <a:off x="8412698" y="783543"/>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Process 208"/>
          <p:cNvSpPr/>
          <p:nvPr/>
        </p:nvSpPr>
        <p:spPr>
          <a:xfrm>
            <a:off x="8405018" y="959696"/>
            <a:ext cx="100807" cy="319701"/>
          </a:xfrm>
          <a:prstGeom prst="flowChartProcess">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Connector 209"/>
          <p:cNvCxnSpPr/>
          <p:nvPr/>
        </p:nvCxnSpPr>
        <p:spPr>
          <a:xfrm flipV="1">
            <a:off x="1997108" y="5586132"/>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8224838" y="5579493"/>
            <a:ext cx="6467" cy="776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Isosceles Triangle 297"/>
          <p:cNvSpPr/>
          <p:nvPr/>
        </p:nvSpPr>
        <p:spPr>
          <a:xfrm>
            <a:off x="8248609" y="623211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Process 298"/>
          <p:cNvSpPr/>
          <p:nvPr/>
        </p:nvSpPr>
        <p:spPr>
          <a:xfrm>
            <a:off x="8247926" y="578193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Isosceles Triangle 300"/>
          <p:cNvSpPr/>
          <p:nvPr/>
        </p:nvSpPr>
        <p:spPr>
          <a:xfrm rot="10800000">
            <a:off x="8249554" y="562078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2206562" y="5631683"/>
            <a:ext cx="5976924" cy="724555"/>
          </a:xfrm>
          <a:prstGeom prst="rect">
            <a:avLst/>
          </a:prstGeom>
          <a:solidFill>
            <a:schemeClr val="bg1"/>
          </a:solidFill>
        </p:spPr>
        <p:txBody>
          <a:bodyPr wrap="none" anchor="t" anchorCtr="0">
            <a:no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1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1MT16A1…</a:t>
            </a:r>
          </a:p>
          <a:p>
            <a:r>
              <a:rPr lang="en-US" sz="1000" dirty="0" smtClean="0">
                <a:latin typeface="Courier New" panose="02070309020205020404" pitchFamily="49" charset="0"/>
                <a:cs typeface="Courier New" panose="02070309020205020404" pitchFamily="49" charset="0"/>
              </a:rPr>
              <a:t>                                                                     1MT16A1…</a:t>
            </a:r>
            <a:endParaRPr lang="en-US" sz="1000" dirty="0">
              <a:latin typeface="Courier New" panose="02070309020205020404" pitchFamily="49" charset="0"/>
              <a:cs typeface="Courier New" panose="02070309020205020404" pitchFamily="49" charset="0"/>
            </a:endParaRPr>
          </a:p>
        </p:txBody>
      </p:sp>
      <p:sp>
        <p:nvSpPr>
          <p:cNvPr id="312" name="Flowchart: Process 311"/>
          <p:cNvSpPr/>
          <p:nvPr/>
        </p:nvSpPr>
        <p:spPr>
          <a:xfrm>
            <a:off x="2068468" y="569267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p:cNvCxnSpPr/>
          <p:nvPr/>
        </p:nvCxnSpPr>
        <p:spPr>
          <a:xfrm flipV="1">
            <a:off x="1999380" y="6366331"/>
            <a:ext cx="6351138" cy="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Flowchart: Process 317"/>
          <p:cNvSpPr/>
          <p:nvPr/>
        </p:nvSpPr>
        <p:spPr>
          <a:xfrm>
            <a:off x="2190822" y="6371319"/>
            <a:ext cx="27432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Isosceles Triangle 318"/>
          <p:cNvSpPr/>
          <p:nvPr/>
        </p:nvSpPr>
        <p:spPr>
          <a:xfrm rot="5400000">
            <a:off x="2029275" y="63734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Isosceles Triangle 319"/>
          <p:cNvSpPr/>
          <p:nvPr/>
        </p:nvSpPr>
        <p:spPr>
          <a:xfrm rot="16200000">
            <a:off x="8106139" y="637543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lide Number Placeholder 5"/>
          <p:cNvSpPr>
            <a:spLocks noGrp="1"/>
          </p:cNvSpPr>
          <p:nvPr>
            <p:ph type="sldNum" sz="quarter" idx="12"/>
          </p:nvPr>
        </p:nvSpPr>
        <p:spPr>
          <a:xfrm>
            <a:off x="7086600" y="6463864"/>
            <a:ext cx="2057400" cy="365125"/>
          </a:xfrm>
        </p:spPr>
        <p:txBody>
          <a:bodyPr/>
          <a:lstStyle/>
          <a:p>
            <a:r>
              <a:rPr lang="en-US" dirty="0" smtClean="0"/>
              <a:t>10</a:t>
            </a:r>
            <a:endParaRPr lang="en-US" dirty="0"/>
          </a:p>
        </p:txBody>
      </p:sp>
      <p:sp>
        <p:nvSpPr>
          <p:cNvPr id="140" name="Isosceles Triangle 139"/>
          <p:cNvSpPr/>
          <p:nvPr/>
        </p:nvSpPr>
        <p:spPr>
          <a:xfrm>
            <a:off x="8412698" y="6717445"/>
            <a:ext cx="93127"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257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5285</TotalTime>
  <Words>8253</Words>
  <Application>Microsoft Office PowerPoint</Application>
  <PresentationFormat>On-screen Show (4:3)</PresentationFormat>
  <Paragraphs>2870</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ＭＳ Ｐゴシック</vt:lpstr>
      <vt:lpstr>Arial</vt:lpstr>
      <vt:lpstr>Calibri</vt:lpstr>
      <vt:lpstr>Calibri Light</vt:lpstr>
      <vt:lpstr>Courier New</vt:lpstr>
      <vt:lpstr>Wingdings</vt:lpstr>
      <vt:lpstr>Office Theme</vt:lpstr>
      <vt:lpstr>PCD Tracker</vt:lpstr>
      <vt:lpstr>PCD Status View</vt:lpstr>
      <vt:lpstr>PCD Status Search / Report Parameters</vt:lpstr>
      <vt:lpstr>PCD Tracker Data View</vt:lpstr>
      <vt:lpstr>PCD Tracker Entry</vt:lpstr>
      <vt:lpstr>PCD Tracker Maintenance</vt:lpstr>
      <vt:lpstr>PCD Hardware List Entry</vt:lpstr>
      <vt:lpstr>Collapsed PCD Draft From Track View</vt:lpstr>
      <vt:lpstr>Expanded PCD Draft From Track View I</vt:lpstr>
      <vt:lpstr>Expanded PCD Draft From Track View II</vt:lpstr>
      <vt:lpstr>PCD Entry</vt:lpstr>
      <vt:lpstr>PCD Generic View</vt:lpstr>
      <vt:lpstr>Functions / Buttons</vt:lpstr>
      <vt:lpstr>PCD Generic View</vt:lpstr>
      <vt:lpstr>View PCD</vt:lpstr>
      <vt:lpstr>View Printable Version</vt:lpstr>
      <vt:lpstr>Metadata, Audit Records And Backups</vt:lpstr>
      <vt:lpstr>PCD Revision Rules</vt:lpstr>
      <vt:lpstr>Approve PCD</vt:lpstr>
      <vt:lpstr>PCD Tracker Objects</vt:lpstr>
      <vt:lpstr>PCD Tracker Functions</vt:lpstr>
      <vt:lpstr>Enumeration Helper</vt:lpstr>
      <vt:lpstr>Enumeration Types</vt:lpstr>
      <vt:lpstr>Enumeration Values</vt:lpstr>
      <vt:lpstr>Enumeration Associated Values</vt:lpstr>
      <vt:lpstr>PCD Admin</vt:lpstr>
      <vt:lpstr>PCD Admin Function</vt:lpstr>
      <vt:lpstr>Contract Entry</vt:lpstr>
      <vt:lpstr>Program Entry</vt:lpstr>
      <vt:lpstr>User Entry</vt:lpstr>
      <vt:lpstr>PCD Functions</vt:lpstr>
      <vt:lpstr>PCD Contract/Program List</vt:lpstr>
      <vt:lpstr>PCD Summary</vt:lpstr>
      <vt:lpstr>PCD Report</vt:lpstr>
      <vt:lpstr>PCD Statistics</vt:lpstr>
      <vt:lpstr>PCD Auxiliary Functions</vt:lpstr>
      <vt:lpstr>Classification</vt:lpstr>
      <vt:lpstr>Contract(s) / Purchase Order(s)</vt:lpstr>
      <vt:lpstr>Assign Approver(s)</vt:lpstr>
      <vt:lpstr>Action Responsible Person(s) / Additional Recipient(s)</vt:lpstr>
      <vt:lpstr>Assign Programs</vt:lpstr>
      <vt:lpstr>Attachments</vt:lpstr>
      <vt:lpstr>PCD Notification</vt:lpstr>
      <vt:lpstr>PCD Users Guide</vt:lpstr>
      <vt:lpstr>Backup/Reference</vt:lpstr>
      <vt:lpstr>PCD BOM Entry</vt:lpstr>
      <vt:lpstr>PCD BOM Entry</vt:lpstr>
      <vt:lpstr>PCD Task View</vt:lpstr>
      <vt:lpstr>PCD Task Review/Approve Status</vt:lpstr>
      <vt:lpstr>PCD Search</vt:lpstr>
      <vt:lpstr>Current PCD Entry Screen</vt:lpstr>
      <vt:lpstr>Draft PCD From Task View</vt:lpstr>
      <vt:lpstr>Hardware List Workflow</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lastModifiedBy>Gene Belford</cp:lastModifiedBy>
  <cp:revision>377</cp:revision>
  <cp:lastPrinted>2017-05-22T13:46:10Z</cp:lastPrinted>
  <dcterms:created xsi:type="dcterms:W3CDTF">2017-05-02T11:55:07Z</dcterms:created>
  <dcterms:modified xsi:type="dcterms:W3CDTF">2017-05-22T19:55:47Z</dcterms:modified>
</cp:coreProperties>
</file>