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85" autoAdjust="0"/>
  </p:normalViewPr>
  <p:slideViewPr>
    <p:cSldViewPr snapToGrid="0" showGuides="1">
      <p:cViewPr varScale="1">
        <p:scale>
          <a:sx n="90" d="100"/>
          <a:sy n="90" d="100"/>
        </p:scale>
        <p:origin x="153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1D549E1-D908-4C41-8EC0-B78C7FFA6B16}" type="datetimeFigureOut">
              <a:rPr lang="en-US" smtClean="0"/>
              <a:t>5/2/2017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27D2F5-B07E-49D3-A694-925E5CCC014B}" type="slidenum">
              <a:rPr lang="en-US" smtClean="0"/>
              <a:t>‹#›</a:t>
            </a:fld>
            <a:endParaRPr lang="en-US"/>
          </a:p>
        </p:txBody>
      </p:sp>
    </p:spTree>
    <p:extLst>
      <p:ext uri="{BB962C8B-B14F-4D97-AF65-F5344CB8AC3E}">
        <p14:creationId xmlns:p14="http://schemas.microsoft.com/office/powerpoint/2010/main" val="10064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a:t>
            </a:fld>
            <a:endParaRPr lang="en-US"/>
          </a:p>
        </p:txBody>
      </p:sp>
    </p:spTree>
    <p:extLst>
      <p:ext uri="{BB962C8B-B14F-4D97-AF65-F5344CB8AC3E}">
        <p14:creationId xmlns:p14="http://schemas.microsoft.com/office/powerpoint/2010/main" val="370328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3 gray boxes were</a:t>
            </a:r>
            <a:r>
              <a:rPr lang="en-US" baseline="0" dirty="0" smtClean="0"/>
              <a:t> the beginnings of a ‘engineering release’ and ‘purchase requisition’ object design session.  I started pulling in examples of these objects from the EDI standards. </a:t>
            </a:r>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a:t>
            </a:fld>
            <a:endParaRPr lang="en-US"/>
          </a:p>
        </p:txBody>
      </p:sp>
    </p:spTree>
    <p:extLst>
      <p:ext uri="{BB962C8B-B14F-4D97-AF65-F5344CB8AC3E}">
        <p14:creationId xmlns:p14="http://schemas.microsoft.com/office/powerpoint/2010/main" val="176836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a:t>
            </a:r>
            <a:r>
              <a:rPr lang="en-US" baseline="0" dirty="0" smtClean="0"/>
              <a:t>s examples of typical elements for a ‘bill of materials’, ‘purchase requisition’, ‘purchase requisition items’, and ‘purchase order’.  This was sided tracked by a point Mr. Eubanks raised about making the PCD Tracker to complex.   </a:t>
            </a:r>
          </a:p>
          <a:p>
            <a:pPr marL="171450" indent="-171450">
              <a:buFont typeface="Arial" panose="020B0604020202020204" pitchFamily="34" charset="0"/>
              <a:buChar char="•"/>
            </a:pPr>
            <a:r>
              <a:rPr lang="en-US" baseline="0" dirty="0" smtClean="0"/>
              <a:t>Does the PCD Tracker need this level of detail?  </a:t>
            </a:r>
          </a:p>
          <a:p>
            <a:pPr marL="171450" indent="-171450">
              <a:buFont typeface="Arial" panose="020B0604020202020204" pitchFamily="34" charset="0"/>
              <a:buChar char="•"/>
            </a:pPr>
            <a:r>
              <a:rPr lang="en-US" baseline="0" dirty="0" smtClean="0"/>
              <a:t>Am I over designing?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Where do we draw the line to prevent duplicating the PO system and other systems?</a:t>
            </a:r>
          </a:p>
          <a:p>
            <a:pPr marL="171450" indent="-171450">
              <a:buFont typeface="Arial" panose="020B0604020202020204" pitchFamily="34" charset="0"/>
              <a:buChar char="•"/>
            </a:pPr>
            <a:r>
              <a:rPr lang="en-US" baseline="0" dirty="0" smtClean="0"/>
              <a:t>Where can I get at the level of detail being collected today.  </a:t>
            </a:r>
          </a:p>
          <a:p>
            <a:pPr marL="174708" indent="-174708">
              <a:buFont typeface="Arial" panose="020B0604020202020204" pitchFamily="34" charset="0"/>
              <a:buChar char="•"/>
            </a:pPr>
            <a:r>
              <a:rPr lang="en-US" baseline="0" dirty="0" smtClean="0"/>
              <a:t>What information is needed in the tracker?</a:t>
            </a:r>
          </a:p>
          <a:p>
            <a:pPr marL="0" indent="0">
              <a:buFont typeface="Arial" panose="020B0604020202020204" pitchFamily="34" charset="0"/>
              <a:buNone/>
            </a:pPr>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a:t>
            </a:fld>
            <a:endParaRPr lang="en-US"/>
          </a:p>
        </p:txBody>
      </p:sp>
    </p:spTree>
    <p:extLst>
      <p:ext uri="{BB962C8B-B14F-4D97-AF65-F5344CB8AC3E}">
        <p14:creationId xmlns:p14="http://schemas.microsoft.com/office/powerpoint/2010/main" val="405246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collection</a:t>
            </a:r>
            <a:r>
              <a:rPr lang="en-US" baseline="0" dirty="0" smtClean="0"/>
              <a:t> of the ‘hardware list’ information found in the 2017 PCD’s.  The bottom six items appear to be core information in a ‘hardware list’ included in the comments section of the PCD.   The top two items came from spreadsheet attachments.  While similar to the imbedded ‘hardware list’ they contain inventory and budget information.</a:t>
            </a:r>
          </a:p>
          <a:p>
            <a:pPr marL="174708" indent="-174708">
              <a:buFont typeface="Arial" panose="020B0604020202020204" pitchFamily="34" charset="0"/>
              <a:buChar char="•"/>
            </a:pPr>
            <a:r>
              <a:rPr lang="en-US" baseline="0" dirty="0" smtClean="0"/>
              <a:t>So are these two different things.</a:t>
            </a:r>
          </a:p>
          <a:p>
            <a:pPr marL="174708" indent="-174708">
              <a:buFont typeface="Arial" panose="020B0604020202020204" pitchFamily="34" charset="0"/>
              <a:buChar char="•"/>
            </a:pPr>
            <a:r>
              <a:rPr lang="en-US" dirty="0" smtClean="0"/>
              <a:t>Is the spreadsheet</a:t>
            </a:r>
            <a:r>
              <a:rPr lang="en-US" baseline="0" dirty="0" smtClean="0"/>
              <a:t> part of a ‘bigger’ workbook?</a:t>
            </a:r>
          </a:p>
          <a:p>
            <a:pPr marL="174708" indent="-174708">
              <a:buFont typeface="Arial" panose="020B0604020202020204" pitchFamily="34" charset="0"/>
              <a:buChar char="•"/>
            </a:pPr>
            <a:r>
              <a:rPr lang="en-US" baseline="0" dirty="0" smtClean="0"/>
              <a:t>Is there a workflow here that needs to be captured?</a:t>
            </a:r>
          </a:p>
          <a:p>
            <a:endParaRPr lang="en-US" baseline="0" dirty="0" smtClean="0"/>
          </a:p>
          <a:p>
            <a:r>
              <a:rPr lang="en-US" baseline="0" dirty="0" smtClean="0"/>
              <a:t>Who is the ‘subject matter expert’ that can tell me what is being done today, what is needed for tomorrow, what is required, and how much is to much?</a:t>
            </a:r>
          </a:p>
          <a:p>
            <a:r>
              <a:rPr lang="en-US" baseline="0" dirty="0" smtClean="0"/>
              <a:t>Is a working group needed?</a:t>
            </a:r>
          </a:p>
          <a:p>
            <a:endParaRPr lang="en-US" baseline="0" dirty="0" smtClean="0"/>
          </a:p>
          <a:p>
            <a:r>
              <a:rPr lang="en-US" baseline="0" dirty="0" smtClean="0"/>
              <a:t>Next slide</a:t>
            </a:r>
          </a:p>
        </p:txBody>
      </p:sp>
      <p:sp>
        <p:nvSpPr>
          <p:cNvPr id="4" name="Slide Number Placeholder 3"/>
          <p:cNvSpPr>
            <a:spLocks noGrp="1"/>
          </p:cNvSpPr>
          <p:nvPr>
            <p:ph type="sldNum" sz="quarter" idx="10"/>
          </p:nvPr>
        </p:nvSpPr>
        <p:spPr/>
        <p:txBody>
          <a:bodyPr/>
          <a:lstStyle/>
          <a:p>
            <a:fld id="{3527D2F5-B07E-49D3-A694-925E5CCC014B}" type="slidenum">
              <a:rPr lang="en-US" smtClean="0"/>
              <a:t>4</a:t>
            </a:fld>
            <a:endParaRPr lang="en-US"/>
          </a:p>
        </p:txBody>
      </p:sp>
    </p:spTree>
    <p:extLst>
      <p:ext uri="{BB962C8B-B14F-4D97-AF65-F5344CB8AC3E}">
        <p14:creationId xmlns:p14="http://schemas.microsoft.com/office/powerpoint/2010/main" val="364014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As a result of the PCD review</a:t>
            </a:r>
            <a:r>
              <a:rPr lang="en-US" baseline="0" dirty="0" smtClean="0"/>
              <a:t> a number of potential new objects </a:t>
            </a:r>
            <a:r>
              <a:rPr lang="en-US" baseline="0" smtClean="0"/>
              <a:t>were identified.</a:t>
            </a:r>
            <a:endParaRPr lang="en-US" smtClean="0"/>
          </a:p>
          <a:p>
            <a:pPr marL="0" indent="0">
              <a:buFont typeface="Arial" panose="020B0604020202020204" pitchFamily="34" charset="0"/>
              <a:buNone/>
            </a:pPr>
            <a:endParaRPr lang="en-US" dirty="0" smtClean="0"/>
          </a:p>
          <a:p>
            <a:pPr marL="174708" indent="-174708">
              <a:buFont typeface="Arial" panose="020B0604020202020204" pitchFamily="34" charset="0"/>
              <a:buChar char="•"/>
            </a:pPr>
            <a:r>
              <a:rPr lang="en-US" dirty="0" smtClean="0"/>
              <a:t>Are the </a:t>
            </a:r>
            <a:r>
              <a:rPr lang="en-US" dirty="0" err="1" smtClean="0"/>
              <a:t>billOfMaterials</a:t>
            </a:r>
            <a:r>
              <a:rPr lang="en-US" baseline="0" dirty="0" smtClean="0"/>
              <a:t> and </a:t>
            </a:r>
            <a:r>
              <a:rPr lang="en-US" baseline="0" dirty="0" err="1" smtClean="0"/>
              <a:t>hardwareList</a:t>
            </a:r>
            <a:r>
              <a:rPr lang="en-US" baseline="0" dirty="0" smtClean="0"/>
              <a:t> to different things?</a:t>
            </a:r>
            <a:endParaRPr lang="en-US" dirty="0" smtClean="0"/>
          </a:p>
          <a:p>
            <a:pPr marL="174708" indent="-174708">
              <a:buFont typeface="Arial" panose="020B0604020202020204" pitchFamily="34" charset="0"/>
              <a:buChar char="•"/>
            </a:pPr>
            <a:r>
              <a:rPr lang="en-US" dirty="0" smtClean="0"/>
              <a:t>Would </a:t>
            </a:r>
            <a:r>
              <a:rPr lang="en-US" dirty="0" err="1" smtClean="0"/>
              <a:t>workPackage</a:t>
            </a:r>
            <a:r>
              <a:rPr lang="en-US" dirty="0" smtClean="0"/>
              <a:t> be a new object, or is it already in PCD?</a:t>
            </a:r>
          </a:p>
          <a:p>
            <a:pPr marL="174708" indent="-174708">
              <a:buFont typeface="Arial" panose="020B0604020202020204" pitchFamily="34" charset="0"/>
              <a:buChar char="•"/>
            </a:pPr>
            <a:r>
              <a:rPr lang="en-US" dirty="0" smtClean="0"/>
              <a:t>Is a </a:t>
            </a:r>
            <a:r>
              <a:rPr lang="en-US" dirty="0" err="1" smtClean="0"/>
              <a:t>delegationOf</a:t>
            </a:r>
            <a:r>
              <a:rPr lang="en-US" baseline="0" dirty="0" err="1" smtClean="0"/>
              <a:t>Authority</a:t>
            </a:r>
            <a:r>
              <a:rPr lang="en-US" baseline="0" dirty="0" smtClean="0"/>
              <a:t> object needed?</a:t>
            </a:r>
          </a:p>
          <a:p>
            <a:pPr marL="174708" indent="-174708">
              <a:buFont typeface="Arial" panose="020B0604020202020204" pitchFamily="34" charset="0"/>
              <a:buChar char="•"/>
            </a:pPr>
            <a:r>
              <a:rPr lang="en-US" baseline="0" dirty="0" smtClean="0"/>
              <a:t>Schedule?</a:t>
            </a:r>
          </a:p>
          <a:p>
            <a:r>
              <a:rPr lang="en-US" baseline="0" dirty="0" smtClean="0"/>
              <a:t>Next </a:t>
            </a:r>
            <a:r>
              <a:rPr lang="en-US" baseline="0" dirty="0" err="1" smtClean="0"/>
              <a:t>silde</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a:t>
            </a:fld>
            <a:endParaRPr lang="en-US"/>
          </a:p>
        </p:txBody>
      </p:sp>
    </p:spTree>
    <p:extLst>
      <p:ext uri="{BB962C8B-B14F-4D97-AF65-F5344CB8AC3E}">
        <p14:creationId xmlns:p14="http://schemas.microsoft.com/office/powerpoint/2010/main" val="266886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 objects</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6</a:t>
            </a:fld>
            <a:endParaRPr lang="en-US"/>
          </a:p>
        </p:txBody>
      </p:sp>
    </p:spTree>
    <p:extLst>
      <p:ext uri="{BB962C8B-B14F-4D97-AF65-F5344CB8AC3E}">
        <p14:creationId xmlns:p14="http://schemas.microsoft.com/office/powerpoint/2010/main" val="303460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491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724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7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5157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015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8564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8650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1882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9390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8884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891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913" y="82493"/>
            <a:ext cx="8690956" cy="6905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913" y="902911"/>
            <a:ext cx="8690956" cy="44754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5/2/2017</a:t>
            </a:r>
            <a:endParaRPr lang="en-US"/>
          </a:p>
        </p:txBody>
      </p:sp>
      <p:sp>
        <p:nvSpPr>
          <p:cNvPr id="5" name="Footer Placeholder 4"/>
          <p:cNvSpPr>
            <a:spLocks noGrp="1"/>
          </p:cNvSpPr>
          <p:nvPr>
            <p:ph type="ftr" sz="quarter" idx="3"/>
          </p:nvPr>
        </p:nvSpPr>
        <p:spPr>
          <a:xfrm>
            <a:off x="3028950" y="64899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48999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B430-80FE-43B2-871B-976A5AAF5BCC}" type="slidenum">
              <a:rPr lang="en-US" smtClean="0"/>
              <a:t>‹#›</a:t>
            </a:fld>
            <a:endParaRPr lang="en-US"/>
          </a:p>
        </p:txBody>
      </p:sp>
    </p:spTree>
    <p:extLst>
      <p:ext uri="{BB962C8B-B14F-4D97-AF65-F5344CB8AC3E}">
        <p14:creationId xmlns:p14="http://schemas.microsoft.com/office/powerpoint/2010/main" val="203302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PCD Tracker Update</a:t>
            </a:r>
            <a:endParaRPr lang="en-US" dirty="0"/>
          </a:p>
        </p:txBody>
      </p:sp>
      <p:sp>
        <p:nvSpPr>
          <p:cNvPr id="3" name="Subtitle 2"/>
          <p:cNvSpPr>
            <a:spLocks noGrp="1"/>
          </p:cNvSpPr>
          <p:nvPr>
            <p:ph type="subTitle" idx="1"/>
          </p:nvPr>
        </p:nvSpPr>
        <p:spPr/>
        <p:txBody>
          <a:bodyPr/>
          <a:lstStyle/>
          <a:p>
            <a:r>
              <a:rPr lang="en-US" dirty="0" smtClean="0"/>
              <a:t>Project Boundaries</a:t>
            </a:r>
          </a:p>
          <a:p>
            <a:r>
              <a:rPr lang="en-US" dirty="0" smtClean="0"/>
              <a:t>Gene Belford</a:t>
            </a:r>
          </a:p>
          <a:p>
            <a:r>
              <a:rPr lang="en-US" dirty="0" smtClean="0"/>
              <a:t>2 May 2017</a:t>
            </a:r>
            <a:endParaRPr lang="en-US" dirty="0"/>
          </a:p>
        </p:txBody>
      </p:sp>
    </p:spTree>
    <p:extLst>
      <p:ext uri="{BB962C8B-B14F-4D97-AF65-F5344CB8AC3E}">
        <p14:creationId xmlns:p14="http://schemas.microsoft.com/office/powerpoint/2010/main" val="242787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5" y="92153"/>
            <a:ext cx="7886700" cy="794899"/>
          </a:xfrm>
        </p:spPr>
        <p:txBody>
          <a:bodyPr/>
          <a:lstStyle/>
          <a:p>
            <a:r>
              <a:rPr lang="en-US" dirty="0" smtClean="0"/>
              <a:t>PCD Objects</a:t>
            </a:r>
            <a:endParaRPr lang="en-US" dirty="0"/>
          </a:p>
        </p:txBody>
      </p:sp>
      <p:sp>
        <p:nvSpPr>
          <p:cNvPr id="4" name="Date Placeholder 3"/>
          <p:cNvSpPr>
            <a:spLocks noGrp="1"/>
          </p:cNvSpPr>
          <p:nvPr>
            <p:ph type="dt" sz="half" idx="10"/>
          </p:nvPr>
        </p:nvSpPr>
        <p:spPr/>
        <p:txBody>
          <a:bodyPr/>
          <a:lstStyle/>
          <a:p>
            <a:r>
              <a:rPr lang="en-US" smtClean="0"/>
              <a:t>5/2/2017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a:t>
            </a:fld>
            <a:endParaRPr lang="en-US" dirty="0"/>
          </a:p>
        </p:txBody>
      </p:sp>
      <p:sp>
        <p:nvSpPr>
          <p:cNvPr id="7" name="TextBox 6"/>
          <p:cNvSpPr txBox="1"/>
          <p:nvPr/>
        </p:nvSpPr>
        <p:spPr>
          <a:xfrm>
            <a:off x="244403" y="884041"/>
            <a:ext cx="1776448"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contract</a:t>
            </a:r>
          </a:p>
          <a:p>
            <a:pPr>
              <a:tabLst>
                <a:tab pos="1371600" algn="l"/>
              </a:tabLst>
            </a:pPr>
            <a:r>
              <a:rPr lang="en-US" sz="1000" dirty="0" err="1" smtClean="0"/>
              <a:t>recId</a:t>
            </a:r>
            <a:r>
              <a:rPr lang="en-US" sz="1000" dirty="0" smtClean="0"/>
              <a:t>	</a:t>
            </a:r>
            <a:r>
              <a:rPr lang="en-US" sz="1000" dirty="0" err="1" smtClean="0"/>
              <a:t>seq</a:t>
            </a:r>
            <a:endParaRPr lang="en-US" sz="1000" dirty="0"/>
          </a:p>
          <a:p>
            <a:pPr>
              <a:tabLst>
                <a:tab pos="1371600" algn="l"/>
              </a:tabLst>
            </a:pPr>
            <a:r>
              <a:rPr lang="en-US" sz="1000" dirty="0" err="1" smtClean="0"/>
              <a:t>contractName</a:t>
            </a:r>
            <a:r>
              <a:rPr lang="en-US" sz="1000" dirty="0" smtClean="0"/>
              <a:t>	text</a:t>
            </a:r>
          </a:p>
        </p:txBody>
      </p:sp>
      <p:sp>
        <p:nvSpPr>
          <p:cNvPr id="8" name="TextBox 7"/>
          <p:cNvSpPr txBox="1"/>
          <p:nvPr/>
        </p:nvSpPr>
        <p:spPr>
          <a:xfrm>
            <a:off x="2852246" y="884041"/>
            <a:ext cx="1776448"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program</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err="1" smtClean="0"/>
              <a:t>programName</a:t>
            </a:r>
            <a:r>
              <a:rPr lang="en-US" sz="1000" dirty="0"/>
              <a:t>	</a:t>
            </a:r>
            <a:r>
              <a:rPr lang="en-US" sz="1000" dirty="0" smtClean="0"/>
              <a:t>text</a:t>
            </a:r>
            <a:endParaRPr lang="en-US" sz="1000" dirty="0"/>
          </a:p>
        </p:txBody>
      </p:sp>
      <p:sp>
        <p:nvSpPr>
          <p:cNvPr id="10" name="TextBox 9"/>
          <p:cNvSpPr txBox="1"/>
          <p:nvPr/>
        </p:nvSpPr>
        <p:spPr>
          <a:xfrm>
            <a:off x="4485305" y="2135344"/>
            <a:ext cx="2034852" cy="3485570"/>
          </a:xfrm>
          <a:prstGeom prst="rect">
            <a:avLst/>
          </a:prstGeom>
          <a:solidFill>
            <a:schemeClr val="accent4">
              <a:lumMod val="20000"/>
              <a:lumOff val="80000"/>
            </a:schemeClr>
          </a:solidFill>
          <a:ln>
            <a:solidFill>
              <a:schemeClr val="tx1"/>
            </a:solidFill>
          </a:ln>
        </p:spPr>
        <p:txBody>
          <a:bodyPr wrap="none" rtlCol="0">
            <a:spAutoFit/>
          </a:bodyPr>
          <a:lstStyle/>
          <a:p>
            <a:pPr>
              <a:tabLst>
                <a:tab pos="1598613" algn="l"/>
              </a:tabLst>
            </a:pPr>
            <a:r>
              <a:rPr lang="en-US" sz="1050" b="1" u="sng" dirty="0" smtClean="0"/>
              <a:t>pcd</a:t>
            </a:r>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programControlDirective</a:t>
            </a:r>
            <a:endParaRPr lang="en-US" sz="1000" dirty="0" smtClean="0"/>
          </a:p>
          <a:p>
            <a:pPr>
              <a:tabLst>
                <a:tab pos="1598613" algn="l"/>
              </a:tabLst>
            </a:pPr>
            <a:r>
              <a:rPr lang="en-US" sz="1000" dirty="0" err="1" smtClean="0"/>
              <a:t>dateLastModified</a:t>
            </a:r>
            <a:r>
              <a:rPr lang="en-US" sz="1000" dirty="0" smtClean="0"/>
              <a:t>	date</a:t>
            </a:r>
          </a:p>
          <a:p>
            <a:pPr>
              <a:tabLst>
                <a:tab pos="1598613" algn="l"/>
              </a:tabLst>
            </a:pPr>
            <a:r>
              <a:rPr lang="en-US" sz="1000" dirty="0" err="1" smtClean="0"/>
              <a:t>dept</a:t>
            </a:r>
            <a:endParaRPr lang="en-US" sz="1000" dirty="0" smtClean="0"/>
          </a:p>
          <a:p>
            <a:pPr>
              <a:tabLst>
                <a:tab pos="1598613" algn="l"/>
              </a:tabLst>
            </a:pPr>
            <a:r>
              <a:rPr lang="en-US" sz="1000" dirty="0" smtClean="0"/>
              <a:t>revision</a:t>
            </a:r>
          </a:p>
          <a:p>
            <a:pPr>
              <a:tabLst>
                <a:tab pos="1598613" algn="l"/>
              </a:tabLst>
            </a:pPr>
            <a:r>
              <a:rPr lang="en-US" sz="1000" dirty="0" smtClean="0"/>
              <a:t>program(s)</a:t>
            </a:r>
          </a:p>
          <a:p>
            <a:pPr>
              <a:tabLst>
                <a:tab pos="1598613" algn="l"/>
              </a:tabLst>
            </a:pPr>
            <a:r>
              <a:rPr lang="en-US" sz="1000" dirty="0" smtClean="0"/>
              <a:t>originator</a:t>
            </a:r>
          </a:p>
          <a:p>
            <a:pPr>
              <a:tabLst>
                <a:tab pos="1598613" algn="l"/>
              </a:tabLst>
            </a:pPr>
            <a:r>
              <a:rPr lang="en-US" sz="1000" dirty="0" smtClean="0"/>
              <a:t>approver(s)</a:t>
            </a:r>
          </a:p>
          <a:p>
            <a:pPr>
              <a:tabLst>
                <a:tab pos="1598613" algn="l"/>
              </a:tabLst>
            </a:pPr>
            <a:r>
              <a:rPr lang="en-US" sz="1000" dirty="0" err="1" smtClean="0"/>
              <a:t>statusCurrent</a:t>
            </a:r>
            <a:endParaRPr lang="en-US" sz="1000" dirty="0" smtClean="0"/>
          </a:p>
          <a:p>
            <a:pPr>
              <a:tabLst>
                <a:tab pos="1598613" algn="l"/>
              </a:tabLst>
            </a:pPr>
            <a:r>
              <a:rPr lang="en-US" sz="1000" dirty="0" err="1" smtClean="0"/>
              <a:t>actionResponiblePerson</a:t>
            </a:r>
            <a:r>
              <a:rPr lang="en-US" sz="1000" dirty="0" smtClean="0"/>
              <a:t>(s)</a:t>
            </a:r>
          </a:p>
          <a:p>
            <a:pPr>
              <a:tabLst>
                <a:tab pos="1598613" algn="l"/>
              </a:tabLst>
            </a:pPr>
            <a:r>
              <a:rPr lang="en-US" sz="1000" dirty="0" smtClean="0"/>
              <a:t>subject</a:t>
            </a:r>
          </a:p>
          <a:p>
            <a:pPr>
              <a:tabLst>
                <a:tab pos="1598613" algn="l"/>
              </a:tabLst>
            </a:pPr>
            <a:r>
              <a:rPr lang="en-US" sz="1000" dirty="0" smtClean="0"/>
              <a:t>contract(s)</a:t>
            </a:r>
          </a:p>
          <a:p>
            <a:pPr>
              <a:tabLst>
                <a:tab pos="1598613" algn="l"/>
              </a:tabLst>
            </a:pPr>
            <a:r>
              <a:rPr lang="en-US" sz="1000" dirty="0" smtClean="0"/>
              <a:t>reference</a:t>
            </a:r>
          </a:p>
          <a:p>
            <a:pPr>
              <a:tabLst>
                <a:tab pos="1598613" algn="l"/>
              </a:tabLst>
            </a:pPr>
            <a:r>
              <a:rPr lang="en-US" sz="1000" dirty="0" smtClean="0"/>
              <a:t>action</a:t>
            </a:r>
          </a:p>
          <a:p>
            <a:pPr>
              <a:tabLst>
                <a:tab pos="1598613" algn="l"/>
              </a:tabLst>
            </a:pPr>
            <a:r>
              <a:rPr lang="en-US" sz="1000" dirty="0" err="1" smtClean="0"/>
              <a:t>programRecipient</a:t>
            </a:r>
            <a:r>
              <a:rPr lang="en-US" sz="1000" dirty="0" smtClean="0"/>
              <a:t>(s)</a:t>
            </a:r>
          </a:p>
          <a:p>
            <a:pPr>
              <a:tabLst>
                <a:tab pos="1598613" algn="l"/>
              </a:tabLst>
            </a:pPr>
            <a:r>
              <a:rPr lang="en-US" sz="1000" dirty="0" err="1" smtClean="0"/>
              <a:t>additionalRecipient</a:t>
            </a:r>
            <a:r>
              <a:rPr lang="en-US" sz="1000" dirty="0" smtClean="0"/>
              <a:t>(s)</a:t>
            </a:r>
          </a:p>
          <a:p>
            <a:pPr>
              <a:tabLst>
                <a:tab pos="1598613" algn="l"/>
              </a:tabLst>
            </a:pPr>
            <a:r>
              <a:rPr lang="en-US" sz="1000" dirty="0" err="1" smtClean="0"/>
              <a:t>reworkComments</a:t>
            </a:r>
            <a:endParaRPr lang="en-US" sz="1000" dirty="0" smtClean="0"/>
          </a:p>
          <a:p>
            <a:pPr>
              <a:tabLst>
                <a:tab pos="1598613" algn="l"/>
              </a:tabLst>
            </a:pPr>
            <a:r>
              <a:rPr lang="en-US" sz="1000" dirty="0" err="1" smtClean="0"/>
              <a:t>programInPCDNumber</a:t>
            </a:r>
            <a:endParaRPr lang="en-US" sz="1000" dirty="0" smtClean="0"/>
          </a:p>
          <a:p>
            <a:pPr>
              <a:tabLst>
                <a:tab pos="1598613" algn="l"/>
              </a:tabLst>
            </a:pPr>
            <a:endParaRPr lang="en-US" sz="1000" dirty="0"/>
          </a:p>
          <a:p>
            <a:pPr>
              <a:tabLst>
                <a:tab pos="1598613" algn="l"/>
              </a:tabLst>
            </a:pPr>
            <a:r>
              <a:rPr lang="en-US" sz="1000" dirty="0" smtClean="0">
                <a:solidFill>
                  <a:srgbClr val="FF0000"/>
                </a:solidFill>
              </a:rPr>
              <a:t>classification</a:t>
            </a:r>
          </a:p>
          <a:p>
            <a:pPr>
              <a:tabLst>
                <a:tab pos="1598613" algn="l"/>
              </a:tabLst>
            </a:pPr>
            <a:r>
              <a:rPr lang="en-US" sz="1000" dirty="0" err="1" smtClean="0">
                <a:solidFill>
                  <a:srgbClr val="FF0000"/>
                </a:solidFill>
              </a:rPr>
              <a:t>workPackage</a:t>
            </a:r>
            <a:endParaRPr lang="en-US" sz="1000" dirty="0" smtClean="0">
              <a:solidFill>
                <a:srgbClr val="FF0000"/>
              </a:solidFill>
            </a:endParaRPr>
          </a:p>
        </p:txBody>
      </p:sp>
      <p:cxnSp>
        <p:nvCxnSpPr>
          <p:cNvPr id="26" name="Straight Arrow Connector 15"/>
          <p:cNvCxnSpPr/>
          <p:nvPr/>
        </p:nvCxnSpPr>
        <p:spPr>
          <a:xfrm rot="10800000">
            <a:off x="2057400" y="1216245"/>
            <a:ext cx="794846"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5"/>
          <p:cNvCxnSpPr>
            <a:stCxn id="10" idx="0"/>
            <a:endCxn id="8" idx="2"/>
          </p:cNvCxnSpPr>
          <p:nvPr/>
        </p:nvCxnSpPr>
        <p:spPr>
          <a:xfrm rot="16200000" flipV="1">
            <a:off x="4276796" y="909408"/>
            <a:ext cx="689611" cy="176226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208801" y="5281858"/>
            <a:ext cx="1776448" cy="715581"/>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attachment</a:t>
            </a:r>
          </a:p>
          <a:p>
            <a:pPr>
              <a:tabLst>
                <a:tab pos="1371600" algn="l"/>
              </a:tabLst>
            </a:pPr>
            <a:r>
              <a:rPr lang="en-US" sz="1000" dirty="0" err="1"/>
              <a:t>recId</a:t>
            </a:r>
            <a:r>
              <a:rPr lang="en-US" sz="1000" dirty="0"/>
              <a:t>	</a:t>
            </a:r>
            <a:r>
              <a:rPr lang="en-US" sz="1000" dirty="0" err="1" smtClean="0"/>
              <a:t>seq</a:t>
            </a:r>
            <a:endParaRPr lang="en-US" sz="1000" dirty="0" smtClean="0"/>
          </a:p>
          <a:p>
            <a:pPr>
              <a:tabLst>
                <a:tab pos="1371600" algn="l"/>
              </a:tabLst>
            </a:pPr>
            <a:r>
              <a:rPr lang="en-US" sz="1000" dirty="0" smtClean="0"/>
              <a:t>filename	text</a:t>
            </a:r>
          </a:p>
          <a:p>
            <a:pPr>
              <a:tabLst>
                <a:tab pos="1371600" algn="l"/>
              </a:tabLst>
            </a:pPr>
            <a:r>
              <a:rPr lang="en-US" sz="1000" dirty="0" err="1" smtClean="0"/>
              <a:t>filePath</a:t>
            </a:r>
            <a:r>
              <a:rPr lang="en-US" sz="1000" dirty="0" smtClean="0"/>
              <a:t>	text</a:t>
            </a:r>
            <a:endParaRPr lang="en-US" sz="1000" dirty="0"/>
          </a:p>
        </p:txBody>
      </p:sp>
      <p:cxnSp>
        <p:nvCxnSpPr>
          <p:cNvPr id="64" name="Straight Arrow Connector 15"/>
          <p:cNvCxnSpPr>
            <a:stCxn id="63" idx="1"/>
            <a:endCxn id="10" idx="3"/>
          </p:cNvCxnSpPr>
          <p:nvPr/>
        </p:nvCxnSpPr>
        <p:spPr>
          <a:xfrm rot="10800000">
            <a:off x="6520157" y="3878129"/>
            <a:ext cx="688644" cy="176152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08801" y="874408"/>
            <a:ext cx="1289135"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user</a:t>
            </a:r>
          </a:p>
          <a:p>
            <a:r>
              <a:rPr lang="en-US" sz="1000" dirty="0" err="1"/>
              <a:t>recId</a:t>
            </a:r>
            <a:r>
              <a:rPr lang="en-US" sz="1000" dirty="0"/>
              <a:t>	</a:t>
            </a:r>
            <a:r>
              <a:rPr lang="en-US" sz="1000" dirty="0" err="1"/>
              <a:t>seq</a:t>
            </a:r>
            <a:endParaRPr lang="en-US" sz="1000" dirty="0"/>
          </a:p>
          <a:p>
            <a:r>
              <a:rPr lang="en-US" sz="1000" dirty="0" err="1" smtClean="0"/>
              <a:t>userName</a:t>
            </a:r>
            <a:endParaRPr lang="en-US" sz="1000" dirty="0"/>
          </a:p>
        </p:txBody>
      </p:sp>
      <p:cxnSp>
        <p:nvCxnSpPr>
          <p:cNvPr id="81" name="Straight Arrow Connector 15"/>
          <p:cNvCxnSpPr>
            <a:stCxn id="80" idx="1"/>
            <a:endCxn id="10" idx="3"/>
          </p:cNvCxnSpPr>
          <p:nvPr/>
        </p:nvCxnSpPr>
        <p:spPr>
          <a:xfrm rot="10800000" flipV="1">
            <a:off x="6520157" y="1155253"/>
            <a:ext cx="688644" cy="27228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208801" y="2940512"/>
            <a:ext cx="1289135"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err="1" smtClean="0"/>
              <a:t>approverList</a:t>
            </a:r>
            <a:endParaRPr lang="en-US" sz="1050" b="1" u="sng" dirty="0" smtClean="0"/>
          </a:p>
          <a:p>
            <a:r>
              <a:rPr lang="en-US" sz="1000" dirty="0" err="1"/>
              <a:t>recId</a:t>
            </a:r>
            <a:r>
              <a:rPr lang="en-US" sz="1000" dirty="0"/>
              <a:t>	</a:t>
            </a:r>
            <a:r>
              <a:rPr lang="en-US" sz="1000" dirty="0" err="1"/>
              <a:t>seq</a:t>
            </a:r>
            <a:endParaRPr lang="en-US" sz="1000" dirty="0"/>
          </a:p>
          <a:p>
            <a:r>
              <a:rPr lang="en-US" sz="1000" dirty="0" err="1" smtClean="0"/>
              <a:t>userName</a:t>
            </a:r>
            <a:endParaRPr lang="en-US" sz="1000" dirty="0"/>
          </a:p>
        </p:txBody>
      </p:sp>
      <p:sp>
        <p:nvSpPr>
          <p:cNvPr id="60" name="TextBox 59"/>
          <p:cNvSpPr txBox="1"/>
          <p:nvPr/>
        </p:nvSpPr>
        <p:spPr>
          <a:xfrm>
            <a:off x="7208801" y="1974368"/>
            <a:ext cx="1289135" cy="407804"/>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err="1" smtClean="0"/>
              <a:t>classificaton</a:t>
            </a:r>
            <a:endParaRPr lang="en-US" sz="1050" b="1" u="sng" dirty="0" smtClean="0"/>
          </a:p>
          <a:p>
            <a:r>
              <a:rPr lang="en-US" sz="1000" dirty="0" err="1"/>
              <a:t>recId</a:t>
            </a:r>
            <a:r>
              <a:rPr lang="en-US" sz="1000" dirty="0"/>
              <a:t>	</a:t>
            </a:r>
            <a:r>
              <a:rPr lang="en-US" sz="1000" dirty="0" err="1" smtClean="0"/>
              <a:t>seq</a:t>
            </a:r>
            <a:endParaRPr lang="en-US" sz="1000" dirty="0"/>
          </a:p>
        </p:txBody>
      </p:sp>
      <p:sp>
        <p:nvSpPr>
          <p:cNvPr id="17" name="Action Button: Custom 16">
            <a:hlinkClick r:id="rId3" action="ppaction://hlinksldjump" highlightClick="1"/>
          </p:cNvPr>
          <p:cNvSpPr>
            <a:spLocks/>
          </p:cNvSpPr>
          <p:nvPr/>
        </p:nvSpPr>
        <p:spPr>
          <a:xfrm>
            <a:off x="8115300" y="6321105"/>
            <a:ext cx="64008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4" action="ppaction://hlinksldjump"/>
              </a:rPr>
              <a:t>Tracker I</a:t>
            </a:r>
            <a:endParaRPr lang="en-US" sz="1000" b="1" dirty="0">
              <a:solidFill>
                <a:schemeClr val="tx1"/>
              </a:solidFill>
            </a:endParaRPr>
          </a:p>
        </p:txBody>
      </p:sp>
      <p:sp>
        <p:nvSpPr>
          <p:cNvPr id="27" name="TextBox 26"/>
          <p:cNvSpPr txBox="1"/>
          <p:nvPr/>
        </p:nvSpPr>
        <p:spPr>
          <a:xfrm>
            <a:off x="217770" y="2157723"/>
            <a:ext cx="2034852" cy="3485570"/>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050" b="1" u="sng" dirty="0" err="1" smtClean="0"/>
              <a:t>engineeringRelease</a:t>
            </a:r>
            <a:endParaRPr lang="en-US" sz="1050" b="1" u="sng" dirty="0" smtClean="0"/>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engineerringRelease</a:t>
            </a:r>
            <a:endParaRPr lang="en-US" sz="1000" dirty="0" smtClean="0"/>
          </a:p>
          <a:p>
            <a:pPr>
              <a:tabLst>
                <a:tab pos="1598613" algn="l"/>
              </a:tabLst>
            </a:pPr>
            <a:r>
              <a:rPr lang="en-US" sz="1000" dirty="0" err="1" smtClean="0"/>
              <a:t>dateLastModified</a:t>
            </a:r>
            <a:r>
              <a:rPr lang="en-US" sz="1000" dirty="0" smtClean="0"/>
              <a:t>	date</a:t>
            </a:r>
          </a:p>
          <a:p>
            <a:pPr>
              <a:tabLst>
                <a:tab pos="1598613" algn="l"/>
              </a:tabLst>
            </a:pPr>
            <a:r>
              <a:rPr lang="en-US" sz="1000" dirty="0" err="1" smtClean="0"/>
              <a:t>dept</a:t>
            </a:r>
            <a:endParaRPr lang="en-US" sz="1000" dirty="0" smtClean="0"/>
          </a:p>
          <a:p>
            <a:pPr>
              <a:tabLst>
                <a:tab pos="1598613" algn="l"/>
              </a:tabLst>
            </a:pPr>
            <a:r>
              <a:rPr lang="en-US" sz="1000" dirty="0" smtClean="0"/>
              <a:t>revision</a:t>
            </a:r>
          </a:p>
          <a:p>
            <a:pPr>
              <a:tabLst>
                <a:tab pos="1598613" algn="l"/>
              </a:tabLst>
            </a:pPr>
            <a:r>
              <a:rPr lang="en-US" sz="1000" dirty="0" smtClean="0"/>
              <a:t>program(s)</a:t>
            </a:r>
          </a:p>
          <a:p>
            <a:pPr>
              <a:tabLst>
                <a:tab pos="1598613" algn="l"/>
              </a:tabLst>
            </a:pPr>
            <a:r>
              <a:rPr lang="en-US" sz="1000" dirty="0" smtClean="0"/>
              <a:t>originator</a:t>
            </a:r>
          </a:p>
          <a:p>
            <a:pPr>
              <a:tabLst>
                <a:tab pos="1598613" algn="l"/>
              </a:tabLst>
            </a:pPr>
            <a:r>
              <a:rPr lang="en-US" sz="1000" dirty="0" smtClean="0"/>
              <a:t>approver(s)</a:t>
            </a:r>
          </a:p>
          <a:p>
            <a:pPr>
              <a:tabLst>
                <a:tab pos="1598613" algn="l"/>
              </a:tabLst>
            </a:pPr>
            <a:r>
              <a:rPr lang="en-US" sz="1000" dirty="0" err="1" smtClean="0"/>
              <a:t>statusCurrent</a:t>
            </a:r>
            <a:endParaRPr lang="en-US" sz="1000" dirty="0" smtClean="0"/>
          </a:p>
          <a:p>
            <a:pPr>
              <a:tabLst>
                <a:tab pos="1598613" algn="l"/>
              </a:tabLst>
            </a:pPr>
            <a:r>
              <a:rPr lang="en-US" sz="1000" dirty="0" err="1" smtClean="0"/>
              <a:t>actionResponiblePerson</a:t>
            </a:r>
            <a:r>
              <a:rPr lang="en-US" sz="1000" dirty="0" smtClean="0"/>
              <a:t>(s)</a:t>
            </a:r>
          </a:p>
          <a:p>
            <a:pPr>
              <a:tabLst>
                <a:tab pos="1598613" algn="l"/>
              </a:tabLst>
            </a:pPr>
            <a:r>
              <a:rPr lang="en-US" sz="1000" dirty="0" smtClean="0"/>
              <a:t>subject</a:t>
            </a:r>
          </a:p>
          <a:p>
            <a:pPr>
              <a:tabLst>
                <a:tab pos="1598613" algn="l"/>
              </a:tabLst>
            </a:pPr>
            <a:r>
              <a:rPr lang="en-US" sz="1000" dirty="0" smtClean="0"/>
              <a:t>contract(s)</a:t>
            </a:r>
          </a:p>
          <a:p>
            <a:pPr>
              <a:tabLst>
                <a:tab pos="1598613" algn="l"/>
              </a:tabLst>
            </a:pPr>
            <a:r>
              <a:rPr lang="en-US" sz="1000" dirty="0" smtClean="0"/>
              <a:t>reference</a:t>
            </a:r>
          </a:p>
          <a:p>
            <a:pPr>
              <a:tabLst>
                <a:tab pos="1598613" algn="l"/>
              </a:tabLst>
            </a:pPr>
            <a:r>
              <a:rPr lang="en-US" sz="1000" dirty="0" smtClean="0"/>
              <a:t>action</a:t>
            </a:r>
          </a:p>
          <a:p>
            <a:pPr>
              <a:tabLst>
                <a:tab pos="1598613" algn="l"/>
              </a:tabLst>
            </a:pPr>
            <a:r>
              <a:rPr lang="en-US" sz="1000" dirty="0" err="1" smtClean="0"/>
              <a:t>programRecipient</a:t>
            </a:r>
            <a:r>
              <a:rPr lang="en-US" sz="1000" dirty="0" smtClean="0"/>
              <a:t>(s)</a:t>
            </a:r>
          </a:p>
          <a:p>
            <a:pPr>
              <a:tabLst>
                <a:tab pos="1598613" algn="l"/>
              </a:tabLst>
            </a:pPr>
            <a:r>
              <a:rPr lang="en-US" sz="1000" dirty="0" err="1" smtClean="0"/>
              <a:t>additionalRecipient</a:t>
            </a:r>
            <a:r>
              <a:rPr lang="en-US" sz="1000" dirty="0" smtClean="0"/>
              <a:t>(s)</a:t>
            </a:r>
          </a:p>
          <a:p>
            <a:pPr>
              <a:tabLst>
                <a:tab pos="1598613" algn="l"/>
              </a:tabLst>
            </a:pPr>
            <a:r>
              <a:rPr lang="en-US" sz="1000" dirty="0" err="1" smtClean="0"/>
              <a:t>reworkComments</a:t>
            </a:r>
            <a:endParaRPr lang="en-US" sz="1000" dirty="0" smtClean="0"/>
          </a:p>
          <a:p>
            <a:pPr>
              <a:tabLst>
                <a:tab pos="1598613" algn="l"/>
              </a:tabLst>
            </a:pPr>
            <a:r>
              <a:rPr lang="en-US" sz="1000" dirty="0" err="1" smtClean="0"/>
              <a:t>programInPCDNumber</a:t>
            </a:r>
            <a:endParaRPr lang="en-US" sz="1000" dirty="0" smtClean="0"/>
          </a:p>
          <a:p>
            <a:pPr>
              <a:tabLst>
                <a:tab pos="1598613" algn="l"/>
              </a:tabLst>
            </a:pPr>
            <a:endParaRPr lang="en-US" sz="1000" dirty="0"/>
          </a:p>
          <a:p>
            <a:pPr>
              <a:tabLst>
                <a:tab pos="1598613" algn="l"/>
              </a:tabLst>
            </a:pPr>
            <a:r>
              <a:rPr lang="en-US" sz="1000" dirty="0" smtClean="0">
                <a:solidFill>
                  <a:srgbClr val="FF0000"/>
                </a:solidFill>
              </a:rPr>
              <a:t>classification</a:t>
            </a:r>
          </a:p>
          <a:p>
            <a:pPr>
              <a:tabLst>
                <a:tab pos="1598613" algn="l"/>
              </a:tabLst>
            </a:pPr>
            <a:r>
              <a:rPr lang="en-US" sz="1000" dirty="0" err="1" smtClean="0">
                <a:solidFill>
                  <a:srgbClr val="FF0000"/>
                </a:solidFill>
              </a:rPr>
              <a:t>workPackage</a:t>
            </a:r>
            <a:endParaRPr lang="en-US" sz="1000" dirty="0" smtClean="0">
              <a:solidFill>
                <a:srgbClr val="FF0000"/>
              </a:solidFill>
            </a:endParaRPr>
          </a:p>
        </p:txBody>
      </p:sp>
      <p:sp>
        <p:nvSpPr>
          <p:cNvPr id="28" name="TextBox 27"/>
          <p:cNvSpPr txBox="1"/>
          <p:nvPr/>
        </p:nvSpPr>
        <p:spPr>
          <a:xfrm>
            <a:off x="2351537" y="2154078"/>
            <a:ext cx="2034852" cy="3485570"/>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050" b="1" u="sng" dirty="0" err="1" smtClean="0"/>
              <a:t>purchaseRequisition</a:t>
            </a:r>
            <a:endParaRPr lang="en-US" sz="1050" b="1" u="sng" dirty="0" smtClean="0"/>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purchaseRequisition</a:t>
            </a:r>
            <a:endParaRPr lang="en-US" sz="1000" dirty="0" smtClean="0"/>
          </a:p>
          <a:p>
            <a:pPr>
              <a:tabLst>
                <a:tab pos="1598613" algn="l"/>
              </a:tabLst>
            </a:pPr>
            <a:r>
              <a:rPr lang="en-US" sz="1000" dirty="0" err="1" smtClean="0"/>
              <a:t>dateLastModified</a:t>
            </a:r>
            <a:r>
              <a:rPr lang="en-US" sz="1000" dirty="0" smtClean="0"/>
              <a:t>	date</a:t>
            </a:r>
          </a:p>
          <a:p>
            <a:pPr>
              <a:tabLst>
                <a:tab pos="1598613" algn="l"/>
              </a:tabLst>
            </a:pPr>
            <a:r>
              <a:rPr lang="en-US" sz="1000" dirty="0" err="1" smtClean="0"/>
              <a:t>dept</a:t>
            </a:r>
            <a:endParaRPr lang="en-US" sz="1000" dirty="0" smtClean="0"/>
          </a:p>
          <a:p>
            <a:pPr>
              <a:tabLst>
                <a:tab pos="1598613" algn="l"/>
              </a:tabLst>
            </a:pPr>
            <a:r>
              <a:rPr lang="en-US" sz="1000" dirty="0" smtClean="0"/>
              <a:t>revision</a:t>
            </a:r>
          </a:p>
          <a:p>
            <a:pPr>
              <a:tabLst>
                <a:tab pos="1598613" algn="l"/>
              </a:tabLst>
            </a:pPr>
            <a:r>
              <a:rPr lang="en-US" sz="1000" dirty="0" smtClean="0"/>
              <a:t>program(s)</a:t>
            </a:r>
          </a:p>
          <a:p>
            <a:pPr>
              <a:tabLst>
                <a:tab pos="1598613" algn="l"/>
              </a:tabLst>
            </a:pPr>
            <a:r>
              <a:rPr lang="en-US" sz="1000" dirty="0" smtClean="0"/>
              <a:t>originator</a:t>
            </a:r>
          </a:p>
          <a:p>
            <a:pPr>
              <a:tabLst>
                <a:tab pos="1598613" algn="l"/>
              </a:tabLst>
            </a:pPr>
            <a:r>
              <a:rPr lang="en-US" sz="1000" dirty="0" smtClean="0"/>
              <a:t>approver(s)</a:t>
            </a:r>
          </a:p>
          <a:p>
            <a:pPr>
              <a:tabLst>
                <a:tab pos="1598613" algn="l"/>
              </a:tabLst>
            </a:pPr>
            <a:r>
              <a:rPr lang="en-US" sz="1000" dirty="0" err="1" smtClean="0"/>
              <a:t>statusCurrent</a:t>
            </a:r>
            <a:endParaRPr lang="en-US" sz="1000" dirty="0" smtClean="0"/>
          </a:p>
          <a:p>
            <a:pPr>
              <a:tabLst>
                <a:tab pos="1598613" algn="l"/>
              </a:tabLst>
            </a:pPr>
            <a:r>
              <a:rPr lang="en-US" sz="1000" dirty="0" err="1" smtClean="0"/>
              <a:t>actionResponiblePerson</a:t>
            </a:r>
            <a:r>
              <a:rPr lang="en-US" sz="1000" dirty="0" smtClean="0"/>
              <a:t>(s)</a:t>
            </a:r>
          </a:p>
          <a:p>
            <a:pPr>
              <a:tabLst>
                <a:tab pos="1598613" algn="l"/>
              </a:tabLst>
            </a:pPr>
            <a:r>
              <a:rPr lang="en-US" sz="1000" dirty="0" smtClean="0"/>
              <a:t>subject</a:t>
            </a:r>
          </a:p>
          <a:p>
            <a:pPr>
              <a:tabLst>
                <a:tab pos="1598613" algn="l"/>
              </a:tabLst>
            </a:pPr>
            <a:r>
              <a:rPr lang="en-US" sz="1000" dirty="0" smtClean="0"/>
              <a:t>contract(s)</a:t>
            </a:r>
          </a:p>
          <a:p>
            <a:pPr>
              <a:tabLst>
                <a:tab pos="1598613" algn="l"/>
              </a:tabLst>
            </a:pPr>
            <a:r>
              <a:rPr lang="en-US" sz="1000" dirty="0" smtClean="0"/>
              <a:t>reference</a:t>
            </a:r>
          </a:p>
          <a:p>
            <a:pPr>
              <a:tabLst>
                <a:tab pos="1598613" algn="l"/>
              </a:tabLst>
            </a:pPr>
            <a:r>
              <a:rPr lang="en-US" sz="1000" dirty="0" smtClean="0"/>
              <a:t>action</a:t>
            </a:r>
          </a:p>
          <a:p>
            <a:pPr>
              <a:tabLst>
                <a:tab pos="1598613" algn="l"/>
              </a:tabLst>
            </a:pPr>
            <a:r>
              <a:rPr lang="en-US" sz="1000" dirty="0" err="1" smtClean="0"/>
              <a:t>programRecipient</a:t>
            </a:r>
            <a:r>
              <a:rPr lang="en-US" sz="1000" dirty="0" smtClean="0"/>
              <a:t>(s)</a:t>
            </a:r>
          </a:p>
          <a:p>
            <a:pPr>
              <a:tabLst>
                <a:tab pos="1598613" algn="l"/>
              </a:tabLst>
            </a:pPr>
            <a:r>
              <a:rPr lang="en-US" sz="1000" dirty="0" err="1" smtClean="0"/>
              <a:t>additionalRecipient</a:t>
            </a:r>
            <a:r>
              <a:rPr lang="en-US" sz="1000" dirty="0" smtClean="0"/>
              <a:t>(s)</a:t>
            </a:r>
          </a:p>
          <a:p>
            <a:pPr>
              <a:tabLst>
                <a:tab pos="1598613" algn="l"/>
              </a:tabLst>
            </a:pPr>
            <a:r>
              <a:rPr lang="en-US" sz="1000" dirty="0" err="1" smtClean="0"/>
              <a:t>reworkComments</a:t>
            </a:r>
            <a:endParaRPr lang="en-US" sz="1000" dirty="0" smtClean="0"/>
          </a:p>
          <a:p>
            <a:pPr>
              <a:tabLst>
                <a:tab pos="1598613" algn="l"/>
              </a:tabLst>
            </a:pPr>
            <a:r>
              <a:rPr lang="en-US" sz="1000" dirty="0" err="1" smtClean="0"/>
              <a:t>programInPCDNumber</a:t>
            </a:r>
            <a:endParaRPr lang="en-US" sz="1000" dirty="0" smtClean="0"/>
          </a:p>
          <a:p>
            <a:pPr>
              <a:tabLst>
                <a:tab pos="1598613" algn="l"/>
              </a:tabLst>
            </a:pPr>
            <a:endParaRPr lang="en-US" sz="1000" dirty="0"/>
          </a:p>
          <a:p>
            <a:pPr>
              <a:tabLst>
                <a:tab pos="1598613" algn="l"/>
              </a:tabLst>
            </a:pPr>
            <a:r>
              <a:rPr lang="en-US" sz="1000" dirty="0" smtClean="0">
                <a:solidFill>
                  <a:srgbClr val="FF0000"/>
                </a:solidFill>
              </a:rPr>
              <a:t>classification</a:t>
            </a:r>
          </a:p>
          <a:p>
            <a:pPr>
              <a:tabLst>
                <a:tab pos="1598613" algn="l"/>
              </a:tabLst>
            </a:pPr>
            <a:r>
              <a:rPr lang="en-US" sz="1000" dirty="0" err="1" smtClean="0">
                <a:solidFill>
                  <a:srgbClr val="FF0000"/>
                </a:solidFill>
              </a:rPr>
              <a:t>workPackage</a:t>
            </a:r>
            <a:endParaRPr lang="en-US" sz="1000" dirty="0" smtClean="0">
              <a:solidFill>
                <a:srgbClr val="FF0000"/>
              </a:solidFill>
            </a:endParaRPr>
          </a:p>
        </p:txBody>
      </p:sp>
      <p:sp>
        <p:nvSpPr>
          <p:cNvPr id="29" name="TextBox 28"/>
          <p:cNvSpPr txBox="1"/>
          <p:nvPr/>
        </p:nvSpPr>
        <p:spPr>
          <a:xfrm>
            <a:off x="2378788" y="5797538"/>
            <a:ext cx="1980350" cy="869469"/>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050" b="1" u="sng" dirty="0" err="1" smtClean="0"/>
              <a:t>purchaseOrder</a:t>
            </a:r>
            <a:endParaRPr lang="en-US" sz="1050" b="1" u="sng" dirty="0" smtClean="0"/>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purchaseOrder</a:t>
            </a:r>
            <a:endParaRPr lang="en-US" sz="1000" dirty="0" smtClean="0"/>
          </a:p>
          <a:p>
            <a:pPr>
              <a:tabLst>
                <a:tab pos="1598613" algn="l"/>
              </a:tabLst>
            </a:pPr>
            <a:r>
              <a:rPr lang="en-US" sz="1000" dirty="0" smtClean="0"/>
              <a:t>…</a:t>
            </a:r>
          </a:p>
          <a:p>
            <a:pPr>
              <a:tabLst>
                <a:tab pos="1598613" algn="l"/>
              </a:tabLst>
            </a:pPr>
            <a:r>
              <a:rPr lang="en-US" sz="1000" dirty="0" err="1" smtClean="0">
                <a:solidFill>
                  <a:srgbClr val="FF0000"/>
                </a:solidFill>
              </a:rPr>
              <a:t>workPackage</a:t>
            </a:r>
            <a:endParaRPr lang="en-US" sz="1000" dirty="0">
              <a:solidFill>
                <a:srgbClr val="FF0000"/>
              </a:solidFill>
            </a:endParaRPr>
          </a:p>
        </p:txBody>
      </p:sp>
    </p:spTree>
    <p:extLst>
      <p:ext uri="{BB962C8B-B14F-4D97-AF65-F5344CB8AC3E}">
        <p14:creationId xmlns:p14="http://schemas.microsoft.com/office/powerpoint/2010/main" val="140552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5"/>
          <p:cNvCxnSpPr>
            <a:stCxn id="51" idx="1"/>
            <a:endCxn id="93" idx="3"/>
          </p:cNvCxnSpPr>
          <p:nvPr/>
        </p:nvCxnSpPr>
        <p:spPr>
          <a:xfrm rot="10800000" flipV="1">
            <a:off x="5526935" y="2721623"/>
            <a:ext cx="1250879" cy="197550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480861" y="3996933"/>
            <a:ext cx="2046073" cy="1400383"/>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purchaseRequisitionItems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100" dirty="0" err="1" smtClean="0"/>
              <a:t>partNum</a:t>
            </a:r>
            <a:endParaRPr lang="en-US" sz="1100" dirty="0"/>
          </a:p>
          <a:p>
            <a:pPr>
              <a:tabLst>
                <a:tab pos="1371600" algn="l"/>
              </a:tabLst>
            </a:pPr>
            <a:r>
              <a:rPr lang="en-US" sz="1050" dirty="0" err="1"/>
              <a:t>itemDescription</a:t>
            </a:r>
            <a:endParaRPr lang="en-US" sz="1050" dirty="0"/>
          </a:p>
          <a:p>
            <a:pPr>
              <a:tabLst>
                <a:tab pos="1371600" algn="l"/>
              </a:tabLst>
            </a:pPr>
            <a:r>
              <a:rPr lang="en-US" sz="1050" dirty="0"/>
              <a:t>price</a:t>
            </a:r>
          </a:p>
          <a:p>
            <a:pPr>
              <a:tabLst>
                <a:tab pos="1371600" algn="l"/>
              </a:tabLst>
            </a:pPr>
            <a:r>
              <a:rPr lang="en-US" sz="1050" dirty="0" err="1" smtClean="0"/>
              <a:t>quantityNeeded</a:t>
            </a:r>
            <a:endParaRPr lang="en-US" sz="1050" dirty="0"/>
          </a:p>
        </p:txBody>
      </p:sp>
      <p:sp>
        <p:nvSpPr>
          <p:cNvPr id="22" name="Rectangle 21"/>
          <p:cNvSpPr/>
          <p:nvPr/>
        </p:nvSpPr>
        <p:spPr>
          <a:xfrm>
            <a:off x="6569476" y="4989121"/>
            <a:ext cx="2201662" cy="175916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 Level II</a:t>
            </a:r>
            <a:endParaRPr lang="en-US" dirty="0"/>
          </a:p>
        </p:txBody>
      </p:sp>
      <p:sp>
        <p:nvSpPr>
          <p:cNvPr id="4" name="Date Placeholder 3"/>
          <p:cNvSpPr>
            <a:spLocks noGrp="1"/>
          </p:cNvSpPr>
          <p:nvPr>
            <p:ph type="dt" sz="half" idx="10"/>
          </p:nvPr>
        </p:nvSpPr>
        <p:spPr/>
        <p:txBody>
          <a:bodyPr/>
          <a:lstStyle/>
          <a:p>
            <a:r>
              <a:rPr lang="en-US" sz="1000" smtClean="0"/>
              <a:t>5/2/2017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3</a:t>
            </a:fld>
            <a:endParaRPr lang="en-US" sz="1000" dirty="0"/>
          </a:p>
        </p:txBody>
      </p:sp>
      <p:sp>
        <p:nvSpPr>
          <p:cNvPr id="8" name="TextBox 7"/>
          <p:cNvSpPr txBox="1"/>
          <p:nvPr/>
        </p:nvSpPr>
        <p:spPr>
          <a:xfrm>
            <a:off x="2606752"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smtClean="0"/>
              <a:t>…</a:t>
            </a:r>
          </a:p>
          <a:p>
            <a:pPr>
              <a:tabLst>
                <a:tab pos="1371600" algn="l"/>
              </a:tabLst>
            </a:pPr>
            <a:endParaRPr lang="en-US" sz="1000" dirty="0"/>
          </a:p>
        </p:txBody>
      </p:sp>
      <p:sp>
        <p:nvSpPr>
          <p:cNvPr id="32" name="TextBox 31"/>
          <p:cNvSpPr txBox="1"/>
          <p:nvPr/>
        </p:nvSpPr>
        <p:spPr>
          <a:xfrm>
            <a:off x="6747938" y="5241347"/>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6751638" y="6241479"/>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8248087" y="5241347"/>
            <a:ext cx="385042"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endParaRPr lang="en-US" sz="1000" dirty="0"/>
          </a:p>
        </p:txBody>
      </p:sp>
      <p:sp>
        <p:nvSpPr>
          <p:cNvPr id="35" name="TextBox 34"/>
          <p:cNvSpPr txBox="1"/>
          <p:nvPr/>
        </p:nvSpPr>
        <p:spPr>
          <a:xfrm>
            <a:off x="7800850" y="6236544"/>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19" name="Action Button: Custom 18">
            <a:hlinkClick r:id="rId3" action="ppaction://hlinksldjump" highlightClick="1"/>
          </p:cNvPr>
          <p:cNvSpPr>
            <a:spLocks/>
          </p:cNvSpPr>
          <p:nvPr/>
        </p:nvSpPr>
        <p:spPr>
          <a:xfrm>
            <a:off x="7094812" y="5805687"/>
            <a:ext cx="45720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PCD</a:t>
            </a:r>
            <a:endParaRPr lang="en-US" sz="1000" b="1" dirty="0">
              <a:solidFill>
                <a:schemeClr val="tx1"/>
              </a:solidFill>
            </a:endParaRPr>
          </a:p>
        </p:txBody>
      </p:sp>
      <p:sp>
        <p:nvSpPr>
          <p:cNvPr id="48" name="TextBox 47"/>
          <p:cNvSpPr txBox="1"/>
          <p:nvPr/>
        </p:nvSpPr>
        <p:spPr>
          <a:xfrm>
            <a:off x="3482152" y="1740587"/>
            <a:ext cx="2046073" cy="204671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a:t>purchaseRequisition</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050" dirty="0" err="1" smtClean="0"/>
              <a:t>statusPR</a:t>
            </a:r>
            <a:endParaRPr lang="en-US" sz="1100" dirty="0"/>
          </a:p>
          <a:p>
            <a:pPr>
              <a:tabLst>
                <a:tab pos="1598613" algn="l"/>
              </a:tabLst>
            </a:pPr>
            <a:r>
              <a:rPr lang="en-US" sz="1100" dirty="0" err="1" smtClean="0">
                <a:solidFill>
                  <a:srgbClr val="FF0000"/>
                </a:solidFill>
              </a:rPr>
              <a:t>partNum</a:t>
            </a:r>
            <a:r>
              <a:rPr lang="en-US" sz="1100" dirty="0" smtClean="0">
                <a:solidFill>
                  <a:srgbClr val="FF0000"/>
                </a:solidFill>
              </a:rPr>
              <a:t> </a:t>
            </a:r>
            <a:endParaRPr lang="en-US" sz="1100" dirty="0">
              <a:solidFill>
                <a:srgbClr val="FF0000"/>
              </a:solidFill>
            </a:endParaRPr>
          </a:p>
          <a:p>
            <a:pPr>
              <a:tabLst>
                <a:tab pos="1371600" algn="l"/>
              </a:tabLst>
            </a:pPr>
            <a:r>
              <a:rPr lang="en-US" sz="1050" dirty="0" err="1" smtClean="0">
                <a:solidFill>
                  <a:srgbClr val="FF0000"/>
                </a:solidFill>
              </a:rPr>
              <a:t>itemDescription</a:t>
            </a:r>
            <a:r>
              <a:rPr lang="en-US" sz="1050" dirty="0" smtClean="0">
                <a:solidFill>
                  <a:srgbClr val="FF0000"/>
                </a:solidFill>
              </a:rPr>
              <a:t> (nomenclature) </a:t>
            </a:r>
            <a:endParaRPr lang="en-US" sz="1050" dirty="0">
              <a:solidFill>
                <a:srgbClr val="FF0000"/>
              </a:solidFill>
            </a:endParaRPr>
          </a:p>
          <a:p>
            <a:pPr>
              <a:tabLst>
                <a:tab pos="1371600" algn="l"/>
              </a:tabLst>
            </a:pPr>
            <a:r>
              <a:rPr lang="en-US" sz="1050" dirty="0" err="1">
                <a:solidFill>
                  <a:srgbClr val="FF0000"/>
                </a:solidFill>
              </a:rPr>
              <a:t>quantityNeeded</a:t>
            </a:r>
            <a:endParaRPr lang="en-US" sz="1050" dirty="0">
              <a:solidFill>
                <a:srgbClr val="FF0000"/>
              </a:solidFill>
            </a:endParaRPr>
          </a:p>
          <a:p>
            <a:pPr>
              <a:tabLst>
                <a:tab pos="1371600" algn="l"/>
              </a:tabLst>
            </a:pPr>
            <a:r>
              <a:rPr lang="en-US" sz="1050" dirty="0" err="1" smtClean="0">
                <a:solidFill>
                  <a:srgbClr val="FF0000"/>
                </a:solidFill>
              </a:rPr>
              <a:t>costEach</a:t>
            </a:r>
            <a:endParaRPr lang="en-US" sz="1050" dirty="0" smtClean="0">
              <a:solidFill>
                <a:srgbClr val="FF0000"/>
              </a:solidFill>
            </a:endParaRPr>
          </a:p>
          <a:p>
            <a:pPr>
              <a:tabLst>
                <a:tab pos="1371600" algn="l"/>
              </a:tabLst>
            </a:pPr>
            <a:r>
              <a:rPr lang="en-US" sz="1050" dirty="0" smtClean="0">
                <a:solidFill>
                  <a:srgbClr val="FF0000"/>
                </a:solidFill>
              </a:rPr>
              <a:t>RDD</a:t>
            </a:r>
            <a:endParaRPr lang="en-US" sz="1050" dirty="0">
              <a:solidFill>
                <a:srgbClr val="FF0000"/>
              </a:solidFill>
            </a:endParaRPr>
          </a:p>
          <a:p>
            <a:pPr>
              <a:tabLst>
                <a:tab pos="1371600" algn="l"/>
              </a:tabLst>
            </a:pPr>
            <a:r>
              <a:rPr lang="en-US" sz="1050" dirty="0" err="1" smtClean="0"/>
              <a:t>workPackage</a:t>
            </a:r>
            <a:r>
              <a:rPr lang="en-US" sz="1050" dirty="0" smtClean="0"/>
              <a:t>(s)</a:t>
            </a:r>
          </a:p>
          <a:p>
            <a:pPr>
              <a:tabLst>
                <a:tab pos="1371600" algn="l"/>
              </a:tabLst>
            </a:pPr>
            <a:r>
              <a:rPr lang="en-US" sz="1050" dirty="0" err="1" smtClean="0"/>
              <a:t>purchaseOrder</a:t>
            </a:r>
            <a:r>
              <a:rPr lang="en-US" sz="1050" dirty="0" smtClean="0"/>
              <a:t>(s)</a:t>
            </a:r>
            <a:endParaRPr lang="en-US" sz="1050" dirty="0"/>
          </a:p>
        </p:txBody>
      </p:sp>
      <p:sp>
        <p:nvSpPr>
          <p:cNvPr id="51" name="TextBox 50"/>
          <p:cNvSpPr txBox="1"/>
          <p:nvPr/>
        </p:nvSpPr>
        <p:spPr>
          <a:xfrm>
            <a:off x="6777813" y="1725196"/>
            <a:ext cx="2046073" cy="1992853"/>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purchaseOrder</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purchaseOrder</a:t>
            </a:r>
            <a:endParaRPr lang="en-US" sz="1050" dirty="0"/>
          </a:p>
          <a:p>
            <a:pPr>
              <a:tabLst>
                <a:tab pos="1598613" algn="l"/>
              </a:tabLst>
            </a:pPr>
            <a:r>
              <a:rPr lang="en-US" sz="1050" dirty="0" err="1" smtClean="0"/>
              <a:t>dateLastModified</a:t>
            </a:r>
            <a:r>
              <a:rPr lang="en-US" sz="1050" dirty="0" smtClean="0"/>
              <a:t>	date</a:t>
            </a:r>
          </a:p>
          <a:p>
            <a:pPr>
              <a:tabLst>
                <a:tab pos="1598613" algn="l"/>
              </a:tabLst>
            </a:pPr>
            <a:r>
              <a:rPr lang="en-US" sz="1050" dirty="0" err="1" smtClean="0"/>
              <a:t>statusPO</a:t>
            </a:r>
            <a:endParaRPr lang="en-US" sz="1050" dirty="0"/>
          </a:p>
          <a:p>
            <a:pPr>
              <a:tabLst>
                <a:tab pos="1598613" algn="l"/>
              </a:tabLst>
            </a:pPr>
            <a:r>
              <a:rPr lang="en-US" sz="1050" dirty="0" err="1" smtClean="0"/>
              <a:t>partNum</a:t>
            </a:r>
            <a:endParaRPr lang="en-US" sz="1050" dirty="0" smtClean="0"/>
          </a:p>
          <a:p>
            <a:pPr>
              <a:tabLst>
                <a:tab pos="1371600" algn="l"/>
              </a:tabLst>
            </a:pPr>
            <a:r>
              <a:rPr lang="en-US" sz="1000" dirty="0" err="1" smtClean="0"/>
              <a:t>itemDescription</a:t>
            </a:r>
            <a:endParaRPr lang="en-US" sz="1000" dirty="0" smtClean="0"/>
          </a:p>
          <a:p>
            <a:pPr>
              <a:tabLst>
                <a:tab pos="1371600" algn="l"/>
              </a:tabLst>
            </a:pPr>
            <a:r>
              <a:rPr lang="en-US" sz="1000" dirty="0" smtClean="0"/>
              <a:t>price</a:t>
            </a:r>
          </a:p>
          <a:p>
            <a:pPr>
              <a:tabLst>
                <a:tab pos="1371600" algn="l"/>
              </a:tabLst>
            </a:pPr>
            <a:r>
              <a:rPr lang="en-US" sz="1000" dirty="0" err="1" smtClean="0"/>
              <a:t>quantityOrdered</a:t>
            </a:r>
            <a:endParaRPr lang="en-US" sz="1000" dirty="0"/>
          </a:p>
          <a:p>
            <a:pPr>
              <a:tabLst>
                <a:tab pos="1371600" algn="l"/>
              </a:tabLst>
            </a:pPr>
            <a:r>
              <a:rPr lang="en-US" sz="1000" dirty="0"/>
              <a:t>Shipping details</a:t>
            </a:r>
          </a:p>
          <a:p>
            <a:pPr>
              <a:tabLst>
                <a:tab pos="1371600" algn="l"/>
              </a:tabLst>
            </a:pPr>
            <a:r>
              <a:rPr lang="en-US" sz="1000" strike="sngStrike" dirty="0">
                <a:solidFill>
                  <a:srgbClr val="FF0000"/>
                </a:solidFill>
              </a:rPr>
              <a:t>Payment terms</a:t>
            </a:r>
          </a:p>
          <a:p>
            <a:pPr>
              <a:tabLst>
                <a:tab pos="1371600" algn="l"/>
              </a:tabLst>
            </a:pPr>
            <a:r>
              <a:rPr lang="en-US" sz="1000" strike="sngStrike" dirty="0">
                <a:solidFill>
                  <a:srgbClr val="FF0000"/>
                </a:solidFill>
              </a:rPr>
              <a:t>Discounts</a:t>
            </a:r>
          </a:p>
        </p:txBody>
      </p:sp>
      <p:sp>
        <p:nvSpPr>
          <p:cNvPr id="52" name="TextBox 51"/>
          <p:cNvSpPr txBox="1"/>
          <p:nvPr/>
        </p:nvSpPr>
        <p:spPr>
          <a:xfrm>
            <a:off x="116690" y="1863695"/>
            <a:ext cx="2046073" cy="171585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billOfMaterials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050" dirty="0" smtClean="0"/>
              <a:t>level</a:t>
            </a:r>
          </a:p>
          <a:p>
            <a:pPr>
              <a:tabLst>
                <a:tab pos="1598613" algn="l"/>
              </a:tabLst>
            </a:pPr>
            <a:r>
              <a:rPr lang="en-US" sz="1050" dirty="0" err="1" smtClean="0"/>
              <a:t>partNum</a:t>
            </a:r>
            <a:endParaRPr lang="en-US" sz="1050" dirty="0" smtClean="0"/>
          </a:p>
          <a:p>
            <a:pPr>
              <a:tabLst>
                <a:tab pos="1598613" algn="l"/>
              </a:tabLst>
            </a:pPr>
            <a:r>
              <a:rPr lang="en-US" sz="1050" dirty="0" err="1" smtClean="0"/>
              <a:t>itemDescription</a:t>
            </a:r>
            <a:endParaRPr lang="en-US" sz="1050" dirty="0" smtClean="0"/>
          </a:p>
          <a:p>
            <a:pPr>
              <a:tabLst>
                <a:tab pos="1598613" algn="l"/>
              </a:tabLst>
            </a:pPr>
            <a:r>
              <a:rPr lang="en-US" sz="1050" dirty="0" smtClean="0"/>
              <a:t>group</a:t>
            </a:r>
          </a:p>
          <a:p>
            <a:pPr>
              <a:tabLst>
                <a:tab pos="1598613" algn="l"/>
              </a:tabLst>
            </a:pPr>
            <a:r>
              <a:rPr lang="en-US" sz="1050" dirty="0" smtClean="0"/>
              <a:t>unit</a:t>
            </a:r>
          </a:p>
          <a:p>
            <a:pPr>
              <a:tabLst>
                <a:tab pos="1598613" algn="l"/>
              </a:tabLst>
            </a:pPr>
            <a:r>
              <a:rPr lang="en-US" sz="1050" dirty="0" err="1" smtClean="0"/>
              <a:t>quanityRequired</a:t>
            </a:r>
            <a:endParaRPr lang="en-US" sz="1050" dirty="0" smtClean="0"/>
          </a:p>
        </p:txBody>
      </p:sp>
      <p:sp>
        <p:nvSpPr>
          <p:cNvPr id="65" name="TextBox 64"/>
          <p:cNvSpPr txBox="1"/>
          <p:nvPr/>
        </p:nvSpPr>
        <p:spPr>
          <a:xfrm>
            <a:off x="247650"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8" idx="1"/>
            <a:endCxn id="65" idx="3"/>
          </p:cNvCxnSpPr>
          <p:nvPr/>
        </p:nvCxnSpPr>
        <p:spPr>
          <a:xfrm rot="10800000">
            <a:off x="1998450" y="1053116"/>
            <a:ext cx="608302"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5"/>
          <p:cNvCxnSpPr>
            <a:stCxn id="52" idx="0"/>
            <a:endCxn id="8" idx="2"/>
          </p:cNvCxnSpPr>
          <p:nvPr/>
        </p:nvCxnSpPr>
        <p:spPr>
          <a:xfrm rot="5400000" flipH="1" flipV="1">
            <a:off x="2084545" y="466089"/>
            <a:ext cx="452789" cy="23424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15"/>
          <p:cNvCxnSpPr>
            <a:stCxn id="48" idx="0"/>
            <a:endCxn id="8" idx="2"/>
          </p:cNvCxnSpPr>
          <p:nvPr/>
        </p:nvCxnSpPr>
        <p:spPr>
          <a:xfrm rot="16200000" flipV="1">
            <a:off x="3828831" y="1064228"/>
            <a:ext cx="329681" cy="102303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15"/>
          <p:cNvCxnSpPr>
            <a:stCxn id="51" idx="1"/>
            <a:endCxn id="48" idx="3"/>
          </p:cNvCxnSpPr>
          <p:nvPr/>
        </p:nvCxnSpPr>
        <p:spPr>
          <a:xfrm rot="10800000" flipV="1">
            <a:off x="5528225" y="2721622"/>
            <a:ext cx="1249588" cy="4232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15"/>
          <p:cNvCxnSpPr>
            <a:stCxn id="48" idx="1"/>
            <a:endCxn id="52" idx="3"/>
          </p:cNvCxnSpPr>
          <p:nvPr/>
        </p:nvCxnSpPr>
        <p:spPr>
          <a:xfrm rot="10800000">
            <a:off x="2162764" y="2721622"/>
            <a:ext cx="1319389" cy="4232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Line Callout 1 90"/>
          <p:cNvSpPr/>
          <p:nvPr/>
        </p:nvSpPr>
        <p:spPr>
          <a:xfrm>
            <a:off x="353375" y="4489373"/>
            <a:ext cx="5553115" cy="1911752"/>
          </a:xfrm>
          <a:prstGeom prst="borderCallout1">
            <a:avLst>
              <a:gd name="adj1" fmla="val -2420"/>
              <a:gd name="adj2" fmla="val 100951"/>
              <a:gd name="adj3" fmla="val -38883"/>
              <a:gd name="adj4" fmla="val 11441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Where does PCD Tracker stop and how much detail is needed/required?</a:t>
            </a:r>
          </a:p>
          <a:p>
            <a:r>
              <a:rPr lang="en-US" sz="1000" b="1" dirty="0" smtClean="0">
                <a:solidFill>
                  <a:schemeClr val="tx1"/>
                </a:solidFill>
              </a:rPr>
              <a:t>The Tasker contains a BOM and a PR task.  The PR requires the BOM to be completed.  The PR generates 1..n PO(s).  </a:t>
            </a:r>
          </a:p>
          <a:p>
            <a:endParaRPr lang="en-US" sz="1000" b="1" dirty="0">
              <a:solidFill>
                <a:schemeClr val="tx1"/>
              </a:solidFill>
            </a:endParaRPr>
          </a:p>
          <a:p>
            <a:pPr marL="171450" indent="-171450">
              <a:buFont typeface="Arial" panose="020B0604020202020204" pitchFamily="34" charset="0"/>
              <a:buChar char="•"/>
            </a:pPr>
            <a:r>
              <a:rPr lang="en-US" sz="1000" b="1" dirty="0" smtClean="0">
                <a:solidFill>
                  <a:schemeClr val="tx1"/>
                </a:solidFill>
              </a:rPr>
              <a:t>Do we track if the PO has been created/issued?</a:t>
            </a:r>
          </a:p>
          <a:p>
            <a:pPr marL="171450" indent="-171450">
              <a:buFont typeface="Arial" panose="020B0604020202020204" pitchFamily="34" charset="0"/>
              <a:buChar char="•"/>
            </a:pPr>
            <a:r>
              <a:rPr lang="en-US" sz="1000" b="1" dirty="0" smtClean="0">
                <a:solidFill>
                  <a:schemeClr val="tx1"/>
                </a:solidFill>
              </a:rPr>
              <a:t>Do we need to track the shipping dates of BOM item(s)?</a:t>
            </a:r>
          </a:p>
          <a:p>
            <a:pPr marL="171450" indent="-171450">
              <a:buFont typeface="Arial" panose="020B0604020202020204" pitchFamily="34" charset="0"/>
              <a:buChar char="•"/>
            </a:pPr>
            <a:r>
              <a:rPr lang="en-US" sz="1000" b="1" dirty="0" smtClean="0">
                <a:solidFill>
                  <a:schemeClr val="tx1"/>
                </a:solidFill>
              </a:rPr>
              <a:t>Do we need to track if/when the item(s) has been received? </a:t>
            </a:r>
          </a:p>
          <a:p>
            <a:endParaRPr lang="en-US" sz="1000" b="1" dirty="0">
              <a:solidFill>
                <a:schemeClr val="tx1"/>
              </a:solidFill>
            </a:endParaRPr>
          </a:p>
          <a:p>
            <a:pPr marL="171450" indent="-171450">
              <a:buFont typeface="Arial" panose="020B0604020202020204" pitchFamily="34" charset="0"/>
              <a:buChar char="•"/>
            </a:pPr>
            <a:r>
              <a:rPr lang="en-US" sz="900" b="1" dirty="0" smtClean="0">
                <a:solidFill>
                  <a:schemeClr val="tx1"/>
                </a:solidFill>
              </a:rPr>
              <a:t>Do we need the details from the BOM, or is the BOM an a attachment/hyperlink to another system?</a:t>
            </a:r>
          </a:p>
          <a:p>
            <a:pPr marL="171450" indent="-171450">
              <a:buFont typeface="Arial" panose="020B0604020202020204" pitchFamily="34" charset="0"/>
              <a:buChar char="•"/>
            </a:pPr>
            <a:r>
              <a:rPr lang="en-US" sz="900" b="1" dirty="0" smtClean="0">
                <a:solidFill>
                  <a:schemeClr val="tx1"/>
                </a:solidFill>
              </a:rPr>
              <a:t>Do we need the details from the PR, or is the PR an a attachment/hyperlink to another system?</a:t>
            </a:r>
          </a:p>
          <a:p>
            <a:pPr marL="171450" indent="-171450">
              <a:buFont typeface="Arial" panose="020B0604020202020204" pitchFamily="34" charset="0"/>
              <a:buChar char="•"/>
            </a:pPr>
            <a:endParaRPr lang="en-US" sz="900" b="1" dirty="0">
              <a:solidFill>
                <a:schemeClr val="tx1"/>
              </a:solidFill>
            </a:endParaRPr>
          </a:p>
          <a:p>
            <a:pPr marL="171450" indent="-171450">
              <a:buFont typeface="Arial" panose="020B0604020202020204" pitchFamily="34" charset="0"/>
              <a:buChar char="•"/>
            </a:pPr>
            <a:r>
              <a:rPr lang="en-US" sz="900" b="1" dirty="0" smtClean="0">
                <a:solidFill>
                  <a:schemeClr val="tx1"/>
                </a:solidFill>
              </a:rPr>
              <a:t>Do we simply provide a place to record the PO(s) associated with the PR?</a:t>
            </a:r>
            <a:endParaRPr lang="en-US" sz="900" b="1" dirty="0">
              <a:solidFill>
                <a:schemeClr val="tx1"/>
              </a:solidFill>
            </a:endParaRPr>
          </a:p>
        </p:txBody>
      </p:sp>
      <p:cxnSp>
        <p:nvCxnSpPr>
          <p:cNvPr id="94" name="Straight Arrow Connector 15"/>
          <p:cNvCxnSpPr>
            <a:stCxn id="93" idx="0"/>
            <a:endCxn id="48" idx="2"/>
          </p:cNvCxnSpPr>
          <p:nvPr/>
        </p:nvCxnSpPr>
        <p:spPr>
          <a:xfrm rot="5400000" flipH="1" flipV="1">
            <a:off x="4399727" y="3891472"/>
            <a:ext cx="209632" cy="129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89250" y="877692"/>
            <a:ext cx="3226011" cy="369332"/>
          </a:xfrm>
          <a:prstGeom prst="rect">
            <a:avLst/>
          </a:prstGeom>
          <a:solidFill>
            <a:srgbClr val="FF0000"/>
          </a:solidFill>
          <a:ln w="28575">
            <a:solidFill>
              <a:schemeClr val="tx1"/>
            </a:solidFill>
          </a:ln>
        </p:spPr>
        <p:txBody>
          <a:bodyPr wrap="none" rtlCol="0">
            <a:spAutoFit/>
          </a:bodyPr>
          <a:lstStyle/>
          <a:p>
            <a:r>
              <a:rPr lang="en-US" dirty="0" smtClean="0"/>
              <a:t>Bounding the PCD Tracker Scope</a:t>
            </a:r>
            <a:endParaRPr lang="en-US" dirty="0"/>
          </a:p>
        </p:txBody>
      </p:sp>
      <p:sp>
        <p:nvSpPr>
          <p:cNvPr id="109" name="Action Button: Custom 108">
            <a:hlinkClick r:id="rId4" action="ppaction://hlinksldjump" highlightClick="1"/>
          </p:cNvPr>
          <p:cNvSpPr>
            <a:spLocks/>
          </p:cNvSpPr>
          <p:nvPr/>
        </p:nvSpPr>
        <p:spPr>
          <a:xfrm>
            <a:off x="7800848" y="5805687"/>
            <a:ext cx="650694"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4" action="ppaction://hlinksldjump"/>
              </a:rPr>
              <a:t>Tracker I</a:t>
            </a:r>
            <a:endParaRPr lang="en-US" sz="1000" b="1" dirty="0">
              <a:solidFill>
                <a:schemeClr val="tx1"/>
              </a:solidFill>
            </a:endParaRPr>
          </a:p>
        </p:txBody>
      </p:sp>
    </p:spTree>
    <p:extLst>
      <p:ext uri="{BB962C8B-B14F-4D97-AF65-F5344CB8AC3E}">
        <p14:creationId xmlns:p14="http://schemas.microsoft.com/office/powerpoint/2010/main" val="155481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4" y="89826"/>
            <a:ext cx="7886700" cy="794899"/>
          </a:xfrm>
        </p:spPr>
        <p:txBody>
          <a:bodyPr/>
          <a:lstStyle/>
          <a:p>
            <a:r>
              <a:rPr lang="en-US" dirty="0" smtClean="0"/>
              <a:t>Hardware List Examples</a:t>
            </a:r>
            <a:endParaRPr lang="en-US" dirty="0"/>
          </a:p>
        </p:txBody>
      </p:sp>
      <p:sp>
        <p:nvSpPr>
          <p:cNvPr id="4" name="Date Placeholder 3"/>
          <p:cNvSpPr>
            <a:spLocks noGrp="1"/>
          </p:cNvSpPr>
          <p:nvPr>
            <p:ph type="dt" sz="half" idx="10"/>
          </p:nvPr>
        </p:nvSpPr>
        <p:spPr/>
        <p:txBody>
          <a:bodyPr/>
          <a:lstStyle/>
          <a:p>
            <a:r>
              <a:rPr lang="en-US" smtClean="0"/>
              <a:t>5/2/2017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a:t>
            </a:fld>
            <a:endParaRPr lang="en-US" dirty="0"/>
          </a:p>
        </p:txBody>
      </p:sp>
      <p:graphicFrame>
        <p:nvGraphicFramePr>
          <p:cNvPr id="8" name="Table 7"/>
          <p:cNvGraphicFramePr>
            <a:graphicFrameLocks noGrp="1"/>
          </p:cNvGraphicFramePr>
          <p:nvPr/>
        </p:nvGraphicFramePr>
        <p:xfrm>
          <a:off x="628650" y="884907"/>
          <a:ext cx="7886700" cy="3409658"/>
        </p:xfrm>
        <a:graphic>
          <a:graphicData uri="http://schemas.openxmlformats.org/drawingml/2006/table">
            <a:tbl>
              <a:tblPr/>
              <a:tblGrid>
                <a:gridCol w="732900"/>
                <a:gridCol w="661338"/>
                <a:gridCol w="644064"/>
                <a:gridCol w="710692"/>
                <a:gridCol w="651467"/>
                <a:gridCol w="821737"/>
                <a:gridCol w="898235"/>
                <a:gridCol w="552760"/>
                <a:gridCol w="987071"/>
                <a:gridCol w="821737"/>
                <a:gridCol w="404699"/>
              </a:tblGrid>
              <a:tr h="148246">
                <a:tc>
                  <a:txBody>
                    <a:bodyPr/>
                    <a:lstStyle/>
                    <a:p>
                      <a:pPr algn="ctr" fontAlgn="ctr"/>
                      <a:r>
                        <a:rPr lang="en-US" sz="900" b="1" i="0" u="none" strike="noStrike">
                          <a:solidFill>
                            <a:srgbClr val="000000"/>
                          </a:solidFill>
                          <a:effectLst/>
                          <a:latin typeface="Calibri" panose="020F0502020204030204" pitchFamily="34" charset="0"/>
                        </a:rPr>
                        <a:t>PART NUMBER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Vendor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COTS BAY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FAT/EQT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INCO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LVA Delta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TOTAL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 Unit Cost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 Extended Cost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FF0000"/>
                          </a:solidFill>
                          <a:effectLst/>
                          <a:latin typeface="Calibri" panose="020F0502020204030204" pitchFamily="34" charset="0"/>
                        </a:rPr>
                        <a:t>Remark</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1M17ESM2G379</a:t>
                      </a:r>
                    </a:p>
                  </a:txBody>
                  <a:tcPr marL="0" marR="0" marT="0"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Calibri" panose="020F0502020204030204" pitchFamily="34" charset="0"/>
                        </a:rPr>
                        <a:t> PLANNED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ctr" fontAlgn="b"/>
                      <a:r>
                        <a:rPr lang="en-US" sz="900" b="0" i="0" u="none" strike="noStrike">
                          <a:solidFill>
                            <a:srgbClr val="000000"/>
                          </a:solidFill>
                          <a:effectLst/>
                          <a:latin typeface="Calibri" panose="020F0502020204030204" pitchFamily="34" charset="0"/>
                        </a:rPr>
                        <a:t>PN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Description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Delta Kit QTY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FAT/EQT QTY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TOTAL QTY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 EST. UNIT COST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 EST. TOTAL COST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CLW/MAN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 MATERIAL BUDGET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900" b="0" i="0" u="none" strike="noStrike">
                          <a:solidFill>
                            <a:srgbClr val="000000"/>
                          </a:solidFill>
                          <a:effectLst/>
                          <a:latin typeface="Calibri" panose="020F0502020204030204" pitchFamily="34" charset="0"/>
                        </a:rPr>
                        <a:t> LABOR BUDGET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2">
                  <a:txBody>
                    <a:bodyPr/>
                    <a:lstStyle/>
                    <a:p>
                      <a:pPr algn="l" fontAlgn="b"/>
                      <a:r>
                        <a:rPr lang="en-US" sz="900" b="0" i="0" u="none" strike="noStrike">
                          <a:solidFill>
                            <a:srgbClr val="000000"/>
                          </a:solidFill>
                          <a:effectLst/>
                          <a:latin typeface="Courier New" panose="02070309020205020404" pitchFamily="49" charset="0"/>
                        </a:rPr>
                        <a:t>           Mfg</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Part       Part                                   Total     Work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Number     Number             Nomenclature   Qty  Cost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4">
                  <a:txBody>
                    <a:bodyPr/>
                    <a:lstStyle/>
                    <a:p>
                      <a:pPr algn="l" fontAlgn="b"/>
                      <a:r>
                        <a:rPr lang="en-US" sz="900" b="0" i="0" u="none" strike="noStrike">
                          <a:solidFill>
                            <a:srgbClr val="000000"/>
                          </a:solidFill>
                          <a:effectLst/>
                          <a:latin typeface="Courier New" panose="02070309020205020404" pitchFamily="49" charset="0"/>
                        </a:rPr>
                        <a:t>Part                                Cost</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Number       Nomenclature      Qty  Each      RDD        Work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Part                                Man         Work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Number      Description        Qty  RDD         Package      Clin 0215AA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Part                               Contract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Number        Nomenclature  Qty    Clin      Work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5">
                  <a:txBody>
                    <a:bodyPr/>
                    <a:lstStyle/>
                    <a:p>
                      <a:pPr algn="l" fontAlgn="b"/>
                      <a:r>
                        <a:rPr lang="en-US" sz="900" b="0" i="0" u="none" strike="noStrike">
                          <a:solidFill>
                            <a:srgbClr val="000000"/>
                          </a:solidFill>
                          <a:effectLst/>
                          <a:latin typeface="Courier New" panose="02070309020205020404" pitchFamily="49" charset="0"/>
                        </a:rPr>
                        <a:t>Part                                        Work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Number      Description              Qty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Part Number  Nomenclature     Qty   Cost Each   Work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bl>
          </a:graphicData>
        </a:graphic>
      </p:graphicFrame>
      <p:sp>
        <p:nvSpPr>
          <p:cNvPr id="9" name="Line Callout 1 8"/>
          <p:cNvSpPr/>
          <p:nvPr/>
        </p:nvSpPr>
        <p:spPr>
          <a:xfrm>
            <a:off x="3338492" y="4436257"/>
            <a:ext cx="5553115" cy="1911752"/>
          </a:xfrm>
          <a:prstGeom prst="borderCallout1">
            <a:avLst>
              <a:gd name="adj1" fmla="val -2420"/>
              <a:gd name="adj2" fmla="val 48514"/>
              <a:gd name="adj3" fmla="val -66745"/>
              <a:gd name="adj4" fmla="val 4375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Is a ‘Bill of Materials’ different from a ‘Hardware List’?</a:t>
            </a:r>
          </a:p>
          <a:p>
            <a:r>
              <a:rPr lang="en-US" sz="1000" b="1" dirty="0" smtClean="0">
                <a:solidFill>
                  <a:schemeClr val="tx1"/>
                </a:solidFill>
              </a:rPr>
              <a:t>The Tasker contains a BOM and a PR task.  The PR requires the BOM to be completed.  The PR generates 1..n PO(s).  </a:t>
            </a:r>
          </a:p>
          <a:p>
            <a:endParaRPr lang="en-US" sz="1000" b="1" dirty="0">
              <a:solidFill>
                <a:schemeClr val="tx1"/>
              </a:solidFill>
            </a:endParaRPr>
          </a:p>
          <a:p>
            <a:pPr marL="171450" indent="-171450">
              <a:buFont typeface="Arial" panose="020B0604020202020204" pitchFamily="34" charset="0"/>
              <a:buChar char="•"/>
            </a:pPr>
            <a:r>
              <a:rPr lang="en-US" sz="1000" b="1" dirty="0" smtClean="0">
                <a:solidFill>
                  <a:schemeClr val="tx1"/>
                </a:solidFill>
              </a:rPr>
              <a:t>Are there two types of ‘hardware lists’ here?</a:t>
            </a:r>
          </a:p>
        </p:txBody>
      </p:sp>
      <p:sp>
        <p:nvSpPr>
          <p:cNvPr id="10" name="Line Callout 1 9"/>
          <p:cNvSpPr/>
          <p:nvPr/>
        </p:nvSpPr>
        <p:spPr>
          <a:xfrm>
            <a:off x="6120345" y="2139105"/>
            <a:ext cx="2785621" cy="462052"/>
          </a:xfrm>
          <a:prstGeom prst="borderCallout1">
            <a:avLst>
              <a:gd name="adj1" fmla="val -8341"/>
              <a:gd name="adj2" fmla="val -2159"/>
              <a:gd name="adj3" fmla="val -37883"/>
              <a:gd name="adj4" fmla="val -1169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smtClean="0">
                <a:solidFill>
                  <a:schemeClr val="tx1"/>
                </a:solidFill>
              </a:rPr>
              <a:t>Examples where pulled from the 2017 PCDs.</a:t>
            </a:r>
          </a:p>
        </p:txBody>
      </p:sp>
    </p:spTree>
    <p:extLst>
      <p:ext uri="{BB962C8B-B14F-4D97-AF65-F5344CB8AC3E}">
        <p14:creationId xmlns:p14="http://schemas.microsoft.com/office/powerpoint/2010/main" val="52548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063505" y="1863695"/>
            <a:ext cx="1989968" cy="1238801"/>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workPackage</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workPackage</a:t>
            </a:r>
            <a:endParaRPr lang="en-US" sz="1050" dirty="0"/>
          </a:p>
          <a:p>
            <a:pPr>
              <a:tabLst>
                <a:tab pos="1598613" algn="l"/>
              </a:tabLst>
            </a:pPr>
            <a:r>
              <a:rPr lang="en-US" sz="1050" dirty="0" err="1" smtClean="0"/>
              <a:t>clin</a:t>
            </a:r>
            <a:endParaRPr lang="en-US" sz="1050" dirty="0" smtClean="0"/>
          </a:p>
          <a:p>
            <a:pPr>
              <a:tabLst>
                <a:tab pos="1598613" algn="l"/>
              </a:tabLst>
            </a:pPr>
            <a:r>
              <a:rPr lang="en-US" sz="1100" dirty="0" err="1" smtClean="0"/>
              <a:t>recurringSystemSupport</a:t>
            </a:r>
            <a:endParaRPr lang="en-US" sz="1100" dirty="0"/>
          </a:p>
          <a:p>
            <a:pPr>
              <a:tabLst>
                <a:tab pos="1371600" algn="l"/>
              </a:tabLst>
            </a:pPr>
            <a:r>
              <a:rPr lang="en-US" sz="1050" dirty="0" smtClean="0"/>
              <a:t>status</a:t>
            </a:r>
            <a:endParaRPr lang="en-US" sz="1050" dirty="0"/>
          </a:p>
          <a:p>
            <a:pPr>
              <a:tabLst>
                <a:tab pos="1371600" algn="l"/>
              </a:tabLst>
            </a:pPr>
            <a:r>
              <a:rPr lang="en-US" sz="1050" dirty="0" smtClean="0"/>
              <a:t>remarks</a:t>
            </a:r>
            <a:endParaRPr lang="en-US" sz="1050" dirty="0"/>
          </a:p>
        </p:txBody>
      </p:sp>
      <p:sp>
        <p:nvSpPr>
          <p:cNvPr id="22" name="Rectangle 21"/>
          <p:cNvSpPr/>
          <p:nvPr/>
        </p:nvSpPr>
        <p:spPr>
          <a:xfrm>
            <a:off x="6569476" y="4989121"/>
            <a:ext cx="2201662" cy="175916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 Level III</a:t>
            </a:r>
            <a:endParaRPr lang="en-US" dirty="0"/>
          </a:p>
        </p:txBody>
      </p:sp>
      <p:sp>
        <p:nvSpPr>
          <p:cNvPr id="4" name="Date Placeholder 3"/>
          <p:cNvSpPr>
            <a:spLocks noGrp="1"/>
          </p:cNvSpPr>
          <p:nvPr>
            <p:ph type="dt" sz="half" idx="10"/>
          </p:nvPr>
        </p:nvSpPr>
        <p:spPr/>
        <p:txBody>
          <a:bodyPr/>
          <a:lstStyle/>
          <a:p>
            <a:r>
              <a:rPr lang="en-US" sz="1000" smtClean="0"/>
              <a:t>5/2/2017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5</a:t>
            </a:fld>
            <a:endParaRPr lang="en-US" sz="1000" dirty="0"/>
          </a:p>
        </p:txBody>
      </p:sp>
      <p:sp>
        <p:nvSpPr>
          <p:cNvPr id="8" name="TextBox 7"/>
          <p:cNvSpPr txBox="1"/>
          <p:nvPr/>
        </p:nvSpPr>
        <p:spPr>
          <a:xfrm>
            <a:off x="2606752"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smtClean="0"/>
              <a:t>…</a:t>
            </a:r>
          </a:p>
          <a:p>
            <a:pPr>
              <a:tabLst>
                <a:tab pos="1371600" algn="l"/>
              </a:tabLst>
            </a:pPr>
            <a:endParaRPr lang="en-US" sz="1000" dirty="0"/>
          </a:p>
        </p:txBody>
      </p:sp>
      <p:sp>
        <p:nvSpPr>
          <p:cNvPr id="32" name="TextBox 31"/>
          <p:cNvSpPr txBox="1"/>
          <p:nvPr/>
        </p:nvSpPr>
        <p:spPr>
          <a:xfrm>
            <a:off x="6747938" y="5241347"/>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6751638" y="6241479"/>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8248087" y="5241347"/>
            <a:ext cx="385042"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endParaRPr lang="en-US" sz="1000" dirty="0"/>
          </a:p>
        </p:txBody>
      </p:sp>
      <p:sp>
        <p:nvSpPr>
          <p:cNvPr id="35" name="TextBox 34"/>
          <p:cNvSpPr txBox="1"/>
          <p:nvPr/>
        </p:nvSpPr>
        <p:spPr>
          <a:xfrm>
            <a:off x="7800850" y="6236544"/>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19" name="Action Button: Custom 18">
            <a:hlinkClick r:id="rId3" action="ppaction://hlinksldjump" highlightClick="1"/>
          </p:cNvPr>
          <p:cNvSpPr>
            <a:spLocks/>
          </p:cNvSpPr>
          <p:nvPr/>
        </p:nvSpPr>
        <p:spPr>
          <a:xfrm>
            <a:off x="7094812" y="5805687"/>
            <a:ext cx="45720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PCD</a:t>
            </a:r>
            <a:endParaRPr lang="en-US" sz="1000" b="1" dirty="0">
              <a:solidFill>
                <a:schemeClr val="tx1"/>
              </a:solidFill>
            </a:endParaRPr>
          </a:p>
        </p:txBody>
      </p:sp>
      <p:sp>
        <p:nvSpPr>
          <p:cNvPr id="65" name="TextBox 64"/>
          <p:cNvSpPr txBox="1"/>
          <p:nvPr/>
        </p:nvSpPr>
        <p:spPr>
          <a:xfrm>
            <a:off x="247650"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8" idx="1"/>
            <a:endCxn id="65" idx="3"/>
          </p:cNvCxnSpPr>
          <p:nvPr/>
        </p:nvCxnSpPr>
        <p:spPr>
          <a:xfrm rot="10800000">
            <a:off x="1998450" y="1053116"/>
            <a:ext cx="608302"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5"/>
          <p:cNvCxnSpPr>
            <a:stCxn id="37" idx="0"/>
            <a:endCxn id="8" idx="2"/>
          </p:cNvCxnSpPr>
          <p:nvPr/>
        </p:nvCxnSpPr>
        <p:spPr>
          <a:xfrm rot="5400000" flipH="1" flipV="1">
            <a:off x="2084545" y="466089"/>
            <a:ext cx="452789" cy="23424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15"/>
          <p:cNvCxnSpPr>
            <a:stCxn id="8" idx="3"/>
            <a:endCxn id="93" idx="0"/>
          </p:cNvCxnSpPr>
          <p:nvPr/>
        </p:nvCxnSpPr>
        <p:spPr>
          <a:xfrm>
            <a:off x="4357552" y="1053116"/>
            <a:ext cx="700937" cy="81057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732831" y="743969"/>
            <a:ext cx="3226011" cy="369332"/>
          </a:xfrm>
          <a:prstGeom prst="rect">
            <a:avLst/>
          </a:prstGeom>
          <a:solidFill>
            <a:srgbClr val="FF0000"/>
          </a:solidFill>
          <a:ln w="28575">
            <a:solidFill>
              <a:schemeClr val="tx1"/>
            </a:solidFill>
          </a:ln>
        </p:spPr>
        <p:txBody>
          <a:bodyPr wrap="none" rtlCol="0">
            <a:spAutoFit/>
          </a:bodyPr>
          <a:lstStyle/>
          <a:p>
            <a:r>
              <a:rPr lang="en-US" dirty="0" smtClean="0"/>
              <a:t>Bounding the PCD Tracker Scope</a:t>
            </a:r>
            <a:endParaRPr lang="en-US" dirty="0"/>
          </a:p>
        </p:txBody>
      </p:sp>
      <p:sp>
        <p:nvSpPr>
          <p:cNvPr id="109" name="Action Button: Custom 108">
            <a:hlinkClick r:id="rId4" action="ppaction://hlinksldjump" highlightClick="1"/>
          </p:cNvPr>
          <p:cNvSpPr>
            <a:spLocks/>
          </p:cNvSpPr>
          <p:nvPr/>
        </p:nvSpPr>
        <p:spPr>
          <a:xfrm>
            <a:off x="7800848" y="5805687"/>
            <a:ext cx="650694"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4" action="ppaction://hlinksldjump"/>
              </a:rPr>
              <a:t>Tracker I</a:t>
            </a:r>
            <a:endParaRPr lang="en-US" sz="1000" b="1" dirty="0">
              <a:solidFill>
                <a:schemeClr val="tx1"/>
              </a:solidFill>
            </a:endParaRPr>
          </a:p>
        </p:txBody>
      </p:sp>
      <p:sp>
        <p:nvSpPr>
          <p:cNvPr id="36" name="TextBox 35"/>
          <p:cNvSpPr txBox="1"/>
          <p:nvPr/>
        </p:nvSpPr>
        <p:spPr>
          <a:xfrm>
            <a:off x="6777811" y="2714761"/>
            <a:ext cx="1989968" cy="584775"/>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constructionSchedule</a:t>
            </a:r>
            <a:endParaRPr lang="en-US" sz="1100" b="1" u="sng" dirty="0"/>
          </a:p>
          <a:p>
            <a:pPr>
              <a:tabLst>
                <a:tab pos="1598613" algn="l"/>
              </a:tabLst>
            </a:pPr>
            <a:r>
              <a:rPr lang="en-US" sz="1050" dirty="0" err="1"/>
              <a:t>recid</a:t>
            </a:r>
            <a:r>
              <a:rPr lang="en-US" sz="1050" dirty="0"/>
              <a:t>	</a:t>
            </a:r>
            <a:r>
              <a:rPr lang="en-US" sz="1050" dirty="0" err="1" smtClean="0"/>
              <a:t>seq</a:t>
            </a:r>
            <a:endParaRPr lang="en-US" sz="1050" dirty="0" smtClean="0"/>
          </a:p>
          <a:p>
            <a:pPr>
              <a:tabLst>
                <a:tab pos="1598613" algn="l"/>
              </a:tabLst>
            </a:pPr>
            <a:endParaRPr lang="en-US" sz="1050" dirty="0"/>
          </a:p>
        </p:txBody>
      </p:sp>
      <p:sp>
        <p:nvSpPr>
          <p:cNvPr id="37" name="TextBox 36"/>
          <p:cNvSpPr txBox="1"/>
          <p:nvPr/>
        </p:nvSpPr>
        <p:spPr>
          <a:xfrm>
            <a:off x="116690" y="1863695"/>
            <a:ext cx="2046073" cy="171585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billOfMaterials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050" dirty="0" smtClean="0"/>
              <a:t>level</a:t>
            </a:r>
          </a:p>
          <a:p>
            <a:pPr>
              <a:tabLst>
                <a:tab pos="1598613" algn="l"/>
              </a:tabLst>
            </a:pPr>
            <a:r>
              <a:rPr lang="en-US" sz="1050" dirty="0" err="1" smtClean="0"/>
              <a:t>partNum</a:t>
            </a:r>
            <a:endParaRPr lang="en-US" sz="1050" dirty="0" smtClean="0"/>
          </a:p>
          <a:p>
            <a:pPr>
              <a:tabLst>
                <a:tab pos="1598613" algn="l"/>
              </a:tabLst>
            </a:pPr>
            <a:r>
              <a:rPr lang="en-US" sz="1050" dirty="0" err="1" smtClean="0"/>
              <a:t>itemDescription</a:t>
            </a:r>
            <a:endParaRPr lang="en-US" sz="1050" dirty="0" smtClean="0"/>
          </a:p>
          <a:p>
            <a:pPr>
              <a:tabLst>
                <a:tab pos="1598613" algn="l"/>
              </a:tabLst>
            </a:pPr>
            <a:r>
              <a:rPr lang="en-US" sz="1050" dirty="0" smtClean="0"/>
              <a:t>group</a:t>
            </a:r>
          </a:p>
          <a:p>
            <a:pPr>
              <a:tabLst>
                <a:tab pos="1598613" algn="l"/>
              </a:tabLst>
            </a:pPr>
            <a:r>
              <a:rPr lang="en-US" sz="1050" dirty="0" smtClean="0"/>
              <a:t>unit</a:t>
            </a:r>
          </a:p>
          <a:p>
            <a:pPr>
              <a:tabLst>
                <a:tab pos="1598613" algn="l"/>
              </a:tabLst>
            </a:pPr>
            <a:r>
              <a:rPr lang="en-US" sz="1050" dirty="0" err="1" smtClean="0"/>
              <a:t>quanityRequired</a:t>
            </a:r>
            <a:endParaRPr lang="en-US" sz="1050" dirty="0" smtClean="0"/>
          </a:p>
        </p:txBody>
      </p:sp>
      <p:sp>
        <p:nvSpPr>
          <p:cNvPr id="38" name="TextBox 37"/>
          <p:cNvSpPr txBox="1"/>
          <p:nvPr/>
        </p:nvSpPr>
        <p:spPr>
          <a:xfrm>
            <a:off x="116689" y="3933297"/>
            <a:ext cx="1989968" cy="1877437"/>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partNumber</a:t>
            </a:r>
            <a:endParaRPr lang="en-US" sz="1050" dirty="0"/>
          </a:p>
          <a:p>
            <a:pPr>
              <a:tabLst>
                <a:tab pos="1598613" algn="l"/>
              </a:tabLst>
            </a:pPr>
            <a:r>
              <a:rPr lang="en-US" sz="1050" dirty="0" smtClean="0"/>
              <a:t>vendor</a:t>
            </a:r>
          </a:p>
          <a:p>
            <a:pPr>
              <a:tabLst>
                <a:tab pos="1598613" algn="l"/>
              </a:tabLst>
            </a:pPr>
            <a:r>
              <a:rPr lang="en-US" sz="1050" dirty="0" err="1" smtClean="0"/>
              <a:t>cotsBayQty</a:t>
            </a:r>
            <a:endParaRPr lang="en-US" sz="1050" dirty="0" smtClean="0"/>
          </a:p>
          <a:p>
            <a:pPr>
              <a:tabLst>
                <a:tab pos="1598613" algn="l"/>
              </a:tabLst>
            </a:pPr>
            <a:r>
              <a:rPr lang="en-US" sz="1050" dirty="0" err="1" smtClean="0"/>
              <a:t>fatEqtQty</a:t>
            </a:r>
            <a:endParaRPr lang="en-US" sz="1050" dirty="0" smtClean="0"/>
          </a:p>
          <a:p>
            <a:pPr>
              <a:tabLst>
                <a:tab pos="1598613" algn="l"/>
              </a:tabLst>
            </a:pPr>
            <a:r>
              <a:rPr lang="en-US" sz="1050" dirty="0" err="1" smtClean="0"/>
              <a:t>incoQty</a:t>
            </a:r>
            <a:endParaRPr lang="en-US" sz="1050" dirty="0" smtClean="0"/>
          </a:p>
          <a:p>
            <a:pPr>
              <a:tabLst>
                <a:tab pos="1598613" algn="l"/>
              </a:tabLst>
            </a:pPr>
            <a:r>
              <a:rPr lang="en-US" sz="1050" dirty="0" err="1" smtClean="0"/>
              <a:t>lvaDeltaQty</a:t>
            </a:r>
            <a:endParaRPr lang="en-US" sz="1050" dirty="0" smtClean="0"/>
          </a:p>
          <a:p>
            <a:pPr>
              <a:tabLst>
                <a:tab pos="1598613" algn="l"/>
              </a:tabLst>
            </a:pPr>
            <a:r>
              <a:rPr lang="en-US" sz="1050" dirty="0" err="1" smtClean="0"/>
              <a:t>totalQty</a:t>
            </a:r>
            <a:endParaRPr lang="en-US" sz="1050" dirty="0" smtClean="0"/>
          </a:p>
          <a:p>
            <a:pPr>
              <a:tabLst>
                <a:tab pos="1598613" algn="l"/>
              </a:tabLst>
            </a:pPr>
            <a:r>
              <a:rPr lang="en-US" sz="1050" dirty="0" err="1" smtClean="0"/>
              <a:t>unitCost</a:t>
            </a:r>
            <a:endParaRPr lang="en-US" sz="1050" dirty="0" smtClean="0"/>
          </a:p>
          <a:p>
            <a:pPr>
              <a:tabLst>
                <a:tab pos="1598613" algn="l"/>
              </a:tabLst>
            </a:pPr>
            <a:r>
              <a:rPr lang="en-US" sz="1050" dirty="0" err="1" smtClean="0"/>
              <a:t>externalCost</a:t>
            </a:r>
            <a:endParaRPr lang="en-US" sz="1050" dirty="0" smtClean="0"/>
          </a:p>
        </p:txBody>
      </p:sp>
      <p:sp>
        <p:nvSpPr>
          <p:cNvPr id="39" name="TextBox 38"/>
          <p:cNvSpPr txBox="1"/>
          <p:nvPr/>
        </p:nvSpPr>
        <p:spPr>
          <a:xfrm>
            <a:off x="6805864" y="3918491"/>
            <a:ext cx="1989968" cy="584775"/>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delegationOfAuthority</a:t>
            </a:r>
            <a:endParaRPr lang="en-US" sz="1100" b="1" u="sng" dirty="0"/>
          </a:p>
          <a:p>
            <a:pPr>
              <a:tabLst>
                <a:tab pos="1598613" algn="l"/>
              </a:tabLst>
            </a:pPr>
            <a:r>
              <a:rPr lang="en-US" sz="1050" dirty="0" err="1"/>
              <a:t>recid</a:t>
            </a:r>
            <a:r>
              <a:rPr lang="en-US" sz="1050" dirty="0"/>
              <a:t>	</a:t>
            </a:r>
            <a:r>
              <a:rPr lang="en-US" sz="1050" dirty="0" err="1" smtClean="0"/>
              <a:t>seq</a:t>
            </a:r>
            <a:endParaRPr lang="en-US" sz="1050" dirty="0" smtClean="0"/>
          </a:p>
          <a:p>
            <a:pPr>
              <a:tabLst>
                <a:tab pos="1598613" algn="l"/>
              </a:tabLst>
            </a:pPr>
            <a:endParaRPr lang="en-US" sz="1050" dirty="0"/>
          </a:p>
        </p:txBody>
      </p:sp>
      <p:sp>
        <p:nvSpPr>
          <p:cNvPr id="25" name="Line Callout 1 24"/>
          <p:cNvSpPr/>
          <p:nvPr/>
        </p:nvSpPr>
        <p:spPr>
          <a:xfrm>
            <a:off x="4244741" y="3696101"/>
            <a:ext cx="2213209" cy="468222"/>
          </a:xfrm>
          <a:prstGeom prst="borderCallout1">
            <a:avLst>
              <a:gd name="adj1" fmla="val -16564"/>
              <a:gd name="adj2" fmla="val 48724"/>
              <a:gd name="adj3" fmla="val -112767"/>
              <a:gd name="adj4" fmla="val 5499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smtClean="0">
                <a:solidFill>
                  <a:schemeClr val="tx1"/>
                </a:solidFill>
              </a:rPr>
              <a:t>Other things seen in the PCD review.</a:t>
            </a:r>
          </a:p>
        </p:txBody>
      </p:sp>
      <p:sp>
        <p:nvSpPr>
          <p:cNvPr id="26" name="Line Callout 1 25"/>
          <p:cNvSpPr/>
          <p:nvPr/>
        </p:nvSpPr>
        <p:spPr>
          <a:xfrm>
            <a:off x="2606752" y="4503266"/>
            <a:ext cx="2213209" cy="468222"/>
          </a:xfrm>
          <a:prstGeom prst="borderCallout1">
            <a:avLst>
              <a:gd name="adj1" fmla="val -16564"/>
              <a:gd name="adj2" fmla="val 48724"/>
              <a:gd name="adj3" fmla="val -164160"/>
              <a:gd name="adj4" fmla="val -2024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smtClean="0">
                <a:solidFill>
                  <a:schemeClr val="tx1"/>
                </a:solidFill>
              </a:rPr>
              <a:t>The same thing or two different things.</a:t>
            </a:r>
          </a:p>
        </p:txBody>
      </p:sp>
    </p:spTree>
    <p:extLst>
      <p:ext uri="{BB962C8B-B14F-4D97-AF65-F5344CB8AC3E}">
        <p14:creationId xmlns:p14="http://schemas.microsoft.com/office/powerpoint/2010/main" val="3039135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569476" y="4989121"/>
            <a:ext cx="2201662" cy="175916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 Level I</a:t>
            </a:r>
            <a:endParaRPr lang="en-US" dirty="0"/>
          </a:p>
        </p:txBody>
      </p:sp>
      <p:sp>
        <p:nvSpPr>
          <p:cNvPr id="4" name="Date Placeholder 3"/>
          <p:cNvSpPr>
            <a:spLocks noGrp="1"/>
          </p:cNvSpPr>
          <p:nvPr>
            <p:ph type="dt" sz="half" idx="10"/>
          </p:nvPr>
        </p:nvSpPr>
        <p:spPr/>
        <p:txBody>
          <a:bodyPr/>
          <a:lstStyle/>
          <a:p>
            <a:r>
              <a:rPr lang="en-US" sz="1000" smtClean="0"/>
              <a:t>5/2/2017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6</a:t>
            </a:fld>
            <a:endParaRPr lang="en-US" sz="1000" dirty="0"/>
          </a:p>
        </p:txBody>
      </p:sp>
      <p:sp>
        <p:nvSpPr>
          <p:cNvPr id="7" name="TextBox 6"/>
          <p:cNvSpPr txBox="1"/>
          <p:nvPr/>
        </p:nvSpPr>
        <p:spPr>
          <a:xfrm>
            <a:off x="247650" y="695325"/>
            <a:ext cx="1992853" cy="2716128"/>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uuid	uuid</a:t>
            </a:r>
          </a:p>
          <a:p>
            <a:pPr>
              <a:tabLst>
                <a:tab pos="1371600" algn="l"/>
              </a:tabLst>
            </a:pPr>
            <a:r>
              <a:rPr lang="en-US" sz="1000" dirty="0" smtClean="0"/>
              <a:t>subject	text</a:t>
            </a:r>
          </a:p>
          <a:p>
            <a:pPr>
              <a:tabLst>
                <a:tab pos="1371600" algn="l"/>
              </a:tabLst>
            </a:pPr>
            <a:r>
              <a:rPr lang="en-US" sz="1000" dirty="0" smtClean="0"/>
              <a:t>contract	text</a:t>
            </a:r>
          </a:p>
          <a:p>
            <a:pPr>
              <a:tabLst>
                <a:tab pos="1371600" algn="l"/>
              </a:tabLst>
            </a:pPr>
            <a:r>
              <a:rPr lang="en-US" sz="1000" dirty="0" err="1" smtClean="0"/>
              <a:t>contractModNum</a:t>
            </a:r>
            <a:r>
              <a:rPr lang="en-US" sz="1000" dirty="0" smtClean="0"/>
              <a:t>	text</a:t>
            </a:r>
          </a:p>
          <a:p>
            <a:pPr>
              <a:tabLst>
                <a:tab pos="1371600" algn="l"/>
              </a:tabLst>
            </a:pPr>
            <a:r>
              <a:rPr lang="en-US" sz="1000" dirty="0" err="1" smtClean="0"/>
              <a:t>slin</a:t>
            </a:r>
            <a:r>
              <a:rPr lang="en-US" sz="1000" dirty="0" smtClean="0"/>
              <a:t>	text</a:t>
            </a:r>
          </a:p>
          <a:p>
            <a:pPr>
              <a:tabLst>
                <a:tab pos="1371600" algn="l"/>
              </a:tabLst>
            </a:pPr>
            <a:r>
              <a:rPr lang="en-US" sz="1000" dirty="0" err="1" smtClean="0"/>
              <a:t>estDollars</a:t>
            </a:r>
            <a:r>
              <a:rPr lang="en-US" sz="1000" dirty="0" smtClean="0"/>
              <a:t>	int</a:t>
            </a:r>
          </a:p>
          <a:p>
            <a:pPr>
              <a:tabLst>
                <a:tab pos="1371600" algn="l"/>
              </a:tabLst>
            </a:pPr>
            <a:r>
              <a:rPr lang="en-US" sz="1000" dirty="0" smtClean="0"/>
              <a:t>funded	boolean</a:t>
            </a:r>
          </a:p>
          <a:p>
            <a:pPr>
              <a:tabLst>
                <a:tab pos="1371600" algn="l"/>
              </a:tabLst>
            </a:pPr>
            <a:r>
              <a:rPr lang="en-US" sz="1000" dirty="0" err="1" smtClean="0"/>
              <a:t>partNumStatus</a:t>
            </a:r>
            <a:r>
              <a:rPr lang="en-US" sz="1000" dirty="0" smtClean="0"/>
              <a:t>	boolean</a:t>
            </a:r>
          </a:p>
          <a:p>
            <a:pPr>
              <a:tabLst>
                <a:tab pos="1371600" algn="l"/>
              </a:tabLst>
            </a:pPr>
            <a:r>
              <a:rPr lang="en-US" sz="1000" dirty="0" err="1" smtClean="0"/>
              <a:t>drawingStatus</a:t>
            </a:r>
            <a:r>
              <a:rPr lang="en-US" sz="1000" dirty="0" smtClean="0"/>
              <a:t>	boolean</a:t>
            </a:r>
          </a:p>
          <a:p>
            <a:pPr>
              <a:tabLst>
                <a:tab pos="1371600" algn="l"/>
              </a:tabLst>
            </a:pPr>
            <a:r>
              <a:rPr lang="en-US" sz="1000" dirty="0" err="1" smtClean="0"/>
              <a:t>bomStatus</a:t>
            </a:r>
            <a:r>
              <a:rPr lang="en-US" sz="1000" dirty="0" smtClean="0"/>
              <a:t>	boolean</a:t>
            </a:r>
          </a:p>
          <a:p>
            <a:pPr>
              <a:tabLst>
                <a:tab pos="1371600" algn="l"/>
              </a:tabLst>
            </a:pPr>
            <a:r>
              <a:rPr lang="en-US" sz="1000" dirty="0" err="1" smtClean="0"/>
              <a:t>rddCustomer</a:t>
            </a:r>
            <a:r>
              <a:rPr lang="en-US" sz="1000" dirty="0" smtClean="0"/>
              <a:t>	date</a:t>
            </a:r>
          </a:p>
          <a:p>
            <a:pPr>
              <a:tabLst>
                <a:tab pos="1371600" algn="l"/>
              </a:tabLst>
            </a:pPr>
            <a:r>
              <a:rPr lang="en-US" sz="1000" dirty="0" err="1" smtClean="0"/>
              <a:t>rddInternal</a:t>
            </a:r>
            <a:r>
              <a:rPr lang="en-US" sz="1000" dirty="0" smtClean="0"/>
              <a:t>	date</a:t>
            </a:r>
          </a:p>
          <a:p>
            <a:pPr>
              <a:tabLst>
                <a:tab pos="1371600" algn="l"/>
              </a:tabLst>
            </a:pPr>
            <a:r>
              <a:rPr lang="en-US" sz="1000" dirty="0" err="1" smtClean="0"/>
              <a:t>rddPCD</a:t>
            </a:r>
            <a:r>
              <a:rPr lang="en-US" sz="1000" dirty="0" smtClean="0"/>
              <a:t>	date</a:t>
            </a:r>
          </a:p>
          <a:p>
            <a:pPr>
              <a:tabLst>
                <a:tab pos="1371600" algn="l"/>
              </a:tabLst>
            </a:pPr>
            <a:r>
              <a:rPr lang="en-US" sz="1000" dirty="0" err="1" smtClean="0"/>
              <a:t>dateNextReview</a:t>
            </a:r>
            <a:r>
              <a:rPr lang="en-US" sz="1000" dirty="0" smtClean="0"/>
              <a:t>	date</a:t>
            </a:r>
          </a:p>
          <a:p>
            <a:pPr>
              <a:tabLst>
                <a:tab pos="1371600" algn="l"/>
              </a:tabLst>
            </a:pPr>
            <a:r>
              <a:rPr lang="en-US" sz="1000" dirty="0" smtClean="0"/>
              <a:t>metadata...	…</a:t>
            </a:r>
            <a:endParaRPr lang="en-US" sz="1000" dirty="0"/>
          </a:p>
        </p:txBody>
      </p:sp>
      <p:sp>
        <p:nvSpPr>
          <p:cNvPr id="8" name="TextBox 7"/>
          <p:cNvSpPr txBox="1"/>
          <p:nvPr/>
        </p:nvSpPr>
        <p:spPr>
          <a:xfrm>
            <a:off x="2666431" y="2446496"/>
            <a:ext cx="1871025" cy="1177245"/>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a:t>uuid	uuid</a:t>
            </a:r>
          </a:p>
          <a:p>
            <a:pPr>
              <a:tabLst>
                <a:tab pos="1371600" algn="l"/>
              </a:tabLst>
            </a:pPr>
            <a:r>
              <a:rPr lang="en-US" sz="1000" dirty="0" err="1" smtClean="0"/>
              <a:t>taskType</a:t>
            </a:r>
            <a:r>
              <a:rPr lang="en-US" sz="1000" dirty="0" smtClean="0"/>
              <a:t>	</a:t>
            </a:r>
            <a:r>
              <a:rPr lang="en-US" sz="1000" dirty="0" err="1" smtClean="0"/>
              <a:t>enum</a:t>
            </a:r>
            <a:endParaRPr lang="en-US" sz="1000" dirty="0" smtClean="0"/>
          </a:p>
          <a:p>
            <a:pPr>
              <a:tabLst>
                <a:tab pos="1371600" algn="l"/>
              </a:tabLst>
            </a:pPr>
            <a:r>
              <a:rPr lang="en-US" sz="1000" dirty="0" smtClean="0"/>
              <a:t>description</a:t>
            </a:r>
          </a:p>
          <a:p>
            <a:pPr>
              <a:tabLst>
                <a:tab pos="1371600" algn="l"/>
              </a:tabLst>
            </a:pPr>
            <a:r>
              <a:rPr lang="en-US" sz="1000" dirty="0" err="1" smtClean="0"/>
              <a:t>taskStatus</a:t>
            </a:r>
            <a:r>
              <a:rPr lang="en-US" sz="1000" dirty="0" smtClean="0"/>
              <a:t>	</a:t>
            </a:r>
            <a:r>
              <a:rPr lang="en-US" sz="1000" dirty="0" err="1" smtClean="0"/>
              <a:t>enum</a:t>
            </a:r>
            <a:endParaRPr lang="en-US" sz="1000" dirty="0" smtClean="0"/>
          </a:p>
          <a:p>
            <a:pPr>
              <a:tabLst>
                <a:tab pos="1371600" algn="l"/>
              </a:tabLst>
            </a:pPr>
            <a:endParaRPr lang="en-US" sz="1000" dirty="0"/>
          </a:p>
        </p:txBody>
      </p:sp>
      <p:sp>
        <p:nvSpPr>
          <p:cNvPr id="9" name="TextBox 8"/>
          <p:cNvSpPr txBox="1"/>
          <p:nvPr/>
        </p:nvSpPr>
        <p:spPr>
          <a:xfrm>
            <a:off x="2666431" y="6063100"/>
            <a:ext cx="1965603" cy="561692"/>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programField</a:t>
            </a:r>
            <a:endParaRPr lang="en-US" sz="1050" b="1" u="sng" dirty="0" smtClean="0"/>
          </a:p>
          <a:p>
            <a:pPr>
              <a:tabLst>
                <a:tab pos="1371600" algn="l"/>
              </a:tabLst>
            </a:pPr>
            <a:r>
              <a:rPr lang="en-US" sz="1000" dirty="0" err="1" smtClean="0"/>
              <a:t>programFieldType</a:t>
            </a:r>
            <a:r>
              <a:rPr lang="en-US" sz="1000" dirty="0"/>
              <a:t>	</a:t>
            </a:r>
            <a:r>
              <a:rPr lang="en-US" sz="1000" dirty="0" err="1" smtClean="0"/>
              <a:t>enum</a:t>
            </a:r>
            <a:endParaRPr lang="en-US" sz="1000" dirty="0" smtClean="0"/>
          </a:p>
          <a:p>
            <a:pPr>
              <a:tabLst>
                <a:tab pos="1371600" algn="l"/>
              </a:tabLst>
            </a:pPr>
            <a:r>
              <a:rPr lang="en-US" sz="1000" dirty="0" err="1" smtClean="0"/>
              <a:t>programFieldValue</a:t>
            </a:r>
            <a:r>
              <a:rPr lang="en-US" sz="1000" dirty="0" smtClean="0"/>
              <a:t>	int/text</a:t>
            </a:r>
            <a:endParaRPr lang="en-US" sz="1000" dirty="0"/>
          </a:p>
        </p:txBody>
      </p:sp>
      <p:sp>
        <p:nvSpPr>
          <p:cNvPr id="10" name="TextBox 9"/>
          <p:cNvSpPr txBox="1"/>
          <p:nvPr/>
        </p:nvSpPr>
        <p:spPr>
          <a:xfrm>
            <a:off x="2209231" y="4507033"/>
            <a:ext cx="2794355" cy="1177245"/>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note</a:t>
            </a:r>
          </a:p>
          <a:p>
            <a:pPr>
              <a:tabLst>
                <a:tab pos="2286000" algn="l"/>
              </a:tabLst>
            </a:pPr>
            <a:r>
              <a:rPr lang="en-US" sz="1000" dirty="0" err="1" smtClean="0"/>
              <a:t>recid</a:t>
            </a:r>
            <a:r>
              <a:rPr lang="en-US" sz="1000" dirty="0" smtClean="0"/>
              <a:t>	</a:t>
            </a:r>
            <a:r>
              <a:rPr lang="en-US" sz="1000" dirty="0" err="1" smtClean="0"/>
              <a:t>seq</a:t>
            </a:r>
            <a:endParaRPr lang="en-US" sz="1000" dirty="0" smtClean="0"/>
          </a:p>
          <a:p>
            <a:pPr>
              <a:tabLst>
                <a:tab pos="2286000" algn="l"/>
              </a:tabLst>
            </a:pPr>
            <a:r>
              <a:rPr lang="en-US" sz="1000" dirty="0" err="1" smtClean="0"/>
              <a:t>uuidParnet</a:t>
            </a:r>
            <a:r>
              <a:rPr lang="en-US" sz="1000" dirty="0" smtClean="0"/>
              <a:t>	uuid</a:t>
            </a:r>
          </a:p>
          <a:p>
            <a:pPr>
              <a:tabLst>
                <a:tab pos="2286000" algn="l"/>
              </a:tabLst>
            </a:pPr>
            <a:r>
              <a:rPr lang="en-US" sz="1000" dirty="0" err="1" smtClean="0"/>
              <a:t>noteType</a:t>
            </a:r>
            <a:r>
              <a:rPr lang="en-US" sz="1000" dirty="0" smtClean="0"/>
              <a:t> (tracker, task, review)	</a:t>
            </a:r>
            <a:r>
              <a:rPr lang="en-US" sz="1000" dirty="0" err="1" smtClean="0"/>
              <a:t>enum</a:t>
            </a:r>
            <a:endParaRPr lang="en-US" sz="1000" dirty="0" smtClean="0"/>
          </a:p>
          <a:p>
            <a:pPr>
              <a:tabLst>
                <a:tab pos="2286000" algn="l"/>
              </a:tabLst>
            </a:pPr>
            <a:r>
              <a:rPr lang="en-US" sz="1000" dirty="0" smtClean="0"/>
              <a:t>date	date</a:t>
            </a:r>
          </a:p>
          <a:p>
            <a:pPr>
              <a:tabLst>
                <a:tab pos="2286000" algn="l"/>
              </a:tabLst>
            </a:pPr>
            <a:r>
              <a:rPr lang="en-US" sz="1000" dirty="0" smtClean="0"/>
              <a:t>user	text</a:t>
            </a:r>
          </a:p>
          <a:p>
            <a:pPr>
              <a:tabLst>
                <a:tab pos="2286000" algn="l"/>
              </a:tabLst>
            </a:pPr>
            <a:r>
              <a:rPr lang="en-US" sz="1000" dirty="0" smtClean="0"/>
              <a:t>note	text</a:t>
            </a:r>
          </a:p>
        </p:txBody>
      </p:sp>
      <p:sp>
        <p:nvSpPr>
          <p:cNvPr id="11" name="TextBox 10"/>
          <p:cNvSpPr txBox="1"/>
          <p:nvPr/>
        </p:nvSpPr>
        <p:spPr>
          <a:xfrm>
            <a:off x="6857999" y="2733676"/>
            <a:ext cx="1428596" cy="415498"/>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enumValueAssociated</a:t>
            </a:r>
            <a:endParaRPr lang="en-US" sz="1050" b="1" u="sng" dirty="0" smtClean="0"/>
          </a:p>
          <a:p>
            <a:endParaRPr lang="en-US" sz="1000" dirty="0"/>
          </a:p>
        </p:txBody>
      </p:sp>
      <p:sp>
        <p:nvSpPr>
          <p:cNvPr id="12" name="TextBox 11"/>
          <p:cNvSpPr txBox="1"/>
          <p:nvPr/>
        </p:nvSpPr>
        <p:spPr>
          <a:xfrm>
            <a:off x="7160165" y="1689062"/>
            <a:ext cx="824265" cy="407804"/>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enumValue</a:t>
            </a:r>
          </a:p>
          <a:p>
            <a:endParaRPr lang="en-US" sz="1000" dirty="0"/>
          </a:p>
        </p:txBody>
      </p:sp>
      <p:sp>
        <p:nvSpPr>
          <p:cNvPr id="13" name="TextBox 12"/>
          <p:cNvSpPr txBox="1"/>
          <p:nvPr/>
        </p:nvSpPr>
        <p:spPr>
          <a:xfrm>
            <a:off x="7184210" y="638175"/>
            <a:ext cx="776175" cy="407804"/>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enumType</a:t>
            </a:r>
            <a:endParaRPr lang="en-US" sz="1050" b="1" u="sng" dirty="0" smtClean="0"/>
          </a:p>
          <a:p>
            <a:endParaRPr lang="en-US" sz="1000" dirty="0"/>
          </a:p>
        </p:txBody>
      </p:sp>
      <p:sp>
        <p:nvSpPr>
          <p:cNvPr id="14" name="TextBox 13"/>
          <p:cNvSpPr txBox="1"/>
          <p:nvPr/>
        </p:nvSpPr>
        <p:spPr>
          <a:xfrm>
            <a:off x="7237911" y="4490633"/>
            <a:ext cx="668773" cy="407804"/>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auditLog</a:t>
            </a:r>
            <a:endParaRPr lang="en-US" sz="1050" b="1" u="sng" dirty="0" smtClean="0"/>
          </a:p>
          <a:p>
            <a:endParaRPr lang="en-US" sz="1000" dirty="0"/>
          </a:p>
        </p:txBody>
      </p:sp>
      <p:cxnSp>
        <p:nvCxnSpPr>
          <p:cNvPr id="16" name="Straight Arrow Connector 15"/>
          <p:cNvCxnSpPr/>
          <p:nvPr/>
        </p:nvCxnSpPr>
        <p:spPr>
          <a:xfrm rot="5400000" flipH="1" flipV="1">
            <a:off x="7250756" y="1367521"/>
            <a:ext cx="643083"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rot="5400000" flipH="1" flipV="1">
            <a:off x="7253892" y="2415271"/>
            <a:ext cx="636810" cy="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5"/>
          <p:cNvCxnSpPr>
            <a:stCxn id="8" idx="1"/>
            <a:endCxn id="7" idx="2"/>
          </p:cNvCxnSpPr>
          <p:nvPr/>
        </p:nvCxnSpPr>
        <p:spPr>
          <a:xfrm rot="10800000" flipV="1">
            <a:off x="1244077" y="3035119"/>
            <a:ext cx="1422354" cy="376334"/>
          </a:xfrm>
          <a:prstGeom prst="bentConnector4">
            <a:avLst>
              <a:gd name="adj1" fmla="val 14973"/>
              <a:gd name="adj2" fmla="val 21715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5"/>
          <p:cNvCxnSpPr>
            <a:stCxn id="9" idx="1"/>
            <a:endCxn id="7" idx="2"/>
          </p:cNvCxnSpPr>
          <p:nvPr/>
        </p:nvCxnSpPr>
        <p:spPr>
          <a:xfrm rot="10800000">
            <a:off x="1244077" y="3411454"/>
            <a:ext cx="1422354" cy="293249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5"/>
          <p:cNvCxnSpPr>
            <a:stCxn id="10" idx="1"/>
            <a:endCxn id="7" idx="2"/>
          </p:cNvCxnSpPr>
          <p:nvPr/>
        </p:nvCxnSpPr>
        <p:spPr>
          <a:xfrm rot="10800000">
            <a:off x="1244077" y="3411454"/>
            <a:ext cx="965154" cy="168420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5"/>
          <p:cNvCxnSpPr>
            <a:stCxn id="12" idx="1"/>
            <a:endCxn id="7" idx="3"/>
          </p:cNvCxnSpPr>
          <p:nvPr/>
        </p:nvCxnSpPr>
        <p:spPr>
          <a:xfrm rot="10800000" flipV="1">
            <a:off x="2240503" y="1892963"/>
            <a:ext cx="4919662" cy="1604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a:stCxn id="12" idx="1"/>
            <a:endCxn id="8" idx="3"/>
          </p:cNvCxnSpPr>
          <p:nvPr/>
        </p:nvCxnSpPr>
        <p:spPr>
          <a:xfrm rot="10800000" flipV="1">
            <a:off x="4537457" y="1892963"/>
            <a:ext cx="2622709" cy="114215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5"/>
          <p:cNvCxnSpPr>
            <a:stCxn id="12" idx="1"/>
            <a:endCxn id="9" idx="3"/>
          </p:cNvCxnSpPr>
          <p:nvPr/>
        </p:nvCxnSpPr>
        <p:spPr>
          <a:xfrm rot="10800000" flipV="1">
            <a:off x="4632035" y="1892964"/>
            <a:ext cx="2528131" cy="4450982"/>
          </a:xfrm>
          <a:prstGeom prst="bentConnector3">
            <a:avLst>
              <a:gd name="adj1" fmla="val 521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5"/>
          <p:cNvCxnSpPr>
            <a:stCxn id="10" idx="0"/>
            <a:endCxn id="8" idx="2"/>
          </p:cNvCxnSpPr>
          <p:nvPr/>
        </p:nvCxnSpPr>
        <p:spPr>
          <a:xfrm rot="16200000" flipV="1">
            <a:off x="3162531" y="4063154"/>
            <a:ext cx="883292" cy="446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6184" y="699396"/>
            <a:ext cx="1800493"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attachment</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a:t>uuid	uuid</a:t>
            </a:r>
          </a:p>
          <a:p>
            <a:r>
              <a:rPr lang="en-US" sz="1000" dirty="0" err="1" smtClean="0"/>
              <a:t>attachmentType</a:t>
            </a:r>
            <a:endParaRPr lang="en-US" sz="1000" dirty="0"/>
          </a:p>
        </p:txBody>
      </p:sp>
      <p:cxnSp>
        <p:nvCxnSpPr>
          <p:cNvPr id="64" name="Straight Arrow Connector 15"/>
          <p:cNvCxnSpPr>
            <a:stCxn id="63" idx="2"/>
            <a:endCxn id="8" idx="0"/>
          </p:cNvCxnSpPr>
          <p:nvPr/>
        </p:nvCxnSpPr>
        <p:spPr>
          <a:xfrm rot="16200000" flipH="1">
            <a:off x="3068428" y="1912979"/>
            <a:ext cx="1031519" cy="3551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867617" y="3391046"/>
            <a:ext cx="1409360" cy="869469"/>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userTask</a:t>
            </a:r>
            <a:endParaRPr lang="en-US" sz="1050" b="1" u="sng" dirty="0" smtClean="0"/>
          </a:p>
          <a:p>
            <a:r>
              <a:rPr lang="en-US" sz="1000" dirty="0" err="1" smtClean="0"/>
              <a:t>taskType</a:t>
            </a:r>
            <a:r>
              <a:rPr lang="en-US" sz="1000" dirty="0" smtClean="0"/>
              <a:t>	</a:t>
            </a:r>
            <a:r>
              <a:rPr lang="en-US" sz="1000" dirty="0" err="1" smtClean="0"/>
              <a:t>enum</a:t>
            </a:r>
            <a:endParaRPr lang="en-US" sz="1000" dirty="0" smtClean="0"/>
          </a:p>
          <a:p>
            <a:r>
              <a:rPr lang="en-US" sz="1000" dirty="0" err="1" smtClean="0"/>
              <a:t>userRole</a:t>
            </a:r>
            <a:r>
              <a:rPr lang="en-US" sz="1000" dirty="0" smtClean="0"/>
              <a:t>	</a:t>
            </a:r>
            <a:r>
              <a:rPr lang="en-US" sz="1000" dirty="0" err="1" smtClean="0"/>
              <a:t>enum</a:t>
            </a:r>
            <a:endParaRPr lang="en-US" sz="1000" dirty="0" smtClean="0"/>
          </a:p>
          <a:p>
            <a:r>
              <a:rPr lang="en-US" sz="1000" dirty="0" smtClean="0"/>
              <a:t>user</a:t>
            </a:r>
          </a:p>
          <a:p>
            <a:r>
              <a:rPr lang="en-US" sz="1000" dirty="0" err="1" smtClean="0"/>
              <a:t>taskStatus</a:t>
            </a:r>
            <a:r>
              <a:rPr lang="en-US" sz="1000" dirty="0" smtClean="0"/>
              <a:t>	</a:t>
            </a:r>
            <a:r>
              <a:rPr lang="en-US" sz="1000" dirty="0" err="1" smtClean="0"/>
              <a:t>enum</a:t>
            </a:r>
            <a:endParaRPr lang="en-US" sz="1000" dirty="0"/>
          </a:p>
        </p:txBody>
      </p:sp>
      <p:cxnSp>
        <p:nvCxnSpPr>
          <p:cNvPr id="81" name="Straight Arrow Connector 15"/>
          <p:cNvCxnSpPr>
            <a:stCxn id="80" idx="1"/>
            <a:endCxn id="8" idx="3"/>
          </p:cNvCxnSpPr>
          <p:nvPr/>
        </p:nvCxnSpPr>
        <p:spPr>
          <a:xfrm rot="10800000">
            <a:off x="4537457" y="3035119"/>
            <a:ext cx="2330161" cy="79066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39549" y="5686694"/>
            <a:ext cx="694421" cy="407804"/>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keyWord</a:t>
            </a:r>
            <a:endParaRPr lang="en-US" sz="1050" b="1" u="sng" dirty="0" smtClean="0"/>
          </a:p>
          <a:p>
            <a:endParaRPr lang="en-US" sz="1000" dirty="0"/>
          </a:p>
        </p:txBody>
      </p:sp>
      <p:sp>
        <p:nvSpPr>
          <p:cNvPr id="32" name="TextBox 31"/>
          <p:cNvSpPr txBox="1"/>
          <p:nvPr/>
        </p:nvSpPr>
        <p:spPr>
          <a:xfrm>
            <a:off x="6747938" y="5241347"/>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6751638" y="6241479"/>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8248087" y="5241347"/>
            <a:ext cx="385042"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endParaRPr lang="en-US" sz="1000" dirty="0"/>
          </a:p>
        </p:txBody>
      </p:sp>
      <p:sp>
        <p:nvSpPr>
          <p:cNvPr id="35" name="TextBox 34"/>
          <p:cNvSpPr txBox="1"/>
          <p:nvPr/>
        </p:nvSpPr>
        <p:spPr>
          <a:xfrm>
            <a:off x="7800850" y="6236544"/>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19" name="Action Button: Custom 18">
            <a:hlinkClick r:id="rId3" action="ppaction://hlinksldjump" highlightClick="1"/>
          </p:cNvPr>
          <p:cNvSpPr>
            <a:spLocks/>
          </p:cNvSpPr>
          <p:nvPr/>
        </p:nvSpPr>
        <p:spPr>
          <a:xfrm>
            <a:off x="7041546" y="5805687"/>
            <a:ext cx="45720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PCD</a:t>
            </a:r>
            <a:endParaRPr lang="en-US" sz="1000" b="1" dirty="0">
              <a:solidFill>
                <a:schemeClr val="tx1"/>
              </a:solidFill>
            </a:endParaRPr>
          </a:p>
        </p:txBody>
      </p:sp>
      <p:sp>
        <p:nvSpPr>
          <p:cNvPr id="40" name="Action Button: Custom 39">
            <a:hlinkClick r:id="rId3" action="ppaction://hlinksldjump" highlightClick="1"/>
          </p:cNvPr>
          <p:cNvSpPr>
            <a:spLocks/>
          </p:cNvSpPr>
          <p:nvPr/>
        </p:nvSpPr>
        <p:spPr>
          <a:xfrm>
            <a:off x="7653660" y="5800495"/>
            <a:ext cx="726859"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4" action="ppaction://hlinksldjump"/>
              </a:rPr>
              <a:t>Tracker II</a:t>
            </a:r>
            <a:endParaRPr lang="en-US" sz="1000" b="1" dirty="0">
              <a:solidFill>
                <a:schemeClr val="tx1"/>
              </a:solidFill>
            </a:endParaRPr>
          </a:p>
        </p:txBody>
      </p:sp>
    </p:spTree>
    <p:extLst>
      <p:ext uri="{BB962C8B-B14F-4D97-AF65-F5344CB8AC3E}">
        <p14:creationId xmlns:p14="http://schemas.microsoft.com/office/powerpoint/2010/main" val="1873409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746</Words>
  <Application>Microsoft Office PowerPoint</Application>
  <PresentationFormat>On-screen Show (4:3)</PresentationFormat>
  <Paragraphs>363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PCD Tracker Update</vt:lpstr>
      <vt:lpstr>PCD Objects</vt:lpstr>
      <vt:lpstr>PCD Tracker Objects Level II</vt:lpstr>
      <vt:lpstr>Hardware List Examples</vt:lpstr>
      <vt:lpstr>PCD Tracker Objects Level III</vt:lpstr>
      <vt:lpstr>PCD Tracker Objects Level I</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Tracker Update</dc:title>
  <dc:creator>Gene Belford</dc:creator>
  <cp:lastModifiedBy>Gene Belford</cp:lastModifiedBy>
  <cp:revision>10</cp:revision>
  <cp:lastPrinted>2017-05-02T12:34:29Z</cp:lastPrinted>
  <dcterms:created xsi:type="dcterms:W3CDTF">2017-05-02T11:55:07Z</dcterms:created>
  <dcterms:modified xsi:type="dcterms:W3CDTF">2017-05-02T14:31:21Z</dcterms:modified>
</cp:coreProperties>
</file>