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5"/>
    <p:sldMasterId id="2147483695" r:id="rId6"/>
  </p:sldMasterIdLst>
  <p:notesMasterIdLst>
    <p:notesMasterId r:id="rId27"/>
  </p:notesMasterIdLst>
  <p:sldIdLst>
    <p:sldId id="375" r:id="rId7"/>
    <p:sldId id="325" r:id="rId8"/>
    <p:sldId id="355" r:id="rId9"/>
    <p:sldId id="326" r:id="rId10"/>
    <p:sldId id="357" r:id="rId11"/>
    <p:sldId id="268" r:id="rId12"/>
    <p:sldId id="329" r:id="rId13"/>
    <p:sldId id="318" r:id="rId14"/>
    <p:sldId id="284" r:id="rId15"/>
    <p:sldId id="285" r:id="rId16"/>
    <p:sldId id="348" r:id="rId17"/>
    <p:sldId id="331" r:id="rId18"/>
    <p:sldId id="347" r:id="rId19"/>
    <p:sldId id="356" r:id="rId20"/>
    <p:sldId id="359" r:id="rId21"/>
    <p:sldId id="374" r:id="rId22"/>
    <p:sldId id="373" r:id="rId23"/>
    <p:sldId id="372" r:id="rId24"/>
    <p:sldId id="371" r:id="rId25"/>
    <p:sldId id="3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alley, Jan " initials="OJ[" lastIdx="16" clrIdx="0"/>
  <p:cmAuthor id="1" name="Blalock, Jeffrey " initials="BJ[" lastIdx="11" clrIdx="1"/>
  <p:cmAuthor id="2" name="Wang, Xinxin " initials="WX"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408" autoAdjust="0"/>
    <p:restoredTop sz="91304" autoAdjust="0"/>
  </p:normalViewPr>
  <p:slideViewPr>
    <p:cSldViewPr>
      <p:cViewPr varScale="1">
        <p:scale>
          <a:sx n="93" d="100"/>
          <a:sy n="93" d="100"/>
        </p:scale>
        <p:origin x="-143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51D43-8A1A-42E1-BC56-E92BD6AB6B8C}" type="doc">
      <dgm:prSet loTypeId="urn:microsoft.com/office/officeart/2005/8/layout/hProcess9" loCatId="process" qsTypeId="urn:microsoft.com/office/officeart/2005/8/quickstyle/3d1" qsCatId="3D" csTypeId="urn:microsoft.com/office/officeart/2005/8/colors/accent2_2" csCatId="accent2" phldr="1"/>
      <dgm:spPr/>
    </dgm:pt>
    <dgm:pt modelId="{22A65F5A-B526-415D-9D54-2113DDBE2772}">
      <dgm:prSet phldrT="[Text]" custT="1"/>
      <dgm:spPr>
        <a:solidFill>
          <a:schemeClr val="accent1">
            <a:lumMod val="75000"/>
          </a:schemeClr>
        </a:solidFill>
      </dgm:spPr>
      <dgm:t>
        <a:bodyPr/>
        <a:lstStyle/>
        <a:p>
          <a:r>
            <a:rPr lang="en-US" sz="1600" b="1" dirty="0" smtClean="0">
              <a:solidFill>
                <a:srgbClr val="FFDF57"/>
              </a:solidFill>
              <a:effectLst>
                <a:outerShdw blurRad="38100" dist="38100" dir="2700000" algn="tl">
                  <a:srgbClr val="000000">
                    <a:alpha val="43137"/>
                  </a:srgbClr>
                </a:outerShdw>
              </a:effectLst>
              <a:latin typeface="Arial" charset="0"/>
              <a:cs typeface="Arial" charset="0"/>
            </a:rPr>
            <a:t>The Stakeholders identify categories of information, end-to-end business processes, and provide oversight</a:t>
          </a:r>
          <a:endParaRPr lang="en-US" sz="1600" dirty="0">
            <a:solidFill>
              <a:srgbClr val="FFDF57"/>
            </a:solidFill>
            <a:effectLst>
              <a:outerShdw blurRad="38100" dist="38100" dir="2700000" algn="tl">
                <a:srgbClr val="000000">
                  <a:alpha val="43137"/>
                </a:srgbClr>
              </a:outerShdw>
            </a:effectLst>
          </a:endParaRPr>
        </a:p>
      </dgm:t>
    </dgm:pt>
    <dgm:pt modelId="{062BEA2B-E4D4-4ECF-A916-9EA5B945A412}" type="parTrans" cxnId="{C2B90304-1E9C-4F75-9F2D-2FDCC1AEE2E5}">
      <dgm:prSet/>
      <dgm:spPr/>
      <dgm:t>
        <a:bodyPr/>
        <a:lstStyle/>
        <a:p>
          <a:endParaRPr lang="en-US"/>
        </a:p>
      </dgm:t>
    </dgm:pt>
    <dgm:pt modelId="{794F2DEA-399A-4AA8-99D4-7142746470DE}" type="sibTrans" cxnId="{C2B90304-1E9C-4F75-9F2D-2FDCC1AEE2E5}">
      <dgm:prSet/>
      <dgm:spPr/>
      <dgm:t>
        <a:bodyPr/>
        <a:lstStyle/>
        <a:p>
          <a:endParaRPr lang="en-US"/>
        </a:p>
      </dgm:t>
    </dgm:pt>
    <dgm:pt modelId="{240E4A6D-9738-4CA2-8EA1-7986D3518FB4}">
      <dgm:prSet phldrT="[Text]" custT="1"/>
      <dgm:spPr>
        <a:solidFill>
          <a:schemeClr val="accent1">
            <a:lumMod val="75000"/>
          </a:schemeClr>
        </a:solidFill>
      </dgm:spPr>
      <dgm:t>
        <a:bodyPr/>
        <a:lstStyle/>
        <a:p>
          <a:r>
            <a:rPr lang="en-US" sz="1600" b="1" dirty="0" smtClean="0">
              <a:solidFill>
                <a:srgbClr val="FFDF57"/>
              </a:solidFill>
              <a:effectLst>
                <a:outerShdw blurRad="38100" dist="38100" dir="2700000" algn="tl">
                  <a:srgbClr val="000000">
                    <a:alpha val="43137"/>
                  </a:srgbClr>
                </a:outerShdw>
              </a:effectLst>
              <a:latin typeface="Arial" charset="0"/>
              <a:cs typeface="Arial" charset="0"/>
            </a:rPr>
            <a:t>The Data Service Development Team coordinates, facilitates, and provides technical expertise to improve accessibility  and exposure to designated authoritative data sources</a:t>
          </a:r>
          <a:endParaRPr lang="en-US" sz="1600" dirty="0">
            <a:solidFill>
              <a:srgbClr val="FFDF57"/>
            </a:solidFill>
            <a:effectLst>
              <a:outerShdw blurRad="38100" dist="38100" dir="2700000" algn="tl">
                <a:srgbClr val="000000">
                  <a:alpha val="43137"/>
                </a:srgbClr>
              </a:outerShdw>
            </a:effectLst>
          </a:endParaRPr>
        </a:p>
      </dgm:t>
    </dgm:pt>
    <dgm:pt modelId="{3C46DBDD-C227-4CA5-A3C0-5A45D5E876FE}" type="parTrans" cxnId="{A1BB7F08-2156-482F-A033-B33D93F5D5A0}">
      <dgm:prSet/>
      <dgm:spPr/>
      <dgm:t>
        <a:bodyPr/>
        <a:lstStyle/>
        <a:p>
          <a:endParaRPr lang="en-US"/>
        </a:p>
      </dgm:t>
    </dgm:pt>
    <dgm:pt modelId="{4AC1A4EB-1046-4CD8-842C-5F65BB5B1755}" type="sibTrans" cxnId="{A1BB7F08-2156-482F-A033-B33D93F5D5A0}">
      <dgm:prSet/>
      <dgm:spPr/>
      <dgm:t>
        <a:bodyPr/>
        <a:lstStyle/>
        <a:p>
          <a:endParaRPr lang="en-US"/>
        </a:p>
      </dgm:t>
    </dgm:pt>
    <dgm:pt modelId="{75199281-A29C-4ABC-A222-914FC11A1DE9}" type="pres">
      <dgm:prSet presAssocID="{38751D43-8A1A-42E1-BC56-E92BD6AB6B8C}" presName="CompostProcess" presStyleCnt="0">
        <dgm:presLayoutVars>
          <dgm:dir/>
          <dgm:resizeHandles val="exact"/>
        </dgm:presLayoutVars>
      </dgm:prSet>
      <dgm:spPr/>
    </dgm:pt>
    <dgm:pt modelId="{BB2C3206-ACEB-495D-B032-6EE5A44D5BC9}" type="pres">
      <dgm:prSet presAssocID="{38751D43-8A1A-42E1-BC56-E92BD6AB6B8C}" presName="arrow" presStyleLbl="bgShp" presStyleIdx="0" presStyleCnt="1" custLinFactNeighborX="1182" custLinFactNeighborY="-5375"/>
      <dgm:spPr/>
    </dgm:pt>
    <dgm:pt modelId="{9229A667-73FB-4C1C-B84B-74EC4B0E6075}" type="pres">
      <dgm:prSet presAssocID="{38751D43-8A1A-42E1-BC56-E92BD6AB6B8C}" presName="linearProcess" presStyleCnt="0"/>
      <dgm:spPr/>
    </dgm:pt>
    <dgm:pt modelId="{F41729FF-2D2D-466A-9F4F-5D6E31C3D48F}" type="pres">
      <dgm:prSet presAssocID="{22A65F5A-B526-415D-9D54-2113DDBE2772}" presName="textNode" presStyleLbl="node1" presStyleIdx="0" presStyleCnt="2">
        <dgm:presLayoutVars>
          <dgm:bulletEnabled val="1"/>
        </dgm:presLayoutVars>
      </dgm:prSet>
      <dgm:spPr/>
      <dgm:t>
        <a:bodyPr/>
        <a:lstStyle/>
        <a:p>
          <a:endParaRPr lang="en-US"/>
        </a:p>
      </dgm:t>
    </dgm:pt>
    <dgm:pt modelId="{D103E5AC-3367-4A61-886F-D5E8F62A997F}" type="pres">
      <dgm:prSet presAssocID="{794F2DEA-399A-4AA8-99D4-7142746470DE}" presName="sibTrans" presStyleCnt="0"/>
      <dgm:spPr/>
    </dgm:pt>
    <dgm:pt modelId="{BC4688F6-F25A-4F60-AE42-02599DF4E720}" type="pres">
      <dgm:prSet presAssocID="{240E4A6D-9738-4CA2-8EA1-7986D3518FB4}" presName="textNode" presStyleLbl="node1" presStyleIdx="1" presStyleCnt="2">
        <dgm:presLayoutVars>
          <dgm:bulletEnabled val="1"/>
        </dgm:presLayoutVars>
      </dgm:prSet>
      <dgm:spPr/>
      <dgm:t>
        <a:bodyPr/>
        <a:lstStyle/>
        <a:p>
          <a:endParaRPr lang="en-US"/>
        </a:p>
      </dgm:t>
    </dgm:pt>
  </dgm:ptLst>
  <dgm:cxnLst>
    <dgm:cxn modelId="{FAFEEA9A-9390-4266-9B4F-38B64FB343E8}" type="presOf" srcId="{240E4A6D-9738-4CA2-8EA1-7986D3518FB4}" destId="{BC4688F6-F25A-4F60-AE42-02599DF4E720}" srcOrd="0" destOrd="0" presId="urn:microsoft.com/office/officeart/2005/8/layout/hProcess9"/>
    <dgm:cxn modelId="{A1BB7F08-2156-482F-A033-B33D93F5D5A0}" srcId="{38751D43-8A1A-42E1-BC56-E92BD6AB6B8C}" destId="{240E4A6D-9738-4CA2-8EA1-7986D3518FB4}" srcOrd="1" destOrd="0" parTransId="{3C46DBDD-C227-4CA5-A3C0-5A45D5E876FE}" sibTransId="{4AC1A4EB-1046-4CD8-842C-5F65BB5B1755}"/>
    <dgm:cxn modelId="{5F7307CB-D2A4-4D72-9730-C5E0A8DD8872}" type="presOf" srcId="{38751D43-8A1A-42E1-BC56-E92BD6AB6B8C}" destId="{75199281-A29C-4ABC-A222-914FC11A1DE9}" srcOrd="0" destOrd="0" presId="urn:microsoft.com/office/officeart/2005/8/layout/hProcess9"/>
    <dgm:cxn modelId="{42E50CEC-B9F9-413C-857A-F7561E9CC357}" type="presOf" srcId="{22A65F5A-B526-415D-9D54-2113DDBE2772}" destId="{F41729FF-2D2D-466A-9F4F-5D6E31C3D48F}" srcOrd="0" destOrd="0" presId="urn:microsoft.com/office/officeart/2005/8/layout/hProcess9"/>
    <dgm:cxn modelId="{C2B90304-1E9C-4F75-9F2D-2FDCC1AEE2E5}" srcId="{38751D43-8A1A-42E1-BC56-E92BD6AB6B8C}" destId="{22A65F5A-B526-415D-9D54-2113DDBE2772}" srcOrd="0" destOrd="0" parTransId="{062BEA2B-E4D4-4ECF-A916-9EA5B945A412}" sibTransId="{794F2DEA-399A-4AA8-99D4-7142746470DE}"/>
    <dgm:cxn modelId="{C270165B-F538-4DEF-A016-C86521CA8B50}" type="presParOf" srcId="{75199281-A29C-4ABC-A222-914FC11A1DE9}" destId="{BB2C3206-ACEB-495D-B032-6EE5A44D5BC9}" srcOrd="0" destOrd="0" presId="urn:microsoft.com/office/officeart/2005/8/layout/hProcess9"/>
    <dgm:cxn modelId="{A4EE28A2-7F5D-4826-8376-AF642CB550BA}" type="presParOf" srcId="{75199281-A29C-4ABC-A222-914FC11A1DE9}" destId="{9229A667-73FB-4C1C-B84B-74EC4B0E6075}" srcOrd="1" destOrd="0" presId="urn:microsoft.com/office/officeart/2005/8/layout/hProcess9"/>
    <dgm:cxn modelId="{C8B0C1BE-3806-47D8-9CAD-24DF017BBDDD}" type="presParOf" srcId="{9229A667-73FB-4C1C-B84B-74EC4B0E6075}" destId="{F41729FF-2D2D-466A-9F4F-5D6E31C3D48F}" srcOrd="0" destOrd="0" presId="urn:microsoft.com/office/officeart/2005/8/layout/hProcess9"/>
    <dgm:cxn modelId="{2A7CD83E-4866-42EA-9DAE-5D3F8E92097F}" type="presParOf" srcId="{9229A667-73FB-4C1C-B84B-74EC4B0E6075}" destId="{D103E5AC-3367-4A61-886F-D5E8F62A997F}" srcOrd="1" destOrd="0" presId="urn:microsoft.com/office/officeart/2005/8/layout/hProcess9"/>
    <dgm:cxn modelId="{2786FA01-EBED-47F0-88DF-155200688D1C}" type="presParOf" srcId="{9229A667-73FB-4C1C-B84B-74EC4B0E6075}" destId="{BC4688F6-F25A-4F60-AE42-02599DF4E720}"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C3206-ACEB-495D-B032-6EE5A44D5BC9}">
      <dsp:nvSpPr>
        <dsp:cNvPr id="0" name=""/>
        <dsp:cNvSpPr/>
      </dsp:nvSpPr>
      <dsp:spPr>
        <a:xfrm>
          <a:off x="736934" y="0"/>
          <a:ext cx="7365273" cy="3240313"/>
        </a:xfrm>
        <a:prstGeom prst="right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41729FF-2D2D-466A-9F4F-5D6E31C3D48F}">
      <dsp:nvSpPr>
        <dsp:cNvPr id="0" name=""/>
        <dsp:cNvSpPr/>
      </dsp:nvSpPr>
      <dsp:spPr>
        <a:xfrm>
          <a:off x="4158" y="972093"/>
          <a:ext cx="4149174" cy="1296125"/>
        </a:xfrm>
        <a:prstGeom prst="roundRect">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DF57"/>
              </a:solidFill>
              <a:effectLst>
                <a:outerShdw blurRad="38100" dist="38100" dir="2700000" algn="tl">
                  <a:srgbClr val="000000">
                    <a:alpha val="43137"/>
                  </a:srgbClr>
                </a:outerShdw>
              </a:effectLst>
              <a:latin typeface="Arial" charset="0"/>
              <a:cs typeface="Arial" charset="0"/>
            </a:rPr>
            <a:t>The Stakeholders identify categories of information, end-to-end business processes, and provide oversight</a:t>
          </a:r>
          <a:endParaRPr lang="en-US" sz="1600" kern="1200" dirty="0">
            <a:solidFill>
              <a:srgbClr val="FFDF57"/>
            </a:solidFill>
            <a:effectLst>
              <a:outerShdw blurRad="38100" dist="38100" dir="2700000" algn="tl">
                <a:srgbClr val="000000">
                  <a:alpha val="43137"/>
                </a:srgbClr>
              </a:outerShdw>
            </a:effectLst>
          </a:endParaRPr>
        </a:p>
      </dsp:txBody>
      <dsp:txXfrm>
        <a:off x="67430" y="1035365"/>
        <a:ext cx="4022630" cy="1169581"/>
      </dsp:txXfrm>
    </dsp:sp>
    <dsp:sp modelId="{BC4688F6-F25A-4F60-AE42-02599DF4E720}">
      <dsp:nvSpPr>
        <dsp:cNvPr id="0" name=""/>
        <dsp:cNvSpPr/>
      </dsp:nvSpPr>
      <dsp:spPr>
        <a:xfrm>
          <a:off x="4511695" y="972093"/>
          <a:ext cx="4149174" cy="1296125"/>
        </a:xfrm>
        <a:prstGeom prst="roundRect">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DF57"/>
              </a:solidFill>
              <a:effectLst>
                <a:outerShdw blurRad="38100" dist="38100" dir="2700000" algn="tl">
                  <a:srgbClr val="000000">
                    <a:alpha val="43137"/>
                  </a:srgbClr>
                </a:outerShdw>
              </a:effectLst>
              <a:latin typeface="Arial" charset="0"/>
              <a:cs typeface="Arial" charset="0"/>
            </a:rPr>
            <a:t>The Data Service Development Team coordinates, facilitates, and provides technical expertise to improve accessibility  and exposure to designated authoritative data sources</a:t>
          </a:r>
          <a:endParaRPr lang="en-US" sz="1600" kern="1200" dirty="0">
            <a:solidFill>
              <a:srgbClr val="FFDF57"/>
            </a:solidFill>
            <a:effectLst>
              <a:outerShdw blurRad="38100" dist="38100" dir="2700000" algn="tl">
                <a:srgbClr val="000000">
                  <a:alpha val="43137"/>
                </a:srgbClr>
              </a:outerShdw>
            </a:effectLst>
          </a:endParaRPr>
        </a:p>
      </dsp:txBody>
      <dsp:txXfrm>
        <a:off x="4574967" y="1035365"/>
        <a:ext cx="4022630" cy="11695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195DF-F4DD-462D-9208-78FE54F252D0}" type="datetimeFigureOut">
              <a:rPr lang="en-US" smtClean="0"/>
              <a:t>6/11/2012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7B3E5A-C33B-436B-B751-31E241F9499F}" type="slidenum">
              <a:rPr lang="en-US" smtClean="0"/>
              <a:t>‹#›</a:t>
            </a:fld>
            <a:endParaRPr lang="en-US" dirty="0"/>
          </a:p>
        </p:txBody>
      </p:sp>
    </p:spTree>
    <p:extLst>
      <p:ext uri="{BB962C8B-B14F-4D97-AF65-F5344CB8AC3E}">
        <p14:creationId xmlns:p14="http://schemas.microsoft.com/office/powerpoint/2010/main" val="33387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03313" y="641350"/>
            <a:ext cx="4719637" cy="3541713"/>
          </a:xfrm>
          <a:ln/>
        </p:spPr>
      </p:sp>
      <p:sp>
        <p:nvSpPr>
          <p:cNvPr id="33795" name="Rectangle 3"/>
          <p:cNvSpPr>
            <a:spLocks noGrp="1" noChangeArrowheads="1"/>
          </p:cNvSpPr>
          <p:nvPr>
            <p:ph type="body" idx="1"/>
          </p:nvPr>
        </p:nvSpPr>
        <p:spPr>
          <a:xfrm>
            <a:off x="681404" y="4340885"/>
            <a:ext cx="5495192" cy="41144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17" tIns="44610" rIns="89217" bIns="44610"/>
          <a:lstStyle/>
          <a:p>
            <a:pPr>
              <a:buFontTx/>
              <a:buChar char="•"/>
            </a:pPr>
            <a:endParaRPr lang="en-US" dirty="0" smtClean="0"/>
          </a:p>
        </p:txBody>
      </p:sp>
      <p:sp>
        <p:nvSpPr>
          <p:cNvPr id="4" name="Footer Placeholder 3"/>
          <p:cNvSpPr>
            <a:spLocks noGrp="1"/>
          </p:cNvSpPr>
          <p:nvPr>
            <p:ph type="ftr" sz="quarter" idx="4"/>
          </p:nvPr>
        </p:nvSpPr>
        <p:spPr/>
        <p:txBody>
          <a:bodyPr/>
          <a:lstStyle/>
          <a:p>
            <a:pPr>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7B3E5A-C33B-436B-B751-31E241F9499F}" type="slidenum">
              <a:rPr lang="en-US" smtClean="0"/>
              <a:t>17</a:t>
            </a:fld>
            <a:endParaRPr lang="en-US" dirty="0"/>
          </a:p>
        </p:txBody>
      </p:sp>
    </p:spTree>
    <p:extLst>
      <p:ext uri="{BB962C8B-B14F-4D97-AF65-F5344CB8AC3E}">
        <p14:creationId xmlns:p14="http://schemas.microsoft.com/office/powerpoint/2010/main" val="136869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know what else needs to be here.</a:t>
            </a:r>
            <a:endParaRPr lang="en-US" dirty="0"/>
          </a:p>
        </p:txBody>
      </p:sp>
      <p:sp>
        <p:nvSpPr>
          <p:cNvPr id="4" name="Slide Number Placeholder 3"/>
          <p:cNvSpPr>
            <a:spLocks noGrp="1"/>
          </p:cNvSpPr>
          <p:nvPr>
            <p:ph type="sldNum" sz="quarter" idx="10"/>
          </p:nvPr>
        </p:nvSpPr>
        <p:spPr/>
        <p:txBody>
          <a:bodyPr/>
          <a:lstStyle/>
          <a:p>
            <a:fld id="{967B3E5A-C33B-436B-B751-31E241F9499F}" type="slidenum">
              <a:rPr lang="en-US" smtClean="0"/>
              <a:t>20</a:t>
            </a:fld>
            <a:endParaRPr lang="en-US" dirty="0"/>
          </a:p>
        </p:txBody>
      </p:sp>
    </p:spTree>
    <p:extLst>
      <p:ext uri="{BB962C8B-B14F-4D97-AF65-F5344CB8AC3E}">
        <p14:creationId xmlns:p14="http://schemas.microsoft.com/office/powerpoint/2010/main" val="248484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txBox="1">
            <a:spLocks noGrp="1" noChangeArrowheads="1"/>
          </p:cNvSpPr>
          <p:nvPr/>
        </p:nvSpPr>
        <p:spPr bwMode="auto">
          <a:xfrm>
            <a:off x="3887456" y="8686486"/>
            <a:ext cx="2970544" cy="45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28" tIns="0" rIns="19128" bIns="0" anchor="b"/>
          <a:lstStyle>
            <a:lvl1pPr defTabSz="925513" eaLnBrk="0" hangingPunct="0">
              <a:defRPr>
                <a:solidFill>
                  <a:schemeClr val="tx1"/>
                </a:solidFill>
                <a:latin typeface="Arial" charset="0"/>
                <a:cs typeface="Arial" charset="0"/>
              </a:defRPr>
            </a:lvl1pPr>
            <a:lvl2pPr marL="742950" indent="-285750" defTabSz="925513" eaLnBrk="0" hangingPunct="0">
              <a:defRPr>
                <a:solidFill>
                  <a:schemeClr val="tx1"/>
                </a:solidFill>
                <a:latin typeface="Arial" charset="0"/>
                <a:cs typeface="Arial" charset="0"/>
              </a:defRPr>
            </a:lvl2pPr>
            <a:lvl3pPr marL="1143000" indent="-228600" defTabSz="925513" eaLnBrk="0" hangingPunct="0">
              <a:defRPr>
                <a:solidFill>
                  <a:schemeClr val="tx1"/>
                </a:solidFill>
                <a:latin typeface="Arial" charset="0"/>
                <a:cs typeface="Arial" charset="0"/>
              </a:defRPr>
            </a:lvl3pPr>
            <a:lvl4pPr marL="1600200" indent="-228600" defTabSz="925513" eaLnBrk="0" hangingPunct="0">
              <a:defRPr>
                <a:solidFill>
                  <a:schemeClr val="tx1"/>
                </a:solidFill>
                <a:latin typeface="Arial" charset="0"/>
                <a:cs typeface="Arial" charset="0"/>
              </a:defRPr>
            </a:lvl4pPr>
            <a:lvl5pPr marL="2057400" indent="-228600" defTabSz="925513" eaLnBrk="0" hangingPunct="0">
              <a:defRPr>
                <a:solidFill>
                  <a:schemeClr val="tx1"/>
                </a:solidFill>
                <a:latin typeface="Arial" charset="0"/>
                <a:cs typeface="Arial" charset="0"/>
              </a:defRPr>
            </a:lvl5pPr>
            <a:lvl6pPr marL="2514600" indent="-228600" defTabSz="925513" eaLnBrk="0" fontAlgn="base" hangingPunct="0">
              <a:spcBef>
                <a:spcPct val="0"/>
              </a:spcBef>
              <a:spcAft>
                <a:spcPct val="0"/>
              </a:spcAft>
              <a:defRPr>
                <a:solidFill>
                  <a:schemeClr val="tx1"/>
                </a:solidFill>
                <a:latin typeface="Arial" charset="0"/>
                <a:cs typeface="Arial" charset="0"/>
              </a:defRPr>
            </a:lvl6pPr>
            <a:lvl7pPr marL="2971800" indent="-228600" defTabSz="925513" eaLnBrk="0" fontAlgn="base" hangingPunct="0">
              <a:spcBef>
                <a:spcPct val="0"/>
              </a:spcBef>
              <a:spcAft>
                <a:spcPct val="0"/>
              </a:spcAft>
              <a:defRPr>
                <a:solidFill>
                  <a:schemeClr val="tx1"/>
                </a:solidFill>
                <a:latin typeface="Arial" charset="0"/>
                <a:cs typeface="Arial" charset="0"/>
              </a:defRPr>
            </a:lvl7pPr>
            <a:lvl8pPr marL="3429000" indent="-228600" defTabSz="925513" eaLnBrk="0" fontAlgn="base" hangingPunct="0">
              <a:spcBef>
                <a:spcPct val="0"/>
              </a:spcBef>
              <a:spcAft>
                <a:spcPct val="0"/>
              </a:spcAft>
              <a:defRPr>
                <a:solidFill>
                  <a:schemeClr val="tx1"/>
                </a:solidFill>
                <a:latin typeface="Arial" charset="0"/>
                <a:cs typeface="Arial" charset="0"/>
              </a:defRPr>
            </a:lvl8pPr>
            <a:lvl9pPr marL="3886200" indent="-228600" defTabSz="925513" eaLnBrk="0" fontAlgn="base" hangingPunct="0">
              <a:spcBef>
                <a:spcPct val="0"/>
              </a:spcBef>
              <a:spcAft>
                <a:spcPct val="0"/>
              </a:spcAft>
              <a:defRPr>
                <a:solidFill>
                  <a:schemeClr val="tx1"/>
                </a:solidFill>
                <a:latin typeface="Arial" charset="0"/>
                <a:cs typeface="Arial" charset="0"/>
              </a:defRPr>
            </a:lvl9pPr>
          </a:lstStyle>
          <a:p>
            <a:pPr algn="r" eaLnBrk="1" hangingPunct="1"/>
            <a:fld id="{376C9AA5-0719-49A3-AF56-BB321D5F4062}" type="slidenum">
              <a:rPr lang="en-US" sz="1000" i="1">
                <a:latin typeface="Times New Roman" pitchFamily="18" charset="0"/>
              </a:rPr>
              <a:pPr algn="r" eaLnBrk="1" hangingPunct="1"/>
              <a:t>7</a:t>
            </a:fld>
            <a:endParaRPr lang="en-US" sz="1000" i="1" dirty="0">
              <a:latin typeface="Times New Roman" pitchFamily="18" charset="0"/>
            </a:endParaRPr>
          </a:p>
        </p:txBody>
      </p:sp>
      <p:sp>
        <p:nvSpPr>
          <p:cNvPr id="35843" name="Rectangle 2"/>
          <p:cNvSpPr>
            <a:spLocks noGrp="1" noRot="1" noChangeAspect="1" noChangeArrowheads="1" noTextEdit="1"/>
          </p:cNvSpPr>
          <p:nvPr>
            <p:ph type="sldImg"/>
          </p:nvPr>
        </p:nvSpPr>
        <p:spPr>
          <a:xfrm>
            <a:off x="1143000" y="684213"/>
            <a:ext cx="4572000" cy="3429000"/>
          </a:xfrm>
          <a:ln/>
        </p:spPr>
      </p:sp>
      <p:sp>
        <p:nvSpPr>
          <p:cNvPr id="35844" name="Rectangle 3"/>
          <p:cNvSpPr>
            <a:spLocks noGrp="1" noChangeArrowheads="1"/>
          </p:cNvSpPr>
          <p:nvPr>
            <p:ph type="body" idx="1"/>
          </p:nvPr>
        </p:nvSpPr>
        <p:spPr>
          <a:xfrm>
            <a:off x="686115" y="4344030"/>
            <a:ext cx="5485772" cy="41160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90" tIns="41439" rIns="79690" bIns="41439"/>
          <a:lstStyle/>
          <a:p>
            <a:pPr>
              <a:lnSpc>
                <a:spcPct val="90000"/>
              </a:lnSpc>
            </a:pPr>
            <a:r>
              <a:rPr lang="en-US" sz="2000" dirty="0"/>
              <a:t>A Data Service is a type of web service, optimized for the real-time data integration demands of Service Oriented Architecture (SOA).</a:t>
            </a:r>
          </a:p>
          <a:p>
            <a:pPr>
              <a:lnSpc>
                <a:spcPct val="90000"/>
              </a:lnSpc>
            </a:pPr>
            <a:endParaRPr lang="en-US" sz="2000" dirty="0"/>
          </a:p>
          <a:p>
            <a:pPr>
              <a:lnSpc>
                <a:spcPct val="90000"/>
              </a:lnSpc>
            </a:pPr>
            <a:r>
              <a:rPr lang="en-US" altLang="ja-JP" sz="2000" dirty="0"/>
              <a:t>Data Services enable distributed discovery, access, and consumption of data across platforms and organizations, regardless of where the data resides, data type, and/or technical implementation. </a:t>
            </a:r>
          </a:p>
          <a:p>
            <a:pPr>
              <a:lnSpc>
                <a:spcPct val="90000"/>
              </a:lnSpc>
            </a:pPr>
            <a:endParaRPr lang="en-US" altLang="ja-JP" sz="2000" dirty="0"/>
          </a:p>
          <a:p>
            <a:pPr>
              <a:lnSpc>
                <a:spcPct val="90000"/>
              </a:lnSpc>
            </a:pPr>
            <a:r>
              <a:rPr lang="en-US" sz="2000" dirty="0"/>
              <a:t>Data Services:</a:t>
            </a:r>
          </a:p>
          <a:p>
            <a:pPr lvl="1">
              <a:lnSpc>
                <a:spcPct val="90000"/>
              </a:lnSpc>
            </a:pPr>
            <a:r>
              <a:rPr lang="en-US" sz="1600" dirty="0"/>
              <a:t>Decouple physical and logical locations and avoid unnecessary data replication.</a:t>
            </a:r>
          </a:p>
          <a:p>
            <a:pPr lvl="1">
              <a:lnSpc>
                <a:spcPct val="90000"/>
              </a:lnSpc>
            </a:pPr>
            <a:r>
              <a:rPr lang="en-US" sz="1600" dirty="0"/>
              <a:t>Abstract physical data structures and syntax into a common view.</a:t>
            </a:r>
          </a:p>
          <a:p>
            <a:pPr lvl="1">
              <a:lnSpc>
                <a:spcPct val="90000"/>
              </a:lnSpc>
            </a:pPr>
            <a:r>
              <a:rPr lang="en-US" sz="1600" dirty="0"/>
              <a:t>Federate disparate data into useful composites.</a:t>
            </a:r>
          </a:p>
          <a:p>
            <a:pPr lvl="1">
              <a:lnSpc>
                <a:spcPct val="90000"/>
              </a:lnSpc>
            </a:pPr>
            <a:r>
              <a:rPr lang="en-US" sz="1600" dirty="0"/>
              <a:t>Support data integration across both SOA and non-SOA applications.</a:t>
            </a:r>
          </a:p>
        </p:txBody>
      </p:sp>
      <p:sp>
        <p:nvSpPr>
          <p:cNvPr id="5" name="Footer Placeholder 4"/>
          <p:cNvSpPr>
            <a:spLocks noGrp="1"/>
          </p:cNvSpPr>
          <p:nvPr>
            <p:ph type="ftr" sz="quarter" idx="4"/>
          </p:nvPr>
        </p:nvSpPr>
        <p:spPr/>
        <p:txBody>
          <a:bodyPr/>
          <a:lstStyle/>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6E7FC8-09A3-4539-9D52-0CE04E1E83AB}" type="slidenum">
              <a:rPr lang="en-US" smtClean="0"/>
              <a:pPr>
                <a:defRPr/>
              </a:pPr>
              <a:t>8</a:t>
            </a:fld>
            <a:endParaRPr lang="en-US" dirty="0"/>
          </a:p>
        </p:txBody>
      </p:sp>
    </p:spTree>
    <p:extLst>
      <p:ext uri="{BB962C8B-B14F-4D97-AF65-F5344CB8AC3E}">
        <p14:creationId xmlns:p14="http://schemas.microsoft.com/office/powerpoint/2010/main" val="106465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0" y="695325"/>
            <a:ext cx="0" cy="0"/>
          </a:xfrm>
          <a:ln/>
        </p:spPr>
      </p:sp>
      <p:sp>
        <p:nvSpPr>
          <p:cNvPr id="44035" name="Rectangle 3"/>
          <p:cNvSpPr>
            <a:spLocks noGrp="1" noChangeArrowheads="1"/>
          </p:cNvSpPr>
          <p:nvPr>
            <p:ph type="body" idx="1"/>
          </p:nvPr>
        </p:nvSpPr>
        <p:spPr>
          <a:xfrm>
            <a:off x="686115" y="4343715"/>
            <a:ext cx="5484201" cy="41122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4"/>
          <p:cNvSpPr>
            <a:spLocks noGrp="1" noChangeArrowheads="1"/>
          </p:cNvSpPr>
          <p:nvPr>
            <p:ph type="sldNum" sz="quarter" idx="5"/>
          </p:nvPr>
        </p:nvSpPr>
        <p:spPr>
          <a:noFill/>
        </p:spPr>
        <p:txBody>
          <a:bodyPr/>
          <a:lstStyle/>
          <a:p>
            <a:fld id="{2339989C-F8AE-47F2-8D99-A5356AE8A847}" type="slidenum">
              <a:rPr lang="en-US" smtClean="0">
                <a:latin typeface="Arial" pitchFamily="34" charset="0"/>
              </a:rPr>
              <a:pPr/>
              <a:t>11</a:t>
            </a:fld>
            <a:endParaRPr lang="en-US" dirty="0" smtClean="0">
              <a:latin typeface="Arial" pitchFamily="34"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w="9525"/>
        </p:spPr>
        <p:txBody>
          <a:bodyPr/>
          <a:lstStyle/>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is to highlight that the EDSI effort is more than just infrastructure. It also incorporates a proven, repeatable process, where we have worked side by side with the Data Providers and Data Consumers from start to finish to ensure that their data sharing needs and expectations are successfully met. The Information Architecture and Data Service Layer has been briefed to the ARFORGEN Business Architecture Working Group  and adopted as a logical approach to web service development supporting the ARFORGEN. Discussions are also taking place with AMC and IMCOM on implementing the approach. This approach has also been used for data services development by the Suicide Prevention Task Force and internally within the Software Engineering Center.</a:t>
            </a:r>
          </a:p>
        </p:txBody>
      </p:sp>
      <p:sp>
        <p:nvSpPr>
          <p:cNvPr id="78852" name="Slide Number Placeholder 3"/>
          <p:cNvSpPr>
            <a:spLocks noGrp="1"/>
          </p:cNvSpPr>
          <p:nvPr>
            <p:ph type="sldNum" sz="quarter" idx="5"/>
          </p:nvPr>
        </p:nvSpPr>
        <p:spPr/>
        <p:txBody>
          <a:bodyPr/>
          <a:lstStyle/>
          <a:p>
            <a:pPr>
              <a:defRPr/>
            </a:pPr>
            <a:fld id="{7DF6D6CE-C4F3-4591-B44F-43F5C79986AC}" type="slidenum">
              <a:rPr lang="en-US" smtClean="0">
                <a:solidFill>
                  <a:srgbClr val="000000"/>
                </a:solidFill>
              </a:rPr>
              <a:pPr>
                <a:defRPr/>
              </a:pPr>
              <a:t>12</a:t>
            </a:fld>
            <a:endParaRPr lang="en-US" dirty="0" smtClean="0">
              <a:solidFill>
                <a:srgbClr val="000000"/>
              </a:solidFill>
            </a:endParaRPr>
          </a:p>
        </p:txBody>
      </p:sp>
      <p:sp>
        <p:nvSpPr>
          <p:cNvPr id="5" name="Footer Placeholder 4"/>
          <p:cNvSpPr>
            <a:spLocks noGrp="1"/>
          </p:cNvSpPr>
          <p:nvPr>
            <p:ph type="ftr" sz="quarter" idx="4"/>
          </p:nvPr>
        </p:nvSpPr>
        <p:spPr/>
        <p:txBody>
          <a:bodyPr/>
          <a:lstStyle/>
          <a:p>
            <a:pPr>
              <a:defRPr/>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w="9525"/>
        </p:spPr>
        <p:txBody>
          <a:bodyPr/>
          <a:lstStyle/>
          <a:p>
            <a:r>
              <a:rPr lang="en-US" dirty="0" smtClean="0"/>
              <a:t>MEDCOM: Medical Protection System</a:t>
            </a:r>
          </a:p>
          <a:p>
            <a:r>
              <a:rPr lang="en-US" dirty="0" smtClean="0"/>
              <a:t>DAMIS: Drug Alcohol Management Information System</a:t>
            </a:r>
          </a:p>
          <a:p>
            <a:r>
              <a:rPr lang="en-US" dirty="0" smtClean="0"/>
              <a:t>DCIPS: Defense Causality Information Processing System</a:t>
            </a:r>
          </a:p>
          <a:p>
            <a:r>
              <a:rPr lang="en-US" dirty="0" smtClean="0"/>
              <a:t>ITAPDB: Army Human Resources Database</a:t>
            </a:r>
          </a:p>
          <a:p>
            <a:r>
              <a:rPr lang="en-US" dirty="0" smtClean="0"/>
              <a:t>ATRRS: Army Training Requirements and Resource System</a:t>
            </a:r>
          </a:p>
          <a:p>
            <a:r>
              <a:rPr lang="en-US" dirty="0" smtClean="0"/>
              <a:t>ACR: Army Central Registry (abuse)</a:t>
            </a:r>
          </a:p>
          <a:p>
            <a:r>
              <a:rPr lang="en-US" dirty="0" smtClean="0"/>
              <a:t>COPS:  Army Correctional Information System</a:t>
            </a:r>
          </a:p>
        </p:txBody>
      </p:sp>
      <p:sp>
        <p:nvSpPr>
          <p:cNvPr id="21508" name="Slide Number Placeholder 3"/>
          <p:cNvSpPr>
            <a:spLocks noGrp="1"/>
          </p:cNvSpPr>
          <p:nvPr>
            <p:ph type="sldNum" sz="quarter" idx="5"/>
          </p:nvPr>
        </p:nvSpPr>
        <p:spPr/>
        <p:txBody>
          <a:bodyPr/>
          <a:lstStyle/>
          <a:p>
            <a:pPr>
              <a:defRPr/>
            </a:pPr>
            <a:fld id="{14E5E2ED-5443-492D-947E-8416183E9CE3}" type="slidenum">
              <a:rPr lang="en-US" smtClean="0"/>
              <a:pPr>
                <a:defRPr/>
              </a:pPr>
              <a:t>13</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7B3E5A-C33B-436B-B751-31E241F9499F}" type="slidenum">
              <a:rPr lang="en-US" smtClean="0"/>
              <a:t>15</a:t>
            </a:fld>
            <a:endParaRPr lang="en-US" dirty="0"/>
          </a:p>
        </p:txBody>
      </p:sp>
    </p:spTree>
    <p:extLst>
      <p:ext uri="{BB962C8B-B14F-4D97-AF65-F5344CB8AC3E}">
        <p14:creationId xmlns:p14="http://schemas.microsoft.com/office/powerpoint/2010/main" val="215249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92F82-401B-4889-9236-FD210356B0F3}" type="slidenum">
              <a:rPr lang="en-US" smtClean="0"/>
              <a:pPr>
                <a:defRPr/>
              </a:pPr>
              <a:t>16</a:t>
            </a:fld>
            <a:endParaRPr lang="en-US" dirty="0"/>
          </a:p>
        </p:txBody>
      </p:sp>
    </p:spTree>
    <p:extLst>
      <p:ext uri="{BB962C8B-B14F-4D97-AF65-F5344CB8AC3E}">
        <p14:creationId xmlns:p14="http://schemas.microsoft.com/office/powerpoint/2010/main" val="278074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848" y="301752"/>
            <a:ext cx="7391400" cy="7620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b="1"/>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r>
              <a:rPr lang="en-US" dirty="0">
                <a:solidFill>
                  <a:srgbClr val="000000"/>
                </a:solidFill>
              </a:rPr>
              <a:t>Page </a:t>
            </a:r>
            <a:fld id="{05BE943A-670C-4ADC-96F8-B67025596FEE}" type="slidenum">
              <a:rPr lang="en-US">
                <a:solidFill>
                  <a:srgbClr val="000000"/>
                </a:solidFill>
              </a:rPr>
              <a:pPr>
                <a:defRPr/>
              </a:pPr>
              <a:t>‹#›</a:t>
            </a:fld>
            <a:r>
              <a:rPr lang="en-US" dirty="0">
                <a:solidFill>
                  <a:srgbClr val="000000"/>
                </a:solidFill>
              </a:rPr>
              <a:t> of #</a:t>
            </a:r>
          </a:p>
        </p:txBody>
      </p:sp>
    </p:spTree>
    <p:extLst>
      <p:ext uri="{BB962C8B-B14F-4D97-AF65-F5344CB8AC3E}">
        <p14:creationId xmlns:p14="http://schemas.microsoft.com/office/powerpoint/2010/main" val="390076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D167F9FF-7254-4325-8E83-273C6614334C}"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242418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BBE9CB7F-57BA-4CD3-B50B-E576FC54A5BE}"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265185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875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447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875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4CA20FE3-7566-459B-A32C-DD273B401327}"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532775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A6A6C4C2-FD1F-43A1-B9C4-FE7AD555ED0A}"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16003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01C6D8B8-56F6-4FDE-856F-78D9A7BB30FA}"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150169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r>
              <a:rPr lang="en-US" dirty="0">
                <a:solidFill>
                  <a:srgbClr val="000000"/>
                </a:solidFill>
              </a:rPr>
              <a:t>Page </a:t>
            </a:r>
            <a:fld id="{55F32450-1538-4C24-87C7-FCD17E8D1601}" type="slidenum">
              <a:rPr lang="en-US">
                <a:solidFill>
                  <a:srgbClr val="000000"/>
                </a:solidFill>
              </a:rPr>
              <a:pPr>
                <a:defRPr/>
              </a:pPr>
              <a:t>‹#›</a:t>
            </a:fld>
            <a:r>
              <a:rPr lang="en-US" dirty="0">
                <a:solidFill>
                  <a:srgbClr val="000000"/>
                </a:solidFill>
              </a:rPr>
              <a:t> of #</a:t>
            </a:r>
          </a:p>
        </p:txBody>
      </p:sp>
    </p:spTree>
    <p:extLst>
      <p:ext uri="{BB962C8B-B14F-4D97-AF65-F5344CB8AC3E}">
        <p14:creationId xmlns:p14="http://schemas.microsoft.com/office/powerpoint/2010/main" val="394917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p:txBody>
          <a:bodyPr/>
          <a:lstStyle>
            <a:lvl1pPr>
              <a:defRPr dirty="0">
                <a:solidFill>
                  <a:srgbClr val="000000"/>
                </a:solidFill>
              </a:defRPr>
            </a:lvl1pPr>
          </a:lstStyle>
          <a:p>
            <a:pPr>
              <a:defRPr/>
            </a:pPr>
            <a:r>
              <a:rPr lang="en-US" dirty="0"/>
              <a:t>Page </a:t>
            </a:r>
            <a:fld id="{361B245E-7652-465C-A8F9-34D2261E68A9}" type="slidenum">
              <a:rPr lang="en-US" smtClean="0"/>
              <a:pPr>
                <a:defRPr/>
              </a:pPr>
              <a:t>‹#›</a:t>
            </a:fld>
            <a:endParaRPr lang="en-US" dirty="0"/>
          </a:p>
        </p:txBody>
      </p:sp>
    </p:spTree>
    <p:extLst>
      <p:ext uri="{BB962C8B-B14F-4D97-AF65-F5344CB8AC3E}">
        <p14:creationId xmlns:p14="http://schemas.microsoft.com/office/powerpoint/2010/main" val="37407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a:xfrm>
            <a:off x="2743200" y="6610350"/>
            <a:ext cx="3657600" cy="228600"/>
          </a:xfrm>
          <a:prstGeom prst="rect">
            <a:avLst/>
          </a:prstGeom>
        </p:spPr>
        <p:txBody>
          <a:bodyPr/>
          <a:lstStyle>
            <a:lvl1pPr>
              <a:defRPr/>
            </a:lvl1pPr>
          </a:lstStyle>
          <a:p>
            <a:pPr>
              <a:defRPr/>
            </a:pPr>
            <a:endParaRPr dirty="0"/>
          </a:p>
        </p:txBody>
      </p:sp>
      <p:sp>
        <p:nvSpPr>
          <p:cNvPr id="5" name="Slide Number Placeholder 5"/>
          <p:cNvSpPr>
            <a:spLocks noGrp="1"/>
          </p:cNvSpPr>
          <p:nvPr>
            <p:ph type="sldNum" sz="quarter" idx="12"/>
          </p:nvPr>
        </p:nvSpPr>
        <p:spPr/>
        <p:txBody>
          <a:bodyPr/>
          <a:lstStyle>
            <a:lvl1pPr>
              <a:defRPr/>
            </a:lvl1pPr>
          </a:lstStyle>
          <a:p>
            <a:pPr>
              <a:defRPr/>
            </a:pPr>
            <a:fld id="{092D374E-932E-4DE7-8791-97F4EF8A9092}" type="slidenum">
              <a:rPr/>
              <a:pPr>
                <a:defRPr/>
              </a:pPr>
              <a:t>‹#›</a:t>
            </a:fld>
            <a:endParaRPr dirty="0"/>
          </a:p>
        </p:txBody>
      </p:sp>
    </p:spTree>
    <p:extLst>
      <p:ext uri="{BB962C8B-B14F-4D97-AF65-F5344CB8AC3E}">
        <p14:creationId xmlns:p14="http://schemas.microsoft.com/office/powerpoint/2010/main" val="334310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743200" y="6610350"/>
            <a:ext cx="3657600" cy="228600"/>
          </a:xfrm>
          <a:prstGeom prst="rect">
            <a:avLst/>
          </a:prstGeom>
        </p:spPr>
        <p:txBody>
          <a:bodyPr/>
          <a:lstStyle>
            <a:lvl1pPr>
              <a:defRPr/>
            </a:lvl1pPr>
          </a:lstStyle>
          <a:p>
            <a:pPr>
              <a:defRPr/>
            </a:pPr>
            <a:r>
              <a:rPr dirty="0"/>
              <a:t>HTTP://WWW.CIOG6.ARMY.MIL</a:t>
            </a:r>
          </a:p>
        </p:txBody>
      </p:sp>
      <p:sp>
        <p:nvSpPr>
          <p:cNvPr id="4" name="Slide Number Placeholder 5"/>
          <p:cNvSpPr>
            <a:spLocks noGrp="1"/>
          </p:cNvSpPr>
          <p:nvPr>
            <p:ph type="sldNum" sz="quarter" idx="12"/>
          </p:nvPr>
        </p:nvSpPr>
        <p:spPr/>
        <p:txBody>
          <a:bodyPr/>
          <a:lstStyle>
            <a:lvl1pPr>
              <a:defRPr/>
            </a:lvl1pPr>
          </a:lstStyle>
          <a:p>
            <a:pPr>
              <a:defRPr/>
            </a:pPr>
            <a:fld id="{82341AD1-CF6F-4582-9028-DB4EB06AA9B2}" type="slidenum">
              <a:rPr/>
              <a:pPr>
                <a:defRPr/>
              </a:pPr>
              <a:t>‹#›</a:t>
            </a:fld>
            <a:endParaRPr dirty="0"/>
          </a:p>
        </p:txBody>
      </p:sp>
    </p:spTree>
    <p:extLst>
      <p:ext uri="{BB962C8B-B14F-4D97-AF65-F5344CB8AC3E}">
        <p14:creationId xmlns:p14="http://schemas.microsoft.com/office/powerpoint/2010/main" val="175224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6" name="Picture 15" descr="SEC-Powerpoint-2012 Title Slide-v10a.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7"/>
          <p:cNvSpPr>
            <a:spLocks noGrp="1" noChangeArrowheads="1"/>
          </p:cNvSpPr>
          <p:nvPr>
            <p:ph type="sldNum" sz="quarter" idx="10"/>
          </p:nvPr>
        </p:nvSpPr>
        <p:spPr>
          <a:xfrm>
            <a:off x="7543800" y="6629400"/>
            <a:ext cx="1498600" cy="228600"/>
          </a:xfrm>
          <a:ln/>
        </p:spPr>
        <p:txBody>
          <a:bodyPr/>
          <a:lstStyle>
            <a:lvl1pPr>
              <a:defRPr/>
            </a:lvl1pPr>
          </a:lstStyle>
          <a:p>
            <a:pPr>
              <a:defRPr/>
            </a:pPr>
            <a:r>
              <a:rPr lang="en-US" dirty="0"/>
              <a:t>Page </a:t>
            </a:r>
            <a:fld id="{D167F9FF-7254-4325-8E83-273C6614334C}" type="slidenum">
              <a:rPr lang="en-US"/>
              <a:pPr>
                <a:defRPr/>
              </a:pPr>
              <a:t>‹#›</a:t>
            </a:fld>
            <a:r>
              <a:rPr lang="en-US" dirty="0"/>
              <a:t> of #</a:t>
            </a:r>
          </a:p>
        </p:txBody>
      </p:sp>
      <p:sp>
        <p:nvSpPr>
          <p:cNvPr id="7" name="Text Placeholder 6"/>
          <p:cNvSpPr>
            <a:spLocks noGrp="1"/>
          </p:cNvSpPr>
          <p:nvPr>
            <p:ph type="body" sz="quarter" idx="11" hasCustomPrompt="1"/>
          </p:nvPr>
        </p:nvSpPr>
        <p:spPr>
          <a:xfrm>
            <a:off x="2667000" y="4953000"/>
            <a:ext cx="6172200" cy="762000"/>
          </a:xfrm>
        </p:spPr>
        <p:txBody>
          <a:bodyPr/>
          <a:lstStyle>
            <a:lvl1pPr marL="342900" marR="0" indent="-342900" algn="ctr" defTabSz="914400" rtl="0" eaLnBrk="1" fontAlgn="base" latinLnBrk="0" hangingPunct="1">
              <a:lnSpc>
                <a:spcPct val="100000"/>
              </a:lnSpc>
              <a:spcBef>
                <a:spcPct val="20000"/>
              </a:spcBef>
              <a:spcAft>
                <a:spcPct val="0"/>
              </a:spcAft>
              <a:buClrTx/>
              <a:buSzTx/>
              <a:buFontTx/>
              <a:buNone/>
              <a:tabLst/>
              <a:defRPr b="1" baseline="0">
                <a:solidFill>
                  <a:schemeClr val="tx1"/>
                </a:solidFill>
                <a:latin typeface="Arial"/>
                <a:cs typeface="Arial"/>
              </a:defRPr>
            </a:lvl1pPr>
          </a:lstStyle>
          <a:p>
            <a:pPr lvl="0"/>
            <a:r>
              <a:rPr lang="en-US" dirty="0" smtClean="0"/>
              <a:t>Presentation Title </a:t>
            </a:r>
          </a:p>
          <a:p>
            <a:pPr lvl="0"/>
            <a:r>
              <a:rPr lang="en-US" dirty="0" smtClean="0"/>
              <a:t>32-pt Arial Bold, Centered</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dirty="0" smtClean="0"/>
          </a:p>
        </p:txBody>
      </p:sp>
      <p:sp>
        <p:nvSpPr>
          <p:cNvPr id="8" name="Title 7"/>
          <p:cNvSpPr>
            <a:spLocks noGrp="1"/>
          </p:cNvSpPr>
          <p:nvPr>
            <p:ph type="title" hasCustomPrompt="1"/>
          </p:nvPr>
        </p:nvSpPr>
        <p:spPr>
          <a:xfrm>
            <a:off x="2667000" y="6096000"/>
            <a:ext cx="6172200" cy="685800"/>
          </a:xfrm>
        </p:spPr>
        <p:txBody>
          <a:bodyPr/>
          <a:lstStyle>
            <a:lvl1pPr algn="ctr">
              <a:defRPr sz="2000" b="1">
                <a:solidFill>
                  <a:srgbClr val="000000"/>
                </a:solidFill>
                <a:latin typeface="Arial"/>
                <a:cs typeface="Arial"/>
              </a:defRPr>
            </a:lvl1pPr>
          </a:lstStyle>
          <a:p>
            <a:r>
              <a:rPr lang="en-US" dirty="0" smtClean="0"/>
              <a:t>Presenter Name 20-point Arial Bold, Centered</a:t>
            </a:r>
            <a:endParaRPr lang="en-US" dirty="0"/>
          </a:p>
        </p:txBody>
      </p:sp>
      <p:pic>
        <p:nvPicPr>
          <p:cNvPr id="6" name="Picture 9" descr="taglineblue.jpg"/>
          <p:cNvPicPr>
            <a:picLocks noChangeAspect="1"/>
          </p:cNvPicPr>
          <p:nvPr userDrawn="1"/>
        </p:nvPicPr>
        <p:blipFill>
          <a:blip r:embed="rId3" cstate="print"/>
          <a:srcRect/>
          <a:stretch>
            <a:fillRect/>
          </a:stretch>
        </p:blipFill>
        <p:spPr bwMode="auto">
          <a:xfrm>
            <a:off x="735013" y="6192838"/>
            <a:ext cx="1423987" cy="366712"/>
          </a:xfrm>
          <a:prstGeom prst="rect">
            <a:avLst/>
          </a:prstGeom>
          <a:noFill/>
          <a:ln w="9525">
            <a:noFill/>
            <a:miter lim="800000"/>
            <a:headEnd/>
            <a:tailEnd/>
          </a:ln>
        </p:spPr>
      </p:pic>
      <p:pic>
        <p:nvPicPr>
          <p:cNvPr id="9" name="Picture 10" descr="Army logo_black low res.jpg"/>
          <p:cNvPicPr>
            <a:picLocks/>
          </p:cNvPicPr>
          <p:nvPr userDrawn="1"/>
        </p:nvPicPr>
        <p:blipFill>
          <a:blip r:embed="rId4" cstate="print"/>
          <a:srcRect/>
          <a:stretch>
            <a:fillRect/>
          </a:stretch>
        </p:blipFill>
        <p:spPr bwMode="auto">
          <a:xfrm>
            <a:off x="277813" y="6172200"/>
            <a:ext cx="295102" cy="365125"/>
          </a:xfrm>
          <a:prstGeom prst="rect">
            <a:avLst/>
          </a:prstGeom>
          <a:noFill/>
          <a:ln w="9525">
            <a:noFill/>
            <a:miter lim="800000"/>
            <a:headEnd/>
            <a:tailEnd/>
          </a:ln>
        </p:spPr>
      </p:pic>
    </p:spTree>
    <p:extLst>
      <p:ext uri="{BB962C8B-B14F-4D97-AF65-F5344CB8AC3E}">
        <p14:creationId xmlns:p14="http://schemas.microsoft.com/office/powerpoint/2010/main" val="412080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r>
              <a:rPr lang="en-US" dirty="0" smtClean="0">
                <a:solidFill>
                  <a:srgbClr val="000000"/>
                </a:solidFill>
              </a:rPr>
              <a:t>Page </a:t>
            </a:r>
            <a:fld id="{ECECA3AD-5D6F-4658-B809-CA62C681CF56}" type="slidenum">
              <a:rPr lang="en-US" smtClean="0">
                <a:solidFill>
                  <a:srgbClr val="000000"/>
                </a:solidFill>
              </a:rPr>
              <a:pPr fontAlgn="base">
                <a:spcBef>
                  <a:spcPct val="0"/>
                </a:spcBef>
                <a:spcAft>
                  <a:spcPct val="0"/>
                </a:spcAft>
                <a:defRPr/>
              </a:pPr>
              <a:t>‹#›</a:t>
            </a:fld>
            <a:r>
              <a:rPr lang="en-US" dirty="0" smtClean="0">
                <a:solidFill>
                  <a:srgbClr val="000000"/>
                </a:solidFill>
              </a:rPr>
              <a:t> of #</a:t>
            </a:r>
            <a:endParaRPr lang="en-US" dirty="0">
              <a:solidFill>
                <a:srgbClr val="000000"/>
              </a:solidFill>
            </a:endParaRPr>
          </a:p>
        </p:txBody>
      </p:sp>
    </p:spTree>
    <p:extLst>
      <p:ext uri="{BB962C8B-B14F-4D97-AF65-F5344CB8AC3E}">
        <p14:creationId xmlns:p14="http://schemas.microsoft.com/office/powerpoint/2010/main" val="56209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defRPr/>
            </a:pPr>
            <a:fld id="{AF192F33-DC74-44B9-A526-A51611A7C542}" type="slidenum">
              <a:rPr lang="en-US"/>
              <a:pPr>
                <a:defRPr/>
              </a:pPr>
              <a:t>‹#›</a:t>
            </a:fld>
            <a:endParaRPr lang="en-US" dirty="0"/>
          </a:p>
        </p:txBody>
      </p:sp>
    </p:spTree>
    <p:extLst>
      <p:ext uri="{BB962C8B-B14F-4D97-AF65-F5344CB8AC3E}">
        <p14:creationId xmlns:p14="http://schemas.microsoft.com/office/powerpoint/2010/main" val="295902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1"/>
            <a:ext cx="7391400" cy="762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solidFill>
                  <a:srgbClr val="000000"/>
                </a:solidFill>
              </a:rPr>
              <a:t>Page </a:t>
            </a:r>
            <a:fld id="{0A3240DA-28AE-4430-BA85-F37B615E45E2}" type="slidenum">
              <a:rPr lang="en-US">
                <a:solidFill>
                  <a:srgbClr val="000000"/>
                </a:solidFill>
              </a:rPr>
              <a:pPr>
                <a:defRPr/>
              </a:pPr>
              <a:t>‹#›</a:t>
            </a:fld>
            <a:r>
              <a:rPr lang="en-US">
                <a:solidFill>
                  <a:srgbClr val="000000"/>
                </a:solidFill>
              </a:rPr>
              <a:t> of #</a:t>
            </a:r>
          </a:p>
        </p:txBody>
      </p:sp>
    </p:spTree>
    <p:extLst>
      <p:ext uri="{BB962C8B-B14F-4D97-AF65-F5344CB8AC3E}">
        <p14:creationId xmlns:p14="http://schemas.microsoft.com/office/powerpoint/2010/main" val="274337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6.jpeg"/><Relationship Id="rId4" Type="http://schemas.openxmlformats.org/officeDocument/2006/relationships/slideLayout" Target="../slideLayouts/slideLayout12.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2" descr="SEC logo_lowres.jpg"/>
          <p:cNvPicPr>
            <a:picLocks noChangeAspect="1"/>
          </p:cNvPicPr>
          <p:nvPr/>
        </p:nvPicPr>
        <p:blipFill>
          <a:blip r:embed="rId10" cstate="print"/>
          <a:srcRect/>
          <a:stretch>
            <a:fillRect/>
          </a:stretch>
        </p:blipFill>
        <p:spPr bwMode="auto">
          <a:xfrm>
            <a:off x="76200" y="228600"/>
            <a:ext cx="914400" cy="914400"/>
          </a:xfrm>
          <a:prstGeom prst="rect">
            <a:avLst/>
          </a:prstGeom>
          <a:noFill/>
          <a:ln w="9525">
            <a:noFill/>
            <a:miter lim="800000"/>
            <a:headEnd/>
            <a:tailEnd/>
          </a:ln>
        </p:spPr>
      </p:pic>
      <p:sp>
        <p:nvSpPr>
          <p:cNvPr id="4099" name="Rectangle 3"/>
          <p:cNvSpPr>
            <a:spLocks noChangeArrowheads="1"/>
          </p:cNvSpPr>
          <p:nvPr/>
        </p:nvSpPr>
        <p:spPr bwMode="auto">
          <a:xfrm>
            <a:off x="246063" y="1588"/>
            <a:ext cx="8897937" cy="174625"/>
          </a:xfrm>
          <a:prstGeom prst="rect">
            <a:avLst/>
          </a:prstGeom>
          <a:solidFill>
            <a:srgbClr val="B50303"/>
          </a:solidFill>
          <a:ln w="9525">
            <a:noFill/>
            <a:miter lim="800000"/>
            <a:headEnd/>
            <a:tailEnd/>
          </a:ln>
          <a:effectLst/>
        </p:spPr>
        <p:txBody>
          <a:bodyPr wrap="none" anchor="ctr"/>
          <a:lstStyle/>
          <a:p>
            <a:pPr fontAlgn="base">
              <a:spcBef>
                <a:spcPct val="0"/>
              </a:spcBef>
              <a:spcAft>
                <a:spcPct val="0"/>
              </a:spcAft>
              <a:defRPr/>
            </a:pPr>
            <a:endParaRPr lang="en-US" dirty="0">
              <a:solidFill>
                <a:srgbClr val="000000"/>
              </a:solidFill>
            </a:endParaRPr>
          </a:p>
        </p:txBody>
      </p:sp>
      <p:sp>
        <p:nvSpPr>
          <p:cNvPr id="4100" name="Rectangle 4"/>
          <p:cNvSpPr>
            <a:spLocks noChangeArrowheads="1"/>
          </p:cNvSpPr>
          <p:nvPr/>
        </p:nvSpPr>
        <p:spPr bwMode="auto">
          <a:xfrm>
            <a:off x="-9525" y="0"/>
            <a:ext cx="182563" cy="185738"/>
          </a:xfrm>
          <a:prstGeom prst="rect">
            <a:avLst/>
          </a:prstGeom>
          <a:solidFill>
            <a:srgbClr val="969696"/>
          </a:solidFill>
          <a:ln w="9525">
            <a:noFill/>
            <a:miter lim="800000"/>
            <a:headEnd/>
            <a:tailEnd/>
          </a:ln>
          <a:effectLst/>
        </p:spPr>
        <p:txBody>
          <a:bodyPr wrap="none" anchor="ctr"/>
          <a:lstStyle/>
          <a:p>
            <a:pPr fontAlgn="base">
              <a:spcBef>
                <a:spcPct val="0"/>
              </a:spcBef>
              <a:spcAft>
                <a:spcPct val="0"/>
              </a:spcAft>
              <a:defRPr/>
            </a:pPr>
            <a:endParaRPr lang="en-US" dirty="0">
              <a:solidFill>
                <a:srgbClr val="000000"/>
              </a:solidFill>
            </a:endParaRPr>
          </a:p>
        </p:txBody>
      </p:sp>
      <p:sp>
        <p:nvSpPr>
          <p:cNvPr id="1028" name="Rectangle 5"/>
          <p:cNvSpPr>
            <a:spLocks noGrp="1" noChangeArrowheads="1"/>
          </p:cNvSpPr>
          <p:nvPr>
            <p:ph type="title"/>
          </p:nvPr>
        </p:nvSpPr>
        <p:spPr bwMode="auto">
          <a:xfrm>
            <a:off x="1069848" y="301752"/>
            <a:ext cx="7391400" cy="7589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6"/>
          <p:cNvSpPr>
            <a:spLocks noGrp="1" noChangeArrowheads="1"/>
          </p:cNvSpPr>
          <p:nvPr>
            <p:ph type="body" idx="1"/>
          </p:nvPr>
        </p:nvSpPr>
        <p:spPr bwMode="auto">
          <a:xfrm>
            <a:off x="457200" y="1447800"/>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3" name="Rectangle 7"/>
          <p:cNvSpPr>
            <a:spLocks noGrp="1" noChangeArrowheads="1"/>
          </p:cNvSpPr>
          <p:nvPr>
            <p:ph type="sldNum" sz="quarter" idx="4"/>
          </p:nvPr>
        </p:nvSpPr>
        <p:spPr bwMode="auto">
          <a:xfrm>
            <a:off x="6908800" y="6626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dirty="0">
                <a:latin typeface="Arial" charset="0"/>
              </a:defRPr>
            </a:lvl1pPr>
          </a:lstStyle>
          <a:p>
            <a:pPr fontAlgn="base">
              <a:spcBef>
                <a:spcPct val="0"/>
              </a:spcBef>
              <a:spcAft>
                <a:spcPct val="0"/>
              </a:spcAft>
              <a:defRPr/>
            </a:pPr>
            <a:r>
              <a:rPr lang="en-US" dirty="0">
                <a:solidFill>
                  <a:srgbClr val="000000"/>
                </a:solidFill>
              </a:rPr>
              <a:t>Page </a:t>
            </a:r>
            <a:fld id="{ECECA3AD-5D6F-4658-B809-CA62C681CF56}" type="slidenum">
              <a:rPr lang="en-US">
                <a:solidFill>
                  <a:srgbClr val="000000"/>
                </a:solidFill>
              </a:rPr>
              <a:pPr fontAlgn="base">
                <a:spcBef>
                  <a:spcPct val="0"/>
                </a:spcBef>
                <a:spcAft>
                  <a:spcPct val="0"/>
                </a:spcAft>
                <a:defRPr/>
              </a:pPr>
              <a:t>‹#›</a:t>
            </a:fld>
            <a:r>
              <a:rPr lang="en-US" dirty="0">
                <a:solidFill>
                  <a:srgbClr val="000000"/>
                </a:solidFill>
              </a:rPr>
              <a:t> of #</a:t>
            </a:r>
          </a:p>
        </p:txBody>
      </p:sp>
      <p:grpSp>
        <p:nvGrpSpPr>
          <p:cNvPr id="2" name="Group 1"/>
          <p:cNvGrpSpPr/>
          <p:nvPr userDrawn="1"/>
        </p:nvGrpSpPr>
        <p:grpSpPr>
          <a:xfrm>
            <a:off x="152400" y="6400800"/>
            <a:ext cx="1752600" cy="366712"/>
            <a:chOff x="76200" y="6400800"/>
            <a:chExt cx="1752600" cy="366712"/>
          </a:xfrm>
        </p:grpSpPr>
        <p:pic>
          <p:nvPicPr>
            <p:cNvPr id="1032" name="Picture 9" descr="taglineblue.jpg"/>
            <p:cNvPicPr>
              <a:picLocks noChangeAspect="1"/>
            </p:cNvPicPr>
            <p:nvPr/>
          </p:nvPicPr>
          <p:blipFill>
            <a:blip r:embed="rId11" cstate="print"/>
            <a:srcRect/>
            <a:stretch>
              <a:fillRect/>
            </a:stretch>
          </p:blipFill>
          <p:spPr bwMode="auto">
            <a:xfrm>
              <a:off x="404813" y="6400800"/>
              <a:ext cx="1423987" cy="366712"/>
            </a:xfrm>
            <a:prstGeom prst="rect">
              <a:avLst/>
            </a:prstGeom>
            <a:noFill/>
            <a:ln w="9525">
              <a:noFill/>
              <a:miter lim="800000"/>
              <a:headEnd/>
              <a:tailEnd/>
            </a:ln>
          </p:spPr>
        </p:pic>
        <p:pic>
          <p:nvPicPr>
            <p:cNvPr id="1033" name="Picture 10" descr="Army logo_black low res.jpg"/>
            <p:cNvPicPr>
              <a:picLocks noChangeAspect="1"/>
            </p:cNvPicPr>
            <p:nvPr/>
          </p:nvPicPr>
          <p:blipFill>
            <a:blip r:embed="rId12" cstate="print"/>
            <a:srcRect/>
            <a:stretch>
              <a:fillRect/>
            </a:stretch>
          </p:blipFill>
          <p:spPr bwMode="auto">
            <a:xfrm>
              <a:off x="76200" y="6400800"/>
              <a:ext cx="296863" cy="365125"/>
            </a:xfrm>
            <a:prstGeom prst="rect">
              <a:avLst/>
            </a:prstGeom>
            <a:noFill/>
            <a:ln w="9525">
              <a:noFill/>
              <a:miter lim="800000"/>
              <a:headEnd/>
              <a:tailEnd/>
            </a:ln>
          </p:spPr>
        </p:pic>
      </p:grpSp>
    </p:spTree>
    <p:extLst>
      <p:ext uri="{BB962C8B-B14F-4D97-AF65-F5344CB8AC3E}">
        <p14:creationId xmlns:p14="http://schemas.microsoft.com/office/powerpoint/2010/main" val="29901214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9" r:id="rId4"/>
    <p:sldLayoutId id="2147483690" r:id="rId5"/>
    <p:sldLayoutId id="2147483693" r:id="rId6"/>
    <p:sldLayoutId id="2147483694" r:id="rId7"/>
    <p:sldLayoutId id="2147483692" r:id="rId8"/>
  </p:sldLayoutIdLst>
  <p:hf hdr="0" ft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Arial Narrow" pitchFamily="34" charset="0"/>
        </a:defRPr>
      </a:lvl2pPr>
      <a:lvl3pPr algn="ctr" rtl="0" eaLnBrk="0" fontAlgn="base" hangingPunct="0">
        <a:spcBef>
          <a:spcPct val="0"/>
        </a:spcBef>
        <a:spcAft>
          <a:spcPct val="0"/>
        </a:spcAft>
        <a:defRPr sz="3200" b="1">
          <a:solidFill>
            <a:schemeClr val="accent2"/>
          </a:solidFill>
          <a:latin typeface="Arial Narrow" pitchFamily="34" charset="0"/>
        </a:defRPr>
      </a:lvl3pPr>
      <a:lvl4pPr algn="ctr" rtl="0" eaLnBrk="0" fontAlgn="base" hangingPunct="0">
        <a:spcBef>
          <a:spcPct val="0"/>
        </a:spcBef>
        <a:spcAft>
          <a:spcPct val="0"/>
        </a:spcAft>
        <a:defRPr sz="3200" b="1">
          <a:solidFill>
            <a:schemeClr val="accent2"/>
          </a:solidFill>
          <a:latin typeface="Arial Narrow" pitchFamily="34" charset="0"/>
        </a:defRPr>
      </a:lvl4pPr>
      <a:lvl5pPr algn="ctr" rtl="0" eaLnBrk="0" fontAlgn="base" hangingPunct="0">
        <a:spcBef>
          <a:spcPct val="0"/>
        </a:spcBef>
        <a:spcAft>
          <a:spcPct val="0"/>
        </a:spcAft>
        <a:defRPr sz="3200" b="1">
          <a:solidFill>
            <a:schemeClr val="accent2"/>
          </a:solidFill>
          <a:latin typeface="Arial Narrow" pitchFamily="34" charset="0"/>
        </a:defRPr>
      </a:lvl5pPr>
      <a:lvl6pPr marL="457200" algn="ctr" rtl="0" eaLnBrk="1" fontAlgn="base" hangingPunct="1">
        <a:spcBef>
          <a:spcPct val="0"/>
        </a:spcBef>
        <a:spcAft>
          <a:spcPct val="0"/>
        </a:spcAft>
        <a:defRPr sz="3200" b="1">
          <a:solidFill>
            <a:schemeClr val="accent2"/>
          </a:solidFill>
          <a:latin typeface="Arial Narrow" pitchFamily="34" charset="0"/>
        </a:defRPr>
      </a:lvl6pPr>
      <a:lvl7pPr marL="914400" algn="ctr" rtl="0" eaLnBrk="1" fontAlgn="base" hangingPunct="1">
        <a:spcBef>
          <a:spcPct val="0"/>
        </a:spcBef>
        <a:spcAft>
          <a:spcPct val="0"/>
        </a:spcAft>
        <a:defRPr sz="3200" b="1">
          <a:solidFill>
            <a:schemeClr val="accent2"/>
          </a:solidFill>
          <a:latin typeface="Arial Narrow" pitchFamily="34" charset="0"/>
        </a:defRPr>
      </a:lvl7pPr>
      <a:lvl8pPr marL="1371600" algn="ctr" rtl="0" eaLnBrk="1" fontAlgn="base" hangingPunct="1">
        <a:spcBef>
          <a:spcPct val="0"/>
        </a:spcBef>
        <a:spcAft>
          <a:spcPct val="0"/>
        </a:spcAft>
        <a:defRPr sz="3200" b="1">
          <a:solidFill>
            <a:schemeClr val="accent2"/>
          </a:solidFill>
          <a:latin typeface="Arial Narrow" pitchFamily="34" charset="0"/>
        </a:defRPr>
      </a:lvl8pPr>
      <a:lvl9pPr marL="1828800" algn="ctr" rtl="0" eaLnBrk="1" fontAlgn="base" hangingPunct="1">
        <a:spcBef>
          <a:spcPct val="0"/>
        </a:spcBef>
        <a:spcAft>
          <a:spcPct val="0"/>
        </a:spcAft>
        <a:defRPr sz="3200" b="1">
          <a:solidFill>
            <a:schemeClr val="accent2"/>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defRPr>
      </a:lvl2pPr>
      <a:lvl3pPr marL="1143000" indent="-228600" algn="l" rtl="0" eaLnBrk="0" fontAlgn="base" hangingPunct="0">
        <a:spcBef>
          <a:spcPct val="20000"/>
        </a:spcBef>
        <a:spcAft>
          <a:spcPct val="0"/>
        </a:spcAft>
        <a:buChar char="•"/>
        <a:defRPr sz="24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accent2"/>
          </a:solidFill>
          <a:latin typeface="+mn-lt"/>
        </a:defRPr>
      </a:lvl4pPr>
      <a:lvl5pPr marL="2057400" indent="-228600" algn="l" rtl="0" eaLnBrk="0" fontAlgn="base" hangingPunct="0">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46063" y="1588"/>
            <a:ext cx="8897937" cy="174625"/>
          </a:xfrm>
          <a:prstGeom prst="rect">
            <a:avLst/>
          </a:prstGeom>
          <a:solidFill>
            <a:srgbClr val="B50303"/>
          </a:soli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sp>
        <p:nvSpPr>
          <p:cNvPr id="4100" name="Rectangle 4"/>
          <p:cNvSpPr>
            <a:spLocks noChangeArrowheads="1"/>
          </p:cNvSpPr>
          <p:nvPr/>
        </p:nvSpPr>
        <p:spPr bwMode="auto">
          <a:xfrm>
            <a:off x="-9525" y="0"/>
            <a:ext cx="182563" cy="185738"/>
          </a:xfrm>
          <a:prstGeom prst="rect">
            <a:avLst/>
          </a:prstGeom>
          <a:solidFill>
            <a:srgbClr val="969696"/>
          </a:soli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sp>
        <p:nvSpPr>
          <p:cNvPr id="1028" name="Rectangle 5"/>
          <p:cNvSpPr>
            <a:spLocks noGrp="1" noChangeArrowheads="1"/>
          </p:cNvSpPr>
          <p:nvPr>
            <p:ph type="title"/>
          </p:nvPr>
        </p:nvSpPr>
        <p:spPr bwMode="auto">
          <a:xfrm>
            <a:off x="1295400" y="457200"/>
            <a:ext cx="7391400"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6"/>
          <p:cNvSpPr>
            <a:spLocks noGrp="1" noChangeArrowheads="1"/>
          </p:cNvSpPr>
          <p:nvPr>
            <p:ph type="body" idx="1"/>
          </p:nvPr>
        </p:nvSpPr>
        <p:spPr bwMode="auto">
          <a:xfrm>
            <a:off x="457200" y="1447800"/>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3" name="Rectangle 7"/>
          <p:cNvSpPr>
            <a:spLocks noGrp="1" noChangeArrowheads="1"/>
          </p:cNvSpPr>
          <p:nvPr>
            <p:ph type="sldNum" sz="quarter" idx="4"/>
          </p:nvPr>
        </p:nvSpPr>
        <p:spPr bwMode="auto">
          <a:xfrm>
            <a:off x="6908800" y="6626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pPr fontAlgn="base">
              <a:spcBef>
                <a:spcPct val="0"/>
              </a:spcBef>
              <a:spcAft>
                <a:spcPct val="0"/>
              </a:spcAft>
              <a:defRPr/>
            </a:pPr>
            <a:r>
              <a:rPr lang="en-US">
                <a:solidFill>
                  <a:srgbClr val="000000"/>
                </a:solidFill>
              </a:rPr>
              <a:t>Page </a:t>
            </a:r>
            <a:fld id="{4CC8FFBF-17A9-4D1C-A762-B96182FE22B0}" type="slidenum">
              <a:rPr lang="en-US">
                <a:solidFill>
                  <a:srgbClr val="000000"/>
                </a:solidFill>
              </a:rPr>
              <a:pPr fontAlgn="base">
                <a:spcBef>
                  <a:spcPct val="0"/>
                </a:spcBef>
                <a:spcAft>
                  <a:spcPct val="0"/>
                </a:spcAft>
                <a:defRPr/>
              </a:pPr>
              <a:t>‹#›</a:t>
            </a:fld>
            <a:r>
              <a:rPr lang="en-US">
                <a:solidFill>
                  <a:srgbClr val="000000"/>
                </a:solidFill>
              </a:rPr>
              <a:t> of #</a:t>
            </a:r>
          </a:p>
        </p:txBody>
      </p:sp>
      <p:pic>
        <p:nvPicPr>
          <p:cNvPr id="1031" name="Picture 12" descr="SEC logo_lowres.jpg"/>
          <p:cNvPicPr>
            <a:picLocks noChangeAspect="1"/>
          </p:cNvPicPr>
          <p:nvPr/>
        </p:nvPicPr>
        <p:blipFill>
          <a:blip r:embed="rId8" cstate="print"/>
          <a:stretch>
            <a:fillRect/>
          </a:stretch>
        </p:blipFill>
        <p:spPr bwMode="auto">
          <a:xfrm>
            <a:off x="141287" y="333375"/>
            <a:ext cx="914400" cy="914400"/>
          </a:xfrm>
          <a:prstGeom prst="rect">
            <a:avLst/>
          </a:prstGeom>
          <a:noFill/>
          <a:ln w="9525">
            <a:noFill/>
            <a:miter lim="800000"/>
            <a:headEnd/>
            <a:tailEnd/>
          </a:ln>
        </p:spPr>
      </p:pic>
      <p:pic>
        <p:nvPicPr>
          <p:cNvPr id="1032" name="Picture 9" descr="taglineblue.jpg"/>
          <p:cNvPicPr>
            <a:picLocks noChangeAspect="1"/>
          </p:cNvPicPr>
          <p:nvPr/>
        </p:nvPicPr>
        <p:blipFill>
          <a:blip r:embed="rId9" cstate="print"/>
          <a:srcRect/>
          <a:stretch>
            <a:fillRect/>
          </a:stretch>
        </p:blipFill>
        <p:spPr bwMode="auto">
          <a:xfrm>
            <a:off x="588963" y="6192838"/>
            <a:ext cx="1423987" cy="366712"/>
          </a:xfrm>
          <a:prstGeom prst="rect">
            <a:avLst/>
          </a:prstGeom>
          <a:noFill/>
          <a:ln w="9525">
            <a:noFill/>
            <a:miter lim="800000"/>
            <a:headEnd/>
            <a:tailEnd/>
          </a:ln>
        </p:spPr>
      </p:pic>
      <p:pic>
        <p:nvPicPr>
          <p:cNvPr id="1033" name="Picture 10" descr="Army logo_black low res.jpg"/>
          <p:cNvPicPr>
            <a:picLocks noChangeAspect="1"/>
          </p:cNvPicPr>
          <p:nvPr/>
        </p:nvPicPr>
        <p:blipFill>
          <a:blip r:embed="rId10" cstate="print"/>
          <a:srcRect/>
          <a:stretch>
            <a:fillRect/>
          </a:stretch>
        </p:blipFill>
        <p:spPr bwMode="auto">
          <a:xfrm>
            <a:off x="228600" y="6172200"/>
            <a:ext cx="296863" cy="365125"/>
          </a:xfrm>
          <a:prstGeom prst="rect">
            <a:avLst/>
          </a:prstGeom>
          <a:noFill/>
          <a:ln w="9525">
            <a:noFill/>
            <a:miter lim="800000"/>
            <a:headEnd/>
            <a:tailEnd/>
          </a:ln>
        </p:spPr>
      </p:pic>
    </p:spTree>
    <p:extLst>
      <p:ext uri="{BB962C8B-B14F-4D97-AF65-F5344CB8AC3E}">
        <p14:creationId xmlns:p14="http://schemas.microsoft.com/office/powerpoint/2010/main" val="153637014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Narrow" pitchFamily="34" charset="0"/>
        </a:defRPr>
      </a:lvl2pPr>
      <a:lvl3pPr algn="ctr" rtl="0" eaLnBrk="1" fontAlgn="base" hangingPunct="1">
        <a:spcBef>
          <a:spcPct val="0"/>
        </a:spcBef>
        <a:spcAft>
          <a:spcPct val="0"/>
        </a:spcAft>
        <a:defRPr sz="3200" b="1">
          <a:solidFill>
            <a:schemeClr val="accent2"/>
          </a:solidFill>
          <a:latin typeface="Arial Narrow" pitchFamily="34" charset="0"/>
        </a:defRPr>
      </a:lvl3pPr>
      <a:lvl4pPr algn="ctr" rtl="0" eaLnBrk="1" fontAlgn="base" hangingPunct="1">
        <a:spcBef>
          <a:spcPct val="0"/>
        </a:spcBef>
        <a:spcAft>
          <a:spcPct val="0"/>
        </a:spcAft>
        <a:defRPr sz="3200" b="1">
          <a:solidFill>
            <a:schemeClr val="accent2"/>
          </a:solidFill>
          <a:latin typeface="Arial Narrow" pitchFamily="34" charset="0"/>
        </a:defRPr>
      </a:lvl4pPr>
      <a:lvl5pPr algn="ctr" rtl="0" eaLnBrk="1" fontAlgn="base" hangingPunct="1">
        <a:spcBef>
          <a:spcPct val="0"/>
        </a:spcBef>
        <a:spcAft>
          <a:spcPct val="0"/>
        </a:spcAft>
        <a:defRPr sz="3200" b="1">
          <a:solidFill>
            <a:schemeClr val="accent2"/>
          </a:solidFill>
          <a:latin typeface="Arial Narrow" pitchFamily="34" charset="0"/>
        </a:defRPr>
      </a:lvl5pPr>
      <a:lvl6pPr marL="457200" algn="ctr" rtl="0" eaLnBrk="1" fontAlgn="base" hangingPunct="1">
        <a:spcBef>
          <a:spcPct val="0"/>
        </a:spcBef>
        <a:spcAft>
          <a:spcPct val="0"/>
        </a:spcAft>
        <a:defRPr sz="3200" b="1">
          <a:solidFill>
            <a:schemeClr val="accent2"/>
          </a:solidFill>
          <a:latin typeface="Arial Narrow" pitchFamily="34" charset="0"/>
        </a:defRPr>
      </a:lvl6pPr>
      <a:lvl7pPr marL="914400" algn="ctr" rtl="0" eaLnBrk="1" fontAlgn="base" hangingPunct="1">
        <a:spcBef>
          <a:spcPct val="0"/>
        </a:spcBef>
        <a:spcAft>
          <a:spcPct val="0"/>
        </a:spcAft>
        <a:defRPr sz="3200" b="1">
          <a:solidFill>
            <a:schemeClr val="accent2"/>
          </a:solidFill>
          <a:latin typeface="Arial Narrow" pitchFamily="34" charset="0"/>
        </a:defRPr>
      </a:lvl7pPr>
      <a:lvl8pPr marL="1371600" algn="ctr" rtl="0" eaLnBrk="1" fontAlgn="base" hangingPunct="1">
        <a:spcBef>
          <a:spcPct val="0"/>
        </a:spcBef>
        <a:spcAft>
          <a:spcPct val="0"/>
        </a:spcAft>
        <a:defRPr sz="3200" b="1">
          <a:solidFill>
            <a:schemeClr val="accent2"/>
          </a:solidFill>
          <a:latin typeface="Arial Narrow" pitchFamily="34" charset="0"/>
        </a:defRPr>
      </a:lvl8pPr>
      <a:lvl9pPr marL="1828800" algn="ctr" rtl="0" eaLnBrk="1" fontAlgn="base" hangingPunct="1">
        <a:spcBef>
          <a:spcPct val="0"/>
        </a:spcBef>
        <a:spcAft>
          <a:spcPct val="0"/>
        </a:spcAft>
        <a:defRPr sz="32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sz="3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2"/>
          </a:solidFill>
          <a:latin typeface="+mn-lt"/>
        </a:defRPr>
      </a:lvl2pPr>
      <a:lvl3pPr marL="1143000" indent="-228600" algn="l" rtl="0" eaLnBrk="1" fontAlgn="base" hangingPunct="1">
        <a:spcBef>
          <a:spcPct val="20000"/>
        </a:spcBef>
        <a:spcAft>
          <a:spcPct val="0"/>
        </a:spcAft>
        <a:buChar char="•"/>
        <a:defRPr sz="2400">
          <a:solidFill>
            <a:schemeClr val="accent2"/>
          </a:solidFill>
          <a:latin typeface="+mn-lt"/>
        </a:defRPr>
      </a:lvl3pPr>
      <a:lvl4pPr marL="1600200" indent="-228600" algn="l" rtl="0" eaLnBrk="1" fontAlgn="base" hangingPunct="1">
        <a:spcBef>
          <a:spcPct val="20000"/>
        </a:spcBef>
        <a:spcAft>
          <a:spcPct val="0"/>
        </a:spcAft>
        <a:buChar char="–"/>
        <a:defRPr sz="2000">
          <a:solidFill>
            <a:schemeClr val="accent2"/>
          </a:solidFill>
          <a:latin typeface="+mn-lt"/>
        </a:defRPr>
      </a:lvl4pPr>
      <a:lvl5pPr marL="2057400" indent="-228600" algn="l" rtl="0" eaLnBrk="1" fontAlgn="base" hangingPunct="1">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7.emf"/><Relationship Id="rId4" Type="http://schemas.openxmlformats.org/officeDocument/2006/relationships/image" Target="../media/image46.emf"/></Relationships>
</file>

<file path=ppt/slides/_rels/slide1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8.emf"/><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7.emf"/><Relationship Id="rId4" Type="http://schemas.openxmlformats.org/officeDocument/2006/relationships/image" Target="../media/image4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3.jpeg"/><Relationship Id="rId21" Type="http://schemas.openxmlformats.org/officeDocument/2006/relationships/image" Target="../media/image30.png"/><Relationship Id="rId7" Type="http://schemas.openxmlformats.org/officeDocument/2006/relationships/image" Target="../media/image17.png"/><Relationship Id="rId12" Type="http://schemas.openxmlformats.org/officeDocument/2006/relationships/image" Target="../media/image21.jpe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hyperlink" Target="http://images.google.com/imgres?imgurl=http://www.army.mil/aps/07/images/photos/6_final.jpg&amp;imgrefurl=http://www.army.mil/aps/07/addendum/e.html&amp;h=1200&amp;w=1800&amp;sz=1092&amp;hl=en&amp;start=1&amp;tbnid=AUu30hjL69hEiM:&amp;tbnh=100&amp;tbnw=150&amp;prev=/images?q=Soldier+on+Radio&amp;gbv=2&amp;hl=en" TargetMode="External"/><Relationship Id="rId24" Type="http://schemas.openxmlformats.org/officeDocument/2006/relationships/image" Target="../media/image33.jpeg"/><Relationship Id="rId5" Type="http://schemas.openxmlformats.org/officeDocument/2006/relationships/image" Target="../media/image15.png"/><Relationship Id="rId15" Type="http://schemas.openxmlformats.org/officeDocument/2006/relationships/image" Target="../media/image24.png"/><Relationship Id="rId23" Type="http://schemas.openxmlformats.org/officeDocument/2006/relationships/image" Target="../media/image32.jpeg"/><Relationship Id="rId10" Type="http://schemas.openxmlformats.org/officeDocument/2006/relationships/image" Target="../media/image20.jpeg"/><Relationship Id="rId19" Type="http://schemas.openxmlformats.org/officeDocument/2006/relationships/image" Target="../media/image28.jpe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 Id="rId22" Type="http://schemas.openxmlformats.org/officeDocument/2006/relationships/image" Target="../media/image31.jpe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810" y="1066800"/>
            <a:ext cx="7772400" cy="841375"/>
          </a:xfrm>
        </p:spPr>
        <p:txBody>
          <a:bodyPr/>
          <a:lstStyle/>
          <a:p>
            <a:r>
              <a:rPr lang="en-US" sz="3600" dirty="0">
                <a:latin typeface="Arial" charset="0"/>
                <a:cs typeface="Arial" charset="0"/>
              </a:rPr>
              <a:t>Army Net-Centric Data Strategy (ANCDS) Center of Excellence (</a:t>
            </a:r>
            <a:r>
              <a:rPr lang="en-US" sz="3600" dirty="0" err="1">
                <a:latin typeface="Arial" charset="0"/>
                <a:cs typeface="Arial" charset="0"/>
              </a:rPr>
              <a:t>CoE</a:t>
            </a:r>
            <a:r>
              <a:rPr lang="en-US" sz="3600" dirty="0">
                <a:latin typeface="Arial" charset="0"/>
                <a:cs typeface="Arial" charset="0"/>
              </a:rPr>
              <a:t>)</a:t>
            </a:r>
          </a:p>
        </p:txBody>
      </p:sp>
      <p:sp>
        <p:nvSpPr>
          <p:cNvPr id="6" name="Subtitle 2"/>
          <p:cNvSpPr txBox="1">
            <a:spLocks/>
          </p:cNvSpPr>
          <p:nvPr/>
        </p:nvSpPr>
        <p:spPr bwMode="auto">
          <a:xfrm>
            <a:off x="1513610" y="5105400"/>
            <a:ext cx="6400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accent2"/>
                </a:solidFill>
                <a:latin typeface="+mn-lt"/>
                <a:ea typeface="+mn-ea"/>
                <a:cs typeface="+mn-cs"/>
              </a:defRPr>
            </a:lvl1pPr>
            <a:lvl2pPr marL="457200" indent="0" algn="ctr" rtl="0" eaLnBrk="1" fontAlgn="base" hangingPunct="1">
              <a:spcBef>
                <a:spcPct val="20000"/>
              </a:spcBef>
              <a:spcAft>
                <a:spcPct val="0"/>
              </a:spcAft>
              <a:buNone/>
              <a:defRPr sz="2800">
                <a:solidFill>
                  <a:schemeClr val="accent2"/>
                </a:solidFill>
                <a:latin typeface="+mn-lt"/>
              </a:defRPr>
            </a:lvl2pPr>
            <a:lvl3pPr marL="914400" indent="0" algn="ctr" rtl="0" eaLnBrk="1" fontAlgn="base" hangingPunct="1">
              <a:spcBef>
                <a:spcPct val="20000"/>
              </a:spcBef>
              <a:spcAft>
                <a:spcPct val="0"/>
              </a:spcAft>
              <a:buNone/>
              <a:defRPr sz="2400">
                <a:solidFill>
                  <a:schemeClr val="accent2"/>
                </a:solidFill>
                <a:latin typeface="+mn-lt"/>
              </a:defRPr>
            </a:lvl3pPr>
            <a:lvl4pPr marL="1371600" indent="0" algn="ctr" rtl="0" eaLnBrk="1" fontAlgn="base" hangingPunct="1">
              <a:spcBef>
                <a:spcPct val="20000"/>
              </a:spcBef>
              <a:spcAft>
                <a:spcPct val="0"/>
              </a:spcAft>
              <a:buNone/>
              <a:defRPr sz="2000">
                <a:solidFill>
                  <a:schemeClr val="accent2"/>
                </a:solidFill>
                <a:latin typeface="+mn-lt"/>
              </a:defRPr>
            </a:lvl4pPr>
            <a:lvl5pPr marL="1828800" indent="0" algn="ctr" rtl="0" eaLnBrk="1" fontAlgn="base" hangingPunct="1">
              <a:spcBef>
                <a:spcPct val="20000"/>
              </a:spcBef>
              <a:spcAft>
                <a:spcPct val="0"/>
              </a:spcAft>
              <a:buNone/>
              <a:defRPr sz="2000">
                <a:solidFill>
                  <a:schemeClr val="accent2"/>
                </a:solidFill>
                <a:latin typeface="+mn-lt"/>
              </a:defRPr>
            </a:lvl5pPr>
            <a:lvl6pPr marL="2286000" indent="0" algn="ctr" rtl="0" eaLnBrk="1" fontAlgn="base" hangingPunct="1">
              <a:spcBef>
                <a:spcPct val="20000"/>
              </a:spcBef>
              <a:spcAft>
                <a:spcPct val="0"/>
              </a:spcAft>
              <a:buNone/>
              <a:defRPr sz="2000">
                <a:solidFill>
                  <a:schemeClr val="accent2"/>
                </a:solidFill>
                <a:latin typeface="+mn-lt"/>
              </a:defRPr>
            </a:lvl6pPr>
            <a:lvl7pPr marL="2743200" indent="0" algn="ctr" rtl="0" eaLnBrk="1" fontAlgn="base" hangingPunct="1">
              <a:spcBef>
                <a:spcPct val="20000"/>
              </a:spcBef>
              <a:spcAft>
                <a:spcPct val="0"/>
              </a:spcAft>
              <a:buNone/>
              <a:defRPr sz="2000">
                <a:solidFill>
                  <a:schemeClr val="accent2"/>
                </a:solidFill>
                <a:latin typeface="+mn-lt"/>
              </a:defRPr>
            </a:lvl7pPr>
            <a:lvl8pPr marL="3200400" indent="0" algn="ctr" rtl="0" eaLnBrk="1" fontAlgn="base" hangingPunct="1">
              <a:spcBef>
                <a:spcPct val="20000"/>
              </a:spcBef>
              <a:spcAft>
                <a:spcPct val="0"/>
              </a:spcAft>
              <a:buNone/>
              <a:defRPr sz="2000">
                <a:solidFill>
                  <a:schemeClr val="accent2"/>
                </a:solidFill>
                <a:latin typeface="+mn-lt"/>
              </a:defRPr>
            </a:lvl8pPr>
            <a:lvl9pPr marL="3657600" indent="0" algn="ctr" rtl="0" eaLnBrk="1" fontAlgn="base" hangingPunct="1">
              <a:spcBef>
                <a:spcPct val="20000"/>
              </a:spcBef>
              <a:spcAft>
                <a:spcPct val="0"/>
              </a:spcAft>
              <a:buNone/>
              <a:defRPr sz="2000">
                <a:solidFill>
                  <a:schemeClr val="accent2"/>
                </a:solidFill>
                <a:latin typeface="+mn-lt"/>
              </a:defRPr>
            </a:lvl9pPr>
          </a:lstStyle>
          <a:p>
            <a:r>
              <a:rPr lang="en-US" sz="2400" dirty="0" smtClean="0">
                <a:solidFill>
                  <a:srgbClr val="333399"/>
                </a:solidFill>
              </a:rPr>
              <a:t>CBM+ Files and Messages Workshop</a:t>
            </a:r>
          </a:p>
          <a:p>
            <a:r>
              <a:rPr lang="en-US" sz="2400" dirty="0" smtClean="0">
                <a:solidFill>
                  <a:srgbClr val="333399"/>
                </a:solidFill>
              </a:rPr>
              <a:t>June 12-14, 2012</a:t>
            </a:r>
            <a:endParaRPr lang="en-US" sz="2400" dirty="0">
              <a:solidFill>
                <a:srgbClr val="333399"/>
              </a:solidFill>
            </a:endParaRPr>
          </a:p>
        </p:txBody>
      </p:sp>
      <p:sp>
        <p:nvSpPr>
          <p:cNvPr id="4" name="Subtitle 2"/>
          <p:cNvSpPr txBox="1">
            <a:spLocks/>
          </p:cNvSpPr>
          <p:nvPr/>
        </p:nvSpPr>
        <p:spPr bwMode="auto">
          <a:xfrm>
            <a:off x="1481254" y="2971799"/>
            <a:ext cx="6400800" cy="1410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accent2"/>
                </a:solidFill>
                <a:latin typeface="+mn-lt"/>
                <a:ea typeface="+mn-ea"/>
                <a:cs typeface="+mn-cs"/>
              </a:defRPr>
            </a:lvl1pPr>
            <a:lvl2pPr marL="457200" indent="0" algn="ctr" rtl="0" eaLnBrk="1" fontAlgn="base" hangingPunct="1">
              <a:spcBef>
                <a:spcPct val="20000"/>
              </a:spcBef>
              <a:spcAft>
                <a:spcPct val="0"/>
              </a:spcAft>
              <a:buNone/>
              <a:defRPr sz="2800">
                <a:solidFill>
                  <a:schemeClr val="accent2"/>
                </a:solidFill>
                <a:latin typeface="+mn-lt"/>
              </a:defRPr>
            </a:lvl2pPr>
            <a:lvl3pPr marL="914400" indent="0" algn="ctr" rtl="0" eaLnBrk="1" fontAlgn="base" hangingPunct="1">
              <a:spcBef>
                <a:spcPct val="20000"/>
              </a:spcBef>
              <a:spcAft>
                <a:spcPct val="0"/>
              </a:spcAft>
              <a:buNone/>
              <a:defRPr sz="2400">
                <a:solidFill>
                  <a:schemeClr val="accent2"/>
                </a:solidFill>
                <a:latin typeface="+mn-lt"/>
              </a:defRPr>
            </a:lvl3pPr>
            <a:lvl4pPr marL="1371600" indent="0" algn="ctr" rtl="0" eaLnBrk="1" fontAlgn="base" hangingPunct="1">
              <a:spcBef>
                <a:spcPct val="20000"/>
              </a:spcBef>
              <a:spcAft>
                <a:spcPct val="0"/>
              </a:spcAft>
              <a:buNone/>
              <a:defRPr sz="2000">
                <a:solidFill>
                  <a:schemeClr val="accent2"/>
                </a:solidFill>
                <a:latin typeface="+mn-lt"/>
              </a:defRPr>
            </a:lvl4pPr>
            <a:lvl5pPr marL="1828800" indent="0" algn="ctr" rtl="0" eaLnBrk="1" fontAlgn="base" hangingPunct="1">
              <a:spcBef>
                <a:spcPct val="20000"/>
              </a:spcBef>
              <a:spcAft>
                <a:spcPct val="0"/>
              </a:spcAft>
              <a:buNone/>
              <a:defRPr sz="2000">
                <a:solidFill>
                  <a:schemeClr val="accent2"/>
                </a:solidFill>
                <a:latin typeface="+mn-lt"/>
              </a:defRPr>
            </a:lvl5pPr>
            <a:lvl6pPr marL="2286000" indent="0" algn="ctr" rtl="0" eaLnBrk="1" fontAlgn="base" hangingPunct="1">
              <a:spcBef>
                <a:spcPct val="20000"/>
              </a:spcBef>
              <a:spcAft>
                <a:spcPct val="0"/>
              </a:spcAft>
              <a:buNone/>
              <a:defRPr sz="2000">
                <a:solidFill>
                  <a:schemeClr val="accent2"/>
                </a:solidFill>
                <a:latin typeface="+mn-lt"/>
              </a:defRPr>
            </a:lvl6pPr>
            <a:lvl7pPr marL="2743200" indent="0" algn="ctr" rtl="0" eaLnBrk="1" fontAlgn="base" hangingPunct="1">
              <a:spcBef>
                <a:spcPct val="20000"/>
              </a:spcBef>
              <a:spcAft>
                <a:spcPct val="0"/>
              </a:spcAft>
              <a:buNone/>
              <a:defRPr sz="2000">
                <a:solidFill>
                  <a:schemeClr val="accent2"/>
                </a:solidFill>
                <a:latin typeface="+mn-lt"/>
              </a:defRPr>
            </a:lvl7pPr>
            <a:lvl8pPr marL="3200400" indent="0" algn="ctr" rtl="0" eaLnBrk="1" fontAlgn="base" hangingPunct="1">
              <a:spcBef>
                <a:spcPct val="20000"/>
              </a:spcBef>
              <a:spcAft>
                <a:spcPct val="0"/>
              </a:spcAft>
              <a:buNone/>
              <a:defRPr sz="2000">
                <a:solidFill>
                  <a:schemeClr val="accent2"/>
                </a:solidFill>
                <a:latin typeface="+mn-lt"/>
              </a:defRPr>
            </a:lvl8pPr>
            <a:lvl9pPr marL="3657600" indent="0" algn="ctr" rtl="0" eaLnBrk="1" fontAlgn="base" hangingPunct="1">
              <a:spcBef>
                <a:spcPct val="20000"/>
              </a:spcBef>
              <a:spcAft>
                <a:spcPct val="0"/>
              </a:spcAft>
              <a:buNone/>
              <a:defRPr sz="2000">
                <a:solidFill>
                  <a:schemeClr val="accent2"/>
                </a:solidFill>
                <a:latin typeface="+mn-lt"/>
              </a:defRPr>
            </a:lvl9pPr>
          </a:lstStyle>
          <a:p>
            <a:r>
              <a:rPr lang="en-US" sz="2400" dirty="0" smtClean="0">
                <a:latin typeface="Arial" charset="0"/>
                <a:cs typeface="Arial" charset="0"/>
              </a:rPr>
              <a:t>Pam Ludwig</a:t>
            </a:r>
          </a:p>
          <a:p>
            <a:r>
              <a:rPr lang="en-US" sz="2400" dirty="0" smtClean="0">
                <a:latin typeface="Arial" charset="0"/>
                <a:cs typeface="Arial" charset="0"/>
              </a:rPr>
              <a:t>Jan </a:t>
            </a:r>
            <a:r>
              <a:rPr lang="en-US" sz="2400" dirty="0">
                <a:latin typeface="Arial" charset="0"/>
                <a:cs typeface="Arial" charset="0"/>
              </a:rPr>
              <a:t>O’Malley</a:t>
            </a:r>
            <a:br>
              <a:rPr lang="en-US" sz="2400" dirty="0">
                <a:latin typeface="Arial" charset="0"/>
                <a:cs typeface="Arial" charset="0"/>
              </a:rPr>
            </a:br>
            <a:r>
              <a:rPr lang="en-US" sz="2400" dirty="0" smtClean="0">
                <a:latin typeface="Arial" charset="0"/>
                <a:cs typeface="Arial" charset="0"/>
              </a:rPr>
              <a:t>Omalley_Jan@bah.com</a:t>
            </a:r>
            <a:endParaRPr lang="en-US" sz="2400" b="1" dirty="0" smtClean="0">
              <a:solidFill>
                <a:srgbClr val="333399"/>
              </a:solidFill>
            </a:endParaRPr>
          </a:p>
          <a:p>
            <a:endParaRPr lang="en-US" sz="2400" b="1" dirty="0">
              <a:solidFill>
                <a:srgbClr val="333399"/>
              </a:solidFill>
            </a:endParaRPr>
          </a:p>
        </p:txBody>
      </p:sp>
    </p:spTree>
    <p:extLst>
      <p:ext uri="{BB962C8B-B14F-4D97-AF65-F5344CB8AC3E}">
        <p14:creationId xmlns:p14="http://schemas.microsoft.com/office/powerpoint/2010/main" val="407363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723900" y="63500"/>
            <a:ext cx="8262938" cy="715963"/>
          </a:xfrm>
        </p:spPr>
        <p:txBody>
          <a:bodyPr>
            <a:normAutofit/>
          </a:bodyPr>
          <a:lstStyle/>
          <a:p>
            <a:pPr>
              <a:defRPr/>
            </a:pPr>
            <a:r>
              <a:rPr lang="en-US" dirty="0" smtClean="0"/>
              <a:t>Data Services for an Effective Enterprise SOA</a:t>
            </a:r>
          </a:p>
        </p:txBody>
      </p:sp>
      <p:sp>
        <p:nvSpPr>
          <p:cNvPr id="9219" name="Slide Number Placeholder 11"/>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491A19D-37C3-4E45-AF68-EB1BD00B17A8}" type="slidenum">
              <a:rPr lang="en-US"/>
              <a:pPr eaLnBrk="1" hangingPunct="1"/>
              <a:t>10</a:t>
            </a:fld>
            <a:endParaRPr lang="en-US" dirty="0"/>
          </a:p>
        </p:txBody>
      </p:sp>
      <p:sp>
        <p:nvSpPr>
          <p:cNvPr id="9220" name="Line 12"/>
          <p:cNvSpPr>
            <a:spLocks noChangeShapeType="1"/>
          </p:cNvSpPr>
          <p:nvPr/>
        </p:nvSpPr>
        <p:spPr bwMode="auto">
          <a:xfrm flipV="1">
            <a:off x="1143000" y="5867400"/>
            <a:ext cx="781685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9221" name="Group 10"/>
          <p:cNvGrpSpPr>
            <a:grpSpLocks/>
          </p:cNvGrpSpPr>
          <p:nvPr/>
        </p:nvGrpSpPr>
        <p:grpSpPr bwMode="auto">
          <a:xfrm>
            <a:off x="457200" y="5943600"/>
            <a:ext cx="557213" cy="246063"/>
            <a:chOff x="52387" y="5983287"/>
            <a:chExt cx="663575" cy="241300"/>
          </a:xfrm>
        </p:grpSpPr>
        <p:sp>
          <p:nvSpPr>
            <p:cNvPr id="9227" name="Rectangle 10"/>
            <p:cNvSpPr>
              <a:spLocks noChangeArrowheads="1"/>
            </p:cNvSpPr>
            <p:nvPr/>
          </p:nvSpPr>
          <p:spPr bwMode="auto">
            <a:xfrm>
              <a:off x="52387" y="5983287"/>
              <a:ext cx="663575" cy="88900"/>
            </a:xfrm>
            <a:prstGeom prst="rect">
              <a:avLst/>
            </a:prstGeom>
            <a:solidFill>
              <a:schemeClr val="accent1"/>
            </a:solidFill>
            <a:ln w="9525">
              <a:solidFill>
                <a:schemeClr val="tx1"/>
              </a:solidFill>
              <a:miter lim="800000"/>
              <a:headEnd/>
              <a:tailEnd/>
            </a:ln>
          </p:spPr>
          <p:txBody>
            <a:bodyPr wrap="none" anchor="ctr"/>
            <a:lstStyle/>
            <a:p>
              <a:pPr defTabSz="457200"/>
              <a:endParaRPr lang="en-US" dirty="0">
                <a:solidFill>
                  <a:schemeClr val="bg1"/>
                </a:solidFill>
              </a:endParaRPr>
            </a:p>
          </p:txBody>
        </p:sp>
        <p:sp>
          <p:nvSpPr>
            <p:cNvPr id="9228" name="Rectangle 11"/>
            <p:cNvSpPr>
              <a:spLocks noChangeArrowheads="1"/>
            </p:cNvSpPr>
            <p:nvPr/>
          </p:nvSpPr>
          <p:spPr bwMode="auto">
            <a:xfrm>
              <a:off x="52387" y="6135687"/>
              <a:ext cx="663575" cy="88900"/>
            </a:xfrm>
            <a:prstGeom prst="rect">
              <a:avLst/>
            </a:prstGeom>
            <a:solidFill>
              <a:schemeClr val="accent1"/>
            </a:solidFill>
            <a:ln w="9525">
              <a:solidFill>
                <a:schemeClr val="tx1"/>
              </a:solidFill>
              <a:miter lim="800000"/>
              <a:headEnd/>
              <a:tailEnd/>
            </a:ln>
          </p:spPr>
          <p:txBody>
            <a:bodyPr wrap="none" anchor="ctr"/>
            <a:lstStyle/>
            <a:p>
              <a:pPr defTabSz="457200"/>
              <a:endParaRPr lang="en-US" dirty="0">
                <a:solidFill>
                  <a:schemeClr val="bg1"/>
                </a:solidFill>
              </a:endParaRPr>
            </a:p>
          </p:txBody>
        </p:sp>
      </p:grpSp>
      <p:sp>
        <p:nvSpPr>
          <p:cNvPr id="9222" name="AutoShape 13"/>
          <p:cNvSpPr>
            <a:spLocks noChangeArrowheads="1"/>
          </p:cNvSpPr>
          <p:nvPr/>
        </p:nvSpPr>
        <p:spPr bwMode="auto">
          <a:xfrm>
            <a:off x="457200" y="2819400"/>
            <a:ext cx="533400" cy="533400"/>
          </a:xfrm>
          <a:prstGeom prst="plus">
            <a:avLst>
              <a:gd name="adj" fmla="val 44356"/>
            </a:avLst>
          </a:prstGeom>
          <a:solidFill>
            <a:schemeClr val="accent1"/>
          </a:solidFill>
          <a:ln w="9525">
            <a:solidFill>
              <a:schemeClr val="tx1"/>
            </a:solidFill>
            <a:miter lim="800000"/>
            <a:headEnd/>
            <a:tailEnd/>
          </a:ln>
        </p:spPr>
        <p:txBody>
          <a:bodyPr wrap="none" anchor="ctr"/>
          <a:lstStyle/>
          <a:p>
            <a:pPr defTabSz="457200"/>
            <a:endParaRPr lang="en-US" dirty="0">
              <a:solidFill>
                <a:schemeClr val="bg1"/>
              </a:solidFill>
            </a:endParaRPr>
          </a:p>
        </p:txBody>
      </p:sp>
      <p:sp>
        <p:nvSpPr>
          <p:cNvPr id="9223" name="Text Box 18"/>
          <p:cNvSpPr txBox="1">
            <a:spLocks noChangeArrowheads="1"/>
          </p:cNvSpPr>
          <p:nvPr/>
        </p:nvSpPr>
        <p:spPr bwMode="auto">
          <a:xfrm>
            <a:off x="3124200" y="5867400"/>
            <a:ext cx="636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dirty="0">
                <a:solidFill>
                  <a:srgbClr val="FF6600"/>
                </a:solidFill>
              </a:rPr>
              <a:t>Reduced Total Cost of Ownership</a:t>
            </a:r>
          </a:p>
        </p:txBody>
      </p:sp>
      <p:sp>
        <p:nvSpPr>
          <p:cNvPr id="9224" name="Rectangle 8"/>
          <p:cNvSpPr>
            <a:spLocks noChangeArrowheads="1"/>
          </p:cNvSpPr>
          <p:nvPr/>
        </p:nvSpPr>
        <p:spPr bwMode="auto">
          <a:xfrm>
            <a:off x="228600" y="7620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ctr" defTabSz="457200" eaLnBrk="0" hangingPunct="0">
              <a:lnSpc>
                <a:spcPct val="90000"/>
              </a:lnSpc>
            </a:pPr>
            <a:r>
              <a:rPr lang="en-US" sz="1600" b="1" i="1" dirty="0">
                <a:solidFill>
                  <a:srgbClr val="006600"/>
                </a:solidFill>
              </a:rPr>
              <a:t>CIO-G/6 provides </a:t>
            </a:r>
            <a:r>
              <a:rPr lang="en-US" sz="1600" b="1" i="1" dirty="0" smtClean="0">
                <a:solidFill>
                  <a:srgbClr val="006600"/>
                </a:solidFill>
              </a:rPr>
              <a:t>DSL-A </a:t>
            </a:r>
            <a:r>
              <a:rPr lang="en-US" sz="1600" b="1" i="1" dirty="0">
                <a:solidFill>
                  <a:srgbClr val="006600"/>
                </a:solidFill>
              </a:rPr>
              <a:t>as the standards and guidance to the Army for data services</a:t>
            </a:r>
          </a:p>
        </p:txBody>
      </p:sp>
      <p:pic>
        <p:nvPicPr>
          <p:cNvPr id="9225" name="Picture 13" descr="adsl_slide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4676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AutoShape 13"/>
          <p:cNvSpPr>
            <a:spLocks noChangeArrowheads="1"/>
          </p:cNvSpPr>
          <p:nvPr/>
        </p:nvSpPr>
        <p:spPr bwMode="auto">
          <a:xfrm>
            <a:off x="457200" y="4191000"/>
            <a:ext cx="533400" cy="533400"/>
          </a:xfrm>
          <a:prstGeom prst="plus">
            <a:avLst>
              <a:gd name="adj" fmla="val 44356"/>
            </a:avLst>
          </a:prstGeom>
          <a:solidFill>
            <a:schemeClr val="accent1"/>
          </a:solidFill>
          <a:ln w="9525">
            <a:solidFill>
              <a:schemeClr val="tx1"/>
            </a:solidFill>
            <a:miter lim="800000"/>
            <a:headEnd/>
            <a:tailEnd/>
          </a:ln>
        </p:spPr>
        <p:txBody>
          <a:bodyPr wrap="none" anchor="ctr"/>
          <a:lstStyle/>
          <a:p>
            <a:pPr defTabSz="457200"/>
            <a:endParaRPr lang="en-US" dirty="0">
              <a:solidFill>
                <a:schemeClr val="bg1"/>
              </a:solidFill>
            </a:endParaRPr>
          </a:p>
        </p:txBody>
      </p:sp>
    </p:spTree>
    <p:extLst>
      <p:ext uri="{BB962C8B-B14F-4D97-AF65-F5344CB8AC3E}">
        <p14:creationId xmlns:p14="http://schemas.microsoft.com/office/powerpoint/2010/main" val="279915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100647" y="2037308"/>
            <a:ext cx="8935849" cy="3840320"/>
            <a:chOff x="100647" y="1414464"/>
            <a:chExt cx="8935849" cy="3840320"/>
          </a:xfrm>
        </p:grpSpPr>
        <p:sp>
          <p:nvSpPr>
            <p:cNvPr id="157698" name="AutoShape 45"/>
            <p:cNvSpPr>
              <a:spLocks noChangeArrowheads="1"/>
            </p:cNvSpPr>
            <p:nvPr/>
          </p:nvSpPr>
          <p:spPr bwMode="auto">
            <a:xfrm>
              <a:off x="100647" y="1414464"/>
              <a:ext cx="8935849" cy="3538537"/>
            </a:xfrm>
            <a:prstGeom prst="roundRect">
              <a:avLst>
                <a:gd name="adj" fmla="val 6458"/>
              </a:avLst>
            </a:prstGeom>
            <a:solidFill>
              <a:srgbClr val="EAEAEA"/>
            </a:solidFill>
            <a:ln w="12700" algn="ctr">
              <a:solidFill>
                <a:srgbClr val="3333FF"/>
              </a:solidFill>
              <a:round/>
              <a:headEnd/>
              <a:tailEnd/>
            </a:ln>
          </p:spPr>
          <p:txBody>
            <a:bodyPr wrap="none" lIns="45720" rIns="45720"/>
            <a:lstStyle/>
            <a:p>
              <a:pPr algn="l" eaLnBrk="0" hangingPunct="0"/>
              <a:endParaRPr lang="en-US" sz="1200" b="1" dirty="0">
                <a:latin typeface="Helvetica" pitchFamily="34" charset="0"/>
              </a:endParaRPr>
            </a:p>
          </p:txBody>
        </p:sp>
        <p:sp>
          <p:nvSpPr>
            <p:cNvPr id="157699" name="Text Box 46"/>
            <p:cNvSpPr txBox="1">
              <a:spLocks noChangeArrowheads="1"/>
            </p:cNvSpPr>
            <p:nvPr/>
          </p:nvSpPr>
          <p:spPr bwMode="auto">
            <a:xfrm rot="-5400000">
              <a:off x="-728709" y="3030637"/>
              <a:ext cx="1981200" cy="307777"/>
            </a:xfrm>
            <a:prstGeom prst="rect">
              <a:avLst/>
            </a:prstGeom>
            <a:noFill/>
            <a:ln w="9525" algn="ctr">
              <a:noFill/>
              <a:miter lim="800000"/>
              <a:headEnd/>
              <a:tailEnd/>
            </a:ln>
          </p:spPr>
          <p:txBody>
            <a:bodyPr lIns="45720" rIns="45720">
              <a:spAutoFit/>
            </a:bodyPr>
            <a:lstStyle/>
            <a:p>
              <a:pPr eaLnBrk="0" hangingPunct="0"/>
              <a:r>
                <a:rPr lang="en-US" sz="1400" b="1" dirty="0" smtClean="0"/>
                <a:t>DSL-A </a:t>
              </a:r>
              <a:r>
                <a:rPr lang="en-US" sz="1400" b="1" dirty="0"/>
                <a:t>SERVICES</a:t>
              </a:r>
            </a:p>
          </p:txBody>
        </p:sp>
        <p:sp>
          <p:nvSpPr>
            <p:cNvPr id="157700" name="AutoShape 82"/>
            <p:cNvSpPr>
              <a:spLocks noChangeArrowheads="1"/>
            </p:cNvSpPr>
            <p:nvPr/>
          </p:nvSpPr>
          <p:spPr bwMode="auto">
            <a:xfrm rot="-5400000">
              <a:off x="5214758" y="2545720"/>
              <a:ext cx="3354388" cy="1266498"/>
            </a:xfrm>
            <a:prstGeom prst="roundRect">
              <a:avLst>
                <a:gd name="adj" fmla="val 16667"/>
              </a:avLst>
            </a:prstGeom>
            <a:solidFill>
              <a:srgbClr val="003300"/>
            </a:solidFill>
            <a:ln w="9525" algn="ctr">
              <a:solidFill>
                <a:srgbClr val="C0C0C0"/>
              </a:solidFill>
              <a:round/>
              <a:headEnd/>
              <a:tailEnd/>
            </a:ln>
          </p:spPr>
          <p:txBody>
            <a:bodyPr wrap="none" tIns="0"/>
            <a:lstStyle/>
            <a:p>
              <a:r>
                <a:rPr lang="en-US" sz="1200" b="1" dirty="0">
                  <a:solidFill>
                    <a:schemeClr val="bg1"/>
                  </a:solidFill>
                </a:rPr>
                <a:t>Data Management</a:t>
              </a:r>
            </a:p>
          </p:txBody>
        </p:sp>
        <p:sp>
          <p:nvSpPr>
            <p:cNvPr id="157701" name="AutoShape 85"/>
            <p:cNvSpPr>
              <a:spLocks noChangeArrowheads="1"/>
            </p:cNvSpPr>
            <p:nvPr/>
          </p:nvSpPr>
          <p:spPr bwMode="auto">
            <a:xfrm>
              <a:off x="6581190" y="1629800"/>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Data Access </a:t>
              </a:r>
              <a:r>
                <a:rPr lang="en-US" sz="900" dirty="0" smtClean="0"/>
                <a:t>Audit</a:t>
              </a:r>
              <a:endParaRPr lang="en-US" sz="900" dirty="0"/>
            </a:p>
          </p:txBody>
        </p:sp>
        <p:sp>
          <p:nvSpPr>
            <p:cNvPr id="157702" name="AutoShape 89"/>
            <p:cNvSpPr>
              <a:spLocks noChangeArrowheads="1"/>
            </p:cNvSpPr>
            <p:nvPr/>
          </p:nvSpPr>
          <p:spPr bwMode="auto">
            <a:xfrm>
              <a:off x="6581190" y="2093594"/>
              <a:ext cx="844332" cy="365760"/>
            </a:xfrm>
            <a:prstGeom prst="roundRect">
              <a:avLst>
                <a:gd name="adj" fmla="val 16667"/>
              </a:avLst>
            </a:prstGeom>
            <a:solidFill>
              <a:schemeClr val="bg1"/>
            </a:solidFill>
            <a:ln w="19050" algn="ctr">
              <a:solidFill>
                <a:srgbClr val="6990C9"/>
              </a:solidFill>
              <a:round/>
              <a:headEnd/>
              <a:tailEnd/>
            </a:ln>
          </p:spPr>
          <p:txBody>
            <a:bodyPr lIns="0" rIns="0" anchor="ctr"/>
            <a:lstStyle/>
            <a:p>
              <a:pPr algn="ctr"/>
              <a:r>
                <a:rPr lang="en-US" sz="900" dirty="0"/>
                <a:t>Data Pedigree </a:t>
              </a:r>
              <a:r>
                <a:rPr lang="en-US" sz="900" dirty="0" smtClean="0"/>
                <a:t>Audit</a:t>
              </a:r>
              <a:endParaRPr lang="en-US" sz="900" dirty="0"/>
            </a:p>
          </p:txBody>
        </p:sp>
        <p:sp>
          <p:nvSpPr>
            <p:cNvPr id="157703" name="AutoShape 93"/>
            <p:cNvSpPr>
              <a:spLocks noChangeArrowheads="1"/>
            </p:cNvSpPr>
            <p:nvPr/>
          </p:nvSpPr>
          <p:spPr bwMode="auto">
            <a:xfrm>
              <a:off x="6581190" y="2557388"/>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License </a:t>
              </a:r>
              <a:r>
                <a:rPr lang="en-US" sz="900" dirty="0" smtClean="0"/>
                <a:t>Inventory</a:t>
              </a:r>
              <a:endParaRPr lang="en-US" sz="900" dirty="0"/>
            </a:p>
          </p:txBody>
        </p:sp>
        <p:sp>
          <p:nvSpPr>
            <p:cNvPr id="157704" name="AutoShape 97"/>
            <p:cNvSpPr>
              <a:spLocks noChangeArrowheads="1"/>
            </p:cNvSpPr>
            <p:nvPr/>
          </p:nvSpPr>
          <p:spPr bwMode="auto">
            <a:xfrm>
              <a:off x="6581190" y="3021182"/>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Data </a:t>
              </a:r>
              <a:r>
                <a:rPr lang="en-US" sz="900" dirty="0" smtClean="0"/>
                <a:t>Archive</a:t>
              </a:r>
              <a:endParaRPr lang="en-US" sz="900" dirty="0"/>
            </a:p>
          </p:txBody>
        </p:sp>
        <p:sp>
          <p:nvSpPr>
            <p:cNvPr id="157705" name="AutoShape 101"/>
            <p:cNvSpPr>
              <a:spLocks noChangeArrowheads="1"/>
            </p:cNvSpPr>
            <p:nvPr/>
          </p:nvSpPr>
          <p:spPr bwMode="auto">
            <a:xfrm>
              <a:off x="6581190" y="3484976"/>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Data </a:t>
              </a:r>
              <a:r>
                <a:rPr lang="en-US" sz="900" dirty="0" smtClean="0"/>
                <a:t>Report</a:t>
              </a:r>
              <a:endParaRPr lang="en-US" sz="900" dirty="0"/>
            </a:p>
          </p:txBody>
        </p:sp>
        <p:sp>
          <p:nvSpPr>
            <p:cNvPr id="157706" name="AutoShape 101"/>
            <p:cNvSpPr>
              <a:spLocks noChangeArrowheads="1"/>
            </p:cNvSpPr>
            <p:nvPr/>
          </p:nvSpPr>
          <p:spPr bwMode="auto">
            <a:xfrm>
              <a:off x="6581190" y="3948770"/>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Analyze </a:t>
              </a:r>
              <a:r>
                <a:rPr lang="en-US" sz="900" dirty="0" smtClean="0"/>
                <a:t>Content</a:t>
              </a:r>
              <a:endParaRPr lang="en-US" sz="900" dirty="0"/>
            </a:p>
          </p:txBody>
        </p:sp>
        <p:sp>
          <p:nvSpPr>
            <p:cNvPr id="157707" name="AutoShape 68"/>
            <p:cNvSpPr>
              <a:spLocks noChangeArrowheads="1"/>
            </p:cNvSpPr>
            <p:nvPr/>
          </p:nvSpPr>
          <p:spPr bwMode="auto">
            <a:xfrm rot="-5400000">
              <a:off x="6617580" y="2545720"/>
              <a:ext cx="3354388" cy="1266498"/>
            </a:xfrm>
            <a:prstGeom prst="roundRect">
              <a:avLst>
                <a:gd name="adj" fmla="val 16667"/>
              </a:avLst>
            </a:prstGeom>
            <a:solidFill>
              <a:srgbClr val="808080"/>
            </a:solidFill>
            <a:ln w="9525" algn="ctr">
              <a:solidFill>
                <a:srgbClr val="C0C0C0"/>
              </a:solidFill>
              <a:round/>
              <a:headEnd/>
              <a:tailEnd/>
            </a:ln>
          </p:spPr>
          <p:txBody>
            <a:bodyPr wrap="none" tIns="0"/>
            <a:lstStyle/>
            <a:p>
              <a:r>
                <a:rPr lang="en-US" sz="1200" b="1" dirty="0">
                  <a:solidFill>
                    <a:schemeClr val="bg1"/>
                  </a:solidFill>
                </a:rPr>
                <a:t>Data Governance</a:t>
              </a:r>
            </a:p>
          </p:txBody>
        </p:sp>
        <p:sp>
          <p:nvSpPr>
            <p:cNvPr id="157708" name="AutoShape 70"/>
            <p:cNvSpPr>
              <a:spLocks noChangeArrowheads="1"/>
            </p:cNvSpPr>
            <p:nvPr/>
          </p:nvSpPr>
          <p:spPr bwMode="auto">
            <a:xfrm>
              <a:off x="7973752" y="3429562"/>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Artifact</a:t>
              </a:r>
            </a:p>
            <a:p>
              <a:pPr algn="ctr"/>
              <a:r>
                <a:rPr lang="en-US" sz="900" dirty="0"/>
                <a:t>Certification</a:t>
              </a:r>
            </a:p>
          </p:txBody>
        </p:sp>
        <p:sp>
          <p:nvSpPr>
            <p:cNvPr id="157709" name="AutoShape 75"/>
            <p:cNvSpPr>
              <a:spLocks noChangeArrowheads="1"/>
            </p:cNvSpPr>
            <p:nvPr/>
          </p:nvSpPr>
          <p:spPr bwMode="auto">
            <a:xfrm>
              <a:off x="7973752" y="2624681"/>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Artifact</a:t>
              </a:r>
            </a:p>
            <a:p>
              <a:pPr algn="ctr"/>
              <a:r>
                <a:rPr lang="en-US" sz="900" dirty="0"/>
                <a:t>Management</a:t>
              </a:r>
            </a:p>
          </p:txBody>
        </p:sp>
        <p:sp>
          <p:nvSpPr>
            <p:cNvPr id="157710" name="AutoShape 79"/>
            <p:cNvSpPr>
              <a:spLocks noChangeArrowheads="1"/>
            </p:cNvSpPr>
            <p:nvPr/>
          </p:nvSpPr>
          <p:spPr bwMode="auto">
            <a:xfrm>
              <a:off x="7973752" y="1819800"/>
              <a:ext cx="844332" cy="365760"/>
            </a:xfrm>
            <a:prstGeom prst="roundRect">
              <a:avLst>
                <a:gd name="adj" fmla="val 16667"/>
              </a:avLst>
            </a:prstGeom>
            <a:solidFill>
              <a:schemeClr val="bg1"/>
            </a:solidFill>
            <a:ln w="19050">
              <a:solidFill>
                <a:srgbClr val="6990C9"/>
              </a:solidFill>
              <a:round/>
              <a:headEnd/>
              <a:tailEnd/>
            </a:ln>
          </p:spPr>
          <p:txBody>
            <a:bodyPr wrap="none" lIns="45720" rIns="45720" anchor="ctr"/>
            <a:lstStyle/>
            <a:p>
              <a:pPr algn="ctr"/>
              <a:r>
                <a:rPr lang="en-US" sz="900" dirty="0"/>
                <a:t>Namespace</a:t>
              </a:r>
            </a:p>
            <a:p>
              <a:pPr algn="ctr"/>
              <a:r>
                <a:rPr lang="en-US" sz="900" dirty="0"/>
                <a:t>Management</a:t>
              </a:r>
            </a:p>
          </p:txBody>
        </p:sp>
        <p:sp>
          <p:nvSpPr>
            <p:cNvPr id="157712" name="AutoShape 483"/>
            <p:cNvSpPr>
              <a:spLocks noChangeArrowheads="1"/>
            </p:cNvSpPr>
            <p:nvPr/>
          </p:nvSpPr>
          <p:spPr bwMode="auto">
            <a:xfrm rot="-5400000">
              <a:off x="1006289" y="2545720"/>
              <a:ext cx="3354388" cy="1266498"/>
            </a:xfrm>
            <a:prstGeom prst="roundRect">
              <a:avLst>
                <a:gd name="adj" fmla="val 16667"/>
              </a:avLst>
            </a:prstGeom>
            <a:solidFill>
              <a:srgbClr val="003300"/>
            </a:solidFill>
            <a:ln w="9525" algn="ctr">
              <a:solidFill>
                <a:srgbClr val="C0C0C0"/>
              </a:solidFill>
              <a:round/>
              <a:headEnd/>
              <a:tailEnd/>
            </a:ln>
          </p:spPr>
          <p:txBody>
            <a:bodyPr wrap="none" tIns="0"/>
            <a:lstStyle/>
            <a:p>
              <a:r>
                <a:rPr lang="en-US" sz="1200" b="1" dirty="0">
                  <a:solidFill>
                    <a:schemeClr val="bg1"/>
                  </a:solidFill>
                </a:rPr>
                <a:t>Data Retrieve</a:t>
              </a:r>
            </a:p>
          </p:txBody>
        </p:sp>
        <p:sp>
          <p:nvSpPr>
            <p:cNvPr id="157715" name="AutoShape 241"/>
            <p:cNvSpPr>
              <a:spLocks noChangeArrowheads="1"/>
            </p:cNvSpPr>
            <p:nvPr/>
          </p:nvSpPr>
          <p:spPr bwMode="auto">
            <a:xfrm>
              <a:off x="2350735" y="3022070"/>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Subscription</a:t>
              </a:r>
              <a:endParaRPr lang="en-US" sz="900" dirty="0"/>
            </a:p>
          </p:txBody>
        </p:sp>
        <p:sp>
          <p:nvSpPr>
            <p:cNvPr id="157716" name="AutoShape 382"/>
            <p:cNvSpPr>
              <a:spLocks noChangeArrowheads="1"/>
            </p:cNvSpPr>
            <p:nvPr/>
          </p:nvSpPr>
          <p:spPr bwMode="auto">
            <a:xfrm>
              <a:off x="2350735" y="2264919"/>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Data</a:t>
              </a:r>
            </a:p>
            <a:p>
              <a:pPr algn="ctr"/>
              <a:r>
                <a:rPr lang="en-US" sz="900" dirty="0"/>
                <a:t>Access</a:t>
              </a:r>
            </a:p>
          </p:txBody>
        </p:sp>
        <p:sp>
          <p:nvSpPr>
            <p:cNvPr id="157717" name="AutoShape 104"/>
            <p:cNvSpPr>
              <a:spLocks noChangeArrowheads="1"/>
            </p:cNvSpPr>
            <p:nvPr/>
          </p:nvSpPr>
          <p:spPr bwMode="auto">
            <a:xfrm rot="-5400000">
              <a:off x="3811934" y="2545720"/>
              <a:ext cx="3354388" cy="1266498"/>
            </a:xfrm>
            <a:prstGeom prst="roundRect">
              <a:avLst>
                <a:gd name="adj" fmla="val 16667"/>
              </a:avLst>
            </a:prstGeom>
            <a:solidFill>
              <a:srgbClr val="003300"/>
            </a:solidFill>
            <a:ln w="9525" algn="ctr">
              <a:solidFill>
                <a:srgbClr val="C0C0C0"/>
              </a:solidFill>
              <a:round/>
              <a:headEnd/>
              <a:tailEnd/>
            </a:ln>
          </p:spPr>
          <p:txBody>
            <a:bodyPr wrap="none" tIns="0"/>
            <a:lstStyle/>
            <a:p>
              <a:r>
                <a:rPr lang="en-US" sz="1200" b="1" dirty="0">
                  <a:solidFill>
                    <a:schemeClr val="bg1"/>
                  </a:solidFill>
                </a:rPr>
                <a:t>Data Transform</a:t>
              </a:r>
            </a:p>
          </p:txBody>
        </p:sp>
        <p:sp>
          <p:nvSpPr>
            <p:cNvPr id="157719" name="AutoShape 171"/>
            <p:cNvSpPr>
              <a:spLocks noChangeArrowheads="1"/>
            </p:cNvSpPr>
            <p:nvPr/>
          </p:nvSpPr>
          <p:spPr bwMode="auto">
            <a:xfrm>
              <a:off x="5157845" y="1855425"/>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Data</a:t>
              </a:r>
            </a:p>
            <a:p>
              <a:pPr algn="ctr"/>
              <a:r>
                <a:rPr lang="en-US" sz="900" dirty="0"/>
                <a:t>Mediation</a:t>
              </a:r>
            </a:p>
          </p:txBody>
        </p:sp>
        <p:sp>
          <p:nvSpPr>
            <p:cNvPr id="157720" name="AutoShape 392"/>
            <p:cNvSpPr>
              <a:spLocks noChangeArrowheads="1"/>
            </p:cNvSpPr>
            <p:nvPr/>
          </p:nvSpPr>
          <p:spPr bwMode="auto">
            <a:xfrm>
              <a:off x="5176902" y="3283431"/>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View </a:t>
              </a:r>
            </a:p>
            <a:p>
              <a:pPr algn="ctr"/>
              <a:r>
                <a:rPr lang="en-US" sz="900" dirty="0" smtClean="0"/>
                <a:t>Data</a:t>
              </a:r>
              <a:endParaRPr lang="en-US" sz="900" dirty="0"/>
            </a:p>
          </p:txBody>
        </p:sp>
        <p:sp>
          <p:nvSpPr>
            <p:cNvPr id="157721" name="AutoShape 392"/>
            <p:cNvSpPr>
              <a:spLocks noChangeArrowheads="1"/>
            </p:cNvSpPr>
            <p:nvPr/>
          </p:nvSpPr>
          <p:spPr bwMode="auto">
            <a:xfrm>
              <a:off x="5176902" y="2569428"/>
              <a:ext cx="844332" cy="365760"/>
            </a:xfrm>
            <a:prstGeom prst="roundRect">
              <a:avLst>
                <a:gd name="adj" fmla="val 16667"/>
              </a:avLst>
            </a:prstGeom>
            <a:solidFill>
              <a:schemeClr val="bg1"/>
            </a:solidFill>
            <a:ln w="19050" algn="ctr">
              <a:solidFill>
                <a:srgbClr val="6990C9"/>
              </a:solidFill>
              <a:round/>
              <a:headEnd/>
              <a:tailEnd/>
            </a:ln>
          </p:spPr>
          <p:txBody>
            <a:bodyPr lIns="45720" rIns="45720" anchor="ctr"/>
            <a:lstStyle/>
            <a:p>
              <a:pPr algn="ctr"/>
              <a:r>
                <a:rPr lang="en-US" sz="900" dirty="0"/>
                <a:t>Data </a:t>
              </a:r>
              <a:r>
                <a:rPr lang="en-US" sz="900" dirty="0" smtClean="0"/>
                <a:t>Integration</a:t>
              </a:r>
              <a:endParaRPr lang="en-US" sz="900" dirty="0"/>
            </a:p>
          </p:txBody>
        </p:sp>
        <p:sp>
          <p:nvSpPr>
            <p:cNvPr id="157722" name="AutoShape 480"/>
            <p:cNvSpPr>
              <a:spLocks noChangeArrowheads="1"/>
            </p:cNvSpPr>
            <p:nvPr/>
          </p:nvSpPr>
          <p:spPr bwMode="auto">
            <a:xfrm rot="-5400000">
              <a:off x="2409112" y="2545720"/>
              <a:ext cx="3354388" cy="1266498"/>
            </a:xfrm>
            <a:prstGeom prst="roundRect">
              <a:avLst>
                <a:gd name="adj" fmla="val 16667"/>
              </a:avLst>
            </a:prstGeom>
            <a:solidFill>
              <a:srgbClr val="003300"/>
            </a:solidFill>
            <a:ln w="9525" algn="ctr">
              <a:solidFill>
                <a:srgbClr val="C0C0C0"/>
              </a:solidFill>
              <a:round/>
              <a:headEnd/>
              <a:tailEnd/>
            </a:ln>
          </p:spPr>
          <p:txBody>
            <a:bodyPr wrap="none" tIns="0"/>
            <a:lstStyle/>
            <a:p>
              <a:r>
                <a:rPr lang="en-US" sz="1200" b="1" dirty="0">
                  <a:solidFill>
                    <a:schemeClr val="bg1"/>
                  </a:solidFill>
                </a:rPr>
                <a:t>Data Modify</a:t>
              </a:r>
            </a:p>
          </p:txBody>
        </p:sp>
        <p:sp>
          <p:nvSpPr>
            <p:cNvPr id="157725" name="AutoShape 484"/>
            <p:cNvSpPr>
              <a:spLocks noChangeArrowheads="1"/>
            </p:cNvSpPr>
            <p:nvPr/>
          </p:nvSpPr>
          <p:spPr bwMode="auto">
            <a:xfrm rot="-5400000">
              <a:off x="-396533" y="2545720"/>
              <a:ext cx="3354388" cy="1266498"/>
            </a:xfrm>
            <a:prstGeom prst="roundRect">
              <a:avLst>
                <a:gd name="adj" fmla="val 16667"/>
              </a:avLst>
            </a:prstGeom>
            <a:solidFill>
              <a:srgbClr val="003300"/>
            </a:solidFill>
            <a:ln w="9525" algn="ctr">
              <a:solidFill>
                <a:srgbClr val="C0C0C0"/>
              </a:solidFill>
              <a:round/>
              <a:headEnd/>
              <a:tailEnd/>
            </a:ln>
          </p:spPr>
          <p:txBody>
            <a:bodyPr wrap="none" tIns="0"/>
            <a:lstStyle/>
            <a:p>
              <a:r>
                <a:rPr lang="en-US" sz="1200" b="1" dirty="0">
                  <a:solidFill>
                    <a:schemeClr val="bg1"/>
                  </a:solidFill>
                </a:rPr>
                <a:t>Data Search</a:t>
              </a:r>
            </a:p>
          </p:txBody>
        </p:sp>
        <p:sp>
          <p:nvSpPr>
            <p:cNvPr id="157726" name="AutoShape 305"/>
            <p:cNvSpPr>
              <a:spLocks noChangeArrowheads="1"/>
            </p:cNvSpPr>
            <p:nvPr/>
          </p:nvSpPr>
          <p:spPr bwMode="auto">
            <a:xfrm>
              <a:off x="978695" y="1855425"/>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Data Service</a:t>
              </a:r>
            </a:p>
            <a:p>
              <a:pPr algn="ctr"/>
              <a:r>
                <a:rPr lang="en-US" sz="900" dirty="0"/>
                <a:t>Discovery</a:t>
              </a:r>
            </a:p>
          </p:txBody>
        </p:sp>
        <p:sp>
          <p:nvSpPr>
            <p:cNvPr id="157727" name="AutoShape 310"/>
            <p:cNvSpPr>
              <a:spLocks noChangeArrowheads="1"/>
            </p:cNvSpPr>
            <p:nvPr/>
          </p:nvSpPr>
          <p:spPr bwMode="auto">
            <a:xfrm>
              <a:off x="978695" y="2617354"/>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Artifact</a:t>
              </a:r>
            </a:p>
            <a:p>
              <a:pPr algn="ctr"/>
              <a:r>
                <a:rPr lang="en-US" sz="900" dirty="0"/>
                <a:t>Discovery</a:t>
              </a:r>
            </a:p>
          </p:txBody>
        </p:sp>
        <p:sp>
          <p:nvSpPr>
            <p:cNvPr id="157728" name="AutoShape 314"/>
            <p:cNvSpPr>
              <a:spLocks noChangeArrowheads="1"/>
            </p:cNvSpPr>
            <p:nvPr/>
          </p:nvSpPr>
          <p:spPr bwMode="auto">
            <a:xfrm>
              <a:off x="978695" y="337928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Federated</a:t>
              </a:r>
            </a:p>
            <a:p>
              <a:pPr algn="ctr"/>
              <a:r>
                <a:rPr lang="en-US" sz="900" dirty="0"/>
                <a:t>Search</a:t>
              </a:r>
            </a:p>
          </p:txBody>
        </p:sp>
        <p:sp>
          <p:nvSpPr>
            <p:cNvPr id="157714" name="AutoShape 177"/>
            <p:cNvSpPr>
              <a:spLocks noChangeArrowheads="1"/>
            </p:cNvSpPr>
            <p:nvPr/>
          </p:nvSpPr>
          <p:spPr bwMode="auto">
            <a:xfrm>
              <a:off x="2350735" y="3779221"/>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Retrieve</a:t>
              </a:r>
              <a:endParaRPr lang="en-US" sz="900" dirty="0"/>
            </a:p>
          </p:txBody>
        </p:sp>
        <p:sp>
          <p:nvSpPr>
            <p:cNvPr id="102" name="5-Point Star 101"/>
            <p:cNvSpPr>
              <a:spLocks noChangeAspect="1"/>
            </p:cNvSpPr>
            <p:nvPr/>
          </p:nvSpPr>
          <p:spPr bwMode="auto">
            <a:xfrm>
              <a:off x="3038220" y="3779221"/>
              <a:ext cx="126063" cy="138112"/>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latin typeface="Arial" charset="0"/>
              </a:endParaRPr>
            </a:p>
          </p:txBody>
        </p:sp>
        <p:sp>
          <p:nvSpPr>
            <p:cNvPr id="157729" name="AutoShape 318"/>
            <p:cNvSpPr>
              <a:spLocks noChangeArrowheads="1"/>
            </p:cNvSpPr>
            <p:nvPr/>
          </p:nvSpPr>
          <p:spPr bwMode="auto">
            <a:xfrm>
              <a:off x="978695" y="414121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Search</a:t>
              </a:r>
              <a:endParaRPr lang="en-US" sz="900" dirty="0"/>
            </a:p>
          </p:txBody>
        </p:sp>
        <p:sp>
          <p:nvSpPr>
            <p:cNvPr id="103" name="5-Point Star 102"/>
            <p:cNvSpPr>
              <a:spLocks noChangeAspect="1"/>
            </p:cNvSpPr>
            <p:nvPr/>
          </p:nvSpPr>
          <p:spPr bwMode="auto">
            <a:xfrm>
              <a:off x="1670520" y="4151239"/>
              <a:ext cx="127530" cy="138112"/>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latin typeface="Arial" charset="0"/>
              </a:endParaRPr>
            </a:p>
          </p:txBody>
        </p:sp>
        <p:sp>
          <p:nvSpPr>
            <p:cNvPr id="104" name="5-Point Star 103"/>
            <p:cNvSpPr>
              <a:spLocks noChangeAspect="1"/>
            </p:cNvSpPr>
            <p:nvPr/>
          </p:nvSpPr>
          <p:spPr bwMode="auto">
            <a:xfrm>
              <a:off x="3038220" y="2994388"/>
              <a:ext cx="126063" cy="138112"/>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latin typeface="Arial" charset="0"/>
              </a:endParaRPr>
            </a:p>
          </p:txBody>
        </p:sp>
        <p:sp>
          <p:nvSpPr>
            <p:cNvPr id="157718" name="AutoShape 107"/>
            <p:cNvSpPr>
              <a:spLocks noChangeArrowheads="1"/>
            </p:cNvSpPr>
            <p:nvPr/>
          </p:nvSpPr>
          <p:spPr bwMode="auto">
            <a:xfrm>
              <a:off x="5166640" y="3997435"/>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Transform</a:t>
              </a:r>
              <a:endParaRPr lang="en-US" sz="900" dirty="0"/>
            </a:p>
          </p:txBody>
        </p:sp>
        <p:sp>
          <p:nvSpPr>
            <p:cNvPr id="107" name="5-Point Star 106"/>
            <p:cNvSpPr>
              <a:spLocks noChangeAspect="1"/>
            </p:cNvSpPr>
            <p:nvPr/>
          </p:nvSpPr>
          <p:spPr bwMode="auto">
            <a:xfrm>
              <a:off x="5861455" y="3997436"/>
              <a:ext cx="126063"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latin typeface="Arial" charset="0"/>
              </a:endParaRPr>
            </a:p>
          </p:txBody>
        </p:sp>
        <p:sp>
          <p:nvSpPr>
            <p:cNvPr id="108" name="5-Point Star 107"/>
            <p:cNvSpPr>
              <a:spLocks noChangeAspect="1"/>
            </p:cNvSpPr>
            <p:nvPr/>
          </p:nvSpPr>
          <p:spPr bwMode="auto">
            <a:xfrm>
              <a:off x="6165117" y="5049839"/>
              <a:ext cx="126063"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latin typeface="Arial" charset="0"/>
              </a:endParaRPr>
            </a:p>
          </p:txBody>
        </p:sp>
        <p:sp>
          <p:nvSpPr>
            <p:cNvPr id="157737" name="TextBox 108"/>
            <p:cNvSpPr txBox="1">
              <a:spLocks noChangeArrowheads="1"/>
            </p:cNvSpPr>
            <p:nvPr/>
          </p:nvSpPr>
          <p:spPr bwMode="auto">
            <a:xfrm>
              <a:off x="6294599" y="5008563"/>
              <a:ext cx="2738250" cy="246221"/>
            </a:xfrm>
            <a:prstGeom prst="rect">
              <a:avLst/>
            </a:prstGeom>
            <a:noFill/>
            <a:ln w="9525">
              <a:noFill/>
              <a:miter lim="800000"/>
              <a:headEnd/>
              <a:tailEnd/>
            </a:ln>
          </p:spPr>
          <p:txBody>
            <a:bodyPr wrap="none">
              <a:spAutoFit/>
            </a:bodyPr>
            <a:lstStyle/>
            <a:p>
              <a:r>
                <a:rPr lang="en-US" sz="1000" dirty="0"/>
                <a:t>Pattern Specification (all others are Services)</a:t>
              </a:r>
            </a:p>
          </p:txBody>
        </p:sp>
        <p:sp>
          <p:nvSpPr>
            <p:cNvPr id="42" name="AutoShape 388"/>
            <p:cNvSpPr>
              <a:spLocks noChangeArrowheads="1"/>
            </p:cNvSpPr>
            <p:nvPr/>
          </p:nvSpPr>
          <p:spPr bwMode="auto">
            <a:xfrm>
              <a:off x="3735205" y="3818012"/>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Configuration</a:t>
              </a:r>
            </a:p>
          </p:txBody>
        </p:sp>
        <p:sp>
          <p:nvSpPr>
            <p:cNvPr id="43" name="AutoShape 396"/>
            <p:cNvSpPr>
              <a:spLocks noChangeArrowheads="1"/>
            </p:cNvSpPr>
            <p:nvPr/>
          </p:nvSpPr>
          <p:spPr bwMode="auto">
            <a:xfrm>
              <a:off x="3735205" y="217685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Transaction</a:t>
              </a:r>
            </a:p>
          </p:txBody>
        </p:sp>
        <p:sp>
          <p:nvSpPr>
            <p:cNvPr id="44" name="5-Point Star 43"/>
            <p:cNvSpPr>
              <a:spLocks noChangeAspect="1"/>
            </p:cNvSpPr>
            <p:nvPr/>
          </p:nvSpPr>
          <p:spPr bwMode="auto">
            <a:xfrm>
              <a:off x="4437349" y="2175901"/>
              <a:ext cx="127529" cy="138113"/>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45" name="5-Point Star 44"/>
            <p:cNvSpPr>
              <a:spLocks noChangeAspect="1"/>
            </p:cNvSpPr>
            <p:nvPr/>
          </p:nvSpPr>
          <p:spPr bwMode="auto">
            <a:xfrm>
              <a:off x="4446145" y="3811026"/>
              <a:ext cx="127529"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46" name="AutoShape 177"/>
            <p:cNvSpPr>
              <a:spLocks noChangeArrowheads="1"/>
            </p:cNvSpPr>
            <p:nvPr/>
          </p:nvSpPr>
          <p:spPr bwMode="auto">
            <a:xfrm>
              <a:off x="3735205" y="1629800"/>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Artifact </a:t>
              </a:r>
              <a:endParaRPr lang="en-US" sz="900" dirty="0"/>
            </a:p>
            <a:p>
              <a:pPr algn="ctr"/>
              <a:r>
                <a:rPr lang="en-US" sz="900" dirty="0"/>
                <a:t>Management</a:t>
              </a:r>
            </a:p>
          </p:txBody>
        </p:sp>
        <p:sp>
          <p:nvSpPr>
            <p:cNvPr id="47" name="AutoShape 388"/>
            <p:cNvSpPr>
              <a:spLocks noChangeArrowheads="1"/>
            </p:cNvSpPr>
            <p:nvPr/>
          </p:nvSpPr>
          <p:spPr bwMode="auto">
            <a:xfrm>
              <a:off x="3735205" y="3270959"/>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Registration</a:t>
              </a:r>
            </a:p>
          </p:txBody>
        </p:sp>
        <p:sp>
          <p:nvSpPr>
            <p:cNvPr id="48" name="AutoShape 388"/>
            <p:cNvSpPr>
              <a:spLocks noChangeArrowheads="1"/>
            </p:cNvSpPr>
            <p:nvPr/>
          </p:nvSpPr>
          <p:spPr bwMode="auto">
            <a:xfrm>
              <a:off x="3735205" y="436506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Modify</a:t>
              </a:r>
            </a:p>
          </p:txBody>
        </p:sp>
        <p:sp>
          <p:nvSpPr>
            <p:cNvPr id="49" name="5-Point Star 48"/>
            <p:cNvSpPr>
              <a:spLocks noChangeAspect="1"/>
            </p:cNvSpPr>
            <p:nvPr/>
          </p:nvSpPr>
          <p:spPr bwMode="auto">
            <a:xfrm>
              <a:off x="4446145" y="3277626"/>
              <a:ext cx="127529"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50" name="5-Point Star 49"/>
            <p:cNvSpPr>
              <a:spLocks noChangeAspect="1"/>
            </p:cNvSpPr>
            <p:nvPr/>
          </p:nvSpPr>
          <p:spPr bwMode="auto">
            <a:xfrm>
              <a:off x="4437349" y="4373001"/>
              <a:ext cx="127529"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51" name="AutoShape 388"/>
            <p:cNvSpPr>
              <a:spLocks noChangeArrowheads="1"/>
            </p:cNvSpPr>
            <p:nvPr/>
          </p:nvSpPr>
          <p:spPr bwMode="auto">
            <a:xfrm>
              <a:off x="3735205" y="2723906"/>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a:t>Change </a:t>
              </a:r>
            </a:p>
            <a:p>
              <a:pPr algn="ctr"/>
              <a:r>
                <a:rPr lang="en-US" sz="900" dirty="0"/>
                <a:t>Control</a:t>
              </a:r>
            </a:p>
          </p:txBody>
        </p:sp>
        <p:sp>
          <p:nvSpPr>
            <p:cNvPr id="52" name="5-Point Star 51"/>
            <p:cNvSpPr>
              <a:spLocks noChangeAspect="1"/>
            </p:cNvSpPr>
            <p:nvPr/>
          </p:nvSpPr>
          <p:spPr bwMode="auto">
            <a:xfrm>
              <a:off x="4425623" y="2707713"/>
              <a:ext cx="127529" cy="138112"/>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53" name="AutoShape 107"/>
            <p:cNvSpPr>
              <a:spLocks noChangeArrowheads="1"/>
            </p:cNvSpPr>
            <p:nvPr/>
          </p:nvSpPr>
          <p:spPr bwMode="auto">
            <a:xfrm>
              <a:off x="6581779" y="441256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Process</a:t>
              </a:r>
              <a:endParaRPr lang="en-US" sz="900" dirty="0"/>
            </a:p>
          </p:txBody>
        </p:sp>
        <p:sp>
          <p:nvSpPr>
            <p:cNvPr id="54" name="5-Point Star 53"/>
            <p:cNvSpPr>
              <a:spLocks noChangeAspect="1"/>
            </p:cNvSpPr>
            <p:nvPr/>
          </p:nvSpPr>
          <p:spPr bwMode="auto">
            <a:xfrm>
              <a:off x="7285389" y="4410976"/>
              <a:ext cx="126063"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sp>
          <p:nvSpPr>
            <p:cNvPr id="55" name="AutoShape 107"/>
            <p:cNvSpPr>
              <a:spLocks noChangeArrowheads="1"/>
            </p:cNvSpPr>
            <p:nvPr/>
          </p:nvSpPr>
          <p:spPr bwMode="auto">
            <a:xfrm>
              <a:off x="7973752" y="4234443"/>
              <a:ext cx="844332" cy="365760"/>
            </a:xfrm>
            <a:prstGeom prst="roundRect">
              <a:avLst>
                <a:gd name="adj" fmla="val 16667"/>
              </a:avLst>
            </a:prstGeom>
            <a:solidFill>
              <a:schemeClr val="bg1"/>
            </a:solidFill>
            <a:ln w="19050" algn="ctr">
              <a:solidFill>
                <a:srgbClr val="6990C9"/>
              </a:solidFill>
              <a:round/>
              <a:headEnd/>
              <a:tailEnd/>
            </a:ln>
          </p:spPr>
          <p:txBody>
            <a:bodyPr wrap="none" lIns="45720" rIns="45720" anchor="ctr"/>
            <a:lstStyle/>
            <a:p>
              <a:pPr algn="ctr"/>
              <a:r>
                <a:rPr lang="en-US" sz="900" dirty="0" smtClean="0"/>
                <a:t>Process</a:t>
              </a:r>
              <a:endParaRPr lang="en-US" sz="900" dirty="0"/>
            </a:p>
          </p:txBody>
        </p:sp>
        <p:sp>
          <p:nvSpPr>
            <p:cNvPr id="56" name="5-Point Star 55"/>
            <p:cNvSpPr>
              <a:spLocks noChangeAspect="1"/>
            </p:cNvSpPr>
            <p:nvPr/>
          </p:nvSpPr>
          <p:spPr bwMode="auto">
            <a:xfrm>
              <a:off x="8692021" y="4220981"/>
              <a:ext cx="126063" cy="136525"/>
            </a:xfrm>
            <a:prstGeom prst="star5">
              <a:avLst/>
            </a:prstGeom>
            <a:solidFill>
              <a:srgbClr val="FFFFCC"/>
            </a:solidFill>
            <a:ln w="9525" cap="flat" cmpd="sng" algn="ctr">
              <a:solidFill>
                <a:schemeClr val="tx1"/>
              </a:solidFill>
              <a:prstDash val="solid"/>
              <a:round/>
              <a:headEnd type="none" w="med" len="med"/>
              <a:tailEnd type="none" w="med" len="med"/>
            </a:ln>
            <a:effectLst/>
          </p:spPr>
          <p:txBody>
            <a:bodyPr anchor="ctr"/>
            <a:lstStyle/>
            <a:p>
              <a:pPr>
                <a:defRPr/>
              </a:pPr>
              <a:endParaRPr lang="en-US" dirty="0"/>
            </a:p>
          </p:txBody>
        </p:sp>
      </p:grpSp>
      <p:sp>
        <p:nvSpPr>
          <p:cNvPr id="57" name="Rectangle 2"/>
          <p:cNvSpPr txBox="1">
            <a:spLocks noChangeArrowheads="1"/>
          </p:cNvSpPr>
          <p:nvPr/>
        </p:nvSpPr>
        <p:spPr bwMode="auto">
          <a:xfrm>
            <a:off x="-377509" y="270933"/>
            <a:ext cx="8296275" cy="505641"/>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effectLst/>
                <a:uLnTx/>
                <a:uFillTx/>
                <a:latin typeface="+mj-lt"/>
                <a:ea typeface="+mj-ea"/>
                <a:cs typeface="+mj-cs"/>
              </a:rPr>
              <a:t>DSL-A Service </a:t>
            </a:r>
            <a:r>
              <a:rPr lang="en-US" sz="3200" b="1" kern="0" dirty="0" smtClean="0">
                <a:latin typeface="+mj-lt"/>
                <a:ea typeface="+mj-ea"/>
                <a:cs typeface="+mj-cs"/>
              </a:rPr>
              <a:t>F</a:t>
            </a:r>
            <a:r>
              <a:rPr kumimoji="0" lang="en-US" sz="3200" b="1" i="0" u="none" strike="noStrike" kern="0" cap="none" spc="0" normalizeH="0" baseline="0" noProof="0" dirty="0" smtClean="0">
                <a:ln>
                  <a:noFill/>
                </a:ln>
                <a:effectLst/>
                <a:uLnTx/>
                <a:uFillTx/>
                <a:latin typeface="+mj-lt"/>
                <a:ea typeface="+mj-ea"/>
                <a:cs typeface="+mj-cs"/>
              </a:rPr>
              <a:t>amilies and Capabilities</a:t>
            </a:r>
          </a:p>
        </p:txBody>
      </p:sp>
      <p:sp>
        <p:nvSpPr>
          <p:cNvPr id="2" name="Slide Number Placeholder 1"/>
          <p:cNvSpPr>
            <a:spLocks noGrp="1"/>
          </p:cNvSpPr>
          <p:nvPr>
            <p:ph type="sldNum" sz="quarter" idx="12"/>
          </p:nvPr>
        </p:nvSpPr>
        <p:spPr/>
        <p:txBody>
          <a:bodyPr/>
          <a:lstStyle/>
          <a:p>
            <a:pPr>
              <a:defRPr/>
            </a:pPr>
            <a:fld id="{092D374E-932E-4DE7-8791-97F4EF8A9092}" type="slidenum">
              <a:rPr lang="en-US" smtClean="0"/>
              <a:pPr>
                <a:defRPr/>
              </a:pPr>
              <a:t>11</a:t>
            </a:fld>
            <a:endParaRPr lang="en-US" dirty="0"/>
          </a:p>
        </p:txBody>
      </p:sp>
    </p:spTree>
    <p:extLst>
      <p:ext uri="{BB962C8B-B14F-4D97-AF65-F5344CB8AC3E}">
        <p14:creationId xmlns:p14="http://schemas.microsoft.com/office/powerpoint/2010/main" val="2778184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8"/>
          <p:cNvSpPr>
            <a:spLocks noGrp="1"/>
          </p:cNvSpPr>
          <p:nvPr>
            <p:ph type="title"/>
          </p:nvPr>
        </p:nvSpPr>
        <p:spPr>
          <a:xfrm>
            <a:off x="1295400" y="257175"/>
            <a:ext cx="7391400" cy="784225"/>
          </a:xfrm>
        </p:spPr>
        <p:txBody>
          <a:bodyPr/>
          <a:lstStyle/>
          <a:p>
            <a:r>
              <a:rPr lang="en-US" dirty="0" smtClean="0"/>
              <a:t>ANCDS Data Service Development Process</a:t>
            </a:r>
          </a:p>
        </p:txBody>
      </p:sp>
      <p:graphicFrame>
        <p:nvGraphicFramePr>
          <p:cNvPr id="55" name="Diagram 54"/>
          <p:cNvGraphicFramePr/>
          <p:nvPr/>
        </p:nvGraphicFramePr>
        <p:xfrm>
          <a:off x="152400" y="3276600"/>
          <a:ext cx="8665028" cy="324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6628" name="Straight Connector 57"/>
          <p:cNvCxnSpPr>
            <a:cxnSpLocks noChangeShapeType="1"/>
          </p:cNvCxnSpPr>
          <p:nvPr/>
        </p:nvCxnSpPr>
        <p:spPr bwMode="auto">
          <a:xfrm rot="5400000">
            <a:off x="446882" y="1742281"/>
            <a:ext cx="2743200" cy="1611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lgn="ctr">
                <a:solidFill>
                  <a:srgbClr val="000000"/>
                </a:solidFill>
                <a:round/>
                <a:headEnd/>
                <a:tailEnd/>
              </a14:hiddenLine>
            </a:ext>
          </a:extLst>
        </p:spPr>
      </p:cxnSp>
      <p:cxnSp>
        <p:nvCxnSpPr>
          <p:cNvPr id="60" name="Straight Connector 59"/>
          <p:cNvCxnSpPr/>
          <p:nvPr/>
        </p:nvCxnSpPr>
        <p:spPr bwMode="auto">
          <a:xfrm rot="5400000">
            <a:off x="-146844" y="1605757"/>
            <a:ext cx="3254375" cy="2373312"/>
          </a:xfrm>
          <a:prstGeom prst="line">
            <a:avLst/>
          </a:prstGeom>
          <a:solidFill>
            <a:schemeClr val="tx1"/>
          </a:solidFill>
          <a:ln w="19050" cap="flat" cmpd="sng" algn="ctr">
            <a:solidFill>
              <a:schemeClr val="accent1">
                <a:lumMod val="60000"/>
                <a:lumOff val="40000"/>
              </a:schemeClr>
            </a:solidFill>
            <a:prstDash val="solid"/>
            <a:round/>
            <a:headEnd type="none" w="med" len="med"/>
            <a:tailEnd type="none" w="med" len="med"/>
          </a:ln>
          <a:effectLst/>
        </p:spPr>
      </p:cxnSp>
      <p:cxnSp>
        <p:nvCxnSpPr>
          <p:cNvPr id="63" name="Straight Connector 62"/>
          <p:cNvCxnSpPr/>
          <p:nvPr/>
        </p:nvCxnSpPr>
        <p:spPr bwMode="auto">
          <a:xfrm rot="16200000" flipH="1">
            <a:off x="6629400" y="2209800"/>
            <a:ext cx="3200400" cy="1219200"/>
          </a:xfrm>
          <a:prstGeom prst="line">
            <a:avLst/>
          </a:prstGeom>
          <a:solidFill>
            <a:schemeClr val="tx1"/>
          </a:solidFill>
          <a:ln w="19050" cap="flat" cmpd="sng" algn="ctr">
            <a:solidFill>
              <a:schemeClr val="accent1">
                <a:lumMod val="60000"/>
                <a:lumOff val="40000"/>
              </a:schemeClr>
            </a:solidFill>
            <a:prstDash val="solid"/>
            <a:round/>
            <a:headEnd type="none" w="med" len="med"/>
            <a:tailEnd type="none" w="med" len="med"/>
          </a:ln>
          <a:effectLst/>
        </p:spPr>
      </p:cxnSp>
      <p:cxnSp>
        <p:nvCxnSpPr>
          <p:cNvPr id="67" name="Straight Connector 66"/>
          <p:cNvCxnSpPr/>
          <p:nvPr/>
        </p:nvCxnSpPr>
        <p:spPr bwMode="auto">
          <a:xfrm rot="16200000" flipH="1">
            <a:off x="3429000" y="4572000"/>
            <a:ext cx="1774825" cy="98425"/>
          </a:xfrm>
          <a:prstGeom prst="line">
            <a:avLst/>
          </a:prstGeom>
          <a:solidFill>
            <a:schemeClr val="tx1"/>
          </a:solidFill>
          <a:ln w="19050" cap="flat" cmpd="sng" algn="ctr">
            <a:solidFill>
              <a:schemeClr val="accent1">
                <a:lumMod val="60000"/>
                <a:lumOff val="40000"/>
              </a:schemeClr>
            </a:solidFill>
            <a:prstDash val="solid"/>
            <a:round/>
            <a:headEnd type="none" w="med" len="med"/>
            <a:tailEnd type="none" w="med" len="med"/>
          </a:ln>
          <a:effectLst/>
        </p:spPr>
      </p:cxnSp>
      <p:cxnSp>
        <p:nvCxnSpPr>
          <p:cNvPr id="70" name="Straight Connector 69"/>
          <p:cNvCxnSpPr/>
          <p:nvPr/>
        </p:nvCxnSpPr>
        <p:spPr bwMode="auto">
          <a:xfrm rot="16200000" flipH="1">
            <a:off x="3771900" y="4533900"/>
            <a:ext cx="1611313" cy="315913"/>
          </a:xfrm>
          <a:prstGeom prst="line">
            <a:avLst/>
          </a:prstGeom>
          <a:solidFill>
            <a:schemeClr val="tx1"/>
          </a:solidFill>
          <a:ln w="19050" cap="flat" cmpd="sng" algn="ctr">
            <a:solidFill>
              <a:schemeClr val="accent1">
                <a:lumMod val="60000"/>
                <a:lumOff val="40000"/>
              </a:schemeClr>
            </a:solidFill>
            <a:prstDash val="solid"/>
            <a:round/>
            <a:headEnd type="none" w="med" len="med"/>
            <a:tailEnd type="none" w="med" len="med"/>
          </a:ln>
          <a:effectLst/>
        </p:spPr>
      </p:cxnSp>
      <p:sp>
        <p:nvSpPr>
          <p:cNvPr id="77" name="Wave 76"/>
          <p:cNvSpPr/>
          <p:nvPr/>
        </p:nvSpPr>
        <p:spPr bwMode="auto">
          <a:xfrm>
            <a:off x="0" y="990600"/>
            <a:ext cx="2613025" cy="2535238"/>
          </a:xfrm>
          <a:prstGeom prst="wave">
            <a:avLst>
              <a:gd name="adj1" fmla="val 10488"/>
              <a:gd name="adj2" fmla="val 0"/>
            </a:avLst>
          </a:prstGeom>
          <a:solidFill>
            <a:schemeClr val="accent1">
              <a:lumMod val="40000"/>
              <a:lumOff val="60000"/>
              <a:alpha val="50000"/>
            </a:schemeClr>
          </a:solidFill>
          <a:ln w="19050" cap="flat" cmpd="sng" algn="ctr">
            <a:noFill/>
            <a:prstDash val="solid"/>
            <a:round/>
            <a:headEnd type="none" w="med" len="med"/>
            <a:tailEnd type="none" w="med" len="med"/>
          </a:ln>
          <a:effectLst/>
        </p:spPr>
        <p:txBody>
          <a:bodyPr rIns="182880">
            <a:spAutoFit/>
          </a:bodyPr>
          <a:lstStyle/>
          <a:p>
            <a:pPr marL="228600" algn="r">
              <a:lnSpc>
                <a:spcPct val="90000"/>
              </a:lnSpc>
              <a:defRPr/>
            </a:pPr>
            <a:r>
              <a:rPr lang="en-US" sz="2000" b="1" i="1" dirty="0">
                <a:solidFill>
                  <a:srgbClr val="114FFB">
                    <a:lumMod val="50000"/>
                  </a:srgbClr>
                </a:solidFill>
                <a:effectLst>
                  <a:outerShdw blurRad="38100" dist="38100" dir="2700000" algn="tl">
                    <a:srgbClr val="000000">
                      <a:alpha val="43137"/>
                    </a:srgbClr>
                  </a:outerShdw>
                </a:effectLst>
              </a:rPr>
              <a:t>The Data Service Development Process is Proven and Repeatable</a:t>
            </a:r>
          </a:p>
        </p:txBody>
      </p:sp>
      <p:sp>
        <p:nvSpPr>
          <p:cNvPr id="26634" name="TextBox 15"/>
          <p:cNvSpPr txBox="1">
            <a:spLocks noChangeArrowheads="1"/>
          </p:cNvSpPr>
          <p:nvPr/>
        </p:nvSpPr>
        <p:spPr bwMode="auto">
          <a:xfrm>
            <a:off x="0" y="5605463"/>
            <a:ext cx="8805863" cy="738187"/>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a:solidFill>
                  <a:srgbClr val="000000"/>
                </a:solidFill>
              </a:rPr>
              <a:t>Common, Repeatable, Proven</a:t>
            </a:r>
          </a:p>
          <a:p>
            <a:pPr algn="ctr" eaLnBrk="1" hangingPunct="1"/>
            <a:r>
              <a:rPr lang="en-US" sz="1400" dirty="0">
                <a:solidFill>
                  <a:srgbClr val="000000"/>
                </a:solidFill>
              </a:rPr>
              <a:t>Implementing Data Services based on Common Information Exchange Specifications</a:t>
            </a:r>
          </a:p>
          <a:p>
            <a:pPr algn="ctr" eaLnBrk="1" hangingPunct="1"/>
            <a:r>
              <a:rPr lang="en-US" sz="1400" dirty="0">
                <a:solidFill>
                  <a:srgbClr val="000000"/>
                </a:solidFill>
              </a:rPr>
              <a:t>Expanding Data Sharing Capability across the Enterprise</a:t>
            </a:r>
          </a:p>
        </p:txBody>
      </p:sp>
      <p:pic>
        <p:nvPicPr>
          <p:cNvPr id="266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7621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1066800"/>
            <a:ext cx="335280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p:cNvSpPr>
            <a:spLocks noGrp="1"/>
          </p:cNvSpPr>
          <p:nvPr>
            <p:ph type="sldNum" sz="quarter" idx="10"/>
          </p:nvPr>
        </p:nvSpPr>
        <p:spPr/>
        <p:txBody>
          <a:bodyPr/>
          <a:lstStyle/>
          <a:p>
            <a:pPr>
              <a:defRPr/>
            </a:pPr>
            <a:fld id="{50D2E5E1-97FD-485F-91C8-7D6D2FAC0C3C}" type="slidenum">
              <a:rPr lang="en-US" smtClean="0"/>
              <a:pPr>
                <a:defRPr/>
              </a:pPr>
              <a:t>12</a:t>
            </a:fld>
            <a:endParaRPr lang="en-US" dirty="0"/>
          </a:p>
        </p:txBody>
      </p:sp>
    </p:spTree>
    <p:extLst>
      <p:ext uri="{BB962C8B-B14F-4D97-AF65-F5344CB8AC3E}">
        <p14:creationId xmlns:p14="http://schemas.microsoft.com/office/powerpoint/2010/main" val="16599467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dirty="0" smtClean="0"/>
              <a:t>ANCDS Customer Examples</a:t>
            </a:r>
          </a:p>
        </p:txBody>
      </p:sp>
      <p:sp>
        <p:nvSpPr>
          <p:cNvPr id="10243" name="Content Placeholder 2"/>
          <p:cNvSpPr>
            <a:spLocks noGrp="1"/>
          </p:cNvSpPr>
          <p:nvPr>
            <p:ph idx="1"/>
          </p:nvPr>
        </p:nvSpPr>
        <p:spPr>
          <a:xfrm>
            <a:off x="457200" y="1143000"/>
            <a:ext cx="8229600" cy="5105400"/>
          </a:xfrm>
        </p:spPr>
        <p:txBody>
          <a:bodyPr/>
          <a:lstStyle/>
          <a:p>
            <a:r>
              <a:rPr lang="en-US" sz="2000" dirty="0" smtClean="0"/>
              <a:t>Health Promotion Risk Reduction (formerly the Suicide Prevention Task Force)</a:t>
            </a:r>
          </a:p>
          <a:p>
            <a:pPr lvl="1"/>
            <a:r>
              <a:rPr lang="en-US" sz="1800" dirty="0" smtClean="0"/>
              <a:t>TS3: US Public Health Command, MEDCOM (TS3), DAMIS,  DCIPS, ITAPDB , ATRRS, ACR, COPS (upcoming) – completed in 6 months</a:t>
            </a:r>
          </a:p>
          <a:p>
            <a:pPr lvl="1"/>
            <a:r>
              <a:rPr lang="en-US" sz="1800" dirty="0" smtClean="0"/>
              <a:t>CDSF: ATRRS (4 months), ACR (3 months), COPS (TBD – in progress)</a:t>
            </a:r>
          </a:p>
          <a:p>
            <a:r>
              <a:rPr lang="en-US" sz="2000" dirty="0" smtClean="0"/>
              <a:t>Enterprise Data Sharing Initiative / Enterprise Management Decision Support (Unit Readiness)</a:t>
            </a:r>
          </a:p>
          <a:p>
            <a:r>
              <a:rPr lang="en-US" sz="2000" dirty="0" smtClean="0"/>
              <a:t>Condition Based Maintenance Plus (CBM+)</a:t>
            </a:r>
          </a:p>
          <a:p>
            <a:r>
              <a:rPr lang="en-US" sz="2000" dirty="0" smtClean="0"/>
              <a:t>C2 Data Sharing Pilot (DDS/PASS, JC3IEDM, etc.)</a:t>
            </a:r>
          </a:p>
          <a:p>
            <a:r>
              <a:rPr lang="en-US" sz="2000" dirty="0" smtClean="0"/>
              <a:t>Several SEC Internal projects </a:t>
            </a:r>
          </a:p>
          <a:p>
            <a:r>
              <a:rPr lang="en-US" sz="2000" dirty="0" smtClean="0"/>
              <a:t>Example integrated technologies:</a:t>
            </a:r>
          </a:p>
          <a:p>
            <a:pPr lvl="1"/>
            <a:r>
              <a:rPr lang="en-US" sz="1800" dirty="0" smtClean="0"/>
              <a:t>Dashboards</a:t>
            </a:r>
          </a:p>
          <a:p>
            <a:pPr lvl="1"/>
            <a:r>
              <a:rPr lang="en-US" sz="1800" dirty="0" smtClean="0"/>
              <a:t>Data Warehouses / ETL Tools</a:t>
            </a:r>
          </a:p>
          <a:p>
            <a:pPr lvl="1"/>
            <a:r>
              <a:rPr lang="en-US" sz="1800" dirty="0" smtClean="0"/>
              <a:t>Asynchronous Messaging</a:t>
            </a:r>
          </a:p>
          <a:p>
            <a:pPr lvl="1"/>
            <a:r>
              <a:rPr lang="en-US" sz="1800" dirty="0" smtClean="0"/>
              <a:t>Android Devices</a:t>
            </a:r>
          </a:p>
        </p:txBody>
      </p:sp>
    </p:spTree>
    <p:extLst>
      <p:ext uri="{BB962C8B-B14F-4D97-AF65-F5344CB8AC3E}">
        <p14:creationId xmlns:p14="http://schemas.microsoft.com/office/powerpoint/2010/main" val="257297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3048000"/>
            <a:ext cx="6019800" cy="673100"/>
          </a:xfrm>
        </p:spPr>
        <p:txBody>
          <a:bodyPr/>
          <a:lstStyle/>
          <a:p>
            <a:r>
              <a:rPr lang="en-US" sz="3200" b="1" dirty="0" smtClean="0"/>
              <a:t>How does this apply to CBM+?</a:t>
            </a:r>
            <a:endParaRPr lang="en-US" sz="3200" b="1" dirty="0"/>
          </a:p>
        </p:txBody>
      </p:sp>
      <p:sp>
        <p:nvSpPr>
          <p:cNvPr id="4" name="Slide Number Placeholder 3"/>
          <p:cNvSpPr>
            <a:spLocks noGrp="1"/>
          </p:cNvSpPr>
          <p:nvPr>
            <p:ph type="sldNum" sz="quarter" idx="10"/>
          </p:nvPr>
        </p:nvSpPr>
        <p:spPr/>
        <p:txBody>
          <a:bodyPr/>
          <a:lstStyle/>
          <a:p>
            <a:pPr>
              <a:defRPr/>
            </a:pPr>
            <a:r>
              <a:rPr lang="en-US" dirty="0" smtClean="0"/>
              <a:t>Page </a:t>
            </a:r>
            <a:fld id="{361B245E-7652-465C-A8F9-34D2261E68A9}" type="slidenum">
              <a:rPr lang="en-US" smtClean="0"/>
              <a:pPr>
                <a:defRPr/>
              </a:pPr>
              <a:t>14</a:t>
            </a:fld>
            <a:endParaRPr lang="en-US" dirty="0"/>
          </a:p>
        </p:txBody>
      </p:sp>
    </p:spTree>
    <p:extLst>
      <p:ext uri="{BB962C8B-B14F-4D97-AF65-F5344CB8AC3E}">
        <p14:creationId xmlns:p14="http://schemas.microsoft.com/office/powerpoint/2010/main" val="235658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Focus to Date</a:t>
            </a:r>
            <a:endParaRPr lang="en-US" sz="3200" dirty="0"/>
          </a:p>
        </p:txBody>
      </p:sp>
      <p:sp>
        <p:nvSpPr>
          <p:cNvPr id="3" name="Content Placeholder 2"/>
          <p:cNvSpPr>
            <a:spLocks noGrp="1"/>
          </p:cNvSpPr>
          <p:nvPr>
            <p:ph idx="1"/>
          </p:nvPr>
        </p:nvSpPr>
        <p:spPr>
          <a:xfrm>
            <a:off x="1066800" y="1066800"/>
            <a:ext cx="7543800" cy="4360863"/>
          </a:xfrm>
        </p:spPr>
        <p:txBody>
          <a:bodyPr/>
          <a:lstStyle/>
          <a:p>
            <a:r>
              <a:rPr lang="en-US" sz="2800" dirty="0" smtClean="0"/>
              <a:t>Our efforts to date have focused on</a:t>
            </a:r>
          </a:p>
          <a:p>
            <a:pPr lvl="1"/>
            <a:r>
              <a:rPr lang="en-US" sz="2400" dirty="0" smtClean="0"/>
              <a:t>Generating the data</a:t>
            </a:r>
          </a:p>
          <a:p>
            <a:pPr lvl="1"/>
            <a:r>
              <a:rPr lang="en-US" sz="2400" dirty="0" smtClean="0"/>
              <a:t>Transporting the data</a:t>
            </a:r>
          </a:p>
          <a:p>
            <a:pPr lvl="1"/>
            <a:r>
              <a:rPr lang="en-US" sz="2400" dirty="0" smtClean="0"/>
              <a:t>Indexing the data</a:t>
            </a:r>
          </a:p>
          <a:p>
            <a:pPr lvl="1"/>
            <a:r>
              <a:rPr lang="en-US" sz="2400" dirty="0" smtClean="0"/>
              <a:t>Storing the data</a:t>
            </a:r>
          </a:p>
          <a:p>
            <a:pPr marL="457200" lvl="1" indent="0">
              <a:buNone/>
            </a:pPr>
            <a:endParaRPr lang="en-US" sz="2800" dirty="0" smtClean="0"/>
          </a:p>
          <a:p>
            <a:r>
              <a:rPr lang="en-US" sz="2800" dirty="0" smtClean="0"/>
              <a:t>It’s time to talk about</a:t>
            </a:r>
          </a:p>
          <a:p>
            <a:pPr lvl="1"/>
            <a:r>
              <a:rPr lang="en-US" sz="2400" dirty="0" smtClean="0"/>
              <a:t>Using the data</a:t>
            </a:r>
            <a:endParaRPr lang="en-US" sz="2400" dirty="0"/>
          </a:p>
        </p:txBody>
      </p:sp>
      <p:sp>
        <p:nvSpPr>
          <p:cNvPr id="4" name="Slide Number Placeholder 3"/>
          <p:cNvSpPr>
            <a:spLocks noGrp="1"/>
          </p:cNvSpPr>
          <p:nvPr>
            <p:ph type="sldNum" sz="quarter" idx="10"/>
          </p:nvPr>
        </p:nvSpPr>
        <p:spPr/>
        <p:txBody>
          <a:bodyPr/>
          <a:lstStyle/>
          <a:p>
            <a:pPr>
              <a:defRPr/>
            </a:pPr>
            <a:r>
              <a:rPr lang="en-US" dirty="0" smtClean="0">
                <a:solidFill>
                  <a:srgbClr val="000000"/>
                </a:solidFill>
              </a:rPr>
              <a:t>Page </a:t>
            </a:r>
            <a:fld id="{0A3240DA-28AE-4430-BA85-F37B615E45E2}" type="slidenum">
              <a:rPr lang="en-US" smtClean="0">
                <a:solidFill>
                  <a:srgbClr val="000000"/>
                </a:solidFill>
              </a:rPr>
              <a:pPr>
                <a:defRPr/>
              </a:pPr>
              <a:t>15</a:t>
            </a:fld>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87783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Use of Data Services in CBM+ EOA Architecture</a:t>
            </a:r>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001" y="1295400"/>
            <a:ext cx="6477000" cy="478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143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an 197"/>
          <p:cNvSpPr>
            <a:spLocks noChangeArrowheads="1"/>
          </p:cNvSpPr>
          <p:nvPr/>
        </p:nvSpPr>
        <p:spPr bwMode="auto">
          <a:xfrm rot="16200000">
            <a:off x="2793676" y="2336628"/>
            <a:ext cx="1157609" cy="4419275"/>
          </a:xfrm>
          <a:prstGeom prst="can">
            <a:avLst>
              <a:gd name="adj" fmla="val 16549"/>
            </a:avLst>
          </a:prstGeom>
          <a:solidFill>
            <a:schemeClr val="accent4">
              <a:lumMod val="75000"/>
              <a:alpha val="56000"/>
            </a:schemeClr>
          </a:solidFill>
          <a:ln w="6350" algn="ctr">
            <a:noFill/>
            <a:round/>
            <a:headEnd/>
            <a:tailEnd/>
          </a:ln>
        </p:spPr>
        <p:txBody>
          <a:bodyPr anchor="ctr">
            <a:noAutofit/>
          </a:bodyPr>
          <a:lstStyle/>
          <a:p>
            <a:pPr algn="ctr">
              <a:spcBef>
                <a:spcPct val="50000"/>
              </a:spcBef>
              <a:defRPr/>
            </a:pPr>
            <a:endParaRPr lang="en-US" sz="2000" b="1" dirty="0">
              <a:solidFill>
                <a:schemeClr val="accent1">
                  <a:lumMod val="75000"/>
                </a:schemeClr>
              </a:solidFill>
              <a:latin typeface="Arial" charset="0"/>
              <a:ea typeface="ＭＳ Ｐゴシック" pitchFamily="-63" charset="-128"/>
            </a:endParaRPr>
          </a:p>
        </p:txBody>
      </p:sp>
      <p:sp>
        <p:nvSpPr>
          <p:cNvPr id="2" name="Rectangle 217"/>
          <p:cNvSpPr>
            <a:spLocks noChangeArrowheads="1"/>
          </p:cNvSpPr>
          <p:nvPr/>
        </p:nvSpPr>
        <p:spPr bwMode="auto">
          <a:xfrm>
            <a:off x="1611877" y="4108229"/>
            <a:ext cx="3704514" cy="947135"/>
          </a:xfrm>
          <a:prstGeom prst="rect">
            <a:avLst/>
          </a:prstGeom>
          <a:solidFill>
            <a:srgbClr val="F2DCDB"/>
          </a:solidFill>
          <a:ln w="6350" algn="ctr">
            <a:noFill/>
            <a:round/>
            <a:headEnd/>
            <a:tailEnd/>
          </a:ln>
        </p:spPr>
        <p:txBody>
          <a:bodyPr vert="vert270" anchor="t" anchorCtr="0">
            <a:noAutofit/>
          </a:bodyPr>
          <a:lstStyle/>
          <a:p>
            <a:pPr algn="ctr">
              <a:spcBef>
                <a:spcPct val="50000"/>
              </a:spcBef>
            </a:pPr>
            <a:r>
              <a:rPr lang="en-US" sz="1200" dirty="0" smtClean="0">
                <a:ea typeface="ＭＳ Ｐゴシック"/>
                <a:cs typeface="ＭＳ Ｐゴシック"/>
              </a:rPr>
              <a:t> Enterprise Data Assets</a:t>
            </a:r>
            <a:endParaRPr lang="en-US" sz="1200" dirty="0">
              <a:ea typeface="ＭＳ Ｐゴシック"/>
              <a:cs typeface="ＭＳ Ｐゴシック"/>
            </a:endParaRPr>
          </a:p>
        </p:txBody>
      </p:sp>
      <p:sp>
        <p:nvSpPr>
          <p:cNvPr id="14" name="Rounded Rectangle 13"/>
          <p:cNvSpPr/>
          <p:nvPr/>
        </p:nvSpPr>
        <p:spPr>
          <a:xfrm>
            <a:off x="6463205" y="4102657"/>
            <a:ext cx="1208533" cy="824208"/>
          </a:xfrm>
          <a:prstGeom prst="roundRect">
            <a:avLst/>
          </a:prstGeom>
          <a:solidFill>
            <a:schemeClr val="accent3">
              <a:lumMod val="60000"/>
              <a:lumOff val="40000"/>
            </a:schemeClr>
          </a:solidFill>
          <a:ln w="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smtClean="0"/>
          </a:p>
        </p:txBody>
      </p:sp>
      <p:sp>
        <p:nvSpPr>
          <p:cNvPr id="205" name="Can 204"/>
          <p:cNvSpPr>
            <a:spLocks noChangeArrowheads="1"/>
          </p:cNvSpPr>
          <p:nvPr/>
        </p:nvSpPr>
        <p:spPr bwMode="auto">
          <a:xfrm rot="16200000">
            <a:off x="2936836" y="925410"/>
            <a:ext cx="876702" cy="4249022"/>
          </a:xfrm>
          <a:prstGeom prst="can">
            <a:avLst>
              <a:gd name="adj" fmla="val 20005"/>
            </a:avLst>
          </a:prstGeom>
          <a:solidFill>
            <a:srgbClr val="336699">
              <a:alpha val="55686"/>
            </a:srgbClr>
          </a:solidFill>
          <a:ln w="6350" algn="ctr">
            <a:noFill/>
            <a:round/>
            <a:headEnd/>
            <a:tailEnd/>
          </a:ln>
        </p:spPr>
        <p:txBody>
          <a:bodyPr anchor="ctr">
            <a:noAutofit/>
          </a:bodyPr>
          <a:lstStyle/>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p:txBody>
      </p:sp>
      <p:sp>
        <p:nvSpPr>
          <p:cNvPr id="203" name="Can 202"/>
          <p:cNvSpPr>
            <a:spLocks noChangeArrowheads="1"/>
          </p:cNvSpPr>
          <p:nvPr/>
        </p:nvSpPr>
        <p:spPr bwMode="auto">
          <a:xfrm rot="16200000">
            <a:off x="496211" y="4110446"/>
            <a:ext cx="1154916" cy="868941"/>
          </a:xfrm>
          <a:prstGeom prst="can">
            <a:avLst>
              <a:gd name="adj" fmla="val 29012"/>
            </a:avLst>
          </a:prstGeom>
          <a:solidFill>
            <a:schemeClr val="accent4">
              <a:lumMod val="75000"/>
            </a:schemeClr>
          </a:solidFill>
          <a:ln w="6350" algn="ctr">
            <a:noFill/>
            <a:round/>
            <a:headEnd/>
            <a:tailEnd/>
          </a:ln>
        </p:spPr>
        <p:txBody>
          <a:bodyPr bIns="45720" anchor="ctr" anchorCtr="0">
            <a:noAutofit/>
          </a:bodyPr>
          <a:lstStyle/>
          <a:p>
            <a:pPr algn="ctr">
              <a:defRPr/>
            </a:pPr>
            <a:r>
              <a:rPr lang="en-US" sz="1600" b="1" dirty="0" smtClean="0">
                <a:solidFill>
                  <a:schemeClr val="bg1"/>
                </a:solidFill>
                <a:latin typeface="Arial" charset="0"/>
                <a:ea typeface="ＭＳ Ｐゴシック" pitchFamily="-63" charset="-128"/>
              </a:rPr>
              <a:t>Data Layer</a:t>
            </a:r>
            <a:endParaRPr lang="en-US" sz="1600" b="1" dirty="0">
              <a:solidFill>
                <a:schemeClr val="bg1"/>
              </a:solidFill>
              <a:latin typeface="Arial" charset="0"/>
              <a:ea typeface="ＭＳ Ｐゴシック" pitchFamily="-63" charset="-128"/>
            </a:endParaRPr>
          </a:p>
        </p:txBody>
      </p:sp>
      <p:sp>
        <p:nvSpPr>
          <p:cNvPr id="206" name="Can 205"/>
          <p:cNvSpPr>
            <a:spLocks noChangeArrowheads="1"/>
          </p:cNvSpPr>
          <p:nvPr/>
        </p:nvSpPr>
        <p:spPr bwMode="auto">
          <a:xfrm rot="16200000">
            <a:off x="638367" y="2666929"/>
            <a:ext cx="874001" cy="763284"/>
          </a:xfrm>
          <a:prstGeom prst="can">
            <a:avLst>
              <a:gd name="adj" fmla="val 28859"/>
            </a:avLst>
          </a:prstGeom>
          <a:solidFill>
            <a:srgbClr val="336699"/>
          </a:solidFill>
          <a:ln w="6350" algn="ctr">
            <a:noFill/>
            <a:round/>
            <a:headEnd/>
            <a:tailEnd/>
          </a:ln>
        </p:spPr>
        <p:txBody>
          <a:bodyPr lIns="0" rIns="0" bIns="182880" anchor="t" anchorCtr="0">
            <a:noAutofit/>
          </a:bodyPr>
          <a:lstStyle/>
          <a:p>
            <a:pPr algn="ctr">
              <a:spcBef>
                <a:spcPct val="50000"/>
              </a:spcBef>
              <a:defRPr/>
            </a:pPr>
            <a:r>
              <a:rPr lang="en-US" sz="1200" b="1" dirty="0" smtClean="0">
                <a:solidFill>
                  <a:schemeClr val="bg1"/>
                </a:solidFill>
                <a:latin typeface="Arial" charset="0"/>
                <a:ea typeface="ＭＳ Ｐゴシック" pitchFamily="-63" charset="-128"/>
              </a:rPr>
              <a:t>Application Layer</a:t>
            </a:r>
            <a:endParaRPr lang="en-US" sz="1200" b="1" dirty="0">
              <a:solidFill>
                <a:schemeClr val="bg1"/>
              </a:solidFill>
              <a:latin typeface="Arial" charset="0"/>
              <a:ea typeface="ＭＳ Ｐゴシック" pitchFamily="-63" charset="-128"/>
            </a:endParaRPr>
          </a:p>
        </p:txBody>
      </p:sp>
      <p:sp>
        <p:nvSpPr>
          <p:cNvPr id="207" name="Rounded Rectangle 206"/>
          <p:cNvSpPr/>
          <p:nvPr/>
        </p:nvSpPr>
        <p:spPr bwMode="auto">
          <a:xfrm>
            <a:off x="2459081" y="2851901"/>
            <a:ext cx="1804819" cy="427785"/>
          </a:xfrm>
          <a:prstGeom prst="roundRect">
            <a:avLst/>
          </a:prstGeom>
          <a:gradFill>
            <a:gsLst>
              <a:gs pos="0">
                <a:srgbClr val="9AB5E4"/>
              </a:gs>
              <a:gs pos="39999">
                <a:srgbClr val="85C2FF"/>
              </a:gs>
              <a:gs pos="70000">
                <a:srgbClr val="C4D6EB"/>
              </a:gs>
              <a:gs pos="100000">
                <a:srgbClr val="FFEBFA"/>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r>
              <a:rPr lang="en-US" sz="1100" b="1" dirty="0" smtClean="0">
                <a:solidFill>
                  <a:srgbClr val="376092"/>
                </a:solidFill>
                <a:latin typeface="Arial" charset="0"/>
                <a:ea typeface="ＭＳ Ｐゴシック" pitchFamily="1" charset="-128"/>
              </a:rPr>
              <a:t>Bulk File Retrieval UI</a:t>
            </a:r>
            <a:endParaRPr lang="en-US" sz="1100" b="1" dirty="0">
              <a:solidFill>
                <a:srgbClr val="376092"/>
              </a:solidFill>
              <a:latin typeface="Arial" charset="0"/>
              <a:ea typeface="ＭＳ Ｐゴシック" pitchFamily="1" charset="-128"/>
            </a:endParaRPr>
          </a:p>
        </p:txBody>
      </p:sp>
      <p:pic>
        <p:nvPicPr>
          <p:cNvPr id="2052" name="Picture 4"/>
          <p:cNvPicPr>
            <a:picLocks noChangeAspect="1" noChangeArrowheads="1"/>
          </p:cNvPicPr>
          <p:nvPr/>
        </p:nvPicPr>
        <p:blipFill>
          <a:blip r:embed="rId3" cstate="print"/>
          <a:srcRect/>
          <a:stretch>
            <a:fillRect/>
          </a:stretch>
        </p:blipFill>
        <p:spPr bwMode="auto">
          <a:xfrm flipH="1">
            <a:off x="4496690" y="1782989"/>
            <a:ext cx="572463" cy="534731"/>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1613397" y="1840764"/>
            <a:ext cx="611274" cy="534731"/>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2991284" y="1762268"/>
            <a:ext cx="676222" cy="534731"/>
          </a:xfrm>
          <a:prstGeom prst="rect">
            <a:avLst/>
          </a:prstGeom>
          <a:noFill/>
          <a:ln w="9525">
            <a:noFill/>
            <a:miter lim="800000"/>
            <a:headEnd/>
            <a:tailEnd/>
          </a:ln>
          <a:effectLst/>
        </p:spPr>
      </p:pic>
      <p:cxnSp>
        <p:nvCxnSpPr>
          <p:cNvPr id="223" name="Straight Arrow Connector 57"/>
          <p:cNvCxnSpPr>
            <a:cxnSpLocks noChangeShapeType="1"/>
          </p:cNvCxnSpPr>
          <p:nvPr/>
        </p:nvCxnSpPr>
        <p:spPr bwMode="auto">
          <a:xfrm rot="5400000">
            <a:off x="1766559" y="2477399"/>
            <a:ext cx="291089" cy="4124"/>
          </a:xfrm>
          <a:prstGeom prst="straightConnector1">
            <a:avLst/>
          </a:prstGeom>
          <a:noFill/>
          <a:ln w="9525" algn="ctr">
            <a:solidFill>
              <a:srgbClr val="000000"/>
            </a:solidFill>
            <a:round/>
            <a:headEnd type="triangle" w="med" len="med"/>
            <a:tailEnd type="triangle" w="med" len="med"/>
          </a:ln>
        </p:spPr>
      </p:cxnSp>
      <p:cxnSp>
        <p:nvCxnSpPr>
          <p:cNvPr id="226" name="Straight Arrow Connector 57"/>
          <p:cNvCxnSpPr>
            <a:cxnSpLocks noChangeShapeType="1"/>
          </p:cNvCxnSpPr>
          <p:nvPr/>
        </p:nvCxnSpPr>
        <p:spPr bwMode="auto">
          <a:xfrm rot="5400000">
            <a:off x="3152563" y="2451074"/>
            <a:ext cx="291089" cy="4124"/>
          </a:xfrm>
          <a:prstGeom prst="straightConnector1">
            <a:avLst/>
          </a:prstGeom>
          <a:noFill/>
          <a:ln w="9525" algn="ctr">
            <a:solidFill>
              <a:srgbClr val="000000"/>
            </a:solidFill>
            <a:round/>
            <a:headEnd type="triangle" w="med" len="med"/>
            <a:tailEnd type="triangle" w="med" len="med"/>
          </a:ln>
        </p:spPr>
      </p:cxnSp>
      <p:cxnSp>
        <p:nvCxnSpPr>
          <p:cNvPr id="228" name="Straight Arrow Connector 57"/>
          <p:cNvCxnSpPr>
            <a:cxnSpLocks noChangeShapeType="1"/>
          </p:cNvCxnSpPr>
          <p:nvPr/>
        </p:nvCxnSpPr>
        <p:spPr bwMode="auto">
          <a:xfrm rot="5400000">
            <a:off x="4621183" y="2471796"/>
            <a:ext cx="291089" cy="4124"/>
          </a:xfrm>
          <a:prstGeom prst="straightConnector1">
            <a:avLst/>
          </a:prstGeom>
          <a:noFill/>
          <a:ln w="9525" algn="ctr">
            <a:solidFill>
              <a:srgbClr val="000000"/>
            </a:solidFill>
            <a:round/>
            <a:headEnd type="triangle" w="med" len="med"/>
            <a:tailEnd type="triangle" w="med" len="med"/>
          </a:ln>
        </p:spPr>
      </p:cxnSp>
      <p:sp>
        <p:nvSpPr>
          <p:cNvPr id="52" name="TextBox 51"/>
          <p:cNvSpPr txBox="1"/>
          <p:nvPr/>
        </p:nvSpPr>
        <p:spPr>
          <a:xfrm>
            <a:off x="622256" y="2013435"/>
            <a:ext cx="540587" cy="263977"/>
          </a:xfrm>
          <a:prstGeom prst="rect">
            <a:avLst/>
          </a:prstGeom>
          <a:noFill/>
        </p:spPr>
        <p:txBody>
          <a:bodyPr wrap="none" rtlCol="0">
            <a:spAutoFit/>
          </a:bodyPr>
          <a:lstStyle/>
          <a:p>
            <a:r>
              <a:rPr lang="en-US" sz="1600" dirty="0" smtClean="0"/>
              <a:t>Users</a:t>
            </a:r>
          </a:p>
        </p:txBody>
      </p:sp>
      <p:sp>
        <p:nvSpPr>
          <p:cNvPr id="12" name="Flowchart: Multidocument 11"/>
          <p:cNvSpPr/>
          <p:nvPr/>
        </p:nvSpPr>
        <p:spPr>
          <a:xfrm>
            <a:off x="6641611" y="4290216"/>
            <a:ext cx="583735" cy="373463"/>
          </a:xfrm>
          <a:prstGeom prst="flowChartMultidocument">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ABCD Files</a:t>
            </a:r>
          </a:p>
        </p:txBody>
      </p:sp>
      <p:sp>
        <p:nvSpPr>
          <p:cNvPr id="15" name="TextBox 14"/>
          <p:cNvSpPr txBox="1"/>
          <p:nvPr/>
        </p:nvSpPr>
        <p:spPr>
          <a:xfrm>
            <a:off x="6588905" y="4731866"/>
            <a:ext cx="680818" cy="239980"/>
          </a:xfrm>
          <a:prstGeom prst="rect">
            <a:avLst/>
          </a:prstGeom>
          <a:noFill/>
        </p:spPr>
        <p:txBody>
          <a:bodyPr wrap="none" rtlCol="0">
            <a:spAutoFit/>
          </a:bodyPr>
          <a:lstStyle/>
          <a:p>
            <a:r>
              <a:rPr lang="en-US" sz="1400" dirty="0" smtClean="0"/>
              <a:t>Platform</a:t>
            </a:r>
            <a:endParaRPr lang="en-US" sz="1400" dirty="0"/>
          </a:p>
        </p:txBody>
      </p:sp>
      <p:cxnSp>
        <p:nvCxnSpPr>
          <p:cNvPr id="18" name="Straight Arrow Connector 17"/>
          <p:cNvCxnSpPr/>
          <p:nvPr/>
        </p:nvCxnSpPr>
        <p:spPr>
          <a:xfrm flipH="1">
            <a:off x="5581604" y="4507630"/>
            <a:ext cx="1025963" cy="7131"/>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4" name="Parallelogram 78"/>
          <p:cNvSpPr>
            <a:spLocks/>
          </p:cNvSpPr>
          <p:nvPr/>
        </p:nvSpPr>
        <p:spPr bwMode="auto">
          <a:xfrm>
            <a:off x="5925849" y="4433711"/>
            <a:ext cx="457970" cy="111437"/>
          </a:xfrm>
          <a:prstGeom prst="parallelogram">
            <a:avLst>
              <a:gd name="adj" fmla="val 24996"/>
            </a:avLst>
          </a:prstGeom>
          <a:solidFill>
            <a:schemeClr val="bg1"/>
          </a:solidFill>
          <a:ln w="9525" algn="ctr">
            <a:solidFill>
              <a:schemeClr val="tx1"/>
            </a:solidFill>
            <a:round/>
            <a:headEnd/>
            <a:tailEnd/>
          </a:ln>
        </p:spPr>
        <p:txBody>
          <a:bodyPr wrap="none" lIns="45720" rIns="45720" anchor="ctr"/>
          <a:lstStyle/>
          <a:p>
            <a:pPr algn="ctr" eaLnBrk="0" fontAlgn="base" hangingPunct="0">
              <a:spcBef>
                <a:spcPct val="0"/>
              </a:spcBef>
              <a:spcAft>
                <a:spcPct val="0"/>
              </a:spcAft>
            </a:pPr>
            <a:r>
              <a:rPr lang="en-US" sz="1000" dirty="0" smtClean="0">
                <a:solidFill>
                  <a:srgbClr val="000000"/>
                </a:solidFill>
              </a:rPr>
              <a:t>CIMS</a:t>
            </a:r>
          </a:p>
        </p:txBody>
      </p:sp>
      <p:sp>
        <p:nvSpPr>
          <p:cNvPr id="4" name="Title 3"/>
          <p:cNvSpPr>
            <a:spLocks noGrp="1"/>
          </p:cNvSpPr>
          <p:nvPr>
            <p:ph type="title"/>
          </p:nvPr>
        </p:nvSpPr>
        <p:spPr>
          <a:xfrm>
            <a:off x="1234329" y="228600"/>
            <a:ext cx="7391400" cy="758952"/>
          </a:xfrm>
        </p:spPr>
        <p:txBody>
          <a:bodyPr/>
          <a:lstStyle/>
          <a:p>
            <a:r>
              <a:rPr lang="en-US" dirty="0" smtClean="0"/>
              <a:t>As it Architecture for CBM+ Data Usages</a:t>
            </a:r>
            <a:endParaRPr lang="en-US" dirty="0"/>
          </a:p>
        </p:txBody>
      </p:sp>
      <p:sp>
        <p:nvSpPr>
          <p:cNvPr id="53" name="Rectangle 52"/>
          <p:cNvSpPr/>
          <p:nvPr/>
        </p:nvSpPr>
        <p:spPr>
          <a:xfrm>
            <a:off x="2399469" y="4242423"/>
            <a:ext cx="2437322" cy="693525"/>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smtClean="0"/>
          </a:p>
        </p:txBody>
      </p:sp>
      <p:sp>
        <p:nvSpPr>
          <p:cNvPr id="55" name="Rounded Rectangle 54"/>
          <p:cNvSpPr/>
          <p:nvPr/>
        </p:nvSpPr>
        <p:spPr bwMode="auto">
          <a:xfrm>
            <a:off x="2465012" y="4325229"/>
            <a:ext cx="687751" cy="545582"/>
          </a:xfrm>
          <a:prstGeom prst="roundRect">
            <a:avLst/>
          </a:prstGeom>
          <a:solidFill>
            <a:srgbClr val="4F81BD">
              <a:alpha val="64706"/>
            </a:srgbClr>
          </a:soli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b">
            <a:noAutofit/>
          </a:bodyPr>
          <a:lstStyle/>
          <a:p>
            <a:pPr algn="ctr">
              <a:spcBef>
                <a:spcPct val="50000"/>
              </a:spcBef>
              <a:defRPr/>
            </a:pPr>
            <a:r>
              <a:rPr lang="en-US" sz="800" dirty="0" smtClean="0">
                <a:solidFill>
                  <a:schemeClr val="bg1"/>
                </a:solidFill>
                <a:latin typeface="Arial" charset="0"/>
                <a:ea typeface="ＭＳ Ｐゴシック" pitchFamily="1" charset="-128"/>
              </a:rPr>
              <a:t>Catalogs</a:t>
            </a:r>
            <a:endParaRPr lang="en-US" sz="800" dirty="0">
              <a:solidFill>
                <a:schemeClr val="bg1"/>
              </a:solidFill>
              <a:latin typeface="Arial" charset="0"/>
              <a:ea typeface="ＭＳ Ｐゴシック" pitchFamily="1" charset="-128"/>
            </a:endParaRPr>
          </a:p>
        </p:txBody>
      </p:sp>
      <p:sp>
        <p:nvSpPr>
          <p:cNvPr id="56" name="Rounded Rectangle 55"/>
          <p:cNvSpPr/>
          <p:nvPr/>
        </p:nvSpPr>
        <p:spPr bwMode="auto">
          <a:xfrm>
            <a:off x="3288827" y="4325229"/>
            <a:ext cx="813084" cy="554536"/>
          </a:xfrm>
          <a:prstGeom prst="roundRect">
            <a:avLst/>
          </a:prstGeom>
          <a:solidFill>
            <a:srgbClr val="4F81BD">
              <a:alpha val="64706"/>
            </a:srgbClr>
          </a:soli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b">
            <a:noAutofit/>
          </a:bodyPr>
          <a:lstStyle/>
          <a:p>
            <a:pPr algn="ctr">
              <a:spcBef>
                <a:spcPct val="50000"/>
              </a:spcBef>
              <a:defRPr/>
            </a:pPr>
            <a:r>
              <a:rPr lang="en-US" sz="800" dirty="0" smtClean="0">
                <a:solidFill>
                  <a:schemeClr val="bg1"/>
                </a:solidFill>
                <a:latin typeface="Arial" charset="0"/>
                <a:ea typeface="ＭＳ Ｐゴシック" pitchFamily="1" charset="-128"/>
              </a:rPr>
              <a:t>CCBMDW</a:t>
            </a:r>
            <a:endParaRPr lang="en-US" sz="800" dirty="0">
              <a:solidFill>
                <a:schemeClr val="bg1"/>
              </a:solidFill>
              <a:latin typeface="Arial" charset="0"/>
              <a:ea typeface="ＭＳ Ｐゴシック" pitchFamily="1" charset="-128"/>
            </a:endParaRPr>
          </a:p>
        </p:txBody>
      </p:sp>
      <p:sp>
        <p:nvSpPr>
          <p:cNvPr id="57" name="Can 56"/>
          <p:cNvSpPr/>
          <p:nvPr/>
        </p:nvSpPr>
        <p:spPr bwMode="auto">
          <a:xfrm>
            <a:off x="2671377" y="4355498"/>
            <a:ext cx="245151" cy="248799"/>
          </a:xfrm>
          <a:prstGeom prst="can">
            <a:avLst/>
          </a:prstGeom>
          <a:solidFill>
            <a:srgbClr val="DCD5A0">
              <a:alpha val="76863"/>
            </a:srgbClr>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endParaRPr lang="en-US" sz="1400" dirty="0">
              <a:latin typeface="Arial" charset="0"/>
              <a:ea typeface="ＭＳ Ｐゴシック" pitchFamily="1" charset="-128"/>
            </a:endParaRPr>
          </a:p>
        </p:txBody>
      </p:sp>
      <p:sp>
        <p:nvSpPr>
          <p:cNvPr id="58" name="Can 57"/>
          <p:cNvSpPr/>
          <p:nvPr/>
        </p:nvSpPr>
        <p:spPr bwMode="auto">
          <a:xfrm>
            <a:off x="3604229" y="4375489"/>
            <a:ext cx="223949" cy="248799"/>
          </a:xfrm>
          <a:prstGeom prst="can">
            <a:avLst/>
          </a:prstGeom>
          <a:solidFill>
            <a:srgbClr val="FFC000">
              <a:alpha val="77000"/>
            </a:srgbClr>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endParaRPr lang="en-US" sz="1400" dirty="0">
              <a:latin typeface="Arial" charset="0"/>
              <a:ea typeface="ＭＳ Ｐゴシック" pitchFamily="1" charset="-128"/>
            </a:endParaRPr>
          </a:p>
        </p:txBody>
      </p:sp>
      <p:sp>
        <p:nvSpPr>
          <p:cNvPr id="59" name="TextBox 58"/>
          <p:cNvSpPr txBox="1"/>
          <p:nvPr/>
        </p:nvSpPr>
        <p:spPr>
          <a:xfrm>
            <a:off x="4199842" y="4658719"/>
            <a:ext cx="561836" cy="239980"/>
          </a:xfrm>
          <a:prstGeom prst="rect">
            <a:avLst/>
          </a:prstGeom>
          <a:noFill/>
        </p:spPr>
        <p:txBody>
          <a:bodyPr wrap="none" rtlCol="0">
            <a:spAutoFit/>
          </a:bodyPr>
          <a:lstStyle/>
          <a:p>
            <a:r>
              <a:rPr lang="en-US" sz="1400" dirty="0" smtClean="0"/>
              <a:t>LOGSA</a:t>
            </a:r>
            <a:endParaRPr lang="en-US" sz="1400" dirty="0"/>
          </a:p>
        </p:txBody>
      </p:sp>
      <p:cxnSp>
        <p:nvCxnSpPr>
          <p:cNvPr id="67" name="Straight Arrow Connector 57"/>
          <p:cNvCxnSpPr>
            <a:cxnSpLocks noChangeShapeType="1"/>
          </p:cNvCxnSpPr>
          <p:nvPr/>
        </p:nvCxnSpPr>
        <p:spPr bwMode="auto">
          <a:xfrm>
            <a:off x="2539106" y="3488272"/>
            <a:ext cx="0" cy="455707"/>
          </a:xfrm>
          <a:prstGeom prst="straightConnector1">
            <a:avLst/>
          </a:prstGeom>
          <a:noFill/>
          <a:ln w="9525" algn="ctr">
            <a:solidFill>
              <a:srgbClr val="000000"/>
            </a:solidFill>
            <a:round/>
            <a:headEnd type="triangle" w="med" len="med"/>
            <a:tailEnd type="triangle" w="med" len="med"/>
          </a:ln>
        </p:spPr>
      </p:cxnSp>
      <p:sp>
        <p:nvSpPr>
          <p:cNvPr id="54" name="Parallelogram 78"/>
          <p:cNvSpPr>
            <a:spLocks/>
          </p:cNvSpPr>
          <p:nvPr/>
        </p:nvSpPr>
        <p:spPr bwMode="auto">
          <a:xfrm>
            <a:off x="2025919" y="3642534"/>
            <a:ext cx="965365" cy="147181"/>
          </a:xfrm>
          <a:prstGeom prst="parallelogram">
            <a:avLst>
              <a:gd name="adj" fmla="val 24996"/>
            </a:avLst>
          </a:prstGeom>
          <a:solidFill>
            <a:schemeClr val="bg1"/>
          </a:solidFill>
          <a:ln w="9525" algn="ctr">
            <a:solidFill>
              <a:schemeClr val="tx1"/>
            </a:solidFill>
            <a:round/>
            <a:headEnd/>
            <a:tailEnd/>
          </a:ln>
        </p:spPr>
        <p:txBody>
          <a:bodyPr wrap="none" lIns="45720" rIns="45720" anchor="ctr"/>
          <a:lstStyle/>
          <a:p>
            <a:pPr algn="ctr" eaLnBrk="0" fontAlgn="base" hangingPunct="0">
              <a:spcBef>
                <a:spcPct val="0"/>
              </a:spcBef>
              <a:spcAft>
                <a:spcPct val="0"/>
              </a:spcAft>
            </a:pPr>
            <a:r>
              <a:rPr lang="en-US" sz="1000" dirty="0" smtClean="0">
                <a:solidFill>
                  <a:srgbClr val="000000"/>
                </a:solidFill>
              </a:rPr>
              <a:t>Bulk File Transfer</a:t>
            </a:r>
          </a:p>
        </p:txBody>
      </p:sp>
      <p:sp>
        <p:nvSpPr>
          <p:cNvPr id="30" name="TextBox 29"/>
          <p:cNvSpPr txBox="1"/>
          <p:nvPr/>
        </p:nvSpPr>
        <p:spPr>
          <a:xfrm>
            <a:off x="6012423" y="1840764"/>
            <a:ext cx="2514600" cy="1569660"/>
          </a:xfrm>
          <a:prstGeom prst="rect">
            <a:avLst/>
          </a:prstGeom>
          <a:noFill/>
        </p:spPr>
        <p:txBody>
          <a:bodyPr wrap="square" rtlCol="0">
            <a:spAutoFit/>
          </a:bodyPr>
          <a:lstStyle/>
          <a:p>
            <a:r>
              <a:rPr lang="en-US" sz="2400" dirty="0" smtClean="0"/>
              <a:t>Disadvantages:</a:t>
            </a:r>
          </a:p>
          <a:p>
            <a:pPr marL="285750" indent="-285750">
              <a:buFont typeface="Arial" pitchFamily="34" charset="0"/>
              <a:buChar char="•"/>
            </a:pPr>
            <a:r>
              <a:rPr lang="en-US" sz="2400" dirty="0" smtClean="0"/>
              <a:t>Not standardized</a:t>
            </a:r>
          </a:p>
          <a:p>
            <a:pPr marL="285750" indent="-285750">
              <a:buFont typeface="Arial" pitchFamily="34" charset="0"/>
              <a:buChar char="•"/>
            </a:pPr>
            <a:r>
              <a:rPr lang="en-US" sz="2400" dirty="0" smtClean="0"/>
              <a:t>Not automated</a:t>
            </a:r>
          </a:p>
          <a:p>
            <a:pPr marL="285750" indent="-285750">
              <a:buFont typeface="Arial" pitchFamily="34" charset="0"/>
              <a:buChar char="•"/>
            </a:pPr>
            <a:r>
              <a:rPr lang="en-US" sz="2400" dirty="0" smtClean="0"/>
              <a:t>Not reusable</a:t>
            </a:r>
          </a:p>
        </p:txBody>
      </p:sp>
    </p:spTree>
    <p:extLst>
      <p:ext uri="{BB962C8B-B14F-4D97-AF65-F5344CB8AC3E}">
        <p14:creationId xmlns:p14="http://schemas.microsoft.com/office/powerpoint/2010/main" val="1930966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an 197"/>
          <p:cNvSpPr>
            <a:spLocks noChangeArrowheads="1"/>
          </p:cNvSpPr>
          <p:nvPr/>
        </p:nvSpPr>
        <p:spPr bwMode="auto">
          <a:xfrm rot="16200000">
            <a:off x="3000789" y="3180643"/>
            <a:ext cx="1842279" cy="4419275"/>
          </a:xfrm>
          <a:prstGeom prst="can">
            <a:avLst>
              <a:gd name="adj" fmla="val 16549"/>
            </a:avLst>
          </a:prstGeom>
          <a:solidFill>
            <a:schemeClr val="accent4">
              <a:lumMod val="75000"/>
              <a:alpha val="56000"/>
            </a:schemeClr>
          </a:solidFill>
          <a:ln w="6350" algn="ctr">
            <a:noFill/>
            <a:round/>
            <a:headEnd/>
            <a:tailEnd/>
          </a:ln>
        </p:spPr>
        <p:txBody>
          <a:bodyPr anchor="ctr">
            <a:noAutofit/>
          </a:bodyPr>
          <a:lstStyle/>
          <a:p>
            <a:pPr algn="ctr">
              <a:spcBef>
                <a:spcPct val="50000"/>
              </a:spcBef>
              <a:defRPr/>
            </a:pPr>
            <a:endParaRPr lang="en-US" sz="2000" b="1" dirty="0">
              <a:solidFill>
                <a:schemeClr val="accent1">
                  <a:lumMod val="75000"/>
                </a:schemeClr>
              </a:solidFill>
              <a:latin typeface="Arial" charset="0"/>
              <a:ea typeface="ＭＳ Ｐゴシック" pitchFamily="-63" charset="-128"/>
            </a:endParaRPr>
          </a:p>
        </p:txBody>
      </p:sp>
      <p:sp>
        <p:nvSpPr>
          <p:cNvPr id="2" name="Rectangle 217"/>
          <p:cNvSpPr>
            <a:spLocks noChangeArrowheads="1"/>
          </p:cNvSpPr>
          <p:nvPr/>
        </p:nvSpPr>
        <p:spPr bwMode="auto">
          <a:xfrm>
            <a:off x="2161325" y="4545528"/>
            <a:ext cx="3704514" cy="1696186"/>
          </a:xfrm>
          <a:prstGeom prst="rect">
            <a:avLst/>
          </a:prstGeom>
          <a:solidFill>
            <a:srgbClr val="F2DCDB"/>
          </a:solidFill>
          <a:ln w="6350" algn="ctr">
            <a:noFill/>
            <a:round/>
            <a:headEnd/>
            <a:tailEnd/>
          </a:ln>
        </p:spPr>
        <p:txBody>
          <a:bodyPr vert="vert270" anchor="t" anchorCtr="0">
            <a:noAutofit/>
          </a:bodyPr>
          <a:lstStyle/>
          <a:p>
            <a:pPr algn="ctr">
              <a:spcBef>
                <a:spcPct val="50000"/>
              </a:spcBef>
            </a:pPr>
            <a:r>
              <a:rPr lang="en-US" sz="1200" dirty="0" smtClean="0">
                <a:ea typeface="ＭＳ Ｐゴシック"/>
                <a:cs typeface="ＭＳ Ｐゴシック"/>
              </a:rPr>
              <a:t> Enterprise Data Assets</a:t>
            </a:r>
            <a:endParaRPr lang="en-US" sz="1200" dirty="0">
              <a:ea typeface="ＭＳ Ｐゴシック"/>
              <a:cs typeface="ＭＳ Ｐゴシック"/>
            </a:endParaRPr>
          </a:p>
        </p:txBody>
      </p:sp>
      <p:sp>
        <p:nvSpPr>
          <p:cNvPr id="224" name="Rectangle 223"/>
          <p:cNvSpPr/>
          <p:nvPr/>
        </p:nvSpPr>
        <p:spPr>
          <a:xfrm>
            <a:off x="2905012" y="5498636"/>
            <a:ext cx="2437322" cy="693525"/>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smtClean="0"/>
          </a:p>
        </p:txBody>
      </p:sp>
      <p:sp>
        <p:nvSpPr>
          <p:cNvPr id="14" name="Rounded Rectangle 13"/>
          <p:cNvSpPr/>
          <p:nvPr/>
        </p:nvSpPr>
        <p:spPr>
          <a:xfrm>
            <a:off x="7002550" y="4966252"/>
            <a:ext cx="1208533" cy="824208"/>
          </a:xfrm>
          <a:prstGeom prst="roundRect">
            <a:avLst/>
          </a:prstGeom>
          <a:solidFill>
            <a:schemeClr val="accent3">
              <a:lumMod val="60000"/>
              <a:lumOff val="40000"/>
            </a:schemeClr>
          </a:solidFill>
          <a:ln w="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smtClean="0"/>
          </a:p>
        </p:txBody>
      </p:sp>
      <p:sp>
        <p:nvSpPr>
          <p:cNvPr id="205" name="Can 204"/>
          <p:cNvSpPr>
            <a:spLocks noChangeArrowheads="1"/>
          </p:cNvSpPr>
          <p:nvPr/>
        </p:nvSpPr>
        <p:spPr bwMode="auto">
          <a:xfrm rot="16200000">
            <a:off x="4679175" y="-759161"/>
            <a:ext cx="876702" cy="6609347"/>
          </a:xfrm>
          <a:prstGeom prst="can">
            <a:avLst>
              <a:gd name="adj" fmla="val 20005"/>
            </a:avLst>
          </a:prstGeom>
          <a:solidFill>
            <a:srgbClr val="336699">
              <a:alpha val="55686"/>
            </a:srgbClr>
          </a:solidFill>
          <a:ln w="6350" algn="ctr">
            <a:noFill/>
            <a:round/>
            <a:headEnd/>
            <a:tailEnd/>
          </a:ln>
        </p:spPr>
        <p:txBody>
          <a:bodyPr anchor="ctr">
            <a:noAutofit/>
          </a:bodyPr>
          <a:lstStyle/>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p:txBody>
      </p:sp>
      <p:sp>
        <p:nvSpPr>
          <p:cNvPr id="5" name="Rounded Rectangle 4"/>
          <p:cNvSpPr/>
          <p:nvPr/>
        </p:nvSpPr>
        <p:spPr bwMode="auto">
          <a:xfrm>
            <a:off x="2970555" y="5581442"/>
            <a:ext cx="687751" cy="545582"/>
          </a:xfrm>
          <a:prstGeom prst="roundRect">
            <a:avLst/>
          </a:prstGeom>
          <a:solidFill>
            <a:srgbClr val="4F81BD">
              <a:alpha val="64706"/>
            </a:srgbClr>
          </a:soli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b">
            <a:noAutofit/>
          </a:bodyPr>
          <a:lstStyle/>
          <a:p>
            <a:pPr algn="ctr">
              <a:spcBef>
                <a:spcPct val="50000"/>
              </a:spcBef>
              <a:defRPr/>
            </a:pPr>
            <a:r>
              <a:rPr lang="en-US" sz="800" dirty="0" smtClean="0">
                <a:solidFill>
                  <a:schemeClr val="bg1"/>
                </a:solidFill>
                <a:latin typeface="Arial" charset="0"/>
                <a:ea typeface="ＭＳ Ｐゴシック" pitchFamily="1" charset="-128"/>
              </a:rPr>
              <a:t>Catalogs</a:t>
            </a:r>
            <a:endParaRPr lang="en-US" sz="800" dirty="0">
              <a:solidFill>
                <a:schemeClr val="bg1"/>
              </a:solidFill>
              <a:latin typeface="Arial" charset="0"/>
              <a:ea typeface="ＭＳ Ｐゴシック" pitchFamily="1" charset="-128"/>
            </a:endParaRPr>
          </a:p>
        </p:txBody>
      </p:sp>
      <p:sp>
        <p:nvSpPr>
          <p:cNvPr id="6" name="Rounded Rectangle 5"/>
          <p:cNvSpPr/>
          <p:nvPr/>
        </p:nvSpPr>
        <p:spPr bwMode="auto">
          <a:xfrm>
            <a:off x="3794370" y="5581442"/>
            <a:ext cx="813084" cy="554536"/>
          </a:xfrm>
          <a:prstGeom prst="roundRect">
            <a:avLst/>
          </a:prstGeom>
          <a:solidFill>
            <a:srgbClr val="4F81BD">
              <a:alpha val="64706"/>
            </a:srgbClr>
          </a:soli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b">
            <a:noAutofit/>
          </a:bodyPr>
          <a:lstStyle/>
          <a:p>
            <a:pPr algn="ctr">
              <a:spcBef>
                <a:spcPct val="50000"/>
              </a:spcBef>
              <a:defRPr/>
            </a:pPr>
            <a:r>
              <a:rPr lang="en-US" sz="800" dirty="0" smtClean="0">
                <a:solidFill>
                  <a:schemeClr val="bg1"/>
                </a:solidFill>
                <a:latin typeface="Arial" charset="0"/>
                <a:ea typeface="ＭＳ Ｐゴシック" pitchFamily="1" charset="-128"/>
              </a:rPr>
              <a:t>CCBMDW</a:t>
            </a:r>
            <a:endParaRPr lang="en-US" sz="800" dirty="0">
              <a:solidFill>
                <a:schemeClr val="bg1"/>
              </a:solidFill>
              <a:latin typeface="Arial" charset="0"/>
              <a:ea typeface="ＭＳ Ｐゴシック" pitchFamily="1" charset="-128"/>
            </a:endParaRPr>
          </a:p>
        </p:txBody>
      </p:sp>
      <p:sp>
        <p:nvSpPr>
          <p:cNvPr id="9" name="Can 8"/>
          <p:cNvSpPr>
            <a:spLocks noChangeArrowheads="1"/>
          </p:cNvSpPr>
          <p:nvPr/>
        </p:nvSpPr>
        <p:spPr bwMode="auto">
          <a:xfrm rot="16200000">
            <a:off x="4640229" y="410414"/>
            <a:ext cx="903562" cy="6641793"/>
          </a:xfrm>
          <a:prstGeom prst="can">
            <a:avLst>
              <a:gd name="adj" fmla="val 22101"/>
            </a:avLst>
          </a:prstGeom>
          <a:solidFill>
            <a:srgbClr val="006600">
              <a:alpha val="56078"/>
            </a:srgbClr>
          </a:solidFill>
          <a:ln w="6350" algn="ctr">
            <a:noFill/>
            <a:round/>
            <a:headEnd/>
            <a:tailEnd/>
          </a:ln>
        </p:spPr>
        <p:txBody>
          <a:bodyPr anchor="ctr">
            <a:noAutofit/>
          </a:bodyPr>
          <a:lstStyle/>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a:p>
            <a:pPr algn="ctr">
              <a:spcBef>
                <a:spcPct val="50000"/>
              </a:spcBef>
              <a:defRPr/>
            </a:pPr>
            <a:endParaRPr lang="en-US" sz="2000" b="1" dirty="0">
              <a:solidFill>
                <a:schemeClr val="accent1">
                  <a:lumMod val="75000"/>
                </a:schemeClr>
              </a:solidFill>
              <a:latin typeface="Arial" charset="0"/>
              <a:ea typeface="ＭＳ Ｐゴシック" pitchFamily="-63" charset="-128"/>
            </a:endParaRPr>
          </a:p>
        </p:txBody>
      </p:sp>
      <p:cxnSp>
        <p:nvCxnSpPr>
          <p:cNvPr id="177" name="Straight Arrow Connector 57"/>
          <p:cNvCxnSpPr>
            <a:cxnSpLocks noChangeShapeType="1"/>
            <a:stCxn id="60" idx="2"/>
            <a:endCxn id="224" idx="0"/>
          </p:cNvCxnSpPr>
          <p:nvPr/>
        </p:nvCxnSpPr>
        <p:spPr bwMode="auto">
          <a:xfrm flipH="1">
            <a:off x="4123673" y="5090522"/>
            <a:ext cx="168" cy="408114"/>
          </a:xfrm>
          <a:prstGeom prst="straightConnector1">
            <a:avLst/>
          </a:prstGeom>
          <a:noFill/>
          <a:ln w="9525" algn="ctr">
            <a:solidFill>
              <a:srgbClr val="000000"/>
            </a:solidFill>
            <a:round/>
            <a:headEnd type="triangle" w="med" len="med"/>
            <a:tailEnd type="triangle" w="med" len="med"/>
          </a:ln>
        </p:spPr>
      </p:cxnSp>
      <p:sp>
        <p:nvSpPr>
          <p:cNvPr id="182" name="Rounded Rectangle 181"/>
          <p:cNvSpPr/>
          <p:nvPr/>
        </p:nvSpPr>
        <p:spPr bwMode="auto">
          <a:xfrm>
            <a:off x="6184082" y="2267258"/>
            <a:ext cx="1173088" cy="556507"/>
          </a:xfrm>
          <a:prstGeom prst="roundRect">
            <a:avLst/>
          </a:prstGeom>
          <a:gradFill>
            <a:gsLst>
              <a:gs pos="0">
                <a:srgbClr val="9AB5E4"/>
              </a:gs>
              <a:gs pos="39999">
                <a:srgbClr val="85C2FF"/>
              </a:gs>
              <a:gs pos="70000">
                <a:srgbClr val="C4D6EB"/>
              </a:gs>
              <a:gs pos="100000">
                <a:srgbClr val="FFEBFA"/>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r>
              <a:rPr lang="en-US" sz="1100" b="1" dirty="0" smtClean="0">
                <a:solidFill>
                  <a:srgbClr val="376092"/>
                </a:solidFill>
                <a:latin typeface="Arial" charset="0"/>
                <a:ea typeface="ＭＳ Ｐゴシック" pitchFamily="1" charset="-128"/>
              </a:rPr>
              <a:t>Business Intelligence/ Analytics</a:t>
            </a:r>
            <a:endParaRPr lang="en-US" sz="1100" b="1" dirty="0">
              <a:solidFill>
                <a:srgbClr val="376092"/>
              </a:solidFill>
              <a:latin typeface="Arial" charset="0"/>
              <a:ea typeface="ＭＳ Ｐゴシック" pitchFamily="1" charset="-128"/>
            </a:endParaRPr>
          </a:p>
        </p:txBody>
      </p:sp>
      <p:sp>
        <p:nvSpPr>
          <p:cNvPr id="190" name="Can 189"/>
          <p:cNvSpPr/>
          <p:nvPr/>
        </p:nvSpPr>
        <p:spPr bwMode="auto">
          <a:xfrm>
            <a:off x="3176920" y="5611711"/>
            <a:ext cx="245151" cy="248799"/>
          </a:xfrm>
          <a:prstGeom prst="can">
            <a:avLst/>
          </a:prstGeom>
          <a:solidFill>
            <a:srgbClr val="DCD5A0">
              <a:alpha val="76863"/>
            </a:srgbClr>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endParaRPr lang="en-US" sz="1400" dirty="0">
              <a:latin typeface="Arial" charset="0"/>
              <a:ea typeface="ＭＳ Ｐゴシック" pitchFamily="1" charset="-128"/>
            </a:endParaRPr>
          </a:p>
        </p:txBody>
      </p:sp>
      <p:sp>
        <p:nvSpPr>
          <p:cNvPr id="191" name="Can 190"/>
          <p:cNvSpPr/>
          <p:nvPr/>
        </p:nvSpPr>
        <p:spPr bwMode="auto">
          <a:xfrm>
            <a:off x="4109772" y="5631702"/>
            <a:ext cx="223949" cy="248799"/>
          </a:xfrm>
          <a:prstGeom prst="can">
            <a:avLst/>
          </a:prstGeom>
          <a:solidFill>
            <a:srgbClr val="FFC000">
              <a:alpha val="77000"/>
            </a:srgbClr>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endParaRPr lang="en-US" sz="1400" dirty="0">
              <a:latin typeface="Arial" charset="0"/>
              <a:ea typeface="ＭＳ Ｐゴシック" pitchFamily="1" charset="-128"/>
            </a:endParaRPr>
          </a:p>
        </p:txBody>
      </p:sp>
      <p:sp>
        <p:nvSpPr>
          <p:cNvPr id="201" name="TextBox 200"/>
          <p:cNvSpPr txBox="1"/>
          <p:nvPr/>
        </p:nvSpPr>
        <p:spPr>
          <a:xfrm>
            <a:off x="1980899" y="3769389"/>
            <a:ext cx="2613276" cy="338554"/>
          </a:xfrm>
          <a:prstGeom prst="rect">
            <a:avLst/>
          </a:prstGeom>
          <a:noFill/>
        </p:spPr>
        <p:txBody>
          <a:bodyPr wrap="square" rtlCol="0">
            <a:spAutoFit/>
          </a:bodyPr>
          <a:lstStyle/>
          <a:p>
            <a:r>
              <a:rPr lang="en-US" sz="1400" dirty="0" smtClean="0">
                <a:solidFill>
                  <a:schemeClr val="bg1"/>
                </a:solidFill>
              </a:rPr>
              <a:t>Back Office Data Services</a:t>
            </a:r>
            <a:r>
              <a:rPr lang="en-US" sz="1600" dirty="0" smtClean="0">
                <a:solidFill>
                  <a:schemeClr val="bg1"/>
                </a:solidFill>
              </a:rPr>
              <a:t>:</a:t>
            </a:r>
          </a:p>
        </p:txBody>
      </p:sp>
      <p:sp>
        <p:nvSpPr>
          <p:cNvPr id="202" name="TextBox 201"/>
          <p:cNvSpPr txBox="1"/>
          <p:nvPr/>
        </p:nvSpPr>
        <p:spPr>
          <a:xfrm>
            <a:off x="1975572" y="3316908"/>
            <a:ext cx="2205648" cy="523220"/>
          </a:xfrm>
          <a:prstGeom prst="rect">
            <a:avLst/>
          </a:prstGeom>
          <a:noFill/>
        </p:spPr>
        <p:txBody>
          <a:bodyPr wrap="square" rtlCol="0">
            <a:spAutoFit/>
          </a:bodyPr>
          <a:lstStyle/>
          <a:p>
            <a:r>
              <a:rPr lang="en-US" sz="1400" dirty="0" smtClean="0">
                <a:solidFill>
                  <a:schemeClr val="bg1"/>
                </a:solidFill>
              </a:rPr>
              <a:t>Consumer </a:t>
            </a:r>
            <a:r>
              <a:rPr lang="en-US" sz="1400" dirty="0">
                <a:solidFill>
                  <a:schemeClr val="bg1"/>
                </a:solidFill>
              </a:rPr>
              <a:t>(Enterprise and Provider</a:t>
            </a:r>
            <a:r>
              <a:rPr lang="en-US" sz="1400" dirty="0" smtClean="0">
                <a:solidFill>
                  <a:schemeClr val="bg1"/>
                </a:solidFill>
              </a:rPr>
              <a:t>) Data </a:t>
            </a:r>
            <a:r>
              <a:rPr lang="en-US" sz="1400" dirty="0">
                <a:solidFill>
                  <a:schemeClr val="bg1"/>
                </a:solidFill>
              </a:rPr>
              <a:t>Services:</a:t>
            </a:r>
            <a:endParaRPr lang="en-US" sz="1400" dirty="0" smtClean="0">
              <a:solidFill>
                <a:schemeClr val="bg1"/>
              </a:solidFill>
            </a:endParaRPr>
          </a:p>
        </p:txBody>
      </p:sp>
      <p:sp>
        <p:nvSpPr>
          <p:cNvPr id="203" name="Can 202"/>
          <p:cNvSpPr>
            <a:spLocks noChangeArrowheads="1"/>
          </p:cNvSpPr>
          <p:nvPr/>
        </p:nvSpPr>
        <p:spPr bwMode="auto">
          <a:xfrm rot="16200000">
            <a:off x="703324" y="4954462"/>
            <a:ext cx="1839585" cy="868941"/>
          </a:xfrm>
          <a:prstGeom prst="can">
            <a:avLst>
              <a:gd name="adj" fmla="val 29012"/>
            </a:avLst>
          </a:prstGeom>
          <a:solidFill>
            <a:schemeClr val="accent4">
              <a:lumMod val="75000"/>
            </a:schemeClr>
          </a:solidFill>
          <a:ln w="6350" algn="ctr">
            <a:noFill/>
            <a:round/>
            <a:headEnd/>
            <a:tailEnd/>
          </a:ln>
        </p:spPr>
        <p:txBody>
          <a:bodyPr bIns="45720" anchor="ctr" anchorCtr="0">
            <a:noAutofit/>
          </a:bodyPr>
          <a:lstStyle/>
          <a:p>
            <a:pPr algn="ctr">
              <a:defRPr/>
            </a:pPr>
            <a:r>
              <a:rPr lang="en-US" sz="1600" b="1" dirty="0" smtClean="0">
                <a:solidFill>
                  <a:schemeClr val="bg1"/>
                </a:solidFill>
                <a:latin typeface="Arial" charset="0"/>
                <a:ea typeface="ＭＳ Ｐゴシック" pitchFamily="-63" charset="-128"/>
              </a:rPr>
              <a:t>Data Layer</a:t>
            </a:r>
            <a:endParaRPr lang="en-US" sz="1600" b="1" dirty="0">
              <a:solidFill>
                <a:schemeClr val="bg1"/>
              </a:solidFill>
              <a:latin typeface="Arial" charset="0"/>
              <a:ea typeface="ＭＳ Ｐゴシック" pitchFamily="-63" charset="-128"/>
            </a:endParaRPr>
          </a:p>
        </p:txBody>
      </p:sp>
      <p:sp>
        <p:nvSpPr>
          <p:cNvPr id="204" name="Can 203"/>
          <p:cNvSpPr>
            <a:spLocks noChangeArrowheads="1"/>
          </p:cNvSpPr>
          <p:nvPr/>
        </p:nvSpPr>
        <p:spPr bwMode="auto">
          <a:xfrm rot="16200000">
            <a:off x="1133952" y="3341473"/>
            <a:ext cx="906266" cy="776974"/>
          </a:xfrm>
          <a:prstGeom prst="can">
            <a:avLst>
              <a:gd name="adj" fmla="val 28554"/>
            </a:avLst>
          </a:prstGeom>
          <a:solidFill>
            <a:srgbClr val="006600"/>
          </a:solidFill>
          <a:ln w="6350" algn="ctr">
            <a:noFill/>
            <a:round/>
            <a:headEnd/>
            <a:tailEnd/>
          </a:ln>
        </p:spPr>
        <p:txBody>
          <a:bodyPr bIns="182880" anchor="t" anchorCtr="0">
            <a:noAutofit/>
          </a:bodyPr>
          <a:lstStyle/>
          <a:p>
            <a:pPr algn="ctr">
              <a:spcBef>
                <a:spcPct val="50000"/>
              </a:spcBef>
              <a:defRPr/>
            </a:pPr>
            <a:r>
              <a:rPr lang="en-US" sz="1600" b="1" dirty="0" smtClean="0">
                <a:solidFill>
                  <a:schemeClr val="bg1"/>
                </a:solidFill>
                <a:latin typeface="Arial" charset="0"/>
                <a:ea typeface="ＭＳ Ｐゴシック" pitchFamily="-63" charset="-128"/>
              </a:rPr>
              <a:t>Service Layer</a:t>
            </a:r>
            <a:endParaRPr lang="en-US" sz="1600" b="1" dirty="0">
              <a:solidFill>
                <a:schemeClr val="bg1"/>
              </a:solidFill>
              <a:latin typeface="Arial" charset="0"/>
              <a:ea typeface="ＭＳ Ｐゴシック" pitchFamily="-63" charset="-128"/>
            </a:endParaRPr>
          </a:p>
        </p:txBody>
      </p:sp>
      <p:sp>
        <p:nvSpPr>
          <p:cNvPr id="206" name="Can 205"/>
          <p:cNvSpPr>
            <a:spLocks noChangeArrowheads="1"/>
          </p:cNvSpPr>
          <p:nvPr/>
        </p:nvSpPr>
        <p:spPr bwMode="auto">
          <a:xfrm rot="16200000">
            <a:off x="1152533" y="2162520"/>
            <a:ext cx="874001" cy="763284"/>
          </a:xfrm>
          <a:prstGeom prst="can">
            <a:avLst>
              <a:gd name="adj" fmla="val 28859"/>
            </a:avLst>
          </a:prstGeom>
          <a:solidFill>
            <a:srgbClr val="336699"/>
          </a:solidFill>
          <a:ln w="6350" algn="ctr">
            <a:noFill/>
            <a:round/>
            <a:headEnd/>
            <a:tailEnd/>
          </a:ln>
        </p:spPr>
        <p:txBody>
          <a:bodyPr lIns="0" rIns="0" bIns="182880" anchor="t" anchorCtr="0">
            <a:noAutofit/>
          </a:bodyPr>
          <a:lstStyle/>
          <a:p>
            <a:pPr algn="ctr">
              <a:spcBef>
                <a:spcPct val="50000"/>
              </a:spcBef>
              <a:defRPr/>
            </a:pPr>
            <a:r>
              <a:rPr lang="en-US" sz="1200" b="1" dirty="0" smtClean="0">
                <a:solidFill>
                  <a:schemeClr val="bg1"/>
                </a:solidFill>
                <a:latin typeface="Arial" charset="0"/>
                <a:ea typeface="ＭＳ Ｐゴシック" pitchFamily="-63" charset="-128"/>
              </a:rPr>
              <a:t>Application Layer</a:t>
            </a:r>
            <a:endParaRPr lang="en-US" sz="1200" b="1" dirty="0">
              <a:solidFill>
                <a:schemeClr val="bg1"/>
              </a:solidFill>
              <a:latin typeface="Arial" charset="0"/>
              <a:ea typeface="ＭＳ Ｐゴシック" pitchFamily="-63" charset="-128"/>
            </a:endParaRPr>
          </a:p>
        </p:txBody>
      </p:sp>
      <p:sp>
        <p:nvSpPr>
          <p:cNvPr id="207" name="Rounded Rectangle 206"/>
          <p:cNvSpPr/>
          <p:nvPr/>
        </p:nvSpPr>
        <p:spPr bwMode="auto">
          <a:xfrm>
            <a:off x="3255393" y="2329089"/>
            <a:ext cx="1189256" cy="427785"/>
          </a:xfrm>
          <a:prstGeom prst="roundRect">
            <a:avLst/>
          </a:prstGeom>
          <a:gradFill>
            <a:gsLst>
              <a:gs pos="0">
                <a:srgbClr val="9AB5E4"/>
              </a:gs>
              <a:gs pos="39999">
                <a:srgbClr val="85C2FF"/>
              </a:gs>
              <a:gs pos="70000">
                <a:srgbClr val="C4D6EB"/>
              </a:gs>
              <a:gs pos="100000">
                <a:srgbClr val="FFEBFA"/>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r>
              <a:rPr lang="en-US" sz="1100" b="1" dirty="0" smtClean="0">
                <a:solidFill>
                  <a:srgbClr val="376092"/>
                </a:solidFill>
                <a:latin typeface="Arial" charset="0"/>
                <a:ea typeface="ＭＳ Ｐゴシック" pitchFamily="1" charset="-128"/>
              </a:rPr>
              <a:t>CBM+ UI Apps</a:t>
            </a:r>
            <a:endParaRPr lang="en-US" sz="1100" b="1" dirty="0">
              <a:solidFill>
                <a:srgbClr val="376092"/>
              </a:solidFill>
              <a:latin typeface="Arial" charset="0"/>
              <a:ea typeface="ＭＳ Ｐゴシック" pitchFamily="1" charset="-128"/>
            </a:endParaRPr>
          </a:p>
        </p:txBody>
      </p:sp>
      <p:sp>
        <p:nvSpPr>
          <p:cNvPr id="208" name="Rounded Rectangle 207"/>
          <p:cNvSpPr/>
          <p:nvPr/>
        </p:nvSpPr>
        <p:spPr bwMode="auto">
          <a:xfrm>
            <a:off x="4613702" y="2331619"/>
            <a:ext cx="1364443" cy="427785"/>
          </a:xfrm>
          <a:prstGeom prst="roundRect">
            <a:avLst/>
          </a:prstGeom>
          <a:gradFill>
            <a:gsLst>
              <a:gs pos="0">
                <a:srgbClr val="9AB5E4"/>
              </a:gs>
              <a:gs pos="39999">
                <a:srgbClr val="85C2FF"/>
              </a:gs>
              <a:gs pos="70000">
                <a:srgbClr val="C4D6EB"/>
              </a:gs>
              <a:gs pos="100000">
                <a:srgbClr val="FFEBFA"/>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r>
              <a:rPr lang="en-US" sz="1100" b="1" dirty="0" smtClean="0">
                <a:solidFill>
                  <a:srgbClr val="376092"/>
                </a:solidFill>
                <a:latin typeface="Arial" charset="0"/>
                <a:ea typeface="ＭＳ Ｐゴシック" pitchFamily="1" charset="-128"/>
              </a:rPr>
              <a:t>CBM+ Apps using BODs</a:t>
            </a:r>
            <a:endParaRPr lang="en-US" sz="1100" b="1" dirty="0">
              <a:solidFill>
                <a:srgbClr val="376092"/>
              </a:solidFill>
              <a:latin typeface="Arial" charset="0"/>
              <a:ea typeface="ＭＳ Ｐゴシック" pitchFamily="1" charset="-128"/>
            </a:endParaRPr>
          </a:p>
        </p:txBody>
      </p:sp>
      <p:pic>
        <p:nvPicPr>
          <p:cNvPr id="2050" name="Picture 2"/>
          <p:cNvPicPr>
            <a:picLocks noChangeAspect="1" noChangeArrowheads="1"/>
          </p:cNvPicPr>
          <p:nvPr/>
        </p:nvPicPr>
        <p:blipFill>
          <a:blip r:embed="rId2" cstate="print"/>
          <a:srcRect/>
          <a:stretch>
            <a:fillRect/>
          </a:stretch>
        </p:blipFill>
        <p:spPr bwMode="auto">
          <a:xfrm>
            <a:off x="2384082" y="1339163"/>
            <a:ext cx="572463" cy="53473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flipH="1">
            <a:off x="6860681" y="1300739"/>
            <a:ext cx="572463" cy="534731"/>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3449099" y="1321597"/>
            <a:ext cx="611274" cy="534731"/>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4543465" y="1300739"/>
            <a:ext cx="676222" cy="534731"/>
          </a:xfrm>
          <a:prstGeom prst="rect">
            <a:avLst/>
          </a:prstGeom>
          <a:noFill/>
          <a:ln w="9525">
            <a:noFill/>
            <a:miter lim="800000"/>
            <a:headEnd/>
            <a:tailEnd/>
          </a:ln>
          <a:effectLst/>
        </p:spPr>
      </p:pic>
      <p:cxnSp>
        <p:nvCxnSpPr>
          <p:cNvPr id="221" name="Straight Arrow Connector 57"/>
          <p:cNvCxnSpPr>
            <a:cxnSpLocks noChangeShapeType="1"/>
          </p:cNvCxnSpPr>
          <p:nvPr/>
        </p:nvCxnSpPr>
        <p:spPr bwMode="auto">
          <a:xfrm>
            <a:off x="4812065" y="2981161"/>
            <a:ext cx="0" cy="295665"/>
          </a:xfrm>
          <a:prstGeom prst="straightConnector1">
            <a:avLst/>
          </a:prstGeom>
          <a:noFill/>
          <a:ln w="9525" algn="ctr">
            <a:solidFill>
              <a:srgbClr val="000000"/>
            </a:solidFill>
            <a:round/>
            <a:headEnd type="triangle" w="med" len="med"/>
            <a:tailEnd type="triangle" w="med" len="med"/>
          </a:ln>
        </p:spPr>
      </p:cxnSp>
      <p:cxnSp>
        <p:nvCxnSpPr>
          <p:cNvPr id="223" name="Straight Arrow Connector 57"/>
          <p:cNvCxnSpPr>
            <a:cxnSpLocks noChangeShapeType="1"/>
          </p:cNvCxnSpPr>
          <p:nvPr/>
        </p:nvCxnSpPr>
        <p:spPr bwMode="auto">
          <a:xfrm rot="5400000">
            <a:off x="3602261" y="1958232"/>
            <a:ext cx="291089" cy="4124"/>
          </a:xfrm>
          <a:prstGeom prst="straightConnector1">
            <a:avLst/>
          </a:prstGeom>
          <a:noFill/>
          <a:ln w="9525" algn="ctr">
            <a:solidFill>
              <a:srgbClr val="000000"/>
            </a:solidFill>
            <a:round/>
            <a:headEnd type="triangle" w="med" len="med"/>
            <a:tailEnd type="triangle" w="med" len="med"/>
          </a:ln>
        </p:spPr>
      </p:cxnSp>
      <p:cxnSp>
        <p:nvCxnSpPr>
          <p:cNvPr id="225" name="Straight Arrow Connector 57"/>
          <p:cNvCxnSpPr>
            <a:cxnSpLocks noChangeShapeType="1"/>
          </p:cNvCxnSpPr>
          <p:nvPr/>
        </p:nvCxnSpPr>
        <p:spPr bwMode="auto">
          <a:xfrm rot="5400000">
            <a:off x="2525677" y="1991207"/>
            <a:ext cx="291089" cy="4124"/>
          </a:xfrm>
          <a:prstGeom prst="straightConnector1">
            <a:avLst/>
          </a:prstGeom>
          <a:noFill/>
          <a:ln w="9525" algn="ctr">
            <a:solidFill>
              <a:srgbClr val="000000"/>
            </a:solidFill>
            <a:round/>
            <a:headEnd type="triangle" w="med" len="med"/>
            <a:tailEnd type="triangle" w="med" len="med"/>
          </a:ln>
        </p:spPr>
      </p:cxnSp>
      <p:cxnSp>
        <p:nvCxnSpPr>
          <p:cNvPr id="226" name="Straight Arrow Connector 57"/>
          <p:cNvCxnSpPr>
            <a:cxnSpLocks noChangeShapeType="1"/>
          </p:cNvCxnSpPr>
          <p:nvPr/>
        </p:nvCxnSpPr>
        <p:spPr bwMode="auto">
          <a:xfrm rot="5400000">
            <a:off x="4704744" y="1989545"/>
            <a:ext cx="291089" cy="4124"/>
          </a:xfrm>
          <a:prstGeom prst="straightConnector1">
            <a:avLst/>
          </a:prstGeom>
          <a:noFill/>
          <a:ln w="9525" algn="ctr">
            <a:solidFill>
              <a:srgbClr val="000000"/>
            </a:solidFill>
            <a:round/>
            <a:headEnd type="triangle" w="med" len="med"/>
            <a:tailEnd type="triangle" w="med" len="med"/>
          </a:ln>
        </p:spPr>
      </p:cxnSp>
      <p:cxnSp>
        <p:nvCxnSpPr>
          <p:cNvPr id="227" name="Straight Arrow Connector 57"/>
          <p:cNvCxnSpPr>
            <a:cxnSpLocks noChangeShapeType="1"/>
          </p:cNvCxnSpPr>
          <p:nvPr/>
        </p:nvCxnSpPr>
        <p:spPr bwMode="auto">
          <a:xfrm rot="5400000">
            <a:off x="5835535" y="1989545"/>
            <a:ext cx="291089" cy="4124"/>
          </a:xfrm>
          <a:prstGeom prst="straightConnector1">
            <a:avLst/>
          </a:prstGeom>
          <a:noFill/>
          <a:ln w="9525" algn="ctr">
            <a:solidFill>
              <a:srgbClr val="000000"/>
            </a:solidFill>
            <a:round/>
            <a:headEnd type="triangle" w="med" len="med"/>
            <a:tailEnd type="triangle" w="med" len="med"/>
          </a:ln>
        </p:spPr>
      </p:cxnSp>
      <p:cxnSp>
        <p:nvCxnSpPr>
          <p:cNvPr id="228" name="Straight Arrow Connector 57"/>
          <p:cNvCxnSpPr>
            <a:cxnSpLocks noChangeShapeType="1"/>
          </p:cNvCxnSpPr>
          <p:nvPr/>
        </p:nvCxnSpPr>
        <p:spPr bwMode="auto">
          <a:xfrm rot="5400000">
            <a:off x="6985174" y="1989546"/>
            <a:ext cx="291089" cy="4124"/>
          </a:xfrm>
          <a:prstGeom prst="straightConnector1">
            <a:avLst/>
          </a:prstGeom>
          <a:noFill/>
          <a:ln w="9525" algn="ctr">
            <a:solidFill>
              <a:srgbClr val="000000"/>
            </a:solidFill>
            <a:round/>
            <a:headEnd type="triangle" w="med" len="med"/>
            <a:tailEnd type="triangle" w="med" len="med"/>
          </a:ln>
        </p:spPr>
      </p:cxnSp>
      <p:sp>
        <p:nvSpPr>
          <p:cNvPr id="52" name="TextBox 51"/>
          <p:cNvSpPr txBox="1"/>
          <p:nvPr/>
        </p:nvSpPr>
        <p:spPr>
          <a:xfrm>
            <a:off x="1294758" y="1474541"/>
            <a:ext cx="540587" cy="263977"/>
          </a:xfrm>
          <a:prstGeom prst="rect">
            <a:avLst/>
          </a:prstGeom>
          <a:noFill/>
        </p:spPr>
        <p:txBody>
          <a:bodyPr wrap="none" rtlCol="0">
            <a:spAutoFit/>
          </a:bodyPr>
          <a:lstStyle/>
          <a:p>
            <a:r>
              <a:rPr lang="en-US" sz="1600" dirty="0" smtClean="0"/>
              <a:t>Users</a:t>
            </a:r>
          </a:p>
        </p:txBody>
      </p:sp>
      <p:sp>
        <p:nvSpPr>
          <p:cNvPr id="60" name="Rounded Rectangle 59"/>
          <p:cNvSpPr/>
          <p:nvPr/>
        </p:nvSpPr>
        <p:spPr bwMode="auto">
          <a:xfrm>
            <a:off x="3449100" y="4606791"/>
            <a:ext cx="1349482" cy="483731"/>
          </a:xfrm>
          <a:prstGeom prst="roundRect">
            <a:avLst/>
          </a:prstGeom>
          <a:solidFill>
            <a:srgbClr val="4F81BD">
              <a:alpha val="64706"/>
            </a:srgbClr>
          </a:soli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0" rIns="0" bIns="0" anchor="b">
            <a:noAutofit/>
          </a:bodyPr>
          <a:lstStyle/>
          <a:p>
            <a:pPr algn="ctr">
              <a:spcBef>
                <a:spcPct val="50000"/>
              </a:spcBef>
              <a:defRPr/>
            </a:pPr>
            <a:r>
              <a:rPr lang="en-US" sz="800" dirty="0" smtClean="0">
                <a:solidFill>
                  <a:schemeClr val="bg1"/>
                </a:solidFill>
                <a:latin typeface="Arial" charset="0"/>
                <a:ea typeface="ＭＳ Ｐゴシック" pitchFamily="1" charset="-128"/>
              </a:rPr>
              <a:t>CBM+ Parametric Data</a:t>
            </a:r>
          </a:p>
        </p:txBody>
      </p:sp>
      <p:sp>
        <p:nvSpPr>
          <p:cNvPr id="63" name="Can 62"/>
          <p:cNvSpPr/>
          <p:nvPr/>
        </p:nvSpPr>
        <p:spPr bwMode="auto">
          <a:xfrm>
            <a:off x="4000554" y="4656594"/>
            <a:ext cx="223949" cy="248799"/>
          </a:xfrm>
          <a:prstGeom prst="can">
            <a:avLst/>
          </a:prstGeom>
          <a:solidFill>
            <a:srgbClr val="FFC000">
              <a:alpha val="77000"/>
            </a:srgbClr>
          </a:solidFill>
          <a:ln w="63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oAutofit/>
          </a:bodyPr>
          <a:lstStyle/>
          <a:p>
            <a:pPr algn="ctr">
              <a:spcBef>
                <a:spcPct val="50000"/>
              </a:spcBef>
              <a:defRPr/>
            </a:pPr>
            <a:endParaRPr lang="en-US" sz="1400" dirty="0">
              <a:latin typeface="Arial" charset="0"/>
              <a:ea typeface="ＭＳ Ｐゴシック" pitchFamily="1" charset="-128"/>
            </a:endParaRPr>
          </a:p>
        </p:txBody>
      </p:sp>
      <p:pic>
        <p:nvPicPr>
          <p:cNvPr id="3077" name="Picture 5"/>
          <p:cNvPicPr>
            <a:picLocks noChangeAspect="1" noChangeArrowheads="1"/>
          </p:cNvPicPr>
          <p:nvPr/>
        </p:nvPicPr>
        <p:blipFill>
          <a:blip r:embed="rId6" cstate="print"/>
          <a:srcRect/>
          <a:stretch>
            <a:fillRect/>
          </a:stretch>
        </p:blipFill>
        <p:spPr bwMode="auto">
          <a:xfrm>
            <a:off x="5856378" y="1364612"/>
            <a:ext cx="264199" cy="448700"/>
          </a:xfrm>
          <a:prstGeom prst="rect">
            <a:avLst/>
          </a:prstGeom>
          <a:noFill/>
          <a:ln w="9525">
            <a:noFill/>
            <a:miter lim="800000"/>
            <a:headEnd/>
            <a:tailEnd/>
          </a:ln>
        </p:spPr>
      </p:pic>
      <p:sp>
        <p:nvSpPr>
          <p:cNvPr id="66" name="AutoShape 97"/>
          <p:cNvSpPr>
            <a:spLocks noChangeArrowheads="1"/>
          </p:cNvSpPr>
          <p:nvPr/>
        </p:nvSpPr>
        <p:spPr bwMode="auto">
          <a:xfrm>
            <a:off x="4850609" y="3758782"/>
            <a:ext cx="554300"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lIns="0" rIns="0" anchor="ctr">
            <a:noAutofit/>
          </a:bodyPr>
          <a:lstStyle/>
          <a:p>
            <a:pPr algn="ctr">
              <a:defRPr/>
            </a:pPr>
            <a:r>
              <a:rPr lang="en-US" sz="800" b="1" dirty="0" smtClean="0">
                <a:solidFill>
                  <a:srgbClr val="376092"/>
                </a:solidFill>
                <a:latin typeface="Arial" charset="0"/>
                <a:ea typeface="ＭＳ Ｐゴシック" pitchFamily="-63" charset="-128"/>
              </a:rPr>
              <a:t>Archive</a:t>
            </a:r>
            <a:endParaRPr lang="en-US" sz="800" b="1" dirty="0">
              <a:solidFill>
                <a:srgbClr val="376092"/>
              </a:solidFill>
              <a:latin typeface="Arial" charset="0"/>
              <a:ea typeface="ＭＳ Ｐゴシック" pitchFamily="-63" charset="-128"/>
            </a:endParaRPr>
          </a:p>
        </p:txBody>
      </p:sp>
      <p:sp>
        <p:nvSpPr>
          <p:cNvPr id="73" name="AutoShape 318"/>
          <p:cNvSpPr>
            <a:spLocks noChangeArrowheads="1"/>
          </p:cNvSpPr>
          <p:nvPr/>
        </p:nvSpPr>
        <p:spPr bwMode="auto">
          <a:xfrm>
            <a:off x="3983074" y="3402974"/>
            <a:ext cx="686955"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anchor="ctr">
            <a:noAutofit/>
          </a:bodyPr>
          <a:lstStyle/>
          <a:p>
            <a:pPr algn="ctr">
              <a:defRPr/>
            </a:pPr>
            <a:r>
              <a:rPr lang="en-US" sz="800" b="1" dirty="0" smtClean="0">
                <a:solidFill>
                  <a:srgbClr val="376092"/>
                </a:solidFill>
                <a:latin typeface="Arial" charset="0"/>
                <a:ea typeface="ＭＳ Ｐゴシック" pitchFamily="-63" charset="-128"/>
              </a:rPr>
              <a:t>Discover</a:t>
            </a:r>
            <a:endParaRPr lang="en-US" sz="800" b="1" dirty="0">
              <a:solidFill>
                <a:srgbClr val="376092"/>
              </a:solidFill>
              <a:latin typeface="Arial" charset="0"/>
              <a:ea typeface="ＭＳ Ｐゴシック" pitchFamily="-63" charset="-128"/>
            </a:endParaRPr>
          </a:p>
        </p:txBody>
      </p:sp>
      <p:sp>
        <p:nvSpPr>
          <p:cNvPr id="75" name="AutoShape 388"/>
          <p:cNvSpPr>
            <a:spLocks noChangeArrowheads="1"/>
          </p:cNvSpPr>
          <p:nvPr/>
        </p:nvSpPr>
        <p:spPr bwMode="auto">
          <a:xfrm>
            <a:off x="4798581" y="3402974"/>
            <a:ext cx="686955"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anchor="ctr">
            <a:noAutofit/>
          </a:bodyPr>
          <a:lstStyle/>
          <a:p>
            <a:pPr algn="ctr">
              <a:defRPr/>
            </a:pPr>
            <a:r>
              <a:rPr lang="en-US" sz="800" b="1" dirty="0" smtClean="0">
                <a:solidFill>
                  <a:srgbClr val="376092"/>
                </a:solidFill>
                <a:latin typeface="Arial" charset="0"/>
                <a:ea typeface="ＭＳ Ｐゴシック" pitchFamily="-63" charset="-128"/>
              </a:rPr>
              <a:t>Access</a:t>
            </a:r>
            <a:endParaRPr lang="en-US" sz="800" b="1" dirty="0">
              <a:solidFill>
                <a:srgbClr val="376092"/>
              </a:solidFill>
              <a:latin typeface="Arial" charset="0"/>
              <a:ea typeface="ＭＳ Ｐゴシック" pitchFamily="-63" charset="-128"/>
            </a:endParaRPr>
          </a:p>
        </p:txBody>
      </p:sp>
      <p:sp>
        <p:nvSpPr>
          <p:cNvPr id="76" name="AutoShape 388"/>
          <p:cNvSpPr>
            <a:spLocks noChangeArrowheads="1"/>
          </p:cNvSpPr>
          <p:nvPr/>
        </p:nvSpPr>
        <p:spPr bwMode="auto">
          <a:xfrm>
            <a:off x="6425088" y="3402975"/>
            <a:ext cx="891365"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anchor="ctr">
            <a:noAutofit/>
          </a:bodyPr>
          <a:lstStyle/>
          <a:p>
            <a:pPr algn="ctr">
              <a:defRPr/>
            </a:pPr>
            <a:r>
              <a:rPr lang="en-US" sz="800" b="1" dirty="0" smtClean="0">
                <a:solidFill>
                  <a:srgbClr val="376092"/>
                </a:solidFill>
                <a:latin typeface="Arial" charset="0"/>
                <a:ea typeface="ＭＳ Ｐゴシック" pitchFamily="-63" charset="-128"/>
              </a:rPr>
              <a:t>Disseminate</a:t>
            </a:r>
            <a:endParaRPr lang="en-US" sz="800" b="1" dirty="0">
              <a:solidFill>
                <a:srgbClr val="376092"/>
              </a:solidFill>
              <a:latin typeface="Arial" charset="0"/>
              <a:ea typeface="ＭＳ Ｐゴシック" pitchFamily="-63" charset="-128"/>
            </a:endParaRPr>
          </a:p>
        </p:txBody>
      </p:sp>
      <p:sp>
        <p:nvSpPr>
          <p:cNvPr id="78" name="AutoShape 318"/>
          <p:cNvSpPr>
            <a:spLocks noChangeArrowheads="1"/>
          </p:cNvSpPr>
          <p:nvPr/>
        </p:nvSpPr>
        <p:spPr bwMode="auto">
          <a:xfrm>
            <a:off x="4123673" y="3758782"/>
            <a:ext cx="567540"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lIns="0" rIns="0" anchor="ctr">
            <a:noAutofit/>
          </a:bodyPr>
          <a:lstStyle/>
          <a:p>
            <a:pPr algn="ctr">
              <a:defRPr/>
            </a:pPr>
            <a:r>
              <a:rPr lang="en-US" sz="800" b="1" dirty="0" smtClean="0">
                <a:solidFill>
                  <a:srgbClr val="376092"/>
                </a:solidFill>
                <a:latin typeface="Arial" charset="0"/>
                <a:ea typeface="ＭＳ Ｐゴシック" pitchFamily="-63" charset="-128"/>
              </a:rPr>
              <a:t>Ingest</a:t>
            </a:r>
            <a:endParaRPr lang="en-US" sz="800" b="1" dirty="0">
              <a:solidFill>
                <a:srgbClr val="376092"/>
              </a:solidFill>
              <a:latin typeface="Arial" charset="0"/>
              <a:ea typeface="ＭＳ Ｐゴシック" pitchFamily="-63" charset="-128"/>
            </a:endParaRPr>
          </a:p>
        </p:txBody>
      </p:sp>
      <p:sp>
        <p:nvSpPr>
          <p:cNvPr id="80" name="AutoShape 318"/>
          <p:cNvSpPr>
            <a:spLocks noChangeArrowheads="1"/>
          </p:cNvSpPr>
          <p:nvPr/>
        </p:nvSpPr>
        <p:spPr bwMode="auto">
          <a:xfrm>
            <a:off x="5529599" y="3758782"/>
            <a:ext cx="574987"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lIns="0" rIns="0" anchor="ctr">
            <a:noAutofit/>
          </a:bodyPr>
          <a:lstStyle/>
          <a:p>
            <a:pPr algn="ctr">
              <a:defRPr/>
            </a:pPr>
            <a:r>
              <a:rPr lang="en-US" sz="800" b="1" dirty="0" smtClean="0">
                <a:solidFill>
                  <a:srgbClr val="376092"/>
                </a:solidFill>
                <a:latin typeface="Arial" charset="0"/>
                <a:ea typeface="ＭＳ Ｐゴシック" pitchFamily="-63" charset="-128"/>
              </a:rPr>
              <a:t>Replicate</a:t>
            </a:r>
            <a:endParaRPr lang="en-US" sz="800" b="1" dirty="0">
              <a:solidFill>
                <a:srgbClr val="376092"/>
              </a:solidFill>
              <a:latin typeface="Arial" charset="0"/>
              <a:ea typeface="ＭＳ Ｐゴシック" pitchFamily="-63" charset="-128"/>
            </a:endParaRPr>
          </a:p>
        </p:txBody>
      </p:sp>
      <p:sp>
        <p:nvSpPr>
          <p:cNvPr id="82" name="AutoShape 382"/>
          <p:cNvSpPr>
            <a:spLocks noChangeArrowheads="1"/>
          </p:cNvSpPr>
          <p:nvPr/>
        </p:nvSpPr>
        <p:spPr bwMode="auto">
          <a:xfrm>
            <a:off x="5614094" y="3402974"/>
            <a:ext cx="686955"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anchor="ctr">
            <a:noAutofit/>
          </a:bodyPr>
          <a:lstStyle/>
          <a:p>
            <a:pPr algn="ctr">
              <a:defRPr/>
            </a:pPr>
            <a:r>
              <a:rPr lang="en-US" sz="800" b="1" dirty="0" smtClean="0">
                <a:solidFill>
                  <a:srgbClr val="376092"/>
                </a:solidFill>
                <a:latin typeface="Arial" charset="0"/>
                <a:ea typeface="ＭＳ Ｐゴシック" pitchFamily="-63" charset="-128"/>
              </a:rPr>
              <a:t>Mediate</a:t>
            </a:r>
            <a:endParaRPr lang="en-US" sz="800" b="1" dirty="0">
              <a:solidFill>
                <a:srgbClr val="376092"/>
              </a:solidFill>
              <a:latin typeface="Arial" charset="0"/>
              <a:ea typeface="ＭＳ Ｐゴシック" pitchFamily="-63" charset="-128"/>
            </a:endParaRPr>
          </a:p>
        </p:txBody>
      </p:sp>
      <p:sp>
        <p:nvSpPr>
          <p:cNvPr id="54" name="Parallelogram 78"/>
          <p:cNvSpPr>
            <a:spLocks/>
          </p:cNvSpPr>
          <p:nvPr/>
        </p:nvSpPr>
        <p:spPr bwMode="auto">
          <a:xfrm>
            <a:off x="3658670" y="5219337"/>
            <a:ext cx="965365" cy="96170"/>
          </a:xfrm>
          <a:prstGeom prst="parallelogram">
            <a:avLst>
              <a:gd name="adj" fmla="val 24996"/>
            </a:avLst>
          </a:prstGeom>
          <a:solidFill>
            <a:schemeClr val="bg1"/>
          </a:solidFill>
          <a:ln w="9525" algn="ctr">
            <a:solidFill>
              <a:schemeClr val="tx1"/>
            </a:solidFill>
            <a:round/>
            <a:headEnd/>
            <a:tailEnd/>
          </a:ln>
        </p:spPr>
        <p:txBody>
          <a:bodyPr wrap="none" lIns="45720" rIns="45720" anchor="ctr"/>
          <a:lstStyle/>
          <a:p>
            <a:pPr algn="ctr" eaLnBrk="0" fontAlgn="base" hangingPunct="0">
              <a:spcBef>
                <a:spcPct val="0"/>
              </a:spcBef>
              <a:spcAft>
                <a:spcPct val="0"/>
              </a:spcAft>
            </a:pPr>
            <a:r>
              <a:rPr lang="en-US" sz="1000" dirty="0" smtClean="0">
                <a:solidFill>
                  <a:srgbClr val="000000"/>
                </a:solidFill>
              </a:rPr>
              <a:t>Bulk File Transfer</a:t>
            </a:r>
          </a:p>
        </p:txBody>
      </p:sp>
      <p:sp>
        <p:nvSpPr>
          <p:cNvPr id="51" name="AutoShape 388"/>
          <p:cNvSpPr>
            <a:spLocks noChangeArrowheads="1"/>
          </p:cNvSpPr>
          <p:nvPr/>
        </p:nvSpPr>
        <p:spPr bwMode="auto">
          <a:xfrm>
            <a:off x="7404569" y="3397646"/>
            <a:ext cx="764151" cy="285190"/>
          </a:xfrm>
          <a:prstGeom prst="roundRect">
            <a:avLst>
              <a:gd name="adj" fmla="val 16667"/>
            </a:avLst>
          </a:prstGeom>
          <a:gradFill>
            <a:gsLst>
              <a:gs pos="0">
                <a:srgbClr val="FFEFD1"/>
              </a:gs>
              <a:gs pos="64999">
                <a:srgbClr val="F0EBD5"/>
              </a:gs>
              <a:gs pos="100000">
                <a:srgbClr val="D1C39F"/>
              </a:gs>
            </a:gsLst>
            <a:lin ang="5400000" scaled="0"/>
          </a:gradFill>
          <a:ln w="63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square" anchor="ctr">
            <a:noAutofit/>
          </a:bodyPr>
          <a:lstStyle/>
          <a:p>
            <a:pPr algn="ctr">
              <a:defRPr/>
            </a:pPr>
            <a:r>
              <a:rPr lang="en-US" sz="800" b="1" dirty="0" smtClean="0">
                <a:solidFill>
                  <a:srgbClr val="376092"/>
                </a:solidFill>
                <a:latin typeface="Arial" charset="0"/>
                <a:ea typeface="ＭＳ Ｐゴシック" pitchFamily="-63" charset="-128"/>
              </a:rPr>
              <a:t>Modify</a:t>
            </a:r>
            <a:endParaRPr lang="en-US" sz="800" b="1" dirty="0">
              <a:solidFill>
                <a:srgbClr val="376092"/>
              </a:solidFill>
              <a:latin typeface="Arial" charset="0"/>
              <a:ea typeface="ＭＳ Ｐゴシック" pitchFamily="-63" charset="-128"/>
            </a:endParaRPr>
          </a:p>
        </p:txBody>
      </p:sp>
      <p:sp>
        <p:nvSpPr>
          <p:cNvPr id="12" name="Flowchart: Multidocument 11"/>
          <p:cNvSpPr/>
          <p:nvPr/>
        </p:nvSpPr>
        <p:spPr>
          <a:xfrm>
            <a:off x="7180956" y="5153811"/>
            <a:ext cx="583735" cy="373463"/>
          </a:xfrm>
          <a:prstGeom prst="flowChartMultidocument">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ABCD Files</a:t>
            </a:r>
          </a:p>
        </p:txBody>
      </p:sp>
      <p:sp>
        <p:nvSpPr>
          <p:cNvPr id="15" name="TextBox 14"/>
          <p:cNvSpPr txBox="1"/>
          <p:nvPr/>
        </p:nvSpPr>
        <p:spPr>
          <a:xfrm>
            <a:off x="7128250" y="5595461"/>
            <a:ext cx="680818" cy="239980"/>
          </a:xfrm>
          <a:prstGeom prst="rect">
            <a:avLst/>
          </a:prstGeom>
          <a:noFill/>
        </p:spPr>
        <p:txBody>
          <a:bodyPr wrap="none" rtlCol="0">
            <a:spAutoFit/>
          </a:bodyPr>
          <a:lstStyle/>
          <a:p>
            <a:r>
              <a:rPr lang="en-US" sz="1400" dirty="0" smtClean="0"/>
              <a:t>Platform</a:t>
            </a:r>
            <a:endParaRPr lang="en-US" sz="1400" dirty="0"/>
          </a:p>
        </p:txBody>
      </p:sp>
      <p:cxnSp>
        <p:nvCxnSpPr>
          <p:cNvPr id="18" name="Straight Arrow Connector 17"/>
          <p:cNvCxnSpPr/>
          <p:nvPr/>
        </p:nvCxnSpPr>
        <p:spPr>
          <a:xfrm flipH="1">
            <a:off x="6120949" y="5371225"/>
            <a:ext cx="1025963" cy="7131"/>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4" name="Parallelogram 78"/>
          <p:cNvSpPr>
            <a:spLocks/>
          </p:cNvSpPr>
          <p:nvPr/>
        </p:nvSpPr>
        <p:spPr bwMode="auto">
          <a:xfrm>
            <a:off x="6465194" y="5297306"/>
            <a:ext cx="457970" cy="111437"/>
          </a:xfrm>
          <a:prstGeom prst="parallelogram">
            <a:avLst>
              <a:gd name="adj" fmla="val 24996"/>
            </a:avLst>
          </a:prstGeom>
          <a:solidFill>
            <a:schemeClr val="bg1"/>
          </a:solidFill>
          <a:ln w="9525" algn="ctr">
            <a:solidFill>
              <a:schemeClr val="tx1"/>
            </a:solidFill>
            <a:round/>
            <a:headEnd/>
            <a:tailEnd/>
          </a:ln>
        </p:spPr>
        <p:txBody>
          <a:bodyPr wrap="none" lIns="45720" rIns="45720" anchor="ctr"/>
          <a:lstStyle/>
          <a:p>
            <a:pPr algn="ctr" eaLnBrk="0" fontAlgn="base" hangingPunct="0">
              <a:spcBef>
                <a:spcPct val="0"/>
              </a:spcBef>
              <a:spcAft>
                <a:spcPct val="0"/>
              </a:spcAft>
            </a:pPr>
            <a:r>
              <a:rPr lang="en-US" sz="1000" dirty="0" smtClean="0">
                <a:solidFill>
                  <a:srgbClr val="000000"/>
                </a:solidFill>
              </a:rPr>
              <a:t>CIMS</a:t>
            </a:r>
          </a:p>
        </p:txBody>
      </p:sp>
      <p:sp>
        <p:nvSpPr>
          <p:cNvPr id="96" name="TextBox 95"/>
          <p:cNvSpPr txBox="1"/>
          <p:nvPr/>
        </p:nvSpPr>
        <p:spPr>
          <a:xfrm>
            <a:off x="4705385" y="5914932"/>
            <a:ext cx="561836" cy="239980"/>
          </a:xfrm>
          <a:prstGeom prst="rect">
            <a:avLst/>
          </a:prstGeom>
          <a:noFill/>
        </p:spPr>
        <p:txBody>
          <a:bodyPr wrap="none" rtlCol="0">
            <a:spAutoFit/>
          </a:bodyPr>
          <a:lstStyle/>
          <a:p>
            <a:r>
              <a:rPr lang="en-US" sz="1400" dirty="0" smtClean="0"/>
              <a:t>LOGSA</a:t>
            </a:r>
            <a:endParaRPr lang="en-US" sz="1400" dirty="0"/>
          </a:p>
        </p:txBody>
      </p:sp>
      <p:cxnSp>
        <p:nvCxnSpPr>
          <p:cNvPr id="99" name="Straight Arrow Connector 57"/>
          <p:cNvCxnSpPr>
            <a:cxnSpLocks noChangeShapeType="1"/>
          </p:cNvCxnSpPr>
          <p:nvPr/>
        </p:nvCxnSpPr>
        <p:spPr bwMode="auto">
          <a:xfrm>
            <a:off x="4125339" y="4184255"/>
            <a:ext cx="0" cy="286048"/>
          </a:xfrm>
          <a:prstGeom prst="straightConnector1">
            <a:avLst/>
          </a:prstGeom>
          <a:noFill/>
          <a:ln w="9525" algn="ctr">
            <a:solidFill>
              <a:srgbClr val="000000"/>
            </a:solidFill>
            <a:round/>
            <a:headEnd type="triangle" w="med" len="med"/>
            <a:tailEnd type="triangle" w="med" len="med"/>
          </a:ln>
        </p:spPr>
      </p:cxnSp>
      <p:sp>
        <p:nvSpPr>
          <p:cNvPr id="4" name="Title 3"/>
          <p:cNvSpPr>
            <a:spLocks noGrp="1"/>
          </p:cNvSpPr>
          <p:nvPr>
            <p:ph type="title"/>
          </p:nvPr>
        </p:nvSpPr>
        <p:spPr/>
        <p:txBody>
          <a:bodyPr/>
          <a:lstStyle/>
          <a:p>
            <a:r>
              <a:rPr lang="en-US" dirty="0" smtClean="0"/>
              <a:t>To Be Architecture for CBM+ Data Usage</a:t>
            </a:r>
            <a:endParaRPr lang="en-US" dirty="0"/>
          </a:p>
        </p:txBody>
      </p:sp>
    </p:spTree>
    <p:extLst>
      <p:ext uri="{BB962C8B-B14F-4D97-AF65-F5344CB8AC3E}">
        <p14:creationId xmlns:p14="http://schemas.microsoft.com/office/powerpoint/2010/main" val="2178275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To Be Architecture Advantages</a:t>
            </a:r>
            <a:endParaRPr lang="en-US" sz="3200" dirty="0"/>
          </a:p>
        </p:txBody>
      </p:sp>
      <p:sp>
        <p:nvSpPr>
          <p:cNvPr id="4" name="Content Placeholder 3"/>
          <p:cNvSpPr>
            <a:spLocks noGrp="1"/>
          </p:cNvSpPr>
          <p:nvPr>
            <p:ph idx="1"/>
          </p:nvPr>
        </p:nvSpPr>
        <p:spPr>
          <a:xfrm>
            <a:off x="762000" y="1447801"/>
            <a:ext cx="7924800" cy="2438400"/>
          </a:xfrm>
        </p:spPr>
        <p:txBody>
          <a:bodyPr/>
          <a:lstStyle/>
          <a:p>
            <a:r>
              <a:rPr lang="en-US" sz="2400" dirty="0" smtClean="0"/>
              <a:t>Standards based access – intrinsically interoperable</a:t>
            </a:r>
          </a:p>
          <a:p>
            <a:r>
              <a:rPr lang="en-US" sz="2400" dirty="0" smtClean="0"/>
              <a:t>Data is discoverable, shareable, reusable</a:t>
            </a:r>
          </a:p>
          <a:p>
            <a:r>
              <a:rPr lang="en-US" sz="2400" dirty="0" smtClean="0"/>
              <a:t>Process is automated</a:t>
            </a:r>
          </a:p>
          <a:p>
            <a:r>
              <a:rPr lang="en-US" sz="2400" dirty="0" smtClean="0"/>
              <a:t>Infrastructure is shared</a:t>
            </a:r>
          </a:p>
          <a:p>
            <a:r>
              <a:rPr lang="en-US" sz="2400" dirty="0" smtClean="0"/>
              <a:t>Applications are enterprise resources</a:t>
            </a:r>
            <a:endParaRPr lang="en-US" sz="2400" dirty="0"/>
          </a:p>
        </p:txBody>
      </p:sp>
      <p:sp>
        <p:nvSpPr>
          <p:cNvPr id="3" name="Slide Number Placeholder 2"/>
          <p:cNvSpPr>
            <a:spLocks noGrp="1"/>
          </p:cNvSpPr>
          <p:nvPr>
            <p:ph type="sldNum" sz="quarter" idx="10"/>
          </p:nvPr>
        </p:nvSpPr>
        <p:spPr/>
        <p:txBody>
          <a:bodyPr/>
          <a:lstStyle/>
          <a:p>
            <a:pPr>
              <a:defRPr/>
            </a:pPr>
            <a:fld id="{092D374E-932E-4DE7-8791-97F4EF8A9092}" type="slidenum">
              <a:rPr lang="en-US" smtClean="0"/>
              <a:pPr>
                <a:defRPr/>
              </a:pPr>
              <a:t>19</a:t>
            </a:fld>
            <a:endParaRPr lang="en-US" dirty="0"/>
          </a:p>
        </p:txBody>
      </p:sp>
    </p:spTree>
    <p:extLst>
      <p:ext uri="{BB962C8B-B14F-4D97-AF65-F5344CB8AC3E}">
        <p14:creationId xmlns:p14="http://schemas.microsoft.com/office/powerpoint/2010/main" val="253071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912813" y="336550"/>
            <a:ext cx="8231187" cy="784225"/>
          </a:xfrm>
        </p:spPr>
        <p:txBody>
          <a:bodyPr>
            <a:normAutofit fontScale="90000"/>
          </a:bodyPr>
          <a:lstStyle/>
          <a:p>
            <a:pPr eaLnBrk="1" hangingPunct="1">
              <a:defRPr/>
            </a:pPr>
            <a:r>
              <a:rPr lang="en-US" dirty="0" smtClean="0">
                <a:latin typeface="+mn-lt"/>
              </a:rPr>
              <a:t>Army Net Centric Data Strategy Center of Excellence</a:t>
            </a:r>
          </a:p>
        </p:txBody>
      </p:sp>
      <p:pic>
        <p:nvPicPr>
          <p:cNvPr id="20483"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326063" y="1270000"/>
            <a:ext cx="2460625" cy="3709988"/>
          </a:xfrm>
          <a:ln w="38100">
            <a:solidFill>
              <a:srgbClr val="336600"/>
            </a:solidFill>
            <a:miter lim="800000"/>
            <a:headEnd/>
            <a:tailEnd/>
          </a:ln>
        </p:spPr>
      </p:pic>
      <p:sp>
        <p:nvSpPr>
          <p:cNvPr id="20484" name="Rectangle 3"/>
          <p:cNvSpPr>
            <a:spLocks noGrp="1" noChangeArrowheads="1"/>
          </p:cNvSpPr>
          <p:nvPr>
            <p:ph sz="half" idx="2"/>
          </p:nvPr>
        </p:nvSpPr>
        <p:spPr>
          <a:xfrm>
            <a:off x="471488" y="1270000"/>
            <a:ext cx="4419600" cy="5092700"/>
          </a:xfrm>
        </p:spPr>
        <p:txBody>
          <a:bodyPr/>
          <a:lstStyle/>
          <a:p>
            <a:pPr eaLnBrk="1" hangingPunct="1">
              <a:lnSpc>
                <a:spcPct val="90000"/>
              </a:lnSpc>
            </a:pPr>
            <a:endParaRPr lang="en-US" sz="1800" dirty="0" smtClean="0"/>
          </a:p>
          <a:p>
            <a:pPr eaLnBrk="1" hangingPunct="1">
              <a:lnSpc>
                <a:spcPct val="90000"/>
              </a:lnSpc>
            </a:pPr>
            <a:r>
              <a:rPr lang="en-US" sz="1800" dirty="0" smtClean="0"/>
              <a:t>ANCDS is aligned with DoD Directive 8320.02</a:t>
            </a:r>
          </a:p>
          <a:p>
            <a:pPr lvl="1" eaLnBrk="1" hangingPunct="1">
              <a:lnSpc>
                <a:spcPct val="90000"/>
              </a:lnSpc>
              <a:buFontTx/>
              <a:buNone/>
            </a:pPr>
            <a:r>
              <a:rPr lang="en-US" sz="1600" dirty="0" smtClean="0">
                <a:solidFill>
                  <a:srgbClr val="333399"/>
                </a:solidFill>
              </a:rPr>
              <a:t>	Strategy for enterprise services enables secure information sharing and supports timely, effective, and accurate decision-making</a:t>
            </a:r>
          </a:p>
          <a:p>
            <a:pPr lvl="1" eaLnBrk="1" hangingPunct="1">
              <a:lnSpc>
                <a:spcPct val="90000"/>
              </a:lnSpc>
              <a:buFontTx/>
              <a:buNone/>
            </a:pPr>
            <a:endParaRPr lang="en-US" sz="1600" dirty="0" smtClean="0">
              <a:solidFill>
                <a:srgbClr val="333399"/>
              </a:solidFill>
            </a:endParaRPr>
          </a:p>
          <a:p>
            <a:pPr eaLnBrk="1" hangingPunct="1">
              <a:lnSpc>
                <a:spcPct val="90000"/>
              </a:lnSpc>
            </a:pPr>
            <a:r>
              <a:rPr lang="en-US" sz="1800" dirty="0" smtClean="0"/>
              <a:t>ANCDS CoE Mission Statement</a:t>
            </a:r>
          </a:p>
          <a:p>
            <a:pPr lvl="1">
              <a:lnSpc>
                <a:spcPct val="90000"/>
              </a:lnSpc>
              <a:buFontTx/>
              <a:buNone/>
            </a:pPr>
            <a:r>
              <a:rPr lang="en-US" sz="1600" dirty="0" smtClean="0"/>
              <a:t>	Function as the center of development, adoption, implementation and sustainment efforts of the Army’s Net Centric Data evolution</a:t>
            </a:r>
          </a:p>
          <a:p>
            <a:pPr lvl="1" eaLnBrk="1" hangingPunct="1">
              <a:lnSpc>
                <a:spcPct val="90000"/>
              </a:lnSpc>
              <a:buFontTx/>
              <a:buNone/>
            </a:pPr>
            <a:endParaRPr lang="en-US" sz="1400" dirty="0" smtClean="0"/>
          </a:p>
          <a:p>
            <a:pPr eaLnBrk="1" hangingPunct="1">
              <a:lnSpc>
                <a:spcPct val="90000"/>
              </a:lnSpc>
            </a:pPr>
            <a:r>
              <a:rPr lang="en-US" sz="1800" dirty="0" smtClean="0"/>
              <a:t>ANCDS Center of Excellence offers several resources:</a:t>
            </a:r>
          </a:p>
          <a:p>
            <a:pPr lvl="1" eaLnBrk="1" hangingPunct="1">
              <a:lnSpc>
                <a:spcPct val="90000"/>
              </a:lnSpc>
            </a:pPr>
            <a:r>
              <a:rPr lang="en-US" sz="1600" dirty="0" smtClean="0"/>
              <a:t>Guidance and Best Practices</a:t>
            </a:r>
          </a:p>
          <a:p>
            <a:pPr lvl="1" eaLnBrk="1" hangingPunct="1">
              <a:lnSpc>
                <a:spcPct val="90000"/>
              </a:lnSpc>
            </a:pPr>
            <a:r>
              <a:rPr lang="en-US" sz="1600" dirty="0" smtClean="0"/>
              <a:t>Repeatable Processes</a:t>
            </a:r>
          </a:p>
          <a:p>
            <a:pPr lvl="1" eaLnBrk="1" hangingPunct="1">
              <a:lnSpc>
                <a:spcPct val="90000"/>
              </a:lnSpc>
            </a:pPr>
            <a:r>
              <a:rPr lang="en-US" sz="1600" dirty="0" smtClean="0"/>
              <a:t>Tools and Pilots</a:t>
            </a:r>
          </a:p>
          <a:p>
            <a:pPr lvl="1" eaLnBrk="1" hangingPunct="1">
              <a:lnSpc>
                <a:spcPct val="90000"/>
              </a:lnSpc>
            </a:pPr>
            <a:r>
              <a:rPr lang="en-US" sz="1600" dirty="0" smtClean="0"/>
              <a:t>Subject Matter Expertise </a:t>
            </a:r>
          </a:p>
        </p:txBody>
      </p:sp>
      <p:sp>
        <p:nvSpPr>
          <p:cNvPr id="20485" name="Rectangle 5"/>
          <p:cNvSpPr>
            <a:spLocks noChangeArrowheads="1"/>
          </p:cNvSpPr>
          <p:nvPr/>
        </p:nvSpPr>
        <p:spPr bwMode="auto">
          <a:xfrm>
            <a:off x="8647113" y="6569075"/>
            <a:ext cx="4968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r"/>
            <a:fld id="{C15F5AE1-64C0-4E63-BF57-044FAECC0937}" type="slidenum">
              <a:rPr lang="en-US" sz="1400">
                <a:solidFill>
                  <a:schemeClr val="bg1"/>
                </a:solidFill>
              </a:rPr>
              <a:pPr algn="r"/>
              <a:t>2</a:t>
            </a:fld>
            <a:endParaRPr lang="en-US" sz="1400" dirty="0">
              <a:solidFill>
                <a:schemeClr val="bg1"/>
              </a:solidFill>
            </a:endParaRPr>
          </a:p>
        </p:txBody>
      </p:sp>
      <p:sp>
        <p:nvSpPr>
          <p:cNvPr id="8" name="Rectangle 3"/>
          <p:cNvSpPr txBox="1">
            <a:spLocks noChangeArrowheads="1"/>
          </p:cNvSpPr>
          <p:nvPr/>
        </p:nvSpPr>
        <p:spPr bwMode="auto">
          <a:xfrm>
            <a:off x="5284788" y="5119688"/>
            <a:ext cx="2543175" cy="763587"/>
          </a:xfrm>
          <a:prstGeom prst="rect">
            <a:avLst/>
          </a:prstGeom>
          <a:solidFill>
            <a:srgbClr val="C2D69A"/>
          </a:solidFill>
          <a:ln w="9525">
            <a:noFill/>
            <a:miter lim="800000"/>
            <a:headEnd/>
            <a:tailEnd/>
          </a:ln>
        </p:spPr>
        <p:txBody>
          <a:bodyPr/>
          <a:lstStyle/>
          <a:p>
            <a:pPr marL="342900" indent="-342900" algn="ctr">
              <a:spcBef>
                <a:spcPts val="0"/>
              </a:spcBef>
              <a:defRPr/>
            </a:pPr>
            <a:r>
              <a:rPr lang="en-US" sz="1400" kern="0" dirty="0">
                <a:solidFill>
                  <a:schemeClr val="accent2"/>
                </a:solidFill>
                <a:latin typeface="+mn-lt"/>
                <a:cs typeface="+mn-cs"/>
              </a:rPr>
              <a:t>SEC Chartered, since 2007</a:t>
            </a:r>
          </a:p>
          <a:p>
            <a:pPr marL="342900" indent="-342900" algn="ctr">
              <a:spcBef>
                <a:spcPts val="0"/>
              </a:spcBef>
              <a:defRPr/>
            </a:pPr>
            <a:r>
              <a:rPr lang="en-US" sz="1400" kern="0" dirty="0">
                <a:solidFill>
                  <a:schemeClr val="accent2"/>
                </a:solidFill>
                <a:latin typeface="+mn-lt"/>
                <a:cs typeface="+mn-cs"/>
              </a:rPr>
              <a:t>by DA CIO/G-6 as a</a:t>
            </a:r>
          </a:p>
          <a:p>
            <a:pPr marL="342900" indent="-342900" algn="ctr">
              <a:spcBef>
                <a:spcPts val="0"/>
              </a:spcBef>
              <a:defRPr/>
            </a:pPr>
            <a:r>
              <a:rPr lang="en-US" sz="1400" kern="0" dirty="0">
                <a:solidFill>
                  <a:schemeClr val="accent2"/>
                </a:solidFill>
                <a:latin typeface="+mn-lt"/>
                <a:cs typeface="+mn-cs"/>
              </a:rPr>
              <a:t> Center of Excellence.</a:t>
            </a:r>
          </a:p>
          <a:p>
            <a:pPr marL="342900" indent="-342900">
              <a:lnSpc>
                <a:spcPct val="90000"/>
              </a:lnSpc>
              <a:spcBef>
                <a:spcPct val="20000"/>
              </a:spcBef>
              <a:buFontTx/>
              <a:buChar char="•"/>
              <a:defRPr/>
            </a:pPr>
            <a:endParaRPr lang="en-US" sz="1200" kern="0" dirty="0">
              <a:solidFill>
                <a:srgbClr val="333399"/>
              </a:solidFill>
              <a:latin typeface="+mn-lt"/>
              <a:cs typeface="+mn-cs"/>
            </a:endParaRPr>
          </a:p>
        </p:txBody>
      </p:sp>
      <p:sp>
        <p:nvSpPr>
          <p:cNvPr id="7" name="Slide Number Placeholder 6"/>
          <p:cNvSpPr>
            <a:spLocks noGrp="1"/>
          </p:cNvSpPr>
          <p:nvPr>
            <p:ph type="sldNum" sz="quarter" idx="10"/>
          </p:nvPr>
        </p:nvSpPr>
        <p:spPr/>
        <p:txBody>
          <a:bodyPr/>
          <a:lstStyle/>
          <a:p>
            <a:pPr>
              <a:defRPr/>
            </a:pPr>
            <a:fld id="{C453A589-6D28-4840-8167-BB32B9131B2D}" type="slidenum">
              <a:rPr lang="en-US" smtClean="0"/>
              <a:pPr>
                <a:defRPr/>
              </a:pPr>
              <a:t>2</a:t>
            </a:fld>
            <a:endParaRPr lang="en-US" dirty="0"/>
          </a:p>
        </p:txBody>
      </p:sp>
    </p:spTree>
    <p:extLst>
      <p:ext uri="{BB962C8B-B14F-4D97-AF65-F5344CB8AC3E}">
        <p14:creationId xmlns:p14="http://schemas.microsoft.com/office/powerpoint/2010/main" val="254081026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Recommendations</a:t>
            </a:r>
            <a:endParaRPr lang="en-US" sz="3200" dirty="0"/>
          </a:p>
        </p:txBody>
      </p:sp>
      <p:sp>
        <p:nvSpPr>
          <p:cNvPr id="3" name="Content Placeholder 2"/>
          <p:cNvSpPr>
            <a:spLocks noGrp="1"/>
          </p:cNvSpPr>
          <p:nvPr>
            <p:ph idx="1"/>
          </p:nvPr>
        </p:nvSpPr>
        <p:spPr>
          <a:xfrm>
            <a:off x="685800" y="1447800"/>
            <a:ext cx="7848600" cy="3581399"/>
          </a:xfrm>
        </p:spPr>
        <p:txBody>
          <a:bodyPr/>
          <a:lstStyle/>
          <a:p>
            <a:r>
              <a:rPr lang="en-US" sz="2400" dirty="0" smtClean="0"/>
              <a:t>Use AIA architecture to make sensor data available to all organizations without replicating data</a:t>
            </a:r>
          </a:p>
          <a:p>
            <a:r>
              <a:rPr lang="en-US" sz="2400" dirty="0" smtClean="0"/>
              <a:t>Consider having one central registry</a:t>
            </a:r>
          </a:p>
          <a:p>
            <a:r>
              <a:rPr lang="en-US" sz="2400" dirty="0" smtClean="0"/>
              <a:t>Perform comparative analysis of technology for sensor data storage , including “big data” </a:t>
            </a:r>
          </a:p>
          <a:p>
            <a:r>
              <a:rPr lang="en-US" sz="2400" dirty="0" smtClean="0"/>
              <a:t>Provide capabilities through AIA compliant web services to expose and manage sensor data and registry for different types of applications</a:t>
            </a:r>
          </a:p>
        </p:txBody>
      </p:sp>
      <p:sp>
        <p:nvSpPr>
          <p:cNvPr id="4" name="Slide Number Placeholder 3"/>
          <p:cNvSpPr>
            <a:spLocks noGrp="1"/>
          </p:cNvSpPr>
          <p:nvPr>
            <p:ph type="sldNum" sz="quarter" idx="10"/>
          </p:nvPr>
        </p:nvSpPr>
        <p:spPr/>
        <p:txBody>
          <a:bodyPr/>
          <a:lstStyle/>
          <a:p>
            <a:pPr>
              <a:defRPr/>
            </a:pPr>
            <a:r>
              <a:rPr lang="en-US" dirty="0" smtClean="0">
                <a:solidFill>
                  <a:srgbClr val="000000"/>
                </a:solidFill>
              </a:rPr>
              <a:t>Page </a:t>
            </a:r>
            <a:fld id="{0A3240DA-28AE-4430-BA85-F37B615E45E2}" type="slidenum">
              <a:rPr lang="en-US" smtClean="0">
                <a:solidFill>
                  <a:srgbClr val="000000"/>
                </a:solidFill>
              </a:rPr>
              <a:pPr>
                <a:defRPr/>
              </a:pPr>
              <a:t>20</a:t>
            </a:fld>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25941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82752"/>
            <a:ext cx="7764870" cy="758952"/>
          </a:xfrm>
        </p:spPr>
        <p:txBody>
          <a:bodyPr/>
          <a:lstStyle/>
          <a:p>
            <a:r>
              <a:rPr lang="en-US" sz="2800" dirty="0" smtClean="0"/>
              <a:t>CIOs, PEOs, and PMs are under pressure to  </a:t>
            </a:r>
            <a:br>
              <a:rPr lang="en-US" sz="2800" dirty="0" smtClean="0"/>
            </a:br>
            <a:r>
              <a:rPr lang="en-US" sz="2800" dirty="0" smtClean="0"/>
              <a:t>reduce costs and also increase mission performance</a:t>
            </a:r>
            <a:endParaRPr lang="en-US" sz="2800" dirty="0"/>
          </a:p>
        </p:txBody>
      </p:sp>
      <p:sp>
        <p:nvSpPr>
          <p:cNvPr id="4" name="Content Placeholder 2"/>
          <p:cNvSpPr txBox="1">
            <a:spLocks/>
          </p:cNvSpPr>
          <p:nvPr/>
        </p:nvSpPr>
        <p:spPr>
          <a:xfrm>
            <a:off x="227012" y="2362200"/>
            <a:ext cx="2667000" cy="3657600"/>
          </a:xfrm>
          <a:prstGeom prst="rect">
            <a:avLst/>
          </a:prstGeom>
        </p:spPr>
        <p:txBody>
          <a:bodyPr/>
          <a:lstStyle>
            <a:lvl1pPr marL="342900" indent="-342900" algn="l" rtl="0" eaLnBrk="1" fontAlgn="base" hangingPunct="1">
              <a:spcBef>
                <a:spcPts val="600"/>
              </a:spcBef>
              <a:spcAft>
                <a:spcPct val="0"/>
              </a:spcAft>
              <a:buChar char="•"/>
              <a:defRPr sz="2000" b="1">
                <a:solidFill>
                  <a:schemeClr val="accent2"/>
                </a:solidFill>
                <a:latin typeface="+mn-lt"/>
                <a:ea typeface="+mn-ea"/>
                <a:cs typeface="+mn-cs"/>
              </a:defRPr>
            </a:lvl1pPr>
            <a:lvl2pPr marL="742950" indent="-285750" algn="l" rtl="0" eaLnBrk="1" fontAlgn="base" hangingPunct="1">
              <a:spcBef>
                <a:spcPts val="0"/>
              </a:spcBef>
              <a:spcAft>
                <a:spcPct val="0"/>
              </a:spcAft>
              <a:buChar char="–"/>
              <a:defRPr sz="1800">
                <a:solidFill>
                  <a:schemeClr val="accent2"/>
                </a:solidFill>
                <a:latin typeface="+mn-lt"/>
              </a:defRPr>
            </a:lvl2pPr>
            <a:lvl3pPr marL="1143000" indent="-228600" algn="l" rtl="0" eaLnBrk="1" fontAlgn="base" hangingPunct="1">
              <a:spcBef>
                <a:spcPts val="0"/>
              </a:spcBef>
              <a:spcAft>
                <a:spcPct val="0"/>
              </a:spcAft>
              <a:buChar char="•"/>
              <a:defRPr sz="1600">
                <a:solidFill>
                  <a:schemeClr val="accent2"/>
                </a:solidFill>
                <a:latin typeface="+mn-lt"/>
              </a:defRPr>
            </a:lvl3pPr>
            <a:lvl4pPr marL="1600200" indent="-228600" algn="l" rtl="0" eaLnBrk="1" fontAlgn="base" hangingPunct="1">
              <a:spcBef>
                <a:spcPts val="0"/>
              </a:spcBef>
              <a:spcAft>
                <a:spcPct val="0"/>
              </a:spcAft>
              <a:buChar char="–"/>
              <a:defRPr sz="1400">
                <a:solidFill>
                  <a:schemeClr val="accent2"/>
                </a:solidFill>
                <a:latin typeface="+mn-lt"/>
              </a:defRPr>
            </a:lvl4pPr>
            <a:lvl5pPr marL="2057400" indent="-228600" algn="l" rtl="0" eaLnBrk="1" fontAlgn="base" hangingPunct="1">
              <a:spcBef>
                <a:spcPts val="0"/>
              </a:spcBef>
              <a:spcAft>
                <a:spcPct val="0"/>
              </a:spcAft>
              <a:buChar char="»"/>
              <a:defRPr sz="14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a:lstStyle>
          <a:p>
            <a:r>
              <a:rPr lang="en-US" dirty="0" smtClean="0">
                <a:solidFill>
                  <a:srgbClr val="3C78A5"/>
                </a:solidFill>
              </a:rPr>
              <a:t>Reduce Costs</a:t>
            </a:r>
          </a:p>
          <a:p>
            <a:pPr lvl="1"/>
            <a:r>
              <a:rPr lang="en-US" sz="1400" dirty="0" smtClean="0"/>
              <a:t>Budget Control Act of 2011, potential reductions, need for efficiencies</a:t>
            </a:r>
          </a:p>
          <a:p>
            <a:r>
              <a:rPr lang="en-US" dirty="0" smtClean="0">
                <a:solidFill>
                  <a:srgbClr val="3C78A5"/>
                </a:solidFill>
              </a:rPr>
              <a:t>Increase Mission Performance</a:t>
            </a:r>
          </a:p>
          <a:p>
            <a:pPr lvl="1"/>
            <a:r>
              <a:rPr lang="en-US" sz="1400" dirty="0" smtClean="0"/>
              <a:t>Missions constantly evolve, user requirements change, new commercial solutions come available, new platforms / technologies emerge</a:t>
            </a:r>
          </a:p>
          <a:p>
            <a:pPr lvl="1"/>
            <a:r>
              <a:rPr lang="en-US" sz="1400" dirty="0" smtClean="0"/>
              <a:t>More agile, more responsive, shorter release cycles</a:t>
            </a:r>
          </a:p>
        </p:txBody>
      </p:sp>
      <p:sp>
        <p:nvSpPr>
          <p:cNvPr id="5" name="Rectangle 14"/>
          <p:cNvSpPr>
            <a:spLocks noChangeArrowheads="1"/>
          </p:cNvSpPr>
          <p:nvPr/>
        </p:nvSpPr>
        <p:spPr bwMode="auto">
          <a:xfrm>
            <a:off x="303212" y="1850985"/>
            <a:ext cx="2438400" cy="304800"/>
          </a:xfrm>
          <a:prstGeom prst="rect">
            <a:avLst/>
          </a:prstGeom>
          <a:solidFill>
            <a:srgbClr val="143278"/>
          </a:solidFill>
          <a:ln w="9525">
            <a:solidFill>
              <a:schemeClr val="tx1"/>
            </a:solidFill>
            <a:miter lim="800000"/>
            <a:headEnd/>
            <a:tailEnd/>
          </a:ln>
          <a:effectLst>
            <a:outerShdw blurRad="50800" dist="38100" dir="2700000" algn="tl" rotWithShape="0">
              <a:prstClr val="black">
                <a:alpha val="40000"/>
              </a:prstClr>
            </a:outerShdw>
          </a:effectLst>
        </p:spPr>
        <p:txBody>
          <a:bodyPr lIns="45720" rIns="45720" anchor="b" anchorCtr="1"/>
          <a:lstStyle/>
          <a:p>
            <a:r>
              <a:rPr lang="en-US" sz="1200" b="1" dirty="0" smtClean="0">
                <a:solidFill>
                  <a:srgbClr val="FFFFFF"/>
                </a:solidFill>
              </a:rPr>
              <a:t>TODAY’S PRESSURES</a:t>
            </a:r>
            <a:endParaRPr lang="en-US" sz="1200" b="1" dirty="0">
              <a:solidFill>
                <a:srgbClr val="FFFFFF"/>
              </a:solidFill>
            </a:endParaRPr>
          </a:p>
        </p:txBody>
      </p:sp>
      <p:sp>
        <p:nvSpPr>
          <p:cNvPr id="6" name="Rectangle 14"/>
          <p:cNvSpPr>
            <a:spLocks noChangeArrowheads="1"/>
          </p:cNvSpPr>
          <p:nvPr/>
        </p:nvSpPr>
        <p:spPr bwMode="auto">
          <a:xfrm>
            <a:off x="3884612" y="1850984"/>
            <a:ext cx="4950106" cy="282615"/>
          </a:xfrm>
          <a:prstGeom prst="rect">
            <a:avLst/>
          </a:prstGeom>
          <a:solidFill>
            <a:srgbClr val="143278"/>
          </a:solidFill>
          <a:ln w="9525">
            <a:solidFill>
              <a:schemeClr val="tx1"/>
            </a:solidFill>
            <a:miter lim="800000"/>
            <a:headEnd/>
            <a:tailEnd/>
          </a:ln>
          <a:effectLst>
            <a:outerShdw blurRad="50800" dist="38100" dir="2700000" algn="tl" rotWithShape="0">
              <a:prstClr val="black">
                <a:alpha val="40000"/>
              </a:prstClr>
            </a:outerShdw>
          </a:effectLst>
        </p:spPr>
        <p:txBody>
          <a:bodyPr lIns="45720" rIns="45720" anchor="b" anchorCtr="1"/>
          <a:lstStyle/>
          <a:p>
            <a:r>
              <a:rPr lang="en-US" sz="1200" b="1" dirty="0" smtClean="0">
                <a:solidFill>
                  <a:srgbClr val="FFFFFF"/>
                </a:solidFill>
              </a:rPr>
              <a:t>COMMON QUESTIONS</a:t>
            </a:r>
            <a:endParaRPr lang="en-US" sz="1200" b="1" dirty="0">
              <a:solidFill>
                <a:srgbClr val="FFFFFF"/>
              </a:solidFill>
            </a:endParaRPr>
          </a:p>
        </p:txBody>
      </p:sp>
      <p:sp>
        <p:nvSpPr>
          <p:cNvPr id="7" name="Content Placeholder 2"/>
          <p:cNvSpPr txBox="1">
            <a:spLocks/>
          </p:cNvSpPr>
          <p:nvPr/>
        </p:nvSpPr>
        <p:spPr bwMode="auto">
          <a:xfrm>
            <a:off x="3732212" y="2362200"/>
            <a:ext cx="510250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9pPr>
          </a:lstStyle>
          <a:p>
            <a:r>
              <a:rPr lang="en-US" b="1" dirty="0">
                <a:solidFill>
                  <a:srgbClr val="3C78A5"/>
                </a:solidFill>
              </a:rPr>
              <a:t>Smarter Cuts</a:t>
            </a:r>
          </a:p>
          <a:p>
            <a:pPr lvl="1"/>
            <a:r>
              <a:rPr lang="en-US" sz="1400" dirty="0"/>
              <a:t>How can I </a:t>
            </a:r>
            <a:r>
              <a:rPr lang="en-US" sz="1400" dirty="0" smtClean="0"/>
              <a:t>reduce IT system development and sustainment costs while increasing mission performance? </a:t>
            </a:r>
          </a:p>
          <a:p>
            <a:pPr lvl="1"/>
            <a:r>
              <a:rPr lang="en-US" sz="1400" dirty="0" smtClean="0"/>
              <a:t>How can I reduce IT system support costs? (Training, field support reps)  </a:t>
            </a:r>
            <a:endParaRPr lang="en-US" sz="1400" dirty="0"/>
          </a:p>
          <a:p>
            <a:pPr lvl="1"/>
            <a:r>
              <a:rPr lang="en-US" sz="1400" dirty="0"/>
              <a:t>Where are the redundancies in my IT system portfolio and what should I </a:t>
            </a:r>
            <a:r>
              <a:rPr lang="en-US" sz="1400" dirty="0" smtClean="0"/>
              <a:t>cut (or transition)? </a:t>
            </a:r>
          </a:p>
          <a:p>
            <a:pPr lvl="1"/>
            <a:r>
              <a:rPr lang="en-US" sz="1400" dirty="0"/>
              <a:t>How do I best </a:t>
            </a:r>
            <a:r>
              <a:rPr lang="en-US" sz="1400" dirty="0" smtClean="0"/>
              <a:t>govern cost cutting and mission optimization initiatives from an enterprise perspective? </a:t>
            </a:r>
          </a:p>
          <a:p>
            <a:r>
              <a:rPr lang="en-US" b="1" dirty="0" smtClean="0">
                <a:solidFill>
                  <a:srgbClr val="3C78A5"/>
                </a:solidFill>
              </a:rPr>
              <a:t>Smarter Systems</a:t>
            </a:r>
            <a:endParaRPr lang="en-US" b="1" dirty="0">
              <a:solidFill>
                <a:srgbClr val="3C78A5"/>
              </a:solidFill>
            </a:endParaRPr>
          </a:p>
          <a:p>
            <a:pPr lvl="1"/>
            <a:r>
              <a:rPr lang="en-US" sz="1400" dirty="0" smtClean="0"/>
              <a:t>How </a:t>
            </a:r>
            <a:r>
              <a:rPr lang="en-US" sz="1400" dirty="0"/>
              <a:t>do current systems support the current </a:t>
            </a:r>
            <a:r>
              <a:rPr lang="en-US" sz="1400" dirty="0" smtClean="0"/>
              <a:t>mission? Future mission? </a:t>
            </a:r>
          </a:p>
          <a:p>
            <a:pPr lvl="1"/>
            <a:r>
              <a:rPr lang="en-US" sz="1400" dirty="0" smtClean="0"/>
              <a:t>Where are the gaps in my mission needs and what services should I acquire or build? </a:t>
            </a:r>
          </a:p>
          <a:p>
            <a:pPr lvl="1"/>
            <a:r>
              <a:rPr lang="en-US" sz="1400" dirty="0" smtClean="0"/>
              <a:t>How do I best integrate what’s left after cuts? </a:t>
            </a:r>
          </a:p>
          <a:p>
            <a:pPr lvl="1"/>
            <a:r>
              <a:rPr lang="en-US" sz="1400" dirty="0"/>
              <a:t>How can I take a data-driven, quantitative based approach to determine the best course of action?</a:t>
            </a:r>
          </a:p>
          <a:p>
            <a:pPr lvl="1"/>
            <a:endParaRPr lang="en-US" dirty="0"/>
          </a:p>
        </p:txBody>
      </p:sp>
      <p:sp>
        <p:nvSpPr>
          <p:cNvPr id="8" name="TextBox 7"/>
          <p:cNvSpPr txBox="1"/>
          <p:nvPr/>
        </p:nvSpPr>
        <p:spPr>
          <a:xfrm>
            <a:off x="2717839" y="1878786"/>
            <a:ext cx="1242973" cy="338554"/>
          </a:xfrm>
          <a:prstGeom prst="rect">
            <a:avLst/>
          </a:prstGeom>
          <a:noFill/>
        </p:spPr>
        <p:txBody>
          <a:bodyPr wrap="square" rtlCol="0">
            <a:spAutoFit/>
          </a:bodyPr>
          <a:lstStyle/>
          <a:p>
            <a:r>
              <a:rPr lang="en-US" sz="1600" dirty="0" smtClean="0"/>
              <a:t>…lead to…</a:t>
            </a:r>
            <a:endParaRPr lang="en-US" sz="1600" dirty="0"/>
          </a:p>
        </p:txBody>
      </p:sp>
    </p:spTree>
    <p:extLst>
      <p:ext uri="{BB962C8B-B14F-4D97-AF65-F5344CB8AC3E}">
        <p14:creationId xmlns:p14="http://schemas.microsoft.com/office/powerpoint/2010/main" val="18273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049338" y="200025"/>
            <a:ext cx="7107237" cy="784225"/>
          </a:xfrm>
        </p:spPr>
        <p:txBody>
          <a:bodyPr/>
          <a:lstStyle/>
          <a:p>
            <a:pPr eaLnBrk="1" hangingPunct="1"/>
            <a:r>
              <a:rPr lang="en-US" dirty="0" smtClean="0"/>
              <a:t>Data Strategy – Current/Future</a:t>
            </a:r>
          </a:p>
        </p:txBody>
      </p:sp>
      <p:sp>
        <p:nvSpPr>
          <p:cNvPr id="330755" name="Rectangle 3"/>
          <p:cNvSpPr>
            <a:spLocks noChangeArrowheads="1"/>
          </p:cNvSpPr>
          <p:nvPr/>
        </p:nvSpPr>
        <p:spPr bwMode="auto">
          <a:xfrm>
            <a:off x="4919663" y="1273175"/>
            <a:ext cx="4038600" cy="4525963"/>
          </a:xfrm>
          <a:prstGeom prst="rect">
            <a:avLst/>
          </a:prstGeom>
          <a:noFill/>
          <a:ln w="9525">
            <a:noFill/>
            <a:miter lim="800000"/>
            <a:headEnd/>
            <a:tailEnd/>
          </a:ln>
          <a:effectLst/>
        </p:spPr>
        <p:txBody>
          <a:bodyPr/>
          <a:lstStyle/>
          <a:p>
            <a:pPr marL="231775" indent="-231775">
              <a:spcBef>
                <a:spcPct val="20000"/>
              </a:spcBef>
              <a:defRPr/>
            </a:pPr>
            <a:r>
              <a:rPr lang="en-US" b="1" dirty="0">
                <a:solidFill>
                  <a:srgbClr val="006600"/>
                </a:solidFill>
                <a:effectLst>
                  <a:outerShdw blurRad="38100" dist="38100" dir="2700000" algn="tl">
                    <a:srgbClr val="C0C0C0"/>
                  </a:outerShdw>
                </a:effectLst>
                <a:cs typeface="+mn-cs"/>
              </a:rPr>
              <a:t>Where We Want To Be</a:t>
            </a:r>
          </a:p>
          <a:p>
            <a:pPr marL="231775" indent="-231775">
              <a:spcBef>
                <a:spcPct val="20000"/>
              </a:spcBef>
              <a:buFontTx/>
              <a:buChar char="•"/>
              <a:defRPr/>
            </a:pPr>
            <a:r>
              <a:rPr lang="en-US" dirty="0">
                <a:solidFill>
                  <a:schemeClr val="accent2"/>
                </a:solidFill>
                <a:cs typeface="+mn-cs"/>
              </a:rPr>
              <a:t>Discoverable and authoritative data sources</a:t>
            </a:r>
          </a:p>
          <a:p>
            <a:pPr marL="231775" indent="-231775">
              <a:spcBef>
                <a:spcPct val="20000"/>
              </a:spcBef>
              <a:buFontTx/>
              <a:buChar char="•"/>
              <a:defRPr/>
            </a:pPr>
            <a:r>
              <a:rPr lang="en-US" dirty="0">
                <a:solidFill>
                  <a:schemeClr val="accent2"/>
                </a:solidFill>
                <a:cs typeface="+mn-cs"/>
              </a:rPr>
              <a:t>Easily defined and updated business processes and accessibility agreements</a:t>
            </a:r>
          </a:p>
          <a:p>
            <a:pPr marL="231775" indent="-231775">
              <a:spcBef>
                <a:spcPct val="20000"/>
              </a:spcBef>
              <a:buFontTx/>
              <a:buChar char="•"/>
              <a:defRPr/>
            </a:pPr>
            <a:r>
              <a:rPr lang="en-US" dirty="0">
                <a:solidFill>
                  <a:schemeClr val="accent2"/>
                </a:solidFill>
                <a:cs typeface="+mn-cs"/>
              </a:rPr>
              <a:t>Standardized specifications and re-usable data exchanges</a:t>
            </a:r>
            <a:endParaRPr lang="en-US" b="1" dirty="0">
              <a:solidFill>
                <a:schemeClr val="accent2"/>
              </a:solidFill>
              <a:cs typeface="+mn-cs"/>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4244975"/>
            <a:ext cx="40036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WS14_R_Kuzyk_7_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4186238"/>
            <a:ext cx="4122738"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58" name="Rectangle 6"/>
          <p:cNvSpPr>
            <a:spLocks noChangeArrowheads="1"/>
          </p:cNvSpPr>
          <p:nvPr/>
        </p:nvSpPr>
        <p:spPr bwMode="auto">
          <a:xfrm>
            <a:off x="304800" y="1273175"/>
            <a:ext cx="4184650" cy="4156075"/>
          </a:xfrm>
          <a:prstGeom prst="rect">
            <a:avLst/>
          </a:prstGeom>
          <a:noFill/>
          <a:ln w="9525">
            <a:noFill/>
            <a:miter lim="800000"/>
            <a:headEnd/>
            <a:tailEnd/>
          </a:ln>
          <a:effectLst/>
        </p:spPr>
        <p:txBody>
          <a:bodyPr/>
          <a:lstStyle/>
          <a:p>
            <a:pPr marL="231775" indent="-231775">
              <a:spcBef>
                <a:spcPct val="20000"/>
              </a:spcBef>
              <a:defRPr/>
            </a:pPr>
            <a:r>
              <a:rPr lang="en-US" b="1" dirty="0">
                <a:solidFill>
                  <a:srgbClr val="006600"/>
                </a:solidFill>
                <a:effectLst>
                  <a:outerShdw blurRad="38100" dist="38100" dir="2700000" algn="tl">
                    <a:srgbClr val="C0C0C0"/>
                  </a:outerShdw>
                </a:effectLst>
                <a:cs typeface="+mn-cs"/>
              </a:rPr>
              <a:t>Where We Are</a:t>
            </a:r>
          </a:p>
          <a:p>
            <a:pPr marL="231775" indent="-231775">
              <a:spcBef>
                <a:spcPct val="20000"/>
              </a:spcBef>
              <a:buFontTx/>
              <a:buChar char="•"/>
              <a:defRPr/>
            </a:pPr>
            <a:r>
              <a:rPr lang="en-US" dirty="0">
                <a:solidFill>
                  <a:schemeClr val="accent2"/>
                </a:solidFill>
                <a:cs typeface="+mn-cs"/>
              </a:rPr>
              <a:t>Data is not easily </a:t>
            </a:r>
            <a:r>
              <a:rPr lang="en-US" b="1" dirty="0">
                <a:solidFill>
                  <a:schemeClr val="accent2"/>
                </a:solidFill>
                <a:cs typeface="+mn-cs"/>
              </a:rPr>
              <a:t>visible</a:t>
            </a:r>
            <a:r>
              <a:rPr lang="en-US" dirty="0">
                <a:solidFill>
                  <a:schemeClr val="accent2"/>
                </a:solidFill>
                <a:cs typeface="+mn-cs"/>
              </a:rPr>
              <a:t>, with </a:t>
            </a:r>
            <a:r>
              <a:rPr lang="en-US" dirty="0">
                <a:solidFill>
                  <a:schemeClr val="accent2"/>
                </a:solidFill>
              </a:rPr>
              <a:t>limited authoritative source(s) identified for Army data </a:t>
            </a:r>
          </a:p>
          <a:p>
            <a:pPr marL="231775" indent="-231775">
              <a:spcBef>
                <a:spcPct val="20000"/>
              </a:spcBef>
              <a:buFontTx/>
              <a:buChar char="•"/>
              <a:defRPr/>
            </a:pPr>
            <a:r>
              <a:rPr lang="en-US" dirty="0">
                <a:solidFill>
                  <a:schemeClr val="accent2"/>
                </a:solidFill>
                <a:cs typeface="+mn-cs"/>
              </a:rPr>
              <a:t>Data is not easily </a:t>
            </a:r>
            <a:r>
              <a:rPr lang="en-US" b="1" dirty="0">
                <a:solidFill>
                  <a:schemeClr val="accent2"/>
                </a:solidFill>
                <a:cs typeface="+mn-cs"/>
              </a:rPr>
              <a:t>accessible</a:t>
            </a:r>
            <a:r>
              <a:rPr lang="en-US" dirty="0">
                <a:solidFill>
                  <a:schemeClr val="accent2"/>
                </a:solidFill>
                <a:cs typeface="+mn-cs"/>
              </a:rPr>
              <a:t>, with </a:t>
            </a:r>
            <a:r>
              <a:rPr lang="en-US" dirty="0">
                <a:solidFill>
                  <a:schemeClr val="accent2"/>
                </a:solidFill>
              </a:rPr>
              <a:t>complexity of inter-organizational collaboration hinders data sharing </a:t>
            </a:r>
            <a:endParaRPr lang="en-US" dirty="0">
              <a:solidFill>
                <a:schemeClr val="accent2"/>
              </a:solidFill>
              <a:cs typeface="+mn-cs"/>
            </a:endParaRPr>
          </a:p>
          <a:p>
            <a:pPr marL="231775" indent="-231775">
              <a:spcBef>
                <a:spcPct val="20000"/>
              </a:spcBef>
              <a:buFontTx/>
              <a:buChar char="•"/>
              <a:defRPr/>
            </a:pPr>
            <a:r>
              <a:rPr lang="en-US" dirty="0">
                <a:solidFill>
                  <a:schemeClr val="accent2"/>
                </a:solidFill>
                <a:cs typeface="+mn-cs"/>
              </a:rPr>
              <a:t>Data is not easily </a:t>
            </a:r>
            <a:r>
              <a:rPr lang="en-US" b="1" dirty="0">
                <a:solidFill>
                  <a:schemeClr val="accent2"/>
                </a:solidFill>
                <a:cs typeface="+mn-cs"/>
              </a:rPr>
              <a:t>interoperable</a:t>
            </a:r>
            <a:r>
              <a:rPr lang="en-US" dirty="0">
                <a:solidFill>
                  <a:schemeClr val="accent2"/>
                </a:solidFill>
                <a:cs typeface="+mn-cs"/>
              </a:rPr>
              <a:t> with pair wise integration</a:t>
            </a:r>
          </a:p>
          <a:p>
            <a:pPr marL="231775" indent="-231775">
              <a:spcBef>
                <a:spcPct val="20000"/>
              </a:spcBef>
              <a:buFontTx/>
              <a:buChar char="•"/>
              <a:defRPr/>
            </a:pPr>
            <a:endParaRPr lang="en-US" dirty="0">
              <a:solidFill>
                <a:schemeClr val="accent2"/>
              </a:solidFill>
              <a:cs typeface="+mn-cs"/>
            </a:endParaRPr>
          </a:p>
        </p:txBody>
      </p:sp>
      <p:sp>
        <p:nvSpPr>
          <p:cNvPr id="21511" name="TextBox 7"/>
          <p:cNvSpPr txBox="1">
            <a:spLocks noChangeArrowheads="1"/>
          </p:cNvSpPr>
          <p:nvPr/>
        </p:nvSpPr>
        <p:spPr bwMode="auto">
          <a:xfrm>
            <a:off x="6530975" y="4340225"/>
            <a:ext cx="2051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1"/>
                </a:solidFill>
              </a:rPr>
              <a:t>Data Services Layer</a:t>
            </a:r>
          </a:p>
        </p:txBody>
      </p:sp>
    </p:spTree>
    <p:extLst>
      <p:ext uri="{BB962C8B-B14F-4D97-AF65-F5344CB8AC3E}">
        <p14:creationId xmlns:p14="http://schemas.microsoft.com/office/powerpoint/2010/main" val="2980466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301752"/>
            <a:ext cx="7794173" cy="758952"/>
          </a:xfrm>
        </p:spPr>
        <p:txBody>
          <a:bodyPr/>
          <a:lstStyle/>
          <a:p>
            <a:r>
              <a:rPr lang="en-US" dirty="0" smtClean="0"/>
              <a:t>Smarter Cuts, Smarter Systems</a:t>
            </a:r>
            <a:endParaRPr lang="en-US" dirty="0"/>
          </a:p>
        </p:txBody>
      </p:sp>
      <p:sp>
        <p:nvSpPr>
          <p:cNvPr id="5" name="Content Placeholder 2"/>
          <p:cNvSpPr txBox="1">
            <a:spLocks/>
          </p:cNvSpPr>
          <p:nvPr/>
        </p:nvSpPr>
        <p:spPr bwMode="auto">
          <a:xfrm>
            <a:off x="309281" y="2124075"/>
            <a:ext cx="3008313"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ct val="0"/>
              </a:spcAft>
              <a:buChar char="•"/>
              <a:defRPr sz="2000" b="1">
                <a:solidFill>
                  <a:schemeClr val="accent2"/>
                </a:solidFill>
                <a:latin typeface="+mn-lt"/>
                <a:ea typeface="+mn-ea"/>
                <a:cs typeface="+mn-cs"/>
              </a:defRPr>
            </a:lvl1pPr>
            <a:lvl2pPr marL="742950" indent="-285750" algn="l" rtl="0" eaLnBrk="1" fontAlgn="base" hangingPunct="1">
              <a:spcBef>
                <a:spcPts val="0"/>
              </a:spcBef>
              <a:spcAft>
                <a:spcPct val="0"/>
              </a:spcAft>
              <a:buChar char="–"/>
              <a:defRPr sz="1800">
                <a:solidFill>
                  <a:schemeClr val="accent2"/>
                </a:solidFill>
                <a:latin typeface="+mn-lt"/>
              </a:defRPr>
            </a:lvl2pPr>
            <a:lvl3pPr marL="1143000" indent="-228600" algn="l" rtl="0" eaLnBrk="1" fontAlgn="base" hangingPunct="1">
              <a:spcBef>
                <a:spcPts val="0"/>
              </a:spcBef>
              <a:spcAft>
                <a:spcPct val="0"/>
              </a:spcAft>
              <a:buChar char="•"/>
              <a:defRPr sz="1600">
                <a:solidFill>
                  <a:schemeClr val="accent2"/>
                </a:solidFill>
                <a:latin typeface="+mn-lt"/>
              </a:defRPr>
            </a:lvl3pPr>
            <a:lvl4pPr marL="1600200" indent="-228600" algn="l" rtl="0" eaLnBrk="1" fontAlgn="base" hangingPunct="1">
              <a:spcBef>
                <a:spcPts val="0"/>
              </a:spcBef>
              <a:spcAft>
                <a:spcPct val="0"/>
              </a:spcAft>
              <a:buChar char="–"/>
              <a:defRPr sz="1400">
                <a:solidFill>
                  <a:schemeClr val="accent2"/>
                </a:solidFill>
                <a:latin typeface="+mn-lt"/>
              </a:defRPr>
            </a:lvl4pPr>
            <a:lvl5pPr marL="2057400" indent="-228600" algn="l" rtl="0" eaLnBrk="1" fontAlgn="base" hangingPunct="1">
              <a:spcBef>
                <a:spcPts val="0"/>
              </a:spcBef>
              <a:spcAft>
                <a:spcPct val="0"/>
              </a:spcAft>
              <a:buChar char="»"/>
              <a:defRPr sz="14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a:lstStyle>
          <a:p>
            <a:pPr marL="0" indent="0">
              <a:buFontTx/>
              <a:buNone/>
            </a:pPr>
            <a:r>
              <a:rPr lang="en-US" sz="2400" dirty="0" smtClean="0"/>
              <a:t>With constantly </a:t>
            </a:r>
            <a:r>
              <a:rPr lang="en-US" sz="2400" dirty="0" smtClean="0">
                <a:solidFill>
                  <a:srgbClr val="3C78A5"/>
                </a:solidFill>
              </a:rPr>
              <a:t>changing mission needs </a:t>
            </a:r>
            <a:r>
              <a:rPr lang="en-US" sz="2400" dirty="0" smtClean="0"/>
              <a:t>and </a:t>
            </a:r>
            <a:r>
              <a:rPr lang="en-US" sz="2400" dirty="0" smtClean="0">
                <a:solidFill>
                  <a:srgbClr val="3C78A5"/>
                </a:solidFill>
              </a:rPr>
              <a:t>budget pressures</a:t>
            </a:r>
            <a:r>
              <a:rPr lang="en-US" sz="2400" dirty="0" smtClean="0"/>
              <a:t>…</a:t>
            </a:r>
          </a:p>
          <a:p>
            <a:pPr marL="0" indent="0">
              <a:buFontTx/>
              <a:buNone/>
            </a:pPr>
            <a:r>
              <a:rPr lang="en-US" sz="2400" dirty="0" smtClean="0"/>
              <a:t>…there is a </a:t>
            </a:r>
            <a:r>
              <a:rPr lang="en-US" sz="2400" dirty="0" smtClean="0">
                <a:solidFill>
                  <a:srgbClr val="3C78A5"/>
                </a:solidFill>
              </a:rPr>
              <a:t>better way </a:t>
            </a:r>
            <a:r>
              <a:rPr lang="en-US" sz="2400" dirty="0" smtClean="0"/>
              <a:t>for CIOs, PEOs, and PMs to </a:t>
            </a:r>
            <a:r>
              <a:rPr lang="en-US" sz="2400" dirty="0" smtClean="0">
                <a:solidFill>
                  <a:srgbClr val="3C78A5"/>
                </a:solidFill>
              </a:rPr>
              <a:t>acquire / develop </a:t>
            </a:r>
            <a:r>
              <a:rPr lang="en-US" sz="2400" dirty="0" smtClean="0"/>
              <a:t>and </a:t>
            </a:r>
            <a:r>
              <a:rPr lang="en-US" sz="2400" dirty="0" smtClean="0">
                <a:solidFill>
                  <a:srgbClr val="3C78A5"/>
                </a:solidFill>
              </a:rPr>
              <a:t>sustain</a:t>
            </a:r>
            <a:r>
              <a:rPr lang="en-US" sz="2400" dirty="0" smtClean="0">
                <a:solidFill>
                  <a:srgbClr val="0070C0"/>
                </a:solidFill>
              </a:rPr>
              <a:t> </a:t>
            </a:r>
            <a:r>
              <a:rPr lang="en-US" sz="2400" dirty="0" smtClean="0"/>
              <a:t>systems...</a:t>
            </a:r>
          </a:p>
        </p:txBody>
      </p:sp>
      <p:sp>
        <p:nvSpPr>
          <p:cNvPr id="6" name="Rectangle 5"/>
          <p:cNvSpPr/>
          <p:nvPr/>
        </p:nvSpPr>
        <p:spPr>
          <a:xfrm>
            <a:off x="6190303" y="2179026"/>
            <a:ext cx="2673718" cy="3416320"/>
          </a:xfrm>
          <a:prstGeom prst="rect">
            <a:avLst/>
          </a:prstGeom>
        </p:spPr>
        <p:txBody>
          <a:bodyPr wrap="square">
            <a:spAutoFit/>
          </a:bodyPr>
          <a:lstStyle/>
          <a:p>
            <a:pPr marL="0" indent="0" algn="l">
              <a:buNone/>
            </a:pPr>
            <a:r>
              <a:rPr lang="en-US" sz="2400" dirty="0" smtClean="0">
                <a:latin typeface="+mn-lt"/>
              </a:rPr>
              <a:t>…that </a:t>
            </a:r>
            <a:r>
              <a:rPr lang="en-US" sz="2400" dirty="0">
                <a:latin typeface="+mn-lt"/>
              </a:rPr>
              <a:t>results in both </a:t>
            </a:r>
            <a:r>
              <a:rPr lang="en-US" sz="2400" b="1" dirty="0">
                <a:solidFill>
                  <a:srgbClr val="3C78A5"/>
                </a:solidFill>
                <a:latin typeface="+mn-lt"/>
              </a:rPr>
              <a:t>reduced overall costs</a:t>
            </a:r>
            <a:r>
              <a:rPr lang="en-US" sz="2400" dirty="0">
                <a:solidFill>
                  <a:srgbClr val="3C78A5"/>
                </a:solidFill>
                <a:latin typeface="+mn-lt"/>
              </a:rPr>
              <a:t> </a:t>
            </a:r>
            <a:endParaRPr lang="en-US" sz="2400" dirty="0" smtClean="0">
              <a:solidFill>
                <a:srgbClr val="3C78A5"/>
              </a:solidFill>
              <a:latin typeface="+mn-lt"/>
            </a:endParaRPr>
          </a:p>
          <a:p>
            <a:pPr marL="0" indent="0" algn="l">
              <a:buNone/>
            </a:pPr>
            <a:endParaRPr lang="en-US" sz="2400" dirty="0">
              <a:solidFill>
                <a:srgbClr val="0070C0"/>
              </a:solidFill>
              <a:latin typeface="+mn-lt"/>
            </a:endParaRPr>
          </a:p>
          <a:p>
            <a:pPr marL="0" indent="0" algn="l">
              <a:buNone/>
            </a:pPr>
            <a:r>
              <a:rPr lang="en-US" sz="2400" dirty="0" smtClean="0">
                <a:latin typeface="+mn-lt"/>
              </a:rPr>
              <a:t>and…</a:t>
            </a:r>
          </a:p>
          <a:p>
            <a:pPr marL="0" indent="0" algn="l">
              <a:buNone/>
            </a:pPr>
            <a:endParaRPr lang="en-US" sz="2400" dirty="0">
              <a:latin typeface="+mn-lt"/>
            </a:endParaRPr>
          </a:p>
          <a:p>
            <a:pPr marL="0" indent="0" algn="l">
              <a:buNone/>
            </a:pPr>
            <a:r>
              <a:rPr lang="en-US" sz="2400" b="1" dirty="0" smtClean="0">
                <a:solidFill>
                  <a:srgbClr val="3C78A5"/>
                </a:solidFill>
                <a:latin typeface="+mn-lt"/>
              </a:rPr>
              <a:t>…increased </a:t>
            </a:r>
            <a:r>
              <a:rPr lang="en-US" sz="2400" b="1" dirty="0">
                <a:solidFill>
                  <a:srgbClr val="3C78A5"/>
                </a:solidFill>
                <a:latin typeface="+mn-lt"/>
              </a:rPr>
              <a:t>mission capabilities </a:t>
            </a:r>
            <a:r>
              <a:rPr lang="en-US" sz="2400" dirty="0">
                <a:latin typeface="+mn-lt"/>
              </a:rPr>
              <a:t>through </a:t>
            </a:r>
            <a:r>
              <a:rPr lang="en-US" sz="2400" dirty="0" smtClean="0">
                <a:latin typeface="+mn-lt"/>
              </a:rPr>
              <a:t>enterprise integration</a:t>
            </a:r>
            <a:r>
              <a:rPr lang="en-US" sz="2400" dirty="0">
                <a:latin typeface="+mn-lt"/>
              </a:rPr>
              <a:t>.</a:t>
            </a:r>
          </a:p>
        </p:txBody>
      </p:sp>
      <p:grpSp>
        <p:nvGrpSpPr>
          <p:cNvPr id="7" name="Group 6"/>
          <p:cNvGrpSpPr/>
          <p:nvPr/>
        </p:nvGrpSpPr>
        <p:grpSpPr>
          <a:xfrm>
            <a:off x="2916547" y="1214718"/>
            <a:ext cx="3514516" cy="4942644"/>
            <a:chOff x="3050240" y="990600"/>
            <a:chExt cx="3806172" cy="4942644"/>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0240" y="990600"/>
              <a:ext cx="3806172" cy="4942644"/>
            </a:xfrm>
            <a:prstGeom prst="rect">
              <a:avLst/>
            </a:prstGeom>
          </p:spPr>
        </p:pic>
        <p:sp>
          <p:nvSpPr>
            <p:cNvPr id="9" name="TextBox 8"/>
            <p:cNvSpPr txBox="1"/>
            <p:nvPr/>
          </p:nvSpPr>
          <p:spPr>
            <a:xfrm>
              <a:off x="4431469" y="1828800"/>
              <a:ext cx="599972" cy="2296503"/>
            </a:xfrm>
            <a:prstGeom prst="rect">
              <a:avLst/>
            </a:prstGeom>
            <a:noFill/>
          </p:spPr>
          <p:txBody>
            <a:bodyPr vert="vert" wrap="square" rtlCol="0">
              <a:spAutoFit/>
              <a:scene3d>
                <a:camera prst="isometricRightUp">
                  <a:rot lat="2018645" lon="19986788" rev="16322"/>
                </a:camera>
                <a:lightRig rig="threePt" dir="t"/>
              </a:scene3d>
            </a:bodyPr>
            <a:lstStyle/>
            <a:p>
              <a:r>
                <a:rPr lang="en-US" sz="2400" b="1" dirty="0" smtClean="0">
                  <a:solidFill>
                    <a:schemeClr val="bg1"/>
                  </a:solidFill>
                  <a:effectLst>
                    <a:innerShdw blurRad="63500" dist="50800" dir="16200000">
                      <a:prstClr val="black">
                        <a:alpha val="50000"/>
                      </a:prstClr>
                    </a:innerShdw>
                  </a:effectLst>
                </a:rPr>
                <a:t>CAPABILITIES</a:t>
              </a:r>
              <a:endParaRPr lang="en-US" sz="2400" b="1" dirty="0">
                <a:solidFill>
                  <a:schemeClr val="bg1"/>
                </a:solidFill>
                <a:effectLst>
                  <a:innerShdw blurRad="63500" dist="50800" dir="16200000">
                    <a:prstClr val="black">
                      <a:alpha val="50000"/>
                    </a:prstClr>
                  </a:innerShdw>
                </a:effectLst>
              </a:endParaRPr>
            </a:p>
          </p:txBody>
        </p:sp>
        <p:sp>
          <p:nvSpPr>
            <p:cNvPr id="10" name="TextBox 9"/>
            <p:cNvSpPr txBox="1"/>
            <p:nvPr/>
          </p:nvSpPr>
          <p:spPr>
            <a:xfrm>
              <a:off x="5061666" y="3178041"/>
              <a:ext cx="599972" cy="1851159"/>
            </a:xfrm>
            <a:prstGeom prst="rect">
              <a:avLst/>
            </a:prstGeom>
            <a:noFill/>
          </p:spPr>
          <p:txBody>
            <a:bodyPr vert="vert" wrap="square" rtlCol="0">
              <a:spAutoFit/>
              <a:scene3d>
                <a:camera prst="isometricRightUp">
                  <a:rot lat="2018645" lon="19986788" rev="16322"/>
                </a:camera>
                <a:lightRig rig="threePt" dir="t"/>
              </a:scene3d>
            </a:bodyPr>
            <a:lstStyle>
              <a:defPPr>
                <a:defRPr lang="en-US"/>
              </a:defPPr>
              <a:lvl1pPr>
                <a:defRPr sz="2400" b="1">
                  <a:solidFill>
                    <a:schemeClr val="bg1"/>
                  </a:solidFill>
                  <a:effectLst>
                    <a:innerShdw blurRad="63500" dist="50800" dir="16200000">
                      <a:prstClr val="black">
                        <a:alpha val="50000"/>
                      </a:prstClr>
                    </a:innerShdw>
                  </a:effectLst>
                </a:defRPr>
              </a:lvl1pPr>
            </a:lstStyle>
            <a:p>
              <a:r>
                <a:rPr lang="en-US" dirty="0"/>
                <a:t>COST</a:t>
              </a:r>
            </a:p>
          </p:txBody>
        </p:sp>
      </p:grpSp>
    </p:spTree>
    <p:extLst>
      <p:ext uri="{BB962C8B-B14F-4D97-AF65-F5344CB8AC3E}">
        <p14:creationId xmlns:p14="http://schemas.microsoft.com/office/powerpoint/2010/main" val="115583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96736" cy="509509"/>
          </a:xfrm>
        </p:spPr>
        <p:txBody>
          <a:bodyPr/>
          <a:lstStyle/>
          <a:p>
            <a:r>
              <a:rPr lang="en-US" dirty="0" smtClean="0"/>
              <a:t>AIA SOA/Data </a:t>
            </a:r>
            <a:r>
              <a:rPr lang="en-US" dirty="0"/>
              <a:t>Architecture End-State</a:t>
            </a:r>
          </a:p>
        </p:txBody>
      </p:sp>
      <p:sp>
        <p:nvSpPr>
          <p:cNvPr id="3" name="Footer Placeholder 2"/>
          <p:cNvSpPr>
            <a:spLocks noGrp="1"/>
          </p:cNvSpPr>
          <p:nvPr>
            <p:ph type="ftr" sz="quarter" idx="10"/>
          </p:nvPr>
        </p:nvSpPr>
        <p:spPr/>
        <p:txBody>
          <a:bodyPr/>
          <a:lstStyle/>
          <a:p>
            <a:r>
              <a:rPr lang="en-US" dirty="0" smtClean="0">
                <a:solidFill>
                  <a:srgbClr val="FFFFFF"/>
                </a:solidFill>
              </a:rPr>
              <a:t>Filename/RPS Number</a:t>
            </a:r>
            <a:endParaRPr lang="en-US" dirty="0">
              <a:solidFill>
                <a:srgbClr val="FFFFFF"/>
              </a:solidFill>
            </a:endParaRPr>
          </a:p>
        </p:txBody>
      </p:sp>
      <p:pic>
        <p:nvPicPr>
          <p:cNvPr id="4" name="Picture 2" descr="C:\Users\533435\AppData\Local\Microsoft\Windows\Temporary Internet Files\Content.Outlook\G32DEVZI\Figure 3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578" y="2057400"/>
            <a:ext cx="4914779" cy="4107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753" y="1098828"/>
            <a:ext cx="4867351" cy="1415772"/>
          </a:xfrm>
          <a:prstGeom prst="rect">
            <a:avLst/>
          </a:prstGeom>
        </p:spPr>
        <p:txBody>
          <a:bodyPr wrap="square">
            <a:spAutoFit/>
          </a:bodyPr>
          <a:lstStyle/>
          <a:p>
            <a:pPr eaLnBrk="0" hangingPunct="0">
              <a:defRPr/>
            </a:pPr>
            <a:r>
              <a:rPr lang="en-US" sz="1600" b="1" dirty="0">
                <a:solidFill>
                  <a:schemeClr val="accent2"/>
                </a:solidFill>
                <a:ea typeface="+mn-ea"/>
                <a:cs typeface="Arial" pitchFamily="34" charset="0"/>
              </a:rPr>
              <a:t>Data Enriched</a:t>
            </a:r>
            <a:r>
              <a:rPr lang="en-US" sz="1600" dirty="0">
                <a:solidFill>
                  <a:schemeClr val="accent2"/>
                </a:solidFill>
                <a:ea typeface="+mn-ea"/>
                <a:cs typeface="Arial" pitchFamily="34" charset="0"/>
              </a:rPr>
              <a:t> </a:t>
            </a:r>
            <a:r>
              <a:rPr lang="en-US" sz="1600" b="1" dirty="0">
                <a:solidFill>
                  <a:schemeClr val="accent2"/>
                </a:solidFill>
                <a:ea typeface="+mn-ea"/>
                <a:cs typeface="Arial" pitchFamily="34" charset="0"/>
              </a:rPr>
              <a:t>Applications </a:t>
            </a:r>
            <a:endParaRPr lang="en-US" b="1" dirty="0">
              <a:solidFill>
                <a:schemeClr val="accent2"/>
              </a:solidFill>
              <a:ea typeface="+mn-ea"/>
              <a:cs typeface="Arial" pitchFamily="34" charset="0"/>
            </a:endParaRPr>
          </a:p>
          <a:p>
            <a:pPr marL="514350" lvl="1" indent="-171450" eaLnBrk="0" hangingPunct="0">
              <a:buFont typeface="Arial" pitchFamily="34" charset="0"/>
              <a:buChar char="•"/>
              <a:defRPr/>
            </a:pPr>
            <a:r>
              <a:rPr lang="en-US" sz="1400" dirty="0" smtClean="0">
                <a:solidFill>
                  <a:schemeClr val="accent2"/>
                </a:solidFill>
                <a:ea typeface="+mn-ea"/>
                <a:cs typeface="Arial" pitchFamily="34" charset="0"/>
              </a:rPr>
              <a:t>Increase ability </a:t>
            </a:r>
            <a:r>
              <a:rPr lang="en-US" sz="1400" dirty="0">
                <a:solidFill>
                  <a:schemeClr val="accent2"/>
                </a:solidFill>
                <a:ea typeface="+mn-ea"/>
                <a:cs typeface="Arial" pitchFamily="34" charset="0"/>
              </a:rPr>
              <a:t>to </a:t>
            </a:r>
            <a:r>
              <a:rPr lang="en-US" sz="1400" dirty="0" smtClean="0">
                <a:solidFill>
                  <a:schemeClr val="accent2"/>
                </a:solidFill>
                <a:ea typeface="+mn-ea"/>
                <a:cs typeface="Arial" pitchFamily="34" charset="0"/>
              </a:rPr>
              <a:t>access, interoperate and inform by sharing data in</a:t>
            </a:r>
            <a:r>
              <a:rPr lang="en-US" sz="1400" dirty="0" smtClean="0">
                <a:solidFill>
                  <a:schemeClr val="accent2"/>
                </a:solidFill>
                <a:ea typeface="+mn-ea"/>
              </a:rPr>
              <a:t> </a:t>
            </a:r>
            <a:r>
              <a:rPr lang="en-US" sz="1400" dirty="0">
                <a:solidFill>
                  <a:schemeClr val="accent2"/>
                </a:solidFill>
                <a:ea typeface="+mn-ea"/>
              </a:rPr>
              <a:t>a timely and secure </a:t>
            </a:r>
            <a:r>
              <a:rPr lang="en-US" sz="1400" dirty="0" smtClean="0">
                <a:solidFill>
                  <a:schemeClr val="accent2"/>
                </a:solidFill>
                <a:ea typeface="+mn-ea"/>
              </a:rPr>
              <a:t>manner</a:t>
            </a:r>
            <a:endParaRPr lang="en-US" sz="1400" dirty="0" smtClean="0">
              <a:solidFill>
                <a:schemeClr val="accent2"/>
              </a:solidFill>
              <a:ea typeface="+mn-ea"/>
              <a:cs typeface="Arial" pitchFamily="34" charset="0"/>
            </a:endParaRPr>
          </a:p>
          <a:p>
            <a:pPr marL="514350" lvl="1" indent="-171450" eaLnBrk="0" hangingPunct="0">
              <a:buFont typeface="Arial" pitchFamily="34" charset="0"/>
              <a:buChar char="•"/>
              <a:defRPr/>
            </a:pPr>
            <a:r>
              <a:rPr lang="en-US" sz="1400" dirty="0" smtClean="0">
                <a:solidFill>
                  <a:schemeClr val="accent2"/>
                </a:solidFill>
                <a:ea typeface="+mn-ea"/>
                <a:cs typeface="Arial" pitchFamily="34" charset="0"/>
              </a:rPr>
              <a:t>Support more effective </a:t>
            </a:r>
            <a:r>
              <a:rPr lang="en-US" sz="1400" dirty="0">
                <a:solidFill>
                  <a:schemeClr val="accent2"/>
                </a:solidFill>
                <a:ea typeface="+mn-ea"/>
                <a:cs typeface="Arial" pitchFamily="34" charset="0"/>
              </a:rPr>
              <a:t>and </a:t>
            </a:r>
            <a:r>
              <a:rPr lang="en-US" sz="1400" dirty="0" smtClean="0">
                <a:solidFill>
                  <a:schemeClr val="accent2"/>
                </a:solidFill>
                <a:ea typeface="+mn-ea"/>
                <a:cs typeface="Arial" pitchFamily="34" charset="0"/>
              </a:rPr>
              <a:t>efficient decision making</a:t>
            </a:r>
          </a:p>
          <a:p>
            <a:pPr marL="514350" lvl="1" indent="-171450" eaLnBrk="0" hangingPunct="0">
              <a:buFont typeface="Arial" pitchFamily="34" charset="0"/>
              <a:buChar char="•"/>
              <a:defRPr/>
            </a:pPr>
            <a:r>
              <a:rPr lang="en-US" sz="1400" dirty="0" smtClean="0">
                <a:solidFill>
                  <a:schemeClr val="accent2"/>
                </a:solidFill>
                <a:ea typeface="+mn-ea"/>
                <a:cs typeface="Arial" pitchFamily="34" charset="0"/>
              </a:rPr>
              <a:t>Provide enterprise </a:t>
            </a:r>
            <a:r>
              <a:rPr lang="en-US" sz="1400" dirty="0">
                <a:solidFill>
                  <a:schemeClr val="accent2"/>
                </a:solidFill>
                <a:ea typeface="+mn-ea"/>
                <a:cs typeface="Arial" pitchFamily="34" charset="0"/>
              </a:rPr>
              <a:t>d</a:t>
            </a:r>
            <a:r>
              <a:rPr lang="en-US" sz="1400" dirty="0" smtClean="0">
                <a:solidFill>
                  <a:schemeClr val="accent2"/>
                </a:solidFill>
                <a:ea typeface="+mn-ea"/>
                <a:cs typeface="Arial" pitchFamily="34" charset="0"/>
              </a:rPr>
              <a:t>ata sharing </a:t>
            </a:r>
            <a:r>
              <a:rPr lang="en-US" sz="1400" dirty="0">
                <a:solidFill>
                  <a:schemeClr val="accent2"/>
                </a:solidFill>
                <a:ea typeface="+mn-ea"/>
                <a:cs typeface="Arial" pitchFamily="34" charset="0"/>
              </a:rPr>
              <a:t>e</a:t>
            </a:r>
            <a:r>
              <a:rPr lang="en-US" sz="1400" dirty="0" smtClean="0">
                <a:solidFill>
                  <a:schemeClr val="accent2"/>
                </a:solidFill>
                <a:ea typeface="+mn-ea"/>
                <a:cs typeface="Arial" pitchFamily="34" charset="0"/>
              </a:rPr>
              <a:t>nvironment that is less costly </a:t>
            </a:r>
            <a:r>
              <a:rPr lang="en-US" sz="1400" dirty="0">
                <a:solidFill>
                  <a:schemeClr val="accent2"/>
                </a:solidFill>
                <a:ea typeface="+mn-ea"/>
                <a:cs typeface="Arial" pitchFamily="34" charset="0"/>
              </a:rPr>
              <a:t>to </a:t>
            </a:r>
            <a:r>
              <a:rPr lang="en-US" sz="1400" dirty="0" smtClean="0">
                <a:solidFill>
                  <a:schemeClr val="accent2"/>
                </a:solidFill>
                <a:ea typeface="+mn-ea"/>
                <a:cs typeface="Arial" pitchFamily="34" charset="0"/>
              </a:rPr>
              <a:t>design, develop, and deploy</a:t>
            </a:r>
          </a:p>
        </p:txBody>
      </p:sp>
      <p:sp>
        <p:nvSpPr>
          <p:cNvPr id="6" name="TextBox 9"/>
          <p:cNvSpPr txBox="1"/>
          <p:nvPr/>
        </p:nvSpPr>
        <p:spPr>
          <a:xfrm>
            <a:off x="18545" y="2706906"/>
            <a:ext cx="4010578" cy="144655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rIns="45720">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en-US" sz="1600" dirty="0">
                <a:solidFill>
                  <a:schemeClr val="accent2"/>
                </a:solidFill>
                <a:cs typeface="Arial" pitchFamily="34" charset="0"/>
              </a:rPr>
              <a:t> </a:t>
            </a:r>
            <a:r>
              <a:rPr lang="en-US" sz="1600" b="1" dirty="0" smtClean="0">
                <a:solidFill>
                  <a:schemeClr val="accent2"/>
                </a:solidFill>
                <a:cs typeface="Arial" pitchFamily="34" charset="0"/>
              </a:rPr>
              <a:t>Standard </a:t>
            </a:r>
            <a:r>
              <a:rPr lang="en-US" sz="1600" b="1" dirty="0">
                <a:solidFill>
                  <a:schemeClr val="accent2"/>
                </a:solidFill>
                <a:cs typeface="Arial" pitchFamily="34" charset="0"/>
              </a:rPr>
              <a:t>Data Services</a:t>
            </a:r>
          </a:p>
          <a:p>
            <a:pPr marL="519113" lvl="1" indent="-176213" eaLnBrk="0" hangingPunct="0">
              <a:buFont typeface="Arial" pitchFamily="34" charset="0"/>
              <a:buChar char="•"/>
              <a:defRPr/>
            </a:pPr>
            <a:r>
              <a:rPr lang="en-US" sz="1400" dirty="0" smtClean="0">
                <a:solidFill>
                  <a:schemeClr val="accent2"/>
                </a:solidFill>
                <a:cs typeface="Arial" pitchFamily="34" charset="0"/>
              </a:rPr>
              <a:t>Access </a:t>
            </a:r>
            <a:r>
              <a:rPr lang="en-US" sz="1400" b="1" dirty="0">
                <a:solidFill>
                  <a:schemeClr val="accent2"/>
                </a:solidFill>
                <a:cs typeface="Arial" pitchFamily="34" charset="0"/>
              </a:rPr>
              <a:t>Diverse Data Stores</a:t>
            </a:r>
            <a:r>
              <a:rPr lang="en-US" sz="1400" dirty="0">
                <a:solidFill>
                  <a:schemeClr val="accent2"/>
                </a:solidFill>
                <a:cs typeface="Arial" pitchFamily="34" charset="0"/>
              </a:rPr>
              <a:t> via a layer of </a:t>
            </a:r>
            <a:r>
              <a:rPr lang="en-US" sz="1400" b="1" dirty="0" smtClean="0">
                <a:solidFill>
                  <a:schemeClr val="accent2"/>
                </a:solidFill>
                <a:cs typeface="Arial" pitchFamily="34" charset="0"/>
              </a:rPr>
              <a:t>Standards-based </a:t>
            </a:r>
            <a:r>
              <a:rPr lang="en-US" sz="1400" b="1" dirty="0">
                <a:solidFill>
                  <a:schemeClr val="accent2"/>
                </a:solidFill>
                <a:cs typeface="Arial" pitchFamily="34" charset="0"/>
              </a:rPr>
              <a:t>Data Services</a:t>
            </a:r>
            <a:endParaRPr lang="en-US" sz="1400" dirty="0">
              <a:solidFill>
                <a:schemeClr val="accent2"/>
              </a:solidFill>
              <a:cs typeface="Arial" pitchFamily="34" charset="0"/>
            </a:endParaRPr>
          </a:p>
          <a:p>
            <a:pPr marL="519113" lvl="1" indent="-176213" eaLnBrk="0" hangingPunct="0">
              <a:buFont typeface="Arial" pitchFamily="34" charset="0"/>
              <a:buChar char="•"/>
              <a:defRPr/>
            </a:pPr>
            <a:r>
              <a:rPr lang="en-US" sz="1400" dirty="0" smtClean="0">
                <a:solidFill>
                  <a:schemeClr val="accent2"/>
                </a:solidFill>
              </a:rPr>
              <a:t>Decouple applications </a:t>
            </a:r>
            <a:r>
              <a:rPr lang="en-US" sz="1400" dirty="0">
                <a:solidFill>
                  <a:schemeClr val="accent2"/>
                </a:solidFill>
              </a:rPr>
              <a:t>from d</a:t>
            </a:r>
            <a:r>
              <a:rPr lang="en-US" sz="1400" dirty="0" smtClean="0">
                <a:solidFill>
                  <a:schemeClr val="accent2"/>
                </a:solidFill>
              </a:rPr>
              <a:t>ata</a:t>
            </a:r>
            <a:endParaRPr lang="en-US" sz="1400" dirty="0">
              <a:solidFill>
                <a:schemeClr val="accent2"/>
              </a:solidFill>
            </a:endParaRPr>
          </a:p>
          <a:p>
            <a:pPr marL="519113" lvl="1" indent="-176213" eaLnBrk="0" hangingPunct="0">
              <a:buFont typeface="Arial" pitchFamily="34" charset="0"/>
              <a:buChar char="•"/>
              <a:defRPr/>
            </a:pPr>
            <a:r>
              <a:rPr lang="en-US" sz="1400" dirty="0" smtClean="0">
                <a:solidFill>
                  <a:schemeClr val="accent2"/>
                </a:solidFill>
              </a:rPr>
              <a:t>Allow applications </a:t>
            </a:r>
            <a:r>
              <a:rPr lang="en-US" sz="1400" dirty="0">
                <a:solidFill>
                  <a:schemeClr val="accent2"/>
                </a:solidFill>
              </a:rPr>
              <a:t>to d</a:t>
            </a:r>
            <a:r>
              <a:rPr lang="en-US" sz="1400" dirty="0" smtClean="0">
                <a:solidFill>
                  <a:schemeClr val="accent2"/>
                </a:solidFill>
              </a:rPr>
              <a:t>iscover </a:t>
            </a:r>
            <a:r>
              <a:rPr lang="en-US" sz="1400" dirty="0">
                <a:solidFill>
                  <a:schemeClr val="accent2"/>
                </a:solidFill>
              </a:rPr>
              <a:t>p</a:t>
            </a:r>
            <a:r>
              <a:rPr lang="en-US" sz="1400" dirty="0" smtClean="0">
                <a:solidFill>
                  <a:schemeClr val="accent2"/>
                </a:solidFill>
              </a:rPr>
              <a:t>reviously unavailable </a:t>
            </a:r>
            <a:r>
              <a:rPr lang="en-US" sz="1400" dirty="0">
                <a:solidFill>
                  <a:schemeClr val="accent2"/>
                </a:solidFill>
              </a:rPr>
              <a:t>d</a:t>
            </a:r>
            <a:r>
              <a:rPr lang="en-US" sz="1400" dirty="0" smtClean="0">
                <a:solidFill>
                  <a:schemeClr val="accent2"/>
                </a:solidFill>
              </a:rPr>
              <a:t>ata</a:t>
            </a:r>
            <a:endParaRPr lang="en-US" sz="1400" dirty="0">
              <a:solidFill>
                <a:schemeClr val="accent2"/>
              </a:solidFill>
              <a:cs typeface="Arial" pitchFamily="34" charset="0"/>
            </a:endParaRPr>
          </a:p>
        </p:txBody>
      </p:sp>
      <p:sp>
        <p:nvSpPr>
          <p:cNvPr id="7" name="TextBox 8"/>
          <p:cNvSpPr txBox="1"/>
          <p:nvPr/>
        </p:nvSpPr>
        <p:spPr>
          <a:xfrm>
            <a:off x="18546" y="4047739"/>
            <a:ext cx="4221661" cy="120032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rIns="45720">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en-US" sz="1600" dirty="0">
                <a:solidFill>
                  <a:schemeClr val="accent2"/>
                </a:solidFill>
                <a:cs typeface="Arial" pitchFamily="34" charset="0"/>
              </a:rPr>
              <a:t> </a:t>
            </a:r>
            <a:r>
              <a:rPr lang="en-US" sz="1600" b="1" dirty="0" smtClean="0">
                <a:solidFill>
                  <a:schemeClr val="accent2"/>
                </a:solidFill>
                <a:cs typeface="Arial" pitchFamily="34" charset="0"/>
              </a:rPr>
              <a:t>Information  </a:t>
            </a:r>
            <a:r>
              <a:rPr lang="en-US" sz="1600" b="1" dirty="0">
                <a:solidFill>
                  <a:schemeClr val="accent2"/>
                </a:solidFill>
                <a:cs typeface="Arial" pitchFamily="34" charset="0"/>
              </a:rPr>
              <a:t>Exchange </a:t>
            </a:r>
            <a:r>
              <a:rPr lang="en-US" sz="1600" b="1" dirty="0" smtClean="0">
                <a:solidFill>
                  <a:schemeClr val="accent2"/>
                </a:solidFill>
                <a:cs typeface="Arial" pitchFamily="34" charset="0"/>
              </a:rPr>
              <a:t>Specifications</a:t>
            </a:r>
            <a:endParaRPr lang="en-US" sz="1600" dirty="0" smtClean="0">
              <a:solidFill>
                <a:schemeClr val="accent2"/>
              </a:solidFill>
              <a:cs typeface="Arial" pitchFamily="34" charset="0"/>
            </a:endParaRPr>
          </a:p>
          <a:p>
            <a:pPr marL="519113" lvl="1" indent="-176213" eaLnBrk="0" hangingPunct="0">
              <a:buFont typeface="Arial" pitchFamily="34" charset="0"/>
              <a:buChar char="•"/>
              <a:defRPr/>
            </a:pPr>
            <a:r>
              <a:rPr lang="en-US" sz="1400" b="1" dirty="0">
                <a:solidFill>
                  <a:schemeClr val="accent2"/>
                </a:solidFill>
                <a:cs typeface="Arial" pitchFamily="34" charset="0"/>
              </a:rPr>
              <a:t>Interoperate </a:t>
            </a:r>
            <a:r>
              <a:rPr lang="en-US" sz="1400" dirty="0">
                <a:solidFill>
                  <a:schemeClr val="accent2"/>
                </a:solidFill>
                <a:cs typeface="Arial" pitchFamily="34" charset="0"/>
              </a:rPr>
              <a:t>using </a:t>
            </a:r>
            <a:r>
              <a:rPr lang="en-US" sz="1400" b="1" dirty="0">
                <a:solidFill>
                  <a:schemeClr val="accent2"/>
                </a:solidFill>
                <a:cs typeface="Arial" pitchFamily="34" charset="0"/>
              </a:rPr>
              <a:t>Information Exchange Specifications (IESs) </a:t>
            </a:r>
            <a:r>
              <a:rPr lang="en-US" sz="1400" dirty="0">
                <a:solidFill>
                  <a:schemeClr val="accent2"/>
                </a:solidFill>
                <a:cs typeface="Arial" pitchFamily="34" charset="0"/>
              </a:rPr>
              <a:t>within or among </a:t>
            </a:r>
            <a:r>
              <a:rPr lang="en-US" sz="1400" dirty="0" smtClean="0">
                <a:solidFill>
                  <a:schemeClr val="accent2"/>
                </a:solidFill>
                <a:cs typeface="Arial" pitchFamily="34" charset="0"/>
              </a:rPr>
              <a:t>Communities of Interest </a:t>
            </a:r>
            <a:r>
              <a:rPr lang="en-US" sz="1400" dirty="0">
                <a:solidFill>
                  <a:schemeClr val="accent2"/>
                </a:solidFill>
                <a:cs typeface="Arial" pitchFamily="34" charset="0"/>
              </a:rPr>
              <a:t>to enable better understanding of shared information </a:t>
            </a:r>
          </a:p>
        </p:txBody>
      </p:sp>
      <p:sp>
        <p:nvSpPr>
          <p:cNvPr id="9" name="TextBox 3"/>
          <p:cNvSpPr txBox="1"/>
          <p:nvPr/>
        </p:nvSpPr>
        <p:spPr>
          <a:xfrm>
            <a:off x="-22399" y="5156537"/>
            <a:ext cx="4714188" cy="10156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rIns="45720">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en-US" sz="1600" dirty="0">
                <a:solidFill>
                  <a:schemeClr val="accent2"/>
                </a:solidFill>
                <a:cs typeface="Arial" pitchFamily="34" charset="0"/>
              </a:rPr>
              <a:t> </a:t>
            </a:r>
            <a:r>
              <a:rPr lang="en-US" sz="1600" b="1" dirty="0" smtClean="0">
                <a:solidFill>
                  <a:schemeClr val="accent2"/>
                </a:solidFill>
                <a:cs typeface="Arial" pitchFamily="34" charset="0"/>
              </a:rPr>
              <a:t>Diverse </a:t>
            </a:r>
            <a:r>
              <a:rPr lang="en-US" sz="1600" b="1" dirty="0">
                <a:solidFill>
                  <a:schemeClr val="accent2"/>
                </a:solidFill>
                <a:cs typeface="Arial" pitchFamily="34" charset="0"/>
              </a:rPr>
              <a:t>Data Stores</a:t>
            </a:r>
          </a:p>
          <a:p>
            <a:pPr marL="519113" lvl="1" indent="-176213" eaLnBrk="0" hangingPunct="0">
              <a:buFont typeface="Arial" pitchFamily="34" charset="0"/>
              <a:buChar char="•"/>
              <a:defRPr/>
            </a:pPr>
            <a:r>
              <a:rPr lang="en-US" sz="1400" dirty="0" smtClean="0">
                <a:solidFill>
                  <a:schemeClr val="accent2"/>
                </a:solidFill>
              </a:rPr>
              <a:t>Enable </a:t>
            </a:r>
            <a:r>
              <a:rPr lang="en-US" sz="1400" dirty="0">
                <a:solidFill>
                  <a:schemeClr val="accent2"/>
                </a:solidFill>
              </a:rPr>
              <a:t>all d</a:t>
            </a:r>
            <a:r>
              <a:rPr lang="en-US" sz="1400" dirty="0" smtClean="0">
                <a:solidFill>
                  <a:schemeClr val="accent2"/>
                </a:solidFill>
              </a:rPr>
              <a:t>ata, structured, semi-structured </a:t>
            </a:r>
            <a:br>
              <a:rPr lang="en-US" sz="1400" dirty="0" smtClean="0">
                <a:solidFill>
                  <a:schemeClr val="accent2"/>
                </a:solidFill>
              </a:rPr>
            </a:br>
            <a:r>
              <a:rPr lang="en-US" sz="1400" dirty="0" smtClean="0">
                <a:solidFill>
                  <a:schemeClr val="accent2"/>
                </a:solidFill>
              </a:rPr>
              <a:t>and unstructured, </a:t>
            </a:r>
            <a:r>
              <a:rPr lang="en-US" sz="1400" dirty="0">
                <a:solidFill>
                  <a:schemeClr val="accent2"/>
                </a:solidFill>
              </a:rPr>
              <a:t>to be s</a:t>
            </a:r>
            <a:r>
              <a:rPr lang="en-US" sz="1400" dirty="0" smtClean="0">
                <a:solidFill>
                  <a:schemeClr val="accent2"/>
                </a:solidFill>
              </a:rPr>
              <a:t>tored</a:t>
            </a:r>
            <a:r>
              <a:rPr lang="en-US" sz="1400" dirty="0">
                <a:solidFill>
                  <a:schemeClr val="accent2"/>
                </a:solidFill>
              </a:rPr>
              <a:t>, </a:t>
            </a:r>
            <a:r>
              <a:rPr lang="en-US" sz="1400" dirty="0" smtClean="0">
                <a:solidFill>
                  <a:schemeClr val="accent2"/>
                </a:solidFill>
              </a:rPr>
              <a:t>processed,</a:t>
            </a:r>
            <a:br>
              <a:rPr lang="en-US" sz="1400" dirty="0" smtClean="0">
                <a:solidFill>
                  <a:schemeClr val="accent2"/>
                </a:solidFill>
              </a:rPr>
            </a:br>
            <a:r>
              <a:rPr lang="en-US" sz="1400" dirty="0" smtClean="0">
                <a:solidFill>
                  <a:schemeClr val="accent2"/>
                </a:solidFill>
              </a:rPr>
              <a:t>and retrieved</a:t>
            </a:r>
            <a:endParaRPr lang="en-US" sz="1400" dirty="0">
              <a:solidFill>
                <a:schemeClr val="accent2"/>
              </a:solidFill>
              <a:cs typeface="Arial" pitchFamily="34" charset="0"/>
            </a:endParaRPr>
          </a:p>
        </p:txBody>
      </p:sp>
    </p:spTree>
    <p:extLst>
      <p:ext uri="{BB962C8B-B14F-4D97-AF65-F5344CB8AC3E}">
        <p14:creationId xmlns:p14="http://schemas.microsoft.com/office/powerpoint/2010/main" val="111574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ounded Rectangle 190"/>
          <p:cNvSpPr/>
          <p:nvPr/>
        </p:nvSpPr>
        <p:spPr bwMode="auto">
          <a:xfrm>
            <a:off x="8075954" y="3752634"/>
            <a:ext cx="880232" cy="500185"/>
          </a:xfrm>
          <a:prstGeom prst="roundRect">
            <a:avLst>
              <a:gd name="adj" fmla="val 6667"/>
            </a:avLst>
          </a:prstGeom>
          <a:gradFill>
            <a:gsLst>
              <a:gs pos="0">
                <a:srgbClr val="3366CC"/>
              </a:gs>
              <a:gs pos="80000">
                <a:schemeClr val="accent3">
                  <a:shade val="93000"/>
                  <a:satMod val="130000"/>
                </a:schemeClr>
              </a:gs>
              <a:gs pos="100000">
                <a:schemeClr val="accent3">
                  <a:shade val="94000"/>
                  <a:satMod val="135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46038" tIns="0" rIns="46038" bIns="0" anchor="ctr">
            <a:normAutofit/>
          </a:bodyPr>
          <a:lstStyle/>
          <a:p>
            <a:pPr marL="112713">
              <a:lnSpc>
                <a:spcPct val="96000"/>
              </a:lnSpc>
              <a:spcBef>
                <a:spcPts val="300"/>
              </a:spcBef>
              <a:spcAft>
                <a:spcPts val="300"/>
              </a:spcAft>
              <a:buClr>
                <a:srgbClr val="000000"/>
              </a:buClr>
              <a:buSzPct val="100000"/>
              <a:buFont typeface="Arial" charset="0"/>
              <a:buNone/>
              <a:defRPr/>
            </a:pPr>
            <a:endParaRPr lang="en-US" dirty="0">
              <a:solidFill>
                <a:schemeClr val="tx1"/>
              </a:solidFill>
            </a:endParaRPr>
          </a:p>
        </p:txBody>
      </p:sp>
      <p:pic>
        <p:nvPicPr>
          <p:cNvPr id="24581" name="Picture 8"/>
          <p:cNvPicPr>
            <a:picLocks noChangeAspect="1" noChangeArrowheads="1"/>
          </p:cNvPicPr>
          <p:nvPr/>
        </p:nvPicPr>
        <p:blipFill>
          <a:blip r:embed="rId3">
            <a:extLst>
              <a:ext uri="{28A0092B-C50C-407E-A947-70E740481C1C}">
                <a14:useLocalDpi xmlns:a14="http://schemas.microsoft.com/office/drawing/2010/main" val="0"/>
              </a:ext>
            </a:extLst>
          </a:blip>
          <a:srcRect l="52187" t="17497" r="19341" b="4572"/>
          <a:stretch>
            <a:fillRect/>
          </a:stretch>
        </p:blipFill>
        <p:spPr bwMode="auto">
          <a:xfrm>
            <a:off x="3679825" y="2833688"/>
            <a:ext cx="66833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4582" name="Group 28"/>
          <p:cNvGrpSpPr>
            <a:grpSpLocks/>
          </p:cNvGrpSpPr>
          <p:nvPr/>
        </p:nvGrpSpPr>
        <p:grpSpPr bwMode="auto">
          <a:xfrm>
            <a:off x="5886450" y="2862263"/>
            <a:ext cx="1143000" cy="650875"/>
            <a:chOff x="143" y="1104"/>
            <a:chExt cx="721" cy="455"/>
          </a:xfrm>
        </p:grpSpPr>
        <p:sp>
          <p:nvSpPr>
            <p:cNvPr id="227" name="Oval 29"/>
            <p:cNvSpPr>
              <a:spLocks noChangeAspect="1" noChangeArrowheads="1"/>
            </p:cNvSpPr>
            <p:nvPr/>
          </p:nvSpPr>
          <p:spPr bwMode="auto">
            <a:xfrm>
              <a:off x="143" y="1184"/>
              <a:ext cx="721" cy="37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45720" rIns="45720" anchor="ctr"/>
            <a:lstStyle/>
            <a:p>
              <a:pPr algn="ctr">
                <a:defRPr/>
              </a:pPr>
              <a:endParaRPr lang="en-US" sz="1000" dirty="0">
                <a:solidFill>
                  <a:schemeClr val="tx1"/>
                </a:solidFill>
              </a:endParaRPr>
            </a:p>
          </p:txBody>
        </p:sp>
        <p:pic>
          <p:nvPicPr>
            <p:cNvPr id="24725" name="Picture 31"/>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gray">
            <a:xfrm>
              <a:off x="287" y="1104"/>
              <a:ext cx="34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10" name="Straight Connector 209"/>
          <p:cNvCxnSpPr/>
          <p:nvPr/>
        </p:nvCxnSpPr>
        <p:spPr bwMode="auto">
          <a:xfrm rot="5400000" flipH="1" flipV="1">
            <a:off x="5920581" y="5504657"/>
            <a:ext cx="346075" cy="4762"/>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bwMode="auto">
          <a:xfrm rot="5400000" flipH="1" flipV="1">
            <a:off x="6772275" y="5514975"/>
            <a:ext cx="346075" cy="3175"/>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2" name="Oval 181"/>
          <p:cNvSpPr/>
          <p:nvPr/>
        </p:nvSpPr>
        <p:spPr bwMode="auto">
          <a:xfrm rot="5400000">
            <a:off x="3004344" y="4834732"/>
            <a:ext cx="1609725" cy="706437"/>
          </a:xfrm>
          <a:prstGeom prst="ellipse">
            <a:avLst/>
          </a:prstGeom>
          <a:solidFill>
            <a:schemeClr val="accent2">
              <a:lumMod val="20000"/>
              <a:lumOff val="80000"/>
            </a:schemeClr>
          </a:solidFill>
          <a:ln>
            <a:solidFill>
              <a:srgbClr val="C0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46038" tIns="0" rIns="46038" bIns="0" anchor="b"/>
          <a:lstStyle/>
          <a:p>
            <a:pPr>
              <a:defRPr/>
            </a:pPr>
            <a:endParaRPr lang="en-US" sz="1000" dirty="0">
              <a:solidFill>
                <a:schemeClr val="tx1"/>
              </a:solidFill>
            </a:endParaRPr>
          </a:p>
        </p:txBody>
      </p:sp>
      <p:sp>
        <p:nvSpPr>
          <p:cNvPr id="179" name="Oval 178"/>
          <p:cNvSpPr/>
          <p:nvPr/>
        </p:nvSpPr>
        <p:spPr bwMode="auto">
          <a:xfrm rot="5400000">
            <a:off x="1350963" y="2838450"/>
            <a:ext cx="2211388" cy="1665287"/>
          </a:xfrm>
          <a:prstGeom prst="ellipse">
            <a:avLst/>
          </a:prstGeom>
          <a:solidFill>
            <a:schemeClr val="accent2">
              <a:lumMod val="20000"/>
              <a:lumOff val="80000"/>
            </a:schemeClr>
          </a:solidFill>
          <a:ln>
            <a:solidFill>
              <a:srgbClr val="C0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46038" tIns="0" rIns="46038" bIns="0" anchor="b"/>
          <a:lstStyle/>
          <a:p>
            <a:pPr>
              <a:defRPr/>
            </a:pPr>
            <a:endParaRPr lang="en-US" sz="1000" dirty="0">
              <a:solidFill>
                <a:schemeClr val="tx1"/>
              </a:solidFill>
            </a:endParaRPr>
          </a:p>
        </p:txBody>
      </p:sp>
      <p:sp>
        <p:nvSpPr>
          <p:cNvPr id="174" name="Rounded Rectangle 173"/>
          <p:cNvSpPr/>
          <p:nvPr/>
        </p:nvSpPr>
        <p:spPr bwMode="auto">
          <a:xfrm rot="5400000">
            <a:off x="2087499" y="3636462"/>
            <a:ext cx="5008474" cy="483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46038" tIns="0" rIns="46038" bIns="0" anchor="b"/>
          <a:lstStyle/>
          <a:p>
            <a:pPr>
              <a:defRPr/>
            </a:pPr>
            <a:endParaRPr lang="en-US" sz="1000" dirty="0">
              <a:solidFill>
                <a:schemeClr val="tx1"/>
              </a:solidFill>
            </a:endParaRPr>
          </a:p>
        </p:txBody>
      </p:sp>
      <p:sp>
        <p:nvSpPr>
          <p:cNvPr id="95" name="Rounded Rectangle 94"/>
          <p:cNvSpPr/>
          <p:nvPr/>
        </p:nvSpPr>
        <p:spPr bwMode="auto">
          <a:xfrm>
            <a:off x="5713177" y="4791417"/>
            <a:ext cx="2328140" cy="571404"/>
          </a:xfrm>
          <a:prstGeom prst="roundRect">
            <a:avLst>
              <a:gd name="adj" fmla="val 6667"/>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46038" tIns="0" rIns="46038" bIns="0" anchor="ctr">
            <a:normAutofit/>
          </a:bodyPr>
          <a:lstStyle/>
          <a:p>
            <a:pPr marL="112713">
              <a:spcBef>
                <a:spcPts val="300"/>
              </a:spcBef>
              <a:spcAft>
                <a:spcPts val="300"/>
              </a:spcAft>
              <a:defRPr/>
            </a:pPr>
            <a:endParaRPr lang="en-US" dirty="0">
              <a:solidFill>
                <a:schemeClr val="tx1"/>
              </a:solidFill>
            </a:endParaRPr>
          </a:p>
        </p:txBody>
      </p:sp>
      <p:sp>
        <p:nvSpPr>
          <p:cNvPr id="10258" name="Title 1"/>
          <p:cNvSpPr txBox="1">
            <a:spLocks/>
          </p:cNvSpPr>
          <p:nvPr/>
        </p:nvSpPr>
        <p:spPr bwMode="auto">
          <a:xfrm>
            <a:off x="533400" y="152400"/>
            <a:ext cx="8229600" cy="609600"/>
          </a:xfrm>
          <a:prstGeom prst="rect">
            <a:avLst/>
          </a:prstGeom>
          <a:noFill/>
          <a:ln w="9525">
            <a:noFill/>
            <a:miter lim="800000"/>
            <a:headEnd/>
            <a:tailEnd/>
          </a:ln>
        </p:spPr>
        <p:txBody>
          <a:bodyPr anchor="ctr"/>
          <a:lstStyle/>
          <a:p>
            <a:pPr algn="ctr">
              <a:defRPr/>
            </a:pPr>
            <a:r>
              <a:rPr lang="en-US" sz="3200" b="1" dirty="0">
                <a:solidFill>
                  <a:schemeClr val="accent6"/>
                </a:solidFill>
              </a:rPr>
              <a:t>Data Services – How do they help?</a:t>
            </a:r>
          </a:p>
        </p:txBody>
      </p:sp>
      <p:cxnSp>
        <p:nvCxnSpPr>
          <p:cNvPr id="79" name="Straight Connector 78"/>
          <p:cNvCxnSpPr/>
          <p:nvPr/>
        </p:nvCxnSpPr>
        <p:spPr bwMode="auto">
          <a:xfrm>
            <a:off x="260350" y="1157288"/>
            <a:ext cx="84089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16832" y="1054100"/>
            <a:ext cx="1297791" cy="338554"/>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defRPr/>
            </a:pPr>
            <a:r>
              <a:rPr lang="en-US" sz="1600" dirty="0">
                <a:solidFill>
                  <a:schemeClr val="tx1"/>
                </a:solidFill>
                <a:effectLst>
                  <a:outerShdw blurRad="38100" dist="38100" dir="2700000" algn="tl">
                    <a:srgbClr val="000000">
                      <a:alpha val="43137"/>
                    </a:srgbClr>
                  </a:outerShdw>
                </a:effectLst>
              </a:rPr>
              <a:t>Current Way </a:t>
            </a:r>
          </a:p>
        </p:txBody>
      </p:sp>
      <p:sp>
        <p:nvSpPr>
          <p:cNvPr id="9" name="TextBox 8"/>
          <p:cNvSpPr txBox="1"/>
          <p:nvPr/>
        </p:nvSpPr>
        <p:spPr>
          <a:xfrm>
            <a:off x="4660713" y="1048123"/>
            <a:ext cx="1569982" cy="338554"/>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defRPr/>
            </a:pPr>
            <a:r>
              <a:rPr lang="en-US" sz="1600" dirty="0">
                <a:solidFill>
                  <a:schemeClr val="tx1"/>
                </a:solidFill>
                <a:effectLst>
                  <a:outerShdw blurRad="38100" dist="38100" dir="2700000" algn="tl">
                    <a:srgbClr val="000000">
                      <a:alpha val="43137"/>
                    </a:srgbClr>
                  </a:outerShdw>
                </a:effectLst>
              </a:rPr>
              <a:t>Data Service Way </a:t>
            </a:r>
          </a:p>
        </p:txBody>
      </p:sp>
      <p:sp>
        <p:nvSpPr>
          <p:cNvPr id="10" name="TextBox 9"/>
          <p:cNvSpPr txBox="1"/>
          <p:nvPr/>
        </p:nvSpPr>
        <p:spPr>
          <a:xfrm>
            <a:off x="174625" y="1435100"/>
            <a:ext cx="4325938" cy="554038"/>
          </a:xfrm>
          <a:prstGeom prst="rect">
            <a:avLst/>
          </a:prstGeom>
          <a:noFill/>
        </p:spPr>
        <p:txBody>
          <a:bodyPr>
            <a:spAutoFit/>
          </a:bodyPr>
          <a:lstStyle/>
          <a:p>
            <a:pPr>
              <a:defRPr/>
            </a:pPr>
            <a:r>
              <a:rPr lang="en-US" sz="1600" dirty="0">
                <a:latin typeface="+mn-lt"/>
              </a:rPr>
              <a:t>After </a:t>
            </a:r>
            <a:r>
              <a:rPr lang="en-US" sz="1600" u="sng" dirty="0">
                <a:latin typeface="+mn-lt"/>
              </a:rPr>
              <a:t>Days </a:t>
            </a:r>
            <a:r>
              <a:rPr lang="en-US" sz="1600" dirty="0">
                <a:latin typeface="+mn-lt"/>
              </a:rPr>
              <a:t>the answer is: </a:t>
            </a:r>
          </a:p>
          <a:p>
            <a:pPr marL="169863">
              <a:defRPr/>
            </a:pPr>
            <a:r>
              <a:rPr lang="en-US" sz="1400" dirty="0">
                <a:latin typeface="+mn-lt"/>
              </a:rPr>
              <a:t>- 65% of the vehicles are up - as of yesterday.</a:t>
            </a:r>
          </a:p>
        </p:txBody>
      </p:sp>
      <p:sp>
        <p:nvSpPr>
          <p:cNvPr id="24602" name="TextBox 10"/>
          <p:cNvSpPr txBox="1">
            <a:spLocks noChangeArrowheads="1"/>
          </p:cNvSpPr>
          <p:nvPr/>
        </p:nvSpPr>
        <p:spPr bwMode="auto">
          <a:xfrm>
            <a:off x="4594225" y="1452563"/>
            <a:ext cx="479583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t>After </a:t>
            </a:r>
            <a:r>
              <a:rPr lang="en-US" sz="1600" u="sng" dirty="0"/>
              <a:t>Hours </a:t>
            </a:r>
            <a:r>
              <a:rPr lang="en-US" sz="1600" dirty="0"/>
              <a:t>the answer is: </a:t>
            </a:r>
          </a:p>
          <a:p>
            <a:pPr eaLnBrk="1" hangingPunct="1">
              <a:buFontTx/>
              <a:buChar char="-"/>
            </a:pPr>
            <a:r>
              <a:rPr lang="en-US" sz="1400" dirty="0"/>
              <a:t>73% of the vehicles are up, right now; </a:t>
            </a:r>
          </a:p>
          <a:p>
            <a:pPr eaLnBrk="1" hangingPunct="1">
              <a:buFontTx/>
              <a:buChar char="-"/>
            </a:pPr>
            <a:r>
              <a:rPr lang="en-US" sz="1400" dirty="0"/>
              <a:t>10% are down due to tire damage,</a:t>
            </a:r>
          </a:p>
          <a:p>
            <a:pPr eaLnBrk="1" hangingPunct="1">
              <a:buFontTx/>
              <a:buChar char="-"/>
            </a:pPr>
            <a:r>
              <a:rPr lang="en-US" sz="1400" dirty="0"/>
              <a:t> Mechanics are on site, parts will arrive tomorrow.</a:t>
            </a:r>
          </a:p>
          <a:p>
            <a:pPr eaLnBrk="1" hangingPunct="1">
              <a:buFontTx/>
              <a:buChar char="-"/>
            </a:pPr>
            <a:r>
              <a:rPr lang="en-US" sz="1400" dirty="0"/>
              <a:t> Fleet has a estimated time to failure (ETF) of 150 hrs</a:t>
            </a:r>
          </a:p>
          <a:p>
            <a:pPr eaLnBrk="1" hangingPunct="1">
              <a:buFontTx/>
              <a:buChar char="-"/>
            </a:pPr>
            <a:r>
              <a:rPr lang="en-US" sz="1400" dirty="0"/>
              <a:t> Data exposed to new portals, dashboards, mobile</a:t>
            </a:r>
          </a:p>
        </p:txBody>
      </p:sp>
      <p:pic>
        <p:nvPicPr>
          <p:cNvPr id="24603" name="Picture 183" descr="Untit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18175" y="5680075"/>
            <a:ext cx="7477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185" descr="Untit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557963" y="5680075"/>
            <a:ext cx="7477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78"/>
          <p:cNvSpPr txBox="1">
            <a:spLocks noChangeArrowheads="1"/>
          </p:cNvSpPr>
          <p:nvPr/>
        </p:nvSpPr>
        <p:spPr bwMode="auto">
          <a:xfrm>
            <a:off x="6619875" y="5880100"/>
            <a:ext cx="717550" cy="238125"/>
          </a:xfrm>
          <a:prstGeom prst="rect">
            <a:avLst/>
          </a:prstGeom>
          <a:noFill/>
          <a:ln w="9525">
            <a:noFill/>
            <a:miter lim="800000"/>
            <a:headEnd/>
            <a:tailEnd/>
          </a:ln>
        </p:spPr>
        <p:txBody>
          <a:bodyPr>
            <a:normAutofit fontScale="92500" lnSpcReduction="20000"/>
          </a:bodyPr>
          <a:lstStyle/>
          <a:p>
            <a:pPr>
              <a:defRPr/>
            </a:pPr>
            <a:r>
              <a:rPr lang="en-US" sz="1200" dirty="0">
                <a:latin typeface="Arial" pitchFamily="34" charset="0"/>
              </a:rPr>
              <a:t>PBUSE</a:t>
            </a:r>
            <a:endParaRPr lang="en-US" sz="1200" baseline="-25000" dirty="0">
              <a:latin typeface="Verdana" pitchFamily="34" charset="0"/>
            </a:endParaRPr>
          </a:p>
        </p:txBody>
      </p:sp>
      <p:sp>
        <p:nvSpPr>
          <p:cNvPr id="24606" name="TextBox 78"/>
          <p:cNvSpPr txBox="1">
            <a:spLocks noChangeArrowheads="1"/>
          </p:cNvSpPr>
          <p:nvPr/>
        </p:nvSpPr>
        <p:spPr bwMode="auto">
          <a:xfrm>
            <a:off x="5702300" y="5805488"/>
            <a:ext cx="7667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aseline="-25000" dirty="0">
                <a:latin typeface="Verdana" pitchFamily="34" charset="0"/>
              </a:rPr>
              <a:t>SAMS-E</a:t>
            </a:r>
          </a:p>
        </p:txBody>
      </p:sp>
      <p:sp>
        <p:nvSpPr>
          <p:cNvPr id="24607" name="Text Box 27"/>
          <p:cNvSpPr txBox="1">
            <a:spLocks noChangeArrowheads="1"/>
          </p:cNvSpPr>
          <p:nvPr/>
        </p:nvSpPr>
        <p:spPr bwMode="gray">
          <a:xfrm>
            <a:off x="4572000" y="5661025"/>
            <a:ext cx="11223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dirty="0"/>
              <a:t>Authoritative Data</a:t>
            </a:r>
          </a:p>
        </p:txBody>
      </p:sp>
      <p:pic>
        <p:nvPicPr>
          <p:cNvPr id="24608" name="Picture 185" descr="Untit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366000" y="568960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9" name="TextBox 78"/>
          <p:cNvSpPr txBox="1">
            <a:spLocks noChangeArrowheads="1"/>
          </p:cNvSpPr>
          <p:nvPr/>
        </p:nvSpPr>
        <p:spPr bwMode="auto">
          <a:xfrm>
            <a:off x="7434263" y="5867400"/>
            <a:ext cx="68103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CBM+</a:t>
            </a:r>
            <a:endParaRPr lang="en-US" sz="1200" baseline="-25000" dirty="0">
              <a:latin typeface="Verdana" pitchFamily="34" charset="0"/>
            </a:endParaRPr>
          </a:p>
        </p:txBody>
      </p:sp>
      <p:sp>
        <p:nvSpPr>
          <p:cNvPr id="24610" name="Text Box 27"/>
          <p:cNvSpPr txBox="1">
            <a:spLocks noChangeArrowheads="1"/>
          </p:cNvSpPr>
          <p:nvPr/>
        </p:nvSpPr>
        <p:spPr bwMode="gray">
          <a:xfrm>
            <a:off x="4524375" y="4860925"/>
            <a:ext cx="1227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dirty="0"/>
              <a:t>Common Operating Environment</a:t>
            </a:r>
          </a:p>
        </p:txBody>
      </p:sp>
      <p:cxnSp>
        <p:nvCxnSpPr>
          <p:cNvPr id="98" name="Straight Connector 97"/>
          <p:cNvCxnSpPr/>
          <p:nvPr/>
        </p:nvCxnSpPr>
        <p:spPr bwMode="auto">
          <a:xfrm>
            <a:off x="4708525" y="5521325"/>
            <a:ext cx="881063" cy="47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132" name="Picture 176" descr="Untitled-1"/>
          <p:cNvPicPr>
            <a:picLocks noChangeAspect="1" noChangeArrowheads="1"/>
          </p:cNvPicPr>
          <p:nvPr/>
        </p:nvPicPr>
        <p:blipFill>
          <a:blip r:embed="rId6"/>
          <a:srcRect l="8785" t="9747" r="11274" b="32852"/>
          <a:stretch>
            <a:fillRect/>
          </a:stretch>
        </p:blipFill>
        <p:spPr bwMode="gray">
          <a:xfrm>
            <a:off x="5880100" y="4883150"/>
            <a:ext cx="685800" cy="400050"/>
          </a:xfrm>
          <a:prstGeom prst="rect">
            <a:avLst/>
          </a:prstGeom>
          <a:noFill/>
          <a:ln w="9525">
            <a:noFill/>
            <a:miter lim="800000"/>
            <a:headEnd/>
            <a:tailEnd/>
          </a:ln>
          <a:effectLst>
            <a:outerShdw dist="45791" dir="3378596" algn="ctr" rotWithShape="0">
              <a:srgbClr val="808080">
                <a:alpha val="50000"/>
              </a:srgbClr>
            </a:outerShdw>
          </a:effectLst>
        </p:spPr>
      </p:pic>
      <p:pic>
        <p:nvPicPr>
          <p:cNvPr id="133" name="Picture 177" descr="Untitled-1"/>
          <p:cNvPicPr>
            <a:picLocks noChangeAspect="1" noChangeArrowheads="1"/>
          </p:cNvPicPr>
          <p:nvPr/>
        </p:nvPicPr>
        <p:blipFill>
          <a:blip r:embed="rId7"/>
          <a:srcRect l="10866" t="4340" r="8076" b="33816"/>
          <a:stretch>
            <a:fillRect/>
          </a:stretch>
        </p:blipFill>
        <p:spPr bwMode="gray">
          <a:xfrm>
            <a:off x="6691313" y="4870450"/>
            <a:ext cx="657225" cy="407988"/>
          </a:xfrm>
          <a:prstGeom prst="rect">
            <a:avLst/>
          </a:prstGeom>
          <a:noFill/>
          <a:effectLst>
            <a:outerShdw dist="45791" dir="3378596" algn="ctr" rotWithShape="0">
              <a:srgbClr val="808080">
                <a:alpha val="50000"/>
              </a:srgbClr>
            </a:outerShdw>
          </a:effectLst>
        </p:spPr>
      </p:pic>
      <p:pic>
        <p:nvPicPr>
          <p:cNvPr id="134" name="Picture 178" descr="Untitled-1"/>
          <p:cNvPicPr>
            <a:picLocks noChangeAspect="1" noChangeArrowheads="1"/>
          </p:cNvPicPr>
          <p:nvPr/>
        </p:nvPicPr>
        <p:blipFill>
          <a:blip r:embed="rId8"/>
          <a:srcRect l="28339" t="26353" r="3430" b="20937"/>
          <a:stretch>
            <a:fillRect/>
          </a:stretch>
        </p:blipFill>
        <p:spPr bwMode="gray">
          <a:xfrm>
            <a:off x="7462838" y="4879975"/>
            <a:ext cx="404812" cy="385763"/>
          </a:xfrm>
          <a:prstGeom prst="rect">
            <a:avLst/>
          </a:prstGeom>
          <a:noFill/>
          <a:ln w="9525">
            <a:noFill/>
            <a:miter lim="800000"/>
            <a:headEnd/>
            <a:tailEnd/>
          </a:ln>
          <a:effectLst>
            <a:outerShdw dist="45791" dir="3378596" algn="ctr" rotWithShape="0">
              <a:srgbClr val="808080">
                <a:alpha val="50000"/>
              </a:srgbClr>
            </a:outerShdw>
          </a:effectLst>
        </p:spPr>
      </p:pic>
      <p:sp>
        <p:nvSpPr>
          <p:cNvPr id="137" name="TextBox 78"/>
          <p:cNvSpPr txBox="1">
            <a:spLocks noChangeArrowheads="1"/>
          </p:cNvSpPr>
          <p:nvPr/>
        </p:nvSpPr>
        <p:spPr bwMode="auto">
          <a:xfrm>
            <a:off x="3414713" y="5956300"/>
            <a:ext cx="866775" cy="361950"/>
          </a:xfrm>
          <a:prstGeom prst="rect">
            <a:avLst/>
          </a:prstGeom>
          <a:noFill/>
          <a:ln w="9525">
            <a:noFill/>
            <a:miter lim="800000"/>
            <a:headEnd/>
            <a:tailEnd/>
          </a:ln>
        </p:spPr>
        <p:txBody>
          <a:bodyPr>
            <a:normAutofit fontScale="92500" lnSpcReduction="20000"/>
          </a:bodyPr>
          <a:lstStyle/>
          <a:p>
            <a:pPr algn="ctr">
              <a:defRPr/>
            </a:pPr>
            <a:r>
              <a:rPr lang="en-US" sz="1600" baseline="-25000" dirty="0">
                <a:latin typeface="+mj-lt"/>
              </a:rPr>
              <a:t>Unit </a:t>
            </a:r>
          </a:p>
          <a:p>
            <a:pPr algn="ctr">
              <a:defRPr/>
            </a:pPr>
            <a:r>
              <a:rPr lang="en-US" sz="1600" baseline="-25000" dirty="0">
                <a:latin typeface="+mj-lt"/>
              </a:rPr>
              <a:t>Information</a:t>
            </a:r>
          </a:p>
        </p:txBody>
      </p:sp>
      <p:pic>
        <p:nvPicPr>
          <p:cNvPr id="24616" name="Picture 49" descr="Untitled-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186113"/>
            <a:ext cx="5683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7" name="Picture 49" descr="Untitled-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3938" y="3933825"/>
            <a:ext cx="5683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18" name="Group 141"/>
          <p:cNvGrpSpPr>
            <a:grpSpLocks/>
          </p:cNvGrpSpPr>
          <p:nvPr/>
        </p:nvGrpSpPr>
        <p:grpSpPr bwMode="auto">
          <a:xfrm>
            <a:off x="431800" y="5445125"/>
            <a:ext cx="939800" cy="704850"/>
            <a:chOff x="1783826" y="5704117"/>
            <a:chExt cx="711724" cy="534758"/>
          </a:xfrm>
        </p:grpSpPr>
        <p:pic>
          <p:nvPicPr>
            <p:cNvPr id="24720" name="Picture 10" descr="http://www.indexstock.com/store/GetThumb.asp/ImageNum=962720&amp;VOLID=3620&amp;gc=gc1&amp;ss=1/iraq-96272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5625" y="5762624"/>
              <a:ext cx="628652" cy="41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ame 139"/>
            <p:cNvSpPr/>
            <p:nvPr/>
          </p:nvSpPr>
          <p:spPr bwMode="auto">
            <a:xfrm>
              <a:off x="1783826" y="5704117"/>
              <a:ext cx="711724" cy="534758"/>
            </a:xfrm>
            <a:prstGeom prst="frame">
              <a:avLst>
                <a:gd name="adj1" fmla="val 11419"/>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46038" tIns="0" rIns="46038" bIns="0" anchor="b"/>
            <a:lstStyle/>
            <a:p>
              <a:pPr>
                <a:defRPr/>
              </a:pPr>
              <a:endParaRPr lang="en-US" sz="1000" dirty="0">
                <a:solidFill>
                  <a:schemeClr val="tx1"/>
                </a:solidFill>
              </a:endParaRPr>
            </a:p>
          </p:txBody>
        </p:sp>
      </p:grpSp>
      <p:grpSp>
        <p:nvGrpSpPr>
          <p:cNvPr id="24619" name="Group 142"/>
          <p:cNvGrpSpPr>
            <a:grpSpLocks/>
          </p:cNvGrpSpPr>
          <p:nvPr/>
        </p:nvGrpSpPr>
        <p:grpSpPr bwMode="auto">
          <a:xfrm>
            <a:off x="2276475" y="5440363"/>
            <a:ext cx="546100" cy="712787"/>
            <a:chOff x="3067051" y="5634684"/>
            <a:chExt cx="545446" cy="711724"/>
          </a:xfrm>
        </p:grpSpPr>
        <p:pic>
          <p:nvPicPr>
            <p:cNvPr id="24716" name="Picture 12" descr="http://tbn0.google.com/images?q=tbn:AUu30hjL69hEiM:http://www.army.mil/aps/07/images/photos/6_final.jp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l="39000"/>
            <a:stretch>
              <a:fillRect/>
            </a:stretch>
          </p:blipFill>
          <p:spPr bwMode="auto">
            <a:xfrm>
              <a:off x="3067051" y="5676901"/>
              <a:ext cx="54544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ame 140"/>
            <p:cNvSpPr/>
            <p:nvPr/>
          </p:nvSpPr>
          <p:spPr bwMode="auto">
            <a:xfrm rot="5400000">
              <a:off x="2983976" y="5723167"/>
              <a:ext cx="711724" cy="534758"/>
            </a:xfrm>
            <a:prstGeom prst="frame">
              <a:avLst>
                <a:gd name="adj1" fmla="val 11419"/>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46038" tIns="0" rIns="46038" bIns="0" anchor="b"/>
            <a:lstStyle/>
            <a:p>
              <a:pPr>
                <a:defRPr/>
              </a:pPr>
              <a:endParaRPr lang="en-US" sz="1000" dirty="0">
                <a:solidFill>
                  <a:schemeClr val="tx1"/>
                </a:solidFill>
              </a:endParaRPr>
            </a:p>
          </p:txBody>
        </p:sp>
      </p:grpSp>
      <p:pic>
        <p:nvPicPr>
          <p:cNvPr id="24620" name="Picture 49" descr="Untitled-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7113" y="4754563"/>
            <a:ext cx="5699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Box 78"/>
          <p:cNvSpPr txBox="1">
            <a:spLocks noChangeArrowheads="1"/>
          </p:cNvSpPr>
          <p:nvPr/>
        </p:nvSpPr>
        <p:spPr bwMode="auto">
          <a:xfrm>
            <a:off x="2586038" y="3282950"/>
            <a:ext cx="581025" cy="360363"/>
          </a:xfrm>
          <a:prstGeom prst="rect">
            <a:avLst/>
          </a:prstGeom>
          <a:noFill/>
          <a:ln w="9525">
            <a:noFill/>
            <a:miter lim="800000"/>
            <a:headEnd/>
            <a:tailEnd/>
          </a:ln>
        </p:spPr>
        <p:txBody>
          <a:bodyPr>
            <a:normAutofit/>
          </a:bodyPr>
          <a:lstStyle/>
          <a:p>
            <a:pPr>
              <a:defRPr/>
            </a:pPr>
            <a:r>
              <a:rPr lang="en-US" sz="1600" baseline="-25000" dirty="0">
                <a:latin typeface="+mj-lt"/>
              </a:rPr>
              <a:t>Excel</a:t>
            </a:r>
          </a:p>
        </p:txBody>
      </p:sp>
      <p:sp>
        <p:nvSpPr>
          <p:cNvPr id="147" name="TextBox 78"/>
          <p:cNvSpPr txBox="1">
            <a:spLocks noChangeArrowheads="1"/>
          </p:cNvSpPr>
          <p:nvPr/>
        </p:nvSpPr>
        <p:spPr bwMode="auto">
          <a:xfrm>
            <a:off x="2262188" y="4021138"/>
            <a:ext cx="657225" cy="360362"/>
          </a:xfrm>
          <a:prstGeom prst="rect">
            <a:avLst/>
          </a:prstGeom>
          <a:noFill/>
          <a:ln w="9525">
            <a:noFill/>
            <a:miter lim="800000"/>
            <a:headEnd/>
            <a:tailEnd/>
          </a:ln>
        </p:spPr>
        <p:txBody>
          <a:bodyPr>
            <a:normAutofit/>
          </a:bodyPr>
          <a:lstStyle/>
          <a:p>
            <a:pPr>
              <a:defRPr/>
            </a:pPr>
            <a:r>
              <a:rPr lang="en-US" sz="1600" baseline="-25000" dirty="0">
                <a:latin typeface="+mj-lt"/>
              </a:rPr>
              <a:t>Word</a:t>
            </a:r>
          </a:p>
        </p:txBody>
      </p:sp>
      <p:sp>
        <p:nvSpPr>
          <p:cNvPr id="148" name="TextBox 78"/>
          <p:cNvSpPr txBox="1">
            <a:spLocks noChangeArrowheads="1"/>
          </p:cNvSpPr>
          <p:nvPr/>
        </p:nvSpPr>
        <p:spPr bwMode="auto">
          <a:xfrm>
            <a:off x="3600450" y="4835525"/>
            <a:ext cx="457200" cy="360363"/>
          </a:xfrm>
          <a:prstGeom prst="rect">
            <a:avLst/>
          </a:prstGeom>
          <a:noFill/>
          <a:ln w="9525">
            <a:noFill/>
            <a:miter lim="800000"/>
            <a:headEnd/>
            <a:tailEnd/>
          </a:ln>
        </p:spPr>
        <p:txBody>
          <a:bodyPr>
            <a:normAutofit/>
          </a:bodyPr>
          <a:lstStyle/>
          <a:p>
            <a:pPr>
              <a:defRPr/>
            </a:pPr>
            <a:r>
              <a:rPr lang="en-US" sz="1600" baseline="-25000" dirty="0">
                <a:latin typeface="+mj-lt"/>
              </a:rPr>
              <a:t>PPT</a:t>
            </a:r>
          </a:p>
        </p:txBody>
      </p:sp>
      <p:sp>
        <p:nvSpPr>
          <p:cNvPr id="151" name="Down Arrow 150"/>
          <p:cNvSpPr/>
          <p:nvPr/>
        </p:nvSpPr>
        <p:spPr bwMode="auto">
          <a:xfrm rot="16200000">
            <a:off x="1425257" y="3506943"/>
            <a:ext cx="177820" cy="424460"/>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sp>
        <p:nvSpPr>
          <p:cNvPr id="154" name="Down Arrow 153"/>
          <p:cNvSpPr/>
          <p:nvPr/>
        </p:nvSpPr>
        <p:spPr bwMode="auto">
          <a:xfrm rot="16200000">
            <a:off x="1421751" y="4220791"/>
            <a:ext cx="177820" cy="424460"/>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sp>
        <p:nvSpPr>
          <p:cNvPr id="156" name="Up-Down Arrow 155"/>
          <p:cNvSpPr/>
          <p:nvPr/>
        </p:nvSpPr>
        <p:spPr bwMode="auto">
          <a:xfrm rot="16200000" flipV="1">
            <a:off x="3138902" y="5279669"/>
            <a:ext cx="179092" cy="813425"/>
          </a:xfrm>
          <a:prstGeom prst="upDownArrow">
            <a:avLst>
              <a:gd name="adj1" fmla="val 37331"/>
              <a:gd name="adj2" fmla="val 72658"/>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sp>
        <p:nvSpPr>
          <p:cNvPr id="158" name="Down Arrow 157"/>
          <p:cNvSpPr/>
          <p:nvPr/>
        </p:nvSpPr>
        <p:spPr bwMode="auto">
          <a:xfrm rot="10800000">
            <a:off x="3743245" y="5197919"/>
            <a:ext cx="177820" cy="424460"/>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pic>
        <p:nvPicPr>
          <p:cNvPr id="136" name="Picture 292" descr="Untitled-5"/>
          <p:cNvPicPr>
            <a:picLocks noChangeAspect="1" noChangeArrowheads="1"/>
          </p:cNvPicPr>
          <p:nvPr/>
        </p:nvPicPr>
        <p:blipFill>
          <a:blip r:embed="rId13"/>
          <a:srcRect/>
          <a:stretch>
            <a:fillRect/>
          </a:stretch>
        </p:blipFill>
        <p:spPr bwMode="gray">
          <a:xfrm>
            <a:off x="3519488" y="5516563"/>
            <a:ext cx="671512" cy="481012"/>
          </a:xfrm>
          <a:prstGeom prst="rect">
            <a:avLst/>
          </a:prstGeom>
          <a:noFill/>
          <a:effectLst>
            <a:outerShdw dist="45791" dir="3378596" algn="ctr" rotWithShape="0">
              <a:srgbClr val="808080">
                <a:alpha val="50000"/>
              </a:srgbClr>
            </a:outerShdw>
          </a:effectLst>
        </p:spPr>
      </p:pic>
      <p:sp>
        <p:nvSpPr>
          <p:cNvPr id="160" name="Down Arrow 159"/>
          <p:cNvSpPr/>
          <p:nvPr/>
        </p:nvSpPr>
        <p:spPr bwMode="auto">
          <a:xfrm rot="16979539">
            <a:off x="3071451" y="3670351"/>
            <a:ext cx="177820" cy="651055"/>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sp>
        <p:nvSpPr>
          <p:cNvPr id="162" name="Down Arrow 161"/>
          <p:cNvSpPr/>
          <p:nvPr/>
        </p:nvSpPr>
        <p:spPr bwMode="auto">
          <a:xfrm rot="10800000">
            <a:off x="3708028" y="4394795"/>
            <a:ext cx="177820" cy="448923"/>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sp>
        <p:nvSpPr>
          <p:cNvPr id="163" name="Up-Down Arrow 162"/>
          <p:cNvSpPr/>
          <p:nvPr/>
        </p:nvSpPr>
        <p:spPr bwMode="auto">
          <a:xfrm rot="16200000" flipV="1">
            <a:off x="1726115" y="5274994"/>
            <a:ext cx="179092" cy="813425"/>
          </a:xfrm>
          <a:prstGeom prst="upDownArrow">
            <a:avLst>
              <a:gd name="adj1" fmla="val 37331"/>
              <a:gd name="adj2" fmla="val 72658"/>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pic>
        <p:nvPicPr>
          <p:cNvPr id="24646"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213" y="4121150"/>
            <a:ext cx="11271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647"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338" y="3179763"/>
            <a:ext cx="115887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648" name="Picture 195" descr="Untitled-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113" y="3233738"/>
            <a:ext cx="5508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Down Arrow 171"/>
          <p:cNvSpPr/>
          <p:nvPr/>
        </p:nvSpPr>
        <p:spPr bwMode="auto">
          <a:xfrm rot="12290339">
            <a:off x="3841996" y="3463556"/>
            <a:ext cx="177820" cy="448923"/>
          </a:xfrm>
          <a:prstGeom prst="downArrow">
            <a:avLst>
              <a:gd name="adj1" fmla="val 46785"/>
              <a:gd name="adj2" fmla="val 77586"/>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46038" tIns="0" rIns="46038" bIns="0" anchor="b"/>
          <a:lstStyle/>
          <a:p>
            <a:pPr>
              <a:defRPr/>
            </a:pPr>
            <a:endParaRPr lang="en-US" sz="1000" dirty="0">
              <a:solidFill>
                <a:schemeClr val="tx1"/>
              </a:solidFill>
            </a:endParaRPr>
          </a:p>
        </p:txBody>
      </p:sp>
      <p:pic>
        <p:nvPicPr>
          <p:cNvPr id="24652" name="Picture 195" descr="Untitled-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19488" y="3840163"/>
            <a:ext cx="519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5" name="Straight Connector 174"/>
          <p:cNvCxnSpPr/>
          <p:nvPr/>
        </p:nvCxnSpPr>
        <p:spPr bwMode="auto">
          <a:xfrm>
            <a:off x="4714875" y="4686300"/>
            <a:ext cx="881063" cy="47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4654" name="Text Box 157"/>
          <p:cNvSpPr txBox="1">
            <a:spLocks noChangeArrowheads="1"/>
          </p:cNvSpPr>
          <p:nvPr/>
        </p:nvSpPr>
        <p:spPr bwMode="auto">
          <a:xfrm>
            <a:off x="2030413" y="2624138"/>
            <a:ext cx="928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100" dirty="0"/>
              <a:t>Time Delay</a:t>
            </a:r>
          </a:p>
        </p:txBody>
      </p:sp>
      <p:pic>
        <p:nvPicPr>
          <p:cNvPr id="24655" name="Picture 195" descr="Untitled-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721100" y="5553075"/>
            <a:ext cx="2524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56" name="Picture 185" descr="Untitl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289925" y="5699125"/>
            <a:ext cx="7477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TextBox 78"/>
          <p:cNvSpPr txBox="1">
            <a:spLocks noChangeArrowheads="1"/>
          </p:cNvSpPr>
          <p:nvPr/>
        </p:nvSpPr>
        <p:spPr bwMode="auto">
          <a:xfrm>
            <a:off x="8432800" y="5916613"/>
            <a:ext cx="457200" cy="238125"/>
          </a:xfrm>
          <a:prstGeom prst="rect">
            <a:avLst/>
          </a:prstGeom>
          <a:noFill/>
          <a:ln w="9525">
            <a:noFill/>
            <a:miter lim="800000"/>
            <a:headEnd/>
            <a:tailEnd/>
          </a:ln>
        </p:spPr>
        <p:txBody>
          <a:bodyPr>
            <a:normAutofit fontScale="92500" lnSpcReduction="20000"/>
          </a:bodyPr>
          <a:lstStyle/>
          <a:p>
            <a:pPr>
              <a:defRPr/>
            </a:pPr>
            <a:r>
              <a:rPr lang="en-US" sz="1200" dirty="0">
                <a:latin typeface="Arial" pitchFamily="34" charset="0"/>
              </a:rPr>
              <a:t>BFT</a:t>
            </a:r>
            <a:endParaRPr lang="en-US" sz="1200" baseline="-25000" dirty="0">
              <a:latin typeface="Verdana" pitchFamily="34" charset="0"/>
            </a:endParaRPr>
          </a:p>
        </p:txBody>
      </p:sp>
      <p:cxnSp>
        <p:nvCxnSpPr>
          <p:cNvPr id="221" name="Straight Connector 220"/>
          <p:cNvCxnSpPr/>
          <p:nvPr/>
        </p:nvCxnSpPr>
        <p:spPr bwMode="auto">
          <a:xfrm rot="5400000" flipH="1" flipV="1">
            <a:off x="7546975" y="5514975"/>
            <a:ext cx="346075" cy="3175"/>
          </a:xfrm>
          <a:prstGeom prst="line">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3" name="Elbow Connector 222"/>
          <p:cNvCxnSpPr/>
          <p:nvPr/>
        </p:nvCxnSpPr>
        <p:spPr bwMode="auto">
          <a:xfrm rot="16200000" flipV="1">
            <a:off x="8042275" y="5076825"/>
            <a:ext cx="619125" cy="625475"/>
          </a:xfrm>
          <a:prstGeom prst="bentConnector2">
            <a:avLst/>
          </a:prstGeom>
          <a:ln w="28575">
            <a:solidFill>
              <a:srgbClr val="0070C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4660" name="Group 192"/>
          <p:cNvGrpSpPr>
            <a:grpSpLocks/>
          </p:cNvGrpSpPr>
          <p:nvPr/>
        </p:nvGrpSpPr>
        <p:grpSpPr bwMode="auto">
          <a:xfrm>
            <a:off x="8213725" y="4673600"/>
            <a:ext cx="930275" cy="723900"/>
            <a:chOff x="6676019" y="3681537"/>
            <a:chExt cx="940324" cy="704850"/>
          </a:xfrm>
        </p:grpSpPr>
        <p:pic>
          <p:nvPicPr>
            <p:cNvPr id="24712" name="Picture 16" descr="http://images.pennnet.com/articles/mae/thm/th_0707mae_srsb01.jpg"/>
            <p:cNvPicPr>
              <a:picLocks noChangeAspect="1" noChangeArrowheads="1"/>
            </p:cNvPicPr>
            <p:nvPr/>
          </p:nvPicPr>
          <p:blipFill>
            <a:blip r:embed="rId19">
              <a:extLst>
                <a:ext uri="{28A0092B-C50C-407E-A947-70E740481C1C}">
                  <a14:useLocalDpi xmlns:a14="http://schemas.microsoft.com/office/drawing/2010/main" val="0"/>
                </a:ext>
              </a:extLst>
            </a:blip>
            <a:srcRect t="8134" b="8250"/>
            <a:stretch>
              <a:fillRect/>
            </a:stretch>
          </p:blipFill>
          <p:spPr bwMode="auto">
            <a:xfrm>
              <a:off x="6721018" y="3750380"/>
              <a:ext cx="820953" cy="57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90"/>
            <p:cNvSpPr/>
            <p:nvPr/>
          </p:nvSpPr>
          <p:spPr bwMode="auto">
            <a:xfrm>
              <a:off x="6676019" y="3681537"/>
              <a:ext cx="940324" cy="704850"/>
            </a:xfrm>
            <a:prstGeom prst="frame">
              <a:avLst>
                <a:gd name="adj1" fmla="val 11419"/>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46038" tIns="0" rIns="46038" bIns="0" anchor="b"/>
            <a:lstStyle/>
            <a:p>
              <a:pPr>
                <a:defRPr/>
              </a:pPr>
              <a:endParaRPr lang="en-US" sz="1000" dirty="0">
                <a:solidFill>
                  <a:schemeClr val="tx1"/>
                </a:solidFill>
              </a:endParaRPr>
            </a:p>
          </p:txBody>
        </p:sp>
      </p:grpSp>
      <p:sp>
        <p:nvSpPr>
          <p:cNvPr id="231" name="TextBox 78"/>
          <p:cNvSpPr txBox="1">
            <a:spLocks noChangeArrowheads="1"/>
          </p:cNvSpPr>
          <p:nvPr/>
        </p:nvSpPr>
        <p:spPr bwMode="auto">
          <a:xfrm>
            <a:off x="1223963" y="5722938"/>
            <a:ext cx="1243012" cy="360362"/>
          </a:xfrm>
          <a:prstGeom prst="rect">
            <a:avLst/>
          </a:prstGeom>
          <a:noFill/>
          <a:ln w="9525">
            <a:noFill/>
            <a:miter lim="800000"/>
            <a:headEnd/>
            <a:tailEnd/>
          </a:ln>
        </p:spPr>
        <p:txBody>
          <a:bodyPr>
            <a:normAutofit/>
          </a:bodyPr>
          <a:lstStyle/>
          <a:p>
            <a:pPr algn="ctr">
              <a:defRPr/>
            </a:pPr>
            <a:r>
              <a:rPr lang="en-US" sz="1600" baseline="-25000" dirty="0">
                <a:latin typeface="+mj-lt"/>
              </a:rPr>
              <a:t>Radio Calls</a:t>
            </a:r>
          </a:p>
        </p:txBody>
      </p:sp>
      <p:cxnSp>
        <p:nvCxnSpPr>
          <p:cNvPr id="235" name="Straight Connector 234"/>
          <p:cNvCxnSpPr/>
          <p:nvPr/>
        </p:nvCxnSpPr>
        <p:spPr bwMode="auto">
          <a:xfrm>
            <a:off x="4697413" y="3614738"/>
            <a:ext cx="881062" cy="476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36" name="Straight Connector 235"/>
          <p:cNvCxnSpPr/>
          <p:nvPr/>
        </p:nvCxnSpPr>
        <p:spPr bwMode="auto">
          <a:xfrm>
            <a:off x="4721225" y="6191250"/>
            <a:ext cx="881063" cy="47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 name="Rounded Rectangle 190"/>
          <p:cNvSpPr/>
          <p:nvPr/>
        </p:nvSpPr>
        <p:spPr bwMode="auto">
          <a:xfrm>
            <a:off x="7051297" y="3730939"/>
            <a:ext cx="972565" cy="554892"/>
          </a:xfrm>
          <a:prstGeom prst="roundRect">
            <a:avLst>
              <a:gd name="adj" fmla="val 6667"/>
            </a:avLst>
          </a:prstGeom>
          <a:gradFill>
            <a:gsLst>
              <a:gs pos="0">
                <a:srgbClr val="3366CC"/>
              </a:gs>
              <a:gs pos="80000">
                <a:schemeClr val="accent3">
                  <a:shade val="93000"/>
                  <a:satMod val="130000"/>
                </a:schemeClr>
              </a:gs>
              <a:gs pos="100000">
                <a:schemeClr val="accent3">
                  <a:shade val="94000"/>
                  <a:satMod val="135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46038" tIns="0" rIns="46038" bIns="0" anchor="ctr">
            <a:normAutofit/>
          </a:bodyPr>
          <a:lstStyle/>
          <a:p>
            <a:pPr marL="112713">
              <a:lnSpc>
                <a:spcPct val="96000"/>
              </a:lnSpc>
              <a:spcBef>
                <a:spcPts val="300"/>
              </a:spcBef>
              <a:spcAft>
                <a:spcPts val="300"/>
              </a:spcAft>
              <a:buClr>
                <a:srgbClr val="000000"/>
              </a:buClr>
              <a:buSzPct val="100000"/>
              <a:buFont typeface="Arial" charset="0"/>
              <a:buNone/>
              <a:defRPr/>
            </a:pPr>
            <a:endParaRPr lang="en-US" dirty="0">
              <a:solidFill>
                <a:schemeClr val="tx1"/>
              </a:solidFill>
            </a:endParaRPr>
          </a:p>
        </p:txBody>
      </p:sp>
      <p:sp>
        <p:nvSpPr>
          <p:cNvPr id="4" name="Rounded Rectangle 190"/>
          <p:cNvSpPr/>
          <p:nvPr/>
        </p:nvSpPr>
        <p:spPr bwMode="auto">
          <a:xfrm>
            <a:off x="5962272" y="3737289"/>
            <a:ext cx="972565" cy="554892"/>
          </a:xfrm>
          <a:prstGeom prst="roundRect">
            <a:avLst>
              <a:gd name="adj" fmla="val 6667"/>
            </a:avLst>
          </a:prstGeom>
          <a:gradFill>
            <a:gsLst>
              <a:gs pos="0">
                <a:srgbClr val="3366CC"/>
              </a:gs>
              <a:gs pos="80000">
                <a:schemeClr val="accent3">
                  <a:shade val="93000"/>
                  <a:satMod val="130000"/>
                </a:schemeClr>
              </a:gs>
              <a:gs pos="100000">
                <a:schemeClr val="accent3">
                  <a:shade val="94000"/>
                  <a:satMod val="135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46038" tIns="0" rIns="46038" bIns="0" anchor="ctr">
            <a:normAutofit/>
          </a:bodyPr>
          <a:lstStyle/>
          <a:p>
            <a:pPr marL="112713">
              <a:lnSpc>
                <a:spcPct val="96000"/>
              </a:lnSpc>
              <a:spcBef>
                <a:spcPts val="300"/>
              </a:spcBef>
              <a:spcAft>
                <a:spcPts val="300"/>
              </a:spcAft>
              <a:buClr>
                <a:srgbClr val="000000"/>
              </a:buClr>
              <a:buSzPct val="100000"/>
              <a:buFont typeface="Arial" charset="0"/>
              <a:buNone/>
              <a:defRPr/>
            </a:pPr>
            <a:endParaRPr lang="en-US" dirty="0">
              <a:solidFill>
                <a:schemeClr val="tx1"/>
              </a:solidFill>
            </a:endParaRPr>
          </a:p>
        </p:txBody>
      </p:sp>
      <p:sp>
        <p:nvSpPr>
          <p:cNvPr id="5" name="Rounded Rectangle 190"/>
          <p:cNvSpPr/>
          <p:nvPr/>
        </p:nvSpPr>
        <p:spPr bwMode="auto">
          <a:xfrm>
            <a:off x="4885947" y="3702804"/>
            <a:ext cx="972565" cy="584852"/>
          </a:xfrm>
          <a:prstGeom prst="roundRect">
            <a:avLst>
              <a:gd name="adj" fmla="val 6667"/>
            </a:avLst>
          </a:prstGeom>
          <a:gradFill>
            <a:gsLst>
              <a:gs pos="0">
                <a:srgbClr val="3366CC"/>
              </a:gs>
              <a:gs pos="80000">
                <a:schemeClr val="accent3">
                  <a:shade val="93000"/>
                  <a:satMod val="130000"/>
                </a:schemeClr>
              </a:gs>
              <a:gs pos="100000">
                <a:schemeClr val="accent3">
                  <a:shade val="94000"/>
                  <a:satMod val="135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46038" tIns="0" rIns="46038" bIns="0" anchor="ctr">
            <a:normAutofit/>
          </a:bodyPr>
          <a:lstStyle/>
          <a:p>
            <a:pPr marL="112713">
              <a:lnSpc>
                <a:spcPct val="96000"/>
              </a:lnSpc>
              <a:spcBef>
                <a:spcPts val="300"/>
              </a:spcBef>
              <a:spcAft>
                <a:spcPts val="300"/>
              </a:spcAft>
              <a:buClr>
                <a:srgbClr val="000000"/>
              </a:buClr>
              <a:buSzPct val="100000"/>
              <a:buFont typeface="Arial" charset="0"/>
              <a:buNone/>
              <a:defRPr/>
            </a:pPr>
            <a:endParaRPr lang="en-US" dirty="0">
              <a:solidFill>
                <a:schemeClr val="tx1"/>
              </a:solidFill>
            </a:endParaRPr>
          </a:p>
        </p:txBody>
      </p:sp>
      <p:sp>
        <p:nvSpPr>
          <p:cNvPr id="24673" name="Line 152"/>
          <p:cNvSpPr>
            <a:spLocks noChangeShapeType="1"/>
          </p:cNvSpPr>
          <p:nvPr/>
        </p:nvSpPr>
        <p:spPr bwMode="auto">
          <a:xfrm flipV="1">
            <a:off x="5381625" y="4241800"/>
            <a:ext cx="0" cy="195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4674" name="Line 153"/>
          <p:cNvSpPr>
            <a:spLocks noChangeShapeType="1"/>
          </p:cNvSpPr>
          <p:nvPr/>
        </p:nvSpPr>
        <p:spPr bwMode="auto">
          <a:xfrm flipV="1">
            <a:off x="6403975" y="4225925"/>
            <a:ext cx="0" cy="195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4675" name="Line 154"/>
          <p:cNvSpPr>
            <a:spLocks noChangeShapeType="1"/>
          </p:cNvSpPr>
          <p:nvPr/>
        </p:nvSpPr>
        <p:spPr bwMode="auto">
          <a:xfrm flipV="1">
            <a:off x="7604125" y="4262438"/>
            <a:ext cx="0" cy="195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nvGrpSpPr>
          <p:cNvPr id="24676" name="Group 15"/>
          <p:cNvGrpSpPr>
            <a:grpSpLocks/>
          </p:cNvGrpSpPr>
          <p:nvPr/>
        </p:nvGrpSpPr>
        <p:grpSpPr bwMode="auto">
          <a:xfrm>
            <a:off x="5168900" y="3857625"/>
            <a:ext cx="377825" cy="377825"/>
            <a:chOff x="5144201" y="3072839"/>
            <a:chExt cx="1402454" cy="1459891"/>
          </a:xfrm>
        </p:grpSpPr>
        <p:pic>
          <p:nvPicPr>
            <p:cNvPr id="24708" name="Content Placeholder 3" descr="vehicle_details.bmp"/>
            <p:cNvPicPr>
              <a:picLocks noChangeAspect="1"/>
            </p:cNvPicPr>
            <p:nvPr/>
          </p:nvPicPr>
          <p:blipFill>
            <a:blip r:embed="rId20">
              <a:extLst>
                <a:ext uri="{28A0092B-C50C-407E-A947-70E740481C1C}">
                  <a14:useLocalDpi xmlns:a14="http://schemas.microsoft.com/office/drawing/2010/main" val="0"/>
                </a:ext>
              </a:extLst>
            </a:blip>
            <a:srcRect l="11514" t="51518" r="35120"/>
            <a:stretch>
              <a:fillRect/>
            </a:stretch>
          </p:blipFill>
          <p:spPr bwMode="auto">
            <a:xfrm>
              <a:off x="5144201" y="3760644"/>
              <a:ext cx="1385626" cy="7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9" name="Content Placeholder 3" descr="vehicle_details.bmp"/>
            <p:cNvPicPr>
              <a:picLocks noChangeAspect="1"/>
            </p:cNvPicPr>
            <p:nvPr/>
          </p:nvPicPr>
          <p:blipFill>
            <a:blip r:embed="rId21">
              <a:extLst>
                <a:ext uri="{28A0092B-C50C-407E-A947-70E740481C1C}">
                  <a14:useLocalDpi xmlns:a14="http://schemas.microsoft.com/office/drawing/2010/main" val="0"/>
                </a:ext>
              </a:extLst>
            </a:blip>
            <a:srcRect l="69092" t="38969" r="1411"/>
            <a:stretch>
              <a:fillRect/>
            </a:stretch>
          </p:blipFill>
          <p:spPr bwMode="auto">
            <a:xfrm>
              <a:off x="5334933" y="3881990"/>
              <a:ext cx="927345" cy="64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10" name="Picture 8" descr="map and org_chart.bmp"/>
            <p:cNvPicPr>
              <a:picLocks noChangeAspect="1"/>
            </p:cNvPicPr>
            <p:nvPr/>
          </p:nvPicPr>
          <p:blipFill>
            <a:blip r:embed="rId22" cstate="print">
              <a:extLst>
                <a:ext uri="{28A0092B-C50C-407E-A947-70E740481C1C}">
                  <a14:useLocalDpi xmlns:a14="http://schemas.microsoft.com/office/drawing/2010/main" val="0"/>
                </a:ext>
              </a:extLst>
            </a:blip>
            <a:srcRect l="11353" t="38637" r="35172" b="11028"/>
            <a:stretch>
              <a:fillRect/>
            </a:stretch>
          </p:blipFill>
          <p:spPr bwMode="auto">
            <a:xfrm>
              <a:off x="5149811" y="3072839"/>
              <a:ext cx="1396844"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11" name="Picture 8" descr="map and org_chart.bmp"/>
            <p:cNvPicPr>
              <a:picLocks noChangeAspect="1"/>
            </p:cNvPicPr>
            <p:nvPr/>
          </p:nvPicPr>
          <p:blipFill>
            <a:blip r:embed="rId23">
              <a:extLst>
                <a:ext uri="{28A0092B-C50C-407E-A947-70E740481C1C}">
                  <a14:useLocalDpi xmlns:a14="http://schemas.microsoft.com/office/drawing/2010/main" val="0"/>
                </a:ext>
              </a:extLst>
            </a:blip>
            <a:srcRect l="64578" t="47444" r="7500" b="11028"/>
            <a:stretch>
              <a:fillRect/>
            </a:stretch>
          </p:blipFill>
          <p:spPr bwMode="auto">
            <a:xfrm>
              <a:off x="5278837" y="3492604"/>
              <a:ext cx="336589" cy="2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77" name="WordArt 167"/>
          <p:cNvSpPr>
            <a:spLocks noChangeArrowheads="1" noChangeShapeType="1" noTextEdit="1"/>
          </p:cNvSpPr>
          <p:nvPr/>
        </p:nvSpPr>
        <p:spPr bwMode="auto">
          <a:xfrm>
            <a:off x="5089525" y="3859213"/>
            <a:ext cx="533400" cy="320675"/>
          </a:xfrm>
          <a:prstGeom prst="rect">
            <a:avLst/>
          </a:prstGeom>
        </p:spPr>
        <p:txBody>
          <a:bodyPr wrap="none" fromWordArt="1">
            <a:prstTxWarp prst="textSlantUp">
              <a:avLst>
                <a:gd name="adj" fmla="val 55556"/>
              </a:avLst>
            </a:prstTxWarp>
          </a:bodyPr>
          <a:lstStyle/>
          <a:p>
            <a:pPr algn="ctr"/>
            <a:r>
              <a:rPr lang="en-US" sz="800" kern="10" dirty="0">
                <a:ln w="9525">
                  <a:solidFill>
                    <a:srgbClr val="000000"/>
                  </a:solidFill>
                  <a:round/>
                  <a:headEnd/>
                  <a:tailEnd/>
                </a:ln>
                <a:solidFill>
                  <a:srgbClr val="FF0000"/>
                </a:solidFill>
                <a:latin typeface="Arial Black"/>
              </a:rPr>
              <a:t>Organization</a:t>
            </a:r>
          </a:p>
        </p:txBody>
      </p:sp>
      <p:grpSp>
        <p:nvGrpSpPr>
          <p:cNvPr id="24678" name="Group 15"/>
          <p:cNvGrpSpPr>
            <a:grpSpLocks/>
          </p:cNvGrpSpPr>
          <p:nvPr/>
        </p:nvGrpSpPr>
        <p:grpSpPr bwMode="auto">
          <a:xfrm>
            <a:off x="6288088" y="3835400"/>
            <a:ext cx="377825" cy="377825"/>
            <a:chOff x="5144201" y="3072839"/>
            <a:chExt cx="1402454" cy="1459891"/>
          </a:xfrm>
        </p:grpSpPr>
        <p:pic>
          <p:nvPicPr>
            <p:cNvPr id="24704" name="Content Placeholder 3" descr="vehicle_details.bmp"/>
            <p:cNvPicPr>
              <a:picLocks noChangeAspect="1"/>
            </p:cNvPicPr>
            <p:nvPr/>
          </p:nvPicPr>
          <p:blipFill>
            <a:blip r:embed="rId20">
              <a:extLst>
                <a:ext uri="{28A0092B-C50C-407E-A947-70E740481C1C}">
                  <a14:useLocalDpi xmlns:a14="http://schemas.microsoft.com/office/drawing/2010/main" val="0"/>
                </a:ext>
              </a:extLst>
            </a:blip>
            <a:srcRect l="11514" t="51518" r="35120"/>
            <a:stretch>
              <a:fillRect/>
            </a:stretch>
          </p:blipFill>
          <p:spPr bwMode="auto">
            <a:xfrm>
              <a:off x="5144201" y="3760644"/>
              <a:ext cx="1385626" cy="7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5" name="Content Placeholder 3" descr="vehicle_details.bmp"/>
            <p:cNvPicPr>
              <a:picLocks noChangeAspect="1"/>
            </p:cNvPicPr>
            <p:nvPr/>
          </p:nvPicPr>
          <p:blipFill>
            <a:blip r:embed="rId21">
              <a:extLst>
                <a:ext uri="{28A0092B-C50C-407E-A947-70E740481C1C}">
                  <a14:useLocalDpi xmlns:a14="http://schemas.microsoft.com/office/drawing/2010/main" val="0"/>
                </a:ext>
              </a:extLst>
            </a:blip>
            <a:srcRect l="69092" t="38969" r="1411"/>
            <a:stretch>
              <a:fillRect/>
            </a:stretch>
          </p:blipFill>
          <p:spPr bwMode="auto">
            <a:xfrm>
              <a:off x="5334933" y="3881990"/>
              <a:ext cx="927345" cy="64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6" name="Picture 8" descr="map and org_chart.bmp"/>
            <p:cNvPicPr>
              <a:picLocks noChangeAspect="1"/>
            </p:cNvPicPr>
            <p:nvPr/>
          </p:nvPicPr>
          <p:blipFill>
            <a:blip r:embed="rId24" cstate="print">
              <a:extLst>
                <a:ext uri="{28A0092B-C50C-407E-A947-70E740481C1C}">
                  <a14:useLocalDpi xmlns:a14="http://schemas.microsoft.com/office/drawing/2010/main" val="0"/>
                </a:ext>
              </a:extLst>
            </a:blip>
            <a:srcRect l="11353" t="38637" r="35172" b="11028"/>
            <a:stretch>
              <a:fillRect/>
            </a:stretch>
          </p:blipFill>
          <p:spPr bwMode="auto">
            <a:xfrm>
              <a:off x="5149811" y="3072839"/>
              <a:ext cx="1396844"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7" name="Picture 8" descr="map and org_chart.bmp"/>
            <p:cNvPicPr>
              <a:picLocks noChangeAspect="1"/>
            </p:cNvPicPr>
            <p:nvPr/>
          </p:nvPicPr>
          <p:blipFill>
            <a:blip r:embed="rId23">
              <a:extLst>
                <a:ext uri="{28A0092B-C50C-407E-A947-70E740481C1C}">
                  <a14:useLocalDpi xmlns:a14="http://schemas.microsoft.com/office/drawing/2010/main" val="0"/>
                </a:ext>
              </a:extLst>
            </a:blip>
            <a:srcRect l="64578" t="47444" r="7500" b="11028"/>
            <a:stretch>
              <a:fillRect/>
            </a:stretch>
          </p:blipFill>
          <p:spPr bwMode="auto">
            <a:xfrm>
              <a:off x="5278837" y="3492604"/>
              <a:ext cx="336589" cy="2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79" name="Group 15"/>
          <p:cNvGrpSpPr>
            <a:grpSpLocks/>
          </p:cNvGrpSpPr>
          <p:nvPr/>
        </p:nvGrpSpPr>
        <p:grpSpPr bwMode="auto">
          <a:xfrm>
            <a:off x="7334250" y="3841750"/>
            <a:ext cx="377825" cy="377825"/>
            <a:chOff x="5144201" y="3072839"/>
            <a:chExt cx="1402454" cy="1459891"/>
          </a:xfrm>
        </p:grpSpPr>
        <p:pic>
          <p:nvPicPr>
            <p:cNvPr id="24700" name="Content Placeholder 3" descr="vehicle_details.bmp"/>
            <p:cNvPicPr>
              <a:picLocks noChangeAspect="1"/>
            </p:cNvPicPr>
            <p:nvPr/>
          </p:nvPicPr>
          <p:blipFill>
            <a:blip r:embed="rId20">
              <a:extLst>
                <a:ext uri="{28A0092B-C50C-407E-A947-70E740481C1C}">
                  <a14:useLocalDpi xmlns:a14="http://schemas.microsoft.com/office/drawing/2010/main" val="0"/>
                </a:ext>
              </a:extLst>
            </a:blip>
            <a:srcRect l="11514" t="51518" r="35120"/>
            <a:stretch>
              <a:fillRect/>
            </a:stretch>
          </p:blipFill>
          <p:spPr bwMode="auto">
            <a:xfrm>
              <a:off x="5144201" y="3760644"/>
              <a:ext cx="1385626" cy="7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1" name="Content Placeholder 3" descr="vehicle_details.bmp"/>
            <p:cNvPicPr>
              <a:picLocks noChangeAspect="1"/>
            </p:cNvPicPr>
            <p:nvPr/>
          </p:nvPicPr>
          <p:blipFill>
            <a:blip r:embed="rId21">
              <a:extLst>
                <a:ext uri="{28A0092B-C50C-407E-A947-70E740481C1C}">
                  <a14:useLocalDpi xmlns:a14="http://schemas.microsoft.com/office/drawing/2010/main" val="0"/>
                </a:ext>
              </a:extLst>
            </a:blip>
            <a:srcRect l="69092" t="38969" r="1411"/>
            <a:stretch>
              <a:fillRect/>
            </a:stretch>
          </p:blipFill>
          <p:spPr bwMode="auto">
            <a:xfrm>
              <a:off x="5334933" y="3881990"/>
              <a:ext cx="927345" cy="64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2" name="Picture 8" descr="map and org_chart.bmp"/>
            <p:cNvPicPr>
              <a:picLocks noChangeAspect="1"/>
            </p:cNvPicPr>
            <p:nvPr/>
          </p:nvPicPr>
          <p:blipFill>
            <a:blip r:embed="rId22" cstate="print">
              <a:extLst>
                <a:ext uri="{28A0092B-C50C-407E-A947-70E740481C1C}">
                  <a14:useLocalDpi xmlns:a14="http://schemas.microsoft.com/office/drawing/2010/main" val="0"/>
                </a:ext>
              </a:extLst>
            </a:blip>
            <a:srcRect l="11353" t="38637" r="35172" b="11028"/>
            <a:stretch>
              <a:fillRect/>
            </a:stretch>
          </p:blipFill>
          <p:spPr bwMode="auto">
            <a:xfrm>
              <a:off x="5149811" y="3072839"/>
              <a:ext cx="1396844"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03" name="Picture 8" descr="map and org_chart.bmp"/>
            <p:cNvPicPr>
              <a:picLocks noChangeAspect="1"/>
            </p:cNvPicPr>
            <p:nvPr/>
          </p:nvPicPr>
          <p:blipFill>
            <a:blip r:embed="rId25">
              <a:extLst>
                <a:ext uri="{28A0092B-C50C-407E-A947-70E740481C1C}">
                  <a14:useLocalDpi xmlns:a14="http://schemas.microsoft.com/office/drawing/2010/main" val="0"/>
                </a:ext>
              </a:extLst>
            </a:blip>
            <a:srcRect l="64578" t="47444" r="7500" b="11028"/>
            <a:stretch>
              <a:fillRect/>
            </a:stretch>
          </p:blipFill>
          <p:spPr bwMode="auto">
            <a:xfrm>
              <a:off x="5278837" y="3492604"/>
              <a:ext cx="336589" cy="2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80" name="WordArt 180"/>
          <p:cNvSpPr>
            <a:spLocks noChangeArrowheads="1" noChangeShapeType="1" noTextEdit="1"/>
          </p:cNvSpPr>
          <p:nvPr/>
        </p:nvSpPr>
        <p:spPr bwMode="auto">
          <a:xfrm>
            <a:off x="6216650" y="3871913"/>
            <a:ext cx="533400" cy="320675"/>
          </a:xfrm>
          <a:prstGeom prst="rect">
            <a:avLst/>
          </a:prstGeom>
        </p:spPr>
        <p:txBody>
          <a:bodyPr wrap="none" fromWordArt="1">
            <a:prstTxWarp prst="textSlantUp">
              <a:avLst>
                <a:gd name="adj" fmla="val 55556"/>
              </a:avLst>
            </a:prstTxWarp>
          </a:bodyPr>
          <a:lstStyle/>
          <a:p>
            <a:pPr algn="ctr"/>
            <a:r>
              <a:rPr lang="en-US" sz="800" kern="10" dirty="0">
                <a:ln w="9525">
                  <a:solidFill>
                    <a:srgbClr val="000000"/>
                  </a:solidFill>
                  <a:round/>
                  <a:headEnd/>
                  <a:tailEnd/>
                </a:ln>
                <a:solidFill>
                  <a:srgbClr val="FF0000"/>
                </a:solidFill>
                <a:latin typeface="Arial Black"/>
              </a:rPr>
              <a:t>Part Order</a:t>
            </a:r>
          </a:p>
        </p:txBody>
      </p:sp>
      <p:sp>
        <p:nvSpPr>
          <p:cNvPr id="24681" name="WordArt 168"/>
          <p:cNvSpPr>
            <a:spLocks noChangeArrowheads="1" noChangeShapeType="1" noTextEdit="1"/>
          </p:cNvSpPr>
          <p:nvPr/>
        </p:nvSpPr>
        <p:spPr bwMode="auto">
          <a:xfrm>
            <a:off x="7229475" y="3870325"/>
            <a:ext cx="700088" cy="320675"/>
          </a:xfrm>
          <a:prstGeom prst="rect">
            <a:avLst/>
          </a:prstGeom>
        </p:spPr>
        <p:txBody>
          <a:bodyPr wrap="none" fromWordArt="1">
            <a:prstTxWarp prst="textSlantUp">
              <a:avLst>
                <a:gd name="adj" fmla="val 55556"/>
              </a:avLst>
            </a:prstTxWarp>
          </a:bodyPr>
          <a:lstStyle/>
          <a:p>
            <a:pPr algn="ctr"/>
            <a:r>
              <a:rPr lang="en-US" sz="800" kern="10" dirty="0">
                <a:ln w="9525">
                  <a:solidFill>
                    <a:srgbClr val="000000"/>
                  </a:solidFill>
                  <a:round/>
                  <a:headEnd/>
                  <a:tailEnd/>
                </a:ln>
                <a:solidFill>
                  <a:srgbClr val="FF0000"/>
                </a:solidFill>
                <a:latin typeface="Arial Black"/>
              </a:rPr>
              <a:t>MOS Location</a:t>
            </a:r>
          </a:p>
        </p:txBody>
      </p:sp>
      <p:sp>
        <p:nvSpPr>
          <p:cNvPr id="24682" name="Text Box 182"/>
          <p:cNvSpPr txBox="1">
            <a:spLocks noChangeArrowheads="1"/>
          </p:cNvSpPr>
          <p:nvPr/>
        </p:nvSpPr>
        <p:spPr bwMode="auto">
          <a:xfrm>
            <a:off x="4775200" y="3660775"/>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latin typeface="Arial Narrow" pitchFamily="34" charset="0"/>
              </a:rPr>
              <a:t>Data Service 1</a:t>
            </a:r>
          </a:p>
        </p:txBody>
      </p:sp>
      <p:sp>
        <p:nvSpPr>
          <p:cNvPr id="24683" name="Text Box 183"/>
          <p:cNvSpPr txBox="1">
            <a:spLocks noChangeArrowheads="1"/>
          </p:cNvSpPr>
          <p:nvPr/>
        </p:nvSpPr>
        <p:spPr bwMode="auto">
          <a:xfrm>
            <a:off x="5927725" y="3641725"/>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latin typeface="Arial Narrow" pitchFamily="34" charset="0"/>
              </a:rPr>
              <a:t>Data Service 2</a:t>
            </a:r>
          </a:p>
        </p:txBody>
      </p:sp>
      <p:sp>
        <p:nvSpPr>
          <p:cNvPr id="24684" name="Text Box 184"/>
          <p:cNvSpPr txBox="1">
            <a:spLocks noChangeArrowheads="1"/>
          </p:cNvSpPr>
          <p:nvPr/>
        </p:nvSpPr>
        <p:spPr bwMode="auto">
          <a:xfrm>
            <a:off x="7023100" y="3632200"/>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latin typeface="Arial Narrow" pitchFamily="34" charset="0"/>
              </a:rPr>
              <a:t>Data Service 3</a:t>
            </a:r>
          </a:p>
        </p:txBody>
      </p:sp>
      <p:sp>
        <p:nvSpPr>
          <p:cNvPr id="24685" name="Text Box 196"/>
          <p:cNvSpPr txBox="1">
            <a:spLocks noChangeArrowheads="1"/>
          </p:cNvSpPr>
          <p:nvPr/>
        </p:nvSpPr>
        <p:spPr bwMode="auto">
          <a:xfrm>
            <a:off x="8039100" y="3711575"/>
            <a:ext cx="110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latin typeface="Arial Narrow" pitchFamily="34" charset="0"/>
                <a:ea typeface="ＭＳ Ｐゴシック" pitchFamily="34" charset="-128"/>
              </a:rPr>
              <a:t>Service 3= Service 1 + 2 </a:t>
            </a:r>
          </a:p>
        </p:txBody>
      </p:sp>
      <p:sp>
        <p:nvSpPr>
          <p:cNvPr id="10362" name="TextBox 106"/>
          <p:cNvSpPr txBox="1">
            <a:spLocks noChangeArrowheads="1"/>
          </p:cNvSpPr>
          <p:nvPr/>
        </p:nvSpPr>
        <p:spPr bwMode="auto">
          <a:xfrm>
            <a:off x="2286000" y="673100"/>
            <a:ext cx="7696200" cy="646113"/>
          </a:xfrm>
          <a:prstGeom prst="rect">
            <a:avLst/>
          </a:prstGeom>
          <a:noFill/>
          <a:ln w="9525">
            <a:noFill/>
            <a:miter lim="800000"/>
            <a:headEnd/>
            <a:tailEnd/>
          </a:ln>
        </p:spPr>
        <p:txBody>
          <a:bodyPr>
            <a:spAutoFit/>
          </a:bodyPr>
          <a:lstStyle/>
          <a:p>
            <a:pPr>
              <a:defRPr/>
            </a:pPr>
            <a:r>
              <a:rPr lang="en-US" i="1" dirty="0">
                <a:solidFill>
                  <a:schemeClr val="accent6"/>
                </a:solidFill>
              </a:rPr>
              <a:t>Task Force Falcon: What’s My Division’s Maintenance Status?</a:t>
            </a:r>
          </a:p>
          <a:p>
            <a:pPr>
              <a:defRPr/>
            </a:pPr>
            <a:endParaRPr lang="en-US" dirty="0"/>
          </a:p>
        </p:txBody>
      </p:sp>
      <p:pic>
        <p:nvPicPr>
          <p:cNvPr id="24687" name="Picture 52" descr="Untitled-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blackGray">
          <a:xfrm>
            <a:off x="5151438" y="4341813"/>
            <a:ext cx="4492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88" name="Picture 52" descr="Untitled-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blackGray">
          <a:xfrm>
            <a:off x="6142038" y="4367213"/>
            <a:ext cx="4492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89" name="Picture 52" descr="Untitled-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blackGray">
          <a:xfrm>
            <a:off x="7361238" y="4379913"/>
            <a:ext cx="4492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90" name="Picture 3" descr="C:\Documents and Settings\539982\My Documents\My Pictures\Android2.gif"/>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65975" y="2654300"/>
            <a:ext cx="5730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Down Arrow 109"/>
          <p:cNvSpPr/>
          <p:nvPr/>
        </p:nvSpPr>
        <p:spPr bwMode="auto">
          <a:xfrm rot="16200000">
            <a:off x="1456628" y="2581170"/>
            <a:ext cx="177820" cy="424460"/>
          </a:xfrm>
          <a:prstGeom prst="downArrow">
            <a:avLst>
              <a:gd name="adj1" fmla="val 46785"/>
              <a:gd name="adj2" fmla="val 7758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46038" tIns="0" rIns="46038" bIns="0" anchor="b"/>
          <a:lstStyle/>
          <a:p>
            <a:pPr>
              <a:defRPr/>
            </a:pPr>
            <a:endParaRPr lang="en-US" sz="1000" dirty="0">
              <a:solidFill>
                <a:schemeClr val="tx1"/>
              </a:solidFill>
            </a:endParaRPr>
          </a:p>
        </p:txBody>
      </p:sp>
      <p:grpSp>
        <p:nvGrpSpPr>
          <p:cNvPr id="24695" name="Group 113"/>
          <p:cNvGrpSpPr>
            <a:grpSpLocks/>
          </p:cNvGrpSpPr>
          <p:nvPr/>
        </p:nvGrpSpPr>
        <p:grpSpPr bwMode="auto">
          <a:xfrm>
            <a:off x="163513" y="2170113"/>
            <a:ext cx="1174750" cy="962025"/>
            <a:chOff x="163773" y="1886566"/>
            <a:chExt cx="1365250" cy="1081088"/>
          </a:xfrm>
        </p:grpSpPr>
        <p:pic>
          <p:nvPicPr>
            <p:cNvPr id="2469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773" y="1886566"/>
              <a:ext cx="13652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3" name="Rectangle 112"/>
            <p:cNvSpPr/>
            <p:nvPr/>
          </p:nvSpPr>
          <p:spPr>
            <a:xfrm>
              <a:off x="219121" y="1979333"/>
              <a:ext cx="490752" cy="123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4696" name="TextBox 114"/>
          <p:cNvSpPr txBox="1">
            <a:spLocks noChangeArrowheads="1"/>
          </p:cNvSpPr>
          <p:nvPr/>
        </p:nvSpPr>
        <p:spPr bwMode="auto">
          <a:xfrm>
            <a:off x="204788" y="2060575"/>
            <a:ext cx="6334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900" b="1" dirty="0"/>
              <a:t>SAMS-E</a:t>
            </a:r>
          </a:p>
        </p:txBody>
      </p:sp>
      <p:sp>
        <p:nvSpPr>
          <p:cNvPr id="116" name="TextBox 78"/>
          <p:cNvSpPr txBox="1">
            <a:spLocks noChangeArrowheads="1"/>
          </p:cNvSpPr>
          <p:nvPr/>
        </p:nvSpPr>
        <p:spPr bwMode="auto">
          <a:xfrm>
            <a:off x="3608388" y="2492375"/>
            <a:ext cx="866775" cy="361950"/>
          </a:xfrm>
          <a:prstGeom prst="rect">
            <a:avLst/>
          </a:prstGeom>
          <a:noFill/>
          <a:ln w="9525">
            <a:noFill/>
            <a:miter lim="800000"/>
            <a:headEnd/>
            <a:tailEnd/>
          </a:ln>
        </p:spPr>
        <p:txBody>
          <a:bodyPr>
            <a:normAutofit fontScale="92500" lnSpcReduction="20000"/>
          </a:bodyPr>
          <a:lstStyle/>
          <a:p>
            <a:pPr algn="ctr">
              <a:defRPr/>
            </a:pPr>
            <a:r>
              <a:rPr lang="en-US" sz="1600" baseline="-25000" dirty="0">
                <a:latin typeface="+mj-lt"/>
              </a:rPr>
              <a:t>Final </a:t>
            </a:r>
          </a:p>
          <a:p>
            <a:pPr algn="ctr">
              <a:defRPr/>
            </a:pPr>
            <a:r>
              <a:rPr lang="en-US" sz="1600" baseline="-25000" dirty="0">
                <a:latin typeface="+mj-lt"/>
              </a:rPr>
              <a:t>Report</a:t>
            </a:r>
          </a:p>
        </p:txBody>
      </p:sp>
    </p:spTree>
    <p:extLst>
      <p:ext uri="{BB962C8B-B14F-4D97-AF65-F5344CB8AC3E}">
        <p14:creationId xmlns:p14="http://schemas.microsoft.com/office/powerpoint/2010/main" val="2653270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Services Layer – Army</a:t>
            </a:r>
            <a:br>
              <a:rPr lang="en-US" dirty="0" smtClean="0"/>
            </a:br>
            <a:r>
              <a:rPr lang="en-US" dirty="0" smtClean="0"/>
              <a:t>(DSL-A)</a:t>
            </a:r>
            <a:br>
              <a:rPr lang="en-US" dirty="0" smtClean="0"/>
            </a:br>
            <a:endParaRPr lang="en-US" dirty="0"/>
          </a:p>
        </p:txBody>
      </p:sp>
    </p:spTree>
    <p:extLst>
      <p:ext uri="{BB962C8B-B14F-4D97-AF65-F5344CB8AC3E}">
        <p14:creationId xmlns:p14="http://schemas.microsoft.com/office/powerpoint/2010/main" val="356622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31800" y="103188"/>
            <a:ext cx="8296275" cy="401637"/>
          </a:xfrm>
        </p:spPr>
        <p:txBody>
          <a:bodyPr/>
          <a:lstStyle/>
          <a:p>
            <a:r>
              <a:rPr lang="en-US" sz="2800" dirty="0" smtClean="0"/>
              <a:t>Overcoming Data Challenges in a SOA Environment</a:t>
            </a:r>
          </a:p>
        </p:txBody>
      </p:sp>
      <p:graphicFrame>
        <p:nvGraphicFramePr>
          <p:cNvPr id="193560" name="Group 24"/>
          <p:cNvGraphicFramePr>
            <a:graphicFrameLocks noGrp="1"/>
          </p:cNvGraphicFramePr>
          <p:nvPr/>
        </p:nvGraphicFramePr>
        <p:xfrm>
          <a:off x="153988" y="3671888"/>
          <a:ext cx="8909050" cy="2773362"/>
        </p:xfrm>
        <a:graphic>
          <a:graphicData uri="http://schemas.openxmlformats.org/drawingml/2006/table">
            <a:tbl>
              <a:tblPr/>
              <a:tblGrid>
                <a:gridCol w="4456113"/>
                <a:gridCol w="4452937"/>
              </a:tblGrid>
              <a:tr h="622300">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Permits “Wild west” and stove-pipe data service design and development.</a:t>
                      </a:r>
                    </a:p>
                  </a:txBody>
                  <a:tcPr horzOverflow="overflow">
                    <a:lnL>
                      <a:noFill/>
                    </a:lnL>
                    <a:lnR>
                      <a:noFill/>
                    </a:lnR>
                    <a:lnT>
                      <a:noFill/>
                    </a:lnT>
                    <a:lnB>
                      <a:noFill/>
                    </a:lnB>
                    <a:lnTlToBr>
                      <a:noFill/>
                    </a:lnTlToBr>
                    <a:lnBlToTr>
                      <a:noFill/>
                    </a:lnBlToTr>
                    <a:noFill/>
                  </a:tcPr>
                </a:tc>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Ensures data services have common interface, behavior, and operations. </a:t>
                      </a:r>
                    </a:p>
                  </a:txBody>
                  <a:tcPr horzOverflow="overflow">
                    <a:lnL>
                      <a:noFill/>
                    </a:lnL>
                    <a:lnR>
                      <a:noFill/>
                    </a:lnR>
                    <a:lnT>
                      <a:noFill/>
                    </a:lnT>
                    <a:lnB>
                      <a:noFill/>
                    </a:lnB>
                    <a:lnTlToBr>
                      <a:noFill/>
                    </a:lnTlToBr>
                    <a:lnBlToTr>
                      <a:noFill/>
                    </a:lnBlToTr>
                    <a:noFill/>
                  </a:tcPr>
                </a:tc>
              </a:tr>
              <a:tr h="687388">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Trends toward n-squared integration costs because of variability of interfaces that impede re-use.</a:t>
                      </a:r>
                    </a:p>
                  </a:txBody>
                  <a:tcPr horzOverflow="overflow">
                    <a:lnL>
                      <a:noFill/>
                    </a:lnL>
                    <a:lnR>
                      <a:noFill/>
                    </a:lnR>
                    <a:lnT>
                      <a:noFill/>
                    </a:lnT>
                    <a:lnB>
                      <a:noFill/>
                    </a:lnB>
                    <a:lnTlToBr>
                      <a:noFill/>
                    </a:lnTlToBr>
                    <a:lnBlToTr>
                      <a:noFill/>
                    </a:lnBlToTr>
                    <a:noFill/>
                  </a:tcPr>
                </a:tc>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Reduces the </a:t>
                      </a:r>
                      <a:r>
                        <a:rPr kumimoji="0" lang="en-US" sz="1200" b="1" i="0" u="none" strike="noStrike" cap="none" normalizeH="0" baseline="0" dirty="0" smtClean="0">
                          <a:ln>
                            <a:noFill/>
                          </a:ln>
                          <a:solidFill>
                            <a:schemeClr val="tx1"/>
                          </a:solidFill>
                          <a:effectLst/>
                          <a:latin typeface="Arial" pitchFamily="34" charset="0"/>
                        </a:rPr>
                        <a:t>Total Cost of Ownership (</a:t>
                      </a:r>
                      <a:r>
                        <a:rPr kumimoji="0" lang="en-US" sz="1200" b="1" i="0" u="none" strike="noStrike" cap="none" normalizeH="0" baseline="0" dirty="0" smtClean="0">
                          <a:ln>
                            <a:noFill/>
                          </a:ln>
                          <a:solidFill>
                            <a:schemeClr val="tx1"/>
                          </a:solidFill>
                          <a:effectLst/>
                          <a:latin typeface="Arial" pitchFamily="34" charset="0"/>
                          <a:cs typeface="Arial" pitchFamily="34" charset="0"/>
                        </a:rPr>
                        <a:t>TCO) through service and code reuse with consistent and repeatable process. </a:t>
                      </a:r>
                    </a:p>
                  </a:txBody>
                  <a:tcPr horzOverflow="overflow">
                    <a:lnL>
                      <a:noFill/>
                    </a:lnL>
                    <a:lnR>
                      <a:noFill/>
                    </a:lnR>
                    <a:lnT>
                      <a:noFill/>
                    </a:lnT>
                    <a:lnB>
                      <a:noFill/>
                    </a:lnB>
                    <a:lnTlToBr>
                      <a:noFill/>
                    </a:lnTlToBr>
                    <a:lnBlToTr>
                      <a:noFill/>
                    </a:lnBlToTr>
                    <a:noFill/>
                  </a:tcPr>
                </a:tc>
              </a:tr>
              <a:tr h="731837">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Complicates development and maintenance of High-ROI SOA features, e.g., service composition and business process workflow.</a:t>
                      </a:r>
                    </a:p>
                  </a:txBody>
                  <a:tcPr horzOverflow="overflow">
                    <a:lnL>
                      <a:noFill/>
                    </a:lnL>
                    <a:lnR>
                      <a:noFill/>
                    </a:lnR>
                    <a:lnT>
                      <a:noFill/>
                    </a:lnT>
                    <a:lnB>
                      <a:noFill/>
                    </a:lnB>
                    <a:lnTlToBr>
                      <a:noFill/>
                    </a:lnTlToBr>
                    <a:lnBlToTr>
                      <a:noFill/>
                    </a:lnBlToTr>
                    <a:noFill/>
                  </a:tcPr>
                </a:tc>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Eases integration and use of advanced SOA features, e.g. combine the “legos” in many ways.</a:t>
                      </a:r>
                    </a:p>
                  </a:txBody>
                  <a:tcPr horzOverflow="overflow">
                    <a:lnL>
                      <a:noFill/>
                    </a:lnL>
                    <a:lnR>
                      <a:noFill/>
                    </a:lnR>
                    <a:lnT>
                      <a:noFill/>
                    </a:lnT>
                    <a:lnB>
                      <a:noFill/>
                    </a:lnB>
                    <a:lnTlToBr>
                      <a:noFill/>
                    </a:lnTlToBr>
                    <a:lnBlToTr>
                      <a:noFill/>
                    </a:lnBlToTr>
                    <a:noFill/>
                  </a:tcPr>
                </a:tc>
              </a:tr>
              <a:tr h="731837">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Increases cost for Enterprise Integration</a:t>
                      </a:r>
                    </a:p>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a:noFill/>
                    </a:lnR>
                    <a:lnT>
                      <a:noFill/>
                    </a:lnT>
                    <a:lnB>
                      <a:noFill/>
                    </a:lnB>
                    <a:lnTlToBr>
                      <a:noFill/>
                    </a:lnTlToBr>
                    <a:lnBlToTr>
                      <a:noFill/>
                    </a:lnBlToTr>
                    <a:noFill/>
                  </a:tcPr>
                </a:tc>
                <a:tc>
                  <a:txBody>
                    <a:bodyPr/>
                    <a:lstStyle/>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Char char="4"/>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Decreases Cost for Enterprise Integration</a:t>
                      </a:r>
                    </a:p>
                    <a:p>
                      <a:pPr marL="228600" marR="0" lvl="0" indent="-22860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a:noFill/>
                    </a:lnR>
                    <a:lnT>
                      <a:noFill/>
                    </a:lnT>
                    <a:lnB>
                      <a:noFill/>
                    </a:lnB>
                    <a:lnTlToBr>
                      <a:noFill/>
                    </a:lnTlToBr>
                    <a:lnBlToTr>
                      <a:noFill/>
                    </a:lnBlToTr>
                    <a:noFill/>
                  </a:tcPr>
                </a:tc>
              </a:tr>
            </a:tbl>
          </a:graphicData>
        </a:graphic>
      </p:graphicFrame>
      <p:grpSp>
        <p:nvGrpSpPr>
          <p:cNvPr id="8204" name="Group 12"/>
          <p:cNvGrpSpPr>
            <a:grpSpLocks/>
          </p:cNvGrpSpPr>
          <p:nvPr/>
        </p:nvGrpSpPr>
        <p:grpSpPr bwMode="auto">
          <a:xfrm>
            <a:off x="4324350" y="1273175"/>
            <a:ext cx="4305300" cy="2212975"/>
            <a:chOff x="4198938" y="1143000"/>
            <a:chExt cx="4305300" cy="2212975"/>
          </a:xfrm>
        </p:grpSpPr>
        <p:sp>
          <p:nvSpPr>
            <p:cNvPr id="8211" name="Rectangle 5"/>
            <p:cNvSpPr txBox="1">
              <a:spLocks noChangeArrowheads="1"/>
            </p:cNvSpPr>
            <p:nvPr/>
          </p:nvSpPr>
          <p:spPr bwMode="auto">
            <a:xfrm>
              <a:off x="4198938" y="1143000"/>
              <a:ext cx="4305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nSpc>
                  <a:spcPct val="80000"/>
                </a:lnSpc>
                <a:spcBef>
                  <a:spcPct val="20000"/>
                </a:spcBef>
                <a:spcAft>
                  <a:spcPct val="40000"/>
                </a:spcAft>
                <a:buClr>
                  <a:schemeClr val="tx1"/>
                </a:buClr>
                <a:buFont typeface="Webdings" pitchFamily="18" charset="2"/>
                <a:buNone/>
              </a:pPr>
              <a:r>
                <a:rPr lang="en-US" b="1" dirty="0">
                  <a:solidFill>
                    <a:srgbClr val="3237A0"/>
                  </a:solidFill>
                </a:rPr>
                <a:t>SOA With Data Services Strategy</a:t>
              </a:r>
            </a:p>
          </p:txBody>
        </p:sp>
        <p:pic>
          <p:nvPicPr>
            <p:cNvPr id="8212" name="Picture 43" descr="lego-st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2900" y="1731963"/>
              <a:ext cx="220345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5" name="Group 13"/>
          <p:cNvGrpSpPr>
            <a:grpSpLocks/>
          </p:cNvGrpSpPr>
          <p:nvPr/>
        </p:nvGrpSpPr>
        <p:grpSpPr bwMode="auto">
          <a:xfrm>
            <a:off x="250825" y="1243013"/>
            <a:ext cx="4305300" cy="2438400"/>
            <a:chOff x="-125412" y="962025"/>
            <a:chExt cx="4305300" cy="2438400"/>
          </a:xfrm>
        </p:grpSpPr>
        <p:pic>
          <p:nvPicPr>
            <p:cNvPr id="8207" name="Picture 66" descr="200px-Puzz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74888">
              <a:off x="2274888" y="1708150"/>
              <a:ext cx="12652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67" descr="200px-Puzz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605769">
              <a:off x="736600" y="1717675"/>
              <a:ext cx="742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70" descr="200px-Puzz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74528">
              <a:off x="1335088" y="2154238"/>
              <a:ext cx="11191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Rectangle 4"/>
            <p:cNvSpPr txBox="1">
              <a:spLocks noChangeArrowheads="1"/>
            </p:cNvSpPr>
            <p:nvPr/>
          </p:nvSpPr>
          <p:spPr bwMode="auto">
            <a:xfrm>
              <a:off x="-125412" y="962025"/>
              <a:ext cx="43053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nSpc>
                  <a:spcPct val="80000"/>
                </a:lnSpc>
                <a:spcBef>
                  <a:spcPct val="20000"/>
                </a:spcBef>
                <a:spcAft>
                  <a:spcPct val="40000"/>
                </a:spcAft>
                <a:buClr>
                  <a:schemeClr val="tx1"/>
                </a:buClr>
                <a:buFont typeface="Webdings" pitchFamily="18" charset="2"/>
                <a:buNone/>
              </a:pPr>
              <a:r>
                <a:rPr lang="en-US" b="1" dirty="0">
                  <a:solidFill>
                    <a:srgbClr val="3237A0"/>
                  </a:solidFill>
                </a:rPr>
                <a:t>SOA Without Data Services Strategy</a:t>
              </a:r>
            </a:p>
          </p:txBody>
        </p:sp>
      </p:grpSp>
      <p:sp>
        <p:nvSpPr>
          <p:cNvPr id="8206" name="Rectangle 2"/>
          <p:cNvSpPr txBox="1">
            <a:spLocks noChangeArrowheads="1"/>
          </p:cNvSpPr>
          <p:nvPr/>
        </p:nvSpPr>
        <p:spPr bwMode="auto">
          <a:xfrm>
            <a:off x="0" y="728663"/>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38" tIns="0" rIns="46038" bIns="0" anchor="b"/>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gn="ctr"/>
            <a:r>
              <a:rPr lang="en-US" sz="2000" i="1" dirty="0">
                <a:solidFill>
                  <a:srgbClr val="006600"/>
                </a:solidFill>
              </a:rPr>
              <a:t>Solving data challenges requires </a:t>
            </a:r>
            <a:r>
              <a:rPr lang="en-US" sz="2000" i="1" u="sng" dirty="0">
                <a:solidFill>
                  <a:srgbClr val="006600"/>
                </a:solidFill>
              </a:rPr>
              <a:t>appropriate </a:t>
            </a:r>
          </a:p>
          <a:p>
            <a:pPr algn="ctr"/>
            <a:r>
              <a:rPr lang="en-US" sz="2000" i="1" u="sng" dirty="0">
                <a:solidFill>
                  <a:srgbClr val="006600"/>
                </a:solidFill>
              </a:rPr>
              <a:t>data services strategy</a:t>
            </a:r>
            <a:r>
              <a:rPr lang="en-US" sz="2000" i="1" dirty="0">
                <a:solidFill>
                  <a:srgbClr val="006600"/>
                </a:solidFill>
              </a:rPr>
              <a:t> in a SOA environment</a:t>
            </a:r>
          </a:p>
        </p:txBody>
      </p:sp>
    </p:spTree>
    <p:extLst>
      <p:ext uri="{BB962C8B-B14F-4D97-AF65-F5344CB8AC3E}">
        <p14:creationId xmlns:p14="http://schemas.microsoft.com/office/powerpoint/2010/main" val="847381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3_SEC-Powerpoint-v01">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Powerpoint-v01">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DC63F37EE23B46AF9A5DB77A9410AF" ma:contentTypeVersion="0" ma:contentTypeDescription="Create a new document." ma:contentTypeScope="" ma:versionID="014d2d52f92bfdb2cc8c79de2a7666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E4AACEC1-6361-4E64-96FA-46C0BDB95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9980F20-5A71-43B4-BE4B-646EE821C06E}">
  <ds:schemaRef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E296C71D-6A72-45E0-BA90-012742281E82}">
  <ds:schemaRefs>
    <ds:schemaRef ds:uri="http://schemas.microsoft.com/sharepoint/v3/contenttype/forms"/>
  </ds:schemaRefs>
</ds:datastoreItem>
</file>

<file path=customXml/itemProps4.xml><?xml version="1.0" encoding="utf-8"?>
<ds:datastoreItem xmlns:ds="http://schemas.openxmlformats.org/officeDocument/2006/customXml" ds:itemID="{5A2E75DF-BD34-41F4-881D-1FCB4D38ECD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otalTime>2664</TotalTime>
  <Words>1593</Words>
  <Application>Microsoft Office PowerPoint</Application>
  <PresentationFormat>On-screen Show (4:3)</PresentationFormat>
  <Paragraphs>344</Paragraphs>
  <Slides>20</Slides>
  <Notes>11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3_SEC-Powerpoint-v01</vt:lpstr>
      <vt:lpstr>SEC-Powerpoint-v01</vt:lpstr>
      <vt:lpstr>Army Net-Centric Data Strategy (ANCDS) Center of Excellence (CoE)</vt:lpstr>
      <vt:lpstr>Army Net Centric Data Strategy Center of Excellence</vt:lpstr>
      <vt:lpstr>CIOs, PEOs, and PMs are under pressure to   reduce costs and also increase mission performance</vt:lpstr>
      <vt:lpstr>Data Strategy – Current/Future</vt:lpstr>
      <vt:lpstr>Smarter Cuts, Smarter Systems</vt:lpstr>
      <vt:lpstr>AIA SOA/Data Architecture End-State</vt:lpstr>
      <vt:lpstr>PowerPoint Presentation</vt:lpstr>
      <vt:lpstr>Data Services Layer – Army (DSL-A) </vt:lpstr>
      <vt:lpstr>Overcoming Data Challenges in a SOA Environment</vt:lpstr>
      <vt:lpstr>Data Services for an Effective Enterprise SOA</vt:lpstr>
      <vt:lpstr>PowerPoint Presentation</vt:lpstr>
      <vt:lpstr>ANCDS Data Service Development Process</vt:lpstr>
      <vt:lpstr>ANCDS Customer Examples</vt:lpstr>
      <vt:lpstr>PowerPoint Presentation</vt:lpstr>
      <vt:lpstr>Focus to Date</vt:lpstr>
      <vt:lpstr>Use of Data Services in CBM+ EOA Architecture</vt:lpstr>
      <vt:lpstr>As it Architecture for CBM+ Data Usages</vt:lpstr>
      <vt:lpstr>To Be Architecture for CBM+ Data Usage</vt:lpstr>
      <vt:lpstr>To Be Architecture Advantages</vt:lpstr>
      <vt:lpstr>Recommendations</vt:lpstr>
    </vt:vector>
  </TitlesOfParts>
  <Company>Booz Allen Hamilton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Information Architecture (AIA) (PCE #3)</dc:title>
  <dc:creator>Bonnie Majeski</dc:creator>
  <cp:lastModifiedBy>Sjolander, John </cp:lastModifiedBy>
  <cp:revision>101</cp:revision>
  <dcterms:created xsi:type="dcterms:W3CDTF">2011-10-24T22:35:46Z</dcterms:created>
  <dcterms:modified xsi:type="dcterms:W3CDTF">2012-06-11T19:16:52Z</dcterms:modified>
</cp:coreProperties>
</file>