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23"/>
  </p:notesMasterIdLst>
  <p:sldIdLst>
    <p:sldId id="268" r:id="rId5"/>
    <p:sldId id="286" r:id="rId6"/>
    <p:sldId id="287" r:id="rId7"/>
    <p:sldId id="281" r:id="rId8"/>
    <p:sldId id="269" r:id="rId9"/>
    <p:sldId id="271" r:id="rId10"/>
    <p:sldId id="278" r:id="rId11"/>
    <p:sldId id="280" r:id="rId12"/>
    <p:sldId id="272" r:id="rId13"/>
    <p:sldId id="279" r:id="rId14"/>
    <p:sldId id="273" r:id="rId15"/>
    <p:sldId id="282" r:id="rId16"/>
    <p:sldId id="283" r:id="rId17"/>
    <p:sldId id="284" r:id="rId18"/>
    <p:sldId id="285" r:id="rId19"/>
    <p:sldId id="275" r:id="rId20"/>
    <p:sldId id="276" r:id="rId21"/>
    <p:sldId id="26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Narrow" pitchFamily="34" charset="0"/>
        <a:ea typeface="+mn-ea"/>
        <a:cs typeface="+mn-cs"/>
      </a:defRPr>
    </a:lvl1pPr>
    <a:lvl2pPr marL="457200" algn="l" rtl="0" fontAlgn="base">
      <a:spcBef>
        <a:spcPct val="0"/>
      </a:spcBef>
      <a:spcAft>
        <a:spcPct val="0"/>
      </a:spcAft>
      <a:defRPr kern="1200">
        <a:solidFill>
          <a:schemeClr val="tx1"/>
        </a:solidFill>
        <a:latin typeface="Arial Narrow" pitchFamily="34" charset="0"/>
        <a:ea typeface="+mn-ea"/>
        <a:cs typeface="+mn-cs"/>
      </a:defRPr>
    </a:lvl2pPr>
    <a:lvl3pPr marL="914400" algn="l" rtl="0" fontAlgn="base">
      <a:spcBef>
        <a:spcPct val="0"/>
      </a:spcBef>
      <a:spcAft>
        <a:spcPct val="0"/>
      </a:spcAft>
      <a:defRPr kern="1200">
        <a:solidFill>
          <a:schemeClr val="tx1"/>
        </a:solidFill>
        <a:latin typeface="Arial Narrow" pitchFamily="34" charset="0"/>
        <a:ea typeface="+mn-ea"/>
        <a:cs typeface="+mn-cs"/>
      </a:defRPr>
    </a:lvl3pPr>
    <a:lvl4pPr marL="1371600" algn="l" rtl="0" fontAlgn="base">
      <a:spcBef>
        <a:spcPct val="0"/>
      </a:spcBef>
      <a:spcAft>
        <a:spcPct val="0"/>
      </a:spcAft>
      <a:defRPr kern="1200">
        <a:solidFill>
          <a:schemeClr val="tx1"/>
        </a:solidFill>
        <a:latin typeface="Arial Narrow" pitchFamily="34" charset="0"/>
        <a:ea typeface="+mn-ea"/>
        <a:cs typeface="+mn-cs"/>
      </a:defRPr>
    </a:lvl4pPr>
    <a:lvl5pPr marL="1828800" algn="l" rtl="0" fontAlgn="base">
      <a:spcBef>
        <a:spcPct val="0"/>
      </a:spcBef>
      <a:spcAft>
        <a:spcPct val="0"/>
      </a:spcAft>
      <a:defRPr kern="1200">
        <a:solidFill>
          <a:schemeClr val="tx1"/>
        </a:solidFill>
        <a:latin typeface="Arial Narrow" pitchFamily="34" charset="0"/>
        <a:ea typeface="+mn-ea"/>
        <a:cs typeface="+mn-cs"/>
      </a:defRPr>
    </a:lvl5pPr>
    <a:lvl6pPr marL="2286000" algn="l" defTabSz="914400" rtl="0" eaLnBrk="1" latinLnBrk="0" hangingPunct="1">
      <a:defRPr kern="1200">
        <a:solidFill>
          <a:schemeClr val="tx1"/>
        </a:solidFill>
        <a:latin typeface="Arial Narrow" pitchFamily="34" charset="0"/>
        <a:ea typeface="+mn-ea"/>
        <a:cs typeface="+mn-cs"/>
      </a:defRPr>
    </a:lvl6pPr>
    <a:lvl7pPr marL="2743200" algn="l" defTabSz="914400" rtl="0" eaLnBrk="1" latinLnBrk="0" hangingPunct="1">
      <a:defRPr kern="1200">
        <a:solidFill>
          <a:schemeClr val="tx1"/>
        </a:solidFill>
        <a:latin typeface="Arial Narrow" pitchFamily="34" charset="0"/>
        <a:ea typeface="+mn-ea"/>
        <a:cs typeface="+mn-cs"/>
      </a:defRPr>
    </a:lvl7pPr>
    <a:lvl8pPr marL="3200400" algn="l" defTabSz="914400" rtl="0" eaLnBrk="1" latinLnBrk="0" hangingPunct="1">
      <a:defRPr kern="1200">
        <a:solidFill>
          <a:schemeClr val="tx1"/>
        </a:solidFill>
        <a:latin typeface="Arial Narrow" pitchFamily="34" charset="0"/>
        <a:ea typeface="+mn-ea"/>
        <a:cs typeface="+mn-cs"/>
      </a:defRPr>
    </a:lvl8pPr>
    <a:lvl9pPr marL="3657600" algn="l" defTabSz="914400" rtl="0" eaLnBrk="1" latinLnBrk="0" hangingPunct="1">
      <a:defRPr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 Baker" initials="A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9D9F"/>
    <a:srgbClr val="ECCE62"/>
    <a:srgbClr val="132D2F"/>
    <a:srgbClr val="A8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p:scale>
          <a:sx n="70" d="100"/>
          <a:sy n="70" d="100"/>
        </p:scale>
        <p:origin x="-1080" y="-7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EA6CD7D-1174-4547-86BC-45E000B0D6C5}" type="datetimeFigureOut">
              <a:rPr lang="en-US"/>
              <a:pPr>
                <a:defRPr/>
              </a:pPr>
              <a:t>6/4/2012</a:t>
            </a:fld>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15DD0BA-DFDA-4C5C-91D7-38620871017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dirty="0" smtClean="0"/>
          </a:p>
        </p:txBody>
      </p:sp>
      <p:sp>
        <p:nvSpPr>
          <p:cNvPr id="13316" name="Slide Number Placeholder 3"/>
          <p:cNvSpPr>
            <a:spLocks noGrp="1"/>
          </p:cNvSpPr>
          <p:nvPr>
            <p:ph type="sldNum" sz="quarter" idx="5"/>
          </p:nvPr>
        </p:nvSpPr>
        <p:spPr/>
        <p:txBody>
          <a:bodyPr/>
          <a:lstStyle/>
          <a:p>
            <a:pPr>
              <a:defRPr/>
            </a:pPr>
            <a:fld id="{731E7DCD-CC03-461F-AA38-CC37F59E7C19}" type="slidenum">
              <a:rPr lang="en-US" smtClean="0"/>
              <a:pPr>
                <a:defRPr/>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defTabSz="914318">
              <a:defRPr/>
            </a:pPr>
            <a:r>
              <a:rPr lang="en-US" dirty="0">
                <a:latin typeface="Arial" pitchFamily="34" charset="0"/>
                <a:cs typeface="Arial" pitchFamily="34" charset="0"/>
              </a:rPr>
              <a:t>Now we’re going to discuss the Common Data Services Framework, or CDSF.</a:t>
            </a:r>
          </a:p>
          <a:p>
            <a:pPr defTabSz="914318">
              <a:defRPr/>
            </a:pPr>
            <a:r>
              <a:rPr lang="en-US" dirty="0">
                <a:latin typeface="Arial" pitchFamily="34" charset="0"/>
                <a:cs typeface="Arial" pitchFamily="34" charset="0"/>
              </a:rPr>
              <a:t>What is CDSF?</a:t>
            </a:r>
          </a:p>
          <a:p>
            <a:pPr defTabSz="914318">
              <a:defRPr/>
            </a:pPr>
            <a:endParaRPr lang="en-US" dirty="0">
              <a:latin typeface="Arial" pitchFamily="34" charset="0"/>
              <a:cs typeface="Arial" pitchFamily="34" charset="0"/>
            </a:endParaRPr>
          </a:p>
          <a:p>
            <a:pPr defTabSz="914318">
              <a:defRPr/>
            </a:pPr>
            <a:r>
              <a:rPr lang="en-US" dirty="0">
                <a:latin typeface="Arial" pitchFamily="34" charset="0"/>
                <a:cs typeface="Arial" pitchFamily="34" charset="0"/>
              </a:rPr>
              <a:t>1</a:t>
            </a:r>
            <a:r>
              <a:rPr lang="en-US" baseline="30000" dirty="0">
                <a:latin typeface="Arial" pitchFamily="34" charset="0"/>
                <a:cs typeface="Arial" pitchFamily="34" charset="0"/>
              </a:rPr>
              <a:t>st</a:t>
            </a:r>
            <a:r>
              <a:rPr lang="en-US" dirty="0">
                <a:latin typeface="Arial" pitchFamily="34" charset="0"/>
                <a:cs typeface="Arial" pitchFamily="34" charset="0"/>
              </a:rPr>
              <a:t> bullet: CDSF is a data service development tool that provides solutions for your data strategy and data service needs.</a:t>
            </a:r>
          </a:p>
          <a:p>
            <a:pPr defTabSz="914318">
              <a:defRPr/>
            </a:pPr>
            <a:r>
              <a:rPr lang="en-US" dirty="0">
                <a:latin typeface="Arial" pitchFamily="34" charset="0"/>
                <a:cs typeface="Arial" pitchFamily="34" charset="0"/>
              </a:rPr>
              <a:t>1</a:t>
            </a:r>
            <a:r>
              <a:rPr lang="en-US" baseline="30000" dirty="0">
                <a:latin typeface="Arial" pitchFamily="34" charset="0"/>
                <a:cs typeface="Arial" pitchFamily="34" charset="0"/>
              </a:rPr>
              <a:t>st</a:t>
            </a:r>
            <a:r>
              <a:rPr lang="en-US" dirty="0">
                <a:latin typeface="Arial" pitchFamily="34" charset="0"/>
                <a:cs typeface="Arial" pitchFamily="34" charset="0"/>
              </a:rPr>
              <a:t> sub-bullet: It’s a rapid service development solution that provides an implementation framework and a run-time library. </a:t>
            </a:r>
          </a:p>
          <a:p>
            <a:pPr defTabSz="914318">
              <a:defRPr/>
            </a:pPr>
            <a:r>
              <a:rPr lang="en-US" dirty="0">
                <a:latin typeface="Arial" pitchFamily="34" charset="0"/>
                <a:cs typeface="Arial" pitchFamily="34" charset="0"/>
              </a:rPr>
              <a:t>2</a:t>
            </a:r>
            <a:r>
              <a:rPr lang="en-US" baseline="30000" dirty="0">
                <a:latin typeface="Arial" pitchFamily="34" charset="0"/>
                <a:cs typeface="Arial" pitchFamily="34" charset="0"/>
              </a:rPr>
              <a:t>nd</a:t>
            </a:r>
            <a:r>
              <a:rPr lang="en-US" dirty="0">
                <a:latin typeface="Arial" pitchFamily="34" charset="0"/>
                <a:cs typeface="Arial" pitchFamily="34" charset="0"/>
              </a:rPr>
              <a:t> sub-bullet: It also provides a software development toolkit for building secure web services.</a:t>
            </a:r>
          </a:p>
          <a:p>
            <a:pPr defTabSz="914318">
              <a:defRPr/>
            </a:pPr>
            <a:endParaRPr lang="en-US" dirty="0">
              <a:latin typeface="Arial" pitchFamily="34" charset="0"/>
              <a:cs typeface="Arial" pitchFamily="34" charset="0"/>
            </a:endParaRPr>
          </a:p>
          <a:p>
            <a:pPr defTabSz="914318">
              <a:defRPr/>
            </a:pPr>
            <a:r>
              <a:rPr lang="en-US" dirty="0">
                <a:latin typeface="Arial" pitchFamily="34" charset="0"/>
                <a:cs typeface="Arial" pitchFamily="34" charset="0"/>
              </a:rPr>
              <a:t>CDSF builds services that are SOA efficient and compliant to Army standards and the Army and DoD vision for a net-centric, </a:t>
            </a:r>
            <a:r>
              <a:rPr lang="en-US" dirty="0">
                <a:solidFill>
                  <a:schemeClr val="tx2">
                    <a:lumMod val="50000"/>
                  </a:schemeClr>
                </a:solidFill>
                <a:latin typeface="Arial" pitchFamily="34" charset="0"/>
                <a:cs typeface="Arial" pitchFamily="34" charset="0"/>
              </a:rPr>
              <a:t>common data sharing environment.</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DC5CE90-C6F9-40F6-9BDA-A3EA8F601EC1}" type="slidenum">
              <a:rPr lang="en-US" smtClean="0"/>
              <a:pPr/>
              <a:t>6</a:t>
            </a:fld>
            <a:endParaRPr lang="en-US" dirty="0"/>
          </a:p>
        </p:txBody>
      </p:sp>
    </p:spTree>
    <p:extLst>
      <p:ext uri="{BB962C8B-B14F-4D97-AF65-F5344CB8AC3E}">
        <p14:creationId xmlns="" xmlns:p14="http://schemas.microsoft.com/office/powerpoint/2010/main" val="67158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15DD0BA-DFDA-4C5C-91D7-386208710178}" type="slidenum">
              <a:rPr lang="en-US" smtClean="0"/>
              <a:pPr>
                <a:defRPr/>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lvl="1" defTabSz="914318">
              <a:defRPr/>
            </a:pPr>
            <a:r>
              <a:rPr lang="en-US" dirty="0">
                <a:latin typeface="Arial" pitchFamily="34" charset="0"/>
                <a:cs typeface="Arial" pitchFamily="34" charset="0"/>
              </a:rPr>
              <a:t>CDSF supports the transition to net-centricity and Army single enterprise.</a:t>
            </a:r>
          </a:p>
          <a:p>
            <a:pPr defTabSz="914318">
              <a:defRPr/>
            </a:pPr>
            <a:r>
              <a:rPr lang="en-US" dirty="0">
                <a:latin typeface="Arial" pitchFamily="34" charset="0"/>
                <a:cs typeface="Arial" pitchFamily="34" charset="0"/>
              </a:rPr>
              <a:t>1</a:t>
            </a:r>
            <a:r>
              <a:rPr lang="en-US" baseline="30000" dirty="0">
                <a:latin typeface="Arial" pitchFamily="34" charset="0"/>
                <a:cs typeface="Arial" pitchFamily="34" charset="0"/>
              </a:rPr>
              <a:t>st</a:t>
            </a:r>
            <a:r>
              <a:rPr lang="en-US" dirty="0">
                <a:latin typeface="Arial" pitchFamily="34" charset="0"/>
                <a:cs typeface="Arial" pitchFamily="34" charset="0"/>
              </a:rPr>
              <a:t> bullet: CDSF compliments standard development environments and developer best practices for both .NET and Java.</a:t>
            </a:r>
          </a:p>
          <a:p>
            <a:r>
              <a:rPr lang="en-US" dirty="0">
                <a:latin typeface="Arial" pitchFamily="34" charset="0"/>
                <a:cs typeface="Arial" pitchFamily="34" charset="0"/>
              </a:rPr>
              <a:t>2</a:t>
            </a:r>
            <a:r>
              <a:rPr lang="en-US" baseline="30000" dirty="0">
                <a:latin typeface="Arial" pitchFamily="34" charset="0"/>
                <a:cs typeface="Arial" pitchFamily="34" charset="0"/>
              </a:rPr>
              <a:t>nd</a:t>
            </a:r>
            <a:r>
              <a:rPr lang="en-US" dirty="0">
                <a:latin typeface="Arial" pitchFamily="34" charset="0"/>
                <a:cs typeface="Arial" pitchFamily="34" charset="0"/>
              </a:rPr>
              <a:t> bullet: CDSF focuses on implementing DoD and Government standards. CDSF ensures full compliance with Army and DoD standards and requirements, because compliance standards are integrated into the functionality of the tool.</a:t>
            </a:r>
          </a:p>
          <a:p>
            <a:r>
              <a:rPr lang="en-US" dirty="0">
                <a:latin typeface="Arial" pitchFamily="34" charset="0"/>
                <a:cs typeface="Arial" pitchFamily="34" charset="0"/>
              </a:rPr>
              <a:t>CDSF leverages and implements:</a:t>
            </a:r>
          </a:p>
          <a:p>
            <a:pPr marL="285725" indent="-285725">
              <a:buFont typeface="Arial" pitchFamily="34" charset="0"/>
              <a:buChar char="•"/>
            </a:pPr>
            <a:r>
              <a:rPr lang="en-US" dirty="0">
                <a:latin typeface="Arial" pitchFamily="34" charset="0"/>
                <a:cs typeface="Arial" pitchFamily="34" charset="0"/>
              </a:rPr>
              <a:t>Data Services Layer – Army (DSL-A)</a:t>
            </a:r>
          </a:p>
          <a:p>
            <a:pPr marL="285725" indent="-285725">
              <a:buFont typeface="Arial" pitchFamily="34" charset="0"/>
              <a:buChar char="•"/>
            </a:pPr>
            <a:r>
              <a:rPr lang="en-US" dirty="0">
                <a:latin typeface="Arial" pitchFamily="34" charset="0"/>
                <a:cs typeface="Arial" pitchFamily="34" charset="0"/>
              </a:rPr>
              <a:t>Universal Core (UCore – DoD standard XML)</a:t>
            </a:r>
          </a:p>
          <a:p>
            <a:pPr marL="285725" indent="-285725">
              <a:buFont typeface="Arial" pitchFamily="34" charset="0"/>
              <a:buChar char="•"/>
            </a:pPr>
            <a:r>
              <a:rPr lang="en-US" dirty="0">
                <a:latin typeface="Arial" pitchFamily="34" charset="0"/>
                <a:cs typeface="Arial" pitchFamily="34" charset="0"/>
              </a:rPr>
              <a:t>DoD Metadata Specifications (DDMS)</a:t>
            </a:r>
          </a:p>
          <a:p>
            <a:pPr marL="285725" indent="-285725" defTabSz="914318">
              <a:buFont typeface="Arial" pitchFamily="34" charset="0"/>
              <a:buChar char="•"/>
              <a:defRPr/>
            </a:pPr>
            <a:r>
              <a:rPr lang="en-US" dirty="0">
                <a:latin typeface="Arial" pitchFamily="34" charset="0"/>
                <a:cs typeface="Arial" pitchFamily="34" charset="0"/>
              </a:rPr>
              <a:t>Security Technical Implementation Guidelines (STIG)</a:t>
            </a:r>
          </a:p>
          <a:p>
            <a:pPr marL="285725" indent="-285725" defTabSz="914318">
              <a:buFont typeface="Arial" pitchFamily="34" charset="0"/>
              <a:buChar char="•"/>
              <a:defRPr/>
            </a:pPr>
            <a:r>
              <a:rPr lang="en-US" dirty="0">
                <a:latin typeface="Arial" pitchFamily="34" charset="0"/>
                <a:cs typeface="Arial" pitchFamily="34" charset="0"/>
              </a:rPr>
              <a:t>DoD Content Discovery and Retrieval (this is a new feature for FY11)</a:t>
            </a:r>
          </a:p>
          <a:p>
            <a:pPr lvl="0"/>
            <a:endParaRPr lang="en-US" dirty="0">
              <a:latin typeface="Arial" pitchFamily="34" charset="0"/>
              <a:cs typeface="Arial" pitchFamily="34" charset="0"/>
            </a:endParaRPr>
          </a:p>
          <a:p>
            <a:pPr defTabSz="914318">
              <a:defRPr/>
            </a:pPr>
            <a:r>
              <a:rPr lang="en-US" dirty="0">
                <a:latin typeface="Arial" pitchFamily="34" charset="0"/>
                <a:cs typeface="Arial" pitchFamily="34" charset="0"/>
              </a:rPr>
              <a:t>3</a:t>
            </a:r>
            <a:r>
              <a:rPr lang="en-US" baseline="30000" dirty="0">
                <a:latin typeface="Arial" pitchFamily="34" charset="0"/>
                <a:cs typeface="Arial" pitchFamily="34" charset="0"/>
              </a:rPr>
              <a:t>rd</a:t>
            </a:r>
            <a:r>
              <a:rPr lang="en-US" dirty="0">
                <a:latin typeface="Arial" pitchFamily="34" charset="0"/>
                <a:cs typeface="Arial" pitchFamily="34" charset="0"/>
              </a:rPr>
              <a:t> bullet: The CDSF toolkit has security measures integrated into its development processes.</a:t>
            </a:r>
          </a:p>
          <a:p>
            <a:pPr defTabSz="914318">
              <a:defRPr/>
            </a:pPr>
            <a:r>
              <a:rPr lang="en-US" dirty="0">
                <a:latin typeface="Arial" pitchFamily="34" charset="0"/>
                <a:cs typeface="Arial" pitchFamily="34" charset="0"/>
              </a:rPr>
              <a:t>CDSF implements security models:</a:t>
            </a:r>
          </a:p>
          <a:p>
            <a:pPr defTabSz="914318">
              <a:defRPr/>
            </a:pPr>
            <a:r>
              <a:rPr lang="en-US" dirty="0">
                <a:latin typeface="Arial" pitchFamily="34" charset="0"/>
                <a:cs typeface="Arial" pitchFamily="34" charset="0"/>
              </a:rPr>
              <a:t>(STIG) Compliant Security – this is built-in and pre-configured for immediate testing.</a:t>
            </a:r>
          </a:p>
          <a:p>
            <a:pPr defTabSz="914318">
              <a:defRPr/>
            </a:pPr>
            <a:r>
              <a:rPr lang="en-US" dirty="0">
                <a:latin typeface="Arial" pitchFamily="34" charset="0"/>
                <a:cs typeface="Arial" pitchFamily="34" charset="0"/>
              </a:rPr>
              <a:t>CDSF includes the Tactical Security Services System (TS3) for service security.</a:t>
            </a:r>
          </a:p>
          <a:p>
            <a:pPr defTabSz="914318">
              <a:defRPr/>
            </a:pPr>
            <a:endParaRPr lang="en-US" dirty="0">
              <a:latin typeface="Arial" pitchFamily="34" charset="0"/>
              <a:cs typeface="Arial" pitchFamily="34" charset="0"/>
            </a:endParaRPr>
          </a:p>
          <a:p>
            <a:pPr marL="0" lvl="1" defTabSz="914318">
              <a:defRPr/>
            </a:pPr>
            <a:r>
              <a:rPr lang="en-US" dirty="0">
                <a:latin typeface="Arial" pitchFamily="34" charset="0"/>
                <a:cs typeface="Arial" pitchFamily="34" charset="0"/>
              </a:rPr>
              <a:t>4</a:t>
            </a:r>
            <a:r>
              <a:rPr lang="en-US" baseline="30000" dirty="0">
                <a:latin typeface="Arial" pitchFamily="34" charset="0"/>
                <a:cs typeface="Arial" pitchFamily="34" charset="0"/>
              </a:rPr>
              <a:t>th</a:t>
            </a:r>
            <a:r>
              <a:rPr lang="en-US" dirty="0">
                <a:latin typeface="Arial" pitchFamily="34" charset="0"/>
                <a:cs typeface="Arial" pitchFamily="34" charset="0"/>
              </a:rPr>
              <a:t> bullet: CDSF saves both time and money. Developers no longer need to write custom code to satisfy standards/constraints of Enterprise Service Standards. CDSF reduces the development skill set that is required. There is no need bootstrap code. Code that complies with standards is generated by the tool. Its development time tools support entry level service developers.</a:t>
            </a:r>
          </a:p>
          <a:p>
            <a:r>
              <a:rPr lang="en-US" dirty="0">
                <a:latin typeface="Arial" pitchFamily="34" charset="0"/>
                <a:cs typeface="Arial" pitchFamily="34" charset="0"/>
              </a:rPr>
              <a:t>Time and money are also saved as legacy systems are able to remain in place. As CDSF compliments both .NET and Java development environments, so it precludes the need to alter or replace any existing systems if SOA principles are followed.</a:t>
            </a:r>
          </a:p>
        </p:txBody>
      </p:sp>
      <p:sp>
        <p:nvSpPr>
          <p:cNvPr id="4" name="Slide Number Placeholder 3"/>
          <p:cNvSpPr>
            <a:spLocks noGrp="1"/>
          </p:cNvSpPr>
          <p:nvPr>
            <p:ph type="sldNum" sz="quarter" idx="10"/>
          </p:nvPr>
        </p:nvSpPr>
        <p:spPr/>
        <p:txBody>
          <a:bodyPr/>
          <a:lstStyle/>
          <a:p>
            <a:fld id="{9DC5CE90-C6F9-40F6-9BDA-A3EA8F601EC1}" type="slidenum">
              <a:rPr lang="en-US" smtClean="0"/>
              <a:pPr/>
              <a:t>16</a:t>
            </a:fld>
            <a:endParaRPr lang="en-US" dirty="0"/>
          </a:p>
        </p:txBody>
      </p:sp>
    </p:spTree>
    <p:extLst>
      <p:ext uri="{BB962C8B-B14F-4D97-AF65-F5344CB8AC3E}">
        <p14:creationId xmlns="" xmlns:p14="http://schemas.microsoft.com/office/powerpoint/2010/main" val="67158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defTabSz="914318">
              <a:defRPr/>
            </a:pPr>
            <a:r>
              <a:rPr lang="en-US" dirty="0"/>
              <a:t>1</a:t>
            </a:r>
            <a:r>
              <a:rPr lang="en-US" baseline="30000" dirty="0"/>
              <a:t>st</a:t>
            </a:r>
            <a:r>
              <a:rPr lang="en-US" dirty="0"/>
              <a:t> bullet: CDSF accelerated the development process for the US Public Health Command, MEDCOM (Medical Protection System), resulting in a savings of 18+ months of staff work (Health Promotion Risk Reduction)</a:t>
            </a:r>
          </a:p>
          <a:p>
            <a:endParaRPr lang="en-US" dirty="0"/>
          </a:p>
          <a:p>
            <a:r>
              <a:rPr lang="en-US" dirty="0"/>
              <a:t>3</a:t>
            </a:r>
            <a:r>
              <a:rPr lang="en-US" baseline="30000" dirty="0"/>
              <a:t>rd</a:t>
            </a:r>
            <a:r>
              <a:rPr lang="en-US" dirty="0"/>
              <a:t> bullet: US and Coalition forces demonstration, including an Android mobile demonstration. This was accomplished in three days.</a:t>
            </a:r>
          </a:p>
        </p:txBody>
      </p:sp>
      <p:sp>
        <p:nvSpPr>
          <p:cNvPr id="4" name="Slide Number Placeholder 3"/>
          <p:cNvSpPr>
            <a:spLocks noGrp="1"/>
          </p:cNvSpPr>
          <p:nvPr>
            <p:ph type="sldNum" sz="quarter" idx="10"/>
          </p:nvPr>
        </p:nvSpPr>
        <p:spPr/>
        <p:txBody>
          <a:bodyPr/>
          <a:lstStyle/>
          <a:p>
            <a:fld id="{9DC5CE90-C6F9-40F6-9BDA-A3EA8F601EC1}" type="slidenum">
              <a:rPr lang="en-US" smtClean="0"/>
              <a:pPr/>
              <a:t>17</a:t>
            </a:fld>
            <a:endParaRPr lang="en-US" dirty="0"/>
          </a:p>
        </p:txBody>
      </p:sp>
    </p:spTree>
    <p:extLst>
      <p:ext uri="{BB962C8B-B14F-4D97-AF65-F5344CB8AC3E}">
        <p14:creationId xmlns="" xmlns:p14="http://schemas.microsoft.com/office/powerpoint/2010/main" val="67158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1"/>
            <a:ext cx="7391400" cy="762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Page </a:t>
            </a:r>
            <a:fld id="{0A3240DA-28AE-4430-BA85-F37B615E45E2}" type="slidenum">
              <a:rPr lang="en-US"/>
              <a:pPr>
                <a:defRPr/>
              </a:pPr>
              <a:t>‹#›</a:t>
            </a:fld>
            <a:r>
              <a:rPr lang="en-US"/>
              <a:t> of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r>
              <a:rPr lang="en-US"/>
              <a:t>Page </a:t>
            </a:r>
            <a:fld id="{D167F9FF-7254-4325-8E83-273C6614334C}" type="slidenum">
              <a:rPr lang="en-US"/>
              <a:pPr>
                <a:defRPr/>
              </a:pPr>
              <a:t>‹#›</a:t>
            </a:fld>
            <a:r>
              <a:rPr lang="en-US"/>
              <a:t> of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defRPr/>
            </a:pPr>
            <a:r>
              <a:rPr lang="en-US"/>
              <a:t>Page </a:t>
            </a:r>
            <a:fld id="{BBE9CB7F-57BA-4CD3-B50B-E576FC54A5BE}" type="slidenum">
              <a:rPr lang="en-US"/>
              <a:pPr>
                <a:defRPr/>
              </a:pPr>
              <a:t>‹#›</a:t>
            </a:fld>
            <a:r>
              <a:rPr lang="en-US"/>
              <a:t> of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7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875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447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875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t>Page </a:t>
            </a:r>
            <a:fld id="{4CA20FE3-7566-459B-A32C-DD273B401327}" type="slidenum">
              <a:rPr lang="en-US"/>
              <a:pPr>
                <a:defRPr/>
              </a:pPr>
              <a:t>‹#›</a:t>
            </a:fld>
            <a:r>
              <a:rPr lang="en-US"/>
              <a:t> of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t>Page </a:t>
            </a:r>
            <a:fld id="{A6A6C4C2-FD1F-43A1-B9C4-FE7AD555ED0A}" type="slidenum">
              <a:rPr lang="en-US"/>
              <a:pPr>
                <a:defRPr/>
              </a:pPr>
              <a:t>‹#›</a:t>
            </a:fld>
            <a:r>
              <a:rPr lang="en-US"/>
              <a:t> of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t>Page </a:t>
            </a:r>
            <a:fld id="{01C6D8B8-56F6-4FDE-856F-78D9A7BB30FA}" type="slidenum">
              <a:rPr lang="en-US"/>
              <a:pPr>
                <a:defRPr/>
              </a:pPr>
              <a:t>‹#›</a:t>
            </a:fld>
            <a:r>
              <a:rPr lang="en-US"/>
              <a:t> of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6" name="Picture 15" descr="SEC-Powerpoint-2012 Title Slide-v10a.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7"/>
          <p:cNvSpPr>
            <a:spLocks noGrp="1" noChangeArrowheads="1"/>
          </p:cNvSpPr>
          <p:nvPr>
            <p:ph type="sldNum" sz="quarter" idx="10"/>
          </p:nvPr>
        </p:nvSpPr>
        <p:spPr>
          <a:xfrm>
            <a:off x="7543800" y="6629400"/>
            <a:ext cx="1498600" cy="228600"/>
          </a:xfrm>
          <a:ln/>
        </p:spPr>
        <p:txBody>
          <a:bodyPr/>
          <a:lstStyle>
            <a:lvl1pPr>
              <a:defRPr/>
            </a:lvl1pPr>
          </a:lstStyle>
          <a:p>
            <a:pPr>
              <a:defRPr/>
            </a:pPr>
            <a:r>
              <a:rPr lang="en-US"/>
              <a:t>Page </a:t>
            </a:r>
            <a:fld id="{D167F9FF-7254-4325-8E83-273C6614334C}" type="slidenum">
              <a:rPr lang="en-US"/>
              <a:pPr>
                <a:defRPr/>
              </a:pPr>
              <a:t>‹#›</a:t>
            </a:fld>
            <a:r>
              <a:rPr lang="en-US"/>
              <a:t> of #</a:t>
            </a:r>
          </a:p>
        </p:txBody>
      </p:sp>
      <p:sp>
        <p:nvSpPr>
          <p:cNvPr id="7" name="Text Placeholder 6"/>
          <p:cNvSpPr>
            <a:spLocks noGrp="1"/>
          </p:cNvSpPr>
          <p:nvPr>
            <p:ph type="body" sz="quarter" idx="11" hasCustomPrompt="1"/>
          </p:nvPr>
        </p:nvSpPr>
        <p:spPr>
          <a:xfrm>
            <a:off x="2667000" y="4953000"/>
            <a:ext cx="6172200" cy="762000"/>
          </a:xfrm>
        </p:spPr>
        <p:txBody>
          <a:bodyPr/>
          <a:lstStyle>
            <a:lvl1pPr marL="342900" marR="0" indent="-342900" algn="ctr" defTabSz="914400" rtl="0" eaLnBrk="1" fontAlgn="base" latinLnBrk="0" hangingPunct="1">
              <a:lnSpc>
                <a:spcPct val="100000"/>
              </a:lnSpc>
              <a:spcBef>
                <a:spcPct val="20000"/>
              </a:spcBef>
              <a:spcAft>
                <a:spcPct val="0"/>
              </a:spcAft>
              <a:buClrTx/>
              <a:buSzTx/>
              <a:buFontTx/>
              <a:buNone/>
              <a:tabLst/>
              <a:defRPr b="1" baseline="0">
                <a:solidFill>
                  <a:schemeClr val="tx1"/>
                </a:solidFill>
                <a:latin typeface="Arial"/>
                <a:cs typeface="Arial"/>
              </a:defRPr>
            </a:lvl1pPr>
          </a:lstStyle>
          <a:p>
            <a:pPr lvl="0"/>
            <a:r>
              <a:rPr lang="en-US" dirty="0" smtClean="0"/>
              <a:t>Presentation Title </a:t>
            </a:r>
          </a:p>
          <a:p>
            <a:pPr lvl="0"/>
            <a:r>
              <a:rPr lang="en-US" dirty="0" smtClean="0"/>
              <a:t>32-pt Arial Bold, Centered</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dirty="0" smtClean="0"/>
          </a:p>
        </p:txBody>
      </p:sp>
      <p:sp>
        <p:nvSpPr>
          <p:cNvPr id="8" name="Title 7"/>
          <p:cNvSpPr>
            <a:spLocks noGrp="1"/>
          </p:cNvSpPr>
          <p:nvPr>
            <p:ph type="title" hasCustomPrompt="1"/>
          </p:nvPr>
        </p:nvSpPr>
        <p:spPr>
          <a:xfrm>
            <a:off x="2667000" y="6096000"/>
            <a:ext cx="6172200" cy="685800"/>
          </a:xfrm>
        </p:spPr>
        <p:txBody>
          <a:bodyPr/>
          <a:lstStyle>
            <a:lvl1pPr algn="ctr">
              <a:defRPr sz="2000" b="1">
                <a:solidFill>
                  <a:srgbClr val="000000"/>
                </a:solidFill>
                <a:latin typeface="Arial"/>
                <a:cs typeface="Arial"/>
              </a:defRPr>
            </a:lvl1pPr>
          </a:lstStyle>
          <a:p>
            <a:r>
              <a:rPr lang="en-US" dirty="0" smtClean="0"/>
              <a:t>Presenter Name 20-point Arial Bold, Centered</a:t>
            </a:r>
            <a:endParaRPr lang="en-US" dirty="0"/>
          </a:p>
        </p:txBody>
      </p:sp>
      <p:pic>
        <p:nvPicPr>
          <p:cNvPr id="6" name="Picture 9" descr="taglineblue.jpg"/>
          <p:cNvPicPr>
            <a:picLocks noChangeAspect="1"/>
          </p:cNvPicPr>
          <p:nvPr userDrawn="1"/>
        </p:nvPicPr>
        <p:blipFill>
          <a:blip r:embed="rId3" cstate="print"/>
          <a:srcRect/>
          <a:stretch>
            <a:fillRect/>
          </a:stretch>
        </p:blipFill>
        <p:spPr bwMode="auto">
          <a:xfrm>
            <a:off x="735013" y="6192838"/>
            <a:ext cx="1423987" cy="366712"/>
          </a:xfrm>
          <a:prstGeom prst="rect">
            <a:avLst/>
          </a:prstGeom>
          <a:noFill/>
          <a:ln w="9525">
            <a:noFill/>
            <a:miter lim="800000"/>
            <a:headEnd/>
            <a:tailEnd/>
          </a:ln>
        </p:spPr>
      </p:pic>
      <p:pic>
        <p:nvPicPr>
          <p:cNvPr id="9" name="Picture 10" descr="Army logo_black low res.jpg"/>
          <p:cNvPicPr>
            <a:picLocks/>
          </p:cNvPicPr>
          <p:nvPr userDrawn="1"/>
        </p:nvPicPr>
        <p:blipFill>
          <a:blip r:embed="rId4" cstate="print"/>
          <a:srcRect/>
          <a:stretch>
            <a:fillRect/>
          </a:stretch>
        </p:blipFill>
        <p:spPr bwMode="auto">
          <a:xfrm>
            <a:off x="277813" y="6172200"/>
            <a:ext cx="295102" cy="36512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46063" y="1588"/>
            <a:ext cx="8897937" cy="174625"/>
          </a:xfrm>
          <a:prstGeom prst="rect">
            <a:avLst/>
          </a:prstGeom>
          <a:solidFill>
            <a:srgbClr val="B50303"/>
          </a:solidFill>
          <a:ln w="9525">
            <a:noFill/>
            <a:miter lim="800000"/>
            <a:headEnd/>
            <a:tailEnd/>
          </a:ln>
          <a:effectLst/>
        </p:spPr>
        <p:txBody>
          <a:bodyPr wrap="none" anchor="ctr"/>
          <a:lstStyle/>
          <a:p>
            <a:pPr>
              <a:defRPr/>
            </a:pPr>
            <a:endParaRPr lang="en-US"/>
          </a:p>
        </p:txBody>
      </p:sp>
      <p:sp>
        <p:nvSpPr>
          <p:cNvPr id="4100" name="Rectangle 4"/>
          <p:cNvSpPr>
            <a:spLocks noChangeArrowheads="1"/>
          </p:cNvSpPr>
          <p:nvPr/>
        </p:nvSpPr>
        <p:spPr bwMode="auto">
          <a:xfrm>
            <a:off x="-9525" y="0"/>
            <a:ext cx="182563" cy="185738"/>
          </a:xfrm>
          <a:prstGeom prst="rect">
            <a:avLst/>
          </a:prstGeom>
          <a:solidFill>
            <a:srgbClr val="969696"/>
          </a:solidFill>
          <a:ln w="9525">
            <a:noFill/>
            <a:miter lim="800000"/>
            <a:headEnd/>
            <a:tailEnd/>
          </a:ln>
          <a:effectLst/>
        </p:spPr>
        <p:txBody>
          <a:bodyPr wrap="none" anchor="ctr"/>
          <a:lstStyle/>
          <a:p>
            <a:pPr>
              <a:defRPr/>
            </a:pPr>
            <a:endParaRPr lang="en-US"/>
          </a:p>
        </p:txBody>
      </p:sp>
      <p:sp>
        <p:nvSpPr>
          <p:cNvPr id="1028" name="Rectangle 5"/>
          <p:cNvSpPr>
            <a:spLocks noGrp="1" noChangeArrowheads="1"/>
          </p:cNvSpPr>
          <p:nvPr>
            <p:ph type="title"/>
          </p:nvPr>
        </p:nvSpPr>
        <p:spPr bwMode="auto">
          <a:xfrm>
            <a:off x="1295400" y="457200"/>
            <a:ext cx="7391400"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6"/>
          <p:cNvSpPr>
            <a:spLocks noGrp="1" noChangeArrowheads="1"/>
          </p:cNvSpPr>
          <p:nvPr>
            <p:ph type="body" idx="1"/>
          </p:nvPr>
        </p:nvSpPr>
        <p:spPr bwMode="auto">
          <a:xfrm>
            <a:off x="457200" y="1447800"/>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3" name="Rectangle 7"/>
          <p:cNvSpPr>
            <a:spLocks noGrp="1" noChangeArrowheads="1"/>
          </p:cNvSpPr>
          <p:nvPr>
            <p:ph type="sldNum" sz="quarter" idx="4"/>
          </p:nvPr>
        </p:nvSpPr>
        <p:spPr bwMode="auto">
          <a:xfrm>
            <a:off x="6908800" y="6626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pPr>
              <a:defRPr/>
            </a:pPr>
            <a:r>
              <a:rPr lang="en-US"/>
              <a:t>Page </a:t>
            </a:r>
            <a:fld id="{4CC8FFBF-17A9-4D1C-A762-B96182FE22B0}" type="slidenum">
              <a:rPr lang="en-US"/>
              <a:pPr>
                <a:defRPr/>
              </a:pPr>
              <a:t>‹#›</a:t>
            </a:fld>
            <a:r>
              <a:rPr lang="en-US"/>
              <a:t> of #</a:t>
            </a:r>
          </a:p>
        </p:txBody>
      </p:sp>
      <p:pic>
        <p:nvPicPr>
          <p:cNvPr id="1031" name="Picture 12" descr="SEC logo_lowres.jpg"/>
          <p:cNvPicPr>
            <a:picLocks noChangeAspect="1"/>
          </p:cNvPicPr>
          <p:nvPr/>
        </p:nvPicPr>
        <p:blipFill>
          <a:blip r:embed="rId9" cstate="print"/>
          <a:stretch>
            <a:fillRect/>
          </a:stretch>
        </p:blipFill>
        <p:spPr bwMode="auto">
          <a:xfrm>
            <a:off x="141287" y="333375"/>
            <a:ext cx="914400" cy="914400"/>
          </a:xfrm>
          <a:prstGeom prst="rect">
            <a:avLst/>
          </a:prstGeom>
          <a:noFill/>
          <a:ln w="9525">
            <a:noFill/>
            <a:miter lim="800000"/>
            <a:headEnd/>
            <a:tailEnd/>
          </a:ln>
        </p:spPr>
      </p:pic>
      <p:pic>
        <p:nvPicPr>
          <p:cNvPr id="1032" name="Picture 9" descr="taglineblue.jpg"/>
          <p:cNvPicPr>
            <a:picLocks noChangeAspect="1"/>
          </p:cNvPicPr>
          <p:nvPr/>
        </p:nvPicPr>
        <p:blipFill>
          <a:blip r:embed="rId10" cstate="print"/>
          <a:srcRect/>
          <a:stretch>
            <a:fillRect/>
          </a:stretch>
        </p:blipFill>
        <p:spPr bwMode="auto">
          <a:xfrm>
            <a:off x="588963" y="6192838"/>
            <a:ext cx="1423987" cy="366712"/>
          </a:xfrm>
          <a:prstGeom prst="rect">
            <a:avLst/>
          </a:prstGeom>
          <a:noFill/>
          <a:ln w="9525">
            <a:noFill/>
            <a:miter lim="800000"/>
            <a:headEnd/>
            <a:tailEnd/>
          </a:ln>
        </p:spPr>
      </p:pic>
      <p:pic>
        <p:nvPicPr>
          <p:cNvPr id="1033" name="Picture 10" descr="Army logo_black low res.jpg"/>
          <p:cNvPicPr>
            <a:picLocks noChangeAspect="1"/>
          </p:cNvPicPr>
          <p:nvPr/>
        </p:nvPicPr>
        <p:blipFill>
          <a:blip r:embed="rId11" cstate="print"/>
          <a:srcRect/>
          <a:stretch>
            <a:fillRect/>
          </a:stretch>
        </p:blipFill>
        <p:spPr bwMode="auto">
          <a:xfrm>
            <a:off x="228600" y="6172200"/>
            <a:ext cx="296863"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0" r:id="rId2"/>
    <p:sldLayoutId id="2147483653" r:id="rId3"/>
    <p:sldLayoutId id="2147483654" r:id="rId4"/>
    <p:sldLayoutId id="2147483655" r:id="rId5"/>
    <p:sldLayoutId id="2147483656" r:id="rId6"/>
    <p:sldLayoutId id="2147483657" r:id="rId7"/>
  </p:sldLayoutIdLst>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Narrow" pitchFamily="34" charset="0"/>
        </a:defRPr>
      </a:lvl2pPr>
      <a:lvl3pPr algn="ctr" rtl="0" eaLnBrk="1" fontAlgn="base" hangingPunct="1">
        <a:spcBef>
          <a:spcPct val="0"/>
        </a:spcBef>
        <a:spcAft>
          <a:spcPct val="0"/>
        </a:spcAft>
        <a:defRPr sz="3200" b="1">
          <a:solidFill>
            <a:schemeClr val="accent2"/>
          </a:solidFill>
          <a:latin typeface="Arial Narrow" pitchFamily="34" charset="0"/>
        </a:defRPr>
      </a:lvl3pPr>
      <a:lvl4pPr algn="ctr" rtl="0" eaLnBrk="1" fontAlgn="base" hangingPunct="1">
        <a:spcBef>
          <a:spcPct val="0"/>
        </a:spcBef>
        <a:spcAft>
          <a:spcPct val="0"/>
        </a:spcAft>
        <a:defRPr sz="3200" b="1">
          <a:solidFill>
            <a:schemeClr val="accent2"/>
          </a:solidFill>
          <a:latin typeface="Arial Narrow" pitchFamily="34" charset="0"/>
        </a:defRPr>
      </a:lvl4pPr>
      <a:lvl5pPr algn="ctr" rtl="0" eaLnBrk="1" fontAlgn="base" hangingPunct="1">
        <a:spcBef>
          <a:spcPct val="0"/>
        </a:spcBef>
        <a:spcAft>
          <a:spcPct val="0"/>
        </a:spcAft>
        <a:defRPr sz="3200" b="1">
          <a:solidFill>
            <a:schemeClr val="accent2"/>
          </a:solidFill>
          <a:latin typeface="Arial Narrow" pitchFamily="34" charset="0"/>
        </a:defRPr>
      </a:lvl5pPr>
      <a:lvl6pPr marL="457200" algn="ctr" rtl="0" eaLnBrk="1" fontAlgn="base" hangingPunct="1">
        <a:spcBef>
          <a:spcPct val="0"/>
        </a:spcBef>
        <a:spcAft>
          <a:spcPct val="0"/>
        </a:spcAft>
        <a:defRPr sz="3200" b="1">
          <a:solidFill>
            <a:schemeClr val="accent2"/>
          </a:solidFill>
          <a:latin typeface="Arial Narrow" pitchFamily="34" charset="0"/>
        </a:defRPr>
      </a:lvl6pPr>
      <a:lvl7pPr marL="914400" algn="ctr" rtl="0" eaLnBrk="1" fontAlgn="base" hangingPunct="1">
        <a:spcBef>
          <a:spcPct val="0"/>
        </a:spcBef>
        <a:spcAft>
          <a:spcPct val="0"/>
        </a:spcAft>
        <a:defRPr sz="3200" b="1">
          <a:solidFill>
            <a:schemeClr val="accent2"/>
          </a:solidFill>
          <a:latin typeface="Arial Narrow" pitchFamily="34" charset="0"/>
        </a:defRPr>
      </a:lvl7pPr>
      <a:lvl8pPr marL="1371600" algn="ctr" rtl="0" eaLnBrk="1" fontAlgn="base" hangingPunct="1">
        <a:spcBef>
          <a:spcPct val="0"/>
        </a:spcBef>
        <a:spcAft>
          <a:spcPct val="0"/>
        </a:spcAft>
        <a:defRPr sz="3200" b="1">
          <a:solidFill>
            <a:schemeClr val="accent2"/>
          </a:solidFill>
          <a:latin typeface="Arial Narrow" pitchFamily="34" charset="0"/>
        </a:defRPr>
      </a:lvl8pPr>
      <a:lvl9pPr marL="1828800" algn="ctr" rtl="0" eaLnBrk="1" fontAlgn="base" hangingPunct="1">
        <a:spcBef>
          <a:spcPct val="0"/>
        </a:spcBef>
        <a:spcAft>
          <a:spcPct val="0"/>
        </a:spcAft>
        <a:defRPr sz="32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sz="3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2"/>
          </a:solidFill>
          <a:latin typeface="+mn-lt"/>
        </a:defRPr>
      </a:lvl2pPr>
      <a:lvl3pPr marL="1143000" indent="-228600" algn="l" rtl="0" eaLnBrk="1" fontAlgn="base" hangingPunct="1">
        <a:spcBef>
          <a:spcPct val="20000"/>
        </a:spcBef>
        <a:spcAft>
          <a:spcPct val="0"/>
        </a:spcAft>
        <a:buChar char="•"/>
        <a:defRPr sz="2400">
          <a:solidFill>
            <a:schemeClr val="accent2"/>
          </a:solidFill>
          <a:latin typeface="+mn-lt"/>
        </a:defRPr>
      </a:lvl3pPr>
      <a:lvl4pPr marL="1600200" indent="-228600" algn="l" rtl="0" eaLnBrk="1" fontAlgn="base" hangingPunct="1">
        <a:spcBef>
          <a:spcPct val="20000"/>
        </a:spcBef>
        <a:spcAft>
          <a:spcPct val="0"/>
        </a:spcAft>
        <a:buChar char="–"/>
        <a:defRPr sz="2000">
          <a:solidFill>
            <a:schemeClr val="accent2"/>
          </a:solidFill>
          <a:latin typeface="+mn-lt"/>
        </a:defRPr>
      </a:lvl4pPr>
      <a:lvl5pPr marL="2057400" indent="-228600" algn="l" rtl="0" eaLnBrk="1" fontAlgn="base" hangingPunct="1">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avin.k.ponnuri@mail.mi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forge.mil/sf/projects/common_data_services_framework" TargetMode="External"/><Relationship Id="rId2" Type="http://schemas.openxmlformats.org/officeDocument/2006/relationships/hyperlink" Target="http://www.sec.army.mi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0" y="4953000"/>
            <a:ext cx="6477000" cy="1295400"/>
          </a:xfrm>
        </p:spPr>
        <p:txBody>
          <a:bodyPr/>
          <a:lstStyle/>
          <a:p>
            <a:pPr algn="ctr"/>
            <a:r>
              <a:rPr lang="en-US" dirty="0" smtClean="0"/>
              <a:t>Common Data Services Framework</a:t>
            </a:r>
          </a:p>
          <a:p>
            <a:pPr lvl="0" algn="ctr">
              <a:defRPr/>
            </a:pPr>
            <a:endParaRPr lang="en-US" dirty="0" smtClean="0"/>
          </a:p>
        </p:txBody>
      </p:sp>
      <p:sp>
        <p:nvSpPr>
          <p:cNvPr id="3" name="Title 2"/>
          <p:cNvSpPr>
            <a:spLocks noGrp="1"/>
          </p:cNvSpPr>
          <p:nvPr>
            <p:ph type="title"/>
          </p:nvPr>
        </p:nvSpPr>
        <p:spPr>
          <a:xfrm>
            <a:off x="1981200" y="6096000"/>
            <a:ext cx="7086600" cy="762000"/>
          </a:xfrm>
        </p:spPr>
        <p:txBody>
          <a:bodyPr/>
          <a:lstStyle/>
          <a:p>
            <a:pPr algn="ctr"/>
            <a:r>
              <a:rPr lang="en-US" b="1" dirty="0" smtClean="0"/>
              <a:t>Pravin Ponnuri  </a:t>
            </a:r>
            <a:r>
              <a:rPr lang="en-US" b="1" dirty="0" smtClean="0">
                <a:hlinkClick r:id="rId2"/>
              </a:rPr>
              <a:t>pravin.k.ponnuri.civ@mail.mil</a:t>
            </a:r>
            <a:r>
              <a:rPr lang="en-US" b="1"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348606" y="2438400"/>
            <a:ext cx="4795394" cy="283845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CDSF-AG Provides Light weight </a:t>
            </a:r>
            <a:r>
              <a:rPr lang="en-US" dirty="0" err="1" smtClean="0"/>
              <a:t>Pubsub</a:t>
            </a:r>
            <a:endParaRPr lang="en-US" dirty="0"/>
          </a:p>
        </p:txBody>
      </p:sp>
      <p:sp>
        <p:nvSpPr>
          <p:cNvPr id="7" name="Content Placeholder 6"/>
          <p:cNvSpPr>
            <a:spLocks noGrp="1"/>
          </p:cNvSpPr>
          <p:nvPr>
            <p:ph sz="half" idx="1"/>
          </p:nvPr>
        </p:nvSpPr>
        <p:spPr/>
        <p:txBody>
          <a:bodyPr/>
          <a:lstStyle/>
          <a:p>
            <a:r>
              <a:rPr lang="en-US" sz="2400" dirty="0" smtClean="0"/>
              <a:t>WS-Notification light weight implementation </a:t>
            </a:r>
          </a:p>
          <a:p>
            <a:r>
              <a:rPr lang="en-US" sz="2400" dirty="0" smtClean="0"/>
              <a:t>Java and C#</a:t>
            </a:r>
          </a:p>
          <a:p>
            <a:r>
              <a:rPr lang="en-US" sz="2400" dirty="0" smtClean="0"/>
              <a:t>No ESB or middleware required - optional</a:t>
            </a:r>
          </a:p>
          <a:p>
            <a:r>
              <a:rPr lang="en-US" sz="2400" dirty="0" smtClean="0"/>
              <a:t>Full spec implementation</a:t>
            </a:r>
          </a:p>
          <a:p>
            <a:pPr lvl="1"/>
            <a:r>
              <a:rPr lang="en-US" sz="2000" dirty="0" smtClean="0"/>
              <a:t>Push style notification</a:t>
            </a:r>
          </a:p>
          <a:p>
            <a:pPr lvl="1"/>
            <a:r>
              <a:rPr lang="en-US" sz="2000" dirty="0" smtClean="0"/>
              <a:t>Pull style notification</a:t>
            </a:r>
          </a:p>
          <a:p>
            <a:r>
              <a:rPr lang="en-US" sz="2400" dirty="0" smtClean="0"/>
              <a:t>Full control over complete message and subscription state</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CDSF-AG </a:t>
            </a:r>
            <a:r>
              <a:rPr lang="en-US" dirty="0" err="1" smtClean="0"/>
              <a:t>vs</a:t>
            </a:r>
            <a:r>
              <a:rPr lang="en-US" dirty="0" smtClean="0"/>
              <a:t> other commercial products</a:t>
            </a:r>
            <a:endParaRPr lang="en-US" dirty="0"/>
          </a:p>
        </p:txBody>
      </p:sp>
      <p:sp>
        <p:nvSpPr>
          <p:cNvPr id="3" name="Content Placeholder 2"/>
          <p:cNvSpPr>
            <a:spLocks noGrp="1"/>
          </p:cNvSpPr>
          <p:nvPr>
            <p:ph idx="1"/>
          </p:nvPr>
        </p:nvSpPr>
        <p:spPr/>
        <p:txBody>
          <a:bodyPr/>
          <a:lstStyle/>
          <a:p>
            <a:r>
              <a:rPr lang="en-US" sz="2400" dirty="0" smtClean="0"/>
              <a:t>Why would I choose CDSF-AG over other generator products such as </a:t>
            </a:r>
            <a:r>
              <a:rPr lang="en-US" sz="2400" i="1" dirty="0" smtClean="0"/>
              <a:t>wsdl2java</a:t>
            </a:r>
            <a:r>
              <a:rPr lang="en-US" sz="2400" dirty="0" smtClean="0"/>
              <a:t> ? </a:t>
            </a:r>
          </a:p>
          <a:p>
            <a:pPr lvl="1"/>
            <a:r>
              <a:rPr lang="en-US" sz="2000" dirty="0" smtClean="0"/>
              <a:t>CDSF-AG assists in creating web services consistent with Army and </a:t>
            </a:r>
            <a:r>
              <a:rPr lang="en-US" sz="2000" dirty="0" err="1" smtClean="0"/>
              <a:t>DoD</a:t>
            </a:r>
            <a:r>
              <a:rPr lang="en-US" sz="2000" dirty="0" smtClean="0"/>
              <a:t> standards, such as DSL-A, </a:t>
            </a:r>
            <a:r>
              <a:rPr lang="en-US" sz="2000" dirty="0" err="1" smtClean="0"/>
              <a:t>UCore</a:t>
            </a:r>
            <a:r>
              <a:rPr lang="en-US" sz="2000" dirty="0" smtClean="0"/>
              <a:t>, and CDR</a:t>
            </a:r>
          </a:p>
          <a:p>
            <a:pPr lvl="1"/>
            <a:r>
              <a:rPr lang="en-US" sz="2000" dirty="0" smtClean="0"/>
              <a:t>CDSF-AG provides automated WSDL and Schema creation from an interactive data driven wizard, ensuring service definitions remain consistent  and error free</a:t>
            </a:r>
          </a:p>
          <a:p>
            <a:pPr lvl="1"/>
            <a:r>
              <a:rPr lang="en-US" sz="2000" dirty="0" smtClean="0"/>
              <a:t>CDSF-AG provides end to end development environment generation, decreasing time to start off a new service development project</a:t>
            </a:r>
          </a:p>
          <a:p>
            <a:pPr lvl="1"/>
            <a:r>
              <a:rPr lang="en-US" sz="2000" dirty="0" smtClean="0"/>
              <a:t>CDSF-AG provides the framework choices and integration, pre-packaged and pre-configured to reduce service selection and evaluation, ensuring implementation standards are portable (e.g. same code can use different service frameworks)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CDSF – Compliance Test Kit (CTK)</a:t>
            </a:r>
            <a:endParaRPr lang="en-US" dirty="0"/>
          </a:p>
        </p:txBody>
      </p:sp>
      <p:sp>
        <p:nvSpPr>
          <p:cNvPr id="3" name="Content Placeholder 2"/>
          <p:cNvSpPr>
            <a:spLocks noGrp="1"/>
          </p:cNvSpPr>
          <p:nvPr>
            <p:ph idx="1"/>
          </p:nvPr>
        </p:nvSpPr>
        <p:spPr/>
        <p:txBody>
          <a:bodyPr/>
          <a:lstStyle/>
          <a:p>
            <a:r>
              <a:rPr lang="en-US" dirty="0" smtClean="0"/>
              <a:t>CDSF-Compliance Test Kit (CTK) provides users with an easy way to validate WSDLs and XML schemas against various Army and </a:t>
            </a:r>
            <a:r>
              <a:rPr lang="en-US" dirty="0" err="1" smtClean="0"/>
              <a:t>DoD</a:t>
            </a:r>
            <a:r>
              <a:rPr lang="en-US" dirty="0" smtClean="0"/>
              <a:t> specifications to ensure compliance.  It also provide an </a:t>
            </a:r>
            <a:r>
              <a:rPr lang="en-US" dirty="0" smtClean="0"/>
              <a:t>easy to read </a:t>
            </a:r>
            <a:r>
              <a:rPr lang="en-US" dirty="0" smtClean="0"/>
              <a:t>non-compliance report with recommended corrective actions.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381000"/>
            <a:ext cx="7391400" cy="457199"/>
          </a:xfrm>
        </p:spPr>
        <p:txBody>
          <a:bodyPr/>
          <a:lstStyle/>
          <a:p>
            <a:r>
              <a:rPr lang="en-US" dirty="0" smtClean="0"/>
              <a:t>CDSF-CTK GUI</a:t>
            </a:r>
            <a:endParaRPr lang="en-US" dirty="0"/>
          </a:p>
        </p:txBody>
      </p:sp>
      <p:pic>
        <p:nvPicPr>
          <p:cNvPr id="6" name="Content Placeholder 5"/>
          <p:cNvPicPr>
            <a:picLocks noGrp="1"/>
          </p:cNvPicPr>
          <p:nvPr>
            <p:ph idx="1"/>
          </p:nvPr>
        </p:nvPicPr>
        <p:blipFill>
          <a:blip r:embed="rId2" cstate="print"/>
          <a:stretch>
            <a:fillRect/>
          </a:stretch>
        </p:blipFill>
        <p:spPr>
          <a:xfrm>
            <a:off x="2438400" y="990600"/>
            <a:ext cx="4800600" cy="5334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457201"/>
            <a:ext cx="7391400" cy="457199"/>
          </a:xfrm>
        </p:spPr>
        <p:txBody>
          <a:bodyPr/>
          <a:lstStyle/>
          <a:p>
            <a:r>
              <a:rPr lang="en-US" dirty="0" smtClean="0"/>
              <a:t>CDSF-CTK Report</a:t>
            </a:r>
            <a:endParaRPr lang="en-US" dirty="0"/>
          </a:p>
        </p:txBody>
      </p:sp>
      <p:pic>
        <p:nvPicPr>
          <p:cNvPr id="6" name="Content Placeholder 5"/>
          <p:cNvPicPr>
            <a:picLocks noGrp="1"/>
          </p:cNvPicPr>
          <p:nvPr>
            <p:ph idx="1"/>
          </p:nvPr>
        </p:nvPicPr>
        <p:blipFill>
          <a:blip r:embed="rId2" cstate="print"/>
          <a:stretch>
            <a:fillRect/>
          </a:stretch>
        </p:blipFill>
        <p:spPr>
          <a:xfrm>
            <a:off x="533400" y="1215560"/>
            <a:ext cx="8229600" cy="48804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CDSF- Security Proxy (SP)</a:t>
            </a:r>
            <a:endParaRPr lang="en-US" dirty="0"/>
          </a:p>
        </p:txBody>
      </p:sp>
      <p:sp>
        <p:nvSpPr>
          <p:cNvPr id="5" name="Content Placeholder 4"/>
          <p:cNvSpPr>
            <a:spLocks noGrp="1"/>
          </p:cNvSpPr>
          <p:nvPr>
            <p:ph idx="1"/>
          </p:nvPr>
        </p:nvSpPr>
        <p:spPr/>
        <p:txBody>
          <a:bodyPr/>
          <a:lstStyle/>
          <a:p>
            <a:pPr marL="0" indent="0">
              <a:buNone/>
            </a:pPr>
            <a:r>
              <a:rPr lang="en-US" dirty="0" smtClean="0"/>
              <a:t>CDSF Security Proxy provides a security layer over existing unsecure web services enabling them to communicate with other secure web services by stripping the security layer from incoming messages and adding a security layer to outgoing messages.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7300"/>
            <a:ext cx="8229600" cy="4914900"/>
          </a:xfrm>
        </p:spPr>
        <p:txBody>
          <a:bodyPr/>
          <a:lstStyle/>
          <a:p>
            <a:pPr>
              <a:spcBef>
                <a:spcPts val="0"/>
              </a:spcBef>
              <a:spcAft>
                <a:spcPts val="600"/>
              </a:spcAft>
            </a:pPr>
            <a:r>
              <a:rPr lang="en-US" sz="2400" dirty="0" smtClean="0"/>
              <a:t>Provides GOTS software products, e.g. CDSF-AG, CDSF-CTK, </a:t>
            </a:r>
            <a:r>
              <a:rPr lang="en-US" sz="2400" dirty="0" smtClean="0"/>
              <a:t>CDSF-Proxy Service, Tactical Service Security System (TS3)</a:t>
            </a:r>
            <a:endParaRPr lang="en-US" sz="2400" dirty="0" smtClean="0"/>
          </a:p>
          <a:p>
            <a:pPr>
              <a:spcBef>
                <a:spcPts val="0"/>
              </a:spcBef>
              <a:spcAft>
                <a:spcPts val="600"/>
              </a:spcAft>
            </a:pPr>
            <a:r>
              <a:rPr lang="en-US" sz="2400" dirty="0" smtClean="0"/>
              <a:t>Eases the </a:t>
            </a:r>
            <a:r>
              <a:rPr lang="en-US" sz="2400" dirty="0"/>
              <a:t>migration </a:t>
            </a:r>
            <a:r>
              <a:rPr lang="en-US" sz="2400" dirty="0" smtClean="0"/>
              <a:t>to net-centricity by using best of breed open source and commercial technology</a:t>
            </a:r>
          </a:p>
          <a:p>
            <a:pPr>
              <a:spcBef>
                <a:spcPts val="0"/>
              </a:spcBef>
              <a:spcAft>
                <a:spcPts val="600"/>
              </a:spcAft>
            </a:pPr>
            <a:r>
              <a:rPr lang="en-US" sz="2400" dirty="0" smtClean="0"/>
              <a:t>Accelerates the net-centric implementation of Army, DoD </a:t>
            </a:r>
            <a:r>
              <a:rPr lang="en-US" sz="2400" dirty="0"/>
              <a:t>and </a:t>
            </a:r>
            <a:r>
              <a:rPr lang="en-US" sz="2400" dirty="0" smtClean="0"/>
              <a:t>other Government standards</a:t>
            </a:r>
          </a:p>
          <a:p>
            <a:pPr>
              <a:spcBef>
                <a:spcPts val="0"/>
              </a:spcBef>
              <a:spcAft>
                <a:spcPts val="600"/>
              </a:spcAft>
            </a:pPr>
            <a:r>
              <a:rPr lang="en-US" sz="2400" dirty="0" smtClean="0"/>
              <a:t>Ensures </a:t>
            </a:r>
            <a:r>
              <a:rPr lang="en-US" sz="2400" dirty="0" err="1" smtClean="0"/>
              <a:t>DoD</a:t>
            </a:r>
            <a:r>
              <a:rPr lang="en-US" sz="2400" dirty="0" smtClean="0"/>
              <a:t> security</a:t>
            </a:r>
            <a:r>
              <a:rPr lang="en-US" sz="2400" dirty="0"/>
              <a:t> </a:t>
            </a:r>
            <a:r>
              <a:rPr lang="en-US" sz="2400" dirty="0" smtClean="0"/>
              <a:t>with configurable security solutions</a:t>
            </a:r>
            <a:endParaRPr lang="en-US" sz="2400" dirty="0"/>
          </a:p>
          <a:p>
            <a:pPr>
              <a:spcBef>
                <a:spcPts val="0"/>
              </a:spcBef>
              <a:spcAft>
                <a:spcPts val="600"/>
              </a:spcAft>
            </a:pPr>
            <a:r>
              <a:rPr lang="en-US" sz="2400" dirty="0" smtClean="0"/>
              <a:t>Saves time and money by reducing the data service </a:t>
            </a:r>
            <a:r>
              <a:rPr lang="en-US" sz="2400" dirty="0"/>
              <a:t>development time from weeks to days or </a:t>
            </a:r>
            <a:r>
              <a:rPr lang="en-US" sz="2400" dirty="0" smtClean="0"/>
              <a:t>hours</a:t>
            </a:r>
            <a:endParaRPr lang="en-US" sz="2400" dirty="0"/>
          </a:p>
          <a:p>
            <a:endParaRPr lang="en-US" sz="2400" dirty="0"/>
          </a:p>
        </p:txBody>
      </p:sp>
      <p:sp>
        <p:nvSpPr>
          <p:cNvPr id="5" name="Title 1"/>
          <p:cNvSpPr>
            <a:spLocks noGrp="1"/>
          </p:cNvSpPr>
          <p:nvPr>
            <p:ph type="title"/>
          </p:nvPr>
        </p:nvSpPr>
        <p:spPr>
          <a:xfrm>
            <a:off x="1066800" y="295275"/>
            <a:ext cx="7696200" cy="784225"/>
          </a:xfrm>
        </p:spPr>
        <p:txBody>
          <a:bodyPr/>
          <a:lstStyle/>
          <a:p>
            <a:r>
              <a:rPr lang="en-US" dirty="0" smtClean="0"/>
              <a:t>What are the other benefits of using CDSF? </a:t>
            </a:r>
            <a:endParaRPr lang="en-US" dirty="0"/>
          </a:p>
        </p:txBody>
      </p:sp>
    </p:spTree>
    <p:extLst>
      <p:ext uri="{BB962C8B-B14F-4D97-AF65-F5344CB8AC3E}">
        <p14:creationId xmlns="" xmlns:p14="http://schemas.microsoft.com/office/powerpoint/2010/main" val="1112664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Clients using CDSF</a:t>
            </a:r>
            <a:endParaRPr lang="en-US" dirty="0"/>
          </a:p>
        </p:txBody>
      </p:sp>
      <p:sp>
        <p:nvSpPr>
          <p:cNvPr id="3" name="Content Placeholder 2"/>
          <p:cNvSpPr>
            <a:spLocks noGrp="1"/>
          </p:cNvSpPr>
          <p:nvPr>
            <p:ph sz="half" idx="2"/>
          </p:nvPr>
        </p:nvSpPr>
        <p:spPr>
          <a:xfrm>
            <a:off x="457200" y="990600"/>
            <a:ext cx="4040188" cy="5867400"/>
          </a:xfrm>
        </p:spPr>
        <p:txBody>
          <a:bodyPr/>
          <a:lstStyle/>
          <a:p>
            <a:pPr marL="0" indent="0">
              <a:spcBef>
                <a:spcPts val="0"/>
              </a:spcBef>
              <a:spcAft>
                <a:spcPts val="600"/>
              </a:spcAft>
              <a:buNone/>
            </a:pPr>
            <a:endParaRPr lang="en-US" sz="2000" dirty="0" smtClean="0"/>
          </a:p>
          <a:p>
            <a:pPr>
              <a:spcBef>
                <a:spcPts val="0"/>
              </a:spcBef>
              <a:spcAft>
                <a:spcPts val="600"/>
              </a:spcAft>
            </a:pPr>
            <a:r>
              <a:rPr lang="en-US" sz="2000" dirty="0" smtClean="0"/>
              <a:t>U.S. Army Public Health Command (USAPHC) </a:t>
            </a:r>
          </a:p>
          <a:p>
            <a:pPr>
              <a:spcBef>
                <a:spcPts val="0"/>
              </a:spcBef>
              <a:spcAft>
                <a:spcPts val="600"/>
              </a:spcAft>
            </a:pPr>
            <a:r>
              <a:rPr lang="en-US" sz="2000" dirty="0" smtClean="0"/>
              <a:t>Medical Protection System (MEDPROS)</a:t>
            </a:r>
            <a:endParaRPr lang="en-US" sz="2000" i="1" dirty="0" smtClean="0"/>
          </a:p>
          <a:p>
            <a:pPr>
              <a:spcBef>
                <a:spcPts val="0"/>
              </a:spcBef>
              <a:spcAft>
                <a:spcPts val="600"/>
              </a:spcAft>
            </a:pPr>
            <a:r>
              <a:rPr lang="en-US" sz="2000" dirty="0" smtClean="0"/>
              <a:t>Condition </a:t>
            </a:r>
            <a:r>
              <a:rPr lang="en-US" sz="2000" dirty="0"/>
              <a:t>Based Maintenance Plus (CBM</a:t>
            </a:r>
            <a:r>
              <a:rPr lang="en-US" sz="2000" dirty="0" smtClean="0"/>
              <a:t>+)</a:t>
            </a:r>
            <a:endParaRPr lang="en-US" sz="2000" dirty="0"/>
          </a:p>
          <a:p>
            <a:pPr>
              <a:spcBef>
                <a:spcPts val="0"/>
              </a:spcBef>
              <a:spcAft>
                <a:spcPts val="600"/>
              </a:spcAft>
            </a:pPr>
            <a:r>
              <a:rPr lang="en-US" sz="2000" dirty="0" smtClean="0"/>
              <a:t>C2 </a:t>
            </a:r>
            <a:r>
              <a:rPr lang="en-US" sz="2000" dirty="0"/>
              <a:t>Data Sharing Pilot (DDS/PASS, JC3IEDM</a:t>
            </a:r>
            <a:r>
              <a:rPr lang="en-US" sz="2000" dirty="0" smtClean="0"/>
              <a:t>)</a:t>
            </a:r>
          </a:p>
          <a:p>
            <a:pPr>
              <a:spcBef>
                <a:spcPts val="0"/>
              </a:spcBef>
              <a:spcAft>
                <a:spcPts val="600"/>
              </a:spcAft>
            </a:pPr>
            <a:r>
              <a:rPr lang="en-US" sz="2000" dirty="0" smtClean="0"/>
              <a:t>Enterprise Management Decision Support (EMDS)</a:t>
            </a:r>
          </a:p>
          <a:p>
            <a:pPr lvl="1">
              <a:spcBef>
                <a:spcPts val="0"/>
              </a:spcBef>
              <a:spcAft>
                <a:spcPts val="600"/>
              </a:spcAft>
              <a:buNone/>
            </a:pPr>
            <a:endParaRPr lang="en-US" sz="1600" dirty="0"/>
          </a:p>
        </p:txBody>
      </p:sp>
      <p:sp>
        <p:nvSpPr>
          <p:cNvPr id="8" name="Content Placeholder 7"/>
          <p:cNvSpPr>
            <a:spLocks noGrp="1"/>
          </p:cNvSpPr>
          <p:nvPr>
            <p:ph sz="quarter" idx="4"/>
          </p:nvPr>
        </p:nvSpPr>
        <p:spPr>
          <a:xfrm>
            <a:off x="4645025" y="990600"/>
            <a:ext cx="4041775" cy="3951288"/>
          </a:xfrm>
        </p:spPr>
        <p:txBody>
          <a:bodyPr/>
          <a:lstStyle/>
          <a:p>
            <a:pPr marL="0" indent="0">
              <a:spcBef>
                <a:spcPts val="0"/>
              </a:spcBef>
              <a:spcAft>
                <a:spcPts val="600"/>
              </a:spcAft>
              <a:buNone/>
            </a:pPr>
            <a:endParaRPr lang="en-US" dirty="0" smtClean="0"/>
          </a:p>
          <a:p>
            <a:pPr>
              <a:spcBef>
                <a:spcPts val="0"/>
              </a:spcBef>
              <a:spcAft>
                <a:spcPts val="600"/>
              </a:spcAft>
            </a:pPr>
            <a:r>
              <a:rPr lang="en-US" sz="2000" dirty="0" smtClean="0"/>
              <a:t>Drug Alcohol Management Information System (DAMIS)</a:t>
            </a:r>
          </a:p>
          <a:p>
            <a:pPr>
              <a:spcBef>
                <a:spcPts val="0"/>
              </a:spcBef>
              <a:spcAft>
                <a:spcPts val="600"/>
              </a:spcAft>
            </a:pPr>
            <a:r>
              <a:rPr lang="en-US" sz="2000" dirty="0" smtClean="0"/>
              <a:t>Defense Causality Information Processing System (DCIPS)</a:t>
            </a:r>
          </a:p>
          <a:p>
            <a:pPr>
              <a:spcBef>
                <a:spcPts val="0"/>
              </a:spcBef>
              <a:spcAft>
                <a:spcPts val="600"/>
              </a:spcAft>
            </a:pPr>
            <a:r>
              <a:rPr lang="en-US" sz="2000" dirty="0" smtClean="0"/>
              <a:t>Army Human Resources Database (ITAPDB)</a:t>
            </a:r>
          </a:p>
          <a:p>
            <a:pPr>
              <a:spcBef>
                <a:spcPts val="0"/>
              </a:spcBef>
              <a:spcAft>
                <a:spcPts val="600"/>
              </a:spcAft>
            </a:pPr>
            <a:r>
              <a:rPr lang="en-US" sz="2000" dirty="0" smtClean="0"/>
              <a:t>Army Training Requirements and Resource System (ATRRS)</a:t>
            </a:r>
          </a:p>
          <a:p>
            <a:pPr>
              <a:spcBef>
                <a:spcPts val="0"/>
              </a:spcBef>
              <a:spcAft>
                <a:spcPts val="600"/>
              </a:spcAft>
            </a:pPr>
            <a:r>
              <a:rPr lang="en-US" sz="2000" dirty="0" smtClean="0"/>
              <a:t>Army Central Registry (ACR)</a:t>
            </a:r>
          </a:p>
          <a:p>
            <a:pPr>
              <a:spcBef>
                <a:spcPts val="0"/>
              </a:spcBef>
              <a:spcAft>
                <a:spcPts val="600"/>
              </a:spcAft>
            </a:pPr>
            <a:r>
              <a:rPr lang="en-US" sz="2000" dirty="0" smtClean="0"/>
              <a:t>Army Centralized Operations Police Suite (COPS)</a:t>
            </a:r>
          </a:p>
          <a:p>
            <a:pPr>
              <a:spcBef>
                <a:spcPts val="0"/>
              </a:spcBef>
              <a:spcAft>
                <a:spcPts val="600"/>
              </a:spcAft>
            </a:pPr>
            <a:r>
              <a:rPr lang="en-US" sz="2000" dirty="0" smtClean="0"/>
              <a:t>Criminal Investigation Division (CID) Information Management System (CIMS)</a:t>
            </a:r>
          </a:p>
          <a:p>
            <a:pPr>
              <a:spcBef>
                <a:spcPts val="0"/>
              </a:spcBef>
              <a:spcAft>
                <a:spcPts val="600"/>
              </a:spcAft>
            </a:pPr>
            <a:endParaRPr lang="en-US" sz="2000" dirty="0" smtClean="0"/>
          </a:p>
          <a:p>
            <a:endParaRPr lang="en-US" sz="2000" dirty="0"/>
          </a:p>
        </p:txBody>
      </p:sp>
    </p:spTree>
    <p:extLst>
      <p:ext uri="{BB962C8B-B14F-4D97-AF65-F5344CB8AC3E}">
        <p14:creationId xmlns="" xmlns:p14="http://schemas.microsoft.com/office/powerpoint/2010/main" val="2209541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a:xfrm>
            <a:off x="1295400" y="1981200"/>
            <a:ext cx="7239000" cy="4360863"/>
          </a:xfrm>
        </p:spPr>
        <p:txBody>
          <a:bodyPr/>
          <a:lstStyle/>
          <a:p>
            <a:pPr marL="73152">
              <a:spcBef>
                <a:spcPts val="0"/>
              </a:spcBef>
              <a:buNone/>
            </a:pPr>
            <a:endParaRPr lang="en-US" sz="2000" dirty="0" smtClean="0"/>
          </a:p>
          <a:p>
            <a:pPr marL="73152">
              <a:spcBef>
                <a:spcPts val="0"/>
              </a:spcBef>
              <a:buNone/>
            </a:pPr>
            <a:r>
              <a:rPr lang="en-US" sz="2000" dirty="0" smtClean="0"/>
              <a:t>			</a:t>
            </a:r>
            <a:r>
              <a:rPr lang="en-US" sz="2000" dirty="0" smtClean="0">
                <a:solidFill>
                  <a:srgbClr val="000000"/>
                </a:solidFill>
              </a:rPr>
              <a:t>Pravin Ponnuri</a:t>
            </a:r>
          </a:p>
          <a:p>
            <a:pPr marL="73152">
              <a:spcBef>
                <a:spcPts val="0"/>
              </a:spcBef>
              <a:buNone/>
            </a:pPr>
            <a:r>
              <a:rPr lang="en-US" sz="2000" dirty="0" smtClean="0">
                <a:solidFill>
                  <a:srgbClr val="000000"/>
                </a:solidFill>
              </a:rPr>
              <a:t>			CECOM SEC, Data Services Division</a:t>
            </a:r>
          </a:p>
          <a:p>
            <a:pPr marL="73152">
              <a:spcBef>
                <a:spcPts val="0"/>
              </a:spcBef>
              <a:buNone/>
            </a:pPr>
            <a:r>
              <a:rPr lang="en-US" sz="2000" dirty="0" smtClean="0">
                <a:solidFill>
                  <a:srgbClr val="000000"/>
                </a:solidFill>
              </a:rPr>
              <a:t>                                Army Net Centric Data Strategy Center of Excellence</a:t>
            </a:r>
          </a:p>
          <a:p>
            <a:pPr marL="73152">
              <a:spcBef>
                <a:spcPts val="0"/>
              </a:spcBef>
              <a:buNone/>
            </a:pPr>
            <a:r>
              <a:rPr lang="en-US" sz="2000" dirty="0" smtClean="0">
                <a:solidFill>
                  <a:srgbClr val="000000"/>
                </a:solidFill>
              </a:rPr>
              <a:t>                                (ANCDS </a:t>
            </a:r>
            <a:r>
              <a:rPr lang="en-US" sz="2000" dirty="0" err="1" smtClean="0">
                <a:solidFill>
                  <a:srgbClr val="000000"/>
                </a:solidFill>
              </a:rPr>
              <a:t>CoE</a:t>
            </a:r>
            <a:r>
              <a:rPr lang="en-US" sz="2000" dirty="0" smtClean="0">
                <a:solidFill>
                  <a:srgbClr val="000000"/>
                </a:solidFill>
              </a:rPr>
              <a:t>)</a:t>
            </a:r>
          </a:p>
          <a:p>
            <a:pPr marL="73152">
              <a:spcBef>
                <a:spcPts val="0"/>
              </a:spcBef>
              <a:buNone/>
            </a:pPr>
            <a:r>
              <a:rPr lang="en-US" sz="2000" dirty="0" smtClean="0">
                <a:solidFill>
                  <a:srgbClr val="000000"/>
                </a:solidFill>
              </a:rPr>
              <a:t>			</a:t>
            </a:r>
            <a:r>
              <a:rPr lang="en-US" sz="2000" dirty="0" err="1" smtClean="0">
                <a:solidFill>
                  <a:srgbClr val="000000"/>
                </a:solidFill>
              </a:rPr>
              <a:t>Comm</a:t>
            </a:r>
            <a:r>
              <a:rPr lang="en-US" sz="2000" dirty="0" smtClean="0">
                <a:solidFill>
                  <a:srgbClr val="000000"/>
                </a:solidFill>
              </a:rPr>
              <a:t>:  443-861-8493</a:t>
            </a:r>
          </a:p>
          <a:p>
            <a:pPr marL="73152">
              <a:spcBef>
                <a:spcPts val="0"/>
              </a:spcBef>
              <a:buNone/>
            </a:pPr>
            <a:r>
              <a:rPr lang="en-US" sz="2000" dirty="0" smtClean="0">
                <a:solidFill>
                  <a:srgbClr val="000000"/>
                </a:solidFill>
              </a:rPr>
              <a:t>			pravin.k.ponnuri.civ@mail.mil 	</a:t>
            </a:r>
          </a:p>
          <a:p>
            <a:pPr marL="73152">
              <a:spcBef>
                <a:spcPts val="0"/>
              </a:spcBef>
              <a:buNone/>
            </a:pPr>
            <a:r>
              <a:rPr lang="en-US" sz="2000" dirty="0" smtClean="0">
                <a:solidFill>
                  <a:srgbClr val="000000"/>
                </a:solidFill>
              </a:rPr>
              <a:t>			</a:t>
            </a:r>
            <a:r>
              <a:rPr lang="en-US" sz="2000" dirty="0" smtClean="0">
                <a:solidFill>
                  <a:srgbClr val="000000"/>
                </a:solidFill>
                <a:hlinkClick r:id="rId2"/>
              </a:rPr>
              <a:t>www.sec.army.mil</a:t>
            </a:r>
            <a:endParaRPr lang="en-US" sz="2000" dirty="0" smtClean="0">
              <a:solidFill>
                <a:srgbClr val="000000"/>
              </a:solidFill>
            </a:endParaRPr>
          </a:p>
          <a:p>
            <a:pPr marL="73152">
              <a:spcBef>
                <a:spcPts val="0"/>
              </a:spcBef>
              <a:buNone/>
            </a:pPr>
            <a:endParaRPr lang="en-US" sz="2000" dirty="0" smtClean="0">
              <a:solidFill>
                <a:srgbClr val="000000"/>
              </a:solidFill>
            </a:endParaRPr>
          </a:p>
          <a:p>
            <a:pPr marL="73152">
              <a:spcBef>
                <a:spcPts val="0"/>
              </a:spcBef>
              <a:buNone/>
            </a:pPr>
            <a:r>
              <a:rPr lang="en-US" sz="2000" dirty="0" smtClean="0">
                <a:solidFill>
                  <a:srgbClr val="000000"/>
                </a:solidFill>
              </a:rPr>
              <a:t>                                </a:t>
            </a:r>
            <a:r>
              <a:rPr lang="en-US" sz="1800" dirty="0" smtClean="0">
                <a:solidFill>
                  <a:srgbClr val="000000"/>
                </a:solidFill>
              </a:rPr>
              <a:t>CDSF on Forge.mil: </a:t>
            </a:r>
            <a:r>
              <a:rPr lang="en-US" sz="2000" dirty="0" smtClean="0">
                <a:solidFill>
                  <a:srgbClr val="000000"/>
                </a:solidFill>
              </a:rPr>
              <a:t>	  	</a:t>
            </a:r>
            <a:r>
              <a:rPr lang="en-US" sz="1400" u="sng" dirty="0" smtClean="0">
                <a:hlinkClick r:id="rId3"/>
              </a:rPr>
              <a:t>https://software.forge.mil/sf/projects/common_data_services_framework</a:t>
            </a:r>
            <a:endParaRPr lang="en-US" sz="2000" dirty="0" smtClean="0"/>
          </a:p>
          <a:p>
            <a:pPr marL="73152">
              <a:spcBef>
                <a:spcPts val="0"/>
              </a:spcBef>
              <a:buNone/>
            </a:pPr>
            <a:endParaRPr lang="en-US" sz="2000" dirty="0">
              <a:solidFill>
                <a:srgbClr val="000000"/>
              </a:solidFill>
            </a:endParaRPr>
          </a:p>
        </p:txBody>
      </p:sp>
      <p:sp>
        <p:nvSpPr>
          <p:cNvPr id="5" name="Rectangle 4"/>
          <p:cNvSpPr/>
          <p:nvPr/>
        </p:nvSpPr>
        <p:spPr>
          <a:xfrm>
            <a:off x="15947" y="6096000"/>
            <a:ext cx="8975653" cy="461665"/>
          </a:xfrm>
          <a:prstGeom prst="rect">
            <a:avLst/>
          </a:prstGeom>
        </p:spPr>
        <p:txBody>
          <a:bodyPr wrap="square">
            <a:spAutoFit/>
          </a:bodyPr>
          <a:lstStyle/>
          <a:p>
            <a:pPr lvl="0" algn="r"/>
            <a:r>
              <a:rPr lang="en-US" sz="2400" b="1" i="1" dirty="0" err="1">
                <a:solidFill>
                  <a:srgbClr val="333399"/>
                </a:solidFill>
              </a:rPr>
              <a:t>Warfighter</a:t>
            </a:r>
            <a:r>
              <a:rPr lang="en-US" sz="2400" b="1" i="1" dirty="0">
                <a:solidFill>
                  <a:srgbClr val="333399"/>
                </a:solidFill>
              </a:rPr>
              <a:t> Superiority</a:t>
            </a:r>
            <a:r>
              <a:rPr lang="en-US" sz="2400" b="1" i="1" dirty="0" smtClean="0">
                <a:solidFill>
                  <a:srgbClr val="333399"/>
                </a:solidFill>
              </a:rPr>
              <a:t> and Information Dominance</a:t>
            </a:r>
            <a:endParaRPr lang="en-US" sz="2400" b="1" i="1" dirty="0">
              <a:solidFill>
                <a:srgbClr val="33339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1295400" y="457200"/>
            <a:ext cx="7391400" cy="381000"/>
          </a:xfrm>
        </p:spPr>
        <p:txBody>
          <a:bodyPr/>
          <a:lstStyle/>
          <a:p>
            <a:pPr eaLnBrk="1" hangingPunct="1"/>
            <a:r>
              <a:rPr lang="en-US" dirty="0" err="1" smtClean="0"/>
              <a:t>DoD</a:t>
            </a:r>
            <a:r>
              <a:rPr lang="en-US" dirty="0" smtClean="0"/>
              <a:t> Directive 8320.02</a:t>
            </a:r>
          </a:p>
        </p:txBody>
      </p:sp>
      <p:sp>
        <p:nvSpPr>
          <p:cNvPr id="5123" name="Content Placeholder 4"/>
          <p:cNvSpPr>
            <a:spLocks noGrp="1"/>
          </p:cNvSpPr>
          <p:nvPr>
            <p:ph idx="1"/>
          </p:nvPr>
        </p:nvSpPr>
        <p:spPr>
          <a:xfrm>
            <a:off x="533400" y="1066800"/>
            <a:ext cx="8229600" cy="5029200"/>
          </a:xfrm>
        </p:spPr>
        <p:txBody>
          <a:bodyPr/>
          <a:lstStyle/>
          <a:p>
            <a:pPr eaLnBrk="1" hangingPunct="1"/>
            <a:r>
              <a:rPr lang="en-US" sz="2400" dirty="0" smtClean="0"/>
              <a:t>In 2007, </a:t>
            </a:r>
            <a:r>
              <a:rPr lang="en-US" sz="2400" dirty="0" err="1" smtClean="0"/>
              <a:t>DoD</a:t>
            </a:r>
            <a:r>
              <a:rPr lang="en-US" sz="2400" dirty="0" smtClean="0"/>
              <a:t> came out with </a:t>
            </a:r>
            <a:r>
              <a:rPr lang="en-US" sz="2400" dirty="0" err="1" smtClean="0"/>
              <a:t>DoD</a:t>
            </a:r>
            <a:r>
              <a:rPr lang="en-US" sz="2400" dirty="0" smtClean="0"/>
              <a:t> Directive 8320.02 that talked about a strategic shift from isolated data in disparate networks and within legacy systems and applications to an enterprise information environment; where authorized known and authorized unanticipated users can access any information and can post their contributions for enterprise-wide access. </a:t>
            </a:r>
            <a:endParaRPr lang="en-US" sz="2000" dirty="0" smtClean="0"/>
          </a:p>
          <a:p>
            <a:pPr eaLnBrk="1" hangingPunct="1"/>
            <a:r>
              <a:rPr lang="en-US" sz="2400" dirty="0" smtClean="0"/>
              <a:t>The directive calls for </a:t>
            </a:r>
            <a:r>
              <a:rPr lang="en-US" sz="2400" dirty="0" err="1" smtClean="0"/>
              <a:t>DoD</a:t>
            </a:r>
            <a:r>
              <a:rPr lang="en-US" sz="2400" dirty="0" smtClean="0"/>
              <a:t> components to ensure implementation of Net-Centric data sharing, including establishing appropriate plans, programs, policies, processes, and procedures in accordance with the directive.</a:t>
            </a:r>
          </a:p>
          <a:p>
            <a:pPr eaLnBrk="1" hangingPunct="1"/>
            <a:r>
              <a:rPr lang="en-US" sz="2400" dirty="0" smtClean="0"/>
              <a:t>The Army chartered CECOM, Software Engineering center to create the Army Net Centric Data Strategy Center of Excellence to help the Army implement </a:t>
            </a:r>
            <a:r>
              <a:rPr lang="en-US" sz="2400" dirty="0" err="1" smtClean="0"/>
              <a:t>DoD</a:t>
            </a:r>
            <a:r>
              <a:rPr lang="en-US" sz="2400" dirty="0" smtClean="0"/>
              <a:t> Directive 8320.02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9800" y="6626225"/>
            <a:ext cx="584200" cy="231775"/>
          </a:xfrm>
        </p:spPr>
        <p:txBody>
          <a:bodyPr/>
          <a:lstStyle/>
          <a:p>
            <a:pPr>
              <a:defRPr/>
            </a:pPr>
            <a:r>
              <a:rPr lang="en-US" smtClean="0"/>
              <a:t>Page </a:t>
            </a:r>
            <a:fld id="{E19FF640-68D0-4ADB-AA5B-B00F97B651DD}" type="slidenum">
              <a:rPr lang="en-US" smtClean="0"/>
              <a:pPr>
                <a:defRPr/>
              </a:pPr>
              <a:t>3</a:t>
            </a:fld>
            <a:endParaRPr lang="en-US" smtClean="0"/>
          </a:p>
        </p:txBody>
      </p:sp>
      <p:sp>
        <p:nvSpPr>
          <p:cNvPr id="6147" name="Rectangle 2"/>
          <p:cNvSpPr>
            <a:spLocks noGrp="1" noChangeArrowheads="1"/>
          </p:cNvSpPr>
          <p:nvPr>
            <p:ph type="title" idx="4294967295"/>
          </p:nvPr>
        </p:nvSpPr>
        <p:spPr>
          <a:xfrm>
            <a:off x="0" y="395288"/>
            <a:ext cx="9144000" cy="784225"/>
          </a:xfrm>
        </p:spPr>
        <p:txBody>
          <a:bodyPr/>
          <a:lstStyle/>
          <a:p>
            <a:pPr eaLnBrk="1" hangingPunct="1"/>
            <a:r>
              <a:rPr lang="en-US" dirty="0" smtClean="0"/>
              <a:t>Army Net-Centric Data Strategy </a:t>
            </a:r>
            <a:r>
              <a:rPr lang="en-US" dirty="0" err="1" smtClean="0"/>
              <a:t>CoE</a:t>
            </a:r>
            <a:endParaRPr lang="en-US" dirty="0" smtClean="0"/>
          </a:p>
        </p:txBody>
      </p:sp>
      <p:sp>
        <p:nvSpPr>
          <p:cNvPr id="8196" name="Text Box 4"/>
          <p:cNvSpPr txBox="1">
            <a:spLocks noChangeArrowheads="1"/>
          </p:cNvSpPr>
          <p:nvPr/>
        </p:nvSpPr>
        <p:spPr bwMode="auto">
          <a:xfrm>
            <a:off x="304800" y="1524000"/>
            <a:ext cx="4267200" cy="2524125"/>
          </a:xfrm>
          <a:prstGeom prst="rect">
            <a:avLst/>
          </a:prstGeom>
          <a:noFill/>
          <a:ln w="9525">
            <a:noFill/>
            <a:miter lim="800000"/>
            <a:headEnd/>
            <a:tailEnd/>
          </a:ln>
        </p:spPr>
        <p:txBody>
          <a:bodyPr>
            <a:spAutoFit/>
          </a:bodyPr>
          <a:lstStyle/>
          <a:p>
            <a:pPr marL="342900" indent="-342900">
              <a:lnSpc>
                <a:spcPct val="90000"/>
              </a:lnSpc>
              <a:spcBef>
                <a:spcPct val="20000"/>
              </a:spcBef>
              <a:defRPr/>
            </a:pPr>
            <a:r>
              <a:rPr lang="en-US" sz="2400" dirty="0">
                <a:solidFill>
                  <a:schemeClr val="accent2"/>
                </a:solidFill>
                <a:latin typeface="+mn-lt"/>
                <a:cs typeface="+mn-cs"/>
              </a:rPr>
              <a:t>ANCDS </a:t>
            </a:r>
            <a:r>
              <a:rPr lang="en-US" sz="2400" dirty="0" err="1">
                <a:solidFill>
                  <a:schemeClr val="accent2"/>
                </a:solidFill>
                <a:latin typeface="+mn-lt"/>
                <a:cs typeface="+mn-cs"/>
              </a:rPr>
              <a:t>CoE</a:t>
            </a:r>
            <a:r>
              <a:rPr lang="en-US" sz="2400" dirty="0">
                <a:solidFill>
                  <a:schemeClr val="accent2"/>
                </a:solidFill>
                <a:latin typeface="+mn-lt"/>
                <a:cs typeface="+mn-cs"/>
              </a:rPr>
              <a:t> Mission Statement: </a:t>
            </a:r>
          </a:p>
          <a:p>
            <a:pPr marL="342900" indent="-342900">
              <a:lnSpc>
                <a:spcPct val="90000"/>
              </a:lnSpc>
              <a:spcBef>
                <a:spcPct val="20000"/>
              </a:spcBef>
              <a:buFontTx/>
              <a:buChar char="•"/>
              <a:defRPr/>
            </a:pPr>
            <a:r>
              <a:rPr lang="en-US" sz="2400" dirty="0">
                <a:solidFill>
                  <a:schemeClr val="accent2"/>
                </a:solidFill>
                <a:latin typeface="+mn-lt"/>
                <a:cs typeface="+mn-cs"/>
              </a:rPr>
              <a:t>Function as the center of development, adoption and implementation efforts of the Army’s Net Centric Data evolution</a:t>
            </a:r>
          </a:p>
          <a:p>
            <a:pPr>
              <a:buFont typeface="Arial" charset="0"/>
              <a:buChar char="•"/>
              <a:defRPr/>
            </a:pPr>
            <a:endParaRPr lang="en-US" sz="2000" dirty="0">
              <a:solidFill>
                <a:schemeClr val="accent2"/>
              </a:solidFill>
              <a:cs typeface="+mn-cs"/>
            </a:endParaRPr>
          </a:p>
        </p:txBody>
      </p:sp>
      <p:pic>
        <p:nvPicPr>
          <p:cNvPr id="6149" name="Picture 2"/>
          <p:cNvPicPr>
            <a:picLocks noChangeAspect="1" noChangeArrowheads="1"/>
          </p:cNvPicPr>
          <p:nvPr/>
        </p:nvPicPr>
        <p:blipFill>
          <a:blip r:embed="rId3" cstate="print"/>
          <a:srcRect l="24834" t="23026" r="25063" b="6314"/>
          <a:stretch>
            <a:fillRect/>
          </a:stretch>
        </p:blipFill>
        <p:spPr bwMode="auto">
          <a:xfrm>
            <a:off x="4191000" y="1066800"/>
            <a:ext cx="4694238" cy="4891088"/>
          </a:xfrm>
          <a:prstGeom prst="rect">
            <a:avLst/>
          </a:prstGeom>
          <a:noFill/>
          <a:ln w="9525">
            <a:noFill/>
            <a:miter lim="800000"/>
            <a:headEnd/>
            <a:tailEnd/>
          </a:ln>
        </p:spPr>
      </p:pic>
      <p:sp>
        <p:nvSpPr>
          <p:cNvPr id="8198" name="Rectangle 9"/>
          <p:cNvSpPr>
            <a:spLocks noChangeArrowheads="1"/>
          </p:cNvSpPr>
          <p:nvPr/>
        </p:nvSpPr>
        <p:spPr bwMode="auto">
          <a:xfrm>
            <a:off x="304800" y="3886200"/>
            <a:ext cx="4419600" cy="1668463"/>
          </a:xfrm>
          <a:prstGeom prst="rect">
            <a:avLst/>
          </a:prstGeom>
          <a:noFill/>
          <a:ln w="9525">
            <a:noFill/>
            <a:miter lim="800000"/>
            <a:headEnd/>
            <a:tailEnd/>
          </a:ln>
        </p:spPr>
        <p:txBody>
          <a:bodyPr>
            <a:spAutoFit/>
          </a:bodyPr>
          <a:lstStyle/>
          <a:p>
            <a:pPr marL="342900" indent="-342900">
              <a:lnSpc>
                <a:spcPct val="90000"/>
              </a:lnSpc>
              <a:spcBef>
                <a:spcPct val="20000"/>
              </a:spcBef>
              <a:defRPr/>
            </a:pPr>
            <a:r>
              <a:rPr lang="en-US" sz="1600" dirty="0">
                <a:solidFill>
                  <a:schemeClr val="accent2"/>
                </a:solidFill>
                <a:latin typeface="+mn-lt"/>
                <a:cs typeface="+mn-cs"/>
              </a:rPr>
              <a:t>ANCDS Center of Excellence offers </a:t>
            </a:r>
          </a:p>
          <a:p>
            <a:pPr marL="342900" indent="-342900">
              <a:lnSpc>
                <a:spcPct val="90000"/>
              </a:lnSpc>
              <a:spcBef>
                <a:spcPct val="20000"/>
              </a:spcBef>
              <a:defRPr/>
            </a:pPr>
            <a:r>
              <a:rPr lang="en-US" sz="1600" dirty="0">
                <a:solidFill>
                  <a:schemeClr val="accent2"/>
                </a:solidFill>
                <a:latin typeface="+mn-lt"/>
                <a:cs typeface="+mn-cs"/>
              </a:rPr>
              <a:t>several resources:</a:t>
            </a:r>
          </a:p>
          <a:p>
            <a:pPr marL="342900" lvl="1" indent="-342900">
              <a:lnSpc>
                <a:spcPct val="90000"/>
              </a:lnSpc>
              <a:spcBef>
                <a:spcPct val="20000"/>
              </a:spcBef>
              <a:buFontTx/>
              <a:buChar char="•"/>
              <a:defRPr/>
            </a:pPr>
            <a:r>
              <a:rPr lang="en-US" sz="1600" dirty="0">
                <a:solidFill>
                  <a:schemeClr val="accent2"/>
                </a:solidFill>
                <a:latin typeface="+mn-lt"/>
                <a:cs typeface="+mn-cs"/>
              </a:rPr>
              <a:t>Guidance and Best Practices</a:t>
            </a:r>
          </a:p>
          <a:p>
            <a:pPr marL="342900" lvl="1" indent="-342900">
              <a:lnSpc>
                <a:spcPct val="90000"/>
              </a:lnSpc>
              <a:spcBef>
                <a:spcPct val="20000"/>
              </a:spcBef>
              <a:buFontTx/>
              <a:buChar char="•"/>
              <a:defRPr/>
            </a:pPr>
            <a:r>
              <a:rPr lang="en-US" sz="1600" dirty="0">
                <a:solidFill>
                  <a:schemeClr val="accent2"/>
                </a:solidFill>
                <a:latin typeface="+mn-lt"/>
                <a:cs typeface="+mn-cs"/>
              </a:rPr>
              <a:t>Repeatable Processes</a:t>
            </a:r>
          </a:p>
          <a:p>
            <a:pPr marL="342900" lvl="1" indent="-342900">
              <a:lnSpc>
                <a:spcPct val="90000"/>
              </a:lnSpc>
              <a:spcBef>
                <a:spcPct val="20000"/>
              </a:spcBef>
              <a:buFontTx/>
              <a:buChar char="•"/>
              <a:defRPr/>
            </a:pPr>
            <a:r>
              <a:rPr lang="en-US" sz="1600" dirty="0">
                <a:solidFill>
                  <a:schemeClr val="accent2"/>
                </a:solidFill>
                <a:latin typeface="+mn-lt"/>
                <a:cs typeface="+mn-cs"/>
              </a:rPr>
              <a:t>Tools and Pilots</a:t>
            </a:r>
          </a:p>
          <a:p>
            <a:pPr marL="342900" lvl="1" indent="-342900">
              <a:lnSpc>
                <a:spcPct val="90000"/>
              </a:lnSpc>
              <a:spcBef>
                <a:spcPct val="20000"/>
              </a:spcBef>
              <a:buFontTx/>
              <a:buChar char="•"/>
              <a:defRPr/>
            </a:pPr>
            <a:r>
              <a:rPr lang="en-US" sz="1600" dirty="0">
                <a:solidFill>
                  <a:schemeClr val="accent2"/>
                </a:solidFill>
                <a:latin typeface="+mn-lt"/>
                <a:cs typeface="+mn-cs"/>
              </a:rPr>
              <a:t>Subject Matter Expertise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457201"/>
            <a:ext cx="7848600" cy="457199"/>
          </a:xfrm>
        </p:spPr>
        <p:txBody>
          <a:bodyPr/>
          <a:lstStyle/>
          <a:p>
            <a:r>
              <a:rPr lang="en-US" sz="2800" dirty="0" smtClean="0"/>
              <a:t>What is Common Data Services Framework (CDSF)?</a:t>
            </a:r>
            <a:endParaRPr lang="en-US" sz="2800" dirty="0"/>
          </a:p>
        </p:txBody>
      </p:sp>
      <p:sp>
        <p:nvSpPr>
          <p:cNvPr id="4" name="Content Placeholder 3"/>
          <p:cNvSpPr>
            <a:spLocks noGrp="1"/>
          </p:cNvSpPr>
          <p:nvPr>
            <p:ph idx="1"/>
          </p:nvPr>
        </p:nvSpPr>
        <p:spPr>
          <a:xfrm>
            <a:off x="457200" y="1143000"/>
            <a:ext cx="8229600" cy="4360863"/>
          </a:xfrm>
        </p:spPr>
        <p:txBody>
          <a:bodyPr/>
          <a:lstStyle/>
          <a:p>
            <a:r>
              <a:rPr lang="en-US" sz="2800" dirty="0" smtClean="0"/>
              <a:t>Common Data Services Framework (CDSF) is a framework of Tools and Services developed and maintained by ANCDS </a:t>
            </a:r>
            <a:r>
              <a:rPr lang="en-US" sz="2800" dirty="0" err="1" smtClean="0"/>
              <a:t>CoE</a:t>
            </a:r>
            <a:r>
              <a:rPr lang="en-US" sz="2800" dirty="0" smtClean="0"/>
              <a:t>.</a:t>
            </a:r>
          </a:p>
          <a:p>
            <a:r>
              <a:rPr lang="en-US" sz="2800" dirty="0" smtClean="0"/>
              <a:t>CDSF assists in </a:t>
            </a:r>
            <a:r>
              <a:rPr lang="en-US" sz="2800" dirty="0" smtClean="0"/>
              <a:t>the Analysis, Design, Development, Testing, Deployment and Sustainment of secure </a:t>
            </a:r>
            <a:r>
              <a:rPr lang="en-US" sz="2800" dirty="0" smtClean="0"/>
              <a:t>Army &amp; </a:t>
            </a:r>
            <a:r>
              <a:rPr lang="en-US" sz="2800" dirty="0" err="1" smtClean="0"/>
              <a:t>DoD</a:t>
            </a:r>
            <a:r>
              <a:rPr lang="en-US" sz="2800" dirty="0" smtClean="0"/>
              <a:t> compliant </a:t>
            </a:r>
            <a:r>
              <a:rPr lang="en-US" sz="2800" dirty="0" err="1" smtClean="0"/>
              <a:t>webservices</a:t>
            </a:r>
            <a:r>
              <a:rPr lang="en-US" sz="2800" dirty="0" smtClean="0"/>
              <a:t>.</a:t>
            </a:r>
          </a:p>
          <a:p>
            <a:r>
              <a:rPr lang="en-US" sz="2800" dirty="0" smtClean="0"/>
              <a:t>CDSF helps the Army &amp; </a:t>
            </a:r>
            <a:r>
              <a:rPr lang="en-US" sz="2800" dirty="0" err="1" smtClean="0"/>
              <a:t>DoD</a:t>
            </a:r>
            <a:r>
              <a:rPr lang="en-US" sz="2800" dirty="0" smtClean="0"/>
              <a:t> achieve its net-centricity goals.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2000" y="1600200"/>
            <a:ext cx="152400" cy="3733800"/>
          </a:xfrm>
          <a:prstGeom prst="rect">
            <a:avLst/>
          </a:prstGeom>
          <a:solidFill>
            <a:schemeClr val="bg1">
              <a:lumMod val="75000"/>
            </a:scheme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400" y="1600200"/>
            <a:ext cx="7162800" cy="3733800"/>
          </a:xfrm>
          <a:prstGeom prst="rect">
            <a:avLst/>
          </a:prstGeom>
          <a:solidFill>
            <a:schemeClr val="bg1">
              <a:lumMod val="85000"/>
            </a:schemeClr>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4" name="Title 3"/>
          <p:cNvSpPr>
            <a:spLocks noGrp="1"/>
          </p:cNvSpPr>
          <p:nvPr>
            <p:ph type="title"/>
          </p:nvPr>
        </p:nvSpPr>
        <p:spPr/>
        <p:txBody>
          <a:bodyPr/>
          <a:lstStyle/>
          <a:p>
            <a:r>
              <a:rPr lang="en-US" dirty="0" smtClean="0"/>
              <a:t>Common Data Services Framework (CDSF)</a:t>
            </a:r>
            <a:endParaRPr lang="en-US" dirty="0"/>
          </a:p>
        </p:txBody>
      </p:sp>
      <p:sp>
        <p:nvSpPr>
          <p:cNvPr id="5" name="Pentagon 4"/>
          <p:cNvSpPr/>
          <p:nvPr/>
        </p:nvSpPr>
        <p:spPr>
          <a:xfrm>
            <a:off x="609600" y="3276600"/>
            <a:ext cx="2743200" cy="533400"/>
          </a:xfrm>
          <a:prstGeom prst="homePlate">
            <a:avLst/>
          </a:prstGeom>
          <a:solidFill>
            <a:schemeClr val="bg1">
              <a:lumMod val="65000"/>
            </a:schemeClr>
          </a:solidFill>
          <a:ln w="63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Design</a:t>
            </a:r>
            <a:endParaRPr lang="en-US" dirty="0">
              <a:solidFill>
                <a:srgbClr val="C00000"/>
              </a:solidFill>
            </a:endParaRPr>
          </a:p>
        </p:txBody>
      </p:sp>
      <p:sp>
        <p:nvSpPr>
          <p:cNvPr id="7" name="Chevron 6"/>
          <p:cNvSpPr/>
          <p:nvPr/>
        </p:nvSpPr>
        <p:spPr>
          <a:xfrm>
            <a:off x="3200400" y="3276600"/>
            <a:ext cx="2667000" cy="533400"/>
          </a:xfrm>
          <a:prstGeom prst="chevron">
            <a:avLst/>
          </a:prstGeom>
          <a:solidFill>
            <a:schemeClr val="bg1">
              <a:lumMod val="65000"/>
            </a:schemeClr>
          </a:solidFill>
          <a:ln w="63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Develop</a:t>
            </a:r>
            <a:endParaRPr lang="en-US" dirty="0">
              <a:solidFill>
                <a:srgbClr val="C00000"/>
              </a:solidFill>
            </a:endParaRPr>
          </a:p>
        </p:txBody>
      </p:sp>
      <p:sp>
        <p:nvSpPr>
          <p:cNvPr id="8" name="Chevron 7"/>
          <p:cNvSpPr/>
          <p:nvPr/>
        </p:nvSpPr>
        <p:spPr>
          <a:xfrm>
            <a:off x="5715000" y="3276600"/>
            <a:ext cx="2667000" cy="533400"/>
          </a:xfrm>
          <a:prstGeom prst="chevron">
            <a:avLst/>
          </a:prstGeom>
          <a:solidFill>
            <a:schemeClr val="bg1">
              <a:lumMod val="65000"/>
            </a:schemeClr>
          </a:solidFill>
          <a:ln w="63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Sustain</a:t>
            </a:r>
            <a:endParaRPr lang="en-US" dirty="0">
              <a:solidFill>
                <a:srgbClr val="C00000"/>
              </a:solidFill>
            </a:endParaRPr>
          </a:p>
        </p:txBody>
      </p:sp>
      <p:sp>
        <p:nvSpPr>
          <p:cNvPr id="10" name="Rounded Rectangle 9"/>
          <p:cNvSpPr/>
          <p:nvPr/>
        </p:nvSpPr>
        <p:spPr>
          <a:xfrm>
            <a:off x="1066800" y="4648200"/>
            <a:ext cx="11430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Usage</a:t>
            </a:r>
          </a:p>
          <a:p>
            <a:pPr algn="ctr"/>
            <a:r>
              <a:rPr lang="en-US" sz="1200" dirty="0" smtClean="0">
                <a:solidFill>
                  <a:srgbClr val="C00000"/>
                </a:solidFill>
              </a:rPr>
              <a:t>Agreements</a:t>
            </a:r>
            <a:endParaRPr lang="en-US" sz="1200" dirty="0">
              <a:solidFill>
                <a:srgbClr val="C00000"/>
              </a:solidFill>
            </a:endParaRPr>
          </a:p>
        </p:txBody>
      </p:sp>
      <p:sp>
        <p:nvSpPr>
          <p:cNvPr id="11" name="Rounded Rectangle 10"/>
          <p:cNvSpPr/>
          <p:nvPr/>
        </p:nvSpPr>
        <p:spPr>
          <a:xfrm>
            <a:off x="2590800" y="3962400"/>
            <a:ext cx="19050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Standardized Web services</a:t>
            </a:r>
          </a:p>
          <a:p>
            <a:pPr algn="ctr"/>
            <a:r>
              <a:rPr lang="en-US" sz="1200" dirty="0" smtClean="0">
                <a:solidFill>
                  <a:srgbClr val="C00000"/>
                </a:solidFill>
              </a:rPr>
              <a:t>Artifact Generator (CDSF-AG)</a:t>
            </a:r>
            <a:endParaRPr lang="en-US" sz="1200" dirty="0">
              <a:solidFill>
                <a:srgbClr val="C00000"/>
              </a:solidFill>
            </a:endParaRPr>
          </a:p>
        </p:txBody>
      </p:sp>
      <p:sp>
        <p:nvSpPr>
          <p:cNvPr id="12" name="Rounded Rectangle 11"/>
          <p:cNvSpPr/>
          <p:nvPr/>
        </p:nvSpPr>
        <p:spPr>
          <a:xfrm>
            <a:off x="4648200" y="3962400"/>
            <a:ext cx="16002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Service </a:t>
            </a:r>
          </a:p>
          <a:p>
            <a:pPr algn="ctr"/>
            <a:r>
              <a:rPr lang="en-US" sz="1200" dirty="0" smtClean="0">
                <a:solidFill>
                  <a:srgbClr val="C00000"/>
                </a:solidFill>
              </a:rPr>
              <a:t>Security System</a:t>
            </a:r>
            <a:endParaRPr lang="en-US" sz="1200" dirty="0">
              <a:solidFill>
                <a:srgbClr val="C00000"/>
              </a:solidFill>
            </a:endParaRPr>
          </a:p>
        </p:txBody>
      </p:sp>
      <p:sp>
        <p:nvSpPr>
          <p:cNvPr id="13" name="Rounded Rectangle 12"/>
          <p:cNvSpPr/>
          <p:nvPr/>
        </p:nvSpPr>
        <p:spPr>
          <a:xfrm>
            <a:off x="6477000" y="3962400"/>
            <a:ext cx="14478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Standards Compliance</a:t>
            </a:r>
          </a:p>
          <a:p>
            <a:pPr algn="ctr"/>
            <a:r>
              <a:rPr lang="en-US" sz="1200" dirty="0" smtClean="0">
                <a:solidFill>
                  <a:srgbClr val="C00000"/>
                </a:solidFill>
              </a:rPr>
              <a:t>Test Kit </a:t>
            </a:r>
            <a:r>
              <a:rPr lang="en-US" sz="1200" dirty="0" smtClean="0">
                <a:solidFill>
                  <a:srgbClr val="C00000"/>
                </a:solidFill>
              </a:rPr>
              <a:t>(CDSF-CTK</a:t>
            </a:r>
            <a:r>
              <a:rPr lang="en-US" sz="1200" dirty="0" smtClean="0">
                <a:solidFill>
                  <a:srgbClr val="C00000"/>
                </a:solidFill>
              </a:rPr>
              <a:t>)</a:t>
            </a:r>
          </a:p>
        </p:txBody>
      </p:sp>
      <p:sp>
        <p:nvSpPr>
          <p:cNvPr id="14" name="TextBox 13"/>
          <p:cNvSpPr txBox="1"/>
          <p:nvPr/>
        </p:nvSpPr>
        <p:spPr>
          <a:xfrm rot="16200000">
            <a:off x="626398" y="4436398"/>
            <a:ext cx="466794" cy="261610"/>
          </a:xfrm>
          <a:prstGeom prst="rect">
            <a:avLst/>
          </a:prstGeom>
          <a:noFill/>
        </p:spPr>
        <p:txBody>
          <a:bodyPr wrap="none" rtlCol="0">
            <a:spAutoFit/>
          </a:bodyPr>
          <a:lstStyle/>
          <a:p>
            <a:r>
              <a:rPr lang="en-US" sz="1100" dirty="0" smtClean="0"/>
              <a:t>Tools</a:t>
            </a:r>
            <a:endParaRPr lang="en-US" sz="1100" dirty="0"/>
          </a:p>
        </p:txBody>
      </p:sp>
      <p:sp>
        <p:nvSpPr>
          <p:cNvPr id="15" name="Rounded Rectangle 14"/>
          <p:cNvSpPr/>
          <p:nvPr/>
        </p:nvSpPr>
        <p:spPr>
          <a:xfrm>
            <a:off x="2362200" y="4648200"/>
            <a:ext cx="12954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Agile Development</a:t>
            </a:r>
          </a:p>
          <a:p>
            <a:pPr algn="ctr"/>
            <a:r>
              <a:rPr lang="en-US" sz="1200" dirty="0" smtClean="0">
                <a:solidFill>
                  <a:srgbClr val="C00000"/>
                </a:solidFill>
              </a:rPr>
              <a:t>Processes + Tools</a:t>
            </a:r>
            <a:endParaRPr lang="en-US" sz="1200" dirty="0">
              <a:solidFill>
                <a:srgbClr val="C00000"/>
              </a:solidFill>
            </a:endParaRPr>
          </a:p>
        </p:txBody>
      </p:sp>
      <p:sp>
        <p:nvSpPr>
          <p:cNvPr id="16" name="Rounded Rectangle 15"/>
          <p:cNvSpPr/>
          <p:nvPr/>
        </p:nvSpPr>
        <p:spPr>
          <a:xfrm>
            <a:off x="3810000" y="4648200"/>
            <a:ext cx="13716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Automated </a:t>
            </a:r>
          </a:p>
          <a:p>
            <a:pPr algn="ctr"/>
            <a:r>
              <a:rPr lang="en-US" sz="1200" dirty="0" smtClean="0">
                <a:solidFill>
                  <a:srgbClr val="C00000"/>
                </a:solidFill>
              </a:rPr>
              <a:t>Integration </a:t>
            </a:r>
          </a:p>
          <a:p>
            <a:pPr algn="ctr"/>
            <a:r>
              <a:rPr lang="en-US" sz="1200" dirty="0" smtClean="0">
                <a:solidFill>
                  <a:srgbClr val="C00000"/>
                </a:solidFill>
              </a:rPr>
              <a:t>Testing Tool</a:t>
            </a:r>
            <a:endParaRPr lang="en-US" sz="1200" dirty="0">
              <a:solidFill>
                <a:srgbClr val="C00000"/>
              </a:solidFill>
            </a:endParaRPr>
          </a:p>
        </p:txBody>
      </p:sp>
      <p:sp>
        <p:nvSpPr>
          <p:cNvPr id="17" name="Rounded Rectangle 16"/>
          <p:cNvSpPr/>
          <p:nvPr/>
        </p:nvSpPr>
        <p:spPr>
          <a:xfrm>
            <a:off x="5334000" y="4648200"/>
            <a:ext cx="14478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Performance / Load</a:t>
            </a:r>
          </a:p>
          <a:p>
            <a:pPr algn="ctr"/>
            <a:r>
              <a:rPr lang="en-US" sz="1200" dirty="0" smtClean="0">
                <a:solidFill>
                  <a:srgbClr val="C00000"/>
                </a:solidFill>
              </a:rPr>
              <a:t>Testing Tool</a:t>
            </a:r>
            <a:endParaRPr lang="en-US" sz="1200" dirty="0">
              <a:solidFill>
                <a:srgbClr val="C00000"/>
              </a:solidFill>
            </a:endParaRPr>
          </a:p>
        </p:txBody>
      </p:sp>
      <p:sp>
        <p:nvSpPr>
          <p:cNvPr id="19" name="Rounded Rectangle 18"/>
          <p:cNvSpPr/>
          <p:nvPr/>
        </p:nvSpPr>
        <p:spPr>
          <a:xfrm>
            <a:off x="1143000" y="3962400"/>
            <a:ext cx="11430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Net Centric</a:t>
            </a:r>
          </a:p>
          <a:p>
            <a:pPr algn="ctr"/>
            <a:r>
              <a:rPr lang="en-US" sz="1200" dirty="0" smtClean="0">
                <a:solidFill>
                  <a:srgbClr val="C00000"/>
                </a:solidFill>
              </a:rPr>
              <a:t>SOA Standards</a:t>
            </a:r>
            <a:endParaRPr lang="en-US" sz="1200" dirty="0">
              <a:solidFill>
                <a:srgbClr val="C00000"/>
              </a:solidFill>
            </a:endParaRPr>
          </a:p>
        </p:txBody>
      </p:sp>
      <p:sp>
        <p:nvSpPr>
          <p:cNvPr id="21" name="TextBox 20"/>
          <p:cNvSpPr txBox="1"/>
          <p:nvPr/>
        </p:nvSpPr>
        <p:spPr>
          <a:xfrm rot="16200000">
            <a:off x="498158" y="2455198"/>
            <a:ext cx="723275" cy="261610"/>
          </a:xfrm>
          <a:prstGeom prst="rect">
            <a:avLst/>
          </a:prstGeom>
          <a:noFill/>
        </p:spPr>
        <p:txBody>
          <a:bodyPr wrap="none" rtlCol="0">
            <a:spAutoFit/>
          </a:bodyPr>
          <a:lstStyle/>
          <a:p>
            <a:r>
              <a:rPr lang="en-US" sz="1100" dirty="0" smtClean="0"/>
              <a:t>Processes</a:t>
            </a:r>
            <a:endParaRPr lang="en-US" sz="1100" dirty="0"/>
          </a:p>
        </p:txBody>
      </p:sp>
      <p:sp>
        <p:nvSpPr>
          <p:cNvPr id="23" name="TextBox 22"/>
          <p:cNvSpPr txBox="1"/>
          <p:nvPr/>
        </p:nvSpPr>
        <p:spPr>
          <a:xfrm>
            <a:off x="990600" y="1676400"/>
            <a:ext cx="2438400" cy="1754326"/>
          </a:xfrm>
          <a:prstGeom prst="rect">
            <a:avLst/>
          </a:prstGeom>
          <a:noFill/>
        </p:spPr>
        <p:txBody>
          <a:bodyPr wrap="square" rtlCol="0">
            <a:spAutoFit/>
          </a:bodyPr>
          <a:lstStyle/>
          <a:p>
            <a:pPr>
              <a:buFont typeface="Wingdings" pitchFamily="2" charset="2"/>
              <a:buChar char="ü"/>
            </a:pPr>
            <a:r>
              <a:rPr lang="en-US" sz="1200" dirty="0" smtClean="0"/>
              <a:t> Map Business / Mission needs to Enterprise Architecture </a:t>
            </a:r>
          </a:p>
          <a:p>
            <a:pPr>
              <a:buFont typeface="Wingdings" pitchFamily="2" charset="2"/>
              <a:buChar char="ü"/>
            </a:pPr>
            <a:r>
              <a:rPr lang="en-US" sz="1200" dirty="0" smtClean="0"/>
              <a:t>Identify Authoritative Data Sources</a:t>
            </a:r>
          </a:p>
          <a:p>
            <a:pPr>
              <a:buFont typeface="Wingdings" pitchFamily="2" charset="2"/>
              <a:buChar char="ü"/>
            </a:pPr>
            <a:r>
              <a:rPr lang="en-US" sz="1200" dirty="0" smtClean="0"/>
              <a:t>Create information exchange specifications and architectures</a:t>
            </a:r>
          </a:p>
          <a:p>
            <a:pPr>
              <a:buFont typeface="Wingdings" pitchFamily="2" charset="2"/>
              <a:buChar char="ü"/>
            </a:pPr>
            <a:r>
              <a:rPr lang="en-US" sz="1200" dirty="0" smtClean="0"/>
              <a:t> Data modeling and service object creation with WSDLs and Schemas</a:t>
            </a:r>
          </a:p>
          <a:p>
            <a:endParaRPr lang="en-US" sz="1200" dirty="0" smtClean="0"/>
          </a:p>
          <a:p>
            <a:pPr>
              <a:buFont typeface="Wingdings" pitchFamily="2" charset="2"/>
              <a:buChar char="ü"/>
            </a:pPr>
            <a:endParaRPr lang="en-US" sz="1200" dirty="0" smtClean="0"/>
          </a:p>
        </p:txBody>
      </p:sp>
      <p:sp>
        <p:nvSpPr>
          <p:cNvPr id="24" name="TextBox 23"/>
          <p:cNvSpPr txBox="1"/>
          <p:nvPr/>
        </p:nvSpPr>
        <p:spPr>
          <a:xfrm>
            <a:off x="3429000" y="1676400"/>
            <a:ext cx="2514600" cy="1384995"/>
          </a:xfrm>
          <a:prstGeom prst="rect">
            <a:avLst/>
          </a:prstGeom>
          <a:noFill/>
        </p:spPr>
        <p:txBody>
          <a:bodyPr wrap="square" rtlCol="0">
            <a:spAutoFit/>
          </a:bodyPr>
          <a:lstStyle/>
          <a:p>
            <a:pPr>
              <a:buFont typeface="Wingdings" pitchFamily="2" charset="2"/>
              <a:buChar char="ü"/>
            </a:pPr>
            <a:r>
              <a:rPr lang="en-US" sz="1200" dirty="0" smtClean="0"/>
              <a:t> Develop Web Services </a:t>
            </a:r>
          </a:p>
          <a:p>
            <a:endParaRPr lang="en-US" sz="1200" dirty="0" smtClean="0"/>
          </a:p>
          <a:p>
            <a:pPr>
              <a:buFont typeface="Wingdings" pitchFamily="2" charset="2"/>
              <a:buChar char="ü"/>
            </a:pPr>
            <a:r>
              <a:rPr lang="en-US" sz="1200" dirty="0" smtClean="0"/>
              <a:t> Provide automated testing and continuous integration</a:t>
            </a:r>
          </a:p>
          <a:p>
            <a:endParaRPr lang="en-US" sz="1200" dirty="0" smtClean="0"/>
          </a:p>
          <a:p>
            <a:pPr>
              <a:buFont typeface="Wingdings" pitchFamily="2" charset="2"/>
              <a:buChar char="ü"/>
            </a:pPr>
            <a:r>
              <a:rPr lang="en-US" sz="1200" dirty="0" smtClean="0"/>
              <a:t> Compliance Assessment and Certification</a:t>
            </a:r>
          </a:p>
        </p:txBody>
      </p:sp>
      <p:sp>
        <p:nvSpPr>
          <p:cNvPr id="25" name="TextBox 24"/>
          <p:cNvSpPr txBox="1"/>
          <p:nvPr/>
        </p:nvSpPr>
        <p:spPr>
          <a:xfrm>
            <a:off x="5867400" y="1676400"/>
            <a:ext cx="2057400" cy="1384995"/>
          </a:xfrm>
          <a:prstGeom prst="rect">
            <a:avLst/>
          </a:prstGeom>
          <a:noFill/>
        </p:spPr>
        <p:txBody>
          <a:bodyPr wrap="square" rtlCol="0">
            <a:spAutoFit/>
          </a:bodyPr>
          <a:lstStyle/>
          <a:p>
            <a:pPr>
              <a:buFont typeface="Wingdings" pitchFamily="2" charset="2"/>
              <a:buChar char="ü"/>
            </a:pPr>
            <a:r>
              <a:rPr lang="en-US" sz="1200" dirty="0" smtClean="0"/>
              <a:t> Build and deploy to production</a:t>
            </a:r>
          </a:p>
          <a:p>
            <a:endParaRPr lang="en-US" sz="1200" dirty="0" smtClean="0"/>
          </a:p>
          <a:p>
            <a:pPr>
              <a:buFont typeface="Wingdings" pitchFamily="2" charset="2"/>
              <a:buChar char="ü"/>
            </a:pPr>
            <a:r>
              <a:rPr lang="en-US" sz="1200" dirty="0" smtClean="0"/>
              <a:t> Configure production security</a:t>
            </a:r>
          </a:p>
          <a:p>
            <a:endParaRPr lang="en-US" sz="1200" dirty="0" smtClean="0"/>
          </a:p>
          <a:p>
            <a:pPr>
              <a:buFont typeface="Wingdings" pitchFamily="2" charset="2"/>
              <a:buChar char="ü"/>
            </a:pPr>
            <a:r>
              <a:rPr lang="en-US" sz="1200" dirty="0" smtClean="0"/>
              <a:t> Final compliance assessment</a:t>
            </a:r>
          </a:p>
          <a:p>
            <a:endParaRPr lang="en-US" sz="1200" dirty="0" smtClean="0"/>
          </a:p>
          <a:p>
            <a:pPr>
              <a:buFont typeface="Wingdings" pitchFamily="2" charset="2"/>
              <a:buChar char="ü"/>
            </a:pPr>
            <a:r>
              <a:rPr lang="en-US" sz="1200" dirty="0" smtClean="0"/>
              <a:t> SOA Monitoring and Metrics</a:t>
            </a:r>
            <a:endParaRPr lang="en-US" sz="1200" dirty="0"/>
          </a:p>
        </p:txBody>
      </p:sp>
      <p:sp>
        <p:nvSpPr>
          <p:cNvPr id="22" name="Rounded Rectangle 21"/>
          <p:cNvSpPr/>
          <p:nvPr/>
        </p:nvSpPr>
        <p:spPr>
          <a:xfrm>
            <a:off x="6934200" y="4648200"/>
            <a:ext cx="838200" cy="533400"/>
          </a:xfrm>
          <a:prstGeom prst="roundRect">
            <a:avLst/>
          </a:prstGeom>
          <a:solidFill>
            <a:schemeClr val="bg2">
              <a:lumMod val="20000"/>
              <a:lumOff val="80000"/>
            </a:schemeClr>
          </a:solidFill>
          <a:ln w="6350">
            <a:solidFill>
              <a:srgbClr val="C0000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rPr>
              <a:t>Static</a:t>
            </a:r>
          </a:p>
          <a:p>
            <a:pPr algn="ctr"/>
            <a:r>
              <a:rPr lang="en-US" sz="1200" dirty="0" smtClean="0">
                <a:solidFill>
                  <a:srgbClr val="C00000"/>
                </a:solidFill>
              </a:rPr>
              <a:t>Code</a:t>
            </a:r>
          </a:p>
          <a:p>
            <a:pPr algn="ctr"/>
            <a:r>
              <a:rPr lang="en-US" sz="1200" dirty="0" smtClean="0">
                <a:solidFill>
                  <a:srgbClr val="C00000"/>
                </a:solidFill>
              </a:rPr>
              <a:t>Analysis</a:t>
            </a:r>
            <a:endParaRPr lang="en-US" sz="1200"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7300"/>
            <a:ext cx="5257800" cy="4914900"/>
          </a:xfrm>
        </p:spPr>
        <p:txBody>
          <a:bodyPr/>
          <a:lstStyle/>
          <a:p>
            <a:pPr>
              <a:spcBef>
                <a:spcPts val="0"/>
              </a:spcBef>
              <a:spcAft>
                <a:spcPts val="600"/>
              </a:spcAft>
            </a:pPr>
            <a:r>
              <a:rPr lang="en-US" sz="2200" b="1" dirty="0" smtClean="0"/>
              <a:t>CDSF-AG </a:t>
            </a:r>
            <a:r>
              <a:rPr lang="en-US" sz="2200" dirty="0" smtClean="0"/>
              <a:t>is a </a:t>
            </a:r>
            <a:r>
              <a:rPr lang="en-US" sz="2200" dirty="0"/>
              <a:t>rapid data service development tool that provides solutions for your data strategy and data service </a:t>
            </a:r>
            <a:r>
              <a:rPr lang="en-US" sz="2200" dirty="0" smtClean="0"/>
              <a:t>needs</a:t>
            </a:r>
          </a:p>
          <a:p>
            <a:pPr lvl="1">
              <a:spcBef>
                <a:spcPts val="0"/>
              </a:spcBef>
              <a:spcAft>
                <a:spcPts val="600"/>
              </a:spcAft>
            </a:pPr>
            <a:r>
              <a:rPr lang="en-US" sz="2200" dirty="0" smtClean="0"/>
              <a:t>CDSF-AG reduces the time to start a new service development project through automated development environment creation</a:t>
            </a:r>
          </a:p>
          <a:p>
            <a:pPr lvl="1">
              <a:spcBef>
                <a:spcPts val="0"/>
              </a:spcBef>
              <a:spcAft>
                <a:spcPts val="600"/>
              </a:spcAft>
            </a:pPr>
            <a:r>
              <a:rPr lang="en-US" sz="2200" dirty="0" smtClean="0"/>
              <a:t>CDSF-AG assists developers in defining their web services in compliance with Army and </a:t>
            </a:r>
            <a:r>
              <a:rPr lang="en-US" sz="2200" dirty="0" err="1" smtClean="0"/>
              <a:t>DoD</a:t>
            </a:r>
            <a:r>
              <a:rPr lang="en-US" sz="2200" dirty="0" smtClean="0"/>
              <a:t> Standards</a:t>
            </a:r>
          </a:p>
          <a:p>
            <a:pPr lvl="1">
              <a:spcBef>
                <a:spcPts val="0"/>
              </a:spcBef>
              <a:spcAft>
                <a:spcPts val="600"/>
              </a:spcAft>
            </a:pPr>
            <a:r>
              <a:rPr lang="en-US" sz="2200" dirty="0" smtClean="0"/>
              <a:t>CDSF-AG generates code to be used with the best of breed commercial and open source technology</a:t>
            </a:r>
            <a:endParaRPr lang="en-US" sz="2200" dirty="0"/>
          </a:p>
          <a:p>
            <a:pPr lvl="1">
              <a:spcBef>
                <a:spcPts val="0"/>
              </a:spcBef>
            </a:pPr>
            <a:endParaRPr lang="en-US" sz="2200" dirty="0" smtClean="0"/>
          </a:p>
          <a:p>
            <a:pPr lvl="1">
              <a:spcBef>
                <a:spcPts val="0"/>
              </a:spcBef>
            </a:pPr>
            <a:endParaRPr lang="en-US" sz="2200" dirty="0" smtClean="0"/>
          </a:p>
          <a:p>
            <a:pPr lvl="1">
              <a:spcBef>
                <a:spcPts val="0"/>
              </a:spcBef>
            </a:pPr>
            <a:endParaRPr lang="en-US" sz="2200" dirty="0"/>
          </a:p>
          <a:p>
            <a:pPr lvl="1">
              <a:spcBef>
                <a:spcPts val="0"/>
              </a:spcBef>
            </a:pPr>
            <a:endParaRPr lang="en-US" sz="2200" dirty="0" smtClean="0"/>
          </a:p>
          <a:p>
            <a:pPr lvl="1">
              <a:spcBef>
                <a:spcPts val="0"/>
              </a:spcBef>
            </a:pPr>
            <a:endParaRPr lang="en-US" sz="2200" dirty="0" smtClean="0"/>
          </a:p>
        </p:txBody>
      </p:sp>
      <p:sp>
        <p:nvSpPr>
          <p:cNvPr id="5" name="Title 1"/>
          <p:cNvSpPr>
            <a:spLocks noGrp="1"/>
          </p:cNvSpPr>
          <p:nvPr>
            <p:ph type="title"/>
          </p:nvPr>
        </p:nvSpPr>
        <p:spPr>
          <a:xfrm>
            <a:off x="1066800" y="295275"/>
            <a:ext cx="7366000" cy="784225"/>
          </a:xfrm>
        </p:spPr>
        <p:txBody>
          <a:bodyPr/>
          <a:lstStyle/>
          <a:p>
            <a:r>
              <a:rPr lang="en-US" sz="2600" dirty="0" smtClean="0"/>
              <a:t>What is the CDSF-Artifact Generator (CDSF-AG)?</a:t>
            </a:r>
            <a:endParaRPr lang="en-US" sz="2600" dirty="0"/>
          </a:p>
        </p:txBody>
      </p:sp>
      <p:pic>
        <p:nvPicPr>
          <p:cNvPr id="3074" name="Picture 2" descr="\\SHODAN\Visual_Communications\Client Projects\CECOM\SEC_CDSF Training Products\Training Development\03_PPT Slides\06_Topic 6\CDSF Netcentric.png"/>
          <p:cNvPicPr>
            <a:picLocks noChangeAspect="1" noChangeArrowheads="1"/>
          </p:cNvPicPr>
          <p:nvPr/>
        </p:nvPicPr>
        <p:blipFill>
          <a:blip r:embed="rId3" cstate="print"/>
          <a:srcRect/>
          <a:stretch>
            <a:fillRect/>
          </a:stretch>
        </p:blipFill>
        <p:spPr bwMode="auto">
          <a:xfrm>
            <a:off x="5791200" y="3200400"/>
            <a:ext cx="2971800" cy="2989402"/>
          </a:xfrm>
          <a:prstGeom prst="rect">
            <a:avLst/>
          </a:prstGeom>
          <a:noFill/>
        </p:spPr>
      </p:pic>
    </p:spTree>
    <p:extLst>
      <p:ext uri="{BB962C8B-B14F-4D97-AF65-F5344CB8AC3E}">
        <p14:creationId xmlns="" xmlns:p14="http://schemas.microsoft.com/office/powerpoint/2010/main" val="2117931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CDSF-AG do for me?</a:t>
            </a:r>
            <a:endParaRPr lang="en-US" dirty="0"/>
          </a:p>
        </p:txBody>
      </p:sp>
      <p:sp>
        <p:nvSpPr>
          <p:cNvPr id="5" name="Content Placeholder 4"/>
          <p:cNvSpPr>
            <a:spLocks noGrp="1"/>
          </p:cNvSpPr>
          <p:nvPr>
            <p:ph idx="1"/>
          </p:nvPr>
        </p:nvSpPr>
        <p:spPr>
          <a:xfrm>
            <a:off x="457200" y="1447801"/>
            <a:ext cx="8229600" cy="1752600"/>
          </a:xfrm>
        </p:spPr>
        <p:txBody>
          <a:bodyPr/>
          <a:lstStyle/>
          <a:p>
            <a:r>
              <a:rPr lang="en-US" dirty="0" smtClean="0"/>
              <a:t>CDSF-AG provides automated end-to-end web services development tool chain for re-usable software assets and faster project on-boarding</a:t>
            </a:r>
            <a:endParaRPr lang="en-US" dirty="0"/>
          </a:p>
        </p:txBody>
      </p:sp>
      <p:sp>
        <p:nvSpPr>
          <p:cNvPr id="7" name="Rectangle 6"/>
          <p:cNvSpPr/>
          <p:nvPr/>
        </p:nvSpPr>
        <p:spPr>
          <a:xfrm>
            <a:off x="152400" y="4038600"/>
            <a:ext cx="1676400" cy="1752600"/>
          </a:xfrm>
          <a:prstGeom prst="rect">
            <a:avLst/>
          </a:prstGeom>
          <a:solidFill>
            <a:srgbClr val="759D9F"/>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9" name="Rectangle 8"/>
          <p:cNvSpPr/>
          <p:nvPr/>
        </p:nvSpPr>
        <p:spPr>
          <a:xfrm>
            <a:off x="152400" y="3657600"/>
            <a:ext cx="1676400" cy="457200"/>
          </a:xfrm>
          <a:prstGeom prst="rect">
            <a:avLst/>
          </a:prstGeom>
          <a:solidFill>
            <a:srgbClr val="132D2F"/>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ea typeface="Arial Unicode MS" pitchFamily="34" charset="-128"/>
                <a:cs typeface="Arial Unicode MS" pitchFamily="34" charset="-128"/>
              </a:rPr>
              <a:t>Service Artifacts</a:t>
            </a:r>
            <a:endParaRPr lang="en-US" sz="1400" dirty="0">
              <a:latin typeface="+mj-lt"/>
              <a:ea typeface="Arial Unicode MS" pitchFamily="34" charset="-128"/>
              <a:cs typeface="Arial Unicode MS" pitchFamily="34" charset="-128"/>
            </a:endParaRPr>
          </a:p>
        </p:txBody>
      </p:sp>
      <p:sp>
        <p:nvSpPr>
          <p:cNvPr id="10" name="TextBox 9"/>
          <p:cNvSpPr txBox="1"/>
          <p:nvPr/>
        </p:nvSpPr>
        <p:spPr>
          <a:xfrm>
            <a:off x="152400" y="4191000"/>
            <a:ext cx="1905000" cy="1169551"/>
          </a:xfrm>
          <a:prstGeom prst="rect">
            <a:avLst/>
          </a:prstGeom>
          <a:noFill/>
        </p:spPr>
        <p:txBody>
          <a:bodyPr wrap="square" rtlCol="0">
            <a:spAutoFit/>
          </a:bodyPr>
          <a:lstStyle/>
          <a:p>
            <a:pPr>
              <a:buFont typeface="Arial" pitchFamily="34" charset="0"/>
              <a:buChar char="•"/>
            </a:pPr>
            <a:r>
              <a:rPr lang="en-US" sz="1400" dirty="0" smtClean="0">
                <a:solidFill>
                  <a:schemeClr val="bg1"/>
                </a:solidFill>
              </a:rPr>
              <a:t>  Generate WSDL</a:t>
            </a:r>
          </a:p>
          <a:p>
            <a:pPr>
              <a:buFont typeface="Arial" pitchFamily="34" charset="0"/>
              <a:buChar char="•"/>
            </a:pPr>
            <a:r>
              <a:rPr lang="en-US" sz="1400" dirty="0" smtClean="0">
                <a:solidFill>
                  <a:schemeClr val="bg1"/>
                </a:solidFill>
              </a:rPr>
              <a:t>  Generate Schema</a:t>
            </a:r>
          </a:p>
          <a:p>
            <a:pPr>
              <a:buFont typeface="Arial" pitchFamily="34" charset="0"/>
              <a:buChar char="•"/>
            </a:pPr>
            <a:r>
              <a:rPr lang="en-US" sz="1400" dirty="0" smtClean="0">
                <a:solidFill>
                  <a:schemeClr val="bg1"/>
                </a:solidFill>
              </a:rPr>
              <a:t>  Composed standards</a:t>
            </a:r>
          </a:p>
          <a:p>
            <a:endParaRPr lang="en-US" sz="1400" dirty="0" smtClean="0">
              <a:solidFill>
                <a:schemeClr val="bg1"/>
              </a:solidFill>
            </a:endParaRPr>
          </a:p>
          <a:p>
            <a:endParaRPr lang="en-US" sz="1400" dirty="0">
              <a:solidFill>
                <a:schemeClr val="bg1"/>
              </a:solidFill>
            </a:endParaRPr>
          </a:p>
        </p:txBody>
      </p:sp>
      <p:sp>
        <p:nvSpPr>
          <p:cNvPr id="11" name="Rectangle 10"/>
          <p:cNvSpPr/>
          <p:nvPr/>
        </p:nvSpPr>
        <p:spPr>
          <a:xfrm>
            <a:off x="1905000" y="4038600"/>
            <a:ext cx="1676400" cy="1752600"/>
          </a:xfrm>
          <a:prstGeom prst="rect">
            <a:avLst/>
          </a:prstGeom>
          <a:solidFill>
            <a:srgbClr val="759D9F"/>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12" name="Rectangle 11"/>
          <p:cNvSpPr/>
          <p:nvPr/>
        </p:nvSpPr>
        <p:spPr>
          <a:xfrm>
            <a:off x="1905000" y="3657600"/>
            <a:ext cx="1676400" cy="457200"/>
          </a:xfrm>
          <a:prstGeom prst="rect">
            <a:avLst/>
          </a:prstGeom>
          <a:solidFill>
            <a:srgbClr val="132D2F"/>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ea typeface="Arial Unicode MS" pitchFamily="34" charset="-128"/>
                <a:cs typeface="Arial Unicode MS" pitchFamily="34" charset="-128"/>
              </a:rPr>
              <a:t>Development Environment</a:t>
            </a:r>
            <a:endParaRPr lang="en-US" sz="1200" dirty="0">
              <a:latin typeface="+mj-lt"/>
              <a:ea typeface="Arial Unicode MS" pitchFamily="34" charset="-128"/>
              <a:cs typeface="Arial Unicode MS" pitchFamily="34" charset="-128"/>
            </a:endParaRPr>
          </a:p>
        </p:txBody>
      </p:sp>
      <p:sp>
        <p:nvSpPr>
          <p:cNvPr id="13" name="TextBox 12"/>
          <p:cNvSpPr txBox="1"/>
          <p:nvPr/>
        </p:nvSpPr>
        <p:spPr>
          <a:xfrm>
            <a:off x="1905000" y="4191000"/>
            <a:ext cx="1905000" cy="1169551"/>
          </a:xfrm>
          <a:prstGeom prst="rect">
            <a:avLst/>
          </a:prstGeom>
          <a:noFill/>
        </p:spPr>
        <p:txBody>
          <a:bodyPr wrap="square" rtlCol="0">
            <a:spAutoFit/>
          </a:bodyPr>
          <a:lstStyle/>
          <a:p>
            <a:pPr>
              <a:buFont typeface="Arial" pitchFamily="34" charset="0"/>
              <a:buChar char="•"/>
            </a:pPr>
            <a:r>
              <a:rPr lang="en-US" sz="1400" dirty="0" smtClean="0">
                <a:solidFill>
                  <a:schemeClr val="bg1"/>
                </a:solidFill>
              </a:rPr>
              <a:t>  Visual Studio (C#)</a:t>
            </a:r>
          </a:p>
          <a:p>
            <a:pPr>
              <a:buFont typeface="Arial" pitchFamily="34" charset="0"/>
              <a:buChar char="•"/>
            </a:pPr>
            <a:r>
              <a:rPr lang="en-US" sz="1400" dirty="0" smtClean="0">
                <a:solidFill>
                  <a:schemeClr val="bg1"/>
                </a:solidFill>
              </a:rPr>
              <a:t>  Eclipse (Java)</a:t>
            </a:r>
          </a:p>
          <a:p>
            <a:pPr>
              <a:buFont typeface="Arial" pitchFamily="34" charset="0"/>
              <a:buChar char="•"/>
            </a:pPr>
            <a:r>
              <a:rPr lang="en-US" sz="1400" dirty="0" smtClean="0">
                <a:solidFill>
                  <a:schemeClr val="bg1"/>
                </a:solidFill>
              </a:rPr>
              <a:t>  Builds</a:t>
            </a:r>
          </a:p>
          <a:p>
            <a:pPr>
              <a:buFont typeface="Arial" pitchFamily="34" charset="0"/>
              <a:buChar char="•"/>
            </a:pPr>
            <a:r>
              <a:rPr lang="en-US" sz="1400" dirty="0" smtClean="0">
                <a:solidFill>
                  <a:schemeClr val="bg1"/>
                </a:solidFill>
              </a:rPr>
              <a:t>  Unit Test</a:t>
            </a:r>
          </a:p>
          <a:p>
            <a:endParaRPr lang="en-US" sz="1400" dirty="0">
              <a:solidFill>
                <a:schemeClr val="bg1"/>
              </a:solidFill>
            </a:endParaRPr>
          </a:p>
        </p:txBody>
      </p:sp>
      <p:sp>
        <p:nvSpPr>
          <p:cNvPr id="14" name="Rectangle 13"/>
          <p:cNvSpPr/>
          <p:nvPr/>
        </p:nvSpPr>
        <p:spPr>
          <a:xfrm>
            <a:off x="3657600" y="4038600"/>
            <a:ext cx="1676400" cy="1752600"/>
          </a:xfrm>
          <a:prstGeom prst="rect">
            <a:avLst/>
          </a:prstGeom>
          <a:solidFill>
            <a:srgbClr val="759D9F"/>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15" name="Rectangle 14"/>
          <p:cNvSpPr/>
          <p:nvPr/>
        </p:nvSpPr>
        <p:spPr>
          <a:xfrm>
            <a:off x="3657600" y="3657600"/>
            <a:ext cx="1676400" cy="457200"/>
          </a:xfrm>
          <a:prstGeom prst="rect">
            <a:avLst/>
          </a:prstGeom>
          <a:solidFill>
            <a:srgbClr val="132D2F"/>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ea typeface="Arial Unicode MS" pitchFamily="34" charset="-128"/>
                <a:cs typeface="Arial Unicode MS" pitchFamily="34" charset="-128"/>
              </a:rPr>
              <a:t>Security Framework</a:t>
            </a:r>
            <a:endParaRPr lang="en-US" sz="1400" dirty="0">
              <a:latin typeface="+mj-lt"/>
              <a:ea typeface="Arial Unicode MS" pitchFamily="34" charset="-128"/>
              <a:cs typeface="Arial Unicode MS" pitchFamily="34" charset="-128"/>
            </a:endParaRPr>
          </a:p>
        </p:txBody>
      </p:sp>
      <p:sp>
        <p:nvSpPr>
          <p:cNvPr id="16" name="TextBox 15"/>
          <p:cNvSpPr txBox="1"/>
          <p:nvPr/>
        </p:nvSpPr>
        <p:spPr>
          <a:xfrm>
            <a:off x="3657600" y="4191000"/>
            <a:ext cx="1905000" cy="1815882"/>
          </a:xfrm>
          <a:prstGeom prst="rect">
            <a:avLst/>
          </a:prstGeom>
          <a:noFill/>
        </p:spPr>
        <p:txBody>
          <a:bodyPr wrap="square" rtlCol="0">
            <a:spAutoFit/>
          </a:bodyPr>
          <a:lstStyle/>
          <a:p>
            <a:pPr>
              <a:buFont typeface="Arial" pitchFamily="34" charset="0"/>
              <a:buChar char="•"/>
            </a:pPr>
            <a:r>
              <a:rPr lang="en-US" sz="1400" dirty="0" smtClean="0">
                <a:solidFill>
                  <a:schemeClr val="bg1"/>
                </a:solidFill>
              </a:rPr>
              <a:t>  STIG Security </a:t>
            </a:r>
            <a:r>
              <a:rPr lang="en-US" sz="1400" dirty="0" err="1" smtClean="0">
                <a:solidFill>
                  <a:schemeClr val="bg1"/>
                </a:solidFill>
              </a:rPr>
              <a:t>Impl</a:t>
            </a:r>
            <a:endParaRPr lang="en-US" sz="1400" dirty="0" smtClean="0">
              <a:solidFill>
                <a:schemeClr val="bg1"/>
              </a:solidFill>
            </a:endParaRPr>
          </a:p>
          <a:p>
            <a:pPr>
              <a:buFont typeface="Arial" pitchFamily="34" charset="0"/>
              <a:buChar char="•"/>
            </a:pPr>
            <a:r>
              <a:rPr lang="en-US" sz="1400" dirty="0" smtClean="0">
                <a:solidFill>
                  <a:schemeClr val="bg1"/>
                </a:solidFill>
              </a:rPr>
              <a:t>  Encryption Handling</a:t>
            </a:r>
          </a:p>
          <a:p>
            <a:pPr>
              <a:buFont typeface="Arial" pitchFamily="34" charset="0"/>
              <a:buChar char="•"/>
            </a:pPr>
            <a:r>
              <a:rPr lang="en-US" sz="1400" dirty="0" smtClean="0">
                <a:solidFill>
                  <a:schemeClr val="bg1"/>
                </a:solidFill>
              </a:rPr>
              <a:t>  Certificates / PKI</a:t>
            </a:r>
          </a:p>
          <a:p>
            <a:pPr>
              <a:buFont typeface="Arial" pitchFamily="34" charset="0"/>
              <a:buChar char="•"/>
            </a:pPr>
            <a:r>
              <a:rPr lang="en-US" sz="1400" dirty="0" smtClean="0">
                <a:solidFill>
                  <a:schemeClr val="bg1"/>
                </a:solidFill>
              </a:rPr>
              <a:t>  OCSP</a:t>
            </a:r>
          </a:p>
          <a:p>
            <a:pPr>
              <a:buFont typeface="Arial" pitchFamily="34" charset="0"/>
              <a:buChar char="•"/>
            </a:pPr>
            <a:r>
              <a:rPr lang="en-US" sz="1400" dirty="0" smtClean="0">
                <a:solidFill>
                  <a:schemeClr val="bg1"/>
                </a:solidFill>
              </a:rPr>
              <a:t>  Authentication and</a:t>
            </a:r>
          </a:p>
          <a:p>
            <a:r>
              <a:rPr lang="en-US" sz="1400" dirty="0" smtClean="0">
                <a:solidFill>
                  <a:schemeClr val="bg1"/>
                </a:solidFill>
              </a:rPr>
              <a:t>    Authorization</a:t>
            </a:r>
          </a:p>
          <a:p>
            <a:pPr>
              <a:buFont typeface="Arial" pitchFamily="34" charset="0"/>
              <a:buChar char="•"/>
            </a:pPr>
            <a:r>
              <a:rPr lang="en-US" sz="1400" dirty="0" smtClean="0">
                <a:solidFill>
                  <a:schemeClr val="bg1"/>
                </a:solidFill>
              </a:rPr>
              <a:t>  Security Proxy</a:t>
            </a:r>
          </a:p>
          <a:p>
            <a:endParaRPr lang="en-US" sz="1400" dirty="0">
              <a:solidFill>
                <a:schemeClr val="bg1"/>
              </a:solidFill>
            </a:endParaRPr>
          </a:p>
        </p:txBody>
      </p:sp>
      <p:sp>
        <p:nvSpPr>
          <p:cNvPr id="17" name="Rectangle 16"/>
          <p:cNvSpPr/>
          <p:nvPr/>
        </p:nvSpPr>
        <p:spPr>
          <a:xfrm>
            <a:off x="5410200" y="4038600"/>
            <a:ext cx="1676400" cy="1752600"/>
          </a:xfrm>
          <a:prstGeom prst="rect">
            <a:avLst/>
          </a:prstGeom>
          <a:solidFill>
            <a:srgbClr val="759D9F"/>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18" name="Rectangle 17"/>
          <p:cNvSpPr/>
          <p:nvPr/>
        </p:nvSpPr>
        <p:spPr>
          <a:xfrm>
            <a:off x="5410200" y="3657600"/>
            <a:ext cx="1676400" cy="457200"/>
          </a:xfrm>
          <a:prstGeom prst="rect">
            <a:avLst/>
          </a:prstGeom>
          <a:solidFill>
            <a:srgbClr val="132D2F"/>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ea typeface="Arial Unicode MS" pitchFamily="34" charset="-128"/>
                <a:cs typeface="Arial Unicode MS" pitchFamily="34" charset="-128"/>
              </a:rPr>
              <a:t>Service Framework</a:t>
            </a:r>
            <a:endParaRPr lang="en-US" sz="1400" dirty="0">
              <a:latin typeface="+mj-lt"/>
              <a:ea typeface="Arial Unicode MS" pitchFamily="34" charset="-128"/>
              <a:cs typeface="Arial Unicode MS" pitchFamily="34" charset="-128"/>
            </a:endParaRPr>
          </a:p>
        </p:txBody>
      </p:sp>
      <p:sp>
        <p:nvSpPr>
          <p:cNvPr id="19" name="TextBox 18"/>
          <p:cNvSpPr txBox="1"/>
          <p:nvPr/>
        </p:nvSpPr>
        <p:spPr>
          <a:xfrm>
            <a:off x="5410200" y="4191000"/>
            <a:ext cx="1905000" cy="1815882"/>
          </a:xfrm>
          <a:prstGeom prst="rect">
            <a:avLst/>
          </a:prstGeom>
          <a:noFill/>
        </p:spPr>
        <p:txBody>
          <a:bodyPr wrap="square" rtlCol="0">
            <a:spAutoFit/>
          </a:bodyPr>
          <a:lstStyle/>
          <a:p>
            <a:pPr>
              <a:buFont typeface="Arial" pitchFamily="34" charset="0"/>
              <a:buChar char="•"/>
            </a:pPr>
            <a:r>
              <a:rPr lang="en-US" sz="1400" dirty="0" smtClean="0">
                <a:solidFill>
                  <a:schemeClr val="bg1"/>
                </a:solidFill>
              </a:rPr>
              <a:t>  Windows Communication Foundation (WCF)</a:t>
            </a:r>
          </a:p>
          <a:p>
            <a:pPr>
              <a:buFont typeface="Arial" pitchFamily="34" charset="0"/>
              <a:buChar char="•"/>
            </a:pPr>
            <a:r>
              <a:rPr lang="en-US" sz="1400" dirty="0" smtClean="0">
                <a:solidFill>
                  <a:schemeClr val="bg1"/>
                </a:solidFill>
              </a:rPr>
              <a:t>  Service Component Architecture (SCA)</a:t>
            </a:r>
          </a:p>
          <a:p>
            <a:pPr>
              <a:buFont typeface="Arial" pitchFamily="34" charset="0"/>
              <a:buChar char="•"/>
            </a:pPr>
            <a:r>
              <a:rPr lang="en-US" sz="1400" dirty="0" smtClean="0">
                <a:solidFill>
                  <a:schemeClr val="bg1"/>
                </a:solidFill>
              </a:rPr>
              <a:t>  JAX-WS</a:t>
            </a:r>
          </a:p>
          <a:p>
            <a:pPr>
              <a:buFont typeface="Arial" pitchFamily="34" charset="0"/>
              <a:buChar char="•"/>
            </a:pPr>
            <a:r>
              <a:rPr lang="en-US" sz="1400" dirty="0" smtClean="0">
                <a:solidFill>
                  <a:schemeClr val="bg1"/>
                </a:solidFill>
              </a:rPr>
              <a:t>  Apache Axis, CXF, etc</a:t>
            </a:r>
          </a:p>
          <a:p>
            <a:endParaRPr lang="en-US" sz="1400" dirty="0">
              <a:solidFill>
                <a:schemeClr val="bg1"/>
              </a:solidFill>
            </a:endParaRPr>
          </a:p>
        </p:txBody>
      </p:sp>
      <p:sp>
        <p:nvSpPr>
          <p:cNvPr id="20" name="Rectangle 19"/>
          <p:cNvSpPr/>
          <p:nvPr/>
        </p:nvSpPr>
        <p:spPr>
          <a:xfrm>
            <a:off x="7162800" y="4038600"/>
            <a:ext cx="1676400" cy="1752600"/>
          </a:xfrm>
          <a:prstGeom prst="rect">
            <a:avLst/>
          </a:prstGeom>
          <a:solidFill>
            <a:srgbClr val="759D9F"/>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21" name="Rectangle 20"/>
          <p:cNvSpPr/>
          <p:nvPr/>
        </p:nvSpPr>
        <p:spPr>
          <a:xfrm>
            <a:off x="7162800" y="3657600"/>
            <a:ext cx="1676400" cy="457200"/>
          </a:xfrm>
          <a:prstGeom prst="rect">
            <a:avLst/>
          </a:prstGeom>
          <a:solidFill>
            <a:srgbClr val="132D2F"/>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mj-lt"/>
                <a:ea typeface="Arial Unicode MS" pitchFamily="34" charset="-128"/>
                <a:cs typeface="Arial Unicode MS" pitchFamily="34" charset="-128"/>
              </a:rPr>
              <a:t>Re-usable Components</a:t>
            </a:r>
            <a:endParaRPr lang="en-US" sz="1200" dirty="0">
              <a:latin typeface="+mj-lt"/>
              <a:ea typeface="Arial Unicode MS" pitchFamily="34" charset="-128"/>
              <a:cs typeface="Arial Unicode MS" pitchFamily="34" charset="-128"/>
            </a:endParaRPr>
          </a:p>
        </p:txBody>
      </p:sp>
      <p:sp>
        <p:nvSpPr>
          <p:cNvPr id="22" name="TextBox 21"/>
          <p:cNvSpPr txBox="1"/>
          <p:nvPr/>
        </p:nvSpPr>
        <p:spPr>
          <a:xfrm>
            <a:off x="7162800" y="4191000"/>
            <a:ext cx="1905000" cy="954107"/>
          </a:xfrm>
          <a:prstGeom prst="rect">
            <a:avLst/>
          </a:prstGeom>
          <a:noFill/>
        </p:spPr>
        <p:txBody>
          <a:bodyPr wrap="square" rtlCol="0">
            <a:spAutoFit/>
          </a:bodyPr>
          <a:lstStyle/>
          <a:p>
            <a:pPr>
              <a:buFont typeface="Arial" pitchFamily="34" charset="0"/>
              <a:buChar char="•"/>
            </a:pPr>
            <a:r>
              <a:rPr lang="en-US" sz="1400" dirty="0" smtClean="0">
                <a:solidFill>
                  <a:schemeClr val="bg1"/>
                </a:solidFill>
              </a:rPr>
              <a:t>  </a:t>
            </a:r>
            <a:r>
              <a:rPr lang="en-US" sz="1400" dirty="0" err="1" smtClean="0">
                <a:solidFill>
                  <a:schemeClr val="bg1"/>
                </a:solidFill>
              </a:rPr>
              <a:t>UCore</a:t>
            </a:r>
            <a:r>
              <a:rPr lang="en-US" sz="1400" dirty="0" smtClean="0">
                <a:solidFill>
                  <a:schemeClr val="bg1"/>
                </a:solidFill>
              </a:rPr>
              <a:t> Helper</a:t>
            </a:r>
          </a:p>
          <a:p>
            <a:pPr>
              <a:buFont typeface="Arial" pitchFamily="34" charset="0"/>
              <a:buChar char="•"/>
            </a:pPr>
            <a:r>
              <a:rPr lang="en-US" sz="1400" dirty="0" smtClean="0">
                <a:solidFill>
                  <a:schemeClr val="bg1"/>
                </a:solidFill>
              </a:rPr>
              <a:t>  </a:t>
            </a:r>
            <a:r>
              <a:rPr lang="en-US" sz="1400" dirty="0" err="1" smtClean="0">
                <a:solidFill>
                  <a:schemeClr val="bg1"/>
                </a:solidFill>
              </a:rPr>
              <a:t>Pubsub</a:t>
            </a:r>
            <a:r>
              <a:rPr lang="en-US" sz="1400" dirty="0" smtClean="0">
                <a:solidFill>
                  <a:schemeClr val="bg1"/>
                </a:solidFill>
              </a:rPr>
              <a:t> API</a:t>
            </a:r>
          </a:p>
          <a:p>
            <a:pPr>
              <a:buFont typeface="Arial" pitchFamily="34" charset="0"/>
              <a:buChar char="•"/>
            </a:pPr>
            <a:r>
              <a:rPr lang="en-US" sz="1400" dirty="0" smtClean="0">
                <a:solidFill>
                  <a:schemeClr val="bg1"/>
                </a:solidFill>
              </a:rPr>
              <a:t>  Logging</a:t>
            </a:r>
          </a:p>
          <a:p>
            <a:endParaRPr lang="en-US" sz="1400" dirty="0">
              <a:solidFill>
                <a:schemeClr val="bg1"/>
              </a:solidFill>
            </a:endParaRPr>
          </a:p>
        </p:txBody>
      </p:sp>
      <p:sp>
        <p:nvSpPr>
          <p:cNvPr id="23" name="Flowchart: Connector 22"/>
          <p:cNvSpPr/>
          <p:nvPr/>
        </p:nvSpPr>
        <p:spPr>
          <a:xfrm>
            <a:off x="914400" y="3581400"/>
            <a:ext cx="152400" cy="152400"/>
          </a:xfrm>
          <a:prstGeom prst="flowChartConnector">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2667000" y="3581400"/>
            <a:ext cx="152400" cy="152400"/>
          </a:xfrm>
          <a:prstGeom prst="flowChartConnector">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4419600" y="3581400"/>
            <a:ext cx="152400" cy="152400"/>
          </a:xfrm>
          <a:prstGeom prst="flowChartConnector">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6172200" y="3581400"/>
            <a:ext cx="152400" cy="152400"/>
          </a:xfrm>
          <a:prstGeom prst="flowChartConnector">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7924800" y="3581400"/>
            <a:ext cx="152400" cy="152400"/>
          </a:xfrm>
          <a:prstGeom prst="flowChartConnector">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3" idx="0"/>
          </p:cNvCxnSpPr>
          <p:nvPr/>
        </p:nvCxnSpPr>
        <p:spPr>
          <a:xfrm flipV="1">
            <a:off x="990600" y="3429000"/>
            <a:ext cx="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743200" y="3429000"/>
            <a:ext cx="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495800" y="3429000"/>
            <a:ext cx="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248400" y="3429000"/>
            <a:ext cx="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001000" y="3429000"/>
            <a:ext cx="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0600" y="3429000"/>
            <a:ext cx="70104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21396" y="3124200"/>
            <a:ext cx="2393604" cy="338554"/>
          </a:xfrm>
          <a:prstGeom prst="rect">
            <a:avLst/>
          </a:prstGeom>
          <a:noFill/>
        </p:spPr>
        <p:txBody>
          <a:bodyPr wrap="none" rtlCol="0">
            <a:spAutoFit/>
          </a:bodyPr>
          <a:lstStyle/>
          <a:p>
            <a:r>
              <a:rPr lang="en-US" sz="1600" dirty="0" smtClean="0">
                <a:solidFill>
                  <a:srgbClr val="C00000"/>
                </a:solidFill>
                <a:latin typeface="+mj-lt"/>
              </a:rPr>
              <a:t>Adopters choose one or more</a:t>
            </a:r>
            <a:endParaRPr lang="en-US" sz="1600" dirty="0">
              <a:solidFill>
                <a:srgbClr val="C00000"/>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CDSF-AG Automates Start of Development</a:t>
            </a:r>
            <a:endParaRPr lang="en-US" sz="2800" dirty="0"/>
          </a:p>
        </p:txBody>
      </p:sp>
      <p:grpSp>
        <p:nvGrpSpPr>
          <p:cNvPr id="3" name="Group 61"/>
          <p:cNvGrpSpPr/>
          <p:nvPr/>
        </p:nvGrpSpPr>
        <p:grpSpPr>
          <a:xfrm>
            <a:off x="914400" y="1507734"/>
            <a:ext cx="7548678" cy="3581400"/>
            <a:chOff x="435486" y="1600200"/>
            <a:chExt cx="8175114" cy="3581400"/>
          </a:xfrm>
          <a:solidFill>
            <a:schemeClr val="bg1">
              <a:lumMod val="85000"/>
            </a:schemeClr>
          </a:solidFill>
        </p:grpSpPr>
        <p:sp>
          <p:nvSpPr>
            <p:cNvPr id="63" name="Rectangle 62"/>
            <p:cNvSpPr/>
            <p:nvPr/>
          </p:nvSpPr>
          <p:spPr>
            <a:xfrm>
              <a:off x="3733800" y="1600200"/>
              <a:ext cx="15240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Create Development</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Environment</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sp>
          <p:nvSpPr>
            <p:cNvPr id="64" name="Rectangle 63"/>
            <p:cNvSpPr/>
            <p:nvPr/>
          </p:nvSpPr>
          <p:spPr>
            <a:xfrm>
              <a:off x="1447800" y="1600200"/>
              <a:ext cx="14478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Define Service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Spec (WSDL, Schema, etc)</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cxnSp>
          <p:nvCxnSpPr>
            <p:cNvPr id="65" name="Straight Arrow Connector 64"/>
            <p:cNvCxnSpPr>
              <a:endCxn id="64" idx="1"/>
            </p:cNvCxnSpPr>
            <p:nvPr/>
          </p:nvCxnSpPr>
          <p:spPr>
            <a:xfrm>
              <a:off x="457200" y="1981200"/>
              <a:ext cx="990600" cy="1588"/>
            </a:xfrm>
            <a:prstGeom prst="straightConnector1">
              <a:avLst/>
            </a:prstGeom>
            <a:grpFill/>
            <a:ln w="3175" cap="flat" cmpd="sng" algn="ctr">
              <a:solidFill>
                <a:srgbClr val="A80000"/>
              </a:solidFill>
              <a:prstDash val="solid"/>
              <a:tailEnd type="arrow"/>
            </a:ln>
            <a:effectLst/>
          </p:spPr>
        </p:cxnSp>
        <p:sp>
          <p:nvSpPr>
            <p:cNvPr id="66" name="TextBox 65"/>
            <p:cNvSpPr txBox="1"/>
            <p:nvPr/>
          </p:nvSpPr>
          <p:spPr>
            <a:xfrm>
              <a:off x="435486" y="1616466"/>
              <a:ext cx="1371600" cy="338554"/>
            </a:xfrm>
            <a:prstGeom prst="rect">
              <a:avLst/>
            </a:prstGeom>
            <a:noFill/>
            <a:ln w="3175">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chemeClr val="tx1">
                      <a:lumMod val="95000"/>
                      <a:lumOff val="5000"/>
                    </a:schemeClr>
                  </a:solidFill>
                </a:rPr>
                <a:t>Need to develop</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chemeClr val="tx1">
                      <a:lumMod val="95000"/>
                      <a:lumOff val="5000"/>
                    </a:schemeClr>
                  </a:solidFill>
                </a:rPr>
                <a:t>a new Web Service</a:t>
              </a:r>
              <a:endParaRPr kumimoji="0" lang="en-US" sz="800" b="0" i="0" u="none" strike="noStrike" kern="0" cap="none" spc="0" normalizeH="0" baseline="0" noProof="0" dirty="0">
                <a:ln>
                  <a:noFill/>
                </a:ln>
                <a:solidFill>
                  <a:schemeClr val="tx1">
                    <a:lumMod val="95000"/>
                    <a:lumOff val="5000"/>
                  </a:schemeClr>
                </a:solidFill>
                <a:effectLst/>
                <a:uLnTx/>
                <a:uFillTx/>
              </a:endParaRPr>
            </a:p>
          </p:txBody>
        </p:sp>
        <p:sp>
          <p:nvSpPr>
            <p:cNvPr id="67" name="Rectangle 66"/>
            <p:cNvSpPr/>
            <p:nvPr/>
          </p:nvSpPr>
          <p:spPr>
            <a:xfrm>
              <a:off x="6553200" y="1600200"/>
              <a:ext cx="20574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Run code generator on WSDL</a:t>
              </a:r>
              <a:r>
                <a:rPr kumimoji="0" lang="en-US" sz="1400" b="0" i="0" u="none" strike="noStrike" kern="0" cap="none" spc="0" normalizeH="0" noProof="0" dirty="0" smtClean="0">
                  <a:ln>
                    <a:noFill/>
                  </a:ln>
                  <a:solidFill>
                    <a:schemeClr val="tx1">
                      <a:lumMod val="95000"/>
                      <a:lumOff val="5000"/>
                    </a:schemeClr>
                  </a:solidFill>
                  <a:effectLst/>
                  <a:uLnTx/>
                  <a:uFillTx/>
                  <a:latin typeface="Calibri"/>
                  <a:ea typeface="+mn-ea"/>
                  <a:cs typeface="+mn-cs"/>
                </a:rPr>
                <a:t> and Schema</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sp>
          <p:nvSpPr>
            <p:cNvPr id="68" name="Rectangle 67"/>
            <p:cNvSpPr/>
            <p:nvPr/>
          </p:nvSpPr>
          <p:spPr>
            <a:xfrm>
              <a:off x="6553200" y="3048000"/>
              <a:ext cx="20574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Select Service Framework</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cxnSp>
          <p:nvCxnSpPr>
            <p:cNvPr id="69" name="Straight Arrow Connector 68"/>
            <p:cNvCxnSpPr>
              <a:stCxn id="64" idx="3"/>
              <a:endCxn id="63" idx="1"/>
            </p:cNvCxnSpPr>
            <p:nvPr/>
          </p:nvCxnSpPr>
          <p:spPr>
            <a:xfrm>
              <a:off x="2895600" y="1981200"/>
              <a:ext cx="838200" cy="1588"/>
            </a:xfrm>
            <a:prstGeom prst="straightConnector1">
              <a:avLst/>
            </a:prstGeom>
            <a:grpFill/>
            <a:ln w="3175" cap="flat" cmpd="sng" algn="ctr">
              <a:solidFill>
                <a:srgbClr val="A80000"/>
              </a:solidFill>
              <a:prstDash val="solid"/>
              <a:tailEnd type="arrow"/>
            </a:ln>
            <a:effectLst/>
          </p:spPr>
        </p:cxnSp>
        <p:cxnSp>
          <p:nvCxnSpPr>
            <p:cNvPr id="70" name="Straight Arrow Connector 69"/>
            <p:cNvCxnSpPr>
              <a:stCxn id="63" idx="3"/>
            </p:cNvCxnSpPr>
            <p:nvPr/>
          </p:nvCxnSpPr>
          <p:spPr>
            <a:xfrm>
              <a:off x="5257800" y="1981200"/>
              <a:ext cx="1295400" cy="1588"/>
            </a:xfrm>
            <a:prstGeom prst="straightConnector1">
              <a:avLst/>
            </a:prstGeom>
            <a:grpFill/>
            <a:ln w="3175" cap="flat" cmpd="sng" algn="ctr">
              <a:solidFill>
                <a:srgbClr val="A80000"/>
              </a:solidFill>
              <a:prstDash val="solid"/>
              <a:tailEnd type="arrow"/>
            </a:ln>
            <a:effectLst/>
          </p:spPr>
        </p:cxnSp>
        <p:cxnSp>
          <p:nvCxnSpPr>
            <p:cNvPr id="71" name="Straight Arrow Connector 70"/>
            <p:cNvCxnSpPr>
              <a:stCxn id="67" idx="2"/>
              <a:endCxn id="68" idx="0"/>
            </p:cNvCxnSpPr>
            <p:nvPr/>
          </p:nvCxnSpPr>
          <p:spPr>
            <a:xfrm rot="5400000">
              <a:off x="7239000" y="2705100"/>
              <a:ext cx="685800" cy="1588"/>
            </a:xfrm>
            <a:prstGeom prst="straightConnector1">
              <a:avLst/>
            </a:prstGeom>
            <a:grpFill/>
            <a:ln w="3175" cap="flat" cmpd="sng" algn="ctr">
              <a:solidFill>
                <a:srgbClr val="A80000"/>
              </a:solidFill>
              <a:prstDash val="solid"/>
              <a:tailEnd type="arrow"/>
            </a:ln>
            <a:effectLst/>
          </p:spPr>
        </p:cxnSp>
        <p:sp>
          <p:nvSpPr>
            <p:cNvPr id="72" name="Rectangle 71"/>
            <p:cNvSpPr/>
            <p:nvPr/>
          </p:nvSpPr>
          <p:spPr>
            <a:xfrm>
              <a:off x="3962400" y="3048000"/>
              <a:ext cx="22098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Configure Service Framework</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sp>
          <p:nvSpPr>
            <p:cNvPr id="73" name="Rectangle 72"/>
            <p:cNvSpPr/>
            <p:nvPr/>
          </p:nvSpPr>
          <p:spPr>
            <a:xfrm>
              <a:off x="4724400" y="4419600"/>
              <a:ext cx="18288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Validate basic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Message</a:t>
              </a:r>
              <a:r>
                <a:rPr kumimoji="0" lang="en-US" sz="1400" b="0" i="0" u="none" strike="noStrike" kern="0" cap="none" spc="0" normalizeH="0" noProof="0" dirty="0" smtClean="0">
                  <a:ln>
                    <a:noFill/>
                  </a:ln>
                  <a:solidFill>
                    <a:schemeClr val="tx1">
                      <a:lumMod val="95000"/>
                      <a:lumOff val="5000"/>
                    </a:schemeClr>
                  </a:solidFill>
                  <a:effectLst/>
                  <a:uLnTx/>
                  <a:uFillTx/>
                  <a:latin typeface="Calibri"/>
                  <a:ea typeface="+mn-ea"/>
                  <a:cs typeface="+mn-cs"/>
                </a:rPr>
                <a:t> Exchange</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sp>
          <p:nvSpPr>
            <p:cNvPr id="74" name="Rectangle 73"/>
            <p:cNvSpPr/>
            <p:nvPr/>
          </p:nvSpPr>
          <p:spPr>
            <a:xfrm>
              <a:off x="914400" y="3048000"/>
              <a:ext cx="21336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Add</a:t>
              </a:r>
              <a:r>
                <a:rPr kumimoji="0" lang="en-US" sz="1400" b="0" i="0" u="none" strike="noStrike" kern="0" cap="none" spc="0" normalizeH="0" noProof="0" dirty="0" smtClean="0">
                  <a:ln>
                    <a:noFill/>
                  </a:ln>
                  <a:solidFill>
                    <a:schemeClr val="tx1">
                      <a:lumMod val="95000"/>
                      <a:lumOff val="5000"/>
                    </a:schemeClr>
                  </a:solidFill>
                  <a:effectLst/>
                  <a:uLnTx/>
                  <a:uFillTx/>
                  <a:latin typeface="Calibri"/>
                  <a:ea typeface="+mn-ea"/>
                  <a:cs typeface="+mn-cs"/>
                </a:rPr>
                <a:t> Security to Service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baseline="0" dirty="0" smtClean="0">
                  <a:solidFill>
                    <a:schemeClr val="tx1">
                      <a:lumMod val="95000"/>
                      <a:lumOff val="5000"/>
                    </a:schemeClr>
                  </a:solidFill>
                  <a:latin typeface="Calibri"/>
                </a:rPr>
                <a:t>Framework</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sp>
          <p:nvSpPr>
            <p:cNvPr id="75" name="Rectangle 74"/>
            <p:cNvSpPr/>
            <p:nvPr/>
          </p:nvSpPr>
          <p:spPr>
            <a:xfrm>
              <a:off x="6858000" y="4419600"/>
              <a:ext cx="13716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Start</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Business Logic Development</a:t>
              </a:r>
            </a:p>
          </p:txBody>
        </p:sp>
        <p:sp>
          <p:nvSpPr>
            <p:cNvPr id="76" name="Rectangle 75"/>
            <p:cNvSpPr/>
            <p:nvPr/>
          </p:nvSpPr>
          <p:spPr>
            <a:xfrm>
              <a:off x="1180708" y="4419600"/>
              <a:ext cx="16002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Configure</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Unit Test</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cxnSp>
          <p:nvCxnSpPr>
            <p:cNvPr id="77" name="Straight Arrow Connector 76"/>
            <p:cNvCxnSpPr>
              <a:stCxn id="68" idx="1"/>
              <a:endCxn id="72" idx="3"/>
            </p:cNvCxnSpPr>
            <p:nvPr/>
          </p:nvCxnSpPr>
          <p:spPr>
            <a:xfrm rot="10800000">
              <a:off x="6172200" y="3429000"/>
              <a:ext cx="381000" cy="1588"/>
            </a:xfrm>
            <a:prstGeom prst="straightConnector1">
              <a:avLst/>
            </a:prstGeom>
            <a:grpFill/>
            <a:ln w="3175" cap="flat" cmpd="sng" algn="ctr">
              <a:solidFill>
                <a:srgbClr val="A80000"/>
              </a:solidFill>
              <a:prstDash val="solid"/>
              <a:tailEnd type="arrow"/>
            </a:ln>
            <a:effectLst/>
          </p:spPr>
        </p:cxnSp>
        <p:cxnSp>
          <p:nvCxnSpPr>
            <p:cNvPr id="78" name="Straight Arrow Connector 77"/>
            <p:cNvCxnSpPr>
              <a:stCxn id="72" idx="1"/>
              <a:endCxn id="74" idx="3"/>
            </p:cNvCxnSpPr>
            <p:nvPr/>
          </p:nvCxnSpPr>
          <p:spPr>
            <a:xfrm rot="10800000">
              <a:off x="3048000" y="3429000"/>
              <a:ext cx="914400" cy="1588"/>
            </a:xfrm>
            <a:prstGeom prst="straightConnector1">
              <a:avLst/>
            </a:prstGeom>
            <a:grpFill/>
            <a:ln w="3175" cap="flat" cmpd="sng" algn="ctr">
              <a:solidFill>
                <a:srgbClr val="A80000"/>
              </a:solidFill>
              <a:prstDash val="solid"/>
              <a:tailEnd type="arrow"/>
            </a:ln>
            <a:effectLst/>
          </p:spPr>
        </p:cxnSp>
        <p:cxnSp>
          <p:nvCxnSpPr>
            <p:cNvPr id="79" name="Straight Arrow Connector 78"/>
            <p:cNvCxnSpPr>
              <a:stCxn id="74" idx="2"/>
              <a:endCxn id="76" idx="0"/>
            </p:cNvCxnSpPr>
            <p:nvPr/>
          </p:nvCxnSpPr>
          <p:spPr>
            <a:xfrm rot="5400000">
              <a:off x="1676204" y="4114604"/>
              <a:ext cx="609600" cy="392"/>
            </a:xfrm>
            <a:prstGeom prst="straightConnector1">
              <a:avLst/>
            </a:prstGeom>
            <a:grpFill/>
            <a:ln w="3175" cap="flat" cmpd="sng" algn="ctr">
              <a:solidFill>
                <a:srgbClr val="A80000"/>
              </a:solidFill>
              <a:prstDash val="solid"/>
              <a:tailEnd type="arrow"/>
            </a:ln>
            <a:effectLst/>
          </p:spPr>
        </p:cxnSp>
        <p:cxnSp>
          <p:nvCxnSpPr>
            <p:cNvPr id="80" name="Straight Arrow Connector 79"/>
            <p:cNvCxnSpPr>
              <a:stCxn id="76" idx="3"/>
              <a:endCxn id="83" idx="1"/>
            </p:cNvCxnSpPr>
            <p:nvPr/>
          </p:nvCxnSpPr>
          <p:spPr>
            <a:xfrm>
              <a:off x="2780908" y="4800600"/>
              <a:ext cx="267092" cy="1588"/>
            </a:xfrm>
            <a:prstGeom prst="straightConnector1">
              <a:avLst/>
            </a:prstGeom>
            <a:grpFill/>
            <a:ln w="3175" cap="flat" cmpd="sng" algn="ctr">
              <a:solidFill>
                <a:srgbClr val="A80000"/>
              </a:solidFill>
              <a:prstDash val="solid"/>
              <a:tailEnd type="arrow"/>
            </a:ln>
            <a:effectLst/>
          </p:spPr>
        </p:cxnSp>
        <p:cxnSp>
          <p:nvCxnSpPr>
            <p:cNvPr id="81" name="Straight Arrow Connector 80"/>
            <p:cNvCxnSpPr>
              <a:stCxn id="73" idx="3"/>
              <a:endCxn id="75" idx="1"/>
            </p:cNvCxnSpPr>
            <p:nvPr/>
          </p:nvCxnSpPr>
          <p:spPr>
            <a:xfrm>
              <a:off x="6553200" y="4800600"/>
              <a:ext cx="304800" cy="1588"/>
            </a:xfrm>
            <a:prstGeom prst="straightConnector1">
              <a:avLst/>
            </a:prstGeom>
            <a:grpFill/>
            <a:ln w="3175" cap="flat" cmpd="sng" algn="ctr">
              <a:solidFill>
                <a:srgbClr val="A80000"/>
              </a:solidFill>
              <a:prstDash val="solid"/>
              <a:tailEnd type="arrow"/>
            </a:ln>
            <a:effectLst/>
          </p:spPr>
        </p:cxnSp>
        <p:sp>
          <p:nvSpPr>
            <p:cNvPr id="83" name="Rectangle 82"/>
            <p:cNvSpPr/>
            <p:nvPr/>
          </p:nvSpPr>
          <p:spPr>
            <a:xfrm>
              <a:off x="3048000" y="4419600"/>
              <a:ext cx="1447800" cy="762000"/>
            </a:xfrm>
            <a:prstGeom prst="rect">
              <a:avLst/>
            </a:prstGeom>
            <a:grpFill/>
            <a:ln w="3175" cap="flat" cmpd="sng" algn="ctr">
              <a:solidFill>
                <a:srgbClr val="A8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smtClean="0">
                  <a:solidFill>
                    <a:schemeClr val="tx1">
                      <a:lumMod val="95000"/>
                      <a:lumOff val="5000"/>
                    </a:schemeClr>
                  </a:solidFill>
                  <a:latin typeface="Calibri"/>
                </a:rPr>
                <a:t>Implement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Calibri"/>
                  <a:ea typeface="+mn-ea"/>
                  <a:cs typeface="+mn-cs"/>
                </a:rPr>
                <a:t>Web</a:t>
              </a:r>
              <a:r>
                <a:rPr kumimoji="0" lang="en-US" sz="1400" b="0" i="0" u="none" strike="noStrike" kern="0" cap="none" spc="0" normalizeH="0" noProof="0" dirty="0" smtClean="0">
                  <a:ln>
                    <a:noFill/>
                  </a:ln>
                  <a:solidFill>
                    <a:schemeClr val="tx1">
                      <a:lumMod val="95000"/>
                      <a:lumOff val="5000"/>
                    </a:schemeClr>
                  </a:solidFill>
                  <a:effectLst/>
                  <a:uLnTx/>
                  <a:uFillTx/>
                  <a:latin typeface="Calibri"/>
                  <a:ea typeface="+mn-ea"/>
                  <a:cs typeface="+mn-cs"/>
                </a:rPr>
                <a:t> Service Stub</a:t>
              </a:r>
              <a:endParaRPr kumimoji="0" lang="en-US" sz="1400" b="0" i="0" u="none" strike="noStrike" kern="0" cap="none" spc="0" normalizeH="0" baseline="0" noProof="0" dirty="0">
                <a:ln>
                  <a:noFill/>
                </a:ln>
                <a:solidFill>
                  <a:schemeClr val="tx1">
                    <a:lumMod val="95000"/>
                    <a:lumOff val="5000"/>
                  </a:schemeClr>
                </a:solidFill>
                <a:effectLst/>
                <a:uLnTx/>
                <a:uFillTx/>
                <a:latin typeface="Calibri"/>
                <a:ea typeface="+mn-ea"/>
                <a:cs typeface="+mn-cs"/>
              </a:endParaRPr>
            </a:p>
          </p:txBody>
        </p:sp>
        <p:cxnSp>
          <p:nvCxnSpPr>
            <p:cNvPr id="84" name="Straight Arrow Connector 83"/>
            <p:cNvCxnSpPr>
              <a:endCxn id="73" idx="1"/>
            </p:cNvCxnSpPr>
            <p:nvPr/>
          </p:nvCxnSpPr>
          <p:spPr>
            <a:xfrm>
              <a:off x="4495800" y="4800600"/>
              <a:ext cx="228600" cy="1588"/>
            </a:xfrm>
            <a:prstGeom prst="straightConnector1">
              <a:avLst/>
            </a:prstGeom>
            <a:grpFill/>
            <a:ln w="3175" cap="flat" cmpd="sng" algn="ctr">
              <a:solidFill>
                <a:srgbClr val="A80000"/>
              </a:solidFill>
              <a:prstDash val="solid"/>
              <a:tailEnd type="arrow"/>
            </a:ln>
            <a:effectLst/>
          </p:spPr>
        </p:cxnSp>
      </p:grpSp>
      <p:sp>
        <p:nvSpPr>
          <p:cNvPr id="26" name="24-Point Star 25"/>
          <p:cNvSpPr/>
          <p:nvPr/>
        </p:nvSpPr>
        <p:spPr>
          <a:xfrm>
            <a:off x="7924800" y="4191000"/>
            <a:ext cx="304800" cy="304800"/>
          </a:xfrm>
          <a:prstGeom prst="star24">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hevron 27"/>
          <p:cNvSpPr/>
          <p:nvPr/>
        </p:nvSpPr>
        <p:spPr>
          <a:xfrm>
            <a:off x="2209800" y="5486400"/>
            <a:ext cx="5943600" cy="609600"/>
          </a:xfrm>
          <a:prstGeom prst="chevron">
            <a:avLst/>
          </a:prstGeom>
          <a:solidFill>
            <a:srgbClr val="759D9F"/>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CDSF-AG Automates this manual process to reduce ramp up</a:t>
            </a:r>
            <a:endParaRPr lang="en-US" sz="1600" dirty="0">
              <a:solidFill>
                <a:schemeClr val="bg1"/>
              </a:solidFill>
            </a:endParaRPr>
          </a:p>
        </p:txBody>
      </p:sp>
      <p:sp>
        <p:nvSpPr>
          <p:cNvPr id="27" name="Explosion 2 26"/>
          <p:cNvSpPr/>
          <p:nvPr/>
        </p:nvSpPr>
        <p:spPr>
          <a:xfrm>
            <a:off x="152400" y="3581400"/>
            <a:ext cx="1447800" cy="1295400"/>
          </a:xfrm>
          <a:prstGeom prst="irregularSeal2">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C00000"/>
                </a:solidFill>
              </a:rPr>
              <a:t>Months</a:t>
            </a:r>
          </a:p>
          <a:p>
            <a:pPr algn="ctr"/>
            <a:r>
              <a:rPr lang="en-US" sz="1100" b="1" dirty="0" smtClean="0">
                <a:solidFill>
                  <a:srgbClr val="C00000"/>
                </a:solidFill>
              </a:rPr>
              <a:t>To Minutes</a:t>
            </a:r>
            <a:endParaRPr lang="en-US" sz="1100" b="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technologies does CDSF-AG support?</a:t>
            </a:r>
            <a:endParaRPr lang="en-US" dirty="0"/>
          </a:p>
        </p:txBody>
      </p:sp>
      <p:sp>
        <p:nvSpPr>
          <p:cNvPr id="3" name="Content Placeholder 2"/>
          <p:cNvSpPr>
            <a:spLocks noGrp="1"/>
          </p:cNvSpPr>
          <p:nvPr>
            <p:ph idx="1"/>
          </p:nvPr>
        </p:nvSpPr>
        <p:spPr>
          <a:xfrm>
            <a:off x="457200" y="1295400"/>
            <a:ext cx="8229600" cy="4648200"/>
          </a:xfrm>
        </p:spPr>
        <p:txBody>
          <a:bodyPr/>
          <a:lstStyle/>
          <a:p>
            <a:r>
              <a:rPr lang="en-US" sz="2400" dirty="0" smtClean="0"/>
              <a:t>Programming Languages: </a:t>
            </a:r>
          </a:p>
          <a:p>
            <a:pPr lvl="1"/>
            <a:r>
              <a:rPr lang="en-US" sz="2000" dirty="0" smtClean="0"/>
              <a:t>Java,  C# (.NET)</a:t>
            </a:r>
          </a:p>
          <a:p>
            <a:r>
              <a:rPr lang="en-US" sz="2400" dirty="0" smtClean="0"/>
              <a:t>Service standards: </a:t>
            </a:r>
          </a:p>
          <a:p>
            <a:pPr lvl="1"/>
            <a:r>
              <a:rPr lang="en-US" sz="2400" dirty="0" smtClean="0"/>
              <a:t>DSL-A, CDR, WS-Notification, Universal Core, </a:t>
            </a:r>
            <a:r>
              <a:rPr lang="en-US" sz="2400" dirty="0" err="1" smtClean="0"/>
              <a:t>DoD</a:t>
            </a:r>
            <a:r>
              <a:rPr lang="en-US" sz="2400" dirty="0" smtClean="0"/>
              <a:t> Metadata Specification (DDMS), NIEM</a:t>
            </a:r>
          </a:p>
          <a:p>
            <a:r>
              <a:rPr lang="en-US" sz="2400" dirty="0" smtClean="0"/>
              <a:t>Implementation Standards: </a:t>
            </a:r>
          </a:p>
          <a:p>
            <a:pPr lvl="1"/>
            <a:r>
              <a:rPr lang="en-US" sz="2400" dirty="0" smtClean="0"/>
              <a:t>JAX-WS, Apache Tuscany, Apache CXF, Spring, WCF, and other web service frameworks</a:t>
            </a:r>
          </a:p>
          <a:p>
            <a:pPr lvl="1"/>
            <a:r>
              <a:rPr lang="en-US" sz="2400" dirty="0" err="1" smtClean="0"/>
              <a:t>Interop</a:t>
            </a:r>
            <a:r>
              <a:rPr lang="en-US" sz="2400" dirty="0" smtClean="0"/>
              <a:t> on Tomcat, </a:t>
            </a:r>
            <a:r>
              <a:rPr lang="en-US" sz="2400" dirty="0" err="1" smtClean="0"/>
              <a:t>Jboss</a:t>
            </a:r>
            <a:r>
              <a:rPr lang="en-US" sz="2400" dirty="0" smtClean="0"/>
              <a:t>, </a:t>
            </a:r>
            <a:r>
              <a:rPr lang="en-US" sz="2400" dirty="0" err="1" smtClean="0"/>
              <a:t>WebLogic</a:t>
            </a:r>
            <a:r>
              <a:rPr lang="en-US" sz="2400" dirty="0" smtClean="0"/>
              <a:t>, </a:t>
            </a:r>
            <a:r>
              <a:rPr lang="en-US" sz="2400" dirty="0" err="1" smtClean="0"/>
              <a:t>WebSphere</a:t>
            </a:r>
            <a:r>
              <a:rPr lang="en-US" sz="2400" dirty="0" smtClean="0"/>
              <a:t>, OC4J, etc</a:t>
            </a:r>
          </a:p>
          <a:p>
            <a:r>
              <a:rPr lang="en-US" sz="2400" dirty="0" smtClean="0"/>
              <a:t>Service Security standards </a:t>
            </a:r>
          </a:p>
          <a:p>
            <a:pPr lvl="1"/>
            <a:r>
              <a:rPr lang="en-US" sz="2000" dirty="0" smtClean="0"/>
              <a:t>WS-Security, SAML, OCSP, WS-Trust, DISA/NCES, etc</a:t>
            </a:r>
          </a:p>
          <a:p>
            <a:pPr lvl="1"/>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C-CECOM-PowerPoint Template-v04">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FF6D8FFCCA3847AD1EC3C314494659" ma:contentTypeVersion="0" ma:contentTypeDescription="Create a new document." ma:contentTypeScope="" ma:versionID="a287d99c803040ef394a3b85202fd59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F5959F-081C-461F-AA42-F604A326A2FC}">
  <ds:schemaRefs>
    <ds:schemaRef ds:uri="http://schemas.microsoft.com/office/2006/metadata/properties"/>
  </ds:schemaRefs>
</ds:datastoreItem>
</file>

<file path=customXml/itemProps2.xml><?xml version="1.0" encoding="utf-8"?>
<ds:datastoreItem xmlns:ds="http://schemas.openxmlformats.org/officeDocument/2006/customXml" ds:itemID="{3D3F15F5-898F-453E-ACB0-C4AD89A18A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26275BB-F5D5-467B-8C7D-4958167795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SEC-CECOM-PowerPoint Template-v04</Template>
  <TotalTime>12461</TotalTime>
  <Words>1554</Words>
  <Application>Microsoft Office PowerPoint</Application>
  <PresentationFormat>On-screen Show (4:3)</PresentationFormat>
  <Paragraphs>219</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SEC-CECOM-PowerPoint Template-v04</vt:lpstr>
      <vt:lpstr>Pravin Ponnuri  pravin.k.ponnuri.civ@mail.mil </vt:lpstr>
      <vt:lpstr>DoD Directive 8320.02</vt:lpstr>
      <vt:lpstr>Army Net-Centric Data Strategy CoE</vt:lpstr>
      <vt:lpstr>What is Common Data Services Framework (CDSF)?</vt:lpstr>
      <vt:lpstr>Common Data Services Framework (CDSF)</vt:lpstr>
      <vt:lpstr>What is the CDSF-Artifact Generator (CDSF-AG)?</vt:lpstr>
      <vt:lpstr>What can CDSF-AG do for me?</vt:lpstr>
      <vt:lpstr>CDSF-AG Automates Start of Development</vt:lpstr>
      <vt:lpstr>What technologies does CDSF-AG support?</vt:lpstr>
      <vt:lpstr>CDSF-AG Provides Light weight Pubsub</vt:lpstr>
      <vt:lpstr>CDSF-AG vs other commercial products</vt:lpstr>
      <vt:lpstr>CDSF – Compliance Test Kit (CTK)</vt:lpstr>
      <vt:lpstr>CDSF-CTK GUI</vt:lpstr>
      <vt:lpstr>CDSF-CTK Report</vt:lpstr>
      <vt:lpstr>CDSF- Security Proxy (SP)</vt:lpstr>
      <vt:lpstr>What are the other benefits of using CDSF? </vt:lpstr>
      <vt:lpstr>Clients using CDSF</vt:lpstr>
      <vt:lpstr>Contact Information</vt:lpstr>
    </vt:vector>
  </TitlesOfParts>
  <Company>US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Name 20-point Arial Bold Centered</dc:title>
  <dc:creator>Casi Tomarchio</dc:creator>
  <cp:lastModifiedBy>Default Usr</cp:lastModifiedBy>
  <cp:revision>33</cp:revision>
  <cp:lastPrinted>2010-06-02T17:25:51Z</cp:lastPrinted>
  <dcterms:created xsi:type="dcterms:W3CDTF">2011-09-30T15:27:23Z</dcterms:created>
  <dcterms:modified xsi:type="dcterms:W3CDTF">2012-06-04T19:28:24Z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0x0101002CFF6D8FFCCA3847AD1EC3C314494659</vt:lpwstr>
  </property>
</Properties>
</file>