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8"/>
  </p:notesMasterIdLst>
  <p:sldIdLst>
    <p:sldId id="311" r:id="rId5"/>
    <p:sldId id="312" r:id="rId6"/>
    <p:sldId id="323" r:id="rId7"/>
    <p:sldId id="324" r:id="rId8"/>
    <p:sldId id="315" r:id="rId9"/>
    <p:sldId id="325" r:id="rId10"/>
    <p:sldId id="326" r:id="rId11"/>
    <p:sldId id="327" r:id="rId12"/>
    <p:sldId id="328" r:id="rId13"/>
    <p:sldId id="329" r:id="rId14"/>
    <p:sldId id="331" r:id="rId15"/>
    <p:sldId id="330" r:id="rId16"/>
    <p:sldId id="332" r:id="rId17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2" autoAdjust="0"/>
    <p:restoredTop sz="94660"/>
  </p:normalViewPr>
  <p:slideViewPr>
    <p:cSldViewPr>
      <p:cViewPr varScale="1">
        <p:scale>
          <a:sx n="107" d="100"/>
          <a:sy n="107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EA6CD7D-1174-4547-86BC-45E000B0D6C5}" type="datetimeFigureOut">
              <a:rPr lang="en-US"/>
              <a:pPr>
                <a:defRPr/>
              </a:pPr>
              <a:t>6/11/2012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85628"/>
            <a:ext cx="5547360" cy="415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15DD0BA-DFDA-4C5C-91D7-386208710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1"/>
            <a:ext cx="7391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A3240DA-28AE-4430-BA85-F37B615E45E2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67F9FF-7254-4325-8E83-273C6614334C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BE9CB7F-57BA-4CD3-B50B-E576FC54A5BE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CA20FE3-7566-459B-A32C-DD273B401327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6A6C4C2-FD1F-43A1-B9C4-FE7AD555ED0A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1C6D8B8-56F6-4FDE-856F-78D9A7BB30FA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1588"/>
            <a:ext cx="8897937" cy="174625"/>
          </a:xfrm>
          <a:prstGeom prst="rect">
            <a:avLst/>
          </a:prstGeom>
          <a:solidFill>
            <a:srgbClr val="B503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9525" y="0"/>
            <a:ext cx="182563" cy="1857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391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626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4CC8FFBF-17A9-4D1C-A762-B96182FE22B0}" type="slidenum">
              <a:rPr lang="en-US"/>
              <a:pPr>
                <a:defRPr/>
              </a:pPr>
              <a:t>‹#›</a:t>
            </a:fld>
            <a:r>
              <a:rPr lang="en-US"/>
              <a:t> of #</a:t>
            </a:r>
          </a:p>
        </p:txBody>
      </p:sp>
      <p:pic>
        <p:nvPicPr>
          <p:cNvPr id="1031" name="Picture 12" descr="SEC logo_lowre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141287" y="3333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taglineblu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8963" y="6192838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my logo_black low res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6172200"/>
            <a:ext cx="296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810" y="1066800"/>
            <a:ext cx="7772400" cy="841375"/>
          </a:xfrm>
        </p:spPr>
        <p:txBody>
          <a:bodyPr/>
          <a:lstStyle/>
          <a:p>
            <a:r>
              <a:rPr lang="en-US" sz="3600" dirty="0" smtClean="0"/>
              <a:t>CECOM’s CBM+ Data </a:t>
            </a:r>
            <a:br>
              <a:rPr lang="en-US" sz="3600" dirty="0" smtClean="0"/>
            </a:br>
            <a:r>
              <a:rPr lang="en-US" sz="3600" dirty="0" smtClean="0"/>
              <a:t>Delivery</a:t>
            </a:r>
            <a:r>
              <a:rPr lang="en-US" sz="3600" dirty="0"/>
              <a:t> </a:t>
            </a:r>
            <a:r>
              <a:rPr lang="en-US" sz="3600" dirty="0" smtClean="0"/>
              <a:t>for Analysis Plan</a:t>
            </a: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13610" y="51054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dirty="0" smtClean="0"/>
              <a:t>CBM+ Files and Messaging Workshop</a:t>
            </a:r>
          </a:p>
          <a:p>
            <a:r>
              <a:rPr lang="en-US" sz="2400" dirty="0" smtClean="0"/>
              <a:t>June 12-14, 2012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81254" y="2971800"/>
            <a:ext cx="6400800" cy="141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/>
              <a:t>Pam Ludwig</a:t>
            </a:r>
          </a:p>
          <a:p>
            <a:r>
              <a:rPr lang="en-US" sz="2400" b="1" dirty="0" smtClean="0"/>
              <a:t>Gary Hellenga</a:t>
            </a:r>
            <a:endParaRPr lang="en-US" sz="2400" b="1" dirty="0"/>
          </a:p>
          <a:p>
            <a:r>
              <a:rPr lang="en-US" sz="2400" b="1" dirty="0"/>
              <a:t>CECOM CBM+</a:t>
            </a:r>
          </a:p>
          <a:p>
            <a:r>
              <a:rPr lang="en-US" sz="2400" b="1" dirty="0" smtClean="0"/>
              <a:t>Hellenga_Gary@bah.com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113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Scenario 2 – </a:t>
            </a:r>
            <a:br>
              <a:rPr lang="en-US" sz="3600" dirty="0" smtClean="0">
                <a:cs typeface="Arial" pitchFamily="34" charset="0"/>
              </a:rPr>
            </a:br>
            <a:r>
              <a:rPr lang="en-US" sz="3600" dirty="0" smtClean="0">
                <a:cs typeface="Arial" pitchFamily="34" charset="0"/>
              </a:rPr>
              <a:t>Locate Data for a </a:t>
            </a:r>
            <a:r>
              <a:rPr lang="en-US" sz="3600" dirty="0">
                <a:cs typeface="Arial" pitchFamily="34" charset="0"/>
              </a:rPr>
              <a:t>Model (Type)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00401" y="3429000"/>
            <a:ext cx="2590799" cy="3185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057400" y="4038601"/>
            <a:ext cx="3733800" cy="6857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11586" y="4038601"/>
            <a:ext cx="179614" cy="7619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6985"/>
            <a:ext cx="7620000" cy="2355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0" y="1633505"/>
            <a:ext cx="3657600" cy="18012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Step 2:  Select Assets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Use Filters to constraint list of Assets of selected Model type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Select individual Assets for inclusion/omission (intend to use checkboxes)</a:t>
            </a:r>
          </a:p>
          <a:p>
            <a:pPr marL="342900" indent="-3429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371601" y="2209800"/>
            <a:ext cx="4329792" cy="5090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86001" y="2209800"/>
            <a:ext cx="3415392" cy="6233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09800" y="2833168"/>
            <a:ext cx="3401787" cy="12816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3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421244" cy="3334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Scenario 2 – </a:t>
            </a:r>
            <a:br>
              <a:rPr lang="en-US" sz="3600" dirty="0" smtClean="0">
                <a:cs typeface="Arial" pitchFamily="34" charset="0"/>
              </a:rPr>
            </a:br>
            <a:r>
              <a:rPr lang="en-US" sz="3600" dirty="0" smtClean="0">
                <a:cs typeface="Arial" pitchFamily="34" charset="0"/>
              </a:rPr>
              <a:t>Locate Data for a </a:t>
            </a:r>
            <a:r>
              <a:rPr lang="en-US" sz="3600" dirty="0">
                <a:cs typeface="Arial" pitchFamily="34" charset="0"/>
              </a:rPr>
              <a:t>Model (Type)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1633505"/>
            <a:ext cx="3657600" cy="18012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Step 3:  Select Measures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Click desired Measure name(s) and Apply Filter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Set Time Period of interest and Apply Filter; resulting data displayed in table at bottom</a:t>
            </a:r>
          </a:p>
          <a:p>
            <a:pPr marL="342900" indent="-3429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514601" y="2362200"/>
            <a:ext cx="3096985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11586" y="2895600"/>
            <a:ext cx="0" cy="1905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057400" y="2895600"/>
            <a:ext cx="3554186" cy="1828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2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1"/>
            <a:ext cx="6116273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Scenario 2 – </a:t>
            </a:r>
            <a:br>
              <a:rPr lang="en-US" sz="3600" dirty="0" smtClean="0">
                <a:cs typeface="Arial" pitchFamily="34" charset="0"/>
              </a:rPr>
            </a:br>
            <a:r>
              <a:rPr lang="en-US" sz="3600" dirty="0" smtClean="0">
                <a:cs typeface="Arial" pitchFamily="34" charset="0"/>
              </a:rPr>
              <a:t>Locate Data for a </a:t>
            </a:r>
            <a:r>
              <a:rPr lang="en-US" sz="3600" dirty="0">
                <a:cs typeface="Arial" pitchFamily="34" charset="0"/>
              </a:rPr>
              <a:t>Model (Type)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846938"/>
            <a:ext cx="3755572" cy="1596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Step 4:  View Results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View tabular data page(s).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If desired, click Download Data to save data as CSV file; export to desired analysis tool.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60914" y="3139473"/>
            <a:ext cx="2677886" cy="609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66800" y="3733800"/>
            <a:ext cx="4572000" cy="5592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5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 CBM+-UI Planned Forward Work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71600"/>
            <a:ext cx="7086600" cy="51054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</a:rPr>
              <a:t>Refine graphical displays of large data sets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</a:rPr>
              <a:t>Investigate capabilities to display data via Product Lifecycle Management toolset (</a:t>
            </a:r>
            <a:r>
              <a:rPr lang="en-US" sz="2800" b="1" dirty="0" err="1" smtClean="0">
                <a:solidFill>
                  <a:schemeClr val="accent6"/>
                </a:solidFill>
              </a:rPr>
              <a:t>Windchill</a:t>
            </a:r>
            <a:r>
              <a:rPr lang="en-US" sz="2800" b="1" dirty="0" smtClean="0">
                <a:solidFill>
                  <a:schemeClr val="accent6"/>
                </a:solidFill>
              </a:rPr>
              <a:t>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6"/>
                </a:solidFill>
              </a:rPr>
              <a:t>Potential future implementation (post EOA-I)</a:t>
            </a:r>
          </a:p>
        </p:txBody>
      </p:sp>
    </p:spTree>
    <p:extLst>
      <p:ext uri="{BB962C8B-B14F-4D97-AF65-F5344CB8AC3E}">
        <p14:creationId xmlns:p14="http://schemas.microsoft.com/office/powerpoint/2010/main" val="195685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CBM+ User Interface (CBM+-UI) System Objectives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95400"/>
            <a:ext cx="7086600" cy="51054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6"/>
                </a:solidFill>
              </a:rPr>
              <a:t>Allow Analysts to “browse” CECOM CBM+ Data Repository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6"/>
                </a:solidFill>
              </a:rPr>
              <a:t>Find data associated with specific Assets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6"/>
                </a:solidFill>
              </a:rPr>
              <a:t>Find data associated with specific Models (types)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6"/>
                </a:solidFill>
              </a:rPr>
              <a:t>Focus data to subsets of interest (e.g., by time, by measurement type(s))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6"/>
                </a:solidFill>
              </a:rPr>
              <a:t>Allow Analysts to retrieve datasets of interest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6"/>
                </a:solidFill>
              </a:rPr>
              <a:t>Allow creation/download of ‘spreadsheet’ data file after dataset has been defined</a:t>
            </a: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6"/>
                </a:solidFill>
              </a:rPr>
              <a:t>Data file to be exported for use with separate analysis/data mining tools</a:t>
            </a:r>
            <a:endParaRPr lang="en-US" sz="2400" b="1" dirty="0"/>
          </a:p>
          <a:p>
            <a:pPr algn="l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57578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n 17"/>
          <p:cNvSpPr/>
          <p:nvPr/>
        </p:nvSpPr>
        <p:spPr>
          <a:xfrm>
            <a:off x="7263876" y="304800"/>
            <a:ext cx="1600200" cy="141249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CECOM SEC CBM+-UI</a:t>
            </a:r>
            <a:br>
              <a:rPr lang="en-US" sz="3600" dirty="0" smtClean="0">
                <a:cs typeface="Arial" pitchFamily="34" charset="0"/>
              </a:rPr>
            </a:br>
            <a:r>
              <a:rPr lang="en-US" sz="3600" dirty="0" smtClean="0">
                <a:cs typeface="Arial" pitchFamily="34" charset="0"/>
              </a:rPr>
              <a:t>System Overview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05" y="3541582"/>
            <a:ext cx="1781210" cy="2283187"/>
          </a:xfrm>
          <a:prstGeom prst="rect">
            <a:avLst/>
          </a:prstGeom>
        </p:spPr>
      </p:pic>
      <p:sp>
        <p:nvSpPr>
          <p:cNvPr id="6" name="Can 5"/>
          <p:cNvSpPr/>
          <p:nvPr/>
        </p:nvSpPr>
        <p:spPr>
          <a:xfrm>
            <a:off x="5819810" y="2308472"/>
            <a:ext cx="1600200" cy="141249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CBM+ Data Services</a:t>
            </a:r>
          </a:p>
          <a:p>
            <a:pPr algn="ctr"/>
            <a:r>
              <a:rPr lang="en-US" sz="1600" dirty="0"/>
              <a:t>o</a:t>
            </a:r>
            <a:r>
              <a:rPr lang="en-US" sz="1600" dirty="0" smtClean="0"/>
              <a:t>n App Server</a:t>
            </a:r>
            <a:endParaRPr lang="en-US" sz="1600" dirty="0"/>
          </a:p>
        </p:txBody>
      </p:sp>
      <p:sp>
        <p:nvSpPr>
          <p:cNvPr id="7" name="Can 6"/>
          <p:cNvSpPr/>
          <p:nvPr/>
        </p:nvSpPr>
        <p:spPr>
          <a:xfrm>
            <a:off x="3810000" y="3541582"/>
            <a:ext cx="1373196" cy="86537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Web Server</a:t>
            </a:r>
            <a:endParaRPr lang="en-US" sz="1600" dirty="0"/>
          </a:p>
        </p:txBody>
      </p:sp>
      <p:cxnSp>
        <p:nvCxnSpPr>
          <p:cNvPr id="9" name="Elbow Connector 8"/>
          <p:cNvCxnSpPr>
            <a:stCxn id="7" idx="4"/>
            <a:endCxn id="6" idx="2"/>
          </p:cNvCxnSpPr>
          <p:nvPr/>
        </p:nvCxnSpPr>
        <p:spPr>
          <a:xfrm flipV="1">
            <a:off x="5183196" y="3014721"/>
            <a:ext cx="636614" cy="959550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86400" y="5728004"/>
            <a:ext cx="3134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rgbClr val="000000"/>
                </a:solidFill>
                <a:latin typeface="Arial Narrow"/>
              </a:rPr>
              <a:t>SEC CBM+ Data</a:t>
            </a:r>
          </a:p>
          <a:p>
            <a:pPr lvl="0" algn="ctr"/>
            <a:r>
              <a:rPr lang="en-US" dirty="0">
                <a:solidFill>
                  <a:srgbClr val="000000"/>
                </a:solidFill>
                <a:latin typeface="Arial Narrow"/>
              </a:rPr>
              <a:t>Repository</a:t>
            </a:r>
          </a:p>
        </p:txBody>
      </p:sp>
      <p:sp>
        <p:nvSpPr>
          <p:cNvPr id="24" name="Can 23"/>
          <p:cNvSpPr/>
          <p:nvPr/>
        </p:nvSpPr>
        <p:spPr>
          <a:xfrm>
            <a:off x="1143000" y="4664585"/>
            <a:ext cx="1373196" cy="86537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Browser</a:t>
            </a:r>
            <a:endParaRPr lang="en-US" sz="1600" dirty="0"/>
          </a:p>
        </p:txBody>
      </p:sp>
      <p:cxnSp>
        <p:nvCxnSpPr>
          <p:cNvPr id="28" name="Elbow Connector 27"/>
          <p:cNvCxnSpPr>
            <a:stCxn id="24" idx="4"/>
            <a:endCxn id="7" idx="3"/>
          </p:cNvCxnSpPr>
          <p:nvPr/>
        </p:nvCxnSpPr>
        <p:spPr>
          <a:xfrm flipV="1">
            <a:off x="2516196" y="4406959"/>
            <a:ext cx="1980402" cy="690315"/>
          </a:xfrm>
          <a:prstGeom prst="bentConnector2">
            <a:avLst/>
          </a:prstGeom>
          <a:ln w="127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6" idx="4"/>
          </p:cNvCxnSpPr>
          <p:nvPr/>
        </p:nvCxnSpPr>
        <p:spPr>
          <a:xfrm flipH="1" flipV="1">
            <a:off x="7420010" y="3014721"/>
            <a:ext cx="90505" cy="1668455"/>
          </a:xfrm>
          <a:prstGeom prst="bentConnector3">
            <a:avLst>
              <a:gd name="adj1" fmla="val -252583"/>
            </a:avLst>
          </a:prstGeom>
          <a:ln w="127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0" y="1963239"/>
            <a:ext cx="2821218" cy="2781361"/>
          </a:xfrm>
          <a:prstGeom prst="rect">
            <a:avLst/>
          </a:prstGeom>
        </p:spPr>
      </p:pic>
      <p:sp>
        <p:nvSpPr>
          <p:cNvPr id="14" name="Can 13"/>
          <p:cNvSpPr/>
          <p:nvPr/>
        </p:nvSpPr>
        <p:spPr>
          <a:xfrm>
            <a:off x="7053894" y="428352"/>
            <a:ext cx="1600200" cy="1412497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External systems</a:t>
            </a:r>
          </a:p>
          <a:p>
            <a:pPr algn="ctr"/>
            <a:r>
              <a:rPr lang="en-US" sz="1600" dirty="0" smtClean="0"/>
              <a:t>(e.g., at LOGSA)</a:t>
            </a:r>
          </a:p>
        </p:txBody>
      </p:sp>
      <p:cxnSp>
        <p:nvCxnSpPr>
          <p:cNvPr id="15" name="Elbow Connector 14"/>
          <p:cNvCxnSpPr>
            <a:stCxn id="14" idx="3"/>
            <a:endCxn id="6" idx="1"/>
          </p:cNvCxnSpPr>
          <p:nvPr/>
        </p:nvCxnSpPr>
        <p:spPr>
          <a:xfrm rot="5400000">
            <a:off x="7003141" y="1457618"/>
            <a:ext cx="467623" cy="1234084"/>
          </a:xfrm>
          <a:prstGeom prst="bentConnector3">
            <a:avLst>
              <a:gd name="adj1" fmla="val 50000"/>
            </a:avLst>
          </a:prstGeom>
          <a:ln w="127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2104" y="1471517"/>
            <a:ext cx="3134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srgbClr val="000000"/>
                </a:solidFill>
                <a:latin typeface="Arial Narrow"/>
              </a:rPr>
              <a:t>CBM+-UI</a:t>
            </a:r>
            <a:endParaRPr lang="en-US" dirty="0">
              <a:solidFill>
                <a:srgbClr val="000000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9855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1905000"/>
          </a:xfrm>
        </p:spPr>
        <p:txBody>
          <a:bodyPr anchor="t"/>
          <a:lstStyle/>
          <a:p>
            <a:r>
              <a:rPr lang="en-US" dirty="0" smtClean="0"/>
              <a:t>CBM+ User Interface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 smtClean="0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1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Scenario 1 – </a:t>
            </a:r>
            <a:br>
              <a:rPr lang="en-US" sz="3600" dirty="0" smtClean="0">
                <a:cs typeface="Arial" pitchFamily="34" charset="0"/>
              </a:rPr>
            </a:br>
            <a:r>
              <a:rPr lang="en-US" sz="3600" dirty="0" smtClean="0">
                <a:cs typeface="Arial" pitchFamily="34" charset="0"/>
              </a:rPr>
              <a:t>Locate Data for a specific Asset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6629400" cy="4395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1972" y="2846938"/>
            <a:ext cx="3657600" cy="18774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Step 1:  Select Asset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Use Filters to create list of Assets for selection.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Click desired Asset and Select Asset; Asset info will be displayed in page header.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24000" y="3429000"/>
            <a:ext cx="41910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19400" y="3429000"/>
            <a:ext cx="28956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91000" y="3429000"/>
            <a:ext cx="15240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62200" y="3962400"/>
            <a:ext cx="342900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71800" y="3238500"/>
            <a:ext cx="2819400" cy="9525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4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" y="1385764"/>
            <a:ext cx="8384808" cy="4481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Scenario 1 – </a:t>
            </a:r>
            <a:br>
              <a:rPr lang="en-US" sz="3600" dirty="0" smtClean="0">
                <a:cs typeface="Arial" pitchFamily="34" charset="0"/>
              </a:rPr>
            </a:br>
            <a:r>
              <a:rPr lang="en-US" sz="3600" dirty="0" smtClean="0">
                <a:cs typeface="Arial" pitchFamily="34" charset="0"/>
              </a:rPr>
              <a:t>Locate Data for a specific Asset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1972" y="2846938"/>
            <a:ext cx="3657600" cy="18012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Step 2:  Select Measures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Click desired Measure name(s) and Apply Filter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Set Time Period of interest and Apply Filter; resulting data displayed in table at bottom</a:t>
            </a:r>
          </a:p>
          <a:p>
            <a:pPr marL="342900" indent="-3429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00401" y="3429000"/>
            <a:ext cx="2590799" cy="3185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057400" y="4038601"/>
            <a:ext cx="3733800" cy="6857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11586" y="4038601"/>
            <a:ext cx="179614" cy="7619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1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Scenario 1 – </a:t>
            </a:r>
            <a:br>
              <a:rPr lang="en-US" sz="3600" dirty="0" smtClean="0">
                <a:cs typeface="Arial" pitchFamily="34" charset="0"/>
              </a:rPr>
            </a:br>
            <a:r>
              <a:rPr lang="en-US" sz="3600" dirty="0" smtClean="0">
                <a:cs typeface="Arial" pitchFamily="34" charset="0"/>
              </a:rPr>
              <a:t>Locate Data for a specific Asset</a:t>
            </a:r>
            <a:endParaRPr lang="en-US" sz="3600" dirty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599"/>
            <a:ext cx="6781800" cy="47244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0" y="2846938"/>
            <a:ext cx="3755572" cy="1596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Step 3:  View Results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View tabular data page(s).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If desired, click Download Data to save data as CSV file; export to desired analysis tool.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24400" y="3276600"/>
            <a:ext cx="990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28800" y="3733799"/>
            <a:ext cx="3886200" cy="3810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8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Alternative Display Options </a:t>
            </a:r>
            <a:br>
              <a:rPr lang="en-US" sz="3600" dirty="0" smtClean="0">
                <a:cs typeface="Arial" pitchFamily="34" charset="0"/>
              </a:rPr>
            </a:br>
            <a:r>
              <a:rPr lang="en-US" sz="3600" dirty="0" smtClean="0">
                <a:cs typeface="Arial" pitchFamily="34" charset="0"/>
              </a:rPr>
              <a:t>for Results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914400"/>
            <a:ext cx="7620000" cy="1447800"/>
          </a:xfrm>
        </p:spPr>
        <p:txBody>
          <a:bodyPr/>
          <a:lstStyle/>
          <a:p>
            <a:pPr marL="457200" indent="-457200" algn="l">
              <a:lnSpc>
                <a:spcPct val="400000"/>
              </a:lnSpc>
              <a:buFont typeface="+mj-lt"/>
              <a:buAutoNum type="arabicPeriod"/>
            </a:pPr>
            <a:r>
              <a:rPr lang="en-US" sz="2400" b="1" dirty="0" smtClean="0"/>
              <a:t>Tabular list of Data Points, one per time point </a:t>
            </a:r>
          </a:p>
          <a:p>
            <a:pPr marL="457200" indent="-457200" algn="l">
              <a:lnSpc>
                <a:spcPct val="400000"/>
              </a:lnSpc>
              <a:buFont typeface="+mj-lt"/>
              <a:buAutoNum type="arabicPeriod"/>
            </a:pPr>
            <a:r>
              <a:rPr lang="en-US" sz="2400" b="1" dirty="0" smtClean="0"/>
              <a:t>Tabular list of summarized Data Points, for time intervals</a:t>
            </a:r>
          </a:p>
          <a:p>
            <a:pPr marL="457200" indent="-457200" algn="l">
              <a:lnSpc>
                <a:spcPct val="400000"/>
              </a:lnSpc>
              <a:buFont typeface="+mj-lt"/>
              <a:buAutoNum type="arabicPeriod"/>
            </a:pPr>
            <a:r>
              <a:rPr lang="en-US" sz="2400" b="1" dirty="0" smtClean="0"/>
              <a:t>Graphical display of Data Points, for time intervals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43" y="2220685"/>
            <a:ext cx="5328557" cy="1055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313136" y="5377190"/>
            <a:ext cx="21544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(Sample )</a:t>
            </a:r>
            <a:endParaRPr lang="en-US" sz="2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57600"/>
            <a:ext cx="5791200" cy="1201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43" y="5344533"/>
            <a:ext cx="3631293" cy="64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86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8337362" cy="3374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6477000" cy="536575"/>
          </a:xfrm>
        </p:spPr>
        <p:txBody>
          <a:bodyPr/>
          <a:lstStyle/>
          <a:p>
            <a:r>
              <a:rPr lang="en-US" sz="3600" dirty="0" smtClean="0">
                <a:cs typeface="Arial" pitchFamily="34" charset="0"/>
              </a:rPr>
              <a:t>Scenario 2 – </a:t>
            </a:r>
            <a:br>
              <a:rPr lang="en-US" sz="3600" dirty="0" smtClean="0">
                <a:cs typeface="Arial" pitchFamily="34" charset="0"/>
              </a:rPr>
            </a:br>
            <a:r>
              <a:rPr lang="en-US" sz="3600" dirty="0" smtClean="0">
                <a:cs typeface="Arial" pitchFamily="34" charset="0"/>
              </a:rPr>
              <a:t>Locate Data for a Model (Type)</a:t>
            </a:r>
            <a:endParaRPr lang="en-US" sz="3600" dirty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1972" y="2846938"/>
            <a:ext cx="3657600" cy="18774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Step 1:  Select Model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Use Filter to limit to only Platform level, or all levels of Models.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Click desired Model and Select Model; Model info will be displayed in page header.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28800" y="3429000"/>
            <a:ext cx="3962400" cy="8138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362200" y="3962400"/>
            <a:ext cx="342900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64554"/>
      </p:ext>
    </p:extLst>
  </p:cSld>
  <p:clrMapOvr>
    <a:masterClrMapping/>
  </p:clrMapOvr>
</p:sld>
</file>

<file path=ppt/theme/theme1.xml><?xml version="1.0" encoding="utf-8"?>
<a:theme xmlns:a="http://schemas.openxmlformats.org/drawingml/2006/main" name="SEC-Powerpoint-v0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Notes0 xmlns="4beaa53d-684b-4e28-892b-b347f1cb77f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50F06CC62AF458461DCDBF98A93EA" ma:contentTypeVersion="1" ma:contentTypeDescription="Create a new document." ma:contentTypeScope="" ma:versionID="5190420b8cb6c8c0929f3801f7a9f442">
  <xsd:schema xmlns:xsd="http://www.w3.org/2001/XMLSchema" xmlns:p="http://schemas.microsoft.com/office/2006/metadata/properties" xmlns:ns2="4beaa53d-684b-4e28-892b-b347f1cb77fc" targetNamespace="http://schemas.microsoft.com/office/2006/metadata/properties" ma:root="true" ma:fieldsID="3e4b227a4b1c9f5ffd88441a57eca8ea" ns2:_="">
    <xsd:import namespace="4beaa53d-684b-4e28-892b-b347f1cb77fc"/>
    <xsd:element name="properties">
      <xsd:complexType>
        <xsd:sequence>
          <xsd:element name="documentManagement">
            <xsd:complexType>
              <xsd:all>
                <xsd:element ref="ns2:Notes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beaa53d-684b-4e28-892b-b347f1cb77fc" elementFormDefault="qualified">
    <xsd:import namespace="http://schemas.microsoft.com/office/2006/documentManagement/types"/>
    <xsd:element name="Notes0" ma:index="8" nillable="true" ma:displayName="Notes" ma:internalName="Notes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CF5959F-081C-461F-AA42-F604A326A2FC}">
  <ds:schemaRefs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4beaa53d-684b-4e28-892b-b347f1cb77fc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26275BB-F5D5-467B-8C7D-4958167795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C5E10-1AD6-452A-9D68-C8EA5B595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eaa53d-684b-4e28-892b-b347f1cb77f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SEC-Powerpoint-v01</Template>
  <TotalTime>48854</TotalTime>
  <Words>443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SEC-Powerpoint-v01</vt:lpstr>
      <vt:lpstr>CECOM’s CBM+ Data  Delivery for Analysis Plan</vt:lpstr>
      <vt:lpstr> CBM+ User Interface (CBM+-UI) System Objectives</vt:lpstr>
      <vt:lpstr>CECOM SEC CBM+-UI System Overview</vt:lpstr>
      <vt:lpstr>CBM+ User Interface Use Scenarios</vt:lpstr>
      <vt:lpstr>Scenario 1 –  Locate Data for a specific Asset</vt:lpstr>
      <vt:lpstr>Scenario 1 –  Locate Data for a specific Asset</vt:lpstr>
      <vt:lpstr>Scenario 1 –  Locate Data for a specific Asset</vt:lpstr>
      <vt:lpstr>Alternative Display Options  for Results</vt:lpstr>
      <vt:lpstr>Scenario 2 –  Locate Data for a Model (Type)</vt:lpstr>
      <vt:lpstr>Scenario 2 –  Locate Data for a Model (Type)</vt:lpstr>
      <vt:lpstr>Scenario 2 –  Locate Data for a Model (Type)</vt:lpstr>
      <vt:lpstr>Scenario 2 –  Locate Data for a Model (Type)</vt:lpstr>
      <vt:lpstr> CBM+-UI Planned Forward Work</vt:lpstr>
    </vt:vector>
  </TitlesOfParts>
  <Company>US Army SEC DSD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on MIMOSA Standards and Relationships to CBM+ Implementation</dc:title>
  <dc:creator>Xinxin Wang</dc:creator>
  <cp:lastModifiedBy>Sjolander, John </cp:lastModifiedBy>
  <cp:revision>631</cp:revision>
  <cp:lastPrinted>2010-06-02T17:25:51Z</cp:lastPrinted>
  <dcterms:created xsi:type="dcterms:W3CDTF">2011-03-18T16:50:22Z</dcterms:created>
  <dcterms:modified xsi:type="dcterms:W3CDTF">2012-06-11T16:31:49Z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0x010100C6A50F06CC62AF458461DCDBF98A93EA</vt:lpwstr>
  </property>
</Properties>
</file>