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269" r:id="rId2"/>
    <p:sldId id="270" r:id="rId3"/>
    <p:sldId id="301" r:id="rId4"/>
    <p:sldId id="280" r:id="rId5"/>
    <p:sldId id="271" r:id="rId6"/>
    <p:sldId id="286" r:id="rId7"/>
    <p:sldId id="287" r:id="rId8"/>
    <p:sldId id="272" r:id="rId9"/>
    <p:sldId id="288" r:id="rId10"/>
    <p:sldId id="289" r:id="rId11"/>
    <p:sldId id="290" r:id="rId12"/>
    <p:sldId id="273" r:id="rId13"/>
    <p:sldId id="291" r:id="rId14"/>
    <p:sldId id="292" r:id="rId15"/>
    <p:sldId id="274" r:id="rId16"/>
    <p:sldId id="293" r:id="rId17"/>
    <p:sldId id="294" r:id="rId18"/>
    <p:sldId id="282" r:id="rId19"/>
    <p:sldId id="295" r:id="rId20"/>
    <p:sldId id="296" r:id="rId21"/>
    <p:sldId id="283" r:id="rId22"/>
    <p:sldId id="297" r:id="rId23"/>
    <p:sldId id="298" r:id="rId24"/>
    <p:sldId id="275" r:id="rId25"/>
    <p:sldId id="284" r:id="rId26"/>
    <p:sldId id="299" r:id="rId27"/>
    <p:sldId id="285" r:id="rId28"/>
    <p:sldId id="300" r:id="rId29"/>
    <p:sldId id="277" r:id="rId30"/>
    <p:sldId id="279" r:id="rId31"/>
    <p:sldId id="302" r:id="rId32"/>
  </p:sldIdLst>
  <p:sldSz cx="9144000" cy="6858000" type="screen4x3"/>
  <p:notesSz cx="6858000" cy="9296400"/>
  <p:defaultTextStyle>
    <a:defPPr>
      <a:defRPr lang="en-US"/>
    </a:defPPr>
    <a:lvl1pPr algn="l" rtl="0" fontAlgn="base">
      <a:spcBef>
        <a:spcPct val="0"/>
      </a:spcBef>
      <a:spcAft>
        <a:spcPct val="0"/>
      </a:spcAft>
      <a:defRPr sz="1600" b="1" kern="1200">
        <a:solidFill>
          <a:schemeClr val="tx1"/>
        </a:solidFill>
        <a:latin typeface="Arial" charset="0"/>
        <a:ea typeface="+mn-ea"/>
        <a:cs typeface="+mn-cs"/>
      </a:defRPr>
    </a:lvl1pPr>
    <a:lvl2pPr marL="457200" algn="l" rtl="0" fontAlgn="base">
      <a:spcBef>
        <a:spcPct val="0"/>
      </a:spcBef>
      <a:spcAft>
        <a:spcPct val="0"/>
      </a:spcAft>
      <a:defRPr sz="1600" b="1" kern="1200">
        <a:solidFill>
          <a:schemeClr val="tx1"/>
        </a:solidFill>
        <a:latin typeface="Arial" charset="0"/>
        <a:ea typeface="+mn-ea"/>
        <a:cs typeface="+mn-cs"/>
      </a:defRPr>
    </a:lvl2pPr>
    <a:lvl3pPr marL="914400" algn="l" rtl="0" fontAlgn="base">
      <a:spcBef>
        <a:spcPct val="0"/>
      </a:spcBef>
      <a:spcAft>
        <a:spcPct val="0"/>
      </a:spcAft>
      <a:defRPr sz="1600" b="1" kern="1200">
        <a:solidFill>
          <a:schemeClr val="tx1"/>
        </a:solidFill>
        <a:latin typeface="Arial" charset="0"/>
        <a:ea typeface="+mn-ea"/>
        <a:cs typeface="+mn-cs"/>
      </a:defRPr>
    </a:lvl3pPr>
    <a:lvl4pPr marL="1371600" algn="l" rtl="0" fontAlgn="base">
      <a:spcBef>
        <a:spcPct val="0"/>
      </a:spcBef>
      <a:spcAft>
        <a:spcPct val="0"/>
      </a:spcAft>
      <a:defRPr sz="1600" b="1" kern="1200">
        <a:solidFill>
          <a:schemeClr val="tx1"/>
        </a:solidFill>
        <a:latin typeface="Arial" charset="0"/>
        <a:ea typeface="+mn-ea"/>
        <a:cs typeface="+mn-cs"/>
      </a:defRPr>
    </a:lvl4pPr>
    <a:lvl5pPr marL="1828800" algn="l" rtl="0" fontAlgn="base">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FFFFFF"/>
    <a:srgbClr val="DDDDDD"/>
    <a:srgbClr val="EAEAEA"/>
    <a:srgbClr val="8B0304"/>
    <a:srgbClr val="6B121E"/>
    <a:srgbClr val="5C0E17"/>
    <a:srgbClr val="FFFF00"/>
    <a:srgbClr val="BBAD6E"/>
    <a:srgbClr val="8B001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varScale="1">
        <p:scale>
          <a:sx n="101" d="100"/>
          <a:sy n="101" d="100"/>
        </p:scale>
        <p:origin x="-1224" y="-90"/>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1" y="0"/>
            <a:ext cx="2972004" cy="464820"/>
          </a:xfrm>
          <a:prstGeom prst="rect">
            <a:avLst/>
          </a:prstGeom>
          <a:noFill/>
          <a:ln w="9525">
            <a:noFill/>
            <a:miter lim="800000"/>
            <a:headEnd/>
            <a:tailEnd/>
          </a:ln>
          <a:effectLst/>
        </p:spPr>
        <p:txBody>
          <a:bodyPr vert="horz" wrap="square" lIns="92304" tIns="46153" rIns="92304" bIns="46153" numCol="1" anchor="t" anchorCtr="0" compatLnSpc="1">
            <a:prstTxWarp prst="textNoShape">
              <a:avLst/>
            </a:prstTxWarp>
          </a:bodyPr>
          <a:lstStyle>
            <a:lvl1pPr defTabSz="923361">
              <a:defRPr sz="1200" b="0" smtClean="0"/>
            </a:lvl1pPr>
          </a:lstStyle>
          <a:p>
            <a:pPr>
              <a:defRPr/>
            </a:pPr>
            <a:endParaRPr lang="en-US" altLang="zh-TW" dirty="0"/>
          </a:p>
        </p:txBody>
      </p:sp>
      <p:sp>
        <p:nvSpPr>
          <p:cNvPr id="40963" name="Rectangle 3"/>
          <p:cNvSpPr>
            <a:spLocks noGrp="1" noChangeArrowheads="1"/>
          </p:cNvSpPr>
          <p:nvPr>
            <p:ph type="dt" sz="quarter" idx="1"/>
          </p:nvPr>
        </p:nvSpPr>
        <p:spPr bwMode="auto">
          <a:xfrm>
            <a:off x="3884463" y="0"/>
            <a:ext cx="2972004" cy="464820"/>
          </a:xfrm>
          <a:prstGeom prst="rect">
            <a:avLst/>
          </a:prstGeom>
          <a:noFill/>
          <a:ln w="9525">
            <a:noFill/>
            <a:miter lim="800000"/>
            <a:headEnd/>
            <a:tailEnd/>
          </a:ln>
          <a:effectLst/>
        </p:spPr>
        <p:txBody>
          <a:bodyPr vert="horz" wrap="square" lIns="92304" tIns="46153" rIns="92304" bIns="46153" numCol="1" anchor="t" anchorCtr="0" compatLnSpc="1">
            <a:prstTxWarp prst="textNoShape">
              <a:avLst/>
            </a:prstTxWarp>
          </a:bodyPr>
          <a:lstStyle>
            <a:lvl1pPr algn="r" defTabSz="923361">
              <a:defRPr sz="1200" b="0" smtClean="0"/>
            </a:lvl1pPr>
          </a:lstStyle>
          <a:p>
            <a:pPr>
              <a:defRPr/>
            </a:pPr>
            <a:endParaRPr lang="en-US" altLang="zh-TW" dirty="0"/>
          </a:p>
        </p:txBody>
      </p:sp>
      <p:sp>
        <p:nvSpPr>
          <p:cNvPr id="40964" name="Rectangle 4"/>
          <p:cNvSpPr>
            <a:spLocks noGrp="1" noChangeArrowheads="1"/>
          </p:cNvSpPr>
          <p:nvPr>
            <p:ph type="ftr" sz="quarter" idx="2"/>
          </p:nvPr>
        </p:nvSpPr>
        <p:spPr bwMode="auto">
          <a:xfrm>
            <a:off x="1" y="8830010"/>
            <a:ext cx="2972004" cy="464820"/>
          </a:xfrm>
          <a:prstGeom prst="rect">
            <a:avLst/>
          </a:prstGeom>
          <a:noFill/>
          <a:ln w="9525">
            <a:noFill/>
            <a:miter lim="800000"/>
            <a:headEnd/>
            <a:tailEnd/>
          </a:ln>
          <a:effectLst/>
        </p:spPr>
        <p:txBody>
          <a:bodyPr vert="horz" wrap="square" lIns="92304" tIns="46153" rIns="92304" bIns="46153" numCol="1" anchor="b" anchorCtr="0" compatLnSpc="1">
            <a:prstTxWarp prst="textNoShape">
              <a:avLst/>
            </a:prstTxWarp>
          </a:bodyPr>
          <a:lstStyle>
            <a:lvl1pPr defTabSz="923361">
              <a:defRPr sz="1200" b="0" smtClean="0"/>
            </a:lvl1pPr>
          </a:lstStyle>
          <a:p>
            <a:pPr>
              <a:defRPr/>
            </a:pPr>
            <a:endParaRPr lang="en-US" altLang="zh-TW" dirty="0"/>
          </a:p>
        </p:txBody>
      </p:sp>
      <p:sp>
        <p:nvSpPr>
          <p:cNvPr id="40965" name="Rectangle 5"/>
          <p:cNvSpPr>
            <a:spLocks noGrp="1" noChangeArrowheads="1"/>
          </p:cNvSpPr>
          <p:nvPr>
            <p:ph type="sldNum" sz="quarter" idx="3"/>
          </p:nvPr>
        </p:nvSpPr>
        <p:spPr bwMode="auto">
          <a:xfrm>
            <a:off x="3884463" y="8830010"/>
            <a:ext cx="2972004" cy="464820"/>
          </a:xfrm>
          <a:prstGeom prst="rect">
            <a:avLst/>
          </a:prstGeom>
          <a:noFill/>
          <a:ln w="9525">
            <a:noFill/>
            <a:miter lim="800000"/>
            <a:headEnd/>
            <a:tailEnd/>
          </a:ln>
          <a:effectLst/>
        </p:spPr>
        <p:txBody>
          <a:bodyPr vert="horz" wrap="square" lIns="92304" tIns="46153" rIns="92304" bIns="46153" numCol="1" anchor="b" anchorCtr="0" compatLnSpc="1">
            <a:prstTxWarp prst="textNoShape">
              <a:avLst/>
            </a:prstTxWarp>
          </a:bodyPr>
          <a:lstStyle>
            <a:lvl1pPr algn="r" defTabSz="923361">
              <a:defRPr sz="1200" b="0" smtClean="0"/>
            </a:lvl1pPr>
          </a:lstStyle>
          <a:p>
            <a:pPr>
              <a:defRPr/>
            </a:pPr>
            <a:fld id="{0B5F4331-4378-42A1-BA0F-AE0A7108C0C7}" type="slidenum">
              <a:rPr lang="zh-TW" altLang="en-US"/>
              <a:pPr>
                <a:defRPr/>
              </a:pPr>
              <a:t>‹#›</a:t>
            </a:fld>
            <a:endParaRPr lang="en-US" altLang="zh-TW"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1" y="0"/>
            <a:ext cx="2972004" cy="464820"/>
          </a:xfrm>
          <a:prstGeom prst="rect">
            <a:avLst/>
          </a:prstGeom>
          <a:noFill/>
          <a:ln w="9525">
            <a:noFill/>
            <a:miter lim="800000"/>
            <a:headEnd/>
            <a:tailEnd/>
          </a:ln>
          <a:effectLst/>
        </p:spPr>
        <p:txBody>
          <a:bodyPr vert="horz" wrap="square" lIns="89538" tIns="44769" rIns="89538" bIns="44769" numCol="1" anchor="t" anchorCtr="0" compatLnSpc="1">
            <a:prstTxWarp prst="textNoShape">
              <a:avLst/>
            </a:prstTxWarp>
          </a:bodyPr>
          <a:lstStyle>
            <a:lvl1pPr>
              <a:defRPr sz="1200" b="0" smtClean="0"/>
            </a:lvl1pPr>
          </a:lstStyle>
          <a:p>
            <a:pPr>
              <a:defRPr/>
            </a:pPr>
            <a:endParaRPr lang="en-US" dirty="0"/>
          </a:p>
        </p:txBody>
      </p:sp>
      <p:sp>
        <p:nvSpPr>
          <p:cNvPr id="44035" name="Rectangle 3"/>
          <p:cNvSpPr>
            <a:spLocks noGrp="1" noChangeArrowheads="1"/>
          </p:cNvSpPr>
          <p:nvPr>
            <p:ph type="dt" idx="1"/>
          </p:nvPr>
        </p:nvSpPr>
        <p:spPr bwMode="auto">
          <a:xfrm>
            <a:off x="3884463" y="0"/>
            <a:ext cx="2972004" cy="464820"/>
          </a:xfrm>
          <a:prstGeom prst="rect">
            <a:avLst/>
          </a:prstGeom>
          <a:noFill/>
          <a:ln w="9525">
            <a:noFill/>
            <a:miter lim="800000"/>
            <a:headEnd/>
            <a:tailEnd/>
          </a:ln>
          <a:effectLst/>
        </p:spPr>
        <p:txBody>
          <a:bodyPr vert="horz" wrap="square" lIns="89538" tIns="44769" rIns="89538" bIns="44769" numCol="1" anchor="t" anchorCtr="0" compatLnSpc="1">
            <a:prstTxWarp prst="textNoShape">
              <a:avLst/>
            </a:prstTxWarp>
          </a:bodyPr>
          <a:lstStyle>
            <a:lvl1pPr algn="r">
              <a:defRPr sz="1200" b="0" smtClean="0"/>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685494" y="4415790"/>
            <a:ext cx="5487013" cy="4183380"/>
          </a:xfrm>
          <a:prstGeom prst="rect">
            <a:avLst/>
          </a:prstGeom>
          <a:noFill/>
          <a:ln w="9525">
            <a:noFill/>
            <a:miter lim="800000"/>
            <a:headEnd/>
            <a:tailEnd/>
          </a:ln>
          <a:effectLst/>
        </p:spPr>
        <p:txBody>
          <a:bodyPr vert="horz" wrap="square" lIns="89538" tIns="44769" rIns="89538" bIns="4476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4038" name="Rectangle 6"/>
          <p:cNvSpPr>
            <a:spLocks noGrp="1" noChangeArrowheads="1"/>
          </p:cNvSpPr>
          <p:nvPr>
            <p:ph type="ftr" sz="quarter" idx="4"/>
          </p:nvPr>
        </p:nvSpPr>
        <p:spPr bwMode="auto">
          <a:xfrm>
            <a:off x="1" y="8830010"/>
            <a:ext cx="2972004" cy="464820"/>
          </a:xfrm>
          <a:prstGeom prst="rect">
            <a:avLst/>
          </a:prstGeom>
          <a:noFill/>
          <a:ln w="9525">
            <a:noFill/>
            <a:miter lim="800000"/>
            <a:headEnd/>
            <a:tailEnd/>
          </a:ln>
          <a:effectLst/>
        </p:spPr>
        <p:txBody>
          <a:bodyPr vert="horz" wrap="square" lIns="89538" tIns="44769" rIns="89538" bIns="44769" numCol="1" anchor="b" anchorCtr="0" compatLnSpc="1">
            <a:prstTxWarp prst="textNoShape">
              <a:avLst/>
            </a:prstTxWarp>
          </a:bodyPr>
          <a:lstStyle>
            <a:lvl1pPr>
              <a:defRPr sz="1200" b="0" smtClean="0"/>
            </a:lvl1pPr>
          </a:lstStyle>
          <a:p>
            <a:pPr>
              <a:defRPr/>
            </a:pPr>
            <a:endParaRPr lang="en-US" dirty="0"/>
          </a:p>
        </p:txBody>
      </p:sp>
      <p:sp>
        <p:nvSpPr>
          <p:cNvPr id="44039" name="Rectangle 7"/>
          <p:cNvSpPr>
            <a:spLocks noGrp="1" noChangeArrowheads="1"/>
          </p:cNvSpPr>
          <p:nvPr>
            <p:ph type="sldNum" sz="quarter" idx="5"/>
          </p:nvPr>
        </p:nvSpPr>
        <p:spPr bwMode="auto">
          <a:xfrm>
            <a:off x="3884463" y="8830010"/>
            <a:ext cx="2972004" cy="464820"/>
          </a:xfrm>
          <a:prstGeom prst="rect">
            <a:avLst/>
          </a:prstGeom>
          <a:noFill/>
          <a:ln w="9525">
            <a:noFill/>
            <a:miter lim="800000"/>
            <a:headEnd/>
            <a:tailEnd/>
          </a:ln>
          <a:effectLst/>
        </p:spPr>
        <p:txBody>
          <a:bodyPr vert="horz" wrap="square" lIns="89538" tIns="44769" rIns="89538" bIns="44769" numCol="1" anchor="b" anchorCtr="0" compatLnSpc="1">
            <a:prstTxWarp prst="textNoShape">
              <a:avLst/>
            </a:prstTxWarp>
          </a:bodyPr>
          <a:lstStyle>
            <a:lvl1pPr algn="r">
              <a:defRPr sz="1200" b="0" smtClean="0"/>
            </a:lvl1pPr>
          </a:lstStyle>
          <a:p>
            <a:pPr>
              <a:defRPr/>
            </a:pPr>
            <a:fld id="{965F5D3C-9EAF-40D4-A94D-C37A164D1E4D}"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8A9D1DF0-03D6-485A-8668-4E5158AA2D7A}" type="slidenum">
              <a:rPr lang="en-US"/>
              <a:pPr/>
              <a:t>1</a:t>
            </a:fld>
            <a:endParaRPr lang="en-US"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8"/>
          <p:cNvSpPr>
            <a:spLocks noGrp="1" noChangeArrowheads="1"/>
          </p:cNvSpPr>
          <p:nvPr>
            <p:ph type="title"/>
          </p:nvPr>
        </p:nvSpPr>
        <p:spPr bwMode="white">
          <a:xfrm>
            <a:off x="1925053" y="0"/>
            <a:ext cx="5293894" cy="864524"/>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8"/>
          <p:cNvSpPr>
            <a:spLocks noGrp="1" noChangeArrowheads="1"/>
          </p:cNvSpPr>
          <p:nvPr>
            <p:ph type="title"/>
          </p:nvPr>
        </p:nvSpPr>
        <p:spPr bwMode="white">
          <a:xfrm>
            <a:off x="1925053" y="0"/>
            <a:ext cx="5293894" cy="864524"/>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8"/>
          <p:cNvSpPr>
            <a:spLocks noGrp="1" noChangeArrowheads="1"/>
          </p:cNvSpPr>
          <p:nvPr>
            <p:ph type="title"/>
          </p:nvPr>
        </p:nvSpPr>
        <p:spPr bwMode="white">
          <a:xfrm>
            <a:off x="1925053" y="0"/>
            <a:ext cx="5293894" cy="864524"/>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8"/>
          <p:cNvSpPr>
            <a:spLocks noGrp="1" noChangeArrowheads="1"/>
          </p:cNvSpPr>
          <p:nvPr>
            <p:ph type="title"/>
          </p:nvPr>
        </p:nvSpPr>
        <p:spPr bwMode="white">
          <a:xfrm>
            <a:off x="1925053" y="0"/>
            <a:ext cx="5293894" cy="864524"/>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8"/>
          <p:cNvSpPr>
            <a:spLocks noGrp="1" noChangeArrowheads="1"/>
          </p:cNvSpPr>
          <p:nvPr>
            <p:ph type="title"/>
          </p:nvPr>
        </p:nvSpPr>
        <p:spPr bwMode="white">
          <a:xfrm>
            <a:off x="1925053" y="0"/>
            <a:ext cx="5293894" cy="864524"/>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emf"/><Relationship Id="rId2" Type="http://schemas.openxmlformats.org/officeDocument/2006/relationships/slideLayout" Target="../slideLayouts/slideLayout2.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39"/>
          <p:cNvSpPr>
            <a:spLocks noChangeArrowheads="1"/>
          </p:cNvSpPr>
          <p:nvPr/>
        </p:nvSpPr>
        <p:spPr bwMode="auto">
          <a:xfrm>
            <a:off x="-7938" y="839788"/>
            <a:ext cx="3810001" cy="144462"/>
          </a:xfrm>
          <a:prstGeom prst="rect">
            <a:avLst/>
          </a:prstGeom>
          <a:gradFill rotWithShape="0">
            <a:gsLst>
              <a:gs pos="0">
                <a:srgbClr val="BBAD6E"/>
              </a:gs>
              <a:gs pos="100000">
                <a:srgbClr val="FFFFFF"/>
              </a:gs>
            </a:gsLst>
            <a:lin ang="0" scaled="1"/>
          </a:gradFill>
          <a:ln w="9525">
            <a:solidFill>
              <a:schemeClr val="tx1">
                <a:alpha val="0"/>
              </a:schemeClr>
            </a:solidFill>
            <a:miter lim="800000"/>
            <a:headEnd/>
            <a:tailEnd/>
          </a:ln>
        </p:spPr>
        <p:txBody>
          <a:bodyPr wrap="none" anchor="ctr"/>
          <a:lstStyle/>
          <a:p>
            <a:pPr algn="ctr" eaLnBrk="0" hangingPunct="0">
              <a:defRPr/>
            </a:pPr>
            <a:endParaRPr lang="en-US" sz="2400" b="0" dirty="0">
              <a:latin typeface="Arial" charset="0"/>
              <a:ea typeface="ＭＳ Ｐゴシック" pitchFamily="1" charset="-128"/>
            </a:endParaRPr>
          </a:p>
        </p:txBody>
      </p:sp>
      <p:pic>
        <p:nvPicPr>
          <p:cNvPr id="15" name="Picture 40" descr="Header1"/>
          <p:cNvPicPr>
            <a:picLocks noChangeAspect="1" noChangeArrowheads="1"/>
          </p:cNvPicPr>
          <p:nvPr/>
        </p:nvPicPr>
        <p:blipFill>
          <a:blip r:embed="rId13" cstate="print"/>
          <a:srcRect/>
          <a:stretch>
            <a:fillRect/>
          </a:stretch>
        </p:blipFill>
        <p:spPr bwMode="auto">
          <a:xfrm>
            <a:off x="0" y="0"/>
            <a:ext cx="9144000" cy="855663"/>
          </a:xfrm>
          <a:prstGeom prst="rect">
            <a:avLst/>
          </a:prstGeom>
          <a:noFill/>
          <a:ln w="9525">
            <a:noFill/>
            <a:miter lim="800000"/>
            <a:headEnd/>
            <a:tailEnd/>
          </a:ln>
        </p:spPr>
      </p:pic>
      <p:sp>
        <p:nvSpPr>
          <p:cNvPr id="16" name="Rectangle 28"/>
          <p:cNvSpPr>
            <a:spLocks noGrp="1" noChangeArrowheads="1"/>
          </p:cNvSpPr>
          <p:nvPr>
            <p:ph type="title"/>
          </p:nvPr>
        </p:nvSpPr>
        <p:spPr bwMode="white">
          <a:xfrm>
            <a:off x="1925053" y="0"/>
            <a:ext cx="5293894" cy="864524"/>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pic>
        <p:nvPicPr>
          <p:cNvPr id="1029" name="Picture 42" descr="tagline1"/>
          <p:cNvPicPr>
            <a:picLocks noChangeAspect="1" noChangeArrowheads="1"/>
          </p:cNvPicPr>
          <p:nvPr/>
        </p:nvPicPr>
        <p:blipFill>
          <a:blip r:embed="rId14" cstate="print"/>
          <a:srcRect/>
          <a:stretch>
            <a:fillRect/>
          </a:stretch>
        </p:blipFill>
        <p:spPr bwMode="auto">
          <a:xfrm>
            <a:off x="5181600" y="6559550"/>
            <a:ext cx="3733800" cy="128588"/>
          </a:xfrm>
          <a:prstGeom prst="rect">
            <a:avLst/>
          </a:prstGeom>
          <a:noFill/>
          <a:ln w="9525">
            <a:noFill/>
            <a:miter lim="800000"/>
            <a:headEnd/>
            <a:tailEnd/>
          </a:ln>
        </p:spPr>
      </p:pic>
      <p:sp>
        <p:nvSpPr>
          <p:cNvPr id="1067" name="Rectangle 43"/>
          <p:cNvSpPr>
            <a:spLocks noChangeArrowheads="1"/>
          </p:cNvSpPr>
          <p:nvPr/>
        </p:nvSpPr>
        <p:spPr bwMode="auto">
          <a:xfrm rot="-21600000">
            <a:off x="5334000" y="6713538"/>
            <a:ext cx="3810000" cy="144462"/>
          </a:xfrm>
          <a:prstGeom prst="rect">
            <a:avLst/>
          </a:prstGeom>
          <a:gradFill rotWithShape="0">
            <a:gsLst>
              <a:gs pos="0">
                <a:schemeClr val="bg1"/>
              </a:gs>
              <a:gs pos="100000">
                <a:srgbClr val="BBAD6E"/>
              </a:gs>
            </a:gsLst>
            <a:lin ang="0" scaled="1"/>
          </a:gradFill>
          <a:ln w="9525">
            <a:solidFill>
              <a:schemeClr val="tx1">
                <a:alpha val="0"/>
              </a:schemeClr>
            </a:solidFill>
            <a:miter lim="800000"/>
            <a:headEnd/>
            <a:tailEnd/>
          </a:ln>
        </p:spPr>
        <p:txBody>
          <a:bodyPr wrap="none" anchor="ctr"/>
          <a:lstStyle/>
          <a:p>
            <a:pPr>
              <a:defRPr/>
            </a:pPr>
            <a:endParaRPr lang="en-US" dirty="0"/>
          </a:p>
        </p:txBody>
      </p:sp>
      <p:sp>
        <p:nvSpPr>
          <p:cNvPr id="1059" name="Text Box 35"/>
          <p:cNvSpPr txBox="1">
            <a:spLocks noChangeArrowheads="1"/>
          </p:cNvSpPr>
          <p:nvPr/>
        </p:nvSpPr>
        <p:spPr bwMode="auto">
          <a:xfrm>
            <a:off x="4100513" y="6697287"/>
            <a:ext cx="947375" cy="153888"/>
          </a:xfrm>
          <a:prstGeom prst="rect">
            <a:avLst/>
          </a:prstGeom>
          <a:noFill/>
          <a:ln w="9525">
            <a:noFill/>
            <a:miter lim="800000"/>
            <a:headEnd/>
            <a:tailEnd/>
          </a:ln>
          <a:effectLst/>
        </p:spPr>
        <p:txBody>
          <a:bodyPr wrap="none" lIns="0" tIns="0" rIns="0" bIns="0">
            <a:spAutoFit/>
          </a:bodyPr>
          <a:lstStyle/>
          <a:p>
            <a:pPr algn="ctr">
              <a:defRPr/>
            </a:pPr>
            <a:r>
              <a:rPr lang="en-US" sz="1000" dirty="0"/>
              <a:t>UNCLASSIFIED</a:t>
            </a:r>
          </a:p>
        </p:txBody>
      </p:sp>
      <p:sp>
        <p:nvSpPr>
          <p:cNvPr id="1061" name="Text Box 37"/>
          <p:cNvSpPr txBox="1">
            <a:spLocks noChangeArrowheads="1"/>
          </p:cNvSpPr>
          <p:nvPr/>
        </p:nvSpPr>
        <p:spPr bwMode="auto">
          <a:xfrm>
            <a:off x="33338" y="6688138"/>
            <a:ext cx="155575" cy="152400"/>
          </a:xfrm>
          <a:prstGeom prst="rect">
            <a:avLst/>
          </a:prstGeom>
          <a:noFill/>
          <a:ln w="9525">
            <a:noFill/>
            <a:miter lim="800000"/>
            <a:headEnd/>
            <a:tailEnd/>
          </a:ln>
          <a:effectLst/>
        </p:spPr>
        <p:txBody>
          <a:bodyPr wrap="none" lIns="0" tIns="0" rIns="0" bIns="0">
            <a:spAutoFit/>
          </a:bodyPr>
          <a:lstStyle/>
          <a:p>
            <a:pPr>
              <a:defRPr/>
            </a:pPr>
            <a:fld id="{DA60E9B2-6911-42B9-9F44-182A0202D682}" type="slidenum">
              <a:rPr lang="en-US" sz="1000"/>
              <a:pPr>
                <a:defRPr/>
              </a:pPr>
              <a:t>‹#›</a:t>
            </a:fld>
            <a:endParaRPr lang="en-US" sz="1000" dirty="0"/>
          </a:p>
        </p:txBody>
      </p:sp>
      <p:sp>
        <p:nvSpPr>
          <p:cNvPr id="1062" name="Text Box 38"/>
          <p:cNvSpPr txBox="1">
            <a:spLocks noChangeArrowheads="1"/>
          </p:cNvSpPr>
          <p:nvPr/>
        </p:nvSpPr>
        <p:spPr bwMode="auto">
          <a:xfrm>
            <a:off x="8630213" y="6750050"/>
            <a:ext cx="434414" cy="76944"/>
          </a:xfrm>
          <a:prstGeom prst="rect">
            <a:avLst/>
          </a:prstGeom>
          <a:noFill/>
          <a:ln w="9525">
            <a:noFill/>
            <a:miter lim="800000"/>
            <a:headEnd/>
            <a:tailEnd/>
          </a:ln>
          <a:effectLst/>
        </p:spPr>
        <p:txBody>
          <a:bodyPr wrap="none" lIns="0" tIns="0" rIns="0" bIns="0">
            <a:spAutoFit/>
          </a:bodyPr>
          <a:lstStyle/>
          <a:p>
            <a:pPr algn="r">
              <a:defRPr/>
            </a:pPr>
            <a:r>
              <a:rPr lang="en-US" sz="500" dirty="0" smtClean="0"/>
              <a:t>FileName.pptx</a:t>
            </a:r>
            <a:endParaRPr lang="en-US" sz="500" dirty="0"/>
          </a:p>
        </p:txBody>
      </p:sp>
      <p:sp>
        <p:nvSpPr>
          <p:cNvPr id="1037" name="Rectangle 46"/>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Rectangle 45"/>
          <p:cNvSpPr>
            <a:spLocks noChangeArrowheads="1"/>
          </p:cNvSpPr>
          <p:nvPr/>
        </p:nvSpPr>
        <p:spPr bwMode="auto">
          <a:xfrm>
            <a:off x="4001549" y="16626"/>
            <a:ext cx="1140902" cy="153888"/>
          </a:xfrm>
          <a:prstGeom prst="rect">
            <a:avLst/>
          </a:prstGeom>
          <a:noFill/>
          <a:ln w="9525">
            <a:noFill/>
            <a:miter lim="800000"/>
            <a:headEnd/>
            <a:tailEnd/>
          </a:ln>
        </p:spPr>
        <p:txBody>
          <a:bodyPr wrap="square" lIns="0" tIns="0" rIns="0" bIns="0">
            <a:spAutoFit/>
          </a:bodyPr>
          <a:lstStyle/>
          <a:p>
            <a:pPr algn="ctr"/>
            <a:r>
              <a:rPr lang="en-US" sz="1000" dirty="0" smtClean="0">
                <a:solidFill>
                  <a:schemeClr val="bg1"/>
                </a:solidFill>
                <a:effectLst>
                  <a:outerShdw blurRad="38100" dist="38100" dir="2700000" algn="tl">
                    <a:srgbClr val="000000">
                      <a:alpha val="43137"/>
                    </a:srgbClr>
                  </a:outerShdw>
                </a:effectLst>
              </a:rPr>
              <a:t>UNCLASSIFIED</a:t>
            </a:r>
            <a:endParaRPr lang="en-US" sz="1000" dirty="0">
              <a:solidFill>
                <a:schemeClr val="bg1"/>
              </a:solidFill>
              <a:effectLst>
                <a:outerShdw blurRad="38100" dist="38100" dir="2700000" algn="tl">
                  <a:srgbClr val="000000">
                    <a:alpha val="43137"/>
                  </a:srgbClr>
                </a:outerShdw>
              </a:effectLst>
            </a:endParaRPr>
          </a:p>
        </p:txBody>
      </p:sp>
      <p:grpSp>
        <p:nvGrpSpPr>
          <p:cNvPr id="25" name="Group 24"/>
          <p:cNvGrpSpPr/>
          <p:nvPr/>
        </p:nvGrpSpPr>
        <p:grpSpPr>
          <a:xfrm>
            <a:off x="111234" y="217171"/>
            <a:ext cx="1832628" cy="498312"/>
            <a:chOff x="106359" y="117768"/>
            <a:chExt cx="2275608" cy="618767"/>
          </a:xfrm>
        </p:grpSpPr>
        <p:pic>
          <p:nvPicPr>
            <p:cNvPr id="18" name="Picture 17" descr="logo_usarmy_gold_gradient.png"/>
            <p:cNvPicPr>
              <a:picLocks noChangeAspect="1"/>
            </p:cNvPicPr>
            <p:nvPr userDrawn="1"/>
          </p:nvPicPr>
          <p:blipFill>
            <a:blip r:embed="rId15" cstate="print"/>
            <a:stretch>
              <a:fillRect/>
            </a:stretch>
          </p:blipFill>
          <p:spPr>
            <a:xfrm>
              <a:off x="474673" y="117768"/>
              <a:ext cx="1907294" cy="618767"/>
            </a:xfrm>
            <a:prstGeom prst="rect">
              <a:avLst/>
            </a:prstGeom>
            <a:effectLst>
              <a:outerShdw blurRad="50800" dist="38100" dir="2700000" algn="tl" rotWithShape="0">
                <a:prstClr val="black">
                  <a:alpha val="40000"/>
                </a:prstClr>
              </a:outerShdw>
            </a:effectLst>
          </p:spPr>
        </p:pic>
        <p:pic>
          <p:nvPicPr>
            <p:cNvPr id="21" name="Picture 14" descr="AMC"/>
            <p:cNvPicPr>
              <a:picLocks noChangeAspect="1" noChangeArrowheads="1"/>
            </p:cNvPicPr>
            <p:nvPr userDrawn="1"/>
          </p:nvPicPr>
          <p:blipFill>
            <a:blip r:embed="rId16" cstate="print"/>
            <a:srcRect/>
            <a:stretch>
              <a:fillRect/>
            </a:stretch>
          </p:blipFill>
          <p:spPr bwMode="auto">
            <a:xfrm>
              <a:off x="106359" y="141439"/>
              <a:ext cx="337877" cy="425556"/>
            </a:xfrm>
            <a:prstGeom prst="rect">
              <a:avLst/>
            </a:prstGeom>
            <a:noFill/>
            <a:effectLst>
              <a:outerShdw blurRad="50800" dist="38100" dir="2700000" algn="tl" rotWithShape="0">
                <a:prstClr val="black">
                  <a:alpha val="40000"/>
                </a:prstClr>
              </a:outerShdw>
            </a:effectLst>
          </p:spPr>
        </p:pic>
      </p:grpSp>
      <p:pic>
        <p:nvPicPr>
          <p:cNvPr id="17" name="Picture 4"/>
          <p:cNvPicPr>
            <a:picLocks noChangeAspect="1" noChangeArrowheads="1"/>
          </p:cNvPicPr>
          <p:nvPr/>
        </p:nvPicPr>
        <p:blipFill>
          <a:blip r:embed="rId17" cstate="print"/>
          <a:srcRect/>
          <a:stretch>
            <a:fillRect/>
          </a:stretch>
        </p:blipFill>
        <p:spPr bwMode="auto">
          <a:xfrm>
            <a:off x="7132320" y="142240"/>
            <a:ext cx="1838960" cy="555904"/>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2000">
          <a:solidFill>
            <a:schemeClr val="bg1"/>
          </a:solidFill>
          <a:latin typeface="+mj-lt"/>
          <a:ea typeface="+mj-ea"/>
          <a:cs typeface="+mj-cs"/>
        </a:defRPr>
      </a:lvl1pPr>
      <a:lvl2pPr algn="ctr" rtl="0" eaLnBrk="1" fontAlgn="base" hangingPunct="1">
        <a:spcBef>
          <a:spcPct val="0"/>
        </a:spcBef>
        <a:spcAft>
          <a:spcPct val="0"/>
        </a:spcAft>
        <a:defRPr sz="2400">
          <a:solidFill>
            <a:schemeClr val="bg1"/>
          </a:solidFill>
          <a:latin typeface="Arial Black" pitchFamily="34" charset="0"/>
        </a:defRPr>
      </a:lvl2pPr>
      <a:lvl3pPr algn="ctr" rtl="0" eaLnBrk="1" fontAlgn="base" hangingPunct="1">
        <a:spcBef>
          <a:spcPct val="0"/>
        </a:spcBef>
        <a:spcAft>
          <a:spcPct val="0"/>
        </a:spcAft>
        <a:defRPr sz="2400">
          <a:solidFill>
            <a:schemeClr val="bg1"/>
          </a:solidFill>
          <a:latin typeface="Arial Black" pitchFamily="34" charset="0"/>
        </a:defRPr>
      </a:lvl3pPr>
      <a:lvl4pPr algn="ctr" rtl="0" eaLnBrk="1" fontAlgn="base" hangingPunct="1">
        <a:spcBef>
          <a:spcPct val="0"/>
        </a:spcBef>
        <a:spcAft>
          <a:spcPct val="0"/>
        </a:spcAft>
        <a:defRPr sz="2400">
          <a:solidFill>
            <a:schemeClr val="bg1"/>
          </a:solidFill>
          <a:latin typeface="Arial Black" pitchFamily="34" charset="0"/>
        </a:defRPr>
      </a:lvl4pPr>
      <a:lvl5pPr algn="ctr" rtl="0" eaLnBrk="1" fontAlgn="base" hangingPunct="1">
        <a:spcBef>
          <a:spcPct val="0"/>
        </a:spcBef>
        <a:spcAft>
          <a:spcPct val="0"/>
        </a:spcAft>
        <a:defRPr sz="2400">
          <a:solidFill>
            <a:schemeClr val="bg1"/>
          </a:solidFill>
          <a:latin typeface="Arial Black" pitchFamily="34" charset="0"/>
        </a:defRPr>
      </a:lvl5pPr>
      <a:lvl6pPr marL="457200" algn="ctr" rtl="0" eaLnBrk="1" fontAlgn="base" hangingPunct="1">
        <a:spcBef>
          <a:spcPct val="0"/>
        </a:spcBef>
        <a:spcAft>
          <a:spcPct val="0"/>
        </a:spcAft>
        <a:defRPr sz="2400">
          <a:solidFill>
            <a:schemeClr val="bg1"/>
          </a:solidFill>
          <a:latin typeface="Arial Black" pitchFamily="34" charset="0"/>
        </a:defRPr>
      </a:lvl6pPr>
      <a:lvl7pPr marL="914400" algn="ctr" rtl="0" eaLnBrk="1" fontAlgn="base" hangingPunct="1">
        <a:spcBef>
          <a:spcPct val="0"/>
        </a:spcBef>
        <a:spcAft>
          <a:spcPct val="0"/>
        </a:spcAft>
        <a:defRPr sz="2400">
          <a:solidFill>
            <a:schemeClr val="bg1"/>
          </a:solidFill>
          <a:latin typeface="Arial Black" pitchFamily="34" charset="0"/>
        </a:defRPr>
      </a:lvl7pPr>
      <a:lvl8pPr marL="1371600" algn="ctr" rtl="0" eaLnBrk="1" fontAlgn="base" hangingPunct="1">
        <a:spcBef>
          <a:spcPct val="0"/>
        </a:spcBef>
        <a:spcAft>
          <a:spcPct val="0"/>
        </a:spcAft>
        <a:defRPr sz="2400">
          <a:solidFill>
            <a:schemeClr val="bg1"/>
          </a:solidFill>
          <a:latin typeface="Arial Black" pitchFamily="34" charset="0"/>
        </a:defRPr>
      </a:lvl8pPr>
      <a:lvl9pPr marL="1828800" algn="ctr" rtl="0" eaLnBrk="1" fontAlgn="base" hangingPunct="1">
        <a:spcBef>
          <a:spcPct val="0"/>
        </a:spcBef>
        <a:spcAft>
          <a:spcPct val="0"/>
        </a:spcAft>
        <a:defRPr sz="2400">
          <a:solidFill>
            <a:schemeClr val="bg1"/>
          </a:solidFill>
          <a:latin typeface="Arial Black" pitchFamily="34" charset="0"/>
        </a:defRPr>
      </a:lvl9pPr>
    </p:titleStyle>
    <p:bodyStyle>
      <a:lvl1pPr marL="342900" indent="-342900" algn="l" rtl="0" eaLnBrk="1" fontAlgn="base" hangingPunct="1">
        <a:spcBef>
          <a:spcPct val="20000"/>
        </a:spcBef>
        <a:spcAft>
          <a:spcPct val="0"/>
        </a:spcAft>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har char="–"/>
        <a:defRPr b="1">
          <a:solidFill>
            <a:schemeClr val="tx1"/>
          </a:solidFill>
          <a:latin typeface="+mn-lt"/>
        </a:defRPr>
      </a:lvl2pPr>
      <a:lvl3pPr marL="1143000" indent="-228600" algn="l" rtl="0" eaLnBrk="1" fontAlgn="base" hangingPunct="1">
        <a:spcBef>
          <a:spcPct val="20000"/>
        </a:spcBef>
        <a:spcAft>
          <a:spcPct val="0"/>
        </a:spcAft>
        <a:buChar char="•"/>
        <a:defRPr b="1">
          <a:solidFill>
            <a:schemeClr val="tx1"/>
          </a:solidFill>
          <a:latin typeface="+mn-lt"/>
        </a:defRPr>
      </a:lvl3pPr>
      <a:lvl4pPr marL="1600200" indent="-228600" algn="l" rtl="0" eaLnBrk="1" fontAlgn="base" hangingPunct="1">
        <a:spcBef>
          <a:spcPct val="20000"/>
        </a:spcBef>
        <a:spcAft>
          <a:spcPct val="0"/>
        </a:spcAft>
        <a:buChar char="–"/>
        <a:defRPr b="1">
          <a:solidFill>
            <a:schemeClr val="tx1"/>
          </a:solidFill>
          <a:latin typeface="+mn-lt"/>
        </a:defRPr>
      </a:lvl4pPr>
      <a:lvl5pPr marL="2057400" indent="-228600" algn="l" rtl="0" eaLnBrk="1" fontAlgn="base" hangingPunct="1">
        <a:spcBef>
          <a:spcPct val="20000"/>
        </a:spcBef>
        <a:spcAft>
          <a:spcPct val="0"/>
        </a:spcAft>
        <a:buChar char="»"/>
        <a:defRPr b="1">
          <a:solidFill>
            <a:schemeClr val="tx1"/>
          </a:solidFill>
          <a:latin typeface="+mn-lt"/>
        </a:defRPr>
      </a:lvl5pPr>
      <a:lvl6pPr marL="2514600" indent="-228600" algn="l" rtl="0" eaLnBrk="1" fontAlgn="base" hangingPunct="1">
        <a:spcBef>
          <a:spcPct val="20000"/>
        </a:spcBef>
        <a:spcAft>
          <a:spcPct val="0"/>
        </a:spcAft>
        <a:buChar char="»"/>
        <a:defRPr b="1">
          <a:solidFill>
            <a:schemeClr val="tx1"/>
          </a:solidFill>
          <a:latin typeface="+mn-lt"/>
        </a:defRPr>
      </a:lvl6pPr>
      <a:lvl7pPr marL="2971800" indent="-228600" algn="l" rtl="0" eaLnBrk="1" fontAlgn="base" hangingPunct="1">
        <a:spcBef>
          <a:spcPct val="20000"/>
        </a:spcBef>
        <a:spcAft>
          <a:spcPct val="0"/>
        </a:spcAft>
        <a:buChar char="»"/>
        <a:defRPr b="1">
          <a:solidFill>
            <a:schemeClr val="tx1"/>
          </a:solidFill>
          <a:latin typeface="+mn-lt"/>
        </a:defRPr>
      </a:lvl7pPr>
      <a:lvl8pPr marL="3429000" indent="-228600" algn="l" rtl="0" eaLnBrk="1" fontAlgn="base" hangingPunct="1">
        <a:spcBef>
          <a:spcPct val="20000"/>
        </a:spcBef>
        <a:spcAft>
          <a:spcPct val="0"/>
        </a:spcAft>
        <a:buChar char="»"/>
        <a:defRPr b="1">
          <a:solidFill>
            <a:schemeClr val="tx1"/>
          </a:solidFill>
          <a:latin typeface="+mn-lt"/>
        </a:defRPr>
      </a:lvl8pPr>
      <a:lvl9pPr marL="3886200" indent="-228600" algn="l" rtl="0" eaLnBrk="1" fontAlgn="base" hangingPunct="1">
        <a:spcBef>
          <a:spcPct val="20000"/>
        </a:spcBef>
        <a:spcAft>
          <a:spcPct val="0"/>
        </a:spcAft>
        <a:buChar char="»"/>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158" descr="TP_BkGrnd_jpg10"/>
          <p:cNvPicPr>
            <a:picLocks noChangeAspect="1" noChangeArrowheads="1"/>
          </p:cNvPicPr>
          <p:nvPr/>
        </p:nvPicPr>
        <p:blipFill>
          <a:blip r:embed="rId3" cstate="print"/>
          <a:srcRect/>
          <a:stretch>
            <a:fillRect/>
          </a:stretch>
        </p:blipFill>
        <p:spPr bwMode="auto">
          <a:xfrm>
            <a:off x="0" y="1846263"/>
            <a:ext cx="9144000" cy="2714625"/>
          </a:xfrm>
          <a:prstGeom prst="rect">
            <a:avLst/>
          </a:prstGeom>
          <a:noFill/>
          <a:ln w="9525">
            <a:noFill/>
            <a:miter lim="800000"/>
            <a:headEnd/>
            <a:tailEnd/>
          </a:ln>
        </p:spPr>
      </p:pic>
      <p:sp>
        <p:nvSpPr>
          <p:cNvPr id="2051" name="Text Box 22"/>
          <p:cNvSpPr txBox="1">
            <a:spLocks noChangeArrowheads="1"/>
          </p:cNvSpPr>
          <p:nvPr/>
        </p:nvSpPr>
        <p:spPr bwMode="auto">
          <a:xfrm>
            <a:off x="1723459" y="6488668"/>
            <a:ext cx="1707640" cy="369332"/>
          </a:xfrm>
          <a:prstGeom prst="rect">
            <a:avLst/>
          </a:prstGeom>
          <a:noFill/>
          <a:ln w="9525">
            <a:noFill/>
            <a:miter lim="800000"/>
            <a:headEnd/>
            <a:tailEnd/>
          </a:ln>
        </p:spPr>
        <p:txBody>
          <a:bodyPr wrap="square" lIns="0" tIns="0" rIns="0" bIns="0">
            <a:spAutoFit/>
          </a:bodyPr>
          <a:lstStyle/>
          <a:p>
            <a:r>
              <a:rPr lang="en-US" sz="2400" dirty="0" smtClean="0">
                <a:ea typeface="ＭＳ Ｐゴシック" pitchFamily="1" charset="-128"/>
                <a:cs typeface="Arial" charset="0"/>
              </a:rPr>
              <a:t>June 2012</a:t>
            </a:r>
            <a:endParaRPr lang="en-US" sz="2400" dirty="0">
              <a:ea typeface="ＭＳ Ｐゴシック" pitchFamily="1" charset="-128"/>
              <a:cs typeface="Arial" charset="0"/>
            </a:endParaRPr>
          </a:p>
        </p:txBody>
      </p:sp>
      <p:pic>
        <p:nvPicPr>
          <p:cNvPr id="2052" name="Picture 23" descr="tagline1"/>
          <p:cNvPicPr>
            <a:picLocks noChangeAspect="1" noChangeArrowheads="1"/>
          </p:cNvPicPr>
          <p:nvPr/>
        </p:nvPicPr>
        <p:blipFill>
          <a:blip r:embed="rId4" cstate="print"/>
          <a:srcRect/>
          <a:stretch>
            <a:fillRect/>
          </a:stretch>
        </p:blipFill>
        <p:spPr bwMode="auto">
          <a:xfrm>
            <a:off x="2362200" y="4629150"/>
            <a:ext cx="6248400" cy="215900"/>
          </a:xfrm>
          <a:prstGeom prst="rect">
            <a:avLst/>
          </a:prstGeom>
          <a:noFill/>
          <a:ln w="9525">
            <a:noFill/>
            <a:miter lim="800000"/>
            <a:headEnd/>
            <a:tailEnd/>
          </a:ln>
        </p:spPr>
      </p:pic>
      <p:sp>
        <p:nvSpPr>
          <p:cNvPr id="2057" name="Text Box 131"/>
          <p:cNvSpPr txBox="1">
            <a:spLocks noChangeArrowheads="1"/>
          </p:cNvSpPr>
          <p:nvPr/>
        </p:nvSpPr>
        <p:spPr bwMode="auto">
          <a:xfrm>
            <a:off x="4100513" y="6697211"/>
            <a:ext cx="938212" cy="152400"/>
          </a:xfrm>
          <a:prstGeom prst="rect">
            <a:avLst/>
          </a:prstGeom>
          <a:noFill/>
          <a:ln w="9525">
            <a:noFill/>
            <a:miter lim="800000"/>
            <a:headEnd/>
            <a:tailEnd/>
          </a:ln>
        </p:spPr>
        <p:txBody>
          <a:bodyPr wrap="none" lIns="0" tIns="0" rIns="0" bIns="0">
            <a:spAutoFit/>
          </a:bodyPr>
          <a:lstStyle/>
          <a:p>
            <a:pPr algn="ctr"/>
            <a:r>
              <a:rPr lang="en-US" sz="1000" dirty="0"/>
              <a:t>UNCLASSIFIED</a:t>
            </a:r>
          </a:p>
        </p:txBody>
      </p:sp>
      <p:sp>
        <p:nvSpPr>
          <p:cNvPr id="2058" name="Text Box 133"/>
          <p:cNvSpPr txBox="1">
            <a:spLocks noChangeArrowheads="1"/>
          </p:cNvSpPr>
          <p:nvPr/>
        </p:nvSpPr>
        <p:spPr bwMode="auto">
          <a:xfrm>
            <a:off x="4100513" y="16778"/>
            <a:ext cx="938212" cy="152400"/>
          </a:xfrm>
          <a:prstGeom prst="rect">
            <a:avLst/>
          </a:prstGeom>
          <a:noFill/>
          <a:ln w="9525">
            <a:noFill/>
            <a:miter lim="800000"/>
            <a:headEnd/>
            <a:tailEnd/>
          </a:ln>
        </p:spPr>
        <p:txBody>
          <a:bodyPr wrap="none" lIns="0" tIns="0" rIns="0" bIns="0">
            <a:spAutoFit/>
          </a:bodyPr>
          <a:lstStyle/>
          <a:p>
            <a:pPr algn="ctr"/>
            <a:r>
              <a:rPr lang="en-US" sz="1000" dirty="0"/>
              <a:t>UNCLASSIFIED</a:t>
            </a:r>
          </a:p>
        </p:txBody>
      </p:sp>
      <p:sp>
        <p:nvSpPr>
          <p:cNvPr id="115" name="Rectangle 156"/>
          <p:cNvSpPr>
            <a:spLocks noChangeArrowheads="1"/>
          </p:cNvSpPr>
          <p:nvPr/>
        </p:nvSpPr>
        <p:spPr bwMode="white">
          <a:xfrm>
            <a:off x="100668" y="2614781"/>
            <a:ext cx="4370666" cy="1200329"/>
          </a:xfrm>
          <a:prstGeom prst="rect">
            <a:avLst/>
          </a:prstGeom>
          <a:noFill/>
          <a:ln w="9525">
            <a:noFill/>
            <a:miter lim="800000"/>
            <a:headEnd/>
            <a:tailEnd/>
          </a:ln>
          <a:effectLst/>
        </p:spPr>
        <p:txBody>
          <a:bodyPr wrap="square" anchor="ctr">
            <a:spAutoFit/>
          </a:bodyPr>
          <a:lstStyle/>
          <a:p>
            <a:pPr algn="ctr">
              <a:defRPr/>
            </a:pPr>
            <a:r>
              <a:rPr lang="en-US" altLang="zh-TW" sz="2400" b="0" i="1" dirty="0" smtClean="0">
                <a:solidFill>
                  <a:schemeClr val="bg1"/>
                </a:solidFill>
                <a:effectLst>
                  <a:outerShdw blurRad="38100" dist="38100" dir="2700000" algn="tl">
                    <a:srgbClr val="000000">
                      <a:alpha val="43137"/>
                    </a:srgbClr>
                  </a:outerShdw>
                </a:effectLst>
                <a:latin typeface="Arial Black" pitchFamily="34" charset="0"/>
                <a:ea typeface="新細明體" charset="-120"/>
              </a:rPr>
              <a:t>Creating ABCD Files using the NASA CDF Library APIs</a:t>
            </a:r>
            <a:endParaRPr lang="en-US" altLang="zh-TW" sz="2400" b="0" i="1" dirty="0">
              <a:solidFill>
                <a:schemeClr val="bg1"/>
              </a:solidFill>
              <a:effectLst>
                <a:outerShdw blurRad="38100" dist="38100" dir="2700000" algn="tl">
                  <a:srgbClr val="000000">
                    <a:alpha val="43137"/>
                  </a:srgbClr>
                </a:outerShdw>
              </a:effectLst>
              <a:latin typeface="Arial Black" pitchFamily="34" charset="0"/>
              <a:ea typeface="新細明體" charset="-120"/>
            </a:endParaRPr>
          </a:p>
        </p:txBody>
      </p:sp>
      <p:sp>
        <p:nvSpPr>
          <p:cNvPr id="116" name="Rectangle 29"/>
          <p:cNvSpPr>
            <a:spLocks noChangeArrowheads="1"/>
          </p:cNvSpPr>
          <p:nvPr/>
        </p:nvSpPr>
        <p:spPr bwMode="auto">
          <a:xfrm>
            <a:off x="4844961" y="4980816"/>
            <a:ext cx="4193854" cy="1733808"/>
          </a:xfrm>
          <a:prstGeom prst="rect">
            <a:avLst/>
          </a:prstGeom>
          <a:noFill/>
          <a:ln w="12700">
            <a:noFill/>
            <a:miter lim="800000"/>
            <a:headEnd/>
            <a:tailEnd/>
          </a:ln>
        </p:spPr>
        <p:txBody>
          <a:bodyPr wrap="square" lIns="90487" tIns="44450" rIns="90487" bIns="44450">
            <a:spAutoFit/>
          </a:bodyPr>
          <a:lstStyle/>
          <a:p>
            <a:pPr algn="ctr" eaLnBrk="0" hangingPunct="0">
              <a:spcBef>
                <a:spcPts val="400"/>
              </a:spcBef>
            </a:pPr>
            <a:r>
              <a:rPr lang="en-US" altLang="zh-TW" sz="1400" i="1" dirty="0">
                <a:ea typeface="新細明體" charset="-120"/>
              </a:rPr>
              <a:t>Presented by</a:t>
            </a:r>
            <a:r>
              <a:rPr lang="en-US" altLang="zh-TW" sz="1400" i="1" dirty="0" smtClean="0">
                <a:ea typeface="新細明體" charset="-120"/>
              </a:rPr>
              <a:t>:</a:t>
            </a:r>
            <a:endParaRPr lang="en-US" altLang="zh-TW" sz="400" dirty="0">
              <a:ea typeface="新細明體" charset="-120"/>
            </a:endParaRPr>
          </a:p>
          <a:p>
            <a:pPr algn="ctr" eaLnBrk="0" hangingPunct="0">
              <a:spcBef>
                <a:spcPts val="400"/>
              </a:spcBef>
            </a:pPr>
            <a:r>
              <a:rPr lang="en-US" sz="2000" dirty="0" smtClean="0"/>
              <a:t>Beth Allen</a:t>
            </a:r>
            <a:endParaRPr lang="en-US" altLang="zh-TW" sz="700" dirty="0" smtClean="0">
              <a:ea typeface="新細明體" charset="-120"/>
            </a:endParaRPr>
          </a:p>
          <a:p>
            <a:pPr algn="ctr" eaLnBrk="0" hangingPunct="0">
              <a:spcBef>
                <a:spcPts val="400"/>
              </a:spcBef>
            </a:pPr>
            <a:r>
              <a:rPr lang="en-US" sz="1200" dirty="0" err="1" smtClean="0"/>
              <a:t>Oasys</a:t>
            </a:r>
            <a:r>
              <a:rPr lang="en-US" sz="1200" dirty="0" smtClean="0"/>
              <a:t>, Inc.</a:t>
            </a:r>
          </a:p>
          <a:p>
            <a:pPr algn="ctr" eaLnBrk="0" hangingPunct="0">
              <a:lnSpc>
                <a:spcPts val="1900"/>
              </a:lnSpc>
              <a:spcBef>
                <a:spcPts val="400"/>
              </a:spcBef>
            </a:pPr>
            <a:r>
              <a:rPr lang="en-US" altLang="zh-TW" sz="1200" dirty="0" smtClean="0">
                <a:ea typeface="新細明體" charset="-120"/>
              </a:rPr>
              <a:t>U.S. Army Aviation and Missile Research, Development, and Engineering Center</a:t>
            </a:r>
          </a:p>
          <a:p>
            <a:pPr algn="ctr" eaLnBrk="0" hangingPunct="0">
              <a:lnSpc>
                <a:spcPts val="1900"/>
              </a:lnSpc>
              <a:spcBef>
                <a:spcPts val="400"/>
              </a:spcBef>
            </a:pPr>
            <a:r>
              <a:rPr lang="en-US" altLang="zh-TW" sz="1200" dirty="0" smtClean="0">
                <a:ea typeface="新細明體" charset="-120"/>
              </a:rPr>
              <a:t>Data and Information Standards Center of Excellence</a:t>
            </a:r>
            <a:endParaRPr lang="en-US" altLang="zh-TW" sz="1200" dirty="0">
              <a:ea typeface="新細明體" charset="-120"/>
            </a:endParaRPr>
          </a:p>
        </p:txBody>
      </p:sp>
      <p:sp>
        <p:nvSpPr>
          <p:cNvPr id="117" name="Rectangle 29"/>
          <p:cNvSpPr>
            <a:spLocks noChangeArrowheads="1"/>
          </p:cNvSpPr>
          <p:nvPr/>
        </p:nvSpPr>
        <p:spPr bwMode="auto">
          <a:xfrm>
            <a:off x="4748169" y="581729"/>
            <a:ext cx="4387438" cy="1243930"/>
          </a:xfrm>
          <a:prstGeom prst="rect">
            <a:avLst/>
          </a:prstGeom>
          <a:noFill/>
          <a:ln w="12700">
            <a:noFill/>
            <a:miter lim="800000"/>
            <a:headEnd/>
            <a:tailEnd/>
          </a:ln>
        </p:spPr>
        <p:txBody>
          <a:bodyPr wrap="square" lIns="90487" tIns="44450" rIns="90487" bIns="44450">
            <a:spAutoFit/>
          </a:bodyPr>
          <a:lstStyle/>
          <a:p>
            <a:pPr algn="ctr" eaLnBrk="0" hangingPunct="0"/>
            <a:r>
              <a:rPr lang="en-US" altLang="zh-TW" sz="1400" i="1" dirty="0">
                <a:ea typeface="新細明體" charset="-120"/>
              </a:rPr>
              <a:t>Presented </a:t>
            </a:r>
            <a:r>
              <a:rPr lang="en-US" altLang="zh-TW" sz="1400" i="1" dirty="0" smtClean="0">
                <a:ea typeface="新細明體" charset="-120"/>
              </a:rPr>
              <a:t>to:</a:t>
            </a:r>
          </a:p>
          <a:p>
            <a:pPr algn="ctr" eaLnBrk="0" hangingPunct="0">
              <a:spcBef>
                <a:spcPts val="600"/>
              </a:spcBef>
            </a:pPr>
            <a:r>
              <a:rPr lang="en-US" sz="2800" i="1" dirty="0" smtClean="0">
                <a:ea typeface="新細明體" charset="-120"/>
              </a:rPr>
              <a:t>Files &amp; Messages Working Group</a:t>
            </a:r>
            <a:endParaRPr lang="en-US" sz="2000" dirty="0" smtClean="0"/>
          </a:p>
        </p:txBody>
      </p:sp>
      <p:sp>
        <p:nvSpPr>
          <p:cNvPr id="118" name="Text Box 138"/>
          <p:cNvSpPr txBox="1">
            <a:spLocks noChangeArrowheads="1"/>
          </p:cNvSpPr>
          <p:nvPr/>
        </p:nvSpPr>
        <p:spPr bwMode="white">
          <a:xfrm>
            <a:off x="159657" y="4907204"/>
            <a:ext cx="4429121" cy="1600438"/>
          </a:xfrm>
          <a:prstGeom prst="rect">
            <a:avLst/>
          </a:prstGeom>
          <a:noFill/>
          <a:ln w="9525">
            <a:noFill/>
            <a:miter lim="800000"/>
            <a:headEnd/>
            <a:tailEnd/>
          </a:ln>
          <a:effectLst/>
        </p:spPr>
        <p:txBody>
          <a:bodyPr wrap="square" lIns="45720" tIns="0" rIns="45720" bIns="0">
            <a:spAutoFit/>
          </a:bodyPr>
          <a:lstStyle/>
          <a:p>
            <a:r>
              <a:rPr lang="en-US" sz="800" dirty="0" smtClean="0"/>
              <a:t>DISTRIBUTION STATEMENT C. Distribution authorized to U.S. Government agencies and their contractors; (Specific Authority); (21 May 12). Other requests for this document shall be referred to:</a:t>
            </a:r>
          </a:p>
          <a:p>
            <a:r>
              <a:rPr lang="en-US" sz="800" dirty="0" smtClean="0"/>
              <a:t> </a:t>
            </a:r>
          </a:p>
          <a:p>
            <a:r>
              <a:rPr lang="en-US" sz="800" dirty="0" smtClean="0"/>
              <a:t>US Army Aviation and Missile Command</a:t>
            </a:r>
          </a:p>
          <a:p>
            <a:r>
              <a:rPr lang="en-US" sz="800" dirty="0" smtClean="0"/>
              <a:t>ATTN: AMSRD-AMR-BA</a:t>
            </a:r>
          </a:p>
          <a:p>
            <a:r>
              <a:rPr lang="en-US" sz="800" dirty="0" smtClean="0"/>
              <a:t>Redstone Arsenal, AL 35898</a:t>
            </a:r>
          </a:p>
          <a:p>
            <a:r>
              <a:rPr lang="en-US" sz="800" dirty="0" smtClean="0"/>
              <a:t> </a:t>
            </a:r>
          </a:p>
          <a:p>
            <a:r>
              <a:rPr lang="en-US" sz="800" dirty="0" smtClean="0"/>
              <a:t>WARNING - This document contains technical data whose export is restricted by the Arms Export Control Act (Title 22, U.S.C., Sec 2751, et seq.) or the Export Administration Act of 1979 (Title 50, U.S.C., App. 2401 et </a:t>
            </a:r>
            <a:r>
              <a:rPr lang="en-US" sz="800" dirty="0" err="1" smtClean="0"/>
              <a:t>seq</a:t>
            </a:r>
            <a:r>
              <a:rPr lang="en-US" sz="800" dirty="0" smtClean="0"/>
              <a:t>), as amended. Violations of these export laws are subject to severe criminal penalties. Disseminate in accordance with provisions of </a:t>
            </a:r>
            <a:r>
              <a:rPr lang="en-US" sz="800" dirty="0" err="1" smtClean="0"/>
              <a:t>DoD</a:t>
            </a:r>
            <a:r>
              <a:rPr lang="en-US" sz="800" dirty="0" smtClean="0"/>
              <a:t> Directive 5230.25</a:t>
            </a:r>
            <a:endParaRPr lang="en-US" sz="800" dirty="0"/>
          </a:p>
        </p:txBody>
      </p:sp>
      <p:pic>
        <p:nvPicPr>
          <p:cNvPr id="13" name="Picture 2"/>
          <p:cNvPicPr>
            <a:picLocks noChangeAspect="1" noChangeArrowheads="1"/>
          </p:cNvPicPr>
          <p:nvPr/>
        </p:nvPicPr>
        <p:blipFill>
          <a:blip r:embed="rId5" cstate="print"/>
          <a:srcRect/>
          <a:stretch>
            <a:fillRect/>
          </a:stretch>
        </p:blipFill>
        <p:spPr bwMode="auto">
          <a:xfrm>
            <a:off x="4424218" y="2748756"/>
            <a:ext cx="4364615" cy="131939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Picture 12" descr="RDECOM logo(red&amp;black)"/>
          <p:cNvPicPr>
            <a:picLocks noChangeAspect="1" noChangeArrowheads="1"/>
          </p:cNvPicPr>
          <p:nvPr/>
        </p:nvPicPr>
        <p:blipFill>
          <a:blip r:embed="rId6" cstate="print"/>
          <a:srcRect/>
          <a:stretch>
            <a:fillRect/>
          </a:stretch>
        </p:blipFill>
        <p:spPr bwMode="auto">
          <a:xfrm>
            <a:off x="228600" y="919163"/>
            <a:ext cx="3024188" cy="79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C++ Syntax</a:t>
            </a:r>
          </a:p>
          <a:p>
            <a:pPr>
              <a:buNone/>
            </a:pPr>
            <a:r>
              <a:rPr lang="en-US" sz="1200" b="0" dirty="0" smtClean="0">
                <a:latin typeface="Courier New" pitchFamily="49" charset="0"/>
                <a:cs typeface="Courier New" pitchFamily="49" charset="0"/>
              </a:rPr>
              <a:t>status = </a:t>
            </a:r>
            <a:r>
              <a:rPr lang="en-US" sz="1200" dirty="0" err="1" smtClean="0">
                <a:latin typeface="Courier New" pitchFamily="49" charset="0"/>
                <a:cs typeface="Courier New" pitchFamily="49" charset="0"/>
              </a:rPr>
              <a:t>CDFcreateAttr</a:t>
            </a:r>
            <a:r>
              <a:rPr lang="en-US" sz="1200" b="0" dirty="0" smtClean="0">
                <a:latin typeface="Courier New" pitchFamily="49" charset="0"/>
                <a:cs typeface="Courier New" pitchFamily="49" charset="0"/>
              </a:rPr>
              <a:t>(&lt;</a:t>
            </a:r>
            <a:r>
              <a:rPr lang="en-US" sz="1200" b="0" i="1" dirty="0" smtClean="0">
                <a:latin typeface="Courier New" pitchFamily="49" charset="0"/>
                <a:cs typeface="Courier New" pitchFamily="49" charset="0"/>
              </a:rPr>
              <a:t>id of CDF File</a:t>
            </a:r>
            <a:r>
              <a:rPr lang="en-US" sz="1200" b="0" dirty="0" smtClean="0">
                <a:latin typeface="Courier New" pitchFamily="49" charset="0"/>
                <a:cs typeface="Courier New" pitchFamily="49" charset="0"/>
              </a:rPr>
              <a:t>&gt;, &lt;</a:t>
            </a:r>
            <a:r>
              <a:rPr lang="en-US" sz="1200" b="0" i="1" dirty="0" smtClean="0">
                <a:latin typeface="Courier New" pitchFamily="49" charset="0"/>
                <a:cs typeface="Courier New" pitchFamily="49" charset="0"/>
              </a:rPr>
              <a:t>Attribute Name String</a:t>
            </a:r>
            <a:r>
              <a:rPr lang="en-US" sz="1200" b="0" dirty="0" smtClean="0">
                <a:latin typeface="Courier New" pitchFamily="49" charset="0"/>
                <a:cs typeface="Courier New" pitchFamily="49" charset="0"/>
              </a:rPr>
              <a:t>&gt;, </a:t>
            </a:r>
          </a:p>
          <a:p>
            <a:pPr>
              <a:buNone/>
            </a:pPr>
            <a:r>
              <a:rPr lang="en-US" sz="1200" b="0" dirty="0" smtClean="0">
                <a:latin typeface="Courier New" pitchFamily="49" charset="0"/>
                <a:cs typeface="Courier New" pitchFamily="49" charset="0"/>
              </a:rPr>
              <a:t>                       &lt;</a:t>
            </a:r>
            <a:r>
              <a:rPr lang="en-US" sz="1200" b="0" i="1" dirty="0" smtClean="0">
                <a:latin typeface="Courier New" pitchFamily="49" charset="0"/>
                <a:cs typeface="Courier New" pitchFamily="49" charset="0"/>
              </a:rPr>
              <a:t>Attribute Scope</a:t>
            </a:r>
            <a:r>
              <a:rPr lang="en-US" sz="1200" b="0" dirty="0" smtClean="0">
                <a:latin typeface="Courier New" pitchFamily="49" charset="0"/>
                <a:cs typeface="Courier New" pitchFamily="49" charset="0"/>
              </a:rPr>
              <a:t>&gt;, &lt;</a:t>
            </a:r>
            <a:r>
              <a:rPr lang="en-US" sz="1200" b="0" i="1" dirty="0" smtClean="0">
                <a:latin typeface="Courier New" pitchFamily="49" charset="0"/>
                <a:cs typeface="Courier New" pitchFamily="49" charset="0"/>
              </a:rPr>
              <a:t>pointer to Attribute Id</a:t>
            </a:r>
            <a:r>
              <a:rPr lang="en-US" sz="1200" b="0" dirty="0" smtClean="0">
                <a:latin typeface="Courier New" pitchFamily="49" charset="0"/>
                <a:cs typeface="Courier New" pitchFamily="49" charset="0"/>
              </a:rPr>
              <a:t>&gt;);</a:t>
            </a:r>
          </a:p>
          <a:p>
            <a:pPr>
              <a:buNone/>
            </a:pPr>
            <a:r>
              <a:rPr lang="en-US" sz="1200" b="0" dirty="0" smtClean="0">
                <a:latin typeface="Courier New" pitchFamily="49" charset="0"/>
                <a:cs typeface="Courier New" pitchFamily="49" charset="0"/>
              </a:rPr>
              <a:t>status = </a:t>
            </a:r>
            <a:r>
              <a:rPr lang="en-US" sz="1200" dirty="0" err="1" smtClean="0">
                <a:latin typeface="Courier New" pitchFamily="49" charset="0"/>
                <a:cs typeface="Courier New" pitchFamily="49" charset="0"/>
              </a:rPr>
              <a:t>CDFputAttrgEntry</a:t>
            </a:r>
            <a:r>
              <a:rPr lang="en-US" sz="1200" b="0" dirty="0" smtClean="0">
                <a:latin typeface="Courier New" pitchFamily="49" charset="0"/>
                <a:cs typeface="Courier New" pitchFamily="49" charset="0"/>
              </a:rPr>
              <a:t> ((&lt;</a:t>
            </a:r>
            <a:r>
              <a:rPr lang="en-US" sz="1200" b="0" i="1" dirty="0" smtClean="0">
                <a:latin typeface="Courier New" pitchFamily="49" charset="0"/>
                <a:cs typeface="Courier New" pitchFamily="49" charset="0"/>
              </a:rPr>
              <a:t>id of CDF File</a:t>
            </a:r>
            <a:r>
              <a:rPr lang="en-US" sz="1200" b="0" dirty="0" smtClean="0">
                <a:latin typeface="Courier New" pitchFamily="49" charset="0"/>
                <a:cs typeface="Courier New" pitchFamily="49" charset="0"/>
              </a:rPr>
              <a:t>&gt;, </a:t>
            </a:r>
            <a:r>
              <a:rPr lang="en-US" sz="1200" b="0" i="1" dirty="0" smtClean="0">
                <a:latin typeface="Courier New" pitchFamily="49" charset="0"/>
                <a:cs typeface="Courier New" pitchFamily="49" charset="0"/>
              </a:rPr>
              <a:t>&lt;Attribute Id Num&gt;,</a:t>
            </a:r>
            <a:r>
              <a:rPr lang="en-US" sz="1200" b="0" dirty="0" smtClean="0">
                <a:latin typeface="Courier New" pitchFamily="49" charset="0"/>
                <a:cs typeface="Courier New" pitchFamily="49" charset="0"/>
              </a:rPr>
              <a:t> </a:t>
            </a:r>
            <a:r>
              <a:rPr lang="en-US" sz="1200" b="0" i="1" dirty="0" smtClean="0">
                <a:latin typeface="Courier New" pitchFamily="49" charset="0"/>
                <a:cs typeface="Courier New" pitchFamily="49" charset="0"/>
              </a:rPr>
              <a:t>&lt;entry number&gt;,</a:t>
            </a:r>
            <a:r>
              <a:rPr lang="en-US" sz="1200" b="0" dirty="0" smtClean="0">
                <a:latin typeface="Courier New" pitchFamily="49" charset="0"/>
                <a:cs typeface="Courier New" pitchFamily="49" charset="0"/>
              </a:rPr>
              <a:t> </a:t>
            </a:r>
          </a:p>
          <a:p>
            <a:pPr>
              <a:buNone/>
            </a:pPr>
            <a:r>
              <a:rPr lang="en-US" sz="1200" b="0" dirty="0" smtClean="0">
                <a:latin typeface="Courier New" pitchFamily="49" charset="0"/>
                <a:cs typeface="Courier New" pitchFamily="49" charset="0"/>
              </a:rPr>
              <a:t>                            &lt;</a:t>
            </a:r>
            <a:r>
              <a:rPr lang="en-US" sz="1200" b="0" i="1" dirty="0" smtClean="0">
                <a:latin typeface="Courier New" pitchFamily="49" charset="0"/>
                <a:cs typeface="Courier New" pitchFamily="49" charset="0"/>
              </a:rPr>
              <a:t>CDF data type of entry&gt;</a:t>
            </a:r>
            <a:r>
              <a:rPr lang="en-US" sz="1200" b="0" dirty="0" smtClean="0">
                <a:latin typeface="Courier New" pitchFamily="49" charset="0"/>
                <a:cs typeface="Courier New" pitchFamily="49" charset="0"/>
              </a:rPr>
              <a:t>, &lt;</a:t>
            </a:r>
            <a:r>
              <a:rPr lang="en-US" sz="1200" b="0" i="1" dirty="0" smtClean="0">
                <a:latin typeface="Courier New" pitchFamily="49" charset="0"/>
                <a:cs typeface="Courier New" pitchFamily="49" charset="0"/>
              </a:rPr>
              <a:t>num of elements</a:t>
            </a:r>
            <a:r>
              <a:rPr lang="en-US" sz="1200" b="0" dirty="0" smtClean="0">
                <a:latin typeface="Courier New" pitchFamily="49" charset="0"/>
                <a:cs typeface="Courier New" pitchFamily="49" charset="0"/>
              </a:rPr>
              <a:t>&gt;, </a:t>
            </a:r>
          </a:p>
          <a:p>
            <a:pPr>
              <a:buNone/>
            </a:pPr>
            <a:r>
              <a:rPr lang="en-US" sz="1200" b="0" dirty="0" smtClean="0">
                <a:latin typeface="Courier New" pitchFamily="49" charset="0"/>
                <a:cs typeface="Courier New" pitchFamily="49" charset="0"/>
              </a:rPr>
              <a:t>                            &lt;</a:t>
            </a:r>
            <a:r>
              <a:rPr lang="en-US" sz="1200" b="0" i="1" dirty="0" smtClean="0">
                <a:latin typeface="Courier New" pitchFamily="49" charset="0"/>
                <a:cs typeface="Courier New" pitchFamily="49" charset="0"/>
              </a:rPr>
              <a:t>pointer to data value</a:t>
            </a:r>
            <a:r>
              <a:rPr lang="en-US" sz="1200" b="0" dirty="0" smtClean="0">
                <a:latin typeface="Courier New" pitchFamily="49" charset="0"/>
                <a:cs typeface="Courier New" pitchFamily="49" charset="0"/>
              </a:rPr>
              <a:t>&gt; </a:t>
            </a:r>
          </a:p>
          <a:p>
            <a:pPr>
              <a:buNone/>
            </a:pPr>
            <a:r>
              <a:rPr lang="en-US" sz="1200" b="0" dirty="0" smtClean="0">
                <a:latin typeface="Courier New" pitchFamily="49" charset="0"/>
                <a:cs typeface="Courier New" pitchFamily="49" charset="0"/>
              </a:rPr>
              <a:t>  </a:t>
            </a:r>
            <a:endParaRPr lang="en-US" sz="1400" b="0" dirty="0" smtClean="0">
              <a:latin typeface="Courier New" pitchFamily="49" charset="0"/>
              <a:cs typeface="Courier New" pitchFamily="49" charset="0"/>
            </a:endParaRPr>
          </a:p>
          <a:p>
            <a:r>
              <a:rPr lang="en-US" sz="1400" dirty="0" smtClean="0"/>
              <a:t>C++ Example (String Attribute Entry)</a:t>
            </a:r>
          </a:p>
          <a:p>
            <a:pPr>
              <a:buNone/>
            </a:pPr>
            <a:r>
              <a:rPr lang="en-US" sz="1400" b="0" i="1" dirty="0" smtClean="0">
                <a:solidFill>
                  <a:srgbClr val="00B050"/>
                </a:solidFill>
                <a:latin typeface="Courier New" pitchFamily="49" charset="0"/>
                <a:cs typeface="Courier New" pitchFamily="49" charset="0"/>
              </a:rPr>
              <a:t>// Create a global attribute that holds a char string value as its entry</a:t>
            </a:r>
          </a:p>
          <a:p>
            <a:pPr>
              <a:buNone/>
            </a:pPr>
            <a:r>
              <a:rPr lang="en-US" sz="1400" b="0" dirty="0" smtClean="0">
                <a:latin typeface="Courier New" pitchFamily="49" charset="0"/>
                <a:cs typeface="Courier New" pitchFamily="49" charset="0"/>
              </a:rPr>
              <a:t>status = </a:t>
            </a:r>
            <a:r>
              <a:rPr lang="en-US" sz="1400" dirty="0" err="1" smtClean="0">
                <a:latin typeface="Courier New" pitchFamily="49" charset="0"/>
                <a:cs typeface="Courier New" pitchFamily="49" charset="0"/>
              </a:rPr>
              <a:t>CDFcreateAttr</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"LVL00.FILE.Model.model_db_site",   		                        GLOBAL_SCOPE, &amp;</a:t>
            </a:r>
            <a:r>
              <a:rPr lang="en-US" sz="1400" b="0" dirty="0" err="1" smtClean="0">
                <a:solidFill>
                  <a:srgbClr val="0070C0"/>
                </a:solidFill>
                <a:latin typeface="Courier New" pitchFamily="49" charset="0"/>
                <a:cs typeface="Courier New" pitchFamily="49" charset="0"/>
              </a:rPr>
              <a:t>attributeId</a:t>
            </a:r>
            <a:r>
              <a:rPr lang="en-US" sz="1400" b="0" dirty="0" smtClean="0">
                <a:latin typeface="Courier New" pitchFamily="49" charset="0"/>
                <a:cs typeface="Courier New" pitchFamily="49" charset="0"/>
              </a:rPr>
              <a:t>);</a:t>
            </a:r>
          </a:p>
          <a:p>
            <a:pPr>
              <a:buNone/>
            </a:pPr>
            <a:r>
              <a:rPr lang="en-US" sz="1400" b="0" dirty="0" err="1" smtClean="0">
                <a:latin typeface="Courier New" pitchFamily="49" charset="0"/>
                <a:cs typeface="Courier New" pitchFamily="49" charset="0"/>
              </a:rPr>
              <a:t>handleException</a:t>
            </a:r>
            <a:r>
              <a:rPr lang="en-US" sz="1400" b="0" dirty="0" smtClean="0">
                <a:latin typeface="Courier New" pitchFamily="49" charset="0"/>
                <a:cs typeface="Courier New" pitchFamily="49" charset="0"/>
              </a:rPr>
              <a:t>(status); </a:t>
            </a:r>
            <a:r>
              <a:rPr lang="en-US" sz="1400" b="0" i="1" dirty="0" smtClean="0">
                <a:solidFill>
                  <a:srgbClr val="00B050"/>
                </a:solidFill>
                <a:latin typeface="Courier New" pitchFamily="49" charset="0"/>
                <a:cs typeface="Courier New" pitchFamily="49" charset="0"/>
              </a:rPr>
              <a:t>// Always check return status</a:t>
            </a:r>
            <a:endParaRPr lang="en-US" sz="1400" b="0" dirty="0" smtClean="0">
              <a:latin typeface="Courier New" pitchFamily="49" charset="0"/>
              <a:cs typeface="Courier New" pitchFamily="49" charset="0"/>
            </a:endParaRPr>
          </a:p>
          <a:p>
            <a:pPr>
              <a:buNone/>
            </a:pPr>
            <a:endParaRPr lang="en-US" sz="1400" b="0" dirty="0" smtClean="0">
              <a:latin typeface="Courier New" pitchFamily="49" charset="0"/>
              <a:cs typeface="Courier New" pitchFamily="49" charset="0"/>
            </a:endParaRPr>
          </a:p>
          <a:p>
            <a:pPr>
              <a:buNone/>
            </a:pPr>
            <a:r>
              <a:rPr lang="en-US" sz="1400" b="0" dirty="0" smtClean="0">
                <a:latin typeface="Courier New" pitchFamily="49" charset="0"/>
                <a:cs typeface="Courier New" pitchFamily="49" charset="0"/>
              </a:rPr>
              <a:t>char *</a:t>
            </a:r>
            <a:r>
              <a:rPr lang="en-US" sz="1400" b="0" dirty="0" err="1" smtClean="0">
                <a:latin typeface="Courier New" pitchFamily="49" charset="0"/>
                <a:cs typeface="Courier New" pitchFamily="49" charset="0"/>
              </a:rPr>
              <a:t>model_db_site</a:t>
            </a:r>
            <a:r>
              <a:rPr lang="en-US" sz="1400" b="0" dirty="0" smtClean="0">
                <a:latin typeface="Courier New" pitchFamily="49" charset="0"/>
                <a:cs typeface="Courier New" pitchFamily="49" charset="0"/>
              </a:rPr>
              <a:t> = "000003F900000000";</a:t>
            </a:r>
          </a:p>
          <a:p>
            <a:pPr>
              <a:buNone/>
            </a:pPr>
            <a:r>
              <a:rPr lang="en-US" sz="1400" b="0" dirty="0" smtClean="0">
                <a:latin typeface="Courier New" pitchFamily="49" charset="0"/>
                <a:cs typeface="Courier New" pitchFamily="49" charset="0"/>
              </a:rPr>
              <a:t>status = </a:t>
            </a:r>
            <a:r>
              <a:rPr lang="en-US" sz="1400" dirty="0" err="1" smtClean="0">
                <a:latin typeface="Courier New" pitchFamily="49" charset="0"/>
                <a:cs typeface="Courier New" pitchFamily="49" charset="0"/>
              </a:rPr>
              <a:t>CDFputAttrgEntry</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a:t>
            </a:r>
            <a:r>
              <a:rPr lang="en-US" sz="1400" b="0" dirty="0" err="1" smtClean="0">
                <a:solidFill>
                  <a:srgbClr val="0070C0"/>
                </a:solidFill>
                <a:latin typeface="Courier New" pitchFamily="49" charset="0"/>
                <a:cs typeface="Courier New" pitchFamily="49" charset="0"/>
              </a:rPr>
              <a:t>attributeId</a:t>
            </a:r>
            <a:r>
              <a:rPr lang="en-US" sz="1400" b="0" dirty="0" smtClean="0">
                <a:latin typeface="Courier New" pitchFamily="49" charset="0"/>
                <a:cs typeface="Courier New" pitchFamily="49" charset="0"/>
              </a:rPr>
              <a:t>, 0, </a:t>
            </a:r>
          </a:p>
          <a:p>
            <a:pPr>
              <a:buNone/>
            </a:pPr>
            <a:r>
              <a:rPr lang="en-US" sz="1400" b="0" dirty="0" smtClean="0">
                <a:latin typeface="Courier New" pitchFamily="49" charset="0"/>
                <a:cs typeface="Courier New" pitchFamily="49" charset="0"/>
              </a:rPr>
              <a:t>                                    CDF_CHAR, </a:t>
            </a:r>
            <a:r>
              <a:rPr lang="en-US" sz="1400" b="0" dirty="0" err="1" smtClean="0">
                <a:latin typeface="Courier New" pitchFamily="49" charset="0"/>
                <a:cs typeface="Courier New" pitchFamily="49" charset="0"/>
              </a:rPr>
              <a:t>strlen</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model_db_site</a:t>
            </a:r>
            <a:r>
              <a:rPr lang="en-US" sz="1400" b="0" dirty="0" smtClean="0">
                <a:latin typeface="Courier New" pitchFamily="49" charset="0"/>
                <a:cs typeface="Courier New" pitchFamily="49" charset="0"/>
              </a:rPr>
              <a:t>), </a:t>
            </a:r>
          </a:p>
          <a:p>
            <a:pPr>
              <a:buNone/>
            </a:pP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model_db_site</a:t>
            </a:r>
            <a:r>
              <a:rPr lang="en-US" sz="1400" b="0" dirty="0" smtClean="0">
                <a:latin typeface="Courier New" pitchFamily="49" charset="0"/>
                <a:cs typeface="Courier New" pitchFamily="49" charset="0"/>
              </a:rPr>
              <a:t>);</a:t>
            </a:r>
          </a:p>
          <a:p>
            <a:pPr>
              <a:buNone/>
            </a:pPr>
            <a:endParaRPr lang="en-US" sz="1400" b="0" dirty="0" smtClean="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Defining and Writing Global Attributes (C++ page 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C++ Example (String Attribute Entry)</a:t>
            </a:r>
          </a:p>
          <a:p>
            <a:endParaRPr lang="en-US" dirty="0" smtClean="0"/>
          </a:p>
          <a:p>
            <a:pPr>
              <a:buNone/>
            </a:pPr>
            <a:r>
              <a:rPr lang="en-US" sz="1400" b="0" i="1" dirty="0" smtClean="0">
                <a:solidFill>
                  <a:srgbClr val="00B050"/>
                </a:solidFill>
                <a:latin typeface="Courier New" pitchFamily="49" charset="0"/>
                <a:cs typeface="Courier New" pitchFamily="49" charset="0"/>
              </a:rPr>
              <a:t>// Create a global attribute that holds a UINT4 value as its entry</a:t>
            </a:r>
          </a:p>
          <a:p>
            <a:pPr>
              <a:buNone/>
            </a:pPr>
            <a:r>
              <a:rPr lang="en-US" sz="1400" b="0" dirty="0" smtClean="0">
                <a:latin typeface="Courier New" pitchFamily="49" charset="0"/>
                <a:cs typeface="Courier New" pitchFamily="49" charset="0"/>
              </a:rPr>
              <a:t>status = </a:t>
            </a:r>
            <a:r>
              <a:rPr lang="en-US" sz="1400" dirty="0" err="1" smtClean="0">
                <a:latin typeface="Courier New" pitchFamily="49" charset="0"/>
                <a:cs typeface="Courier New" pitchFamily="49" charset="0"/>
              </a:rPr>
              <a:t>CDFcreateAttr</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"LVL00.FILE.Model.model_db_id",</a:t>
            </a:r>
          </a:p>
          <a:p>
            <a:pPr>
              <a:buNone/>
            </a:pPr>
            <a:r>
              <a:rPr lang="en-US" sz="1400" b="0" dirty="0" smtClean="0">
                <a:latin typeface="Courier New" pitchFamily="49" charset="0"/>
                <a:cs typeface="Courier New" pitchFamily="49" charset="0"/>
              </a:rPr>
              <a:t>                                 GLOBAL_SCOPE, &amp;</a:t>
            </a:r>
            <a:r>
              <a:rPr lang="en-US" sz="1400" b="0" dirty="0" err="1" smtClean="0">
                <a:latin typeface="Courier New" pitchFamily="49" charset="0"/>
                <a:cs typeface="Courier New" pitchFamily="49" charset="0"/>
              </a:rPr>
              <a:t>attributeId</a:t>
            </a:r>
            <a:r>
              <a:rPr lang="en-US" sz="1400" b="0" dirty="0" smtClean="0">
                <a:latin typeface="Courier New" pitchFamily="49" charset="0"/>
                <a:cs typeface="Courier New" pitchFamily="49" charset="0"/>
              </a:rPr>
              <a:t>);</a:t>
            </a:r>
          </a:p>
          <a:p>
            <a:pPr>
              <a:buNone/>
            </a:pPr>
            <a:endParaRPr lang="en-US" sz="1400" b="0" dirty="0" smtClean="0">
              <a:latin typeface="Courier New" pitchFamily="49" charset="0"/>
              <a:cs typeface="Courier New" pitchFamily="49" charset="0"/>
            </a:endParaRPr>
          </a:p>
          <a:p>
            <a:pPr>
              <a:buNone/>
            </a:pPr>
            <a:r>
              <a:rPr lang="en-US" sz="1400" b="0" dirty="0" smtClean="0">
                <a:latin typeface="Courier New" pitchFamily="49" charset="0"/>
                <a:cs typeface="Courier New" pitchFamily="49" charset="0"/>
              </a:rPr>
              <a:t>unsigned </a:t>
            </a:r>
            <a:r>
              <a:rPr lang="en-US" sz="1400" b="0" dirty="0" err="1" smtClean="0">
                <a:latin typeface="Courier New" pitchFamily="49" charset="0"/>
                <a:cs typeface="Courier New" pitchFamily="49" charset="0"/>
              </a:rPr>
              <a:t>int</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model_db_id</a:t>
            </a:r>
            <a:r>
              <a:rPr lang="en-US" sz="1400" b="0" dirty="0" smtClean="0">
                <a:latin typeface="Courier New" pitchFamily="49" charset="0"/>
                <a:cs typeface="Courier New" pitchFamily="49" charset="0"/>
              </a:rPr>
              <a:t> = 1;  </a:t>
            </a:r>
            <a:r>
              <a:rPr lang="en-US" sz="1400" b="0" i="1" dirty="0" smtClean="0">
                <a:solidFill>
                  <a:srgbClr val="00B050"/>
                </a:solidFill>
                <a:latin typeface="Courier New" pitchFamily="49" charset="0"/>
                <a:cs typeface="Courier New" pitchFamily="49" charset="0"/>
              </a:rPr>
              <a:t>// attribute value</a:t>
            </a:r>
          </a:p>
          <a:p>
            <a:pPr>
              <a:buNone/>
            </a:pPr>
            <a:r>
              <a:rPr lang="en-US" sz="1400" b="0" dirty="0" smtClean="0">
                <a:latin typeface="Courier New" pitchFamily="49" charset="0"/>
                <a:cs typeface="Courier New" pitchFamily="49" charset="0"/>
              </a:rPr>
              <a:t>status = </a:t>
            </a:r>
            <a:r>
              <a:rPr lang="en-US" sz="1400" dirty="0" err="1" smtClean="0">
                <a:latin typeface="Courier New" pitchFamily="49" charset="0"/>
                <a:cs typeface="Courier New" pitchFamily="49" charset="0"/>
              </a:rPr>
              <a:t>CDFputAttrgEntry</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attributeId</a:t>
            </a:r>
            <a:r>
              <a:rPr lang="en-US" sz="1400" b="0" dirty="0" smtClean="0">
                <a:latin typeface="Courier New" pitchFamily="49" charset="0"/>
                <a:cs typeface="Courier New" pitchFamily="49" charset="0"/>
              </a:rPr>
              <a:t>, 0, CDF_UINT4, 1, </a:t>
            </a:r>
          </a:p>
          <a:p>
            <a:pPr>
              <a:buNone/>
            </a:pPr>
            <a:r>
              <a:rPr lang="en-US" sz="1400" b="0" dirty="0" smtClean="0">
                <a:latin typeface="Courier New" pitchFamily="49" charset="0"/>
                <a:cs typeface="Courier New" pitchFamily="49" charset="0"/>
              </a:rPr>
              <a:t>                                                    &amp;</a:t>
            </a:r>
            <a:r>
              <a:rPr lang="en-US" sz="1400" b="0" dirty="0" err="1" smtClean="0">
                <a:latin typeface="Courier New" pitchFamily="49" charset="0"/>
                <a:cs typeface="Courier New" pitchFamily="49" charset="0"/>
              </a:rPr>
              <a:t>model_db_id</a:t>
            </a:r>
            <a:r>
              <a:rPr lang="en-US" sz="1400" b="0" dirty="0" smtClean="0">
                <a:latin typeface="Courier New" pitchFamily="49" charset="0"/>
                <a:cs typeface="Courier New" pitchFamily="49" charset="0"/>
              </a:rPr>
              <a:t>);</a:t>
            </a:r>
          </a:p>
          <a:p>
            <a:pPr>
              <a:buNone/>
            </a:pPr>
            <a:endParaRPr lang="en-US" sz="1400" b="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Defining and Writing Global Attributes (C++ page 2)</a:t>
            </a:r>
            <a:endParaRPr lang="en-US" dirty="0"/>
          </a:p>
        </p:txBody>
      </p:sp>
      <p:sp>
        <p:nvSpPr>
          <p:cNvPr id="4" name="TextBox 3"/>
          <p:cNvSpPr txBox="1"/>
          <p:nvPr/>
        </p:nvSpPr>
        <p:spPr>
          <a:xfrm>
            <a:off x="5740924" y="4270342"/>
            <a:ext cx="2235548" cy="338554"/>
          </a:xfrm>
          <a:prstGeom prst="rect">
            <a:avLst/>
          </a:prstGeom>
          <a:noFill/>
        </p:spPr>
        <p:txBody>
          <a:bodyPr wrap="none" rtlCol="0">
            <a:spAutoFit/>
          </a:bodyPr>
          <a:lstStyle/>
          <a:p>
            <a:r>
              <a:rPr lang="en-US" b="0" dirty="0" smtClean="0">
                <a:solidFill>
                  <a:srgbClr val="0070C0"/>
                </a:solidFill>
                <a:latin typeface="Calibri" pitchFamily="34" charset="0"/>
                <a:cs typeface="Calibri" pitchFamily="34" charset="0"/>
              </a:rPr>
              <a:t>Note use of pointer here</a:t>
            </a:r>
            <a:endParaRPr lang="en-US" b="0" dirty="0">
              <a:solidFill>
                <a:srgbClr val="0070C0"/>
              </a:solidFill>
              <a:latin typeface="Calibri" pitchFamily="34" charset="0"/>
              <a:cs typeface="Calibri" pitchFamily="34" charset="0"/>
            </a:endParaRPr>
          </a:p>
        </p:txBody>
      </p:sp>
      <p:cxnSp>
        <p:nvCxnSpPr>
          <p:cNvPr id="6" name="Straight Arrow Connector 5"/>
          <p:cNvCxnSpPr>
            <a:stCxn id="4" idx="0"/>
          </p:cNvCxnSpPr>
          <p:nvPr/>
        </p:nvCxnSpPr>
        <p:spPr bwMode="auto">
          <a:xfrm flipV="1">
            <a:off x="6858698" y="3968685"/>
            <a:ext cx="13443" cy="301657"/>
          </a:xfrm>
          <a:prstGeom prst="straightConnector1">
            <a:avLst/>
          </a:prstGeom>
          <a:solidFill>
            <a:schemeClr val="accent1"/>
          </a:solidFill>
          <a:ln w="9525" cap="flat" cmpd="sng" algn="ctr">
            <a:solidFill>
              <a:srgbClr val="0070C0"/>
            </a:solidFill>
            <a:prstDash val="solid"/>
            <a:round/>
            <a:headEnd type="none" w="med" len="med"/>
            <a:tailEnd type="arrow"/>
          </a:ln>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Variable Scope Attributes are defined in much the same way as Global attributes.  You create the attribute before you can write any entry values to it. </a:t>
            </a:r>
          </a:p>
          <a:p>
            <a:r>
              <a:rPr lang="en-US" dirty="0" smtClean="0"/>
              <a:t>In both languages, use the same attribute creation method/function. The only difference is the scope passed in (GLOBAL_SCOPE / VARIABLE_SCOPE)</a:t>
            </a:r>
          </a:p>
          <a:p>
            <a:r>
              <a:rPr lang="en-US" dirty="0" smtClean="0"/>
              <a:t>However, unlike global attributes, before you can add entries to the variable scoped attributes, you must create the </a:t>
            </a:r>
            <a:r>
              <a:rPr lang="en-US" dirty="0" err="1" smtClean="0"/>
              <a:t>zVariable</a:t>
            </a:r>
            <a:r>
              <a:rPr lang="en-US" dirty="0" smtClean="0"/>
              <a:t> first.  Once the </a:t>
            </a:r>
            <a:r>
              <a:rPr lang="en-US" dirty="0" err="1" smtClean="0"/>
              <a:t>zVariable</a:t>
            </a:r>
            <a:r>
              <a:rPr lang="en-US" dirty="0" smtClean="0"/>
              <a:t> is created in the </a:t>
            </a:r>
            <a:r>
              <a:rPr lang="en-US" dirty="0" err="1" smtClean="0"/>
              <a:t>cdf</a:t>
            </a:r>
            <a:r>
              <a:rPr lang="en-US" dirty="0" smtClean="0"/>
              <a:t> file, it’s “id” is used as the entry number for the value added to the attribute.</a:t>
            </a:r>
          </a:p>
          <a:p>
            <a:pPr>
              <a:buNone/>
            </a:pPr>
            <a:endParaRPr lang="en-US" dirty="0" smtClean="0"/>
          </a:p>
        </p:txBody>
      </p:sp>
      <p:sp>
        <p:nvSpPr>
          <p:cNvPr id="3" name="Title 2"/>
          <p:cNvSpPr>
            <a:spLocks noGrp="1"/>
          </p:cNvSpPr>
          <p:nvPr>
            <p:ph type="title"/>
          </p:nvPr>
        </p:nvSpPr>
        <p:spPr/>
        <p:txBody>
          <a:bodyPr/>
          <a:lstStyle/>
          <a:p>
            <a:r>
              <a:rPr lang="en-US" dirty="0" smtClean="0"/>
              <a:t>Defining the Variable Attributes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Java Syntax</a:t>
            </a:r>
          </a:p>
          <a:p>
            <a:pPr>
              <a:buNone/>
            </a:pPr>
            <a:endParaRPr lang="en-US" dirty="0" smtClean="0">
              <a:latin typeface="Courier New" pitchFamily="49" charset="0"/>
              <a:cs typeface="Courier New" pitchFamily="49" charset="0"/>
            </a:endParaRPr>
          </a:p>
          <a:p>
            <a:pPr>
              <a:buNone/>
            </a:pP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 </a:t>
            </a:r>
            <a:r>
              <a:rPr lang="en-US" sz="1400" b="0" dirty="0" err="1" smtClean="0">
                <a:latin typeface="Courier New" pitchFamily="49" charset="0"/>
                <a:cs typeface="Courier New" pitchFamily="49" charset="0"/>
              </a:rPr>
              <a:t>Attribute.create</a:t>
            </a:r>
            <a:r>
              <a:rPr lang="en-US" sz="1400" b="0" dirty="0" smtClean="0">
                <a:latin typeface="Courier New" pitchFamily="49" charset="0"/>
                <a:cs typeface="Courier New" pitchFamily="49" charset="0"/>
              </a:rPr>
              <a:t>((&lt;</a:t>
            </a:r>
            <a:r>
              <a:rPr lang="en-US" sz="1400" b="0" i="1" dirty="0" err="1" smtClean="0">
                <a:latin typeface="Courier New" pitchFamily="49" charset="0"/>
                <a:cs typeface="Courier New" pitchFamily="49" charset="0"/>
              </a:rPr>
              <a:t>cdffileobject</a:t>
            </a:r>
            <a:r>
              <a:rPr lang="en-US" sz="1400" b="0" dirty="0" smtClean="0">
                <a:latin typeface="Courier New" pitchFamily="49" charset="0"/>
                <a:cs typeface="Courier New" pitchFamily="49" charset="0"/>
              </a:rPr>
              <a:t>&gt;,&lt;</a:t>
            </a:r>
            <a:r>
              <a:rPr lang="en-US" sz="1400" b="0" i="1" dirty="0" smtClean="0">
                <a:latin typeface="Courier New" pitchFamily="49" charset="0"/>
                <a:cs typeface="Courier New" pitchFamily="49" charset="0"/>
              </a:rPr>
              <a:t>attribute/metadata label</a:t>
            </a:r>
            <a:r>
              <a:rPr lang="en-US" sz="1400" b="0" dirty="0" smtClean="0">
                <a:latin typeface="Courier New" pitchFamily="49" charset="0"/>
                <a:cs typeface="Courier New" pitchFamily="49" charset="0"/>
              </a:rPr>
              <a:t>&gt;,&lt;</a:t>
            </a:r>
            <a:r>
              <a:rPr lang="en-US" sz="1400" b="0" i="1" dirty="0" smtClean="0">
                <a:latin typeface="Courier New" pitchFamily="49" charset="0"/>
                <a:cs typeface="Courier New" pitchFamily="49" charset="0"/>
              </a:rPr>
              <a:t>attribute scope</a:t>
            </a:r>
            <a:r>
              <a:rPr lang="en-US" sz="1400" b="0" dirty="0" smtClean="0">
                <a:latin typeface="Courier New" pitchFamily="49" charset="0"/>
                <a:cs typeface="Courier New" pitchFamily="49" charset="0"/>
              </a:rPr>
              <a:t>&gt;);</a:t>
            </a:r>
          </a:p>
          <a:p>
            <a:pPr>
              <a:buNone/>
            </a:pPr>
            <a:endParaRPr lang="en-US" dirty="0" smtClean="0"/>
          </a:p>
          <a:p>
            <a:r>
              <a:rPr lang="en-US" dirty="0" smtClean="0"/>
              <a:t>Java Example, creating 2 variable attributes</a:t>
            </a:r>
          </a:p>
          <a:p>
            <a:pPr>
              <a:buNone/>
            </a:pPr>
            <a:endParaRPr lang="en-US" sz="1600" dirty="0" smtClean="0">
              <a:latin typeface="Courier New" pitchFamily="49" charset="0"/>
              <a:cs typeface="Courier New" pitchFamily="49" charset="0"/>
            </a:endParaRPr>
          </a:p>
          <a:p>
            <a:pPr>
              <a:buNone/>
            </a:pPr>
            <a:r>
              <a:rPr lang="en-US" sz="1400" b="0" dirty="0" smtClean="0">
                <a:latin typeface="Courier New" pitchFamily="49" charset="0"/>
                <a:cs typeface="Courier New" pitchFamily="49" charset="0"/>
              </a:rPr>
              <a:t>Attribute </a:t>
            </a: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a:t>
            </a:r>
            <a:r>
              <a:rPr lang="en-US" sz="1400" b="0" i="1" dirty="0" smtClean="0">
                <a:solidFill>
                  <a:srgbClr val="00B050"/>
                </a:solidFill>
                <a:latin typeface="Courier New" pitchFamily="49" charset="0"/>
                <a:cs typeface="Courier New" pitchFamily="49" charset="0"/>
              </a:rPr>
              <a:t>// CDF attribute object</a:t>
            </a:r>
          </a:p>
          <a:p>
            <a:pPr>
              <a:buNone/>
            </a:pP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 </a:t>
            </a:r>
            <a:r>
              <a:rPr lang="en-US" sz="1400" b="0" dirty="0" err="1" smtClean="0">
                <a:latin typeface="Courier New" pitchFamily="49" charset="0"/>
                <a:cs typeface="Courier New" pitchFamily="49" charset="0"/>
              </a:rPr>
              <a:t>Attribute.create</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"LVL00.SENS.Meas_Location.meas_loc_site",</a:t>
            </a:r>
          </a:p>
          <a:p>
            <a:pPr>
              <a:buNone/>
            </a:pPr>
            <a:r>
              <a:rPr lang="en-US" sz="1400" b="0" dirty="0" smtClean="0">
                <a:latin typeface="Courier New" pitchFamily="49" charset="0"/>
                <a:cs typeface="Courier New" pitchFamily="49" charset="0"/>
              </a:rPr>
              <a:t>                                  CDF.VARIABLE_SCOPE);</a:t>
            </a:r>
          </a:p>
          <a:p>
            <a:pPr>
              <a:buNone/>
            </a:pP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 </a:t>
            </a:r>
            <a:r>
              <a:rPr lang="en-US" sz="1400" b="0" dirty="0" err="1" smtClean="0">
                <a:latin typeface="Courier New" pitchFamily="49" charset="0"/>
                <a:cs typeface="Courier New" pitchFamily="49" charset="0"/>
              </a:rPr>
              <a:t>Attribute.create</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"LVL00.SENS.Meas_Location.meas_loc_id", </a:t>
            </a:r>
          </a:p>
          <a:p>
            <a:pPr>
              <a:buNone/>
            </a:pPr>
            <a:r>
              <a:rPr lang="en-US" sz="1400" b="0" dirty="0" smtClean="0">
                <a:latin typeface="Courier New" pitchFamily="49" charset="0"/>
                <a:cs typeface="Courier New" pitchFamily="49" charset="0"/>
              </a:rPr>
              <a:t>                                  CDF.VARIABLE_SCOPE);</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Defining the Variable Attributes (Java)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 Syntax</a:t>
            </a:r>
          </a:p>
          <a:p>
            <a:pPr>
              <a:buNone/>
            </a:pPr>
            <a:endParaRPr lang="en-US" dirty="0" smtClean="0">
              <a:latin typeface="Courier New" pitchFamily="49" charset="0"/>
              <a:cs typeface="Courier New" pitchFamily="49" charset="0"/>
            </a:endParaRPr>
          </a:p>
          <a:p>
            <a:pPr>
              <a:buNone/>
            </a:pPr>
            <a:r>
              <a:rPr lang="en-US" sz="1400" b="0" dirty="0" smtClean="0">
                <a:latin typeface="Courier New" pitchFamily="49" charset="0"/>
                <a:cs typeface="Courier New" pitchFamily="49" charset="0"/>
              </a:rPr>
              <a:t>status = </a:t>
            </a:r>
            <a:r>
              <a:rPr lang="en-US" sz="1400" dirty="0" err="1" smtClean="0">
                <a:latin typeface="Courier New" pitchFamily="49" charset="0"/>
                <a:cs typeface="Courier New" pitchFamily="49" charset="0"/>
              </a:rPr>
              <a:t>CDFcreateAttr</a:t>
            </a:r>
            <a:r>
              <a:rPr lang="en-US" sz="1400" b="0" dirty="0" smtClean="0">
                <a:latin typeface="Courier New" pitchFamily="49" charset="0"/>
                <a:cs typeface="Courier New" pitchFamily="49" charset="0"/>
              </a:rPr>
              <a:t>(&lt;</a:t>
            </a:r>
            <a:r>
              <a:rPr lang="en-US" sz="1400" b="0" i="1" dirty="0" smtClean="0">
                <a:latin typeface="Courier New" pitchFamily="49" charset="0"/>
                <a:cs typeface="Courier New" pitchFamily="49" charset="0"/>
              </a:rPr>
              <a:t>id of CDF File</a:t>
            </a:r>
            <a:r>
              <a:rPr lang="en-US" sz="1400" b="0" dirty="0" smtClean="0">
                <a:latin typeface="Courier New" pitchFamily="49" charset="0"/>
                <a:cs typeface="Courier New" pitchFamily="49" charset="0"/>
              </a:rPr>
              <a:t>&gt;, &lt;</a:t>
            </a:r>
            <a:r>
              <a:rPr lang="en-US" sz="1400" b="0" i="1" dirty="0" smtClean="0">
                <a:latin typeface="Courier New" pitchFamily="49" charset="0"/>
                <a:cs typeface="Courier New" pitchFamily="49" charset="0"/>
              </a:rPr>
              <a:t>Attribute Name String</a:t>
            </a:r>
            <a:r>
              <a:rPr lang="en-US" sz="1400" b="0" dirty="0" smtClean="0">
                <a:latin typeface="Courier New" pitchFamily="49" charset="0"/>
                <a:cs typeface="Courier New" pitchFamily="49" charset="0"/>
              </a:rPr>
              <a:t>&gt;, </a:t>
            </a:r>
          </a:p>
          <a:p>
            <a:pPr>
              <a:buNone/>
            </a:pPr>
            <a:r>
              <a:rPr lang="en-US" sz="1400" b="0" dirty="0" smtClean="0">
                <a:latin typeface="Courier New" pitchFamily="49" charset="0"/>
                <a:cs typeface="Courier New" pitchFamily="49" charset="0"/>
              </a:rPr>
              <a:t>                       &lt;</a:t>
            </a:r>
            <a:r>
              <a:rPr lang="en-US" sz="1400" b="0" i="1" dirty="0" smtClean="0">
                <a:latin typeface="Courier New" pitchFamily="49" charset="0"/>
                <a:cs typeface="Courier New" pitchFamily="49" charset="0"/>
              </a:rPr>
              <a:t>Attribute Scope</a:t>
            </a:r>
            <a:r>
              <a:rPr lang="en-US" sz="1400" b="0" dirty="0" smtClean="0">
                <a:latin typeface="Courier New" pitchFamily="49" charset="0"/>
                <a:cs typeface="Courier New" pitchFamily="49" charset="0"/>
              </a:rPr>
              <a:t>&gt;, &lt;</a:t>
            </a:r>
            <a:r>
              <a:rPr lang="en-US" sz="1400" b="0" i="1" dirty="0" smtClean="0">
                <a:latin typeface="Courier New" pitchFamily="49" charset="0"/>
                <a:cs typeface="Courier New" pitchFamily="49" charset="0"/>
              </a:rPr>
              <a:t>pointer to Attribute Id</a:t>
            </a:r>
            <a:r>
              <a:rPr lang="en-US" sz="1400" b="0" dirty="0" smtClean="0">
                <a:latin typeface="Courier New" pitchFamily="49" charset="0"/>
                <a:cs typeface="Courier New" pitchFamily="49" charset="0"/>
              </a:rPr>
              <a:t>&gt;);</a:t>
            </a:r>
          </a:p>
          <a:p>
            <a:pPr>
              <a:buNone/>
            </a:pPr>
            <a:endParaRPr lang="en-US" dirty="0" smtClean="0"/>
          </a:p>
          <a:p>
            <a:r>
              <a:rPr lang="en-US" dirty="0" smtClean="0"/>
              <a:t>C++ Example, creating 2 variable attributes</a:t>
            </a:r>
          </a:p>
          <a:p>
            <a:pPr>
              <a:buNone/>
            </a:pPr>
            <a:endParaRPr lang="en-US" sz="2000" dirty="0" smtClean="0">
              <a:latin typeface="Courier New" pitchFamily="49" charset="0"/>
              <a:cs typeface="Courier New" pitchFamily="49" charset="0"/>
            </a:endParaRPr>
          </a:p>
          <a:p>
            <a:pPr>
              <a:buNone/>
            </a:pPr>
            <a:r>
              <a:rPr lang="en-US" sz="1400" b="0" dirty="0" smtClean="0">
                <a:latin typeface="Courier New" pitchFamily="49" charset="0"/>
                <a:cs typeface="Courier New" pitchFamily="49" charset="0"/>
              </a:rPr>
              <a:t>status = </a:t>
            </a:r>
            <a:r>
              <a:rPr lang="en-US" sz="1400" b="0" dirty="0" err="1" smtClean="0">
                <a:latin typeface="Courier New" pitchFamily="49" charset="0"/>
                <a:cs typeface="Courier New" pitchFamily="49" charset="0"/>
              </a:rPr>
              <a:t>CDFcreateAttr</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"LVL00.SENS.Meas_Location.meas_loc_site",</a:t>
            </a:r>
          </a:p>
          <a:p>
            <a:pPr>
              <a:buNone/>
            </a:pPr>
            <a:r>
              <a:rPr lang="en-US" sz="1400" b="0" dirty="0" smtClean="0">
                <a:latin typeface="Courier New" pitchFamily="49" charset="0"/>
                <a:cs typeface="Courier New" pitchFamily="49" charset="0"/>
              </a:rPr>
              <a:t>                                 VARIABLE_SCOPE, &amp;</a:t>
            </a:r>
            <a:r>
              <a:rPr lang="en-US" sz="1400" b="0" dirty="0" err="1" smtClean="0">
                <a:latin typeface="Courier New" pitchFamily="49" charset="0"/>
                <a:cs typeface="Courier New" pitchFamily="49" charset="0"/>
              </a:rPr>
              <a:t>attributeId</a:t>
            </a:r>
            <a:r>
              <a:rPr lang="en-US" sz="1400" b="0" dirty="0" smtClean="0">
                <a:latin typeface="Courier New" pitchFamily="49" charset="0"/>
                <a:cs typeface="Courier New" pitchFamily="49" charset="0"/>
              </a:rPr>
              <a:t>);</a:t>
            </a:r>
          </a:p>
          <a:p>
            <a:pPr>
              <a:buNone/>
            </a:pPr>
            <a:r>
              <a:rPr lang="en-US" sz="1400" b="0" dirty="0" smtClean="0">
                <a:latin typeface="Courier New" pitchFamily="49" charset="0"/>
                <a:cs typeface="Courier New" pitchFamily="49" charset="0"/>
              </a:rPr>
              <a:t>status = </a:t>
            </a:r>
            <a:r>
              <a:rPr lang="en-US" sz="1400" b="0" dirty="0" err="1" smtClean="0">
                <a:latin typeface="Courier New" pitchFamily="49" charset="0"/>
                <a:cs typeface="Courier New" pitchFamily="49" charset="0"/>
              </a:rPr>
              <a:t>CDFcreateAttr</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"LVL00.SENS.Meas_Location.meas_loc_id", </a:t>
            </a:r>
          </a:p>
          <a:p>
            <a:pPr>
              <a:buNone/>
            </a:pPr>
            <a:r>
              <a:rPr lang="en-US" sz="1400" b="0" dirty="0" smtClean="0">
                <a:latin typeface="Courier New" pitchFamily="49" charset="0"/>
                <a:cs typeface="Courier New" pitchFamily="49" charset="0"/>
              </a:rPr>
              <a:t>                                 VARIABLE_SCOPE, &amp;</a:t>
            </a:r>
            <a:r>
              <a:rPr lang="en-US" sz="1400" b="0" dirty="0" err="1" smtClean="0">
                <a:latin typeface="Courier New" pitchFamily="49" charset="0"/>
                <a:cs typeface="Courier New" pitchFamily="49" charset="0"/>
              </a:rPr>
              <a:t>attributeId</a:t>
            </a:r>
            <a:r>
              <a:rPr lang="en-US" sz="1400" b="0" dirty="0" smtClean="0">
                <a:latin typeface="Courier New" pitchFamily="49" charset="0"/>
                <a:cs typeface="Courier New" pitchFamily="49" charset="0"/>
              </a:rPr>
              <a:t>);</a:t>
            </a:r>
            <a:endParaRPr lang="en-US" b="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Defining the Variable Attributes (C++)</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example </a:t>
            </a:r>
            <a:r>
              <a:rPr lang="en-US" dirty="0" err="1" smtClean="0"/>
              <a:t>zVariable</a:t>
            </a:r>
            <a:r>
              <a:rPr lang="en-US" dirty="0" smtClean="0"/>
              <a:t> is defined to hold a 1-d array of 1024 DOUBLE values.</a:t>
            </a:r>
          </a:p>
          <a:p>
            <a:r>
              <a:rPr lang="en-US" dirty="0" smtClean="0"/>
              <a:t>You can write a single 1-d array record to  this </a:t>
            </a:r>
            <a:r>
              <a:rPr lang="en-US" dirty="0" err="1" smtClean="0"/>
              <a:t>zvariable</a:t>
            </a:r>
            <a:r>
              <a:rPr lang="en-US" dirty="0" smtClean="0"/>
              <a:t>.  </a:t>
            </a:r>
          </a:p>
          <a:p>
            <a:r>
              <a:rPr lang="en-US" dirty="0" smtClean="0"/>
              <a:t>If needed, you can write additional records. Each record is the same size as the defined array size.  This allows for buffering of incoming data.</a:t>
            </a:r>
          </a:p>
          <a:p>
            <a:r>
              <a:rPr lang="en-US" dirty="0" smtClean="0"/>
              <a:t>Once a </a:t>
            </a:r>
            <a:r>
              <a:rPr lang="en-US" dirty="0" err="1" smtClean="0"/>
              <a:t>zVariable</a:t>
            </a:r>
            <a:r>
              <a:rPr lang="en-US" dirty="0" smtClean="0"/>
              <a:t> is created, then you can add it’s metadata entries to the existing Variable Attributes</a:t>
            </a:r>
          </a:p>
          <a:p>
            <a:r>
              <a:rPr lang="en-US" dirty="0" smtClean="0"/>
              <a:t>When defining a </a:t>
            </a:r>
            <a:r>
              <a:rPr lang="en-US" dirty="0" err="1" smtClean="0"/>
              <a:t>zVariable</a:t>
            </a:r>
            <a:r>
              <a:rPr lang="en-US" dirty="0" smtClean="0"/>
              <a:t>, you must specify: </a:t>
            </a:r>
          </a:p>
          <a:p>
            <a:pPr lvl="1"/>
            <a:r>
              <a:rPr lang="en-US" dirty="0" smtClean="0"/>
              <a:t>number of dimensions, </a:t>
            </a:r>
          </a:p>
          <a:p>
            <a:pPr lvl="1"/>
            <a:r>
              <a:rPr lang="en-US" dirty="0" smtClean="0"/>
              <a:t>size of each dimension, </a:t>
            </a:r>
          </a:p>
          <a:p>
            <a:pPr lvl="1"/>
            <a:r>
              <a:rPr lang="en-US" dirty="0" smtClean="0"/>
              <a:t>variance of data within each dimension, </a:t>
            </a:r>
          </a:p>
          <a:p>
            <a:pPr lvl="1"/>
            <a:r>
              <a:rPr lang="en-US" dirty="0" smtClean="0"/>
              <a:t>the data type of its values</a:t>
            </a:r>
          </a:p>
          <a:p>
            <a:pPr lvl="1"/>
            <a:r>
              <a:rPr lang="en-US" dirty="0" smtClean="0"/>
              <a:t>whether each record varies (usually, yes).</a:t>
            </a:r>
          </a:p>
          <a:p>
            <a:endParaRPr lang="en-US" dirty="0"/>
          </a:p>
        </p:txBody>
      </p:sp>
      <p:sp>
        <p:nvSpPr>
          <p:cNvPr id="3" name="Title 2"/>
          <p:cNvSpPr>
            <a:spLocks noGrp="1"/>
          </p:cNvSpPr>
          <p:nvPr>
            <p:ph type="title"/>
          </p:nvPr>
        </p:nvSpPr>
        <p:spPr/>
        <p:txBody>
          <a:bodyPr/>
          <a:lstStyle/>
          <a:p>
            <a:r>
              <a:rPr lang="en-US" dirty="0" smtClean="0"/>
              <a:t>Create </a:t>
            </a:r>
            <a:r>
              <a:rPr lang="en-US" dirty="0" err="1" smtClean="0"/>
              <a:t>zVariable</a:t>
            </a:r>
            <a:r>
              <a:rPr lang="en-US" dirty="0" smtClean="0"/>
              <a:t> 1 (1-d array)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403996" cy="4525963"/>
          </a:xfrm>
        </p:spPr>
        <p:txBody>
          <a:bodyPr/>
          <a:lstStyle/>
          <a:p>
            <a:r>
              <a:rPr lang="en-US" dirty="0" smtClean="0"/>
              <a:t>Java Syntax:</a:t>
            </a:r>
          </a:p>
          <a:p>
            <a:pPr>
              <a:spcBef>
                <a:spcPts val="0"/>
              </a:spcBef>
              <a:buNone/>
            </a:pPr>
            <a:r>
              <a:rPr lang="en-US" sz="1400" b="0" dirty="0" err="1" smtClean="0">
                <a:latin typeface="Courier New" pitchFamily="49" charset="0"/>
                <a:cs typeface="Courier New" pitchFamily="49" charset="0"/>
              </a:rPr>
              <a:t>zVariable</a:t>
            </a:r>
            <a:r>
              <a:rPr lang="en-US" sz="1400" b="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Variable.create</a:t>
            </a:r>
            <a:r>
              <a:rPr lang="en-US" sz="1400" b="0" dirty="0" smtClean="0">
                <a:latin typeface="Courier New" pitchFamily="49" charset="0"/>
                <a:cs typeface="Courier New" pitchFamily="49" charset="0"/>
              </a:rPr>
              <a:t>(&lt;</a:t>
            </a:r>
            <a:r>
              <a:rPr lang="en-US" sz="1400" b="0" i="1" dirty="0" err="1" smtClean="0">
                <a:latin typeface="Courier New" pitchFamily="49" charset="0"/>
                <a:cs typeface="Courier New" pitchFamily="49" charset="0"/>
              </a:rPr>
              <a:t>cdf</a:t>
            </a:r>
            <a:r>
              <a:rPr lang="en-US" sz="1400" b="0" i="1" dirty="0" smtClean="0">
                <a:latin typeface="Courier New" pitchFamily="49" charset="0"/>
                <a:cs typeface="Courier New" pitchFamily="49" charset="0"/>
              </a:rPr>
              <a:t> file</a:t>
            </a:r>
            <a:r>
              <a:rPr lang="en-US" sz="1400" b="0" dirty="0" smtClean="0">
                <a:latin typeface="Courier New" pitchFamily="49" charset="0"/>
                <a:cs typeface="Courier New" pitchFamily="49" charset="0"/>
              </a:rPr>
              <a:t>&gt;, &lt;</a:t>
            </a:r>
            <a:r>
              <a:rPr lang="en-US" sz="1400" b="0" i="1" dirty="0" err="1" smtClean="0">
                <a:latin typeface="Courier New" pitchFamily="49" charset="0"/>
                <a:cs typeface="Courier New" pitchFamily="49" charset="0"/>
              </a:rPr>
              <a:t>zVariable</a:t>
            </a:r>
            <a:r>
              <a:rPr lang="en-US" sz="1400" b="0" i="1" dirty="0" smtClean="0">
                <a:latin typeface="Courier New" pitchFamily="49" charset="0"/>
                <a:cs typeface="Courier New" pitchFamily="49" charset="0"/>
              </a:rPr>
              <a:t> name string</a:t>
            </a:r>
            <a:r>
              <a:rPr lang="en-US" sz="1400" b="0" dirty="0" smtClean="0">
                <a:latin typeface="Courier New" pitchFamily="49" charset="0"/>
                <a:cs typeface="Courier New" pitchFamily="49" charset="0"/>
              </a:rPr>
              <a:t>&gt;, </a:t>
            </a:r>
          </a:p>
          <a:p>
            <a:pPr>
              <a:spcBef>
                <a:spcPts val="0"/>
              </a:spcBef>
              <a:buNone/>
            </a:pPr>
            <a:r>
              <a:rPr lang="en-US" sz="1400" b="0" dirty="0" smtClean="0">
                <a:latin typeface="Courier New" pitchFamily="49" charset="0"/>
                <a:cs typeface="Courier New" pitchFamily="49" charset="0"/>
              </a:rPr>
              <a:t>                            &lt;</a:t>
            </a:r>
            <a:r>
              <a:rPr lang="en-US" sz="1400" b="0" i="1" dirty="0" err="1" smtClean="0">
                <a:latin typeface="Courier New" pitchFamily="49" charset="0"/>
                <a:cs typeface="Courier New" pitchFamily="49" charset="0"/>
              </a:rPr>
              <a:t>zVariable</a:t>
            </a:r>
            <a:r>
              <a:rPr lang="en-US" sz="1400" b="0" i="1" dirty="0" smtClean="0">
                <a:latin typeface="Courier New" pitchFamily="49" charset="0"/>
                <a:cs typeface="Courier New" pitchFamily="49" charset="0"/>
              </a:rPr>
              <a:t> data type</a:t>
            </a:r>
            <a:r>
              <a:rPr lang="en-US" sz="1400" b="0" dirty="0" smtClean="0">
                <a:latin typeface="Courier New" pitchFamily="49" charset="0"/>
                <a:cs typeface="Courier New" pitchFamily="49" charset="0"/>
              </a:rPr>
              <a:t>&gt;,</a:t>
            </a:r>
          </a:p>
          <a:p>
            <a:pPr>
              <a:spcBef>
                <a:spcPts val="0"/>
              </a:spcBef>
              <a:buNone/>
            </a:pPr>
            <a:r>
              <a:rPr lang="en-US" sz="1400" b="0" dirty="0" smtClean="0">
                <a:latin typeface="Courier New" pitchFamily="49" charset="0"/>
                <a:cs typeface="Courier New" pitchFamily="49" charset="0"/>
              </a:rPr>
              <a:t>                            &lt;</a:t>
            </a:r>
            <a:r>
              <a:rPr lang="en-US" sz="1400" b="0" i="1" dirty="0" smtClean="0">
                <a:latin typeface="Courier New" pitchFamily="49" charset="0"/>
                <a:cs typeface="Courier New" pitchFamily="49" charset="0"/>
              </a:rPr>
              <a:t>number of Elements</a:t>
            </a:r>
            <a:r>
              <a:rPr lang="en-US" sz="1400" b="0" dirty="0" smtClean="0">
                <a:latin typeface="Courier New" pitchFamily="49" charset="0"/>
                <a:cs typeface="Courier New" pitchFamily="49" charset="0"/>
              </a:rPr>
              <a:t>&gt;, </a:t>
            </a:r>
          </a:p>
          <a:p>
            <a:pPr>
              <a:spcBef>
                <a:spcPts val="0"/>
              </a:spcBef>
              <a:buNone/>
            </a:pPr>
            <a:r>
              <a:rPr lang="en-US" sz="1400" b="0" dirty="0" smtClean="0">
                <a:latin typeface="Courier New" pitchFamily="49" charset="0"/>
                <a:cs typeface="Courier New" pitchFamily="49" charset="0"/>
              </a:rPr>
              <a:t>                            &lt;</a:t>
            </a:r>
            <a:r>
              <a:rPr lang="en-US" sz="1400" b="0" i="1" dirty="0" smtClean="0">
                <a:latin typeface="Courier New" pitchFamily="49" charset="0"/>
                <a:cs typeface="Courier New" pitchFamily="49" charset="0"/>
              </a:rPr>
              <a:t>number of dimensions</a:t>
            </a:r>
            <a:r>
              <a:rPr lang="en-US" sz="1400" b="0" dirty="0" smtClean="0">
                <a:latin typeface="Courier New" pitchFamily="49" charset="0"/>
                <a:cs typeface="Courier New" pitchFamily="49" charset="0"/>
              </a:rPr>
              <a:t>&gt;,&lt;</a:t>
            </a:r>
            <a:r>
              <a:rPr lang="en-US" sz="1400" b="0" i="1" dirty="0" smtClean="0">
                <a:latin typeface="Courier New" pitchFamily="49" charset="0"/>
                <a:cs typeface="Courier New" pitchFamily="49" charset="0"/>
              </a:rPr>
              <a:t>list of dimension sizes</a:t>
            </a:r>
            <a:r>
              <a:rPr lang="en-US" sz="1400" b="0" dirty="0" smtClean="0">
                <a:latin typeface="Courier New" pitchFamily="49" charset="0"/>
                <a:cs typeface="Courier New" pitchFamily="49" charset="0"/>
              </a:rPr>
              <a:t>&gt;,</a:t>
            </a:r>
          </a:p>
          <a:p>
            <a:pPr>
              <a:spcBef>
                <a:spcPts val="0"/>
              </a:spcBef>
              <a:buNone/>
            </a:pPr>
            <a:r>
              <a:rPr lang="en-US" sz="1400" b="0" dirty="0" smtClean="0">
                <a:latin typeface="Courier New" pitchFamily="49" charset="0"/>
                <a:cs typeface="Courier New" pitchFamily="49" charset="0"/>
              </a:rPr>
              <a:t>                            &lt;</a:t>
            </a:r>
            <a:r>
              <a:rPr lang="en-US" sz="1400" b="0" i="1" dirty="0" smtClean="0">
                <a:latin typeface="Courier New" pitchFamily="49" charset="0"/>
                <a:cs typeface="Courier New" pitchFamily="49" charset="0"/>
              </a:rPr>
              <a:t>record variance</a:t>
            </a:r>
            <a:r>
              <a:rPr lang="en-US" sz="1400" b="0" dirty="0" smtClean="0">
                <a:latin typeface="Courier New" pitchFamily="49" charset="0"/>
                <a:cs typeface="Courier New" pitchFamily="49" charset="0"/>
              </a:rPr>
              <a:t>&gt;,&lt;</a:t>
            </a:r>
            <a:r>
              <a:rPr lang="en-US" sz="1400" b="0" i="1" dirty="0" smtClean="0">
                <a:latin typeface="Courier New" pitchFamily="49" charset="0"/>
                <a:cs typeface="Courier New" pitchFamily="49" charset="0"/>
              </a:rPr>
              <a:t>list of dimension Variances</a:t>
            </a:r>
            <a:r>
              <a:rPr lang="en-US" sz="1400" b="0" dirty="0" smtClean="0">
                <a:latin typeface="Courier New" pitchFamily="49" charset="0"/>
                <a:cs typeface="Courier New" pitchFamily="49" charset="0"/>
              </a:rPr>
              <a:t>&gt;);</a:t>
            </a:r>
          </a:p>
          <a:p>
            <a:r>
              <a:rPr lang="en-US" dirty="0" smtClean="0"/>
              <a:t>Java Example: Create </a:t>
            </a:r>
            <a:r>
              <a:rPr lang="en-US" dirty="0" err="1" smtClean="0"/>
              <a:t>zVariable</a:t>
            </a:r>
            <a:endParaRPr lang="en-US" dirty="0" smtClean="0"/>
          </a:p>
          <a:p>
            <a:pPr>
              <a:spcBef>
                <a:spcPts val="0"/>
              </a:spcBef>
              <a:buNone/>
            </a:pPr>
            <a:r>
              <a:rPr lang="en-US" sz="1200" b="0" dirty="0" smtClean="0">
                <a:latin typeface="Courier New" pitchFamily="49" charset="0"/>
                <a:cs typeface="Courier New" pitchFamily="49" charset="0"/>
              </a:rPr>
              <a:t>Variable </a:t>
            </a:r>
            <a:r>
              <a:rPr lang="en-US" sz="1200" b="0" dirty="0" err="1" smtClean="0">
                <a:latin typeface="Courier New" pitchFamily="49" charset="0"/>
                <a:cs typeface="Courier New" pitchFamily="49" charset="0"/>
              </a:rPr>
              <a:t>zVariable</a:t>
            </a:r>
            <a:r>
              <a:rPr lang="en-US" sz="1200" b="0" dirty="0" smtClean="0">
                <a:latin typeface="Courier New" pitchFamily="49" charset="0"/>
                <a:cs typeface="Courier New" pitchFamily="49" charset="0"/>
              </a:rPr>
              <a:t>; </a:t>
            </a:r>
            <a:r>
              <a:rPr lang="en-US" sz="1200" b="0" i="1" dirty="0" smtClean="0">
                <a:solidFill>
                  <a:srgbClr val="00B050"/>
                </a:solidFill>
                <a:latin typeface="Courier New" pitchFamily="49" charset="0"/>
                <a:cs typeface="Courier New" pitchFamily="49" charset="0"/>
              </a:rPr>
              <a:t>// </a:t>
            </a:r>
            <a:r>
              <a:rPr lang="en-US" sz="1200" b="0" i="1" dirty="0" err="1" smtClean="0">
                <a:solidFill>
                  <a:srgbClr val="00B050"/>
                </a:solidFill>
                <a:latin typeface="Courier New" pitchFamily="49" charset="0"/>
                <a:cs typeface="Courier New" pitchFamily="49" charset="0"/>
              </a:rPr>
              <a:t>cdf</a:t>
            </a:r>
            <a:r>
              <a:rPr lang="en-US" sz="1200" b="0" i="1" dirty="0" smtClean="0">
                <a:solidFill>
                  <a:srgbClr val="00B050"/>
                </a:solidFill>
                <a:latin typeface="Courier New" pitchFamily="49" charset="0"/>
                <a:cs typeface="Courier New" pitchFamily="49" charset="0"/>
              </a:rPr>
              <a:t> variable object</a:t>
            </a:r>
          </a:p>
          <a:p>
            <a:pPr>
              <a:spcBef>
                <a:spcPts val="0"/>
              </a:spcBef>
              <a:buNone/>
            </a:pPr>
            <a:r>
              <a:rPr lang="en-US" sz="1200" b="0" dirty="0" smtClean="0">
                <a:latin typeface="Courier New" pitchFamily="49" charset="0"/>
                <a:cs typeface="Courier New" pitchFamily="49" charset="0"/>
              </a:rPr>
              <a:t>long   </a:t>
            </a:r>
            <a:r>
              <a:rPr lang="en-US" sz="1200" b="0" dirty="0" err="1" smtClean="0">
                <a:latin typeface="Courier New" pitchFamily="49" charset="0"/>
                <a:cs typeface="Courier New" pitchFamily="49" charset="0"/>
              </a:rPr>
              <a:t>numElements</a:t>
            </a:r>
            <a:r>
              <a:rPr lang="en-US" sz="1200" b="0" dirty="0" smtClean="0">
                <a:latin typeface="Courier New" pitchFamily="49" charset="0"/>
                <a:cs typeface="Courier New" pitchFamily="49" charset="0"/>
              </a:rPr>
              <a:t> = 1;   </a:t>
            </a:r>
            <a:r>
              <a:rPr lang="en-US" sz="1200" b="0" i="1" dirty="0" smtClean="0">
                <a:solidFill>
                  <a:srgbClr val="00B050"/>
                </a:solidFill>
                <a:latin typeface="Courier New" pitchFamily="49" charset="0"/>
                <a:cs typeface="Courier New" pitchFamily="49" charset="0"/>
              </a:rPr>
              <a:t>// will be 1, unless specifying # of characters in a string</a:t>
            </a:r>
          </a:p>
          <a:p>
            <a:pPr>
              <a:spcBef>
                <a:spcPts val="0"/>
              </a:spcBef>
              <a:buNone/>
            </a:pPr>
            <a:r>
              <a:rPr lang="en-US" sz="1200" b="0" dirty="0" smtClean="0">
                <a:latin typeface="Courier New" pitchFamily="49" charset="0"/>
                <a:cs typeface="Courier New" pitchFamily="49" charset="0"/>
              </a:rPr>
              <a:t>long   </a:t>
            </a:r>
            <a:r>
              <a:rPr lang="en-US" sz="1200" b="0" dirty="0" err="1" smtClean="0">
                <a:latin typeface="Courier New" pitchFamily="49" charset="0"/>
                <a:cs typeface="Courier New" pitchFamily="49" charset="0"/>
              </a:rPr>
              <a:t>numOfDimensions</a:t>
            </a:r>
            <a:r>
              <a:rPr lang="en-US" sz="1200" b="0" dirty="0" smtClean="0">
                <a:latin typeface="Courier New" pitchFamily="49" charset="0"/>
                <a:cs typeface="Courier New" pitchFamily="49" charset="0"/>
              </a:rPr>
              <a:t> = 1;   </a:t>
            </a:r>
            <a:r>
              <a:rPr lang="en-US" sz="1200" b="0" i="1" dirty="0" smtClean="0">
                <a:solidFill>
                  <a:srgbClr val="00B050"/>
                </a:solidFill>
                <a:latin typeface="Courier New" pitchFamily="49" charset="0"/>
                <a:cs typeface="Courier New" pitchFamily="49" charset="0"/>
              </a:rPr>
              <a:t>// 1 dimensional array</a:t>
            </a:r>
          </a:p>
          <a:p>
            <a:pPr>
              <a:spcBef>
                <a:spcPts val="0"/>
              </a:spcBef>
              <a:buNone/>
            </a:pPr>
            <a:r>
              <a:rPr lang="en-US" sz="1200" b="0" dirty="0" smtClean="0">
                <a:latin typeface="Courier New" pitchFamily="49" charset="0"/>
                <a:cs typeface="Courier New" pitchFamily="49" charset="0"/>
              </a:rPr>
              <a:t>long[] </a:t>
            </a:r>
            <a:r>
              <a:rPr lang="en-US" sz="1200" b="0" dirty="0" err="1" smtClean="0">
                <a:latin typeface="Courier New" pitchFamily="49" charset="0"/>
                <a:cs typeface="Courier New" pitchFamily="49" charset="0"/>
              </a:rPr>
              <a:t>dimensionSizes</a:t>
            </a:r>
            <a:r>
              <a:rPr lang="en-US" sz="1200" b="0" dirty="0" smtClean="0">
                <a:latin typeface="Courier New" pitchFamily="49" charset="0"/>
                <a:cs typeface="Courier New" pitchFamily="49" charset="0"/>
              </a:rPr>
              <a:t> = new long[] { 1024 };  </a:t>
            </a:r>
            <a:r>
              <a:rPr lang="en-US" sz="1200" b="0" i="1" dirty="0" smtClean="0">
                <a:solidFill>
                  <a:srgbClr val="00B050"/>
                </a:solidFill>
                <a:latin typeface="Courier New" pitchFamily="49" charset="0"/>
                <a:cs typeface="Courier New" pitchFamily="49" charset="0"/>
              </a:rPr>
              <a:t>// the array length of dimension 1 (1024)</a:t>
            </a:r>
          </a:p>
          <a:p>
            <a:pPr>
              <a:spcBef>
                <a:spcPts val="0"/>
              </a:spcBef>
              <a:buNone/>
            </a:pPr>
            <a:r>
              <a:rPr lang="en-US" sz="1200" b="0" dirty="0" smtClean="0">
                <a:latin typeface="Courier New" pitchFamily="49" charset="0"/>
                <a:cs typeface="Courier New" pitchFamily="49" charset="0"/>
              </a:rPr>
              <a:t>long[] </a:t>
            </a:r>
            <a:r>
              <a:rPr lang="en-US" sz="1200" b="0" dirty="0" err="1" smtClean="0">
                <a:latin typeface="Courier New" pitchFamily="49" charset="0"/>
                <a:cs typeface="Courier New" pitchFamily="49" charset="0"/>
              </a:rPr>
              <a:t>dimensionVariances</a:t>
            </a:r>
            <a:r>
              <a:rPr lang="en-US" sz="1200" b="0" dirty="0" smtClean="0">
                <a:latin typeface="Courier New" pitchFamily="49" charset="0"/>
                <a:cs typeface="Courier New" pitchFamily="49" charset="0"/>
              </a:rPr>
              <a:t> = new long[] { CDF.VARY };  </a:t>
            </a:r>
          </a:p>
          <a:p>
            <a:pPr>
              <a:spcBef>
                <a:spcPts val="0"/>
              </a:spcBef>
              <a:buNone/>
            </a:pPr>
            <a:r>
              <a:rPr lang="en-US" sz="1200" b="0" dirty="0" smtClean="0">
                <a:latin typeface="Courier New" pitchFamily="49" charset="0"/>
                <a:cs typeface="Courier New" pitchFamily="49" charset="0"/>
              </a:rPr>
              <a:t>long   </a:t>
            </a:r>
            <a:r>
              <a:rPr lang="en-US" sz="1200" b="0" dirty="0" err="1" smtClean="0">
                <a:latin typeface="Courier New" pitchFamily="49" charset="0"/>
                <a:cs typeface="Courier New" pitchFamily="49" charset="0"/>
              </a:rPr>
              <a:t>recordVariance</a:t>
            </a:r>
            <a:r>
              <a:rPr lang="en-US" sz="1200" b="0" dirty="0" smtClean="0">
                <a:latin typeface="Courier New" pitchFamily="49" charset="0"/>
                <a:cs typeface="Courier New" pitchFamily="49" charset="0"/>
              </a:rPr>
              <a:t> = CDF.VARY;  </a:t>
            </a:r>
            <a:r>
              <a:rPr lang="en-US" sz="1200" b="0" i="1" dirty="0" smtClean="0">
                <a:solidFill>
                  <a:srgbClr val="00B050"/>
                </a:solidFill>
                <a:latin typeface="Courier New" pitchFamily="49" charset="0"/>
                <a:cs typeface="Courier New" pitchFamily="49" charset="0"/>
              </a:rPr>
              <a:t>// each record will vary</a:t>
            </a:r>
          </a:p>
          <a:p>
            <a:pPr>
              <a:spcBef>
                <a:spcPts val="0"/>
              </a:spcBef>
              <a:buNone/>
            </a:pPr>
            <a:endParaRPr lang="en-US" sz="1200" b="0" dirty="0" smtClean="0">
              <a:latin typeface="Courier New" pitchFamily="49" charset="0"/>
              <a:cs typeface="Courier New" pitchFamily="49" charset="0"/>
            </a:endParaRPr>
          </a:p>
          <a:p>
            <a:pPr>
              <a:spcBef>
                <a:spcPts val="0"/>
              </a:spcBef>
              <a:buNone/>
            </a:pPr>
            <a:r>
              <a:rPr lang="en-US" sz="1200" b="0" i="1" dirty="0" smtClean="0">
                <a:solidFill>
                  <a:srgbClr val="00B050"/>
                </a:solidFill>
                <a:latin typeface="Courier New" pitchFamily="49" charset="0"/>
                <a:cs typeface="Courier New" pitchFamily="49" charset="0"/>
              </a:rPr>
              <a:t>// Create the </a:t>
            </a:r>
            <a:r>
              <a:rPr lang="en-US" sz="1200" b="0" i="1" dirty="0" err="1" smtClean="0">
                <a:solidFill>
                  <a:srgbClr val="00B050"/>
                </a:solidFill>
                <a:latin typeface="Courier New" pitchFamily="49" charset="0"/>
                <a:cs typeface="Courier New" pitchFamily="49" charset="0"/>
              </a:rPr>
              <a:t>zVariable</a:t>
            </a:r>
            <a:r>
              <a:rPr lang="en-US" sz="1200" b="0" i="1" dirty="0" smtClean="0">
                <a:solidFill>
                  <a:srgbClr val="00B050"/>
                </a:solidFill>
                <a:latin typeface="Courier New" pitchFamily="49" charset="0"/>
                <a:cs typeface="Courier New" pitchFamily="49" charset="0"/>
              </a:rPr>
              <a:t> in the CDF file. This </a:t>
            </a:r>
            <a:r>
              <a:rPr lang="en-US" sz="1200" b="0" i="1" dirty="0" err="1" smtClean="0">
                <a:solidFill>
                  <a:srgbClr val="00B050"/>
                </a:solidFill>
                <a:latin typeface="Courier New" pitchFamily="49" charset="0"/>
                <a:cs typeface="Courier New" pitchFamily="49" charset="0"/>
              </a:rPr>
              <a:t>zVariable</a:t>
            </a:r>
            <a:r>
              <a:rPr lang="en-US" sz="1200" b="0" i="1" dirty="0" smtClean="0">
                <a:solidFill>
                  <a:srgbClr val="00B050"/>
                </a:solidFill>
                <a:latin typeface="Courier New" pitchFamily="49" charset="0"/>
                <a:cs typeface="Courier New" pitchFamily="49" charset="0"/>
              </a:rPr>
              <a:t> will hold 1-d array </a:t>
            </a:r>
          </a:p>
          <a:p>
            <a:pPr>
              <a:spcBef>
                <a:spcPts val="0"/>
              </a:spcBef>
              <a:buNone/>
            </a:pPr>
            <a:endParaRPr lang="en-US" sz="1200" b="0" dirty="0" smtClean="0">
              <a:latin typeface="Courier New" pitchFamily="49" charset="0"/>
              <a:cs typeface="Courier New" pitchFamily="49" charset="0"/>
            </a:endParaRPr>
          </a:p>
          <a:p>
            <a:pPr>
              <a:spcBef>
                <a:spcPts val="0"/>
              </a:spcBef>
              <a:buNone/>
            </a:pPr>
            <a:r>
              <a:rPr lang="en-US" sz="1200" b="0" dirty="0" err="1" smtClean="0">
                <a:latin typeface="Courier New" pitchFamily="49" charset="0"/>
                <a:cs typeface="Courier New" pitchFamily="49" charset="0"/>
              </a:rPr>
              <a:t>zVariable</a:t>
            </a:r>
            <a:r>
              <a:rPr lang="en-US" sz="1200" b="0" dirty="0" smtClean="0">
                <a:latin typeface="Courier New" pitchFamily="49" charset="0"/>
                <a:cs typeface="Courier New" pitchFamily="49" charset="0"/>
              </a:rPr>
              <a:t> = </a:t>
            </a:r>
            <a:r>
              <a:rPr lang="en-US" sz="1200" dirty="0" err="1" smtClean="0">
                <a:latin typeface="Courier New" pitchFamily="49" charset="0"/>
                <a:cs typeface="Courier New" pitchFamily="49" charset="0"/>
              </a:rPr>
              <a:t>Variable.create</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cdfFile</a:t>
            </a:r>
            <a:r>
              <a:rPr lang="en-US" sz="1200" b="0" dirty="0" smtClean="0">
                <a:latin typeface="Courier New" pitchFamily="49" charset="0"/>
                <a:cs typeface="Courier New" pitchFamily="49" charset="0"/>
              </a:rPr>
              <a:t>, "Internal Engine Temperature", CDF.CDF_DOUBLE, </a:t>
            </a:r>
          </a:p>
          <a:p>
            <a:pPr>
              <a:spcBef>
                <a:spcPts val="0"/>
              </a:spcBef>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numElements</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numOfDimensions</a:t>
            </a:r>
            <a:r>
              <a:rPr lang="en-US" sz="1200" b="0" dirty="0" smtClean="0">
                <a:latin typeface="Courier New" pitchFamily="49" charset="0"/>
                <a:cs typeface="Courier New" pitchFamily="49" charset="0"/>
              </a:rPr>
              <a:t>, </a:t>
            </a:r>
          </a:p>
          <a:p>
            <a:pPr>
              <a:spcBef>
                <a:spcPts val="0"/>
              </a:spcBef>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dimensionSizes</a:t>
            </a:r>
            <a:r>
              <a:rPr lang="en-US" sz="1200" b="0" dirty="0" smtClean="0">
                <a:latin typeface="Courier New" pitchFamily="49" charset="0"/>
                <a:cs typeface="Courier New" pitchFamily="49" charset="0"/>
              </a:rPr>
              <a:t>,</a:t>
            </a:r>
          </a:p>
          <a:p>
            <a:pPr>
              <a:spcBef>
                <a:spcPts val="0"/>
              </a:spcBef>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recordVariance</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dimensionVariances</a:t>
            </a:r>
            <a:r>
              <a:rPr lang="en-US" sz="1200" b="0" dirty="0" smtClean="0">
                <a:latin typeface="Courier New" pitchFamily="49" charset="0"/>
                <a:cs typeface="Courier New" pitchFamily="49" charset="0"/>
              </a:rPr>
              <a:t>);</a:t>
            </a:r>
          </a:p>
          <a:p>
            <a:endParaRPr lang="en-US" sz="1200" dirty="0"/>
          </a:p>
        </p:txBody>
      </p:sp>
      <p:sp>
        <p:nvSpPr>
          <p:cNvPr id="3" name="Title 2"/>
          <p:cNvSpPr>
            <a:spLocks noGrp="1"/>
          </p:cNvSpPr>
          <p:nvPr>
            <p:ph type="title"/>
          </p:nvPr>
        </p:nvSpPr>
        <p:spPr/>
        <p:txBody>
          <a:bodyPr/>
          <a:lstStyle/>
          <a:p>
            <a:r>
              <a:rPr lang="en-US" dirty="0" smtClean="0"/>
              <a:t>Create </a:t>
            </a:r>
            <a:r>
              <a:rPr lang="en-US" dirty="0" err="1" smtClean="0"/>
              <a:t>zVariable</a:t>
            </a:r>
            <a:r>
              <a:rPr lang="en-US" dirty="0" smtClean="0"/>
              <a:t> 1 (Java)</a:t>
            </a:r>
            <a:endParaRPr lang="en-US" dirty="0"/>
          </a:p>
        </p:txBody>
      </p:sp>
      <p:sp>
        <p:nvSpPr>
          <p:cNvPr id="4" name="TextBox 3"/>
          <p:cNvSpPr txBox="1"/>
          <p:nvPr/>
        </p:nvSpPr>
        <p:spPr>
          <a:xfrm>
            <a:off x="443060" y="2422687"/>
            <a:ext cx="2950590" cy="646331"/>
          </a:xfrm>
          <a:prstGeom prst="rect">
            <a:avLst/>
          </a:prstGeom>
          <a:noFill/>
        </p:spPr>
        <p:txBody>
          <a:bodyPr wrap="square" rtlCol="0">
            <a:spAutoFit/>
          </a:bodyPr>
          <a:lstStyle/>
          <a:p>
            <a:r>
              <a:rPr lang="en-US" sz="1200" b="0" i="1" dirty="0" smtClean="0">
                <a:solidFill>
                  <a:srgbClr val="0070C0"/>
                </a:solidFill>
                <a:latin typeface="Calibri" pitchFamily="34" charset="0"/>
                <a:cs typeface="Calibri" pitchFamily="34" charset="0"/>
              </a:rPr>
              <a:t>Note: number of elements is used to specify the number of characters in a CHAR data type. Otherwise, it has the value 1. </a:t>
            </a:r>
            <a:endParaRPr lang="en-US" sz="1200" b="0" i="1" dirty="0">
              <a:solidFill>
                <a:srgbClr val="0070C0"/>
              </a:solidFill>
              <a:latin typeface="Calibri" pitchFamily="34" charset="0"/>
              <a:cs typeface="Calibri" pitchFamily="34" charset="0"/>
            </a:endParaRPr>
          </a:p>
        </p:txBody>
      </p:sp>
      <p:cxnSp>
        <p:nvCxnSpPr>
          <p:cNvPr id="5" name="Straight Arrow Connector 4"/>
          <p:cNvCxnSpPr/>
          <p:nvPr/>
        </p:nvCxnSpPr>
        <p:spPr bwMode="auto">
          <a:xfrm flipV="1">
            <a:off x="3101418" y="2611226"/>
            <a:ext cx="367646" cy="141401"/>
          </a:xfrm>
          <a:prstGeom prst="straightConnector1">
            <a:avLst/>
          </a:prstGeom>
          <a:solidFill>
            <a:schemeClr val="accent1"/>
          </a:solidFill>
          <a:ln w="9525" cap="flat" cmpd="sng" algn="ctr">
            <a:solidFill>
              <a:srgbClr val="0070C0"/>
            </a:solidFill>
            <a:prstDash val="solid"/>
            <a:round/>
            <a:headEnd type="none" w="med" len="med"/>
            <a:tailEnd type="arrow"/>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 Syntax:</a:t>
            </a:r>
          </a:p>
          <a:p>
            <a:pPr>
              <a:buNone/>
            </a:pPr>
            <a:r>
              <a:rPr lang="en-US" sz="1400" b="0" dirty="0" smtClean="0">
                <a:latin typeface="Courier New" pitchFamily="49" charset="0"/>
                <a:cs typeface="Courier New" pitchFamily="49" charset="0"/>
              </a:rPr>
              <a:t>status = </a:t>
            </a:r>
            <a:r>
              <a:rPr lang="en-US" sz="1400" dirty="0" err="1" smtClean="0">
                <a:latin typeface="Courier New" pitchFamily="49" charset="0"/>
                <a:cs typeface="Courier New" pitchFamily="49" charset="0"/>
              </a:rPr>
              <a:t>CDFcreatezVar</a:t>
            </a:r>
            <a:r>
              <a:rPr lang="en-US" sz="1400" b="0" dirty="0" smtClean="0">
                <a:latin typeface="Courier New" pitchFamily="49" charset="0"/>
                <a:cs typeface="Courier New" pitchFamily="49" charset="0"/>
              </a:rPr>
              <a:t>(&lt;</a:t>
            </a:r>
            <a:r>
              <a:rPr lang="en-US" sz="1400" b="0" i="1" dirty="0" smtClean="0">
                <a:latin typeface="Courier New" pitchFamily="49" charset="0"/>
                <a:cs typeface="Courier New" pitchFamily="49" charset="0"/>
              </a:rPr>
              <a:t>id of CDF File</a:t>
            </a:r>
            <a:r>
              <a:rPr lang="en-US" sz="1400" b="0" dirty="0" smtClean="0">
                <a:latin typeface="Courier New" pitchFamily="49" charset="0"/>
                <a:cs typeface="Courier New" pitchFamily="49" charset="0"/>
              </a:rPr>
              <a:t>&gt;, &lt;</a:t>
            </a:r>
            <a:r>
              <a:rPr lang="en-US" sz="1400" b="0" i="1" dirty="0" smtClean="0">
                <a:latin typeface="Courier New" pitchFamily="49" charset="0"/>
                <a:cs typeface="Courier New" pitchFamily="49" charset="0"/>
              </a:rPr>
              <a:t>“string name of </a:t>
            </a:r>
            <a:r>
              <a:rPr lang="en-US" sz="1400" b="0" i="1" dirty="0" err="1" smtClean="0">
                <a:latin typeface="Courier New" pitchFamily="49" charset="0"/>
                <a:cs typeface="Courier New" pitchFamily="49" charset="0"/>
              </a:rPr>
              <a:t>zvariable</a:t>
            </a:r>
            <a:r>
              <a:rPr lang="en-US" sz="1400" b="0" i="1" dirty="0" smtClean="0">
                <a:latin typeface="Courier New" pitchFamily="49" charset="0"/>
                <a:cs typeface="Courier New" pitchFamily="49" charset="0"/>
              </a:rPr>
              <a:t>”&gt;</a:t>
            </a:r>
            <a:r>
              <a:rPr lang="en-US" sz="1400" b="0" dirty="0" smtClean="0">
                <a:latin typeface="Courier New" pitchFamily="49" charset="0"/>
                <a:cs typeface="Courier New" pitchFamily="49" charset="0"/>
              </a:rPr>
              <a:t>, </a:t>
            </a:r>
          </a:p>
          <a:p>
            <a:pPr>
              <a:spcBef>
                <a:spcPts val="0"/>
              </a:spcBef>
              <a:buNone/>
            </a:pPr>
            <a:r>
              <a:rPr lang="en-US" sz="1400" b="0" dirty="0" smtClean="0">
                <a:latin typeface="Courier New" pitchFamily="49" charset="0"/>
                <a:cs typeface="Courier New" pitchFamily="49" charset="0"/>
              </a:rPr>
              <a:t>                       &lt;</a:t>
            </a:r>
            <a:r>
              <a:rPr lang="en-US" sz="1400" b="0" i="1" dirty="0" err="1" smtClean="0">
                <a:latin typeface="Courier New" pitchFamily="49" charset="0"/>
                <a:cs typeface="Courier New" pitchFamily="49" charset="0"/>
              </a:rPr>
              <a:t>zVariable</a:t>
            </a:r>
            <a:r>
              <a:rPr lang="en-US" sz="1400" b="0" i="1" dirty="0" smtClean="0">
                <a:latin typeface="Courier New" pitchFamily="49" charset="0"/>
                <a:cs typeface="Courier New" pitchFamily="49" charset="0"/>
              </a:rPr>
              <a:t> data type</a:t>
            </a:r>
            <a:r>
              <a:rPr lang="en-US" sz="1400" b="0" dirty="0" smtClean="0">
                <a:latin typeface="Courier New" pitchFamily="49" charset="0"/>
                <a:cs typeface="Courier New" pitchFamily="49" charset="0"/>
              </a:rPr>
              <a:t>&gt;, &lt;</a:t>
            </a:r>
            <a:r>
              <a:rPr lang="en-US" sz="1400" b="0" i="1" dirty="0" smtClean="0">
                <a:latin typeface="Courier New" pitchFamily="49" charset="0"/>
                <a:cs typeface="Courier New" pitchFamily="49" charset="0"/>
              </a:rPr>
              <a:t>number of Elements</a:t>
            </a:r>
            <a:r>
              <a:rPr lang="en-US" sz="1400" b="0" dirty="0" smtClean="0">
                <a:latin typeface="Courier New" pitchFamily="49" charset="0"/>
                <a:cs typeface="Courier New" pitchFamily="49" charset="0"/>
              </a:rPr>
              <a:t>&gt;, </a:t>
            </a:r>
          </a:p>
          <a:p>
            <a:pPr>
              <a:spcBef>
                <a:spcPts val="0"/>
              </a:spcBef>
              <a:buNone/>
            </a:pPr>
            <a:r>
              <a:rPr lang="en-US" sz="1400" b="0" dirty="0" smtClean="0">
                <a:latin typeface="Courier New" pitchFamily="49" charset="0"/>
                <a:cs typeface="Courier New" pitchFamily="49" charset="0"/>
              </a:rPr>
              <a:t>                       &lt;</a:t>
            </a:r>
            <a:r>
              <a:rPr lang="en-US" sz="1400" b="0" i="1" dirty="0" smtClean="0">
                <a:latin typeface="Courier New" pitchFamily="49" charset="0"/>
                <a:cs typeface="Courier New" pitchFamily="49" charset="0"/>
              </a:rPr>
              <a:t>number of dimensions</a:t>
            </a:r>
            <a:r>
              <a:rPr lang="en-US" sz="1400" b="0" dirty="0" smtClean="0">
                <a:latin typeface="Courier New" pitchFamily="49" charset="0"/>
                <a:cs typeface="Courier New" pitchFamily="49" charset="0"/>
              </a:rPr>
              <a:t>&gt;,&lt;</a:t>
            </a:r>
            <a:r>
              <a:rPr lang="en-US" sz="1400" b="0" i="1" dirty="0" smtClean="0">
                <a:latin typeface="Courier New" pitchFamily="49" charset="0"/>
                <a:cs typeface="Courier New" pitchFamily="49" charset="0"/>
              </a:rPr>
              <a:t>list of dimension sizes</a:t>
            </a:r>
            <a:r>
              <a:rPr lang="en-US" sz="1400" b="0" dirty="0" smtClean="0">
                <a:latin typeface="Courier New" pitchFamily="49" charset="0"/>
                <a:cs typeface="Courier New" pitchFamily="49" charset="0"/>
              </a:rPr>
              <a:t>&gt;,</a:t>
            </a:r>
          </a:p>
          <a:p>
            <a:pPr>
              <a:spcBef>
                <a:spcPts val="0"/>
              </a:spcBef>
              <a:buNone/>
            </a:pPr>
            <a:r>
              <a:rPr lang="en-US" sz="1400" b="0" dirty="0" smtClean="0">
                <a:latin typeface="Courier New" pitchFamily="49" charset="0"/>
                <a:cs typeface="Courier New" pitchFamily="49" charset="0"/>
              </a:rPr>
              <a:t>                       &lt;</a:t>
            </a:r>
            <a:r>
              <a:rPr lang="en-US" sz="1400" b="0" i="1" dirty="0" smtClean="0">
                <a:latin typeface="Courier New" pitchFamily="49" charset="0"/>
                <a:cs typeface="Courier New" pitchFamily="49" charset="0"/>
              </a:rPr>
              <a:t>record variance</a:t>
            </a:r>
            <a:r>
              <a:rPr lang="en-US" sz="1400" b="0" dirty="0" smtClean="0">
                <a:latin typeface="Courier New" pitchFamily="49" charset="0"/>
                <a:cs typeface="Courier New" pitchFamily="49" charset="0"/>
              </a:rPr>
              <a:t>&gt;,&lt;</a:t>
            </a:r>
            <a:r>
              <a:rPr lang="en-US" sz="1400" b="0" i="1" dirty="0" smtClean="0">
                <a:latin typeface="Courier New" pitchFamily="49" charset="0"/>
                <a:cs typeface="Courier New" pitchFamily="49" charset="0"/>
              </a:rPr>
              <a:t>list of dimension Variances</a:t>
            </a:r>
            <a:r>
              <a:rPr lang="en-US" sz="1400" b="0" dirty="0" smtClean="0">
                <a:latin typeface="Courier New" pitchFamily="49" charset="0"/>
                <a:cs typeface="Courier New" pitchFamily="49" charset="0"/>
              </a:rPr>
              <a:t>,</a:t>
            </a:r>
          </a:p>
          <a:p>
            <a:pPr>
              <a:spcBef>
                <a:spcPts val="0"/>
              </a:spcBef>
              <a:buNone/>
            </a:pPr>
            <a:r>
              <a:rPr lang="en-US" sz="1400" b="0" dirty="0" smtClean="0">
                <a:latin typeface="Courier New" pitchFamily="49" charset="0"/>
                <a:cs typeface="Courier New" pitchFamily="49" charset="0"/>
              </a:rPr>
              <a:t>                       &lt;</a:t>
            </a:r>
            <a:r>
              <a:rPr lang="en-US" sz="1400" b="0" i="1" dirty="0" smtClean="0">
                <a:latin typeface="Courier New" pitchFamily="49" charset="0"/>
                <a:cs typeface="Courier New" pitchFamily="49" charset="0"/>
              </a:rPr>
              <a:t>pointer to resulting </a:t>
            </a:r>
            <a:r>
              <a:rPr lang="en-US" sz="1400" b="0" i="1" dirty="0" err="1" smtClean="0">
                <a:latin typeface="Courier New" pitchFamily="49" charset="0"/>
                <a:cs typeface="Courier New" pitchFamily="49" charset="0"/>
              </a:rPr>
              <a:t>zVariable</a:t>
            </a:r>
            <a:r>
              <a:rPr lang="en-US" sz="1400" b="0" i="1" dirty="0" smtClean="0">
                <a:latin typeface="Courier New" pitchFamily="49" charset="0"/>
                <a:cs typeface="Courier New" pitchFamily="49" charset="0"/>
              </a:rPr>
              <a:t> Id&gt;);</a:t>
            </a:r>
            <a:r>
              <a:rPr lang="en-US" sz="1400" b="0" dirty="0" smtClean="0">
                <a:latin typeface="Courier New" pitchFamily="49" charset="0"/>
                <a:cs typeface="Courier New" pitchFamily="49" charset="0"/>
              </a:rPr>
              <a:t> </a:t>
            </a:r>
          </a:p>
          <a:p>
            <a:r>
              <a:rPr lang="en-US" dirty="0" smtClean="0">
                <a:cs typeface="Courier New" pitchFamily="49" charset="0"/>
              </a:rPr>
              <a:t>C++ </a:t>
            </a:r>
            <a:r>
              <a:rPr lang="en-US" dirty="0" smtClean="0"/>
              <a:t>Example: Create </a:t>
            </a:r>
            <a:r>
              <a:rPr lang="en-US" dirty="0" err="1" smtClean="0"/>
              <a:t>zVariable</a:t>
            </a:r>
            <a:r>
              <a:rPr lang="en-US" dirty="0" smtClean="0"/>
              <a:t> (for 1-d array data)</a:t>
            </a:r>
          </a:p>
          <a:p>
            <a:pPr>
              <a:spcBef>
                <a:spcPts val="0"/>
              </a:spcBef>
              <a:buNone/>
            </a:pPr>
            <a:endParaRPr lang="en-US" sz="1200" b="0" dirty="0" smtClean="0">
              <a:latin typeface="Courier New" pitchFamily="49" charset="0"/>
              <a:cs typeface="Courier New" pitchFamily="49" charset="0"/>
            </a:endParaRPr>
          </a:p>
          <a:p>
            <a:pPr>
              <a:spcBef>
                <a:spcPts val="0"/>
              </a:spcBef>
              <a:buNone/>
            </a:pPr>
            <a:r>
              <a:rPr lang="en-US" sz="1200" b="0" dirty="0" smtClean="0">
                <a:latin typeface="Courier New" pitchFamily="49" charset="0"/>
                <a:cs typeface="Courier New" pitchFamily="49" charset="0"/>
              </a:rPr>
              <a:t>long   </a:t>
            </a:r>
            <a:r>
              <a:rPr lang="en-US" sz="1200" b="0" dirty="0" err="1" smtClean="0">
                <a:latin typeface="Courier New" pitchFamily="49" charset="0"/>
                <a:cs typeface="Courier New" pitchFamily="49" charset="0"/>
              </a:rPr>
              <a:t>zVariableId</a:t>
            </a:r>
            <a:r>
              <a:rPr lang="en-US" sz="1200" b="0" dirty="0" smtClean="0">
                <a:latin typeface="Courier New" pitchFamily="49" charset="0"/>
                <a:cs typeface="Courier New" pitchFamily="49" charset="0"/>
              </a:rPr>
              <a:t>; </a:t>
            </a:r>
            <a:r>
              <a:rPr lang="en-US" sz="1200" b="0" i="1" dirty="0" smtClean="0">
                <a:solidFill>
                  <a:srgbClr val="00B050"/>
                </a:solidFill>
                <a:latin typeface="Courier New" pitchFamily="49" charset="0"/>
                <a:cs typeface="Courier New" pitchFamily="49" charset="0"/>
              </a:rPr>
              <a:t>// </a:t>
            </a:r>
            <a:r>
              <a:rPr lang="en-US" sz="1200" b="0" i="1" dirty="0" err="1" smtClean="0">
                <a:solidFill>
                  <a:srgbClr val="00B050"/>
                </a:solidFill>
                <a:latin typeface="Courier New" pitchFamily="49" charset="0"/>
                <a:cs typeface="Courier New" pitchFamily="49" charset="0"/>
              </a:rPr>
              <a:t>cdf</a:t>
            </a:r>
            <a:r>
              <a:rPr lang="en-US" sz="1200" b="0" i="1" dirty="0" smtClean="0">
                <a:solidFill>
                  <a:srgbClr val="00B050"/>
                </a:solidFill>
                <a:latin typeface="Courier New" pitchFamily="49" charset="0"/>
                <a:cs typeface="Courier New" pitchFamily="49" charset="0"/>
              </a:rPr>
              <a:t> variable id</a:t>
            </a:r>
          </a:p>
          <a:p>
            <a:pPr>
              <a:spcBef>
                <a:spcPts val="0"/>
              </a:spcBef>
              <a:buNone/>
            </a:pPr>
            <a:r>
              <a:rPr lang="en-US" sz="1200" b="0" dirty="0" smtClean="0">
                <a:latin typeface="Courier New" pitchFamily="49" charset="0"/>
                <a:cs typeface="Courier New" pitchFamily="49" charset="0"/>
              </a:rPr>
              <a:t>            </a:t>
            </a:r>
          </a:p>
          <a:p>
            <a:pPr>
              <a:spcBef>
                <a:spcPts val="0"/>
              </a:spcBef>
              <a:buNone/>
            </a:pPr>
            <a:r>
              <a:rPr lang="en-US" sz="1200" b="0" dirty="0" smtClean="0">
                <a:latin typeface="Courier New" pitchFamily="49" charset="0"/>
                <a:cs typeface="Courier New" pitchFamily="49" charset="0"/>
              </a:rPr>
              <a:t>long   </a:t>
            </a:r>
            <a:r>
              <a:rPr lang="en-US" sz="1200" b="0" dirty="0" err="1" smtClean="0">
                <a:latin typeface="Courier New" pitchFamily="49" charset="0"/>
                <a:cs typeface="Courier New" pitchFamily="49" charset="0"/>
              </a:rPr>
              <a:t>numElements</a:t>
            </a:r>
            <a:r>
              <a:rPr lang="en-US" sz="1200" b="0" dirty="0" smtClean="0">
                <a:latin typeface="Courier New" pitchFamily="49" charset="0"/>
                <a:cs typeface="Courier New" pitchFamily="49" charset="0"/>
              </a:rPr>
              <a:t> = 1;       </a:t>
            </a:r>
          </a:p>
          <a:p>
            <a:pPr>
              <a:spcBef>
                <a:spcPts val="0"/>
              </a:spcBef>
              <a:buNone/>
            </a:pPr>
            <a:r>
              <a:rPr lang="en-US" sz="1200" b="0" dirty="0" smtClean="0">
                <a:latin typeface="Courier New" pitchFamily="49" charset="0"/>
                <a:cs typeface="Courier New" pitchFamily="49" charset="0"/>
              </a:rPr>
              <a:t>long   </a:t>
            </a:r>
            <a:r>
              <a:rPr lang="en-US" sz="1200" b="0" dirty="0" err="1" smtClean="0">
                <a:latin typeface="Courier New" pitchFamily="49" charset="0"/>
                <a:cs typeface="Courier New" pitchFamily="49" charset="0"/>
              </a:rPr>
              <a:t>numOfDimensions</a:t>
            </a:r>
            <a:r>
              <a:rPr lang="en-US" sz="1200" b="0" dirty="0" smtClean="0">
                <a:latin typeface="Courier New" pitchFamily="49" charset="0"/>
                <a:cs typeface="Courier New" pitchFamily="49" charset="0"/>
              </a:rPr>
              <a:t> = 1;   </a:t>
            </a:r>
            <a:r>
              <a:rPr lang="en-US" sz="1200" b="0" i="1" dirty="0" smtClean="0">
                <a:solidFill>
                  <a:srgbClr val="00B050"/>
                </a:solidFill>
                <a:latin typeface="Courier New" pitchFamily="49" charset="0"/>
                <a:cs typeface="Courier New" pitchFamily="49" charset="0"/>
              </a:rPr>
              <a:t>// 1 dimensional array</a:t>
            </a:r>
          </a:p>
          <a:p>
            <a:pPr>
              <a:spcBef>
                <a:spcPts val="0"/>
              </a:spcBef>
              <a:buNone/>
            </a:pPr>
            <a:r>
              <a:rPr lang="en-US" sz="1200" b="0" dirty="0" smtClean="0">
                <a:latin typeface="Courier New" pitchFamily="49" charset="0"/>
                <a:cs typeface="Courier New" pitchFamily="49" charset="0"/>
              </a:rPr>
              <a:t>long   </a:t>
            </a:r>
            <a:r>
              <a:rPr lang="en-US" sz="1200" b="0" dirty="0" err="1" smtClean="0">
                <a:latin typeface="Courier New" pitchFamily="49" charset="0"/>
                <a:cs typeface="Courier New" pitchFamily="49" charset="0"/>
              </a:rPr>
              <a:t>dimensionSizes</a:t>
            </a:r>
            <a:r>
              <a:rPr lang="en-US" sz="1200" b="0" dirty="0" smtClean="0">
                <a:latin typeface="Courier New" pitchFamily="49" charset="0"/>
                <a:cs typeface="Courier New" pitchFamily="49" charset="0"/>
              </a:rPr>
              <a:t>[1] = { 1024 };  </a:t>
            </a:r>
            <a:r>
              <a:rPr lang="en-US" sz="1200" b="0" i="1" dirty="0" smtClean="0">
                <a:solidFill>
                  <a:srgbClr val="00B050"/>
                </a:solidFill>
                <a:latin typeface="Courier New" pitchFamily="49" charset="0"/>
                <a:cs typeface="Courier New" pitchFamily="49" charset="0"/>
              </a:rPr>
              <a:t>// the array length is 1024</a:t>
            </a:r>
          </a:p>
          <a:p>
            <a:pPr>
              <a:spcBef>
                <a:spcPts val="0"/>
              </a:spcBef>
              <a:buNone/>
            </a:pPr>
            <a:r>
              <a:rPr lang="en-US" sz="1200" b="0" dirty="0" smtClean="0">
                <a:latin typeface="Courier New" pitchFamily="49" charset="0"/>
                <a:cs typeface="Courier New" pitchFamily="49" charset="0"/>
              </a:rPr>
              <a:t>long   </a:t>
            </a:r>
            <a:r>
              <a:rPr lang="en-US" sz="1200" b="0" dirty="0" err="1" smtClean="0">
                <a:latin typeface="Courier New" pitchFamily="49" charset="0"/>
                <a:cs typeface="Courier New" pitchFamily="49" charset="0"/>
              </a:rPr>
              <a:t>dimensionVariances</a:t>
            </a:r>
            <a:r>
              <a:rPr lang="en-US" sz="1200" b="0" dirty="0" smtClean="0">
                <a:latin typeface="Courier New" pitchFamily="49" charset="0"/>
                <a:cs typeface="Courier New" pitchFamily="49" charset="0"/>
              </a:rPr>
              <a:t>[1] = { VARY };  </a:t>
            </a:r>
          </a:p>
          <a:p>
            <a:pPr>
              <a:spcBef>
                <a:spcPts val="0"/>
              </a:spcBef>
              <a:buNone/>
            </a:pPr>
            <a:r>
              <a:rPr lang="en-US" sz="1200" b="0" dirty="0" smtClean="0">
                <a:latin typeface="Courier New" pitchFamily="49" charset="0"/>
                <a:cs typeface="Courier New" pitchFamily="49" charset="0"/>
              </a:rPr>
              <a:t>long   </a:t>
            </a:r>
            <a:r>
              <a:rPr lang="en-US" sz="1200" b="0" dirty="0" err="1" smtClean="0">
                <a:latin typeface="Courier New" pitchFamily="49" charset="0"/>
                <a:cs typeface="Courier New" pitchFamily="49" charset="0"/>
              </a:rPr>
              <a:t>recordVariance</a:t>
            </a:r>
            <a:r>
              <a:rPr lang="en-US" sz="1200" b="0" dirty="0" smtClean="0">
                <a:latin typeface="Courier New" pitchFamily="49" charset="0"/>
                <a:cs typeface="Courier New" pitchFamily="49" charset="0"/>
              </a:rPr>
              <a:t> = VARY;  </a:t>
            </a:r>
            <a:r>
              <a:rPr lang="en-US" sz="1200" b="0" i="1" dirty="0" smtClean="0">
                <a:solidFill>
                  <a:srgbClr val="00B050"/>
                </a:solidFill>
                <a:latin typeface="Courier New" pitchFamily="49" charset="0"/>
                <a:cs typeface="Courier New" pitchFamily="49" charset="0"/>
              </a:rPr>
              <a:t>// each record will vary</a:t>
            </a:r>
          </a:p>
          <a:p>
            <a:pPr>
              <a:spcBef>
                <a:spcPts val="0"/>
              </a:spcBef>
              <a:buNone/>
            </a:pPr>
            <a:r>
              <a:rPr lang="en-US" sz="1200" b="0" dirty="0" smtClean="0">
                <a:latin typeface="Courier New" pitchFamily="49" charset="0"/>
                <a:cs typeface="Courier New" pitchFamily="49" charset="0"/>
              </a:rPr>
              <a:t>         </a:t>
            </a:r>
          </a:p>
          <a:p>
            <a:pPr>
              <a:spcBef>
                <a:spcPts val="0"/>
              </a:spcBef>
              <a:buNone/>
            </a:pPr>
            <a:r>
              <a:rPr lang="en-US" sz="1200" b="0" i="1" dirty="0" smtClean="0">
                <a:solidFill>
                  <a:srgbClr val="00B050"/>
                </a:solidFill>
                <a:latin typeface="Courier New" pitchFamily="49" charset="0"/>
                <a:cs typeface="Courier New" pitchFamily="49" charset="0"/>
              </a:rPr>
              <a:t>// Create the </a:t>
            </a:r>
            <a:r>
              <a:rPr lang="en-US" sz="1200" b="0" i="1" dirty="0" err="1" smtClean="0">
                <a:solidFill>
                  <a:srgbClr val="00B050"/>
                </a:solidFill>
                <a:latin typeface="Courier New" pitchFamily="49" charset="0"/>
                <a:cs typeface="Courier New" pitchFamily="49" charset="0"/>
              </a:rPr>
              <a:t>zVariable</a:t>
            </a:r>
            <a:r>
              <a:rPr lang="en-US" sz="1200" b="0" i="1" dirty="0" smtClean="0">
                <a:solidFill>
                  <a:srgbClr val="00B050"/>
                </a:solidFill>
                <a:latin typeface="Courier New" pitchFamily="49" charset="0"/>
                <a:cs typeface="Courier New" pitchFamily="49" charset="0"/>
              </a:rPr>
              <a:t> in the CDF file</a:t>
            </a:r>
          </a:p>
          <a:p>
            <a:pPr>
              <a:spcBef>
                <a:spcPts val="0"/>
              </a:spcBef>
              <a:buNone/>
            </a:pPr>
            <a:r>
              <a:rPr lang="en-US" sz="1200" b="0" dirty="0" smtClean="0">
                <a:latin typeface="Courier New" pitchFamily="49" charset="0"/>
                <a:cs typeface="Courier New" pitchFamily="49" charset="0"/>
              </a:rPr>
              <a:t>status = </a:t>
            </a:r>
            <a:r>
              <a:rPr lang="en-US" sz="1200" dirty="0" err="1" smtClean="0">
                <a:latin typeface="Courier New" pitchFamily="49" charset="0"/>
                <a:cs typeface="Courier New" pitchFamily="49" charset="0"/>
              </a:rPr>
              <a:t>CDFcreatezVar</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cdfFile</a:t>
            </a:r>
            <a:r>
              <a:rPr lang="en-US" sz="1200" b="0" dirty="0" smtClean="0">
                <a:latin typeface="Courier New" pitchFamily="49" charset="0"/>
                <a:cs typeface="Courier New" pitchFamily="49" charset="0"/>
              </a:rPr>
              <a:t>, "Internal Engine Temperature", CDF_DOUBLE,</a:t>
            </a:r>
          </a:p>
          <a:p>
            <a:pPr>
              <a:spcBef>
                <a:spcPts val="0"/>
              </a:spcBef>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numElements</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numOfDimensions</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dimensionSizes</a:t>
            </a:r>
            <a:r>
              <a:rPr lang="en-US" sz="1200" b="0" dirty="0" smtClean="0">
                <a:latin typeface="Courier New" pitchFamily="49" charset="0"/>
                <a:cs typeface="Courier New" pitchFamily="49" charset="0"/>
              </a:rPr>
              <a:t>,</a:t>
            </a:r>
          </a:p>
          <a:p>
            <a:pPr>
              <a:spcBef>
                <a:spcPts val="0"/>
              </a:spcBef>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recordVariance</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dimensionVariances</a:t>
            </a:r>
            <a:r>
              <a:rPr lang="en-US" sz="1200" b="0" dirty="0" smtClean="0">
                <a:latin typeface="Courier New" pitchFamily="49" charset="0"/>
                <a:cs typeface="Courier New" pitchFamily="49" charset="0"/>
              </a:rPr>
              <a:t>, &amp;</a:t>
            </a:r>
            <a:r>
              <a:rPr lang="en-US" sz="1200" b="0" dirty="0" err="1" smtClean="0">
                <a:latin typeface="Courier New" pitchFamily="49" charset="0"/>
                <a:cs typeface="Courier New" pitchFamily="49" charset="0"/>
              </a:rPr>
              <a:t>zVariableId</a:t>
            </a:r>
            <a:r>
              <a:rPr lang="en-US" sz="1200" b="0" dirty="0" smtClean="0">
                <a:latin typeface="Courier New" pitchFamily="49" charset="0"/>
                <a:cs typeface="Courier New" pitchFamily="49" charset="0"/>
              </a:rPr>
              <a:t>);</a:t>
            </a:r>
            <a:endParaRPr lang="en-US" sz="1200" b="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Create </a:t>
            </a:r>
            <a:r>
              <a:rPr lang="en-US" dirty="0" err="1" smtClean="0"/>
              <a:t>zVariable</a:t>
            </a:r>
            <a:r>
              <a:rPr lang="en-US" dirty="0" smtClean="0"/>
              <a:t> 1 (C++)</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Adding data values to a </a:t>
            </a:r>
            <a:r>
              <a:rPr lang="en-US" dirty="0" err="1" smtClean="0"/>
              <a:t>zVariable</a:t>
            </a:r>
            <a:r>
              <a:rPr lang="en-US" dirty="0" smtClean="0"/>
              <a:t> can be done simply with the </a:t>
            </a:r>
            <a:r>
              <a:rPr lang="en-US" dirty="0" err="1" smtClean="0"/>
              <a:t>putRecord</a:t>
            </a:r>
            <a:r>
              <a:rPr lang="en-US" dirty="0" smtClean="0"/>
              <a:t> operation on a Variable object (in Java) or the </a:t>
            </a:r>
            <a:r>
              <a:rPr lang="en-US" dirty="0" err="1" smtClean="0"/>
              <a:t>CDFputzVarRecordData</a:t>
            </a:r>
            <a:r>
              <a:rPr lang="en-US" dirty="0" smtClean="0"/>
              <a:t> function (in C/C++).</a:t>
            </a:r>
          </a:p>
          <a:p>
            <a:r>
              <a:rPr lang="en-US" dirty="0" smtClean="0"/>
              <a:t>Put Record requires a record number (starting with index 0), and an input array object of the same size and type the </a:t>
            </a:r>
            <a:r>
              <a:rPr lang="en-US" dirty="0" err="1" smtClean="0"/>
              <a:t>zVariable</a:t>
            </a:r>
            <a:r>
              <a:rPr lang="en-US" dirty="0" smtClean="0"/>
              <a:t> was configured with at creation.</a:t>
            </a:r>
          </a:p>
        </p:txBody>
      </p:sp>
      <p:sp>
        <p:nvSpPr>
          <p:cNvPr id="3" name="Title 2"/>
          <p:cNvSpPr>
            <a:spLocks noGrp="1"/>
          </p:cNvSpPr>
          <p:nvPr>
            <p:ph type="title"/>
          </p:nvPr>
        </p:nvSpPr>
        <p:spPr/>
        <p:txBody>
          <a:bodyPr/>
          <a:lstStyle/>
          <a:p>
            <a:r>
              <a:rPr lang="en-US" dirty="0" smtClean="0"/>
              <a:t>Add Record of Data to a </a:t>
            </a:r>
            <a:r>
              <a:rPr lang="en-US" dirty="0" err="1" smtClean="0"/>
              <a:t>zVariable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Java Example:</a:t>
            </a:r>
          </a:p>
          <a:p>
            <a:pPr>
              <a:buNone/>
            </a:pPr>
            <a:r>
              <a:rPr lang="en-US" sz="1400" b="0" i="1" dirty="0" smtClean="0">
                <a:solidFill>
                  <a:srgbClr val="00B050"/>
                </a:solidFill>
                <a:latin typeface="Courier New" pitchFamily="49" charset="0"/>
                <a:cs typeface="Courier New" pitchFamily="49" charset="0"/>
              </a:rPr>
              <a:t>// create dataset same size as </a:t>
            </a:r>
            <a:r>
              <a:rPr lang="en-US" sz="1400" b="0" i="1" dirty="0" err="1" smtClean="0">
                <a:solidFill>
                  <a:srgbClr val="00B050"/>
                </a:solidFill>
                <a:latin typeface="Courier New" pitchFamily="49" charset="0"/>
                <a:cs typeface="Courier New" pitchFamily="49" charset="0"/>
              </a:rPr>
              <a:t>zVariable</a:t>
            </a:r>
            <a:r>
              <a:rPr lang="en-US" sz="1400" b="0" i="1" dirty="0" smtClean="0">
                <a:solidFill>
                  <a:srgbClr val="00B050"/>
                </a:solidFill>
                <a:latin typeface="Courier New" pitchFamily="49" charset="0"/>
                <a:cs typeface="Courier New" pitchFamily="49" charset="0"/>
              </a:rPr>
              <a:t> configuration at create time</a:t>
            </a:r>
            <a:r>
              <a:rPr lang="en-US" sz="1400" i="1" dirty="0" smtClean="0">
                <a:solidFill>
                  <a:srgbClr val="00B050"/>
                </a:solidFill>
                <a:latin typeface="Courier New" pitchFamily="49" charset="0"/>
                <a:cs typeface="Courier New" pitchFamily="49" charset="0"/>
              </a:rPr>
              <a:t> </a:t>
            </a:r>
          </a:p>
          <a:p>
            <a:pPr>
              <a:buNone/>
            </a:pPr>
            <a:r>
              <a:rPr lang="en-US" sz="1400" b="0" dirty="0" smtClean="0">
                <a:latin typeface="Courier New" pitchFamily="49" charset="0"/>
                <a:cs typeface="Courier New" pitchFamily="49" charset="0"/>
              </a:rPr>
              <a:t>double[] </a:t>
            </a:r>
            <a:r>
              <a:rPr lang="en-US" sz="1400" b="0" dirty="0" err="1" smtClean="0">
                <a:latin typeface="Courier New" pitchFamily="49" charset="0"/>
                <a:cs typeface="Courier New" pitchFamily="49" charset="0"/>
              </a:rPr>
              <a:t>dataArray</a:t>
            </a:r>
            <a:r>
              <a:rPr lang="en-US" sz="1400" b="0" dirty="0" smtClean="0">
                <a:latin typeface="Courier New" pitchFamily="49" charset="0"/>
                <a:cs typeface="Courier New" pitchFamily="49" charset="0"/>
              </a:rPr>
              <a:t> = new double[1024];  </a:t>
            </a:r>
          </a:p>
          <a:p>
            <a:pPr>
              <a:buNone/>
            </a:pPr>
            <a:r>
              <a:rPr lang="en-US" sz="1400" b="0" i="1" dirty="0" smtClean="0">
                <a:solidFill>
                  <a:srgbClr val="00B050"/>
                </a:solidFill>
                <a:latin typeface="Courier New" pitchFamily="49" charset="0"/>
                <a:cs typeface="Courier New" pitchFamily="49" charset="0"/>
              </a:rPr>
              <a:t>// write 1st record</a:t>
            </a:r>
          </a:p>
          <a:p>
            <a:pPr>
              <a:buNone/>
            </a:pPr>
            <a:r>
              <a:rPr lang="en-US" sz="1400" b="0" dirty="0" err="1" smtClean="0">
                <a:latin typeface="Courier New" pitchFamily="49" charset="0"/>
                <a:cs typeface="Courier New" pitchFamily="49" charset="0"/>
              </a:rPr>
              <a:t>dataArray</a:t>
            </a:r>
            <a:r>
              <a:rPr lang="en-US" sz="1400" b="0" dirty="0" smtClean="0">
                <a:latin typeface="Courier New" pitchFamily="49" charset="0"/>
                <a:cs typeface="Courier New" pitchFamily="49" charset="0"/>
              </a:rPr>
              <a:t> = </a:t>
            </a:r>
            <a:r>
              <a:rPr lang="en-US" sz="1400" b="0" i="1" dirty="0" smtClean="0">
                <a:solidFill>
                  <a:srgbClr val="00B050"/>
                </a:solidFill>
                <a:latin typeface="Courier New" pitchFamily="49" charset="0"/>
                <a:cs typeface="Courier New" pitchFamily="49" charset="0"/>
              </a:rPr>
              <a:t>//… generate 1024 values and store in this array</a:t>
            </a:r>
          </a:p>
          <a:p>
            <a:pPr>
              <a:buNone/>
            </a:pPr>
            <a:r>
              <a:rPr lang="en-US" sz="1400" b="0" dirty="0" err="1" smtClean="0">
                <a:latin typeface="Courier New" pitchFamily="49" charset="0"/>
                <a:cs typeface="Courier New" pitchFamily="49" charset="0"/>
              </a:rPr>
              <a:t>zVariable.</a:t>
            </a:r>
            <a:r>
              <a:rPr lang="en-US" sz="1400" dirty="0" err="1" smtClean="0">
                <a:latin typeface="Courier New" pitchFamily="49" charset="0"/>
                <a:cs typeface="Courier New" pitchFamily="49" charset="0"/>
              </a:rPr>
              <a:t>putRecord</a:t>
            </a:r>
            <a:r>
              <a:rPr lang="en-US" sz="1400" b="0" dirty="0" smtClean="0">
                <a:latin typeface="Courier New" pitchFamily="49" charset="0"/>
                <a:cs typeface="Courier New" pitchFamily="49" charset="0"/>
              </a:rPr>
              <a:t>(0, </a:t>
            </a:r>
            <a:r>
              <a:rPr lang="en-US" sz="1400" b="0" dirty="0" err="1" smtClean="0">
                <a:latin typeface="Courier New" pitchFamily="49" charset="0"/>
                <a:cs typeface="Courier New" pitchFamily="49" charset="0"/>
              </a:rPr>
              <a:t>dataArray</a:t>
            </a:r>
            <a:r>
              <a:rPr lang="en-US" sz="1400" b="0" dirty="0" smtClean="0">
                <a:latin typeface="Courier New" pitchFamily="49" charset="0"/>
                <a:cs typeface="Courier New" pitchFamily="49" charset="0"/>
              </a:rPr>
              <a:t>);</a:t>
            </a:r>
          </a:p>
          <a:p>
            <a:pPr>
              <a:buNone/>
            </a:pPr>
            <a:r>
              <a:rPr lang="en-US" sz="1400" b="0" dirty="0" smtClean="0">
                <a:latin typeface="Courier New" pitchFamily="49" charset="0"/>
                <a:cs typeface="Courier New" pitchFamily="49" charset="0"/>
              </a:rPr>
              <a:t>       </a:t>
            </a:r>
          </a:p>
          <a:p>
            <a:pPr>
              <a:buNone/>
            </a:pPr>
            <a:r>
              <a:rPr lang="en-US" sz="1400" b="0" dirty="0" smtClean="0">
                <a:latin typeface="Courier New" pitchFamily="49" charset="0"/>
                <a:cs typeface="Courier New" pitchFamily="49" charset="0"/>
              </a:rPr>
              <a:t>// write 2nd record</a:t>
            </a:r>
          </a:p>
          <a:p>
            <a:pPr>
              <a:buNone/>
            </a:pPr>
            <a:r>
              <a:rPr lang="en-US" sz="1400" b="0" dirty="0" err="1" smtClean="0">
                <a:latin typeface="Courier New" pitchFamily="49" charset="0"/>
                <a:cs typeface="Courier New" pitchFamily="49" charset="0"/>
              </a:rPr>
              <a:t>dataArray</a:t>
            </a:r>
            <a:r>
              <a:rPr lang="en-US" sz="1400" b="0" dirty="0" smtClean="0">
                <a:latin typeface="Courier New" pitchFamily="49" charset="0"/>
                <a:cs typeface="Courier New" pitchFamily="49" charset="0"/>
              </a:rPr>
              <a:t> = </a:t>
            </a:r>
            <a:r>
              <a:rPr lang="en-US" sz="1400" b="0" i="1" dirty="0" smtClean="0">
                <a:solidFill>
                  <a:srgbClr val="00B050"/>
                </a:solidFill>
                <a:latin typeface="Courier New" pitchFamily="49" charset="0"/>
                <a:cs typeface="Courier New" pitchFamily="49" charset="0"/>
              </a:rPr>
              <a:t>//… generate 1024 more values and store in this array</a:t>
            </a:r>
            <a:endParaRPr lang="en-US" sz="1400" b="0" dirty="0" smtClean="0">
              <a:solidFill>
                <a:srgbClr val="00B050"/>
              </a:solidFill>
              <a:latin typeface="Courier New" pitchFamily="49" charset="0"/>
              <a:cs typeface="Courier New" pitchFamily="49" charset="0"/>
            </a:endParaRPr>
          </a:p>
          <a:p>
            <a:pPr>
              <a:buNone/>
            </a:pPr>
            <a:r>
              <a:rPr lang="en-US" sz="1400" b="0" dirty="0" err="1" smtClean="0">
                <a:latin typeface="Courier New" pitchFamily="49" charset="0"/>
                <a:cs typeface="Courier New" pitchFamily="49" charset="0"/>
              </a:rPr>
              <a:t>zVariable.</a:t>
            </a:r>
            <a:r>
              <a:rPr lang="en-US" sz="1400" dirty="0" err="1" smtClean="0">
                <a:latin typeface="Courier New" pitchFamily="49" charset="0"/>
                <a:cs typeface="Courier New" pitchFamily="49" charset="0"/>
              </a:rPr>
              <a:t>putRecord</a:t>
            </a:r>
            <a:r>
              <a:rPr lang="en-US" sz="1400" b="0" dirty="0" smtClean="0">
                <a:latin typeface="Courier New" pitchFamily="49" charset="0"/>
                <a:cs typeface="Courier New" pitchFamily="49" charset="0"/>
              </a:rPr>
              <a:t>(1, </a:t>
            </a:r>
            <a:r>
              <a:rPr lang="en-US" sz="1400" b="0" dirty="0" err="1" smtClean="0">
                <a:latin typeface="Courier New" pitchFamily="49" charset="0"/>
                <a:cs typeface="Courier New" pitchFamily="49" charset="0"/>
              </a:rPr>
              <a:t>dataArray</a:t>
            </a:r>
            <a:r>
              <a:rPr lang="en-US" sz="1400" b="0" dirty="0" smtClean="0">
                <a:latin typeface="Courier New" pitchFamily="49" charset="0"/>
                <a:cs typeface="Courier New" pitchFamily="49" charset="0"/>
              </a:rPr>
              <a:t>);</a:t>
            </a:r>
          </a:p>
          <a:p>
            <a:pPr>
              <a:buNone/>
            </a:pPr>
            <a:endParaRPr lang="en-US" dirty="0"/>
          </a:p>
        </p:txBody>
      </p:sp>
      <p:sp>
        <p:nvSpPr>
          <p:cNvPr id="3" name="Title 2"/>
          <p:cNvSpPr>
            <a:spLocks noGrp="1"/>
          </p:cNvSpPr>
          <p:nvPr>
            <p:ph type="title"/>
          </p:nvPr>
        </p:nvSpPr>
        <p:spPr/>
        <p:txBody>
          <a:bodyPr/>
          <a:lstStyle/>
          <a:p>
            <a:r>
              <a:rPr lang="en-US" dirty="0" smtClean="0"/>
              <a:t>Add Records of Data to </a:t>
            </a:r>
            <a:r>
              <a:rPr lang="en-US" dirty="0" err="1" smtClean="0"/>
              <a:t>zVariable</a:t>
            </a:r>
            <a:r>
              <a:rPr lang="en-US" dirty="0" smtClean="0"/>
              <a:t> 1 (Java)</a:t>
            </a:r>
            <a:endParaRPr lang="en-US" dirty="0"/>
          </a:p>
        </p:txBody>
      </p:sp>
      <p:sp>
        <p:nvSpPr>
          <p:cNvPr id="4" name="TextBox 3"/>
          <p:cNvSpPr txBox="1"/>
          <p:nvPr/>
        </p:nvSpPr>
        <p:spPr>
          <a:xfrm>
            <a:off x="1517715" y="4873657"/>
            <a:ext cx="2799761" cy="738664"/>
          </a:xfrm>
          <a:prstGeom prst="rect">
            <a:avLst/>
          </a:prstGeom>
          <a:noFill/>
        </p:spPr>
        <p:txBody>
          <a:bodyPr wrap="square" rtlCol="0">
            <a:spAutoFit/>
          </a:bodyPr>
          <a:lstStyle/>
          <a:p>
            <a:r>
              <a:rPr lang="en-US" sz="1400" b="0" i="1" dirty="0" err="1" smtClean="0">
                <a:solidFill>
                  <a:srgbClr val="0070C0"/>
                </a:solidFill>
                <a:latin typeface="Calibri" pitchFamily="34" charset="0"/>
                <a:cs typeface="Calibri" pitchFamily="34" charset="0"/>
              </a:rPr>
              <a:t>zVariable</a:t>
            </a:r>
            <a:r>
              <a:rPr lang="en-US" sz="1400" b="0" i="1" dirty="0" smtClean="0">
                <a:solidFill>
                  <a:srgbClr val="0070C0"/>
                </a:solidFill>
                <a:latin typeface="Calibri" pitchFamily="34" charset="0"/>
                <a:cs typeface="Calibri" pitchFamily="34" charset="0"/>
              </a:rPr>
              <a:t> is the object returned from the earlier </a:t>
            </a:r>
            <a:r>
              <a:rPr lang="en-US" sz="1400" b="0" i="1" dirty="0" err="1" smtClean="0">
                <a:solidFill>
                  <a:srgbClr val="0070C0"/>
                </a:solidFill>
                <a:latin typeface="Calibri" pitchFamily="34" charset="0"/>
                <a:cs typeface="Calibri" pitchFamily="34" charset="0"/>
              </a:rPr>
              <a:t>Variable.create</a:t>
            </a:r>
            <a:r>
              <a:rPr lang="en-US" sz="1400" b="0" i="1" dirty="0" smtClean="0">
                <a:solidFill>
                  <a:srgbClr val="0070C0"/>
                </a:solidFill>
                <a:latin typeface="Calibri" pitchFamily="34" charset="0"/>
                <a:cs typeface="Calibri" pitchFamily="34" charset="0"/>
              </a:rPr>
              <a:t> operation </a:t>
            </a:r>
            <a:endParaRPr lang="en-US" sz="1400" b="0" i="1" dirty="0">
              <a:solidFill>
                <a:srgbClr val="0070C0"/>
              </a:solidFill>
              <a:latin typeface="Calibri" pitchFamily="34" charset="0"/>
              <a:cs typeface="Calibri" pitchFamily="34" charset="0"/>
            </a:endParaRPr>
          </a:p>
        </p:txBody>
      </p:sp>
      <p:cxnSp>
        <p:nvCxnSpPr>
          <p:cNvPr id="6" name="Straight Arrow Connector 5"/>
          <p:cNvCxnSpPr/>
          <p:nvPr/>
        </p:nvCxnSpPr>
        <p:spPr bwMode="auto">
          <a:xfrm flipH="1" flipV="1">
            <a:off x="1357460" y="4572000"/>
            <a:ext cx="367645" cy="348792"/>
          </a:xfrm>
          <a:prstGeom prst="straightConnector1">
            <a:avLst/>
          </a:prstGeom>
          <a:solidFill>
            <a:schemeClr val="accent1"/>
          </a:solidFill>
          <a:ln w="9525" cap="flat" cmpd="sng" algn="ctr">
            <a:solidFill>
              <a:srgbClr val="0070C0"/>
            </a:solidFill>
            <a:prstDash val="solid"/>
            <a:round/>
            <a:headEnd type="none" w="med" len="med"/>
            <a:tailEnd type="arrow"/>
          </a:ln>
          <a:effectLst/>
        </p:spPr>
      </p:cxnSp>
      <p:sp>
        <p:nvSpPr>
          <p:cNvPr id="7" name="TextBox 6"/>
          <p:cNvSpPr txBox="1"/>
          <p:nvPr/>
        </p:nvSpPr>
        <p:spPr>
          <a:xfrm>
            <a:off x="3678024" y="3621463"/>
            <a:ext cx="2799761" cy="261610"/>
          </a:xfrm>
          <a:prstGeom prst="rect">
            <a:avLst/>
          </a:prstGeom>
          <a:noFill/>
        </p:spPr>
        <p:txBody>
          <a:bodyPr wrap="square" rtlCol="0">
            <a:spAutoFit/>
          </a:bodyPr>
          <a:lstStyle/>
          <a:p>
            <a:r>
              <a:rPr lang="en-US" sz="1100" b="0" i="1" dirty="0" smtClean="0">
                <a:solidFill>
                  <a:srgbClr val="0070C0"/>
                </a:solidFill>
                <a:latin typeface="Calibri" pitchFamily="34" charset="0"/>
                <a:cs typeface="Calibri" pitchFamily="34" charset="0"/>
              </a:rPr>
              <a:t>Record Number</a:t>
            </a:r>
            <a:endParaRPr lang="en-US" sz="1100" b="0" i="1" dirty="0">
              <a:solidFill>
                <a:srgbClr val="0070C0"/>
              </a:solidFill>
              <a:latin typeface="Calibri" pitchFamily="34" charset="0"/>
              <a:cs typeface="Calibri" pitchFamily="34" charset="0"/>
            </a:endParaRPr>
          </a:p>
        </p:txBody>
      </p:sp>
      <p:cxnSp>
        <p:nvCxnSpPr>
          <p:cNvPr id="8" name="Straight Arrow Connector 7"/>
          <p:cNvCxnSpPr>
            <a:stCxn id="7" idx="1"/>
          </p:cNvCxnSpPr>
          <p:nvPr/>
        </p:nvCxnSpPr>
        <p:spPr bwMode="auto">
          <a:xfrm flipH="1" flipV="1">
            <a:off x="2733774" y="3553905"/>
            <a:ext cx="944250" cy="198363"/>
          </a:xfrm>
          <a:prstGeom prst="straightConnector1">
            <a:avLst/>
          </a:prstGeom>
          <a:solidFill>
            <a:schemeClr val="accent1"/>
          </a:solidFill>
          <a:ln w="9525" cap="flat" cmpd="sng" algn="ctr">
            <a:solidFill>
              <a:srgbClr val="0070C0"/>
            </a:solidFill>
            <a:prstDash val="solid"/>
            <a:round/>
            <a:headEnd type="none" w="med" len="med"/>
            <a:tailEnd type="arrow"/>
          </a:ln>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51808"/>
            <a:ext cx="8229600" cy="5222615"/>
          </a:xfrm>
        </p:spPr>
        <p:txBody>
          <a:bodyPr/>
          <a:lstStyle/>
          <a:p>
            <a:r>
              <a:rPr lang="en-US" dirty="0" smtClean="0"/>
              <a:t>This presentation will cover the basic steps necessary to create each portion of an ABCD file using the NASA CDF Library APIs</a:t>
            </a:r>
          </a:p>
          <a:p>
            <a:r>
              <a:rPr lang="en-US" dirty="0" smtClean="0"/>
              <a:t>Each step is presented for Java and C/C++</a:t>
            </a:r>
          </a:p>
          <a:p>
            <a:r>
              <a:rPr lang="en-US" dirty="0" smtClean="0"/>
              <a:t>The NASA CDF Version used to prepare the samples in this presentation is v3.2.4</a:t>
            </a:r>
          </a:p>
          <a:p>
            <a:r>
              <a:rPr lang="en-US" dirty="0" smtClean="0"/>
              <a:t>The Java code was developed in a single class with a main program as a </a:t>
            </a:r>
            <a:r>
              <a:rPr lang="en-US" dirty="0" err="1" smtClean="0"/>
              <a:t>jDeveloper</a:t>
            </a:r>
            <a:r>
              <a:rPr lang="en-US" dirty="0" smtClean="0"/>
              <a:t> simple application project.  A java program that interacts with the CDF library installed on a computer must include the cdfjava.jar in it’s project libraries.</a:t>
            </a:r>
          </a:p>
          <a:p>
            <a:r>
              <a:rPr lang="en-US" dirty="0" smtClean="0"/>
              <a:t>The C sample code was developed in Visual C++ Express project (unmanaged C++). A C-based program that interacts with the CDF library installed on a Windows-based computer must include the cdfdll.dll in its project settings.</a:t>
            </a:r>
          </a:p>
          <a:p>
            <a:endParaRPr lang="en-US" dirty="0" smtClean="0"/>
          </a:p>
          <a:p>
            <a:pPr>
              <a:buNone/>
            </a:pPr>
            <a:endParaRPr lang="en-US" dirty="0" smtClean="0"/>
          </a:p>
          <a:p>
            <a:pPr marL="742950" lvl="2" indent="-342900">
              <a:buNone/>
            </a:pPr>
            <a:endParaRPr lang="en-US" dirty="0" smtClean="0"/>
          </a:p>
          <a:p>
            <a:pPr lvl="1">
              <a:buNone/>
            </a:pPr>
            <a:endParaRPr lang="en-US" dirty="0" smtClean="0"/>
          </a:p>
          <a:p>
            <a:pPr lvl="1">
              <a:buNone/>
            </a:pPr>
            <a:endParaRPr lang="en-US" dirty="0" smtClean="0"/>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 Example</a:t>
            </a:r>
          </a:p>
          <a:p>
            <a:pPr>
              <a:buNone/>
            </a:pPr>
            <a:r>
              <a:rPr lang="en-US" sz="1400" b="0" i="1" dirty="0" smtClean="0">
                <a:solidFill>
                  <a:srgbClr val="00B050"/>
                </a:solidFill>
                <a:latin typeface="Courier New" pitchFamily="49" charset="0"/>
                <a:cs typeface="Courier New" pitchFamily="49" charset="0"/>
              </a:rPr>
              <a:t>// generate and put 1st record of data into the </a:t>
            </a:r>
            <a:r>
              <a:rPr lang="en-US" sz="1400" b="0" i="1" dirty="0" err="1" smtClean="0">
                <a:solidFill>
                  <a:srgbClr val="00B050"/>
                </a:solidFill>
                <a:latin typeface="Courier New" pitchFamily="49" charset="0"/>
                <a:cs typeface="Courier New" pitchFamily="49" charset="0"/>
              </a:rPr>
              <a:t>zvariable</a:t>
            </a:r>
            <a:endParaRPr lang="en-US" sz="1400" b="0" i="1" dirty="0" smtClean="0">
              <a:solidFill>
                <a:srgbClr val="00B050"/>
              </a:solidFill>
              <a:latin typeface="Courier New" pitchFamily="49" charset="0"/>
              <a:cs typeface="Courier New" pitchFamily="49" charset="0"/>
            </a:endParaRPr>
          </a:p>
          <a:p>
            <a:pPr>
              <a:buNone/>
            </a:pPr>
            <a:r>
              <a:rPr lang="en-US" sz="1400" b="0" dirty="0" smtClean="0">
                <a:latin typeface="Courier New" pitchFamily="49" charset="0"/>
                <a:cs typeface="Courier New" pitchFamily="49" charset="0"/>
              </a:rPr>
              <a:t>double *data = </a:t>
            </a:r>
            <a:r>
              <a:rPr lang="en-US" sz="1200" b="0" i="1" dirty="0" smtClean="0">
                <a:solidFill>
                  <a:srgbClr val="00B050"/>
                </a:solidFill>
                <a:latin typeface="Courier New" pitchFamily="49" charset="0"/>
                <a:cs typeface="Courier New" pitchFamily="49" charset="0"/>
              </a:rPr>
              <a:t>//… execute code to generate 1024 values</a:t>
            </a:r>
            <a:endParaRPr lang="en-US" sz="1400" b="0" i="1" dirty="0" smtClean="0">
              <a:solidFill>
                <a:srgbClr val="00B050"/>
              </a:solidFill>
              <a:latin typeface="Courier New" pitchFamily="49" charset="0"/>
              <a:cs typeface="Courier New" pitchFamily="49" charset="0"/>
            </a:endParaRPr>
          </a:p>
          <a:p>
            <a:pPr>
              <a:buNone/>
            </a:pPr>
            <a:r>
              <a:rPr lang="en-US" sz="1400" b="0" dirty="0" smtClean="0">
                <a:latin typeface="Courier New" pitchFamily="49" charset="0"/>
                <a:cs typeface="Courier New" pitchFamily="49" charset="0"/>
              </a:rPr>
              <a:t>status = </a:t>
            </a:r>
            <a:r>
              <a:rPr lang="en-US" sz="1400" dirty="0" err="1" smtClean="0">
                <a:latin typeface="Courier New" pitchFamily="49" charset="0"/>
                <a:cs typeface="Courier New" pitchFamily="49" charset="0"/>
              </a:rPr>
              <a:t>CDFputzVarRecordData</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zVariableId</a:t>
            </a:r>
            <a:r>
              <a:rPr lang="en-US" sz="1400" b="0" dirty="0" smtClean="0">
                <a:latin typeface="Courier New" pitchFamily="49" charset="0"/>
                <a:cs typeface="Courier New" pitchFamily="49" charset="0"/>
              </a:rPr>
              <a:t>, 0, data);</a:t>
            </a:r>
          </a:p>
          <a:p>
            <a:pPr>
              <a:buNone/>
            </a:pPr>
            <a:r>
              <a:rPr lang="en-US" sz="1400" b="0" dirty="0" err="1" smtClean="0">
                <a:latin typeface="Courier New" pitchFamily="49" charset="0"/>
                <a:cs typeface="Courier New" pitchFamily="49" charset="0"/>
              </a:rPr>
              <a:t>handleException</a:t>
            </a:r>
            <a:r>
              <a:rPr lang="en-US" sz="1400" b="0" dirty="0" smtClean="0">
                <a:latin typeface="Courier New" pitchFamily="49" charset="0"/>
                <a:cs typeface="Courier New" pitchFamily="49" charset="0"/>
              </a:rPr>
              <a:t>(status);</a:t>
            </a:r>
          </a:p>
          <a:p>
            <a:pPr>
              <a:buNone/>
            </a:pPr>
            <a:endParaRPr lang="en-US" sz="1400" b="0" dirty="0" smtClean="0">
              <a:latin typeface="Courier New" pitchFamily="49" charset="0"/>
              <a:cs typeface="Courier New" pitchFamily="49" charset="0"/>
            </a:endParaRPr>
          </a:p>
          <a:p>
            <a:pPr>
              <a:buNone/>
            </a:pPr>
            <a:r>
              <a:rPr lang="en-US" sz="1400" b="0" i="1" dirty="0" smtClean="0">
                <a:solidFill>
                  <a:srgbClr val="00B050"/>
                </a:solidFill>
                <a:latin typeface="Courier New" pitchFamily="49" charset="0"/>
                <a:cs typeface="Courier New" pitchFamily="49" charset="0"/>
              </a:rPr>
              <a:t>// put 2nd record of data into the </a:t>
            </a:r>
            <a:r>
              <a:rPr lang="en-US" sz="1400" b="0" i="1" dirty="0" err="1" smtClean="0">
                <a:solidFill>
                  <a:srgbClr val="00B050"/>
                </a:solidFill>
                <a:latin typeface="Courier New" pitchFamily="49" charset="0"/>
                <a:cs typeface="Courier New" pitchFamily="49" charset="0"/>
              </a:rPr>
              <a:t>zvariable</a:t>
            </a:r>
            <a:endParaRPr lang="en-US" sz="1400" b="0" i="1" dirty="0" smtClean="0">
              <a:solidFill>
                <a:srgbClr val="00B050"/>
              </a:solidFill>
              <a:latin typeface="Courier New" pitchFamily="49" charset="0"/>
              <a:cs typeface="Courier New" pitchFamily="49" charset="0"/>
            </a:endParaRPr>
          </a:p>
          <a:p>
            <a:pPr>
              <a:buNone/>
            </a:pPr>
            <a:r>
              <a:rPr lang="en-US" sz="1400" b="0" dirty="0" smtClean="0">
                <a:latin typeface="Courier New" pitchFamily="49" charset="0"/>
                <a:cs typeface="Courier New" pitchFamily="49" charset="0"/>
              </a:rPr>
              <a:t>data = </a:t>
            </a:r>
            <a:r>
              <a:rPr lang="en-US" sz="1200" b="0" i="1" dirty="0" smtClean="0">
                <a:solidFill>
                  <a:srgbClr val="00B050"/>
                </a:solidFill>
                <a:latin typeface="Courier New" pitchFamily="49" charset="0"/>
                <a:cs typeface="Courier New" pitchFamily="49" charset="0"/>
              </a:rPr>
              <a:t>//… execute code to generate another set of 1024 values</a:t>
            </a:r>
            <a:endParaRPr lang="en-US" sz="1400" b="0" dirty="0" smtClean="0">
              <a:latin typeface="Courier New" pitchFamily="49" charset="0"/>
              <a:cs typeface="Courier New" pitchFamily="49" charset="0"/>
            </a:endParaRPr>
          </a:p>
          <a:p>
            <a:pPr>
              <a:buNone/>
            </a:pPr>
            <a:r>
              <a:rPr lang="en-US" sz="1400" b="0" dirty="0" smtClean="0">
                <a:latin typeface="Courier New" pitchFamily="49" charset="0"/>
                <a:cs typeface="Courier New" pitchFamily="49" charset="0"/>
              </a:rPr>
              <a:t>status = </a:t>
            </a:r>
            <a:r>
              <a:rPr lang="en-US" sz="1400" dirty="0" err="1" smtClean="0">
                <a:latin typeface="Courier New" pitchFamily="49" charset="0"/>
                <a:cs typeface="Courier New" pitchFamily="49" charset="0"/>
              </a:rPr>
              <a:t>CDFputzVarRecordData</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zVariableId</a:t>
            </a:r>
            <a:r>
              <a:rPr lang="en-US" sz="1400" b="0" dirty="0" smtClean="0">
                <a:latin typeface="Courier New" pitchFamily="49" charset="0"/>
                <a:cs typeface="Courier New" pitchFamily="49" charset="0"/>
              </a:rPr>
              <a:t>, 1, data);</a:t>
            </a:r>
          </a:p>
          <a:p>
            <a:pPr>
              <a:buNone/>
            </a:pPr>
            <a:r>
              <a:rPr lang="en-US" sz="1400" b="0" dirty="0" err="1" smtClean="0">
                <a:latin typeface="Courier New" pitchFamily="49" charset="0"/>
                <a:cs typeface="Courier New" pitchFamily="49" charset="0"/>
              </a:rPr>
              <a:t>handleException</a:t>
            </a:r>
            <a:r>
              <a:rPr lang="en-US" sz="1400" b="0" dirty="0" smtClean="0">
                <a:latin typeface="Courier New" pitchFamily="49" charset="0"/>
                <a:cs typeface="Courier New" pitchFamily="49" charset="0"/>
              </a:rPr>
              <a:t>(status);</a:t>
            </a:r>
            <a:endParaRPr lang="en-US" sz="1400" b="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Add Records of Data to </a:t>
            </a:r>
            <a:r>
              <a:rPr lang="en-US" dirty="0" err="1" smtClean="0"/>
              <a:t>zVariable</a:t>
            </a:r>
            <a:r>
              <a:rPr lang="en-US" dirty="0" smtClean="0"/>
              <a:t> 1 (C++)</a:t>
            </a:r>
            <a:endParaRPr lang="en-US" dirty="0"/>
          </a:p>
        </p:txBody>
      </p:sp>
      <p:sp>
        <p:nvSpPr>
          <p:cNvPr id="4" name="TextBox 3"/>
          <p:cNvSpPr txBox="1"/>
          <p:nvPr/>
        </p:nvSpPr>
        <p:spPr>
          <a:xfrm>
            <a:off x="4147795" y="4204355"/>
            <a:ext cx="3525624" cy="461665"/>
          </a:xfrm>
          <a:prstGeom prst="rect">
            <a:avLst/>
          </a:prstGeom>
          <a:noFill/>
        </p:spPr>
        <p:txBody>
          <a:bodyPr wrap="square" rtlCol="0">
            <a:spAutoFit/>
          </a:bodyPr>
          <a:lstStyle/>
          <a:p>
            <a:r>
              <a:rPr lang="en-US" sz="1200" b="0" i="1" dirty="0" smtClean="0">
                <a:solidFill>
                  <a:srgbClr val="0070C0"/>
                </a:solidFill>
                <a:latin typeface="Calibri" pitchFamily="34" charset="0"/>
                <a:cs typeface="Calibri" pitchFamily="34" charset="0"/>
              </a:rPr>
              <a:t>File id      </a:t>
            </a:r>
            <a:r>
              <a:rPr lang="en-US" sz="1200" b="0" i="1" dirty="0" err="1" smtClean="0">
                <a:solidFill>
                  <a:srgbClr val="0070C0"/>
                </a:solidFill>
                <a:latin typeface="Calibri" pitchFamily="34" charset="0"/>
                <a:cs typeface="Calibri" pitchFamily="34" charset="0"/>
              </a:rPr>
              <a:t>ID</a:t>
            </a:r>
            <a:r>
              <a:rPr lang="en-US" sz="1200" b="0" i="1" dirty="0" smtClean="0">
                <a:solidFill>
                  <a:srgbClr val="0070C0"/>
                </a:solidFill>
                <a:latin typeface="Calibri" pitchFamily="34" charset="0"/>
                <a:cs typeface="Calibri" pitchFamily="34" charset="0"/>
              </a:rPr>
              <a:t> number of </a:t>
            </a:r>
            <a:r>
              <a:rPr lang="en-US" sz="1200" b="0" i="1" dirty="0" err="1" smtClean="0">
                <a:solidFill>
                  <a:srgbClr val="0070C0"/>
                </a:solidFill>
                <a:latin typeface="Calibri" pitchFamily="34" charset="0"/>
                <a:cs typeface="Calibri" pitchFamily="34" charset="0"/>
              </a:rPr>
              <a:t>zVariable</a:t>
            </a:r>
            <a:r>
              <a:rPr lang="en-US" sz="1200" b="0" i="1" dirty="0" smtClean="0">
                <a:solidFill>
                  <a:srgbClr val="0070C0"/>
                </a:solidFill>
                <a:latin typeface="Calibri" pitchFamily="34" charset="0"/>
                <a:cs typeface="Calibri" pitchFamily="34" charset="0"/>
              </a:rPr>
              <a:t>     Record Number</a:t>
            </a:r>
          </a:p>
          <a:p>
            <a:r>
              <a:rPr lang="en-US" sz="1200" b="0" i="1" dirty="0" smtClean="0">
                <a:solidFill>
                  <a:srgbClr val="0070C0"/>
                </a:solidFill>
                <a:latin typeface="Calibri" pitchFamily="34" charset="0"/>
                <a:cs typeface="Calibri" pitchFamily="34" charset="0"/>
              </a:rPr>
              <a:t>                created earlier</a:t>
            </a:r>
            <a:endParaRPr lang="en-US" sz="1200" b="0" i="1" dirty="0">
              <a:solidFill>
                <a:srgbClr val="0070C0"/>
              </a:solidFill>
              <a:latin typeface="Calibri" pitchFamily="34" charset="0"/>
              <a:cs typeface="Calibri" pitchFamily="34" charset="0"/>
            </a:endParaRPr>
          </a:p>
        </p:txBody>
      </p:sp>
      <p:cxnSp>
        <p:nvCxnSpPr>
          <p:cNvPr id="5" name="Straight Arrow Connector 4"/>
          <p:cNvCxnSpPr/>
          <p:nvPr/>
        </p:nvCxnSpPr>
        <p:spPr bwMode="auto">
          <a:xfrm flipH="1" flipV="1">
            <a:off x="4062954" y="3996966"/>
            <a:ext cx="169681" cy="179108"/>
          </a:xfrm>
          <a:prstGeom prst="straightConnector1">
            <a:avLst/>
          </a:prstGeom>
          <a:solidFill>
            <a:schemeClr val="accent1"/>
          </a:solidFill>
          <a:ln w="9525" cap="flat" cmpd="sng" algn="ctr">
            <a:solidFill>
              <a:srgbClr val="0070C0"/>
            </a:solidFill>
            <a:prstDash val="solid"/>
            <a:round/>
            <a:headEnd type="none" w="med" len="med"/>
            <a:tailEnd type="arrow"/>
          </a:ln>
          <a:effectLst/>
        </p:spPr>
      </p:cxnSp>
      <p:cxnSp>
        <p:nvCxnSpPr>
          <p:cNvPr id="8" name="Straight Arrow Connector 7"/>
          <p:cNvCxnSpPr/>
          <p:nvPr/>
        </p:nvCxnSpPr>
        <p:spPr bwMode="auto">
          <a:xfrm flipV="1">
            <a:off x="5326145" y="3978111"/>
            <a:ext cx="9426" cy="273379"/>
          </a:xfrm>
          <a:prstGeom prst="straightConnector1">
            <a:avLst/>
          </a:prstGeom>
          <a:solidFill>
            <a:schemeClr val="accent1"/>
          </a:solidFill>
          <a:ln w="9525" cap="flat" cmpd="sng" algn="ctr">
            <a:solidFill>
              <a:srgbClr val="0070C0"/>
            </a:solidFill>
            <a:prstDash val="solid"/>
            <a:round/>
            <a:headEnd type="none" w="med" len="med"/>
            <a:tailEnd type="arrow"/>
          </a:ln>
          <a:effectLst/>
        </p:spPr>
      </p:cxnSp>
      <p:cxnSp>
        <p:nvCxnSpPr>
          <p:cNvPr id="9" name="Straight Arrow Connector 8"/>
          <p:cNvCxnSpPr/>
          <p:nvPr/>
        </p:nvCxnSpPr>
        <p:spPr bwMode="auto">
          <a:xfrm flipH="1" flipV="1">
            <a:off x="6202837" y="3949831"/>
            <a:ext cx="284377" cy="274949"/>
          </a:xfrm>
          <a:prstGeom prst="straightConnector1">
            <a:avLst/>
          </a:prstGeom>
          <a:solidFill>
            <a:schemeClr val="accent1"/>
          </a:solidFill>
          <a:ln w="9525" cap="flat" cmpd="sng" algn="ctr">
            <a:solidFill>
              <a:srgbClr val="0070C0"/>
            </a:solidFill>
            <a:prstDash val="solid"/>
            <a:round/>
            <a:headEnd type="none" w="med" len="med"/>
            <a:tailEnd type="arrow"/>
          </a:ln>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Once the </a:t>
            </a:r>
            <a:r>
              <a:rPr lang="en-US" dirty="0" err="1" smtClean="0"/>
              <a:t>zVariable</a:t>
            </a:r>
            <a:r>
              <a:rPr lang="en-US" dirty="0" smtClean="0"/>
              <a:t> has been created, we can add entries to the Variable attribute metadata required for the </a:t>
            </a:r>
            <a:r>
              <a:rPr lang="en-US" dirty="0" err="1" smtClean="0"/>
              <a:t>zVariable</a:t>
            </a:r>
            <a:r>
              <a:rPr lang="en-US" dirty="0" smtClean="0"/>
              <a:t>.</a:t>
            </a:r>
          </a:p>
          <a:p>
            <a:r>
              <a:rPr lang="en-US" dirty="0" smtClean="0"/>
              <a:t>For this example,  we will add the LVL00 metadata that identifies the </a:t>
            </a:r>
            <a:r>
              <a:rPr lang="en-US" dirty="0" err="1" smtClean="0"/>
              <a:t>zVariable’s</a:t>
            </a:r>
            <a:r>
              <a:rPr lang="en-US" dirty="0" smtClean="0"/>
              <a:t> </a:t>
            </a:r>
            <a:r>
              <a:rPr lang="en-US" dirty="0" err="1" smtClean="0"/>
              <a:t>meas_location</a:t>
            </a:r>
            <a:r>
              <a:rPr lang="en-US" dirty="0" smtClean="0"/>
              <a:t> information</a:t>
            </a:r>
          </a:p>
          <a:p>
            <a:r>
              <a:rPr lang="en-US" dirty="0" smtClean="0"/>
              <a:t>Because a Variable attributes is created only once, we need to get the existing attribute, and add an entry to it for each </a:t>
            </a:r>
            <a:r>
              <a:rPr lang="en-US" dirty="0" err="1" smtClean="0"/>
              <a:t>zVariable</a:t>
            </a:r>
            <a:r>
              <a:rPr lang="en-US" dirty="0" smtClean="0"/>
              <a:t> stored in the ABCD file.</a:t>
            </a:r>
          </a:p>
          <a:p>
            <a:r>
              <a:rPr lang="en-US" dirty="0" smtClean="0"/>
              <a:t>In Java, the Variable Attribute is returned as an object. In C/C++, the variable attribute is returned as an Attribute ID number.</a:t>
            </a:r>
          </a:p>
          <a:p>
            <a:endParaRPr lang="en-US" dirty="0" smtClean="0"/>
          </a:p>
          <a:p>
            <a:pPr>
              <a:buNone/>
            </a:pPr>
            <a:endParaRPr lang="en-US" sz="1200" b="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Update Variable Attribute Metadata for </a:t>
            </a:r>
            <a:r>
              <a:rPr lang="en-US" dirty="0" err="1" smtClean="0"/>
              <a:t>zVariable</a:t>
            </a:r>
            <a:r>
              <a:rPr lang="en-US" dirty="0" smtClean="0"/>
              <a:t> 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Java Example:</a:t>
            </a:r>
          </a:p>
          <a:p>
            <a:pPr>
              <a:buNone/>
            </a:pPr>
            <a:endParaRPr lang="en-US" dirty="0" smtClean="0">
              <a:latin typeface="Courier New" pitchFamily="49" charset="0"/>
              <a:cs typeface="Courier New" pitchFamily="49" charset="0"/>
            </a:endParaRPr>
          </a:p>
          <a:p>
            <a:pPr>
              <a:buNone/>
            </a:pPr>
            <a:r>
              <a:rPr lang="en-US" sz="1400" b="0" dirty="0" smtClean="0">
                <a:latin typeface="Courier New" pitchFamily="49" charset="0"/>
                <a:cs typeface="Courier New" pitchFamily="49" charset="0"/>
              </a:rPr>
              <a:t>Attribute </a:t>
            </a: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a:t>
            </a:r>
            <a:r>
              <a:rPr lang="en-US" sz="1400" b="0" dirty="0" smtClean="0">
                <a:solidFill>
                  <a:srgbClr val="00B050"/>
                </a:solidFill>
                <a:latin typeface="Courier New" pitchFamily="49" charset="0"/>
                <a:cs typeface="Courier New" pitchFamily="49" charset="0"/>
              </a:rPr>
              <a:t>// </a:t>
            </a:r>
            <a:r>
              <a:rPr lang="en-US" sz="1400" b="0" dirty="0" err="1" smtClean="0">
                <a:solidFill>
                  <a:srgbClr val="00B050"/>
                </a:solidFill>
                <a:latin typeface="Courier New" pitchFamily="49" charset="0"/>
                <a:cs typeface="Courier New" pitchFamily="49" charset="0"/>
              </a:rPr>
              <a:t>cdf</a:t>
            </a:r>
            <a:r>
              <a:rPr lang="en-US" sz="1400" b="0" dirty="0" smtClean="0">
                <a:solidFill>
                  <a:srgbClr val="00B050"/>
                </a:solidFill>
                <a:latin typeface="Courier New" pitchFamily="49" charset="0"/>
                <a:cs typeface="Courier New" pitchFamily="49" charset="0"/>
              </a:rPr>
              <a:t> Attribute</a:t>
            </a:r>
          </a:p>
          <a:p>
            <a:pPr>
              <a:buNone/>
            </a:pPr>
            <a:endParaRPr lang="en-US" sz="1400" b="0" dirty="0" smtClean="0">
              <a:latin typeface="Courier New" pitchFamily="49" charset="0"/>
              <a:cs typeface="Courier New" pitchFamily="49" charset="0"/>
            </a:endParaRPr>
          </a:p>
          <a:p>
            <a:pPr>
              <a:buNone/>
            </a:pPr>
            <a:r>
              <a:rPr lang="en-US" sz="1400" b="0" i="1" dirty="0" smtClean="0">
                <a:solidFill>
                  <a:srgbClr val="00B050"/>
                </a:solidFill>
                <a:latin typeface="Courier New" pitchFamily="49" charset="0"/>
                <a:cs typeface="Courier New" pitchFamily="49" charset="0"/>
              </a:rPr>
              <a:t>// Add value to first attribute </a:t>
            </a:r>
          </a:p>
          <a:p>
            <a:pPr>
              <a:buNone/>
            </a:pP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 </a:t>
            </a:r>
            <a:r>
              <a:rPr lang="en-US" sz="1400" b="0" dirty="0" err="1" smtClean="0">
                <a:latin typeface="Courier New" pitchFamily="49" charset="0"/>
                <a:cs typeface="Courier New" pitchFamily="49" charset="0"/>
              </a:rPr>
              <a:t>cdfFile.</a:t>
            </a:r>
            <a:r>
              <a:rPr lang="en-US" sz="1400" dirty="0" err="1" smtClean="0">
                <a:latin typeface="Courier New" pitchFamily="49" charset="0"/>
                <a:cs typeface="Courier New" pitchFamily="49" charset="0"/>
              </a:rPr>
              <a:t>getAttribute</a:t>
            </a:r>
            <a:r>
              <a:rPr lang="en-US" sz="1400" b="0" dirty="0" smtClean="0">
                <a:latin typeface="Courier New" pitchFamily="49" charset="0"/>
                <a:cs typeface="Courier New" pitchFamily="49" charset="0"/>
              </a:rPr>
              <a:t>("LVL00.SENS.Meas_Location.meas_loc_site");</a:t>
            </a:r>
          </a:p>
          <a:p>
            <a:pPr>
              <a:buNone/>
            </a:pPr>
            <a:r>
              <a:rPr lang="en-US" sz="1400" dirty="0" err="1" smtClean="0">
                <a:latin typeface="Courier New" pitchFamily="49" charset="0"/>
                <a:cs typeface="Courier New" pitchFamily="49" charset="0"/>
              </a:rPr>
              <a:t>Entry.create</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zVariable.getID</a:t>
            </a:r>
            <a:r>
              <a:rPr lang="en-US" sz="1400" b="0" dirty="0" smtClean="0">
                <a:latin typeface="Courier New" pitchFamily="49" charset="0"/>
                <a:cs typeface="Courier New" pitchFamily="49" charset="0"/>
              </a:rPr>
              <a:t>(), CDF.CDF_CHAR, "</a:t>
            </a:r>
            <a:r>
              <a:rPr lang="en-US" sz="1400" b="0" dirty="0" smtClean="0">
                <a:solidFill>
                  <a:srgbClr val="7030A0"/>
                </a:solidFill>
                <a:latin typeface="Courier New" pitchFamily="49" charset="0"/>
                <a:cs typeface="Courier New" pitchFamily="49" charset="0"/>
              </a:rPr>
              <a:t>0000041D00001C99</a:t>
            </a:r>
            <a:r>
              <a:rPr lang="en-US" sz="1400" b="0" dirty="0" smtClean="0">
                <a:latin typeface="Courier New" pitchFamily="49" charset="0"/>
                <a:cs typeface="Courier New" pitchFamily="49" charset="0"/>
              </a:rPr>
              <a:t>");</a:t>
            </a:r>
          </a:p>
          <a:p>
            <a:pPr>
              <a:buNone/>
            </a:pPr>
            <a:endParaRPr lang="en-US" sz="1400" b="0" dirty="0" smtClean="0">
              <a:latin typeface="Courier New" pitchFamily="49" charset="0"/>
              <a:cs typeface="Courier New" pitchFamily="49" charset="0"/>
            </a:endParaRPr>
          </a:p>
          <a:p>
            <a:pPr>
              <a:buNone/>
            </a:pPr>
            <a:endParaRPr lang="en-US" sz="1400" b="0" dirty="0" smtClean="0">
              <a:latin typeface="Courier New" pitchFamily="49" charset="0"/>
              <a:cs typeface="Courier New" pitchFamily="49" charset="0"/>
            </a:endParaRPr>
          </a:p>
          <a:p>
            <a:pPr>
              <a:buNone/>
            </a:pPr>
            <a:r>
              <a:rPr lang="en-US" sz="1400" b="0" i="1" dirty="0" smtClean="0">
                <a:solidFill>
                  <a:srgbClr val="00B050"/>
                </a:solidFill>
                <a:latin typeface="Courier New" pitchFamily="49" charset="0"/>
                <a:cs typeface="Courier New" pitchFamily="49" charset="0"/>
              </a:rPr>
              <a:t>// Add value to next attribute </a:t>
            </a:r>
            <a:endParaRPr lang="en-US" sz="1400" b="0" dirty="0" smtClean="0">
              <a:latin typeface="Courier New" pitchFamily="49" charset="0"/>
              <a:cs typeface="Courier New" pitchFamily="49" charset="0"/>
            </a:endParaRPr>
          </a:p>
          <a:p>
            <a:pPr>
              <a:buNone/>
            </a:pP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cdfFile.getAttribute</a:t>
            </a:r>
            <a:r>
              <a:rPr lang="en-US" sz="1400" b="0" dirty="0" smtClean="0">
                <a:latin typeface="Courier New" pitchFamily="49" charset="0"/>
                <a:cs typeface="Courier New" pitchFamily="49" charset="0"/>
              </a:rPr>
              <a:t>("LVL00.SENS.Meas_Location.meas_loc_id");</a:t>
            </a:r>
          </a:p>
          <a:p>
            <a:pPr>
              <a:buNone/>
            </a:pPr>
            <a:r>
              <a:rPr lang="en-US" sz="1400" dirty="0" err="1" smtClean="0">
                <a:latin typeface="Courier New" pitchFamily="49" charset="0"/>
                <a:cs typeface="Courier New" pitchFamily="49" charset="0"/>
              </a:rPr>
              <a:t>Entry.create</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zVariable.getID</a:t>
            </a:r>
            <a:r>
              <a:rPr lang="en-US" sz="1400" b="0" dirty="0" smtClean="0">
                <a:latin typeface="Courier New" pitchFamily="49" charset="0"/>
                <a:cs typeface="Courier New" pitchFamily="49" charset="0"/>
              </a:rPr>
              <a:t>(), CDF.CDF_UINT4, new Integer(</a:t>
            </a:r>
            <a:r>
              <a:rPr lang="en-US" sz="1400" b="0" dirty="0" smtClean="0">
                <a:solidFill>
                  <a:srgbClr val="7030A0"/>
                </a:solidFill>
                <a:latin typeface="Courier New" pitchFamily="49" charset="0"/>
                <a:cs typeface="Courier New" pitchFamily="49" charset="0"/>
              </a:rPr>
              <a:t>101</a:t>
            </a:r>
            <a:r>
              <a:rPr lang="en-US" sz="1400" b="0" dirty="0" smtClean="0">
                <a:latin typeface="Courier New" pitchFamily="49" charset="0"/>
                <a:cs typeface="Courier New" pitchFamily="49" charset="0"/>
              </a:rPr>
              <a:t>));</a:t>
            </a:r>
          </a:p>
          <a:p>
            <a:endParaRPr lang="en-US" dirty="0"/>
          </a:p>
        </p:txBody>
      </p:sp>
      <p:sp>
        <p:nvSpPr>
          <p:cNvPr id="3" name="Title 2"/>
          <p:cNvSpPr>
            <a:spLocks noGrp="1"/>
          </p:cNvSpPr>
          <p:nvPr>
            <p:ph type="title"/>
          </p:nvPr>
        </p:nvSpPr>
        <p:spPr/>
        <p:txBody>
          <a:bodyPr/>
          <a:lstStyle/>
          <a:p>
            <a:r>
              <a:rPr lang="en-US" dirty="0" smtClean="0"/>
              <a:t>Update Variable Attribute Metadata for </a:t>
            </a:r>
            <a:r>
              <a:rPr lang="en-US" dirty="0" err="1" smtClean="0"/>
              <a:t>zVariable</a:t>
            </a:r>
            <a:r>
              <a:rPr lang="en-US" dirty="0" smtClean="0"/>
              <a:t> 1 (Java)</a:t>
            </a:r>
            <a:endParaRPr lang="en-US" dirty="0"/>
          </a:p>
        </p:txBody>
      </p:sp>
      <p:sp>
        <p:nvSpPr>
          <p:cNvPr id="4" name="TextBox 3"/>
          <p:cNvSpPr txBox="1"/>
          <p:nvPr/>
        </p:nvSpPr>
        <p:spPr>
          <a:xfrm>
            <a:off x="7032397" y="5081047"/>
            <a:ext cx="1791092" cy="890055"/>
          </a:xfrm>
          <a:prstGeom prst="rect">
            <a:avLst/>
          </a:prstGeom>
          <a:noFill/>
        </p:spPr>
        <p:txBody>
          <a:bodyPr wrap="square" rtlCol="0">
            <a:spAutoFit/>
          </a:bodyPr>
          <a:lstStyle/>
          <a:p>
            <a:r>
              <a:rPr lang="en-US" sz="1000" b="0" i="1" dirty="0" smtClean="0">
                <a:solidFill>
                  <a:srgbClr val="7030A0"/>
                </a:solidFill>
              </a:rPr>
              <a:t>These are example</a:t>
            </a:r>
          </a:p>
          <a:p>
            <a:r>
              <a:rPr lang="en-US" sz="1000" b="0" i="1" dirty="0" smtClean="0">
                <a:solidFill>
                  <a:srgbClr val="7030A0"/>
                </a:solidFill>
              </a:rPr>
              <a:t>MIMOSA metadata that identify the measurement location stored in this </a:t>
            </a:r>
            <a:r>
              <a:rPr lang="en-US" sz="1000" b="0" i="1" dirty="0" err="1" smtClean="0">
                <a:solidFill>
                  <a:srgbClr val="7030A0"/>
                </a:solidFill>
              </a:rPr>
              <a:t>zVariable</a:t>
            </a:r>
            <a:endParaRPr lang="en-US" sz="1000" b="0" i="1" dirty="0">
              <a:solidFill>
                <a:srgbClr val="7030A0"/>
              </a:solidFill>
            </a:endParaRPr>
          </a:p>
        </p:txBody>
      </p:sp>
      <p:cxnSp>
        <p:nvCxnSpPr>
          <p:cNvPr id="5" name="Straight Arrow Connector 4"/>
          <p:cNvCxnSpPr>
            <a:stCxn id="4" idx="0"/>
          </p:cNvCxnSpPr>
          <p:nvPr/>
        </p:nvCxnSpPr>
        <p:spPr bwMode="auto">
          <a:xfrm flipV="1">
            <a:off x="7927943" y="3535053"/>
            <a:ext cx="9427" cy="1545994"/>
          </a:xfrm>
          <a:prstGeom prst="straightConnector1">
            <a:avLst/>
          </a:prstGeom>
          <a:solidFill>
            <a:schemeClr val="accent1"/>
          </a:solidFill>
          <a:ln w="9525" cap="flat" cmpd="sng" algn="ctr">
            <a:solidFill>
              <a:srgbClr val="7030A0"/>
            </a:solidFill>
            <a:prstDash val="solid"/>
            <a:round/>
            <a:headEnd type="none" w="med" len="med"/>
            <a:tailEnd type="arrow"/>
          </a:ln>
          <a:effectLst/>
        </p:spPr>
      </p:cxnSp>
      <p:cxnSp>
        <p:nvCxnSpPr>
          <p:cNvPr id="6" name="Straight Arrow Connector 5"/>
          <p:cNvCxnSpPr/>
          <p:nvPr/>
        </p:nvCxnSpPr>
        <p:spPr bwMode="auto">
          <a:xfrm flipH="1" flipV="1">
            <a:off x="7616858" y="4807670"/>
            <a:ext cx="84841" cy="301658"/>
          </a:xfrm>
          <a:prstGeom prst="straightConnector1">
            <a:avLst/>
          </a:prstGeom>
          <a:solidFill>
            <a:schemeClr val="accent1"/>
          </a:solidFill>
          <a:ln w="9525" cap="flat" cmpd="sng" algn="ctr">
            <a:solidFill>
              <a:srgbClr val="7030A0"/>
            </a:solidFill>
            <a:prstDash val="solid"/>
            <a:round/>
            <a:headEnd type="none" w="med" len="med"/>
            <a:tailEnd type="arrow"/>
          </a:ln>
          <a:effectLst/>
        </p:spPr>
      </p:cxnSp>
      <p:sp>
        <p:nvSpPr>
          <p:cNvPr id="7" name="TextBox 6"/>
          <p:cNvSpPr txBox="1"/>
          <p:nvPr/>
        </p:nvSpPr>
        <p:spPr>
          <a:xfrm>
            <a:off x="4751109" y="3610466"/>
            <a:ext cx="1687398" cy="400110"/>
          </a:xfrm>
          <a:prstGeom prst="rect">
            <a:avLst/>
          </a:prstGeom>
          <a:noFill/>
        </p:spPr>
        <p:txBody>
          <a:bodyPr wrap="square" rtlCol="0">
            <a:spAutoFit/>
          </a:bodyPr>
          <a:lstStyle/>
          <a:p>
            <a:r>
              <a:rPr lang="en-US" sz="1000" b="0" i="1" dirty="0" smtClean="0">
                <a:solidFill>
                  <a:srgbClr val="0070C0"/>
                </a:solidFill>
              </a:rPr>
              <a:t>Use the </a:t>
            </a:r>
            <a:r>
              <a:rPr lang="en-US" sz="1000" b="0" i="1" dirty="0" err="1" smtClean="0">
                <a:solidFill>
                  <a:srgbClr val="0070C0"/>
                </a:solidFill>
              </a:rPr>
              <a:t>zVariable</a:t>
            </a:r>
            <a:r>
              <a:rPr lang="en-US" sz="1000" b="0" i="1" dirty="0" smtClean="0">
                <a:solidFill>
                  <a:srgbClr val="0070C0"/>
                </a:solidFill>
              </a:rPr>
              <a:t> object from the create step</a:t>
            </a:r>
            <a:endParaRPr lang="en-US" sz="1000" b="0" i="1" dirty="0">
              <a:solidFill>
                <a:srgbClr val="0070C0"/>
              </a:solidFill>
            </a:endParaRPr>
          </a:p>
        </p:txBody>
      </p:sp>
      <p:cxnSp>
        <p:nvCxnSpPr>
          <p:cNvPr id="8" name="Straight Arrow Connector 7"/>
          <p:cNvCxnSpPr>
            <a:stCxn id="7" idx="1"/>
          </p:cNvCxnSpPr>
          <p:nvPr/>
        </p:nvCxnSpPr>
        <p:spPr bwMode="auto">
          <a:xfrm flipH="1" flipV="1">
            <a:off x="3817857" y="3563332"/>
            <a:ext cx="933252" cy="247189"/>
          </a:xfrm>
          <a:prstGeom prst="straightConnector1">
            <a:avLst/>
          </a:prstGeom>
          <a:solidFill>
            <a:schemeClr val="accent1"/>
          </a:solidFill>
          <a:ln w="9525" cap="flat" cmpd="sng" algn="ctr">
            <a:solidFill>
              <a:srgbClr val="0070C0"/>
            </a:solidFill>
            <a:prstDash val="solid"/>
            <a:round/>
            <a:headEnd type="none" w="med" len="med"/>
            <a:tailEnd type="arrow"/>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231" y="1600200"/>
            <a:ext cx="8502977" cy="4525963"/>
          </a:xfrm>
        </p:spPr>
        <p:txBody>
          <a:bodyPr/>
          <a:lstStyle/>
          <a:p>
            <a:r>
              <a:rPr lang="en-US" dirty="0" smtClean="0"/>
              <a:t>C++ Example</a:t>
            </a:r>
          </a:p>
          <a:p>
            <a:pPr>
              <a:buNone/>
            </a:pPr>
            <a:endParaRPr lang="en-US" sz="1400" dirty="0" smtClean="0">
              <a:latin typeface="Courier New" pitchFamily="49" charset="0"/>
              <a:cs typeface="Courier New" pitchFamily="49" charset="0"/>
            </a:endParaRPr>
          </a:p>
          <a:p>
            <a:pPr>
              <a:buNone/>
            </a:pPr>
            <a:r>
              <a:rPr lang="en-US" sz="1400" b="0" i="1" dirty="0" smtClean="0">
                <a:solidFill>
                  <a:srgbClr val="00B050"/>
                </a:solidFill>
                <a:latin typeface="Courier New" pitchFamily="49" charset="0"/>
                <a:cs typeface="Courier New" pitchFamily="49" charset="0"/>
              </a:rPr>
              <a:t>// Add value to first attribute </a:t>
            </a:r>
            <a:endParaRPr lang="en-US" sz="1400" dirty="0" smtClean="0">
              <a:latin typeface="Courier New" pitchFamily="49" charset="0"/>
              <a:cs typeface="Courier New" pitchFamily="49" charset="0"/>
            </a:endParaRPr>
          </a:p>
          <a:p>
            <a:pPr>
              <a:buNone/>
            </a:pPr>
            <a:r>
              <a:rPr lang="en-US" sz="1400" b="0" dirty="0" err="1" smtClean="0">
                <a:latin typeface="Courier New" pitchFamily="49" charset="0"/>
                <a:cs typeface="Courier New" pitchFamily="49" charset="0"/>
              </a:rPr>
              <a:t>attributeId</a:t>
            </a:r>
            <a:r>
              <a:rPr lang="en-US" sz="1400" b="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CDFgetAttrNum</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LVL00.SENS.Meas_Location.meas_loc_site");</a:t>
            </a:r>
          </a:p>
          <a:p>
            <a:pPr>
              <a:buNone/>
            </a:pPr>
            <a:r>
              <a:rPr lang="en-US" sz="1400" b="0" dirty="0" smtClean="0">
                <a:latin typeface="Courier New" pitchFamily="49" charset="0"/>
                <a:cs typeface="Courier New" pitchFamily="49" charset="0"/>
              </a:rPr>
              <a:t>char *</a:t>
            </a:r>
            <a:r>
              <a:rPr lang="en-US" sz="1400" b="0" dirty="0" err="1" smtClean="0">
                <a:latin typeface="Courier New" pitchFamily="49" charset="0"/>
                <a:cs typeface="Courier New" pitchFamily="49" charset="0"/>
              </a:rPr>
              <a:t>meas_loc_site</a:t>
            </a:r>
            <a:r>
              <a:rPr lang="en-US" sz="1400" b="0" dirty="0" smtClean="0">
                <a:latin typeface="Courier New" pitchFamily="49" charset="0"/>
                <a:cs typeface="Courier New" pitchFamily="49" charset="0"/>
              </a:rPr>
              <a:t> = "0000041D00001C99";</a:t>
            </a:r>
          </a:p>
          <a:p>
            <a:pPr>
              <a:buNone/>
            </a:pPr>
            <a:r>
              <a:rPr lang="en-US" sz="1400" b="0" dirty="0" smtClean="0">
                <a:latin typeface="Courier New" pitchFamily="49" charset="0"/>
                <a:cs typeface="Courier New" pitchFamily="49" charset="0"/>
              </a:rPr>
              <a:t>status = </a:t>
            </a:r>
            <a:r>
              <a:rPr lang="en-US" sz="1400" dirty="0" err="1" smtClean="0">
                <a:latin typeface="Courier New" pitchFamily="49" charset="0"/>
                <a:cs typeface="Courier New" pitchFamily="49" charset="0"/>
              </a:rPr>
              <a:t>CDFputAttrzEntry</a:t>
            </a:r>
            <a:r>
              <a:rPr lang="en-US" sz="1400" dirty="0" smtClean="0">
                <a:latin typeface="Courier New" pitchFamily="49" charset="0"/>
                <a:cs typeface="Courier New" pitchFamily="49" charset="0"/>
              </a:rPr>
              <a:t> </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attributeId</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zVariableId</a:t>
            </a:r>
            <a:r>
              <a:rPr lang="en-US" sz="1400" b="0" dirty="0" smtClean="0">
                <a:latin typeface="Courier New" pitchFamily="49" charset="0"/>
                <a:cs typeface="Courier New" pitchFamily="49" charset="0"/>
              </a:rPr>
              <a:t>, CDF_CHAR,</a:t>
            </a:r>
          </a:p>
          <a:p>
            <a:pPr>
              <a:buNone/>
            </a:pP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strlen</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meas_loc_site</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meas_loc_site</a:t>
            </a:r>
            <a:r>
              <a:rPr lang="en-US" sz="1400" b="0" dirty="0" smtClean="0">
                <a:latin typeface="Courier New" pitchFamily="49" charset="0"/>
                <a:cs typeface="Courier New" pitchFamily="49" charset="0"/>
              </a:rPr>
              <a:t>);</a:t>
            </a:r>
          </a:p>
          <a:p>
            <a:pPr>
              <a:buNone/>
            </a:pPr>
            <a:endParaRPr lang="en-US" sz="1400" b="0" dirty="0" smtClean="0">
              <a:latin typeface="Courier New" pitchFamily="49" charset="0"/>
              <a:cs typeface="Courier New" pitchFamily="49" charset="0"/>
            </a:endParaRPr>
          </a:p>
          <a:p>
            <a:pPr>
              <a:buNone/>
            </a:pPr>
            <a:r>
              <a:rPr lang="en-US" sz="1400" b="0" i="1" dirty="0" smtClean="0">
                <a:solidFill>
                  <a:srgbClr val="00B050"/>
                </a:solidFill>
                <a:latin typeface="Courier New" pitchFamily="49" charset="0"/>
                <a:cs typeface="Courier New" pitchFamily="49" charset="0"/>
              </a:rPr>
              <a:t>// Add value to second attribute </a:t>
            </a:r>
            <a:endParaRPr lang="en-US" sz="1400" b="0" dirty="0" smtClean="0">
              <a:latin typeface="Courier New" pitchFamily="49" charset="0"/>
              <a:cs typeface="Courier New" pitchFamily="49" charset="0"/>
            </a:endParaRPr>
          </a:p>
          <a:p>
            <a:pPr>
              <a:buNone/>
            </a:pPr>
            <a:r>
              <a:rPr lang="en-US" sz="1400" b="0" dirty="0" err="1" smtClean="0">
                <a:latin typeface="Courier New" pitchFamily="49" charset="0"/>
                <a:cs typeface="Courier New" pitchFamily="49" charset="0"/>
              </a:rPr>
              <a:t>attributeId</a:t>
            </a:r>
            <a:r>
              <a:rPr lang="en-US" sz="1400" b="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CDFgetAttrNum</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"LVL00.SENS.Meas_Location.meas_loc_id");</a:t>
            </a:r>
          </a:p>
          <a:p>
            <a:pPr>
              <a:buNone/>
            </a:pPr>
            <a:r>
              <a:rPr lang="en-US" sz="1400" b="0" dirty="0" smtClean="0">
                <a:latin typeface="Courier New" pitchFamily="49" charset="0"/>
                <a:cs typeface="Courier New" pitchFamily="49" charset="0"/>
              </a:rPr>
              <a:t>unsigned </a:t>
            </a:r>
            <a:r>
              <a:rPr lang="en-US" sz="1400" b="0" dirty="0" err="1" smtClean="0">
                <a:latin typeface="Courier New" pitchFamily="49" charset="0"/>
                <a:cs typeface="Courier New" pitchFamily="49" charset="0"/>
              </a:rPr>
              <a:t>int</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meas_loc_id</a:t>
            </a:r>
            <a:r>
              <a:rPr lang="en-US" sz="1400" b="0" dirty="0" smtClean="0">
                <a:latin typeface="Courier New" pitchFamily="49" charset="0"/>
                <a:cs typeface="Courier New" pitchFamily="49" charset="0"/>
              </a:rPr>
              <a:t> = 101;  // attribute value</a:t>
            </a:r>
          </a:p>
          <a:p>
            <a:pPr>
              <a:buNone/>
            </a:pPr>
            <a:r>
              <a:rPr lang="en-US" sz="1400" b="0" dirty="0" smtClean="0">
                <a:latin typeface="Courier New" pitchFamily="49" charset="0"/>
                <a:cs typeface="Courier New" pitchFamily="49" charset="0"/>
              </a:rPr>
              <a:t>status = </a:t>
            </a:r>
            <a:r>
              <a:rPr lang="en-US" sz="1400" dirty="0" err="1" smtClean="0">
                <a:latin typeface="Courier New" pitchFamily="49" charset="0"/>
                <a:cs typeface="Courier New" pitchFamily="49" charset="0"/>
              </a:rPr>
              <a:t>CDFputAttrzEntry</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attributeId</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zVariableId</a:t>
            </a:r>
            <a:r>
              <a:rPr lang="en-US" sz="1400" b="0" dirty="0" smtClean="0">
                <a:latin typeface="Courier New" pitchFamily="49" charset="0"/>
                <a:cs typeface="Courier New" pitchFamily="49" charset="0"/>
              </a:rPr>
              <a:t>, CDF_UINT4, 1,</a:t>
            </a:r>
          </a:p>
          <a:p>
            <a:pPr>
              <a:buNone/>
            </a:pPr>
            <a:r>
              <a:rPr lang="en-US" sz="1400" b="0" dirty="0" smtClean="0">
                <a:latin typeface="Courier New" pitchFamily="49" charset="0"/>
                <a:cs typeface="Courier New" pitchFamily="49" charset="0"/>
              </a:rPr>
              <a:t>                          &amp;</a:t>
            </a:r>
            <a:r>
              <a:rPr lang="en-US" sz="1400" b="0" dirty="0" err="1" smtClean="0">
                <a:latin typeface="Courier New" pitchFamily="49" charset="0"/>
                <a:cs typeface="Courier New" pitchFamily="49" charset="0"/>
              </a:rPr>
              <a:t>meas_loc_id</a:t>
            </a:r>
            <a:r>
              <a:rPr lang="en-US" sz="1400" b="0" dirty="0" smtClean="0">
                <a:latin typeface="Courier New" pitchFamily="49" charset="0"/>
                <a:cs typeface="Courier New" pitchFamily="49" charset="0"/>
              </a:rPr>
              <a:t>);</a:t>
            </a:r>
          </a:p>
          <a:p>
            <a:pPr>
              <a:buNone/>
            </a:pPr>
            <a:r>
              <a:rPr lang="en-US" sz="1400" b="0" dirty="0" smtClean="0">
                <a:latin typeface="Courier New" pitchFamily="49" charset="0"/>
                <a:cs typeface="Courier New" pitchFamily="49" charset="0"/>
              </a:rPr>
              <a:t>	</a:t>
            </a:r>
            <a:endParaRPr lang="en-US" sz="1400" b="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Update Variable Attribute Metadata for </a:t>
            </a:r>
            <a:r>
              <a:rPr lang="en-US" dirty="0" err="1" smtClean="0"/>
              <a:t>zVariable</a:t>
            </a:r>
            <a:r>
              <a:rPr lang="en-US" dirty="0" smtClean="0"/>
              <a:t> 1 (C++)</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Creating 2-d </a:t>
            </a:r>
            <a:r>
              <a:rPr lang="en-US" dirty="0" err="1" smtClean="0"/>
              <a:t>zVariable</a:t>
            </a:r>
            <a:r>
              <a:rPr lang="en-US" dirty="0" smtClean="0"/>
              <a:t> with embedded time stamp data</a:t>
            </a:r>
          </a:p>
          <a:p>
            <a:r>
              <a:rPr lang="en-US" dirty="0" smtClean="0"/>
              <a:t>This example </a:t>
            </a:r>
            <a:r>
              <a:rPr lang="en-US" dirty="0" err="1" smtClean="0"/>
              <a:t>zVariable</a:t>
            </a:r>
            <a:r>
              <a:rPr lang="en-US" dirty="0" smtClean="0"/>
              <a:t> is defined to hold 5 DOUBLE values. Each value has a time stamp associated with it. Time stamps can be embedded in the </a:t>
            </a:r>
            <a:r>
              <a:rPr lang="en-US" dirty="0" err="1" smtClean="0"/>
              <a:t>zVariable</a:t>
            </a:r>
            <a:r>
              <a:rPr lang="en-US" dirty="0" smtClean="0"/>
              <a:t> as the first column of data.</a:t>
            </a:r>
          </a:p>
          <a:p>
            <a:r>
              <a:rPr lang="en-US" dirty="0" smtClean="0"/>
              <a:t>Using the ABCD Time Series Recommended Practices, embedded time data is stored as an offset (In seconds) from the GMT_EVENT time recorded in the ABCD File.   It requires that we add a Variable Attribute called LVL02.SENS.TS.embedded_time_data set to 1 for this </a:t>
            </a:r>
            <a:r>
              <a:rPr lang="en-US" dirty="0" err="1" smtClean="0"/>
              <a:t>zVariable</a:t>
            </a:r>
            <a:r>
              <a:rPr lang="en-US" dirty="0" smtClean="0"/>
              <a:t>.</a:t>
            </a:r>
          </a:p>
          <a:p>
            <a:pPr>
              <a:buNone/>
            </a:pPr>
            <a:r>
              <a:rPr lang="en-US" dirty="0" smtClean="0"/>
              <a:t>The following example data set is an example of the first record of data:</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Create </a:t>
            </a:r>
            <a:r>
              <a:rPr lang="en-US" dirty="0" err="1" smtClean="0"/>
              <a:t>zVariable</a:t>
            </a:r>
            <a:r>
              <a:rPr lang="en-US" dirty="0" smtClean="0"/>
              <a:t> 2 (embedded time)</a:t>
            </a:r>
            <a:endParaRPr lang="en-US" dirty="0"/>
          </a:p>
        </p:txBody>
      </p:sp>
      <p:graphicFrame>
        <p:nvGraphicFramePr>
          <p:cNvPr id="4" name="Table 3"/>
          <p:cNvGraphicFramePr>
            <a:graphicFrameLocks noGrp="1"/>
          </p:cNvGraphicFramePr>
          <p:nvPr/>
        </p:nvGraphicFramePr>
        <p:xfrm>
          <a:off x="1495719" y="4421172"/>
          <a:ext cx="1813090" cy="1998700"/>
        </p:xfrm>
        <a:graphic>
          <a:graphicData uri="http://schemas.openxmlformats.org/drawingml/2006/table">
            <a:tbl>
              <a:tblPr firstRow="1" bandRow="1">
                <a:tableStyleId>{5C22544A-7EE6-4342-B048-85BDC9FD1C3A}</a:tableStyleId>
              </a:tblPr>
              <a:tblGrid>
                <a:gridCol w="906545"/>
                <a:gridCol w="906545"/>
              </a:tblGrid>
              <a:tr h="403466">
                <a:tc>
                  <a:txBody>
                    <a:bodyPr/>
                    <a:lstStyle/>
                    <a:p>
                      <a:r>
                        <a:rPr lang="en-US" sz="1200" dirty="0" smtClean="0">
                          <a:solidFill>
                            <a:schemeClr val="tx1"/>
                          </a:solidFill>
                        </a:rPr>
                        <a:t>Time Offset</a:t>
                      </a:r>
                      <a:endParaRPr lang="en-US" sz="1200" dirty="0">
                        <a:solidFill>
                          <a:schemeClr val="tx1"/>
                        </a:solidFill>
                      </a:endParaRPr>
                    </a:p>
                  </a:txBody>
                  <a:tcPr/>
                </a:tc>
                <a:tc>
                  <a:txBody>
                    <a:bodyPr/>
                    <a:lstStyle/>
                    <a:p>
                      <a:r>
                        <a:rPr lang="en-US" sz="1200" dirty="0" smtClean="0">
                          <a:solidFill>
                            <a:schemeClr val="tx1"/>
                          </a:solidFill>
                        </a:rPr>
                        <a:t>Data</a:t>
                      </a:r>
                      <a:r>
                        <a:rPr lang="en-US" sz="1200" baseline="0" dirty="0" smtClean="0">
                          <a:solidFill>
                            <a:schemeClr val="tx1"/>
                          </a:solidFill>
                        </a:rPr>
                        <a:t> value</a:t>
                      </a:r>
                      <a:endParaRPr lang="en-US" sz="1200" dirty="0">
                        <a:solidFill>
                          <a:schemeClr val="tx1"/>
                        </a:solidFill>
                      </a:endParaRPr>
                    </a:p>
                  </a:txBody>
                  <a:tcPr/>
                </a:tc>
              </a:tr>
              <a:tr h="308300">
                <a:tc>
                  <a:txBody>
                    <a:bodyPr/>
                    <a:lstStyle/>
                    <a:p>
                      <a:r>
                        <a:rPr lang="en-US" sz="1200" dirty="0" smtClean="0">
                          <a:solidFill>
                            <a:schemeClr val="tx1"/>
                          </a:solidFill>
                        </a:rPr>
                        <a:t>0.10</a:t>
                      </a:r>
                      <a:endParaRPr lang="en-US" sz="1200" dirty="0">
                        <a:solidFill>
                          <a:schemeClr val="tx1"/>
                        </a:solidFill>
                      </a:endParaRPr>
                    </a:p>
                  </a:txBody>
                  <a:tcPr/>
                </a:tc>
                <a:tc>
                  <a:txBody>
                    <a:bodyPr/>
                    <a:lstStyle/>
                    <a:p>
                      <a:r>
                        <a:rPr lang="en-US" sz="1200" dirty="0" smtClean="0">
                          <a:solidFill>
                            <a:schemeClr val="tx1"/>
                          </a:solidFill>
                        </a:rPr>
                        <a:t>110.45</a:t>
                      </a:r>
                      <a:endParaRPr lang="en-US" sz="1200" dirty="0">
                        <a:solidFill>
                          <a:schemeClr val="tx1"/>
                        </a:solidFill>
                      </a:endParaRPr>
                    </a:p>
                  </a:txBody>
                  <a:tcPr/>
                </a:tc>
              </a:tr>
              <a:tr h="308300">
                <a:tc>
                  <a:txBody>
                    <a:bodyPr/>
                    <a:lstStyle/>
                    <a:p>
                      <a:r>
                        <a:rPr lang="en-US" sz="1200" dirty="0" smtClean="0">
                          <a:solidFill>
                            <a:schemeClr val="tx1"/>
                          </a:solidFill>
                        </a:rPr>
                        <a:t>0.20</a:t>
                      </a:r>
                      <a:endParaRPr lang="en-US" sz="1200" dirty="0">
                        <a:solidFill>
                          <a:schemeClr val="tx1"/>
                        </a:solidFill>
                      </a:endParaRPr>
                    </a:p>
                  </a:txBody>
                  <a:tcPr/>
                </a:tc>
                <a:tc>
                  <a:txBody>
                    <a:bodyPr/>
                    <a:lstStyle/>
                    <a:p>
                      <a:r>
                        <a:rPr lang="en-US" sz="1200" dirty="0" smtClean="0">
                          <a:solidFill>
                            <a:schemeClr val="tx1"/>
                          </a:solidFill>
                        </a:rPr>
                        <a:t>120.33</a:t>
                      </a:r>
                      <a:endParaRPr lang="en-US" sz="1200" dirty="0">
                        <a:solidFill>
                          <a:schemeClr val="tx1"/>
                        </a:solidFill>
                      </a:endParaRPr>
                    </a:p>
                  </a:txBody>
                  <a:tcPr/>
                </a:tc>
              </a:tr>
              <a:tr h="308300">
                <a:tc>
                  <a:txBody>
                    <a:bodyPr/>
                    <a:lstStyle/>
                    <a:p>
                      <a:r>
                        <a:rPr lang="en-US" sz="1200" dirty="0" smtClean="0">
                          <a:solidFill>
                            <a:schemeClr val="tx1"/>
                          </a:solidFill>
                        </a:rPr>
                        <a:t>0.30</a:t>
                      </a:r>
                      <a:endParaRPr lang="en-US" sz="1200" dirty="0">
                        <a:solidFill>
                          <a:schemeClr val="tx1"/>
                        </a:solidFill>
                      </a:endParaRPr>
                    </a:p>
                  </a:txBody>
                  <a:tcPr/>
                </a:tc>
                <a:tc>
                  <a:txBody>
                    <a:bodyPr/>
                    <a:lstStyle/>
                    <a:p>
                      <a:r>
                        <a:rPr lang="en-US" sz="1200" dirty="0" smtClean="0">
                          <a:solidFill>
                            <a:schemeClr val="tx1"/>
                          </a:solidFill>
                        </a:rPr>
                        <a:t>119.29</a:t>
                      </a:r>
                      <a:endParaRPr lang="en-US" sz="1200" dirty="0">
                        <a:solidFill>
                          <a:schemeClr val="tx1"/>
                        </a:solidFill>
                      </a:endParaRPr>
                    </a:p>
                  </a:txBody>
                  <a:tcPr/>
                </a:tc>
              </a:tr>
              <a:tr h="308300">
                <a:tc>
                  <a:txBody>
                    <a:bodyPr/>
                    <a:lstStyle/>
                    <a:p>
                      <a:r>
                        <a:rPr lang="en-US" sz="1200" dirty="0" smtClean="0">
                          <a:solidFill>
                            <a:schemeClr val="tx1"/>
                          </a:solidFill>
                        </a:rPr>
                        <a:t>0.40</a:t>
                      </a:r>
                      <a:endParaRPr lang="en-US" sz="1200" dirty="0">
                        <a:solidFill>
                          <a:schemeClr val="tx1"/>
                        </a:solidFill>
                      </a:endParaRPr>
                    </a:p>
                  </a:txBody>
                  <a:tcPr/>
                </a:tc>
                <a:tc>
                  <a:txBody>
                    <a:bodyPr/>
                    <a:lstStyle/>
                    <a:p>
                      <a:r>
                        <a:rPr lang="en-US" sz="1200" dirty="0" smtClean="0">
                          <a:solidFill>
                            <a:schemeClr val="tx1"/>
                          </a:solidFill>
                        </a:rPr>
                        <a:t>122.98</a:t>
                      </a:r>
                      <a:endParaRPr lang="en-US" sz="1200" dirty="0">
                        <a:solidFill>
                          <a:schemeClr val="tx1"/>
                        </a:solidFill>
                      </a:endParaRPr>
                    </a:p>
                  </a:txBody>
                  <a:tcPr/>
                </a:tc>
              </a:tr>
              <a:tr h="308300">
                <a:tc>
                  <a:txBody>
                    <a:bodyPr/>
                    <a:lstStyle/>
                    <a:p>
                      <a:r>
                        <a:rPr lang="en-US" sz="1200" dirty="0" smtClean="0">
                          <a:solidFill>
                            <a:schemeClr val="tx1"/>
                          </a:solidFill>
                        </a:rPr>
                        <a:t>0.50</a:t>
                      </a:r>
                      <a:endParaRPr lang="en-US" sz="1200" dirty="0">
                        <a:solidFill>
                          <a:schemeClr val="tx1"/>
                        </a:solidFill>
                      </a:endParaRPr>
                    </a:p>
                  </a:txBody>
                  <a:tcPr/>
                </a:tc>
                <a:tc>
                  <a:txBody>
                    <a:bodyPr/>
                    <a:lstStyle/>
                    <a:p>
                      <a:r>
                        <a:rPr lang="en-US" sz="1200" dirty="0" smtClean="0">
                          <a:solidFill>
                            <a:schemeClr val="tx1"/>
                          </a:solidFill>
                        </a:rPr>
                        <a:t>115.50</a:t>
                      </a:r>
                      <a:endParaRPr lang="en-US" sz="1200" dirty="0">
                        <a:solidFill>
                          <a:schemeClr val="tx1"/>
                        </a:solidFill>
                      </a:endParaRPr>
                    </a:p>
                  </a:txBody>
                  <a:tcPr/>
                </a:tc>
              </a:tr>
            </a:tbl>
          </a:graphicData>
        </a:graphic>
      </p:graphicFrame>
      <p:sp>
        <p:nvSpPr>
          <p:cNvPr id="5" name="TextBox 4"/>
          <p:cNvSpPr txBox="1"/>
          <p:nvPr/>
        </p:nvSpPr>
        <p:spPr>
          <a:xfrm>
            <a:off x="3968685" y="4892511"/>
            <a:ext cx="2507529" cy="646331"/>
          </a:xfrm>
          <a:prstGeom prst="rect">
            <a:avLst/>
          </a:prstGeom>
          <a:noFill/>
        </p:spPr>
        <p:txBody>
          <a:bodyPr wrap="square" rtlCol="0">
            <a:spAutoFit/>
          </a:bodyPr>
          <a:lstStyle/>
          <a:p>
            <a:r>
              <a:rPr lang="en-US" sz="1200" b="0" dirty="0" smtClean="0">
                <a:solidFill>
                  <a:srgbClr val="0070C0"/>
                </a:solidFill>
                <a:latin typeface="Calibri" pitchFamily="34" charset="0"/>
                <a:cs typeface="Calibri" pitchFamily="34" charset="0"/>
              </a:rPr>
              <a:t>Data like this can be stored in a 2-d </a:t>
            </a:r>
            <a:r>
              <a:rPr lang="en-US" sz="1200" b="0" dirty="0" err="1" smtClean="0">
                <a:solidFill>
                  <a:srgbClr val="0070C0"/>
                </a:solidFill>
                <a:latin typeface="Calibri" pitchFamily="34" charset="0"/>
                <a:cs typeface="Calibri" pitchFamily="34" charset="0"/>
              </a:rPr>
              <a:t>zVariable</a:t>
            </a:r>
            <a:r>
              <a:rPr lang="en-US" sz="1200" b="0" dirty="0" smtClean="0">
                <a:solidFill>
                  <a:srgbClr val="0070C0"/>
                </a:solidFill>
                <a:latin typeface="Calibri" pitchFamily="34" charset="0"/>
                <a:cs typeface="Calibri" pitchFamily="34" charset="0"/>
              </a:rPr>
              <a:t>. The first column is time offsets.</a:t>
            </a:r>
            <a:endParaRPr lang="en-US" dirty="0"/>
          </a:p>
        </p:txBody>
      </p:sp>
      <p:cxnSp>
        <p:nvCxnSpPr>
          <p:cNvPr id="7" name="Straight Arrow Connector 6"/>
          <p:cNvCxnSpPr>
            <a:stCxn id="5" idx="1"/>
          </p:cNvCxnSpPr>
          <p:nvPr/>
        </p:nvCxnSpPr>
        <p:spPr bwMode="auto">
          <a:xfrm flipH="1">
            <a:off x="3421930" y="5215677"/>
            <a:ext cx="546755" cy="6772"/>
          </a:xfrm>
          <a:prstGeom prst="straightConnector1">
            <a:avLst/>
          </a:prstGeom>
          <a:solidFill>
            <a:schemeClr val="accent1"/>
          </a:solidFill>
          <a:ln w="9525" cap="flat" cmpd="sng" algn="ctr">
            <a:solidFill>
              <a:srgbClr val="0070C0"/>
            </a:solidFill>
            <a:prstDash val="solid"/>
            <a:round/>
            <a:headEnd type="none" w="med" len="med"/>
            <a:tailEnd type="arrow"/>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Java Example (Create the 2-d </a:t>
            </a:r>
            <a:r>
              <a:rPr lang="en-US" dirty="0" err="1" smtClean="0"/>
              <a:t>zVariable</a:t>
            </a:r>
            <a:r>
              <a:rPr lang="en-US" dirty="0" smtClean="0"/>
              <a:t>)</a:t>
            </a:r>
          </a:p>
          <a:p>
            <a:pPr>
              <a:buNone/>
            </a:pPr>
            <a:r>
              <a:rPr lang="en-US" sz="1200" dirty="0" smtClean="0">
                <a:latin typeface="Courier New" pitchFamily="49" charset="0"/>
                <a:cs typeface="Courier New" pitchFamily="49" charset="0"/>
              </a:rPr>
              <a:t> </a:t>
            </a:r>
            <a:r>
              <a:rPr lang="en-US" sz="1200" b="0" dirty="0" smtClean="0">
                <a:latin typeface="Courier New" pitchFamily="49" charset="0"/>
                <a:cs typeface="Courier New" pitchFamily="49" charset="0"/>
              </a:rPr>
              <a:t>Variable </a:t>
            </a:r>
            <a:r>
              <a:rPr lang="en-US" sz="1200" b="0" dirty="0" err="1" smtClean="0">
                <a:latin typeface="Courier New" pitchFamily="49" charset="0"/>
                <a:cs typeface="Courier New" pitchFamily="49" charset="0"/>
              </a:rPr>
              <a:t>zVariable</a:t>
            </a:r>
            <a:r>
              <a:rPr lang="en-US" sz="1200" b="0" dirty="0" smtClean="0">
                <a:latin typeface="Courier New" pitchFamily="49" charset="0"/>
                <a:cs typeface="Courier New" pitchFamily="49" charset="0"/>
              </a:rPr>
              <a:t>; // </a:t>
            </a:r>
            <a:r>
              <a:rPr lang="en-US" sz="1200" b="0" dirty="0" err="1" smtClean="0">
                <a:latin typeface="Courier New" pitchFamily="49" charset="0"/>
                <a:cs typeface="Courier New" pitchFamily="49" charset="0"/>
              </a:rPr>
              <a:t>cdf</a:t>
            </a:r>
            <a:r>
              <a:rPr lang="en-US" sz="1200" b="0" dirty="0" smtClean="0">
                <a:latin typeface="Courier New" pitchFamily="49" charset="0"/>
                <a:cs typeface="Courier New" pitchFamily="49" charset="0"/>
              </a:rPr>
              <a:t> variable object</a:t>
            </a:r>
          </a:p>
          <a:p>
            <a:pPr>
              <a:buNone/>
            </a:pPr>
            <a:r>
              <a:rPr lang="en-US" sz="1200" b="0" dirty="0" smtClean="0">
                <a:latin typeface="Courier New" pitchFamily="49" charset="0"/>
                <a:cs typeface="Courier New" pitchFamily="49" charset="0"/>
              </a:rPr>
              <a:t>        </a:t>
            </a:r>
          </a:p>
          <a:p>
            <a:pPr>
              <a:buNone/>
            </a:pPr>
            <a:r>
              <a:rPr lang="en-US" sz="1200" b="0" dirty="0" smtClean="0">
                <a:latin typeface="Courier New" pitchFamily="49" charset="0"/>
                <a:cs typeface="Courier New" pitchFamily="49" charset="0"/>
              </a:rPr>
              <a:t> long   </a:t>
            </a:r>
            <a:r>
              <a:rPr lang="en-US" sz="1200" b="0" dirty="0" err="1" smtClean="0">
                <a:latin typeface="Courier New" pitchFamily="49" charset="0"/>
                <a:cs typeface="Courier New" pitchFamily="49" charset="0"/>
              </a:rPr>
              <a:t>numElements</a:t>
            </a:r>
            <a:r>
              <a:rPr lang="en-US" sz="1200" b="0" dirty="0" smtClean="0">
                <a:latin typeface="Courier New" pitchFamily="49" charset="0"/>
                <a:cs typeface="Courier New" pitchFamily="49" charset="0"/>
              </a:rPr>
              <a:t> = 1;       </a:t>
            </a:r>
            <a:r>
              <a:rPr lang="en-US" sz="1200" b="0" i="1" dirty="0" smtClean="0">
                <a:solidFill>
                  <a:srgbClr val="00B050"/>
                </a:solidFill>
                <a:latin typeface="Courier New" pitchFamily="49" charset="0"/>
                <a:cs typeface="Courier New" pitchFamily="49" charset="0"/>
              </a:rPr>
              <a:t>// will be 1, unless character data</a:t>
            </a:r>
          </a:p>
          <a:p>
            <a:pPr>
              <a:buNone/>
            </a:pPr>
            <a:r>
              <a:rPr lang="en-US" sz="1200" b="0" dirty="0" smtClean="0">
                <a:latin typeface="Courier New" pitchFamily="49" charset="0"/>
                <a:cs typeface="Courier New" pitchFamily="49" charset="0"/>
              </a:rPr>
              <a:t> long   </a:t>
            </a:r>
            <a:r>
              <a:rPr lang="en-US" sz="1200" b="0" dirty="0" err="1" smtClean="0">
                <a:latin typeface="Courier New" pitchFamily="49" charset="0"/>
                <a:cs typeface="Courier New" pitchFamily="49" charset="0"/>
              </a:rPr>
              <a:t>numOfDimensions</a:t>
            </a:r>
            <a:r>
              <a:rPr lang="en-US" sz="1200" b="0" dirty="0" smtClean="0">
                <a:latin typeface="Courier New" pitchFamily="49" charset="0"/>
                <a:cs typeface="Courier New" pitchFamily="49" charset="0"/>
              </a:rPr>
              <a:t> = 2;   </a:t>
            </a:r>
            <a:r>
              <a:rPr lang="en-US" sz="1200" b="0" i="1" dirty="0" smtClean="0">
                <a:solidFill>
                  <a:srgbClr val="00B050"/>
                </a:solidFill>
                <a:latin typeface="Courier New" pitchFamily="49" charset="0"/>
                <a:cs typeface="Courier New" pitchFamily="49" charset="0"/>
              </a:rPr>
              <a:t>// 2 dimensional array</a:t>
            </a:r>
          </a:p>
          <a:p>
            <a:pPr>
              <a:buNone/>
            </a:pPr>
            <a:r>
              <a:rPr lang="en-US" sz="1200" b="0" dirty="0" smtClean="0">
                <a:latin typeface="Courier New" pitchFamily="49" charset="0"/>
                <a:cs typeface="Courier New" pitchFamily="49" charset="0"/>
              </a:rPr>
              <a:t> long[] </a:t>
            </a:r>
            <a:r>
              <a:rPr lang="en-US" sz="1200" b="0" dirty="0" err="1" smtClean="0">
                <a:latin typeface="Courier New" pitchFamily="49" charset="0"/>
                <a:cs typeface="Courier New" pitchFamily="49" charset="0"/>
              </a:rPr>
              <a:t>dimensionSizes</a:t>
            </a:r>
            <a:r>
              <a:rPr lang="en-US" sz="1200" b="0" dirty="0" smtClean="0">
                <a:latin typeface="Courier New" pitchFamily="49" charset="0"/>
                <a:cs typeface="Courier New" pitchFamily="49" charset="0"/>
              </a:rPr>
              <a:t> = new long[]{ 5, 2 }; </a:t>
            </a:r>
            <a:r>
              <a:rPr lang="en-US" sz="1200" b="0" i="1" dirty="0" smtClean="0">
                <a:solidFill>
                  <a:srgbClr val="00B050"/>
                </a:solidFill>
                <a:latin typeface="Courier New" pitchFamily="49" charset="0"/>
                <a:cs typeface="Courier New" pitchFamily="49" charset="0"/>
              </a:rPr>
              <a:t>// a record holds 5 rows w/ 2 values each.</a:t>
            </a:r>
          </a:p>
          <a:p>
            <a:pPr>
              <a:buNone/>
            </a:pPr>
            <a:r>
              <a:rPr lang="en-US" sz="1200" b="0" dirty="0" smtClean="0">
                <a:latin typeface="Courier New" pitchFamily="49" charset="0"/>
                <a:cs typeface="Courier New" pitchFamily="49" charset="0"/>
              </a:rPr>
              <a:t> long[] </a:t>
            </a:r>
            <a:r>
              <a:rPr lang="en-US" sz="1200" b="0" dirty="0" err="1" smtClean="0">
                <a:latin typeface="Courier New" pitchFamily="49" charset="0"/>
                <a:cs typeface="Courier New" pitchFamily="49" charset="0"/>
              </a:rPr>
              <a:t>dimensionVariances</a:t>
            </a:r>
            <a:r>
              <a:rPr lang="en-US" sz="1200" b="0" dirty="0" smtClean="0">
                <a:latin typeface="Courier New" pitchFamily="49" charset="0"/>
                <a:cs typeface="Courier New" pitchFamily="49" charset="0"/>
              </a:rPr>
              <a:t> = new long[] { CDF.VARY, CDF.VARY };  </a:t>
            </a:r>
          </a:p>
          <a:p>
            <a:pPr>
              <a:buNone/>
            </a:pPr>
            <a:r>
              <a:rPr lang="en-US" sz="1200" b="0" dirty="0" smtClean="0">
                <a:latin typeface="Courier New" pitchFamily="49" charset="0"/>
                <a:cs typeface="Courier New" pitchFamily="49" charset="0"/>
              </a:rPr>
              <a:t> long   </a:t>
            </a:r>
            <a:r>
              <a:rPr lang="en-US" sz="1200" b="0" dirty="0" err="1" smtClean="0">
                <a:latin typeface="Courier New" pitchFamily="49" charset="0"/>
                <a:cs typeface="Courier New" pitchFamily="49" charset="0"/>
              </a:rPr>
              <a:t>recordVariance</a:t>
            </a:r>
            <a:r>
              <a:rPr lang="en-US" sz="1200" b="0" dirty="0" smtClean="0">
                <a:latin typeface="Courier New" pitchFamily="49" charset="0"/>
                <a:cs typeface="Courier New" pitchFamily="49" charset="0"/>
              </a:rPr>
              <a:t> = CDF.VARY;  </a:t>
            </a:r>
            <a:r>
              <a:rPr lang="en-US" sz="1200" b="0" i="1" dirty="0" smtClean="0">
                <a:solidFill>
                  <a:srgbClr val="00B050"/>
                </a:solidFill>
                <a:latin typeface="Courier New" pitchFamily="49" charset="0"/>
                <a:cs typeface="Courier New" pitchFamily="49" charset="0"/>
              </a:rPr>
              <a:t>// each record will vary</a:t>
            </a:r>
          </a:p>
          <a:p>
            <a:pPr>
              <a:buNone/>
            </a:pPr>
            <a:r>
              <a:rPr lang="en-US" sz="1200" b="0" dirty="0" smtClean="0">
                <a:latin typeface="Courier New" pitchFamily="49" charset="0"/>
                <a:cs typeface="Courier New" pitchFamily="49" charset="0"/>
              </a:rPr>
              <a:t>        </a:t>
            </a:r>
          </a:p>
          <a:p>
            <a:pPr>
              <a:buNone/>
            </a:pPr>
            <a:r>
              <a:rPr lang="en-US" sz="1200" b="0" dirty="0" smtClean="0">
                <a:latin typeface="Courier New" pitchFamily="49" charset="0"/>
                <a:cs typeface="Courier New" pitchFamily="49" charset="0"/>
              </a:rPr>
              <a:t> </a:t>
            </a:r>
            <a:r>
              <a:rPr lang="en-US" sz="1200" b="0" i="1" dirty="0" smtClean="0">
                <a:solidFill>
                  <a:srgbClr val="00B050"/>
                </a:solidFill>
                <a:latin typeface="Courier New" pitchFamily="49" charset="0"/>
                <a:cs typeface="Courier New" pitchFamily="49" charset="0"/>
              </a:rPr>
              <a:t>// Create the </a:t>
            </a:r>
            <a:r>
              <a:rPr lang="en-US" sz="1200" b="0" i="1" dirty="0" err="1" smtClean="0">
                <a:solidFill>
                  <a:srgbClr val="00B050"/>
                </a:solidFill>
                <a:latin typeface="Courier New" pitchFamily="49" charset="0"/>
                <a:cs typeface="Courier New" pitchFamily="49" charset="0"/>
              </a:rPr>
              <a:t>zVariable</a:t>
            </a:r>
            <a:r>
              <a:rPr lang="en-US" sz="1200" b="0" i="1" dirty="0" smtClean="0">
                <a:solidFill>
                  <a:srgbClr val="00B050"/>
                </a:solidFill>
                <a:latin typeface="Courier New" pitchFamily="49" charset="0"/>
                <a:cs typeface="Courier New" pitchFamily="49" charset="0"/>
              </a:rPr>
              <a:t> in the CDF file</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zVariable</a:t>
            </a:r>
            <a:r>
              <a:rPr lang="en-US" sz="1200" b="0" dirty="0" smtClean="0">
                <a:latin typeface="Courier New" pitchFamily="49" charset="0"/>
                <a:cs typeface="Courier New" pitchFamily="49" charset="0"/>
              </a:rPr>
              <a:t> = </a:t>
            </a:r>
            <a:r>
              <a:rPr lang="en-US" sz="1200" dirty="0" err="1" smtClean="0">
                <a:latin typeface="Courier New" pitchFamily="49" charset="0"/>
                <a:cs typeface="Courier New" pitchFamily="49" charset="0"/>
              </a:rPr>
              <a:t>Variable.create</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cdfFile</a:t>
            </a:r>
            <a:r>
              <a:rPr lang="en-US" sz="1200" b="0" dirty="0" smtClean="0">
                <a:latin typeface="Courier New" pitchFamily="49" charset="0"/>
                <a:cs typeface="Courier New" pitchFamily="49" charset="0"/>
              </a:rPr>
              <a:t>, "Vibration", CDF.CDF_DOUBLE, </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numElements</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numOfDimensions</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dimensionSizes</a:t>
            </a:r>
            <a:r>
              <a:rPr lang="en-US" sz="1200" b="0" dirty="0" smtClean="0">
                <a:latin typeface="Courier New" pitchFamily="49" charset="0"/>
                <a:cs typeface="Courier New" pitchFamily="49" charset="0"/>
              </a:rPr>
              <a:t>,</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recordVariance</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dimensionVariances</a:t>
            </a:r>
            <a:r>
              <a:rPr lang="en-US" sz="1200" b="0" dirty="0" smtClean="0">
                <a:latin typeface="Courier New" pitchFamily="49" charset="0"/>
                <a:cs typeface="Courier New" pitchFamily="49" charset="0"/>
              </a:rPr>
              <a:t>);</a:t>
            </a:r>
            <a:endParaRPr lang="en-US" sz="1200" b="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Create zVariable2 (Java)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 Example (Create the 2-d </a:t>
            </a:r>
            <a:r>
              <a:rPr lang="en-US" dirty="0" err="1" smtClean="0"/>
              <a:t>zVariable</a:t>
            </a:r>
            <a:r>
              <a:rPr lang="en-US" dirty="0" smtClean="0"/>
              <a:t>)</a:t>
            </a:r>
          </a:p>
          <a:p>
            <a:pPr>
              <a:buNone/>
            </a:pPr>
            <a:endParaRPr lang="en-US" dirty="0" smtClean="0"/>
          </a:p>
          <a:p>
            <a:pPr>
              <a:buNone/>
            </a:pPr>
            <a:r>
              <a:rPr lang="en-US" sz="1200" b="0" dirty="0" err="1" smtClean="0">
                <a:latin typeface="Courier New" pitchFamily="49" charset="0"/>
                <a:cs typeface="Courier New" pitchFamily="49" charset="0"/>
              </a:rPr>
              <a:t>numElements</a:t>
            </a:r>
            <a:r>
              <a:rPr lang="en-US" sz="1200" b="0" dirty="0" smtClean="0">
                <a:latin typeface="Courier New" pitchFamily="49" charset="0"/>
                <a:cs typeface="Courier New" pitchFamily="49" charset="0"/>
              </a:rPr>
              <a:t> = 1;       </a:t>
            </a:r>
          </a:p>
          <a:p>
            <a:pPr>
              <a:buNone/>
            </a:pPr>
            <a:r>
              <a:rPr lang="en-US" sz="1200" b="0" dirty="0" err="1" smtClean="0">
                <a:latin typeface="Courier New" pitchFamily="49" charset="0"/>
                <a:cs typeface="Courier New" pitchFamily="49" charset="0"/>
              </a:rPr>
              <a:t>numOfDimensions</a:t>
            </a:r>
            <a:r>
              <a:rPr lang="en-US" sz="1200" b="0" dirty="0" smtClean="0">
                <a:latin typeface="Courier New" pitchFamily="49" charset="0"/>
                <a:cs typeface="Courier New" pitchFamily="49" charset="0"/>
              </a:rPr>
              <a:t> = 2;   </a:t>
            </a:r>
            <a:r>
              <a:rPr lang="en-US" sz="1200" b="0" i="1" dirty="0" smtClean="0">
                <a:solidFill>
                  <a:srgbClr val="00B050"/>
                </a:solidFill>
                <a:latin typeface="Courier New" pitchFamily="49" charset="0"/>
                <a:cs typeface="Courier New" pitchFamily="49" charset="0"/>
              </a:rPr>
              <a:t>// 2 dimensional array</a:t>
            </a:r>
          </a:p>
          <a:p>
            <a:pPr>
              <a:buNone/>
            </a:pPr>
            <a:r>
              <a:rPr lang="en-US" sz="1200" b="0" dirty="0" smtClean="0">
                <a:latin typeface="Courier New" pitchFamily="49" charset="0"/>
                <a:cs typeface="Courier New" pitchFamily="49" charset="0"/>
              </a:rPr>
              <a:t>long   dimensionSizes2[2] = { 5, 2 }; </a:t>
            </a:r>
            <a:r>
              <a:rPr lang="en-US" sz="1200" b="0" i="1" dirty="0" smtClean="0">
                <a:solidFill>
                  <a:srgbClr val="00B050"/>
                </a:solidFill>
                <a:latin typeface="Courier New" pitchFamily="49" charset="0"/>
                <a:cs typeface="Courier New" pitchFamily="49" charset="0"/>
              </a:rPr>
              <a:t>// the matrix is 5 rows, 2 cols</a:t>
            </a:r>
          </a:p>
          <a:p>
            <a:pPr>
              <a:buNone/>
            </a:pPr>
            <a:r>
              <a:rPr lang="en-US" sz="1200" b="0" dirty="0" smtClean="0">
                <a:latin typeface="Courier New" pitchFamily="49" charset="0"/>
                <a:cs typeface="Courier New" pitchFamily="49" charset="0"/>
              </a:rPr>
              <a:t>long   dimensionVariances2[2] = { VARY, VARY };  </a:t>
            </a:r>
          </a:p>
          <a:p>
            <a:pPr>
              <a:buNone/>
            </a:pPr>
            <a:r>
              <a:rPr lang="en-US" sz="1200" b="0" dirty="0" err="1" smtClean="0">
                <a:latin typeface="Courier New" pitchFamily="49" charset="0"/>
                <a:cs typeface="Courier New" pitchFamily="49" charset="0"/>
              </a:rPr>
              <a:t>recordVariance</a:t>
            </a:r>
            <a:r>
              <a:rPr lang="en-US" sz="1200" b="0" dirty="0" smtClean="0">
                <a:latin typeface="Courier New" pitchFamily="49" charset="0"/>
                <a:cs typeface="Courier New" pitchFamily="49" charset="0"/>
              </a:rPr>
              <a:t> = VARY;  // each record will vary</a:t>
            </a:r>
          </a:p>
          <a:p>
            <a:pPr>
              <a:buNone/>
            </a:pPr>
            <a:r>
              <a:rPr lang="en-US" sz="1200" b="0" dirty="0" smtClean="0">
                <a:latin typeface="Courier New" pitchFamily="49" charset="0"/>
                <a:cs typeface="Courier New" pitchFamily="49" charset="0"/>
              </a:rPr>
              <a:t>            </a:t>
            </a:r>
          </a:p>
          <a:p>
            <a:pPr>
              <a:buNone/>
            </a:pPr>
            <a:r>
              <a:rPr lang="en-US" sz="1200" b="0" dirty="0" smtClean="0">
                <a:latin typeface="Courier New" pitchFamily="49" charset="0"/>
                <a:cs typeface="Courier New" pitchFamily="49" charset="0"/>
              </a:rPr>
              <a:t>// Create the </a:t>
            </a:r>
            <a:r>
              <a:rPr lang="en-US" sz="1200" b="0" dirty="0" err="1" smtClean="0">
                <a:latin typeface="Courier New" pitchFamily="49" charset="0"/>
                <a:cs typeface="Courier New" pitchFamily="49" charset="0"/>
              </a:rPr>
              <a:t>zVariable</a:t>
            </a:r>
            <a:r>
              <a:rPr lang="en-US" sz="1200" b="0" dirty="0" smtClean="0">
                <a:latin typeface="Courier New" pitchFamily="49" charset="0"/>
                <a:cs typeface="Courier New" pitchFamily="49" charset="0"/>
              </a:rPr>
              <a:t> in the CDF file</a:t>
            </a:r>
          </a:p>
          <a:p>
            <a:pPr>
              <a:buNone/>
            </a:pPr>
            <a:r>
              <a:rPr lang="en-US" sz="1200" b="0" dirty="0" smtClean="0">
                <a:latin typeface="Courier New" pitchFamily="49" charset="0"/>
                <a:cs typeface="Courier New" pitchFamily="49" charset="0"/>
              </a:rPr>
              <a:t>status = </a:t>
            </a:r>
            <a:r>
              <a:rPr lang="en-US" sz="1200" dirty="0" err="1" smtClean="0">
                <a:latin typeface="Courier New" pitchFamily="49" charset="0"/>
                <a:cs typeface="Courier New" pitchFamily="49" charset="0"/>
              </a:rPr>
              <a:t>CDFcreatezVar</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cdfFile</a:t>
            </a:r>
            <a:r>
              <a:rPr lang="en-US" sz="1200" b="0" dirty="0" smtClean="0">
                <a:latin typeface="Courier New" pitchFamily="49" charset="0"/>
                <a:cs typeface="Courier New" pitchFamily="49" charset="0"/>
              </a:rPr>
              <a:t>, "Vibration", CDF_DOUBLE, </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numElements</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numOfDimensions</a:t>
            </a:r>
            <a:r>
              <a:rPr lang="en-US" sz="1200" b="0" dirty="0" smtClean="0">
                <a:latin typeface="Courier New" pitchFamily="49" charset="0"/>
                <a:cs typeface="Courier New" pitchFamily="49" charset="0"/>
              </a:rPr>
              <a:t>, dimensionSizes2,</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recordVariance</a:t>
            </a:r>
            <a:r>
              <a:rPr lang="en-US" sz="1200" b="0" dirty="0" smtClean="0">
                <a:latin typeface="Courier New" pitchFamily="49" charset="0"/>
                <a:cs typeface="Courier New" pitchFamily="49" charset="0"/>
              </a:rPr>
              <a:t>, dimensionVariances2, &amp;</a:t>
            </a:r>
            <a:r>
              <a:rPr lang="en-US" sz="1200" b="0" dirty="0" err="1" smtClean="0">
                <a:latin typeface="Courier New" pitchFamily="49" charset="0"/>
                <a:cs typeface="Courier New" pitchFamily="49" charset="0"/>
              </a:rPr>
              <a:t>zVariableId</a:t>
            </a:r>
            <a:r>
              <a:rPr lang="en-US" sz="1200" b="0" dirty="0" smtClean="0">
                <a:latin typeface="Courier New" pitchFamily="49" charset="0"/>
                <a:cs typeface="Courier New" pitchFamily="49" charset="0"/>
              </a:rPr>
              <a:t>);</a:t>
            </a:r>
            <a:endParaRPr lang="en-US" sz="1200" b="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Create zVariable2 (C++)</a:t>
            </a:r>
            <a:endParaRPr lang="en-US" dirty="0"/>
          </a:p>
        </p:txBody>
      </p:sp>
      <p:sp>
        <p:nvSpPr>
          <p:cNvPr id="4" name="TextBox 3"/>
          <p:cNvSpPr txBox="1"/>
          <p:nvPr/>
        </p:nvSpPr>
        <p:spPr>
          <a:xfrm>
            <a:off x="6853287" y="4760536"/>
            <a:ext cx="1206631" cy="646331"/>
          </a:xfrm>
          <a:prstGeom prst="rect">
            <a:avLst/>
          </a:prstGeom>
          <a:noFill/>
        </p:spPr>
        <p:txBody>
          <a:bodyPr wrap="square" rtlCol="0">
            <a:spAutoFit/>
          </a:bodyPr>
          <a:lstStyle/>
          <a:p>
            <a:r>
              <a:rPr lang="en-US" sz="1200" b="0" dirty="0" smtClean="0">
                <a:solidFill>
                  <a:srgbClr val="0070C0"/>
                </a:solidFill>
                <a:latin typeface="Calibri" pitchFamily="34" charset="0"/>
                <a:cs typeface="Calibri" pitchFamily="34" charset="0"/>
              </a:rPr>
              <a:t>Pointer to new </a:t>
            </a:r>
            <a:r>
              <a:rPr lang="en-US" sz="1200" b="0" dirty="0" err="1" smtClean="0">
                <a:solidFill>
                  <a:srgbClr val="0070C0"/>
                </a:solidFill>
                <a:latin typeface="Calibri" pitchFamily="34" charset="0"/>
                <a:cs typeface="Calibri" pitchFamily="34" charset="0"/>
              </a:rPr>
              <a:t>zvariable</a:t>
            </a:r>
            <a:r>
              <a:rPr lang="en-US" sz="1200" b="0" dirty="0" smtClean="0">
                <a:solidFill>
                  <a:srgbClr val="0070C0"/>
                </a:solidFill>
                <a:latin typeface="Calibri" pitchFamily="34" charset="0"/>
                <a:cs typeface="Calibri" pitchFamily="34" charset="0"/>
              </a:rPr>
              <a:t> id value</a:t>
            </a:r>
            <a:endParaRPr lang="en-US" sz="1200" b="0" dirty="0">
              <a:solidFill>
                <a:srgbClr val="0070C0"/>
              </a:solidFill>
              <a:latin typeface="Calibri" pitchFamily="34" charset="0"/>
              <a:cs typeface="Calibri" pitchFamily="34" charset="0"/>
            </a:endParaRPr>
          </a:p>
        </p:txBody>
      </p:sp>
      <p:cxnSp>
        <p:nvCxnSpPr>
          <p:cNvPr id="6" name="Straight Arrow Connector 5"/>
          <p:cNvCxnSpPr>
            <a:stCxn id="4" idx="0"/>
          </p:cNvCxnSpPr>
          <p:nvPr/>
        </p:nvCxnSpPr>
        <p:spPr bwMode="auto">
          <a:xfrm flipH="1" flipV="1">
            <a:off x="7447175" y="4430598"/>
            <a:ext cx="9428" cy="329938"/>
          </a:xfrm>
          <a:prstGeom prst="straightConnector1">
            <a:avLst/>
          </a:prstGeom>
          <a:solidFill>
            <a:schemeClr val="accent1"/>
          </a:solidFill>
          <a:ln w="9525" cap="flat" cmpd="sng" algn="ctr">
            <a:solidFill>
              <a:srgbClr val="0070C0"/>
            </a:solidFill>
            <a:prstDash val="solid"/>
            <a:round/>
            <a:headEnd type="none" w="med" len="med"/>
            <a:tailEnd type="arrow"/>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93510"/>
            <a:ext cx="8229600" cy="5032654"/>
          </a:xfrm>
        </p:spPr>
        <p:txBody>
          <a:bodyPr/>
          <a:lstStyle/>
          <a:p>
            <a:r>
              <a:rPr lang="en-US" dirty="0" smtClean="0"/>
              <a:t>Java Example (Write Data Record into 2-D Variable)</a:t>
            </a:r>
          </a:p>
          <a:p>
            <a:pPr>
              <a:buNone/>
            </a:pPr>
            <a:r>
              <a:rPr lang="en-US" sz="1200" dirty="0" smtClean="0">
                <a:latin typeface="Courier New" pitchFamily="49" charset="0"/>
                <a:cs typeface="Courier New" pitchFamily="49" charset="0"/>
              </a:rPr>
              <a:t> </a:t>
            </a:r>
            <a:r>
              <a:rPr lang="en-US" sz="1200" b="0" dirty="0" smtClean="0">
                <a:latin typeface="Courier New" pitchFamily="49" charset="0"/>
                <a:cs typeface="Courier New" pitchFamily="49" charset="0"/>
              </a:rPr>
              <a:t>double </a:t>
            </a:r>
            <a:r>
              <a:rPr lang="en-US" sz="1200" b="0" dirty="0" err="1" smtClean="0">
                <a:latin typeface="Courier New" pitchFamily="49" charset="0"/>
                <a:cs typeface="Courier New" pitchFamily="49" charset="0"/>
              </a:rPr>
              <a:t>time_offset</a:t>
            </a:r>
            <a:r>
              <a:rPr lang="en-US" sz="1200" b="0" dirty="0" smtClean="0">
                <a:latin typeface="Courier New" pitchFamily="49" charset="0"/>
                <a:cs typeface="Courier New" pitchFamily="49" charset="0"/>
              </a:rPr>
              <a:t> = 0.10;  </a:t>
            </a:r>
            <a:r>
              <a:rPr lang="en-US" sz="1200" b="0" i="1" dirty="0" smtClean="0">
                <a:solidFill>
                  <a:srgbClr val="00B050"/>
                </a:solidFill>
                <a:latin typeface="Courier New" pitchFamily="49" charset="0"/>
                <a:cs typeface="Courier New" pitchFamily="49" charset="0"/>
              </a:rPr>
              <a:t>// hardcode a sample time offset</a:t>
            </a:r>
          </a:p>
          <a:p>
            <a:pPr>
              <a:buNone/>
            </a:pPr>
            <a:r>
              <a:rPr lang="en-US" sz="1200" b="0" dirty="0" smtClean="0">
                <a:latin typeface="Courier New" pitchFamily="49" charset="0"/>
                <a:cs typeface="Courier New" pitchFamily="49" charset="0"/>
              </a:rPr>
              <a:t> double[][] </a:t>
            </a:r>
            <a:r>
              <a:rPr lang="en-US" sz="1200" b="0" dirty="0" err="1" smtClean="0">
                <a:latin typeface="Courier New" pitchFamily="49" charset="0"/>
                <a:cs typeface="Courier New" pitchFamily="49" charset="0"/>
              </a:rPr>
              <a:t>dataMatrix</a:t>
            </a:r>
            <a:r>
              <a:rPr lang="en-US" sz="1200" b="0" dirty="0" smtClean="0">
                <a:latin typeface="Courier New" pitchFamily="49" charset="0"/>
                <a:cs typeface="Courier New" pitchFamily="49" charset="0"/>
              </a:rPr>
              <a:t> = new double[5][2];  // 5 rows of data, 2 elements each</a:t>
            </a:r>
          </a:p>
          <a:p>
            <a:pPr>
              <a:buNone/>
            </a:pPr>
            <a:r>
              <a:rPr lang="en-US" sz="1200" b="0" dirty="0" smtClean="0">
                <a:latin typeface="Courier New" pitchFamily="49" charset="0"/>
                <a:cs typeface="Courier New" pitchFamily="49" charset="0"/>
              </a:rPr>
              <a:t> </a:t>
            </a:r>
          </a:p>
          <a:p>
            <a:pPr>
              <a:buNone/>
            </a:pPr>
            <a:r>
              <a:rPr lang="en-US" sz="1200" b="0" dirty="0" smtClean="0">
                <a:latin typeface="Courier New" pitchFamily="49" charset="0"/>
                <a:cs typeface="Courier New" pitchFamily="49" charset="0"/>
              </a:rPr>
              <a:t>for (</a:t>
            </a:r>
            <a:r>
              <a:rPr lang="en-US" sz="1200" b="0" dirty="0" err="1" smtClean="0">
                <a:latin typeface="Courier New" pitchFamily="49" charset="0"/>
                <a:cs typeface="Courier New" pitchFamily="49" charset="0"/>
              </a:rPr>
              <a:t>int</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i</a:t>
            </a:r>
            <a:r>
              <a:rPr lang="en-US" sz="1200" b="0" dirty="0" smtClean="0">
                <a:latin typeface="Courier New" pitchFamily="49" charset="0"/>
                <a:cs typeface="Courier New" pitchFamily="49" charset="0"/>
              </a:rPr>
              <a:t> = 0; </a:t>
            </a:r>
            <a:r>
              <a:rPr lang="en-US" sz="1200" b="0" dirty="0" err="1" smtClean="0">
                <a:latin typeface="Courier New" pitchFamily="49" charset="0"/>
                <a:cs typeface="Courier New" pitchFamily="49" charset="0"/>
              </a:rPr>
              <a:t>i</a:t>
            </a:r>
            <a:r>
              <a:rPr lang="en-US" sz="1200" b="0" dirty="0" smtClean="0">
                <a:latin typeface="Courier New" pitchFamily="49" charset="0"/>
                <a:cs typeface="Courier New" pitchFamily="49" charset="0"/>
              </a:rPr>
              <a:t> &lt; 5; </a:t>
            </a:r>
            <a:r>
              <a:rPr lang="en-US" sz="1200" b="0" dirty="0" err="1" smtClean="0">
                <a:latin typeface="Courier New" pitchFamily="49" charset="0"/>
                <a:cs typeface="Courier New" pitchFamily="49" charset="0"/>
              </a:rPr>
              <a:t>i</a:t>
            </a:r>
            <a:r>
              <a:rPr lang="en-US" sz="1200" b="0" dirty="0" smtClean="0">
                <a:latin typeface="Courier New" pitchFamily="49" charset="0"/>
                <a:cs typeface="Courier New" pitchFamily="49" charset="0"/>
              </a:rPr>
              <a:t>++) {</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dataMatrix</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i</a:t>
            </a:r>
            <a:r>
              <a:rPr lang="en-US" sz="1200" b="0" dirty="0" smtClean="0">
                <a:latin typeface="Courier New" pitchFamily="49" charset="0"/>
                <a:cs typeface="Courier New" pitchFamily="49" charset="0"/>
              </a:rPr>
              <a:t>][0] = </a:t>
            </a:r>
            <a:r>
              <a:rPr lang="en-US" sz="1200" b="0" dirty="0" err="1" smtClean="0">
                <a:latin typeface="Courier New" pitchFamily="49" charset="0"/>
                <a:cs typeface="Courier New" pitchFamily="49" charset="0"/>
              </a:rPr>
              <a:t>time_offset</a:t>
            </a:r>
            <a:r>
              <a:rPr lang="en-US" sz="1200" b="0" dirty="0" smtClean="0">
                <a:latin typeface="Courier New" pitchFamily="49" charset="0"/>
                <a:cs typeface="Courier New" pitchFamily="49" charset="0"/>
              </a:rPr>
              <a:t>;  </a:t>
            </a:r>
            <a:r>
              <a:rPr lang="en-US" sz="1100" b="0" i="1" dirty="0" smtClean="0">
                <a:solidFill>
                  <a:srgbClr val="00B050"/>
                </a:solidFill>
                <a:latin typeface="Courier New" pitchFamily="49" charset="0"/>
                <a:cs typeface="Courier New" pitchFamily="49" charset="0"/>
              </a:rPr>
              <a:t>// time offsets = 0.1, 0.2, 0.3, ...</a:t>
            </a:r>
            <a:endParaRPr lang="en-US" sz="1200" b="0" i="1" dirty="0" smtClean="0">
              <a:solidFill>
                <a:srgbClr val="00B050"/>
              </a:solidFill>
              <a:latin typeface="Courier New" pitchFamily="49" charset="0"/>
              <a:cs typeface="Courier New" pitchFamily="49" charset="0"/>
            </a:endParaRP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dataMatrix</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i</a:t>
            </a:r>
            <a:r>
              <a:rPr lang="en-US" sz="1200" b="0" dirty="0" smtClean="0">
                <a:latin typeface="Courier New" pitchFamily="49" charset="0"/>
                <a:cs typeface="Courier New" pitchFamily="49" charset="0"/>
              </a:rPr>
              <a:t>][1] = </a:t>
            </a:r>
            <a:r>
              <a:rPr lang="en-US" sz="1200" b="0" dirty="0" err="1" smtClean="0">
                <a:latin typeface="Courier New" pitchFamily="49" charset="0"/>
                <a:cs typeface="Courier New" pitchFamily="49" charset="0"/>
              </a:rPr>
              <a:t>Math.random</a:t>
            </a:r>
            <a:r>
              <a:rPr lang="en-US" sz="1200" b="0" dirty="0" smtClean="0">
                <a:latin typeface="Courier New" pitchFamily="49" charset="0"/>
                <a:cs typeface="Courier New" pitchFamily="49" charset="0"/>
              </a:rPr>
              <a:t>() * 50.0 + 100.0;  </a:t>
            </a:r>
            <a:r>
              <a:rPr lang="en-US" sz="1100" b="0" i="1" dirty="0" smtClean="0">
                <a:solidFill>
                  <a:srgbClr val="00B050"/>
                </a:solidFill>
                <a:latin typeface="Courier New" pitchFamily="49" charset="0"/>
                <a:cs typeface="Courier New" pitchFamily="49" charset="0"/>
              </a:rPr>
              <a:t>// generate random data values</a:t>
            </a:r>
            <a:endParaRPr lang="en-US" sz="1200" b="0" i="1" dirty="0" smtClean="0">
              <a:solidFill>
                <a:srgbClr val="00B050"/>
              </a:solidFill>
              <a:latin typeface="Courier New" pitchFamily="49" charset="0"/>
              <a:cs typeface="Courier New" pitchFamily="49" charset="0"/>
            </a:endParaRP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time_offset</a:t>
            </a:r>
            <a:r>
              <a:rPr lang="en-US" sz="1200" b="0" dirty="0" smtClean="0">
                <a:latin typeface="Courier New" pitchFamily="49" charset="0"/>
                <a:cs typeface="Courier New" pitchFamily="49" charset="0"/>
              </a:rPr>
              <a:t> = </a:t>
            </a:r>
            <a:r>
              <a:rPr lang="en-US" sz="1200" b="0" dirty="0" err="1" smtClean="0">
                <a:latin typeface="Courier New" pitchFamily="49" charset="0"/>
                <a:cs typeface="Courier New" pitchFamily="49" charset="0"/>
              </a:rPr>
              <a:t>time_offset</a:t>
            </a:r>
            <a:r>
              <a:rPr lang="en-US" sz="1200" b="0" dirty="0" smtClean="0">
                <a:latin typeface="Courier New" pitchFamily="49" charset="0"/>
                <a:cs typeface="Courier New" pitchFamily="49" charset="0"/>
              </a:rPr>
              <a:t> + 0.10;</a:t>
            </a:r>
          </a:p>
          <a:p>
            <a:pPr>
              <a:buNone/>
            </a:pPr>
            <a:r>
              <a:rPr lang="en-US" sz="1200" b="0" dirty="0" smtClean="0">
                <a:latin typeface="Courier New" pitchFamily="49" charset="0"/>
                <a:cs typeface="Courier New" pitchFamily="49" charset="0"/>
              </a:rPr>
              <a:t>}</a:t>
            </a:r>
          </a:p>
          <a:p>
            <a:pPr>
              <a:buNone/>
            </a:pPr>
            <a:r>
              <a:rPr lang="en-US" sz="1200" b="0" dirty="0" err="1" smtClean="0">
                <a:latin typeface="Courier New" pitchFamily="49" charset="0"/>
                <a:cs typeface="Courier New" pitchFamily="49" charset="0"/>
              </a:rPr>
              <a:t>zVariable.</a:t>
            </a:r>
            <a:r>
              <a:rPr lang="en-US" sz="1200" dirty="0" err="1" smtClean="0">
                <a:latin typeface="Courier New" pitchFamily="49" charset="0"/>
                <a:cs typeface="Courier New" pitchFamily="49" charset="0"/>
              </a:rPr>
              <a:t>putRecord</a:t>
            </a:r>
            <a:r>
              <a:rPr lang="en-US" sz="1200" b="0" dirty="0" smtClean="0">
                <a:latin typeface="Courier New" pitchFamily="49" charset="0"/>
                <a:cs typeface="Courier New" pitchFamily="49" charset="0"/>
              </a:rPr>
              <a:t>(0, </a:t>
            </a:r>
            <a:r>
              <a:rPr lang="en-US" sz="1200" b="0" dirty="0" err="1" smtClean="0">
                <a:latin typeface="Courier New" pitchFamily="49" charset="0"/>
                <a:cs typeface="Courier New" pitchFamily="49" charset="0"/>
              </a:rPr>
              <a:t>dataMatrix</a:t>
            </a:r>
            <a:r>
              <a:rPr lang="en-US" sz="1200" b="0" dirty="0" smtClean="0">
                <a:latin typeface="Courier New" pitchFamily="49" charset="0"/>
                <a:cs typeface="Courier New" pitchFamily="49" charset="0"/>
              </a:rPr>
              <a:t>);</a:t>
            </a:r>
          </a:p>
          <a:p>
            <a:pPr>
              <a:buNone/>
            </a:pPr>
            <a:endParaRPr lang="en-US" sz="1200" dirty="0" smtClean="0">
              <a:latin typeface="Courier New" pitchFamily="49" charset="0"/>
              <a:cs typeface="Courier New" pitchFamily="49" charset="0"/>
            </a:endParaRPr>
          </a:p>
          <a:p>
            <a:r>
              <a:rPr lang="en-US" dirty="0" smtClean="0"/>
              <a:t>Don’t forget to add the attribute entries for this new </a:t>
            </a:r>
            <a:r>
              <a:rPr lang="en-US" dirty="0" err="1" smtClean="0"/>
              <a:t>zVariable</a:t>
            </a:r>
            <a:endParaRPr lang="en-US" dirty="0" smtClean="0"/>
          </a:p>
          <a:p>
            <a:pPr>
              <a:buNone/>
            </a:pPr>
            <a:r>
              <a:rPr lang="en-US" sz="120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attr</a:t>
            </a:r>
            <a:r>
              <a:rPr lang="en-US" sz="1200" b="0" dirty="0" smtClean="0">
                <a:latin typeface="Courier New" pitchFamily="49" charset="0"/>
                <a:cs typeface="Courier New" pitchFamily="49" charset="0"/>
              </a:rPr>
              <a:t> = </a:t>
            </a:r>
            <a:r>
              <a:rPr lang="en-US" sz="1200" b="0" dirty="0" err="1" smtClean="0">
                <a:latin typeface="Courier New" pitchFamily="49" charset="0"/>
                <a:cs typeface="Courier New" pitchFamily="49" charset="0"/>
              </a:rPr>
              <a:t>cdfFile.getAttribute</a:t>
            </a:r>
            <a:r>
              <a:rPr lang="en-US" sz="1200" b="0" dirty="0" smtClean="0">
                <a:latin typeface="Courier New" pitchFamily="49" charset="0"/>
                <a:cs typeface="Courier New" pitchFamily="49" charset="0"/>
              </a:rPr>
              <a:t>("LVL00.SENS.Meas_Location.meas_loc_site");</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Entry.create</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attr</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zVariable.getID</a:t>
            </a:r>
            <a:r>
              <a:rPr lang="en-US" sz="1200" b="0" dirty="0" smtClean="0">
                <a:latin typeface="Courier New" pitchFamily="49" charset="0"/>
                <a:cs typeface="Courier New" pitchFamily="49" charset="0"/>
              </a:rPr>
              <a:t>(), CDF.CDF_CHAR, "0000041D00001C99");</a:t>
            </a:r>
          </a:p>
          <a:p>
            <a:pPr>
              <a:buNone/>
            </a:pPr>
            <a:endParaRPr lang="en-US" sz="1200" b="0" dirty="0" smtClean="0">
              <a:latin typeface="Courier New" pitchFamily="49" charset="0"/>
              <a:cs typeface="Courier New" pitchFamily="49" charset="0"/>
            </a:endParaRP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attr</a:t>
            </a:r>
            <a:r>
              <a:rPr lang="en-US" sz="1200" b="0" dirty="0" smtClean="0">
                <a:latin typeface="Courier New" pitchFamily="49" charset="0"/>
                <a:cs typeface="Courier New" pitchFamily="49" charset="0"/>
              </a:rPr>
              <a:t> = </a:t>
            </a:r>
            <a:r>
              <a:rPr lang="en-US" sz="1200" b="0" dirty="0" err="1" smtClean="0">
                <a:latin typeface="Courier New" pitchFamily="49" charset="0"/>
                <a:cs typeface="Courier New" pitchFamily="49" charset="0"/>
              </a:rPr>
              <a:t>cdfFile.getAttribute</a:t>
            </a:r>
            <a:r>
              <a:rPr lang="en-US" sz="1200" b="0" dirty="0" smtClean="0">
                <a:latin typeface="Courier New" pitchFamily="49" charset="0"/>
                <a:cs typeface="Courier New" pitchFamily="49" charset="0"/>
              </a:rPr>
              <a:t>("LVL00.SENS.Meas_Location.meas_loc_id");</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Entry.create</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attr</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zVariable.getID</a:t>
            </a:r>
            <a:r>
              <a:rPr lang="en-US" sz="1200" b="0" dirty="0" smtClean="0">
                <a:latin typeface="Courier New" pitchFamily="49" charset="0"/>
                <a:cs typeface="Courier New" pitchFamily="49" charset="0"/>
              </a:rPr>
              <a:t>(), CDF.CDF_UINT4, new Integer(101));   </a:t>
            </a:r>
          </a:p>
          <a:p>
            <a:pPr>
              <a:buNone/>
            </a:pPr>
            <a:r>
              <a:rPr lang="en-US" sz="1200" b="0" dirty="0" smtClean="0">
                <a:latin typeface="Courier New" pitchFamily="49" charset="0"/>
                <a:cs typeface="Courier New" pitchFamily="49" charset="0"/>
              </a:rPr>
              <a:t> </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attr</a:t>
            </a:r>
            <a:r>
              <a:rPr lang="en-US" sz="1200" b="0" dirty="0" smtClean="0">
                <a:latin typeface="Courier New" pitchFamily="49" charset="0"/>
                <a:cs typeface="Courier New" pitchFamily="49" charset="0"/>
              </a:rPr>
              <a:t> = </a:t>
            </a:r>
            <a:r>
              <a:rPr lang="en-US" sz="1200" b="0" dirty="0" err="1" smtClean="0">
                <a:latin typeface="Courier New" pitchFamily="49" charset="0"/>
                <a:cs typeface="Courier New" pitchFamily="49" charset="0"/>
              </a:rPr>
              <a:t>cdfFile.getAttribute</a:t>
            </a:r>
            <a:r>
              <a:rPr lang="en-US" sz="1200" b="0" dirty="0" smtClean="0">
                <a:latin typeface="Courier New" pitchFamily="49" charset="0"/>
                <a:cs typeface="Courier New" pitchFamily="49" charset="0"/>
              </a:rPr>
              <a:t>("</a:t>
            </a:r>
            <a:r>
              <a:rPr lang="en-US" sz="1200" b="0" dirty="0" smtClean="0">
                <a:solidFill>
                  <a:srgbClr val="7030A0"/>
                </a:solidFill>
                <a:latin typeface="Courier New" pitchFamily="49" charset="0"/>
                <a:cs typeface="Courier New" pitchFamily="49" charset="0"/>
              </a:rPr>
              <a:t>LVL02.SENS.TS.embedded_time_data"</a:t>
            </a:r>
            <a:r>
              <a:rPr lang="en-US" sz="1200" b="0" dirty="0" smtClean="0">
                <a:latin typeface="Courier New" pitchFamily="49" charset="0"/>
                <a:cs typeface="Courier New" pitchFamily="49" charset="0"/>
              </a:rPr>
              <a:t>);</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Entry.create</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attr</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zVariable.getID</a:t>
            </a:r>
            <a:r>
              <a:rPr lang="en-US" sz="1200" b="0" dirty="0" smtClean="0">
                <a:latin typeface="Courier New" pitchFamily="49" charset="0"/>
                <a:cs typeface="Courier New" pitchFamily="49" charset="0"/>
              </a:rPr>
              <a:t>(), CDF.CDF_INT1, new Integer(1));</a:t>
            </a:r>
            <a:endParaRPr lang="en-US" sz="1200" b="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Add Record of Data to </a:t>
            </a:r>
            <a:r>
              <a:rPr lang="en-US" dirty="0" err="1" smtClean="0"/>
              <a:t>zVariable</a:t>
            </a:r>
            <a:r>
              <a:rPr lang="en-US" dirty="0" smtClean="0"/>
              <a:t> 2 (Java)</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 Example (Write Data Record into 2-D Variable)</a:t>
            </a:r>
          </a:p>
          <a:p>
            <a:pPr>
              <a:buNone/>
            </a:pPr>
            <a:r>
              <a:rPr lang="en-US" sz="1200" b="0" dirty="0" smtClean="0">
                <a:solidFill>
                  <a:srgbClr val="00B050"/>
                </a:solidFill>
                <a:latin typeface="Courier New" pitchFamily="49" charset="0"/>
                <a:cs typeface="Courier New" pitchFamily="49" charset="0"/>
              </a:rPr>
              <a:t>// create a dummy set of data and write a record to the </a:t>
            </a:r>
            <a:r>
              <a:rPr lang="en-US" sz="1200" b="0" dirty="0" err="1" smtClean="0">
                <a:solidFill>
                  <a:srgbClr val="00B050"/>
                </a:solidFill>
                <a:latin typeface="Courier New" pitchFamily="49" charset="0"/>
                <a:cs typeface="Courier New" pitchFamily="49" charset="0"/>
              </a:rPr>
              <a:t>zvariable</a:t>
            </a:r>
            <a:endParaRPr lang="en-US" sz="1200" b="0" dirty="0" smtClean="0">
              <a:solidFill>
                <a:srgbClr val="00B050"/>
              </a:solidFill>
              <a:latin typeface="Courier New" pitchFamily="49" charset="0"/>
              <a:cs typeface="Courier New" pitchFamily="49" charset="0"/>
            </a:endParaRPr>
          </a:p>
          <a:p>
            <a:pPr>
              <a:buNone/>
            </a:pPr>
            <a:r>
              <a:rPr lang="en-US" sz="1200" b="0" dirty="0" smtClean="0">
                <a:latin typeface="Courier New" pitchFamily="49" charset="0"/>
                <a:cs typeface="Courier New" pitchFamily="49" charset="0"/>
              </a:rPr>
              <a:t>double </a:t>
            </a:r>
            <a:r>
              <a:rPr lang="en-US" sz="1200" b="0" dirty="0" err="1" smtClean="0">
                <a:latin typeface="Courier New" pitchFamily="49" charset="0"/>
                <a:cs typeface="Courier New" pitchFamily="49" charset="0"/>
              </a:rPr>
              <a:t>time_offset</a:t>
            </a:r>
            <a:r>
              <a:rPr lang="en-US" sz="1200" b="0" dirty="0" smtClean="0">
                <a:latin typeface="Courier New" pitchFamily="49" charset="0"/>
                <a:cs typeface="Courier New" pitchFamily="49" charset="0"/>
              </a:rPr>
              <a:t> = 0.10;</a:t>
            </a:r>
          </a:p>
          <a:p>
            <a:pPr>
              <a:buNone/>
            </a:pPr>
            <a:r>
              <a:rPr lang="en-US" sz="1200" b="0" dirty="0" smtClean="0">
                <a:latin typeface="Courier New" pitchFamily="49" charset="0"/>
                <a:cs typeface="Courier New" pitchFamily="49" charset="0"/>
              </a:rPr>
              <a:t>double </a:t>
            </a:r>
            <a:r>
              <a:rPr lang="en-US" sz="1200" b="0" dirty="0" err="1" smtClean="0">
                <a:latin typeface="Courier New" pitchFamily="49" charset="0"/>
                <a:cs typeface="Courier New" pitchFamily="49" charset="0"/>
              </a:rPr>
              <a:t>dataMatrix</a:t>
            </a:r>
            <a:r>
              <a:rPr lang="en-US" sz="1200" b="0" dirty="0" smtClean="0">
                <a:latin typeface="Courier New" pitchFamily="49" charset="0"/>
                <a:cs typeface="Courier New" pitchFamily="49" charset="0"/>
              </a:rPr>
              <a:t>[5][2];</a:t>
            </a:r>
          </a:p>
          <a:p>
            <a:pPr>
              <a:buNone/>
            </a:pPr>
            <a:r>
              <a:rPr lang="nn-NO" sz="1200" b="0" dirty="0" smtClean="0">
                <a:latin typeface="Courier New" pitchFamily="49" charset="0"/>
                <a:cs typeface="Courier New" pitchFamily="49" charset="0"/>
              </a:rPr>
              <a:t>for (int i = 0; i &lt; 5; i++) {</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dataMatrix</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i</a:t>
            </a:r>
            <a:r>
              <a:rPr lang="en-US" sz="1200" b="0" dirty="0" smtClean="0">
                <a:latin typeface="Courier New" pitchFamily="49" charset="0"/>
                <a:cs typeface="Courier New" pitchFamily="49" charset="0"/>
              </a:rPr>
              <a:t>][0] = </a:t>
            </a:r>
            <a:r>
              <a:rPr lang="en-US" sz="1200" b="0" dirty="0" err="1" smtClean="0">
                <a:latin typeface="Courier New" pitchFamily="49" charset="0"/>
                <a:cs typeface="Courier New" pitchFamily="49" charset="0"/>
              </a:rPr>
              <a:t>time_offset</a:t>
            </a:r>
            <a:r>
              <a:rPr lang="en-US" sz="1200" b="0" dirty="0" smtClean="0">
                <a:latin typeface="Courier New" pitchFamily="49" charset="0"/>
                <a:cs typeface="Courier New" pitchFamily="49" charset="0"/>
              </a:rPr>
              <a:t>;  </a:t>
            </a:r>
            <a:r>
              <a:rPr lang="en-US" sz="1100" b="0" i="1" dirty="0" smtClean="0">
                <a:solidFill>
                  <a:srgbClr val="00B050"/>
                </a:solidFill>
                <a:latin typeface="Courier New" pitchFamily="49" charset="0"/>
                <a:cs typeface="Courier New" pitchFamily="49" charset="0"/>
              </a:rPr>
              <a:t>// time offsets = 0.1, 0.2, 0.3, ...</a:t>
            </a:r>
            <a:endParaRPr lang="en-US" sz="1200" b="0" i="1" dirty="0" smtClean="0">
              <a:solidFill>
                <a:srgbClr val="00B050"/>
              </a:solidFill>
              <a:latin typeface="Courier New" pitchFamily="49" charset="0"/>
              <a:cs typeface="Courier New" pitchFamily="49" charset="0"/>
            </a:endParaRP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dataMatrix</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i</a:t>
            </a:r>
            <a:r>
              <a:rPr lang="en-US" sz="1200" b="0" dirty="0" smtClean="0">
                <a:latin typeface="Courier New" pitchFamily="49" charset="0"/>
                <a:cs typeface="Courier New" pitchFamily="49" charset="0"/>
              </a:rPr>
              <a:t>][1] = rand()*1.0 / RAND_MAX * 50.0 + 100.0; </a:t>
            </a:r>
            <a:r>
              <a:rPr lang="en-US" sz="1100" b="0" i="1" dirty="0" smtClean="0">
                <a:solidFill>
                  <a:srgbClr val="00B050"/>
                </a:solidFill>
                <a:latin typeface="Courier New" pitchFamily="49" charset="0"/>
                <a:cs typeface="Courier New" pitchFamily="49" charset="0"/>
              </a:rPr>
              <a:t>// generate random </a:t>
            </a:r>
            <a:r>
              <a:rPr lang="en-US" sz="1100" b="0" i="1" dirty="0" err="1" smtClean="0">
                <a:solidFill>
                  <a:srgbClr val="00B050"/>
                </a:solidFill>
                <a:latin typeface="Courier New" pitchFamily="49" charset="0"/>
                <a:cs typeface="Courier New" pitchFamily="49" charset="0"/>
              </a:rPr>
              <a:t>vals</a:t>
            </a:r>
            <a:endParaRPr lang="en-US" sz="1200" b="0" i="1" dirty="0" smtClean="0">
              <a:solidFill>
                <a:srgbClr val="00B050"/>
              </a:solidFill>
              <a:latin typeface="Courier New" pitchFamily="49" charset="0"/>
              <a:cs typeface="Courier New" pitchFamily="49" charset="0"/>
            </a:endParaRP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time_offset</a:t>
            </a:r>
            <a:r>
              <a:rPr lang="en-US" sz="1200" b="0" dirty="0" smtClean="0">
                <a:latin typeface="Courier New" pitchFamily="49" charset="0"/>
                <a:cs typeface="Courier New" pitchFamily="49" charset="0"/>
              </a:rPr>
              <a:t> = </a:t>
            </a:r>
            <a:r>
              <a:rPr lang="en-US" sz="1200" b="0" dirty="0" err="1" smtClean="0">
                <a:latin typeface="Courier New" pitchFamily="49" charset="0"/>
                <a:cs typeface="Courier New" pitchFamily="49" charset="0"/>
              </a:rPr>
              <a:t>time_offset</a:t>
            </a:r>
            <a:r>
              <a:rPr lang="en-US" sz="1200" b="0" dirty="0" smtClean="0">
                <a:latin typeface="Courier New" pitchFamily="49" charset="0"/>
                <a:cs typeface="Courier New" pitchFamily="49" charset="0"/>
              </a:rPr>
              <a:t> + 0.10;</a:t>
            </a:r>
          </a:p>
          <a:p>
            <a:pPr>
              <a:buNone/>
            </a:pPr>
            <a:r>
              <a:rPr lang="en-US" sz="1200" b="0" dirty="0" smtClean="0">
                <a:latin typeface="Courier New" pitchFamily="49" charset="0"/>
                <a:cs typeface="Courier New" pitchFamily="49" charset="0"/>
              </a:rPr>
              <a:t>}</a:t>
            </a:r>
          </a:p>
          <a:p>
            <a:pPr>
              <a:buNone/>
            </a:pPr>
            <a:r>
              <a:rPr lang="en-US" sz="1200" b="0" dirty="0" smtClean="0">
                <a:latin typeface="Courier New" pitchFamily="49" charset="0"/>
                <a:cs typeface="Courier New" pitchFamily="49" charset="0"/>
              </a:rPr>
              <a:t>status = </a:t>
            </a:r>
            <a:r>
              <a:rPr lang="en-US" sz="1200" dirty="0" err="1" smtClean="0">
                <a:latin typeface="Courier New" pitchFamily="49" charset="0"/>
                <a:cs typeface="Courier New" pitchFamily="49" charset="0"/>
              </a:rPr>
              <a:t>CDFputzVarRecordData</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cdfFile</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zVariableId</a:t>
            </a:r>
            <a:r>
              <a:rPr lang="en-US" sz="1200" b="0" dirty="0" smtClean="0">
                <a:latin typeface="Courier New" pitchFamily="49" charset="0"/>
                <a:cs typeface="Courier New" pitchFamily="49" charset="0"/>
              </a:rPr>
              <a:t>, 0, </a:t>
            </a:r>
            <a:r>
              <a:rPr lang="en-US" sz="1200" b="0" dirty="0" err="1" smtClean="0">
                <a:latin typeface="Courier New" pitchFamily="49" charset="0"/>
                <a:cs typeface="Courier New" pitchFamily="49" charset="0"/>
              </a:rPr>
              <a:t>dataMatrix</a:t>
            </a:r>
            <a:r>
              <a:rPr lang="en-US" sz="1200" b="0" dirty="0" smtClean="0">
                <a:latin typeface="Courier New" pitchFamily="49" charset="0"/>
                <a:cs typeface="Courier New" pitchFamily="49" charset="0"/>
              </a:rPr>
              <a:t>);</a:t>
            </a:r>
          </a:p>
          <a:p>
            <a:pPr>
              <a:buNone/>
            </a:pPr>
            <a:endParaRPr lang="en-US" dirty="0" smtClean="0">
              <a:latin typeface="Courier New" pitchFamily="49" charset="0"/>
              <a:cs typeface="Courier New" pitchFamily="49" charset="0"/>
            </a:endParaRPr>
          </a:p>
          <a:p>
            <a:r>
              <a:rPr lang="en-US" dirty="0" smtClean="0"/>
              <a:t>Don’t forget to add the attribute entries for this new </a:t>
            </a:r>
            <a:r>
              <a:rPr lang="en-US" dirty="0" err="1" smtClean="0"/>
              <a:t>zVariable</a:t>
            </a:r>
            <a:endParaRPr lang="en-US" dirty="0" smtClean="0"/>
          </a:p>
          <a:p>
            <a:pPr>
              <a:buNone/>
            </a:pPr>
            <a:r>
              <a:rPr lang="en-US" sz="1200" b="0" i="1" dirty="0" smtClean="0">
                <a:solidFill>
                  <a:srgbClr val="00B050"/>
                </a:solidFill>
                <a:latin typeface="Courier New" pitchFamily="49" charset="0"/>
                <a:cs typeface="Courier New" pitchFamily="49" charset="0"/>
              </a:rPr>
              <a:t>// add lvl02 metadata entry indicating time is stored as offsets embedded into first</a:t>
            </a:r>
          </a:p>
          <a:p>
            <a:pPr>
              <a:buNone/>
            </a:pPr>
            <a:r>
              <a:rPr lang="en-US" sz="1200" b="0" i="1" dirty="0" smtClean="0">
                <a:solidFill>
                  <a:srgbClr val="00B050"/>
                </a:solidFill>
                <a:latin typeface="Courier New" pitchFamily="49" charset="0"/>
                <a:cs typeface="Courier New" pitchFamily="49" charset="0"/>
              </a:rPr>
              <a:t>// column of matrix      </a:t>
            </a:r>
          </a:p>
          <a:p>
            <a:pPr>
              <a:buNone/>
            </a:pP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attributeId</a:t>
            </a:r>
            <a:r>
              <a:rPr lang="en-US" sz="1200" b="0" dirty="0" smtClean="0">
                <a:latin typeface="Courier New" pitchFamily="49" charset="0"/>
                <a:cs typeface="Courier New" pitchFamily="49" charset="0"/>
              </a:rPr>
              <a:t> = </a:t>
            </a:r>
            <a:r>
              <a:rPr lang="en-US" sz="1200" dirty="0" err="1" smtClean="0">
                <a:latin typeface="Courier New" pitchFamily="49" charset="0"/>
                <a:cs typeface="Courier New" pitchFamily="49" charset="0"/>
              </a:rPr>
              <a:t>CDFgetAttrNum</a:t>
            </a:r>
            <a:r>
              <a:rPr lang="en-US" sz="1200" b="0" dirty="0" smtClean="0">
                <a:latin typeface="Courier New" pitchFamily="49" charset="0"/>
                <a:cs typeface="Courier New" pitchFamily="49" charset="0"/>
              </a:rPr>
              <a:t>(</a:t>
            </a:r>
            <a:r>
              <a:rPr lang="en-US" sz="1200" b="0" dirty="0" err="1" smtClean="0">
                <a:latin typeface="Courier New" pitchFamily="49" charset="0"/>
                <a:cs typeface="Courier New" pitchFamily="49" charset="0"/>
              </a:rPr>
              <a:t>cdfFile</a:t>
            </a:r>
            <a:r>
              <a:rPr lang="en-US" sz="1200" b="0" dirty="0" smtClean="0">
                <a:latin typeface="Courier New" pitchFamily="49" charset="0"/>
                <a:cs typeface="Courier New" pitchFamily="49" charset="0"/>
              </a:rPr>
              <a:t>, "LVL02.SENS.TS.embedded_time_data");</a:t>
            </a:r>
          </a:p>
          <a:p>
            <a:pPr>
              <a:buNone/>
            </a:pPr>
            <a:r>
              <a:rPr lang="en-US" sz="1200" b="0" dirty="0" smtClean="0">
                <a:latin typeface="Courier New" pitchFamily="49" charset="0"/>
                <a:cs typeface="Courier New" pitchFamily="49" charset="0"/>
              </a:rPr>
              <a:t>	char </a:t>
            </a:r>
            <a:r>
              <a:rPr lang="en-US" sz="1200" b="0" dirty="0" err="1" smtClean="0">
                <a:latin typeface="Courier New" pitchFamily="49" charset="0"/>
                <a:cs typeface="Courier New" pitchFamily="49" charset="0"/>
              </a:rPr>
              <a:t>embeddedtd</a:t>
            </a:r>
            <a:r>
              <a:rPr lang="en-US" sz="1200" b="0" dirty="0" smtClean="0">
                <a:latin typeface="Courier New" pitchFamily="49" charset="0"/>
                <a:cs typeface="Courier New" pitchFamily="49" charset="0"/>
              </a:rPr>
              <a:t>=1;</a:t>
            </a:r>
          </a:p>
          <a:p>
            <a:pPr>
              <a:buNone/>
            </a:pPr>
            <a:r>
              <a:rPr lang="en-US" sz="1200" b="0" dirty="0" smtClean="0">
                <a:latin typeface="Courier New" pitchFamily="49" charset="0"/>
                <a:cs typeface="Courier New" pitchFamily="49" charset="0"/>
              </a:rPr>
              <a:t>	status = </a:t>
            </a:r>
            <a:r>
              <a:rPr lang="en-US" sz="1200" dirty="0" err="1" smtClean="0">
                <a:latin typeface="Courier New" pitchFamily="49" charset="0"/>
                <a:cs typeface="Courier New" pitchFamily="49" charset="0"/>
              </a:rPr>
              <a:t>CDFputAttrzEntry</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cdfFile</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attributeId</a:t>
            </a:r>
            <a:r>
              <a:rPr lang="en-US" sz="1200" b="0" dirty="0" smtClean="0">
                <a:latin typeface="Courier New" pitchFamily="49" charset="0"/>
                <a:cs typeface="Courier New" pitchFamily="49" charset="0"/>
              </a:rPr>
              <a:t>, </a:t>
            </a:r>
            <a:r>
              <a:rPr lang="en-US" sz="1200" b="0" dirty="0" err="1" smtClean="0">
                <a:latin typeface="Courier New" pitchFamily="49" charset="0"/>
                <a:cs typeface="Courier New" pitchFamily="49" charset="0"/>
              </a:rPr>
              <a:t>zVariableId</a:t>
            </a:r>
            <a:r>
              <a:rPr lang="en-US" sz="1200" b="0" dirty="0" smtClean="0">
                <a:latin typeface="Courier New" pitchFamily="49" charset="0"/>
                <a:cs typeface="Courier New" pitchFamily="49" charset="0"/>
              </a:rPr>
              <a:t>, CDF_INT1, </a:t>
            </a:r>
          </a:p>
          <a:p>
            <a:pPr>
              <a:buNone/>
            </a:pPr>
            <a:r>
              <a:rPr lang="en-US" sz="1200" b="0" dirty="0" smtClean="0">
                <a:latin typeface="Courier New" pitchFamily="49" charset="0"/>
                <a:cs typeface="Courier New" pitchFamily="49" charset="0"/>
              </a:rPr>
              <a:t>                               1, &amp;</a:t>
            </a:r>
            <a:r>
              <a:rPr lang="en-US" sz="1200" b="0" dirty="0" err="1" smtClean="0">
                <a:latin typeface="Courier New" pitchFamily="49" charset="0"/>
                <a:cs typeface="Courier New" pitchFamily="49" charset="0"/>
              </a:rPr>
              <a:t>embeddedtd</a:t>
            </a:r>
            <a:r>
              <a:rPr lang="en-US" sz="1200" b="0" dirty="0" smtClean="0">
                <a:latin typeface="Courier New" pitchFamily="49" charset="0"/>
                <a:cs typeface="Courier New" pitchFamily="49" charset="0"/>
              </a:rPr>
              <a:t>);</a:t>
            </a:r>
          </a:p>
          <a:p>
            <a:pPr>
              <a:buNone/>
            </a:pPr>
            <a:endParaRPr lang="en-US" sz="1200" b="0" dirty="0" smtClean="0">
              <a:latin typeface="Courier New" pitchFamily="49" charset="0"/>
              <a:cs typeface="Courier New" pitchFamily="49" charset="0"/>
            </a:endParaRPr>
          </a:p>
          <a:p>
            <a:pPr>
              <a:buNone/>
            </a:pPr>
            <a:r>
              <a:rPr lang="en-US" sz="1200" b="0" dirty="0" smtClean="0">
                <a:solidFill>
                  <a:srgbClr val="00B050"/>
                </a:solidFill>
                <a:latin typeface="Courier New" pitchFamily="49" charset="0"/>
                <a:cs typeface="Courier New" pitchFamily="49" charset="0"/>
              </a:rPr>
              <a:t>//… Add other metadata, as required</a:t>
            </a:r>
          </a:p>
          <a:p>
            <a:endParaRPr lang="en-US" sz="1200" dirty="0"/>
          </a:p>
        </p:txBody>
      </p:sp>
      <p:sp>
        <p:nvSpPr>
          <p:cNvPr id="3" name="Title 2"/>
          <p:cNvSpPr>
            <a:spLocks noGrp="1"/>
          </p:cNvSpPr>
          <p:nvPr>
            <p:ph type="title"/>
          </p:nvPr>
        </p:nvSpPr>
        <p:spPr/>
        <p:txBody>
          <a:bodyPr/>
          <a:lstStyle/>
          <a:p>
            <a:r>
              <a:rPr lang="en-US" dirty="0" smtClean="0"/>
              <a:t>Add Record of Data to </a:t>
            </a:r>
            <a:r>
              <a:rPr lang="en-US" dirty="0" err="1" smtClean="0"/>
              <a:t>zVariable</a:t>
            </a:r>
            <a:r>
              <a:rPr lang="en-US" dirty="0" smtClean="0"/>
              <a:t> 2 (C++)</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Closing an open CDF file simply requires a call to the close operation</a:t>
            </a:r>
          </a:p>
          <a:p>
            <a:r>
              <a:rPr lang="en-US" dirty="0" smtClean="0"/>
              <a:t>Java Example:</a:t>
            </a:r>
          </a:p>
          <a:p>
            <a:pPr>
              <a:buNone/>
            </a:pPr>
            <a:endParaRPr lang="en-US" dirty="0" smtClean="0"/>
          </a:p>
          <a:p>
            <a:pPr>
              <a:buNone/>
            </a:pP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cdfFile.</a:t>
            </a:r>
            <a:r>
              <a:rPr lang="en-US" sz="1400" dirty="0" err="1" smtClean="0">
                <a:latin typeface="Courier New" pitchFamily="49" charset="0"/>
                <a:cs typeface="Courier New" pitchFamily="49" charset="0"/>
              </a:rPr>
              <a:t>close</a:t>
            </a:r>
            <a:r>
              <a:rPr lang="en-US" sz="1400" b="0" dirty="0" smtClean="0">
                <a:latin typeface="Courier New" pitchFamily="49" charset="0"/>
                <a:cs typeface="Courier New" pitchFamily="49" charset="0"/>
              </a:rPr>
              <a:t>();</a:t>
            </a:r>
          </a:p>
          <a:p>
            <a:pPr>
              <a:buNone/>
            </a:pPr>
            <a:endParaRPr lang="en-US" sz="1200" b="0" dirty="0" smtClean="0">
              <a:latin typeface="Courier New" pitchFamily="49" charset="0"/>
              <a:cs typeface="Courier New" pitchFamily="49" charset="0"/>
            </a:endParaRPr>
          </a:p>
          <a:p>
            <a:r>
              <a:rPr lang="en-US" dirty="0" smtClean="0"/>
              <a:t>C/C++ Example:</a:t>
            </a:r>
          </a:p>
          <a:p>
            <a:pPr>
              <a:buNone/>
            </a:pPr>
            <a:endParaRPr lang="en-US" sz="1200" b="0" dirty="0" smtClean="0">
              <a:latin typeface="Courier New" pitchFamily="49" charset="0"/>
              <a:cs typeface="Courier New" pitchFamily="49" charset="0"/>
            </a:endParaRPr>
          </a:p>
          <a:p>
            <a:pPr lvl="1">
              <a:buNone/>
            </a:pPr>
            <a:r>
              <a:rPr lang="en-US" sz="1400" b="0" dirty="0" smtClean="0">
                <a:latin typeface="Courier New" pitchFamily="49" charset="0"/>
                <a:cs typeface="Courier New" pitchFamily="49" charset="0"/>
              </a:rPr>
              <a:t>status = </a:t>
            </a:r>
            <a:r>
              <a:rPr lang="en-US" sz="1400" dirty="0" err="1" smtClean="0">
                <a:latin typeface="Courier New" pitchFamily="49" charset="0"/>
                <a:cs typeface="Courier New" pitchFamily="49" charset="0"/>
              </a:rPr>
              <a:t>CDFcloseCDF</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a:t>
            </a:r>
            <a:endParaRPr lang="en-US" sz="1400" b="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Close the File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9894" y="0"/>
            <a:ext cx="5293894" cy="864524"/>
          </a:xfrm>
        </p:spPr>
        <p:txBody>
          <a:bodyPr/>
          <a:lstStyle/>
          <a:p>
            <a:r>
              <a:rPr lang="en-US" dirty="0" smtClean="0"/>
              <a:t>Sample Vehicle Metadata</a:t>
            </a:r>
            <a:br>
              <a:rPr lang="en-US" dirty="0" smtClean="0"/>
            </a:br>
            <a:r>
              <a:rPr lang="en-US" dirty="0" smtClean="0"/>
              <a:t>(</a:t>
            </a:r>
            <a:r>
              <a:rPr lang="en-US" sz="1800" i="1" dirty="0" smtClean="0"/>
              <a:t>used in code examples)</a:t>
            </a:r>
            <a:endParaRPr lang="en-US" i="1" dirty="0"/>
          </a:p>
        </p:txBody>
      </p:sp>
      <p:sp>
        <p:nvSpPr>
          <p:cNvPr id="1026" name="Text Box 2"/>
          <p:cNvSpPr txBox="1">
            <a:spLocks noChangeArrowheads="1"/>
          </p:cNvSpPr>
          <p:nvPr/>
        </p:nvSpPr>
        <p:spPr bwMode="auto">
          <a:xfrm>
            <a:off x="3640154" y="1046376"/>
            <a:ext cx="2751219" cy="153725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1" u="none" strike="noStrike" cap="none" normalizeH="0" baseline="0" dirty="0" smtClean="0">
                <a:ln>
                  <a:noFill/>
                </a:ln>
                <a:solidFill>
                  <a:schemeClr val="tx1"/>
                </a:solidFill>
                <a:effectLst/>
                <a:latin typeface="Calibri" pitchFamily="34" charset="0"/>
                <a:cs typeface="Arial" pitchFamily="34" charset="0"/>
              </a:rPr>
              <a:t>Sample Vehicle in the AMCOM Enterprise with 2 physical measurement locations (sensors)</a:t>
            </a:r>
            <a:r>
              <a:rPr kumimoji="0" lang="en-US" sz="1100" b="0" i="1" u="none" strike="noStrike" cap="none" normalizeH="0" baseline="0" dirty="0" smtClean="0">
                <a:ln>
                  <a:noFill/>
                </a:ln>
                <a:solidFill>
                  <a:schemeClr val="tx1"/>
                </a:solidFill>
                <a:effectLst/>
                <a:latin typeface="Times New Roman" pitchFamily="18" charset="0"/>
                <a:cs typeface="Arial" pitchFamily="34" charset="0"/>
              </a:rPr>
              <a:t>.</a:t>
            </a:r>
            <a:r>
              <a:rPr kumimoji="0" lang="en-US" sz="1100" b="0" i="1"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1" u="none" strike="noStrike" cap="none" normalizeH="0" baseline="0" dirty="0" smtClean="0">
                <a:ln>
                  <a:noFill/>
                </a:ln>
                <a:solidFill>
                  <a:schemeClr val="tx1"/>
                </a:solidFill>
                <a:effectLst/>
                <a:latin typeface="Calibri" pitchFamily="34" charset="0"/>
                <a:cs typeface="Arial" pitchFamily="34" charset="0"/>
              </a:rPr>
              <a:t>This vehicle also has 1 logical measurement location (Data Acquisition Session) representing the top-level location used in the global attributes section of the ABCD File.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AutoShape 3"/>
          <p:cNvSpPr>
            <a:spLocks noChangeArrowheads="1"/>
          </p:cNvSpPr>
          <p:nvPr/>
        </p:nvSpPr>
        <p:spPr bwMode="auto">
          <a:xfrm>
            <a:off x="5994418" y="2739858"/>
            <a:ext cx="1787658" cy="688324"/>
          </a:xfrm>
          <a:prstGeom prst="bracketPair">
            <a:avLst>
              <a:gd name="adj" fmla="val 8051"/>
            </a:avLst>
          </a:prstGeom>
          <a:noFill/>
          <a:ln w="38100">
            <a:solidFill>
              <a:srgbClr val="9BBB59"/>
            </a:solidFill>
            <a:round/>
            <a:headEnd/>
            <a:tailEnd/>
          </a:ln>
          <a:effectLst/>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808080"/>
                </a:solidFill>
                <a:effectLst/>
                <a:latin typeface="Calibri" pitchFamily="34" charset="0"/>
                <a:cs typeface="Arial" pitchFamily="34" charset="0"/>
              </a:rPr>
              <a:t>TEST DATA:  Global TIMESTAMP:</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rgbClr val="808080"/>
                </a:solidFill>
                <a:effectLst/>
                <a:latin typeface="Calibri" pitchFamily="34" charset="0"/>
                <a:cs typeface="Arial" pitchFamily="34" charset="0"/>
              </a:rPr>
              <a:t>May 28, 2012 11:00 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28" name="Group 4"/>
          <p:cNvGrpSpPr>
            <a:grpSpLocks/>
          </p:cNvGrpSpPr>
          <p:nvPr/>
        </p:nvGrpSpPr>
        <p:grpSpPr bwMode="auto">
          <a:xfrm>
            <a:off x="974742" y="1081213"/>
            <a:ext cx="1666508" cy="1388119"/>
            <a:chOff x="1297" y="1467"/>
            <a:chExt cx="2958" cy="2723"/>
          </a:xfrm>
        </p:grpSpPr>
        <p:grpSp>
          <p:nvGrpSpPr>
            <p:cNvPr id="1029" name="Group 5"/>
            <p:cNvGrpSpPr>
              <a:grpSpLocks/>
            </p:cNvGrpSpPr>
            <p:nvPr/>
          </p:nvGrpSpPr>
          <p:grpSpPr bwMode="auto">
            <a:xfrm>
              <a:off x="1297" y="1467"/>
              <a:ext cx="2842" cy="2490"/>
              <a:chOff x="1400" y="1583"/>
              <a:chExt cx="2842" cy="1985"/>
            </a:xfrm>
          </p:grpSpPr>
          <p:sp>
            <p:nvSpPr>
              <p:cNvPr id="1030" name="AutoShape 6"/>
              <p:cNvSpPr>
                <a:spLocks noChangeArrowheads="1"/>
              </p:cNvSpPr>
              <p:nvPr/>
            </p:nvSpPr>
            <p:spPr bwMode="auto">
              <a:xfrm>
                <a:off x="1400" y="1583"/>
                <a:ext cx="2842" cy="1985"/>
              </a:xfrm>
              <a:prstGeom prst="roundRect">
                <a:avLst>
                  <a:gd name="adj" fmla="val 16667"/>
                </a:avLst>
              </a:prstGeom>
              <a:solidFill>
                <a:srgbClr val="DDD8C2"/>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031" name="Text Box 7"/>
              <p:cNvSpPr txBox="1">
                <a:spLocks noChangeArrowheads="1"/>
              </p:cNvSpPr>
              <p:nvPr/>
            </p:nvSpPr>
            <p:spPr bwMode="auto">
              <a:xfrm>
                <a:off x="1674" y="1661"/>
                <a:ext cx="2465" cy="4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1" i="0" u="none" strike="noStrike" cap="none" normalizeH="0" baseline="0" smtClean="0">
                    <a:ln>
                      <a:noFill/>
                    </a:ln>
                    <a:solidFill>
                      <a:schemeClr val="tx1"/>
                    </a:solidFill>
                    <a:effectLst/>
                    <a:latin typeface="Calibri" pitchFamily="34" charset="0"/>
                    <a:cs typeface="Arial" pitchFamily="34" charset="0"/>
                  </a:rPr>
                  <a:t>AMCOM SAMPLE VEHICLE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32" name="Text Box 8"/>
            <p:cNvSpPr txBox="1">
              <a:spLocks noChangeArrowheads="1"/>
            </p:cNvSpPr>
            <p:nvPr/>
          </p:nvSpPr>
          <p:spPr bwMode="auto">
            <a:xfrm>
              <a:off x="1297" y="3243"/>
              <a:ext cx="2958" cy="9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Site_Code: 0000041D00001C99</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Segment_Id: 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34" name="AutoShape 10"/>
          <p:cNvSpPr>
            <a:spLocks noChangeArrowheads="1"/>
          </p:cNvSpPr>
          <p:nvPr/>
        </p:nvSpPr>
        <p:spPr bwMode="auto">
          <a:xfrm>
            <a:off x="3013092" y="2978594"/>
            <a:ext cx="2028817" cy="582928"/>
          </a:xfrm>
          <a:prstGeom prst="roundRect">
            <a:avLst>
              <a:gd name="adj" fmla="val 16667"/>
            </a:avLst>
          </a:prstGeom>
          <a:solidFill>
            <a:schemeClr val="accent5">
              <a:lumMod val="90000"/>
            </a:schemeClr>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035" name="Text Box 11"/>
          <p:cNvSpPr txBox="1">
            <a:spLocks noChangeArrowheads="1"/>
          </p:cNvSpPr>
          <p:nvPr/>
        </p:nvSpPr>
        <p:spPr bwMode="auto">
          <a:xfrm>
            <a:off x="3120732" y="3241096"/>
            <a:ext cx="1921177" cy="4353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libri" pitchFamily="34" charset="0"/>
                <a:cs typeface="Arial" pitchFamily="34" charset="0"/>
              </a:rPr>
              <a:t>Meas_Loc_Site</a:t>
            </a:r>
            <a:r>
              <a:rPr kumimoji="0" lang="en-US" sz="900" b="0" i="0" u="none" strike="noStrike" cap="none" normalizeH="0" baseline="0" dirty="0" smtClean="0">
                <a:ln>
                  <a:noFill/>
                </a:ln>
                <a:solidFill>
                  <a:schemeClr val="tx1"/>
                </a:solidFill>
                <a:effectLst/>
                <a:latin typeface="Calibri" pitchFamily="34" charset="0"/>
                <a:cs typeface="Arial" pitchFamily="34" charset="0"/>
              </a:rPr>
              <a:t>: 0000041D00001C99</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libri" pitchFamily="34" charset="0"/>
                <a:cs typeface="Arial" pitchFamily="34" charset="0"/>
              </a:rPr>
              <a:t>Meas_Loc_Id</a:t>
            </a:r>
            <a:r>
              <a:rPr kumimoji="0" lang="en-US" sz="900" b="0" i="0" u="none" strike="noStrike" cap="none" normalizeH="0" baseline="0" dirty="0" smtClean="0">
                <a:ln>
                  <a:noFill/>
                </a:ln>
                <a:solidFill>
                  <a:schemeClr val="tx1"/>
                </a:solidFill>
                <a:effectLst/>
                <a:latin typeface="Calibri" pitchFamily="34" charset="0"/>
                <a:cs typeface="Arial" pitchFamily="34" charset="0"/>
              </a:rPr>
              <a:t>:    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6" name="Text Box 12"/>
          <p:cNvSpPr txBox="1">
            <a:spLocks noChangeArrowheads="1"/>
          </p:cNvSpPr>
          <p:nvPr/>
        </p:nvSpPr>
        <p:spPr bwMode="auto">
          <a:xfrm>
            <a:off x="3217664" y="2942736"/>
            <a:ext cx="1921177" cy="4353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Arial" pitchFamily="34" charset="0"/>
              </a:rPr>
              <a:t>Data Acquisition Session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037" name="Group 13"/>
          <p:cNvGrpSpPr>
            <a:grpSpLocks/>
          </p:cNvGrpSpPr>
          <p:nvPr/>
        </p:nvGrpSpPr>
        <p:grpSpPr bwMode="auto">
          <a:xfrm>
            <a:off x="3013092" y="4385485"/>
            <a:ext cx="2053050" cy="780404"/>
            <a:chOff x="4699" y="4649"/>
            <a:chExt cx="3643" cy="1596"/>
          </a:xfrm>
        </p:grpSpPr>
        <p:sp>
          <p:nvSpPr>
            <p:cNvPr id="1038" name="AutoShape 14"/>
            <p:cNvSpPr>
              <a:spLocks noChangeArrowheads="1"/>
            </p:cNvSpPr>
            <p:nvPr/>
          </p:nvSpPr>
          <p:spPr bwMode="auto">
            <a:xfrm>
              <a:off x="4742" y="4688"/>
              <a:ext cx="3600" cy="1268"/>
            </a:xfrm>
            <a:prstGeom prst="roundRect">
              <a:avLst>
                <a:gd name="adj" fmla="val 16667"/>
              </a:avLst>
            </a:prstGeom>
            <a:solidFill>
              <a:srgbClr val="DBE5F1"/>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039" name="Text Box 15"/>
            <p:cNvSpPr txBox="1">
              <a:spLocks noChangeArrowheads="1"/>
            </p:cNvSpPr>
            <p:nvPr/>
          </p:nvSpPr>
          <p:spPr bwMode="auto">
            <a:xfrm>
              <a:off x="4699" y="5298"/>
              <a:ext cx="3409" cy="9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libri" pitchFamily="34" charset="0"/>
                  <a:cs typeface="Arial" pitchFamily="34" charset="0"/>
                </a:rPr>
                <a:t>Meas_Loc_Site</a:t>
              </a:r>
              <a:r>
                <a:rPr kumimoji="0" lang="en-US" sz="900" b="0" i="0" u="none" strike="noStrike" cap="none" normalizeH="0" baseline="0" dirty="0" smtClean="0">
                  <a:ln>
                    <a:noFill/>
                  </a:ln>
                  <a:solidFill>
                    <a:schemeClr val="tx1"/>
                  </a:solidFill>
                  <a:effectLst/>
                  <a:latin typeface="Calibri" pitchFamily="34" charset="0"/>
                  <a:cs typeface="Arial" pitchFamily="34" charset="0"/>
                </a:rPr>
                <a:t>: 0000041D00001C99</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Calibri" pitchFamily="34" charset="0"/>
                  <a:cs typeface="Arial" pitchFamily="34" charset="0"/>
                </a:rPr>
                <a:t>Meas_Loc_Id</a:t>
              </a:r>
              <a:r>
                <a:rPr kumimoji="0" lang="en-US" sz="900" b="0" i="0" u="none" strike="noStrike" cap="none" normalizeH="0" baseline="0" dirty="0" smtClean="0">
                  <a:ln>
                    <a:noFill/>
                  </a:ln>
                  <a:solidFill>
                    <a:schemeClr val="tx1"/>
                  </a:solidFill>
                  <a:effectLst/>
                  <a:latin typeface="Calibri" pitchFamily="34" charset="0"/>
                  <a:cs typeface="Arial" pitchFamily="34" charset="0"/>
                </a:rPr>
                <a:t>:    101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0" name="Text Box 16"/>
            <p:cNvSpPr txBox="1">
              <a:spLocks noChangeArrowheads="1"/>
            </p:cNvSpPr>
            <p:nvPr/>
          </p:nvSpPr>
          <p:spPr bwMode="auto">
            <a:xfrm>
              <a:off x="4871" y="4649"/>
              <a:ext cx="3409" cy="9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Calibri" pitchFamily="34" charset="0"/>
                  <a:cs typeface="Arial" pitchFamily="34" charset="0"/>
                </a:rPr>
                <a:t>Internal Engine Temperature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41" name="Group 17"/>
          <p:cNvGrpSpPr>
            <a:grpSpLocks/>
          </p:cNvGrpSpPr>
          <p:nvPr/>
        </p:nvGrpSpPr>
        <p:grpSpPr bwMode="auto">
          <a:xfrm>
            <a:off x="3013092" y="5723214"/>
            <a:ext cx="2125749" cy="724719"/>
            <a:chOff x="4508" y="4649"/>
            <a:chExt cx="3772" cy="1596"/>
          </a:xfrm>
        </p:grpSpPr>
        <p:sp>
          <p:nvSpPr>
            <p:cNvPr id="1042" name="AutoShape 18"/>
            <p:cNvSpPr>
              <a:spLocks noChangeArrowheads="1"/>
            </p:cNvSpPr>
            <p:nvPr/>
          </p:nvSpPr>
          <p:spPr bwMode="auto">
            <a:xfrm>
              <a:off x="4508" y="4727"/>
              <a:ext cx="3600" cy="1268"/>
            </a:xfrm>
            <a:prstGeom prst="roundRect">
              <a:avLst>
                <a:gd name="adj" fmla="val 16667"/>
              </a:avLst>
            </a:prstGeom>
            <a:solidFill>
              <a:srgbClr val="DBE5F1"/>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043" name="Text Box 19"/>
            <p:cNvSpPr txBox="1">
              <a:spLocks noChangeArrowheads="1"/>
            </p:cNvSpPr>
            <p:nvPr/>
          </p:nvSpPr>
          <p:spPr bwMode="auto">
            <a:xfrm>
              <a:off x="4699" y="5298"/>
              <a:ext cx="3409" cy="9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Meas_Loc_Site: 0000041D00001C99</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Meas_Loc_Id:    102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Text Box 20"/>
            <p:cNvSpPr txBox="1">
              <a:spLocks noChangeArrowheads="1"/>
            </p:cNvSpPr>
            <p:nvPr/>
          </p:nvSpPr>
          <p:spPr bwMode="auto">
            <a:xfrm>
              <a:off x="4871" y="4649"/>
              <a:ext cx="3409" cy="9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pitchFamily="34" charset="0"/>
                </a:rPr>
                <a:t>Vibration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1045" name="AutoShape 21"/>
          <p:cNvCxnSpPr>
            <a:cxnSpLocks noChangeShapeType="1"/>
            <a:stCxn id="1034" idx="1"/>
          </p:cNvCxnSpPr>
          <p:nvPr/>
        </p:nvCxnSpPr>
        <p:spPr bwMode="auto">
          <a:xfrm rot="10800000">
            <a:off x="2336822" y="2321698"/>
            <a:ext cx="676271" cy="948361"/>
          </a:xfrm>
          <a:prstGeom prst="bentConnector2">
            <a:avLst/>
          </a:prstGeom>
          <a:noFill/>
          <a:ln w="9525">
            <a:solidFill>
              <a:srgbClr val="000000"/>
            </a:solidFill>
            <a:miter lim="800000"/>
            <a:headEnd/>
            <a:tailEnd type="triangle" w="med" len="med"/>
          </a:ln>
        </p:spPr>
      </p:cxnSp>
      <p:cxnSp>
        <p:nvCxnSpPr>
          <p:cNvPr id="1046" name="AutoShape 22"/>
          <p:cNvCxnSpPr>
            <a:cxnSpLocks noChangeShapeType="1"/>
            <a:stCxn id="1038" idx="1"/>
          </p:cNvCxnSpPr>
          <p:nvPr/>
        </p:nvCxnSpPr>
        <p:spPr bwMode="auto">
          <a:xfrm rot="10800000">
            <a:off x="1981223" y="2321697"/>
            <a:ext cx="1056103" cy="2392868"/>
          </a:xfrm>
          <a:prstGeom prst="bentConnector2">
            <a:avLst/>
          </a:prstGeom>
          <a:noFill/>
          <a:ln w="9525">
            <a:solidFill>
              <a:srgbClr val="000000"/>
            </a:solidFill>
            <a:miter lim="800000"/>
            <a:headEnd/>
            <a:tailEnd type="triangle" w="med" len="med"/>
          </a:ln>
        </p:spPr>
      </p:cxnSp>
      <p:cxnSp>
        <p:nvCxnSpPr>
          <p:cNvPr id="1047" name="AutoShape 23"/>
          <p:cNvCxnSpPr>
            <a:cxnSpLocks noChangeShapeType="1"/>
          </p:cNvCxnSpPr>
          <p:nvPr/>
        </p:nvCxnSpPr>
        <p:spPr bwMode="auto">
          <a:xfrm rot="16200000" flipV="1">
            <a:off x="505636" y="3438501"/>
            <a:ext cx="3624262" cy="1390650"/>
          </a:xfrm>
          <a:prstGeom prst="bentConnector3">
            <a:avLst>
              <a:gd name="adj1" fmla="val 580"/>
            </a:avLst>
          </a:prstGeom>
          <a:noFill/>
          <a:ln w="9525">
            <a:solidFill>
              <a:srgbClr val="000000"/>
            </a:solidFill>
            <a:miter lim="800000"/>
            <a:headEnd/>
            <a:tailEnd type="triangle" w="med" len="med"/>
          </a:ln>
        </p:spPr>
      </p:cxnSp>
      <p:sp>
        <p:nvSpPr>
          <p:cNvPr id="1048" name="AutoShape 24"/>
          <p:cNvSpPr>
            <a:spLocks noChangeArrowheads="1"/>
          </p:cNvSpPr>
          <p:nvPr/>
        </p:nvSpPr>
        <p:spPr bwMode="auto">
          <a:xfrm rot="-21600000">
            <a:off x="5994418" y="4224484"/>
            <a:ext cx="1787658" cy="689598"/>
          </a:xfrm>
          <a:prstGeom prst="bracketPair">
            <a:avLst>
              <a:gd name="adj" fmla="val 8051"/>
            </a:avLst>
          </a:prstGeom>
          <a:noFill/>
          <a:ln w="38100">
            <a:solidFill>
              <a:srgbClr val="9BBB59"/>
            </a:solidFill>
            <a:round/>
            <a:headEnd/>
            <a:tailEnd/>
          </a:ln>
          <a:effectLst/>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808080"/>
                </a:solidFill>
                <a:effectLst/>
                <a:latin typeface="Calibri" pitchFamily="34" charset="0"/>
                <a:cs typeface="Arial" pitchFamily="34" charset="0"/>
              </a:rPr>
              <a:t>TEST DATA: sampling rate 100HZ</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808080"/>
                </a:solidFill>
                <a:effectLst/>
                <a:latin typeface="Calibri" pitchFamily="34" charset="0"/>
                <a:cs typeface="Arial" pitchFamily="34" charset="0"/>
              </a:rPr>
              <a:t>2048 values randomly generated for data file example.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9" name="AutoShape 25"/>
          <p:cNvSpPr>
            <a:spLocks noChangeArrowheads="1"/>
          </p:cNvSpPr>
          <p:nvPr/>
        </p:nvSpPr>
        <p:spPr bwMode="auto">
          <a:xfrm rot="-21600000">
            <a:off x="5994418" y="5786584"/>
            <a:ext cx="1787658" cy="689598"/>
          </a:xfrm>
          <a:prstGeom prst="bracketPair">
            <a:avLst>
              <a:gd name="adj" fmla="val 8051"/>
            </a:avLst>
          </a:prstGeom>
          <a:noFill/>
          <a:ln w="38100">
            <a:solidFill>
              <a:srgbClr val="9BBB59"/>
            </a:solidFill>
            <a:round/>
            <a:headEnd/>
            <a:tailEnd/>
          </a:ln>
          <a:effectLst/>
        </p:spPr>
        <p:txBody>
          <a:bodyPr vert="horz" wrap="square" lIns="45720" tIns="45720" rIns="4572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808080"/>
                </a:solidFill>
                <a:effectLst/>
                <a:latin typeface="Calibri" pitchFamily="34" charset="0"/>
                <a:cs typeface="Arial" pitchFamily="34" charset="0"/>
              </a:rPr>
              <a:t>TEST DATA: each value has own timestamp</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smtClean="0">
                <a:ln>
                  <a:noFill/>
                </a:ln>
                <a:solidFill>
                  <a:srgbClr val="808080"/>
                </a:solidFill>
                <a:effectLst/>
                <a:latin typeface="Calibri" pitchFamily="34" charset="0"/>
                <a:cs typeface="Arial" pitchFamily="34" charset="0"/>
              </a:rPr>
              <a:t>5 values collected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Java</a:t>
            </a:r>
          </a:p>
          <a:p>
            <a:pPr lvl="1"/>
            <a:r>
              <a:rPr lang="en-US" sz="1400" b="0" dirty="0" smtClean="0"/>
              <a:t>Java program examples were developed in </a:t>
            </a:r>
            <a:r>
              <a:rPr lang="en-US" sz="1400" b="0" dirty="0" err="1" smtClean="0"/>
              <a:t>jDeveloper</a:t>
            </a:r>
            <a:endParaRPr lang="en-US" sz="1400" b="0" dirty="0" smtClean="0"/>
          </a:p>
          <a:p>
            <a:pPr lvl="1"/>
            <a:r>
              <a:rPr lang="en-US" sz="1400" b="0" dirty="0" smtClean="0"/>
              <a:t>In your project properties, the following Configuration items are needed:</a:t>
            </a:r>
          </a:p>
          <a:p>
            <a:pPr lvl="2"/>
            <a:r>
              <a:rPr lang="en-US" sz="1400" dirty="0" smtClean="0">
                <a:solidFill>
                  <a:srgbClr val="0070C0"/>
                </a:solidFill>
              </a:rPr>
              <a:t>Libraries and </a:t>
            </a:r>
            <a:r>
              <a:rPr lang="en-US" sz="1400" dirty="0" err="1" smtClean="0">
                <a:solidFill>
                  <a:srgbClr val="0070C0"/>
                </a:solidFill>
              </a:rPr>
              <a:t>Classpath</a:t>
            </a:r>
            <a:r>
              <a:rPr lang="en-US" sz="1400" dirty="0" smtClean="0">
                <a:solidFill>
                  <a:srgbClr val="0070C0"/>
                </a:solidFill>
              </a:rPr>
              <a:t>   </a:t>
            </a:r>
            <a:r>
              <a:rPr lang="en-US" sz="1400" b="0" dirty="0" smtClean="0"/>
              <a:t>Add Jar Directory = cdfjava.jar (this can be found in your CDF installation directory under the lib\ subdirectory)</a:t>
            </a:r>
          </a:p>
          <a:p>
            <a:pPr lvl="2"/>
            <a:r>
              <a:rPr lang="en-US" sz="1400" b="0" dirty="0" smtClean="0"/>
              <a:t>Also, your computer paths need to be set to find the </a:t>
            </a:r>
            <a:r>
              <a:rPr lang="en-US" sz="1400" b="0" dirty="0" err="1" smtClean="0"/>
              <a:t>dlls</a:t>
            </a:r>
            <a:r>
              <a:rPr lang="en-US" sz="1400" b="0" dirty="0" smtClean="0"/>
              <a:t> installed with CDF. Usually the </a:t>
            </a:r>
            <a:r>
              <a:rPr lang="en-US" sz="1400" b="0" dirty="0" err="1" smtClean="0"/>
              <a:t>cdf</a:t>
            </a:r>
            <a:r>
              <a:rPr lang="en-US" sz="1400" b="0" dirty="0" smtClean="0"/>
              <a:t> installation takes care of setting the paths</a:t>
            </a:r>
            <a:endParaRPr lang="en-US" sz="1600" dirty="0" smtClean="0"/>
          </a:p>
          <a:p>
            <a:r>
              <a:rPr lang="en-US" sz="1600" dirty="0" smtClean="0"/>
              <a:t>C </a:t>
            </a:r>
          </a:p>
          <a:p>
            <a:pPr lvl="1"/>
            <a:r>
              <a:rPr lang="en-US" sz="1400" b="0" dirty="0" smtClean="0"/>
              <a:t>C program examples were developed in Visual C++ Express 2008</a:t>
            </a:r>
          </a:p>
          <a:p>
            <a:pPr lvl="1"/>
            <a:r>
              <a:rPr lang="en-US" sz="1400" b="0" dirty="0" smtClean="0"/>
              <a:t>In your project properties, the following Configuration items are needed:</a:t>
            </a:r>
          </a:p>
          <a:p>
            <a:pPr lvl="2"/>
            <a:r>
              <a:rPr lang="en-US" sz="1400" dirty="0" smtClean="0">
                <a:solidFill>
                  <a:srgbClr val="0070C0"/>
                </a:solidFill>
              </a:rPr>
              <a:t>C/C++  </a:t>
            </a:r>
            <a:r>
              <a:rPr lang="en-US" sz="1400" b="0" dirty="0" smtClean="0"/>
              <a:t>Additional Include Directories = path to \include directory in your CDF installation (EX: </a:t>
            </a:r>
            <a:r>
              <a:rPr lang="en-US" sz="1400" dirty="0" smtClean="0"/>
              <a:t>C:\cdf32_3-dist\include</a:t>
            </a:r>
            <a:r>
              <a:rPr lang="en-US" sz="1400" b="0" dirty="0" smtClean="0"/>
              <a:t>)</a:t>
            </a:r>
          </a:p>
          <a:p>
            <a:pPr lvl="2"/>
            <a:r>
              <a:rPr lang="en-US" sz="1400" dirty="0" smtClean="0">
                <a:solidFill>
                  <a:srgbClr val="0070C0"/>
                </a:solidFill>
              </a:rPr>
              <a:t>Linker: General   </a:t>
            </a:r>
            <a:r>
              <a:rPr lang="en-US" sz="1400" b="0" dirty="0" smtClean="0"/>
              <a:t>Additional Library Directories = path to \lib directory in your CDF installation (EX: </a:t>
            </a:r>
            <a:r>
              <a:rPr lang="en-US" sz="1400" dirty="0" smtClean="0"/>
              <a:t>C:\cdf32_3-dist\lib</a:t>
            </a:r>
            <a:r>
              <a:rPr lang="en-US" sz="1400" b="0" dirty="0" smtClean="0"/>
              <a:t>)</a:t>
            </a:r>
          </a:p>
          <a:p>
            <a:pPr lvl="2"/>
            <a:r>
              <a:rPr lang="en-US" sz="1400" dirty="0" smtClean="0">
                <a:solidFill>
                  <a:srgbClr val="0070C0"/>
                </a:solidFill>
              </a:rPr>
              <a:t>Linker: Input   </a:t>
            </a:r>
            <a:r>
              <a:rPr lang="en-US" sz="1400" b="0" dirty="0" smtClean="0"/>
              <a:t>Additional Dependencies = dllcdf.lib   (your computer paths also need to be set to find this file)</a:t>
            </a:r>
            <a:endParaRPr lang="en-US" sz="1400" b="0" dirty="0"/>
          </a:p>
        </p:txBody>
      </p:sp>
      <p:sp>
        <p:nvSpPr>
          <p:cNvPr id="3" name="Title 2"/>
          <p:cNvSpPr>
            <a:spLocks noGrp="1"/>
          </p:cNvSpPr>
          <p:nvPr>
            <p:ph type="title"/>
          </p:nvPr>
        </p:nvSpPr>
        <p:spPr/>
        <p:txBody>
          <a:bodyPr/>
          <a:lstStyle/>
          <a:p>
            <a:r>
              <a:rPr lang="en-US" dirty="0" smtClean="0"/>
              <a:t>Project Configuration Notes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4" name="TextBox 3"/>
          <p:cNvSpPr txBox="1"/>
          <p:nvPr/>
        </p:nvSpPr>
        <p:spPr>
          <a:xfrm>
            <a:off x="2253006" y="2922309"/>
            <a:ext cx="5269584" cy="584775"/>
          </a:xfrm>
          <a:prstGeom prst="rect">
            <a:avLst/>
          </a:prstGeom>
          <a:noFill/>
        </p:spPr>
        <p:txBody>
          <a:bodyPr wrap="square" rtlCol="0">
            <a:spAutoFit/>
          </a:bodyPr>
          <a:lstStyle/>
          <a:p>
            <a:pPr algn="ctr"/>
            <a:r>
              <a:rPr lang="en-US" dirty="0" smtClean="0"/>
              <a:t>Data &amp; Information Standards Center of Excellence</a:t>
            </a:r>
          </a:p>
          <a:p>
            <a:pPr algn="ctr"/>
            <a:r>
              <a:rPr lang="en-US" dirty="0" smtClean="0"/>
              <a:t>June 8, 2012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Creating the File</a:t>
            </a:r>
          </a:p>
          <a:p>
            <a:r>
              <a:rPr lang="en-US" dirty="0" smtClean="0"/>
              <a:t>Defining &amp; Writing Global Attributes (Single Entry)</a:t>
            </a:r>
          </a:p>
          <a:p>
            <a:r>
              <a:rPr lang="en-US" dirty="0" smtClean="0"/>
              <a:t>Defining the Variable Attributes </a:t>
            </a:r>
          </a:p>
          <a:p>
            <a:r>
              <a:rPr lang="en-US" dirty="0" smtClean="0"/>
              <a:t>Creating 1-d </a:t>
            </a:r>
            <a:r>
              <a:rPr lang="en-US" dirty="0" err="1" smtClean="0"/>
              <a:t>zVariable</a:t>
            </a:r>
            <a:r>
              <a:rPr lang="en-US" dirty="0" smtClean="0"/>
              <a:t> for array of data</a:t>
            </a:r>
          </a:p>
          <a:p>
            <a:r>
              <a:rPr lang="en-US" dirty="0" smtClean="0"/>
              <a:t>Write multiple records to 1-d </a:t>
            </a:r>
            <a:r>
              <a:rPr lang="en-US" dirty="0" err="1" smtClean="0"/>
              <a:t>zVariable</a:t>
            </a:r>
            <a:endParaRPr lang="en-US" dirty="0" smtClean="0"/>
          </a:p>
          <a:p>
            <a:r>
              <a:rPr lang="en-US" dirty="0" smtClean="0"/>
              <a:t>Add </a:t>
            </a:r>
            <a:r>
              <a:rPr lang="en-US" dirty="0" err="1" smtClean="0"/>
              <a:t>zVariable</a:t>
            </a:r>
            <a:r>
              <a:rPr lang="en-US" dirty="0" smtClean="0"/>
              <a:t> entries to Variable Attributes</a:t>
            </a:r>
          </a:p>
          <a:p>
            <a:r>
              <a:rPr lang="en-US" dirty="0" smtClean="0"/>
              <a:t>Creating 2-d </a:t>
            </a:r>
            <a:r>
              <a:rPr lang="en-US" dirty="0" err="1" smtClean="0"/>
              <a:t>zVariable</a:t>
            </a:r>
            <a:r>
              <a:rPr lang="en-US" dirty="0" smtClean="0"/>
              <a:t> with embedded time stamp data</a:t>
            </a:r>
          </a:p>
          <a:p>
            <a:r>
              <a:rPr lang="en-US" dirty="0" smtClean="0"/>
              <a:t>Closing the File</a:t>
            </a:r>
          </a:p>
          <a:p>
            <a:r>
              <a:rPr lang="en-US" dirty="0" smtClean="0"/>
              <a:t>Project Configuration Tips</a:t>
            </a:r>
          </a:p>
          <a:p>
            <a:endParaRPr lang="en-US" dirty="0" smtClean="0"/>
          </a:p>
          <a:p>
            <a:pPr marL="742950" lvl="2" indent="-342900">
              <a:buNone/>
            </a:pPr>
            <a:endParaRPr lang="en-US" dirty="0" smtClean="0"/>
          </a:p>
          <a:p>
            <a:endParaRPr lang="en-US" dirty="0"/>
          </a:p>
        </p:txBody>
      </p:sp>
      <p:sp>
        <p:nvSpPr>
          <p:cNvPr id="3" name="Title 2"/>
          <p:cNvSpPr>
            <a:spLocks noGrp="1"/>
          </p:cNvSpPr>
          <p:nvPr>
            <p:ph type="title"/>
          </p:nvPr>
        </p:nvSpPr>
        <p:spPr/>
        <p:txBody>
          <a:bodyPr/>
          <a:lstStyle/>
          <a:p>
            <a:r>
              <a:rPr lang="en-US" dirty="0" smtClean="0"/>
              <a:t>Overview of Steps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using the CDF create operation, if the named file already exists, the create will fail.  If the given name does not have the extension of “.</a:t>
            </a:r>
            <a:r>
              <a:rPr lang="en-US" dirty="0" err="1" smtClean="0"/>
              <a:t>cdf</a:t>
            </a:r>
            <a:r>
              <a:rPr lang="en-US" dirty="0" smtClean="0"/>
              <a:t>” it will be added to the filename.</a:t>
            </a:r>
          </a:p>
          <a:p>
            <a:r>
              <a:rPr lang="en-US" dirty="0" smtClean="0"/>
              <a:t>Once the file is created, its settings can be altered, including the application of a compression algorithm.</a:t>
            </a:r>
          </a:p>
        </p:txBody>
      </p:sp>
      <p:sp>
        <p:nvSpPr>
          <p:cNvPr id="3" name="Title 2"/>
          <p:cNvSpPr>
            <a:spLocks noGrp="1"/>
          </p:cNvSpPr>
          <p:nvPr>
            <p:ph type="title"/>
          </p:nvPr>
        </p:nvSpPr>
        <p:spPr/>
        <p:txBody>
          <a:bodyPr/>
          <a:lstStyle/>
          <a:p>
            <a:r>
              <a:rPr lang="en-US" dirty="0" smtClean="0"/>
              <a:t>Creating the File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Java</a:t>
            </a:r>
          </a:p>
          <a:p>
            <a:pPr lvl="1">
              <a:spcBef>
                <a:spcPts val="0"/>
              </a:spcBef>
              <a:buNone/>
            </a:pPr>
            <a:endParaRPr lang="en-US" dirty="0" smtClean="0">
              <a:cs typeface="Courier New" pitchFamily="49" charset="0"/>
            </a:endParaRPr>
          </a:p>
          <a:p>
            <a:pPr>
              <a:spcBef>
                <a:spcPts val="0"/>
              </a:spcBef>
              <a:buNone/>
            </a:pPr>
            <a:r>
              <a:rPr lang="en-US" sz="1400" b="0" i="1" dirty="0" smtClean="0">
                <a:solidFill>
                  <a:srgbClr val="00B050"/>
                </a:solidFill>
                <a:latin typeface="Courier New" pitchFamily="49" charset="0"/>
                <a:cs typeface="Courier New" pitchFamily="49" charset="0"/>
              </a:rPr>
              <a:t>// the </a:t>
            </a:r>
            <a:r>
              <a:rPr lang="en-US" sz="1400" b="0" i="1" dirty="0" err="1" smtClean="0">
                <a:solidFill>
                  <a:srgbClr val="00B050"/>
                </a:solidFill>
                <a:latin typeface="Courier New" pitchFamily="49" charset="0"/>
                <a:cs typeface="Courier New" pitchFamily="49" charset="0"/>
              </a:rPr>
              <a:t>cdfFile</a:t>
            </a:r>
            <a:r>
              <a:rPr lang="en-US" sz="1400" b="0" i="1" dirty="0" smtClean="0">
                <a:solidFill>
                  <a:srgbClr val="00B050"/>
                </a:solidFill>
                <a:latin typeface="Courier New" pitchFamily="49" charset="0"/>
                <a:cs typeface="Courier New" pitchFamily="49" charset="0"/>
              </a:rPr>
              <a:t> will be used in future operations on the created file</a:t>
            </a:r>
          </a:p>
          <a:p>
            <a:pPr>
              <a:spcBef>
                <a:spcPts val="0"/>
              </a:spcBef>
              <a:buNone/>
            </a:pPr>
            <a:r>
              <a:rPr lang="en-US" sz="1400" b="0" dirty="0" smtClean="0">
                <a:latin typeface="Courier New" pitchFamily="49" charset="0"/>
                <a:cs typeface="Courier New" pitchFamily="49" charset="0"/>
              </a:rPr>
              <a:t>CDF </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 </a:t>
            </a:r>
            <a:r>
              <a:rPr lang="en-US" sz="1400" b="0" dirty="0" err="1" smtClean="0">
                <a:latin typeface="Courier New" pitchFamily="49" charset="0"/>
                <a:cs typeface="Courier New" pitchFamily="49" charset="0"/>
              </a:rPr>
              <a:t>CDF.create</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fileNameString</a:t>
            </a:r>
            <a:r>
              <a:rPr lang="en-US" sz="1400" b="0" dirty="0" smtClean="0">
                <a:latin typeface="Courier New" pitchFamily="49" charset="0"/>
                <a:cs typeface="Courier New" pitchFamily="49" charset="0"/>
              </a:rPr>
              <a:t>”); </a:t>
            </a:r>
          </a:p>
          <a:p>
            <a:pPr>
              <a:spcBef>
                <a:spcPts val="0"/>
              </a:spcBef>
              <a:buNone/>
            </a:pPr>
            <a:endParaRPr lang="en-US" sz="1400" b="0" dirty="0" smtClean="0">
              <a:latin typeface="Courier New" pitchFamily="49" charset="0"/>
              <a:cs typeface="Courier New" pitchFamily="49" charset="0"/>
            </a:endParaRPr>
          </a:p>
          <a:p>
            <a:pPr>
              <a:spcBef>
                <a:spcPts val="0"/>
              </a:spcBef>
              <a:buNone/>
            </a:pPr>
            <a:r>
              <a:rPr lang="en-US" sz="1400" b="0" i="1" dirty="0" smtClean="0">
                <a:solidFill>
                  <a:srgbClr val="00B050"/>
                </a:solidFill>
                <a:latin typeface="Courier New" pitchFamily="49" charset="0"/>
                <a:cs typeface="Courier New" pitchFamily="49" charset="0"/>
              </a:rPr>
              <a:t>// set file level compression, if desired       </a:t>
            </a:r>
          </a:p>
          <a:p>
            <a:pPr>
              <a:spcBef>
                <a:spcPts val="0"/>
              </a:spcBef>
              <a:buNone/>
            </a:pPr>
            <a:r>
              <a:rPr lang="en-US" sz="1400" b="0" dirty="0" smtClean="0">
                <a:latin typeface="Courier New" pitchFamily="49" charset="0"/>
                <a:cs typeface="Courier New" pitchFamily="49" charset="0"/>
              </a:rPr>
              <a:t>long    </a:t>
            </a:r>
            <a:r>
              <a:rPr lang="en-US" sz="1400" b="0" dirty="0" err="1" smtClean="0">
                <a:latin typeface="Courier New" pitchFamily="49" charset="0"/>
                <a:cs typeface="Courier New" pitchFamily="49" charset="0"/>
              </a:rPr>
              <a:t>compressionType</a:t>
            </a:r>
            <a:r>
              <a:rPr lang="en-US" sz="1400" b="0" dirty="0" smtClean="0">
                <a:latin typeface="Courier New" pitchFamily="49" charset="0"/>
                <a:cs typeface="Courier New" pitchFamily="49" charset="0"/>
              </a:rPr>
              <a:t> = CDF.GZIP_COMPRESSION;</a:t>
            </a:r>
          </a:p>
          <a:p>
            <a:pPr>
              <a:spcBef>
                <a:spcPts val="0"/>
              </a:spcBef>
              <a:buNone/>
            </a:pPr>
            <a:r>
              <a:rPr lang="en-US" sz="1400" b="0" dirty="0" smtClean="0">
                <a:latin typeface="Courier New" pitchFamily="49" charset="0"/>
                <a:cs typeface="Courier New" pitchFamily="49" charset="0"/>
              </a:rPr>
              <a:t>long[]  </a:t>
            </a:r>
            <a:r>
              <a:rPr lang="en-US" sz="1400" b="0" dirty="0" err="1" smtClean="0">
                <a:latin typeface="Courier New" pitchFamily="49" charset="0"/>
                <a:cs typeface="Courier New" pitchFamily="49" charset="0"/>
              </a:rPr>
              <a:t>compressionParams</a:t>
            </a:r>
            <a:r>
              <a:rPr lang="en-US" sz="1400" b="0" dirty="0" smtClean="0">
                <a:latin typeface="Courier New" pitchFamily="49" charset="0"/>
                <a:cs typeface="Courier New" pitchFamily="49" charset="0"/>
              </a:rPr>
              <a:t> = new long[1];  </a:t>
            </a:r>
            <a:r>
              <a:rPr lang="en-US" sz="1400" b="0" i="1" dirty="0" smtClean="0">
                <a:solidFill>
                  <a:srgbClr val="00B050"/>
                </a:solidFill>
                <a:latin typeface="Courier New" pitchFamily="49" charset="0"/>
                <a:cs typeface="Courier New" pitchFamily="49" charset="0"/>
              </a:rPr>
              <a:t>// compression </a:t>
            </a:r>
            <a:r>
              <a:rPr lang="en-US" sz="1400" b="0" i="1" dirty="0" err="1" smtClean="0">
                <a:solidFill>
                  <a:srgbClr val="00B050"/>
                </a:solidFill>
                <a:latin typeface="Courier New" pitchFamily="49" charset="0"/>
                <a:cs typeface="Courier New" pitchFamily="49" charset="0"/>
              </a:rPr>
              <a:t>config</a:t>
            </a:r>
            <a:r>
              <a:rPr lang="en-US" sz="1400" b="0" i="1" dirty="0" smtClean="0">
                <a:solidFill>
                  <a:srgbClr val="00B050"/>
                </a:solidFill>
                <a:latin typeface="Courier New" pitchFamily="49" charset="0"/>
                <a:cs typeface="Courier New" pitchFamily="49" charset="0"/>
              </a:rPr>
              <a:t> parameter</a:t>
            </a:r>
          </a:p>
          <a:p>
            <a:pPr>
              <a:spcBef>
                <a:spcPts val="0"/>
              </a:spcBef>
              <a:buNone/>
            </a:pPr>
            <a:r>
              <a:rPr lang="en-US" sz="1400" b="0" dirty="0" smtClean="0">
                <a:latin typeface="Courier New" pitchFamily="49" charset="0"/>
                <a:cs typeface="Courier New" pitchFamily="49" charset="0"/>
              </a:rPr>
              <a:t> </a:t>
            </a:r>
          </a:p>
          <a:p>
            <a:pPr>
              <a:spcBef>
                <a:spcPts val="0"/>
              </a:spcBef>
              <a:buNone/>
            </a:pPr>
            <a:r>
              <a:rPr lang="en-US" sz="1400" b="0" dirty="0" err="1" smtClean="0">
                <a:latin typeface="Courier New" pitchFamily="49" charset="0"/>
                <a:cs typeface="Courier New" pitchFamily="49" charset="0"/>
              </a:rPr>
              <a:t>compressionParams</a:t>
            </a:r>
            <a:r>
              <a:rPr lang="en-US" sz="1400" b="0" dirty="0" smtClean="0">
                <a:latin typeface="Courier New" pitchFamily="49" charset="0"/>
                <a:cs typeface="Courier New" pitchFamily="49" charset="0"/>
              </a:rPr>
              <a:t>[0] = 9;       </a:t>
            </a:r>
            <a:r>
              <a:rPr lang="en-US" sz="1400" b="0" i="1" dirty="0" smtClean="0">
                <a:solidFill>
                  <a:srgbClr val="00B050"/>
                </a:solidFill>
                <a:latin typeface="Courier New" pitchFamily="49" charset="0"/>
                <a:cs typeface="Courier New" pitchFamily="49" charset="0"/>
              </a:rPr>
              <a:t>// specify level 9 for GZIP compression</a:t>
            </a:r>
          </a:p>
          <a:p>
            <a:pPr>
              <a:spcBef>
                <a:spcPts val="0"/>
              </a:spcBef>
              <a:buNone/>
            </a:pPr>
            <a:r>
              <a:rPr lang="en-US" sz="1400" b="0" dirty="0" err="1" smtClean="0">
                <a:latin typeface="Courier New" pitchFamily="49" charset="0"/>
                <a:cs typeface="Courier New" pitchFamily="49" charset="0"/>
              </a:rPr>
              <a:t>cdfFile.setCompression</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compressionType</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compressionParams</a:t>
            </a:r>
            <a:r>
              <a:rPr lang="en-US" sz="1400" b="0" dirty="0" smtClean="0">
                <a:latin typeface="Courier New" pitchFamily="49" charset="0"/>
                <a:cs typeface="Courier New" pitchFamily="49" charset="0"/>
              </a:rPr>
              <a:t>);</a:t>
            </a:r>
            <a:endParaRPr lang="en-US" sz="2000" dirty="0"/>
          </a:p>
        </p:txBody>
      </p:sp>
      <p:sp>
        <p:nvSpPr>
          <p:cNvPr id="3" name="Title 2"/>
          <p:cNvSpPr>
            <a:spLocks noGrp="1"/>
          </p:cNvSpPr>
          <p:nvPr>
            <p:ph type="title"/>
          </p:nvPr>
        </p:nvSpPr>
        <p:spPr/>
        <p:txBody>
          <a:bodyPr/>
          <a:lstStyle/>
          <a:p>
            <a:r>
              <a:rPr lang="en-US" dirty="0" smtClean="0"/>
              <a:t>Creating The File (Java)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t>
            </a:r>
          </a:p>
          <a:p>
            <a:pPr>
              <a:spcBef>
                <a:spcPts val="0"/>
              </a:spcBef>
              <a:buNone/>
            </a:pPr>
            <a:r>
              <a:rPr lang="en-US"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CDFid</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a:t>
            </a:r>
            <a:r>
              <a:rPr lang="en-US" sz="1400" b="0" i="1" dirty="0" smtClean="0">
                <a:solidFill>
                  <a:srgbClr val="00B050"/>
                </a:solidFill>
                <a:latin typeface="Courier New" pitchFamily="49" charset="0"/>
                <a:cs typeface="Courier New" pitchFamily="49" charset="0"/>
              </a:rPr>
              <a:t>// </a:t>
            </a:r>
            <a:r>
              <a:rPr lang="en-US" sz="1400" b="0" i="1" dirty="0" err="1" smtClean="0">
                <a:solidFill>
                  <a:srgbClr val="00B050"/>
                </a:solidFill>
                <a:latin typeface="Courier New" pitchFamily="49" charset="0"/>
                <a:cs typeface="Courier New" pitchFamily="49" charset="0"/>
              </a:rPr>
              <a:t>cdfFile</a:t>
            </a:r>
            <a:r>
              <a:rPr lang="en-US" sz="1400" b="0" i="1" dirty="0" smtClean="0">
                <a:solidFill>
                  <a:srgbClr val="00B050"/>
                </a:solidFill>
                <a:latin typeface="Courier New" pitchFamily="49" charset="0"/>
                <a:cs typeface="Courier New" pitchFamily="49" charset="0"/>
              </a:rPr>
              <a:t> id used in subsequent ops</a:t>
            </a:r>
          </a:p>
          <a:p>
            <a:pPr>
              <a:spcBef>
                <a:spcPts val="0"/>
              </a:spcBef>
              <a:buNone/>
            </a:pP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CDFstatus</a:t>
            </a:r>
            <a:r>
              <a:rPr lang="en-US" sz="1400" b="0" dirty="0" smtClean="0">
                <a:latin typeface="Courier New" pitchFamily="49" charset="0"/>
                <a:cs typeface="Courier New" pitchFamily="49" charset="0"/>
              </a:rPr>
              <a:t> status; </a:t>
            </a:r>
            <a:r>
              <a:rPr lang="en-US" sz="1400" b="0" i="1" dirty="0" smtClean="0">
                <a:solidFill>
                  <a:srgbClr val="00B050"/>
                </a:solidFill>
                <a:latin typeface="Courier New" pitchFamily="49" charset="0"/>
                <a:cs typeface="Courier New" pitchFamily="49" charset="0"/>
              </a:rPr>
              <a:t>// return status of operations</a:t>
            </a:r>
          </a:p>
          <a:p>
            <a:pPr>
              <a:spcBef>
                <a:spcPts val="0"/>
              </a:spcBef>
              <a:buNone/>
            </a:pPr>
            <a:r>
              <a:rPr lang="en-US" sz="1400" b="0" dirty="0" smtClean="0">
                <a:latin typeface="Courier New" pitchFamily="49" charset="0"/>
                <a:cs typeface="Courier New" pitchFamily="49" charset="0"/>
              </a:rPr>
              <a:t>	status = </a:t>
            </a:r>
            <a:r>
              <a:rPr lang="en-US" sz="1400" b="0" dirty="0" err="1" smtClean="0">
                <a:latin typeface="Courier New" pitchFamily="49" charset="0"/>
                <a:cs typeface="Courier New" pitchFamily="49" charset="0"/>
              </a:rPr>
              <a:t>CDFcreateCDF</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fileNameString</a:t>
            </a:r>
            <a:r>
              <a:rPr lang="en-US" sz="1400" b="0" dirty="0" smtClean="0">
                <a:latin typeface="Courier New" pitchFamily="49" charset="0"/>
                <a:cs typeface="Courier New" pitchFamily="49" charset="0"/>
              </a:rPr>
              <a:t>”, &amp;</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a:t>
            </a:r>
          </a:p>
          <a:p>
            <a:pPr>
              <a:spcBef>
                <a:spcPts val="0"/>
              </a:spcBef>
              <a:buNone/>
            </a:pPr>
            <a:endParaRPr lang="en-US" sz="1400" b="0" dirty="0" smtClean="0">
              <a:latin typeface="Courier New" pitchFamily="49" charset="0"/>
              <a:cs typeface="Courier New" pitchFamily="49" charset="0"/>
            </a:endParaRPr>
          </a:p>
          <a:p>
            <a:pPr>
              <a:spcBef>
                <a:spcPts val="0"/>
              </a:spcBef>
              <a:buNone/>
            </a:pPr>
            <a:r>
              <a:rPr lang="en-US" sz="1400" b="0" dirty="0" smtClean="0">
                <a:latin typeface="Courier New" pitchFamily="49" charset="0"/>
                <a:cs typeface="Courier New" pitchFamily="49" charset="0"/>
              </a:rPr>
              <a:t>	</a:t>
            </a:r>
            <a:r>
              <a:rPr lang="en-US" sz="1400" b="0" i="1" dirty="0" smtClean="0">
                <a:solidFill>
                  <a:srgbClr val="00B050"/>
                </a:solidFill>
                <a:latin typeface="Courier New" pitchFamily="49" charset="0"/>
                <a:cs typeface="Courier New" pitchFamily="49" charset="0"/>
              </a:rPr>
              <a:t>// if desired, set compression. This example sets to GZIP.9</a:t>
            </a:r>
          </a:p>
          <a:p>
            <a:pPr>
              <a:spcBef>
                <a:spcPts val="0"/>
              </a:spcBef>
              <a:buNone/>
            </a:pPr>
            <a:r>
              <a:rPr lang="en-US" sz="1400" b="0" dirty="0" smtClean="0">
                <a:latin typeface="Courier New" pitchFamily="49" charset="0"/>
                <a:cs typeface="Courier New" pitchFamily="49" charset="0"/>
              </a:rPr>
              <a:t>	long </a:t>
            </a:r>
            <a:r>
              <a:rPr lang="en-US" sz="1400" b="0" dirty="0" err="1" smtClean="0">
                <a:latin typeface="Courier New" pitchFamily="49" charset="0"/>
                <a:cs typeface="Courier New" pitchFamily="49" charset="0"/>
              </a:rPr>
              <a:t>compressionParms</a:t>
            </a:r>
            <a:r>
              <a:rPr lang="en-US" sz="1400" b="0" dirty="0" smtClean="0">
                <a:latin typeface="Courier New" pitchFamily="49" charset="0"/>
                <a:cs typeface="Courier New" pitchFamily="49" charset="0"/>
              </a:rPr>
              <a:t>[CDF_MAX_PARMS];</a:t>
            </a:r>
          </a:p>
          <a:p>
            <a:pPr>
              <a:spcBef>
                <a:spcPts val="0"/>
              </a:spcBef>
              <a:buNone/>
            </a:pP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compressionParms</a:t>
            </a:r>
            <a:r>
              <a:rPr lang="en-US" sz="1400" b="0" dirty="0" smtClean="0">
                <a:latin typeface="Courier New" pitchFamily="49" charset="0"/>
                <a:cs typeface="Courier New" pitchFamily="49" charset="0"/>
              </a:rPr>
              <a:t>[0] = 9;</a:t>
            </a:r>
          </a:p>
          <a:p>
            <a:pPr>
              <a:spcBef>
                <a:spcPts val="0"/>
              </a:spcBef>
              <a:buNone/>
            </a:pPr>
            <a:endParaRPr lang="en-US" sz="1400" b="0" dirty="0" smtClean="0">
              <a:latin typeface="Courier New" pitchFamily="49" charset="0"/>
              <a:cs typeface="Courier New" pitchFamily="49" charset="0"/>
            </a:endParaRPr>
          </a:p>
          <a:p>
            <a:pPr>
              <a:spcBef>
                <a:spcPts val="0"/>
              </a:spcBef>
              <a:buNone/>
            </a:pPr>
            <a:r>
              <a:rPr lang="en-US" sz="1400" b="0" dirty="0" smtClean="0">
                <a:latin typeface="Courier New" pitchFamily="49" charset="0"/>
                <a:cs typeface="Courier New" pitchFamily="49" charset="0"/>
              </a:rPr>
              <a:t>	status = </a:t>
            </a:r>
            <a:r>
              <a:rPr lang="en-US" sz="1400" b="0" dirty="0" err="1" smtClean="0">
                <a:latin typeface="Courier New" pitchFamily="49" charset="0"/>
                <a:cs typeface="Courier New" pitchFamily="49" charset="0"/>
              </a:rPr>
              <a:t>CDFsetCompression</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GZIP_COMPRESSION, </a:t>
            </a:r>
            <a:r>
              <a:rPr lang="en-US" sz="1400" b="0" dirty="0" err="1" smtClean="0">
                <a:latin typeface="Courier New" pitchFamily="49" charset="0"/>
                <a:cs typeface="Courier New" pitchFamily="49" charset="0"/>
              </a:rPr>
              <a:t>compressionParms</a:t>
            </a:r>
            <a:r>
              <a:rPr lang="en-US" sz="1400" b="0" dirty="0" smtClean="0">
                <a:latin typeface="Courier New" pitchFamily="49" charset="0"/>
                <a:cs typeface="Courier New" pitchFamily="49" charset="0"/>
              </a:rPr>
              <a:t>);</a:t>
            </a:r>
            <a:endParaRPr lang="en-US" sz="1400" dirty="0"/>
          </a:p>
        </p:txBody>
      </p:sp>
      <p:sp>
        <p:nvSpPr>
          <p:cNvPr id="3" name="Title 2"/>
          <p:cNvSpPr>
            <a:spLocks noGrp="1"/>
          </p:cNvSpPr>
          <p:nvPr>
            <p:ph type="title"/>
          </p:nvPr>
        </p:nvSpPr>
        <p:spPr/>
        <p:txBody>
          <a:bodyPr/>
          <a:lstStyle/>
          <a:p>
            <a:r>
              <a:rPr lang="en-US" dirty="0" smtClean="0"/>
              <a:t>Creating the File (C++)</a:t>
            </a:r>
            <a:endParaRPr lang="en-US" dirty="0"/>
          </a:p>
        </p:txBody>
      </p:sp>
      <p:sp>
        <p:nvSpPr>
          <p:cNvPr id="4" name="TextBox 3"/>
          <p:cNvSpPr txBox="1"/>
          <p:nvPr/>
        </p:nvSpPr>
        <p:spPr>
          <a:xfrm>
            <a:off x="1649689" y="4317379"/>
            <a:ext cx="5750351" cy="1661993"/>
          </a:xfrm>
          <a:prstGeom prst="rect">
            <a:avLst/>
          </a:prstGeom>
          <a:noFill/>
          <a:ln>
            <a:solidFill>
              <a:srgbClr val="00B050"/>
            </a:solidFill>
          </a:ln>
        </p:spPr>
        <p:txBody>
          <a:bodyPr wrap="square" rtlCol="0">
            <a:spAutoFit/>
          </a:bodyPr>
          <a:lstStyle/>
          <a:p>
            <a:pPr>
              <a:buNone/>
            </a:pPr>
            <a:r>
              <a:rPr lang="en-US" sz="1400" i="1" dirty="0" smtClean="0">
                <a:latin typeface="Calibri" pitchFamily="34" charset="0"/>
                <a:cs typeface="Calibri" pitchFamily="34" charset="0"/>
              </a:rPr>
              <a:t>General Note About C++:  </a:t>
            </a:r>
            <a:r>
              <a:rPr lang="en-US" sz="1400" b="0" i="1" dirty="0" smtClean="0">
                <a:latin typeface="Calibri" pitchFamily="34" charset="0"/>
                <a:cs typeface="Calibri" pitchFamily="34" charset="0"/>
              </a:rPr>
              <a:t>The NASA CDF C language API is used. Therefore, parameters are passed via pointers, not references.     </a:t>
            </a:r>
          </a:p>
          <a:p>
            <a:pPr>
              <a:buNone/>
            </a:pPr>
            <a:endParaRPr lang="en-US" sz="1400" b="0" i="1" dirty="0" smtClean="0">
              <a:latin typeface="Calibri" pitchFamily="34" charset="0"/>
              <a:cs typeface="Calibri" pitchFamily="34" charset="0"/>
            </a:endParaRPr>
          </a:p>
          <a:p>
            <a:pPr>
              <a:buNone/>
            </a:pPr>
            <a:r>
              <a:rPr lang="en-US" sz="1400" b="0" i="1" dirty="0" smtClean="0">
                <a:latin typeface="Calibri" pitchFamily="34" charset="0"/>
                <a:cs typeface="Calibri" pitchFamily="34" charset="0"/>
              </a:rPr>
              <a:t> Also, every function call in the C library returns a </a:t>
            </a:r>
            <a:r>
              <a:rPr lang="en-US" sz="1400" b="0" i="1" dirty="0" err="1" smtClean="0">
                <a:latin typeface="Calibri" pitchFamily="34" charset="0"/>
                <a:cs typeface="Calibri" pitchFamily="34" charset="0"/>
              </a:rPr>
              <a:t>CDFstatus</a:t>
            </a:r>
            <a:r>
              <a:rPr lang="en-US" sz="1400" b="0" i="1" dirty="0" smtClean="0">
                <a:latin typeface="Calibri" pitchFamily="34" charset="0"/>
                <a:cs typeface="Calibri" pitchFamily="34" charset="0"/>
              </a:rPr>
              <a:t> value. That value should be checked after each operation. For brevity, the check is not included in all examples</a:t>
            </a:r>
            <a:r>
              <a:rPr lang="en-US" b="0" i="1" dirty="0" smtClean="0">
                <a:latin typeface="Calibri" pitchFamily="34" charset="0"/>
                <a:cs typeface="Calibri" pitchFamily="34" charset="0"/>
              </a:rPr>
              <a:t>.</a:t>
            </a:r>
          </a:p>
          <a:p>
            <a:endParaRPr lang="en-US" i="1" dirty="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CDF Attributes, the Attribute itself must be created before adding any values to it.  </a:t>
            </a:r>
          </a:p>
          <a:p>
            <a:r>
              <a:rPr lang="en-US" dirty="0" smtClean="0"/>
              <a:t>In Java, one can create an object of class Attribute, then add entries to it.   In the C interface, one uses the Attribute Id number to reference it.</a:t>
            </a:r>
          </a:p>
          <a:p>
            <a:r>
              <a:rPr lang="en-US" dirty="0" smtClean="0"/>
              <a:t>Global and Variable attributes are created in the same manner, the only difference at creation time is the scope specification: GLOBAL_SCOPE or VARIABLE_SCOPE</a:t>
            </a:r>
          </a:p>
          <a:p>
            <a:r>
              <a:rPr lang="en-US" dirty="0" smtClean="0"/>
              <a:t>Global attributes are capable of containing multiple entries. The first entry is indexed at 0.  ABCD required metadata attributes should  each have a single entry.</a:t>
            </a:r>
          </a:p>
          <a:p>
            <a:r>
              <a:rPr lang="en-US" dirty="0" smtClean="0"/>
              <a:t>Variable Attributes are capable of only storing one entry per </a:t>
            </a:r>
            <a:r>
              <a:rPr lang="en-US" dirty="0" err="1" smtClean="0"/>
              <a:t>zVariable</a:t>
            </a:r>
            <a:r>
              <a:rPr lang="en-US" dirty="0" smtClean="0"/>
              <a:t> ID.</a:t>
            </a:r>
          </a:p>
        </p:txBody>
      </p:sp>
      <p:sp>
        <p:nvSpPr>
          <p:cNvPr id="3" name="Title 2"/>
          <p:cNvSpPr>
            <a:spLocks noGrp="1"/>
          </p:cNvSpPr>
          <p:nvPr>
            <p:ph type="title"/>
          </p:nvPr>
        </p:nvSpPr>
        <p:spPr/>
        <p:txBody>
          <a:bodyPr/>
          <a:lstStyle/>
          <a:p>
            <a:r>
              <a:rPr lang="en-US" dirty="0" smtClean="0"/>
              <a:t>Defining and Writing Global Attributes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smtClean="0"/>
              <a:t>Java Syntax</a:t>
            </a:r>
          </a:p>
          <a:p>
            <a:pPr>
              <a:buNone/>
            </a:pPr>
            <a:r>
              <a:rPr lang="en-US" sz="1400" b="0" dirty="0" err="1" smtClean="0">
                <a:solidFill>
                  <a:srgbClr val="FF0000"/>
                </a:solidFill>
                <a:latin typeface="Courier New" pitchFamily="49" charset="0"/>
                <a:cs typeface="Courier New" pitchFamily="49" charset="0"/>
              </a:rPr>
              <a:t>attr</a:t>
            </a: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Attribute.create</a:t>
            </a:r>
            <a:r>
              <a:rPr lang="en-US" sz="1400" b="0" dirty="0" smtClean="0">
                <a:latin typeface="Courier New" pitchFamily="49" charset="0"/>
                <a:cs typeface="Courier New" pitchFamily="49" charset="0"/>
              </a:rPr>
              <a:t>(&lt;</a:t>
            </a:r>
            <a:r>
              <a:rPr lang="en-US" sz="1400" b="0" i="1" dirty="0" err="1" smtClean="0">
                <a:latin typeface="Courier New" pitchFamily="49" charset="0"/>
                <a:cs typeface="Courier New" pitchFamily="49" charset="0"/>
              </a:rPr>
              <a:t>cdffileobject</a:t>
            </a:r>
            <a:r>
              <a:rPr lang="en-US" sz="1400" b="0" dirty="0" smtClean="0">
                <a:latin typeface="Courier New" pitchFamily="49" charset="0"/>
                <a:cs typeface="Courier New" pitchFamily="49" charset="0"/>
              </a:rPr>
              <a:t>&gt;, &lt;</a:t>
            </a:r>
            <a:r>
              <a:rPr lang="en-US" sz="1400" b="0" i="1" dirty="0" smtClean="0">
                <a:latin typeface="Courier New" pitchFamily="49" charset="0"/>
                <a:cs typeface="Courier New" pitchFamily="49" charset="0"/>
              </a:rPr>
              <a:t>attribute/metadata label</a:t>
            </a:r>
            <a:r>
              <a:rPr lang="en-US" sz="1400" b="0" dirty="0" smtClean="0">
                <a:latin typeface="Courier New" pitchFamily="49" charset="0"/>
                <a:cs typeface="Courier New" pitchFamily="49" charset="0"/>
              </a:rPr>
              <a:t>&gt;,                    			              &lt;</a:t>
            </a:r>
            <a:r>
              <a:rPr lang="en-US" sz="1400" b="0" i="1" dirty="0" smtClean="0">
                <a:latin typeface="Courier New" pitchFamily="49" charset="0"/>
                <a:cs typeface="Courier New" pitchFamily="49" charset="0"/>
              </a:rPr>
              <a:t>attribute scope</a:t>
            </a:r>
            <a:r>
              <a:rPr lang="en-US" sz="1400" b="0" dirty="0" smtClean="0">
                <a:latin typeface="Courier New" pitchFamily="49" charset="0"/>
                <a:cs typeface="Courier New" pitchFamily="49" charset="0"/>
              </a:rPr>
              <a:t>&gt;);</a:t>
            </a:r>
          </a:p>
          <a:p>
            <a:pPr>
              <a:buNone/>
            </a:pPr>
            <a:r>
              <a:rPr lang="en-US" sz="1400" b="0" dirty="0" err="1" smtClean="0">
                <a:latin typeface="Courier New" pitchFamily="49" charset="0"/>
                <a:cs typeface="Courier New" pitchFamily="49" charset="0"/>
              </a:rPr>
              <a:t>Entry.create</a:t>
            </a:r>
            <a:r>
              <a:rPr lang="en-US" sz="1400" b="0" dirty="0" smtClean="0">
                <a:latin typeface="Courier New" pitchFamily="49" charset="0"/>
                <a:cs typeface="Courier New" pitchFamily="49" charset="0"/>
              </a:rPr>
              <a:t>(</a:t>
            </a:r>
            <a:r>
              <a:rPr lang="en-US" sz="1400" b="0" dirty="0" err="1" smtClean="0">
                <a:solidFill>
                  <a:srgbClr val="FF0000"/>
                </a:solidFill>
                <a:latin typeface="Courier New" pitchFamily="49" charset="0"/>
                <a:cs typeface="Courier New" pitchFamily="49" charset="0"/>
              </a:rPr>
              <a:t>attr</a:t>
            </a:r>
            <a:r>
              <a:rPr lang="en-US" sz="1400" b="0" dirty="0" smtClean="0">
                <a:latin typeface="Courier New" pitchFamily="49" charset="0"/>
                <a:cs typeface="Courier New" pitchFamily="49" charset="0"/>
              </a:rPr>
              <a:t>, &lt;</a:t>
            </a:r>
            <a:r>
              <a:rPr lang="en-US" sz="1400" b="0" i="1" dirty="0" smtClean="0">
                <a:latin typeface="Courier New" pitchFamily="49" charset="0"/>
                <a:cs typeface="Courier New" pitchFamily="49" charset="0"/>
              </a:rPr>
              <a:t>entry number</a:t>
            </a:r>
            <a:r>
              <a:rPr lang="en-US" sz="1400" b="0" dirty="0" smtClean="0">
                <a:latin typeface="Courier New" pitchFamily="49" charset="0"/>
                <a:cs typeface="Courier New" pitchFamily="49" charset="0"/>
              </a:rPr>
              <a:t>&gt;, &lt;</a:t>
            </a:r>
            <a:r>
              <a:rPr lang="en-US" sz="1400" b="0" i="1" dirty="0" smtClean="0">
                <a:latin typeface="Courier New" pitchFamily="49" charset="0"/>
                <a:cs typeface="Courier New" pitchFamily="49" charset="0"/>
              </a:rPr>
              <a:t>entry data type</a:t>
            </a:r>
            <a:r>
              <a:rPr lang="en-US" sz="1400" b="0" dirty="0" smtClean="0">
                <a:latin typeface="Courier New" pitchFamily="49" charset="0"/>
                <a:cs typeface="Courier New" pitchFamily="49" charset="0"/>
              </a:rPr>
              <a:t>&gt;, &lt;</a:t>
            </a:r>
            <a:r>
              <a:rPr lang="en-US" sz="1400" b="0" i="1" dirty="0" smtClean="0">
                <a:latin typeface="Courier New" pitchFamily="49" charset="0"/>
                <a:cs typeface="Courier New" pitchFamily="49" charset="0"/>
              </a:rPr>
              <a:t>entry value</a:t>
            </a:r>
            <a:r>
              <a:rPr lang="en-US" sz="1400" b="0" dirty="0" smtClean="0">
                <a:latin typeface="Courier New" pitchFamily="49" charset="0"/>
                <a:cs typeface="Courier New" pitchFamily="49" charset="0"/>
              </a:rPr>
              <a:t>&gt;);</a:t>
            </a:r>
          </a:p>
          <a:p>
            <a:pPr>
              <a:buNone/>
            </a:pPr>
            <a:endParaRPr lang="en-US" sz="1400" b="0" dirty="0" smtClean="0">
              <a:latin typeface="Courier New" pitchFamily="49" charset="0"/>
              <a:cs typeface="Courier New" pitchFamily="49" charset="0"/>
            </a:endParaRPr>
          </a:p>
          <a:p>
            <a:r>
              <a:rPr lang="en-US" sz="1400" dirty="0" smtClean="0"/>
              <a:t>Example Code</a:t>
            </a:r>
          </a:p>
          <a:p>
            <a:pPr>
              <a:buNone/>
            </a:pPr>
            <a:r>
              <a:rPr lang="en-US" sz="1400" dirty="0" smtClean="0">
                <a:latin typeface="Courier New" pitchFamily="49" charset="0"/>
                <a:cs typeface="Courier New" pitchFamily="49" charset="0"/>
              </a:rPr>
              <a:t> </a:t>
            </a:r>
            <a:r>
              <a:rPr lang="en-US" sz="1400" b="0" dirty="0" smtClean="0">
                <a:latin typeface="Courier New" pitchFamily="49" charset="0"/>
                <a:cs typeface="Courier New" pitchFamily="49" charset="0"/>
              </a:rPr>
              <a:t>Attribute </a:t>
            </a: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a:t>
            </a:r>
            <a:r>
              <a:rPr lang="en-US" sz="1400" b="0" i="1" dirty="0" smtClean="0">
                <a:solidFill>
                  <a:srgbClr val="00B050"/>
                </a:solidFill>
                <a:latin typeface="Courier New" pitchFamily="49" charset="0"/>
                <a:cs typeface="Courier New" pitchFamily="49" charset="0"/>
              </a:rPr>
              <a:t>// CDF attribute object used to hold created attribute</a:t>
            </a:r>
          </a:p>
          <a:p>
            <a:pPr>
              <a:buNone/>
            </a:pPr>
            <a:r>
              <a:rPr lang="en-US" sz="1400" b="0" dirty="0" smtClean="0">
                <a:latin typeface="Courier New" pitchFamily="49" charset="0"/>
                <a:cs typeface="Courier New" pitchFamily="49" charset="0"/>
              </a:rPr>
              <a:t>            </a:t>
            </a:r>
          </a:p>
          <a:p>
            <a:pPr>
              <a:buNone/>
            </a:pPr>
            <a:r>
              <a:rPr lang="en-US" sz="1400" b="0" dirty="0" smtClean="0">
                <a:latin typeface="Courier New" pitchFamily="49" charset="0"/>
                <a:cs typeface="Courier New" pitchFamily="49" charset="0"/>
              </a:rPr>
              <a:t> </a:t>
            </a:r>
            <a:r>
              <a:rPr lang="en-US" sz="1400" b="0" i="1" dirty="0" smtClean="0">
                <a:solidFill>
                  <a:srgbClr val="00B050"/>
                </a:solidFill>
                <a:latin typeface="Courier New" pitchFamily="49" charset="0"/>
                <a:cs typeface="Courier New" pitchFamily="49" charset="0"/>
              </a:rPr>
              <a:t>// Create a global attribute that holds a char string value as its entry</a:t>
            </a:r>
          </a:p>
          <a:p>
            <a:pPr>
              <a:buNone/>
            </a:pP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 </a:t>
            </a:r>
            <a:r>
              <a:rPr lang="en-US" sz="1400" b="0" dirty="0" err="1" smtClean="0">
                <a:latin typeface="Courier New" pitchFamily="49" charset="0"/>
                <a:cs typeface="Courier New" pitchFamily="49" charset="0"/>
              </a:rPr>
              <a:t>Attribute.</a:t>
            </a:r>
            <a:r>
              <a:rPr lang="en-US" sz="1400" dirty="0" err="1" smtClean="0">
                <a:latin typeface="Courier New" pitchFamily="49" charset="0"/>
                <a:cs typeface="Courier New" pitchFamily="49" charset="0"/>
              </a:rPr>
              <a:t>create</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"LVL00.FILE.Model.model_db_site",  				 CDF.GLOBAL_SCOPE);</a:t>
            </a:r>
          </a:p>
          <a:p>
            <a:pPr>
              <a:buNone/>
            </a:pP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Entry.</a:t>
            </a:r>
            <a:r>
              <a:rPr lang="en-US" sz="1400" dirty="0" err="1" smtClean="0">
                <a:latin typeface="Courier New" pitchFamily="49" charset="0"/>
                <a:cs typeface="Courier New" pitchFamily="49" charset="0"/>
              </a:rPr>
              <a:t>create</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0, CDF.CDF_CHAR, "000003F900000000");</a:t>
            </a:r>
          </a:p>
          <a:p>
            <a:pPr>
              <a:buNone/>
            </a:pPr>
            <a:r>
              <a:rPr lang="en-US" sz="1400" b="0" dirty="0" smtClean="0">
                <a:latin typeface="Courier New" pitchFamily="49" charset="0"/>
                <a:cs typeface="Courier New" pitchFamily="49" charset="0"/>
              </a:rPr>
              <a:t>            </a:t>
            </a:r>
          </a:p>
          <a:p>
            <a:pPr>
              <a:buNone/>
            </a:pPr>
            <a:r>
              <a:rPr lang="en-US" sz="1400" b="0" dirty="0" smtClean="0">
                <a:latin typeface="Courier New" pitchFamily="49" charset="0"/>
                <a:cs typeface="Courier New" pitchFamily="49" charset="0"/>
              </a:rPr>
              <a:t> </a:t>
            </a:r>
            <a:r>
              <a:rPr lang="en-US" sz="1400" b="0" i="1" dirty="0" smtClean="0">
                <a:solidFill>
                  <a:srgbClr val="00B050"/>
                </a:solidFill>
                <a:latin typeface="Courier New" pitchFamily="49" charset="0"/>
                <a:cs typeface="Courier New" pitchFamily="49" charset="0"/>
              </a:rPr>
              <a:t>// Create a global attribute that holds a UINT4 value as its entry</a:t>
            </a:r>
          </a:p>
          <a:p>
            <a:pPr>
              <a:buNone/>
            </a:pP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 </a:t>
            </a:r>
            <a:r>
              <a:rPr lang="en-US" sz="1400" b="0" dirty="0" err="1" smtClean="0">
                <a:latin typeface="Courier New" pitchFamily="49" charset="0"/>
                <a:cs typeface="Courier New" pitchFamily="49" charset="0"/>
              </a:rPr>
              <a:t>Attribute.</a:t>
            </a:r>
            <a:r>
              <a:rPr lang="en-US" sz="1400" dirty="0" err="1" smtClean="0">
                <a:latin typeface="Courier New" pitchFamily="49" charset="0"/>
                <a:cs typeface="Courier New" pitchFamily="49" charset="0"/>
              </a:rPr>
              <a:t>create</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cdfFile</a:t>
            </a:r>
            <a:r>
              <a:rPr lang="en-US" sz="1400" b="0" dirty="0" smtClean="0">
                <a:latin typeface="Courier New" pitchFamily="49" charset="0"/>
                <a:cs typeface="Courier New" pitchFamily="49" charset="0"/>
              </a:rPr>
              <a:t>, "LVL00.FILE.Model.model_db_id",          			         CDF.GLOBAL_SCOPE);</a:t>
            </a:r>
          </a:p>
          <a:p>
            <a:pPr>
              <a:buNone/>
            </a:pPr>
            <a:r>
              <a:rPr lang="en-US" sz="1400" b="0" i="1" dirty="0" smtClean="0">
                <a:solidFill>
                  <a:srgbClr val="00B050"/>
                </a:solidFill>
                <a:latin typeface="Courier New" pitchFamily="49" charset="0"/>
                <a:cs typeface="Courier New" pitchFamily="49" charset="0"/>
              </a:rPr>
              <a:t>					   // java requires object here</a:t>
            </a:r>
            <a:endParaRPr lang="en-US" sz="1400" b="0" dirty="0" smtClean="0">
              <a:latin typeface="Courier New" pitchFamily="49" charset="0"/>
              <a:cs typeface="Courier New" pitchFamily="49" charset="0"/>
            </a:endParaRPr>
          </a:p>
          <a:p>
            <a:pPr>
              <a:buNone/>
            </a:pPr>
            <a:r>
              <a:rPr lang="en-US" sz="1400" b="0" dirty="0" smtClean="0">
                <a:latin typeface="Courier New" pitchFamily="49" charset="0"/>
                <a:cs typeface="Courier New" pitchFamily="49" charset="0"/>
              </a:rPr>
              <a:t> </a:t>
            </a:r>
            <a:r>
              <a:rPr lang="en-US" sz="1400" b="0" dirty="0" err="1" smtClean="0">
                <a:latin typeface="Courier New" pitchFamily="49" charset="0"/>
                <a:cs typeface="Courier New" pitchFamily="49" charset="0"/>
              </a:rPr>
              <a:t>Entry.</a:t>
            </a:r>
            <a:r>
              <a:rPr lang="en-US" sz="1400" dirty="0" err="1" smtClean="0">
                <a:latin typeface="Courier New" pitchFamily="49" charset="0"/>
                <a:cs typeface="Courier New" pitchFamily="49" charset="0"/>
              </a:rPr>
              <a:t>create</a:t>
            </a:r>
            <a:r>
              <a:rPr lang="en-US" sz="1400" b="0" dirty="0" smtClean="0">
                <a:latin typeface="Courier New" pitchFamily="49" charset="0"/>
                <a:cs typeface="Courier New" pitchFamily="49" charset="0"/>
              </a:rPr>
              <a:t>(</a:t>
            </a:r>
            <a:r>
              <a:rPr lang="en-US" sz="1400" b="0" dirty="0" err="1" smtClean="0">
                <a:latin typeface="Courier New" pitchFamily="49" charset="0"/>
                <a:cs typeface="Courier New" pitchFamily="49" charset="0"/>
              </a:rPr>
              <a:t>attr</a:t>
            </a:r>
            <a:r>
              <a:rPr lang="en-US" sz="1400" b="0" dirty="0" smtClean="0">
                <a:latin typeface="Courier New" pitchFamily="49" charset="0"/>
                <a:cs typeface="Courier New" pitchFamily="49" charset="0"/>
              </a:rPr>
              <a:t>, 0, CDF.CDF_UINT4, </a:t>
            </a:r>
            <a:r>
              <a:rPr lang="en-US" sz="1400" b="0" dirty="0" smtClean="0">
                <a:solidFill>
                  <a:srgbClr val="7030A0"/>
                </a:solidFill>
                <a:latin typeface="Courier New" pitchFamily="49" charset="0"/>
                <a:cs typeface="Courier New" pitchFamily="49" charset="0"/>
              </a:rPr>
              <a:t>new Integer(1</a:t>
            </a:r>
            <a:r>
              <a:rPr lang="en-US" sz="1400" b="0" dirty="0" smtClean="0">
                <a:latin typeface="Courier New" pitchFamily="49" charset="0"/>
                <a:cs typeface="Courier New" pitchFamily="49" charset="0"/>
              </a:rPr>
              <a:t>)); </a:t>
            </a:r>
            <a:endParaRPr lang="en-US" sz="1400" b="0" i="1" dirty="0" smtClean="0">
              <a:solidFill>
                <a:srgbClr val="00B050"/>
              </a:solidFill>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Defining and Writing Global Attributes (Java)</a:t>
            </a:r>
            <a:endParaRPr lang="en-US" dirty="0"/>
          </a:p>
        </p:txBody>
      </p:sp>
      <p:cxnSp>
        <p:nvCxnSpPr>
          <p:cNvPr id="5" name="Straight Arrow Connector 4"/>
          <p:cNvCxnSpPr/>
          <p:nvPr/>
        </p:nvCxnSpPr>
        <p:spPr bwMode="auto">
          <a:xfrm flipH="1">
            <a:off x="6023728" y="5844619"/>
            <a:ext cx="1027521" cy="56560"/>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1110</TotalTime>
  <Words>2942</Words>
  <Application>Microsoft Office PowerPoint</Application>
  <PresentationFormat>On-screen Show (4:3)</PresentationFormat>
  <Paragraphs>399</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Blank</vt:lpstr>
      <vt:lpstr>Slide 1</vt:lpstr>
      <vt:lpstr>Introduction</vt:lpstr>
      <vt:lpstr>Sample Vehicle Metadata (used in code examples)</vt:lpstr>
      <vt:lpstr>Overview of Steps</vt:lpstr>
      <vt:lpstr>Creating the File</vt:lpstr>
      <vt:lpstr>Creating The File (Java)</vt:lpstr>
      <vt:lpstr>Creating the File (C++)</vt:lpstr>
      <vt:lpstr>Defining and Writing Global Attributes</vt:lpstr>
      <vt:lpstr>Defining and Writing Global Attributes (Java)</vt:lpstr>
      <vt:lpstr>Defining and Writing Global Attributes (C++ page 1)</vt:lpstr>
      <vt:lpstr>Defining and Writing Global Attributes (C++ page 2)</vt:lpstr>
      <vt:lpstr>Defining the Variable Attributes </vt:lpstr>
      <vt:lpstr>Defining the Variable Attributes (Java)</vt:lpstr>
      <vt:lpstr>Defining the Variable Attributes (C++)</vt:lpstr>
      <vt:lpstr>Create zVariable 1 (1-d array)</vt:lpstr>
      <vt:lpstr>Create zVariable 1 (Java)</vt:lpstr>
      <vt:lpstr>Create zVariable 1 (C++)</vt:lpstr>
      <vt:lpstr>Add Record of Data to a zVariable</vt:lpstr>
      <vt:lpstr>Add Records of Data to zVariable 1 (Java)</vt:lpstr>
      <vt:lpstr>Add Records of Data to zVariable 1 (C++)</vt:lpstr>
      <vt:lpstr>Update Variable Attribute Metadata for zVariable 1</vt:lpstr>
      <vt:lpstr>Update Variable Attribute Metadata for zVariable 1 (Java)</vt:lpstr>
      <vt:lpstr>Update Variable Attribute Metadata for zVariable 1 (C++)</vt:lpstr>
      <vt:lpstr>Create zVariable 2 (embedded time)</vt:lpstr>
      <vt:lpstr>Create zVariable2 (Java)</vt:lpstr>
      <vt:lpstr>Create zVariable2 (C++)</vt:lpstr>
      <vt:lpstr>Add Record of Data to zVariable 2 (Java)</vt:lpstr>
      <vt:lpstr>Add Record of Data to zVariable 2 (C++)</vt:lpstr>
      <vt:lpstr>Close the File</vt:lpstr>
      <vt:lpstr>Project Configuration Notes</vt:lpstr>
      <vt:lpstr> </vt:lpstr>
    </vt:vector>
  </TitlesOfParts>
  <Company>United States Army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AllisonLL</dc:creator>
  <cp:lastModifiedBy>Mary E. (Beth) Allen</cp:lastModifiedBy>
  <cp:revision>96</cp:revision>
  <dcterms:created xsi:type="dcterms:W3CDTF">2012-02-21T19:21:28Z</dcterms:created>
  <dcterms:modified xsi:type="dcterms:W3CDTF">2012-06-07T20:12:02Z</dcterms:modified>
</cp:coreProperties>
</file>