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8"/>
  </p:notesMasterIdLst>
  <p:sldIdLst>
    <p:sldId id="311" r:id="rId5"/>
    <p:sldId id="313" r:id="rId6"/>
    <p:sldId id="321" r:id="rId7"/>
    <p:sldId id="315" r:id="rId8"/>
    <p:sldId id="316" r:id="rId9"/>
    <p:sldId id="317" r:id="rId10"/>
    <p:sldId id="319" r:id="rId11"/>
    <p:sldId id="318" r:id="rId12"/>
    <p:sldId id="320" r:id="rId13"/>
    <p:sldId id="323" r:id="rId14"/>
    <p:sldId id="322" r:id="rId15"/>
    <p:sldId id="324" r:id="rId16"/>
    <p:sldId id="314" r:id="rId17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88141" autoAdjust="0"/>
  </p:normalViewPr>
  <p:slideViewPr>
    <p:cSldViewPr>
      <p:cViewPr varScale="1">
        <p:scale>
          <a:sx n="79" d="100"/>
          <a:sy n="79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EA6CD7D-1174-4547-86BC-45E000B0D6C5}" type="datetimeFigureOut">
              <a:rPr lang="en-US"/>
              <a:pPr>
                <a:defRPr/>
              </a:pPr>
              <a:t>6/5/2012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85628"/>
            <a:ext cx="5547360" cy="415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15DD0BA-DFDA-4C5C-91D7-386208710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CIMS is designed to exchange messages</a:t>
            </a:r>
            <a:r>
              <a:rPr lang="en-US" baseline="0" dirty="0" smtClean="0"/>
              <a:t> and bulk data files between CBM nodes (Platform, Battalion and the Enterprise) using message queues.</a:t>
            </a:r>
          </a:p>
          <a:p>
            <a:r>
              <a:rPr lang="en-US" baseline="0" dirty="0" smtClean="0"/>
              <a:t>CIMS provides an low-level interface to retrieve and update registry data. Users must know the MINOSA schemas well.</a:t>
            </a:r>
          </a:p>
          <a:p>
            <a:r>
              <a:rPr lang="en-US" baseline="0" dirty="0" smtClean="0"/>
              <a:t>CIMS provides a CBM Observer Interface to retrieve and update measurement data. But the interface doesn’t </a:t>
            </a:r>
            <a:r>
              <a:rPr lang="en-US" baseline="0" dirty="0" err="1" smtClean="0"/>
              <a:t>sprovide</a:t>
            </a:r>
            <a:r>
              <a:rPr lang="en-US" baseline="0" dirty="0" smtClean="0"/>
              <a:t> sufficient functionalities to support applications for end-users.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0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1"/>
            <a:ext cx="7391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A3240DA-28AE-4430-BA85-F37B615E45E2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167F9FF-7254-4325-8E83-273C6614334C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BE9CB7F-57BA-4CD3-B50B-E576FC54A5BE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391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CA20FE3-7566-459B-A32C-DD273B401327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6A6C4C2-FD1F-43A1-B9C4-FE7AD555ED0A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1C6D8B8-56F6-4FDE-856F-78D9A7BB30FA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1588"/>
            <a:ext cx="8897937" cy="174625"/>
          </a:xfrm>
          <a:prstGeom prst="rect">
            <a:avLst/>
          </a:prstGeom>
          <a:solidFill>
            <a:srgbClr val="B503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9525" y="0"/>
            <a:ext cx="182563" cy="18573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457200"/>
            <a:ext cx="7391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36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626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4CC8FFBF-17A9-4D1C-A762-B96182FE22B0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  <p:pic>
        <p:nvPicPr>
          <p:cNvPr id="1031" name="Picture 12" descr="SEC logo_lowre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141287" y="33337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taglineblu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8963" y="6192838"/>
            <a:ext cx="1423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Army logo_black low res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6172200"/>
            <a:ext cx="296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454" y="1295400"/>
            <a:ext cx="7772400" cy="841375"/>
          </a:xfrm>
        </p:spPr>
        <p:txBody>
          <a:bodyPr/>
          <a:lstStyle/>
          <a:p>
            <a:r>
              <a:rPr lang="en-US" sz="3600" dirty="0" smtClean="0"/>
              <a:t>CECOM Data Services</a:t>
            </a:r>
            <a:br>
              <a:rPr lang="en-US" sz="3600" dirty="0" smtClean="0"/>
            </a:br>
            <a:r>
              <a:rPr lang="en-US" sz="3600" dirty="0" smtClean="0"/>
              <a:t>Interface Design Description</a:t>
            </a: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371600" y="51054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dirty="0" smtClean="0"/>
              <a:t>CBM+ File and </a:t>
            </a:r>
            <a:r>
              <a:rPr lang="en-US" sz="2400" dirty="0" smtClean="0"/>
              <a:t>Messaging </a:t>
            </a:r>
            <a:r>
              <a:rPr lang="en-US" sz="2400" dirty="0" smtClean="0"/>
              <a:t>Workshop</a:t>
            </a:r>
          </a:p>
          <a:p>
            <a:r>
              <a:rPr lang="en-US" sz="2400" dirty="0" smtClean="0"/>
              <a:t>June 12-14, 2012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81254" y="2895600"/>
            <a:ext cx="6400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1" dirty="0"/>
              <a:t>Pam Ludwig</a:t>
            </a:r>
          </a:p>
          <a:p>
            <a:r>
              <a:rPr lang="en-US" sz="2400" b="1" dirty="0" smtClean="0"/>
              <a:t>Dr. Xinxin Wang</a:t>
            </a:r>
          </a:p>
          <a:p>
            <a:r>
              <a:rPr lang="en-US" sz="2400" b="1" dirty="0" smtClean="0"/>
              <a:t>CECOM CBM+</a:t>
            </a:r>
            <a:endParaRPr lang="en-US" sz="2400" b="1" dirty="0" smtClean="0"/>
          </a:p>
          <a:p>
            <a:r>
              <a:rPr lang="en-US" sz="2400" dirty="0" smtClean="0"/>
              <a:t>w</a:t>
            </a:r>
            <a:r>
              <a:rPr lang="en-US" sz="2400" dirty="0" smtClean="0"/>
              <a:t>ang_xinxin@bah.com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13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3296"/>
            <a:ext cx="76962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Raw Measurement Data Retrieve Service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683" y="1569197"/>
            <a:ext cx="2438400" cy="528216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276" y="1588379"/>
            <a:ext cx="22937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Request</a:t>
            </a:r>
            <a:r>
              <a:rPr lang="en-US" b="1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Return options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600" b="1" dirty="0" smtClean="0"/>
              <a:t>Response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600" b="1" dirty="0" smtClean="0"/>
              <a:t>File (format)</a:t>
            </a:r>
            <a:endParaRPr lang="en-US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A list of composite filters:</a:t>
            </a:r>
            <a:endParaRPr lang="en-US" sz="1600" b="1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Time Range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Asset UID</a:t>
            </a:r>
            <a:endParaRPr lang="en-US" sz="1400" b="1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Monitored Component 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Meas. Loc. 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Meas. Loc. Type</a:t>
            </a:r>
            <a:endParaRPr lang="en-US" sz="1400" b="1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/>
              <a:t>Model </a:t>
            </a:r>
            <a:r>
              <a:rPr lang="en-US" sz="1400" b="1" dirty="0" smtClean="0"/>
              <a:t>UID</a:t>
            </a:r>
            <a:endParaRPr lang="en-US" sz="1400" b="1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/>
              <a:t>Analysis Task 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/>
              <a:t>Study Entry 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/>
              <a:t>Data Source </a:t>
            </a:r>
            <a:r>
              <a:rPr lang="en-US" sz="1400" b="1" dirty="0" smtClean="0"/>
              <a:t>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Unit 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Region</a:t>
            </a:r>
            <a:endParaRPr lang="en-US" sz="1400" b="1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Session 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Data Event Set ID</a:t>
            </a:r>
            <a:endParaRPr lang="en-US" sz="1400" b="1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/>
              <a:t>Function, Asset or All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2612" y="1571272"/>
            <a:ext cx="2903411" cy="528216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299" y="3097175"/>
            <a:ext cx="1907977" cy="162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61678" y="3144148"/>
            <a:ext cx="1566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Raw Measurement Data </a:t>
            </a:r>
          </a:p>
          <a:p>
            <a:pPr algn="ctr"/>
            <a:r>
              <a:rPr lang="en-US" b="1" dirty="0" smtClean="0"/>
              <a:t>Retrieve Service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3046820" y="3882812"/>
            <a:ext cx="568772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544013" y="3859174"/>
            <a:ext cx="534343" cy="23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02672" y="1482731"/>
            <a:ext cx="278335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</a:t>
            </a:r>
            <a:r>
              <a:rPr lang="en-US" b="1" dirty="0" smtClean="0"/>
              <a:t> </a:t>
            </a:r>
          </a:p>
          <a:p>
            <a:r>
              <a:rPr lang="en-US" sz="1600" b="1" dirty="0" smtClean="0"/>
              <a:t>URL or</a:t>
            </a:r>
          </a:p>
          <a:p>
            <a:r>
              <a:rPr lang="en-US" sz="1600" b="1" dirty="0" smtClean="0"/>
              <a:t>A set </a:t>
            </a:r>
            <a:r>
              <a:rPr lang="en-US" sz="1600" b="1" dirty="0"/>
              <a:t>of </a:t>
            </a:r>
            <a:r>
              <a:rPr lang="en-US" sz="1600" b="1" dirty="0" smtClean="0"/>
              <a:t>measurement event data </a:t>
            </a:r>
            <a:r>
              <a:rPr lang="en-US" sz="1600" b="1" dirty="0"/>
              <a:t>that meet all criteria specified in at least one of  the composite filters: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Meas. Loc.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Meas. Loc.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Meas. Loc. </a:t>
            </a:r>
            <a:r>
              <a:rPr lang="en-US" sz="1400" b="1" dirty="0"/>
              <a:t>N</a:t>
            </a:r>
            <a:r>
              <a:rPr lang="en-US" sz="1400" b="1" dirty="0" smtClean="0"/>
              <a:t>ame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Other Meas. Loc. Info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List of Sessions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/>
              <a:t>Session </a:t>
            </a:r>
            <a:r>
              <a:rPr lang="en-US" sz="1400" b="1" dirty="0" smtClean="0"/>
              <a:t>ID</a:t>
            </a:r>
            <a:endParaRPr lang="en-US" sz="1400" b="1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List of measurement events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400" b="1" dirty="0" smtClean="0"/>
              <a:t>Sequence ID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400" b="1" dirty="0" smtClean="0"/>
              <a:t>Event Timestamp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400" b="1" dirty="0" smtClean="0"/>
              <a:t>Duration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400" b="1" dirty="0" smtClean="0"/>
              <a:t>Stored Timestamp</a:t>
            </a:r>
            <a:endParaRPr lang="en-US" sz="1400" b="1" dirty="0" smtClean="0"/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400" b="1" dirty="0" smtClean="0"/>
              <a:t>Data Quality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400" b="1" dirty="0" smtClean="0"/>
              <a:t>Remarks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400" b="1" dirty="0" smtClean="0"/>
              <a:t>Confidential Percentage </a:t>
            </a:r>
            <a:endParaRPr lang="en-US" sz="1400" b="1" dirty="0" smtClean="0"/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400" b="1" dirty="0" smtClean="0"/>
              <a:t>Data Point(s)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400" b="1" dirty="0" smtClean="0"/>
              <a:t>Status</a:t>
            </a:r>
            <a:endParaRPr lang="en-US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649871"/>
            <a:ext cx="7766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Retrieve </a:t>
            </a:r>
            <a:r>
              <a:rPr lang="en-US" b="1" dirty="0" smtClean="0"/>
              <a:t>a set of raw measurement event data that match specified filters; data is returned either in a response message or stored in a temporary file on the server for downloading via a returned URL.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915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9225"/>
            <a:ext cx="7696200" cy="536575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Calculated Measurement Data Retrieve Service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64" y="3124440"/>
            <a:ext cx="1907977" cy="163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2443" y="3160212"/>
            <a:ext cx="1566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Calculated Measurement Data </a:t>
            </a:r>
          </a:p>
          <a:p>
            <a:pPr algn="ctr"/>
            <a:r>
              <a:rPr lang="en-US" b="1" dirty="0" smtClean="0"/>
              <a:t>Retrieve Service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3067848" y="3855016"/>
            <a:ext cx="568772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565041" y="3831377"/>
            <a:ext cx="582998" cy="23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6858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Retrieve </a:t>
            </a:r>
            <a:r>
              <a:rPr lang="en-US" sz="2000" b="1" dirty="0" smtClean="0"/>
              <a:t>a set of processed </a:t>
            </a:r>
            <a:r>
              <a:rPr lang="en-US" sz="2000" b="1" dirty="0"/>
              <a:t>measurement </a:t>
            </a:r>
            <a:r>
              <a:rPr lang="en-US" sz="2000" b="1" dirty="0" smtClean="0"/>
              <a:t>event data </a:t>
            </a:r>
            <a:r>
              <a:rPr lang="en-US" sz="2000" b="1" dirty="0"/>
              <a:t>that match specified filters </a:t>
            </a:r>
            <a:r>
              <a:rPr lang="en-US" sz="2000" b="1" dirty="0" smtClean="0"/>
              <a:t>calculated </a:t>
            </a:r>
            <a:r>
              <a:rPr lang="en-US" sz="2000" b="1" dirty="0"/>
              <a:t>over a specified time interval and </a:t>
            </a:r>
            <a:r>
              <a:rPr lang="en-US" sz="2000" b="1" dirty="0" smtClean="0"/>
              <a:t>range using specified calculation methods (e.g. average, minimum, maximum, mean, etc.)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158907" y="1922724"/>
            <a:ext cx="2881063" cy="43925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8116" y="1941905"/>
            <a:ext cx="2791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Request</a:t>
            </a:r>
            <a:r>
              <a:rPr lang="en-US" b="1" dirty="0" smtClean="0"/>
              <a:t> </a:t>
            </a:r>
            <a:endParaRPr lang="en-US" sz="14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Calculation </a:t>
            </a:r>
            <a:r>
              <a:rPr lang="en-US" sz="1400" b="1" dirty="0"/>
              <a:t>Interval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Calculation </a:t>
            </a:r>
            <a:r>
              <a:rPr lang="en-US" sz="1400" b="1" dirty="0" smtClean="0"/>
              <a:t>Methods</a:t>
            </a:r>
            <a:endParaRPr lang="en-US" sz="14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 list of composite filters:</a:t>
            </a:r>
            <a:endParaRPr lang="en-US" sz="1400" b="1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/>
              <a:t>Time Range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Asset UID</a:t>
            </a:r>
            <a:endParaRPr lang="en-US" sz="1400" b="1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Monitored Component 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Meas. Loc. 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Meas. Loc. Type</a:t>
            </a:r>
            <a:endParaRPr lang="en-US" sz="1400" b="1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/>
              <a:t>Model </a:t>
            </a:r>
            <a:r>
              <a:rPr lang="en-US" sz="1400" b="1" dirty="0" smtClean="0"/>
              <a:t>UID</a:t>
            </a:r>
            <a:endParaRPr lang="en-US" sz="1400" b="1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/>
              <a:t>Analysis Task 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/>
              <a:t>Study Entry 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/>
              <a:t>Data Source </a:t>
            </a:r>
            <a:r>
              <a:rPr lang="en-US" sz="1400" b="1" dirty="0" smtClean="0"/>
              <a:t>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Unit 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Region</a:t>
            </a:r>
            <a:endParaRPr lang="en-US" sz="1400" b="1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Session 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Data Event Set ID</a:t>
            </a:r>
            <a:endParaRPr lang="en-US" sz="1400" b="1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/>
              <a:t>Function, Asset or All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Status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55474" y="2061661"/>
            <a:ext cx="2799866" cy="3708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75533" y="2061662"/>
            <a:ext cx="2758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</a:t>
            </a:r>
            <a:r>
              <a:rPr lang="en-US" b="1" dirty="0" smtClean="0"/>
              <a:t> </a:t>
            </a:r>
          </a:p>
          <a:p>
            <a:r>
              <a:rPr lang="en-US" sz="1600" b="1" dirty="0"/>
              <a:t>A </a:t>
            </a:r>
            <a:r>
              <a:rPr lang="en-US" sz="1600" b="1" dirty="0" smtClean="0"/>
              <a:t>set </a:t>
            </a:r>
            <a:r>
              <a:rPr lang="en-US" sz="1600" b="1" dirty="0"/>
              <a:t>of </a:t>
            </a:r>
            <a:r>
              <a:rPr lang="en-US" sz="1600" b="1" dirty="0" smtClean="0"/>
              <a:t>calculated measurement event data </a:t>
            </a:r>
            <a:r>
              <a:rPr lang="en-US" sz="1600" b="1" dirty="0"/>
              <a:t>that meet all criteria specified in at least one of  the composite filters: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Meas. Loc.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Meas. Loc.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Function or Asset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Monitored </a:t>
            </a:r>
            <a:r>
              <a:rPr lang="en-US" sz="1400" b="1" dirty="0"/>
              <a:t>Component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Engineering Unit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Update Interval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Collection </a:t>
            </a:r>
            <a:r>
              <a:rPr lang="en-US" sz="1400" b="1" dirty="0" smtClean="0"/>
              <a:t>Duration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Alarm </a:t>
            </a:r>
            <a:r>
              <a:rPr lang="en-US" sz="1400" b="1" dirty="0" smtClean="0"/>
              <a:t>Thresholds</a:t>
            </a:r>
            <a:endParaRPr lang="en-US" sz="14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List of </a:t>
            </a:r>
            <a:r>
              <a:rPr lang="en-US" sz="1400" b="1" dirty="0" smtClean="0"/>
              <a:t>Calculated Data Point(s)</a:t>
            </a:r>
          </a:p>
        </p:txBody>
      </p:sp>
    </p:spTree>
    <p:extLst>
      <p:ext uri="{BB962C8B-B14F-4D97-AF65-F5344CB8AC3E}">
        <p14:creationId xmlns:p14="http://schemas.microsoft.com/office/powerpoint/2010/main" val="228400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655" y="152400"/>
            <a:ext cx="76962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Analysis Task Retrieve Service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922" y="2647819"/>
            <a:ext cx="2438400" cy="18296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515" y="2667000"/>
            <a:ext cx="22937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Request</a:t>
            </a:r>
            <a:r>
              <a:rPr lang="en-US" b="1" dirty="0" smtClean="0"/>
              <a:t> </a:t>
            </a:r>
          </a:p>
          <a:p>
            <a:r>
              <a:rPr lang="en-US" sz="1600" b="1" dirty="0" smtClean="0"/>
              <a:t>A list of composite filters: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Task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Model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Asset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Meas. Loc.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6938" y="1226927"/>
            <a:ext cx="3230862" cy="56323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58" y="2946968"/>
            <a:ext cx="1907977" cy="136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24713" y="298274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Analysis Task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Retrieve Service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2751142" y="3537024"/>
            <a:ext cx="568772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248335" y="3513386"/>
            <a:ext cx="534343" cy="23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6999" y="1226928"/>
            <a:ext cx="31108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</a:t>
            </a:r>
            <a:r>
              <a:rPr lang="en-US" b="1" dirty="0" smtClean="0"/>
              <a:t> </a:t>
            </a:r>
          </a:p>
          <a:p>
            <a:r>
              <a:rPr lang="en-US" sz="1600" b="1" dirty="0"/>
              <a:t>A list of </a:t>
            </a:r>
            <a:r>
              <a:rPr lang="en-US" sz="1600" b="1" dirty="0" smtClean="0"/>
              <a:t>analysis tasks </a:t>
            </a:r>
            <a:r>
              <a:rPr lang="en-US" sz="1600" b="1" dirty="0"/>
              <a:t>that meet all criteria specified in at least one of  the composite filters: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Task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Task Name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Short Description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Long Description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List of Study Entries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Study 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Study Type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Study Name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Parent Study UID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Related Event Type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Related Model List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b="1" dirty="0" smtClean="0"/>
              <a:t>Association UID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b="1" dirty="0" smtClean="0"/>
              <a:t>Model Info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b="1" dirty="0" smtClean="0"/>
              <a:t>Related Meas. Loc. List*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b="1" dirty="0" smtClean="0"/>
              <a:t>Related Asset List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b="1" dirty="0"/>
              <a:t>Association UID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b="1" dirty="0" smtClean="0"/>
              <a:t>Asset </a:t>
            </a:r>
            <a:r>
              <a:rPr lang="en-US" sz="1400" b="1" dirty="0"/>
              <a:t>Info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b="1" dirty="0"/>
              <a:t>Related Meas. </a:t>
            </a:r>
            <a:r>
              <a:rPr lang="en-US" sz="1400" b="1" dirty="0" smtClean="0"/>
              <a:t>Loc. List*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  <a:endParaRPr lang="en-US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17466" y="740646"/>
            <a:ext cx="6009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Retrieve </a:t>
            </a:r>
            <a:r>
              <a:rPr lang="en-US" sz="2000" b="1" dirty="0" smtClean="0"/>
              <a:t>a list of analysis tasks that match specified filters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1210" y="5257800"/>
            <a:ext cx="5210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There is no MIMOSA table to store relationships between a measurement location and an analysis task or a study entry.  We need to use a supplement table.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859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57200"/>
            <a:ext cx="64770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Future Work and Considerations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371600"/>
            <a:ext cx="7848600" cy="44958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Implement some of the data retrieval services to support CECOM EOA Portal for analysts using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/>
              <a:t>Common Data Service Framework (CDSF)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/>
              <a:t>Tactical </a:t>
            </a:r>
            <a:r>
              <a:rPr lang="en-US" sz="2000" dirty="0"/>
              <a:t>Services Security System </a:t>
            </a:r>
            <a:r>
              <a:rPr lang="en-US" sz="2000" dirty="0" smtClean="0"/>
              <a:t>(</a:t>
            </a:r>
            <a:r>
              <a:rPr lang="en-US" sz="2000" dirty="0" smtClean="0"/>
              <a:t>TS3) Security </a:t>
            </a:r>
            <a:r>
              <a:rPr lang="en-US" sz="2000" dirty="0"/>
              <a:t>H</a:t>
            </a:r>
            <a:r>
              <a:rPr lang="en-US" sz="2000" dirty="0" smtClean="0"/>
              <a:t>andlers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Identify data creation/update/deletion services </a:t>
            </a:r>
            <a:r>
              <a:rPr lang="en-US" sz="2400" b="1" dirty="0" smtClean="0"/>
              <a:t>to manage data in a SV-11 compliant database: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/>
              <a:t>Data services that implement registration processes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/>
              <a:t>Data services that manage analysis tasks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Define </a:t>
            </a:r>
            <a:r>
              <a:rPr lang="en-US" sz="2400" b="1" dirty="0" smtClean="0"/>
              <a:t>DSL-A compliant data service interfaces for </a:t>
            </a:r>
            <a:r>
              <a:rPr lang="en-US" sz="2400" b="1" dirty="0" smtClean="0"/>
              <a:t>the </a:t>
            </a:r>
            <a:r>
              <a:rPr lang="en-US" sz="2400" b="1" dirty="0"/>
              <a:t>data </a:t>
            </a:r>
            <a:r>
              <a:rPr lang="en-US" sz="2400" b="1" dirty="0" smtClean="0"/>
              <a:t>creation/update/deletion </a:t>
            </a:r>
            <a:r>
              <a:rPr lang="en-US" sz="2400" b="1" dirty="0" smtClean="0"/>
              <a:t>services using DSL-A Modify pattern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9755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572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Objectives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295400"/>
            <a:ext cx="7848600" cy="44196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Define a common interface to expose CBM+ data to end users (e.g. analysts) using SOA methodology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Identify data services that retrieve data from a SV-11 compliant data store to support: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dirty="0" smtClean="0"/>
              <a:t>CBM</a:t>
            </a:r>
            <a:r>
              <a:rPr lang="en-US" sz="2400" dirty="0"/>
              <a:t>+ EOA </a:t>
            </a:r>
            <a:r>
              <a:rPr lang="en-US" sz="2400" dirty="0" smtClean="0"/>
              <a:t>applications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ther future CBM applications (e.g. Fleet Management)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Define service interfaces that include: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 specification document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dirty="0" smtClean="0"/>
              <a:t>Data Service Layer – Army (DSL-A) compliant WSDLs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13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24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Differences from CIMS IDD 1.4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1571" y="838200"/>
            <a:ext cx="8040029" cy="5410200"/>
          </a:xfrm>
          <a:noFill/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Designed to support applications for end-users (e.g. a portal for analysts) that generally do not need to retrieve large amounts of data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For SOAP Services </a:t>
            </a:r>
            <a:r>
              <a:rPr lang="en-US" sz="2000" b="1" dirty="0" smtClean="0"/>
              <a:t>only, </a:t>
            </a:r>
            <a:r>
              <a:rPr lang="en-US" sz="2000" b="1" dirty="0"/>
              <a:t>with DSL-A compliant </a:t>
            </a:r>
            <a:r>
              <a:rPr lang="en-US" sz="2000" b="1" dirty="0" smtClean="0"/>
              <a:t>WSDLs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R</a:t>
            </a:r>
            <a:r>
              <a:rPr lang="en-US" sz="2000" b="1" dirty="0" smtClean="0"/>
              <a:t>etrieve data from the MIMOSA registry at a higher level (No need to know MIMOSA schemas)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S</a:t>
            </a:r>
            <a:r>
              <a:rPr lang="en-US" sz="2000" b="1" dirty="0" smtClean="0"/>
              <a:t>chemas are defined using Army’s terms rather than the MIMOSA’s terms (more understandable by applications)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Provide a service to retrieve processed measurement data </a:t>
            </a:r>
            <a:r>
              <a:rPr lang="en-US" sz="2000" b="1" dirty="0"/>
              <a:t>calculated over a specified time </a:t>
            </a:r>
            <a:r>
              <a:rPr lang="en-US" sz="2000" b="1" dirty="0" smtClean="0"/>
              <a:t>interval and range (e.g</a:t>
            </a:r>
            <a:r>
              <a:rPr lang="en-US" sz="2000" b="1" dirty="0"/>
              <a:t>. </a:t>
            </a:r>
            <a:r>
              <a:rPr lang="en-US" sz="2000" b="1" dirty="0" smtClean="0"/>
              <a:t>hourly average or daily maximum between 6/1/2010 and 6/30/2010)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Provide a service to retrieve raw </a:t>
            </a:r>
            <a:r>
              <a:rPr lang="en-US" sz="2000" b="1" dirty="0" smtClean="0"/>
              <a:t>measurement data in a more friendly way to applications: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/>
              <a:t>M</a:t>
            </a:r>
            <a:r>
              <a:rPr lang="en-US" sz="2000" dirty="0" smtClean="0"/>
              <a:t>ore flexible filter combinations (e.g. filter data by analysis task and model)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/>
              <a:t>Option to return data in a SOAP response message or </a:t>
            </a:r>
            <a:r>
              <a:rPr lang="en-US" sz="2000" dirty="0" smtClean="0"/>
              <a:t>a URL for a </a:t>
            </a:r>
            <a:r>
              <a:rPr lang="en-US" sz="2000" dirty="0" smtClean="0"/>
              <a:t>temporary package of </a:t>
            </a:r>
            <a:r>
              <a:rPr lang="en-US" sz="2000" dirty="0" smtClean="0"/>
              <a:t>files in different formats (e.g. XML or CSV) saved on the server for downloading)</a:t>
            </a:r>
          </a:p>
        </p:txBody>
      </p:sp>
    </p:spTree>
    <p:extLst>
      <p:ext uri="{BB962C8B-B14F-4D97-AF65-F5344CB8AC3E}">
        <p14:creationId xmlns:p14="http://schemas.microsoft.com/office/powerpoint/2010/main" val="157123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86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Candidate Data Retrieve Services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990600"/>
            <a:ext cx="7391400" cy="51816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Model Retrieve </a:t>
            </a:r>
            <a:r>
              <a:rPr lang="en-US" sz="2000" b="1" dirty="0" smtClean="0"/>
              <a:t>Service: </a:t>
            </a:r>
            <a:r>
              <a:rPr lang="en-US" sz="2000" dirty="0" smtClean="0"/>
              <a:t>Retrieve registered models </a:t>
            </a:r>
            <a:r>
              <a:rPr lang="en-US" sz="2000" dirty="0"/>
              <a:t>by filters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cs typeface="Arial" pitchFamily="34" charset="0"/>
              </a:rPr>
              <a:t>Prototype Component Retrieve </a:t>
            </a:r>
            <a:r>
              <a:rPr lang="en-US" sz="2000" b="1" dirty="0" smtClean="0">
                <a:cs typeface="Arial" pitchFamily="34" charset="0"/>
              </a:rPr>
              <a:t>Service: </a:t>
            </a:r>
            <a:r>
              <a:rPr lang="en-US" sz="2000" dirty="0" smtClean="0"/>
              <a:t>Retrieve model prototype components by filters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Asset </a:t>
            </a:r>
            <a:r>
              <a:rPr lang="en-US" sz="2000" b="1" dirty="0"/>
              <a:t>Retrieve </a:t>
            </a:r>
            <a:r>
              <a:rPr lang="en-US" sz="2000" b="1" dirty="0" smtClean="0"/>
              <a:t>Service: </a:t>
            </a:r>
            <a:r>
              <a:rPr lang="en-US" sz="2000" dirty="0" smtClean="0"/>
              <a:t>Retrieve registered assets by filters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Asset </a:t>
            </a:r>
            <a:r>
              <a:rPr lang="en-US" sz="2000" b="1" dirty="0"/>
              <a:t>Component Retrieve Service: </a:t>
            </a:r>
            <a:r>
              <a:rPr lang="en-US" sz="2000" dirty="0"/>
              <a:t>Retrieve </a:t>
            </a:r>
            <a:r>
              <a:rPr lang="en-US" sz="2000" dirty="0" smtClean="0"/>
              <a:t>asset instance components by filters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cs typeface="Arial" pitchFamily="34" charset="0"/>
              </a:rPr>
              <a:t>Measurement Location Retrieve </a:t>
            </a:r>
            <a:r>
              <a:rPr lang="en-US" sz="2000" b="1" dirty="0" smtClean="0">
                <a:cs typeface="Arial" pitchFamily="34" charset="0"/>
              </a:rPr>
              <a:t>Service: </a:t>
            </a:r>
            <a:r>
              <a:rPr lang="en-US" sz="2000" dirty="0" smtClean="0"/>
              <a:t>Retrieve prototype or instance measurement locations by filters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Raw Measurement Data Retrieve </a:t>
            </a:r>
            <a:r>
              <a:rPr lang="en-US" sz="2000" b="1" dirty="0" smtClean="0"/>
              <a:t>Service: </a:t>
            </a:r>
            <a:r>
              <a:rPr lang="en-US" sz="2000" dirty="0" smtClean="0"/>
              <a:t>Retrieve a set of raw measurement data by filters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Calculated </a:t>
            </a:r>
            <a:r>
              <a:rPr lang="en-US" sz="2000" b="1" dirty="0"/>
              <a:t>Measurement Data Retrieve Service: </a:t>
            </a:r>
            <a:r>
              <a:rPr lang="en-US" sz="2000" dirty="0"/>
              <a:t>Retrieve </a:t>
            </a:r>
            <a:r>
              <a:rPr lang="en-US" sz="2000" dirty="0" smtClean="0"/>
              <a:t>a set of processed measurement data calculated over a specified time interval </a:t>
            </a:r>
            <a:r>
              <a:rPr lang="en-US" sz="2000" dirty="0"/>
              <a:t>and </a:t>
            </a:r>
            <a:r>
              <a:rPr lang="en-US" sz="2000" dirty="0" smtClean="0"/>
              <a:t>range using specified methods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cs typeface="Arial" pitchFamily="34" charset="0"/>
              </a:rPr>
              <a:t>Analysis Task Retrieve </a:t>
            </a:r>
            <a:r>
              <a:rPr lang="en-US" sz="2000" b="1" dirty="0" smtClean="0">
                <a:cs typeface="Arial" pitchFamily="34" charset="0"/>
              </a:rPr>
              <a:t>Service: </a:t>
            </a:r>
            <a:r>
              <a:rPr lang="en-US" sz="2000" dirty="0" smtClean="0"/>
              <a:t>Retrieve a list of analysis tasks and study entries with associated models, assets and measurement locations</a:t>
            </a:r>
            <a:endParaRPr lang="en-US" sz="2000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052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810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Model Retrieve Service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9586" y="2495418"/>
            <a:ext cx="2438400" cy="31433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79" y="2514600"/>
            <a:ext cx="229378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Request</a:t>
            </a:r>
            <a:r>
              <a:rPr lang="en-US" b="1" dirty="0" smtClean="0"/>
              <a:t> </a:t>
            </a:r>
          </a:p>
          <a:p>
            <a:r>
              <a:rPr lang="en-US" sz="1600" b="1" dirty="0" smtClean="0"/>
              <a:t>A list of composite filters: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Model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Model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Model Name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Platform or SRU Indicator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NIIN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LIN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ECC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Asset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Analysis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Study Entry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6231336" y="2323530"/>
            <a:ext cx="2286000" cy="36017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91" y="3491488"/>
            <a:ext cx="1708795" cy="101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17797" y="352726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Model Retrieve Service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3191825" y="3899595"/>
            <a:ext cx="641995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569957" y="3875957"/>
            <a:ext cx="653405" cy="22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51396" y="2323530"/>
            <a:ext cx="229378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</a:t>
            </a:r>
            <a:r>
              <a:rPr lang="en-US" b="1" dirty="0" smtClean="0"/>
              <a:t> </a:t>
            </a:r>
          </a:p>
          <a:p>
            <a:r>
              <a:rPr lang="en-US" sz="1600" b="1" dirty="0"/>
              <a:t>A list of models that meet all criteria specified in at least one of  the composite filters: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Model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Model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Model Name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NIIN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Other IDs (CAGE/</a:t>
            </a:r>
            <a:r>
              <a:rPr lang="en-US" sz="1400" b="1" dirty="0" err="1" smtClean="0"/>
              <a:t>PartNo</a:t>
            </a:r>
            <a:r>
              <a:rPr lang="en-US" sz="1400" b="1" dirty="0" smtClean="0"/>
              <a:t>, LIN, ECC etc.)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Manufacturer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Product Family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Top prototype segment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  <a:endParaRPr lang="en-US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33720" y="1345954"/>
            <a:ext cx="6394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Retrieve </a:t>
            </a:r>
            <a:r>
              <a:rPr lang="en-US" sz="2000" b="1" dirty="0" smtClean="0"/>
              <a:t>a list of registered </a:t>
            </a:r>
            <a:r>
              <a:rPr lang="en-US" sz="2000" b="1" dirty="0"/>
              <a:t>models </a:t>
            </a:r>
            <a:r>
              <a:rPr lang="en-US" sz="2000" b="1" dirty="0" smtClean="0"/>
              <a:t>that match specified filters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2050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1000"/>
            <a:ext cx="7620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Prototype Component </a:t>
            </a:r>
            <a:r>
              <a:rPr lang="en-US" sz="3600" dirty="0" smtClean="0">
                <a:cs typeface="Arial" pitchFamily="34" charset="0"/>
              </a:rPr>
              <a:t>Retrieve Service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5194" y="2828210"/>
            <a:ext cx="2349460" cy="25057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3788" y="2847391"/>
            <a:ext cx="22308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Request</a:t>
            </a:r>
            <a:r>
              <a:rPr lang="en-US" b="1" dirty="0" smtClean="0"/>
              <a:t> </a:t>
            </a:r>
          </a:p>
          <a:p>
            <a:r>
              <a:rPr lang="en-US" sz="1600" b="1" dirty="0" smtClean="0"/>
              <a:t>A list of composite filters: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Component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Component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Component Name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Model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Asset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Indicator of </a:t>
            </a:r>
            <a:r>
              <a:rPr lang="en-US" sz="1400" b="1" dirty="0" smtClean="0"/>
              <a:t>returning descendants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4899" y="2139505"/>
            <a:ext cx="2389333" cy="38716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19" y="3362613"/>
            <a:ext cx="1708795" cy="129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34725" y="3398385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Prototype Component Retrieve Service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3248662" y="3909220"/>
            <a:ext cx="641995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626794" y="3885582"/>
            <a:ext cx="653405" cy="22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24960" y="2139505"/>
            <a:ext cx="226927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</a:t>
            </a:r>
            <a:r>
              <a:rPr lang="en-US" b="1" dirty="0" smtClean="0"/>
              <a:t> </a:t>
            </a:r>
          </a:p>
          <a:p>
            <a:r>
              <a:rPr lang="en-US" sz="1600" b="1" dirty="0"/>
              <a:t>A list of </a:t>
            </a:r>
            <a:r>
              <a:rPr lang="en-US" sz="1600" b="1" dirty="0" smtClean="0"/>
              <a:t>model prototype components </a:t>
            </a:r>
            <a:r>
              <a:rPr lang="en-US" sz="1600" b="1" dirty="0"/>
              <a:t>that meet all criteria specified in at least one of  the composite filters: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Component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Component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Name &amp; </a:t>
            </a:r>
            <a:r>
              <a:rPr lang="en-US" sz="1400" b="1" dirty="0" smtClean="0"/>
              <a:t>Description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NIIN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Other Info (CAGE/PartNo, SMR code etc.)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Parent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Model Info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Is Monitored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  <a:endParaRPr lang="en-US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77694" y="1234068"/>
            <a:ext cx="7539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Retrieve </a:t>
            </a:r>
            <a:r>
              <a:rPr lang="en-US" sz="2000" b="1" dirty="0" smtClean="0"/>
              <a:t>a list of model prototype components that match specified filters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5950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810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Asset Retrieve Service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108" y="2409300"/>
            <a:ext cx="2438400" cy="35450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2701" y="2428482"/>
            <a:ext cx="2293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Request</a:t>
            </a:r>
            <a:r>
              <a:rPr lang="en-US" b="1" dirty="0" smtClean="0"/>
              <a:t> </a:t>
            </a:r>
          </a:p>
          <a:p>
            <a:r>
              <a:rPr lang="en-US" sz="1600" b="1" dirty="0" smtClean="0"/>
              <a:t>A list of composite filters: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Asset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Asset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Asset Name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Platform or RU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Asset ID (SN/VIN/?)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Bumper Number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Region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Owning Unit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Model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Analysis Task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Study Entry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MACOM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45593" y="1951428"/>
            <a:ext cx="2482261" cy="4511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13" y="3623261"/>
            <a:ext cx="1708795" cy="101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02319" y="3659033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Asset </a:t>
            </a:r>
            <a:r>
              <a:rPr lang="en-US" b="1" dirty="0" smtClean="0"/>
              <a:t>Retrieve Service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3076347" y="4031368"/>
            <a:ext cx="641995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454479" y="4007730"/>
            <a:ext cx="653405" cy="22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54" y="1951428"/>
            <a:ext cx="236220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</a:t>
            </a:r>
            <a:r>
              <a:rPr lang="en-US" b="1" dirty="0" smtClean="0"/>
              <a:t> </a:t>
            </a:r>
          </a:p>
          <a:p>
            <a:r>
              <a:rPr lang="en-US" sz="1600" b="1" dirty="0"/>
              <a:t>A list of </a:t>
            </a:r>
            <a:r>
              <a:rPr lang="en-US" sz="1600" b="1" dirty="0" smtClean="0"/>
              <a:t>assets </a:t>
            </a:r>
            <a:r>
              <a:rPr lang="en-US" sz="1600" b="1" dirty="0"/>
              <a:t>that meet all criteria specified in at least one of  the composite filters: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Asset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Asset </a:t>
            </a:r>
            <a:r>
              <a:rPr lang="en-US" sz="1400" b="1" dirty="0" smtClean="0"/>
              <a:t>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Name &amp; Description</a:t>
            </a:r>
            <a:endParaRPr lang="en-US" sz="14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Platform or RU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Asset ID (SN/VIN/?)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Bumper Number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Region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Owning </a:t>
            </a:r>
            <a:r>
              <a:rPr lang="en-US" sz="1400" b="1" dirty="0" smtClean="0"/>
              <a:t>Unit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NIIN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Other </a:t>
            </a:r>
            <a:r>
              <a:rPr lang="en-US" sz="1400" b="1" dirty="0" smtClean="0"/>
              <a:t>Model IDs </a:t>
            </a:r>
            <a:r>
              <a:rPr lang="en-US" sz="1400" b="1" dirty="0"/>
              <a:t>(CAGE/PartNo, LIN, ECC etc.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Model </a:t>
            </a:r>
            <a:r>
              <a:rPr lang="en-US" sz="1400" b="1" dirty="0" smtClean="0"/>
              <a:t>Info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Function Info</a:t>
            </a:r>
            <a:endParaRPr lang="en-US" sz="14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  <a:endParaRPr lang="en-US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33720" y="1139716"/>
            <a:ext cx="6314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Retrieve </a:t>
            </a:r>
            <a:r>
              <a:rPr lang="en-US" sz="2000" b="1" dirty="0" smtClean="0"/>
              <a:t>a list of registered assets that match specified filters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6455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1000"/>
            <a:ext cx="7620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Asset Component </a:t>
            </a:r>
            <a:r>
              <a:rPr lang="en-US" sz="3600" dirty="0" smtClean="0">
                <a:cs typeface="Arial" pitchFamily="34" charset="0"/>
              </a:rPr>
              <a:t>Retrieve Service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7307" y="2768697"/>
            <a:ext cx="2438400" cy="25337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5900" y="2787878"/>
            <a:ext cx="229378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Request</a:t>
            </a:r>
            <a:r>
              <a:rPr lang="en-US" b="1" dirty="0" smtClean="0"/>
              <a:t> </a:t>
            </a:r>
          </a:p>
          <a:p>
            <a:r>
              <a:rPr lang="en-US" sz="1600" b="1" dirty="0" smtClean="0"/>
              <a:t>A list of composite filters: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Component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Component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Component Name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Model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Asset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Indicator of </a:t>
            </a:r>
            <a:r>
              <a:rPr lang="en-US" sz="1400" b="1" dirty="0" smtClean="0"/>
              <a:t>returning descendants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6758" y="1862100"/>
            <a:ext cx="2389333" cy="44812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85" y="3410822"/>
            <a:ext cx="1708795" cy="129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27291" y="3446594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Asset Component Retrieve Service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3241228" y="3957429"/>
            <a:ext cx="641995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619360" y="3933791"/>
            <a:ext cx="653405" cy="22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26819" y="1862100"/>
            <a:ext cx="22692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</a:t>
            </a:r>
            <a:r>
              <a:rPr lang="en-US" b="1" dirty="0" smtClean="0"/>
              <a:t> </a:t>
            </a:r>
          </a:p>
          <a:p>
            <a:r>
              <a:rPr lang="en-US" sz="1600" b="1" dirty="0"/>
              <a:t>A list of </a:t>
            </a:r>
            <a:r>
              <a:rPr lang="en-US" sz="1600" b="1" dirty="0" smtClean="0"/>
              <a:t>asset instance components </a:t>
            </a:r>
            <a:r>
              <a:rPr lang="en-US" sz="1600" b="1" dirty="0"/>
              <a:t>that meet all criteria specified in at least one of  the composite filters: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Component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Component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Name &amp; </a:t>
            </a:r>
            <a:r>
              <a:rPr lang="en-US" sz="1400" b="1" dirty="0" smtClean="0"/>
              <a:t>Description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NIIN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Other Info (CAGE/PartNo, SMR code etc.)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Parent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Model Info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Is Monitored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Health Condition Info (TBD)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Maintenance Info (TBD)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  <a:endParaRPr lang="en-US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98312" y="1143000"/>
            <a:ext cx="7483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Retrieve </a:t>
            </a:r>
            <a:r>
              <a:rPr lang="en-US" sz="2000" b="1" dirty="0" smtClean="0"/>
              <a:t>a list of asset instance components that match specified filters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7852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8600"/>
            <a:ext cx="76962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Measurement Location Retrieve Service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8989" y="2236080"/>
            <a:ext cx="2438400" cy="33367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7582" y="2255262"/>
            <a:ext cx="229378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Request</a:t>
            </a:r>
            <a:r>
              <a:rPr lang="en-US" b="1" dirty="0" smtClean="0"/>
              <a:t> </a:t>
            </a:r>
          </a:p>
          <a:p>
            <a:r>
              <a:rPr lang="en-US" sz="1600" b="1" dirty="0" smtClean="0"/>
              <a:t>A list of composite filters: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Meas. Loc.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Meas. Loc.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Meas. Loc. </a:t>
            </a:r>
            <a:r>
              <a:rPr lang="en-US" sz="1400" b="1" dirty="0"/>
              <a:t>Name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Asset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Model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Monitored Component 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Analysis Task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Study Entry UID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Data Source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Prototype or Instance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Function, Asset or All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0738" y="1686952"/>
            <a:ext cx="2286000" cy="50167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45" y="3157377"/>
            <a:ext cx="1907977" cy="136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85824" y="3193149"/>
            <a:ext cx="1566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Measurement Location Retrieve Service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3241229" y="3747433"/>
            <a:ext cx="568772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738422" y="3723795"/>
            <a:ext cx="534343" cy="23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798" y="1686952"/>
            <a:ext cx="22937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</a:t>
            </a:r>
            <a:r>
              <a:rPr lang="en-US" b="1" dirty="0" smtClean="0"/>
              <a:t> </a:t>
            </a:r>
          </a:p>
          <a:p>
            <a:r>
              <a:rPr lang="en-US" sz="1600" b="1" dirty="0"/>
              <a:t>A list of models that meet all criteria specified in at least one of  the composite filters: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Meas. Loc.  </a:t>
            </a:r>
            <a:r>
              <a:rPr lang="en-US" sz="1400" b="1" dirty="0" smtClean="0"/>
              <a:t>UID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Meas. Loc. Type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Meas. </a:t>
            </a:r>
            <a:r>
              <a:rPr lang="en-US" sz="1400" b="1" dirty="0" smtClean="0"/>
              <a:t>Loc. Name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Function or Asset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Prototype or Instance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Monitored Component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Engineering Unit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Update Interval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Collection Duration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Sample Rate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Sample Count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Data Source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Calculation Method Type</a:t>
            </a:r>
            <a:endParaRPr lang="en-US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Alarm Thresholds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Related Meas. Loc. List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Last Measurement Event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Status</a:t>
            </a:r>
            <a:endParaRPr lang="en-US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52808" y="990600"/>
            <a:ext cx="763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Retrieve </a:t>
            </a:r>
            <a:r>
              <a:rPr lang="en-US" sz="2000" b="1" dirty="0" smtClean="0"/>
              <a:t>a list of configured prototype or instance measurement locations that match specified filters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89329"/>
      </p:ext>
    </p:extLst>
  </p:cSld>
  <p:clrMapOvr>
    <a:masterClrMapping/>
  </p:clrMapOvr>
</p:sld>
</file>

<file path=ppt/theme/theme1.xml><?xml version="1.0" encoding="utf-8"?>
<a:theme xmlns:a="http://schemas.openxmlformats.org/drawingml/2006/main" name="SEC-Powerpoint-v0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Notes0 xmlns="4beaa53d-684b-4e28-892b-b347f1cb77f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50F06CC62AF458461DCDBF98A93EA" ma:contentTypeVersion="1" ma:contentTypeDescription="Create a new document." ma:contentTypeScope="" ma:versionID="5190420b8cb6c8c0929f3801f7a9f442">
  <xsd:schema xmlns:xsd="http://www.w3.org/2001/XMLSchema" xmlns:p="http://schemas.microsoft.com/office/2006/metadata/properties" xmlns:ns2="4beaa53d-684b-4e28-892b-b347f1cb77fc" targetNamespace="http://schemas.microsoft.com/office/2006/metadata/properties" ma:root="true" ma:fieldsID="3e4b227a4b1c9f5ffd88441a57eca8ea" ns2:_="">
    <xsd:import namespace="4beaa53d-684b-4e28-892b-b347f1cb77fc"/>
    <xsd:element name="properties">
      <xsd:complexType>
        <xsd:sequence>
          <xsd:element name="documentManagement">
            <xsd:complexType>
              <xsd:all>
                <xsd:element ref="ns2:Notes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beaa53d-684b-4e28-892b-b347f1cb77fc" elementFormDefault="qualified">
    <xsd:import namespace="http://schemas.microsoft.com/office/2006/documentManagement/types"/>
    <xsd:element name="Notes0" ma:index="8" nillable="true" ma:displayName="Notes" ma:internalName="Notes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CF5959F-081C-461F-AA42-F604A326A2FC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4beaa53d-684b-4e28-892b-b347f1cb77fc"/>
  </ds:schemaRefs>
</ds:datastoreItem>
</file>

<file path=customXml/itemProps2.xml><?xml version="1.0" encoding="utf-8"?>
<ds:datastoreItem xmlns:ds="http://schemas.openxmlformats.org/officeDocument/2006/customXml" ds:itemID="{626275BB-F5D5-467B-8C7D-4958167795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CC5E10-1AD6-452A-9D68-C8EA5B595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eaa53d-684b-4e28-892b-b347f1cb77f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SEC-Powerpoint-v01</Template>
  <TotalTime>50189</TotalTime>
  <Words>1512</Words>
  <Application>Microsoft Office PowerPoint</Application>
  <PresentationFormat>On-screen Show (4:3)</PresentationFormat>
  <Paragraphs>303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SEC-Powerpoint-v01</vt:lpstr>
      <vt:lpstr>CECOM Data Services Interface Design Description</vt:lpstr>
      <vt:lpstr>Objectives</vt:lpstr>
      <vt:lpstr>Differences from CIMS IDD 1.4</vt:lpstr>
      <vt:lpstr>Candidate Data Retrieve Services</vt:lpstr>
      <vt:lpstr>Model Retrieve Service</vt:lpstr>
      <vt:lpstr>Prototype Component Retrieve Service</vt:lpstr>
      <vt:lpstr>Asset Retrieve Service</vt:lpstr>
      <vt:lpstr>Asset Component Retrieve Service</vt:lpstr>
      <vt:lpstr>Measurement Location Retrieve Service</vt:lpstr>
      <vt:lpstr>Raw Measurement Data Retrieve Service</vt:lpstr>
      <vt:lpstr>Calculated Measurement Data Retrieve Service</vt:lpstr>
      <vt:lpstr>Analysis Task Retrieve Service</vt:lpstr>
      <vt:lpstr>Future Work and Considerations</vt:lpstr>
    </vt:vector>
  </TitlesOfParts>
  <Company>US Army SEC DSD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on MIMOSA Standards and Relationships to CBM+ Implementation</dc:title>
  <dc:creator>Xinxin Wang</dc:creator>
  <cp:lastModifiedBy>Wang, Xinxin </cp:lastModifiedBy>
  <cp:revision>746</cp:revision>
  <cp:lastPrinted>2010-06-02T17:25:51Z</cp:lastPrinted>
  <dcterms:created xsi:type="dcterms:W3CDTF">2011-03-18T16:50:22Z</dcterms:created>
  <dcterms:modified xsi:type="dcterms:W3CDTF">2012-06-11T03:30:25Z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0x010100C6A50F06CC62AF458461DCDBF98A93EA</vt:lpwstr>
  </property>
</Properties>
</file>