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2"/>
  </p:notesMasterIdLst>
  <p:sldIdLst>
    <p:sldId id="311" r:id="rId5"/>
    <p:sldId id="343" r:id="rId6"/>
    <p:sldId id="314" r:id="rId7"/>
    <p:sldId id="348" r:id="rId8"/>
    <p:sldId id="349" r:id="rId9"/>
    <p:sldId id="368" r:id="rId10"/>
    <p:sldId id="369" r:id="rId11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D5E"/>
    <a:srgbClr val="E99593"/>
    <a:srgbClr val="E3B099"/>
    <a:srgbClr val="FFC1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3669" autoAdjust="0"/>
  </p:normalViewPr>
  <p:slideViewPr>
    <p:cSldViewPr>
      <p:cViewPr>
        <p:scale>
          <a:sx n="90" d="100"/>
          <a:sy n="90" d="100"/>
        </p:scale>
        <p:origin x="-99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A6CD7D-1174-4547-86BC-45E000B0D6C5}" type="datetimeFigureOut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85628"/>
            <a:ext cx="5547360" cy="41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5DD0BA-DFDA-4C5C-91D7-386208710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6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356" y="990600"/>
            <a:ext cx="6934200" cy="841375"/>
          </a:xfrm>
        </p:spPr>
        <p:txBody>
          <a:bodyPr/>
          <a:lstStyle/>
          <a:p>
            <a:r>
              <a:rPr lang="en-US" sz="3600" dirty="0"/>
              <a:t>CECOM - EOA Metadata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Assumptions </a:t>
            </a:r>
            <a:r>
              <a:rPr lang="en-US" sz="3600" dirty="0"/>
              <a:t>and </a:t>
            </a:r>
            <a:r>
              <a:rPr lang="en-US" sz="3600" dirty="0" smtClean="0"/>
              <a:t>Decisions</a:t>
            </a: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600200" y="5105400"/>
            <a:ext cx="640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dirty="0" smtClean="0"/>
              <a:t>CBM+ File and </a:t>
            </a:r>
            <a:r>
              <a:rPr lang="en-US" sz="2400" dirty="0" smtClean="0"/>
              <a:t>Messaging </a:t>
            </a:r>
            <a:r>
              <a:rPr lang="en-US" sz="2400" dirty="0" smtClean="0"/>
              <a:t>Workshop</a:t>
            </a:r>
          </a:p>
          <a:p>
            <a:r>
              <a:rPr lang="en-US" sz="2400" dirty="0" smtClean="0"/>
              <a:t>June 12-14, 2012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667000" y="2743200"/>
            <a:ext cx="457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/>
              <a:t>Pam Ludwig</a:t>
            </a:r>
          </a:p>
          <a:p>
            <a:r>
              <a:rPr lang="en-US" sz="2400" b="1" dirty="0" smtClean="0"/>
              <a:t>Dr</a:t>
            </a:r>
            <a:r>
              <a:rPr lang="en-US" sz="2400" b="1" dirty="0" smtClean="0"/>
              <a:t>. Xinxin Wang</a:t>
            </a:r>
          </a:p>
          <a:p>
            <a:r>
              <a:rPr lang="en-US" sz="2400" b="1" dirty="0" smtClean="0"/>
              <a:t>CECOM </a:t>
            </a:r>
            <a:r>
              <a:rPr lang="en-US" sz="2400" b="1" dirty="0" smtClean="0"/>
              <a:t>CBM+</a:t>
            </a:r>
            <a:endParaRPr lang="en-US" sz="2400" b="1" dirty="0" smtClean="0"/>
          </a:p>
          <a:p>
            <a:r>
              <a:rPr lang="en-US" sz="2400" dirty="0" smtClean="0"/>
              <a:t>wang_xinxin@bah.com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4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Site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838200"/>
            <a:ext cx="8229600" cy="5913474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What platform types will </a:t>
            </a:r>
            <a:r>
              <a:rPr lang="en-US" sz="2000" b="1" dirty="0"/>
              <a:t>be considered </a:t>
            </a:r>
            <a:r>
              <a:rPr lang="en-US" sz="2000" b="1" dirty="0" smtClean="0"/>
              <a:t>to have a site?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End-item - platforms (e.g. a TQG or CPP)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Reusable and replaceable units – RU (e.g. an engine)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Each asset model has a prototype site (of LOGSA or Army Enterprise)</a:t>
            </a:r>
          </a:p>
          <a:p>
            <a:pPr lvl="1" algn="l"/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600" dirty="0" smtClean="0"/>
              <a:t>LOGSA Site + Base 16 of NIIN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Each asset instance has an unique instance site (of CECOM)</a:t>
            </a:r>
          </a:p>
          <a:p>
            <a:pPr lvl="1" algn="l"/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600" dirty="0" smtClean="0"/>
              <a:t>CECOM site + unique number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What </a:t>
            </a:r>
            <a:r>
              <a:rPr lang="en-US" sz="2000" b="1" dirty="0"/>
              <a:t>will be used as templates</a:t>
            </a:r>
            <a:r>
              <a:rPr lang="en-US" sz="20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Prototype component tree and measurement configuration for a model of assets</a:t>
            </a: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Will </a:t>
            </a:r>
            <a:r>
              <a:rPr lang="en-US" sz="2000" b="1" dirty="0"/>
              <a:t>ABCD Sites be templates or individual platforms</a:t>
            </a:r>
            <a:r>
              <a:rPr lang="en-US" sz="20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Instance site (individual platform)</a:t>
            </a: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Will </a:t>
            </a:r>
            <a:r>
              <a:rPr lang="en-US" sz="2000" b="1" dirty="0"/>
              <a:t>an ABCD file contain more than one site</a:t>
            </a:r>
            <a:r>
              <a:rPr lang="en-US" sz="20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/>
              <a:t>LVL04.SENS segment </a:t>
            </a:r>
            <a:r>
              <a:rPr lang="en-US" sz="1800" dirty="0" smtClean="0"/>
              <a:t>site = LVL00.PLAT segment site (end-item site)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LVL04.SENS asset site may be different from the </a:t>
            </a:r>
            <a:r>
              <a:rPr lang="en-US" sz="1800" dirty="0"/>
              <a:t>LVL00.PLAT segment site </a:t>
            </a:r>
            <a:endParaRPr lang="en-US" sz="18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What information/identifiers will be associated with a site and how?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NIIN or CAGE/PartNo (will be assigned a surrogate NIIN)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800" dirty="0" smtClean="0"/>
              <a:t>NIIN (real or surrogate) is </a:t>
            </a:r>
            <a:r>
              <a:rPr lang="en-US" sz="1800" dirty="0" err="1" smtClean="0"/>
              <a:t>site_id</a:t>
            </a:r>
            <a:r>
              <a:rPr lang="en-US" sz="1800" dirty="0" smtClean="0"/>
              <a:t>; NIIN and/or CAGE/</a:t>
            </a:r>
            <a:r>
              <a:rPr lang="en-US" sz="1800" dirty="0" err="1" smtClean="0"/>
              <a:t>PartNO</a:t>
            </a:r>
            <a:r>
              <a:rPr lang="en-US" sz="1800" dirty="0" smtClean="0"/>
              <a:t> will be in user_tag_ident</a:t>
            </a:r>
          </a:p>
          <a:p>
            <a:pPr algn="l"/>
            <a:endParaRPr lang="en-US" sz="2400" b="1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5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609600"/>
            <a:ext cx="7924800" cy="62484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Where </a:t>
            </a:r>
            <a:r>
              <a:rPr lang="en-US" sz="2000" b="1" dirty="0"/>
              <a:t>do you obtain your Bill of Materials (BoM) and how do you translate it into the concept of segments</a:t>
            </a:r>
            <a:r>
              <a:rPr lang="en-US" sz="20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We have no login account to LMP and only have a copy of TQG 805B’s BoMs. We currently use IETMs. But we had some studies on BoM.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/>
              <a:t>Model Prototype Component </a:t>
            </a:r>
            <a:r>
              <a:rPr lang="en-US" sz="1400" dirty="0" smtClean="0"/>
              <a:t>Tree </a:t>
            </a:r>
            <a:r>
              <a:rPr lang="en-US" sz="1400" dirty="0"/>
              <a:t>– Derived from </a:t>
            </a:r>
            <a:r>
              <a:rPr lang="en-US" sz="1400" dirty="0" smtClean="0"/>
              <a:t>IETMs;  </a:t>
            </a:r>
            <a:r>
              <a:rPr lang="en-US" sz="1400" dirty="0"/>
              <a:t>candidate components in the tree </a:t>
            </a:r>
            <a:r>
              <a:rPr lang="en-US" sz="1400" dirty="0" smtClean="0"/>
              <a:t>include:</a:t>
            </a:r>
            <a:endParaRPr lang="en-US" sz="1400" dirty="0"/>
          </a:p>
          <a:p>
            <a:pPr marL="1257300" lvl="2" indent="-342900" algn="l">
              <a:buFont typeface="Courier New" pitchFamily="49" charset="0"/>
              <a:buChar char="o"/>
            </a:pPr>
            <a:r>
              <a:rPr lang="en-US" sz="1400" dirty="0"/>
              <a:t>A monitored component (RU, assembly, or part)</a:t>
            </a:r>
          </a:p>
          <a:p>
            <a:pPr marL="1257300" lvl="2" indent="-342900" algn="l">
              <a:buFont typeface="Courier New" pitchFamily="49" charset="0"/>
              <a:buChar char="o"/>
            </a:pPr>
            <a:r>
              <a:rPr lang="en-US" sz="1400" dirty="0"/>
              <a:t>An RU or assembly that contains a candidate component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Each component in the tree will have a segment entry in the model prototype site</a:t>
            </a:r>
            <a:endParaRPr lang="en-US" sz="14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To </a:t>
            </a:r>
            <a:r>
              <a:rPr lang="en-US" sz="2000" b="1" dirty="0"/>
              <a:t>what level of granularity will segments be specified</a:t>
            </a:r>
            <a:r>
              <a:rPr lang="en-US" sz="20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smtClean="0"/>
              <a:t>To a component that is monitored (associated with a measurement location)</a:t>
            </a:r>
            <a:endParaRPr lang="en-US" sz="16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What </a:t>
            </a:r>
            <a:r>
              <a:rPr lang="en-US" sz="2000" b="1" dirty="0"/>
              <a:t>segment will be used at the global level in ABCD</a:t>
            </a:r>
            <a:r>
              <a:rPr lang="en-US" sz="20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smtClean="0"/>
              <a:t>Top segment for a platform or serialized RU</a:t>
            </a:r>
            <a:endParaRPr lang="en-US" sz="16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What </a:t>
            </a:r>
            <a:r>
              <a:rPr lang="en-US" sz="2000" b="1" dirty="0"/>
              <a:t>information will be associated with a segment and how</a:t>
            </a:r>
            <a:r>
              <a:rPr lang="en-US" sz="20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Site – prototype site for a prototype segment; or instance site for an instance segment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ID - Top segment of a prototype or instance tree: 0</a:t>
            </a:r>
          </a:p>
          <a:p>
            <a:pPr lvl="1" algn="l"/>
            <a:r>
              <a:rPr lang="en-US" sz="1400" dirty="0" smtClean="0"/>
              <a:t>	    Other segments: assigned a unique ID within the site – increased by 1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Name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/>
              <a:t>Type – </a:t>
            </a:r>
            <a:r>
              <a:rPr lang="en-US" sz="1400" dirty="0" smtClean="0"/>
              <a:t>Used </a:t>
            </a:r>
            <a:r>
              <a:rPr lang="en-US" sz="1400" dirty="0"/>
              <a:t>the segment types defined in the Army type </a:t>
            </a:r>
            <a:r>
              <a:rPr lang="en-US" sz="1400" dirty="0" smtClean="0"/>
              <a:t>DB:</a:t>
            </a:r>
          </a:p>
          <a:p>
            <a:pPr lvl="1" algn="l"/>
            <a:r>
              <a:rPr lang="en-US" sz="1400" dirty="0" smtClean="0"/>
              <a:t>	             platform </a:t>
            </a:r>
            <a:r>
              <a:rPr lang="en-US" sz="1400" dirty="0"/>
              <a:t>- ‘Platform’;  RU - ‘SRU’, Assembly – ‘Assembly’, Others – ‘Component</a:t>
            </a:r>
            <a:r>
              <a:rPr lang="en-US" sz="1400" dirty="0" smtClean="0"/>
              <a:t>’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NIIN and/or CAGE/PartNo(?) of each component, if any, will be stored in the user_tag_ident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The composition of Name, NIIN, CAGE/PartNo must be unique under an assembly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400" dirty="0" smtClean="0"/>
              <a:t>SMR code </a:t>
            </a:r>
            <a:r>
              <a:rPr lang="en-US" sz="1400" dirty="0"/>
              <a:t>and/or </a:t>
            </a:r>
            <a:r>
              <a:rPr lang="en-US" sz="1400" dirty="0" smtClean="0"/>
              <a:t>CAGE/PartNo will be stored in the </a:t>
            </a:r>
            <a:r>
              <a:rPr lang="en-US" sz="1400" dirty="0" err="1" smtClean="0"/>
              <a:t>segment_chr_data</a:t>
            </a:r>
            <a:r>
              <a:rPr lang="en-US" sz="1400" dirty="0" smtClean="0"/>
              <a:t> table</a:t>
            </a:r>
          </a:p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200"/>
            <a:ext cx="6477000" cy="536575"/>
          </a:xfrm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Segment</a:t>
            </a:r>
            <a:endParaRPr 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3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685800"/>
            <a:ext cx="7696199" cy="61722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Will </a:t>
            </a:r>
            <a:r>
              <a:rPr lang="en-US" sz="2400" b="1" dirty="0"/>
              <a:t>assets be tracked</a:t>
            </a:r>
            <a:r>
              <a:rPr lang="en-US" sz="2400" b="1" dirty="0" smtClean="0"/>
              <a:t>?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/>
              <a:t>All assets are added to the CECOM asset site with unique ID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/>
              <a:t>Each asset has an ‘as-built’ instance segment tree in an instance site, which is cloned from its model prototype segment tree </a:t>
            </a: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If </a:t>
            </a:r>
            <a:r>
              <a:rPr lang="en-US" sz="2400" b="1" dirty="0"/>
              <a:t>Assets will be tracked: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2000" b="1" dirty="0" smtClean="0"/>
              <a:t>How </a:t>
            </a:r>
            <a:r>
              <a:rPr lang="en-US" sz="2000" b="1" dirty="0"/>
              <a:t>will Assets be tracked on Segments</a:t>
            </a:r>
            <a:r>
              <a:rPr lang="en-US" sz="2000" b="1" dirty="0" smtClean="0"/>
              <a:t>?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Entries in the asset_on_segment table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Each installed asset can be associated with one or multiple segments of its ascendant assets</a:t>
            </a:r>
            <a:endParaRPr lang="en-US" sz="1600" dirty="0"/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2000" b="1" dirty="0" smtClean="0"/>
              <a:t>What </a:t>
            </a:r>
            <a:r>
              <a:rPr lang="en-US" sz="2000" b="1" dirty="0"/>
              <a:t>information will be associated with an asset and how</a:t>
            </a:r>
            <a:r>
              <a:rPr lang="en-US" sz="2000" b="1" dirty="0" smtClean="0"/>
              <a:t>?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Site – CECOM asset site 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ID – unique among all CECOM assets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Type – An asset type of NIIN in a LOGSA type DB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SN, VIN, Other unique asset ID(?) for asset is stored in </a:t>
            </a:r>
            <a:r>
              <a:rPr lang="en-US" sz="1600" dirty="0" err="1" smtClean="0"/>
              <a:t>serial_number</a:t>
            </a:r>
            <a:r>
              <a:rPr lang="en-US" sz="1600" dirty="0" smtClean="0"/>
              <a:t> field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SN/VIN/</a:t>
            </a:r>
            <a:r>
              <a:rPr lang="en-US" sz="1600" dirty="0" err="1" smtClean="0"/>
              <a:t>OtherAssetID</a:t>
            </a:r>
            <a:r>
              <a:rPr lang="en-US" sz="1600" dirty="0" smtClean="0"/>
              <a:t>, NIIN </a:t>
            </a:r>
            <a:r>
              <a:rPr lang="en-US" sz="1600" dirty="0"/>
              <a:t>and/or CAGE/PartNo</a:t>
            </a:r>
            <a:r>
              <a:rPr lang="en-US" sz="1600" dirty="0" smtClean="0"/>
              <a:t>(?) will </a:t>
            </a:r>
            <a:r>
              <a:rPr lang="en-US" sz="1600" dirty="0"/>
              <a:t>be stored in the </a:t>
            </a:r>
            <a:r>
              <a:rPr lang="en-US" sz="1600" dirty="0" smtClean="0"/>
              <a:t>user_tag_ident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Other info (e.g. Bumper Number, Owning Unit and Region, etc.) will be stored in the </a:t>
            </a:r>
            <a:r>
              <a:rPr lang="en-US" sz="1600" dirty="0" err="1" smtClean="0"/>
              <a:t>asset_chr_data</a:t>
            </a:r>
            <a:r>
              <a:rPr lang="en-US" sz="1600" dirty="0" smtClean="0"/>
              <a:t> table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Model key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600" dirty="0" smtClean="0"/>
              <a:t>Top segment key of the instance segment tree</a:t>
            </a:r>
            <a:endParaRPr lang="en-US" sz="1600" dirty="0"/>
          </a:p>
          <a:p>
            <a:pPr algn="l"/>
            <a:endParaRPr lang="en-US" sz="2400" b="1" dirty="0" smtClean="0"/>
          </a:p>
          <a:p>
            <a:pPr algn="l"/>
            <a:endParaRPr lang="en-US" sz="24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6106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Asset</a:t>
            </a:r>
            <a:endParaRPr 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2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0"/>
            <a:ext cx="73914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Measurement Location (Sensor)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149" y="685800"/>
            <a:ext cx="8305800" cy="61722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How </a:t>
            </a:r>
            <a:r>
              <a:rPr lang="en-US" sz="2000" b="1" dirty="0"/>
              <a:t>will identical meas_locations be tracked across sites</a:t>
            </a:r>
            <a:r>
              <a:rPr lang="en-US" sz="2000" b="1" dirty="0" smtClean="0"/>
              <a:t>?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/>
              <a:t>A cloned segment </a:t>
            </a:r>
            <a:r>
              <a:rPr lang="en-US" sz="1800" dirty="0"/>
              <a:t>measurement </a:t>
            </a:r>
            <a:r>
              <a:rPr lang="en-US" sz="1800" dirty="0" smtClean="0"/>
              <a:t>location has same name</a:t>
            </a:r>
            <a:r>
              <a:rPr lang="en-US" sz="1800" dirty="0"/>
              <a:t> </a:t>
            </a:r>
            <a:r>
              <a:rPr lang="en-US" sz="1800" dirty="0" smtClean="0"/>
              <a:t>and type from the original prototype </a:t>
            </a:r>
            <a:r>
              <a:rPr lang="en-US" sz="1800" dirty="0"/>
              <a:t>measurement </a:t>
            </a:r>
            <a:r>
              <a:rPr lang="en-US" sz="1800" dirty="0" smtClean="0"/>
              <a:t>locations, and their monitored segments define a relationship in the </a:t>
            </a:r>
            <a:r>
              <a:rPr lang="en-US" sz="1800" dirty="0"/>
              <a:t>segment_child table </a:t>
            </a:r>
            <a:r>
              <a:rPr lang="en-US" sz="1800" dirty="0" smtClean="0"/>
              <a:t>(see next item)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/>
              <a:t>An entry in the segment_child table links a cloned segment tied to a cloned measurement location to the corresponding original segment tied to an original </a:t>
            </a:r>
            <a:r>
              <a:rPr lang="en-US" sz="1800" dirty="0"/>
              <a:t>measurement </a:t>
            </a:r>
            <a:r>
              <a:rPr lang="en-US" sz="1800" dirty="0" smtClean="0"/>
              <a:t>location</a:t>
            </a: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How </a:t>
            </a:r>
            <a:r>
              <a:rPr lang="en-US" sz="2000" b="1" dirty="0"/>
              <a:t>will meas_locations be tied to </a:t>
            </a:r>
            <a:r>
              <a:rPr lang="en-US" sz="2000" b="1" dirty="0" smtClean="0"/>
              <a:t>segments or assets?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/>
              <a:t>Monitored segments are stored in the segment_* fields for all measurement locations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/>
              <a:t>Monitored </a:t>
            </a:r>
            <a:r>
              <a:rPr lang="en-US" sz="1800" dirty="0" smtClean="0"/>
              <a:t>assets </a:t>
            </a:r>
            <a:r>
              <a:rPr lang="en-US" sz="1800" dirty="0"/>
              <a:t>are stored in the </a:t>
            </a:r>
            <a:r>
              <a:rPr lang="en-US" sz="1800" dirty="0" smtClean="0"/>
              <a:t>asset_* </a:t>
            </a:r>
            <a:r>
              <a:rPr lang="en-US" sz="1800" dirty="0"/>
              <a:t>fields </a:t>
            </a:r>
            <a:r>
              <a:rPr lang="en-US" sz="1800" dirty="0" smtClean="0"/>
              <a:t>for instance asset meas. Locations only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/>
              <a:t>Measurement Location Site and Id=0 is the top segment of the component tree</a:t>
            </a: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 smtClean="0"/>
              <a:t>What </a:t>
            </a:r>
            <a:r>
              <a:rPr lang="en-US" sz="2000" b="1" dirty="0"/>
              <a:t>information will be associated with a meas_location and how</a:t>
            </a:r>
            <a:r>
              <a:rPr lang="en-US" sz="2000" b="1" dirty="0" smtClean="0"/>
              <a:t>?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Site – prototype site for a prototype location, instance site for an instance location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Name – combination of name and segment_* is unique in the site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Type – ‘Data Set Group’ and ‘DA’, ‘DM’, ‘SD’, ‘HA’, ‘PA’ and ‘AG’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segment_or_asset indicator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Monitored segment (and asset for asset measurement locations only)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Data source type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Engineering unit, update interval, collection duration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/>
              <a:t>Alarm region info</a:t>
            </a:r>
            <a:endParaRPr lang="en-US" sz="1600" dirty="0"/>
          </a:p>
          <a:p>
            <a:pPr algn="l"/>
            <a:endParaRPr lang="en-US" sz="2400" b="1" dirty="0" smtClean="0"/>
          </a:p>
          <a:p>
            <a:pPr algn="l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400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73914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Measurement Location (Data Event Set)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57" y="1219200"/>
            <a:ext cx="7826143" cy="3962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Will </a:t>
            </a:r>
            <a:r>
              <a:rPr lang="en-US" sz="2400" b="1" dirty="0"/>
              <a:t>data event sets be tracked</a:t>
            </a:r>
            <a:r>
              <a:rPr lang="en-US" sz="24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/>
              <a:t>Yes – each data event set has a measurement location in meas_location table</a:t>
            </a:r>
            <a:endParaRPr lang="en-US" sz="2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If </a:t>
            </a:r>
            <a:r>
              <a:rPr lang="en-US" sz="2400" b="1" dirty="0"/>
              <a:t>so, what will be the process to track configuration changes</a:t>
            </a:r>
            <a:r>
              <a:rPr lang="en-US" sz="2400" b="1" dirty="0" smtClean="0"/>
              <a:t>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sing meas_loc_assoc table – an entry associates a data event set </a:t>
            </a:r>
            <a:r>
              <a:rPr lang="en-US" sz="2000" dirty="0"/>
              <a:t>measurement </a:t>
            </a:r>
            <a:r>
              <a:rPr lang="en-US" sz="2000" dirty="0" smtClean="0"/>
              <a:t>location to a CBM layer measurement location</a:t>
            </a:r>
            <a:endParaRPr lang="en-US" sz="2000" dirty="0"/>
          </a:p>
          <a:p>
            <a:pPr algn="l"/>
            <a:endParaRPr lang="en-US" sz="2400" b="1" dirty="0" smtClean="0"/>
          </a:p>
          <a:p>
            <a:pPr algn="l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4789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7391400" cy="536575"/>
          </a:xfrm>
          <a:noFill/>
        </p:spPr>
        <p:txBody>
          <a:bodyPr/>
          <a:lstStyle/>
          <a:p>
            <a:r>
              <a:rPr lang="it-IT" sz="3600" dirty="0" smtClean="0">
                <a:cs typeface="Arial" pitchFamily="34" charset="0"/>
              </a:rPr>
              <a:t>Other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7706833" cy="6019800"/>
          </a:xfrm>
          <a:solidFill>
            <a:schemeClr val="bg1"/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What </a:t>
            </a:r>
            <a:r>
              <a:rPr lang="en-US" sz="2400" b="1" dirty="0"/>
              <a:t>will be the scope of a file, in terms of: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/>
              <a:t>T</a:t>
            </a:r>
            <a:r>
              <a:rPr lang="en-US" sz="2000" b="1" dirty="0" smtClean="0"/>
              <a:t>ime </a:t>
            </a:r>
            <a:r>
              <a:rPr lang="en-US" sz="2000" b="1" dirty="0"/>
              <a:t>frame covered by </a:t>
            </a:r>
            <a:r>
              <a:rPr lang="en-US" sz="2000" b="1" dirty="0" smtClean="0"/>
              <a:t>file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800" dirty="0" smtClean="0"/>
              <a:t>Will follow ABCD File Time Series Best Practices</a:t>
            </a:r>
          </a:p>
          <a:p>
            <a:pPr marL="1200150" lvl="2" indent="-285750" algn="l">
              <a:buFont typeface="Courier New" pitchFamily="49" charset="0"/>
              <a:buChar char="o"/>
            </a:pPr>
            <a:r>
              <a:rPr lang="en-US" sz="1800" dirty="0" smtClean="0"/>
              <a:t>Long session will be broken into  multiple sequences</a:t>
            </a:r>
            <a:endParaRPr lang="en-US" sz="1800" dirty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b="1" dirty="0"/>
              <a:t>A</a:t>
            </a:r>
            <a:r>
              <a:rPr lang="en-US" sz="2000" b="1" dirty="0" smtClean="0"/>
              <a:t>ny </a:t>
            </a:r>
            <a:r>
              <a:rPr lang="en-US" sz="2000" b="1" dirty="0"/>
              <a:t>fragmentation of data sets into multiple </a:t>
            </a:r>
            <a:r>
              <a:rPr lang="en-US" sz="2000" b="1" dirty="0" smtClean="0"/>
              <a:t>files</a:t>
            </a:r>
          </a:p>
          <a:p>
            <a:pPr marL="1257300" lvl="2" indent="-342900" algn="l">
              <a:buFont typeface="Courier New" pitchFamily="49" charset="0"/>
              <a:buChar char="o"/>
            </a:pPr>
            <a:r>
              <a:rPr lang="en-US" sz="1800" dirty="0" smtClean="0"/>
              <a:t>Not for EOA II, but may do it after EOA II to break up a large file by grouping a subset of </a:t>
            </a:r>
            <a:r>
              <a:rPr lang="en-US" sz="1800" dirty="0" err="1" smtClean="0"/>
              <a:t>zVariables</a:t>
            </a:r>
            <a:r>
              <a:rPr lang="en-US" sz="1800" dirty="0" smtClean="0"/>
              <a:t> associated with an serialized asset</a:t>
            </a:r>
            <a:endParaRPr lang="en-US" sz="18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What </a:t>
            </a:r>
            <a:r>
              <a:rPr lang="en-US" sz="2400" b="1" dirty="0" err="1"/>
              <a:t>zVariable</a:t>
            </a:r>
            <a:r>
              <a:rPr lang="en-US" sz="2400" b="1" dirty="0"/>
              <a:t> naming convention will you use</a:t>
            </a:r>
            <a:r>
              <a:rPr lang="en-US" sz="2400" b="1" dirty="0" smtClean="0"/>
              <a:t>?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sz="2000" dirty="0" smtClean="0"/>
              <a:t>We currently follow the best practices and have not added any new  tags lower than LVL90</a:t>
            </a:r>
            <a:endParaRPr lang="en-US" sz="2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Which </a:t>
            </a:r>
            <a:r>
              <a:rPr lang="en-US" sz="2400" b="1" dirty="0"/>
              <a:t>best practices will be leveraged</a:t>
            </a:r>
            <a:r>
              <a:rPr lang="en-US" sz="2400" b="1" dirty="0" smtClean="0"/>
              <a:t>?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sz="2000" dirty="0" smtClean="0"/>
              <a:t>ABCD File Best Practices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sz="2000" dirty="0" smtClean="0"/>
              <a:t>LOGSA File Naming Conventions</a:t>
            </a:r>
            <a:endParaRPr lang="en-US" sz="2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/>
              <a:t>What </a:t>
            </a:r>
            <a:r>
              <a:rPr lang="en-US" sz="2400" b="1" dirty="0"/>
              <a:t>LVL90+ metadata will be used</a:t>
            </a:r>
            <a:r>
              <a:rPr lang="en-US" sz="2400" b="1" dirty="0" smtClean="0"/>
              <a:t>?</a:t>
            </a:r>
          </a:p>
          <a:p>
            <a:pPr marL="800100" lvl="1" indent="-342900" algn="l">
              <a:buFont typeface="Courier New" pitchFamily="49" charset="0"/>
              <a:buChar char="o"/>
            </a:pPr>
            <a:r>
              <a:rPr lang="en-US" sz="2000" dirty="0" smtClean="0"/>
              <a:t>Probably, but we have not made any decision yet. Impact and AMSAA add different LVL90 tags</a:t>
            </a:r>
            <a:endParaRPr lang="en-US" sz="2000" dirty="0"/>
          </a:p>
          <a:p>
            <a:pPr algn="l"/>
            <a:endParaRPr lang="en-US" sz="2400" b="1" dirty="0" smtClean="0"/>
          </a:p>
          <a:p>
            <a:pPr algn="l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80143919"/>
      </p:ext>
    </p:extLst>
  </p:cSld>
  <p:clrMapOvr>
    <a:masterClrMapping/>
  </p:clrMapOvr>
</p:sld>
</file>

<file path=ppt/theme/theme1.xml><?xml version="1.0" encoding="utf-8"?>
<a:theme xmlns:a="http://schemas.openxmlformats.org/drawingml/2006/main" name="SEC-Powerpoint-v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50F06CC62AF458461DCDBF98A93EA" ma:contentTypeVersion="1" ma:contentTypeDescription="Create a new document." ma:contentTypeScope="" ma:versionID="5190420b8cb6c8c0929f3801f7a9f442">
  <xsd:schema xmlns:xsd="http://www.w3.org/2001/XMLSchema" xmlns:p="http://schemas.microsoft.com/office/2006/metadata/properties" xmlns:ns2="4beaa53d-684b-4e28-892b-b347f1cb77fc" targetNamespace="http://schemas.microsoft.com/office/2006/metadata/properties" ma:root="true" ma:fieldsID="3e4b227a4b1c9f5ffd88441a57eca8ea" ns2:_="">
    <xsd:import namespace="4beaa53d-684b-4e28-892b-b347f1cb77fc"/>
    <xsd:element name="properties">
      <xsd:complexType>
        <xsd:sequence>
          <xsd:element name="documentManagement">
            <xsd:complexType>
              <xsd:all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beaa53d-684b-4e28-892b-b347f1cb77fc" elementFormDefault="qualified">
    <xsd:import namespace="http://schemas.microsoft.com/office/2006/documentManagement/types"/>
    <xsd:element name="Notes0" ma:index="8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Notes0 xmlns="4beaa53d-684b-4e28-892b-b347f1cb77fc" xsi:nil="true"/>
  </documentManagement>
</p:properties>
</file>

<file path=customXml/itemProps1.xml><?xml version="1.0" encoding="utf-8"?>
<ds:datastoreItem xmlns:ds="http://schemas.openxmlformats.org/officeDocument/2006/customXml" ds:itemID="{E0CC5E10-1AD6-452A-9D68-C8EA5B59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a53d-684b-4e28-892b-b347f1cb77f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26275BB-F5D5-467B-8C7D-49581677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5959F-081C-461F-AA42-F604A326A2F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beaa53d-684b-4e28-892b-b347f1cb77fc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SEC-Powerpoint-v01</Template>
  <TotalTime>57799</TotalTime>
  <Words>848</Words>
  <Application>Microsoft Office PowerPoint</Application>
  <PresentationFormat>On-screen Show (4:3)</PresentationFormat>
  <Paragraphs>101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SEC-Powerpoint-v01</vt:lpstr>
      <vt:lpstr>CECOM - EOA Metadata  Assumptions and Decisions</vt:lpstr>
      <vt:lpstr>Site</vt:lpstr>
      <vt:lpstr>Segment</vt:lpstr>
      <vt:lpstr>Asset</vt:lpstr>
      <vt:lpstr>Measurement Location (Sensor)</vt:lpstr>
      <vt:lpstr>Measurement Location (Data Event Set)</vt:lpstr>
      <vt:lpstr>Other</vt:lpstr>
    </vt:vector>
  </TitlesOfParts>
  <Company>US Army SEC DSD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MIMOSA Standards and Relationships to CBM+ Implementation</dc:title>
  <dc:creator>Xinxin Wang</dc:creator>
  <cp:lastModifiedBy>Wang, Xinxin </cp:lastModifiedBy>
  <cp:revision>1537</cp:revision>
  <cp:lastPrinted>2010-06-02T17:25:51Z</cp:lastPrinted>
  <dcterms:created xsi:type="dcterms:W3CDTF">2011-03-18T16:50:22Z</dcterms:created>
  <dcterms:modified xsi:type="dcterms:W3CDTF">2012-06-11T03:35:18Z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0x010100C6A50F06CC62AF458461DCDBF98A93EA</vt:lpwstr>
  </property>
</Properties>
</file>