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B1D"/>
    <a:srgbClr val="911A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598" autoAdjust="0"/>
  </p:normalViewPr>
  <p:slideViewPr>
    <p:cSldViewPr snapToGrid="0" snapToObjects="1">
      <p:cViewPr varScale="1">
        <p:scale>
          <a:sx n="104" d="100"/>
          <a:sy n="104" d="100"/>
        </p:scale>
        <p:origin x="-174" y="-84"/>
      </p:cViewPr>
      <p:guideLst>
        <p:guide orient="horz" pos="2160"/>
        <p:guide pos="5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18C7-7797-4D40-83C6-CC3CDE8221AD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DCCF-A25D-8C4D-8CA9-01B9737F7A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529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32DF-34D2-B440-B2D4-A74C76168852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98BF0-65FD-3545-B3BC-C37994953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35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Bkgrd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244" y="472816"/>
            <a:ext cx="1348387" cy="158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LOGSA Logo 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81040" y="392074"/>
            <a:ext cx="1476711" cy="14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91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21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 marL="571500" indent="-228600">
              <a:defRPr sz="1800"/>
            </a:lvl2pPr>
            <a:lvl3pPr marL="800100" indent="-228600">
              <a:defRPr sz="1600"/>
            </a:lvl3pPr>
            <a:lvl4pPr marL="1028700" indent="-228600">
              <a:defRPr sz="1400"/>
            </a:lvl4pPr>
            <a:lvl5pPr marL="1257300" indent="-2286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 marL="571500" indent="-228600">
              <a:defRPr sz="1800"/>
            </a:lvl2pPr>
            <a:lvl3pPr marL="800100" indent="-228600">
              <a:defRPr sz="1600"/>
            </a:lvl3pPr>
            <a:lvl4pPr marL="1028700" indent="-228600">
              <a:defRPr sz="1400"/>
            </a:lvl4pPr>
            <a:lvl5pPr marL="1257300" indent="-228600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 marL="571500" indent="-228600">
              <a:defRPr sz="1800"/>
            </a:lvl2pPr>
            <a:lvl3pPr marL="800100" indent="-228600">
              <a:defRPr sz="1600"/>
            </a:lvl3pPr>
            <a:lvl4pPr marL="1028700" indent="-228600">
              <a:defRPr sz="1400"/>
            </a:lvl4pPr>
            <a:lvl5pPr marL="125730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 marL="571500" indent="-228600">
              <a:defRPr sz="2000"/>
            </a:lvl2pPr>
            <a:lvl3pPr marL="800100" indent="-228600">
              <a:defRPr sz="1800"/>
            </a:lvl3pPr>
            <a:lvl4pPr marL="1028700" indent="-228600">
              <a:defRPr sz="1600"/>
            </a:lvl4pPr>
            <a:lvl5pPr marL="1257300" indent="-228600"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8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5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87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867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98678"/>
            <a:ext cx="5111750" cy="4367690"/>
          </a:xfrm>
        </p:spPr>
        <p:txBody>
          <a:bodyPr>
            <a:normAutofit/>
          </a:bodyPr>
          <a:lstStyle>
            <a:lvl1pPr>
              <a:defRPr sz="2000"/>
            </a:lvl1pPr>
            <a:lvl2pPr marL="571500" indent="-228600">
              <a:defRPr sz="1800"/>
            </a:lvl2pPr>
            <a:lvl3pPr marL="800100" indent="-228600">
              <a:defRPr sz="1600"/>
            </a:lvl3pPr>
            <a:lvl4pPr marL="1028700" indent="-228600">
              <a:defRPr sz="1400"/>
            </a:lvl4pPr>
            <a:lvl5pPr marL="1257300" indent="-228600"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60728"/>
            <a:ext cx="3008313" cy="3205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59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2992" y="274638"/>
            <a:ext cx="56538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6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4653" y="6280534"/>
            <a:ext cx="96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bg1"/>
                </a:solidFill>
                <a:effectLst>
                  <a:outerShdw blurRad="69850" dist="50800" dir="2700000" algn="tl" rotWithShape="0">
                    <a:srgbClr val="000000"/>
                  </a:outerShdw>
                </a:effectLst>
                <a:latin typeface="ITC Franklin Gothic Std Demi"/>
                <a:cs typeface="ITC Franklin Gothic Std Demi"/>
              </a:defRPr>
            </a:lvl1pPr>
          </a:lstStyle>
          <a:p>
            <a:fld id="{89F2C004-2715-FE49-B628-06E74F704C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430" y="472817"/>
            <a:ext cx="699416" cy="820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1347393" y="472817"/>
            <a:ext cx="0" cy="820168"/>
          </a:xfrm>
          <a:prstGeom prst="line">
            <a:avLst/>
          </a:prstGeom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1643" y="6285804"/>
            <a:ext cx="304639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solidFill>
                  <a:srgbClr val="FFFFFF"/>
                </a:solidFill>
                <a:effectLst>
                  <a:outerShdw blurRad="69850" dist="50800" dir="2700000" algn="tl" rotWithShape="0">
                    <a:srgbClr val="000000"/>
                  </a:outerShdw>
                </a:effectLst>
                <a:latin typeface="ITC Franklin Gothic Book"/>
                <a:cs typeface="ITC Franklin Gothic Book"/>
              </a:rPr>
              <a:t>U.S. Army Materiel Command  | </a:t>
            </a:r>
            <a:endParaRPr lang="en-US" sz="1600" b="0" dirty="0">
              <a:solidFill>
                <a:srgbClr val="FFFFFF"/>
              </a:solidFill>
              <a:effectLst>
                <a:outerShdw blurRad="69850" dist="50800" dir="2700000" algn="tl" rotWithShape="0">
                  <a:srgbClr val="000000"/>
                </a:outerShdw>
              </a:effectLst>
              <a:latin typeface="ITC Franklin Gothic Book"/>
              <a:cs typeface="ITC Franklin Gothic Book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47393" y="472817"/>
            <a:ext cx="0" cy="820168"/>
          </a:xfrm>
          <a:prstGeom prst="line">
            <a:avLst/>
          </a:prstGeom>
          <a:ln w="12700" cmpd="sng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5161643" y="6285804"/>
            <a:ext cx="3046392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 smtClean="0">
                <a:solidFill>
                  <a:srgbClr val="FFFFFF"/>
                </a:solidFill>
                <a:effectLst>
                  <a:outerShdw blurRad="69850" dist="50800" dir="2700000" algn="tl" rotWithShape="0">
                    <a:srgbClr val="000000"/>
                  </a:outerShdw>
                </a:effectLst>
                <a:latin typeface="ITC Franklin Gothic Book"/>
                <a:cs typeface="ITC Franklin Gothic Book"/>
              </a:rPr>
              <a:t>U.S. Army Materiel Command  | </a:t>
            </a:r>
            <a:endParaRPr lang="en-US" sz="1600" b="0" dirty="0">
              <a:solidFill>
                <a:srgbClr val="FFFFFF"/>
              </a:solidFill>
              <a:effectLst>
                <a:outerShdw blurRad="69850" dist="50800" dir="2700000" algn="tl" rotWithShape="0">
                  <a:srgbClr val="000000"/>
                </a:outerShdw>
              </a:effectLst>
              <a:latin typeface="ITC Franklin Gothic Book"/>
              <a:cs typeface="ITC Franklin Gothic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341" y="6280534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TC Franklin Gothic Book"/>
                <a:cs typeface="ITC Franklin Gothic Book"/>
              </a:rPr>
              <a:t>Logistics Support Activity</a:t>
            </a:r>
          </a:p>
        </p:txBody>
      </p:sp>
      <p:pic>
        <p:nvPicPr>
          <p:cNvPr id="16" name="Picture 15" descr="LOGSA Logo Small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524000" y="457200"/>
            <a:ext cx="868034" cy="86137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0" y="3280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2A4B1D"/>
                </a:solidFill>
                <a:latin typeface="Franklin Gothic Book" pitchFamily="34" charset="0"/>
              </a:rPr>
              <a:t>UNCLASSIFIED FOUO</a:t>
            </a:r>
            <a:endParaRPr lang="en-US" sz="800" b="1" dirty="0">
              <a:solidFill>
                <a:srgbClr val="2A4B1D"/>
              </a:solidFill>
              <a:latin typeface="Franklin Gothic Book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63341" y="6519446"/>
            <a:ext cx="5986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itchFamily="34" charset="0"/>
              </a:rPr>
              <a:t>Title here</a:t>
            </a:r>
            <a:endParaRPr lang="en-US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25241" y="6519446"/>
            <a:ext cx="1905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itchFamily="34" charset="0"/>
              </a:rPr>
              <a:t>Job #</a:t>
            </a:r>
            <a:endParaRPr lang="en-US" sz="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271855" y="6624358"/>
            <a:ext cx="2612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n w="1270">
                  <a:solidFill>
                    <a:schemeClr val="bg1"/>
                  </a:solidFill>
                </a:ln>
                <a:solidFill>
                  <a:srgbClr val="2A4B1D"/>
                </a:solidFill>
                <a:latin typeface="Franklin Gothic Book" pitchFamily="34" charset="0"/>
              </a:rPr>
              <a:t>UNCLASSIFIED FOUO</a:t>
            </a:r>
            <a:endParaRPr lang="en-US" sz="800" b="1" dirty="0">
              <a:ln w="1270">
                <a:solidFill>
                  <a:schemeClr val="bg1"/>
                </a:solidFill>
              </a:ln>
              <a:solidFill>
                <a:srgbClr val="2A4B1D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44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ITC Franklin Gothic Std Demi"/>
          <a:ea typeface="+mj-ea"/>
          <a:cs typeface="ITC Franklin Gothic Std Dem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11A1B"/>
        </a:buClr>
        <a:buSzPct val="120000"/>
        <a:buFont typeface="Lucida Grande"/>
        <a:buChar char="￭"/>
        <a:defRPr sz="2000" b="0" i="0" kern="1200" baseline="0">
          <a:solidFill>
            <a:schemeClr val="tx1">
              <a:lumMod val="75000"/>
              <a:lumOff val="25000"/>
            </a:schemeClr>
          </a:solidFill>
          <a:latin typeface="ITC Franklin Gothic Std Book"/>
          <a:ea typeface="+mn-ea"/>
          <a:cs typeface="ITC Franklin Gothic Std Book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–"/>
        <a:defRPr sz="2000" b="0" i="0" kern="1200">
          <a:solidFill>
            <a:schemeClr val="tx1">
              <a:lumMod val="75000"/>
              <a:lumOff val="25000"/>
            </a:schemeClr>
          </a:solidFill>
          <a:latin typeface="ITC Franklin Gothic Std Book"/>
          <a:ea typeface="+mn-ea"/>
          <a:cs typeface="ITC Franklin Gothic Std Book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ITC Franklin Gothic Std Book"/>
          <a:ea typeface="+mn-ea"/>
          <a:cs typeface="ITC Franklin Gothic Std Book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–"/>
        <a:defRPr sz="2000" b="0" i="0" kern="1200">
          <a:solidFill>
            <a:schemeClr val="tx1">
              <a:lumMod val="75000"/>
              <a:lumOff val="25000"/>
            </a:schemeClr>
          </a:solidFill>
          <a:latin typeface="ITC Franklin Gothic Std Book"/>
          <a:ea typeface="+mn-ea"/>
          <a:cs typeface="ITC Franklin Gothic Std Book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»"/>
        <a:defRPr sz="2000" b="0" i="0" kern="1200">
          <a:solidFill>
            <a:schemeClr val="tx1">
              <a:lumMod val="75000"/>
              <a:lumOff val="25000"/>
            </a:schemeClr>
          </a:solidFill>
          <a:latin typeface="ITC Franklin Gothic Std Book"/>
          <a:ea typeface="+mn-ea"/>
          <a:cs typeface="ITC Franklin Gothic Std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LOGSA CBM UPDATE to </a:t>
            </a:r>
            <a:r>
              <a:rPr lang="en-US" dirty="0" smtClean="0"/>
              <a:t>CBM Files and Messages Workshop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Booth</a:t>
            </a:r>
          </a:p>
          <a:p>
            <a:r>
              <a:rPr lang="en-US" dirty="0" smtClean="0"/>
              <a:t>CBM+ Project Director</a:t>
            </a:r>
          </a:p>
          <a:p>
            <a:r>
              <a:rPr lang="en-US" dirty="0" smtClean="0"/>
              <a:t>EIC PMO</a:t>
            </a:r>
          </a:p>
          <a:p>
            <a:endParaRPr lang="en-US" dirty="0"/>
          </a:p>
        </p:txBody>
      </p:sp>
      <p:pic>
        <p:nvPicPr>
          <p:cNvPr id="6" name="Picture 5" descr="AMC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472816"/>
            <a:ext cx="1349275" cy="1581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56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/>
          <p:cNvSpPr/>
          <p:nvPr/>
        </p:nvSpPr>
        <p:spPr>
          <a:xfrm>
            <a:off x="5708822" y="3739978"/>
            <a:ext cx="996778" cy="2051222"/>
          </a:xfrm>
          <a:custGeom>
            <a:avLst/>
            <a:gdLst>
              <a:gd name="connsiteX0" fmla="*/ 955589 w 996778"/>
              <a:gd name="connsiteY0" fmla="*/ 0 h 2010033"/>
              <a:gd name="connsiteX1" fmla="*/ 8237 w 996778"/>
              <a:gd name="connsiteY1" fmla="*/ 708454 h 2010033"/>
              <a:gd name="connsiteX2" fmla="*/ 0 w 996778"/>
              <a:gd name="connsiteY2" fmla="*/ 2010033 h 2010033"/>
              <a:gd name="connsiteX3" fmla="*/ 996778 w 996778"/>
              <a:gd name="connsiteY3" fmla="*/ 2010033 h 2010033"/>
              <a:gd name="connsiteX4" fmla="*/ 955589 w 996778"/>
              <a:gd name="connsiteY4" fmla="*/ 0 h 201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78" h="2010033">
                <a:moveTo>
                  <a:pt x="955589" y="0"/>
                </a:moveTo>
                <a:lnTo>
                  <a:pt x="8237" y="708454"/>
                </a:lnTo>
                <a:cubicBezTo>
                  <a:pt x="5491" y="1142314"/>
                  <a:pt x="2746" y="1576173"/>
                  <a:pt x="0" y="2010033"/>
                </a:cubicBezTo>
                <a:lnTo>
                  <a:pt x="996778" y="2010033"/>
                </a:lnTo>
                <a:lnTo>
                  <a:pt x="955589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5400000">
            <a:off x="6326463" y="4081049"/>
            <a:ext cx="2286002" cy="1591503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1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6790870" y="3886199"/>
            <a:ext cx="1371600" cy="2286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BBB59">
                    <a:lumMod val="50000"/>
                  </a:srgbClr>
                </a:solidFill>
                <a:latin typeface="Franklin Gothic Book" pitchFamily="34" charset="0"/>
              </a:rPr>
              <a:t>RDEC  or Contractor</a:t>
            </a:r>
          </a:p>
        </p:txBody>
      </p:sp>
      <p:sp>
        <p:nvSpPr>
          <p:cNvPr id="67" name="Rectangle 66"/>
          <p:cNvSpPr/>
          <p:nvPr/>
        </p:nvSpPr>
        <p:spPr>
          <a:xfrm rot="5400000">
            <a:off x="2145114" y="2786603"/>
            <a:ext cx="4571997" cy="1894398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21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5400000">
            <a:off x="4214051" y="4745661"/>
            <a:ext cx="705016" cy="205294"/>
          </a:xfrm>
          <a:prstGeom prst="rightArrow">
            <a:avLst>
              <a:gd name="adj1" fmla="val 38759"/>
              <a:gd name="adj2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6200" y="1828800"/>
            <a:ext cx="3048000" cy="1143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1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635112" y="3886200"/>
            <a:ext cx="1066800" cy="914400"/>
          </a:xfrm>
          <a:prstGeom prst="rightArrow">
            <a:avLst>
              <a:gd name="adj1" fmla="val 39640"/>
              <a:gd name="adj2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88768" y="4038600"/>
            <a:ext cx="13716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96912" y="4038600"/>
            <a:ext cx="1056115" cy="5334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216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04800" y="1981200"/>
            <a:ext cx="1752600" cy="848802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LIW Common CBM Architecture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33399" y="1943100"/>
            <a:ext cx="1066801" cy="9144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Sensors</a:t>
            </a:r>
          </a:p>
          <a:p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Data </a:t>
            </a:r>
          </a:p>
          <a:p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Helicopter</a:t>
            </a:r>
          </a:p>
          <a:p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WTV</a:t>
            </a:r>
          </a:p>
          <a:p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etc,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7800" y="4953000"/>
            <a:ext cx="2209800" cy="76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  <a:t>LOGSA Enclave</a:t>
            </a:r>
          </a:p>
          <a:p>
            <a:pPr algn="ctr"/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  <a:t>Logisticians Access Data through LIW</a:t>
            </a:r>
          </a:p>
        </p:txBody>
      </p:sp>
      <p:sp>
        <p:nvSpPr>
          <p:cNvPr id="31" name="Flowchart: Process 30"/>
          <p:cNvSpPr/>
          <p:nvPr/>
        </p:nvSpPr>
        <p:spPr>
          <a:xfrm rot="16200000">
            <a:off x="-228599" y="2286000"/>
            <a:ext cx="1143000" cy="2286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504D">
                    <a:lumMod val="50000"/>
                  </a:srgbClr>
                </a:solidFill>
                <a:latin typeface="Franklin Gothic Book" pitchFamily="34" charset="0"/>
              </a:rPr>
              <a:t>PLATFORM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2057400" y="1943100"/>
            <a:ext cx="1415912" cy="9144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Data Consolidation Area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1873112" y="4038600"/>
            <a:ext cx="903715" cy="5334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Franklin Gothic Book" pitchFamily="34" charset="0"/>
              </a:rPr>
              <a:t>.com/.mil Boundary</a:t>
            </a:r>
          </a:p>
        </p:txBody>
      </p:sp>
      <p:sp>
        <p:nvSpPr>
          <p:cNvPr id="45" name="Flowchart: Process 44"/>
          <p:cNvSpPr/>
          <p:nvPr/>
        </p:nvSpPr>
        <p:spPr>
          <a:xfrm rot="16200000">
            <a:off x="2978011" y="3429000"/>
            <a:ext cx="1371600" cy="2286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F497D">
                    <a:lumMod val="75000"/>
                  </a:srgbClr>
                </a:solidFill>
                <a:latin typeface="Franklin Gothic Book" pitchFamily="34" charset="0"/>
              </a:rPr>
              <a:t>LIW</a:t>
            </a:r>
          </a:p>
        </p:txBody>
      </p:sp>
      <p:sp>
        <p:nvSpPr>
          <p:cNvPr id="50" name="Flowchart: Process 49"/>
          <p:cNvSpPr/>
          <p:nvPr/>
        </p:nvSpPr>
        <p:spPr>
          <a:xfrm>
            <a:off x="3952213" y="4114800"/>
            <a:ext cx="1244710" cy="3810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Franklin Gothic Book" pitchFamily="34" charset="0"/>
              </a:rPr>
              <a:t>ETL AREA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60432" y="4267199"/>
            <a:ext cx="1439186" cy="16764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216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6773104" y="4229099"/>
            <a:ext cx="1413842" cy="4191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Franklin Gothic Book" pitchFamily="34" charset="0"/>
              </a:rPr>
              <a:t>Analysis Area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3397112" y="4724400"/>
            <a:ext cx="1066800" cy="3048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LOG  DATA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itchFamily="34" charset="0"/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4692512" y="3429000"/>
            <a:ext cx="1447801" cy="3048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itchFamily="34" charset="0"/>
              </a:rPr>
              <a:t>PARAMETRIC DATA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6625" y="4648199"/>
            <a:ext cx="10668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ITC Franklin Gothic Book"/>
              </a:rPr>
              <a:t>AMRDEC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46625" y="5067299"/>
            <a:ext cx="10668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ITC Franklin Gothic Book"/>
              </a:rPr>
              <a:t>TARDEC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46625" y="5486399"/>
            <a:ext cx="10668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ITC Franklin Gothic Book"/>
              </a:rPr>
              <a:t>CERDEC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05495" y="5257800"/>
            <a:ext cx="738146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242311" y="5257800"/>
            <a:ext cx="664514" cy="5334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Franklin Gothic Book" pitchFamily="34" charset="0"/>
              </a:rPr>
              <a:t>LIW</a:t>
            </a:r>
          </a:p>
        </p:txBody>
      </p:sp>
      <p:sp>
        <p:nvSpPr>
          <p:cNvPr id="66" name="Right Arrow 65"/>
          <p:cNvSpPr/>
          <p:nvPr/>
        </p:nvSpPr>
        <p:spPr>
          <a:xfrm rot="5400000">
            <a:off x="1758813" y="2857500"/>
            <a:ext cx="1142999" cy="1066800"/>
          </a:xfrm>
          <a:prstGeom prst="rightArrow">
            <a:avLst>
              <a:gd name="adj1" fmla="val 39640"/>
              <a:gd name="adj2" fmla="val 5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62926" y="1485900"/>
            <a:ext cx="1439186" cy="133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3790784" y="1752600"/>
            <a:ext cx="1587528" cy="8382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CBM </a:t>
            </a:r>
            <a:r>
              <a:rPr lang="en-US" sz="1400" b="1" dirty="0" err="1">
                <a:solidFill>
                  <a:prstClr val="white"/>
                </a:solidFill>
                <a:latin typeface="Franklin Gothic Book" pitchFamily="34" charset="0"/>
              </a:rPr>
              <a:t>Intransit</a:t>
            </a:r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 RAW (ABCD/Native)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Storage</a:t>
            </a: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Franklin Gothic Book" pitchFamily="34" charset="0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Area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under the LIW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Franklin Gothic Book" pitchFamily="34" charset="0"/>
              </a:rPr>
              <a:t>(90 days)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78513" y="1981200"/>
            <a:ext cx="1066800" cy="5334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216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6978512" y="1981200"/>
            <a:ext cx="1066800" cy="5334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Franklin Gothic Book" pitchFamily="34" charset="0"/>
              </a:rPr>
              <a:t>Distribution Site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5344318" y="1950954"/>
            <a:ext cx="1557993" cy="563646"/>
          </a:xfrm>
          <a:prstGeom prst="rightArrow">
            <a:avLst>
              <a:gd name="adj1" fmla="val 39640"/>
              <a:gd name="adj2" fmla="val 53955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5400000">
            <a:off x="6955537" y="2842378"/>
            <a:ext cx="1066798" cy="563646"/>
          </a:xfrm>
          <a:prstGeom prst="rightArrow">
            <a:avLst>
              <a:gd name="adj1" fmla="val 39640"/>
              <a:gd name="adj2" fmla="val 53955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16200000">
            <a:off x="4024175" y="3030537"/>
            <a:ext cx="1143000" cy="873125"/>
          </a:xfrm>
          <a:prstGeom prst="rightArrow">
            <a:avLst>
              <a:gd name="adj1" fmla="val 38759"/>
              <a:gd name="adj2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2362200"/>
            <a:ext cx="1981200" cy="990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  <a:t>Engineers </a:t>
            </a:r>
            <a:b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</a:br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  <a:t>&amp; Analysts</a:t>
            </a:r>
          </a:p>
          <a:p>
            <a:pPr algn="ctr"/>
            <a:r>
              <a:rPr lang="en-US" sz="1400" b="1" dirty="0">
                <a:solidFill>
                  <a:srgbClr val="1F497D">
                    <a:lumMod val="75000"/>
                  </a:srgbClr>
                </a:solidFill>
                <a:latin typeface="ITC Franklin Gothic Book"/>
              </a:rPr>
              <a:t>Retrieve Parametric Data from the LIW</a:t>
            </a:r>
          </a:p>
        </p:txBody>
      </p:sp>
      <p:sp>
        <p:nvSpPr>
          <p:cNvPr id="40" name="Flowchart: Process 39"/>
          <p:cNvSpPr/>
          <p:nvPr/>
        </p:nvSpPr>
        <p:spPr>
          <a:xfrm rot="16200000">
            <a:off x="2978012" y="2019300"/>
            <a:ext cx="1371600" cy="2286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F497D">
                    <a:lumMod val="75000"/>
                  </a:srgbClr>
                </a:solidFill>
                <a:latin typeface="Franklin Gothic Book" pitchFamily="34" charset="0"/>
              </a:rPr>
              <a:t>RDA</a:t>
            </a:r>
          </a:p>
        </p:txBody>
      </p:sp>
      <p:sp>
        <p:nvSpPr>
          <p:cNvPr id="42" name="Flowchart: Process 41"/>
          <p:cNvSpPr/>
          <p:nvPr/>
        </p:nvSpPr>
        <p:spPr>
          <a:xfrm rot="16200000">
            <a:off x="3511412" y="5372100"/>
            <a:ext cx="914400" cy="228600"/>
          </a:xfrm>
          <a:prstGeom prst="flowChartProcess">
            <a:avLst/>
          </a:prstGeom>
          <a:noFill/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F497D">
                    <a:lumMod val="75000"/>
                  </a:srgbClr>
                </a:solidFill>
                <a:latin typeface="Franklin Gothic Book" pitchFamily="34" charset="0"/>
              </a:rPr>
              <a:t>UDM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099C-2181-4A14-8D5A-0DF34CF48ED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4419600"/>
            <a:ext cx="1066800" cy="1384995"/>
          </a:xfrm>
          <a:prstGeom prst="rect">
            <a:avLst/>
          </a:prstGeom>
          <a:noFill/>
          <a:ln w="952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Franklin Gothic Book" pitchFamily="34" charset="0"/>
              </a:rPr>
              <a:t>AMCOM Central Aviation Data Analysis Tool</a:t>
            </a:r>
          </a:p>
        </p:txBody>
      </p:sp>
      <p:sp>
        <p:nvSpPr>
          <p:cNvPr id="74" name="Right Arrow 73"/>
          <p:cNvSpPr/>
          <p:nvPr/>
        </p:nvSpPr>
        <p:spPr>
          <a:xfrm rot="8422715">
            <a:off x="6214817" y="3872041"/>
            <a:ext cx="811317" cy="385245"/>
          </a:xfrm>
          <a:prstGeom prst="rightArrow">
            <a:avLst>
              <a:gd name="adj1" fmla="val 39640"/>
              <a:gd name="adj2" fmla="val 53955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CECOM EOA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MOA/SIA signed </a:t>
            </a:r>
          </a:p>
          <a:p>
            <a:r>
              <a:rPr lang="en-US" dirty="0" smtClean="0"/>
              <a:t>Connection established with AMSAA to facilitate transfer of data files once AMSAA collects them</a:t>
            </a:r>
          </a:p>
          <a:p>
            <a:r>
              <a:rPr lang="en-US" dirty="0" smtClean="0"/>
              <a:t>Established working group to facilitate structuring of data using standard ABCD format for CLOE compliance</a:t>
            </a:r>
          </a:p>
          <a:p>
            <a:pPr lvl="1"/>
            <a:r>
              <a:rPr lang="en-US" dirty="0" smtClean="0"/>
              <a:t>Working to define minimum common data set (includes serial #’s, NIIN’S, usage information, standard fault codes…)</a:t>
            </a:r>
          </a:p>
          <a:p>
            <a:r>
              <a:rPr lang="en-US" dirty="0" smtClean="0"/>
              <a:t>EOA Phase I (ends July 2012) – Initial Fleet View using PFSA screens and simulated data for the TQG identified for use in phase II</a:t>
            </a:r>
          </a:p>
          <a:p>
            <a:r>
              <a:rPr lang="en-US" dirty="0" smtClean="0"/>
              <a:t>EOA Phase II – Data transmission to LOGSA for processing</a:t>
            </a:r>
          </a:p>
          <a:p>
            <a:pPr lvl="1"/>
            <a:r>
              <a:rPr lang="en-US" dirty="0" smtClean="0"/>
              <a:t>Initial Rules include LOGSA pushing processed data to CERDEC for analysis and allowing designated contractors to access/select data files using the CCBMDW Web Interface available through LIW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TACOM TWV Pilot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MOA signed/SIA in progress</a:t>
            </a:r>
          </a:p>
          <a:p>
            <a:r>
              <a:rPr lang="en-US" dirty="0" smtClean="0"/>
              <a:t>Establishing working group to facilitate structuring of data using standard ABCD format for CLOE compliance</a:t>
            </a:r>
          </a:p>
          <a:p>
            <a:pPr lvl="1"/>
            <a:r>
              <a:rPr lang="en-US" dirty="0" smtClean="0"/>
              <a:t>Working to define minimum common data set (includes VIN’s, serial #’s, NIIN’S, usage information, standard fault codes…)</a:t>
            </a:r>
          </a:p>
          <a:p>
            <a:r>
              <a:rPr lang="en-US" dirty="0" smtClean="0"/>
              <a:t>LOGSA to Receive ABCD files collected by TACOM contractors</a:t>
            </a:r>
          </a:p>
          <a:p>
            <a:pPr lvl="1"/>
            <a:r>
              <a:rPr lang="en-US" dirty="0" smtClean="0"/>
              <a:t>Files sent directly to LOGSA or consolidated at contractor site and LOGSA retrieves using automated methods</a:t>
            </a:r>
          </a:p>
          <a:p>
            <a:r>
              <a:rPr lang="en-US" dirty="0" smtClean="0"/>
              <a:t> Initial Processing rules are for LOGSA to forward select ABCD files to TARDEC, Penn St. ARL, CPC and TBD contractor site.</a:t>
            </a:r>
          </a:p>
          <a:p>
            <a:pPr lvl="1"/>
            <a:r>
              <a:rPr lang="en-US" dirty="0" smtClean="0"/>
              <a:t>Files are also available for retrieval for the duration of Pilot Project using the CCBMDW Web Interface available through LIW.</a:t>
            </a:r>
          </a:p>
          <a:p>
            <a:r>
              <a:rPr lang="en-US" dirty="0" smtClean="0"/>
              <a:t>Additional working groups and meeting schedule 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LIA/TACOM CIMS 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of Concept project for LIA’s Common Information Management Service (CIMS) initiated May 2012 </a:t>
            </a:r>
            <a:r>
              <a:rPr lang="en-US" smtClean="0"/>
              <a:t>and Co-Sponsored </a:t>
            </a:r>
            <a:r>
              <a:rPr lang="en-US" dirty="0" smtClean="0"/>
              <a:t>by </a:t>
            </a:r>
            <a:r>
              <a:rPr lang="en-US" smtClean="0"/>
              <a:t>TACOM ILSC</a:t>
            </a:r>
            <a:endParaRPr lang="en-US" dirty="0" smtClean="0"/>
          </a:p>
          <a:p>
            <a:r>
              <a:rPr lang="en-US" dirty="0" smtClean="0"/>
              <a:t>Objective is to use the CIMS software in conjunction with existing diagnostic device/software from PD TMDE to collect data from select HEMMT A4 at NTC over 3 months and send to LOGSA for processing into the CCBMDW.</a:t>
            </a:r>
          </a:p>
          <a:p>
            <a:pPr lvl="1"/>
            <a:r>
              <a:rPr lang="en-US" dirty="0" smtClean="0"/>
              <a:t>Requires LOGSA to install CIMS software once the software is granted a CON. Also requires an interface to the CCBMDW that needs to be built based upon CIMS documentation that is currently being written.</a:t>
            </a:r>
          </a:p>
          <a:p>
            <a:r>
              <a:rPr lang="en-US" dirty="0" smtClean="0"/>
              <a:t>Establishing working group to facilitate structuring of data based upon standard ABCD formats and published CLOE documents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274638"/>
            <a:ext cx="6217919" cy="1143000"/>
          </a:xfrm>
        </p:spPr>
        <p:txBody>
          <a:bodyPr/>
          <a:lstStyle/>
          <a:p>
            <a:r>
              <a:rPr lang="en-US" dirty="0" smtClean="0"/>
              <a:t>Ongoing Actions ~90-180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LOGSA Designation as Sustainer of CBM Data Standards </a:t>
            </a:r>
            <a:endParaRPr lang="en-US" dirty="0" smtClean="0">
              <a:latin typeface="Comic Sans MS" pitchFamily="66" charset="0"/>
            </a:endParaRPr>
          </a:p>
          <a:p>
            <a:pPr lvl="1"/>
            <a:r>
              <a:rPr lang="en-US" dirty="0" smtClean="0">
                <a:latin typeface="Comic Sans MS" pitchFamily="66" charset="0"/>
              </a:rPr>
              <a:t>Establish Governance Rules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Administered by LOGSA Logistics Engineering Center Data Standards Office and the Enterprise Data Management Office (EDMO)</a:t>
            </a:r>
          </a:p>
          <a:p>
            <a:r>
              <a:rPr lang="en-US" dirty="0" smtClean="0">
                <a:latin typeface="Comic Sans MS" pitchFamily="66" charset="0"/>
              </a:rPr>
              <a:t>Meet </a:t>
            </a:r>
            <a:r>
              <a:rPr lang="en-US" dirty="0" smtClean="0">
                <a:latin typeface="Comic Sans MS" pitchFamily="66" charset="0"/>
              </a:rPr>
              <a:t>with PEO Aviation on </a:t>
            </a:r>
            <a:r>
              <a:rPr lang="en-US" dirty="0" smtClean="0">
                <a:latin typeface="Comic Sans MS" pitchFamily="66" charset="0"/>
              </a:rPr>
              <a:t>Aviation Server Platform </a:t>
            </a:r>
            <a:r>
              <a:rPr lang="en-US" dirty="0" smtClean="0">
                <a:latin typeface="Comic Sans MS" pitchFamily="66" charset="0"/>
              </a:rPr>
              <a:t>interface and plans</a:t>
            </a:r>
          </a:p>
          <a:p>
            <a:r>
              <a:rPr lang="en-US" dirty="0" smtClean="0">
                <a:latin typeface="Comic Sans MS" pitchFamily="66" charset="0"/>
              </a:rPr>
              <a:t>LOGSA Designation as Sustainer of CBM Data Standards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Refine LOGSA’s CBM Strategy with </a:t>
            </a:r>
            <a:r>
              <a:rPr lang="en-US" dirty="0" smtClean="0">
                <a:latin typeface="Comic Sans MS" pitchFamily="66" charset="0"/>
              </a:rPr>
              <a:t>AMC</a:t>
            </a:r>
          </a:p>
          <a:p>
            <a:r>
              <a:rPr lang="en-US" dirty="0" smtClean="0">
                <a:latin typeface="Comic Sans MS" pitchFamily="66" charset="0"/>
              </a:rPr>
              <a:t>Work with ACSC DM IPT on AMC Data Strategy/Data Integrity/Data Quality </a:t>
            </a:r>
            <a:r>
              <a:rPr lang="en-US" dirty="0" smtClean="0">
                <a:latin typeface="Comic Sans MS" pitchFamily="66" charset="0"/>
              </a:rPr>
              <a:t>plans</a:t>
            </a:r>
          </a:p>
          <a:p>
            <a:r>
              <a:rPr lang="en-US" dirty="0" smtClean="0">
                <a:latin typeface="Comic Sans MS" pitchFamily="66" charset="0"/>
              </a:rPr>
              <a:t>Update group section on ACSC Data Portal </a:t>
            </a:r>
            <a:endParaRPr lang="en-US" dirty="0" smtClean="0">
              <a:latin typeface="Comic Sans MS" pitchFamily="66" charset="0"/>
            </a:endParaRPr>
          </a:p>
          <a:p>
            <a:endParaRPr lang="en-US" sz="2800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CBM Data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set of Common Data Identifiers that needs to be included in a CBM data file/message</a:t>
            </a:r>
          </a:p>
          <a:p>
            <a:pPr lvl="1"/>
            <a:r>
              <a:rPr lang="en-US" dirty="0" smtClean="0"/>
              <a:t>NIIN’s, S/N, Cage Code, VIN, Tail Number, LCN, UID, MIMOSA tag,….</a:t>
            </a:r>
          </a:p>
          <a:p>
            <a:r>
              <a:rPr lang="en-US" dirty="0" smtClean="0"/>
              <a:t>Common Data Processing Rules</a:t>
            </a:r>
          </a:p>
          <a:p>
            <a:r>
              <a:rPr lang="en-US" dirty="0" smtClean="0"/>
              <a:t>Common Metrics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004-2715-FE49-B628-06E74F704C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CPresentation-CECOM_1109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MSCPresentation-CECOM_110902.pptx</Template>
  <TotalTime>373</TotalTime>
  <Words>576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MSCPresentation-CECOM_110902</vt:lpstr>
      <vt:lpstr>LOGSA CBM UPDATE to CBM Files and Messages Workshop</vt:lpstr>
      <vt:lpstr>  LIW Common CBM Architecture</vt:lpstr>
      <vt:lpstr>CECOM EOA SUPPORT</vt:lpstr>
      <vt:lpstr>TACOM TWV Pilot Project </vt:lpstr>
      <vt:lpstr>LIA/TACOM CIMS POC</vt:lpstr>
      <vt:lpstr>Ongoing Actions ~90-180 days</vt:lpstr>
      <vt:lpstr>Common CBM Data Needs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Janson Communications</dc:creator>
  <cp:lastModifiedBy>christopher.booth1</cp:lastModifiedBy>
  <cp:revision>45</cp:revision>
  <dcterms:created xsi:type="dcterms:W3CDTF">2011-09-01T17:37:13Z</dcterms:created>
  <dcterms:modified xsi:type="dcterms:W3CDTF">2012-06-08T16:05:26Z</dcterms:modified>
</cp:coreProperties>
</file>