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47"/>
  </p:notesMasterIdLst>
  <p:sldIdLst>
    <p:sldId id="311" r:id="rId5"/>
    <p:sldId id="316" r:id="rId6"/>
    <p:sldId id="313" r:id="rId7"/>
    <p:sldId id="343" r:id="rId8"/>
    <p:sldId id="315" r:id="rId9"/>
    <p:sldId id="366" r:id="rId10"/>
    <p:sldId id="341" r:id="rId11"/>
    <p:sldId id="318" r:id="rId12"/>
    <p:sldId id="319" r:id="rId13"/>
    <p:sldId id="320" r:id="rId14"/>
    <p:sldId id="322" r:id="rId15"/>
    <p:sldId id="340" r:id="rId16"/>
    <p:sldId id="327" r:id="rId17"/>
    <p:sldId id="339" r:id="rId18"/>
    <p:sldId id="323" r:id="rId19"/>
    <p:sldId id="314" r:id="rId20"/>
    <p:sldId id="334" r:id="rId21"/>
    <p:sldId id="348" r:id="rId22"/>
    <p:sldId id="349" r:id="rId23"/>
    <p:sldId id="336" r:id="rId24"/>
    <p:sldId id="367" r:id="rId25"/>
    <p:sldId id="347" r:id="rId26"/>
    <p:sldId id="350" r:id="rId27"/>
    <p:sldId id="357" r:id="rId28"/>
    <p:sldId id="326" r:id="rId29"/>
    <p:sldId id="342" r:id="rId30"/>
    <p:sldId id="362" r:id="rId31"/>
    <p:sldId id="321" r:id="rId32"/>
    <p:sldId id="330" r:id="rId33"/>
    <p:sldId id="328" r:id="rId34"/>
    <p:sldId id="331" r:id="rId35"/>
    <p:sldId id="332" r:id="rId36"/>
    <p:sldId id="363" r:id="rId37"/>
    <p:sldId id="333" r:id="rId38"/>
    <p:sldId id="335" r:id="rId39"/>
    <p:sldId id="344" r:id="rId40"/>
    <p:sldId id="364" r:id="rId41"/>
    <p:sldId id="345" r:id="rId42"/>
    <p:sldId id="365" r:id="rId43"/>
    <p:sldId id="325" r:id="rId44"/>
    <p:sldId id="356" r:id="rId45"/>
    <p:sldId id="346" r:id="rId46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D5E"/>
    <a:srgbClr val="E99593"/>
    <a:srgbClr val="E3B099"/>
    <a:srgbClr val="FFC1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2" autoAdjust="0"/>
    <p:restoredTop sz="93669" autoAdjust="0"/>
  </p:normalViewPr>
  <p:slideViewPr>
    <p:cSldViewPr>
      <p:cViewPr>
        <p:scale>
          <a:sx n="90" d="100"/>
          <a:sy n="90" d="100"/>
        </p:scale>
        <p:origin x="-9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EA6CD7D-1174-4547-86BC-45E000B0D6C5}" type="datetimeFigureOut">
              <a:rPr lang="en-US"/>
              <a:pPr>
                <a:defRPr/>
              </a:pPr>
              <a:t>6/5/2012</a:t>
            </a:fld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85628"/>
            <a:ext cx="5547360" cy="415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9653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69653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15DD0BA-DFDA-4C5C-91D7-386208710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65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6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13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67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13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13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2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6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1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6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1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6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13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6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2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1"/>
            <a:ext cx="7391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0A3240DA-28AE-4430-BA85-F37B615E45E2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D167F9FF-7254-4325-8E83-273C6614334C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360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360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BE9CB7F-57BA-4CD3-B50B-E576FC54A5BE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391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875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875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CA20FE3-7566-459B-A32C-DD273B401327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A6A6C4C2-FD1F-43A1-B9C4-FE7AD555ED0A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01C6D8B8-56F6-4FDE-856F-78D9A7BB30FA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1588"/>
            <a:ext cx="8897937" cy="174625"/>
          </a:xfrm>
          <a:prstGeom prst="rect">
            <a:avLst/>
          </a:prstGeom>
          <a:solidFill>
            <a:srgbClr val="B503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9525" y="0"/>
            <a:ext cx="182563" cy="18573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457200"/>
            <a:ext cx="7391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36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8800" y="6626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4CC8FFBF-17A9-4D1C-A762-B96182FE22B0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  <p:pic>
        <p:nvPicPr>
          <p:cNvPr id="1031" name="Picture 12" descr="SEC logo_lowres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141287" y="333375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taglineblu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8963" y="6192838"/>
            <a:ext cx="1423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Army logo_black low res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" y="6172200"/>
            <a:ext cx="296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3" r:id="rId3"/>
    <p:sldLayoutId id="2147483654" r:id="rId4"/>
    <p:sldLayoutId id="2147483655" r:id="rId5"/>
    <p:sldLayoutId id="214748365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90600"/>
            <a:ext cx="7772400" cy="841375"/>
          </a:xfrm>
        </p:spPr>
        <p:txBody>
          <a:bodyPr/>
          <a:lstStyle/>
          <a:p>
            <a:r>
              <a:rPr lang="en-US" sz="3600" dirty="0"/>
              <a:t>Repeatable </a:t>
            </a:r>
            <a:r>
              <a:rPr lang="en-US" sz="3600" dirty="0" smtClean="0"/>
              <a:t>Registration Processes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1975"/>
            <a:ext cx="7162800" cy="609600"/>
          </a:xfrm>
        </p:spPr>
        <p:txBody>
          <a:bodyPr/>
          <a:lstStyle/>
          <a:p>
            <a:r>
              <a:rPr lang="en-US" dirty="0" smtClean="0"/>
              <a:t>Populating </a:t>
            </a:r>
            <a:r>
              <a:rPr lang="en-US" dirty="0" smtClean="0"/>
              <a:t>Data </a:t>
            </a:r>
            <a:r>
              <a:rPr lang="en-US" dirty="0"/>
              <a:t>to MIMOSA </a:t>
            </a:r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600200" y="51054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accent2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accent2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dirty="0" smtClean="0"/>
              <a:t>CBM+ File and Message Workshop</a:t>
            </a:r>
          </a:p>
          <a:p>
            <a:r>
              <a:rPr lang="en-US" sz="2400" dirty="0" smtClean="0"/>
              <a:t>June 12-14, 2012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481254" y="3124200"/>
            <a:ext cx="640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accent2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accent2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1" dirty="0" smtClean="0"/>
              <a:t>Dr. Xinxin Wang</a:t>
            </a:r>
            <a:endParaRPr lang="en-US" sz="2400" b="1" dirty="0" smtClean="0"/>
          </a:p>
          <a:p>
            <a:r>
              <a:rPr lang="en-US" sz="2400" b="1" dirty="0" smtClean="0"/>
              <a:t>Supporting CECOM SEC</a:t>
            </a:r>
            <a:endParaRPr lang="en-US" sz="2400" b="1" dirty="0" smtClean="0"/>
          </a:p>
          <a:p>
            <a:r>
              <a:rPr lang="en-US" sz="2400" b="1" dirty="0" smtClean="0"/>
              <a:t>w</a:t>
            </a:r>
            <a:r>
              <a:rPr lang="en-US" sz="2400" b="1" dirty="0" smtClean="0"/>
              <a:t>ang_xinxin@bah.com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113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8534400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Model Component Tree in Registry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761999"/>
            <a:ext cx="8001000" cy="5587471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Each model has a prototype component tree represented by the following MIMOSA tables: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 smtClean="0"/>
              <a:t>segment table: each non-cloned component and a top cloned component has an entry (</a:t>
            </a:r>
            <a:r>
              <a:rPr lang="en-US" sz="2000" b="1" dirty="0" smtClean="0">
                <a:solidFill>
                  <a:srgbClr val="C00000"/>
                </a:solidFill>
              </a:rPr>
              <a:t>cloned subcomponent </a:t>
            </a:r>
            <a:r>
              <a:rPr lang="en-US" sz="2000" b="1" dirty="0" smtClean="0">
                <a:solidFill>
                  <a:srgbClr val="C00000"/>
                </a:solidFill>
              </a:rPr>
              <a:t> of an RU model TBD</a:t>
            </a:r>
            <a:r>
              <a:rPr lang="en-US" sz="2000" b="1" dirty="0" smtClean="0"/>
              <a:t>)</a:t>
            </a: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en-US" sz="1600" b="1" dirty="0" smtClean="0">
                <a:solidFill>
                  <a:srgbClr val="00B050"/>
                </a:solidFill>
              </a:rPr>
              <a:t>Segment site = Prototype site for the model</a:t>
            </a: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en-US" sz="1600" b="1" dirty="0" smtClean="0">
                <a:solidFill>
                  <a:srgbClr val="00B050"/>
                </a:solidFill>
              </a:rPr>
              <a:t>Segment Id = NIIN for the top component; 1000000000 (real NIIN) or 0 (surrogate NIIN) for first subcomponent; </a:t>
            </a:r>
            <a:r>
              <a:rPr lang="fi-FI" sz="1600" b="1" dirty="0" smtClean="0">
                <a:solidFill>
                  <a:srgbClr val="00B050"/>
                </a:solidFill>
              </a:rPr>
              <a:t>max(ID&gt;=1000000000)+1(real </a:t>
            </a:r>
            <a:r>
              <a:rPr lang="fi-FI" sz="1600" b="1" dirty="0" smtClean="0">
                <a:solidFill>
                  <a:srgbClr val="00B050"/>
                </a:solidFill>
              </a:rPr>
              <a:t>NIIN) or max(ID&lt;1000000000)+1( surrogate NIIN) for next added subcomponent*</a:t>
            </a: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fi-FI" sz="1600" b="1" dirty="0" smtClean="0">
                <a:solidFill>
                  <a:srgbClr val="00B050"/>
                </a:solidFill>
              </a:rPr>
              <a:t>Segment type = </a:t>
            </a:r>
            <a:r>
              <a:rPr lang="fi-FI" sz="1600" b="1" dirty="0">
                <a:solidFill>
                  <a:srgbClr val="00B050"/>
                </a:solidFill>
              </a:rPr>
              <a:t>‘</a:t>
            </a:r>
            <a:r>
              <a:rPr lang="fi-FI" sz="1600" b="1" dirty="0" smtClean="0">
                <a:solidFill>
                  <a:srgbClr val="00B050"/>
                </a:solidFill>
              </a:rPr>
              <a:t>T</a:t>
            </a:r>
            <a:r>
              <a:rPr lang="en-US" sz="1600" b="1" dirty="0" smtClean="0">
                <a:solidFill>
                  <a:srgbClr val="00B050"/>
                </a:solidFill>
              </a:rPr>
              <a:t>actical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Wheel </a:t>
            </a:r>
            <a:r>
              <a:rPr lang="en-US" sz="1600" b="1" dirty="0">
                <a:solidFill>
                  <a:srgbClr val="00B050"/>
                </a:solidFill>
              </a:rPr>
              <a:t>Vehicle (TWV) System’ or ‘Ground </a:t>
            </a:r>
            <a:r>
              <a:rPr lang="en-US" sz="1600" b="1" dirty="0" smtClean="0">
                <a:solidFill>
                  <a:srgbClr val="00B050"/>
                </a:solidFill>
              </a:rPr>
              <a:t>Platform’ for platform; ‘SRU’ for </a:t>
            </a:r>
            <a:r>
              <a:rPr lang="en-US" sz="1600" b="1" dirty="0" smtClean="0">
                <a:solidFill>
                  <a:srgbClr val="00B050"/>
                </a:solidFill>
              </a:rPr>
              <a:t>RUs</a:t>
            </a:r>
            <a:r>
              <a:rPr lang="en-US" sz="1600" b="1" dirty="0" smtClean="0">
                <a:solidFill>
                  <a:srgbClr val="00B050"/>
                </a:solidFill>
              </a:rPr>
              <a:t>; ‘Assembly’ for assemblies and ‘Component’ for parts. (These types are defined in a database of the Army enterprise.)</a:t>
            </a: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en-US" sz="1600" b="1" dirty="0" smtClean="0"/>
              <a:t>User Tag Identification = NIIN (real </a:t>
            </a:r>
            <a:r>
              <a:rPr lang="en-US" sz="1600" b="1" dirty="0"/>
              <a:t>or surrogate</a:t>
            </a:r>
            <a:r>
              <a:rPr lang="en-US" sz="1600" b="1" dirty="0" smtClean="0"/>
              <a:t>) </a:t>
            </a: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en-US" sz="1600" b="1" dirty="0" smtClean="0">
                <a:solidFill>
                  <a:schemeClr val="accent6"/>
                </a:solidFill>
              </a:rPr>
              <a:t>Each segment </a:t>
            </a:r>
            <a:r>
              <a:rPr lang="en-US" sz="1600" b="1" dirty="0">
                <a:solidFill>
                  <a:schemeClr val="accent6"/>
                </a:solidFill>
              </a:rPr>
              <a:t>may be associated with an entry in </a:t>
            </a:r>
            <a:r>
              <a:rPr lang="en-US" sz="1600" b="1" dirty="0" smtClean="0">
                <a:solidFill>
                  <a:schemeClr val="accent6"/>
                </a:solidFill>
              </a:rPr>
              <a:t>segment_chr_data </a:t>
            </a:r>
            <a:r>
              <a:rPr lang="en-US" sz="1600" b="1" dirty="0">
                <a:solidFill>
                  <a:schemeClr val="accent6"/>
                </a:solidFill>
              </a:rPr>
              <a:t>table to store other keys and additional info (e.g. </a:t>
            </a:r>
            <a:r>
              <a:rPr lang="en-US" sz="1600" b="1" dirty="0" smtClean="0">
                <a:solidFill>
                  <a:schemeClr val="accent6"/>
                </a:solidFill>
              </a:rPr>
              <a:t>CAGE/PartNo)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 smtClean="0"/>
              <a:t>sg_network_connect table: each parent-child component relationship has an entry using the ‘Component Structure Network’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segment_child table: each inheritance (clone) relationship has an entry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1086" y="6349471"/>
            <a:ext cx="5302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* </a:t>
            </a:r>
            <a:r>
              <a:rPr lang="en-US" sz="1400" dirty="0" smtClean="0">
                <a:solidFill>
                  <a:schemeClr val="accent2"/>
                </a:solidFill>
              </a:rPr>
              <a:t>MIMOSA ‘s segment Id can only have 10 digits</a:t>
            </a:r>
          </a:p>
        </p:txBody>
      </p:sp>
    </p:spTree>
    <p:extLst>
      <p:ext uri="{BB962C8B-B14F-4D97-AF65-F5344CB8AC3E}">
        <p14:creationId xmlns:p14="http://schemas.microsoft.com/office/powerpoint/2010/main" val="25761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2552698"/>
            <a:ext cx="2590800" cy="3543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2400"/>
            <a:ext cx="6477000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Model Registration Process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685800"/>
            <a:ext cx="8153400" cy="1707403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1800" b="1" dirty="0"/>
              <a:t>Add a new model and its associated prototype component </a:t>
            </a:r>
            <a:r>
              <a:rPr lang="en-US" sz="1800" b="1" dirty="0" smtClean="0"/>
              <a:t> tree </a:t>
            </a:r>
            <a:r>
              <a:rPr lang="en-US" sz="1800" b="1" dirty="0"/>
              <a:t>for a class of platforms or </a:t>
            </a:r>
            <a:r>
              <a:rPr lang="en-US" sz="1800" b="1" dirty="0" smtClean="0"/>
              <a:t>RUs </a:t>
            </a:r>
            <a:r>
              <a:rPr lang="en-US" sz="1800" b="1" dirty="0" smtClean="0"/>
              <a:t>as well as synchronize its </a:t>
            </a:r>
            <a:r>
              <a:rPr lang="en-US" sz="1800" b="1" dirty="0" smtClean="0"/>
              <a:t>previously added assets with </a:t>
            </a:r>
            <a:r>
              <a:rPr lang="en-US" sz="1800" b="1" dirty="0" smtClean="0"/>
              <a:t>the model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b="1" dirty="0" smtClean="0"/>
              <a:t>Add new prototype components for an existing model and synchronize the cloned instance component  trees for </a:t>
            </a:r>
            <a:r>
              <a:rPr lang="en-US" sz="1800" b="1" dirty="0"/>
              <a:t>existing </a:t>
            </a:r>
            <a:r>
              <a:rPr lang="en-US" sz="1800" b="1" dirty="0" smtClean="0"/>
              <a:t>assets of the model as well as the cloned prototype component trees of ascendant models with the </a:t>
            </a:r>
            <a:r>
              <a:rPr lang="en-US" sz="1800" b="1" dirty="0"/>
              <a:t>component  trees </a:t>
            </a:r>
            <a:r>
              <a:rPr lang="en-US" sz="1800" b="1" dirty="0" smtClean="0"/>
              <a:t>of the updated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552699"/>
            <a:ext cx="25146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Mandatory: Model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Mandatory: NIIN or CAGE/PartNo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/>
              <a:t>Conditional: Name (for new model</a:t>
            </a:r>
            <a:r>
              <a:rPr lang="en-US" sz="1100" b="1" dirty="0" smtClean="0"/>
              <a:t>)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Conditional: SMR Code (for </a:t>
            </a:r>
            <a:r>
              <a:rPr lang="en-US" sz="1100" b="1" dirty="0" smtClean="0"/>
              <a:t>RU)</a:t>
            </a:r>
            <a:endParaRPr lang="en-US" sz="11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 :Type 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Platform: ‘Ground Platform‘ or ‘Tactical </a:t>
            </a:r>
            <a:r>
              <a:rPr lang="en-US" sz="1100" b="1" dirty="0"/>
              <a:t>Wheel Vehicle </a:t>
            </a:r>
            <a:r>
              <a:rPr lang="en-US" sz="1100" b="1" dirty="0" smtClean="0"/>
              <a:t>System‘</a:t>
            </a:r>
            <a:endParaRPr lang="en-US" sz="1100" b="1" dirty="0"/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RU: </a:t>
            </a:r>
            <a:r>
              <a:rPr lang="en-US" sz="1100" b="1" dirty="0" smtClean="0"/>
              <a:t>‘SRU’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Optional</a:t>
            </a:r>
            <a:r>
              <a:rPr lang="en-US" sz="1100" b="1" dirty="0"/>
              <a:t>: Other info (e.g. </a:t>
            </a:r>
            <a:r>
              <a:rPr lang="en-US" sz="1100" b="1" dirty="0" smtClean="0"/>
              <a:t>manufacturer)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Optional: Component </a:t>
            </a:r>
            <a:r>
              <a:rPr lang="en-US" sz="1100" b="1" dirty="0"/>
              <a:t>tree, each component in the tree </a:t>
            </a:r>
            <a:r>
              <a:rPr lang="en-US" sz="1100" b="1" dirty="0" smtClean="0"/>
              <a:t>has: </a:t>
            </a:r>
            <a:endParaRPr lang="en-US" sz="1100" b="1" dirty="0"/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Mandatory</a:t>
            </a:r>
            <a:r>
              <a:rPr lang="en-US" sz="1100" b="1" dirty="0"/>
              <a:t>: </a:t>
            </a:r>
            <a:r>
              <a:rPr lang="en-US" sz="1100" b="1" dirty="0" smtClean="0"/>
              <a:t>Name,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fr-FR" sz="1100" b="1" dirty="0" smtClean="0"/>
              <a:t>Optional: </a:t>
            </a:r>
          </a:p>
          <a:p>
            <a:pPr lvl="1"/>
            <a:r>
              <a:rPr lang="fr-FR" sz="1100" b="1" dirty="0"/>
              <a:t> </a:t>
            </a:r>
            <a:r>
              <a:rPr lang="fr-FR" sz="1100" b="1" dirty="0" smtClean="0"/>
              <a:t>      SMR </a:t>
            </a:r>
            <a:r>
              <a:rPr lang="fr-FR" sz="1100" b="1" dirty="0"/>
              <a:t>code, </a:t>
            </a:r>
            <a:endParaRPr lang="fr-FR" sz="1100" b="1" dirty="0" smtClean="0"/>
          </a:p>
          <a:p>
            <a:pPr lvl="1"/>
            <a:r>
              <a:rPr lang="fr-FR" sz="1100" b="1" dirty="0"/>
              <a:t> </a:t>
            </a:r>
            <a:r>
              <a:rPr lang="fr-FR" sz="1100" b="1" dirty="0" smtClean="0"/>
              <a:t>      NIIN or CAGE/PartNo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6195236" y="2302000"/>
            <a:ext cx="2732316" cy="4479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71438" y="2289857"/>
            <a:ext cx="257991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r>
              <a:rPr lang="en-US" sz="1600" b="1" dirty="0"/>
              <a:t>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A site for the model prototype segments exists in </a:t>
            </a:r>
            <a:r>
              <a:rPr lang="en-US" sz="1100" b="1" dirty="0" smtClean="0"/>
              <a:t>the site </a:t>
            </a:r>
            <a:r>
              <a:rPr lang="en-US" sz="1100" b="1" dirty="0" smtClean="0"/>
              <a:t>table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A asset type for the model exists in </a:t>
            </a:r>
            <a:r>
              <a:rPr lang="en-US" sz="1100" b="1" dirty="0" smtClean="0"/>
              <a:t>the asset_type </a:t>
            </a:r>
            <a:r>
              <a:rPr lang="en-US" sz="1100" b="1" dirty="0" smtClean="0"/>
              <a:t>table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N</a:t>
            </a:r>
            <a:r>
              <a:rPr lang="en-US" sz="1100" b="1" dirty="0" smtClean="0"/>
              <a:t>ew or updated model entries exist in </a:t>
            </a:r>
            <a:r>
              <a:rPr lang="en-US" sz="1100" b="1" dirty="0" smtClean="0"/>
              <a:t>the model </a:t>
            </a:r>
            <a:r>
              <a:rPr lang="en-US" sz="1100" b="1" dirty="0" smtClean="0"/>
              <a:t>table for the </a:t>
            </a:r>
            <a:r>
              <a:rPr lang="en-US" sz="1100" b="1" dirty="0"/>
              <a:t>model and </a:t>
            </a:r>
            <a:r>
              <a:rPr lang="en-US" sz="1100" b="1" dirty="0" smtClean="0"/>
              <a:t>the </a:t>
            </a:r>
            <a:r>
              <a:rPr lang="en-US" sz="1100" b="1" dirty="0"/>
              <a:t>models of </a:t>
            </a:r>
            <a:r>
              <a:rPr lang="en-US" sz="1100" b="1" dirty="0" smtClean="0"/>
              <a:t>valuable </a:t>
            </a:r>
            <a:r>
              <a:rPr lang="en-US" sz="1100" b="1" dirty="0" smtClean="0"/>
              <a:t>sub-RUs</a:t>
            </a:r>
            <a:endParaRPr lang="en-US" sz="11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New or updated prototype segments exist in </a:t>
            </a:r>
            <a:r>
              <a:rPr lang="en-US" sz="1100" b="1" dirty="0" smtClean="0"/>
              <a:t>the segment </a:t>
            </a:r>
            <a:r>
              <a:rPr lang="en-US" sz="1100" b="1" dirty="0" smtClean="0"/>
              <a:t>table for the model and the models of valuable </a:t>
            </a:r>
            <a:r>
              <a:rPr lang="en-US" sz="1100" b="1" dirty="0" smtClean="0"/>
              <a:t>sub-RUs</a:t>
            </a:r>
            <a:endParaRPr lang="en-US" sz="11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Entries in </a:t>
            </a:r>
            <a:r>
              <a:rPr lang="en-US" sz="1100" b="1" dirty="0" smtClean="0"/>
              <a:t>the se_network_connect </a:t>
            </a:r>
            <a:r>
              <a:rPr lang="en-US" sz="1100" b="1" dirty="0" smtClean="0"/>
              <a:t>table exist to define the component relationships in the prototype segments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Entries in </a:t>
            </a:r>
            <a:r>
              <a:rPr lang="en-US" sz="1100" b="1" dirty="0" smtClean="0"/>
              <a:t>the segment_child </a:t>
            </a:r>
            <a:r>
              <a:rPr lang="en-US" sz="1100" b="1" dirty="0" smtClean="0"/>
              <a:t>table exist to define component inheritance relationships </a:t>
            </a:r>
            <a:r>
              <a:rPr lang="en-US" sz="1100" b="1" dirty="0"/>
              <a:t>in the prototype </a:t>
            </a:r>
            <a:r>
              <a:rPr lang="en-US" sz="1100" b="1" dirty="0" smtClean="0"/>
              <a:t>segments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The cloned prototype segment subtrees in all existing ascendant models are in sync with the model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The </a:t>
            </a:r>
            <a:r>
              <a:rPr lang="en-US" sz="1100" b="1" dirty="0" smtClean="0"/>
              <a:t>cloned instance </a:t>
            </a:r>
            <a:r>
              <a:rPr lang="en-US" sz="1100" b="1" dirty="0" smtClean="0"/>
              <a:t>segment tree for all existing assets of the model are in sync with the model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The assets of a new model </a:t>
            </a:r>
            <a:r>
              <a:rPr lang="en-US" sz="1100" b="1" dirty="0" smtClean="0"/>
              <a:t>previously added are </a:t>
            </a:r>
            <a:r>
              <a:rPr lang="en-US" sz="1100" b="1" dirty="0" smtClean="0"/>
              <a:t>in sync with the model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74069"/>
            <a:ext cx="160019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38599" y="3974069"/>
            <a:ext cx="1143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Model Registration Process</a:t>
            </a:r>
            <a:endParaRPr lang="en-US" sz="1400" b="1" dirty="0"/>
          </a:p>
        </p:txBody>
      </p:sp>
      <p:sp>
        <p:nvSpPr>
          <p:cNvPr id="12" name="Right Arrow 11"/>
          <p:cNvSpPr/>
          <p:nvPr/>
        </p:nvSpPr>
        <p:spPr>
          <a:xfrm>
            <a:off x="3048000" y="4260859"/>
            <a:ext cx="762000" cy="205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410199" y="4240575"/>
            <a:ext cx="762000" cy="205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2400"/>
            <a:ext cx="7848600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Measurement Configuration Criteria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838200"/>
            <a:ext cx="8001000" cy="5715000"/>
          </a:xfrm>
          <a:solidFill>
            <a:schemeClr val="bg1"/>
          </a:solidFill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B050"/>
                </a:solidFill>
              </a:rPr>
              <a:t>Measurement Location </a:t>
            </a:r>
            <a:r>
              <a:rPr lang="en-US" sz="2000" dirty="0" smtClean="0">
                <a:solidFill>
                  <a:srgbClr val="00B050"/>
                </a:solidFill>
              </a:rPr>
              <a:t>– for segment or asset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B050"/>
                </a:solidFill>
              </a:rPr>
              <a:t>Segment measurement location: </a:t>
            </a:r>
            <a:r>
              <a:rPr lang="en-US" sz="1600" dirty="0" smtClean="0">
                <a:solidFill>
                  <a:srgbClr val="00B050"/>
                </a:solidFill>
              </a:rPr>
              <a:t>monitors a </a:t>
            </a:r>
            <a:r>
              <a:rPr lang="en-US" sz="1600" dirty="0" smtClean="0">
                <a:solidFill>
                  <a:srgbClr val="00B050"/>
                </a:solidFill>
              </a:rPr>
              <a:t>functional item, e. g</a:t>
            </a:r>
            <a:r>
              <a:rPr lang="en-US" sz="1600" dirty="0" smtClean="0">
                <a:solidFill>
                  <a:srgbClr val="00B050"/>
                </a:solidFill>
              </a:rPr>
              <a:t>. consumable items such as fuel </a:t>
            </a:r>
            <a:r>
              <a:rPr lang="en-US" sz="1600" dirty="0" smtClean="0">
                <a:solidFill>
                  <a:srgbClr val="00B050"/>
                </a:solidFill>
              </a:rPr>
              <a:t>consumption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B050"/>
                </a:solidFill>
              </a:rPr>
              <a:t>Asset </a:t>
            </a:r>
            <a:r>
              <a:rPr lang="en-US" sz="1600" b="1" dirty="0">
                <a:solidFill>
                  <a:srgbClr val="00B050"/>
                </a:solidFill>
              </a:rPr>
              <a:t>measurement location: </a:t>
            </a:r>
            <a:r>
              <a:rPr lang="en-US" sz="1600" dirty="0" smtClean="0">
                <a:solidFill>
                  <a:srgbClr val="00B050"/>
                </a:solidFill>
              </a:rPr>
              <a:t>monitors a </a:t>
            </a:r>
            <a:r>
              <a:rPr lang="en-US" sz="1600" dirty="0">
                <a:solidFill>
                  <a:srgbClr val="00B050"/>
                </a:solidFill>
              </a:rPr>
              <a:t>physical </a:t>
            </a:r>
            <a:r>
              <a:rPr lang="en-US" sz="1600" dirty="0" smtClean="0">
                <a:solidFill>
                  <a:srgbClr val="00B050"/>
                </a:solidFill>
              </a:rPr>
              <a:t>item of an asset (e.g. usage stress) and will always be associated with the asset independent of the platform on which the asset is installed </a:t>
            </a:r>
            <a:endParaRPr lang="en-US" sz="1600" dirty="0" smtClean="0">
              <a:solidFill>
                <a:srgbClr val="00B050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B050"/>
                </a:solidFill>
              </a:rPr>
              <a:t>Prototype Measurement Configuration </a:t>
            </a:r>
            <a:r>
              <a:rPr lang="en-US" sz="2000" dirty="0" smtClean="0">
                <a:solidFill>
                  <a:srgbClr val="00B050"/>
                </a:solidFill>
              </a:rPr>
              <a:t> – for a model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 </a:t>
            </a:r>
            <a:r>
              <a:rPr lang="en-US" sz="1600" dirty="0">
                <a:solidFill>
                  <a:srgbClr val="00B050"/>
                </a:solidFill>
              </a:rPr>
              <a:t>model </a:t>
            </a:r>
            <a:r>
              <a:rPr lang="en-US" sz="1600" dirty="0" smtClean="0">
                <a:solidFill>
                  <a:srgbClr val="00B050"/>
                </a:solidFill>
              </a:rPr>
              <a:t>inherits (clone) only </a:t>
            </a:r>
            <a:r>
              <a:rPr lang="en-US" sz="1600" dirty="0">
                <a:solidFill>
                  <a:srgbClr val="00B050"/>
                </a:solidFill>
              </a:rPr>
              <a:t>the </a:t>
            </a:r>
            <a:r>
              <a:rPr lang="en-US" sz="1600" dirty="0" smtClean="0">
                <a:solidFill>
                  <a:srgbClr val="00B050"/>
                </a:solidFill>
              </a:rPr>
              <a:t>segment measurement locations from its descendant models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 model can have </a:t>
            </a:r>
            <a:r>
              <a:rPr lang="en-US" sz="1600" dirty="0" smtClean="0">
                <a:solidFill>
                  <a:srgbClr val="00B050"/>
                </a:solidFill>
              </a:rPr>
              <a:t>more segment or asset measurement locations</a:t>
            </a:r>
            <a:endParaRPr lang="en-US" sz="1600" dirty="0" smtClean="0">
              <a:solidFill>
                <a:srgbClr val="00B050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B050"/>
                </a:solidFill>
              </a:rPr>
              <a:t>Instance Measurement Configuration </a:t>
            </a:r>
            <a:r>
              <a:rPr lang="en-US" sz="2000" dirty="0" smtClean="0">
                <a:solidFill>
                  <a:srgbClr val="00B050"/>
                </a:solidFill>
              </a:rPr>
              <a:t> – for an asset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An asset inherits (clone) all </a:t>
            </a:r>
            <a:r>
              <a:rPr lang="en-US" sz="1600" dirty="0">
                <a:solidFill>
                  <a:srgbClr val="00B050"/>
                </a:solidFill>
              </a:rPr>
              <a:t>measurement locations from its </a:t>
            </a:r>
            <a:r>
              <a:rPr lang="en-US" sz="1600" dirty="0" smtClean="0">
                <a:solidFill>
                  <a:srgbClr val="00B050"/>
                </a:solidFill>
              </a:rPr>
              <a:t>model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E</a:t>
            </a:r>
            <a:r>
              <a:rPr lang="en-US" sz="1600" dirty="0" smtClean="0">
                <a:solidFill>
                  <a:srgbClr val="C00000"/>
                </a:solidFill>
              </a:rPr>
              <a:t>ach </a:t>
            </a:r>
            <a:r>
              <a:rPr lang="en-US" sz="1600" dirty="0">
                <a:solidFill>
                  <a:srgbClr val="C00000"/>
                </a:solidFill>
              </a:rPr>
              <a:t>platform </a:t>
            </a:r>
            <a:r>
              <a:rPr lang="en-US" sz="1600" dirty="0" smtClean="0">
                <a:solidFill>
                  <a:srgbClr val="C00000"/>
                </a:solidFill>
              </a:rPr>
              <a:t>can have additional </a:t>
            </a:r>
            <a:r>
              <a:rPr lang="en-US" sz="1600" dirty="0">
                <a:solidFill>
                  <a:srgbClr val="C00000"/>
                </a:solidFill>
              </a:rPr>
              <a:t>custom measurement </a:t>
            </a:r>
            <a:r>
              <a:rPr lang="en-US" sz="1600" dirty="0" smtClean="0">
                <a:solidFill>
                  <a:srgbClr val="C00000"/>
                </a:solidFill>
              </a:rPr>
              <a:t>locations? - </a:t>
            </a:r>
            <a:r>
              <a:rPr lang="en-US" sz="1600" dirty="0">
                <a:solidFill>
                  <a:srgbClr val="C00000"/>
                </a:solidFill>
              </a:rPr>
              <a:t>not considered currently</a:t>
            </a:r>
            <a:endParaRPr lang="en-US" sz="1600" dirty="0" smtClean="0">
              <a:solidFill>
                <a:srgbClr val="C00000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B050"/>
                </a:solidFill>
              </a:rPr>
              <a:t>Alarm </a:t>
            </a:r>
            <a:r>
              <a:rPr lang="en-US" sz="2000" b="1" dirty="0">
                <a:solidFill>
                  <a:srgbClr val="00B050"/>
                </a:solidFill>
              </a:rPr>
              <a:t>Information  – </a:t>
            </a:r>
            <a:r>
              <a:rPr lang="en-US" sz="2000" b="1" dirty="0" smtClean="0">
                <a:solidFill>
                  <a:srgbClr val="00B050"/>
                </a:solidFill>
              </a:rPr>
              <a:t>for </a:t>
            </a:r>
            <a:r>
              <a:rPr lang="en-US" sz="2000" b="1" dirty="0">
                <a:solidFill>
                  <a:srgbClr val="00B050"/>
                </a:solidFill>
              </a:rPr>
              <a:t>original measurement </a:t>
            </a:r>
            <a:r>
              <a:rPr lang="en-US" sz="2000" b="1" dirty="0" smtClean="0">
                <a:solidFill>
                  <a:srgbClr val="00B050"/>
                </a:solidFill>
              </a:rPr>
              <a:t>location 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Each </a:t>
            </a:r>
            <a:r>
              <a:rPr lang="en-US" sz="1600" dirty="0" smtClean="0">
                <a:solidFill>
                  <a:srgbClr val="00B050"/>
                </a:solidFill>
              </a:rPr>
              <a:t>non-cloned</a:t>
            </a:r>
            <a:r>
              <a:rPr lang="en-US" sz="1600" dirty="0">
                <a:solidFill>
                  <a:srgbClr val="00B050"/>
                </a:solidFill>
              </a:rPr>
              <a:t> measurement location </a:t>
            </a:r>
            <a:r>
              <a:rPr lang="en-US" sz="1600" dirty="0" smtClean="0">
                <a:solidFill>
                  <a:srgbClr val="00B050"/>
                </a:solidFill>
              </a:rPr>
              <a:t>has associated alarm information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Each cloned </a:t>
            </a:r>
            <a:r>
              <a:rPr lang="en-US" sz="1600" dirty="0">
                <a:solidFill>
                  <a:srgbClr val="00B050"/>
                </a:solidFill>
              </a:rPr>
              <a:t>measurement </a:t>
            </a:r>
            <a:r>
              <a:rPr lang="en-US" sz="1600" dirty="0" smtClean="0">
                <a:solidFill>
                  <a:srgbClr val="00B050"/>
                </a:solidFill>
              </a:rPr>
              <a:t>location uses the same </a:t>
            </a:r>
            <a:r>
              <a:rPr lang="en-US" sz="1600" dirty="0">
                <a:solidFill>
                  <a:srgbClr val="00B050"/>
                </a:solidFill>
              </a:rPr>
              <a:t>alarm </a:t>
            </a:r>
            <a:r>
              <a:rPr lang="en-US" sz="1600" dirty="0" smtClean="0">
                <a:solidFill>
                  <a:srgbClr val="00B050"/>
                </a:solidFill>
              </a:rPr>
              <a:t>information of its original location</a:t>
            </a:r>
            <a:endParaRPr lang="en-US" sz="1600" dirty="0" smtClean="0">
              <a:solidFill>
                <a:srgbClr val="00B050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C00000"/>
                </a:solidFill>
              </a:rPr>
              <a:t>Associations Between </a:t>
            </a:r>
            <a:r>
              <a:rPr lang="en-US" sz="2000" b="1" dirty="0">
                <a:solidFill>
                  <a:srgbClr val="C00000"/>
                </a:solidFill>
              </a:rPr>
              <a:t>Measurement </a:t>
            </a:r>
            <a:r>
              <a:rPr lang="en-US" sz="2000" b="1" dirty="0" smtClean="0">
                <a:solidFill>
                  <a:srgbClr val="C00000"/>
                </a:solidFill>
              </a:rPr>
              <a:t>Locations </a:t>
            </a:r>
            <a:r>
              <a:rPr lang="en-US" sz="2000" dirty="0" smtClean="0">
                <a:solidFill>
                  <a:srgbClr val="C00000"/>
                </a:solidFill>
              </a:rPr>
              <a:t>– not considered currently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</a:rPr>
              <a:t>Measurement Location Site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Use model site for </a:t>
            </a:r>
            <a:r>
              <a:rPr lang="en-US" sz="1600" dirty="0">
                <a:solidFill>
                  <a:srgbClr val="00B050"/>
                </a:solidFill>
              </a:rPr>
              <a:t>prototype </a:t>
            </a:r>
            <a:r>
              <a:rPr lang="en-US" sz="1600" dirty="0" smtClean="0">
                <a:solidFill>
                  <a:srgbClr val="00B050"/>
                </a:solidFill>
              </a:rPr>
              <a:t>measurement locations </a:t>
            </a:r>
            <a:r>
              <a:rPr lang="en-US" sz="1600" dirty="0" smtClean="0">
                <a:solidFill>
                  <a:srgbClr val="00B050"/>
                </a:solidFill>
              </a:rPr>
              <a:t>of a model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Use </a:t>
            </a:r>
            <a:r>
              <a:rPr lang="en-US" sz="1600" dirty="0" smtClean="0">
                <a:solidFill>
                  <a:srgbClr val="00B050"/>
                </a:solidFill>
              </a:rPr>
              <a:t>asset site for </a:t>
            </a:r>
            <a:r>
              <a:rPr lang="en-US" sz="1600" dirty="0">
                <a:solidFill>
                  <a:srgbClr val="00B050"/>
                </a:solidFill>
              </a:rPr>
              <a:t>instance </a:t>
            </a:r>
            <a:r>
              <a:rPr lang="en-US" sz="1600" dirty="0" smtClean="0">
                <a:solidFill>
                  <a:srgbClr val="00B050"/>
                </a:solidFill>
              </a:rPr>
              <a:t>measurement locations </a:t>
            </a:r>
            <a:r>
              <a:rPr lang="en-US" sz="1600" dirty="0" smtClean="0">
                <a:solidFill>
                  <a:srgbClr val="00B050"/>
                </a:solidFill>
              </a:rPr>
              <a:t>of an asset</a:t>
            </a:r>
            <a:endParaRPr lang="en-US" sz="16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2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ounded Rectangle 177"/>
          <p:cNvSpPr/>
          <p:nvPr/>
        </p:nvSpPr>
        <p:spPr>
          <a:xfrm>
            <a:off x="7664960" y="981836"/>
            <a:ext cx="1289202" cy="12679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8343580" y="949976"/>
            <a:ext cx="6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Site M3</a:t>
            </a:r>
            <a:endParaRPr lang="en-US" sz="1200" dirty="0"/>
          </a:p>
        </p:txBody>
      </p:sp>
      <p:sp>
        <p:nvSpPr>
          <p:cNvPr id="172" name="Rounded Rectangle 171"/>
          <p:cNvSpPr/>
          <p:nvPr/>
        </p:nvSpPr>
        <p:spPr>
          <a:xfrm>
            <a:off x="5432827" y="968543"/>
            <a:ext cx="2121203" cy="21402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6838958" y="956968"/>
            <a:ext cx="65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Site M2</a:t>
            </a:r>
            <a:endParaRPr lang="en-US" sz="1200" dirty="0"/>
          </a:p>
        </p:txBody>
      </p:sp>
      <p:sp>
        <p:nvSpPr>
          <p:cNvPr id="162" name="Rounded Rectangle 161"/>
          <p:cNvSpPr/>
          <p:nvPr/>
        </p:nvSpPr>
        <p:spPr>
          <a:xfrm>
            <a:off x="312804" y="968543"/>
            <a:ext cx="5018280" cy="31330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06873" y="960707"/>
            <a:ext cx="681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Site M1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558" y="228600"/>
            <a:ext cx="9059098" cy="536575"/>
          </a:xfrm>
        </p:spPr>
        <p:txBody>
          <a:bodyPr/>
          <a:lstStyle/>
          <a:p>
            <a:r>
              <a:rPr lang="it-IT" dirty="0" smtClean="0">
                <a:cs typeface="Arial" pitchFamily="34" charset="0"/>
              </a:rPr>
              <a:t>Hypothetical </a:t>
            </a:r>
            <a:r>
              <a:rPr lang="it-IT" dirty="0">
                <a:cs typeface="Arial" pitchFamily="34" charset="0"/>
              </a:rPr>
              <a:t>Prototype Measurement </a:t>
            </a:r>
            <a:r>
              <a:rPr lang="it-IT" dirty="0" smtClean="0">
                <a:cs typeface="Arial" pitchFamily="34" charset="0"/>
              </a:rPr>
              <a:t>Configuration</a:t>
            </a:r>
            <a:endParaRPr lang="en-US" dirty="0"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48257" y="968544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34049" y="1590838"/>
            <a:ext cx="761816" cy="304800"/>
          </a:xfrm>
          <a:prstGeom prst="ellipse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M1:A1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57745" y="2198603"/>
            <a:ext cx="794134" cy="304800"/>
          </a:xfrm>
          <a:prstGeom prst="ellipse">
            <a:avLst/>
          </a:prstGeom>
          <a:solidFill>
            <a:srgbClr val="FFC00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94289" y="2216964"/>
            <a:ext cx="794134" cy="304800"/>
          </a:xfrm>
          <a:prstGeom prst="ellipse">
            <a:avLst/>
          </a:prstGeom>
          <a:solidFill>
            <a:srgbClr val="FFC000">
              <a:alpha val="53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>
            <a:off x="2714957" y="1273344"/>
            <a:ext cx="0" cy="317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7" idx="0"/>
          </p:cNvCxnSpPr>
          <p:nvPr/>
        </p:nvCxnSpPr>
        <p:spPr>
          <a:xfrm flipH="1">
            <a:off x="1891356" y="1851001"/>
            <a:ext cx="554258" cy="365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0"/>
          </p:cNvCxnSpPr>
          <p:nvPr/>
        </p:nvCxnSpPr>
        <p:spPr>
          <a:xfrm>
            <a:off x="2984300" y="1851001"/>
            <a:ext cx="770512" cy="347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40610" y="1006354"/>
            <a:ext cx="577466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48940" y="1724920"/>
            <a:ext cx="794134" cy="304800"/>
          </a:xfrm>
          <a:prstGeom prst="ellipse">
            <a:avLst/>
          </a:prstGeom>
          <a:solidFill>
            <a:srgbClr val="FFC000">
              <a:alpha val="46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32827" y="1728656"/>
            <a:ext cx="838200" cy="304800"/>
          </a:xfrm>
          <a:prstGeom prst="ellipse">
            <a:avLst/>
          </a:prstGeom>
          <a:solidFill>
            <a:srgbClr val="E3B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5" idx="3"/>
            <a:endCxn id="18" idx="0"/>
          </p:cNvCxnSpPr>
          <p:nvPr/>
        </p:nvCxnSpPr>
        <p:spPr>
          <a:xfrm flipH="1">
            <a:off x="5851927" y="1266517"/>
            <a:ext cx="173251" cy="462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5"/>
            <a:endCxn id="17" idx="0"/>
          </p:cNvCxnSpPr>
          <p:nvPr/>
        </p:nvCxnSpPr>
        <p:spPr>
          <a:xfrm>
            <a:off x="6433508" y="1266517"/>
            <a:ext cx="312499" cy="458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766114" y="999216"/>
            <a:ext cx="577466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827471" y="2981117"/>
            <a:ext cx="913298" cy="30480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35769" y="2994602"/>
            <a:ext cx="921124" cy="304800"/>
          </a:xfrm>
          <a:prstGeom prst="ellipse">
            <a:avLst/>
          </a:prstGeom>
          <a:solidFill>
            <a:srgbClr val="E3B099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endCxn id="55" idx="0"/>
          </p:cNvCxnSpPr>
          <p:nvPr/>
        </p:nvCxnSpPr>
        <p:spPr>
          <a:xfrm flipH="1">
            <a:off x="1296331" y="2536199"/>
            <a:ext cx="338424" cy="4584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4" idx="0"/>
          </p:cNvCxnSpPr>
          <p:nvPr/>
        </p:nvCxnSpPr>
        <p:spPr>
          <a:xfrm>
            <a:off x="2004470" y="2536199"/>
            <a:ext cx="279650" cy="4449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883769" y="2956393"/>
            <a:ext cx="914400" cy="30480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816969" y="2959494"/>
            <a:ext cx="937843" cy="304800"/>
          </a:xfrm>
          <a:prstGeom prst="ellipse">
            <a:avLst/>
          </a:prstGeom>
          <a:solidFill>
            <a:srgbClr val="E3B099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endCxn id="63" idx="0"/>
          </p:cNvCxnSpPr>
          <p:nvPr/>
        </p:nvCxnSpPr>
        <p:spPr>
          <a:xfrm flipH="1">
            <a:off x="3285891" y="2503403"/>
            <a:ext cx="203842" cy="45609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2" idx="0"/>
          </p:cNvCxnSpPr>
          <p:nvPr/>
        </p:nvCxnSpPr>
        <p:spPr>
          <a:xfrm>
            <a:off x="3981603" y="2503403"/>
            <a:ext cx="359366" cy="4529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2058320" y="5546047"/>
            <a:ext cx="72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 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The measurement locations that monitor a functional item - segment (in pink) are cloned </a:t>
            </a:r>
            <a:r>
              <a:rPr lang="en-US" sz="1200" dirty="0"/>
              <a:t>to </a:t>
            </a:r>
            <a:r>
              <a:rPr lang="en-US" sz="1200" dirty="0" smtClean="0"/>
              <a:t>ascendant models; </a:t>
            </a:r>
            <a:r>
              <a:rPr lang="en-US" sz="1200" dirty="0"/>
              <a:t>t</a:t>
            </a:r>
            <a:r>
              <a:rPr lang="en-US" sz="1200" dirty="0" smtClean="0"/>
              <a:t>he measurement locations that monitor an asset (in yellow) are not cloned to ascendant models.</a:t>
            </a:r>
          </a:p>
          <a:p>
            <a:pPr marL="228600" indent="-228600">
              <a:buAutoNum type="arabicPeriod"/>
            </a:pPr>
            <a:r>
              <a:rPr lang="en-US" sz="1200" dirty="0"/>
              <a:t>T</a:t>
            </a:r>
            <a:r>
              <a:rPr lang="en-US" sz="1200" dirty="0" smtClean="0"/>
              <a:t>he alarm entries for each cloned measurement location are </a:t>
            </a:r>
            <a:r>
              <a:rPr lang="en-US" sz="1200" dirty="0"/>
              <a:t>cloned to </a:t>
            </a:r>
            <a:r>
              <a:rPr lang="en-US" sz="1200" dirty="0" smtClean="0"/>
              <a:t>ascendant models for easy look up.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C00000"/>
                </a:solidFill>
              </a:rPr>
              <a:t>Do we have </a:t>
            </a:r>
            <a:r>
              <a:rPr lang="en-US" sz="1200" dirty="0" smtClean="0">
                <a:solidFill>
                  <a:srgbClr val="C00000"/>
                </a:solidFill>
              </a:rPr>
              <a:t>the need </a:t>
            </a:r>
            <a:r>
              <a:rPr lang="en-US" sz="1200" dirty="0">
                <a:solidFill>
                  <a:srgbClr val="C00000"/>
                </a:solidFill>
              </a:rPr>
              <a:t>to define measurements mounted on a cloned subcomponent (e.g. M1:A3)? If we don’t, there is no need to add cloned subcomponents of an inherited model to a prototype tree</a:t>
            </a:r>
            <a:r>
              <a:rPr lang="en-US" sz="1200" dirty="0" smtClean="0">
                <a:solidFill>
                  <a:srgbClr val="C00000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rgbClr val="C00000"/>
                </a:solidFill>
              </a:rPr>
              <a:t>We do not </a:t>
            </a:r>
            <a:r>
              <a:rPr lang="en-US" sz="1200" dirty="0" smtClean="0">
                <a:solidFill>
                  <a:srgbClr val="C00000"/>
                </a:solidFill>
              </a:rPr>
              <a:t>currently consider </a:t>
            </a:r>
            <a:r>
              <a:rPr lang="en-US" sz="1200" dirty="0" smtClean="0">
                <a:solidFill>
                  <a:srgbClr val="C00000"/>
                </a:solidFill>
              </a:rPr>
              <a:t>the associations between measurement </a:t>
            </a:r>
            <a:r>
              <a:rPr lang="en-US" sz="1200" dirty="0" smtClean="0">
                <a:solidFill>
                  <a:srgbClr val="C00000"/>
                </a:solidFill>
              </a:rPr>
              <a:t>locations.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65786" y="4305782"/>
            <a:ext cx="5864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Measurement ‘S’ that monitors a function item (segment) of model ‘M’ and mounted on component ‘C’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974967" y="4682021"/>
            <a:ext cx="491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Measurement ‘A’ that monitors an asset of model ‘M’  and mounted on component ‘C’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113" idx="3"/>
            <a:endCxn id="5" idx="2"/>
          </p:cNvCxnSpPr>
          <p:nvPr/>
        </p:nvCxnSpPr>
        <p:spPr>
          <a:xfrm>
            <a:off x="1782592" y="1609888"/>
            <a:ext cx="551457" cy="133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25" idx="0"/>
          </p:cNvCxnSpPr>
          <p:nvPr/>
        </p:nvCxnSpPr>
        <p:spPr>
          <a:xfrm flipV="1">
            <a:off x="765097" y="3299402"/>
            <a:ext cx="322890" cy="30905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7" idx="0"/>
            <a:endCxn id="18" idx="4"/>
          </p:cNvCxnSpPr>
          <p:nvPr/>
        </p:nvCxnSpPr>
        <p:spPr>
          <a:xfrm flipV="1">
            <a:off x="5695767" y="2033456"/>
            <a:ext cx="156160" cy="41149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15" idx="0"/>
          </p:cNvCxnSpPr>
          <p:nvPr/>
        </p:nvCxnSpPr>
        <p:spPr>
          <a:xfrm flipV="1">
            <a:off x="6433508" y="2033456"/>
            <a:ext cx="156249" cy="4226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10" idx="0"/>
            <a:endCxn id="28" idx="4"/>
          </p:cNvCxnSpPr>
          <p:nvPr/>
        </p:nvCxnSpPr>
        <p:spPr>
          <a:xfrm flipV="1">
            <a:off x="8041046" y="1304016"/>
            <a:ext cx="13801" cy="4191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16" idx="0"/>
            <a:endCxn id="28" idx="5"/>
          </p:cNvCxnSpPr>
          <p:nvPr/>
        </p:nvCxnSpPr>
        <p:spPr>
          <a:xfrm flipH="1" flipV="1">
            <a:off x="8259012" y="1259379"/>
            <a:ext cx="411819" cy="3494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72866" y="4458182"/>
            <a:ext cx="421069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982047" y="4824989"/>
            <a:ext cx="421068" cy="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5" name="Rectangle 1124"/>
          <p:cNvSpPr/>
          <p:nvPr/>
        </p:nvSpPr>
        <p:spPr>
          <a:xfrm>
            <a:off x="510482" y="3608461"/>
            <a:ext cx="509229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M1:A3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441152" y="2444949"/>
            <a:ext cx="509229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M2:A2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786431" y="1723116"/>
            <a:ext cx="509229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M3:A1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84741" y="4706220"/>
            <a:ext cx="389115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M:A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73363" y="1495588"/>
            <a:ext cx="509229" cy="228600"/>
          </a:xfrm>
          <a:prstGeom prst="rect">
            <a:avLst/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178893" y="2456072"/>
            <a:ext cx="509229" cy="228600"/>
          </a:xfrm>
          <a:prstGeom prst="rect">
            <a:avLst/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M2:F2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416216" y="1608816"/>
            <a:ext cx="509229" cy="228600"/>
          </a:xfrm>
          <a:prstGeom prst="rect">
            <a:avLst/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M3:F1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75560" y="4354219"/>
            <a:ext cx="389115" cy="228562"/>
          </a:xfrm>
          <a:prstGeom prst="rect">
            <a:avLst/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M:F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1405166" y="4316100"/>
            <a:ext cx="577466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5" name="Oval 124"/>
          <p:cNvSpPr/>
          <p:nvPr/>
        </p:nvSpPr>
        <p:spPr>
          <a:xfrm>
            <a:off x="1414347" y="4680610"/>
            <a:ext cx="577466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65786" y="5028919"/>
            <a:ext cx="4731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easurement ‘S</a:t>
            </a:r>
            <a:r>
              <a:rPr lang="en-US" sz="1200" dirty="0"/>
              <a:t>’ of model ‘</a:t>
            </a:r>
            <a:r>
              <a:rPr lang="en-US" sz="1200" dirty="0" smtClean="0"/>
              <a:t>M’ cloned from a measurement of an inherited model</a:t>
            </a:r>
            <a:endParaRPr lang="en-US" sz="1200" dirty="0"/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972866" y="5171888"/>
            <a:ext cx="421068" cy="1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75560" y="5053119"/>
            <a:ext cx="389115" cy="2286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M:S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405166" y="5027508"/>
            <a:ext cx="577466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1" name="Straight Arrow Connector 140"/>
          <p:cNvCxnSpPr>
            <a:stCxn id="142" idx="0"/>
          </p:cNvCxnSpPr>
          <p:nvPr/>
        </p:nvCxnSpPr>
        <p:spPr>
          <a:xfrm flipH="1" flipV="1">
            <a:off x="4449293" y="3262458"/>
            <a:ext cx="228056" cy="30177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4360081" y="3564234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/>
          <p:cNvCxnSpPr>
            <a:stCxn id="145" idx="0"/>
          </p:cNvCxnSpPr>
          <p:nvPr/>
        </p:nvCxnSpPr>
        <p:spPr>
          <a:xfrm flipH="1" flipV="1">
            <a:off x="2463994" y="3283115"/>
            <a:ext cx="299226" cy="30177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445952" y="3584891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>
            <a:stCxn id="149" idx="0"/>
          </p:cNvCxnSpPr>
          <p:nvPr/>
        </p:nvCxnSpPr>
        <p:spPr>
          <a:xfrm flipH="1" flipV="1">
            <a:off x="6984441" y="2043491"/>
            <a:ext cx="158634" cy="412581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825807" y="2456072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Curved Connector 230"/>
          <p:cNvCxnSpPr>
            <a:stCxn id="28" idx="3"/>
            <a:endCxn id="17" idx="6"/>
          </p:cNvCxnSpPr>
          <p:nvPr/>
        </p:nvCxnSpPr>
        <p:spPr>
          <a:xfrm rot="5400000">
            <a:off x="7187908" y="1214545"/>
            <a:ext cx="617941" cy="707608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32"/>
          <p:cNvCxnSpPr>
            <a:stCxn id="15" idx="2"/>
            <a:endCxn id="6" idx="6"/>
          </p:cNvCxnSpPr>
          <p:nvPr/>
        </p:nvCxnSpPr>
        <p:spPr>
          <a:xfrm rot="10800000" flipV="1">
            <a:off x="4151880" y="1158753"/>
            <a:ext cx="1788731" cy="1192249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urved Connector 236"/>
          <p:cNvCxnSpPr>
            <a:stCxn id="15" idx="2"/>
            <a:endCxn id="7" idx="6"/>
          </p:cNvCxnSpPr>
          <p:nvPr/>
        </p:nvCxnSpPr>
        <p:spPr>
          <a:xfrm rot="10800000" flipV="1">
            <a:off x="2288424" y="1158754"/>
            <a:ext cx="3652187" cy="1210610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9" idx="0"/>
          </p:cNvCxnSpPr>
          <p:nvPr/>
        </p:nvCxnSpPr>
        <p:spPr>
          <a:xfrm flipV="1">
            <a:off x="3883769" y="3285917"/>
            <a:ext cx="277517" cy="298974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566501" y="3584891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M1:R2F2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82" idx="0"/>
          </p:cNvCxnSpPr>
          <p:nvPr/>
        </p:nvCxnSpPr>
        <p:spPr>
          <a:xfrm flipV="1">
            <a:off x="1827028" y="3278224"/>
            <a:ext cx="277517" cy="298974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509760" y="3577198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M1:R1F2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Line Callout 1 253"/>
          <p:cNvSpPr/>
          <p:nvPr/>
        </p:nvSpPr>
        <p:spPr>
          <a:xfrm>
            <a:off x="8725561" y="1973590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56937"/>
            </a:avLst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Line Callout 1 117"/>
          <p:cNvSpPr/>
          <p:nvPr/>
        </p:nvSpPr>
        <p:spPr>
          <a:xfrm>
            <a:off x="8067060" y="2078202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383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Line Callout 1 118"/>
          <p:cNvSpPr/>
          <p:nvPr/>
        </p:nvSpPr>
        <p:spPr>
          <a:xfrm>
            <a:off x="5581467" y="2782610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383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Line Callout 1 119"/>
          <p:cNvSpPr/>
          <p:nvPr/>
        </p:nvSpPr>
        <p:spPr>
          <a:xfrm>
            <a:off x="6459522" y="2807437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56937"/>
            </a:avLst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Line Callout 1 120"/>
          <p:cNvSpPr/>
          <p:nvPr/>
        </p:nvSpPr>
        <p:spPr>
          <a:xfrm>
            <a:off x="1520455" y="1849423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56937"/>
            </a:avLst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Line Callout 1 121"/>
          <p:cNvSpPr/>
          <p:nvPr/>
        </p:nvSpPr>
        <p:spPr>
          <a:xfrm>
            <a:off x="697942" y="3944820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383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Line Callout 1 122"/>
          <p:cNvSpPr/>
          <p:nvPr/>
        </p:nvSpPr>
        <p:spPr>
          <a:xfrm>
            <a:off x="705400" y="5467677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383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964675" y="5334737"/>
            <a:ext cx="2720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Alarm entry linked to a measurement location</a:t>
            </a:r>
            <a:endParaRPr lang="en-US" sz="1200" dirty="0"/>
          </a:p>
        </p:txBody>
      </p:sp>
      <p:cxnSp>
        <p:nvCxnSpPr>
          <p:cNvPr id="1121" name="Curved Connector 1120"/>
          <p:cNvCxnSpPr>
            <a:stCxn id="18" idx="3"/>
            <a:endCxn id="55" idx="0"/>
          </p:cNvCxnSpPr>
          <p:nvPr/>
        </p:nvCxnSpPr>
        <p:spPr>
          <a:xfrm rot="5400000">
            <a:off x="2923064" y="362086"/>
            <a:ext cx="1005783" cy="4259248"/>
          </a:xfrm>
          <a:prstGeom prst="curvedConnector3">
            <a:avLst>
              <a:gd name="adj1" fmla="val 66914"/>
            </a:avLst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Curved Connector 1123"/>
          <p:cNvCxnSpPr>
            <a:stCxn id="18" idx="3"/>
          </p:cNvCxnSpPr>
          <p:nvPr/>
        </p:nvCxnSpPr>
        <p:spPr>
          <a:xfrm rot="5400000">
            <a:off x="4356935" y="1765533"/>
            <a:ext cx="975358" cy="1421931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Curved Connector 1126"/>
          <p:cNvCxnSpPr>
            <a:stCxn id="17" idx="2"/>
            <a:endCxn id="62" idx="5"/>
          </p:cNvCxnSpPr>
          <p:nvPr/>
        </p:nvCxnSpPr>
        <p:spPr>
          <a:xfrm rot="10800000" flipV="1">
            <a:off x="4664258" y="1877320"/>
            <a:ext cx="1684682" cy="1339236"/>
          </a:xfrm>
          <a:prstGeom prst="curvedConnector4">
            <a:avLst>
              <a:gd name="adj1" fmla="val 15732"/>
              <a:gd name="adj2" fmla="val 94203"/>
            </a:avLst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Curved Connector 1135"/>
          <p:cNvCxnSpPr>
            <a:stCxn id="17" idx="2"/>
            <a:endCxn id="54" idx="4"/>
          </p:cNvCxnSpPr>
          <p:nvPr/>
        </p:nvCxnSpPr>
        <p:spPr>
          <a:xfrm rot="10800000" flipV="1">
            <a:off x="2284120" y="1877319"/>
            <a:ext cx="4064820" cy="1408597"/>
          </a:xfrm>
          <a:prstGeom prst="curvedConnector4">
            <a:avLst>
              <a:gd name="adj1" fmla="val 5932"/>
              <a:gd name="adj2" fmla="val 116229"/>
            </a:avLst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Line Callout 1 154"/>
          <p:cNvSpPr/>
          <p:nvPr/>
        </p:nvSpPr>
        <p:spPr>
          <a:xfrm>
            <a:off x="7231742" y="2816160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56937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Line Callout 1 155"/>
          <p:cNvSpPr/>
          <p:nvPr/>
        </p:nvSpPr>
        <p:spPr>
          <a:xfrm>
            <a:off x="4812532" y="3897186"/>
            <a:ext cx="196447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61505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Line Callout 1 158"/>
          <p:cNvSpPr/>
          <p:nvPr/>
        </p:nvSpPr>
        <p:spPr>
          <a:xfrm>
            <a:off x="3979202" y="3922789"/>
            <a:ext cx="196447" cy="156740"/>
          </a:xfrm>
          <a:prstGeom prst="borderCallout1">
            <a:avLst>
              <a:gd name="adj1" fmla="val 18750"/>
              <a:gd name="adj2" fmla="val -8333"/>
              <a:gd name="adj3" fmla="val -70656"/>
              <a:gd name="adj4" fmla="val -56092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Line Callout 1 159"/>
          <p:cNvSpPr/>
          <p:nvPr/>
        </p:nvSpPr>
        <p:spPr>
          <a:xfrm>
            <a:off x="2816969" y="3915304"/>
            <a:ext cx="196447" cy="156740"/>
          </a:xfrm>
          <a:prstGeom prst="borderCallout1">
            <a:avLst>
              <a:gd name="adj1" fmla="val 18750"/>
              <a:gd name="adj2" fmla="val -8333"/>
              <a:gd name="adj3" fmla="val -63871"/>
              <a:gd name="adj4" fmla="val -66917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Line Callout 1 160"/>
          <p:cNvSpPr/>
          <p:nvPr/>
        </p:nvSpPr>
        <p:spPr>
          <a:xfrm>
            <a:off x="1896972" y="3911362"/>
            <a:ext cx="196447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56092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Line Callout 1 185"/>
          <p:cNvSpPr/>
          <p:nvPr/>
        </p:nvSpPr>
        <p:spPr>
          <a:xfrm>
            <a:off x="3956558" y="5453702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3833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4215833" y="5320762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Cloned alarm entry linked to a measurement location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46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8610600" cy="536575"/>
          </a:xfrm>
          <a:noFill/>
        </p:spPr>
        <p:txBody>
          <a:bodyPr/>
          <a:lstStyle/>
          <a:p>
            <a:r>
              <a:rPr lang="it-IT" dirty="0" smtClean="0">
                <a:cs typeface="Arial" pitchFamily="34" charset="0"/>
              </a:rPr>
              <a:t>Prototype Measurement Configuration in Registry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0"/>
            <a:ext cx="8001000" cy="22860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Each measurement location (</a:t>
            </a:r>
            <a:r>
              <a:rPr lang="en-US" sz="2400" b="1" dirty="0" smtClean="0">
                <a:solidFill>
                  <a:schemeClr val="accent6"/>
                </a:solidFill>
              </a:rPr>
              <a:t>includes </a:t>
            </a:r>
            <a:r>
              <a:rPr lang="en-US" sz="2400" b="1" dirty="0" smtClean="0">
                <a:solidFill>
                  <a:schemeClr val="accent6"/>
                </a:solidFill>
              </a:rPr>
              <a:t>locations for a data event group</a:t>
            </a:r>
            <a:r>
              <a:rPr lang="en-US" sz="2400" b="1" dirty="0" smtClean="0"/>
              <a:t>) has an entry in meas_location table associated with the model site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Each measurement location </a:t>
            </a:r>
            <a:r>
              <a:rPr lang="en-US" sz="2400" b="1" dirty="0" smtClean="0">
                <a:solidFill>
                  <a:srgbClr val="00B050"/>
                </a:solidFill>
              </a:rPr>
              <a:t>of CBM layer types has </a:t>
            </a:r>
            <a:r>
              <a:rPr lang="en-US" sz="2400" b="1" dirty="0">
                <a:solidFill>
                  <a:srgbClr val="00B050"/>
                </a:solidFill>
              </a:rPr>
              <a:t>an entry in </a:t>
            </a:r>
            <a:r>
              <a:rPr lang="en-US" sz="2400" b="1" dirty="0" smtClean="0">
                <a:solidFill>
                  <a:srgbClr val="00B050"/>
                </a:solidFill>
              </a:rPr>
              <a:t>num_alarm_reg table for alarm information</a:t>
            </a:r>
          </a:p>
          <a:p>
            <a:pPr algn="l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0106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8367753" cy="536575"/>
          </a:xfrm>
          <a:noFill/>
        </p:spPr>
        <p:txBody>
          <a:bodyPr/>
          <a:lstStyle/>
          <a:p>
            <a:r>
              <a:rPr lang="it-IT" dirty="0">
                <a:cs typeface="Arial" pitchFamily="34" charset="0"/>
              </a:rPr>
              <a:t>Prototype Measurement </a:t>
            </a:r>
            <a:r>
              <a:rPr lang="it-IT" dirty="0" smtClean="0">
                <a:cs typeface="Arial" pitchFamily="34" charset="0"/>
              </a:rPr>
              <a:t>Configuration Process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8001000" cy="18288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Add/update prototype </a:t>
            </a:r>
            <a:r>
              <a:rPr lang="en-US" sz="2000" b="1" dirty="0"/>
              <a:t>measurement locations of a model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/>
              <a:t>Synchronize </a:t>
            </a:r>
            <a:r>
              <a:rPr lang="en-US" sz="2000" b="1" dirty="0" smtClean="0"/>
              <a:t>the instance </a:t>
            </a:r>
            <a:r>
              <a:rPr lang="en-US" sz="2000" b="1" dirty="0"/>
              <a:t>measurement locations </a:t>
            </a:r>
            <a:r>
              <a:rPr lang="en-US" sz="2000" b="1" dirty="0" smtClean="0"/>
              <a:t>for all existing assets of the model with </a:t>
            </a:r>
            <a:r>
              <a:rPr lang="en-US" sz="2000" b="1" dirty="0"/>
              <a:t>the </a:t>
            </a:r>
            <a:r>
              <a:rPr lang="en-US" sz="2000" b="1" dirty="0" smtClean="0"/>
              <a:t>updated prototype </a:t>
            </a:r>
            <a:r>
              <a:rPr lang="en-US" sz="2000" b="1" dirty="0"/>
              <a:t>measurement </a:t>
            </a:r>
            <a:r>
              <a:rPr lang="en-US" sz="2000" b="1" dirty="0" smtClean="0"/>
              <a:t>locations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Synchronize the cloned measurement configuration </a:t>
            </a:r>
            <a:r>
              <a:rPr lang="en-US" sz="2000" b="1" dirty="0"/>
              <a:t>for all </a:t>
            </a:r>
            <a:r>
              <a:rPr lang="en-US" sz="2000" b="1" dirty="0" smtClean="0"/>
              <a:t>ascendant models with </a:t>
            </a:r>
            <a:r>
              <a:rPr lang="en-US" sz="2000" b="1" dirty="0"/>
              <a:t>the measurement </a:t>
            </a:r>
            <a:r>
              <a:rPr lang="en-US" sz="2000" b="1" dirty="0" smtClean="0"/>
              <a:t>configuration of the model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76247" y="2975626"/>
            <a:ext cx="2438400" cy="35643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413" y="2975626"/>
            <a:ext cx="238423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Mandatory: Model NIIN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Mandatory: List </a:t>
            </a:r>
            <a:r>
              <a:rPr lang="en-US" sz="1100" b="1" dirty="0"/>
              <a:t>of measurement locations, each of the locations includes: 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Mandatory</a:t>
            </a:r>
            <a:r>
              <a:rPr lang="en-US" sz="1100" b="1" dirty="0"/>
              <a:t>: name, type(Data </a:t>
            </a:r>
            <a:r>
              <a:rPr lang="en-US" sz="1100" b="1" dirty="0" smtClean="0"/>
              <a:t>event </a:t>
            </a:r>
            <a:r>
              <a:rPr lang="en-US" sz="1100" b="1" dirty="0"/>
              <a:t>group, DA, DM, SD, HA, PA, AG) 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Mandatory</a:t>
            </a:r>
            <a:r>
              <a:rPr lang="en-US" sz="1100" b="1" dirty="0"/>
              <a:t>: segment or </a:t>
            </a:r>
            <a:r>
              <a:rPr lang="en-US" sz="1100" b="1" dirty="0" smtClean="0"/>
              <a:t>asset indicator, </a:t>
            </a:r>
            <a:r>
              <a:rPr lang="en-US" sz="1100" b="1" dirty="0"/>
              <a:t>monitored </a:t>
            </a:r>
            <a:r>
              <a:rPr lang="en-US" sz="1100" b="1" dirty="0" smtClean="0"/>
              <a:t>segment</a:t>
            </a:r>
            <a:endParaRPr lang="en-US" sz="1100" b="1" dirty="0"/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Conditional</a:t>
            </a:r>
            <a:r>
              <a:rPr lang="en-US" sz="1100" b="1" dirty="0"/>
              <a:t>: engineering unit (for CBM layers), update interval (for </a:t>
            </a:r>
            <a:r>
              <a:rPr lang="en-US" sz="1100" b="1" dirty="0" smtClean="0"/>
              <a:t>DA)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Conditional (for CBM layers): alarm info (e.g. alarm type, min, max, typical, effective data, etc.)</a:t>
            </a:r>
            <a:endParaRPr lang="en-US" sz="1100" b="1" dirty="0"/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Optional</a:t>
            </a:r>
            <a:r>
              <a:rPr lang="en-US" sz="1100" b="1" dirty="0"/>
              <a:t>: data source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0739" y="3020210"/>
            <a:ext cx="2286000" cy="35329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56940" y="3008068"/>
            <a:ext cx="220979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r>
              <a:rPr lang="en-US" sz="1600" b="1" dirty="0"/>
              <a:t>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New </a:t>
            </a:r>
            <a:r>
              <a:rPr lang="en-US" sz="1100" b="1" dirty="0"/>
              <a:t>or updated prototype </a:t>
            </a:r>
            <a:r>
              <a:rPr lang="en-US" sz="1100" b="1" dirty="0" smtClean="0"/>
              <a:t>measurement locations </a:t>
            </a:r>
            <a:r>
              <a:rPr lang="en-US" sz="1100" b="1" dirty="0"/>
              <a:t>exist in </a:t>
            </a:r>
            <a:r>
              <a:rPr lang="en-US" sz="1100" b="1" dirty="0" smtClean="0"/>
              <a:t>the meas_location </a:t>
            </a:r>
            <a:r>
              <a:rPr lang="en-US" sz="1100" b="1" dirty="0" smtClean="0"/>
              <a:t>table </a:t>
            </a:r>
            <a:r>
              <a:rPr lang="en-US" sz="1100" b="1" dirty="0"/>
              <a:t>for the </a:t>
            </a:r>
            <a:r>
              <a:rPr lang="en-US" sz="1100" b="1" dirty="0" smtClean="0"/>
              <a:t>model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New or updated </a:t>
            </a:r>
            <a:r>
              <a:rPr lang="en-US" sz="1100" b="1" dirty="0" smtClean="0"/>
              <a:t> alarm  entries exist  for each measurement </a:t>
            </a:r>
            <a:r>
              <a:rPr lang="en-US" sz="1100" b="1" dirty="0"/>
              <a:t>locations </a:t>
            </a:r>
            <a:r>
              <a:rPr lang="en-US" sz="1100" b="1" dirty="0" smtClean="0"/>
              <a:t> of CBM layer in </a:t>
            </a:r>
            <a:r>
              <a:rPr lang="en-US" sz="1100" b="1" dirty="0" smtClean="0"/>
              <a:t>the num_alarm_reg </a:t>
            </a:r>
            <a:r>
              <a:rPr lang="en-US" sz="1100" b="1" dirty="0" smtClean="0"/>
              <a:t>table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The </a:t>
            </a:r>
            <a:r>
              <a:rPr lang="en-US" sz="1100" b="1" dirty="0"/>
              <a:t>cloned measurement </a:t>
            </a:r>
            <a:r>
              <a:rPr lang="en-US" sz="1100" b="1" dirty="0" smtClean="0"/>
              <a:t>locations for </a:t>
            </a:r>
            <a:r>
              <a:rPr lang="en-US" sz="1100" b="1" dirty="0"/>
              <a:t>all existing ascendant models are in sync with the measurement </a:t>
            </a:r>
            <a:r>
              <a:rPr lang="en-US" sz="1100" b="1" dirty="0" smtClean="0"/>
              <a:t>locations of the model</a:t>
            </a:r>
            <a:endParaRPr lang="en-US" sz="11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The instance measurement locations for all existing assets of the model are in sync with the measurement locations </a:t>
            </a:r>
            <a:r>
              <a:rPr lang="en-US" sz="1100" b="1" dirty="0" smtClean="0"/>
              <a:t>of the model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794" y="4188723"/>
            <a:ext cx="1708795" cy="110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05389" y="4224495"/>
            <a:ext cx="1491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Prototype Measurement </a:t>
            </a:r>
            <a:r>
              <a:rPr lang="en-US" sz="1400" b="1" dirty="0" smtClean="0"/>
              <a:t>Configuration Process</a:t>
            </a:r>
            <a:endParaRPr lang="en-US" sz="1400" b="1" dirty="0"/>
          </a:p>
        </p:txBody>
      </p:sp>
      <p:sp>
        <p:nvSpPr>
          <p:cNvPr id="11" name="Right Arrow 10"/>
          <p:cNvSpPr/>
          <p:nvPr/>
        </p:nvSpPr>
        <p:spPr>
          <a:xfrm>
            <a:off x="3241228" y="4596275"/>
            <a:ext cx="641995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619360" y="4572637"/>
            <a:ext cx="653405" cy="22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8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52400"/>
            <a:ext cx="6477000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Asset Registration Criteria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838200"/>
            <a:ext cx="7924800" cy="5638800"/>
          </a:xfrm>
          <a:solidFill>
            <a:schemeClr val="bg1"/>
          </a:solidFill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Asset </a:t>
            </a:r>
            <a:r>
              <a:rPr lang="en-US" sz="2400" dirty="0"/>
              <a:t>– I</a:t>
            </a:r>
            <a:r>
              <a:rPr lang="en-US" sz="2400" dirty="0" smtClean="0"/>
              <a:t>dentified </a:t>
            </a:r>
            <a:r>
              <a:rPr lang="en-US" sz="2400" dirty="0"/>
              <a:t>by NIIN and </a:t>
            </a:r>
            <a:r>
              <a:rPr lang="en-US" sz="2400" dirty="0" smtClean="0">
                <a:solidFill>
                  <a:srgbClr val="C00000"/>
                </a:solidFill>
              </a:rPr>
              <a:t>asset ID: SN/VIN/Other </a:t>
            </a:r>
            <a:r>
              <a:rPr lang="en-US" sz="2400" dirty="0">
                <a:solidFill>
                  <a:srgbClr val="C00000"/>
                </a:solidFill>
              </a:rPr>
              <a:t>IDs</a:t>
            </a:r>
            <a:r>
              <a:rPr lang="en-US" sz="2400" dirty="0" smtClean="0">
                <a:solidFill>
                  <a:srgbClr val="C00000"/>
                </a:solidFill>
              </a:rPr>
              <a:t>(?):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 smtClean="0"/>
              <a:t>Platforms</a:t>
            </a:r>
            <a:r>
              <a:rPr lang="en-US" sz="2000" dirty="0" smtClean="0"/>
              <a:t>: Determined by MACOM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Valuable </a:t>
            </a:r>
            <a:r>
              <a:rPr lang="en-US" sz="2000" b="1" dirty="0" smtClean="0">
                <a:solidFill>
                  <a:srgbClr val="00B050"/>
                </a:solidFill>
              </a:rPr>
              <a:t>RUs</a:t>
            </a:r>
            <a:r>
              <a:rPr lang="en-US" sz="2000" b="1" dirty="0" smtClean="0">
                <a:solidFill>
                  <a:srgbClr val="00B050"/>
                </a:solidFill>
              </a:rPr>
              <a:t>:</a:t>
            </a: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600" b="1" dirty="0">
                <a:solidFill>
                  <a:srgbClr val="00B050"/>
                </a:solidFill>
              </a:rPr>
              <a:t>Stock and </a:t>
            </a:r>
            <a:r>
              <a:rPr lang="en-US" sz="1600" b="1" dirty="0" smtClean="0">
                <a:solidFill>
                  <a:srgbClr val="00B050"/>
                </a:solidFill>
              </a:rPr>
              <a:t>replaceable </a:t>
            </a:r>
            <a:r>
              <a:rPr lang="en-US" sz="1600" b="1" dirty="0">
                <a:solidFill>
                  <a:srgbClr val="00B050"/>
                </a:solidFill>
              </a:rPr>
              <a:t>item: </a:t>
            </a:r>
            <a:r>
              <a:rPr lang="en-US" sz="1600" dirty="0">
                <a:solidFill>
                  <a:srgbClr val="00B050"/>
                </a:solidFill>
              </a:rPr>
              <a:t>SMR source code is: PA, PB, PC, PG or </a:t>
            </a:r>
            <a:r>
              <a:rPr lang="en-US" sz="1600" dirty="0" smtClean="0">
                <a:solidFill>
                  <a:srgbClr val="00B050"/>
                </a:solidFill>
              </a:rPr>
              <a:t>PH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600" b="1" dirty="0" smtClean="0">
                <a:solidFill>
                  <a:srgbClr val="00B050"/>
                </a:solidFill>
              </a:rPr>
              <a:t>Asset itself </a:t>
            </a:r>
            <a:r>
              <a:rPr lang="en-US" sz="1600" b="1" dirty="0" smtClean="0">
                <a:solidFill>
                  <a:srgbClr val="00B050"/>
                </a:solidFill>
              </a:rPr>
              <a:t>or a subcomponent </a:t>
            </a:r>
            <a:r>
              <a:rPr lang="en-US" sz="1600" b="1" dirty="0" smtClean="0">
                <a:solidFill>
                  <a:srgbClr val="00B050"/>
                </a:solidFill>
              </a:rPr>
              <a:t>associated </a:t>
            </a:r>
            <a:r>
              <a:rPr lang="en-US" sz="1600" b="1" dirty="0" smtClean="0">
                <a:solidFill>
                  <a:srgbClr val="00B050"/>
                </a:solidFill>
              </a:rPr>
              <a:t>with a measurement location</a:t>
            </a:r>
            <a:r>
              <a:rPr lang="en-US" sz="1600" b="1" dirty="0" smtClean="0"/>
              <a:t> </a:t>
            </a: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600" b="1" dirty="0" smtClean="0">
                <a:solidFill>
                  <a:srgbClr val="C00000"/>
                </a:solidFill>
              </a:rPr>
              <a:t>Other </a:t>
            </a:r>
            <a:r>
              <a:rPr lang="en-US" sz="1600" b="1" dirty="0">
                <a:solidFill>
                  <a:srgbClr val="C00000"/>
                </a:solidFill>
              </a:rPr>
              <a:t>criteria</a:t>
            </a:r>
            <a:r>
              <a:rPr lang="en-US" sz="1600" b="1" dirty="0" smtClean="0">
                <a:solidFill>
                  <a:srgbClr val="C00000"/>
                </a:solidFill>
              </a:rPr>
              <a:t>?</a:t>
            </a:r>
          </a:p>
          <a:p>
            <a:pPr marL="1714500" lvl="3" indent="-342900" algn="l">
              <a:buFont typeface="Wingdings" pitchFamily="2" charset="2"/>
              <a:buChar char="§"/>
            </a:pPr>
            <a:r>
              <a:rPr lang="en-US" sz="1400" b="1" dirty="0" smtClean="0">
                <a:solidFill>
                  <a:srgbClr val="C00000"/>
                </a:solidFill>
              </a:rPr>
              <a:t>Repairable and reusable items that can be installed/reinstalled on one or multiple platforms of different </a:t>
            </a:r>
            <a:r>
              <a:rPr lang="en-US" sz="1400" b="1" dirty="0" smtClean="0">
                <a:solidFill>
                  <a:srgbClr val="C00000"/>
                </a:solidFill>
              </a:rPr>
              <a:t>models: </a:t>
            </a:r>
            <a:r>
              <a:rPr lang="en-US" sz="1600" dirty="0" smtClean="0">
                <a:solidFill>
                  <a:srgbClr val="C00000"/>
                </a:solidFill>
              </a:rPr>
              <a:t>SMR </a:t>
            </a:r>
            <a:r>
              <a:rPr lang="en-US" sz="1600" dirty="0" smtClean="0">
                <a:solidFill>
                  <a:srgbClr val="C00000"/>
                </a:solidFill>
              </a:rPr>
              <a:t>recoverability </a:t>
            </a:r>
            <a:r>
              <a:rPr lang="en-US" sz="1600" dirty="0">
                <a:solidFill>
                  <a:srgbClr val="C00000"/>
                </a:solidFill>
              </a:rPr>
              <a:t>code </a:t>
            </a:r>
            <a:r>
              <a:rPr lang="en-US" sz="1600" dirty="0" smtClean="0">
                <a:solidFill>
                  <a:srgbClr val="C00000"/>
                </a:solidFill>
              </a:rPr>
              <a:t>is </a:t>
            </a:r>
            <a:r>
              <a:rPr lang="en-US" sz="1600" dirty="0">
                <a:solidFill>
                  <a:srgbClr val="C00000"/>
                </a:solidFill>
              </a:rPr>
              <a:t>neither A nor </a:t>
            </a:r>
            <a:r>
              <a:rPr lang="en-US" sz="1600" dirty="0" smtClean="0">
                <a:solidFill>
                  <a:srgbClr val="C00000"/>
                </a:solidFill>
              </a:rPr>
              <a:t>Z</a:t>
            </a:r>
          </a:p>
          <a:p>
            <a:pPr marL="1714500" lvl="3" indent="-342900" algn="l">
              <a:buFont typeface="Wingdings" pitchFamily="2" charset="2"/>
              <a:buChar char="§"/>
            </a:pPr>
            <a:r>
              <a:rPr lang="en-US" sz="1400" b="1" dirty="0" smtClean="0">
                <a:solidFill>
                  <a:srgbClr val="C00000"/>
                </a:solidFill>
              </a:rPr>
              <a:t>Serialized – has a unique identifier: SN/VIN/?</a:t>
            </a:r>
          </a:p>
          <a:p>
            <a:pPr marL="1714500" lvl="3" indent="-342900" algn="l">
              <a:buFont typeface="Wingdings" pitchFamily="2" charset="2"/>
              <a:buChar char="§"/>
            </a:pPr>
            <a:r>
              <a:rPr lang="en-US" sz="1400" b="1" dirty="0" smtClean="0">
                <a:solidFill>
                  <a:srgbClr val="C00000"/>
                </a:solidFill>
              </a:rPr>
              <a:t>Others</a:t>
            </a:r>
            <a:r>
              <a:rPr lang="en-US" sz="1400" b="1" dirty="0" smtClean="0">
                <a:solidFill>
                  <a:srgbClr val="C00000"/>
                </a:solidFill>
              </a:rPr>
              <a:t>(?)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Other serialized items:</a:t>
            </a: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800" b="1" dirty="0" smtClean="0">
                <a:solidFill>
                  <a:srgbClr val="00B050"/>
                </a:solidFill>
              </a:rPr>
              <a:t>Sensors</a:t>
            </a: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800" b="1" dirty="0" smtClean="0">
                <a:solidFill>
                  <a:srgbClr val="C00000"/>
                </a:solidFill>
              </a:rPr>
              <a:t>Others</a:t>
            </a:r>
            <a:r>
              <a:rPr lang="en-US" sz="1800" b="1" dirty="0" smtClean="0">
                <a:solidFill>
                  <a:srgbClr val="C00000"/>
                </a:solidFill>
              </a:rPr>
              <a:t>(?)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Asset Instance Component Tree </a:t>
            </a:r>
            <a:r>
              <a:rPr lang="en-US" sz="2400" dirty="0" smtClean="0"/>
              <a:t>– cloned from its model prototype tree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Site 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>
                <a:solidFill>
                  <a:srgbClr val="00B050"/>
                </a:solidFill>
              </a:rPr>
              <a:t>Each </a:t>
            </a:r>
            <a:r>
              <a:rPr lang="en-US" sz="2400" dirty="0" smtClean="0">
                <a:solidFill>
                  <a:srgbClr val="00B050"/>
                </a:solidFill>
              </a:rPr>
              <a:t>asset </a:t>
            </a:r>
            <a:r>
              <a:rPr lang="en-US" sz="2400" dirty="0">
                <a:solidFill>
                  <a:srgbClr val="00B050"/>
                </a:solidFill>
              </a:rPr>
              <a:t>has </a:t>
            </a:r>
            <a:r>
              <a:rPr lang="en-US" sz="2400" dirty="0" smtClean="0">
                <a:solidFill>
                  <a:srgbClr val="00B050"/>
                </a:solidFill>
              </a:rPr>
              <a:t>a site </a:t>
            </a:r>
            <a:r>
              <a:rPr lang="en-US" sz="2400" dirty="0">
                <a:solidFill>
                  <a:srgbClr val="00B050"/>
                </a:solidFill>
              </a:rPr>
              <a:t>for </a:t>
            </a:r>
            <a:r>
              <a:rPr lang="en-US" sz="2400" dirty="0" smtClean="0">
                <a:solidFill>
                  <a:srgbClr val="00B050"/>
                </a:solidFill>
              </a:rPr>
              <a:t>its instance components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543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Rounded Rectangle 456"/>
          <p:cNvSpPr/>
          <p:nvPr/>
        </p:nvSpPr>
        <p:spPr>
          <a:xfrm>
            <a:off x="7294151" y="4998758"/>
            <a:ext cx="1140337" cy="9056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5" name="Rounded Rectangle 454"/>
          <p:cNvSpPr/>
          <p:nvPr/>
        </p:nvSpPr>
        <p:spPr>
          <a:xfrm>
            <a:off x="7294587" y="3600519"/>
            <a:ext cx="1140337" cy="8542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4" name="Rounded Rectangle 453"/>
          <p:cNvSpPr/>
          <p:nvPr/>
        </p:nvSpPr>
        <p:spPr>
          <a:xfrm>
            <a:off x="7039536" y="874099"/>
            <a:ext cx="1380858" cy="11046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3" name="Rounded Rectangle 452"/>
          <p:cNvSpPr/>
          <p:nvPr/>
        </p:nvSpPr>
        <p:spPr>
          <a:xfrm>
            <a:off x="4915810" y="4974667"/>
            <a:ext cx="2174173" cy="1236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ounded Rectangle 451"/>
          <p:cNvSpPr/>
          <p:nvPr/>
        </p:nvSpPr>
        <p:spPr>
          <a:xfrm>
            <a:off x="4883819" y="3576735"/>
            <a:ext cx="2174173" cy="1236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ounded Rectangle 450"/>
          <p:cNvSpPr/>
          <p:nvPr/>
        </p:nvSpPr>
        <p:spPr>
          <a:xfrm>
            <a:off x="4805512" y="886960"/>
            <a:ext cx="2020813" cy="16177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ounded Rectangle 449"/>
          <p:cNvSpPr/>
          <p:nvPr/>
        </p:nvSpPr>
        <p:spPr>
          <a:xfrm>
            <a:off x="48411" y="3740496"/>
            <a:ext cx="4520474" cy="26437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7" name="Rounded Rectangle 1216"/>
          <p:cNvSpPr/>
          <p:nvPr/>
        </p:nvSpPr>
        <p:spPr>
          <a:xfrm>
            <a:off x="63848" y="842323"/>
            <a:ext cx="4520474" cy="25307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44" y="228600"/>
            <a:ext cx="8199156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Hypothetical Assets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58466" y="842323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44258" y="1378192"/>
            <a:ext cx="761816" cy="304800"/>
          </a:xfrm>
          <a:prstGeom prst="ellipse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M1:A1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20002" y="1785943"/>
            <a:ext cx="794134" cy="304800"/>
          </a:xfrm>
          <a:prstGeom prst="ellipse">
            <a:avLst/>
          </a:prstGeom>
          <a:solidFill>
            <a:srgbClr val="FFC00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56546" y="1804304"/>
            <a:ext cx="794134" cy="304800"/>
          </a:xfrm>
          <a:prstGeom prst="ellipse">
            <a:avLst/>
          </a:prstGeom>
          <a:solidFill>
            <a:srgbClr val="FFC00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>
            <a:off x="2225166" y="1147123"/>
            <a:ext cx="0" cy="231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7" idx="0"/>
          </p:cNvCxnSpPr>
          <p:nvPr/>
        </p:nvCxnSpPr>
        <p:spPr>
          <a:xfrm flipH="1">
            <a:off x="1353613" y="1638355"/>
            <a:ext cx="602210" cy="165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0"/>
          </p:cNvCxnSpPr>
          <p:nvPr/>
        </p:nvCxnSpPr>
        <p:spPr>
          <a:xfrm>
            <a:off x="2494509" y="1638355"/>
            <a:ext cx="722560" cy="147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387319" y="886960"/>
            <a:ext cx="577466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91891" y="1399239"/>
            <a:ext cx="794134" cy="304800"/>
          </a:xfrm>
          <a:prstGeom prst="ellipse">
            <a:avLst/>
          </a:prstGeom>
          <a:solidFill>
            <a:srgbClr val="FFC000">
              <a:alpha val="46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M2:R3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5" idx="3"/>
            <a:endCxn id="18" idx="0"/>
          </p:cNvCxnSpPr>
          <p:nvPr/>
        </p:nvCxnSpPr>
        <p:spPr>
          <a:xfrm flipH="1">
            <a:off x="5221985" y="1147123"/>
            <a:ext cx="249902" cy="255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5"/>
            <a:endCxn id="17" idx="0"/>
          </p:cNvCxnSpPr>
          <p:nvPr/>
        </p:nvCxnSpPr>
        <p:spPr>
          <a:xfrm>
            <a:off x="5880217" y="1147123"/>
            <a:ext cx="308741" cy="25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235228" y="886960"/>
            <a:ext cx="577466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310165" y="2338861"/>
            <a:ext cx="913298" cy="30480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18463" y="2352346"/>
            <a:ext cx="921124" cy="304800"/>
          </a:xfrm>
          <a:prstGeom prst="ellipse">
            <a:avLst/>
          </a:prstGeom>
          <a:solidFill>
            <a:srgbClr val="E3B099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7" idx="3"/>
            <a:endCxn id="55" idx="0"/>
          </p:cNvCxnSpPr>
          <p:nvPr/>
        </p:nvCxnSpPr>
        <p:spPr>
          <a:xfrm flipH="1">
            <a:off x="779025" y="2064467"/>
            <a:ext cx="293819" cy="2878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4" idx="0"/>
          </p:cNvCxnSpPr>
          <p:nvPr/>
        </p:nvCxnSpPr>
        <p:spPr>
          <a:xfrm>
            <a:off x="1481703" y="2109104"/>
            <a:ext cx="285111" cy="2297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66463" y="2314137"/>
            <a:ext cx="914400" cy="30480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299663" y="2317238"/>
            <a:ext cx="937843" cy="304800"/>
          </a:xfrm>
          <a:prstGeom prst="ellipse">
            <a:avLst/>
          </a:prstGeom>
          <a:solidFill>
            <a:srgbClr val="E3B099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endCxn id="63" idx="0"/>
          </p:cNvCxnSpPr>
          <p:nvPr/>
        </p:nvCxnSpPr>
        <p:spPr>
          <a:xfrm flipH="1">
            <a:off x="2768585" y="2109104"/>
            <a:ext cx="355295" cy="20813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2" idx="0"/>
          </p:cNvCxnSpPr>
          <p:nvPr/>
        </p:nvCxnSpPr>
        <p:spPr>
          <a:xfrm>
            <a:off x="3366463" y="2090743"/>
            <a:ext cx="457200" cy="2233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918456" y="3768288"/>
            <a:ext cx="533400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804248" y="4302218"/>
            <a:ext cx="761816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>
                  <a:shade val="67500"/>
                  <a:satMod val="115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1:A1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787887" y="4772145"/>
            <a:ext cx="794134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FFC000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924431" y="4790506"/>
            <a:ext cx="794134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FFC000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48" idx="4"/>
            <a:endCxn id="49" idx="0"/>
          </p:cNvCxnSpPr>
          <p:nvPr/>
        </p:nvCxnSpPr>
        <p:spPr>
          <a:xfrm>
            <a:off x="2185156" y="4073088"/>
            <a:ext cx="0" cy="2291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3"/>
            <a:endCxn id="51" idx="0"/>
          </p:cNvCxnSpPr>
          <p:nvPr/>
        </p:nvCxnSpPr>
        <p:spPr>
          <a:xfrm flipH="1">
            <a:off x="1321498" y="4562381"/>
            <a:ext cx="594315" cy="2281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9" idx="5"/>
            <a:endCxn id="50" idx="0"/>
          </p:cNvCxnSpPr>
          <p:nvPr/>
        </p:nvCxnSpPr>
        <p:spPr>
          <a:xfrm>
            <a:off x="2454499" y="4562381"/>
            <a:ext cx="730455" cy="2097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473461" y="3576735"/>
            <a:ext cx="577466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881791" y="4072973"/>
            <a:ext cx="794134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FFC000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A2:R3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892785" y="4076709"/>
            <a:ext cx="838200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BA6D5E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2:P1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59" idx="3"/>
            <a:endCxn id="61" idx="0"/>
          </p:cNvCxnSpPr>
          <p:nvPr/>
        </p:nvCxnSpPr>
        <p:spPr>
          <a:xfrm flipH="1">
            <a:off x="5311885" y="3836898"/>
            <a:ext cx="246144" cy="2398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9" idx="5"/>
            <a:endCxn id="60" idx="0"/>
          </p:cNvCxnSpPr>
          <p:nvPr/>
        </p:nvCxnSpPr>
        <p:spPr>
          <a:xfrm>
            <a:off x="5966359" y="3836898"/>
            <a:ext cx="312499" cy="23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294587" y="3603151"/>
            <a:ext cx="577466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292382" y="5340524"/>
            <a:ext cx="913298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FFC000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A1:R1R3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00680" y="5354009"/>
            <a:ext cx="921124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BA6D5E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A1:R1P1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>
            <a:stCxn id="51" idx="3"/>
            <a:endCxn id="70" idx="0"/>
          </p:cNvCxnSpPr>
          <p:nvPr/>
        </p:nvCxnSpPr>
        <p:spPr>
          <a:xfrm flipH="1">
            <a:off x="761242" y="5050669"/>
            <a:ext cx="279487" cy="3033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69" idx="0"/>
          </p:cNvCxnSpPr>
          <p:nvPr/>
        </p:nvCxnSpPr>
        <p:spPr>
          <a:xfrm>
            <a:off x="1469381" y="5118065"/>
            <a:ext cx="279650" cy="22245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348680" y="5315800"/>
            <a:ext cx="914400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FFC000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A1:R2R3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2882771" y="5076945"/>
            <a:ext cx="203842" cy="287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73" idx="0"/>
          </p:cNvCxnSpPr>
          <p:nvPr/>
        </p:nvCxnSpPr>
        <p:spPr>
          <a:xfrm>
            <a:off x="3348680" y="5076945"/>
            <a:ext cx="457200" cy="2388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322" y="3451695"/>
            <a:ext cx="9144000" cy="0"/>
          </a:xfrm>
          <a:prstGeom prst="line">
            <a:avLst/>
          </a:prstGeom>
          <a:ln w="19050" cmpd="dbl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20394" y="341848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416578" y="309123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492771" y="4984362"/>
            <a:ext cx="577466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6" name="Oval 85"/>
          <p:cNvSpPr/>
          <p:nvPr/>
        </p:nvSpPr>
        <p:spPr>
          <a:xfrm>
            <a:off x="5939898" y="5489080"/>
            <a:ext cx="794134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FFC000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A4:R3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4950892" y="5492816"/>
            <a:ext cx="838200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BA6D5E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A4:P1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85" idx="3"/>
            <a:endCxn id="87" idx="0"/>
          </p:cNvCxnSpPr>
          <p:nvPr/>
        </p:nvCxnSpPr>
        <p:spPr>
          <a:xfrm flipH="1">
            <a:off x="5369992" y="5244525"/>
            <a:ext cx="207347" cy="24829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5" idx="5"/>
            <a:endCxn id="86" idx="0"/>
          </p:cNvCxnSpPr>
          <p:nvPr/>
        </p:nvCxnSpPr>
        <p:spPr>
          <a:xfrm>
            <a:off x="5985669" y="5244525"/>
            <a:ext cx="351296" cy="2445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313897" y="5010778"/>
            <a:ext cx="577466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28001" y="5333151"/>
            <a:ext cx="937843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BA6D5E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A1:R2P1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Curved Connector 120"/>
          <p:cNvCxnSpPr/>
          <p:nvPr/>
        </p:nvCxnSpPr>
        <p:spPr>
          <a:xfrm flipV="1">
            <a:off x="6726778" y="6617015"/>
            <a:ext cx="668688" cy="122892"/>
          </a:xfrm>
          <a:prstGeom prst="curved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349528" y="6468542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Inheritance (clone) relationship</a:t>
            </a:r>
            <a:endParaRPr lang="en-US" sz="1200" dirty="0"/>
          </a:p>
        </p:txBody>
      </p:sp>
      <p:cxnSp>
        <p:nvCxnSpPr>
          <p:cNvPr id="1144" name="Curved Connector 1143"/>
          <p:cNvCxnSpPr>
            <a:stCxn id="451" idx="2"/>
          </p:cNvCxnSpPr>
          <p:nvPr/>
        </p:nvCxnSpPr>
        <p:spPr>
          <a:xfrm rot="16200000" flipH="1">
            <a:off x="5502268" y="2818396"/>
            <a:ext cx="1098408" cy="471107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454" idx="2"/>
          </p:cNvCxnSpPr>
          <p:nvPr/>
        </p:nvCxnSpPr>
        <p:spPr>
          <a:xfrm rot="16200000" flipH="1">
            <a:off x="7046029" y="2662652"/>
            <a:ext cx="1621804" cy="253933"/>
          </a:xfrm>
          <a:prstGeom prst="curved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32"/>
          <p:cNvCxnSpPr>
            <a:stCxn id="454" idx="2"/>
            <a:endCxn id="457" idx="1"/>
          </p:cNvCxnSpPr>
          <p:nvPr/>
        </p:nvCxnSpPr>
        <p:spPr>
          <a:xfrm rot="5400000">
            <a:off x="5775627" y="3497241"/>
            <a:ext cx="3472862" cy="435814"/>
          </a:xfrm>
          <a:prstGeom prst="curvedConnector4">
            <a:avLst>
              <a:gd name="adj1" fmla="val 38276"/>
              <a:gd name="adj2" fmla="val 132937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stCxn id="451" idx="2"/>
            <a:endCxn id="453" idx="1"/>
          </p:cNvCxnSpPr>
          <p:nvPr/>
        </p:nvCxnSpPr>
        <p:spPr>
          <a:xfrm rot="5400000">
            <a:off x="3821688" y="3598869"/>
            <a:ext cx="3088354" cy="900109"/>
          </a:xfrm>
          <a:prstGeom prst="curvedConnector4">
            <a:avLst>
              <a:gd name="adj1" fmla="val 18643"/>
              <a:gd name="adj2" fmla="val 125397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322" idx="0"/>
          </p:cNvCxnSpPr>
          <p:nvPr/>
        </p:nvCxnSpPr>
        <p:spPr>
          <a:xfrm flipV="1">
            <a:off x="7566722" y="3898072"/>
            <a:ext cx="6900" cy="31938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>
            <a:stCxn id="323" idx="0"/>
            <a:endCxn id="68" idx="5"/>
          </p:cNvCxnSpPr>
          <p:nvPr/>
        </p:nvCxnSpPr>
        <p:spPr>
          <a:xfrm flipH="1" flipV="1">
            <a:off x="7787485" y="3863314"/>
            <a:ext cx="392825" cy="27228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7312107" y="4217458"/>
            <a:ext cx="509229" cy="228600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3:A1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7925695" y="4135600"/>
            <a:ext cx="509229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3:F1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6" name="Straight Arrow Connector 325"/>
          <p:cNvCxnSpPr>
            <a:stCxn id="328" idx="0"/>
          </p:cNvCxnSpPr>
          <p:nvPr/>
        </p:nvCxnSpPr>
        <p:spPr>
          <a:xfrm flipV="1">
            <a:off x="7551262" y="5324501"/>
            <a:ext cx="6900" cy="31938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>
            <a:stCxn id="329" idx="0"/>
          </p:cNvCxnSpPr>
          <p:nvPr/>
        </p:nvCxnSpPr>
        <p:spPr>
          <a:xfrm flipH="1" flipV="1">
            <a:off x="7665170" y="5292693"/>
            <a:ext cx="514704" cy="27228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7296647" y="5643887"/>
            <a:ext cx="509229" cy="228600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dirty="0" smtClean="0">
                <a:solidFill>
                  <a:schemeClr val="tx1"/>
                </a:solidFill>
              </a:rPr>
              <a:t>:A1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7925259" y="5564979"/>
            <a:ext cx="509229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dirty="0" smtClean="0">
                <a:solidFill>
                  <a:schemeClr val="tx1"/>
                </a:solidFill>
              </a:rPr>
              <a:t>:F1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0" name="Straight Arrow Connector 329"/>
          <p:cNvCxnSpPr>
            <a:stCxn id="332" idx="0"/>
            <a:endCxn id="87" idx="4"/>
          </p:cNvCxnSpPr>
          <p:nvPr/>
        </p:nvCxnSpPr>
        <p:spPr>
          <a:xfrm flipV="1">
            <a:off x="5211858" y="5797616"/>
            <a:ext cx="158134" cy="18220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333" idx="0"/>
            <a:endCxn id="86" idx="3"/>
          </p:cNvCxnSpPr>
          <p:nvPr/>
        </p:nvCxnSpPr>
        <p:spPr>
          <a:xfrm flipV="1">
            <a:off x="5949599" y="5749243"/>
            <a:ext cx="106597" cy="241702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/>
          <p:cNvSpPr/>
          <p:nvPr/>
        </p:nvSpPr>
        <p:spPr>
          <a:xfrm>
            <a:off x="4957243" y="5979822"/>
            <a:ext cx="509229" cy="228600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A4:A2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5694984" y="5990945"/>
            <a:ext cx="509229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A4:F2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4" name="Straight Arrow Connector 333"/>
          <p:cNvCxnSpPr>
            <a:stCxn id="335" idx="0"/>
            <a:endCxn id="86" idx="5"/>
          </p:cNvCxnSpPr>
          <p:nvPr/>
        </p:nvCxnSpPr>
        <p:spPr>
          <a:xfrm flipH="1" flipV="1">
            <a:off x="6617734" y="5749243"/>
            <a:ext cx="165764" cy="21099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6466230" y="5960239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A4:F1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6" name="Straight Arrow Connector 335"/>
          <p:cNvCxnSpPr>
            <a:stCxn id="338" idx="0"/>
          </p:cNvCxnSpPr>
          <p:nvPr/>
        </p:nvCxnSpPr>
        <p:spPr>
          <a:xfrm flipV="1">
            <a:off x="5147400" y="4363669"/>
            <a:ext cx="158134" cy="18220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39" idx="0"/>
          </p:cNvCxnSpPr>
          <p:nvPr/>
        </p:nvCxnSpPr>
        <p:spPr>
          <a:xfrm flipV="1">
            <a:off x="5953939" y="4323560"/>
            <a:ext cx="106597" cy="241702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tangle 337"/>
          <p:cNvSpPr/>
          <p:nvPr/>
        </p:nvSpPr>
        <p:spPr>
          <a:xfrm>
            <a:off x="4892785" y="4545875"/>
            <a:ext cx="509229" cy="228600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A2:A2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5699324" y="4565262"/>
            <a:ext cx="509229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A2:F2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40" name="Straight Arrow Connector 339"/>
          <p:cNvCxnSpPr>
            <a:stCxn id="341" idx="0"/>
            <a:endCxn id="60" idx="5"/>
          </p:cNvCxnSpPr>
          <p:nvPr/>
        </p:nvCxnSpPr>
        <p:spPr>
          <a:xfrm flipH="1" flipV="1">
            <a:off x="6559627" y="4333136"/>
            <a:ext cx="181098" cy="18976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6423457" y="4522896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A2:F1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2" name="Straight Arrow Connector 351"/>
          <p:cNvCxnSpPr>
            <a:stCxn id="353" idx="0"/>
          </p:cNvCxnSpPr>
          <p:nvPr/>
        </p:nvCxnSpPr>
        <p:spPr>
          <a:xfrm flipV="1">
            <a:off x="339366" y="5650221"/>
            <a:ext cx="254614" cy="1807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84751" y="5830971"/>
            <a:ext cx="509229" cy="228600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1:A3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Straight Arrow Connector 353"/>
          <p:cNvCxnSpPr>
            <a:stCxn id="355" idx="0"/>
          </p:cNvCxnSpPr>
          <p:nvPr/>
        </p:nvCxnSpPr>
        <p:spPr>
          <a:xfrm flipH="1" flipV="1">
            <a:off x="3970256" y="5603760"/>
            <a:ext cx="281362" cy="182984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/>
          <p:cNvSpPr/>
          <p:nvPr/>
        </p:nvSpPr>
        <p:spPr>
          <a:xfrm>
            <a:off x="3934350" y="5786744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A1:R2F1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6" name="Straight Arrow Connector 355"/>
          <p:cNvCxnSpPr>
            <a:stCxn id="357" idx="0"/>
            <a:endCxn id="69" idx="5"/>
          </p:cNvCxnSpPr>
          <p:nvPr/>
        </p:nvCxnSpPr>
        <p:spPr>
          <a:xfrm flipH="1" flipV="1">
            <a:off x="2071931" y="5600687"/>
            <a:ext cx="265558" cy="206714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2020221" y="5807401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A1:R1F1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8" name="Straight Arrow Connector 357"/>
          <p:cNvCxnSpPr>
            <a:stCxn id="359" idx="0"/>
          </p:cNvCxnSpPr>
          <p:nvPr/>
        </p:nvCxnSpPr>
        <p:spPr>
          <a:xfrm flipV="1">
            <a:off x="3458038" y="5620601"/>
            <a:ext cx="277517" cy="18680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3140770" y="5807401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A1:R2F2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0" name="Straight Arrow Connector 359"/>
          <p:cNvCxnSpPr>
            <a:stCxn id="361" idx="0"/>
          </p:cNvCxnSpPr>
          <p:nvPr/>
        </p:nvCxnSpPr>
        <p:spPr>
          <a:xfrm flipV="1">
            <a:off x="1401297" y="5637952"/>
            <a:ext cx="207909" cy="16175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1084029" y="5799708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A1:R1F2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2" name="Straight Arrow Connector 361"/>
          <p:cNvCxnSpPr>
            <a:stCxn id="363" idx="0"/>
          </p:cNvCxnSpPr>
          <p:nvPr/>
        </p:nvCxnSpPr>
        <p:spPr>
          <a:xfrm flipV="1">
            <a:off x="318463" y="2657146"/>
            <a:ext cx="287839" cy="21963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63848" y="2876778"/>
            <a:ext cx="509229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M1:A3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4" name="Straight Arrow Connector 363"/>
          <p:cNvCxnSpPr>
            <a:stCxn id="365" idx="0"/>
          </p:cNvCxnSpPr>
          <p:nvPr/>
        </p:nvCxnSpPr>
        <p:spPr>
          <a:xfrm flipH="1" flipV="1">
            <a:off x="3982579" y="2622039"/>
            <a:ext cx="248136" cy="210512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3913447" y="2832551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6" name="Straight Arrow Connector 365"/>
          <p:cNvCxnSpPr>
            <a:stCxn id="367" idx="0"/>
          </p:cNvCxnSpPr>
          <p:nvPr/>
        </p:nvCxnSpPr>
        <p:spPr>
          <a:xfrm flipH="1" flipV="1">
            <a:off x="1958466" y="2643662"/>
            <a:ext cx="358120" cy="20954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1999318" y="2853208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8" name="Straight Arrow Connector 367"/>
          <p:cNvCxnSpPr>
            <a:stCxn id="369" idx="0"/>
          </p:cNvCxnSpPr>
          <p:nvPr/>
        </p:nvCxnSpPr>
        <p:spPr>
          <a:xfrm flipV="1">
            <a:off x="3437135" y="2618936"/>
            <a:ext cx="277517" cy="234272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/>
          <p:cNvSpPr/>
          <p:nvPr/>
        </p:nvSpPr>
        <p:spPr>
          <a:xfrm>
            <a:off x="3119867" y="2853208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M1:R2F2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0" name="Straight Arrow Connector 369"/>
          <p:cNvCxnSpPr>
            <a:stCxn id="371" idx="0"/>
          </p:cNvCxnSpPr>
          <p:nvPr/>
        </p:nvCxnSpPr>
        <p:spPr>
          <a:xfrm flipV="1">
            <a:off x="1380394" y="2643661"/>
            <a:ext cx="241134" cy="201854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angle 370"/>
          <p:cNvSpPr/>
          <p:nvPr/>
        </p:nvSpPr>
        <p:spPr>
          <a:xfrm>
            <a:off x="1063126" y="2845515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M1:R1F2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2" name="Straight Arrow Connector 371"/>
          <p:cNvCxnSpPr>
            <a:stCxn id="376" idx="0"/>
            <a:endCxn id="18" idx="4"/>
          </p:cNvCxnSpPr>
          <p:nvPr/>
        </p:nvCxnSpPr>
        <p:spPr>
          <a:xfrm flipV="1">
            <a:off x="5060127" y="1707775"/>
            <a:ext cx="161858" cy="25981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78" idx="0"/>
          </p:cNvCxnSpPr>
          <p:nvPr/>
        </p:nvCxnSpPr>
        <p:spPr>
          <a:xfrm flipV="1">
            <a:off x="5797868" y="1704039"/>
            <a:ext cx="254614" cy="27467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>
            <a:stCxn id="377" idx="0"/>
            <a:endCxn id="28" idx="4"/>
          </p:cNvCxnSpPr>
          <p:nvPr/>
        </p:nvCxnSpPr>
        <p:spPr>
          <a:xfrm flipV="1">
            <a:off x="7294151" y="1191760"/>
            <a:ext cx="229810" cy="25502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/>
          <p:cNvCxnSpPr>
            <a:stCxn id="379" idx="0"/>
            <a:endCxn id="28" idx="5"/>
          </p:cNvCxnSpPr>
          <p:nvPr/>
        </p:nvCxnSpPr>
        <p:spPr>
          <a:xfrm flipH="1" flipV="1">
            <a:off x="7728126" y="1147123"/>
            <a:ext cx="301231" cy="25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4805512" y="1967594"/>
            <a:ext cx="509229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M2:A2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7039536" y="1446781"/>
            <a:ext cx="509229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M3:A1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5543253" y="1978717"/>
            <a:ext cx="509229" cy="228600"/>
          </a:xfrm>
          <a:prstGeom prst="rect">
            <a:avLst/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M2:F2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7774742" y="1400371"/>
            <a:ext cx="509229" cy="228600"/>
          </a:xfrm>
          <a:prstGeom prst="rect">
            <a:avLst/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M3:F1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0" name="Straight Arrow Connector 379"/>
          <p:cNvCxnSpPr>
            <a:stCxn id="381" idx="0"/>
          </p:cNvCxnSpPr>
          <p:nvPr/>
        </p:nvCxnSpPr>
        <p:spPr>
          <a:xfrm flipH="1" flipV="1">
            <a:off x="6334262" y="1659401"/>
            <a:ext cx="173173" cy="31931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6190167" y="1978717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M2:F1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Line Callout 1 381"/>
          <p:cNvSpPr/>
          <p:nvPr/>
        </p:nvSpPr>
        <p:spPr>
          <a:xfrm>
            <a:off x="8084087" y="1765145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56937"/>
            </a:avLst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Line Callout 1 382"/>
          <p:cNvSpPr/>
          <p:nvPr/>
        </p:nvSpPr>
        <p:spPr>
          <a:xfrm>
            <a:off x="7235228" y="1785943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383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4" name="Line Callout 1 383"/>
          <p:cNvSpPr/>
          <p:nvPr/>
        </p:nvSpPr>
        <p:spPr>
          <a:xfrm>
            <a:off x="4945827" y="2305255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383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5" name="Line Callout 1 384"/>
          <p:cNvSpPr/>
          <p:nvPr/>
        </p:nvSpPr>
        <p:spPr>
          <a:xfrm>
            <a:off x="5823882" y="2330082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56937"/>
            </a:avLst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6" name="Line Callout 1 385"/>
          <p:cNvSpPr/>
          <p:nvPr/>
        </p:nvSpPr>
        <p:spPr>
          <a:xfrm>
            <a:off x="377702" y="3216296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383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802885" y="1402975"/>
            <a:ext cx="838200" cy="304800"/>
          </a:xfrm>
          <a:prstGeom prst="ellipse">
            <a:avLst/>
          </a:prstGeom>
          <a:solidFill>
            <a:srgbClr val="E3B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29" name="Curved Connector 1228"/>
          <p:cNvCxnSpPr/>
          <p:nvPr/>
        </p:nvCxnSpPr>
        <p:spPr>
          <a:xfrm rot="5400000">
            <a:off x="2569921" y="3537582"/>
            <a:ext cx="416633" cy="19305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Line Callout 1 502"/>
          <p:cNvSpPr/>
          <p:nvPr/>
        </p:nvSpPr>
        <p:spPr>
          <a:xfrm>
            <a:off x="4132490" y="3186412"/>
            <a:ext cx="196447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61505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4" name="Line Callout 1 503"/>
          <p:cNvSpPr/>
          <p:nvPr/>
        </p:nvSpPr>
        <p:spPr>
          <a:xfrm>
            <a:off x="3471898" y="3193603"/>
            <a:ext cx="196447" cy="156740"/>
          </a:xfrm>
          <a:prstGeom prst="borderCallout1">
            <a:avLst>
              <a:gd name="adj1" fmla="val 18750"/>
              <a:gd name="adj2" fmla="val -8333"/>
              <a:gd name="adj3" fmla="val -70656"/>
              <a:gd name="adj4" fmla="val -56092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5" name="Line Callout 1 504"/>
          <p:cNvSpPr/>
          <p:nvPr/>
        </p:nvSpPr>
        <p:spPr>
          <a:xfrm>
            <a:off x="2309665" y="3186118"/>
            <a:ext cx="196447" cy="156740"/>
          </a:xfrm>
          <a:prstGeom prst="borderCallout1">
            <a:avLst>
              <a:gd name="adj1" fmla="val 18750"/>
              <a:gd name="adj2" fmla="val -8333"/>
              <a:gd name="adj3" fmla="val -63871"/>
              <a:gd name="adj4" fmla="val -66917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6" name="Line Callout 1 505"/>
          <p:cNvSpPr/>
          <p:nvPr/>
        </p:nvSpPr>
        <p:spPr>
          <a:xfrm>
            <a:off x="1389668" y="3182176"/>
            <a:ext cx="196447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56092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2" name="TextBox 521"/>
          <p:cNvSpPr txBox="1"/>
          <p:nvPr/>
        </p:nvSpPr>
        <p:spPr>
          <a:xfrm>
            <a:off x="2020221" y="6396335"/>
            <a:ext cx="446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Note: 1.Alarm entries are not cloned for instance measurement locations.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2. Each asset has an instance (as-built) segment tree</a:t>
            </a:r>
            <a:r>
              <a:rPr lang="en-US" sz="1200" dirty="0" smtClean="0">
                <a:solidFill>
                  <a:srgbClr val="C00000"/>
                </a:solidFill>
              </a:rPr>
              <a:t>.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53" name="Line Callout 1 552"/>
          <p:cNvSpPr/>
          <p:nvPr/>
        </p:nvSpPr>
        <p:spPr>
          <a:xfrm>
            <a:off x="6480755" y="2338861"/>
            <a:ext cx="196447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61505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0" name="TextBox 519"/>
          <p:cNvSpPr txBox="1"/>
          <p:nvPr/>
        </p:nvSpPr>
        <p:spPr>
          <a:xfrm>
            <a:off x="228600" y="3729135"/>
            <a:ext cx="586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A1</a:t>
            </a:r>
            <a:endParaRPr lang="en-US" sz="1200" dirty="0"/>
          </a:p>
        </p:txBody>
      </p:sp>
      <p:sp>
        <p:nvSpPr>
          <p:cNvPr id="555" name="TextBox 554"/>
          <p:cNvSpPr txBox="1"/>
          <p:nvPr/>
        </p:nvSpPr>
        <p:spPr>
          <a:xfrm>
            <a:off x="310160" y="829140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M1</a:t>
            </a:r>
            <a:endParaRPr lang="en-US" sz="1200" dirty="0"/>
          </a:p>
        </p:txBody>
      </p:sp>
      <p:sp>
        <p:nvSpPr>
          <p:cNvPr id="556" name="TextBox 555"/>
          <p:cNvSpPr txBox="1"/>
          <p:nvPr/>
        </p:nvSpPr>
        <p:spPr>
          <a:xfrm>
            <a:off x="6381725" y="3555173"/>
            <a:ext cx="586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A2</a:t>
            </a:r>
            <a:endParaRPr lang="en-US" sz="1200" dirty="0"/>
          </a:p>
        </p:txBody>
      </p:sp>
      <p:sp>
        <p:nvSpPr>
          <p:cNvPr id="557" name="TextBox 556"/>
          <p:cNvSpPr txBox="1"/>
          <p:nvPr/>
        </p:nvSpPr>
        <p:spPr>
          <a:xfrm>
            <a:off x="6144970" y="846781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M2</a:t>
            </a:r>
            <a:endParaRPr lang="en-US" sz="1200" dirty="0"/>
          </a:p>
        </p:txBody>
      </p:sp>
      <p:sp>
        <p:nvSpPr>
          <p:cNvPr id="558" name="TextBox 557"/>
          <p:cNvSpPr txBox="1"/>
          <p:nvPr/>
        </p:nvSpPr>
        <p:spPr>
          <a:xfrm>
            <a:off x="7826492" y="829141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M3</a:t>
            </a:r>
            <a:endParaRPr lang="en-US" sz="1200" dirty="0"/>
          </a:p>
        </p:txBody>
      </p:sp>
      <p:sp>
        <p:nvSpPr>
          <p:cNvPr id="561" name="TextBox 560"/>
          <p:cNvSpPr txBox="1"/>
          <p:nvPr/>
        </p:nvSpPr>
        <p:spPr>
          <a:xfrm>
            <a:off x="7890779" y="3556766"/>
            <a:ext cx="586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A3</a:t>
            </a:r>
            <a:endParaRPr lang="en-US" sz="1200" dirty="0"/>
          </a:p>
        </p:txBody>
      </p:sp>
      <p:sp>
        <p:nvSpPr>
          <p:cNvPr id="562" name="TextBox 561"/>
          <p:cNvSpPr txBox="1"/>
          <p:nvPr/>
        </p:nvSpPr>
        <p:spPr>
          <a:xfrm>
            <a:off x="6423457" y="4925340"/>
            <a:ext cx="586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A4</a:t>
            </a:r>
            <a:endParaRPr lang="en-US" sz="1200" dirty="0"/>
          </a:p>
        </p:txBody>
      </p:sp>
      <p:sp>
        <p:nvSpPr>
          <p:cNvPr id="563" name="TextBox 562"/>
          <p:cNvSpPr txBox="1"/>
          <p:nvPr/>
        </p:nvSpPr>
        <p:spPr>
          <a:xfrm>
            <a:off x="7886619" y="4943695"/>
            <a:ext cx="586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A5</a:t>
            </a:r>
            <a:endParaRPr lang="en-US" sz="1200" dirty="0"/>
          </a:p>
        </p:txBody>
      </p:sp>
      <p:cxnSp>
        <p:nvCxnSpPr>
          <p:cNvPr id="139" name="Straight Arrow Connector 138"/>
          <p:cNvCxnSpPr>
            <a:stCxn id="140" idx="3"/>
          </p:cNvCxnSpPr>
          <p:nvPr/>
        </p:nvCxnSpPr>
        <p:spPr>
          <a:xfrm>
            <a:off x="1655911" y="1267280"/>
            <a:ext cx="284905" cy="17021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146682" y="1152980"/>
            <a:ext cx="509229" cy="228600"/>
          </a:xfrm>
          <a:prstGeom prst="rect">
            <a:avLst/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Line Callout 1 140"/>
          <p:cNvSpPr/>
          <p:nvPr/>
        </p:nvSpPr>
        <p:spPr>
          <a:xfrm>
            <a:off x="1393774" y="1506815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56937"/>
            </a:avLst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6" name="Straight Arrow Connector 145"/>
          <p:cNvCxnSpPr>
            <a:stCxn id="147" idx="3"/>
          </p:cNvCxnSpPr>
          <p:nvPr/>
        </p:nvCxnSpPr>
        <p:spPr>
          <a:xfrm>
            <a:off x="1624258" y="4174314"/>
            <a:ext cx="284905" cy="17021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15029" y="4060014"/>
            <a:ext cx="509229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1:R3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Line Callout 1 147"/>
          <p:cNvSpPr/>
          <p:nvPr/>
        </p:nvSpPr>
        <p:spPr>
          <a:xfrm>
            <a:off x="1362121" y="4413849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56937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6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8610600" cy="536575"/>
          </a:xfrm>
          <a:noFill/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Assets in Registry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693" y="1066800"/>
            <a:ext cx="8286307" cy="51816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Each asset </a:t>
            </a:r>
            <a:r>
              <a:rPr lang="en-US" sz="2000" b="1" dirty="0"/>
              <a:t>has </a:t>
            </a:r>
            <a:r>
              <a:rPr lang="en-US" sz="2000" b="1" dirty="0" smtClean="0"/>
              <a:t>an instance site </a:t>
            </a:r>
            <a:r>
              <a:rPr lang="en-US" sz="2000" b="1" dirty="0"/>
              <a:t>in site table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b="1" dirty="0">
                <a:solidFill>
                  <a:srgbClr val="00B050"/>
                </a:solidFill>
              </a:rPr>
              <a:t>If </a:t>
            </a:r>
            <a:r>
              <a:rPr lang="en-US" sz="1800" b="1" dirty="0" smtClean="0">
                <a:solidFill>
                  <a:srgbClr val="00B050"/>
                </a:solidFill>
              </a:rPr>
              <a:t>an asset doesn’t </a:t>
            </a:r>
            <a:r>
              <a:rPr lang="en-US" sz="1800" b="1" dirty="0">
                <a:solidFill>
                  <a:srgbClr val="00B050"/>
                </a:solidFill>
              </a:rPr>
              <a:t>have a NIIN, but has </a:t>
            </a:r>
            <a:r>
              <a:rPr lang="en-US" sz="1800" b="1" dirty="0" smtClean="0">
                <a:solidFill>
                  <a:srgbClr val="00B050"/>
                </a:solidFill>
              </a:rPr>
              <a:t>CAGE/PartNo, </a:t>
            </a:r>
            <a:r>
              <a:rPr lang="en-US" sz="1800" b="1" dirty="0" smtClean="0">
                <a:solidFill>
                  <a:srgbClr val="00B050"/>
                </a:solidFill>
              </a:rPr>
              <a:t>search site table for a surrogate NIIN; if not found, a </a:t>
            </a:r>
            <a:r>
              <a:rPr lang="en-US" sz="1800" b="1" dirty="0">
                <a:solidFill>
                  <a:srgbClr val="00B050"/>
                </a:solidFill>
              </a:rPr>
              <a:t>unique surrogate NIIN will be assigned to the model (start at 1000000000 and increase by 1)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b="1" dirty="0"/>
              <a:t>Site code = </a:t>
            </a:r>
            <a:r>
              <a:rPr lang="en-US" sz="1800" b="1" dirty="0" smtClean="0"/>
              <a:t>MA</a:t>
            </a:r>
            <a:r>
              <a:rPr lang="en-US" sz="1800" b="1" dirty="0" smtClean="0"/>
              <a:t>COM </a:t>
            </a:r>
            <a:r>
              <a:rPr lang="en-US" sz="1800" b="1" dirty="0" smtClean="0"/>
              <a:t>asset </a:t>
            </a:r>
            <a:r>
              <a:rPr lang="en-US" sz="1800" b="1" dirty="0" smtClean="0"/>
              <a:t>site + 1 for the first asset site; increase by 1 for next added asset site</a:t>
            </a:r>
            <a:endParaRPr lang="en-US" sz="1800" b="1" dirty="0" smtClean="0"/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b="1" dirty="0" smtClean="0"/>
              <a:t>Site </a:t>
            </a:r>
            <a:r>
              <a:rPr lang="en-US" sz="1800" b="1" dirty="0"/>
              <a:t>id = </a:t>
            </a:r>
            <a:r>
              <a:rPr lang="en-US" sz="1800" b="1" dirty="0" smtClean="0"/>
              <a:t>NIIN</a:t>
            </a:r>
            <a:endParaRPr lang="en-US" sz="1800" b="1" dirty="0"/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b="1" dirty="0"/>
              <a:t>Site type = asset type of NIIN in asset_type table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endParaRPr lang="en-US" sz="1800" b="1" dirty="0">
              <a:solidFill>
                <a:srgbClr val="C00000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b="1" dirty="0"/>
              <a:t>User tag identification = </a:t>
            </a:r>
            <a:r>
              <a:rPr lang="en-US" sz="1800" b="1" dirty="0" smtClean="0">
                <a:solidFill>
                  <a:schemeClr val="accent6"/>
                </a:solidFill>
              </a:rPr>
              <a:t>Asset ID (SN/VIN/?)</a:t>
            </a:r>
            <a:r>
              <a:rPr lang="en-US" sz="1800" b="1" dirty="0" smtClean="0"/>
              <a:t>, NIIN (real or surrogate)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Each asset has an entry in asset table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b="1" dirty="0" smtClean="0"/>
              <a:t>Asset site = </a:t>
            </a:r>
            <a:r>
              <a:rPr lang="en-US" sz="1600" b="1" dirty="0"/>
              <a:t>MACOM asset site </a:t>
            </a:r>
            <a:endParaRPr lang="en-US" sz="1600" b="1" dirty="0" smtClean="0"/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b="1" dirty="0" smtClean="0"/>
              <a:t>Asset </a:t>
            </a:r>
            <a:r>
              <a:rPr lang="en-US" sz="1600" b="1" dirty="0" smtClean="0"/>
              <a:t>Id = 0  for the first asset; maxID+1 for next added assets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b="1" dirty="0"/>
              <a:t>Asset type = asset type of NIIN in asset_type </a:t>
            </a:r>
            <a:r>
              <a:rPr lang="en-US" sz="1600" b="1" dirty="0" smtClean="0"/>
              <a:t>table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b="1" dirty="0" smtClean="0"/>
              <a:t>User tag identification = NIIN (real or surrogate) and asset ID </a:t>
            </a:r>
            <a:r>
              <a:rPr lang="en-US" sz="1600" b="1" dirty="0"/>
              <a:t>(SN/VIN</a:t>
            </a:r>
            <a:r>
              <a:rPr lang="en-US" sz="1600" b="1" dirty="0" smtClean="0"/>
              <a:t>/?)</a:t>
            </a:r>
            <a:endParaRPr lang="en-US" sz="1600" b="1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Each asset may be associated with an entry in asset_chr_data table to store other keys and additional info (</a:t>
            </a:r>
            <a:r>
              <a:rPr lang="en-US" sz="1600" b="1" dirty="0" smtClean="0"/>
              <a:t>e.g. CAGE/PartNo, Bumper Number, etc</a:t>
            </a:r>
            <a:r>
              <a:rPr lang="en-US" sz="1800" b="1" dirty="0" smtClean="0"/>
              <a:t>.</a:t>
            </a:r>
            <a:r>
              <a:rPr lang="en-US" sz="2000" b="1" dirty="0" smtClean="0"/>
              <a:t>)</a:t>
            </a:r>
          </a:p>
          <a:p>
            <a:pPr algn="l"/>
            <a:endParaRPr lang="en-US" sz="2400" b="1" dirty="0" smtClean="0"/>
          </a:p>
          <a:p>
            <a:pPr algn="l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3932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257" y="381000"/>
            <a:ext cx="8610600" cy="536575"/>
          </a:xfrm>
          <a:noFill/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Asset Component Tree in Registry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57" y="1219200"/>
            <a:ext cx="8001000" cy="49530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Each asset that has a model entry in the registry has an instance component </a:t>
            </a:r>
            <a:r>
              <a:rPr lang="en-US" sz="2400" b="1" dirty="0"/>
              <a:t>tree represented by the following MIMOSA tables: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/>
              <a:t>segment </a:t>
            </a:r>
            <a:r>
              <a:rPr lang="en-US" sz="2000" b="1" dirty="0" smtClean="0"/>
              <a:t>table, each </a:t>
            </a:r>
            <a:r>
              <a:rPr lang="en-US" sz="2000" b="1" dirty="0" smtClean="0"/>
              <a:t>component </a:t>
            </a:r>
            <a:r>
              <a:rPr lang="en-US" sz="2000" b="1" dirty="0" smtClean="0"/>
              <a:t>has:</a:t>
            </a:r>
            <a:endParaRPr lang="en-US" sz="2000" b="1" dirty="0"/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en-US" sz="1600" b="1" dirty="0"/>
              <a:t>Segment site = </a:t>
            </a:r>
            <a:r>
              <a:rPr lang="en-US" sz="1600" b="1" dirty="0" smtClean="0"/>
              <a:t>Asset instance </a:t>
            </a:r>
            <a:r>
              <a:rPr lang="en-US" sz="1600" b="1" dirty="0"/>
              <a:t>site</a:t>
            </a: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en-US" sz="1600" b="1" dirty="0">
                <a:solidFill>
                  <a:srgbClr val="00B050"/>
                </a:solidFill>
              </a:rPr>
              <a:t>Segment Id = Same </a:t>
            </a:r>
            <a:r>
              <a:rPr lang="en-US" sz="1600" b="1" dirty="0" smtClean="0">
                <a:solidFill>
                  <a:srgbClr val="00B050"/>
                </a:solidFill>
              </a:rPr>
              <a:t>Id </a:t>
            </a:r>
            <a:r>
              <a:rPr lang="en-US" sz="1600" b="1" dirty="0">
                <a:solidFill>
                  <a:srgbClr val="00B050"/>
                </a:solidFill>
              </a:rPr>
              <a:t>as the prototype segment from which it was cloned</a:t>
            </a:r>
            <a:endParaRPr lang="fi-FI" sz="1600" b="1" dirty="0">
              <a:solidFill>
                <a:srgbClr val="00B050"/>
              </a:solidFill>
            </a:endParaRP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fi-FI" sz="1600" b="1" dirty="0">
                <a:solidFill>
                  <a:srgbClr val="00B050"/>
                </a:solidFill>
              </a:rPr>
              <a:t>Segment type = </a:t>
            </a:r>
            <a:r>
              <a:rPr lang="fi-FI" sz="1600" b="1" dirty="0" smtClean="0">
                <a:solidFill>
                  <a:srgbClr val="00B050"/>
                </a:solidFill>
              </a:rPr>
              <a:t>Same type as the prototype segment from which it was cloned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en-US" sz="1600" b="1" dirty="0" smtClean="0"/>
              <a:t>User Tag Identification = Top segment: Asset ID, NIIN (real or surrogate) ; subsegments: </a:t>
            </a:r>
            <a:r>
              <a:rPr lang="fi-FI" sz="1600" b="1" dirty="0" smtClean="0"/>
              <a:t>same </a:t>
            </a:r>
            <a:r>
              <a:rPr lang="fi-FI" sz="1600" b="1" dirty="0"/>
              <a:t>type as the prototype segment from which it was </a:t>
            </a:r>
            <a:r>
              <a:rPr lang="fi-FI" sz="1600" b="1" dirty="0" smtClean="0"/>
              <a:t>cloned</a:t>
            </a: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en-US" sz="1600" b="1" dirty="0">
                <a:solidFill>
                  <a:srgbClr val="00B050"/>
                </a:solidFill>
              </a:rPr>
              <a:t>Each segment may be associated with an entry in segment_chr_data table to store other keys and additional info (e.g. CAGE/PartNo</a:t>
            </a:r>
            <a:r>
              <a:rPr lang="en-US" sz="1600" b="1" dirty="0" smtClean="0">
                <a:solidFill>
                  <a:srgbClr val="00B050"/>
                </a:solidFill>
              </a:rPr>
              <a:t>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 smtClean="0"/>
              <a:t>sg_network_connect </a:t>
            </a:r>
            <a:r>
              <a:rPr lang="en-US" sz="2000" b="1" dirty="0"/>
              <a:t>table: each parent-child component relationship has an entry using the ‘Component Structure Network’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segment_child table: each inheritance (clone) relationship has an entry</a:t>
            </a:r>
          </a:p>
          <a:p>
            <a:pPr algn="l"/>
            <a:endParaRPr lang="en-US" sz="2400" b="1" dirty="0" smtClean="0"/>
          </a:p>
          <a:p>
            <a:pPr algn="l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4006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81000"/>
            <a:ext cx="6477000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Objectives and </a:t>
            </a:r>
            <a:r>
              <a:rPr lang="it-IT" sz="3600" dirty="0" smtClean="0">
                <a:cs typeface="Arial" pitchFamily="34" charset="0"/>
              </a:rPr>
              <a:t>Assumptions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43000"/>
            <a:ext cx="7772400" cy="48006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Objectives</a:t>
            </a:r>
            <a:endParaRPr lang="en-US" sz="2400" b="1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b="1" dirty="0" smtClean="0"/>
              <a:t>Leverage </a:t>
            </a:r>
            <a:r>
              <a:rPr lang="en-US" sz="2000" b="1" dirty="0"/>
              <a:t>previous </a:t>
            </a:r>
            <a:r>
              <a:rPr lang="en-US" sz="2000" b="1" dirty="0" smtClean="0"/>
              <a:t>registration work done by TACOM and LOGSA as much as possible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b="1" dirty="0" smtClean="0"/>
              <a:t>Resolve issues found during CECOM’s </a:t>
            </a:r>
            <a:r>
              <a:rPr lang="en-US" sz="2000" b="1" dirty="0" smtClean="0"/>
              <a:t>work</a:t>
            </a:r>
            <a:r>
              <a:rPr lang="en-US" sz="2000" b="1" dirty="0" smtClean="0"/>
              <a:t> </a:t>
            </a:r>
            <a:r>
              <a:rPr lang="en-US" sz="2000" b="1" dirty="0" smtClean="0"/>
              <a:t>on populating data to MIMOSA registry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b="1" dirty="0"/>
              <a:t>D</a:t>
            </a:r>
            <a:r>
              <a:rPr lang="en-US" sz="2000" b="1" dirty="0" smtClean="0"/>
              <a:t>efine </a:t>
            </a:r>
            <a:r>
              <a:rPr lang="en-US" sz="2000" b="1" dirty="0"/>
              <a:t>criteria used to determine </a:t>
            </a:r>
            <a:r>
              <a:rPr lang="en-US" sz="2000" b="1" dirty="0" smtClean="0"/>
              <a:t>which </a:t>
            </a:r>
            <a:r>
              <a:rPr lang="en-US" sz="2000" b="1" dirty="0"/>
              <a:t>objects </a:t>
            </a:r>
            <a:r>
              <a:rPr lang="en-US" sz="2000" b="1" dirty="0" smtClean="0"/>
              <a:t>to add </a:t>
            </a:r>
            <a:r>
              <a:rPr lang="en-US" sz="2000" b="1" dirty="0"/>
              <a:t>to the </a:t>
            </a:r>
            <a:r>
              <a:rPr lang="en-US" sz="2000" b="1" dirty="0" smtClean="0"/>
              <a:t>CBM+ </a:t>
            </a:r>
            <a:r>
              <a:rPr lang="en-US" sz="2000" b="1" dirty="0" smtClean="0"/>
              <a:t>registry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b="1" dirty="0"/>
              <a:t>D</a:t>
            </a:r>
            <a:r>
              <a:rPr lang="en-US" sz="2000" b="1" dirty="0" smtClean="0"/>
              <a:t>efine repeatable registration processes that can be applied to all CECOM scenarios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Assumptions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b="1" dirty="0" smtClean="0"/>
              <a:t>Focus </a:t>
            </a:r>
            <a:r>
              <a:rPr lang="en-US" sz="2000" b="1" dirty="0"/>
              <a:t>on the hard assets (e.g. platforms and equipment) of the </a:t>
            </a:r>
            <a:r>
              <a:rPr lang="en-US" sz="2000" b="1" dirty="0" smtClean="0"/>
              <a:t>Army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b="1" dirty="0" smtClean="0"/>
              <a:t>Focus </a:t>
            </a:r>
            <a:r>
              <a:rPr lang="en-US" sz="2000" b="1" dirty="0"/>
              <a:t>on adding/updating CBM </a:t>
            </a:r>
            <a:r>
              <a:rPr lang="en-US" sz="2000" b="1" dirty="0" smtClean="0"/>
              <a:t>objects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5488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04800"/>
            <a:ext cx="7772400" cy="536575"/>
          </a:xfrm>
          <a:noFill/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Asset Registration Process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8001000" cy="12192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Add/update </a:t>
            </a:r>
            <a:r>
              <a:rPr lang="en-US" sz="2000" b="1" dirty="0" smtClean="0"/>
              <a:t>an </a:t>
            </a:r>
            <a:r>
              <a:rPr lang="en-US" sz="2000" b="1" dirty="0" smtClean="0"/>
              <a:t>asset </a:t>
            </a:r>
            <a:endParaRPr lang="en-US" sz="2000" b="1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Synchronize </a:t>
            </a:r>
            <a:r>
              <a:rPr lang="en-US" sz="2000" b="1" dirty="0"/>
              <a:t>the instance segment tree and measurement </a:t>
            </a:r>
            <a:r>
              <a:rPr lang="en-US" sz="2000" b="1" dirty="0" smtClean="0"/>
              <a:t>configuration </a:t>
            </a:r>
            <a:r>
              <a:rPr lang="en-US" sz="2000" b="1" dirty="0"/>
              <a:t>of </a:t>
            </a:r>
            <a:r>
              <a:rPr lang="en-US" sz="2000" b="1" dirty="0" smtClean="0"/>
              <a:t>an asset </a:t>
            </a:r>
            <a:r>
              <a:rPr lang="en-US" sz="2000" b="1" dirty="0"/>
              <a:t>with its prototype segment tree and </a:t>
            </a:r>
            <a:r>
              <a:rPr lang="en-US" sz="2000" b="1" dirty="0" smtClean="0"/>
              <a:t>measurement configuration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68164" y="3606677"/>
            <a:ext cx="2438400" cy="16126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330" y="3627697"/>
            <a:ext cx="23842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</a:t>
            </a:r>
            <a:r>
              <a:rPr lang="en-US" sz="1100" b="1" dirty="0"/>
              <a:t>: </a:t>
            </a:r>
            <a:endParaRPr lang="en-US" sz="1100" b="1" dirty="0" smtClean="0"/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NIIN </a:t>
            </a:r>
            <a:r>
              <a:rPr lang="en-US" sz="1100" b="1" dirty="0"/>
              <a:t>or </a:t>
            </a:r>
            <a:r>
              <a:rPr lang="en-US" sz="1100" b="1" dirty="0" smtClean="0"/>
              <a:t>CAGE/PartNo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Asset ID: SN/VIN/Other IDs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MACOM</a:t>
            </a:r>
            <a:endParaRPr lang="en-US" sz="11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Conditional: Name  (for new asset)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Optional</a:t>
            </a:r>
            <a:r>
              <a:rPr lang="en-US" sz="1100" b="1" dirty="0"/>
              <a:t>: other info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0738" y="2732352"/>
            <a:ext cx="2406061" cy="35160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56940" y="2720211"/>
            <a:ext cx="23298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r>
              <a:rPr lang="en-US" sz="1600" b="1" dirty="0"/>
              <a:t>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A site for the </a:t>
            </a:r>
            <a:r>
              <a:rPr lang="en-US" sz="1100" b="1" dirty="0" smtClean="0"/>
              <a:t>asset  exists </a:t>
            </a:r>
            <a:r>
              <a:rPr lang="en-US" sz="1100" b="1" dirty="0"/>
              <a:t>in </a:t>
            </a:r>
            <a:r>
              <a:rPr lang="en-US" sz="1100" b="1" dirty="0" smtClean="0"/>
              <a:t>the site </a:t>
            </a:r>
            <a:r>
              <a:rPr lang="en-US" sz="1100" b="1" dirty="0"/>
              <a:t>table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A asset type for the </a:t>
            </a:r>
            <a:r>
              <a:rPr lang="en-US" sz="1100" b="1" dirty="0" smtClean="0"/>
              <a:t>asset </a:t>
            </a:r>
            <a:r>
              <a:rPr lang="en-US" sz="1100" b="1" dirty="0"/>
              <a:t>exists in </a:t>
            </a:r>
            <a:r>
              <a:rPr lang="en-US" sz="1100" b="1" dirty="0" smtClean="0"/>
              <a:t>the asset_type </a:t>
            </a:r>
            <a:r>
              <a:rPr lang="en-US" sz="1100" b="1" dirty="0"/>
              <a:t>table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New or updated asset exist  in </a:t>
            </a:r>
            <a:r>
              <a:rPr lang="en-US" sz="1100" b="1" dirty="0" smtClean="0"/>
              <a:t>the asset </a:t>
            </a:r>
            <a:r>
              <a:rPr lang="en-US" sz="1100" b="1" dirty="0"/>
              <a:t>table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New </a:t>
            </a:r>
            <a:r>
              <a:rPr lang="en-US" sz="1100" b="1" dirty="0"/>
              <a:t>or updated </a:t>
            </a:r>
            <a:r>
              <a:rPr lang="en-US" sz="1100" b="1" dirty="0" smtClean="0"/>
              <a:t>instance segments exist </a:t>
            </a:r>
            <a:r>
              <a:rPr lang="en-US" sz="1100" b="1" dirty="0"/>
              <a:t>in </a:t>
            </a:r>
            <a:r>
              <a:rPr lang="en-US" sz="1100" b="1" dirty="0" smtClean="0"/>
              <a:t>the segment </a:t>
            </a:r>
            <a:r>
              <a:rPr lang="en-US" sz="1100" b="1" dirty="0"/>
              <a:t>table for </a:t>
            </a:r>
            <a:r>
              <a:rPr lang="en-US" sz="1100" b="1" dirty="0" smtClean="0"/>
              <a:t>an asset  that has a model in the registry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Entries </a:t>
            </a:r>
            <a:r>
              <a:rPr lang="en-US" sz="1100" b="1" dirty="0"/>
              <a:t>in </a:t>
            </a:r>
            <a:r>
              <a:rPr lang="en-US" sz="1100" b="1" dirty="0" smtClean="0"/>
              <a:t>the se_network_connect </a:t>
            </a:r>
            <a:r>
              <a:rPr lang="en-US" sz="1100" b="1" dirty="0"/>
              <a:t>table exist to define the component relationships in the </a:t>
            </a:r>
            <a:r>
              <a:rPr lang="en-US" sz="1100" b="1" dirty="0" smtClean="0"/>
              <a:t>instance segments </a:t>
            </a:r>
            <a:endParaRPr lang="en-US" sz="11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Entries in </a:t>
            </a:r>
            <a:r>
              <a:rPr lang="en-US" sz="1100" b="1" dirty="0" smtClean="0"/>
              <a:t>the segment_child </a:t>
            </a:r>
            <a:r>
              <a:rPr lang="en-US" sz="1100" b="1" dirty="0"/>
              <a:t>table exist to define component inheritance relationships in the </a:t>
            </a:r>
            <a:r>
              <a:rPr lang="en-US" sz="1100" b="1" dirty="0" smtClean="0"/>
              <a:t>instance segments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794" y="4032388"/>
            <a:ext cx="1708795" cy="85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98194" y="4068159"/>
            <a:ext cx="1305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Asset Registration  Process</a:t>
            </a:r>
            <a:endParaRPr lang="en-US" sz="1400" b="1" dirty="0"/>
          </a:p>
        </p:txBody>
      </p:sp>
      <p:sp>
        <p:nvSpPr>
          <p:cNvPr id="11" name="Right Arrow 10"/>
          <p:cNvSpPr/>
          <p:nvPr/>
        </p:nvSpPr>
        <p:spPr>
          <a:xfrm>
            <a:off x="3241228" y="4328444"/>
            <a:ext cx="641995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619360" y="4304806"/>
            <a:ext cx="653405" cy="22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5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33400"/>
            <a:ext cx="7239000" cy="536575"/>
          </a:xfrm>
        </p:spPr>
        <p:txBody>
          <a:bodyPr/>
          <a:lstStyle/>
          <a:p>
            <a:r>
              <a:rPr lang="it-IT" sz="3600" dirty="0">
                <a:cs typeface="Arial" pitchFamily="34" charset="0"/>
              </a:rPr>
              <a:t>Replaceable Unit  </a:t>
            </a:r>
            <a:r>
              <a:rPr lang="it-IT" sz="3600" dirty="0" smtClean="0">
                <a:cs typeface="Arial" pitchFamily="34" charset="0"/>
              </a:rPr>
              <a:t>Installation Criteria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524000"/>
            <a:ext cx="7772400" cy="3048000"/>
          </a:xfrm>
          <a:solidFill>
            <a:schemeClr val="bg1"/>
          </a:solidFill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B050"/>
                </a:solidFill>
              </a:rPr>
              <a:t>Reusable Asset </a:t>
            </a:r>
            <a:r>
              <a:rPr lang="en-US" sz="2800" dirty="0">
                <a:solidFill>
                  <a:srgbClr val="00B050"/>
                </a:solidFill>
              </a:rPr>
              <a:t>– I</a:t>
            </a:r>
            <a:r>
              <a:rPr lang="en-US" sz="2800" dirty="0" smtClean="0">
                <a:solidFill>
                  <a:srgbClr val="00B050"/>
                </a:solidFill>
              </a:rPr>
              <a:t>dentified </a:t>
            </a:r>
            <a:r>
              <a:rPr lang="en-US" sz="2800" dirty="0">
                <a:solidFill>
                  <a:srgbClr val="00B050"/>
                </a:solidFill>
              </a:rPr>
              <a:t>by NIIN and </a:t>
            </a:r>
            <a:r>
              <a:rPr lang="en-US" sz="2800" dirty="0" smtClean="0">
                <a:solidFill>
                  <a:srgbClr val="C00000"/>
                </a:solidFill>
              </a:rPr>
              <a:t>asset ID: SN/VIN/Other </a:t>
            </a:r>
            <a:r>
              <a:rPr lang="en-US" sz="2800" dirty="0">
                <a:solidFill>
                  <a:srgbClr val="C00000"/>
                </a:solidFill>
              </a:rPr>
              <a:t>IDs</a:t>
            </a:r>
            <a:r>
              <a:rPr lang="en-US" sz="2800" dirty="0" smtClean="0">
                <a:solidFill>
                  <a:srgbClr val="C00000"/>
                </a:solidFill>
              </a:rPr>
              <a:t>(?):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Installed to a target component of the same model in a parent asset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An installed RU is associated with one or more components in its ascendant asset(s) 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20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Rounded Rectangle 456"/>
          <p:cNvSpPr/>
          <p:nvPr/>
        </p:nvSpPr>
        <p:spPr>
          <a:xfrm>
            <a:off x="7294151" y="4998758"/>
            <a:ext cx="1140337" cy="9056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5" name="Rounded Rectangle 454"/>
          <p:cNvSpPr/>
          <p:nvPr/>
        </p:nvSpPr>
        <p:spPr>
          <a:xfrm>
            <a:off x="7294587" y="3600519"/>
            <a:ext cx="1140337" cy="8542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4" name="Rounded Rectangle 453"/>
          <p:cNvSpPr/>
          <p:nvPr/>
        </p:nvSpPr>
        <p:spPr>
          <a:xfrm>
            <a:off x="7039536" y="874099"/>
            <a:ext cx="1377042" cy="11046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3" name="Rounded Rectangle 452"/>
          <p:cNvSpPr/>
          <p:nvPr/>
        </p:nvSpPr>
        <p:spPr>
          <a:xfrm>
            <a:off x="4915810" y="4974667"/>
            <a:ext cx="2174173" cy="1236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ounded Rectangle 451"/>
          <p:cNvSpPr/>
          <p:nvPr/>
        </p:nvSpPr>
        <p:spPr>
          <a:xfrm>
            <a:off x="4883819" y="3576735"/>
            <a:ext cx="2174173" cy="1236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ounded Rectangle 450"/>
          <p:cNvSpPr/>
          <p:nvPr/>
        </p:nvSpPr>
        <p:spPr>
          <a:xfrm>
            <a:off x="4820118" y="886960"/>
            <a:ext cx="2020813" cy="16177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ounded Rectangle 449"/>
          <p:cNvSpPr/>
          <p:nvPr/>
        </p:nvSpPr>
        <p:spPr>
          <a:xfrm>
            <a:off x="48411" y="3740496"/>
            <a:ext cx="4520474" cy="26437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7" name="Rounded Rectangle 1216"/>
          <p:cNvSpPr/>
          <p:nvPr/>
        </p:nvSpPr>
        <p:spPr>
          <a:xfrm>
            <a:off x="63848" y="842323"/>
            <a:ext cx="4520474" cy="25307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44" y="228600"/>
            <a:ext cx="8199156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Hypothetical </a:t>
            </a:r>
            <a:r>
              <a:rPr lang="it-IT" sz="3600" dirty="0" smtClean="0">
                <a:cs typeface="Arial" pitchFamily="34" charset="0"/>
              </a:rPr>
              <a:t>RU </a:t>
            </a:r>
            <a:r>
              <a:rPr lang="it-IT" sz="3600" dirty="0" smtClean="0">
                <a:cs typeface="Arial" pitchFamily="34" charset="0"/>
              </a:rPr>
              <a:t>Installation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58466" y="842323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44258" y="1378192"/>
            <a:ext cx="761816" cy="304800"/>
          </a:xfrm>
          <a:prstGeom prst="ellipse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M1:A1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20002" y="1785943"/>
            <a:ext cx="794134" cy="304800"/>
          </a:xfrm>
          <a:prstGeom prst="ellipse">
            <a:avLst/>
          </a:prstGeom>
          <a:solidFill>
            <a:srgbClr val="FFC00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56546" y="1804304"/>
            <a:ext cx="794134" cy="304800"/>
          </a:xfrm>
          <a:prstGeom prst="ellipse">
            <a:avLst/>
          </a:prstGeom>
          <a:solidFill>
            <a:srgbClr val="FFC00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>
            <a:off x="2225166" y="1147123"/>
            <a:ext cx="0" cy="231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7" idx="0"/>
          </p:cNvCxnSpPr>
          <p:nvPr/>
        </p:nvCxnSpPr>
        <p:spPr>
          <a:xfrm flipH="1">
            <a:off x="1353613" y="1638355"/>
            <a:ext cx="602210" cy="165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0"/>
          </p:cNvCxnSpPr>
          <p:nvPr/>
        </p:nvCxnSpPr>
        <p:spPr>
          <a:xfrm>
            <a:off x="2494509" y="1638355"/>
            <a:ext cx="722560" cy="147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01925" y="886960"/>
            <a:ext cx="577466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06497" y="1399239"/>
            <a:ext cx="794134" cy="304800"/>
          </a:xfrm>
          <a:prstGeom prst="ellipse">
            <a:avLst/>
          </a:prstGeom>
          <a:solidFill>
            <a:srgbClr val="FFC000">
              <a:alpha val="46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M2:R3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5" idx="3"/>
            <a:endCxn id="18" idx="0"/>
          </p:cNvCxnSpPr>
          <p:nvPr/>
        </p:nvCxnSpPr>
        <p:spPr>
          <a:xfrm flipH="1">
            <a:off x="5236591" y="1147123"/>
            <a:ext cx="249902" cy="255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5"/>
            <a:endCxn id="17" idx="0"/>
          </p:cNvCxnSpPr>
          <p:nvPr/>
        </p:nvCxnSpPr>
        <p:spPr>
          <a:xfrm>
            <a:off x="5894823" y="1147123"/>
            <a:ext cx="308741" cy="25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235228" y="886960"/>
            <a:ext cx="577466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310165" y="2338861"/>
            <a:ext cx="913298" cy="30480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18463" y="2352346"/>
            <a:ext cx="921124" cy="304800"/>
          </a:xfrm>
          <a:prstGeom prst="ellipse">
            <a:avLst/>
          </a:prstGeom>
          <a:solidFill>
            <a:srgbClr val="E3B099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7" idx="3"/>
            <a:endCxn id="55" idx="0"/>
          </p:cNvCxnSpPr>
          <p:nvPr/>
        </p:nvCxnSpPr>
        <p:spPr>
          <a:xfrm flipH="1">
            <a:off x="779025" y="2064467"/>
            <a:ext cx="293819" cy="2878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4" idx="0"/>
          </p:cNvCxnSpPr>
          <p:nvPr/>
        </p:nvCxnSpPr>
        <p:spPr>
          <a:xfrm>
            <a:off x="1481703" y="2109104"/>
            <a:ext cx="285111" cy="2297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66463" y="2314137"/>
            <a:ext cx="914400" cy="30480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299663" y="2317238"/>
            <a:ext cx="937843" cy="304800"/>
          </a:xfrm>
          <a:prstGeom prst="ellipse">
            <a:avLst/>
          </a:prstGeom>
          <a:solidFill>
            <a:srgbClr val="E3B099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endCxn id="63" idx="0"/>
          </p:cNvCxnSpPr>
          <p:nvPr/>
        </p:nvCxnSpPr>
        <p:spPr>
          <a:xfrm flipH="1">
            <a:off x="2768585" y="2109104"/>
            <a:ext cx="355295" cy="20813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2" idx="0"/>
          </p:cNvCxnSpPr>
          <p:nvPr/>
        </p:nvCxnSpPr>
        <p:spPr>
          <a:xfrm>
            <a:off x="3366463" y="2090743"/>
            <a:ext cx="457200" cy="2233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7689733" y="6515768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Installation relationship</a:t>
            </a:r>
            <a:endParaRPr lang="en-US" sz="1200" dirty="0"/>
          </a:p>
        </p:txBody>
      </p:sp>
      <p:sp>
        <p:nvSpPr>
          <p:cNvPr id="48" name="Oval 47"/>
          <p:cNvSpPr/>
          <p:nvPr/>
        </p:nvSpPr>
        <p:spPr>
          <a:xfrm>
            <a:off x="1918456" y="3768288"/>
            <a:ext cx="533400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804248" y="4302218"/>
            <a:ext cx="761816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>
                  <a:shade val="67500"/>
                  <a:satMod val="115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1:A1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787887" y="4772145"/>
            <a:ext cx="794134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FFC000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924431" y="4790506"/>
            <a:ext cx="794134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FFC000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48" idx="4"/>
            <a:endCxn id="49" idx="0"/>
          </p:cNvCxnSpPr>
          <p:nvPr/>
        </p:nvCxnSpPr>
        <p:spPr>
          <a:xfrm>
            <a:off x="2185156" y="4073088"/>
            <a:ext cx="0" cy="2291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3"/>
            <a:endCxn id="51" idx="0"/>
          </p:cNvCxnSpPr>
          <p:nvPr/>
        </p:nvCxnSpPr>
        <p:spPr>
          <a:xfrm flipH="1">
            <a:off x="1321498" y="4562381"/>
            <a:ext cx="594315" cy="2281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9" idx="5"/>
            <a:endCxn id="50" idx="0"/>
          </p:cNvCxnSpPr>
          <p:nvPr/>
        </p:nvCxnSpPr>
        <p:spPr>
          <a:xfrm>
            <a:off x="2454499" y="4562381"/>
            <a:ext cx="730455" cy="2097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473461" y="3576735"/>
            <a:ext cx="577466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881791" y="4072973"/>
            <a:ext cx="794134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FFC000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A2:R3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892785" y="4076709"/>
            <a:ext cx="838200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BA6D5E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2:P1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59" idx="3"/>
            <a:endCxn id="61" idx="0"/>
          </p:cNvCxnSpPr>
          <p:nvPr/>
        </p:nvCxnSpPr>
        <p:spPr>
          <a:xfrm flipH="1">
            <a:off x="5311885" y="3836898"/>
            <a:ext cx="246144" cy="2398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9" idx="5"/>
            <a:endCxn id="60" idx="0"/>
          </p:cNvCxnSpPr>
          <p:nvPr/>
        </p:nvCxnSpPr>
        <p:spPr>
          <a:xfrm>
            <a:off x="5966359" y="3836898"/>
            <a:ext cx="312499" cy="23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294587" y="3603151"/>
            <a:ext cx="577466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292382" y="5340524"/>
            <a:ext cx="913298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FFC000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A1:R1R3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00680" y="5354009"/>
            <a:ext cx="921124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BA6D5E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A1:R1P1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>
            <a:stCxn id="51" idx="3"/>
            <a:endCxn id="70" idx="0"/>
          </p:cNvCxnSpPr>
          <p:nvPr/>
        </p:nvCxnSpPr>
        <p:spPr>
          <a:xfrm flipH="1">
            <a:off x="761242" y="5050669"/>
            <a:ext cx="279487" cy="3033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69" idx="0"/>
          </p:cNvCxnSpPr>
          <p:nvPr/>
        </p:nvCxnSpPr>
        <p:spPr>
          <a:xfrm>
            <a:off x="1469381" y="5118065"/>
            <a:ext cx="279650" cy="22245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348680" y="5315800"/>
            <a:ext cx="914400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FFC000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A1:R2R3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2882771" y="5076945"/>
            <a:ext cx="203842" cy="287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73" idx="0"/>
          </p:cNvCxnSpPr>
          <p:nvPr/>
        </p:nvCxnSpPr>
        <p:spPr>
          <a:xfrm>
            <a:off x="3348680" y="5076945"/>
            <a:ext cx="457200" cy="2388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68" idx="2"/>
            <a:endCxn id="60" idx="7"/>
          </p:cNvCxnSpPr>
          <p:nvPr/>
        </p:nvCxnSpPr>
        <p:spPr>
          <a:xfrm rot="10800000" flipV="1">
            <a:off x="6559627" y="3755550"/>
            <a:ext cx="734960" cy="362059"/>
          </a:xfrm>
          <a:prstGeom prst="curvedConnector2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322" y="3451695"/>
            <a:ext cx="9144000" cy="0"/>
          </a:xfrm>
          <a:prstGeom prst="line">
            <a:avLst/>
          </a:prstGeom>
          <a:ln w="19050" cmpd="dbl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20394" y="341848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416578" y="309123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492771" y="4984362"/>
            <a:ext cx="577466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6" name="Oval 85"/>
          <p:cNvSpPr/>
          <p:nvPr/>
        </p:nvSpPr>
        <p:spPr>
          <a:xfrm>
            <a:off x="5939898" y="5489080"/>
            <a:ext cx="794134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FFC000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A4:R3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4950892" y="5492816"/>
            <a:ext cx="838200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BA6D5E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A4:P1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85" idx="3"/>
            <a:endCxn id="87" idx="0"/>
          </p:cNvCxnSpPr>
          <p:nvPr/>
        </p:nvCxnSpPr>
        <p:spPr>
          <a:xfrm flipH="1">
            <a:off x="5369992" y="5244525"/>
            <a:ext cx="207347" cy="24829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5" idx="5"/>
            <a:endCxn id="86" idx="0"/>
          </p:cNvCxnSpPr>
          <p:nvPr/>
        </p:nvCxnSpPr>
        <p:spPr>
          <a:xfrm>
            <a:off x="5985669" y="5244525"/>
            <a:ext cx="351296" cy="2445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313897" y="5010778"/>
            <a:ext cx="577466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A5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1" name="Curved Connector 90"/>
          <p:cNvCxnSpPr>
            <a:stCxn id="90" idx="2"/>
            <a:endCxn id="86" idx="7"/>
          </p:cNvCxnSpPr>
          <p:nvPr/>
        </p:nvCxnSpPr>
        <p:spPr>
          <a:xfrm rot="10800000" flipV="1">
            <a:off x="6617735" y="5163177"/>
            <a:ext cx="696163" cy="370539"/>
          </a:xfrm>
          <a:prstGeom prst="curvedConnector2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2328001" y="5333151"/>
            <a:ext cx="937843" cy="304800"/>
          </a:xfrm>
          <a:prstGeom prst="ellipse">
            <a:avLst/>
          </a:prstGeom>
          <a:gradFill>
            <a:gsLst>
              <a:gs pos="0">
                <a:schemeClr val="bg2"/>
              </a:gs>
              <a:gs pos="20000">
                <a:schemeClr val="accent1"/>
              </a:gs>
              <a:gs pos="100000">
                <a:srgbClr val="BA6D5E"/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A1:R2P1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7" name="Curved Connector 1136"/>
          <p:cNvCxnSpPr/>
          <p:nvPr/>
        </p:nvCxnSpPr>
        <p:spPr>
          <a:xfrm rot="10800000" flipV="1">
            <a:off x="7096908" y="6612311"/>
            <a:ext cx="583205" cy="138499"/>
          </a:xfrm>
          <a:prstGeom prst="curvedConnector3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/>
          <p:nvPr/>
        </p:nvCxnSpPr>
        <p:spPr>
          <a:xfrm flipV="1">
            <a:off x="7066983" y="6425787"/>
            <a:ext cx="668688" cy="122892"/>
          </a:xfrm>
          <a:prstGeom prst="curved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89733" y="6277314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Inheritance relationship</a:t>
            </a:r>
            <a:endParaRPr lang="en-US" sz="1200" dirty="0"/>
          </a:p>
        </p:txBody>
      </p:sp>
      <p:cxnSp>
        <p:nvCxnSpPr>
          <p:cNvPr id="1144" name="Curved Connector 1143"/>
          <p:cNvCxnSpPr>
            <a:stCxn id="451" idx="2"/>
          </p:cNvCxnSpPr>
          <p:nvPr/>
        </p:nvCxnSpPr>
        <p:spPr>
          <a:xfrm rot="16200000" flipH="1">
            <a:off x="5517851" y="2817420"/>
            <a:ext cx="1057746" cy="432398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454" idx="2"/>
          </p:cNvCxnSpPr>
          <p:nvPr/>
        </p:nvCxnSpPr>
        <p:spPr>
          <a:xfrm rot="16200000" flipH="1">
            <a:off x="7043067" y="2663707"/>
            <a:ext cx="1625821" cy="255840"/>
          </a:xfrm>
          <a:prstGeom prst="curved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/>
          <p:nvPr/>
        </p:nvCxnSpPr>
        <p:spPr>
          <a:xfrm rot="5400000">
            <a:off x="3796999" y="3591567"/>
            <a:ext cx="3088354" cy="914715"/>
          </a:xfrm>
          <a:prstGeom prst="curvedConnector4">
            <a:avLst>
              <a:gd name="adj1" fmla="val 21053"/>
              <a:gd name="adj2" fmla="val 12499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322" idx="0"/>
          </p:cNvCxnSpPr>
          <p:nvPr/>
        </p:nvCxnSpPr>
        <p:spPr>
          <a:xfrm flipV="1">
            <a:off x="7566722" y="3898072"/>
            <a:ext cx="6900" cy="31938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>
            <a:stCxn id="323" idx="0"/>
            <a:endCxn id="68" idx="5"/>
          </p:cNvCxnSpPr>
          <p:nvPr/>
        </p:nvCxnSpPr>
        <p:spPr>
          <a:xfrm flipH="1" flipV="1">
            <a:off x="7787485" y="3863314"/>
            <a:ext cx="392825" cy="27228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7312107" y="4217458"/>
            <a:ext cx="509229" cy="228600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3:A1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7925695" y="4135600"/>
            <a:ext cx="509229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3:F1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6" name="Straight Arrow Connector 325"/>
          <p:cNvCxnSpPr>
            <a:stCxn id="328" idx="0"/>
          </p:cNvCxnSpPr>
          <p:nvPr/>
        </p:nvCxnSpPr>
        <p:spPr>
          <a:xfrm flipV="1">
            <a:off x="7551262" y="5324501"/>
            <a:ext cx="6900" cy="31938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>
            <a:stCxn id="329" idx="0"/>
          </p:cNvCxnSpPr>
          <p:nvPr/>
        </p:nvCxnSpPr>
        <p:spPr>
          <a:xfrm flipH="1" flipV="1">
            <a:off x="7665170" y="5292693"/>
            <a:ext cx="514704" cy="27228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7296647" y="5643887"/>
            <a:ext cx="509229" cy="228600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dirty="0" smtClean="0">
                <a:solidFill>
                  <a:schemeClr val="tx1"/>
                </a:solidFill>
              </a:rPr>
              <a:t>:A1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7925259" y="5564979"/>
            <a:ext cx="509229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dirty="0" smtClean="0">
                <a:solidFill>
                  <a:schemeClr val="tx1"/>
                </a:solidFill>
              </a:rPr>
              <a:t>:F1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0" name="Straight Arrow Connector 329"/>
          <p:cNvCxnSpPr>
            <a:stCxn id="332" idx="0"/>
            <a:endCxn id="87" idx="4"/>
          </p:cNvCxnSpPr>
          <p:nvPr/>
        </p:nvCxnSpPr>
        <p:spPr>
          <a:xfrm flipV="1">
            <a:off x="5211858" y="5797616"/>
            <a:ext cx="158134" cy="18220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333" idx="0"/>
            <a:endCxn id="86" idx="3"/>
          </p:cNvCxnSpPr>
          <p:nvPr/>
        </p:nvCxnSpPr>
        <p:spPr>
          <a:xfrm flipV="1">
            <a:off x="5949599" y="5749243"/>
            <a:ext cx="106597" cy="241702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/>
          <p:cNvSpPr/>
          <p:nvPr/>
        </p:nvSpPr>
        <p:spPr>
          <a:xfrm>
            <a:off x="4957243" y="5979822"/>
            <a:ext cx="509229" cy="228600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A4:A2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5694984" y="5990945"/>
            <a:ext cx="509229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A4:F2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4" name="Straight Arrow Connector 333"/>
          <p:cNvCxnSpPr>
            <a:stCxn id="335" idx="0"/>
            <a:endCxn id="86" idx="5"/>
          </p:cNvCxnSpPr>
          <p:nvPr/>
        </p:nvCxnSpPr>
        <p:spPr>
          <a:xfrm flipH="1" flipV="1">
            <a:off x="6617734" y="5749243"/>
            <a:ext cx="165764" cy="21099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6466230" y="5960239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A4:F1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6" name="Straight Arrow Connector 335"/>
          <p:cNvCxnSpPr>
            <a:stCxn id="338" idx="0"/>
          </p:cNvCxnSpPr>
          <p:nvPr/>
        </p:nvCxnSpPr>
        <p:spPr>
          <a:xfrm flipV="1">
            <a:off x="5147400" y="4363669"/>
            <a:ext cx="158134" cy="18220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39" idx="0"/>
          </p:cNvCxnSpPr>
          <p:nvPr/>
        </p:nvCxnSpPr>
        <p:spPr>
          <a:xfrm flipV="1">
            <a:off x="5953939" y="4323560"/>
            <a:ext cx="106597" cy="241702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tangle 337"/>
          <p:cNvSpPr/>
          <p:nvPr/>
        </p:nvSpPr>
        <p:spPr>
          <a:xfrm>
            <a:off x="4892785" y="4545875"/>
            <a:ext cx="509229" cy="228600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A2:A2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5699324" y="4565262"/>
            <a:ext cx="509229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A2:F2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40" name="Straight Arrow Connector 339"/>
          <p:cNvCxnSpPr>
            <a:stCxn id="341" idx="0"/>
            <a:endCxn id="60" idx="5"/>
          </p:cNvCxnSpPr>
          <p:nvPr/>
        </p:nvCxnSpPr>
        <p:spPr>
          <a:xfrm flipH="1" flipV="1">
            <a:off x="6559627" y="4333136"/>
            <a:ext cx="181098" cy="18976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6423457" y="4522896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A2:F1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2" name="Straight Arrow Connector 351"/>
          <p:cNvCxnSpPr>
            <a:stCxn id="353" idx="0"/>
          </p:cNvCxnSpPr>
          <p:nvPr/>
        </p:nvCxnSpPr>
        <p:spPr>
          <a:xfrm flipV="1">
            <a:off x="339366" y="5650221"/>
            <a:ext cx="254614" cy="1807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84751" y="5830971"/>
            <a:ext cx="509229" cy="228600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1:A3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Straight Arrow Connector 353"/>
          <p:cNvCxnSpPr>
            <a:stCxn id="355" idx="0"/>
          </p:cNvCxnSpPr>
          <p:nvPr/>
        </p:nvCxnSpPr>
        <p:spPr>
          <a:xfrm flipH="1" flipV="1">
            <a:off x="3970256" y="5603760"/>
            <a:ext cx="281362" cy="182984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/>
          <p:cNvSpPr/>
          <p:nvPr/>
        </p:nvSpPr>
        <p:spPr>
          <a:xfrm>
            <a:off x="3934350" y="5786744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A1:R2F1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6" name="Straight Arrow Connector 355"/>
          <p:cNvCxnSpPr>
            <a:stCxn id="357" idx="0"/>
            <a:endCxn id="69" idx="5"/>
          </p:cNvCxnSpPr>
          <p:nvPr/>
        </p:nvCxnSpPr>
        <p:spPr>
          <a:xfrm flipH="1" flipV="1">
            <a:off x="2071931" y="5600687"/>
            <a:ext cx="265558" cy="206714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2020221" y="5807401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A1:R1F1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8" name="Straight Arrow Connector 357"/>
          <p:cNvCxnSpPr>
            <a:stCxn id="359" idx="0"/>
          </p:cNvCxnSpPr>
          <p:nvPr/>
        </p:nvCxnSpPr>
        <p:spPr>
          <a:xfrm flipV="1">
            <a:off x="3458038" y="5620601"/>
            <a:ext cx="277517" cy="18680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3140770" y="5807401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A1:R2F2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0" name="Straight Arrow Connector 359"/>
          <p:cNvCxnSpPr>
            <a:stCxn id="361" idx="0"/>
          </p:cNvCxnSpPr>
          <p:nvPr/>
        </p:nvCxnSpPr>
        <p:spPr>
          <a:xfrm flipV="1">
            <a:off x="1401297" y="5637952"/>
            <a:ext cx="207909" cy="16175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1084029" y="5799708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A1:R1F2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2" name="Straight Arrow Connector 361"/>
          <p:cNvCxnSpPr>
            <a:stCxn id="363" idx="0"/>
          </p:cNvCxnSpPr>
          <p:nvPr/>
        </p:nvCxnSpPr>
        <p:spPr>
          <a:xfrm flipV="1">
            <a:off x="318463" y="2657146"/>
            <a:ext cx="287839" cy="21963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63848" y="2876778"/>
            <a:ext cx="509229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M1:A3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4" name="Straight Arrow Connector 363"/>
          <p:cNvCxnSpPr>
            <a:stCxn id="365" idx="0"/>
          </p:cNvCxnSpPr>
          <p:nvPr/>
        </p:nvCxnSpPr>
        <p:spPr>
          <a:xfrm flipH="1" flipV="1">
            <a:off x="3982579" y="2622039"/>
            <a:ext cx="248136" cy="210512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3913447" y="2832551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6" name="Straight Arrow Connector 365"/>
          <p:cNvCxnSpPr>
            <a:stCxn id="367" idx="0"/>
          </p:cNvCxnSpPr>
          <p:nvPr/>
        </p:nvCxnSpPr>
        <p:spPr>
          <a:xfrm flipH="1" flipV="1">
            <a:off x="1958466" y="2643662"/>
            <a:ext cx="358120" cy="20954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1999318" y="2853208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8" name="Straight Arrow Connector 367"/>
          <p:cNvCxnSpPr>
            <a:stCxn id="369" idx="0"/>
          </p:cNvCxnSpPr>
          <p:nvPr/>
        </p:nvCxnSpPr>
        <p:spPr>
          <a:xfrm flipV="1">
            <a:off x="3437135" y="2618936"/>
            <a:ext cx="277517" cy="234272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/>
          <p:cNvSpPr/>
          <p:nvPr/>
        </p:nvSpPr>
        <p:spPr>
          <a:xfrm>
            <a:off x="3119867" y="2853208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M1:R2F2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0" name="Straight Arrow Connector 369"/>
          <p:cNvCxnSpPr>
            <a:stCxn id="371" idx="0"/>
          </p:cNvCxnSpPr>
          <p:nvPr/>
        </p:nvCxnSpPr>
        <p:spPr>
          <a:xfrm flipV="1">
            <a:off x="1380394" y="2643661"/>
            <a:ext cx="241134" cy="201854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angle 370"/>
          <p:cNvSpPr/>
          <p:nvPr/>
        </p:nvSpPr>
        <p:spPr>
          <a:xfrm>
            <a:off x="1063126" y="2845515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M1:R1F2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2" name="Straight Arrow Connector 371"/>
          <p:cNvCxnSpPr>
            <a:stCxn id="376" idx="0"/>
            <a:endCxn id="18" idx="4"/>
          </p:cNvCxnSpPr>
          <p:nvPr/>
        </p:nvCxnSpPr>
        <p:spPr>
          <a:xfrm flipV="1">
            <a:off x="5074733" y="1707775"/>
            <a:ext cx="161858" cy="25981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78" idx="0"/>
          </p:cNvCxnSpPr>
          <p:nvPr/>
        </p:nvCxnSpPr>
        <p:spPr>
          <a:xfrm flipV="1">
            <a:off x="5812474" y="1704039"/>
            <a:ext cx="254614" cy="27467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>
            <a:stCxn id="377" idx="0"/>
            <a:endCxn id="28" idx="4"/>
          </p:cNvCxnSpPr>
          <p:nvPr/>
        </p:nvCxnSpPr>
        <p:spPr>
          <a:xfrm flipV="1">
            <a:off x="7294151" y="1191760"/>
            <a:ext cx="229810" cy="25502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/>
          <p:cNvCxnSpPr>
            <a:stCxn id="379" idx="0"/>
            <a:endCxn id="28" idx="5"/>
          </p:cNvCxnSpPr>
          <p:nvPr/>
        </p:nvCxnSpPr>
        <p:spPr>
          <a:xfrm flipH="1" flipV="1">
            <a:off x="7728126" y="1147123"/>
            <a:ext cx="301231" cy="25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4820118" y="1967594"/>
            <a:ext cx="509229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M2:A2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7039536" y="1446781"/>
            <a:ext cx="509229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M3:A1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5557859" y="1978717"/>
            <a:ext cx="509229" cy="228600"/>
          </a:xfrm>
          <a:prstGeom prst="rect">
            <a:avLst/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M2:F2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7774742" y="1400371"/>
            <a:ext cx="509229" cy="228600"/>
          </a:xfrm>
          <a:prstGeom prst="rect">
            <a:avLst/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M3:F1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0" name="Straight Arrow Connector 379"/>
          <p:cNvCxnSpPr>
            <a:stCxn id="381" idx="0"/>
          </p:cNvCxnSpPr>
          <p:nvPr/>
        </p:nvCxnSpPr>
        <p:spPr>
          <a:xfrm flipH="1" flipV="1">
            <a:off x="6348868" y="1659401"/>
            <a:ext cx="173173" cy="319316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6204773" y="1978717"/>
            <a:ext cx="634535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M2:F1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Line Callout 1 381"/>
          <p:cNvSpPr/>
          <p:nvPr/>
        </p:nvSpPr>
        <p:spPr>
          <a:xfrm>
            <a:off x="8084087" y="1765145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56937"/>
            </a:avLst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Line Callout 1 382"/>
          <p:cNvSpPr/>
          <p:nvPr/>
        </p:nvSpPr>
        <p:spPr>
          <a:xfrm>
            <a:off x="7235228" y="1785943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383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4" name="Line Callout 1 383"/>
          <p:cNvSpPr/>
          <p:nvPr/>
        </p:nvSpPr>
        <p:spPr>
          <a:xfrm>
            <a:off x="4960433" y="2305255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383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5" name="Line Callout 1 384"/>
          <p:cNvSpPr/>
          <p:nvPr/>
        </p:nvSpPr>
        <p:spPr>
          <a:xfrm>
            <a:off x="5838488" y="2330082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56937"/>
            </a:avLst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6" name="Line Callout 1 385"/>
          <p:cNvSpPr/>
          <p:nvPr/>
        </p:nvSpPr>
        <p:spPr>
          <a:xfrm>
            <a:off x="377702" y="3216296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383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817491" y="1402975"/>
            <a:ext cx="838200" cy="304800"/>
          </a:xfrm>
          <a:prstGeom prst="ellipse">
            <a:avLst/>
          </a:prstGeom>
          <a:solidFill>
            <a:srgbClr val="E3B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29" name="Curved Connector 1228"/>
          <p:cNvCxnSpPr>
            <a:stCxn id="1217" idx="2"/>
            <a:endCxn id="450" idx="0"/>
          </p:cNvCxnSpPr>
          <p:nvPr/>
        </p:nvCxnSpPr>
        <p:spPr>
          <a:xfrm rot="5400000">
            <a:off x="2132637" y="3549048"/>
            <a:ext cx="367460" cy="15437"/>
          </a:xfrm>
          <a:prstGeom prst="curved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Line Callout 1 502"/>
          <p:cNvSpPr/>
          <p:nvPr/>
        </p:nvSpPr>
        <p:spPr>
          <a:xfrm>
            <a:off x="4132490" y="3186412"/>
            <a:ext cx="196447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61505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4" name="Line Callout 1 503"/>
          <p:cNvSpPr/>
          <p:nvPr/>
        </p:nvSpPr>
        <p:spPr>
          <a:xfrm>
            <a:off x="3471898" y="3193603"/>
            <a:ext cx="196447" cy="156740"/>
          </a:xfrm>
          <a:prstGeom prst="borderCallout1">
            <a:avLst>
              <a:gd name="adj1" fmla="val 18750"/>
              <a:gd name="adj2" fmla="val -8333"/>
              <a:gd name="adj3" fmla="val -70656"/>
              <a:gd name="adj4" fmla="val -56092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5" name="Line Callout 1 504"/>
          <p:cNvSpPr/>
          <p:nvPr/>
        </p:nvSpPr>
        <p:spPr>
          <a:xfrm>
            <a:off x="2309665" y="3186118"/>
            <a:ext cx="196447" cy="156740"/>
          </a:xfrm>
          <a:prstGeom prst="borderCallout1">
            <a:avLst>
              <a:gd name="adj1" fmla="val 18750"/>
              <a:gd name="adj2" fmla="val -8333"/>
              <a:gd name="adj3" fmla="val -63871"/>
              <a:gd name="adj4" fmla="val -66917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6" name="Line Callout 1 505"/>
          <p:cNvSpPr/>
          <p:nvPr/>
        </p:nvSpPr>
        <p:spPr>
          <a:xfrm>
            <a:off x="1389668" y="3182176"/>
            <a:ext cx="196447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56092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2" name="TextBox 521"/>
          <p:cNvSpPr txBox="1"/>
          <p:nvPr/>
        </p:nvSpPr>
        <p:spPr>
          <a:xfrm>
            <a:off x="1955823" y="6377313"/>
            <a:ext cx="514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Note: A </a:t>
            </a:r>
            <a:r>
              <a:rPr lang="en-US" sz="1200" dirty="0" smtClean="0"/>
              <a:t>n RU </a:t>
            </a:r>
            <a:r>
              <a:rPr lang="en-US" sz="1200" dirty="0" smtClean="0"/>
              <a:t>is also installed on all ascendant assets, e.g. A3 is installed on </a:t>
            </a:r>
            <a:r>
              <a:rPr lang="en-US" sz="1200" dirty="0" smtClean="0"/>
              <a:t>both A2 </a:t>
            </a:r>
            <a:r>
              <a:rPr lang="en-US" sz="1200" dirty="0" smtClean="0"/>
              <a:t>and A1 because A2 is installed on A1. All installation relationships are stored for easy look up.</a:t>
            </a:r>
            <a:endParaRPr lang="en-US" sz="1200" dirty="0"/>
          </a:p>
        </p:txBody>
      </p:sp>
      <p:cxnSp>
        <p:nvCxnSpPr>
          <p:cNvPr id="489" name="Curved Connector 488"/>
          <p:cNvCxnSpPr>
            <a:stCxn id="68" idx="1"/>
          </p:cNvCxnSpPr>
          <p:nvPr/>
        </p:nvCxnSpPr>
        <p:spPr>
          <a:xfrm rot="16200000" flipH="1" flipV="1">
            <a:off x="3889653" y="1895660"/>
            <a:ext cx="1737375" cy="5241629"/>
          </a:xfrm>
          <a:prstGeom prst="curvedConnector4">
            <a:avLst>
              <a:gd name="adj1" fmla="val -8262"/>
              <a:gd name="adj2" fmla="val 87523"/>
            </a:avLst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urved Connector 497"/>
          <p:cNvCxnSpPr>
            <a:stCxn id="90" idx="1"/>
            <a:endCxn id="73" idx="7"/>
          </p:cNvCxnSpPr>
          <p:nvPr/>
        </p:nvCxnSpPr>
        <p:spPr>
          <a:xfrm rot="16200000" flipH="1" flipV="1">
            <a:off x="5611306" y="3573278"/>
            <a:ext cx="305022" cy="3269296"/>
          </a:xfrm>
          <a:prstGeom prst="curvedConnector3">
            <a:avLst>
              <a:gd name="adj1" fmla="val -54721"/>
            </a:avLst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Curved Connector 1134"/>
          <p:cNvCxnSpPr>
            <a:stCxn id="85" idx="2"/>
            <a:endCxn id="50" idx="7"/>
          </p:cNvCxnSpPr>
          <p:nvPr/>
        </p:nvCxnSpPr>
        <p:spPr>
          <a:xfrm rot="10800000">
            <a:off x="3465723" y="4816782"/>
            <a:ext cx="2027048" cy="319980"/>
          </a:xfrm>
          <a:prstGeom prst="curvedConnector4">
            <a:avLst>
              <a:gd name="adj1" fmla="val 47131"/>
              <a:gd name="adj2" fmla="val 171442"/>
            </a:avLst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Curved Connector 1128"/>
          <p:cNvCxnSpPr>
            <a:stCxn id="59" idx="2"/>
            <a:endCxn id="51" idx="6"/>
          </p:cNvCxnSpPr>
          <p:nvPr/>
        </p:nvCxnSpPr>
        <p:spPr>
          <a:xfrm rot="10800000" flipV="1">
            <a:off x="1718565" y="3729134"/>
            <a:ext cx="3754896" cy="1213771"/>
          </a:xfrm>
          <a:prstGeom prst="curvedConnector3">
            <a:avLst>
              <a:gd name="adj1" fmla="val 61043"/>
            </a:avLst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Line Callout 1 139"/>
          <p:cNvSpPr/>
          <p:nvPr/>
        </p:nvSpPr>
        <p:spPr>
          <a:xfrm>
            <a:off x="6477280" y="2330082"/>
            <a:ext cx="196447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61505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1" name="Curved Connector 140"/>
          <p:cNvCxnSpPr>
            <a:endCxn id="457" idx="1"/>
          </p:cNvCxnSpPr>
          <p:nvPr/>
        </p:nvCxnSpPr>
        <p:spPr>
          <a:xfrm rot="5400000">
            <a:off x="5775628" y="3497240"/>
            <a:ext cx="3472863" cy="435815"/>
          </a:xfrm>
          <a:prstGeom prst="curvedConnector4">
            <a:avLst>
              <a:gd name="adj1" fmla="val 36745"/>
              <a:gd name="adj2" fmla="val 135375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28600" y="3729135"/>
            <a:ext cx="586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A1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73355" y="846781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M1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433262" y="3562490"/>
            <a:ext cx="586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A2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159576" y="846781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M2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826492" y="870124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M3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922522" y="3604536"/>
            <a:ext cx="586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A3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490243" y="4999617"/>
            <a:ext cx="586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A4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926467" y="4999617"/>
            <a:ext cx="586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A5</a:t>
            </a:r>
            <a:endParaRPr lang="en-US" sz="1200" dirty="0"/>
          </a:p>
        </p:txBody>
      </p:sp>
      <p:cxnSp>
        <p:nvCxnSpPr>
          <p:cNvPr id="150" name="Straight Arrow Connector 149"/>
          <p:cNvCxnSpPr>
            <a:stCxn id="151" idx="3"/>
          </p:cNvCxnSpPr>
          <p:nvPr/>
        </p:nvCxnSpPr>
        <p:spPr>
          <a:xfrm>
            <a:off x="1624258" y="4174314"/>
            <a:ext cx="284905" cy="17021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115029" y="4060014"/>
            <a:ext cx="509229" cy="228600"/>
          </a:xfrm>
          <a:prstGeom prst="rect">
            <a:avLst/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1:R3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Line Callout 1 151"/>
          <p:cNvSpPr/>
          <p:nvPr/>
        </p:nvSpPr>
        <p:spPr>
          <a:xfrm>
            <a:off x="1362121" y="4413849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56937"/>
            </a:avLst>
          </a:prstGeom>
          <a:solidFill>
            <a:srgbClr val="FFC1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3" name="Straight Arrow Connector 152"/>
          <p:cNvCxnSpPr>
            <a:stCxn id="154" idx="3"/>
          </p:cNvCxnSpPr>
          <p:nvPr/>
        </p:nvCxnSpPr>
        <p:spPr>
          <a:xfrm>
            <a:off x="1655911" y="1267280"/>
            <a:ext cx="284905" cy="17021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146682" y="1152980"/>
            <a:ext cx="509229" cy="228600"/>
          </a:xfrm>
          <a:prstGeom prst="rect">
            <a:avLst/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Line Callout 1 154"/>
          <p:cNvSpPr/>
          <p:nvPr/>
        </p:nvSpPr>
        <p:spPr>
          <a:xfrm>
            <a:off x="1393774" y="1506815"/>
            <a:ext cx="228600" cy="156740"/>
          </a:xfrm>
          <a:prstGeom prst="borderCallout1">
            <a:avLst>
              <a:gd name="adj1" fmla="val 18750"/>
              <a:gd name="adj2" fmla="val -8333"/>
              <a:gd name="adj3" fmla="val -77439"/>
              <a:gd name="adj4" fmla="val -56937"/>
            </a:avLst>
          </a:prstGeom>
          <a:solidFill>
            <a:srgbClr val="FF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6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610600" cy="536575"/>
          </a:xfrm>
          <a:noFill/>
        </p:spPr>
        <p:txBody>
          <a:bodyPr/>
          <a:lstStyle/>
          <a:p>
            <a:r>
              <a:rPr lang="it-IT" sz="3600" dirty="0">
                <a:cs typeface="Arial" pitchFamily="34" charset="0"/>
              </a:rPr>
              <a:t>Replaceable Unit Installation </a:t>
            </a:r>
            <a:r>
              <a:rPr lang="it-IT" sz="3600" dirty="0" smtClean="0">
                <a:cs typeface="Arial" pitchFamily="34" charset="0"/>
              </a:rPr>
              <a:t>in Registry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371600"/>
            <a:ext cx="7740502" cy="13716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B050"/>
                </a:solidFill>
              </a:rPr>
              <a:t>An installed </a:t>
            </a:r>
            <a:r>
              <a:rPr lang="en-US" sz="2000" b="1" dirty="0" smtClean="0">
                <a:solidFill>
                  <a:srgbClr val="00B050"/>
                </a:solidFill>
              </a:rPr>
              <a:t>RU </a:t>
            </a:r>
            <a:r>
              <a:rPr lang="en-US" sz="2000" b="1" dirty="0" smtClean="0">
                <a:solidFill>
                  <a:srgbClr val="00B050"/>
                </a:solidFill>
              </a:rPr>
              <a:t>asset is associated with one or </a:t>
            </a:r>
            <a:r>
              <a:rPr lang="en-US" sz="2000" b="1" dirty="0">
                <a:solidFill>
                  <a:srgbClr val="00B050"/>
                </a:solidFill>
              </a:rPr>
              <a:t>more </a:t>
            </a:r>
            <a:r>
              <a:rPr lang="en-US" sz="2000" b="1" dirty="0" smtClean="0">
                <a:solidFill>
                  <a:srgbClr val="00B050"/>
                </a:solidFill>
              </a:rPr>
              <a:t>entries </a:t>
            </a:r>
            <a:r>
              <a:rPr lang="en-US" sz="2000" b="1" dirty="0">
                <a:solidFill>
                  <a:srgbClr val="00B050"/>
                </a:solidFill>
              </a:rPr>
              <a:t>in asset_on_segment </a:t>
            </a:r>
            <a:r>
              <a:rPr lang="en-US" sz="2000" b="1" dirty="0" smtClean="0">
                <a:solidFill>
                  <a:srgbClr val="00B050"/>
                </a:solidFill>
              </a:rPr>
              <a:t>table, each of which defines an installation </a:t>
            </a:r>
            <a:r>
              <a:rPr lang="en-US" sz="2000" b="1" dirty="0" smtClean="0">
                <a:solidFill>
                  <a:srgbClr val="00B050"/>
                </a:solidFill>
              </a:rPr>
              <a:t>relationship </a:t>
            </a:r>
            <a:r>
              <a:rPr lang="en-US" sz="2000" b="1" dirty="0" smtClean="0">
                <a:solidFill>
                  <a:srgbClr val="00B050"/>
                </a:solidFill>
              </a:rPr>
              <a:t>from the asset to </a:t>
            </a:r>
            <a:r>
              <a:rPr lang="en-US" sz="2000" b="1" dirty="0" smtClean="0">
                <a:solidFill>
                  <a:srgbClr val="00B050"/>
                </a:solidFill>
              </a:rPr>
              <a:t>an instance segment of an </a:t>
            </a:r>
            <a:r>
              <a:rPr lang="en-US" sz="2000" b="1" dirty="0" smtClean="0">
                <a:solidFill>
                  <a:srgbClr val="00B050"/>
                </a:solidFill>
              </a:rPr>
              <a:t>ascendant asset</a:t>
            </a:r>
            <a:endParaRPr lang="en-US" sz="2000" b="1" dirty="0">
              <a:solidFill>
                <a:srgbClr val="00B050"/>
              </a:solidFill>
            </a:endParaRPr>
          </a:p>
          <a:p>
            <a:pPr algn="l"/>
            <a:endParaRPr lang="en-US" sz="2400" b="1" dirty="0" smtClean="0"/>
          </a:p>
          <a:p>
            <a:pPr algn="l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62304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04800"/>
            <a:ext cx="7772400" cy="536575"/>
          </a:xfrm>
          <a:noFill/>
        </p:spPr>
        <p:txBody>
          <a:bodyPr/>
          <a:lstStyle/>
          <a:p>
            <a:r>
              <a:rPr lang="it-IT" sz="3600" dirty="0">
                <a:cs typeface="Arial" pitchFamily="34" charset="0"/>
              </a:rPr>
              <a:t>Replaceable </a:t>
            </a:r>
            <a:r>
              <a:rPr lang="it-IT" sz="3600" dirty="0" smtClean="0">
                <a:cs typeface="Arial" pitchFamily="34" charset="0"/>
              </a:rPr>
              <a:t>Unit </a:t>
            </a:r>
            <a:r>
              <a:rPr lang="it-IT" sz="3600" dirty="0" smtClean="0">
                <a:cs typeface="Arial" pitchFamily="34" charset="0"/>
              </a:rPr>
              <a:t>Installation Process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8001000" cy="18288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Install or replace </a:t>
            </a:r>
            <a:r>
              <a:rPr lang="en-US" sz="2000" b="1" dirty="0" smtClean="0"/>
              <a:t>an RU </a:t>
            </a:r>
            <a:r>
              <a:rPr lang="en-US" sz="2000" b="1" dirty="0"/>
              <a:t>on a target segment of </a:t>
            </a:r>
            <a:r>
              <a:rPr lang="en-US" sz="2000" b="1" dirty="0" smtClean="0"/>
              <a:t>a parent </a:t>
            </a:r>
            <a:r>
              <a:rPr lang="en-US" sz="2000" b="1" dirty="0" smtClean="0"/>
              <a:t>asset</a:t>
            </a:r>
            <a:endParaRPr lang="en-US" sz="2000" b="1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Associate all </a:t>
            </a:r>
            <a:r>
              <a:rPr lang="en-US" sz="2000" b="1" dirty="0" smtClean="0"/>
              <a:t>sub-RUs </a:t>
            </a:r>
            <a:r>
              <a:rPr lang="en-US" sz="2000" b="1" dirty="0" smtClean="0"/>
              <a:t>to corresponding subsegments of the parent asset segment tree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Associate all corresponding subsegments in </a:t>
            </a:r>
            <a:r>
              <a:rPr lang="en-US" sz="2000" b="1" dirty="0" smtClean="0"/>
              <a:t>the instance </a:t>
            </a:r>
            <a:r>
              <a:rPr lang="en-US" sz="2000" b="1" dirty="0" smtClean="0"/>
              <a:t>segment trees of all ascendant assets to the </a:t>
            </a:r>
            <a:r>
              <a:rPr lang="en-US" sz="2000" b="1" dirty="0" smtClean="0"/>
              <a:t>RU</a:t>
            </a:r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805085" y="3903752"/>
            <a:ext cx="2438400" cy="13860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9251" y="3912904"/>
            <a:ext cx="238423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 RU ID:</a:t>
            </a:r>
            <a:endParaRPr lang="en-US" sz="1100" b="1" dirty="0" smtClean="0"/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NIIN or CAGE/PartNo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Asset ID: SN/VIN/Other IDs</a:t>
            </a:r>
            <a:endParaRPr lang="en-US" sz="11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 </a:t>
            </a:r>
            <a:r>
              <a:rPr lang="en-US" sz="1100" b="1" dirty="0" smtClean="0"/>
              <a:t>Mandatory: Target </a:t>
            </a:r>
            <a:r>
              <a:rPr lang="en-US" sz="1100" b="1" dirty="0"/>
              <a:t>segment </a:t>
            </a:r>
            <a:r>
              <a:rPr lang="en-US" sz="1100" b="1" dirty="0" smtClean="0"/>
              <a:t>of </a:t>
            </a:r>
            <a:r>
              <a:rPr lang="en-US" sz="1100" b="1" dirty="0" smtClean="0"/>
              <a:t>the  parent </a:t>
            </a:r>
            <a:r>
              <a:rPr lang="en-US" sz="1100" b="1" dirty="0"/>
              <a:t>assent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7528" y="2846825"/>
            <a:ext cx="2379272" cy="35455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83730" y="2834683"/>
            <a:ext cx="220979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r>
              <a:rPr lang="en-US" sz="1600" b="1" dirty="0"/>
              <a:t>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An entry </a:t>
            </a:r>
            <a:r>
              <a:rPr lang="en-US" sz="1100" b="1" dirty="0"/>
              <a:t>in </a:t>
            </a:r>
            <a:r>
              <a:rPr lang="en-US" sz="1100" b="1" dirty="0" smtClean="0"/>
              <a:t>the asset_on_segment </a:t>
            </a:r>
            <a:r>
              <a:rPr lang="en-US" sz="1100" b="1" dirty="0"/>
              <a:t>table </a:t>
            </a:r>
            <a:r>
              <a:rPr lang="en-US" sz="1100" b="1" dirty="0" smtClean="0"/>
              <a:t>exists </a:t>
            </a:r>
            <a:r>
              <a:rPr lang="en-US" sz="1100" b="1" dirty="0"/>
              <a:t>to define the </a:t>
            </a:r>
            <a:r>
              <a:rPr lang="en-US" sz="1100" b="1" dirty="0" smtClean="0"/>
              <a:t>installation relationship between the </a:t>
            </a:r>
            <a:r>
              <a:rPr lang="en-US" sz="1100" b="1" dirty="0" smtClean="0"/>
              <a:t>RU and the </a:t>
            </a:r>
            <a:r>
              <a:rPr lang="en-US" sz="1100" b="1" dirty="0" smtClean="0"/>
              <a:t>target segment </a:t>
            </a:r>
            <a:endParaRPr lang="en-US" sz="11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Entries </a:t>
            </a:r>
            <a:r>
              <a:rPr lang="en-US" sz="1100" b="1" dirty="0"/>
              <a:t>in </a:t>
            </a:r>
            <a:r>
              <a:rPr lang="en-US" sz="1100" b="1" dirty="0" smtClean="0"/>
              <a:t>the asset_on_segment </a:t>
            </a:r>
            <a:r>
              <a:rPr lang="en-US" sz="1100" b="1" dirty="0"/>
              <a:t>table exist to define the installation relationships between </a:t>
            </a:r>
            <a:r>
              <a:rPr lang="en-US" sz="1100" b="1" dirty="0" smtClean="0"/>
              <a:t>the </a:t>
            </a:r>
            <a:r>
              <a:rPr lang="en-US" sz="1100" b="1" dirty="0" smtClean="0"/>
              <a:t> RU </a:t>
            </a:r>
            <a:r>
              <a:rPr lang="en-US" sz="1100" b="1" dirty="0" smtClean="0"/>
              <a:t>and its corresponding </a:t>
            </a:r>
            <a:r>
              <a:rPr lang="en-US" sz="1100" b="1" dirty="0" smtClean="0"/>
              <a:t>sub-segment  in </a:t>
            </a:r>
            <a:r>
              <a:rPr lang="en-US" sz="1100" b="1" dirty="0"/>
              <a:t>the parent </a:t>
            </a:r>
            <a:r>
              <a:rPr lang="en-US" sz="1100" b="1" dirty="0" smtClean="0"/>
              <a:t>asset </a:t>
            </a:r>
            <a:r>
              <a:rPr lang="en-US" sz="1100" b="1" dirty="0" smtClean="0"/>
              <a:t>segment tree </a:t>
            </a:r>
            <a:endParaRPr lang="en-US" sz="11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Entries in </a:t>
            </a:r>
            <a:r>
              <a:rPr lang="en-US" sz="1100" b="1" dirty="0" smtClean="0"/>
              <a:t>the asset_on_segment </a:t>
            </a:r>
            <a:r>
              <a:rPr lang="en-US" sz="1100" b="1" dirty="0"/>
              <a:t>table exist to define the installation relationships </a:t>
            </a:r>
            <a:r>
              <a:rPr lang="en-US" sz="1100" b="1" dirty="0" smtClean="0"/>
              <a:t>between a sub-RU of  the RU and a </a:t>
            </a:r>
            <a:r>
              <a:rPr lang="en-US" sz="1100" b="1" dirty="0" smtClean="0"/>
              <a:t>corresponding subsegment  in an instance segment tree of a ascendant asset.</a:t>
            </a:r>
            <a:endParaRPr lang="en-US" sz="11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4014628"/>
            <a:ext cx="1708795" cy="115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04217" y="4050400"/>
            <a:ext cx="1066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Replaceable Unit </a:t>
            </a:r>
            <a:r>
              <a:rPr lang="en-US" sz="1400" b="1" dirty="0" smtClean="0"/>
              <a:t>Installation Process</a:t>
            </a:r>
            <a:endParaRPr lang="en-US" sz="1400" b="1" dirty="0"/>
          </a:p>
        </p:txBody>
      </p:sp>
      <p:sp>
        <p:nvSpPr>
          <p:cNvPr id="11" name="Right Arrow 10"/>
          <p:cNvSpPr/>
          <p:nvPr/>
        </p:nvSpPr>
        <p:spPr>
          <a:xfrm>
            <a:off x="3268018" y="4527454"/>
            <a:ext cx="641995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646150" y="4503816"/>
            <a:ext cx="653405" cy="22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94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52400"/>
            <a:ext cx="6477000" cy="536575"/>
          </a:xfrm>
        </p:spPr>
        <p:txBody>
          <a:bodyPr/>
          <a:lstStyle/>
          <a:p>
            <a:r>
              <a:rPr lang="it-IT" sz="3600" dirty="0">
                <a:cs typeface="Arial" pitchFamily="34" charset="0"/>
              </a:rPr>
              <a:t>Furture Work and Considerations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762000"/>
            <a:ext cx="7848600" cy="5715000"/>
          </a:xfrm>
          <a:solidFill>
            <a:schemeClr val="bg1"/>
          </a:solidFill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Work with TACOM and LOGSA to create common registration processes for all MACOMs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Use some platforms and measurement configurations for CECOM EOA II to manually populate data to a registry and validate the processes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Create a reusable tool (with XML as input) to automate the processes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/>
              <a:t>U</a:t>
            </a:r>
            <a:r>
              <a:rPr lang="en-US" sz="2400" b="1" dirty="0" smtClean="0"/>
              <a:t>se the tool to populate all platforms </a:t>
            </a:r>
            <a:r>
              <a:rPr lang="en-US" sz="2400" b="1" dirty="0"/>
              <a:t>and measurement configurations for CECOM EOA II </a:t>
            </a:r>
            <a:r>
              <a:rPr lang="en-US" sz="2400" b="1" dirty="0" smtClean="0"/>
              <a:t>to </a:t>
            </a:r>
            <a:r>
              <a:rPr lang="en-US" sz="2400" b="1" dirty="0"/>
              <a:t>a CLOE </a:t>
            </a:r>
            <a:r>
              <a:rPr lang="en-US" sz="2400" b="1" dirty="0" smtClean="0"/>
              <a:t>SV-11 compliant database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Handle associations between measurement locations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Create </a:t>
            </a:r>
            <a:r>
              <a:rPr lang="en-US" sz="2400" b="1" dirty="0" smtClean="0"/>
              <a:t>process to delete registered objects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/>
              <a:t>Create process </a:t>
            </a:r>
            <a:r>
              <a:rPr lang="en-US" sz="2400" b="1" dirty="0" smtClean="0"/>
              <a:t>to update IDs/Keys (e.g. replace a surrogate NIIN with a real NIIN)</a:t>
            </a:r>
          </a:p>
        </p:txBody>
      </p:sp>
    </p:spTree>
    <p:extLst>
      <p:ext uri="{BB962C8B-B14F-4D97-AF65-F5344CB8AC3E}">
        <p14:creationId xmlns:p14="http://schemas.microsoft.com/office/powerpoint/2010/main" val="3115209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124200"/>
            <a:ext cx="6477000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Backup Slides</a:t>
            </a:r>
            <a:endParaRPr lang="en-US" sz="3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75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2552698"/>
            <a:ext cx="2590800" cy="3543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2400"/>
            <a:ext cx="6477000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Model Registration Process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685800"/>
            <a:ext cx="8153400" cy="1707403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1800" b="1" dirty="0"/>
              <a:t>Add a new model and its associated prototype component </a:t>
            </a:r>
            <a:r>
              <a:rPr lang="en-US" sz="1800" b="1" dirty="0" smtClean="0"/>
              <a:t> tree </a:t>
            </a:r>
            <a:r>
              <a:rPr lang="en-US" sz="1800" b="1" dirty="0"/>
              <a:t>for a class of platforms or </a:t>
            </a:r>
            <a:r>
              <a:rPr lang="en-US" sz="1800" b="1" dirty="0" smtClean="0"/>
              <a:t>RUs </a:t>
            </a:r>
            <a:r>
              <a:rPr lang="en-US" sz="1800" b="1" dirty="0" smtClean="0"/>
              <a:t>as well as synchronize its </a:t>
            </a:r>
            <a:r>
              <a:rPr lang="en-US" sz="1800" b="1" dirty="0" smtClean="0"/>
              <a:t>previously added assets with </a:t>
            </a:r>
            <a:r>
              <a:rPr lang="en-US" sz="1800" b="1" dirty="0" smtClean="0"/>
              <a:t>the model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1800" b="1" dirty="0" smtClean="0"/>
              <a:t>Add new prototype components for an existing model and synchronize the cloned instance component  trees for </a:t>
            </a:r>
            <a:r>
              <a:rPr lang="en-US" sz="1800" b="1" dirty="0"/>
              <a:t>existing </a:t>
            </a:r>
            <a:r>
              <a:rPr lang="en-US" sz="1800" b="1" dirty="0" smtClean="0"/>
              <a:t>assets of the model as well as the cloned prototype component trees of ascendant models with the </a:t>
            </a:r>
            <a:r>
              <a:rPr lang="en-US" sz="1800" b="1" dirty="0"/>
              <a:t>component  trees </a:t>
            </a:r>
            <a:r>
              <a:rPr lang="en-US" sz="1800" b="1" dirty="0" smtClean="0"/>
              <a:t>of the updated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552699"/>
            <a:ext cx="25146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Mandatory: Model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Mandatory: NIIN or CAGE/PartNo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/>
              <a:t>Conditional: Name (for new model</a:t>
            </a:r>
            <a:r>
              <a:rPr lang="en-US" sz="1100" b="1" dirty="0" smtClean="0"/>
              <a:t>)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Conditional: SMR Code (for </a:t>
            </a:r>
            <a:r>
              <a:rPr lang="en-US" sz="1100" b="1" dirty="0" smtClean="0"/>
              <a:t>RU)</a:t>
            </a:r>
            <a:endParaRPr lang="en-US" sz="11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 :Type 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Platform: ‘Ground Platform‘ or ‘Tactical </a:t>
            </a:r>
            <a:r>
              <a:rPr lang="en-US" sz="1100" b="1" dirty="0"/>
              <a:t>Wheel Vehicle </a:t>
            </a:r>
            <a:r>
              <a:rPr lang="en-US" sz="1100" b="1" dirty="0" smtClean="0"/>
              <a:t>System‘</a:t>
            </a:r>
            <a:endParaRPr lang="en-US" sz="1100" b="1" dirty="0"/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RU: </a:t>
            </a:r>
            <a:r>
              <a:rPr lang="en-US" sz="1100" b="1" dirty="0" smtClean="0"/>
              <a:t>‘SRU’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Optional</a:t>
            </a:r>
            <a:r>
              <a:rPr lang="en-US" sz="1100" b="1" dirty="0"/>
              <a:t>: Other info (e.g. </a:t>
            </a:r>
            <a:r>
              <a:rPr lang="en-US" sz="1100" b="1" dirty="0" smtClean="0"/>
              <a:t>manufacturer)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Optional: Component </a:t>
            </a:r>
            <a:r>
              <a:rPr lang="en-US" sz="1100" b="1" dirty="0"/>
              <a:t>tree, each component in the tree </a:t>
            </a:r>
            <a:r>
              <a:rPr lang="en-US" sz="1100" b="1" dirty="0" smtClean="0"/>
              <a:t>has: </a:t>
            </a:r>
            <a:endParaRPr lang="en-US" sz="1100" b="1" dirty="0"/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Mandatory</a:t>
            </a:r>
            <a:r>
              <a:rPr lang="en-US" sz="1100" b="1" dirty="0"/>
              <a:t>: </a:t>
            </a:r>
            <a:r>
              <a:rPr lang="en-US" sz="1100" b="1" dirty="0" smtClean="0"/>
              <a:t>Name,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fr-FR" sz="1100" b="1" dirty="0" smtClean="0"/>
              <a:t>Optional: </a:t>
            </a:r>
          </a:p>
          <a:p>
            <a:pPr lvl="1"/>
            <a:r>
              <a:rPr lang="fr-FR" sz="1100" b="1" dirty="0"/>
              <a:t> </a:t>
            </a:r>
            <a:r>
              <a:rPr lang="fr-FR" sz="1100" b="1" dirty="0" smtClean="0"/>
              <a:t>      SMR </a:t>
            </a:r>
            <a:r>
              <a:rPr lang="fr-FR" sz="1100" b="1" dirty="0"/>
              <a:t>code, </a:t>
            </a:r>
            <a:endParaRPr lang="fr-FR" sz="1100" b="1" dirty="0" smtClean="0"/>
          </a:p>
          <a:p>
            <a:pPr lvl="1"/>
            <a:r>
              <a:rPr lang="fr-FR" sz="1100" b="1" dirty="0"/>
              <a:t> </a:t>
            </a:r>
            <a:r>
              <a:rPr lang="fr-FR" sz="1100" b="1" dirty="0" smtClean="0"/>
              <a:t>      NIIN or CAGE/PartNo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6195236" y="2302000"/>
            <a:ext cx="2732316" cy="4479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71438" y="2289857"/>
            <a:ext cx="257991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r>
              <a:rPr lang="en-US" sz="1600" b="1" dirty="0"/>
              <a:t>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A site for the model prototype segments exists in </a:t>
            </a:r>
            <a:r>
              <a:rPr lang="en-US" sz="1100" b="1" dirty="0" smtClean="0"/>
              <a:t>the site </a:t>
            </a:r>
            <a:r>
              <a:rPr lang="en-US" sz="1100" b="1" dirty="0" smtClean="0"/>
              <a:t>table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A asset type for the model exists in </a:t>
            </a:r>
            <a:r>
              <a:rPr lang="en-US" sz="1100" b="1" dirty="0" smtClean="0"/>
              <a:t>the asset_type </a:t>
            </a:r>
            <a:r>
              <a:rPr lang="en-US" sz="1100" b="1" dirty="0" smtClean="0"/>
              <a:t>table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N</a:t>
            </a:r>
            <a:r>
              <a:rPr lang="en-US" sz="1100" b="1" dirty="0" smtClean="0"/>
              <a:t>ew or updated model entries exist in </a:t>
            </a:r>
            <a:r>
              <a:rPr lang="en-US" sz="1100" b="1" dirty="0" smtClean="0"/>
              <a:t>the model </a:t>
            </a:r>
            <a:r>
              <a:rPr lang="en-US" sz="1100" b="1" dirty="0" smtClean="0"/>
              <a:t>table for the </a:t>
            </a:r>
            <a:r>
              <a:rPr lang="en-US" sz="1100" b="1" dirty="0"/>
              <a:t>model and </a:t>
            </a:r>
            <a:r>
              <a:rPr lang="en-US" sz="1100" b="1" dirty="0" smtClean="0"/>
              <a:t>the </a:t>
            </a:r>
            <a:r>
              <a:rPr lang="en-US" sz="1100" b="1" dirty="0"/>
              <a:t>models of </a:t>
            </a:r>
            <a:r>
              <a:rPr lang="en-US" sz="1100" b="1" dirty="0" smtClean="0"/>
              <a:t>valuable </a:t>
            </a:r>
            <a:r>
              <a:rPr lang="en-US" sz="1100" b="1" dirty="0" smtClean="0"/>
              <a:t>sub-RUs</a:t>
            </a:r>
            <a:endParaRPr lang="en-US" sz="11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New or updated prototype segments exist in </a:t>
            </a:r>
            <a:r>
              <a:rPr lang="en-US" sz="1100" b="1" dirty="0" smtClean="0"/>
              <a:t>the segment </a:t>
            </a:r>
            <a:r>
              <a:rPr lang="en-US" sz="1100" b="1" dirty="0" smtClean="0"/>
              <a:t>table for the model and the models of valuable </a:t>
            </a:r>
            <a:r>
              <a:rPr lang="en-US" sz="1100" b="1" dirty="0" smtClean="0"/>
              <a:t>sub-RUs</a:t>
            </a:r>
            <a:endParaRPr lang="en-US" sz="11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Entries in </a:t>
            </a:r>
            <a:r>
              <a:rPr lang="en-US" sz="1100" b="1" dirty="0" smtClean="0"/>
              <a:t>the se_network_connect </a:t>
            </a:r>
            <a:r>
              <a:rPr lang="en-US" sz="1100" b="1" dirty="0" smtClean="0"/>
              <a:t>table exist to define the component relationships in the prototype segments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Entries in </a:t>
            </a:r>
            <a:r>
              <a:rPr lang="en-US" sz="1100" b="1" dirty="0" smtClean="0"/>
              <a:t>the segment_child </a:t>
            </a:r>
            <a:r>
              <a:rPr lang="en-US" sz="1100" b="1" dirty="0" smtClean="0"/>
              <a:t>table exist to define component inheritance relationships </a:t>
            </a:r>
            <a:r>
              <a:rPr lang="en-US" sz="1100" b="1" dirty="0"/>
              <a:t>in the prototype </a:t>
            </a:r>
            <a:r>
              <a:rPr lang="en-US" sz="1100" b="1" dirty="0" smtClean="0"/>
              <a:t>segments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The cloned prototype segment subtrees in all existing ascendant models are in sync with the model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The </a:t>
            </a:r>
            <a:r>
              <a:rPr lang="en-US" sz="1100" b="1" dirty="0" smtClean="0"/>
              <a:t>cloned instance </a:t>
            </a:r>
            <a:r>
              <a:rPr lang="en-US" sz="1100" b="1" dirty="0" smtClean="0"/>
              <a:t>segment tree for all existing assets of the model are in sync with the model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The assets of a new model </a:t>
            </a:r>
            <a:r>
              <a:rPr lang="en-US" sz="1100" b="1" dirty="0" smtClean="0"/>
              <a:t>previously added are </a:t>
            </a:r>
            <a:r>
              <a:rPr lang="en-US" sz="1100" b="1" dirty="0" smtClean="0"/>
              <a:t>in sync with the model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74069"/>
            <a:ext cx="160019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38599" y="3974069"/>
            <a:ext cx="1143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Model Registration Process</a:t>
            </a:r>
            <a:endParaRPr lang="en-US" sz="1400" b="1" dirty="0"/>
          </a:p>
        </p:txBody>
      </p:sp>
      <p:sp>
        <p:nvSpPr>
          <p:cNvPr id="12" name="Right Arrow 11"/>
          <p:cNvSpPr/>
          <p:nvPr/>
        </p:nvSpPr>
        <p:spPr>
          <a:xfrm>
            <a:off x="3048000" y="4260859"/>
            <a:ext cx="762000" cy="205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410199" y="4240575"/>
            <a:ext cx="762000" cy="205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0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8199156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Model </a:t>
            </a:r>
            <a:r>
              <a:rPr lang="it-IT" sz="3600" dirty="0" smtClean="0">
                <a:cs typeface="Arial" pitchFamily="34" charset="0"/>
              </a:rPr>
              <a:t>Registration Process</a:t>
            </a:r>
            <a:endParaRPr lang="en-US" sz="3600" dirty="0">
              <a:cs typeface="Arial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067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918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5247" y="2989458"/>
            <a:ext cx="2438400" cy="18448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381000"/>
            <a:ext cx="7620000" cy="536575"/>
          </a:xfrm>
        </p:spPr>
        <p:txBody>
          <a:bodyPr/>
          <a:lstStyle/>
          <a:p>
            <a:r>
              <a:rPr lang="it-IT" sz="3600" dirty="0">
                <a:cs typeface="Arial" pitchFamily="34" charset="0"/>
              </a:rPr>
              <a:t>Prototype </a:t>
            </a:r>
            <a:r>
              <a:rPr lang="it-IT" sz="3600" dirty="0" smtClean="0">
                <a:cs typeface="Arial" pitchFamily="34" charset="0"/>
              </a:rPr>
              <a:t>Segment Creation </a:t>
            </a:r>
            <a:r>
              <a:rPr lang="it-IT" sz="3600" dirty="0">
                <a:cs typeface="Arial" pitchFamily="34" charset="0"/>
              </a:rPr>
              <a:t>Subprocess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413" y="1295400"/>
            <a:ext cx="8001000" cy="8382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Create new descendent prototype segments </a:t>
            </a:r>
            <a:r>
              <a:rPr lang="en-US" sz="2000" b="1" dirty="0"/>
              <a:t>for </a:t>
            </a:r>
            <a:r>
              <a:rPr lang="en-US" sz="2000" b="1" dirty="0" smtClean="0"/>
              <a:t>the new subcomponents in a model subcomponent tree and add them to a </a:t>
            </a:r>
            <a:r>
              <a:rPr lang="en-US" sz="2000" b="1" dirty="0"/>
              <a:t>prototype </a:t>
            </a:r>
            <a:r>
              <a:rPr lang="en-US" sz="2000" b="1" dirty="0" smtClean="0"/>
              <a:t>segment tree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9413" y="2998611"/>
            <a:ext cx="23842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Mandatory: </a:t>
            </a:r>
            <a:r>
              <a:rPr lang="en-US" sz="1100" b="1" dirty="0" smtClean="0"/>
              <a:t>Top segment of a prototype tree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 :Model subcomponent </a:t>
            </a:r>
            <a:r>
              <a:rPr lang="en-US" sz="1100" b="1" dirty="0"/>
              <a:t>tree </a:t>
            </a:r>
            <a:r>
              <a:rPr lang="en-US" sz="1100" b="1" dirty="0" smtClean="0"/>
              <a:t>, each component </a:t>
            </a:r>
            <a:r>
              <a:rPr lang="en-US" sz="1100" b="1" dirty="0" smtClean="0"/>
              <a:t>has:</a:t>
            </a:r>
            <a:endParaRPr lang="en-US" sz="1100" b="1" dirty="0" smtClean="0"/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Mandatory</a:t>
            </a:r>
            <a:r>
              <a:rPr lang="en-US" sz="1100" b="1" dirty="0"/>
              <a:t>: </a:t>
            </a:r>
            <a:r>
              <a:rPr lang="en-US" sz="1100" b="1" dirty="0" smtClean="0"/>
              <a:t>Name,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fr-FR" sz="1100" b="1" dirty="0" smtClean="0"/>
              <a:t>Conditional</a:t>
            </a:r>
            <a:r>
              <a:rPr lang="fr-FR" sz="1100" b="1" dirty="0"/>
              <a:t>: </a:t>
            </a:r>
            <a:endParaRPr lang="fr-FR" sz="1100" b="1" dirty="0" smtClean="0"/>
          </a:p>
          <a:p>
            <a:pPr lvl="1"/>
            <a:r>
              <a:rPr lang="fr-FR" sz="1100" b="1" dirty="0"/>
              <a:t> </a:t>
            </a:r>
            <a:r>
              <a:rPr lang="fr-FR" sz="1100" b="1" dirty="0" smtClean="0"/>
              <a:t>      SMR </a:t>
            </a:r>
            <a:r>
              <a:rPr lang="fr-FR" sz="1100" b="1" dirty="0"/>
              <a:t>code, </a:t>
            </a:r>
            <a:endParaRPr lang="fr-FR" sz="1100" b="1" dirty="0" smtClean="0"/>
          </a:p>
          <a:p>
            <a:pPr lvl="1"/>
            <a:r>
              <a:rPr lang="fr-FR" sz="1100" b="1" dirty="0"/>
              <a:t> </a:t>
            </a:r>
            <a:r>
              <a:rPr lang="fr-FR" sz="1100" b="1" dirty="0" smtClean="0"/>
              <a:t>      NIIN or CAGE/PartNo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6412579" y="2449197"/>
            <a:ext cx="2286000" cy="29834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8780" y="2437054"/>
            <a:ext cx="2209799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r>
              <a:rPr lang="en-US" sz="1600" b="1" dirty="0"/>
              <a:t>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New descendent prototype segments were added to segment table for all new components in the model subcomponent tree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Existing descendent prototype segments were updated accordingly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Entries in se_network_connect table exist to define the component </a:t>
            </a:r>
            <a:r>
              <a:rPr lang="en-US" sz="1100" b="1" dirty="0" smtClean="0"/>
              <a:t>relationships in the prototype tree</a:t>
            </a:r>
            <a:endParaRPr lang="en-US" sz="11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Entries in segment_child table </a:t>
            </a:r>
            <a:r>
              <a:rPr lang="en-US" sz="1100" b="1" dirty="0" smtClean="0"/>
              <a:t> exist to define </a:t>
            </a:r>
            <a:r>
              <a:rPr lang="en-US" sz="1100" b="1" dirty="0"/>
              <a:t>component inheritance </a:t>
            </a:r>
            <a:r>
              <a:rPr lang="en-US" sz="1100" b="1" dirty="0" smtClean="0"/>
              <a:t>relationships in the prototype tree</a:t>
            </a:r>
            <a:endParaRPr lang="en-US" sz="11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06578"/>
            <a:ext cx="18288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14800" y="3506578"/>
            <a:ext cx="1518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Prototype Segment Creation Process</a:t>
            </a:r>
            <a:endParaRPr lang="en-US" sz="1400" b="1" dirty="0"/>
          </a:p>
        </p:txBody>
      </p:sp>
      <p:sp>
        <p:nvSpPr>
          <p:cNvPr id="12" name="Right Arrow 11"/>
          <p:cNvSpPr/>
          <p:nvPr/>
        </p:nvSpPr>
        <p:spPr>
          <a:xfrm>
            <a:off x="3271288" y="3773084"/>
            <a:ext cx="691112" cy="225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791199" y="3773084"/>
            <a:ext cx="604287" cy="205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0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286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Used </a:t>
            </a:r>
            <a:r>
              <a:rPr lang="en-US" sz="3600" dirty="0" smtClean="0">
                <a:cs typeface="Arial" pitchFamily="34" charset="0"/>
              </a:rPr>
              <a:t>Terms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914400"/>
            <a:ext cx="7467600" cy="5105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/>
              <a:t>Asset</a:t>
            </a:r>
            <a:r>
              <a:rPr lang="en-US" sz="2000" dirty="0"/>
              <a:t> – An item that has value to be tracked for CBM </a:t>
            </a:r>
            <a:r>
              <a:rPr lang="en-US" sz="2000" dirty="0" smtClean="0"/>
              <a:t>(e.g. platform, valuable </a:t>
            </a:r>
            <a:r>
              <a:rPr lang="en-US" sz="2000" dirty="0" smtClean="0"/>
              <a:t>Replaceable Unit </a:t>
            </a:r>
            <a:r>
              <a:rPr lang="en-US" sz="2000" dirty="0" smtClean="0"/>
              <a:t>or sensor)</a:t>
            </a:r>
            <a:endParaRPr lang="en-US" sz="2000" b="1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Platform</a:t>
            </a:r>
            <a:r>
              <a:rPr lang="en-US" sz="2000" dirty="0" smtClean="0"/>
              <a:t> – A system (end item) of which the health condition needs to be monitored and assessed as a whole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Replaceable </a:t>
            </a:r>
            <a:r>
              <a:rPr lang="en-US" sz="2000" b="1" dirty="0" smtClean="0"/>
              <a:t>Unit </a:t>
            </a:r>
            <a:r>
              <a:rPr lang="en-US" sz="2000" b="1" dirty="0" smtClean="0"/>
              <a:t>(RU) </a:t>
            </a:r>
            <a:r>
              <a:rPr lang="en-US" sz="2000" dirty="0" smtClean="0"/>
              <a:t>– A stock item </a:t>
            </a:r>
            <a:r>
              <a:rPr lang="en-US" sz="2000" dirty="0"/>
              <a:t>that can be </a:t>
            </a:r>
            <a:r>
              <a:rPr lang="en-US" sz="2000" dirty="0" smtClean="0"/>
              <a:t>installed on </a:t>
            </a:r>
            <a:r>
              <a:rPr lang="en-US" sz="2000" dirty="0"/>
              <a:t>one or multiple </a:t>
            </a:r>
            <a:r>
              <a:rPr lang="en-US" sz="2000" dirty="0" smtClean="0"/>
              <a:t>platforms and replaced with another </a:t>
            </a:r>
            <a:r>
              <a:rPr lang="en-US" sz="2000" dirty="0" smtClean="0"/>
              <a:t>RU </a:t>
            </a:r>
            <a:r>
              <a:rPr lang="en-US" sz="2000" dirty="0" smtClean="0"/>
              <a:t>of the same model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Model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A </a:t>
            </a:r>
            <a:r>
              <a:rPr lang="en-US" sz="2000" dirty="0"/>
              <a:t>class of </a:t>
            </a:r>
            <a:r>
              <a:rPr lang="en-US" sz="2000" dirty="0" smtClean="0"/>
              <a:t>asset </a:t>
            </a:r>
            <a:r>
              <a:rPr lang="en-US" sz="2000" dirty="0"/>
              <a:t>that </a:t>
            </a:r>
            <a:r>
              <a:rPr lang="en-US" sz="2000" dirty="0" smtClean="0"/>
              <a:t>has </a:t>
            </a:r>
            <a:r>
              <a:rPr lang="en-US" sz="2000" dirty="0"/>
              <a:t>the same </a:t>
            </a:r>
            <a:r>
              <a:rPr lang="en-US" sz="2000" dirty="0" smtClean="0"/>
              <a:t>component tree structure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Assembly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en-US" sz="2000" dirty="0" smtClean="0"/>
              <a:t>A </a:t>
            </a:r>
            <a:r>
              <a:rPr lang="en-US" sz="2000" dirty="0"/>
              <a:t>component in a model </a:t>
            </a:r>
            <a:r>
              <a:rPr lang="en-US" sz="2000" dirty="0" smtClean="0"/>
              <a:t>component </a:t>
            </a:r>
            <a:r>
              <a:rPr lang="en-US" sz="2000" dirty="0"/>
              <a:t>tree that is </a:t>
            </a:r>
            <a:r>
              <a:rPr lang="en-US" sz="2000" dirty="0" smtClean="0"/>
              <a:t>not an RU </a:t>
            </a:r>
            <a:r>
              <a:rPr lang="en-US" sz="2000" dirty="0"/>
              <a:t>and has </a:t>
            </a:r>
            <a:r>
              <a:rPr lang="en-US" sz="2000" dirty="0" smtClean="0"/>
              <a:t>subcomponents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/>
              <a:t>Part</a:t>
            </a:r>
            <a:r>
              <a:rPr lang="en-US" sz="2000" dirty="0"/>
              <a:t> – </a:t>
            </a:r>
            <a:r>
              <a:rPr lang="en-US" sz="2000" dirty="0" smtClean="0"/>
              <a:t>A </a:t>
            </a:r>
            <a:r>
              <a:rPr lang="en-US" sz="2000" dirty="0"/>
              <a:t>subcomponent in a model </a:t>
            </a:r>
            <a:r>
              <a:rPr lang="en-US" sz="2000" dirty="0" smtClean="0"/>
              <a:t>component </a:t>
            </a:r>
            <a:r>
              <a:rPr lang="en-US" sz="2000" dirty="0"/>
              <a:t>tree that is not </a:t>
            </a:r>
            <a:r>
              <a:rPr lang="en-US" sz="2000" dirty="0" smtClean="0"/>
              <a:t>an RU </a:t>
            </a:r>
            <a:r>
              <a:rPr lang="en-US" sz="2000" dirty="0"/>
              <a:t>and has no subcomponent </a:t>
            </a:r>
            <a:endParaRPr lang="en-US" sz="2000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/>
              <a:t>Source Maintenance and Recoverability (SMR) Code  </a:t>
            </a:r>
            <a:r>
              <a:rPr lang="en-US" sz="2000" dirty="0"/>
              <a:t>– A 5-letter code assigned to each component in an Interactive Electronic Technical Manual (IETM): first 2 letters are source code, 3</a:t>
            </a:r>
            <a:r>
              <a:rPr lang="en-US" sz="2000" baseline="30000" dirty="0"/>
              <a:t>rd</a:t>
            </a:r>
            <a:r>
              <a:rPr lang="en-US" sz="2000" dirty="0"/>
              <a:t> and 4</a:t>
            </a:r>
            <a:r>
              <a:rPr lang="en-US" sz="2000" baseline="30000" dirty="0"/>
              <a:t>th</a:t>
            </a:r>
            <a:r>
              <a:rPr lang="en-US" sz="2000" dirty="0"/>
              <a:t> letters are maintenance code  and </a:t>
            </a:r>
            <a:r>
              <a:rPr lang="en-US" sz="2000" dirty="0" smtClean="0"/>
              <a:t>the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</a:t>
            </a:r>
            <a:r>
              <a:rPr lang="en-US" sz="2000" dirty="0"/>
              <a:t>letter is </a:t>
            </a:r>
            <a:r>
              <a:rPr lang="en-US" sz="2000" dirty="0" smtClean="0"/>
              <a:t>the recoverability </a:t>
            </a:r>
            <a:r>
              <a:rPr lang="en-US" sz="2000" dirty="0"/>
              <a:t>code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dirty="0" smtClean="0"/>
          </a:p>
          <a:p>
            <a:pPr algn="l"/>
            <a:endParaRPr lang="en-US" sz="1600" b="1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2133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477" y="152400"/>
            <a:ext cx="8199156" cy="536575"/>
          </a:xfrm>
        </p:spPr>
        <p:txBody>
          <a:bodyPr/>
          <a:lstStyle/>
          <a:p>
            <a:r>
              <a:rPr lang="it-IT" sz="3600" dirty="0">
                <a:cs typeface="Arial" pitchFamily="34" charset="0"/>
              </a:rPr>
              <a:t>Prototype </a:t>
            </a:r>
            <a:r>
              <a:rPr lang="it-IT" sz="3600" dirty="0" smtClean="0">
                <a:cs typeface="Arial" pitchFamily="34" charset="0"/>
              </a:rPr>
              <a:t>Segment Creation </a:t>
            </a:r>
            <a:r>
              <a:rPr lang="it-IT" sz="3600" dirty="0">
                <a:cs typeface="Arial" pitchFamily="34" charset="0"/>
              </a:rPr>
              <a:t>Subprocess</a:t>
            </a:r>
            <a:endParaRPr lang="en-US" sz="3600" dirty="0"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8200"/>
            <a:ext cx="9144000" cy="600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428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8164" y="3330968"/>
            <a:ext cx="2438400" cy="1622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"/>
            <a:ext cx="8153400" cy="536575"/>
          </a:xfrm>
        </p:spPr>
        <p:txBody>
          <a:bodyPr/>
          <a:lstStyle/>
          <a:p>
            <a:r>
              <a:rPr lang="it-IT" sz="3600" dirty="0">
                <a:cs typeface="Arial" pitchFamily="34" charset="0"/>
              </a:rPr>
              <a:t>Segment Tree Synchronization Subprocess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395" y="1524000"/>
            <a:ext cx="8218387" cy="8382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/>
              <a:t>Synchronize a </a:t>
            </a:r>
            <a:r>
              <a:rPr lang="en-US" sz="2000" b="1" dirty="0" smtClean="0"/>
              <a:t>cloned segment </a:t>
            </a:r>
            <a:r>
              <a:rPr lang="en-US" sz="2000" b="1" dirty="0"/>
              <a:t>tree </a:t>
            </a:r>
            <a:r>
              <a:rPr lang="en-US" sz="2000" b="1" dirty="0" smtClean="0"/>
              <a:t>(either instance or prototype) with </a:t>
            </a:r>
            <a:r>
              <a:rPr lang="en-US" sz="2000" b="1" dirty="0"/>
              <a:t>a given prototype segment </a:t>
            </a:r>
            <a:r>
              <a:rPr lang="en-US" sz="2000" b="1" dirty="0" smtClean="0"/>
              <a:t>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330" y="3340120"/>
            <a:ext cx="238423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Mandatory: Top </a:t>
            </a:r>
            <a:r>
              <a:rPr lang="en-US" sz="1100" b="1" dirty="0"/>
              <a:t>segment of the prototype segment tree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Mandatory: Top </a:t>
            </a:r>
            <a:r>
              <a:rPr lang="en-US" sz="1100" b="1" dirty="0"/>
              <a:t>segment of </a:t>
            </a:r>
            <a:r>
              <a:rPr lang="en-US" sz="1100" b="1" dirty="0" smtClean="0"/>
              <a:t>a cloned </a:t>
            </a:r>
            <a:r>
              <a:rPr lang="en-US" sz="1100" b="1" dirty="0"/>
              <a:t>segment tree to be synchronized with  the prototype  </a:t>
            </a:r>
            <a:r>
              <a:rPr lang="en-US" sz="1100" b="1" dirty="0" smtClean="0"/>
              <a:t>tree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100" b="1" dirty="0" smtClean="0"/>
              <a:t>Mandatory: Cloned site is a  prototype or </a:t>
            </a:r>
            <a:r>
              <a:rPr lang="fr-FR" sz="1100" b="1" dirty="0"/>
              <a:t>instance site</a:t>
            </a:r>
            <a:endParaRPr lang="en-US" sz="1100" b="1" dirty="0"/>
          </a:p>
        </p:txBody>
      </p:sp>
      <p:sp>
        <p:nvSpPr>
          <p:cNvPr id="8" name="Rectangle 7"/>
          <p:cNvSpPr/>
          <p:nvPr/>
        </p:nvSpPr>
        <p:spPr>
          <a:xfrm>
            <a:off x="6304663" y="3329797"/>
            <a:ext cx="2286000" cy="13511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80864" y="3317654"/>
            <a:ext cx="220979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r>
              <a:rPr lang="en-US" sz="1600" b="1" dirty="0"/>
              <a:t>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The  cloned segment</a:t>
            </a:r>
            <a:r>
              <a:rPr lang="en-US" sz="1100" b="1" dirty="0"/>
              <a:t> </a:t>
            </a:r>
            <a:r>
              <a:rPr lang="en-US" sz="1100" b="1" dirty="0" smtClean="0"/>
              <a:t>tree matches the  given prototype segment tree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1" y="3636534"/>
            <a:ext cx="1708795" cy="85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08366" y="3672305"/>
            <a:ext cx="1491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Segment Tree Synchronization Subprocess</a:t>
            </a:r>
            <a:endParaRPr lang="en-US" sz="1400" b="1" dirty="0"/>
          </a:p>
        </p:txBody>
      </p:sp>
      <p:sp>
        <p:nvSpPr>
          <p:cNvPr id="12" name="Right Arrow 11"/>
          <p:cNvSpPr/>
          <p:nvPr/>
        </p:nvSpPr>
        <p:spPr>
          <a:xfrm>
            <a:off x="3244205" y="3932590"/>
            <a:ext cx="641995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622337" y="3908952"/>
            <a:ext cx="653405" cy="22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29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8153400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Segment Tree Synchronization Subprocess</a:t>
            </a:r>
            <a:endParaRPr lang="en-US" sz="3600" dirty="0"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1"/>
            <a:ext cx="9144000" cy="591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549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8367753" cy="536575"/>
          </a:xfrm>
          <a:noFill/>
        </p:spPr>
        <p:txBody>
          <a:bodyPr/>
          <a:lstStyle/>
          <a:p>
            <a:r>
              <a:rPr lang="it-IT" dirty="0">
                <a:cs typeface="Arial" pitchFamily="34" charset="0"/>
              </a:rPr>
              <a:t>Prototype Measurement </a:t>
            </a:r>
            <a:r>
              <a:rPr lang="it-IT" dirty="0" smtClean="0">
                <a:cs typeface="Arial" pitchFamily="34" charset="0"/>
              </a:rPr>
              <a:t>Configuration Process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8001000" cy="18288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Add/update prototype </a:t>
            </a:r>
            <a:r>
              <a:rPr lang="en-US" sz="2000" b="1" dirty="0"/>
              <a:t>measurement locations of a model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/>
              <a:t>Synchronize </a:t>
            </a:r>
            <a:r>
              <a:rPr lang="en-US" sz="2000" b="1" dirty="0" smtClean="0"/>
              <a:t>the instance </a:t>
            </a:r>
            <a:r>
              <a:rPr lang="en-US" sz="2000" b="1" dirty="0"/>
              <a:t>measurement locations </a:t>
            </a:r>
            <a:r>
              <a:rPr lang="en-US" sz="2000" b="1" dirty="0" smtClean="0"/>
              <a:t>for all existing assets of the model with </a:t>
            </a:r>
            <a:r>
              <a:rPr lang="en-US" sz="2000" b="1" dirty="0"/>
              <a:t>the </a:t>
            </a:r>
            <a:r>
              <a:rPr lang="en-US" sz="2000" b="1" dirty="0" smtClean="0"/>
              <a:t>updated prototype </a:t>
            </a:r>
            <a:r>
              <a:rPr lang="en-US" sz="2000" b="1" dirty="0"/>
              <a:t>measurement </a:t>
            </a:r>
            <a:r>
              <a:rPr lang="en-US" sz="2000" b="1" dirty="0" smtClean="0"/>
              <a:t>locations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Synchronize the cloned measurement configuration </a:t>
            </a:r>
            <a:r>
              <a:rPr lang="en-US" sz="2000" b="1" dirty="0"/>
              <a:t>for all </a:t>
            </a:r>
            <a:r>
              <a:rPr lang="en-US" sz="2000" b="1" dirty="0" smtClean="0"/>
              <a:t>ascendant models with </a:t>
            </a:r>
            <a:r>
              <a:rPr lang="en-US" sz="2000" b="1" dirty="0"/>
              <a:t>the measurement </a:t>
            </a:r>
            <a:r>
              <a:rPr lang="en-US" sz="2000" b="1" dirty="0" smtClean="0"/>
              <a:t>configuration of the model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76247" y="2975626"/>
            <a:ext cx="2438400" cy="35643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413" y="2975626"/>
            <a:ext cx="238423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Mandatory: Model NIIN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Mandatory: List </a:t>
            </a:r>
            <a:r>
              <a:rPr lang="en-US" sz="1100" b="1" dirty="0"/>
              <a:t>of measurement locations, each of the locations includes: 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Mandatory</a:t>
            </a:r>
            <a:r>
              <a:rPr lang="en-US" sz="1100" b="1" dirty="0"/>
              <a:t>: name, type(Data </a:t>
            </a:r>
            <a:r>
              <a:rPr lang="en-US" sz="1100" b="1" dirty="0" smtClean="0"/>
              <a:t>event </a:t>
            </a:r>
            <a:r>
              <a:rPr lang="en-US" sz="1100" b="1" dirty="0"/>
              <a:t>group, DA, DM, SD, HA, PA, AG) 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Mandatory</a:t>
            </a:r>
            <a:r>
              <a:rPr lang="en-US" sz="1100" b="1" dirty="0"/>
              <a:t>: segment or </a:t>
            </a:r>
            <a:r>
              <a:rPr lang="en-US" sz="1100" b="1" dirty="0" smtClean="0"/>
              <a:t>asset indicator, </a:t>
            </a:r>
            <a:r>
              <a:rPr lang="en-US" sz="1100" b="1" dirty="0"/>
              <a:t>monitored </a:t>
            </a:r>
            <a:r>
              <a:rPr lang="en-US" sz="1100" b="1" dirty="0" smtClean="0"/>
              <a:t>segment</a:t>
            </a:r>
            <a:endParaRPr lang="en-US" sz="1100" b="1" dirty="0"/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Conditional</a:t>
            </a:r>
            <a:r>
              <a:rPr lang="en-US" sz="1100" b="1" dirty="0"/>
              <a:t>: engineering unit (for CBM layers), update interval (for </a:t>
            </a:r>
            <a:r>
              <a:rPr lang="en-US" sz="1100" b="1" dirty="0" smtClean="0"/>
              <a:t>DA)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Conditional (for CBM layers): alarm info (e.g. alarm type, min, max, typical, effective data, etc.)</a:t>
            </a:r>
            <a:endParaRPr lang="en-US" sz="1100" b="1" dirty="0"/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Optional</a:t>
            </a:r>
            <a:r>
              <a:rPr lang="en-US" sz="1100" b="1" dirty="0"/>
              <a:t>: data source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0739" y="3020210"/>
            <a:ext cx="2286000" cy="35329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56940" y="3008068"/>
            <a:ext cx="220979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r>
              <a:rPr lang="en-US" sz="1600" b="1" dirty="0"/>
              <a:t>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New </a:t>
            </a:r>
            <a:r>
              <a:rPr lang="en-US" sz="1100" b="1" dirty="0"/>
              <a:t>or updated prototype </a:t>
            </a:r>
            <a:r>
              <a:rPr lang="en-US" sz="1100" b="1" dirty="0" smtClean="0"/>
              <a:t>measurement locations </a:t>
            </a:r>
            <a:r>
              <a:rPr lang="en-US" sz="1100" b="1" dirty="0"/>
              <a:t>exist in </a:t>
            </a:r>
            <a:r>
              <a:rPr lang="en-US" sz="1100" b="1" dirty="0" smtClean="0"/>
              <a:t>the meas_location </a:t>
            </a:r>
            <a:r>
              <a:rPr lang="en-US" sz="1100" b="1" dirty="0" smtClean="0"/>
              <a:t>table </a:t>
            </a:r>
            <a:r>
              <a:rPr lang="en-US" sz="1100" b="1" dirty="0"/>
              <a:t>for the </a:t>
            </a:r>
            <a:r>
              <a:rPr lang="en-US" sz="1100" b="1" dirty="0" smtClean="0"/>
              <a:t>model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New or updated </a:t>
            </a:r>
            <a:r>
              <a:rPr lang="en-US" sz="1100" b="1" dirty="0" smtClean="0"/>
              <a:t> alarm  entries exist  for each measurement </a:t>
            </a:r>
            <a:r>
              <a:rPr lang="en-US" sz="1100" b="1" dirty="0"/>
              <a:t>locations </a:t>
            </a:r>
            <a:r>
              <a:rPr lang="en-US" sz="1100" b="1" dirty="0" smtClean="0"/>
              <a:t> of CBM layer in </a:t>
            </a:r>
            <a:r>
              <a:rPr lang="en-US" sz="1100" b="1" dirty="0" smtClean="0"/>
              <a:t>the num_alarm_reg </a:t>
            </a:r>
            <a:r>
              <a:rPr lang="en-US" sz="1100" b="1" dirty="0" smtClean="0"/>
              <a:t>table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The </a:t>
            </a:r>
            <a:r>
              <a:rPr lang="en-US" sz="1100" b="1" dirty="0"/>
              <a:t>cloned measurement </a:t>
            </a:r>
            <a:r>
              <a:rPr lang="en-US" sz="1100" b="1" dirty="0" smtClean="0"/>
              <a:t>locations for </a:t>
            </a:r>
            <a:r>
              <a:rPr lang="en-US" sz="1100" b="1" dirty="0"/>
              <a:t>all existing ascendant models are in sync with the measurement </a:t>
            </a:r>
            <a:r>
              <a:rPr lang="en-US" sz="1100" b="1" dirty="0" smtClean="0"/>
              <a:t>locations of the model</a:t>
            </a:r>
            <a:endParaRPr lang="en-US" sz="11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The instance measurement locations for all existing assets of the model are in sync with the measurement locations </a:t>
            </a:r>
            <a:r>
              <a:rPr lang="en-US" sz="1100" b="1" dirty="0" smtClean="0"/>
              <a:t>of the model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794" y="4188723"/>
            <a:ext cx="1708795" cy="110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05389" y="4224495"/>
            <a:ext cx="1491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Prototype Measurement </a:t>
            </a:r>
            <a:r>
              <a:rPr lang="en-US" sz="1400" b="1" dirty="0" smtClean="0"/>
              <a:t>Configuration Process</a:t>
            </a:r>
            <a:endParaRPr lang="en-US" sz="1400" b="1" dirty="0"/>
          </a:p>
        </p:txBody>
      </p:sp>
      <p:sp>
        <p:nvSpPr>
          <p:cNvPr id="11" name="Right Arrow 10"/>
          <p:cNvSpPr/>
          <p:nvPr/>
        </p:nvSpPr>
        <p:spPr>
          <a:xfrm>
            <a:off x="3241228" y="4596275"/>
            <a:ext cx="641995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619360" y="4572637"/>
            <a:ext cx="653405" cy="22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93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8600"/>
            <a:ext cx="8077200" cy="536575"/>
          </a:xfrm>
        </p:spPr>
        <p:txBody>
          <a:bodyPr/>
          <a:lstStyle/>
          <a:p>
            <a:r>
              <a:rPr lang="it-IT" dirty="0">
                <a:cs typeface="Arial" pitchFamily="34" charset="0"/>
              </a:rPr>
              <a:t>Prototype Measurement </a:t>
            </a:r>
            <a:r>
              <a:rPr lang="it-IT" dirty="0" smtClean="0">
                <a:cs typeface="Arial" pitchFamily="34" charset="0"/>
              </a:rPr>
              <a:t>Configuration Process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838200"/>
            <a:ext cx="9058275" cy="6000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642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3480" y="3097688"/>
            <a:ext cx="2438400" cy="19669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686800" cy="536575"/>
          </a:xfrm>
          <a:solidFill>
            <a:schemeClr val="bg1"/>
          </a:solidFill>
        </p:spPr>
        <p:txBody>
          <a:bodyPr/>
          <a:lstStyle/>
          <a:p>
            <a:r>
              <a:rPr lang="it-IT" dirty="0" smtClean="0">
                <a:cs typeface="Arial" pitchFamily="34" charset="0"/>
              </a:rPr>
              <a:t>Measurement Location Synchronization </a:t>
            </a:r>
            <a:r>
              <a:rPr lang="it-IT" dirty="0">
                <a:cs typeface="Arial" pitchFamily="34" charset="0"/>
              </a:rPr>
              <a:t>Subprocess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480" y="1371600"/>
            <a:ext cx="8218387" cy="8382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/>
              <a:t>Synchronize </a:t>
            </a:r>
            <a:r>
              <a:rPr lang="en-US" sz="2000" b="1" dirty="0" smtClean="0"/>
              <a:t>the measurement locations on an instance or a prototype segment tree with the measurement locations on </a:t>
            </a:r>
            <a:r>
              <a:rPr lang="en-US" sz="2000" b="1" dirty="0"/>
              <a:t>a </a:t>
            </a:r>
            <a:r>
              <a:rPr lang="en-US" sz="2000" b="1" dirty="0" smtClean="0"/>
              <a:t>prototype segment </a:t>
            </a:r>
            <a:r>
              <a:rPr lang="en-US" sz="2000" b="1" dirty="0"/>
              <a:t>tree </a:t>
            </a:r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7646" y="3106840"/>
            <a:ext cx="23842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Mandatory: Top </a:t>
            </a:r>
            <a:r>
              <a:rPr lang="en-US" sz="1100" b="1" dirty="0"/>
              <a:t>segment of the prototype segment tree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Mandatory: Top </a:t>
            </a:r>
            <a:r>
              <a:rPr lang="en-US" sz="1100" b="1" dirty="0"/>
              <a:t>segment of </a:t>
            </a:r>
            <a:r>
              <a:rPr lang="en-US" sz="1100" b="1" dirty="0" smtClean="0"/>
              <a:t>a cloned segment </a:t>
            </a:r>
            <a:r>
              <a:rPr lang="en-US" sz="1100" b="1" dirty="0"/>
              <a:t>tree </a:t>
            </a:r>
            <a:r>
              <a:rPr lang="en-US" sz="1100" b="1" dirty="0" smtClean="0"/>
              <a:t>on which the measurement locations to </a:t>
            </a:r>
            <a:r>
              <a:rPr lang="en-US" sz="1100" b="1" dirty="0"/>
              <a:t>be synchronized with </a:t>
            </a:r>
            <a:r>
              <a:rPr lang="en-US" sz="1100" b="1" dirty="0" smtClean="0"/>
              <a:t>the measurement locations on the </a:t>
            </a:r>
            <a:r>
              <a:rPr lang="en-US" sz="1100" b="1" dirty="0"/>
              <a:t>prototype </a:t>
            </a:r>
            <a:r>
              <a:rPr lang="en-US" sz="1100" b="1" dirty="0" smtClean="0"/>
              <a:t>tree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b="1" dirty="0" smtClean="0"/>
              <a:t>Option</a:t>
            </a:r>
            <a:r>
              <a:rPr lang="en-US" sz="1100" b="1" dirty="0"/>
              <a:t>: </a:t>
            </a:r>
            <a:r>
              <a:rPr lang="en-US" sz="1100" b="1" dirty="0" smtClean="0"/>
              <a:t>‘for instance’ </a:t>
            </a:r>
            <a:r>
              <a:rPr lang="en-US" sz="1100" b="1" dirty="0"/>
              <a:t>, </a:t>
            </a:r>
            <a:r>
              <a:rPr lang="en-US" sz="1100" b="1" dirty="0" smtClean="0"/>
              <a:t>‘for prototype’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b="1" dirty="0" smtClean="0"/>
              <a:t>Conditional</a:t>
            </a:r>
            <a:r>
              <a:rPr lang="en-US" sz="1100" b="1" dirty="0"/>
              <a:t>: asset (for instance)</a:t>
            </a:r>
          </a:p>
        </p:txBody>
      </p:sp>
      <p:sp>
        <p:nvSpPr>
          <p:cNvPr id="8" name="Rectangle 7"/>
          <p:cNvSpPr/>
          <p:nvPr/>
        </p:nvSpPr>
        <p:spPr>
          <a:xfrm>
            <a:off x="6309093" y="2866552"/>
            <a:ext cx="2286000" cy="223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85294" y="2854410"/>
            <a:ext cx="22097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r>
              <a:rPr lang="en-US" sz="1600" b="1" dirty="0"/>
              <a:t>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The  measurement locations on the  cloned segment tree matches the  measurement locations on the prototype segment tree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If the option is ‘for prototype’: the alarm  </a:t>
            </a:r>
            <a:r>
              <a:rPr lang="en-US" sz="1100" b="1" dirty="0"/>
              <a:t>entries for </a:t>
            </a:r>
            <a:r>
              <a:rPr lang="en-US" sz="1100" b="1" dirty="0" smtClean="0"/>
              <a:t>the  </a:t>
            </a:r>
            <a:r>
              <a:rPr lang="en-US" sz="1100" b="1" dirty="0"/>
              <a:t>measurement locations on the  cloned segment tree matches the  </a:t>
            </a:r>
            <a:r>
              <a:rPr lang="en-US" sz="1100" b="1" dirty="0" smtClean="0"/>
              <a:t>alarm entries for the measurement </a:t>
            </a:r>
            <a:r>
              <a:rPr lang="en-US" sz="1100" b="1" dirty="0"/>
              <a:t>locations on the prototype segment tree</a:t>
            </a:r>
          </a:p>
          <a:p>
            <a:endParaRPr lang="en-US" sz="11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1" y="3636533"/>
            <a:ext cx="1708795" cy="104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08366" y="3672305"/>
            <a:ext cx="1491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Measurement Location Synchronization Subprocess</a:t>
            </a:r>
            <a:endParaRPr lang="en-US" sz="1400" b="1" dirty="0"/>
          </a:p>
        </p:txBody>
      </p:sp>
      <p:sp>
        <p:nvSpPr>
          <p:cNvPr id="12" name="Right Arrow 11"/>
          <p:cNvSpPr/>
          <p:nvPr/>
        </p:nvSpPr>
        <p:spPr>
          <a:xfrm>
            <a:off x="3244205" y="3932590"/>
            <a:ext cx="641995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622337" y="3908952"/>
            <a:ext cx="653405" cy="22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93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686800" cy="536575"/>
          </a:xfrm>
          <a:solidFill>
            <a:schemeClr val="bg1"/>
          </a:solidFill>
        </p:spPr>
        <p:txBody>
          <a:bodyPr/>
          <a:lstStyle/>
          <a:p>
            <a:r>
              <a:rPr lang="it-IT" dirty="0" smtClean="0">
                <a:cs typeface="Arial" pitchFamily="34" charset="0"/>
              </a:rPr>
              <a:t>Measurement Location Synchronization </a:t>
            </a:r>
            <a:r>
              <a:rPr lang="it-IT" dirty="0">
                <a:cs typeface="Arial" pitchFamily="34" charset="0"/>
              </a:rPr>
              <a:t>Subprocess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6" y="881173"/>
            <a:ext cx="9039447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562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04800"/>
            <a:ext cx="7772400" cy="536575"/>
          </a:xfrm>
          <a:noFill/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Asset Registration Process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8001000" cy="12192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Add/update </a:t>
            </a:r>
            <a:r>
              <a:rPr lang="en-US" sz="2000" b="1" dirty="0" smtClean="0"/>
              <a:t>an </a:t>
            </a:r>
            <a:r>
              <a:rPr lang="en-US" sz="2000" b="1" dirty="0" smtClean="0"/>
              <a:t>asset </a:t>
            </a:r>
            <a:endParaRPr lang="en-US" sz="2000" b="1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Synchronize </a:t>
            </a:r>
            <a:r>
              <a:rPr lang="en-US" sz="2000" b="1" dirty="0"/>
              <a:t>the instance segment tree and measurement </a:t>
            </a:r>
            <a:r>
              <a:rPr lang="en-US" sz="2000" b="1" dirty="0" smtClean="0"/>
              <a:t>configuration </a:t>
            </a:r>
            <a:r>
              <a:rPr lang="en-US" sz="2000" b="1" dirty="0"/>
              <a:t>of </a:t>
            </a:r>
            <a:r>
              <a:rPr lang="en-US" sz="2000" b="1" dirty="0" smtClean="0"/>
              <a:t>an asset </a:t>
            </a:r>
            <a:r>
              <a:rPr lang="en-US" sz="2000" b="1" dirty="0"/>
              <a:t>with its prototype segment tree and </a:t>
            </a:r>
            <a:r>
              <a:rPr lang="en-US" sz="2000" b="1" dirty="0" smtClean="0"/>
              <a:t>measurement configuration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68164" y="3606677"/>
            <a:ext cx="2438400" cy="16126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330" y="3627697"/>
            <a:ext cx="23842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</a:t>
            </a:r>
            <a:r>
              <a:rPr lang="en-US" sz="1100" b="1" dirty="0"/>
              <a:t>: </a:t>
            </a:r>
            <a:endParaRPr lang="en-US" sz="1100" b="1" dirty="0" smtClean="0"/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NIIN </a:t>
            </a:r>
            <a:r>
              <a:rPr lang="en-US" sz="1100" b="1" dirty="0"/>
              <a:t>or </a:t>
            </a:r>
            <a:r>
              <a:rPr lang="en-US" sz="1100" b="1" dirty="0" smtClean="0"/>
              <a:t>CAGE/PartNo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Asset ID: SN/VIN/Other IDs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MACOM</a:t>
            </a:r>
            <a:endParaRPr lang="en-US" sz="11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Conditional: Name  (for new asset)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Optional</a:t>
            </a:r>
            <a:r>
              <a:rPr lang="en-US" sz="1100" b="1" dirty="0"/>
              <a:t>: other info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0738" y="2732352"/>
            <a:ext cx="2406061" cy="35160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56940" y="2720211"/>
            <a:ext cx="23298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r>
              <a:rPr lang="en-US" sz="1600" b="1" dirty="0"/>
              <a:t>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A site for the </a:t>
            </a:r>
            <a:r>
              <a:rPr lang="en-US" sz="1100" b="1" dirty="0" smtClean="0"/>
              <a:t>asset  exists </a:t>
            </a:r>
            <a:r>
              <a:rPr lang="en-US" sz="1100" b="1" dirty="0"/>
              <a:t>in </a:t>
            </a:r>
            <a:r>
              <a:rPr lang="en-US" sz="1100" b="1" dirty="0" smtClean="0"/>
              <a:t>the site </a:t>
            </a:r>
            <a:r>
              <a:rPr lang="en-US" sz="1100" b="1" dirty="0"/>
              <a:t>table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A asset type for the </a:t>
            </a:r>
            <a:r>
              <a:rPr lang="en-US" sz="1100" b="1" dirty="0" smtClean="0"/>
              <a:t>asset </a:t>
            </a:r>
            <a:r>
              <a:rPr lang="en-US" sz="1100" b="1" dirty="0"/>
              <a:t>exists in </a:t>
            </a:r>
            <a:r>
              <a:rPr lang="en-US" sz="1100" b="1" dirty="0" smtClean="0"/>
              <a:t>the asset_type </a:t>
            </a:r>
            <a:r>
              <a:rPr lang="en-US" sz="1100" b="1" dirty="0"/>
              <a:t>table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New or updated asset exist  in </a:t>
            </a:r>
            <a:r>
              <a:rPr lang="en-US" sz="1100" b="1" dirty="0" smtClean="0"/>
              <a:t>the asset </a:t>
            </a:r>
            <a:r>
              <a:rPr lang="en-US" sz="1100" b="1" dirty="0"/>
              <a:t>table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New </a:t>
            </a:r>
            <a:r>
              <a:rPr lang="en-US" sz="1100" b="1" dirty="0"/>
              <a:t>or updated </a:t>
            </a:r>
            <a:r>
              <a:rPr lang="en-US" sz="1100" b="1" dirty="0" smtClean="0"/>
              <a:t>instance segments exist </a:t>
            </a:r>
            <a:r>
              <a:rPr lang="en-US" sz="1100" b="1" dirty="0"/>
              <a:t>in </a:t>
            </a:r>
            <a:r>
              <a:rPr lang="en-US" sz="1100" b="1" dirty="0" smtClean="0"/>
              <a:t>the segment </a:t>
            </a:r>
            <a:r>
              <a:rPr lang="en-US" sz="1100" b="1" dirty="0"/>
              <a:t>table for </a:t>
            </a:r>
            <a:r>
              <a:rPr lang="en-US" sz="1100" b="1" dirty="0" smtClean="0"/>
              <a:t>an asset  that has a model in the registry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Entries </a:t>
            </a:r>
            <a:r>
              <a:rPr lang="en-US" sz="1100" b="1" dirty="0"/>
              <a:t>in </a:t>
            </a:r>
            <a:r>
              <a:rPr lang="en-US" sz="1100" b="1" dirty="0" smtClean="0"/>
              <a:t>the se_network_connect </a:t>
            </a:r>
            <a:r>
              <a:rPr lang="en-US" sz="1100" b="1" dirty="0"/>
              <a:t>table exist to define the component relationships in the </a:t>
            </a:r>
            <a:r>
              <a:rPr lang="en-US" sz="1100" b="1" dirty="0" smtClean="0"/>
              <a:t>instance segments </a:t>
            </a:r>
            <a:endParaRPr lang="en-US" sz="11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Entries in </a:t>
            </a:r>
            <a:r>
              <a:rPr lang="en-US" sz="1100" b="1" dirty="0" smtClean="0"/>
              <a:t>the segment_child </a:t>
            </a:r>
            <a:r>
              <a:rPr lang="en-US" sz="1100" b="1" dirty="0"/>
              <a:t>table exist to define component inheritance relationships in the </a:t>
            </a:r>
            <a:r>
              <a:rPr lang="en-US" sz="1100" b="1" dirty="0" smtClean="0"/>
              <a:t>instance segments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794" y="4032388"/>
            <a:ext cx="1708795" cy="85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98194" y="4068159"/>
            <a:ext cx="1305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Asset Registration  Process</a:t>
            </a:r>
            <a:endParaRPr lang="en-US" sz="1400" b="1" dirty="0"/>
          </a:p>
        </p:txBody>
      </p:sp>
      <p:sp>
        <p:nvSpPr>
          <p:cNvPr id="11" name="Right Arrow 10"/>
          <p:cNvSpPr/>
          <p:nvPr/>
        </p:nvSpPr>
        <p:spPr>
          <a:xfrm>
            <a:off x="3241228" y="4328444"/>
            <a:ext cx="641995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619360" y="4304806"/>
            <a:ext cx="653405" cy="22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50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52400"/>
            <a:ext cx="6477000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Asset Registration Process</a:t>
            </a:r>
            <a:endParaRPr lang="en-US" sz="3600" dirty="0"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838200"/>
            <a:ext cx="904875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539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04800"/>
            <a:ext cx="7772400" cy="536575"/>
          </a:xfrm>
          <a:noFill/>
        </p:spPr>
        <p:txBody>
          <a:bodyPr/>
          <a:lstStyle/>
          <a:p>
            <a:r>
              <a:rPr lang="it-IT" sz="3600" dirty="0">
                <a:cs typeface="Arial" pitchFamily="34" charset="0"/>
              </a:rPr>
              <a:t>Replaceable </a:t>
            </a:r>
            <a:r>
              <a:rPr lang="it-IT" sz="3600" dirty="0" smtClean="0">
                <a:cs typeface="Arial" pitchFamily="34" charset="0"/>
              </a:rPr>
              <a:t>Unit </a:t>
            </a:r>
            <a:r>
              <a:rPr lang="it-IT" sz="3600" dirty="0" smtClean="0">
                <a:cs typeface="Arial" pitchFamily="34" charset="0"/>
              </a:rPr>
              <a:t>Installation Process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8001000" cy="18288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Install or replace </a:t>
            </a:r>
            <a:r>
              <a:rPr lang="en-US" sz="2000" b="1" dirty="0" smtClean="0"/>
              <a:t>an RU </a:t>
            </a:r>
            <a:r>
              <a:rPr lang="en-US" sz="2000" b="1" dirty="0"/>
              <a:t>on a target segment of </a:t>
            </a:r>
            <a:r>
              <a:rPr lang="en-US" sz="2000" b="1" dirty="0" smtClean="0"/>
              <a:t>a parent </a:t>
            </a:r>
            <a:r>
              <a:rPr lang="en-US" sz="2000" b="1" dirty="0" smtClean="0"/>
              <a:t>asset</a:t>
            </a:r>
            <a:endParaRPr lang="en-US" sz="2000" b="1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Associate all </a:t>
            </a:r>
            <a:r>
              <a:rPr lang="en-US" sz="2000" b="1" dirty="0" smtClean="0"/>
              <a:t>sub-RUs </a:t>
            </a:r>
            <a:r>
              <a:rPr lang="en-US" sz="2000" b="1" dirty="0" smtClean="0"/>
              <a:t>to corresponding subsegments of the parent asset segment tree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Associate all corresponding subsegments in </a:t>
            </a:r>
            <a:r>
              <a:rPr lang="en-US" sz="2000" b="1" dirty="0" smtClean="0"/>
              <a:t>the instance </a:t>
            </a:r>
            <a:r>
              <a:rPr lang="en-US" sz="2000" b="1" dirty="0" smtClean="0"/>
              <a:t>segment trees of all ascendant assets to the </a:t>
            </a:r>
            <a:r>
              <a:rPr lang="en-US" sz="2000" b="1" dirty="0" smtClean="0"/>
              <a:t>RU</a:t>
            </a:r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805085" y="3903752"/>
            <a:ext cx="2438400" cy="13860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9251" y="3912904"/>
            <a:ext cx="238423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Mandatory RU ID:</a:t>
            </a:r>
            <a:endParaRPr lang="en-US" sz="1100" b="1" dirty="0" smtClean="0"/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NIIN or CAGE/PartNo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100" b="1" dirty="0" smtClean="0"/>
              <a:t>Asset ID: SN/VIN/Other IDs</a:t>
            </a:r>
            <a:endParaRPr lang="en-US" sz="11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 </a:t>
            </a:r>
            <a:r>
              <a:rPr lang="en-US" sz="1100" b="1" dirty="0" smtClean="0"/>
              <a:t>Mandatory: Target </a:t>
            </a:r>
            <a:r>
              <a:rPr lang="en-US" sz="1100" b="1" dirty="0"/>
              <a:t>segment </a:t>
            </a:r>
            <a:r>
              <a:rPr lang="en-US" sz="1100" b="1" dirty="0" smtClean="0"/>
              <a:t>of </a:t>
            </a:r>
            <a:r>
              <a:rPr lang="en-US" sz="1100" b="1" dirty="0" smtClean="0"/>
              <a:t>the  parent </a:t>
            </a:r>
            <a:r>
              <a:rPr lang="en-US" sz="1100" b="1" dirty="0"/>
              <a:t>assent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7528" y="2846825"/>
            <a:ext cx="2379272" cy="35455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83730" y="2834683"/>
            <a:ext cx="220979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r>
              <a:rPr lang="en-US" sz="1600" b="1" dirty="0"/>
              <a:t>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An entry </a:t>
            </a:r>
            <a:r>
              <a:rPr lang="en-US" sz="1100" b="1" dirty="0"/>
              <a:t>in </a:t>
            </a:r>
            <a:r>
              <a:rPr lang="en-US" sz="1100" b="1" dirty="0" smtClean="0"/>
              <a:t>the asset_on_segment </a:t>
            </a:r>
            <a:r>
              <a:rPr lang="en-US" sz="1100" b="1" dirty="0"/>
              <a:t>table </a:t>
            </a:r>
            <a:r>
              <a:rPr lang="en-US" sz="1100" b="1" dirty="0" smtClean="0"/>
              <a:t>exists </a:t>
            </a:r>
            <a:r>
              <a:rPr lang="en-US" sz="1100" b="1" dirty="0"/>
              <a:t>to define the </a:t>
            </a:r>
            <a:r>
              <a:rPr lang="en-US" sz="1100" b="1" dirty="0" smtClean="0"/>
              <a:t>installation relationship between the </a:t>
            </a:r>
            <a:r>
              <a:rPr lang="en-US" sz="1100" b="1" dirty="0" smtClean="0"/>
              <a:t>RU and the </a:t>
            </a:r>
            <a:r>
              <a:rPr lang="en-US" sz="1100" b="1" dirty="0" smtClean="0"/>
              <a:t>target segment </a:t>
            </a:r>
            <a:endParaRPr lang="en-US" sz="11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Entries </a:t>
            </a:r>
            <a:r>
              <a:rPr lang="en-US" sz="1100" b="1" dirty="0"/>
              <a:t>in </a:t>
            </a:r>
            <a:r>
              <a:rPr lang="en-US" sz="1100" b="1" dirty="0" smtClean="0"/>
              <a:t>the asset_on_segment </a:t>
            </a:r>
            <a:r>
              <a:rPr lang="en-US" sz="1100" b="1" dirty="0"/>
              <a:t>table exist to define the installation relationships between </a:t>
            </a:r>
            <a:r>
              <a:rPr lang="en-US" sz="1100" b="1" dirty="0" smtClean="0"/>
              <a:t>the </a:t>
            </a:r>
            <a:r>
              <a:rPr lang="en-US" sz="1100" b="1" dirty="0" smtClean="0"/>
              <a:t> RU </a:t>
            </a:r>
            <a:r>
              <a:rPr lang="en-US" sz="1100" b="1" dirty="0" smtClean="0"/>
              <a:t>and its corresponding </a:t>
            </a:r>
            <a:r>
              <a:rPr lang="en-US" sz="1100" b="1" dirty="0" smtClean="0"/>
              <a:t>sub-segment  in </a:t>
            </a:r>
            <a:r>
              <a:rPr lang="en-US" sz="1100" b="1" dirty="0"/>
              <a:t>the parent </a:t>
            </a:r>
            <a:r>
              <a:rPr lang="en-US" sz="1100" b="1" dirty="0" smtClean="0"/>
              <a:t>asset </a:t>
            </a:r>
            <a:r>
              <a:rPr lang="en-US" sz="1100" b="1" dirty="0" smtClean="0"/>
              <a:t>segment tree </a:t>
            </a:r>
            <a:endParaRPr lang="en-US" sz="11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Entries in </a:t>
            </a:r>
            <a:r>
              <a:rPr lang="en-US" sz="1100" b="1" dirty="0" smtClean="0"/>
              <a:t>the asset_on_segment </a:t>
            </a:r>
            <a:r>
              <a:rPr lang="en-US" sz="1100" b="1" dirty="0"/>
              <a:t>table exist to define the installation relationships </a:t>
            </a:r>
            <a:r>
              <a:rPr lang="en-US" sz="1100" b="1" dirty="0" smtClean="0"/>
              <a:t>between a sub-RU of  the RU and a </a:t>
            </a:r>
            <a:r>
              <a:rPr lang="en-US" sz="1100" b="1" dirty="0" smtClean="0"/>
              <a:t>corresponding subsegment  in an instance segment tree of a ascendant asset.</a:t>
            </a:r>
            <a:endParaRPr lang="en-US" sz="11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4014628"/>
            <a:ext cx="1708795" cy="115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04217" y="4050400"/>
            <a:ext cx="1066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Replaceable Unit </a:t>
            </a:r>
            <a:r>
              <a:rPr lang="en-US" sz="1400" b="1" dirty="0" smtClean="0"/>
              <a:t>Installation Process</a:t>
            </a:r>
            <a:endParaRPr lang="en-US" sz="1400" b="1" dirty="0"/>
          </a:p>
        </p:txBody>
      </p:sp>
      <p:sp>
        <p:nvSpPr>
          <p:cNvPr id="11" name="Right Arrow 10"/>
          <p:cNvSpPr/>
          <p:nvPr/>
        </p:nvSpPr>
        <p:spPr>
          <a:xfrm>
            <a:off x="3268018" y="4527454"/>
            <a:ext cx="641995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646150" y="4503816"/>
            <a:ext cx="653405" cy="22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Used Terms </a:t>
            </a:r>
            <a:r>
              <a:rPr lang="en-US" sz="3600" dirty="0" smtClean="0">
                <a:cs typeface="Arial" pitchFamily="34" charset="0"/>
              </a:rPr>
              <a:t>(</a:t>
            </a:r>
            <a:r>
              <a:rPr lang="en-US" sz="3600" b="0" dirty="0" smtClean="0">
                <a:cs typeface="Arial" pitchFamily="34" charset="0"/>
              </a:rPr>
              <a:t>continued</a:t>
            </a:r>
            <a:r>
              <a:rPr lang="en-US" sz="3600" dirty="0" smtClean="0">
                <a:cs typeface="Arial" pitchFamily="34" charset="0"/>
              </a:rPr>
              <a:t>)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524000"/>
            <a:ext cx="7391400" cy="40386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Segment </a:t>
            </a:r>
            <a:r>
              <a:rPr lang="en-US" sz="2000" dirty="0"/>
              <a:t>– </a:t>
            </a:r>
            <a:r>
              <a:rPr lang="en-US" sz="2000" dirty="0" smtClean="0"/>
              <a:t>A MIMOSA object that represents a component in a component tree of an asset or a model. A segment for an asset is </a:t>
            </a:r>
            <a:r>
              <a:rPr lang="en-US" sz="2000" dirty="0" smtClean="0"/>
              <a:t>called an </a:t>
            </a:r>
            <a:r>
              <a:rPr lang="en-US" sz="2000" b="1" dirty="0" smtClean="0"/>
              <a:t>Instance Segment</a:t>
            </a:r>
            <a:r>
              <a:rPr lang="en-US" sz="2000" dirty="0" smtClean="0"/>
              <a:t> and a segment for a model is </a:t>
            </a:r>
            <a:r>
              <a:rPr lang="en-US" sz="2000" dirty="0" smtClean="0"/>
              <a:t>called a </a:t>
            </a:r>
            <a:r>
              <a:rPr lang="en-US" sz="2000" b="1" dirty="0" smtClean="0"/>
              <a:t>Prototype </a:t>
            </a:r>
            <a:r>
              <a:rPr lang="en-US" sz="2000" b="1" dirty="0" smtClean="0"/>
              <a:t>Segment.</a:t>
            </a:r>
            <a:endParaRPr lang="en-US" sz="2000" b="1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/>
              <a:t>Measurement Location </a:t>
            </a:r>
            <a:r>
              <a:rPr lang="en-US" sz="2000" dirty="0"/>
              <a:t>– </a:t>
            </a:r>
            <a:r>
              <a:rPr lang="en-US" sz="2000" dirty="0" smtClean="0"/>
              <a:t>A MIMOSA object that represents a CBM measurement (e.g. sensor signal or status assessment)  for an asset or a model. </a:t>
            </a:r>
            <a:r>
              <a:rPr lang="en-US" sz="2000" dirty="0"/>
              <a:t>A </a:t>
            </a:r>
            <a:r>
              <a:rPr lang="en-US" sz="2000" dirty="0" smtClean="0"/>
              <a:t>measurement location </a:t>
            </a:r>
            <a:r>
              <a:rPr lang="en-US" sz="2000" dirty="0"/>
              <a:t>for an asset is called </a:t>
            </a:r>
            <a:r>
              <a:rPr lang="en-US" sz="2000" dirty="0" smtClean="0"/>
              <a:t>an </a:t>
            </a:r>
            <a:r>
              <a:rPr lang="en-US" sz="2000" b="1" dirty="0" smtClean="0"/>
              <a:t>Instance </a:t>
            </a:r>
            <a:r>
              <a:rPr lang="en-US" sz="2000" b="1" dirty="0" smtClean="0"/>
              <a:t>Measurement Location </a:t>
            </a:r>
            <a:r>
              <a:rPr lang="en-US" sz="2000" dirty="0" smtClean="0"/>
              <a:t>and </a:t>
            </a:r>
            <a:r>
              <a:rPr lang="en-US" sz="2000" dirty="0"/>
              <a:t>a measurement </a:t>
            </a:r>
            <a:r>
              <a:rPr lang="en-US" sz="2000" dirty="0" smtClean="0"/>
              <a:t>location </a:t>
            </a:r>
            <a:r>
              <a:rPr lang="en-US" sz="2000" dirty="0"/>
              <a:t>for a model is </a:t>
            </a:r>
            <a:r>
              <a:rPr lang="en-US" sz="2000" dirty="0" smtClean="0"/>
              <a:t>called a </a:t>
            </a:r>
            <a:r>
              <a:rPr lang="en-US" sz="2000" b="1" dirty="0"/>
              <a:t>Prototype Measurement </a:t>
            </a:r>
            <a:r>
              <a:rPr lang="en-US" sz="2000" b="1" dirty="0" smtClean="0"/>
              <a:t>Location.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/>
              <a:t>Site</a:t>
            </a:r>
            <a:r>
              <a:rPr lang="en-US" sz="2000" dirty="0"/>
              <a:t> – A container that groups MIMOSA objects (e.g. segments and measurement locations) for an asset or a </a:t>
            </a:r>
            <a:r>
              <a:rPr lang="en-US" sz="2000" dirty="0" smtClean="0"/>
              <a:t>model. A site for an asset is called an </a:t>
            </a:r>
            <a:r>
              <a:rPr lang="en-US" sz="2000" b="1" dirty="0" smtClean="0"/>
              <a:t>instance site </a:t>
            </a:r>
            <a:r>
              <a:rPr lang="en-US" sz="2000" dirty="0" smtClean="0"/>
              <a:t>and a site for a model is called a </a:t>
            </a:r>
            <a:r>
              <a:rPr lang="en-US" sz="2000" b="1" dirty="0" smtClean="0"/>
              <a:t>prototype site</a:t>
            </a:r>
            <a:r>
              <a:rPr lang="en-US" sz="2000" dirty="0" smtClean="0"/>
              <a:t>.</a:t>
            </a:r>
          </a:p>
          <a:p>
            <a:pPr algn="l"/>
            <a:endParaRPr lang="en-US" sz="1600" b="1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2502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52400"/>
            <a:ext cx="7391400" cy="536575"/>
          </a:xfrm>
        </p:spPr>
        <p:txBody>
          <a:bodyPr/>
          <a:lstStyle/>
          <a:p>
            <a:r>
              <a:rPr lang="it-IT" sz="3600" dirty="0">
                <a:cs typeface="Arial" pitchFamily="34" charset="0"/>
              </a:rPr>
              <a:t>Replaceable </a:t>
            </a:r>
            <a:r>
              <a:rPr lang="it-IT" sz="3600" dirty="0" smtClean="0">
                <a:cs typeface="Arial" pitchFamily="34" charset="0"/>
              </a:rPr>
              <a:t>Unit </a:t>
            </a:r>
            <a:r>
              <a:rPr lang="it-IT" sz="3600" dirty="0">
                <a:cs typeface="Arial" pitchFamily="34" charset="0"/>
              </a:rPr>
              <a:t>Installation Process</a:t>
            </a:r>
            <a:endParaRPr lang="en-US" sz="3600" dirty="0"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838200"/>
            <a:ext cx="8991601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274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1000"/>
            <a:ext cx="7772400" cy="536575"/>
          </a:xfrm>
          <a:noFill/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Asset </a:t>
            </a:r>
            <a:r>
              <a:rPr lang="it-IT" sz="3600" dirty="0">
                <a:cs typeface="Arial" pitchFamily="34" charset="0"/>
              </a:rPr>
              <a:t>On Segment Subprocess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19200"/>
            <a:ext cx="8001000" cy="12192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/>
              <a:t>If </a:t>
            </a:r>
            <a:r>
              <a:rPr lang="en-US" sz="2000" b="1" dirty="0" smtClean="0"/>
              <a:t>an RU </a:t>
            </a:r>
            <a:r>
              <a:rPr lang="en-US" sz="2000" b="1" dirty="0"/>
              <a:t>asset is provided, associate the RU asset with the target </a:t>
            </a:r>
            <a:r>
              <a:rPr lang="en-US" sz="2000" b="1" dirty="0" smtClean="0"/>
              <a:t>segment</a:t>
            </a:r>
            <a:endParaRPr lang="en-US" sz="2000" b="1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Associate </a:t>
            </a:r>
            <a:r>
              <a:rPr lang="en-US" sz="2000" b="1" dirty="0"/>
              <a:t>all </a:t>
            </a:r>
            <a:r>
              <a:rPr lang="en-US" sz="2000" b="1" dirty="0" smtClean="0"/>
              <a:t>sub-</a:t>
            </a:r>
            <a:r>
              <a:rPr lang="en-US" sz="2000" b="1" dirty="0" err="1" smtClean="0"/>
              <a:t>Rus</a:t>
            </a:r>
            <a:r>
              <a:rPr lang="en-US" sz="2000" b="1" dirty="0" smtClean="0"/>
              <a:t> installed </a:t>
            </a:r>
            <a:r>
              <a:rPr lang="en-US" sz="2000" b="1" dirty="0"/>
              <a:t>on </a:t>
            </a:r>
            <a:r>
              <a:rPr lang="en-US" sz="2000" b="1" dirty="0" smtClean="0"/>
              <a:t>subsegments of </a:t>
            </a:r>
            <a:r>
              <a:rPr lang="en-US" sz="2000" b="1" dirty="0"/>
              <a:t>a source </a:t>
            </a:r>
            <a:r>
              <a:rPr lang="en-US" sz="2000" b="1" dirty="0" smtClean="0"/>
              <a:t>segment</a:t>
            </a:r>
            <a:r>
              <a:rPr lang="en-US" sz="2000" b="1" dirty="0"/>
              <a:t>, if any, </a:t>
            </a:r>
            <a:r>
              <a:rPr lang="en-US" sz="2000" b="1" dirty="0" smtClean="0"/>
              <a:t> </a:t>
            </a:r>
            <a:r>
              <a:rPr lang="en-US" sz="2000" b="1" dirty="0"/>
              <a:t>to corresponding subsegments of a target segment. 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68164" y="3805664"/>
            <a:ext cx="2438400" cy="12001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330" y="3826683"/>
            <a:ext cx="2384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Source </a:t>
            </a:r>
            <a:r>
              <a:rPr lang="en-US" sz="1100" b="1" dirty="0"/>
              <a:t>segment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Target </a:t>
            </a:r>
            <a:r>
              <a:rPr lang="en-US" sz="1100" b="1" dirty="0"/>
              <a:t>segment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RU </a:t>
            </a:r>
            <a:r>
              <a:rPr lang="en-US" sz="1100" b="1" dirty="0"/>
              <a:t>asset to be installed on the target segment(optional) </a:t>
            </a:r>
            <a:endParaRPr lang="en-US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6325042" y="3240285"/>
            <a:ext cx="2286000" cy="26271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1243" y="3228143"/>
            <a:ext cx="220979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r>
              <a:rPr lang="en-US" sz="1600" b="1" dirty="0"/>
              <a:t>:  </a:t>
            </a:r>
            <a:endParaRPr lang="en-US" sz="16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/>
              <a:t>If </a:t>
            </a:r>
            <a:r>
              <a:rPr lang="en-US" sz="1100" b="1" dirty="0" smtClean="0"/>
              <a:t>an RU </a:t>
            </a:r>
            <a:r>
              <a:rPr lang="en-US" sz="1100" b="1" dirty="0"/>
              <a:t>asset is provided, </a:t>
            </a:r>
            <a:r>
              <a:rPr lang="en-US" sz="1100" b="1" dirty="0" smtClean="0"/>
              <a:t>an entry exists  in the asset_on_segment table to define the  installation relationship between the RU </a:t>
            </a:r>
            <a:r>
              <a:rPr lang="en-US" sz="1100" b="1" dirty="0"/>
              <a:t>asset </a:t>
            </a:r>
            <a:r>
              <a:rPr lang="en-US" sz="1100" b="1" dirty="0" smtClean="0"/>
              <a:t>and </a:t>
            </a:r>
            <a:r>
              <a:rPr lang="en-US" sz="1100" b="1" dirty="0"/>
              <a:t>the target segment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b="1" dirty="0" smtClean="0"/>
              <a:t>Entries  exist in the asset_on_segment  table  to define the installation relationships between a sub-RU assets of the source segment and its corresponding sub-segment of the target segment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794" y="4032388"/>
            <a:ext cx="1708795" cy="85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98194" y="4068159"/>
            <a:ext cx="1305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Asset </a:t>
            </a:r>
            <a:r>
              <a:rPr lang="en-US" sz="1400" b="1" dirty="0" smtClean="0"/>
              <a:t>On Segment Subprocess</a:t>
            </a:r>
            <a:endParaRPr lang="en-US" sz="1400" b="1" dirty="0"/>
          </a:p>
        </p:txBody>
      </p:sp>
      <p:sp>
        <p:nvSpPr>
          <p:cNvPr id="11" name="Right Arrow 10"/>
          <p:cNvSpPr/>
          <p:nvPr/>
        </p:nvSpPr>
        <p:spPr>
          <a:xfrm>
            <a:off x="3241228" y="4328444"/>
            <a:ext cx="641995" cy="2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619360" y="4304806"/>
            <a:ext cx="653405" cy="22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08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28600"/>
            <a:ext cx="6477000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Asset On Segment Subprocess</a:t>
            </a:r>
            <a:endParaRPr lang="en-US" sz="3600" dirty="0"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429625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37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81000"/>
            <a:ext cx="6477000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Registration Processes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19200"/>
            <a:ext cx="7391400" cy="38100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/>
              <a:t>Model Registration </a:t>
            </a:r>
            <a:r>
              <a:rPr lang="en-US" sz="2400" b="1" dirty="0" smtClean="0"/>
              <a:t>Process</a:t>
            </a:r>
            <a:r>
              <a:rPr lang="en-US" sz="2400" dirty="0" smtClean="0"/>
              <a:t>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b="1" dirty="0" smtClean="0"/>
              <a:t>Add/Update </a:t>
            </a:r>
            <a:r>
              <a:rPr lang="en-US" sz="1800" b="1" dirty="0" smtClean="0"/>
              <a:t>models </a:t>
            </a:r>
            <a:r>
              <a:rPr lang="en-US" sz="1800" b="1" dirty="0" smtClean="0"/>
              <a:t>and </a:t>
            </a:r>
            <a:r>
              <a:rPr lang="en-US" sz="1800" b="1" dirty="0" smtClean="0"/>
              <a:t>their associated </a:t>
            </a:r>
            <a:r>
              <a:rPr lang="en-US" sz="1800" b="1" dirty="0" smtClean="0"/>
              <a:t>prototype component </a:t>
            </a:r>
            <a:r>
              <a:rPr lang="en-US" sz="1800" b="1" dirty="0" smtClean="0"/>
              <a:t>trees for platforms and RUs</a:t>
            </a:r>
            <a:endParaRPr lang="en-US" sz="1800" b="1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Measurement </a:t>
            </a:r>
            <a:r>
              <a:rPr lang="en-US" sz="2400" b="1" dirty="0" smtClean="0"/>
              <a:t>Configuration </a:t>
            </a:r>
            <a:r>
              <a:rPr lang="en-US" sz="2400" b="1" dirty="0" smtClean="0"/>
              <a:t>Process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1800" b="1" dirty="0" smtClean="0"/>
              <a:t>Add/Update prototype </a:t>
            </a:r>
            <a:r>
              <a:rPr lang="en-US" sz="1800" b="1" dirty="0" smtClean="0"/>
              <a:t>measurement </a:t>
            </a:r>
            <a:r>
              <a:rPr lang="en-US" sz="1800" b="1" dirty="0"/>
              <a:t>locations </a:t>
            </a:r>
            <a:r>
              <a:rPr lang="en-US" sz="1800" b="1" dirty="0" smtClean="0"/>
              <a:t>for </a:t>
            </a:r>
            <a:r>
              <a:rPr lang="en-US" sz="1800" b="1" dirty="0"/>
              <a:t>a </a:t>
            </a:r>
            <a:r>
              <a:rPr lang="en-US" sz="1800" b="1" dirty="0" smtClean="0"/>
              <a:t>model </a:t>
            </a:r>
            <a:r>
              <a:rPr lang="en-US" sz="1800" b="1" dirty="0" smtClean="0">
                <a:solidFill>
                  <a:srgbClr val="C00000"/>
                </a:solidFill>
              </a:rPr>
              <a:t>or instance measurement locations for an asset*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Asset </a:t>
            </a:r>
            <a:r>
              <a:rPr lang="en-US" sz="2400" b="1" dirty="0"/>
              <a:t>Registration Process</a:t>
            </a:r>
            <a:r>
              <a:rPr lang="en-US" sz="2000" b="1" dirty="0"/>
              <a:t>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1800" b="1" dirty="0" smtClean="0"/>
              <a:t>Add/Update </a:t>
            </a:r>
            <a:r>
              <a:rPr lang="en-US" sz="1800" b="1" dirty="0" smtClean="0"/>
              <a:t>platforms, </a:t>
            </a:r>
            <a:r>
              <a:rPr lang="en-US" sz="1800" b="1" dirty="0" smtClean="0"/>
              <a:t>valuable </a:t>
            </a:r>
            <a:r>
              <a:rPr lang="en-US" sz="1800" b="1" dirty="0" smtClean="0"/>
              <a:t>RUs </a:t>
            </a:r>
            <a:r>
              <a:rPr lang="en-US" sz="1800" b="1" dirty="0"/>
              <a:t>or </a:t>
            </a:r>
            <a:r>
              <a:rPr lang="en-US" sz="1800" b="1" dirty="0" smtClean="0"/>
              <a:t>other </a:t>
            </a:r>
            <a:r>
              <a:rPr lang="en-US" sz="1800" b="1" dirty="0"/>
              <a:t>serialized </a:t>
            </a:r>
            <a:r>
              <a:rPr lang="en-US" sz="1800" b="1" dirty="0" smtClean="0"/>
              <a:t>items</a:t>
            </a:r>
            <a:endParaRPr lang="en-US" sz="1800" b="1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Replaceable Unit </a:t>
            </a:r>
            <a:r>
              <a:rPr lang="en-US" sz="2400" b="1" dirty="0" smtClean="0"/>
              <a:t>Installation Process</a:t>
            </a:r>
            <a:r>
              <a:rPr lang="en-US" sz="2000" b="1" dirty="0" smtClean="0"/>
              <a:t>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b="1" dirty="0" smtClean="0"/>
              <a:t>Install </a:t>
            </a:r>
            <a:r>
              <a:rPr lang="en-US" sz="1800" b="1" dirty="0" smtClean="0"/>
              <a:t>RU assets </a:t>
            </a:r>
            <a:r>
              <a:rPr lang="en-US" sz="1800" b="1" dirty="0" smtClean="0"/>
              <a:t>on </a:t>
            </a:r>
            <a:r>
              <a:rPr lang="en-US" sz="1800" b="1" dirty="0" smtClean="0"/>
              <a:t>target segments </a:t>
            </a:r>
            <a:r>
              <a:rPr lang="en-US" sz="1800" b="1" dirty="0"/>
              <a:t>of </a:t>
            </a:r>
            <a:r>
              <a:rPr lang="en-US" sz="1800" b="1" dirty="0" smtClean="0"/>
              <a:t>parent assets</a:t>
            </a:r>
            <a:endParaRPr 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12732" y="5867400"/>
            <a:ext cx="6897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*The process currently doesn’t handle custom instance measurement configuration for an asset. If we need to support custom measurement locations for each individual platform or even RU, the process will </a:t>
            </a:r>
            <a:r>
              <a:rPr lang="en-US" sz="1400" dirty="0" smtClean="0">
                <a:solidFill>
                  <a:srgbClr val="C00000"/>
                </a:solidFill>
              </a:rPr>
              <a:t>be updated to </a:t>
            </a:r>
            <a:r>
              <a:rPr lang="en-US" sz="1400" dirty="0" smtClean="0">
                <a:solidFill>
                  <a:srgbClr val="C00000"/>
                </a:solidFill>
              </a:rPr>
              <a:t>handle Instance measurement Configuration as well.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4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6477000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Model Registration Criteria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95400"/>
            <a:ext cx="7696200" cy="4114800"/>
          </a:xfrm>
          <a:noFill/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Model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Identified by NIIN or </a:t>
            </a:r>
            <a:r>
              <a:rPr lang="en-US" sz="2000" dirty="0" smtClean="0"/>
              <a:t>CAGE/PartNo and for: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1600" b="1" dirty="0" smtClean="0"/>
              <a:t>Platform: </a:t>
            </a:r>
            <a:r>
              <a:rPr lang="en-US" sz="1600" b="1" dirty="0"/>
              <a:t>Determined by MACOM</a:t>
            </a:r>
            <a:endParaRPr lang="en-US" sz="1600" b="1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B050"/>
                </a:solidFill>
              </a:rPr>
              <a:t>RU asset (</a:t>
            </a:r>
            <a:r>
              <a:rPr lang="en-US" sz="1600" b="1" dirty="0" smtClean="0">
                <a:solidFill>
                  <a:srgbClr val="00B050"/>
                </a:solidFill>
              </a:rPr>
              <a:t>stock </a:t>
            </a:r>
            <a:r>
              <a:rPr lang="en-US" sz="1600" b="1" dirty="0">
                <a:solidFill>
                  <a:srgbClr val="00B050"/>
                </a:solidFill>
              </a:rPr>
              <a:t>and replaceable </a:t>
            </a:r>
            <a:r>
              <a:rPr lang="en-US" sz="1600" b="1" dirty="0" smtClean="0">
                <a:solidFill>
                  <a:srgbClr val="00B050"/>
                </a:solidFill>
              </a:rPr>
              <a:t>item) - SMR </a:t>
            </a:r>
            <a:r>
              <a:rPr lang="en-US" sz="1600" b="1" dirty="0">
                <a:solidFill>
                  <a:srgbClr val="00B050"/>
                </a:solidFill>
              </a:rPr>
              <a:t>source code is: PA, PB, PC, PG or </a:t>
            </a:r>
            <a:r>
              <a:rPr lang="en-US" sz="1600" b="1" dirty="0" smtClean="0">
                <a:solidFill>
                  <a:srgbClr val="00B050"/>
                </a:solidFill>
              </a:rPr>
              <a:t>PH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Model </a:t>
            </a:r>
            <a:r>
              <a:rPr lang="en-US" sz="2000" b="1" dirty="0" smtClean="0"/>
              <a:t>Prototype Component </a:t>
            </a:r>
            <a:r>
              <a:rPr lang="en-US" sz="2000" b="1" dirty="0" smtClean="0"/>
              <a:t>Tree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b="1" dirty="0" smtClean="0"/>
              <a:t> </a:t>
            </a:r>
            <a:r>
              <a:rPr lang="en-US" sz="2000" dirty="0"/>
              <a:t>– D</a:t>
            </a:r>
            <a:r>
              <a:rPr lang="en-US" sz="2000" dirty="0" smtClean="0"/>
              <a:t>erived </a:t>
            </a:r>
            <a:r>
              <a:rPr lang="en-US" sz="2000" dirty="0"/>
              <a:t>from </a:t>
            </a:r>
            <a:r>
              <a:rPr lang="en-US" sz="2000" dirty="0"/>
              <a:t>Interactive Electronic Technical </a:t>
            </a:r>
            <a:r>
              <a:rPr lang="en-US" sz="2000" dirty="0" smtClean="0"/>
              <a:t>Manuals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or </a:t>
            </a:r>
            <a:r>
              <a:rPr lang="en-US" sz="2000" dirty="0" smtClean="0">
                <a:solidFill>
                  <a:srgbClr val="C00000"/>
                </a:solidFill>
              </a:rPr>
              <a:t>Bill of Materials?</a:t>
            </a:r>
            <a:r>
              <a:rPr lang="en-US" sz="2000" dirty="0" smtClean="0">
                <a:solidFill>
                  <a:schemeClr val="accent6"/>
                </a:solidFill>
              </a:rPr>
              <a:t>);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/>
              <a:t>candidate components in the tree are: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b="1" dirty="0" smtClean="0"/>
              <a:t>A </a:t>
            </a:r>
            <a:r>
              <a:rPr lang="en-US" sz="1600" b="1" dirty="0"/>
              <a:t>monitored component </a:t>
            </a:r>
            <a:r>
              <a:rPr lang="en-US" sz="1600" b="1" dirty="0" smtClean="0"/>
              <a:t>(RU, </a:t>
            </a:r>
            <a:r>
              <a:rPr lang="en-US" sz="1600" b="1" dirty="0"/>
              <a:t>assembly, or part</a:t>
            </a:r>
            <a:r>
              <a:rPr lang="en-US" sz="1600" b="1" dirty="0" smtClean="0"/>
              <a:t>)</a:t>
            </a:r>
            <a:endParaRPr lang="en-US" sz="1600" b="1" dirty="0"/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b="1" dirty="0" smtClean="0"/>
              <a:t>An RU or </a:t>
            </a:r>
            <a:r>
              <a:rPr lang="en-US" sz="1600" b="1" dirty="0"/>
              <a:t>assembly that contains a candidate component</a:t>
            </a:r>
          </a:p>
          <a:p>
            <a:pPr lvl="1" algn="l"/>
            <a:r>
              <a:rPr lang="en-US" sz="1800" dirty="0" smtClean="0"/>
              <a:t>Each </a:t>
            </a:r>
            <a:r>
              <a:rPr lang="en-US" sz="1800" dirty="0"/>
              <a:t>component in the </a:t>
            </a:r>
            <a:r>
              <a:rPr lang="en-US" sz="1800" dirty="0" smtClean="0"/>
              <a:t>tree: </a:t>
            </a:r>
            <a:endParaRPr lang="en-US" sz="1800" dirty="0" smtClean="0"/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sz="1400" b="1" dirty="0" smtClean="0"/>
              <a:t>Includes Name </a:t>
            </a:r>
            <a:r>
              <a:rPr lang="en-US" sz="1400" b="1" dirty="0" smtClean="0"/>
              <a:t>(mandatory), </a:t>
            </a:r>
            <a:r>
              <a:rPr lang="en-US" sz="1400" b="1" dirty="0"/>
              <a:t>SMR </a:t>
            </a:r>
            <a:r>
              <a:rPr lang="en-US" sz="1400" b="1" dirty="0" smtClean="0"/>
              <a:t>code, NIIN, CAGE/PartNo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sz="1400" b="1" dirty="0" smtClean="0"/>
              <a:t>Has a Unique </a:t>
            </a:r>
            <a:r>
              <a:rPr lang="en-US" sz="1400" b="1" dirty="0"/>
              <a:t>Composite Key for each </a:t>
            </a:r>
            <a:r>
              <a:rPr lang="en-US" sz="1400" b="1" dirty="0" smtClean="0"/>
              <a:t>component under an assembly: </a:t>
            </a:r>
            <a:r>
              <a:rPr lang="en-US" sz="1400" b="1" dirty="0"/>
              <a:t>Name, NIIN, </a:t>
            </a:r>
            <a:r>
              <a:rPr lang="en-US" sz="1400" b="1" dirty="0" smtClean="0"/>
              <a:t>CAGE/PartNo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Site </a:t>
            </a:r>
            <a:r>
              <a:rPr lang="en-US" sz="2000" dirty="0" smtClean="0"/>
              <a:t> </a:t>
            </a:r>
            <a:r>
              <a:rPr lang="en-US" sz="2000" dirty="0" smtClean="0"/>
              <a:t>– </a:t>
            </a:r>
            <a:r>
              <a:rPr lang="en-US" sz="2000" dirty="0" smtClean="0">
                <a:solidFill>
                  <a:srgbClr val="00B050"/>
                </a:solidFill>
              </a:rPr>
              <a:t>Each model </a:t>
            </a:r>
            <a:r>
              <a:rPr lang="en-US" sz="2000" dirty="0" smtClean="0">
                <a:solidFill>
                  <a:srgbClr val="00B050"/>
                </a:solidFill>
              </a:rPr>
              <a:t>has </a:t>
            </a:r>
            <a:r>
              <a:rPr lang="en-US" sz="2000" dirty="0">
                <a:solidFill>
                  <a:srgbClr val="00B050"/>
                </a:solidFill>
              </a:rPr>
              <a:t>a</a:t>
            </a:r>
            <a:r>
              <a:rPr lang="en-US" sz="2000" dirty="0" smtClean="0">
                <a:solidFill>
                  <a:srgbClr val="00B050"/>
                </a:solidFill>
              </a:rPr>
              <a:t> site for its </a:t>
            </a:r>
            <a:r>
              <a:rPr lang="en-US" sz="2000" dirty="0" smtClean="0">
                <a:solidFill>
                  <a:srgbClr val="00B050"/>
                </a:solidFill>
              </a:rPr>
              <a:t>prototype </a:t>
            </a:r>
            <a:r>
              <a:rPr lang="en-US" sz="2000" dirty="0" smtClean="0">
                <a:solidFill>
                  <a:srgbClr val="00B050"/>
                </a:solidFill>
              </a:rPr>
              <a:t>components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2732" y="5638800"/>
            <a:ext cx="6897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*</a:t>
            </a:r>
            <a:r>
              <a:rPr lang="en-US" sz="1400" dirty="0" smtClean="0">
                <a:solidFill>
                  <a:srgbClr val="C00000"/>
                </a:solidFill>
              </a:rPr>
              <a:t>Another option is to derive a model component tree from a Bill of Materials (MBOM, PBOM or RBOM?) with the </a:t>
            </a:r>
            <a:r>
              <a:rPr lang="en-US" sz="1400" dirty="0" smtClean="0">
                <a:solidFill>
                  <a:srgbClr val="C00000"/>
                </a:solidFill>
              </a:rPr>
              <a:t>assumption that </a:t>
            </a:r>
            <a:r>
              <a:rPr lang="en-US" sz="1400" dirty="0" smtClean="0">
                <a:solidFill>
                  <a:srgbClr val="C00000"/>
                </a:solidFill>
              </a:rPr>
              <a:t>BOMs already exist in relational form in </a:t>
            </a:r>
            <a:r>
              <a:rPr lang="en-US" sz="1400" dirty="0" smtClean="0">
                <a:solidFill>
                  <a:srgbClr val="C00000"/>
                </a:solidFill>
              </a:rPr>
              <a:t>the LMP </a:t>
            </a:r>
            <a:r>
              <a:rPr lang="en-US" sz="1400" dirty="0" smtClean="0">
                <a:solidFill>
                  <a:srgbClr val="C00000"/>
                </a:solidFill>
              </a:rPr>
              <a:t>(</a:t>
            </a:r>
            <a:r>
              <a:rPr lang="en-US" sz="1400" dirty="0">
                <a:solidFill>
                  <a:srgbClr val="C00000"/>
                </a:solidFill>
              </a:rPr>
              <a:t>Logistics Modernization </a:t>
            </a:r>
            <a:r>
              <a:rPr lang="en-US" sz="1400" dirty="0" smtClean="0">
                <a:solidFill>
                  <a:srgbClr val="C00000"/>
                </a:solidFill>
              </a:rPr>
              <a:t>Program</a:t>
            </a:r>
            <a:r>
              <a:rPr lang="en-US" sz="1400" dirty="0" smtClean="0"/>
              <a:t>)</a:t>
            </a:r>
            <a:r>
              <a:rPr lang="en-US" sz="1400" dirty="0" smtClean="0">
                <a:solidFill>
                  <a:srgbClr val="C00000"/>
                </a:solidFill>
              </a:rPr>
              <a:t>. There is an indicator of stock item and an indicator of recursive item (repairable item?) for each component in a BOM.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7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52400"/>
            <a:ext cx="6477000" cy="536575"/>
          </a:xfrm>
        </p:spPr>
        <p:txBody>
          <a:bodyPr/>
          <a:lstStyle/>
          <a:p>
            <a:r>
              <a:rPr lang="it-IT" dirty="0" smtClean="0">
                <a:cs typeface="Arial" pitchFamily="34" charset="0"/>
              </a:rPr>
              <a:t>SMR Code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" y="609600"/>
            <a:ext cx="894192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2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7209962" y="1173466"/>
            <a:ext cx="1289202" cy="3617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933733" y="1096963"/>
            <a:ext cx="6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Site M3</a:t>
            </a:r>
            <a:endParaRPr lang="en-US" sz="1200" dirty="0"/>
          </a:p>
        </p:txBody>
      </p:sp>
      <p:sp>
        <p:nvSpPr>
          <p:cNvPr id="67" name="Rounded Rectangle 66"/>
          <p:cNvSpPr/>
          <p:nvPr/>
        </p:nvSpPr>
        <p:spPr>
          <a:xfrm>
            <a:off x="4937737" y="1221562"/>
            <a:ext cx="1844063" cy="1028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72876" y="1182699"/>
            <a:ext cx="65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Site M2</a:t>
            </a:r>
            <a:endParaRPr lang="en-US" sz="1200" dirty="0"/>
          </a:p>
        </p:txBody>
      </p:sp>
      <p:sp>
        <p:nvSpPr>
          <p:cNvPr id="69" name="Rounded Rectangle 68"/>
          <p:cNvSpPr/>
          <p:nvPr/>
        </p:nvSpPr>
        <p:spPr>
          <a:xfrm>
            <a:off x="685989" y="1182700"/>
            <a:ext cx="3997910" cy="2474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85541" y="1173465"/>
            <a:ext cx="681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Site M1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44" y="228600"/>
            <a:ext cx="8199156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Hypothetical Models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33986" y="1182699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19778" y="1804993"/>
            <a:ext cx="761816" cy="304800"/>
          </a:xfrm>
          <a:prstGeom prst="ellipse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M1:A1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3474" y="2412758"/>
            <a:ext cx="794134" cy="304800"/>
          </a:xfrm>
          <a:prstGeom prst="ellipse">
            <a:avLst/>
          </a:prstGeom>
          <a:solidFill>
            <a:srgbClr val="FFC00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80018" y="2431119"/>
            <a:ext cx="794134" cy="304800"/>
          </a:xfrm>
          <a:prstGeom prst="ellipse">
            <a:avLst/>
          </a:prstGeom>
          <a:solidFill>
            <a:srgbClr val="FFC00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>
            <a:off x="2600686" y="1487499"/>
            <a:ext cx="0" cy="317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7" idx="0"/>
          </p:cNvCxnSpPr>
          <p:nvPr/>
        </p:nvCxnSpPr>
        <p:spPr>
          <a:xfrm flipH="1">
            <a:off x="1777085" y="2065156"/>
            <a:ext cx="554258" cy="365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0"/>
          </p:cNvCxnSpPr>
          <p:nvPr/>
        </p:nvCxnSpPr>
        <p:spPr>
          <a:xfrm>
            <a:off x="2870029" y="2065156"/>
            <a:ext cx="770512" cy="347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23729" y="1221562"/>
            <a:ext cx="577466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932059" y="1940128"/>
            <a:ext cx="794134" cy="304800"/>
          </a:xfrm>
          <a:prstGeom prst="ellipse">
            <a:avLst/>
          </a:prstGeom>
          <a:solidFill>
            <a:srgbClr val="FFC000">
              <a:alpha val="46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43053" y="1943864"/>
            <a:ext cx="838200" cy="304800"/>
          </a:xfrm>
          <a:prstGeom prst="ellipse">
            <a:avLst/>
          </a:prstGeom>
          <a:solidFill>
            <a:srgbClr val="E3B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M2:P1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5" idx="3"/>
            <a:endCxn id="18" idx="0"/>
          </p:cNvCxnSpPr>
          <p:nvPr/>
        </p:nvCxnSpPr>
        <p:spPr>
          <a:xfrm flipH="1">
            <a:off x="5362153" y="1481725"/>
            <a:ext cx="246144" cy="462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5"/>
            <a:endCxn id="17" idx="0"/>
          </p:cNvCxnSpPr>
          <p:nvPr/>
        </p:nvCxnSpPr>
        <p:spPr>
          <a:xfrm>
            <a:off x="6016627" y="1481725"/>
            <a:ext cx="312499" cy="458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287435" y="1195393"/>
            <a:ext cx="577466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713200" y="3195272"/>
            <a:ext cx="913298" cy="30480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21498" y="3208757"/>
            <a:ext cx="921124" cy="304800"/>
          </a:xfrm>
          <a:prstGeom prst="ellipse">
            <a:avLst/>
          </a:prstGeom>
          <a:solidFill>
            <a:srgbClr val="E3B099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M1:R1P1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endCxn id="55" idx="0"/>
          </p:cNvCxnSpPr>
          <p:nvPr/>
        </p:nvCxnSpPr>
        <p:spPr>
          <a:xfrm flipH="1">
            <a:off x="1182060" y="2750354"/>
            <a:ext cx="338424" cy="4584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4" idx="0"/>
          </p:cNvCxnSpPr>
          <p:nvPr/>
        </p:nvCxnSpPr>
        <p:spPr>
          <a:xfrm>
            <a:off x="1890199" y="2750354"/>
            <a:ext cx="279650" cy="4449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769498" y="3170548"/>
            <a:ext cx="914400" cy="30480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M1:R2R3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702698" y="3173649"/>
            <a:ext cx="937843" cy="304800"/>
          </a:xfrm>
          <a:prstGeom prst="ellipse">
            <a:avLst/>
          </a:prstGeom>
          <a:solidFill>
            <a:srgbClr val="E3B099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M1:R2P1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endCxn id="63" idx="0"/>
          </p:cNvCxnSpPr>
          <p:nvPr/>
        </p:nvCxnSpPr>
        <p:spPr>
          <a:xfrm flipH="1">
            <a:off x="3171620" y="2717558"/>
            <a:ext cx="203842" cy="45609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2" idx="0"/>
          </p:cNvCxnSpPr>
          <p:nvPr/>
        </p:nvCxnSpPr>
        <p:spPr>
          <a:xfrm>
            <a:off x="3867332" y="2717558"/>
            <a:ext cx="359366" cy="4529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8" name="Curved Connector 1087"/>
          <p:cNvCxnSpPr>
            <a:stCxn id="15" idx="2"/>
            <a:endCxn id="7" idx="6"/>
          </p:cNvCxnSpPr>
          <p:nvPr/>
        </p:nvCxnSpPr>
        <p:spPr>
          <a:xfrm rot="10800000" flipV="1">
            <a:off x="2174153" y="1373961"/>
            <a:ext cx="3349577" cy="1209557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Curved Connector 1090"/>
          <p:cNvCxnSpPr>
            <a:stCxn id="15" idx="2"/>
            <a:endCxn id="6" idx="7"/>
          </p:cNvCxnSpPr>
          <p:nvPr/>
        </p:nvCxnSpPr>
        <p:spPr>
          <a:xfrm rot="10800000" flipV="1">
            <a:off x="3921311" y="1373961"/>
            <a:ext cx="1602419" cy="1083433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urved Connector 1092"/>
          <p:cNvCxnSpPr>
            <a:stCxn id="28" idx="2"/>
            <a:endCxn id="17" idx="7"/>
          </p:cNvCxnSpPr>
          <p:nvPr/>
        </p:nvCxnSpPr>
        <p:spPr>
          <a:xfrm rot="10800000" flipV="1">
            <a:off x="6609895" y="1347793"/>
            <a:ext cx="677540" cy="636972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Curved Connector 1112"/>
          <p:cNvCxnSpPr>
            <a:stCxn id="18" idx="3"/>
            <a:endCxn id="63" idx="7"/>
          </p:cNvCxnSpPr>
          <p:nvPr/>
        </p:nvCxnSpPr>
        <p:spPr>
          <a:xfrm rot="5400000">
            <a:off x="3777372" y="1929852"/>
            <a:ext cx="1014259" cy="1562608"/>
          </a:xfrm>
          <a:prstGeom prst="curvedConnector3">
            <a:avLst>
              <a:gd name="adj1" fmla="val 63628"/>
            </a:avLst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Curved Connector 1114"/>
          <p:cNvCxnSpPr>
            <a:stCxn id="18" idx="3"/>
            <a:endCxn id="55" idx="7"/>
          </p:cNvCxnSpPr>
          <p:nvPr/>
        </p:nvCxnSpPr>
        <p:spPr>
          <a:xfrm rot="5400000">
            <a:off x="2762083" y="949671"/>
            <a:ext cx="1049367" cy="3558078"/>
          </a:xfrm>
          <a:prstGeom prst="curvedConnector3">
            <a:avLst>
              <a:gd name="adj1" fmla="val 60132"/>
            </a:avLst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/>
          <p:cNvSpPr/>
          <p:nvPr/>
        </p:nvSpPr>
        <p:spPr>
          <a:xfrm>
            <a:off x="863339" y="4052720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0" name="TextBox 1129"/>
          <p:cNvSpPr txBox="1"/>
          <p:nvPr/>
        </p:nvSpPr>
        <p:spPr>
          <a:xfrm>
            <a:off x="1423115" y="4048040"/>
            <a:ext cx="2935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 component of the prototype </a:t>
            </a:r>
            <a:r>
              <a:rPr lang="en-US" sz="1200" dirty="0"/>
              <a:t>tree </a:t>
            </a:r>
            <a:r>
              <a:rPr lang="en-US" sz="1200" dirty="0" smtClean="0"/>
              <a:t>of Model ‘M’</a:t>
            </a:r>
            <a:endParaRPr lang="en-US" sz="1200" dirty="0"/>
          </a:p>
        </p:txBody>
      </p:sp>
      <p:cxnSp>
        <p:nvCxnSpPr>
          <p:cNvPr id="241" name="Curved Connector 240"/>
          <p:cNvCxnSpPr>
            <a:stCxn id="17" idx="3"/>
            <a:endCxn id="54" idx="5"/>
          </p:cNvCxnSpPr>
          <p:nvPr/>
        </p:nvCxnSpPr>
        <p:spPr>
          <a:xfrm rot="5400000">
            <a:off x="3642981" y="1050059"/>
            <a:ext cx="1255144" cy="3555608"/>
          </a:xfrm>
          <a:prstGeom prst="curvedConnector3">
            <a:avLst>
              <a:gd name="adj1" fmla="val 121769"/>
            </a:avLst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stCxn id="17" idx="3"/>
            <a:endCxn id="62" idx="6"/>
          </p:cNvCxnSpPr>
          <p:nvPr/>
        </p:nvCxnSpPr>
        <p:spPr>
          <a:xfrm rot="5400000">
            <a:off x="4804800" y="2079390"/>
            <a:ext cx="1122657" cy="1364459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685989" y="4411855"/>
            <a:ext cx="779549" cy="304800"/>
          </a:xfrm>
          <a:prstGeom prst="ellipse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M:A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1465538" y="4396248"/>
            <a:ext cx="299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 assembly ‘A’  in the prototype tree of model ‘M’ </a:t>
            </a:r>
            <a:endParaRPr lang="en-US" sz="1200" dirty="0"/>
          </a:p>
        </p:txBody>
      </p:sp>
      <p:sp>
        <p:nvSpPr>
          <p:cNvPr id="297" name="Oval 296"/>
          <p:cNvSpPr/>
          <p:nvPr/>
        </p:nvSpPr>
        <p:spPr>
          <a:xfrm>
            <a:off x="685989" y="4807066"/>
            <a:ext cx="779549" cy="304800"/>
          </a:xfrm>
          <a:prstGeom prst="ellipse">
            <a:avLst/>
          </a:prstGeom>
          <a:solidFill>
            <a:srgbClr val="FFC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M:R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1465538" y="4791459"/>
            <a:ext cx="2677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 RU ‘R’  </a:t>
            </a:r>
            <a:r>
              <a:rPr lang="en-US" sz="1200" dirty="0" smtClean="0"/>
              <a:t>in the prototype tree of model ‘M’ </a:t>
            </a:r>
            <a:endParaRPr lang="en-US" sz="1200" dirty="0"/>
          </a:p>
        </p:txBody>
      </p:sp>
      <p:sp>
        <p:nvSpPr>
          <p:cNvPr id="299" name="Oval 298"/>
          <p:cNvSpPr/>
          <p:nvPr/>
        </p:nvSpPr>
        <p:spPr>
          <a:xfrm>
            <a:off x="697791" y="5166162"/>
            <a:ext cx="779549" cy="304800"/>
          </a:xfrm>
          <a:prstGeom prst="ellipse">
            <a:avLst/>
          </a:prstGeom>
          <a:solidFill>
            <a:srgbClr val="E3B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M:P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1477340" y="5150555"/>
            <a:ext cx="2643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 part ‘P’  in the prototype tree of model ‘M’ </a:t>
            </a:r>
            <a:endParaRPr lang="en-US" sz="1200" dirty="0"/>
          </a:p>
        </p:txBody>
      </p:sp>
      <p:cxnSp>
        <p:nvCxnSpPr>
          <p:cNvPr id="264" name="Straight Connector 263"/>
          <p:cNvCxnSpPr/>
          <p:nvPr/>
        </p:nvCxnSpPr>
        <p:spPr>
          <a:xfrm>
            <a:off x="5203502" y="4186539"/>
            <a:ext cx="676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5879535" y="4040476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Component relationship</a:t>
            </a:r>
            <a:endParaRPr lang="en-US" sz="1200" dirty="0"/>
          </a:p>
        </p:txBody>
      </p:sp>
      <p:cxnSp>
        <p:nvCxnSpPr>
          <p:cNvPr id="304" name="Straight Connector 303"/>
          <p:cNvCxnSpPr/>
          <p:nvPr/>
        </p:nvCxnSpPr>
        <p:spPr>
          <a:xfrm>
            <a:off x="5210847" y="4496019"/>
            <a:ext cx="67603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5858420" y="4342833"/>
            <a:ext cx="2103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Clone of a component relationship</a:t>
            </a:r>
            <a:endParaRPr lang="en-US" sz="1200" dirty="0"/>
          </a:p>
        </p:txBody>
      </p:sp>
      <p:cxnSp>
        <p:nvCxnSpPr>
          <p:cNvPr id="267" name="Curved Connector 266"/>
          <p:cNvCxnSpPr/>
          <p:nvPr/>
        </p:nvCxnSpPr>
        <p:spPr>
          <a:xfrm flipV="1">
            <a:off x="5220475" y="5271609"/>
            <a:ext cx="668688" cy="122892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5897263" y="5111866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Inheritance relationship</a:t>
            </a:r>
            <a:endParaRPr lang="en-US" sz="1200" dirty="0"/>
          </a:p>
        </p:txBody>
      </p:sp>
      <p:sp>
        <p:nvSpPr>
          <p:cNvPr id="268" name="Oval 267"/>
          <p:cNvSpPr/>
          <p:nvPr/>
        </p:nvSpPr>
        <p:spPr>
          <a:xfrm>
            <a:off x="5220475" y="4714595"/>
            <a:ext cx="676788" cy="30602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" name="TextBox 309"/>
          <p:cNvSpPr txBox="1"/>
          <p:nvPr/>
        </p:nvSpPr>
        <p:spPr>
          <a:xfrm>
            <a:off x="5897263" y="4729108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Clone of a component from an inherited model</a:t>
            </a:r>
            <a:endParaRPr lang="en-US" sz="1200" dirty="0"/>
          </a:p>
        </p:txBody>
      </p:sp>
      <p:sp>
        <p:nvSpPr>
          <p:cNvPr id="275" name="TextBox 274"/>
          <p:cNvSpPr txBox="1"/>
          <p:nvPr/>
        </p:nvSpPr>
        <p:spPr>
          <a:xfrm>
            <a:off x="2212732" y="6019800"/>
            <a:ext cx="6897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Note: Cloned subcomponents may not </a:t>
            </a:r>
            <a:r>
              <a:rPr lang="en-US" sz="1400" dirty="0" smtClean="0">
                <a:solidFill>
                  <a:srgbClr val="C00000"/>
                </a:solidFill>
              </a:rPr>
              <a:t>be needed </a:t>
            </a:r>
            <a:r>
              <a:rPr lang="en-US" sz="1400" dirty="0" smtClean="0">
                <a:solidFill>
                  <a:srgbClr val="C00000"/>
                </a:solidFill>
              </a:rPr>
              <a:t>if we make some assumptions for sensor configuration. Adding these components </a:t>
            </a:r>
            <a:r>
              <a:rPr lang="en-US" sz="1400" dirty="0" smtClean="0">
                <a:solidFill>
                  <a:srgbClr val="C00000"/>
                </a:solidFill>
              </a:rPr>
              <a:t>makes </a:t>
            </a:r>
            <a:r>
              <a:rPr lang="en-US" sz="1400" dirty="0" smtClean="0">
                <a:solidFill>
                  <a:srgbClr val="C00000"/>
                </a:solidFill>
              </a:rPr>
              <a:t>sensor </a:t>
            </a:r>
            <a:r>
              <a:rPr lang="en-US" sz="1400" dirty="0" smtClean="0">
                <a:solidFill>
                  <a:srgbClr val="C00000"/>
                </a:solidFill>
              </a:rPr>
              <a:t>configuration </a:t>
            </a:r>
            <a:r>
              <a:rPr lang="en-US" sz="1400" dirty="0" smtClean="0">
                <a:solidFill>
                  <a:srgbClr val="C00000"/>
                </a:solidFill>
              </a:rPr>
              <a:t>more flexible (more discussions later). 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81000"/>
            <a:ext cx="6477000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Models in Registry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066800"/>
            <a:ext cx="8001000" cy="5181600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 smtClean="0"/>
              <a:t>Models </a:t>
            </a:r>
            <a:r>
              <a:rPr lang="en-US" sz="2000" b="1" dirty="0" smtClean="0"/>
              <a:t>added for </a:t>
            </a:r>
            <a:r>
              <a:rPr lang="en-US" sz="2000" b="1" dirty="0" smtClean="0"/>
              <a:t>platforms or </a:t>
            </a:r>
            <a:r>
              <a:rPr lang="en-US" sz="2000" b="1" dirty="0" smtClean="0"/>
              <a:t>valuable RUs </a:t>
            </a:r>
            <a:r>
              <a:rPr lang="en-US" sz="2000" b="1" dirty="0" smtClean="0"/>
              <a:t>only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 smtClean="0"/>
              <a:t>Each model has a prototype site in site table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If a model doesn’t have a NIIN, but has </a:t>
            </a:r>
            <a:r>
              <a:rPr lang="en-US" sz="2000" b="1" dirty="0" smtClean="0">
                <a:solidFill>
                  <a:srgbClr val="00B050"/>
                </a:solidFill>
              </a:rPr>
              <a:t>CAGE/PartNo, </a:t>
            </a:r>
            <a:r>
              <a:rPr lang="en-US" sz="2000" b="1" dirty="0" smtClean="0">
                <a:solidFill>
                  <a:srgbClr val="00B050"/>
                </a:solidFill>
              </a:rPr>
              <a:t>a unique surrogate NIIN will be assigned to the model (start at 1000000000 and increase by 1)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 smtClean="0"/>
              <a:t>Site code = </a:t>
            </a:r>
            <a:r>
              <a:rPr lang="en-US" sz="2000" b="1" dirty="0" smtClean="0">
                <a:solidFill>
                  <a:srgbClr val="C00000"/>
                </a:solidFill>
              </a:rPr>
              <a:t>LOGSA site</a:t>
            </a:r>
            <a:r>
              <a:rPr lang="en-US" sz="2000" b="1" dirty="0" smtClean="0">
                <a:solidFill>
                  <a:srgbClr val="C00000"/>
                </a:solidFill>
              </a:rPr>
              <a:t>(?)* </a:t>
            </a:r>
            <a:r>
              <a:rPr lang="en-US" sz="2000" b="1" dirty="0" smtClean="0"/>
              <a:t>+ base 16 NIIN (real </a:t>
            </a:r>
            <a:r>
              <a:rPr lang="en-US" sz="2000" b="1" dirty="0"/>
              <a:t>or surrogate</a:t>
            </a:r>
            <a:r>
              <a:rPr lang="en-US" sz="2000" b="1" dirty="0" smtClean="0"/>
              <a:t>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 smtClean="0"/>
              <a:t>Site id = NIIN (real or surrogate)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Site type = ‘Platform’ for platforms or ‘Component’ for </a:t>
            </a:r>
            <a:r>
              <a:rPr lang="en-US" sz="2000" b="1" dirty="0" smtClean="0">
                <a:solidFill>
                  <a:srgbClr val="00B050"/>
                </a:solidFill>
              </a:rPr>
              <a:t>RUs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User tag identification = real NIIN and/or CAGE/PartNo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 smtClean="0"/>
              <a:t>Each model has an entry in model table</a:t>
            </a:r>
            <a:endParaRPr lang="en-US" sz="2000" dirty="0" smtClean="0"/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Added to a </a:t>
            </a:r>
            <a:r>
              <a:rPr lang="en-US" sz="2000" b="1" dirty="0" smtClean="0">
                <a:solidFill>
                  <a:srgbClr val="C00000"/>
                </a:solidFill>
              </a:rPr>
              <a:t>LOGSA</a:t>
            </a:r>
            <a:r>
              <a:rPr lang="en-US" sz="2000" b="1" dirty="0" smtClean="0">
                <a:solidFill>
                  <a:srgbClr val="C00000"/>
                </a:solidFill>
              </a:rPr>
              <a:t>(?)* </a:t>
            </a:r>
            <a:r>
              <a:rPr lang="en-US" sz="2000" b="1" dirty="0" smtClean="0">
                <a:solidFill>
                  <a:srgbClr val="00B050"/>
                </a:solidFill>
              </a:rPr>
              <a:t>database  for  NIINs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 smtClean="0"/>
              <a:t>Model Id = NIIN </a:t>
            </a:r>
            <a:r>
              <a:rPr lang="en-US" sz="2000" b="1" dirty="0"/>
              <a:t>(real or surrogate</a:t>
            </a:r>
            <a:r>
              <a:rPr lang="en-US" sz="2000" b="1" dirty="0" smtClean="0"/>
              <a:t>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 smtClean="0"/>
              <a:t>Segment_* = top segment of the prototype tree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 smtClean="0"/>
              <a:t>Asset type = asset type of NIIN in asset_type table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9188" y="6281410"/>
            <a:ext cx="525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*Should we use a site of Army Enterprise?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54389"/>
      </p:ext>
    </p:extLst>
  </p:cSld>
  <p:clrMapOvr>
    <a:masterClrMapping/>
  </p:clrMapOvr>
</p:sld>
</file>

<file path=ppt/theme/theme1.xml><?xml version="1.0" encoding="utf-8"?>
<a:theme xmlns:a="http://schemas.openxmlformats.org/drawingml/2006/main" name="SEC-Powerpoint-v01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Notes0 xmlns="4beaa53d-684b-4e28-892b-b347f1cb77f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50F06CC62AF458461DCDBF98A93EA" ma:contentTypeVersion="1" ma:contentTypeDescription="Create a new document." ma:contentTypeScope="" ma:versionID="5190420b8cb6c8c0929f3801f7a9f442">
  <xsd:schema xmlns:xsd="http://www.w3.org/2001/XMLSchema" xmlns:p="http://schemas.microsoft.com/office/2006/metadata/properties" xmlns:ns2="4beaa53d-684b-4e28-892b-b347f1cb77fc" targetNamespace="http://schemas.microsoft.com/office/2006/metadata/properties" ma:root="true" ma:fieldsID="3e4b227a4b1c9f5ffd88441a57eca8ea" ns2:_="">
    <xsd:import namespace="4beaa53d-684b-4e28-892b-b347f1cb77fc"/>
    <xsd:element name="properties">
      <xsd:complexType>
        <xsd:sequence>
          <xsd:element name="documentManagement">
            <xsd:complexType>
              <xsd:all>
                <xsd:element ref="ns2:Notes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beaa53d-684b-4e28-892b-b347f1cb77fc" elementFormDefault="qualified">
    <xsd:import namespace="http://schemas.microsoft.com/office/2006/documentManagement/types"/>
    <xsd:element name="Notes0" ma:index="8" nillable="true" ma:displayName="Notes" ma:internalName="Notes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CF5959F-081C-461F-AA42-F604A326A2FC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4beaa53d-684b-4e28-892b-b347f1cb77fc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26275BB-F5D5-467B-8C7D-4958167795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CC5E10-1AD6-452A-9D68-C8EA5B595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eaa53d-684b-4e28-892b-b347f1cb77f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SEC-Powerpoint-v01</Template>
  <TotalTime>52790</TotalTime>
  <Words>4613</Words>
  <Application>Microsoft Office PowerPoint</Application>
  <PresentationFormat>On-screen Show (4:3)</PresentationFormat>
  <Paragraphs>585</Paragraphs>
  <Slides>42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SEC-Powerpoint-v01</vt:lpstr>
      <vt:lpstr>Repeatable Registration Processes</vt:lpstr>
      <vt:lpstr>Objectives and Assumptions</vt:lpstr>
      <vt:lpstr>Used Terms</vt:lpstr>
      <vt:lpstr>Used Terms (continued)</vt:lpstr>
      <vt:lpstr>Registration Processes</vt:lpstr>
      <vt:lpstr>Model Registration Criteria</vt:lpstr>
      <vt:lpstr>SMR Code</vt:lpstr>
      <vt:lpstr>Hypothetical Models</vt:lpstr>
      <vt:lpstr>Models in Registry</vt:lpstr>
      <vt:lpstr>Model Component Tree in Registry</vt:lpstr>
      <vt:lpstr>Model Registration Process</vt:lpstr>
      <vt:lpstr>Measurement Configuration Criteria</vt:lpstr>
      <vt:lpstr>Hypothetical Prototype Measurement Configuration</vt:lpstr>
      <vt:lpstr>Prototype Measurement Configuration in Registry</vt:lpstr>
      <vt:lpstr>Prototype Measurement Configuration Process</vt:lpstr>
      <vt:lpstr>Asset Registration Criteria</vt:lpstr>
      <vt:lpstr>Hypothetical Assets</vt:lpstr>
      <vt:lpstr>Assets in Registry</vt:lpstr>
      <vt:lpstr>Asset Component Tree in Registry</vt:lpstr>
      <vt:lpstr>Asset Registration Process</vt:lpstr>
      <vt:lpstr>Replaceable Unit  Installation Criteria</vt:lpstr>
      <vt:lpstr>Hypothetical RU Installation</vt:lpstr>
      <vt:lpstr>Replaceable Unit Installation in Registry</vt:lpstr>
      <vt:lpstr>Replaceable Unit Installation Process</vt:lpstr>
      <vt:lpstr>Furture Work and Considerations</vt:lpstr>
      <vt:lpstr>Backup Slides</vt:lpstr>
      <vt:lpstr>Model Registration Process</vt:lpstr>
      <vt:lpstr>Model Registration Process</vt:lpstr>
      <vt:lpstr>Prototype Segment Creation Subprocess</vt:lpstr>
      <vt:lpstr>Prototype Segment Creation Subprocess</vt:lpstr>
      <vt:lpstr>Segment Tree Synchronization Subprocess</vt:lpstr>
      <vt:lpstr>Segment Tree Synchronization Subprocess</vt:lpstr>
      <vt:lpstr>Prototype Measurement Configuration Process</vt:lpstr>
      <vt:lpstr>Prototype Measurement Configuration Process</vt:lpstr>
      <vt:lpstr>Measurement Location Synchronization Subprocess</vt:lpstr>
      <vt:lpstr>Measurement Location Synchronization Subprocess</vt:lpstr>
      <vt:lpstr>Asset Registration Process</vt:lpstr>
      <vt:lpstr>Asset Registration Process</vt:lpstr>
      <vt:lpstr>Replaceable Unit Installation Process</vt:lpstr>
      <vt:lpstr>Replaceable Unit Installation Process</vt:lpstr>
      <vt:lpstr>Asset On Segment Subprocess</vt:lpstr>
      <vt:lpstr>Asset On Segment Subprocess</vt:lpstr>
    </vt:vector>
  </TitlesOfParts>
  <Company>US Army SEC DSD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on MIMOSA Standards and Relationships to CBM+ Implementation</dc:title>
  <dc:creator>Xinxin Wang</dc:creator>
  <cp:lastModifiedBy>Wang, Xinxin </cp:lastModifiedBy>
  <cp:revision>1419</cp:revision>
  <cp:lastPrinted>2010-06-02T17:25:51Z</cp:lastPrinted>
  <dcterms:created xsi:type="dcterms:W3CDTF">2011-03-18T16:50:22Z</dcterms:created>
  <dcterms:modified xsi:type="dcterms:W3CDTF">2012-06-07T16:02:14Z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0x010100C6A50F06CC62AF458461DCDBF98A93EA</vt:lpwstr>
  </property>
</Properties>
</file>