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4"/>
  </p:sldMasterIdLst>
  <p:notesMasterIdLst>
    <p:notesMasterId r:id="rId18"/>
  </p:notesMasterIdLst>
  <p:sldIdLst>
    <p:sldId id="311" r:id="rId5"/>
    <p:sldId id="312" r:id="rId6"/>
    <p:sldId id="314" r:id="rId7"/>
    <p:sldId id="315" r:id="rId8"/>
    <p:sldId id="317" r:id="rId9"/>
    <p:sldId id="313" r:id="rId10"/>
    <p:sldId id="323" r:id="rId11"/>
    <p:sldId id="316" r:id="rId12"/>
    <p:sldId id="318" r:id="rId13"/>
    <p:sldId id="319" r:id="rId14"/>
    <p:sldId id="320" r:id="rId15"/>
    <p:sldId id="321" r:id="rId16"/>
    <p:sldId id="322" r:id="rId17"/>
  </p:sldIdLst>
  <p:sldSz cx="9144000" cy="6858000" type="screen4x3"/>
  <p:notesSz cx="6934200" cy="92329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92" autoAdjust="0"/>
    <p:restoredTop sz="80820" autoAdjust="0"/>
  </p:normalViewPr>
  <p:slideViewPr>
    <p:cSldViewPr>
      <p:cViewPr varScale="1">
        <p:scale>
          <a:sx n="72" d="100"/>
          <a:sy n="72" d="100"/>
        </p:scale>
        <p:origin x="-150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4820" cy="461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82" tIns="46191" rIns="92382" bIns="46191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7775" y="0"/>
            <a:ext cx="3004820" cy="461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82" tIns="46191" rIns="92382" bIns="46191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1EA6CD7D-1174-4547-86BC-45E000B0D6C5}" type="datetimeFigureOut">
              <a:rPr lang="en-US"/>
              <a:pPr>
                <a:defRPr/>
              </a:pPr>
              <a:t>6/11/2012</a:t>
            </a:fld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8875" y="692150"/>
            <a:ext cx="4616450" cy="34623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3420" y="4385628"/>
            <a:ext cx="5547360" cy="41548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82" tIns="46191" rIns="92382" bIns="4619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09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69653"/>
            <a:ext cx="3004820" cy="461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82" tIns="46191" rIns="92382" bIns="46191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7775" y="8769653"/>
            <a:ext cx="3004820" cy="461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82" tIns="46191" rIns="92382" bIns="46191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315DD0BA-DFDA-4C5C-91D7-3862087101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9601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The CECOM team attended the last File &amp; Messaging Workshop in Huntsville. We learned a lot from the workshop and realized that we need to speed up the process of helping LOGSA team to populate MIMOSA registry for CECOM EOA II.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5DD0BA-DFDA-4C5C-91D7-386208710178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8657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My</a:t>
            </a:r>
            <a:r>
              <a:rPr lang="en-US" baseline="0" dirty="0" smtClean="0"/>
              <a:t> teammate Gary Hellenga will have a session tomorrow talking about our work on ABCD file analysis.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5DD0BA-DFDA-4C5C-91D7-386208710178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233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first draft of</a:t>
            </a:r>
            <a:r>
              <a:rPr lang="en-US" baseline="0" dirty="0" smtClean="0"/>
              <a:t> the ABCD File Validation Process is provided as back-up slides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5DD0BA-DFDA-4C5C-91D7-386208710178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5762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During this process,</a:t>
            </a:r>
            <a:r>
              <a:rPr lang="en-US" baseline="0" dirty="0" smtClean="0"/>
              <a:t> we identified some future considerations.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Item 4: LOGSA and CECOM may store the sensor data in different ways (e.g. LOGSA doesn’t use MIMOSA meas_event tables, but CECOM does). A common ABCD file parser that supports custom post-processing can be still used by both systems. </a:t>
            </a:r>
          </a:p>
          <a:p>
            <a:r>
              <a:rPr lang="en-US" baseline="0" dirty="0" smtClean="0"/>
              <a:t>Item 5: The ABCD file validation can be included in a common library or a web service. Using a synchronous web service will have performance issue because an ABCD file can be very large. Using an asynchronous service is not easy to use as a part of a common library. However, using a common library requires version maintenance.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5DD0BA-DFDA-4C5C-91D7-386208710178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3521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*We may be able to populate MIMOSA</a:t>
            </a:r>
            <a:r>
              <a:rPr lang="en-US" baseline="0" dirty="0" smtClean="0"/>
              <a:t> registry manually for CBM+ EOA because we only use limited number of platforms. However, we will need to automate the process in the future. Therefore, we need to identify a set of repeatable registration processes common to all MACOMs.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*We </a:t>
            </a:r>
            <a:r>
              <a:rPr lang="en-US" sz="1200" b="0" baseline="0" dirty="0" smtClean="0"/>
              <a:t>w</a:t>
            </a:r>
            <a:r>
              <a:rPr lang="en-US" sz="1200" b="0" dirty="0" smtClean="0"/>
              <a:t>ill have a discussion session tomorrow for more details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5DD0BA-DFDA-4C5C-91D7-386208710178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8988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*We will have a session</a:t>
            </a:r>
            <a:r>
              <a:rPr lang="en-US" baseline="0" dirty="0" smtClean="0"/>
              <a:t> on</a:t>
            </a:r>
            <a:r>
              <a:rPr lang="en-US" dirty="0" smtClean="0"/>
              <a:t> Thursday</a:t>
            </a:r>
            <a:r>
              <a:rPr lang="en-US" baseline="0" dirty="0" smtClean="0"/>
              <a:t> </a:t>
            </a:r>
            <a:r>
              <a:rPr lang="en-US" dirty="0" smtClean="0"/>
              <a:t>for more details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5DD0BA-DFDA-4C5C-91D7-386208710178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8988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5DD0BA-DFDA-4C5C-91D7-386208710178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114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457201"/>
            <a:ext cx="7391400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0A3240DA-28AE-4430-BA85-F37B615E45E2}" type="slidenum">
              <a:rPr lang="en-US"/>
              <a:pPr>
                <a:defRPr/>
              </a:pPr>
              <a:t>‹#›</a:t>
            </a:fld>
            <a:r>
              <a:rPr lang="en-US"/>
              <a:t> of #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D167F9FF-7254-4325-8E83-273C6614334C}" type="slidenum">
              <a:rPr lang="en-US"/>
              <a:pPr>
                <a:defRPr/>
              </a:pPr>
              <a:t>‹#›</a:t>
            </a:fld>
            <a:r>
              <a:rPr lang="en-US"/>
              <a:t> of #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47800"/>
            <a:ext cx="4038600" cy="43608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4038600" cy="43608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BBE9CB7F-57BA-4CD3-B50B-E576FC54A5BE}" type="slidenum">
              <a:rPr lang="en-US"/>
              <a:pPr>
                <a:defRPr/>
              </a:pPr>
              <a:t>‹#›</a:t>
            </a:fld>
            <a:r>
              <a:rPr lang="en-US"/>
              <a:t> of #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457200"/>
            <a:ext cx="7391400" cy="762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08756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44780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08756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4CA20FE3-7566-459B-A32C-DD273B401327}" type="slidenum">
              <a:rPr lang="en-US"/>
              <a:pPr>
                <a:defRPr/>
              </a:pPr>
              <a:t>‹#›</a:t>
            </a:fld>
            <a:r>
              <a:rPr lang="en-US"/>
              <a:t> of #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A6A6C4C2-FD1F-43A1-B9C4-FE7AD555ED0A}" type="slidenum">
              <a:rPr lang="en-US"/>
              <a:pPr>
                <a:defRPr/>
              </a:pPr>
              <a:t>‹#›</a:t>
            </a:fld>
            <a:r>
              <a:rPr lang="en-US"/>
              <a:t> of #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01C6D8B8-56F6-4FDE-856F-78D9A7BB30FA}" type="slidenum">
              <a:rPr lang="en-US"/>
              <a:pPr>
                <a:defRPr/>
              </a:pPr>
              <a:t>‹#›</a:t>
            </a:fld>
            <a:r>
              <a:rPr lang="en-US"/>
              <a:t> of #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jpe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246063" y="1588"/>
            <a:ext cx="8897937" cy="174625"/>
          </a:xfrm>
          <a:prstGeom prst="rect">
            <a:avLst/>
          </a:prstGeom>
          <a:solidFill>
            <a:srgbClr val="B5030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-9525" y="0"/>
            <a:ext cx="182563" cy="185738"/>
          </a:xfrm>
          <a:prstGeom prst="rect">
            <a:avLst/>
          </a:prstGeom>
          <a:solidFill>
            <a:srgbClr val="96969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28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295400" y="457200"/>
            <a:ext cx="7391400" cy="78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229600" cy="4360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08800" y="6626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Page </a:t>
            </a:r>
            <a:fld id="{4CC8FFBF-17A9-4D1C-A762-B96182FE22B0}" type="slidenum">
              <a:rPr lang="en-US"/>
              <a:pPr>
                <a:defRPr/>
              </a:pPr>
              <a:t>‹#›</a:t>
            </a:fld>
            <a:r>
              <a:rPr lang="en-US"/>
              <a:t> of #</a:t>
            </a:r>
          </a:p>
        </p:txBody>
      </p:sp>
      <p:pic>
        <p:nvPicPr>
          <p:cNvPr id="1031" name="Picture 12" descr="SEC logo_lowres.jp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 bwMode="auto">
          <a:xfrm>
            <a:off x="141287" y="333375"/>
            <a:ext cx="914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9" descr="taglineblue.jpg"/>
          <p:cNvPicPr>
            <a:picLocks noChangeAspect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88963" y="6192838"/>
            <a:ext cx="14239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3" name="Picture 10" descr="Army logo_black low res.jpg"/>
          <p:cNvPicPr>
            <a:picLocks noChangeAspect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228600" y="6172200"/>
            <a:ext cx="296863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0" r:id="rId2"/>
    <p:sldLayoutId id="2147483653" r:id="rId3"/>
    <p:sldLayoutId id="2147483654" r:id="rId4"/>
    <p:sldLayoutId id="2147483655" r:id="rId5"/>
    <p:sldLayoutId id="2147483656" r:id="rId6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accent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accent2"/>
          </a:solidFill>
          <a:latin typeface="Arial Narrow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accent2"/>
          </a:solidFill>
          <a:latin typeface="Arial Narrow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accent2"/>
          </a:solidFill>
          <a:latin typeface="Arial Narrow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accent2"/>
          </a:solidFill>
          <a:latin typeface="Arial Narrow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accent2"/>
          </a:solidFill>
          <a:latin typeface="Arial Narrow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accent2"/>
          </a:solidFill>
          <a:latin typeface="Arial Narrow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accent2"/>
          </a:solidFill>
          <a:latin typeface="Arial Narrow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accent2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accent2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accent2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accent2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7810" y="1066800"/>
            <a:ext cx="7772400" cy="841375"/>
          </a:xfrm>
        </p:spPr>
        <p:txBody>
          <a:bodyPr/>
          <a:lstStyle/>
          <a:p>
            <a:r>
              <a:rPr lang="en-US" sz="3600" dirty="0" smtClean="0"/>
              <a:t>Summary of CECOM’s Work on</a:t>
            </a:r>
            <a:br>
              <a:rPr lang="en-US" sz="3600" dirty="0" smtClean="0"/>
            </a:br>
            <a:r>
              <a:rPr lang="en-US" sz="3600" dirty="0" smtClean="0"/>
              <a:t>MIMOSA Registry and Metadata Tags</a:t>
            </a:r>
            <a:endParaRPr lang="en-US" sz="3600" dirty="0"/>
          </a:p>
        </p:txBody>
      </p:sp>
      <p:sp>
        <p:nvSpPr>
          <p:cNvPr id="6" name="Subtitle 2"/>
          <p:cNvSpPr txBox="1">
            <a:spLocks/>
          </p:cNvSpPr>
          <p:nvPr/>
        </p:nvSpPr>
        <p:spPr bwMode="auto">
          <a:xfrm>
            <a:off x="1513610" y="5105400"/>
            <a:ext cx="64008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accent2"/>
                </a:solidFill>
                <a:latin typeface="+mn-lt"/>
              </a:defRPr>
            </a:lvl2pPr>
            <a:lvl3pPr marL="9144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accent2"/>
                </a:solidFill>
                <a:latin typeface="+mn-lt"/>
              </a:defRPr>
            </a:lvl3pPr>
            <a:lvl4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accent2"/>
                </a:solidFill>
                <a:latin typeface="+mn-lt"/>
              </a:defRPr>
            </a:lvl4pPr>
            <a:lvl5pPr marL="18288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accent2"/>
                </a:solidFill>
                <a:latin typeface="+mn-lt"/>
              </a:defRPr>
            </a:lvl5pPr>
            <a:lvl6pPr marL="22860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accent2"/>
                </a:solidFill>
                <a:latin typeface="+mn-lt"/>
              </a:defRPr>
            </a:lvl6pPr>
            <a:lvl7pPr marL="27432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accent2"/>
                </a:solidFill>
                <a:latin typeface="+mn-lt"/>
              </a:defRPr>
            </a:lvl7pPr>
            <a:lvl8pPr marL="32004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accent2"/>
                </a:solidFill>
                <a:latin typeface="+mn-lt"/>
              </a:defRPr>
            </a:lvl8pPr>
            <a:lvl9pPr marL="36576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accent2"/>
                </a:solidFill>
                <a:latin typeface="+mn-lt"/>
              </a:defRPr>
            </a:lvl9pPr>
          </a:lstStyle>
          <a:p>
            <a:r>
              <a:rPr lang="en-US" sz="2400" dirty="0" smtClean="0"/>
              <a:t>CBM+ File and Messaging Workshop</a:t>
            </a:r>
          </a:p>
          <a:p>
            <a:r>
              <a:rPr lang="en-US" sz="2400" dirty="0" smtClean="0"/>
              <a:t>June 12-14, 2012</a:t>
            </a:r>
            <a:endParaRPr lang="en-US" sz="2400" dirty="0"/>
          </a:p>
        </p:txBody>
      </p:sp>
      <p:sp>
        <p:nvSpPr>
          <p:cNvPr id="4" name="Subtitle 2"/>
          <p:cNvSpPr txBox="1">
            <a:spLocks/>
          </p:cNvSpPr>
          <p:nvPr/>
        </p:nvSpPr>
        <p:spPr bwMode="auto">
          <a:xfrm>
            <a:off x="1481254" y="2743200"/>
            <a:ext cx="64008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accent2"/>
                </a:solidFill>
                <a:latin typeface="+mn-lt"/>
              </a:defRPr>
            </a:lvl2pPr>
            <a:lvl3pPr marL="9144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accent2"/>
                </a:solidFill>
                <a:latin typeface="+mn-lt"/>
              </a:defRPr>
            </a:lvl3pPr>
            <a:lvl4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accent2"/>
                </a:solidFill>
                <a:latin typeface="+mn-lt"/>
              </a:defRPr>
            </a:lvl4pPr>
            <a:lvl5pPr marL="18288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accent2"/>
                </a:solidFill>
                <a:latin typeface="+mn-lt"/>
              </a:defRPr>
            </a:lvl5pPr>
            <a:lvl6pPr marL="22860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accent2"/>
                </a:solidFill>
                <a:latin typeface="+mn-lt"/>
              </a:defRPr>
            </a:lvl6pPr>
            <a:lvl7pPr marL="27432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accent2"/>
                </a:solidFill>
                <a:latin typeface="+mn-lt"/>
              </a:defRPr>
            </a:lvl7pPr>
            <a:lvl8pPr marL="32004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accent2"/>
                </a:solidFill>
                <a:latin typeface="+mn-lt"/>
              </a:defRPr>
            </a:lvl8pPr>
            <a:lvl9pPr marL="36576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accent2"/>
                </a:solidFill>
                <a:latin typeface="+mn-lt"/>
              </a:defRPr>
            </a:lvl9pPr>
          </a:lstStyle>
          <a:p>
            <a:r>
              <a:rPr lang="en-US" sz="2400" b="1" dirty="0"/>
              <a:t>Pam </a:t>
            </a:r>
            <a:r>
              <a:rPr lang="en-US" sz="2400" b="1" dirty="0" smtClean="0"/>
              <a:t>Ludwig</a:t>
            </a:r>
          </a:p>
          <a:p>
            <a:r>
              <a:rPr lang="en-US" sz="2400" b="1" dirty="0" smtClean="0"/>
              <a:t>Dr. Xinxin Wang</a:t>
            </a:r>
          </a:p>
          <a:p>
            <a:r>
              <a:rPr lang="en-US" sz="2400" b="1" dirty="0" smtClean="0"/>
              <a:t>CECOM CBM+</a:t>
            </a:r>
          </a:p>
          <a:p>
            <a:r>
              <a:rPr lang="en-US" sz="2400" dirty="0" smtClean="0"/>
              <a:t>wang_xinxin@bah.com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011382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28600"/>
            <a:ext cx="8991600" cy="6615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967277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5847"/>
            <a:ext cx="9144000" cy="67021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127316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2" y="152400"/>
            <a:ext cx="8990395" cy="670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650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40" y="152400"/>
            <a:ext cx="8969519" cy="670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802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381000"/>
            <a:ext cx="6477000" cy="536575"/>
          </a:xfrm>
        </p:spPr>
        <p:txBody>
          <a:bodyPr/>
          <a:lstStyle/>
          <a:p>
            <a:r>
              <a:rPr lang="en-US" sz="3600" dirty="0" smtClean="0">
                <a:cs typeface="Arial" pitchFamily="34" charset="0"/>
              </a:rPr>
              <a:t> Initial Work</a:t>
            </a:r>
            <a:endParaRPr lang="en-US" sz="3600" dirty="0">
              <a:cs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1066800"/>
            <a:ext cx="7086600" cy="5105400"/>
          </a:xfrm>
        </p:spPr>
        <p:txBody>
          <a:bodyPr/>
          <a:lstStyle/>
          <a:p>
            <a:pPr marL="457200" indent="-457200" algn="l">
              <a:buFont typeface="Wingdings" pitchFamily="2" charset="2"/>
              <a:buChar char="Ø"/>
            </a:pPr>
            <a:r>
              <a:rPr lang="en-US" sz="2800" b="1" dirty="0" smtClean="0"/>
              <a:t>Understood what </a:t>
            </a:r>
            <a:r>
              <a:rPr lang="en-US" sz="2800" b="1" dirty="0"/>
              <a:t>TACOM and LOGSA </a:t>
            </a:r>
            <a:r>
              <a:rPr lang="en-US" sz="2800" b="1" dirty="0" smtClean="0"/>
              <a:t>did from last File and Message Workshop</a:t>
            </a:r>
            <a:endParaRPr lang="en-US" sz="2800" b="1" dirty="0" smtClean="0">
              <a:solidFill>
                <a:schemeClr val="accent6"/>
              </a:solidFill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800" b="1" dirty="0">
                <a:solidFill>
                  <a:schemeClr val="accent6"/>
                </a:solidFill>
              </a:rPr>
              <a:t>Identified </a:t>
            </a:r>
            <a:r>
              <a:rPr lang="en-US" sz="2800" b="1" dirty="0" smtClean="0">
                <a:solidFill>
                  <a:schemeClr val="accent6"/>
                </a:solidFill>
              </a:rPr>
              <a:t>basic scenarios derived from some CECOM platforms</a:t>
            </a:r>
          </a:p>
          <a:p>
            <a:pPr marL="914400" lvl="1" indent="-457200" algn="l">
              <a:buFont typeface="Wingdings" pitchFamily="2" charset="2"/>
              <a:buChar char="§"/>
            </a:pPr>
            <a:r>
              <a:rPr lang="en-US" sz="2400" dirty="0" smtClean="0"/>
              <a:t>TQG MAP 805B</a:t>
            </a:r>
          </a:p>
          <a:p>
            <a:pPr marL="914400" lvl="1" indent="-457200" algn="l">
              <a:buFont typeface="Wingdings" pitchFamily="2" charset="2"/>
              <a:buChar char="§"/>
            </a:pPr>
            <a:r>
              <a:rPr lang="en-US" sz="2400" dirty="0"/>
              <a:t>CPP AN/TSQ-232</a:t>
            </a:r>
            <a:endParaRPr lang="en-US" sz="2400" dirty="0" smtClean="0"/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800" b="1" dirty="0" smtClean="0"/>
              <a:t>Manually populated MIMOSA tables using Excel spread sheets</a:t>
            </a: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800" b="1" dirty="0" smtClean="0"/>
              <a:t>Collaborated </a:t>
            </a:r>
            <a:r>
              <a:rPr lang="en-US" sz="2800" b="1" dirty="0"/>
              <a:t>with </a:t>
            </a:r>
            <a:r>
              <a:rPr lang="en-US" sz="2800" b="1" dirty="0" smtClean="0"/>
              <a:t>the LOGSA and LRC teams </a:t>
            </a:r>
            <a:r>
              <a:rPr lang="en-US" sz="2800" b="1" dirty="0"/>
              <a:t>to identify and resolve issues</a:t>
            </a:r>
          </a:p>
          <a:p>
            <a:pPr algn="l"/>
            <a:endParaRPr lang="en-US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2575784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7800" y="457200"/>
            <a:ext cx="6477000" cy="536575"/>
          </a:xfrm>
        </p:spPr>
        <p:txBody>
          <a:bodyPr/>
          <a:lstStyle/>
          <a:p>
            <a:r>
              <a:rPr lang="en-US" sz="3600" dirty="0" smtClean="0">
                <a:cs typeface="Arial" pitchFamily="34" charset="0"/>
              </a:rPr>
              <a:t>ABCD File Examples</a:t>
            </a:r>
            <a:endParaRPr lang="en-US" sz="3600" dirty="0">
              <a:cs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1524000"/>
            <a:ext cx="7086600" cy="3962400"/>
          </a:xfrm>
        </p:spPr>
        <p:txBody>
          <a:bodyPr/>
          <a:lstStyle/>
          <a:p>
            <a:pPr marL="457200" indent="-457200" algn="l">
              <a:buFont typeface="Wingdings" pitchFamily="2" charset="2"/>
              <a:buChar char="Ø"/>
            </a:pPr>
            <a:r>
              <a:rPr lang="en-US" sz="2800" b="1" dirty="0" smtClean="0"/>
              <a:t>Analyzed existing ABCD files generated by Impact and AMSAA</a:t>
            </a: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800" b="1" dirty="0" smtClean="0">
                <a:solidFill>
                  <a:schemeClr val="accent6"/>
                </a:solidFill>
              </a:rPr>
              <a:t>Created ABCD file examples using a registry generated for the basic scenarios</a:t>
            </a: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800" b="1" dirty="0" smtClean="0">
                <a:solidFill>
                  <a:schemeClr val="accent6"/>
                </a:solidFill>
              </a:rPr>
              <a:t>Followed LOGSA Naming conventions and ABCD File Best Practices</a:t>
            </a: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800" b="1" dirty="0" smtClean="0">
                <a:solidFill>
                  <a:schemeClr val="accent6"/>
                </a:solidFill>
              </a:rPr>
              <a:t>Reviewed the ABCD example files with the LOGSA and LRC teams</a:t>
            </a:r>
          </a:p>
          <a:p>
            <a:pPr lvl="1" algn="l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24174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457200"/>
            <a:ext cx="6477000" cy="536575"/>
          </a:xfrm>
        </p:spPr>
        <p:txBody>
          <a:bodyPr/>
          <a:lstStyle/>
          <a:p>
            <a:r>
              <a:rPr lang="en-US" sz="3600" dirty="0" smtClean="0">
                <a:cs typeface="Arial" pitchFamily="34" charset="0"/>
              </a:rPr>
              <a:t>ABCD File Validation Process</a:t>
            </a:r>
            <a:endParaRPr lang="en-US" sz="3600" dirty="0">
              <a:cs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1295400"/>
            <a:ext cx="7086600" cy="4800600"/>
          </a:xfrm>
        </p:spPr>
        <p:txBody>
          <a:bodyPr/>
          <a:lstStyle/>
          <a:p>
            <a:pPr marL="457200" indent="-457200" algn="l">
              <a:buFont typeface="Wingdings" pitchFamily="2" charset="2"/>
              <a:buChar char="Ø"/>
            </a:pPr>
            <a:r>
              <a:rPr lang="en-US" sz="2800" b="1" dirty="0" smtClean="0"/>
              <a:t>Created </a:t>
            </a:r>
            <a:r>
              <a:rPr lang="en-US" sz="2800" b="1" dirty="0"/>
              <a:t>a </a:t>
            </a:r>
            <a:r>
              <a:rPr lang="en-US" sz="2800" b="1" dirty="0" smtClean="0"/>
              <a:t>validation process that </a:t>
            </a:r>
            <a:r>
              <a:rPr lang="en-US" sz="2800" b="1" dirty="0"/>
              <a:t>enforces </a:t>
            </a:r>
            <a:r>
              <a:rPr lang="en-US" sz="2800" b="1" dirty="0" smtClean="0"/>
              <a:t>the compliance </a:t>
            </a:r>
            <a:r>
              <a:rPr lang="en-US" sz="2800" b="1" dirty="0"/>
              <a:t>with </a:t>
            </a:r>
            <a:endParaRPr lang="en-US" sz="2800" b="1" dirty="0" smtClean="0"/>
          </a:p>
          <a:p>
            <a:pPr marL="914400" lvl="1" indent="-457200" algn="l">
              <a:buFont typeface="Arial" pitchFamily="34" charset="0"/>
              <a:buChar char="•"/>
            </a:pPr>
            <a:r>
              <a:rPr lang="en-US" sz="2400" dirty="0"/>
              <a:t>LOGSA Naming Conventions</a:t>
            </a:r>
          </a:p>
          <a:p>
            <a:pPr marL="914400" lvl="1" indent="-457200" algn="l">
              <a:buFont typeface="Arial" pitchFamily="34" charset="0"/>
              <a:buChar char="•"/>
            </a:pPr>
            <a:r>
              <a:rPr lang="en-US" sz="2400" dirty="0"/>
              <a:t>ABCD File Best </a:t>
            </a:r>
            <a:r>
              <a:rPr lang="en-US" sz="2400" dirty="0" smtClean="0"/>
              <a:t>Practices</a:t>
            </a:r>
          </a:p>
          <a:p>
            <a:pPr marL="914400" lvl="1" indent="-457200" algn="l">
              <a:buFont typeface="Arial" pitchFamily="34" charset="0"/>
              <a:buChar char="•"/>
            </a:pPr>
            <a:r>
              <a:rPr lang="en-US" sz="2400" dirty="0" smtClean="0"/>
              <a:t>Does not currently included metadata tags for Multicolumn and Histogram </a:t>
            </a: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800" b="1" dirty="0" smtClean="0"/>
              <a:t>Will </a:t>
            </a:r>
            <a:r>
              <a:rPr lang="en-US" sz="2800" b="1" dirty="0"/>
              <a:t>need to </a:t>
            </a:r>
            <a:r>
              <a:rPr lang="en-US" sz="2800" b="1" dirty="0" smtClean="0"/>
              <a:t>combine the validation process </a:t>
            </a:r>
            <a:r>
              <a:rPr lang="en-US" sz="2800" b="1" dirty="0"/>
              <a:t>with LOGSA’s existing </a:t>
            </a:r>
            <a:r>
              <a:rPr lang="en-US" sz="2800" b="1" dirty="0" smtClean="0"/>
              <a:t>process and TACOM’s process to create a common process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355649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228600"/>
            <a:ext cx="8001000" cy="536575"/>
          </a:xfrm>
        </p:spPr>
        <p:txBody>
          <a:bodyPr/>
          <a:lstStyle/>
          <a:p>
            <a:r>
              <a:rPr lang="en-US" sz="3600" dirty="0" smtClean="0">
                <a:cs typeface="Arial" pitchFamily="34" charset="0"/>
              </a:rPr>
              <a:t>ABCD Files – Future Considerations</a:t>
            </a:r>
            <a:endParaRPr lang="en-US" sz="3600" dirty="0">
              <a:cs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3122" y="838200"/>
            <a:ext cx="8001000" cy="6019800"/>
          </a:xfrm>
          <a:solidFill>
            <a:schemeClr val="bg1"/>
          </a:solidFill>
        </p:spPr>
        <p:txBody>
          <a:bodyPr/>
          <a:lstStyle/>
          <a:p>
            <a:pPr marL="457200" indent="-457200" algn="l">
              <a:buFont typeface="Wingdings" pitchFamily="2" charset="2"/>
              <a:buChar char="Ø"/>
            </a:pPr>
            <a:r>
              <a:rPr lang="en-US" sz="2400" b="1" dirty="0" smtClean="0"/>
              <a:t>Optional metadata tags for </a:t>
            </a:r>
            <a:r>
              <a:rPr lang="en-US" sz="2400" b="1" dirty="0" err="1" smtClean="0"/>
              <a:t>zVariables</a:t>
            </a:r>
            <a:r>
              <a:rPr lang="en-US" sz="2400" b="1" dirty="0" smtClean="0"/>
              <a:t> to specify a data source asset (e.g</a:t>
            </a:r>
            <a:r>
              <a:rPr lang="en-US" sz="2400" b="1" dirty="0"/>
              <a:t>. a sensor) </a:t>
            </a:r>
            <a:endParaRPr lang="en-US" sz="2400" b="1" dirty="0" smtClean="0"/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400" b="1" dirty="0" smtClean="0"/>
              <a:t>LVL90 user tags best practices</a:t>
            </a:r>
          </a:p>
          <a:p>
            <a:pPr marL="914400" lvl="1" indent="-457200" algn="l">
              <a:buFont typeface="Arial" pitchFamily="34" charset="0"/>
              <a:buChar char="•"/>
            </a:pPr>
            <a:r>
              <a:rPr lang="en-US" sz="2400" dirty="0" smtClean="0"/>
              <a:t>LVL90 tags vs. DM level </a:t>
            </a:r>
            <a:r>
              <a:rPr lang="en-US" sz="2400" dirty="0" err="1" smtClean="0"/>
              <a:t>zVariables</a:t>
            </a:r>
            <a:endParaRPr lang="en-US" sz="2400" dirty="0" smtClean="0"/>
          </a:p>
          <a:p>
            <a:pPr marL="914400" lvl="1" indent="-457200" algn="l">
              <a:buFont typeface="Arial" pitchFamily="34" charset="0"/>
              <a:buChar char="•"/>
            </a:pPr>
            <a:r>
              <a:rPr lang="en-US" sz="2400" dirty="0" smtClean="0"/>
              <a:t>Common LVL90 tags for all platforms vs. custom LVL90 tags for each individual platform</a:t>
            </a: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400" b="1" dirty="0" smtClean="0"/>
              <a:t>Best practices to break large ABCD files to smaller ones</a:t>
            </a: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400" b="1" dirty="0" smtClean="0"/>
              <a:t>A </a:t>
            </a:r>
            <a:r>
              <a:rPr lang="en-US" sz="2400" b="1" dirty="0"/>
              <a:t>common ABCD file </a:t>
            </a:r>
            <a:r>
              <a:rPr lang="en-US" sz="2400" b="1" dirty="0" smtClean="0"/>
              <a:t>library</a:t>
            </a:r>
          </a:p>
          <a:p>
            <a:pPr marL="914400" lvl="1" indent="-457200" algn="l">
              <a:buFont typeface="Arial" pitchFamily="34" charset="0"/>
              <a:buChar char="•"/>
            </a:pPr>
            <a:r>
              <a:rPr lang="en-US" sz="2400" dirty="0" smtClean="0"/>
              <a:t>Parses ABCD files</a:t>
            </a:r>
          </a:p>
          <a:p>
            <a:pPr marL="914400" lvl="1" indent="-457200" algn="l">
              <a:buFont typeface="Arial" pitchFamily="34" charset="0"/>
              <a:buChar char="•"/>
            </a:pPr>
            <a:r>
              <a:rPr lang="en-US" sz="2400" dirty="0" smtClean="0"/>
              <a:t>Allows custom post-processing</a:t>
            </a: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400" b="1" dirty="0" smtClean="0"/>
              <a:t>A common ABCD file </a:t>
            </a:r>
            <a:r>
              <a:rPr lang="en-US" sz="2400" b="1" dirty="0"/>
              <a:t>v</a:t>
            </a:r>
            <a:r>
              <a:rPr lang="en-US" sz="2400" b="1" dirty="0" smtClean="0"/>
              <a:t>alidation tool</a:t>
            </a:r>
          </a:p>
          <a:p>
            <a:pPr marL="914400" lvl="1" indent="-457200" algn="l">
              <a:buFont typeface="Arial" pitchFamily="34" charset="0"/>
              <a:buChar char="•"/>
            </a:pPr>
            <a:r>
              <a:rPr lang="en-US" sz="2400" dirty="0"/>
              <a:t>C</a:t>
            </a:r>
            <a:r>
              <a:rPr lang="en-US" sz="2400" dirty="0" smtClean="0"/>
              <a:t>ompliance of LOGSA Naming Conventions</a:t>
            </a:r>
          </a:p>
          <a:p>
            <a:pPr marL="914400" lvl="1" indent="-457200" algn="l">
              <a:buFont typeface="Arial" pitchFamily="34" charset="0"/>
              <a:buChar char="•"/>
            </a:pPr>
            <a:r>
              <a:rPr lang="en-US" sz="2400" dirty="0"/>
              <a:t>C</a:t>
            </a:r>
            <a:r>
              <a:rPr lang="en-US" sz="2400" dirty="0" smtClean="0"/>
              <a:t>ompliance </a:t>
            </a:r>
            <a:r>
              <a:rPr lang="en-US" sz="2400" dirty="0"/>
              <a:t>of ABCD File Best </a:t>
            </a:r>
            <a:r>
              <a:rPr lang="en-US" sz="2400" dirty="0" smtClean="0"/>
              <a:t>Practices</a:t>
            </a:r>
          </a:p>
          <a:p>
            <a:pPr marL="914400" lvl="1" indent="-457200" algn="l">
              <a:buFont typeface="Arial" pitchFamily="34" charset="0"/>
              <a:buChar char="•"/>
            </a:pPr>
            <a:r>
              <a:rPr lang="en-US" sz="2400" dirty="0" smtClean="0"/>
              <a:t>As a part of the </a:t>
            </a:r>
            <a:r>
              <a:rPr lang="en-US" sz="2400" dirty="0"/>
              <a:t>common </a:t>
            </a:r>
            <a:r>
              <a:rPr lang="en-US" sz="2400" dirty="0" smtClean="0"/>
              <a:t>ABCD file library or a Web service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73740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152400"/>
            <a:ext cx="6477000" cy="536575"/>
          </a:xfrm>
        </p:spPr>
        <p:txBody>
          <a:bodyPr/>
          <a:lstStyle/>
          <a:p>
            <a:r>
              <a:rPr lang="en-US" sz="3600" dirty="0" smtClean="0">
                <a:cs typeface="Arial" pitchFamily="34" charset="0"/>
              </a:rPr>
              <a:t>Repeatable Registration Processes</a:t>
            </a:r>
            <a:endParaRPr lang="en-US" sz="3600" dirty="0">
              <a:cs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914400"/>
            <a:ext cx="8153400" cy="5181600"/>
          </a:xfrm>
          <a:solidFill>
            <a:schemeClr val="bg1"/>
          </a:solidFill>
        </p:spPr>
        <p:txBody>
          <a:bodyPr/>
          <a:lstStyle/>
          <a:p>
            <a:pPr marL="457200" indent="-457200" algn="l">
              <a:buFont typeface="Wingdings" pitchFamily="2" charset="2"/>
              <a:buChar char="Ø"/>
            </a:pPr>
            <a:r>
              <a:rPr lang="en-US" sz="2400" b="1" dirty="0" smtClean="0"/>
              <a:t>Studied the Interactive Electronic Technical Manuals (IETMs</a:t>
            </a:r>
            <a:r>
              <a:rPr lang="en-US" sz="2400" b="1" dirty="0"/>
              <a:t>) to </a:t>
            </a:r>
            <a:r>
              <a:rPr lang="en-US" sz="2400" b="1" dirty="0" smtClean="0"/>
              <a:t>understand decomposition of some CECOM platforms</a:t>
            </a:r>
          </a:p>
          <a:p>
            <a:pPr lvl="1" indent="-457200" algn="l">
              <a:buFont typeface="Wingdings" pitchFamily="2" charset="2"/>
              <a:buChar char="Ø"/>
            </a:pPr>
            <a:r>
              <a:rPr lang="en-US" sz="2400" b="1" dirty="0" smtClean="0"/>
              <a:t>Defined criteria used </a:t>
            </a:r>
            <a:r>
              <a:rPr lang="en-US" sz="2400" b="1" dirty="0"/>
              <a:t>to determine which objects to add to the </a:t>
            </a:r>
            <a:r>
              <a:rPr lang="en-US" sz="2400" b="1" dirty="0" smtClean="0"/>
              <a:t>CBM+ </a:t>
            </a:r>
            <a:r>
              <a:rPr lang="en-US" sz="2400" b="1" dirty="0"/>
              <a:t>registry</a:t>
            </a: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400" b="1" dirty="0"/>
              <a:t>Created hypothetical </a:t>
            </a:r>
            <a:r>
              <a:rPr lang="en-US" sz="2400" b="1" dirty="0" smtClean="0"/>
              <a:t>models, assets </a:t>
            </a:r>
            <a:r>
              <a:rPr lang="en-US" sz="2400" b="1" dirty="0"/>
              <a:t>and sensor </a:t>
            </a:r>
            <a:r>
              <a:rPr lang="en-US" sz="2400" b="1" dirty="0" smtClean="0"/>
              <a:t>configurations </a:t>
            </a:r>
            <a:r>
              <a:rPr lang="en-US" sz="2400" b="1" dirty="0"/>
              <a:t>that </a:t>
            </a:r>
            <a:r>
              <a:rPr lang="en-US" sz="2400" b="1" dirty="0" smtClean="0"/>
              <a:t>incorporate </a:t>
            </a:r>
            <a:r>
              <a:rPr lang="en-US" sz="2400" b="1" dirty="0"/>
              <a:t>all possible </a:t>
            </a:r>
            <a:r>
              <a:rPr lang="en-US" sz="2400" b="1" dirty="0" smtClean="0"/>
              <a:t>scenarios </a:t>
            </a:r>
            <a:endParaRPr lang="en-US" sz="2400" b="1" dirty="0"/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400" b="1" dirty="0" smtClean="0"/>
              <a:t>Proposed an approach to represent </a:t>
            </a:r>
            <a:r>
              <a:rPr lang="en-US" sz="2400" b="1" dirty="0"/>
              <a:t>the hypothetical </a:t>
            </a:r>
            <a:r>
              <a:rPr lang="en-US" sz="2400" b="1" dirty="0" smtClean="0"/>
              <a:t>models, assets and </a:t>
            </a:r>
            <a:r>
              <a:rPr lang="en-US" sz="2400" b="1" dirty="0"/>
              <a:t>sensor </a:t>
            </a:r>
            <a:r>
              <a:rPr lang="en-US" sz="2400" b="1" dirty="0" smtClean="0"/>
              <a:t>configurations using MIMOSA tables</a:t>
            </a: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400" b="1" dirty="0" smtClean="0"/>
              <a:t>Drafted four registration process:</a:t>
            </a:r>
          </a:p>
          <a:p>
            <a:pPr marL="914400" lvl="1" indent="-457200" algn="l">
              <a:buFont typeface="Arial" pitchFamily="34" charset="0"/>
              <a:buChar char="•"/>
            </a:pPr>
            <a:r>
              <a:rPr lang="en-US" sz="2000" dirty="0"/>
              <a:t>Model Registration Process </a:t>
            </a:r>
          </a:p>
          <a:p>
            <a:pPr marL="914400" lvl="1" indent="-457200" algn="l">
              <a:buFont typeface="Arial" pitchFamily="34" charset="0"/>
              <a:buChar char="•"/>
            </a:pPr>
            <a:r>
              <a:rPr lang="en-US" sz="2000" dirty="0" smtClean="0"/>
              <a:t>Measurement </a:t>
            </a:r>
            <a:r>
              <a:rPr lang="en-US" sz="2000" dirty="0"/>
              <a:t>Configuration Process</a:t>
            </a:r>
          </a:p>
          <a:p>
            <a:pPr marL="914400" lvl="1" indent="-457200" algn="l">
              <a:buFont typeface="Arial" pitchFamily="34" charset="0"/>
              <a:buChar char="•"/>
            </a:pPr>
            <a:r>
              <a:rPr lang="en-US" sz="2000" dirty="0" smtClean="0"/>
              <a:t>Asset </a:t>
            </a:r>
            <a:r>
              <a:rPr lang="en-US" sz="2000" dirty="0"/>
              <a:t>Registration Process </a:t>
            </a:r>
          </a:p>
          <a:p>
            <a:pPr marL="914400" lvl="1" indent="-457200" algn="l">
              <a:buFont typeface="Arial" pitchFamily="34" charset="0"/>
              <a:buChar char="•"/>
            </a:pPr>
            <a:r>
              <a:rPr lang="en-US" sz="2000" dirty="0" smtClean="0"/>
              <a:t>Replaceable Unit  (RU) Installation </a:t>
            </a:r>
            <a:r>
              <a:rPr lang="en-US" sz="2000" dirty="0"/>
              <a:t>Process </a:t>
            </a:r>
          </a:p>
        </p:txBody>
      </p:sp>
    </p:spTree>
    <p:extLst>
      <p:ext uri="{BB962C8B-B14F-4D97-AF65-F5344CB8AC3E}">
        <p14:creationId xmlns:p14="http://schemas.microsoft.com/office/powerpoint/2010/main" val="612133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7800" y="533400"/>
            <a:ext cx="6477000" cy="536575"/>
          </a:xfrm>
        </p:spPr>
        <p:txBody>
          <a:bodyPr/>
          <a:lstStyle/>
          <a:p>
            <a:r>
              <a:rPr lang="en-US" sz="3600" dirty="0" smtClean="0">
                <a:cs typeface="Arial" pitchFamily="34" charset="0"/>
              </a:rPr>
              <a:t>Registration Data Retrieval</a:t>
            </a:r>
            <a:endParaRPr lang="en-US" sz="3600" dirty="0">
              <a:cs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1447800"/>
            <a:ext cx="7543800" cy="3429000"/>
          </a:xfrm>
          <a:solidFill>
            <a:schemeClr val="bg1"/>
          </a:solidFill>
        </p:spPr>
        <p:txBody>
          <a:bodyPr/>
          <a:lstStyle/>
          <a:p>
            <a:pPr marL="457200" indent="-457200" algn="l">
              <a:buFont typeface="Wingdings" pitchFamily="2" charset="2"/>
              <a:buChar char="Ø"/>
            </a:pPr>
            <a:r>
              <a:rPr lang="en-US" b="1" dirty="0" smtClean="0"/>
              <a:t>Identified </a:t>
            </a:r>
            <a:r>
              <a:rPr lang="en-US" b="1" dirty="0"/>
              <a:t>AIA compliant data services </a:t>
            </a:r>
            <a:r>
              <a:rPr lang="en-US" b="1" dirty="0" smtClean="0"/>
              <a:t>to</a:t>
            </a:r>
          </a:p>
          <a:p>
            <a:pPr marL="914400" lvl="1" indent="-457200" algn="l">
              <a:buFont typeface="Arial" pitchFamily="34" charset="0"/>
              <a:buChar char="•"/>
            </a:pPr>
            <a:r>
              <a:rPr lang="en-US" b="1" dirty="0"/>
              <a:t>R</a:t>
            </a:r>
            <a:r>
              <a:rPr lang="en-US" b="1" dirty="0" smtClean="0"/>
              <a:t>etrieve data from a SV-11 compliant registry</a:t>
            </a:r>
            <a:endParaRPr lang="en-US" b="1" dirty="0"/>
          </a:p>
          <a:p>
            <a:pPr marL="914400" lvl="1" indent="-457200" algn="l">
              <a:buFont typeface="Arial" pitchFamily="34" charset="0"/>
              <a:buChar char="•"/>
            </a:pPr>
            <a:r>
              <a:rPr lang="en-US" b="1" dirty="0" smtClean="0"/>
              <a:t>Expose sensor data to applications for end users</a:t>
            </a:r>
            <a:endParaRPr lang="en-US" b="1" dirty="0"/>
          </a:p>
          <a:p>
            <a:pPr marL="457200" indent="-457200" algn="l">
              <a:buFont typeface="Wingdings" pitchFamily="2" charset="2"/>
              <a:buChar char="Ø"/>
            </a:pPr>
            <a:r>
              <a:rPr lang="en-US" b="1" dirty="0" smtClean="0"/>
              <a:t>Defining </a:t>
            </a:r>
            <a:r>
              <a:rPr lang="en-US" b="1" dirty="0"/>
              <a:t>Service Interfaces for these data </a:t>
            </a:r>
            <a:r>
              <a:rPr lang="en-US" b="1" dirty="0" smtClean="0"/>
              <a:t>services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231064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304800"/>
            <a:ext cx="7467600" cy="536575"/>
          </a:xfrm>
        </p:spPr>
        <p:txBody>
          <a:bodyPr/>
          <a:lstStyle/>
          <a:p>
            <a:r>
              <a:rPr lang="it-IT" sz="3600" dirty="0">
                <a:cs typeface="Arial" pitchFamily="34" charset="0"/>
              </a:rPr>
              <a:t>Registration </a:t>
            </a:r>
            <a:r>
              <a:rPr lang="it-IT" sz="3600" dirty="0" smtClean="0">
                <a:cs typeface="Arial" pitchFamily="34" charset="0"/>
              </a:rPr>
              <a:t>- Future </a:t>
            </a:r>
            <a:r>
              <a:rPr lang="it-IT" sz="3600" dirty="0">
                <a:cs typeface="Arial" pitchFamily="34" charset="0"/>
              </a:rPr>
              <a:t>Work</a:t>
            </a:r>
            <a:endParaRPr lang="en-US" sz="3600" dirty="0">
              <a:cs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1066800"/>
            <a:ext cx="7848600" cy="5638800"/>
          </a:xfrm>
          <a:solidFill>
            <a:schemeClr val="bg1"/>
          </a:solidFill>
        </p:spPr>
        <p:txBody>
          <a:bodyPr/>
          <a:lstStyle/>
          <a:p>
            <a:pPr marL="457200" indent="-457200" algn="l">
              <a:buFont typeface="Wingdings" pitchFamily="2" charset="2"/>
              <a:buChar char="Ø"/>
            </a:pPr>
            <a:r>
              <a:rPr lang="en-US" sz="2800" b="1" dirty="0" smtClean="0"/>
              <a:t>Refine the processes based on feedback from LOGSA and TACOM</a:t>
            </a: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800" b="1" dirty="0" smtClean="0"/>
              <a:t>Create a reusable tool to automate the registration processes</a:t>
            </a: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800" b="1" dirty="0"/>
              <a:t>U</a:t>
            </a:r>
            <a:r>
              <a:rPr lang="en-US" sz="2800" b="1" dirty="0" smtClean="0"/>
              <a:t>se the tool to populate all platforms </a:t>
            </a:r>
            <a:r>
              <a:rPr lang="en-US" sz="2800" b="1" dirty="0"/>
              <a:t>and measurement configurations for CECOM EOA II </a:t>
            </a:r>
            <a:r>
              <a:rPr lang="en-US" sz="2800" b="1" dirty="0" smtClean="0"/>
              <a:t>to </a:t>
            </a:r>
            <a:r>
              <a:rPr lang="en-US" sz="2800" b="1" dirty="0"/>
              <a:t>a CLOE </a:t>
            </a:r>
            <a:r>
              <a:rPr lang="en-US" sz="2800" b="1" dirty="0" smtClean="0"/>
              <a:t>SV-11 compliant database</a:t>
            </a: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800" b="1" dirty="0" smtClean="0"/>
              <a:t>Provide a copy of the tool with XML input to LOGSA to populate CECOM data to the CBM</a:t>
            </a:r>
            <a:r>
              <a:rPr lang="en-US" sz="2800" b="1" dirty="0"/>
              <a:t>+ registry for EOA </a:t>
            </a:r>
            <a:r>
              <a:rPr lang="en-US" sz="2800" b="1" dirty="0" smtClean="0"/>
              <a:t>II</a:t>
            </a: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800" b="1" dirty="0" smtClean="0"/>
              <a:t>Identify AIA compliant data services to manage the registry </a:t>
            </a:r>
          </a:p>
          <a:p>
            <a:pPr algn="l"/>
            <a:endParaRPr lang="en-US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25560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3124200"/>
            <a:ext cx="6477000" cy="536575"/>
          </a:xfrm>
        </p:spPr>
        <p:txBody>
          <a:bodyPr/>
          <a:lstStyle/>
          <a:p>
            <a:r>
              <a:rPr lang="it-IT" sz="3600" dirty="0" smtClean="0">
                <a:cs typeface="Arial" pitchFamily="34" charset="0"/>
              </a:rPr>
              <a:t>Backup Slides</a:t>
            </a:r>
            <a:endParaRPr lang="en-US" sz="3600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0716058"/>
      </p:ext>
    </p:extLst>
  </p:cSld>
  <p:clrMapOvr>
    <a:masterClrMapping/>
  </p:clrMapOvr>
</p:sld>
</file>

<file path=ppt/theme/theme1.xml><?xml version="1.0" encoding="utf-8"?>
<a:theme xmlns:a="http://schemas.openxmlformats.org/drawingml/2006/main" name="SEC-Powerpoint-v01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6A50F06CC62AF458461DCDBF98A93EA" ma:contentTypeVersion="1" ma:contentTypeDescription="Create a new document." ma:contentTypeScope="" ma:versionID="5190420b8cb6c8c0929f3801f7a9f442">
  <xsd:schema xmlns:xsd="http://www.w3.org/2001/XMLSchema" xmlns:p="http://schemas.microsoft.com/office/2006/metadata/properties" xmlns:ns2="4beaa53d-684b-4e28-892b-b347f1cb77fc" targetNamespace="http://schemas.microsoft.com/office/2006/metadata/properties" ma:root="true" ma:fieldsID="3e4b227a4b1c9f5ffd88441a57eca8ea" ns2:_="">
    <xsd:import namespace="4beaa53d-684b-4e28-892b-b347f1cb77fc"/>
    <xsd:element name="properties">
      <xsd:complexType>
        <xsd:sequence>
          <xsd:element name="documentManagement">
            <xsd:complexType>
              <xsd:all>
                <xsd:element ref="ns2:Notes0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4beaa53d-684b-4e28-892b-b347f1cb77fc" elementFormDefault="qualified">
    <xsd:import namespace="http://schemas.microsoft.com/office/2006/documentManagement/types"/>
    <xsd:element name="Notes0" ma:index="8" nillable="true" ma:displayName="Notes" ma:internalName="Notes0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>
    <Notes0 xmlns="4beaa53d-684b-4e28-892b-b347f1cb77fc" xsi:nil="true"/>
  </documentManagement>
</p:properties>
</file>

<file path=customXml/itemProps1.xml><?xml version="1.0" encoding="utf-8"?>
<ds:datastoreItem xmlns:ds="http://schemas.openxmlformats.org/officeDocument/2006/customXml" ds:itemID="{E0CC5E10-1AD6-452A-9D68-C8EA5B5958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beaa53d-684b-4e28-892b-b347f1cb77fc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626275BB-F5D5-467B-8C7D-4958167795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CF5959F-081C-461F-AA42-F604A326A2FC}">
  <ds:schemaRefs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4beaa53d-684b-4e28-892b-b347f1cb77fc"/>
    <ds:schemaRef ds:uri="http://purl.org/dc/terms/"/>
    <ds:schemaRef ds:uri="http://schemas.microsoft.com/office/2006/metadata/properties"/>
    <ds:schemaRef ds:uri="http://www.w3.org/XML/1998/namespace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SEC-Powerpoint-v01</Template>
  <TotalTime>52310</TotalTime>
  <Words>733</Words>
  <Application>Microsoft Office PowerPoint</Application>
  <PresentationFormat>On-screen Show (4:3)</PresentationFormat>
  <Paragraphs>76</Paragraphs>
  <Slides>13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SEC-Powerpoint-v01</vt:lpstr>
      <vt:lpstr>Summary of CECOM’s Work on MIMOSA Registry and Metadata Tags</vt:lpstr>
      <vt:lpstr> Initial Work</vt:lpstr>
      <vt:lpstr>ABCD File Examples</vt:lpstr>
      <vt:lpstr>ABCD File Validation Process</vt:lpstr>
      <vt:lpstr>ABCD Files – Future Considerations</vt:lpstr>
      <vt:lpstr>Repeatable Registration Processes</vt:lpstr>
      <vt:lpstr>Registration Data Retrieval</vt:lpstr>
      <vt:lpstr>Registration - Future Work</vt:lpstr>
      <vt:lpstr>Backup Slides</vt:lpstr>
      <vt:lpstr>PowerPoint Presentation</vt:lpstr>
      <vt:lpstr>PowerPoint Presentation</vt:lpstr>
      <vt:lpstr>PowerPoint Presentation</vt:lpstr>
      <vt:lpstr>PowerPoint Presentation</vt:lpstr>
    </vt:vector>
  </TitlesOfParts>
  <Company>US Army SEC DSD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Summary on MIMOSA Standards and Relationships to CBM+ Implementation</dc:title>
  <dc:creator>Xinxin Wang</dc:creator>
  <cp:lastModifiedBy>Wang, Xinxin </cp:lastModifiedBy>
  <cp:revision>665</cp:revision>
  <cp:lastPrinted>2010-06-02T17:25:51Z</cp:lastPrinted>
  <dcterms:created xsi:type="dcterms:W3CDTF">2011-03-18T16:50:22Z</dcterms:created>
  <dcterms:modified xsi:type="dcterms:W3CDTF">2012-06-11T13:27:21Z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">
    <vt:lpwstr>Document</vt:lpwstr>
  </property>
  <property fmtid="{D5CDD505-2E9C-101B-9397-08002B2CF9AE}" pid="3" name="ContentTypeId">
    <vt:lpwstr>0x010100C6A50F06CC62AF458461DCDBF98A93EA</vt:lpwstr>
  </property>
</Properties>
</file>