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0"/>
  </p:notesMasterIdLst>
  <p:handoutMasterIdLst>
    <p:handoutMasterId r:id="rId11"/>
  </p:handoutMasterIdLst>
  <p:sldIdLst>
    <p:sldId id="311" r:id="rId5"/>
    <p:sldId id="319" r:id="rId6"/>
    <p:sldId id="317" r:id="rId7"/>
    <p:sldId id="312" r:id="rId8"/>
    <p:sldId id="314" r:id="rId9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4660"/>
  </p:normalViewPr>
  <p:slideViewPr>
    <p:cSldViewPr>
      <p:cViewPr varScale="1">
        <p:scale>
          <a:sx n="99" d="100"/>
          <a:sy n="99" d="100"/>
        </p:scale>
        <p:origin x="-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D0472-EC03-48E3-9122-5DEA3B5408D5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B328-8682-40E4-963B-917E11FC57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6/11/2012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810" y="1066800"/>
            <a:ext cx="7772400" cy="841375"/>
          </a:xfrm>
        </p:spPr>
        <p:txBody>
          <a:bodyPr/>
          <a:lstStyle/>
          <a:p>
            <a:r>
              <a:rPr lang="en-US" sz="3600" dirty="0" smtClean="0"/>
              <a:t>Why It’s Important to </a:t>
            </a:r>
            <a:br>
              <a:rPr lang="en-US" sz="3600" dirty="0" smtClean="0"/>
            </a:br>
            <a:r>
              <a:rPr lang="en-US" sz="3600" dirty="0" smtClean="0"/>
              <a:t>“Connect the Dots”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13610" y="5105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Files and Messages 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81254" y="2971800"/>
            <a:ext cx="6400800" cy="141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Susan Wright</a:t>
            </a:r>
          </a:p>
          <a:p>
            <a:r>
              <a:rPr lang="en-US" sz="2400" b="1" dirty="0" smtClean="0"/>
              <a:t>CECOM SEC</a:t>
            </a:r>
          </a:p>
          <a:p>
            <a:r>
              <a:rPr lang="en-US" sz="2400" b="1" dirty="0" smtClean="0"/>
              <a:t>susan.e.wright37.civ@mail.mil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0011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 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5562600"/>
          </a:xfrm>
        </p:spPr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en-US" sz="4800" b="1" u="sng" dirty="0" smtClean="0">
                <a:solidFill>
                  <a:schemeClr val="accent6"/>
                </a:solidFill>
              </a:rPr>
              <a:t>BLUF</a:t>
            </a:r>
          </a:p>
          <a:p>
            <a:pPr marL="457200" indent="-457200">
              <a:spcBef>
                <a:spcPts val="0"/>
              </a:spcBef>
            </a:pPr>
            <a:endParaRPr lang="en-US" sz="4800" b="1" dirty="0" smtClean="0">
              <a:solidFill>
                <a:schemeClr val="accent6"/>
              </a:solidFill>
            </a:endParaRPr>
          </a:p>
          <a:p>
            <a:pPr marL="457200" indent="-4572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accent6"/>
                </a:solidFill>
              </a:rPr>
              <a:t>Data without Context are USELESS</a:t>
            </a:r>
          </a:p>
          <a:p>
            <a:pPr marL="457200" indent="-4572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accent6"/>
                </a:solidFill>
              </a:rPr>
              <a:t>“Connections” link Data to Context</a:t>
            </a:r>
          </a:p>
          <a:p>
            <a:pPr marL="457200" indent="-4572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accent6"/>
                </a:solidFill>
              </a:rPr>
              <a:t>“Connected” Data</a:t>
            </a:r>
          </a:p>
          <a:p>
            <a:pPr marL="1371600" lvl="2" indent="-457200" algn="l">
              <a:spcBef>
                <a:spcPts val="0"/>
              </a:spcBef>
            </a:pPr>
            <a:r>
              <a:rPr lang="en-US" sz="3600" b="1" dirty="0" smtClean="0">
                <a:solidFill>
                  <a:schemeClr val="accent6"/>
                </a:solidFill>
              </a:rPr>
              <a:t> </a:t>
            </a:r>
            <a:r>
              <a:rPr lang="en-US" sz="4400" b="1" dirty="0" smtClean="0">
                <a:solidFill>
                  <a:schemeClr val="accent6"/>
                </a:solidFill>
              </a:rPr>
              <a:t>+ Context            </a:t>
            </a:r>
            <a:r>
              <a:rPr lang="en-US" sz="4000" b="1" dirty="0" smtClean="0">
                <a:solidFill>
                  <a:schemeClr val="accent6"/>
                </a:solidFill>
              </a:rPr>
              <a:t>INFORMATION</a:t>
            </a:r>
          </a:p>
          <a:p>
            <a:pPr marL="4114800" lvl="8" indent="52388" algn="l">
              <a:spcBef>
                <a:spcPts val="0"/>
              </a:spcBef>
            </a:pPr>
            <a:endParaRPr lang="en-US" sz="4000" b="1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8100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78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4676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CBM+ Data “Connection” Challenges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772400" cy="5105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Data are </a:t>
            </a:r>
            <a:r>
              <a:rPr lang="en-US" sz="2800" b="1" dirty="0" smtClean="0">
                <a:solidFill>
                  <a:schemeClr val="accent6"/>
                </a:solidFill>
              </a:rPr>
              <a:t>distributed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6"/>
                </a:solidFill>
              </a:rPr>
              <a:t>Multiple organizations, systems, and physical locations 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6"/>
                </a:solidFill>
              </a:rPr>
              <a:t>No </a:t>
            </a:r>
            <a:r>
              <a:rPr lang="en-US" sz="2400" b="1" dirty="0" smtClean="0">
                <a:solidFill>
                  <a:schemeClr val="accent6"/>
                </a:solidFill>
              </a:rPr>
              <a:t>single “node” can hold it all (it’s too big</a:t>
            </a:r>
            <a:r>
              <a:rPr lang="en-US" sz="2400" b="1" dirty="0" smtClean="0">
                <a:solidFill>
                  <a:schemeClr val="accent6"/>
                </a:solidFill>
              </a:rPr>
              <a:t>!)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6"/>
                </a:solidFill>
              </a:rPr>
              <a:t>Communications bandwidth constraints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Data are Dynamic</a:t>
            </a:r>
            <a:endParaRPr lang="en-US" sz="2800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6"/>
                </a:solidFill>
              </a:rPr>
              <a:t>New systems are acquired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6"/>
                </a:solidFill>
              </a:rPr>
              <a:t>Parts </a:t>
            </a:r>
            <a:r>
              <a:rPr lang="en-US" sz="2400" b="1" dirty="0" smtClean="0">
                <a:solidFill>
                  <a:schemeClr val="accent6"/>
                </a:solidFill>
              </a:rPr>
              <a:t>on </a:t>
            </a:r>
            <a:r>
              <a:rPr lang="en-US" sz="2400" b="1" dirty="0" smtClean="0">
                <a:solidFill>
                  <a:schemeClr val="accent6"/>
                </a:solidFill>
              </a:rPr>
              <a:t>existing systems </a:t>
            </a:r>
            <a:r>
              <a:rPr lang="en-US" sz="2400" b="1" dirty="0" smtClean="0">
                <a:solidFill>
                  <a:schemeClr val="accent6"/>
                </a:solidFill>
              </a:rPr>
              <a:t>are replaced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6"/>
                </a:solidFill>
              </a:rPr>
              <a:t>Components are moved between systems</a:t>
            </a:r>
          </a:p>
          <a:p>
            <a:pPr lvl="1" algn="l"/>
            <a:endParaRPr lang="en-US" sz="2000" dirty="0" smtClean="0"/>
          </a:p>
          <a:p>
            <a:pPr algn="l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288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4676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 CBM+ </a:t>
            </a:r>
            <a:r>
              <a:rPr lang="en-US" sz="3600" dirty="0" smtClean="0">
                <a:cs typeface="Arial" pitchFamily="34" charset="0"/>
              </a:rPr>
              <a:t>Data “Connection” Objectives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8001000" cy="5105400"/>
          </a:xfrm>
        </p:spPr>
        <p:txBody>
          <a:bodyPr/>
          <a:lstStyle/>
          <a:p>
            <a:pPr marL="457200" indent="-4572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Establish Net-Centric Data “Connections”: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Visible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Accessible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Institutionalized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Understandable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Trusted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Interoperable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Responsive to user needs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57200" indent="-4572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Maximize </a:t>
            </a:r>
            <a:r>
              <a:rPr lang="en-US" sz="2800" b="1" dirty="0" smtClean="0">
                <a:solidFill>
                  <a:schemeClr val="accent6"/>
                </a:solidFill>
              </a:rPr>
              <a:t>analysis </a:t>
            </a:r>
            <a:r>
              <a:rPr lang="en-US" sz="2800" b="1" dirty="0" smtClean="0">
                <a:solidFill>
                  <a:schemeClr val="accent6"/>
                </a:solidFill>
              </a:rPr>
              <a:t>capability:</a:t>
            </a:r>
            <a:endParaRPr lang="en-US" sz="2800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Sensor readings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System or parts failures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Maintenance activities and costs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Equipment Availability</a:t>
            </a: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6"/>
                </a:solidFill>
              </a:rPr>
              <a:t>Supply actions</a:t>
            </a:r>
          </a:p>
          <a:p>
            <a:pPr algn="l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757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57200"/>
            <a:ext cx="7239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CBM+ Data - “Connecting</a:t>
            </a:r>
            <a:r>
              <a:rPr lang="en-US" sz="3600" dirty="0" smtClean="0">
                <a:cs typeface="Arial" pitchFamily="34" charset="0"/>
              </a:rPr>
              <a:t>” </a:t>
            </a:r>
            <a:r>
              <a:rPr lang="en-US" sz="3600" dirty="0" smtClean="0">
                <a:cs typeface="Arial" pitchFamily="34" charset="0"/>
              </a:rPr>
              <a:t>The Dots…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8077200" cy="4191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Ontology / Taxonomy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Network </a:t>
            </a:r>
            <a:r>
              <a:rPr lang="en-US" sz="2800" b="1" dirty="0" smtClean="0"/>
              <a:t>Architecture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Application / Data Architecture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Best Practices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Asset and Model Registration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Standard Data Format (e.g. ABCD)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Enterprise Data Warehouse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Analytics Capabilities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 smtClean="0"/>
          </a:p>
          <a:p>
            <a:pPr marL="914400" lvl="1" indent="-457200" algn="l">
              <a:buFont typeface="Wingdings" pitchFamily="2" charset="2"/>
              <a:buChar char="§"/>
            </a:pPr>
            <a:endParaRPr lang="en-US" sz="2400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endParaRPr lang="en-US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accent6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b="1" dirty="0" smtClean="0">
              <a:solidFill>
                <a:schemeClr val="accent6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accent6"/>
              </a:solidFill>
            </a:endParaRPr>
          </a:p>
          <a:p>
            <a:pPr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24174276"/>
      </p:ext>
    </p:extLst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F5959F-081C-461F-AA42-F604A326A2F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4beaa53d-684b-4e28-892b-b347f1cb77f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45633</TotalTime>
  <Words>174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SEC-Powerpoint-v01</vt:lpstr>
      <vt:lpstr>Why It’s Important to  “Connect the Dots”</vt:lpstr>
      <vt:lpstr> </vt:lpstr>
      <vt:lpstr>CBM+ Data “Connection” Challenges</vt:lpstr>
      <vt:lpstr> CBM+ Data “Connection” Objectives</vt:lpstr>
      <vt:lpstr>CBM+ Data - “Connecting” The Dots…</vt:lpstr>
    </vt:vector>
  </TitlesOfParts>
  <Company>US Army SEC DSD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susan.wright11</cp:lastModifiedBy>
  <cp:revision>634</cp:revision>
  <cp:lastPrinted>2010-06-02T17:25:51Z</cp:lastPrinted>
  <dcterms:created xsi:type="dcterms:W3CDTF">2011-03-18T16:50:22Z</dcterms:created>
  <dcterms:modified xsi:type="dcterms:W3CDTF">2012-06-11T18:42:09Z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