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6/14/2023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5249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0465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6/14/2023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6136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6/14/2023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6797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6/14/2023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1135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03126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5020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353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7083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6/14/2023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60883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9227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8293029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22E421-BD61-C470-E8D8-5F4E65027626}"/>
              </a:ext>
            </a:extLst>
          </p:cNvPr>
          <p:cNvPicPr>
            <a:picLocks noChangeAspect="1"/>
          </p:cNvPicPr>
          <p:nvPr/>
        </p:nvPicPr>
        <p:blipFill rotWithShape="1">
          <a:blip r:embed="rId2"/>
          <a:srcRect t="7537" r="9091" b="3142"/>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50383BF-76DD-048D-F170-31D5AB6C7670}"/>
              </a:ext>
            </a:extLst>
          </p:cNvPr>
          <p:cNvSpPr>
            <a:spLocks noGrp="1"/>
          </p:cNvSpPr>
          <p:nvPr>
            <p:ph type="ctrTitle"/>
          </p:nvPr>
        </p:nvSpPr>
        <p:spPr>
          <a:xfrm>
            <a:off x="685801" y="1524001"/>
            <a:ext cx="3208866" cy="3478384"/>
          </a:xfrm>
        </p:spPr>
        <p:txBody>
          <a:bodyPr>
            <a:normAutofit/>
          </a:bodyPr>
          <a:lstStyle/>
          <a:p>
            <a:r>
              <a:rPr lang="en-US" sz="6000" dirty="0">
                <a:solidFill>
                  <a:srgbClr val="FFFFFF"/>
                </a:solidFill>
              </a:rPr>
              <a:t>Internet</a:t>
            </a:r>
            <a:endParaRPr lang="es-GT" sz="6000" dirty="0">
              <a:solidFill>
                <a:srgbClr val="FFFFFF"/>
              </a:solidFill>
            </a:endParaRPr>
          </a:p>
        </p:txBody>
      </p:sp>
      <p:sp>
        <p:nvSpPr>
          <p:cNvPr id="3" name="Subtítulo 2">
            <a:extLst>
              <a:ext uri="{FF2B5EF4-FFF2-40B4-BE49-F238E27FC236}">
                <a16:creationId xmlns:a16="http://schemas.microsoft.com/office/drawing/2014/main" id="{36910C64-1727-6042-47D0-0427C166CC08}"/>
              </a:ext>
            </a:extLst>
          </p:cNvPr>
          <p:cNvSpPr>
            <a:spLocks noGrp="1"/>
          </p:cNvSpPr>
          <p:nvPr>
            <p:ph type="subTitle" idx="1"/>
          </p:nvPr>
        </p:nvSpPr>
        <p:spPr>
          <a:xfrm>
            <a:off x="685801" y="5145513"/>
            <a:ext cx="3208866" cy="738820"/>
          </a:xfrm>
        </p:spPr>
        <p:txBody>
          <a:bodyPr>
            <a:normAutofit/>
          </a:bodyPr>
          <a:lstStyle/>
          <a:p>
            <a:r>
              <a:rPr lang="en-US">
                <a:solidFill>
                  <a:srgbClr val="FFFFFF">
                    <a:alpha val="75000"/>
                  </a:srgbClr>
                </a:solidFill>
              </a:rPr>
              <a:t>Colegio Fuente del Exito</a:t>
            </a:r>
            <a:endParaRPr lang="es-GT">
              <a:solidFill>
                <a:srgbClr val="FFFFFF">
                  <a:alpha val="75000"/>
                </a:srgbClr>
              </a:solidFill>
            </a:endParaRPr>
          </a:p>
        </p:txBody>
      </p:sp>
    </p:spTree>
    <p:extLst>
      <p:ext uri="{BB962C8B-B14F-4D97-AF65-F5344CB8AC3E}">
        <p14:creationId xmlns:p14="http://schemas.microsoft.com/office/powerpoint/2010/main" val="413535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A5EDDA6-1E67-B65E-7156-0CB07BB90736}"/>
              </a:ext>
            </a:extLst>
          </p:cNvPr>
          <p:cNvSpPr>
            <a:spLocks noGrp="1"/>
          </p:cNvSpPr>
          <p:nvPr>
            <p:ph type="title"/>
          </p:nvPr>
        </p:nvSpPr>
        <p:spPr>
          <a:xfrm>
            <a:off x="672280" y="944752"/>
            <a:ext cx="3259016" cy="818734"/>
          </a:xfrm>
        </p:spPr>
        <p:txBody>
          <a:bodyPr>
            <a:normAutofit fontScale="90000"/>
          </a:bodyPr>
          <a:lstStyle/>
          <a:p>
            <a:r>
              <a:rPr lang="es-GT" sz="5400" dirty="0">
                <a:solidFill>
                  <a:srgbClr val="FFFFFF"/>
                </a:solidFill>
              </a:rPr>
              <a:t>Chat</a:t>
            </a:r>
          </a:p>
        </p:txBody>
      </p:sp>
      <p:sp>
        <p:nvSpPr>
          <p:cNvPr id="9227" name="Rectangle 922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229" name="Rectangle 922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231" name="Rectangle 923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2F28CE0C-53E7-F88C-59EB-C07B0258EB4D}"/>
              </a:ext>
            </a:extLst>
          </p:cNvPr>
          <p:cNvSpPr>
            <a:spLocks noGrp="1"/>
          </p:cNvSpPr>
          <p:nvPr>
            <p:ph idx="1"/>
          </p:nvPr>
        </p:nvSpPr>
        <p:spPr>
          <a:xfrm>
            <a:off x="536281" y="1894114"/>
            <a:ext cx="3503874" cy="4313853"/>
          </a:xfrm>
        </p:spPr>
        <p:txBody>
          <a:bodyPr anchor="t">
            <a:normAutofit fontScale="92500" lnSpcReduction="10000"/>
          </a:bodyPr>
          <a:lstStyle/>
          <a:p>
            <a:pPr>
              <a:lnSpc>
                <a:spcPct val="100000"/>
              </a:lnSpc>
            </a:pPr>
            <a:r>
              <a:rPr lang="es-MX" sz="1800" dirty="0">
                <a:solidFill>
                  <a:srgbClr val="FFFFFF"/>
                </a:solidFill>
              </a:rPr>
              <a:t>En ingles, charla. Es una conversación en tiempo real a través de Internet entre distintos navegantes. Los canales de charla (IRC, Internet </a:t>
            </a:r>
            <a:r>
              <a:rPr lang="es-MX" sz="1800" dirty="0" err="1">
                <a:solidFill>
                  <a:srgbClr val="FFFFFF"/>
                </a:solidFill>
              </a:rPr>
              <a:t>relay</a:t>
            </a:r>
            <a:r>
              <a:rPr lang="es-MX" sz="1800" dirty="0">
                <a:solidFill>
                  <a:srgbClr val="FFFFFF"/>
                </a:solidFill>
              </a:rPr>
              <a:t> chat) facilitan este servicio, que permite enviar mensajes simultáneos a todos los que se encuentren conectados a un chat </a:t>
            </a:r>
            <a:r>
              <a:rPr lang="es-MX" sz="1800" dirty="0" err="1">
                <a:solidFill>
                  <a:srgbClr val="FFFFFF"/>
                </a:solidFill>
              </a:rPr>
              <a:t>room</a:t>
            </a:r>
            <a:r>
              <a:rPr lang="es-MX" sz="1800" dirty="0">
                <a:solidFill>
                  <a:srgbClr val="FFFFFF"/>
                </a:solidFill>
              </a:rPr>
              <a:t>, es decir una reunión virtual. Estos foros se han hecho tremendamente populares porque permiten hacer amistades por la red. Es una nueva forma de comunicación entre las personas de los distintos países a lo largo de todo el mundo. Se han derribado las fronteras del espacio y tiempo</a:t>
            </a:r>
            <a:endParaRPr lang="es-GT" sz="1800" dirty="0">
              <a:solidFill>
                <a:srgbClr val="FFFFFF"/>
              </a:solidFill>
            </a:endParaRPr>
          </a:p>
        </p:txBody>
      </p:sp>
      <p:pic>
        <p:nvPicPr>
          <p:cNvPr id="9218" name="Picture 2" descr="Para crear un chat falso con animación gratuita">
            <a:extLst>
              <a:ext uri="{FF2B5EF4-FFF2-40B4-BE49-F238E27FC236}">
                <a16:creationId xmlns:a16="http://schemas.microsoft.com/office/drawing/2014/main" id="{42D9997B-D5CD-065F-7BEF-A69D61055E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73" r="20805" b="1"/>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828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252" name="Rectangle 10246">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El sistema de intercambio de archivos FTP cumple 50 años | Computer Hoy">
            <a:extLst>
              <a:ext uri="{FF2B5EF4-FFF2-40B4-BE49-F238E27FC236}">
                <a16:creationId xmlns:a16="http://schemas.microsoft.com/office/drawing/2014/main" id="{0788BCBE-8E7D-E650-0D4A-69060113F1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1" b="1221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53" name="Rectangle 10248">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251" name="Rectangle 10250">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38B7864-9A62-674E-57BF-AE8DC424F307}"/>
              </a:ext>
            </a:extLst>
          </p:cNvPr>
          <p:cNvSpPr>
            <a:spLocks noGrp="1"/>
          </p:cNvSpPr>
          <p:nvPr>
            <p:ph type="title"/>
          </p:nvPr>
        </p:nvSpPr>
        <p:spPr>
          <a:xfrm>
            <a:off x="673856" y="699797"/>
            <a:ext cx="7034288" cy="1160924"/>
          </a:xfrm>
        </p:spPr>
        <p:txBody>
          <a:bodyPr anchor="ctr">
            <a:normAutofit/>
          </a:bodyPr>
          <a:lstStyle/>
          <a:p>
            <a:r>
              <a:rPr lang="es-MX" sz="6000" dirty="0">
                <a:solidFill>
                  <a:srgbClr val="FFFFFF"/>
                </a:solidFill>
              </a:rPr>
              <a:t>FTP</a:t>
            </a:r>
            <a:endParaRPr lang="es-GT" sz="6000" dirty="0">
              <a:solidFill>
                <a:srgbClr val="FFFFFF"/>
              </a:solidFill>
            </a:endParaRPr>
          </a:p>
        </p:txBody>
      </p:sp>
      <p:sp>
        <p:nvSpPr>
          <p:cNvPr id="3" name="Marcador de contenido 2">
            <a:extLst>
              <a:ext uri="{FF2B5EF4-FFF2-40B4-BE49-F238E27FC236}">
                <a16:creationId xmlns:a16="http://schemas.microsoft.com/office/drawing/2014/main" id="{3EAE93FB-677A-9681-453D-40AE12205C96}"/>
              </a:ext>
            </a:extLst>
          </p:cNvPr>
          <p:cNvSpPr>
            <a:spLocks noGrp="1"/>
          </p:cNvSpPr>
          <p:nvPr>
            <p:ph idx="1"/>
          </p:nvPr>
        </p:nvSpPr>
        <p:spPr>
          <a:xfrm>
            <a:off x="569166" y="1763485"/>
            <a:ext cx="7240555" cy="4496871"/>
          </a:xfrm>
        </p:spPr>
        <p:txBody>
          <a:bodyPr>
            <a:normAutofit fontScale="92500" lnSpcReduction="10000"/>
          </a:bodyPr>
          <a:lstStyle/>
          <a:p>
            <a:pPr>
              <a:lnSpc>
                <a:spcPct val="100000"/>
              </a:lnSpc>
            </a:pPr>
            <a:r>
              <a:rPr lang="es-MX" sz="2000" dirty="0">
                <a:solidFill>
                  <a:srgbClr val="FFFFFF"/>
                </a:solidFill>
              </a:rPr>
              <a:t>Significa en ingles "file transfer </a:t>
            </a:r>
            <a:r>
              <a:rPr lang="es-MX" sz="2000" dirty="0" err="1">
                <a:solidFill>
                  <a:srgbClr val="FFFFFF"/>
                </a:solidFill>
              </a:rPr>
              <a:t>protocol</a:t>
            </a:r>
            <a:r>
              <a:rPr lang="es-MX" sz="2000" dirty="0">
                <a:solidFill>
                  <a:srgbClr val="FFFFFF"/>
                </a:solidFill>
              </a:rPr>
              <a:t>" (protocolo de transferencia de archivos). Un protocolo es un conjunto de reglas y estándares que permiten a los equipos intercambiar información. Es una vía rápida para cargar y descargar archivos entre dos computadoras conectadas a Internet, como audio, imágenes o programas, y es un medio para acceder a archivos que están almacenados en maquinas remotas (sitios). Los archivos en las maquinas de FTP generalmente están almacenados en un conjunto de directorios en forma de árbol; cada directorio esta relacionado con un tema diferente. </a:t>
            </a:r>
          </a:p>
          <a:p>
            <a:pPr>
              <a:lnSpc>
                <a:spcPct val="100000"/>
              </a:lnSpc>
            </a:pPr>
            <a:r>
              <a:rPr lang="es-MX" sz="2000" dirty="0" err="1">
                <a:solidFill>
                  <a:srgbClr val="FFFFFF"/>
                </a:solidFill>
              </a:rPr>
              <a:t>Newsgroups</a:t>
            </a:r>
            <a:r>
              <a:rPr lang="es-MX" sz="2000" dirty="0">
                <a:solidFill>
                  <a:srgbClr val="FFFFFF"/>
                </a:solidFill>
              </a:rPr>
              <a:t>: (Grupos de discusión o grupos de noticias). Esta herramienta permite mandar mensajes que indican el remitente pero no un destinatario concreto, se utiliza para que se comuniquen los integrantes de una comunidad reunidos en torno de intereses comunes. Es un conjunto de mas de 5000 grupos de discusión sobre todos los temas imaginables.</a:t>
            </a:r>
            <a:endParaRPr lang="es-GT" sz="2000" dirty="0">
              <a:solidFill>
                <a:srgbClr val="FFFFFF"/>
              </a:solidFill>
            </a:endParaRPr>
          </a:p>
        </p:txBody>
      </p:sp>
    </p:spTree>
    <p:extLst>
      <p:ext uri="{BB962C8B-B14F-4D97-AF65-F5344CB8AC3E}">
        <p14:creationId xmlns:p14="http://schemas.microsoft.com/office/powerpoint/2010/main" val="15774961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7" name="Rectangle 1127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38A61A-8E6B-420F-3E7B-B3BC11A7FE02}"/>
              </a:ext>
            </a:extLst>
          </p:cNvPr>
          <p:cNvSpPr>
            <a:spLocks noGrp="1"/>
          </p:cNvSpPr>
          <p:nvPr>
            <p:ph type="title"/>
          </p:nvPr>
        </p:nvSpPr>
        <p:spPr>
          <a:xfrm>
            <a:off x="446535" y="653143"/>
            <a:ext cx="6443662" cy="1062813"/>
          </a:xfrm>
        </p:spPr>
        <p:txBody>
          <a:bodyPr>
            <a:normAutofit fontScale="90000"/>
          </a:bodyPr>
          <a:lstStyle/>
          <a:p>
            <a:r>
              <a:rPr lang="es-GT" sz="4400" dirty="0">
                <a:solidFill>
                  <a:schemeClr val="tx2"/>
                </a:solidFill>
              </a:rPr>
              <a:t>servicio más apropiado</a:t>
            </a:r>
          </a:p>
        </p:txBody>
      </p:sp>
      <p:sp>
        <p:nvSpPr>
          <p:cNvPr id="11278" name="Rectangle 1127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EA064E62-A221-078F-14C5-941AFDF34C35}"/>
              </a:ext>
            </a:extLst>
          </p:cNvPr>
          <p:cNvSpPr>
            <a:spLocks noGrp="1"/>
          </p:cNvSpPr>
          <p:nvPr>
            <p:ph idx="1"/>
          </p:nvPr>
        </p:nvSpPr>
        <p:spPr>
          <a:xfrm>
            <a:off x="215078" y="1816902"/>
            <a:ext cx="6988155" cy="4863816"/>
          </a:xfrm>
        </p:spPr>
        <p:txBody>
          <a:bodyPr>
            <a:normAutofit lnSpcReduction="10000"/>
          </a:bodyPr>
          <a:lstStyle/>
          <a:p>
            <a:pPr>
              <a:lnSpc>
                <a:spcPct val="100000"/>
              </a:lnSpc>
            </a:pPr>
            <a:r>
              <a:rPr lang="es-MX" sz="2000" dirty="0">
                <a:solidFill>
                  <a:schemeClr val="tx2"/>
                </a:solidFill>
              </a:rPr>
              <a:t>Los Grupos de Noticias son el servicio más apropiado para entablar debate sobre temas técnicos. Se basa en el servicio de Correo Electrónico. Los mensajes que enviamos a los Grupos de Noticias se hacen públicos y cualquier persona puede enviarnos una contestación. Este servicio es de gran utilidad para resolver dudas difíciles, cuya respuesta sólo la sepan unas pocas personas. </a:t>
            </a:r>
          </a:p>
          <a:p>
            <a:pPr>
              <a:lnSpc>
                <a:spcPct val="100000"/>
              </a:lnSpc>
            </a:pPr>
            <a:r>
              <a:rPr lang="es-MX" sz="2000" dirty="0">
                <a:solidFill>
                  <a:schemeClr val="tx2"/>
                </a:solidFill>
              </a:rPr>
              <a:t>Servicios de Telefonía: Son las últimas aplicaciones que han aparecido para Internet. Nos permiten establecer una conexión con voz entre dos personas conectadas a Internet o a un teléfono particular sin tener que pagar el coste de una llamada internacional. Algunos de estos servicios incorporan no sólo voz, sino también imagen. A esto se le llama Videoconferencia. Videoconferencia: Al teléfono vía Internet se le sumó la transmisión de video en directo creando el nuevo concepto de "Videoconferencia".</a:t>
            </a:r>
            <a:endParaRPr lang="es-GT" sz="2000" dirty="0">
              <a:solidFill>
                <a:schemeClr val="tx2"/>
              </a:solidFill>
            </a:endParaRPr>
          </a:p>
        </p:txBody>
      </p:sp>
      <p:pic>
        <p:nvPicPr>
          <p:cNvPr id="11266" name="Picture 2" descr="Grupos de noticias">
            <a:extLst>
              <a:ext uri="{FF2B5EF4-FFF2-40B4-BE49-F238E27FC236}">
                <a16:creationId xmlns:a16="http://schemas.microsoft.com/office/drawing/2014/main" id="{9A5A724B-B496-5F54-F86D-FA58F3C8C9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78" r="25742"/>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31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0D32E-F16D-D64F-B19A-DBE31B91E815}"/>
              </a:ext>
            </a:extLst>
          </p:cNvPr>
          <p:cNvSpPr>
            <a:spLocks noGrp="1"/>
          </p:cNvSpPr>
          <p:nvPr>
            <p:ph type="title"/>
          </p:nvPr>
        </p:nvSpPr>
        <p:spPr>
          <a:xfrm>
            <a:off x="581192" y="702156"/>
            <a:ext cx="11029616" cy="1188720"/>
          </a:xfrm>
        </p:spPr>
        <p:txBody>
          <a:bodyPr>
            <a:normAutofit/>
          </a:bodyPr>
          <a:lstStyle/>
          <a:p>
            <a:r>
              <a:rPr lang="es-GT" sz="4800" dirty="0" err="1"/>
              <a:t>CUSeeMee</a:t>
            </a:r>
            <a:endParaRPr lang="es-GT" sz="4800" dirty="0"/>
          </a:p>
        </p:txBody>
      </p:sp>
      <p:sp>
        <p:nvSpPr>
          <p:cNvPr id="12295" name="Rectangle 1229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297" name="Rectangle 1229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299" name="Rectangle 1229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301" name="Rectangle 1230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ccesibilidad | Zoom">
            <a:extLst>
              <a:ext uri="{FF2B5EF4-FFF2-40B4-BE49-F238E27FC236}">
                <a16:creationId xmlns:a16="http://schemas.microsoft.com/office/drawing/2014/main" id="{725A795F-3455-7EBA-4AD0-CF70BD57DE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460"/>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3373F12-6383-FB3B-F9E8-4877DB89C51E}"/>
              </a:ext>
            </a:extLst>
          </p:cNvPr>
          <p:cNvSpPr>
            <a:spLocks noGrp="1"/>
          </p:cNvSpPr>
          <p:nvPr>
            <p:ph idx="1"/>
          </p:nvPr>
        </p:nvSpPr>
        <p:spPr>
          <a:xfrm>
            <a:off x="6016032" y="1890875"/>
            <a:ext cx="6085772" cy="4771181"/>
          </a:xfrm>
        </p:spPr>
        <p:txBody>
          <a:bodyPr>
            <a:normAutofit fontScale="92500" lnSpcReduction="10000"/>
          </a:bodyPr>
          <a:lstStyle/>
          <a:p>
            <a:pPr>
              <a:lnSpc>
                <a:spcPct val="100000"/>
              </a:lnSpc>
            </a:pPr>
            <a:r>
              <a:rPr lang="es-MX" sz="2400" dirty="0"/>
              <a:t>Existe en el mercado un programa denominado </a:t>
            </a:r>
            <a:r>
              <a:rPr lang="es-MX" sz="2400" dirty="0" err="1"/>
              <a:t>CUSeeMee</a:t>
            </a:r>
            <a:r>
              <a:rPr lang="es-MX" sz="2400" dirty="0"/>
              <a:t> (Comunicándonos en Vivo). Por el momento las imágenes que transmite </a:t>
            </a:r>
            <a:r>
              <a:rPr lang="es-MX" sz="2400" dirty="0" err="1"/>
              <a:t>CuSeeMee</a:t>
            </a:r>
            <a:r>
              <a:rPr lang="es-MX" sz="2400" dirty="0"/>
              <a:t> son de resolución regular y se actualizan a intervalos regulares. La calidad del sonido, en cambio, es bastante superior a la del video pues el sonido es más fácil de enviar porque requiere menos recursos que el video. Además, el sistema permite transmitir textos e imágenes fijas, al mismo tiempo en que se habla y se ve la imagen en movimiento. Pasando del Videoteléfono a la Videoconferencia, </a:t>
            </a:r>
            <a:r>
              <a:rPr lang="es-MX" sz="2400" dirty="0" err="1"/>
              <a:t>CuSeeMe</a:t>
            </a:r>
            <a:r>
              <a:rPr lang="es-MX" sz="2400" dirty="0"/>
              <a:t> permite conectar ocho personas, cada uno frente al monitor de su PC en distintos puntos de la red</a:t>
            </a:r>
            <a:endParaRPr lang="es-GT" sz="2400" dirty="0"/>
          </a:p>
        </p:txBody>
      </p:sp>
    </p:spTree>
    <p:extLst>
      <p:ext uri="{BB962C8B-B14F-4D97-AF65-F5344CB8AC3E}">
        <p14:creationId xmlns:p14="http://schemas.microsoft.com/office/powerpoint/2010/main" val="395930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53" name="Rectangle 14342">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AE0AE0-8BBA-7CAE-4353-12164E24F290}"/>
              </a:ext>
            </a:extLst>
          </p:cNvPr>
          <p:cNvSpPr>
            <a:spLocks noGrp="1"/>
          </p:cNvSpPr>
          <p:nvPr>
            <p:ph type="title"/>
          </p:nvPr>
        </p:nvSpPr>
        <p:spPr>
          <a:xfrm>
            <a:off x="581192" y="702156"/>
            <a:ext cx="11029616" cy="1188720"/>
          </a:xfrm>
        </p:spPr>
        <p:txBody>
          <a:bodyPr>
            <a:normAutofit/>
          </a:bodyPr>
          <a:lstStyle/>
          <a:p>
            <a:r>
              <a:rPr lang="es-GT" sz="4400" b="1" i="0" dirty="0">
                <a:effectLst/>
                <a:latin typeface="NHGrotesk"/>
              </a:rPr>
              <a:t>Ancho de banda</a:t>
            </a:r>
            <a:endParaRPr lang="es-GT" sz="4400" dirty="0"/>
          </a:p>
        </p:txBody>
      </p:sp>
      <p:sp>
        <p:nvSpPr>
          <p:cNvPr id="14354" name="Rectangle 14344">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355" name="Rectangle 14346">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356" name="Rectangle 14348">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357" name="Rectangle 14350">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A qué nos referimos al hablar de 'ancho de banda'? | Cable Visión Perú">
            <a:extLst>
              <a:ext uri="{FF2B5EF4-FFF2-40B4-BE49-F238E27FC236}">
                <a16:creationId xmlns:a16="http://schemas.microsoft.com/office/drawing/2014/main" id="{DBA4DB04-C374-3513-EEFA-98D628A8F3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698" y="2551165"/>
            <a:ext cx="4748741" cy="330116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B9F5F9B-88FD-6E34-D1DD-678C9D8E0901}"/>
              </a:ext>
            </a:extLst>
          </p:cNvPr>
          <p:cNvSpPr>
            <a:spLocks noGrp="1"/>
          </p:cNvSpPr>
          <p:nvPr>
            <p:ph idx="1"/>
          </p:nvPr>
        </p:nvSpPr>
        <p:spPr>
          <a:xfrm>
            <a:off x="5934269" y="1763485"/>
            <a:ext cx="6139543" cy="4861249"/>
          </a:xfrm>
        </p:spPr>
        <p:txBody>
          <a:bodyPr>
            <a:normAutofit fontScale="77500" lnSpcReduction="20000"/>
          </a:bodyPr>
          <a:lstStyle/>
          <a:p>
            <a:pPr>
              <a:lnSpc>
                <a:spcPct val="100000"/>
              </a:lnSpc>
            </a:pPr>
            <a:r>
              <a:rPr lang="es-MX" sz="2500" dirty="0"/>
              <a:t>No caben dudas de que el sistema aún necesita muchas mejoras en cuanto a la calidad y la velocidad de transmisión. El límite más difícil de franquear es el que impone la propia estructura actual de Internet, con su ancho de banda bastante comprometido.</a:t>
            </a:r>
            <a:endParaRPr lang="es-MX" sz="2500" b="0" i="0" dirty="0">
              <a:effectLst/>
              <a:latin typeface="NHGrotesk"/>
            </a:endParaRPr>
          </a:p>
          <a:p>
            <a:pPr>
              <a:lnSpc>
                <a:spcPct val="100000"/>
              </a:lnSpc>
            </a:pPr>
            <a:r>
              <a:rPr lang="es-MX" sz="2400" b="0" i="0" dirty="0">
                <a:effectLst/>
                <a:latin typeface="NHGrotesk"/>
              </a:rPr>
              <a:t>Es la máxima cantidad de datos transmitidos a través de una conexión a Internet en cierta cantidad de tiempo.</a:t>
            </a:r>
          </a:p>
          <a:p>
            <a:pPr>
              <a:lnSpc>
                <a:spcPct val="100000"/>
              </a:lnSpc>
            </a:pPr>
            <a:r>
              <a:rPr lang="es-MX" sz="2400" b="0" i="0" dirty="0">
                <a:effectLst/>
                <a:latin typeface="NHGrotesk"/>
              </a:rPr>
              <a:t>El ancho de banda por lo general se confunde con la velocidad de Internet cuando en realidad es el volumen de información que se puede enviar a través de una conexión en una cantidad medida de megabits por segundo (Mbps).</a:t>
            </a:r>
          </a:p>
          <a:p>
            <a:pPr>
              <a:lnSpc>
                <a:spcPct val="100000"/>
              </a:lnSpc>
            </a:pPr>
            <a:r>
              <a:rPr lang="es-MX" sz="2400" b="0" i="0" dirty="0">
                <a:effectLst/>
                <a:latin typeface="NHGrotesk"/>
              </a:rPr>
              <a:t>¿Cuál es la diferencia?</a:t>
            </a:r>
          </a:p>
          <a:p>
            <a:pPr>
              <a:lnSpc>
                <a:spcPct val="100000"/>
              </a:lnSpc>
            </a:pPr>
            <a:r>
              <a:rPr lang="es-MX" sz="2400" b="0" i="0" dirty="0">
                <a:effectLst/>
                <a:latin typeface="NHGrotesk"/>
              </a:rPr>
              <a:t>Algunos términos de Internet son tan parecidos que generalmente se confunden entre sí. Estamos aquí para ayudar a aclararlo.</a:t>
            </a:r>
          </a:p>
          <a:p>
            <a:pPr>
              <a:lnSpc>
                <a:spcPct val="100000"/>
              </a:lnSpc>
            </a:pPr>
            <a:endParaRPr lang="es-GT" dirty="0"/>
          </a:p>
        </p:txBody>
      </p:sp>
    </p:spTree>
    <p:extLst>
      <p:ext uri="{BB962C8B-B14F-4D97-AF65-F5344CB8AC3E}">
        <p14:creationId xmlns:p14="http://schemas.microsoft.com/office/powerpoint/2010/main" val="423197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94C952-4271-2F01-41EE-0474EEEC77AE}"/>
              </a:ext>
            </a:extLst>
          </p:cNvPr>
          <p:cNvSpPr>
            <a:spLocks noGrp="1"/>
          </p:cNvSpPr>
          <p:nvPr>
            <p:ph type="title"/>
          </p:nvPr>
        </p:nvSpPr>
        <p:spPr>
          <a:xfrm>
            <a:off x="446535" y="690465"/>
            <a:ext cx="6443662" cy="1025491"/>
          </a:xfrm>
        </p:spPr>
        <p:txBody>
          <a:bodyPr>
            <a:noAutofit/>
          </a:bodyPr>
          <a:lstStyle/>
          <a:p>
            <a:pPr>
              <a:lnSpc>
                <a:spcPct val="90000"/>
              </a:lnSpc>
            </a:pPr>
            <a:r>
              <a:rPr lang="es-MX" sz="4000" b="0" i="0" dirty="0">
                <a:solidFill>
                  <a:schemeClr val="tx2"/>
                </a:solidFill>
                <a:effectLst/>
                <a:latin typeface="NHGrotesk"/>
              </a:rPr>
              <a:t>Ancho de banda vs. Velocidad</a:t>
            </a:r>
            <a:endParaRPr lang="es-GT" sz="4000" dirty="0">
              <a:solidFill>
                <a:schemeClr val="tx2"/>
              </a:solidFill>
            </a:endParaRPr>
          </a:p>
        </p:txBody>
      </p:sp>
      <p:sp>
        <p:nvSpPr>
          <p:cNvPr id="13321" name="Rectangle 1332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E4783C7-3958-4AAB-DEB4-1809B6146196}"/>
              </a:ext>
            </a:extLst>
          </p:cNvPr>
          <p:cNvSpPr>
            <a:spLocks noGrp="1"/>
          </p:cNvSpPr>
          <p:nvPr>
            <p:ph idx="1"/>
          </p:nvPr>
        </p:nvSpPr>
        <p:spPr>
          <a:xfrm>
            <a:off x="93306" y="1715956"/>
            <a:ext cx="7305870" cy="4983423"/>
          </a:xfrm>
        </p:spPr>
        <p:txBody>
          <a:bodyPr>
            <a:normAutofit lnSpcReduction="10000"/>
          </a:bodyPr>
          <a:lstStyle/>
          <a:p>
            <a:pPr>
              <a:lnSpc>
                <a:spcPct val="100000"/>
              </a:lnSpc>
            </a:pPr>
            <a:r>
              <a:rPr lang="es-MX" sz="1400" b="1" i="0" dirty="0">
                <a:solidFill>
                  <a:schemeClr val="tx2"/>
                </a:solidFill>
                <a:effectLst/>
                <a:latin typeface="NHGrotesk"/>
              </a:rPr>
              <a:t>Ancho de banda vs. Velocidad</a:t>
            </a:r>
          </a:p>
          <a:p>
            <a:pPr>
              <a:lnSpc>
                <a:spcPct val="100000"/>
              </a:lnSpc>
            </a:pPr>
            <a:r>
              <a:rPr lang="es-MX" sz="1400" b="0" i="0" dirty="0">
                <a:solidFill>
                  <a:schemeClr val="tx2"/>
                </a:solidFill>
                <a:effectLst/>
                <a:latin typeface="NHGrotesk"/>
              </a:rPr>
              <a:t>El ancho de banda es la cantidad de información que recibes cada segundo, mientras que la velocidad es cuán rápido esa información se recibe o descarga. Comparémoslo con llenar una tina Si el grifo de la tina tiene una abertura ancha, más agua puede correr a una velocidad mayor que si el grifo fuera más angosto. Piensa en el agua como el ancho de banda y la tasa en la cual corre el agua como la velocidad.</a:t>
            </a:r>
          </a:p>
          <a:p>
            <a:pPr>
              <a:lnSpc>
                <a:spcPct val="100000"/>
              </a:lnSpc>
            </a:pPr>
            <a:r>
              <a:rPr lang="es-MX" sz="1400" b="1" i="0" dirty="0">
                <a:solidFill>
                  <a:schemeClr val="tx2"/>
                </a:solidFill>
                <a:effectLst/>
                <a:latin typeface="NHGrotesk"/>
              </a:rPr>
              <a:t>¿Cuál es tu velocidad de Internet? </a:t>
            </a:r>
          </a:p>
          <a:p>
            <a:pPr>
              <a:lnSpc>
                <a:spcPct val="100000"/>
              </a:lnSpc>
            </a:pPr>
            <a:r>
              <a:rPr lang="es-MX" sz="1400" b="0" i="0" dirty="0">
                <a:solidFill>
                  <a:schemeClr val="tx2"/>
                </a:solidFill>
                <a:effectLst/>
                <a:latin typeface="NHGrotesk"/>
              </a:rPr>
              <a:t>Algunos términos de Internet son tan parecidos que generalmente se confunden entre sí. Estamos aquí para ayudar a aclararlo.</a:t>
            </a:r>
          </a:p>
          <a:p>
            <a:pPr>
              <a:lnSpc>
                <a:spcPct val="100000"/>
              </a:lnSpc>
            </a:pPr>
            <a:r>
              <a:rPr lang="es-MX" sz="1500" b="1" i="0" dirty="0">
                <a:solidFill>
                  <a:schemeClr val="tx2"/>
                </a:solidFill>
                <a:effectLst/>
                <a:latin typeface="NHGrotesk"/>
              </a:rPr>
              <a:t>Ancho de banda vs. Latencia</a:t>
            </a:r>
          </a:p>
          <a:p>
            <a:pPr>
              <a:lnSpc>
                <a:spcPct val="100000"/>
              </a:lnSpc>
            </a:pPr>
            <a:r>
              <a:rPr lang="es-MX" sz="1400" b="0" i="0" dirty="0">
                <a:solidFill>
                  <a:schemeClr val="tx2"/>
                </a:solidFill>
                <a:effectLst/>
                <a:latin typeface="NHGrotesk"/>
              </a:rPr>
              <a:t>La latencia a veces se refiere a una demora o tasa de ping. Es la demora que experimentas mientras esperas que algo se cargue. Si el ancho de banda es la cantidad de información enviada por segundo, la demora es la cantidad de tiempo que demora esa información en ir de la fuente hasta ti.</a:t>
            </a:r>
          </a:p>
          <a:p>
            <a:pPr>
              <a:lnSpc>
                <a:spcPct val="100000"/>
              </a:lnSpc>
            </a:pPr>
            <a:r>
              <a:rPr lang="es-MX" sz="1400" b="1" i="0" dirty="0">
                <a:solidFill>
                  <a:schemeClr val="tx2"/>
                </a:solidFill>
                <a:effectLst/>
                <a:latin typeface="NHGrotesk"/>
              </a:rPr>
              <a:t>Ancho de banda vs. Transmisión</a:t>
            </a:r>
          </a:p>
          <a:p>
            <a:pPr>
              <a:lnSpc>
                <a:spcPct val="100000"/>
              </a:lnSpc>
            </a:pPr>
            <a:r>
              <a:rPr lang="es-MX" sz="1400" b="0" i="0" dirty="0">
                <a:solidFill>
                  <a:schemeClr val="tx2"/>
                </a:solidFill>
                <a:effectLst/>
                <a:latin typeface="NHGrotesk"/>
              </a:rPr>
              <a:t>El rendimiento es cómo la información realmente se entrega en una determinada cantidad de tiempo. De modo que si el ancho de banda es la cantidad máxima de datos, el rendimiento es cuántos de esos datos llegan a su destino, teniendo en cuenta la latencia, velocidad de red, pérdida de paquete y otros factores.</a:t>
            </a:r>
          </a:p>
          <a:p>
            <a:pPr>
              <a:lnSpc>
                <a:spcPct val="100000"/>
              </a:lnSpc>
            </a:pPr>
            <a:endParaRPr lang="es-GT" sz="900" dirty="0">
              <a:solidFill>
                <a:schemeClr val="tx2"/>
              </a:solidFill>
            </a:endParaRPr>
          </a:p>
        </p:txBody>
      </p:sp>
      <p:pic>
        <p:nvPicPr>
          <p:cNvPr id="13314" name="Picture 2" descr="Cálculo del ancho de banda (nominal vs efectivo)">
            <a:extLst>
              <a:ext uri="{FF2B5EF4-FFF2-40B4-BE49-F238E27FC236}">
                <a16:creationId xmlns:a16="http://schemas.microsoft.com/office/drawing/2014/main" id="{0E43530B-CDA9-9F25-4627-CD66B00FE1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54" r="39584" b="-1"/>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01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Creación de sitios web: ¿Qué hacer en internet?">
            <a:extLst>
              <a:ext uri="{FF2B5EF4-FFF2-40B4-BE49-F238E27FC236}">
                <a16:creationId xmlns:a16="http://schemas.microsoft.com/office/drawing/2014/main" id="{2D6224EF-5A1A-4BDC-BD57-3CBB4E885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6" r="9091" b="169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5369" name="Rectangle 15368">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371" name="Rectangle 15370">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6E3F894-219B-C245-7352-546FB0D9EC2B}"/>
              </a:ext>
            </a:extLst>
          </p:cNvPr>
          <p:cNvSpPr>
            <a:spLocks noGrp="1"/>
          </p:cNvSpPr>
          <p:nvPr>
            <p:ph type="title"/>
          </p:nvPr>
        </p:nvSpPr>
        <p:spPr>
          <a:xfrm>
            <a:off x="673856" y="1131195"/>
            <a:ext cx="7034288" cy="1247938"/>
          </a:xfrm>
        </p:spPr>
        <p:txBody>
          <a:bodyPr anchor="ctr">
            <a:normAutofit/>
          </a:bodyPr>
          <a:lstStyle/>
          <a:p>
            <a:r>
              <a:rPr lang="es-MX" dirty="0">
                <a:solidFill>
                  <a:srgbClr val="FFFFFF"/>
                </a:solidFill>
              </a:rPr>
              <a:t>¿Para qué sirve estar conectado a Internet? </a:t>
            </a:r>
            <a:endParaRPr lang="es-GT" dirty="0">
              <a:solidFill>
                <a:srgbClr val="FFFFFF"/>
              </a:solidFill>
            </a:endParaRPr>
          </a:p>
        </p:txBody>
      </p:sp>
      <p:sp>
        <p:nvSpPr>
          <p:cNvPr id="3" name="Marcador de contenido 2">
            <a:extLst>
              <a:ext uri="{FF2B5EF4-FFF2-40B4-BE49-F238E27FC236}">
                <a16:creationId xmlns:a16="http://schemas.microsoft.com/office/drawing/2014/main" id="{83048B1E-DC93-B2EB-8989-37B980D387E5}"/>
              </a:ext>
            </a:extLst>
          </p:cNvPr>
          <p:cNvSpPr>
            <a:spLocks noGrp="1"/>
          </p:cNvSpPr>
          <p:nvPr>
            <p:ph idx="1"/>
          </p:nvPr>
        </p:nvSpPr>
        <p:spPr>
          <a:xfrm>
            <a:off x="670885" y="2438400"/>
            <a:ext cx="7037222" cy="3376252"/>
          </a:xfrm>
        </p:spPr>
        <p:txBody>
          <a:bodyPr>
            <a:normAutofit/>
          </a:bodyPr>
          <a:lstStyle/>
          <a:p>
            <a:r>
              <a:rPr lang="es-MX">
                <a:solidFill>
                  <a:srgbClr val="FFFFFF"/>
                </a:solidFill>
              </a:rPr>
              <a:t>La pregunta puede parecer obvia, pero siempre viene bien responderla para despejar dudas. Fundamentalmente estar conectados a Internet permite hacer uso de diversos servicios para intercambiar información que se fueron montando sobre esta red física. </a:t>
            </a:r>
            <a:endParaRPr lang="es-GT">
              <a:solidFill>
                <a:srgbClr val="FFFFFF"/>
              </a:solidFill>
            </a:endParaRPr>
          </a:p>
        </p:txBody>
      </p:sp>
    </p:spTree>
    <p:extLst>
      <p:ext uri="{BB962C8B-B14F-4D97-AF65-F5344CB8AC3E}">
        <p14:creationId xmlns:p14="http://schemas.microsoft.com/office/powerpoint/2010/main" val="22444428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30 ventajas del internet empresarial">
            <a:extLst>
              <a:ext uri="{FF2B5EF4-FFF2-40B4-BE49-F238E27FC236}">
                <a16:creationId xmlns:a16="http://schemas.microsoft.com/office/drawing/2014/main" id="{3559DBAE-62EC-FB59-409A-4D51294D8F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0303"/>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6393" name="Rectangle 16392">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395" name="Rectangle 16394">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8A0B85D4-FA02-348B-72F7-17F4DBED043A}"/>
              </a:ext>
            </a:extLst>
          </p:cNvPr>
          <p:cNvSpPr>
            <a:spLocks noGrp="1"/>
          </p:cNvSpPr>
          <p:nvPr>
            <p:ph type="title"/>
          </p:nvPr>
        </p:nvSpPr>
        <p:spPr>
          <a:xfrm>
            <a:off x="673856" y="755781"/>
            <a:ext cx="7034288" cy="1063688"/>
          </a:xfrm>
        </p:spPr>
        <p:txBody>
          <a:bodyPr anchor="ctr">
            <a:normAutofit/>
          </a:bodyPr>
          <a:lstStyle/>
          <a:p>
            <a:r>
              <a:rPr lang="es-GT" sz="3600" dirty="0">
                <a:solidFill>
                  <a:srgbClr val="FFFFFF"/>
                </a:solidFill>
              </a:rPr>
              <a:t>¿Que ventajas ofrece Internet?</a:t>
            </a:r>
          </a:p>
        </p:txBody>
      </p:sp>
      <p:sp>
        <p:nvSpPr>
          <p:cNvPr id="3" name="Marcador de contenido 2">
            <a:extLst>
              <a:ext uri="{FF2B5EF4-FFF2-40B4-BE49-F238E27FC236}">
                <a16:creationId xmlns:a16="http://schemas.microsoft.com/office/drawing/2014/main" id="{144B6EC4-D2B1-54F1-D02D-50EF58F4460D}"/>
              </a:ext>
            </a:extLst>
          </p:cNvPr>
          <p:cNvSpPr>
            <a:spLocks noGrp="1"/>
          </p:cNvSpPr>
          <p:nvPr>
            <p:ph idx="1"/>
          </p:nvPr>
        </p:nvSpPr>
        <p:spPr>
          <a:xfrm>
            <a:off x="673819" y="1864915"/>
            <a:ext cx="7034288" cy="4237303"/>
          </a:xfrm>
        </p:spPr>
        <p:txBody>
          <a:bodyPr>
            <a:normAutofit lnSpcReduction="10000"/>
          </a:bodyPr>
          <a:lstStyle/>
          <a:p>
            <a:pPr>
              <a:lnSpc>
                <a:spcPct val="100000"/>
              </a:lnSpc>
            </a:pPr>
            <a:r>
              <a:rPr lang="es-MX" sz="2000" dirty="0">
                <a:solidFill>
                  <a:srgbClr val="FFFFFF"/>
                </a:solidFill>
              </a:rPr>
              <a:t>Son muchas las ventajas que Internet nos ofrece, podríamos llenar páginas enteras de bondades, pero trataremos de citar las principales. </a:t>
            </a:r>
          </a:p>
          <a:p>
            <a:pPr>
              <a:lnSpc>
                <a:spcPct val="100000"/>
              </a:lnSpc>
            </a:pPr>
            <a:r>
              <a:rPr lang="es-MX" sz="2000" dirty="0">
                <a:solidFill>
                  <a:srgbClr val="FFFFFF"/>
                </a:solidFill>
              </a:rPr>
              <a:t>Acceso Global: Uno ingresa a la red a través de una llamada telefónica o una línea alquilada directa a Internet y el acceso a la información no posee un costo de comunicación extra para la información este donde este esta, que puede ser localmente o en otro país. </a:t>
            </a:r>
          </a:p>
          <a:p>
            <a:pPr>
              <a:lnSpc>
                <a:spcPct val="100000"/>
              </a:lnSpc>
            </a:pPr>
            <a:r>
              <a:rPr lang="es-MX" sz="2000" dirty="0">
                <a:solidFill>
                  <a:srgbClr val="FFFFFF"/>
                </a:solidFill>
              </a:rPr>
              <a:t>Acercamiento con los clientes: Mediante Internet y el correo electrónico, se tiene llegada a personas e información dentro y fuera de las empresas que para realizarlo por medio de otras tecnologías en algunos casos se tornaría imposible (Ej. </a:t>
            </a:r>
            <a:r>
              <a:rPr lang="es-MX" sz="2000" dirty="0" err="1">
                <a:solidFill>
                  <a:srgbClr val="FFFFFF"/>
                </a:solidFill>
              </a:rPr>
              <a:t>Gtes</a:t>
            </a:r>
            <a:r>
              <a:rPr lang="es-MX" sz="2000" dirty="0">
                <a:solidFill>
                  <a:srgbClr val="FFFFFF"/>
                </a:solidFill>
              </a:rPr>
              <a:t> de empresas, foros de discusión etc.). </a:t>
            </a:r>
            <a:endParaRPr lang="es-GT" sz="2000" dirty="0">
              <a:solidFill>
                <a:srgbClr val="FFFFFF"/>
              </a:solidFill>
            </a:endParaRPr>
          </a:p>
        </p:txBody>
      </p:sp>
    </p:spTree>
    <p:extLst>
      <p:ext uri="{BB962C8B-B14F-4D97-AF65-F5344CB8AC3E}">
        <p14:creationId xmlns:p14="http://schemas.microsoft.com/office/powerpoint/2010/main" val="336598459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415" name="Rectangle 17414">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Ventajas y retos del internet de las cosas | TecScience">
            <a:extLst>
              <a:ext uri="{FF2B5EF4-FFF2-40B4-BE49-F238E27FC236}">
                <a16:creationId xmlns:a16="http://schemas.microsoft.com/office/drawing/2014/main" id="{FA70979D-FB10-B555-47AC-CEBC0F6E88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49" r="9091" b="1194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7417" name="Rectangle 17416">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419" name="Rectangle 17418">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E29C39A-98A2-94CC-BA91-604C3284AFFD}"/>
              </a:ext>
            </a:extLst>
          </p:cNvPr>
          <p:cNvSpPr>
            <a:spLocks noGrp="1"/>
          </p:cNvSpPr>
          <p:nvPr>
            <p:ph type="title"/>
          </p:nvPr>
        </p:nvSpPr>
        <p:spPr>
          <a:xfrm>
            <a:off x="673856" y="746449"/>
            <a:ext cx="7034288" cy="1226283"/>
          </a:xfrm>
        </p:spPr>
        <p:txBody>
          <a:bodyPr anchor="ctr">
            <a:normAutofit/>
          </a:bodyPr>
          <a:lstStyle/>
          <a:p>
            <a:r>
              <a:rPr lang="es-GT" sz="3600" dirty="0">
                <a:solidFill>
                  <a:srgbClr val="FFFFFF"/>
                </a:solidFill>
              </a:rPr>
              <a:t>¿Que ventajas ofrece Internet? </a:t>
            </a:r>
          </a:p>
        </p:txBody>
      </p:sp>
      <p:sp>
        <p:nvSpPr>
          <p:cNvPr id="3" name="Marcador de contenido 2">
            <a:extLst>
              <a:ext uri="{FF2B5EF4-FFF2-40B4-BE49-F238E27FC236}">
                <a16:creationId xmlns:a16="http://schemas.microsoft.com/office/drawing/2014/main" id="{F5243C7D-D4E7-BE95-3248-1454DAA6D698}"/>
              </a:ext>
            </a:extLst>
          </p:cNvPr>
          <p:cNvSpPr>
            <a:spLocks noGrp="1"/>
          </p:cNvSpPr>
          <p:nvPr>
            <p:ph idx="1"/>
          </p:nvPr>
        </p:nvSpPr>
        <p:spPr>
          <a:xfrm>
            <a:off x="673819" y="1838131"/>
            <a:ext cx="7034288" cy="4273420"/>
          </a:xfrm>
        </p:spPr>
        <p:txBody>
          <a:bodyPr>
            <a:normAutofit lnSpcReduction="10000"/>
          </a:bodyPr>
          <a:lstStyle/>
          <a:p>
            <a:pPr>
              <a:lnSpc>
                <a:spcPct val="100000"/>
              </a:lnSpc>
            </a:pPr>
            <a:r>
              <a:rPr lang="es-MX" sz="1800" dirty="0">
                <a:solidFill>
                  <a:srgbClr val="FFFFFF"/>
                </a:solidFill>
              </a:rPr>
              <a:t>Relaciones mediante </a:t>
            </a:r>
            <a:r>
              <a:rPr lang="es-MX" sz="1800" dirty="0" err="1">
                <a:solidFill>
                  <a:srgbClr val="FFFFFF"/>
                </a:solidFill>
              </a:rPr>
              <a:t>hiperlinks</a:t>
            </a:r>
            <a:r>
              <a:rPr lang="es-MX" sz="1800" dirty="0">
                <a:solidFill>
                  <a:srgbClr val="FFFFFF"/>
                </a:solidFill>
              </a:rPr>
              <a:t>: Con el solo </a:t>
            </a:r>
            <a:r>
              <a:rPr lang="es-MX" sz="1800" dirty="0" err="1">
                <a:solidFill>
                  <a:srgbClr val="FFFFFF"/>
                </a:solidFill>
              </a:rPr>
              <a:t>click</a:t>
            </a:r>
            <a:r>
              <a:rPr lang="es-MX" sz="1800" dirty="0">
                <a:solidFill>
                  <a:srgbClr val="FFFFFF"/>
                </a:solidFill>
              </a:rPr>
              <a:t> de un botón paso de un servidor de información a otro en forma transparente y gráfica. </a:t>
            </a:r>
          </a:p>
          <a:p>
            <a:pPr>
              <a:lnSpc>
                <a:spcPct val="100000"/>
              </a:lnSpc>
            </a:pPr>
            <a:r>
              <a:rPr lang="es-MX" sz="1800" dirty="0">
                <a:solidFill>
                  <a:srgbClr val="FFFFFF"/>
                </a:solidFill>
              </a:rPr>
              <a:t>Bajo Costo: El costo es relativamente bajo, ya que se abona el costo de una llamada local y el de un ISP que puede oscilar entre $20 a $45 mensuales en promedio, dependiendo del tipo de servicio (10 horas de navegación o tarifa plana).</a:t>
            </a:r>
          </a:p>
          <a:p>
            <a:pPr>
              <a:lnSpc>
                <a:spcPct val="100000"/>
              </a:lnSpc>
            </a:pPr>
            <a:r>
              <a:rPr lang="es-MX" sz="1800" dirty="0">
                <a:solidFill>
                  <a:srgbClr val="FFFFFF"/>
                </a:solidFill>
              </a:rPr>
              <a:t>Compatibilidades tecnológicas: Puedo acceder de equipos corriendo sistemas operativos gráficos como Windows 98/NT o Mac, a sistemas operativos tipo Unix, DOS y otros en forma transparente, ya que la red se encarga de resolver esta compatibilidad. </a:t>
            </a:r>
          </a:p>
          <a:p>
            <a:pPr>
              <a:lnSpc>
                <a:spcPct val="100000"/>
              </a:lnSpc>
            </a:pPr>
            <a:r>
              <a:rPr lang="es-MX" sz="1800" dirty="0">
                <a:solidFill>
                  <a:srgbClr val="FFFFFF"/>
                </a:solidFill>
              </a:rPr>
              <a:t>Para acceder a esta Red de alcance mundial basta con poseer una computadora de escritorio y contratar algún tipo de conexión a un proveedor local. El modo más utilizado para conectarse es el teléfono, pero también existen otras vías como el cablemódem, las líneas de suscripción digital (xDSL, en inglés) y hasta conexiones inalámbricas</a:t>
            </a:r>
            <a:endParaRPr lang="es-GT" sz="1800" dirty="0">
              <a:solidFill>
                <a:srgbClr val="FFFFFF"/>
              </a:solidFill>
            </a:endParaRPr>
          </a:p>
        </p:txBody>
      </p:sp>
    </p:spTree>
    <p:extLst>
      <p:ext uri="{BB962C8B-B14F-4D97-AF65-F5344CB8AC3E}">
        <p14:creationId xmlns:p14="http://schemas.microsoft.com/office/powerpoint/2010/main" val="35726736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7A3F4-0AC6-F43B-8104-D3B7807582C1}"/>
              </a:ext>
            </a:extLst>
          </p:cNvPr>
          <p:cNvSpPr>
            <a:spLocks noGrp="1"/>
          </p:cNvSpPr>
          <p:nvPr>
            <p:ph type="title"/>
          </p:nvPr>
        </p:nvSpPr>
        <p:spPr>
          <a:xfrm>
            <a:off x="581192" y="702156"/>
            <a:ext cx="11029616" cy="1188720"/>
          </a:xfrm>
        </p:spPr>
        <p:txBody>
          <a:bodyPr>
            <a:normAutofit/>
          </a:bodyPr>
          <a:lstStyle/>
          <a:p>
            <a:r>
              <a:rPr lang="es-GT" sz="4400" dirty="0"/>
              <a:t>Cómo se usa</a:t>
            </a:r>
          </a:p>
        </p:txBody>
      </p:sp>
      <p:sp>
        <p:nvSpPr>
          <p:cNvPr id="18439" name="Rectangle 18438">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441" name="Rectangle 18440">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443" name="Rectangle 18442">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445" name="Rectangle 18444">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Como Funciona Internet y Explicado de Forma Clara">
            <a:extLst>
              <a:ext uri="{FF2B5EF4-FFF2-40B4-BE49-F238E27FC236}">
                <a16:creationId xmlns:a16="http://schemas.microsoft.com/office/drawing/2014/main" id="{6C5CDF0D-2E63-3CFB-2AA5-2C53448E7F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7" b="3"/>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DBD78BF1-ACDC-E806-63AD-BB37B7A13BC6}"/>
              </a:ext>
            </a:extLst>
          </p:cNvPr>
          <p:cNvSpPr>
            <a:spLocks noGrp="1"/>
          </p:cNvSpPr>
          <p:nvPr>
            <p:ph idx="1"/>
          </p:nvPr>
        </p:nvSpPr>
        <p:spPr>
          <a:xfrm>
            <a:off x="6016032" y="1890877"/>
            <a:ext cx="6057780" cy="4789842"/>
          </a:xfrm>
        </p:spPr>
        <p:txBody>
          <a:bodyPr>
            <a:normAutofit fontScale="92500" lnSpcReduction="10000"/>
          </a:bodyPr>
          <a:lstStyle/>
          <a:p>
            <a:pPr>
              <a:lnSpc>
                <a:spcPct val="100000"/>
              </a:lnSpc>
            </a:pPr>
            <a:r>
              <a:rPr lang="es-MX" sz="2000" dirty="0"/>
              <a:t>Para poder conectarnos a Internet necesitamos cuatro cosas: una PC, un módem, un programa que efectúe la llamada telefónica, y otro programa para navegar por la Red (a no ser que no deseemos navegar, sino simplemente enviar un correo, por ejemplo, en cuyo caso necesitamos el programa cliente correspondiente). También necesitamos tener una cuenta con un proveedor. No podemos conectarnos directamente, puesto que las líneas de comunicaciones que forman Internet en sí, sólo las pueden manejar las grandes empresas de las telecomunicaciones a nivel Mundial: Telefónica, </a:t>
            </a:r>
            <a:r>
              <a:rPr lang="es-MX" sz="2000" dirty="0" err="1"/>
              <a:t>Bellsouth</a:t>
            </a:r>
            <a:r>
              <a:rPr lang="es-MX" sz="2000" dirty="0"/>
              <a:t>, Telecom, etc. Los Proveedores conectan a muchos usuarios (normalmente varios miles de ellos por proveedor) a estas grandes líneas de telecomunicaciones. Como tienen tantos clientes, pueden permitirse el lujo de negociar las conexiones a Internet con las grandes empresas de telecomunicaciones.</a:t>
            </a:r>
            <a:endParaRPr lang="es-GT" sz="2000" dirty="0"/>
          </a:p>
        </p:txBody>
      </p:sp>
    </p:spTree>
    <p:extLst>
      <p:ext uri="{BB962C8B-B14F-4D97-AF65-F5344CB8AC3E}">
        <p14:creationId xmlns:p14="http://schemas.microsoft.com/office/powerpoint/2010/main" val="91311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8" name="Rectangle 1030">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2">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E7A7890-F1E9-73C1-A010-742EB425BEF0}"/>
              </a:ext>
            </a:extLst>
          </p:cNvPr>
          <p:cNvSpPr>
            <a:spLocks noGrp="1"/>
          </p:cNvSpPr>
          <p:nvPr>
            <p:ph type="title"/>
          </p:nvPr>
        </p:nvSpPr>
        <p:spPr>
          <a:xfrm>
            <a:off x="672280" y="727788"/>
            <a:ext cx="3259016" cy="1340808"/>
          </a:xfrm>
        </p:spPr>
        <p:txBody>
          <a:bodyPr>
            <a:normAutofit/>
          </a:bodyPr>
          <a:lstStyle/>
          <a:p>
            <a:r>
              <a:rPr lang="es-GT" sz="4000" dirty="0">
                <a:solidFill>
                  <a:srgbClr val="FFFFFF"/>
                </a:solidFill>
              </a:rPr>
              <a:t>¿Qué es Internet?</a:t>
            </a:r>
          </a:p>
        </p:txBody>
      </p:sp>
      <p:sp>
        <p:nvSpPr>
          <p:cNvPr id="1041" name="Rectangle 103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39" name="Rectangle 1038">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3BBC558-BF05-7F7A-021A-E74231213693}"/>
              </a:ext>
            </a:extLst>
          </p:cNvPr>
          <p:cNvSpPr>
            <a:spLocks noGrp="1"/>
          </p:cNvSpPr>
          <p:nvPr>
            <p:ph idx="1"/>
          </p:nvPr>
        </p:nvSpPr>
        <p:spPr>
          <a:xfrm>
            <a:off x="513185" y="2068596"/>
            <a:ext cx="3536302" cy="4321969"/>
          </a:xfrm>
        </p:spPr>
        <p:txBody>
          <a:bodyPr anchor="t">
            <a:normAutofit fontScale="92500" lnSpcReduction="20000"/>
          </a:bodyPr>
          <a:lstStyle/>
          <a:p>
            <a:pPr>
              <a:lnSpc>
                <a:spcPct val="100000"/>
              </a:lnSpc>
            </a:pPr>
            <a:r>
              <a:rPr lang="es-MX" sz="1600" dirty="0">
                <a:solidFill>
                  <a:srgbClr val="FFFFFF"/>
                </a:solidFill>
              </a:rPr>
              <a:t>El concepto "Internet" hace referencia a una gran red mundial de computadoras conectadas mediante diferentes tipos de enlaces (satelitales, por radio o, incluso, submarinos). Esta gran Red permite compartir información y tiene varias peculiaridades: es barata, pública, fácil de usar, está de moda y da de comer a mucha gente. La idea de una red informática es tan antigua como la computación misma. Básicamente, una red es un conjunto de dos o más equipos conectados entre sí. Esto permite que las personas se puedan comunicar para compartir determinados recursos como puede ser una impresora, archivos y hasta bases de datos. Conectadas entre sí, las computadoras aumentan su eficiencia y productividad. Algunos definen Internet como "La Red de Redes", y otros como "Las Autopistas de la Información".</a:t>
            </a:r>
            <a:endParaRPr lang="es-GT" sz="1600" dirty="0">
              <a:solidFill>
                <a:srgbClr val="FFFFFF"/>
              </a:solidFill>
            </a:endParaRPr>
          </a:p>
        </p:txBody>
      </p:sp>
      <p:pic>
        <p:nvPicPr>
          <p:cNvPr id="1026" name="Picture 2" descr="Redes de datos y sus componentes - American Data">
            <a:extLst>
              <a:ext uri="{FF2B5EF4-FFF2-40B4-BE49-F238E27FC236}">
                <a16:creationId xmlns:a16="http://schemas.microsoft.com/office/drawing/2014/main" id="{6BB2552D-B406-64F0-0C53-B8787A8B4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9" r="11866" b="-2"/>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489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129DE-BC96-9EA7-826D-BBB613BC2213}"/>
              </a:ext>
            </a:extLst>
          </p:cNvPr>
          <p:cNvSpPr>
            <a:spLocks noGrp="1"/>
          </p:cNvSpPr>
          <p:nvPr>
            <p:ph type="title"/>
          </p:nvPr>
        </p:nvSpPr>
        <p:spPr>
          <a:xfrm>
            <a:off x="581192" y="702156"/>
            <a:ext cx="11029616" cy="1188720"/>
          </a:xfrm>
        </p:spPr>
        <p:txBody>
          <a:bodyPr>
            <a:normAutofit/>
          </a:bodyPr>
          <a:lstStyle/>
          <a:p>
            <a:r>
              <a:rPr lang="es-MX" b="1" dirty="0">
                <a:effectLst/>
              </a:rPr>
              <a:t>Lista de los equipos de la red inalámbrica de tu hogar</a:t>
            </a:r>
            <a:endParaRPr lang="es-GT" dirty="0"/>
          </a:p>
        </p:txBody>
      </p:sp>
      <p:sp>
        <p:nvSpPr>
          <p:cNvPr id="19463" name="Rectangle 19462">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465" name="Rectangle 19464">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467" name="Rectangle 19466">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469" name="Rectangle 19468">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Wireless gateway - All industrial manufacturers">
            <a:extLst>
              <a:ext uri="{FF2B5EF4-FFF2-40B4-BE49-F238E27FC236}">
                <a16:creationId xmlns:a16="http://schemas.microsoft.com/office/drawing/2014/main" id="{DD1C270A-BA4C-2CFB-025A-68C535C010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031" r="-2" b="2814"/>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C9406DEE-74C4-A5A7-FF2D-FDCA9F3D2B20}"/>
              </a:ext>
            </a:extLst>
          </p:cNvPr>
          <p:cNvSpPr>
            <a:spLocks noGrp="1"/>
          </p:cNvSpPr>
          <p:nvPr>
            <p:ph idx="1"/>
          </p:nvPr>
        </p:nvSpPr>
        <p:spPr>
          <a:xfrm>
            <a:off x="5943600" y="2180496"/>
            <a:ext cx="6102220" cy="4490892"/>
          </a:xfrm>
        </p:spPr>
        <p:txBody>
          <a:bodyPr>
            <a:normAutofit lnSpcReduction="10000"/>
          </a:bodyPr>
          <a:lstStyle/>
          <a:p>
            <a:pPr>
              <a:lnSpc>
                <a:spcPct val="100000"/>
              </a:lnSpc>
            </a:pPr>
            <a:r>
              <a:rPr lang="en-US" sz="2000" b="1" dirty="0">
                <a:effectLst/>
              </a:rPr>
              <a:t>Wireless Gateway/Router de </a:t>
            </a:r>
            <a:r>
              <a:rPr lang="en-US" sz="2000" b="1" dirty="0" err="1">
                <a:effectLst/>
              </a:rPr>
              <a:t>módem</a:t>
            </a:r>
            <a:r>
              <a:rPr lang="en-US" sz="2000" b="1" dirty="0">
                <a:effectLst/>
              </a:rPr>
              <a:t> para cable</a:t>
            </a:r>
          </a:p>
          <a:p>
            <a:pPr lvl="1">
              <a:lnSpc>
                <a:spcPct val="100000"/>
              </a:lnSpc>
            </a:pPr>
            <a:r>
              <a:rPr lang="es-MX" sz="2000" dirty="0"/>
              <a:t>Un </a:t>
            </a:r>
            <a:r>
              <a:rPr lang="es-MX" sz="2000" dirty="0" err="1"/>
              <a:t>gateway</a:t>
            </a:r>
            <a:r>
              <a:rPr lang="es-MX" sz="2000" dirty="0"/>
              <a:t> inalámbrico (también conocido como módem de cable y enrutador </a:t>
            </a:r>
            <a:r>
              <a:rPr lang="es-MX" sz="2000" dirty="0" err="1"/>
              <a:t>WiFi</a:t>
            </a:r>
            <a:r>
              <a:rPr lang="es-MX" sz="2000" dirty="0"/>
              <a:t>) es un dispositivo que funciona tanto como un módem como un enrutador, lo que significa que solo necesitas un dispositivo para configurar tu red inalámbrica doméstica. Puedes encontrar una lista de </a:t>
            </a:r>
            <a:r>
              <a:rPr lang="es-MX" sz="2000" dirty="0" err="1"/>
              <a:t>gateways</a:t>
            </a:r>
            <a:r>
              <a:rPr lang="es-MX" sz="2000" dirty="0"/>
              <a:t> inalámbricos aprobados por Comcast que se ajusten a tu nivel de servicio en Mi Información de Equipo. Selecciona tu nivel de servicio (que encontrarás en tu estado de cuenta) y filtra por "</a:t>
            </a:r>
            <a:r>
              <a:rPr lang="es-MX" sz="2000" dirty="0" err="1"/>
              <a:t>WiFi</a:t>
            </a:r>
            <a:r>
              <a:rPr lang="es-MX" sz="2000" dirty="0"/>
              <a:t> incorporado" para ver una lista de </a:t>
            </a:r>
            <a:r>
              <a:rPr lang="es-MX" sz="2000" dirty="0" err="1"/>
              <a:t>gateways</a:t>
            </a:r>
            <a:r>
              <a:rPr lang="es-MX" sz="2000" dirty="0"/>
              <a:t> inalámbricos que funcionarán para tu red. Entérate de cómo encontrar el equipo correcto utilizando la Información de mi Equipo.</a:t>
            </a:r>
            <a:endParaRPr lang="es-GT" sz="2000" dirty="0"/>
          </a:p>
        </p:txBody>
      </p:sp>
    </p:spTree>
    <p:extLst>
      <p:ext uri="{BB962C8B-B14F-4D97-AF65-F5344CB8AC3E}">
        <p14:creationId xmlns:p14="http://schemas.microsoft.com/office/powerpoint/2010/main" val="379291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482" name="Picture 2" descr="Módem ADSL y router AC1750">
            <a:extLst>
              <a:ext uri="{FF2B5EF4-FFF2-40B4-BE49-F238E27FC236}">
                <a16:creationId xmlns:a16="http://schemas.microsoft.com/office/drawing/2014/main" id="{63F82F3C-E35D-24B0-1471-59812B7E99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45" b="7796"/>
          <a:stretch/>
        </p:blipFill>
        <p:spPr bwMode="auto">
          <a:xfrm>
            <a:off x="20" y="10"/>
            <a:ext cx="12191980" cy="6857988"/>
          </a:xfrm>
          <a:prstGeom prst="rect">
            <a:avLst/>
          </a:prstGeom>
          <a:noFill/>
          <a:extLst>
            <a:ext uri="{909E8E84-426E-40DD-AFC4-6F175D3DCCD1}">
              <a14:hiddenFill xmlns:a14="http://schemas.microsoft.com/office/drawing/2010/main">
                <a:solidFill>
                  <a:srgbClr val="FFFFFF"/>
                </a:solidFill>
              </a14:hiddenFill>
            </a:ext>
          </a:extLst>
        </p:spPr>
      </p:pic>
      <p:sp>
        <p:nvSpPr>
          <p:cNvPr id="20487" name="Rectangle 2048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489" name="Rectangle 2048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7BAC82D-821B-66E5-928A-00A239A0A909}"/>
              </a:ext>
            </a:extLst>
          </p:cNvPr>
          <p:cNvSpPr>
            <a:spLocks noGrp="1"/>
          </p:cNvSpPr>
          <p:nvPr>
            <p:ph type="title"/>
          </p:nvPr>
        </p:nvSpPr>
        <p:spPr>
          <a:xfrm>
            <a:off x="835819" y="938022"/>
            <a:ext cx="4367392" cy="935409"/>
          </a:xfrm>
        </p:spPr>
        <p:txBody>
          <a:bodyPr>
            <a:normAutofit fontScale="90000"/>
          </a:bodyPr>
          <a:lstStyle/>
          <a:p>
            <a:r>
              <a:rPr lang="es-GT" sz="4400" b="1" dirty="0">
                <a:solidFill>
                  <a:srgbClr val="FFFFFF"/>
                </a:solidFill>
                <a:effectLst/>
              </a:rPr>
              <a:t>Módem</a:t>
            </a:r>
            <a:br>
              <a:rPr lang="es-GT" b="1" dirty="0">
                <a:solidFill>
                  <a:srgbClr val="FFFFFF"/>
                </a:solidFill>
                <a:effectLst/>
              </a:rPr>
            </a:br>
            <a:endParaRPr lang="es-GT" dirty="0">
              <a:solidFill>
                <a:srgbClr val="FFFFFF"/>
              </a:solidFill>
            </a:endParaRPr>
          </a:p>
        </p:txBody>
      </p:sp>
      <p:sp>
        <p:nvSpPr>
          <p:cNvPr id="3" name="Marcador de contenido 2">
            <a:extLst>
              <a:ext uri="{FF2B5EF4-FFF2-40B4-BE49-F238E27FC236}">
                <a16:creationId xmlns:a16="http://schemas.microsoft.com/office/drawing/2014/main" id="{BE8504A9-4C9E-1E89-49A0-DAA1CDA47958}"/>
              </a:ext>
            </a:extLst>
          </p:cNvPr>
          <p:cNvSpPr>
            <a:spLocks noGrp="1"/>
          </p:cNvSpPr>
          <p:nvPr>
            <p:ph idx="1"/>
          </p:nvPr>
        </p:nvSpPr>
        <p:spPr>
          <a:xfrm>
            <a:off x="662472" y="1576874"/>
            <a:ext cx="4739951" cy="4679926"/>
          </a:xfrm>
        </p:spPr>
        <p:txBody>
          <a:bodyPr>
            <a:normAutofit fontScale="77500" lnSpcReduction="20000"/>
          </a:bodyPr>
          <a:lstStyle/>
          <a:p>
            <a:pPr marL="0" indent="0">
              <a:lnSpc>
                <a:spcPct val="100000"/>
              </a:lnSpc>
              <a:buNone/>
            </a:pPr>
            <a:endParaRPr lang="es-MX" sz="1300" dirty="0">
              <a:solidFill>
                <a:srgbClr val="FFFFFF"/>
              </a:solidFill>
            </a:endParaRPr>
          </a:p>
          <a:p>
            <a:pPr>
              <a:lnSpc>
                <a:spcPct val="100000"/>
              </a:lnSpc>
            </a:pPr>
            <a:r>
              <a:rPr lang="es-MX" sz="2400" dirty="0">
                <a:solidFill>
                  <a:srgbClr val="FFFFFF"/>
                </a:solidFill>
              </a:rPr>
              <a:t>Un módem es un dispositivo que se conecta a Internet mediante un cable coaxial, el mismo cable que proporciona el servicio de televisión a tu decodificador de televisión. Si optas por usar un módem, también necesitarás usar un enrutador para completar tu red inalámbrica.</a:t>
            </a:r>
          </a:p>
          <a:p>
            <a:pPr>
              <a:lnSpc>
                <a:spcPct val="100000"/>
              </a:lnSpc>
            </a:pPr>
            <a:endParaRPr lang="es-MX" sz="2400" dirty="0">
              <a:solidFill>
                <a:srgbClr val="FFFFFF"/>
              </a:solidFill>
            </a:endParaRPr>
          </a:p>
          <a:p>
            <a:pPr>
              <a:lnSpc>
                <a:spcPct val="100000"/>
              </a:lnSpc>
            </a:pPr>
            <a:r>
              <a:rPr lang="es-MX" sz="2400" dirty="0">
                <a:solidFill>
                  <a:srgbClr val="FFFFFF"/>
                </a:solidFill>
              </a:rPr>
              <a:t>Para verificar si tienes un módem aprobado por Comcast o para averiguar cuál es el módem adecuado para tu nivel de servicio de Internet, busca su nombre en Mi Información de Equipo. Selecciona tu nivel de servicio (que aparece en tu factura) para ver una lista de los módems que funcionan para tu red.</a:t>
            </a:r>
            <a:endParaRPr lang="es-GT" sz="2400" dirty="0">
              <a:solidFill>
                <a:srgbClr val="FFFFFF"/>
              </a:solidFill>
            </a:endParaRPr>
          </a:p>
        </p:txBody>
      </p:sp>
    </p:spTree>
    <p:extLst>
      <p:ext uri="{BB962C8B-B14F-4D97-AF65-F5344CB8AC3E}">
        <p14:creationId xmlns:p14="http://schemas.microsoft.com/office/powerpoint/2010/main" val="64405808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8" name="Rectangle 21510">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A74BE5-F283-5D08-1B48-265EC40088DE}"/>
              </a:ext>
            </a:extLst>
          </p:cNvPr>
          <p:cNvSpPr>
            <a:spLocks noGrp="1"/>
          </p:cNvSpPr>
          <p:nvPr>
            <p:ph type="title"/>
          </p:nvPr>
        </p:nvSpPr>
        <p:spPr>
          <a:xfrm>
            <a:off x="4382724" y="702156"/>
            <a:ext cx="7225075" cy="1013800"/>
          </a:xfrm>
        </p:spPr>
        <p:txBody>
          <a:bodyPr>
            <a:normAutofit/>
          </a:bodyPr>
          <a:lstStyle/>
          <a:p>
            <a:r>
              <a:rPr lang="es-GT" sz="4000" b="1" dirty="0" err="1">
                <a:solidFill>
                  <a:schemeClr val="tx2"/>
                </a:solidFill>
                <a:effectLst/>
              </a:rPr>
              <a:t>Router</a:t>
            </a:r>
            <a:endParaRPr lang="es-GT" sz="4000" dirty="0">
              <a:solidFill>
                <a:schemeClr val="tx2"/>
              </a:solidFill>
            </a:endParaRPr>
          </a:p>
        </p:txBody>
      </p:sp>
      <p:sp>
        <p:nvSpPr>
          <p:cNvPr id="21519" name="Rectangle 215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520" name="Rectangle 215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517" name="Rectangle 215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1506" name="Picture 2" descr="Router Inalambrico N 4G LTE TP-LINK TL-MR6400 V5.3 N 2.4Ghz 300Mbps –  proinfoaccesorios">
            <a:extLst>
              <a:ext uri="{FF2B5EF4-FFF2-40B4-BE49-F238E27FC236}">
                <a16:creationId xmlns:a16="http://schemas.microsoft.com/office/drawing/2014/main" id="{37A79EAB-D1B2-6AB8-811B-5A4634F08D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07" r="17459" b="3"/>
          <a:stretch/>
        </p:blipFill>
        <p:spPr bwMode="auto">
          <a:xfrm>
            <a:off x="446534" y="601201"/>
            <a:ext cx="3703320" cy="57742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E3506186-75CB-8432-A7B7-69AF69086666}"/>
              </a:ext>
            </a:extLst>
          </p:cNvPr>
          <p:cNvSpPr>
            <a:spLocks noGrp="1"/>
          </p:cNvSpPr>
          <p:nvPr>
            <p:ph idx="1"/>
          </p:nvPr>
        </p:nvSpPr>
        <p:spPr>
          <a:xfrm>
            <a:off x="4382726" y="1715956"/>
            <a:ext cx="6878108" cy="4806141"/>
          </a:xfrm>
        </p:spPr>
        <p:txBody>
          <a:bodyPr>
            <a:normAutofit/>
          </a:bodyPr>
          <a:lstStyle/>
          <a:p>
            <a:r>
              <a:rPr lang="es-MX" sz="2000" dirty="0"/>
              <a:t>Un enrutador es un dispositivo inalámbrico que puede transmitir una señal inalámbrica. Los dispositivos inalámbricos, como computadoras portátiles y tabletas, utilizan esta señal para conectarse entre sí y a Internet a través de un módem.</a:t>
            </a:r>
          </a:p>
          <a:p>
            <a:r>
              <a:rPr lang="es-MX" sz="2000" dirty="0"/>
              <a:t>¡Los enrutadores inalámbricos generalmente admiten uno de dos estándares inalámbricos, Wireless-G o Wireless-N. Wireless-N es más nuevo y Comcast recomienda que los usuarios con </a:t>
            </a:r>
            <a:r>
              <a:rPr lang="es-MX" sz="2000" dirty="0" err="1"/>
              <a:t>Blast</a:t>
            </a:r>
            <a:r>
              <a:rPr lang="es-MX" sz="2000" dirty="0"/>
              <a:t>! o el servicio Extreme XFINITY Internet actualicen a un enrutador Wireless-N. Si bien puedes acceder a Internet con todos los enrutadores independientemente de tu nivel de velocidad, un enrutador Wireless-G puede impedir que obtengas las velocidades máximas posibles.</a:t>
            </a:r>
            <a:endParaRPr lang="es-GT" sz="2000" dirty="0"/>
          </a:p>
        </p:txBody>
      </p:sp>
    </p:spTree>
    <p:extLst>
      <p:ext uri="{BB962C8B-B14F-4D97-AF65-F5344CB8AC3E}">
        <p14:creationId xmlns:p14="http://schemas.microsoft.com/office/powerpoint/2010/main" val="138058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96E8921-4993-437B-ABC7-AC3ABFFF952F}"/>
              </a:ext>
            </a:extLst>
          </p:cNvPr>
          <p:cNvSpPr>
            <a:spLocks noGrp="1"/>
          </p:cNvSpPr>
          <p:nvPr>
            <p:ph type="title"/>
          </p:nvPr>
        </p:nvSpPr>
        <p:spPr>
          <a:xfrm>
            <a:off x="672280" y="944752"/>
            <a:ext cx="3259016" cy="1462692"/>
          </a:xfrm>
        </p:spPr>
        <p:txBody>
          <a:bodyPr>
            <a:normAutofit/>
          </a:bodyPr>
          <a:lstStyle/>
          <a:p>
            <a:pPr>
              <a:lnSpc>
                <a:spcPct val="90000"/>
              </a:lnSpc>
            </a:pPr>
            <a:r>
              <a:rPr lang="es-GT" b="1" dirty="0">
                <a:solidFill>
                  <a:srgbClr val="FFFFFF"/>
                </a:solidFill>
                <a:effectLst/>
              </a:rPr>
              <a:t>Adaptador inalámbrico</a:t>
            </a:r>
            <a:br>
              <a:rPr lang="es-GT" b="1" dirty="0">
                <a:solidFill>
                  <a:srgbClr val="FFFFFF"/>
                </a:solidFill>
                <a:effectLst/>
              </a:rPr>
            </a:br>
            <a:endParaRPr lang="es-GT" dirty="0">
              <a:solidFill>
                <a:srgbClr val="FFFFFF"/>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4181257-C714-6F44-940A-413F337A1E12}"/>
              </a:ext>
            </a:extLst>
          </p:cNvPr>
          <p:cNvSpPr>
            <a:spLocks noGrp="1"/>
          </p:cNvSpPr>
          <p:nvPr>
            <p:ph idx="1"/>
          </p:nvPr>
        </p:nvSpPr>
        <p:spPr>
          <a:xfrm>
            <a:off x="672280" y="2136710"/>
            <a:ext cx="3123016" cy="4071257"/>
          </a:xfrm>
        </p:spPr>
        <p:txBody>
          <a:bodyPr anchor="t">
            <a:normAutofit fontScale="92500" lnSpcReduction="20000"/>
          </a:bodyPr>
          <a:lstStyle/>
          <a:p>
            <a:r>
              <a:rPr lang="es-MX" sz="2400" b="0" i="0" dirty="0">
                <a:solidFill>
                  <a:srgbClr val="FFFFFF"/>
                </a:solidFill>
                <a:effectLst/>
                <a:latin typeface="XfinityStandard"/>
              </a:rPr>
              <a:t>Un adaptador inalámbrico es un equipo que permite que las computadoras o laptops que no son inalámbricas, puedan conectarse a una red inalámbrica. Generalmente, los adaptadores inalámbricos tienen la forma de un USB o una tarjeta.</a:t>
            </a:r>
            <a:endParaRPr lang="es-GT" sz="2400" dirty="0">
              <a:solidFill>
                <a:srgbClr val="FFFFFF"/>
              </a:solidFill>
            </a:endParaRPr>
          </a:p>
        </p:txBody>
      </p:sp>
      <p:pic>
        <p:nvPicPr>
          <p:cNvPr id="5" name="Imagen 4">
            <a:extLst>
              <a:ext uri="{FF2B5EF4-FFF2-40B4-BE49-F238E27FC236}">
                <a16:creationId xmlns:a16="http://schemas.microsoft.com/office/drawing/2014/main" id="{F4C54775-34ED-1605-65B3-1DE314ED272F}"/>
              </a:ext>
            </a:extLst>
          </p:cNvPr>
          <p:cNvPicPr>
            <a:picLocks noChangeAspect="1"/>
          </p:cNvPicPr>
          <p:nvPr/>
        </p:nvPicPr>
        <p:blipFill rotWithShape="1">
          <a:blip r:embed="rId2"/>
          <a:srcRect l="1568" r="1225" b="1"/>
          <a:stretch/>
        </p:blipFill>
        <p:spPr>
          <a:xfrm>
            <a:off x="4241830" y="601200"/>
            <a:ext cx="7503636" cy="5789365"/>
          </a:xfrm>
          <a:prstGeom prst="rect">
            <a:avLst/>
          </a:prstGeom>
        </p:spPr>
      </p:pic>
    </p:spTree>
    <p:extLst>
      <p:ext uri="{BB962C8B-B14F-4D97-AF65-F5344CB8AC3E}">
        <p14:creationId xmlns:p14="http://schemas.microsoft.com/office/powerpoint/2010/main" val="391476042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59" name="Rectangle 2355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1" name="Rectangle 2356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563" name="Rectangle 2356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565" name="Rectangle 2356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3554" name="Picture 2" descr="Equipos WIFI Profesionales 5ghz 1.300 Mbps Ubiquiti AP-AC-PRO | TS-Telecon">
            <a:extLst>
              <a:ext uri="{FF2B5EF4-FFF2-40B4-BE49-F238E27FC236}">
                <a16:creationId xmlns:a16="http://schemas.microsoft.com/office/drawing/2014/main" id="{92C714A4-BA2E-7F87-9D2F-5810F13150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2866" y="870373"/>
            <a:ext cx="8567733" cy="2981040"/>
          </a:xfrm>
          <a:prstGeom prst="rect">
            <a:avLst/>
          </a:prstGeom>
          <a:noFill/>
          <a:extLst>
            <a:ext uri="{909E8E84-426E-40DD-AFC4-6F175D3DCCD1}">
              <a14:hiddenFill xmlns:a14="http://schemas.microsoft.com/office/drawing/2010/main">
                <a:solidFill>
                  <a:srgbClr val="FFFFFF"/>
                </a:solidFill>
              </a14:hiddenFill>
            </a:ext>
          </a:extLst>
        </p:spPr>
      </p:pic>
      <p:sp>
        <p:nvSpPr>
          <p:cNvPr id="23567" name="Rectangle 2356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13E7828-8355-AB8E-D0E5-C49D71585CB1}"/>
              </a:ext>
            </a:extLst>
          </p:cNvPr>
          <p:cNvSpPr>
            <a:spLocks noGrp="1"/>
          </p:cNvSpPr>
          <p:nvPr>
            <p:ph type="title"/>
          </p:nvPr>
        </p:nvSpPr>
        <p:spPr>
          <a:xfrm>
            <a:off x="803189" y="4482548"/>
            <a:ext cx="3089189" cy="1461052"/>
          </a:xfrm>
        </p:spPr>
        <p:txBody>
          <a:bodyPr anchor="ctr">
            <a:normAutofit/>
          </a:bodyPr>
          <a:lstStyle/>
          <a:p>
            <a:r>
              <a:rPr lang="es-GT" b="1">
                <a:solidFill>
                  <a:srgbClr val="FFFFFF"/>
                </a:solidFill>
                <a:effectLst/>
              </a:rPr>
              <a:t>Equipo WiFi</a:t>
            </a:r>
            <a:endParaRPr lang="es-GT">
              <a:solidFill>
                <a:srgbClr val="FFFFFF"/>
              </a:solidFill>
            </a:endParaRPr>
          </a:p>
        </p:txBody>
      </p:sp>
      <p:sp>
        <p:nvSpPr>
          <p:cNvPr id="3" name="Marcador de contenido 2">
            <a:extLst>
              <a:ext uri="{FF2B5EF4-FFF2-40B4-BE49-F238E27FC236}">
                <a16:creationId xmlns:a16="http://schemas.microsoft.com/office/drawing/2014/main" id="{A623157A-1101-E287-3BC6-5891D84B98AC}"/>
              </a:ext>
            </a:extLst>
          </p:cNvPr>
          <p:cNvSpPr>
            <a:spLocks noGrp="1"/>
          </p:cNvSpPr>
          <p:nvPr>
            <p:ph idx="1"/>
          </p:nvPr>
        </p:nvSpPr>
        <p:spPr>
          <a:xfrm>
            <a:off x="4561870" y="4149587"/>
            <a:ext cx="7183597" cy="2256390"/>
          </a:xfrm>
        </p:spPr>
        <p:txBody>
          <a:bodyPr>
            <a:normAutofit/>
          </a:bodyPr>
          <a:lstStyle/>
          <a:p>
            <a:r>
              <a:rPr lang="es-MX" dirty="0"/>
              <a:t>Un adaptador inalámbrico es un equipo que permite que las computadoras o laptops que no son inalámbricas, puedan conectarse a una red inalámbrica. Generalmente, los adaptadores inalámbricos tienen la forma de un USB o una tarjeta.</a:t>
            </a:r>
            <a:endParaRPr lang="es-GT" dirty="0"/>
          </a:p>
        </p:txBody>
      </p:sp>
    </p:spTree>
    <p:extLst>
      <p:ext uri="{BB962C8B-B14F-4D97-AF65-F5344CB8AC3E}">
        <p14:creationId xmlns:p14="http://schemas.microsoft.com/office/powerpoint/2010/main" val="127395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ué son y cómo funcionan las redes LAN? | NetCloud Engineering">
            <a:extLst>
              <a:ext uri="{FF2B5EF4-FFF2-40B4-BE49-F238E27FC236}">
                <a16:creationId xmlns:a16="http://schemas.microsoft.com/office/drawing/2014/main" id="{75461AD6-1524-541A-2BCF-2433485035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8" r="17575" b="760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4E784EC-41E7-5E55-0349-FBFB0B6296C3}"/>
              </a:ext>
            </a:extLst>
          </p:cNvPr>
          <p:cNvSpPr>
            <a:spLocks noGrp="1"/>
          </p:cNvSpPr>
          <p:nvPr>
            <p:ph type="title"/>
          </p:nvPr>
        </p:nvSpPr>
        <p:spPr>
          <a:xfrm>
            <a:off x="533896" y="678585"/>
            <a:ext cx="7275825" cy="954272"/>
          </a:xfrm>
        </p:spPr>
        <p:txBody>
          <a:bodyPr anchor="ctr">
            <a:normAutofit/>
          </a:bodyPr>
          <a:lstStyle/>
          <a:p>
            <a:r>
              <a:rPr lang="es-GT" sz="4400" dirty="0">
                <a:solidFill>
                  <a:srgbClr val="FFFFFF"/>
                </a:solidFill>
              </a:rPr>
              <a:t>La Red de Redes</a:t>
            </a:r>
          </a:p>
        </p:txBody>
      </p:sp>
      <p:sp>
        <p:nvSpPr>
          <p:cNvPr id="3" name="Marcador de contenido 2">
            <a:extLst>
              <a:ext uri="{FF2B5EF4-FFF2-40B4-BE49-F238E27FC236}">
                <a16:creationId xmlns:a16="http://schemas.microsoft.com/office/drawing/2014/main" id="{C7E58C56-2557-4F91-733A-F85AF246BEE0}"/>
              </a:ext>
            </a:extLst>
          </p:cNvPr>
          <p:cNvSpPr>
            <a:spLocks noGrp="1"/>
          </p:cNvSpPr>
          <p:nvPr>
            <p:ph idx="1"/>
          </p:nvPr>
        </p:nvSpPr>
        <p:spPr>
          <a:xfrm>
            <a:off x="625151" y="1632857"/>
            <a:ext cx="7184570" cy="4546558"/>
          </a:xfrm>
        </p:spPr>
        <p:txBody>
          <a:bodyPr>
            <a:normAutofit fontScale="85000" lnSpcReduction="20000"/>
          </a:bodyPr>
          <a:lstStyle/>
          <a:p>
            <a:r>
              <a:rPr lang="es-MX" sz="2400" dirty="0">
                <a:solidFill>
                  <a:srgbClr val="FFFFFF"/>
                </a:solidFill>
              </a:rPr>
              <a:t>Efectivamente, Internet es una Red de Redes porque está hecha a base de unir muchas redes locales de computadoras (o sea de unos pocos ordenadores en un mismo edificio o empresa). Prácticamente todos los países del mundo tienen acceso a Internet. En algunos, como los del Tercer Mundo, sólo acceden personas de altos recursos y en otros países más desarrollados, no es difícil conectarse. Por la Red Internet circulan constantemente cantidades increíbles de información. Por este motivo se le llama también La Autopista de la Información. Hay 200 millones de "Ínter nautas", es decir, de personas que "navegan" por Internet en todo el Mundo. Por la Red Internet circulan constantemente cantidades increíbles de información. Por este motivo se</a:t>
            </a:r>
          </a:p>
          <a:p>
            <a:r>
              <a:rPr lang="es-MX" sz="2400" dirty="0">
                <a:solidFill>
                  <a:srgbClr val="FFFFFF"/>
                </a:solidFill>
              </a:rPr>
              <a:t>le llama también La Autopista de la Información. Hay 200 millones de "Ínter nautas", es decir, de personas que "navegan" por Internet en todo el Mundo.</a:t>
            </a:r>
            <a:endParaRPr lang="es-GT" sz="2400" dirty="0">
              <a:solidFill>
                <a:srgbClr val="FFFFFF"/>
              </a:solidFill>
            </a:endParaRPr>
          </a:p>
        </p:txBody>
      </p:sp>
    </p:spTree>
    <p:extLst>
      <p:ext uri="{BB962C8B-B14F-4D97-AF65-F5344CB8AC3E}">
        <p14:creationId xmlns:p14="http://schemas.microsoft.com/office/powerpoint/2010/main" val="33529135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308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308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308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05CBD38-16A9-C0EE-D919-BAFBD8C515EE}"/>
              </a:ext>
            </a:extLst>
          </p:cNvPr>
          <p:cNvSpPr>
            <a:spLocks noGrp="1"/>
          </p:cNvSpPr>
          <p:nvPr>
            <p:ph type="title"/>
          </p:nvPr>
        </p:nvSpPr>
        <p:spPr>
          <a:xfrm>
            <a:off x="803189" y="1209184"/>
            <a:ext cx="3089189" cy="4734416"/>
          </a:xfrm>
        </p:spPr>
        <p:txBody>
          <a:bodyPr anchor="ctr">
            <a:normAutofit/>
          </a:bodyPr>
          <a:lstStyle/>
          <a:p>
            <a:r>
              <a:rPr lang="es-MX" sz="4800" dirty="0">
                <a:solidFill>
                  <a:srgbClr val="FFFFFF"/>
                </a:solidFill>
              </a:rPr>
              <a:t>Internet no es lo mismo que Web </a:t>
            </a:r>
            <a:endParaRPr lang="es-GT" sz="4800" dirty="0">
              <a:solidFill>
                <a:srgbClr val="FFFFFF"/>
              </a:solidFill>
            </a:endParaRPr>
          </a:p>
        </p:txBody>
      </p:sp>
      <p:sp>
        <p:nvSpPr>
          <p:cNvPr id="3" name="Marcador de contenido 2">
            <a:extLst>
              <a:ext uri="{FF2B5EF4-FFF2-40B4-BE49-F238E27FC236}">
                <a16:creationId xmlns:a16="http://schemas.microsoft.com/office/drawing/2014/main" id="{A36A2309-73E0-4B3F-7089-0F8C700B8308}"/>
              </a:ext>
            </a:extLst>
          </p:cNvPr>
          <p:cNvSpPr>
            <a:spLocks noGrp="1"/>
          </p:cNvSpPr>
          <p:nvPr>
            <p:ph idx="1"/>
          </p:nvPr>
        </p:nvSpPr>
        <p:spPr>
          <a:xfrm>
            <a:off x="4241830" y="723899"/>
            <a:ext cx="7859974" cy="3306925"/>
          </a:xfrm>
        </p:spPr>
        <p:txBody>
          <a:bodyPr>
            <a:normAutofit fontScale="85000" lnSpcReduction="10000"/>
          </a:bodyPr>
          <a:lstStyle/>
          <a:p>
            <a:pPr>
              <a:lnSpc>
                <a:spcPct val="100000"/>
              </a:lnSpc>
            </a:pPr>
            <a:r>
              <a:rPr lang="es-MX" sz="2400" dirty="0"/>
              <a:t>Aunque se usen como sinónimos, Internet no es lo mismo que Web y, contra lo que pueda parecer hoy, la Red no tuvo un origen comercial, sino que fue un proyecto de seguridad nacional ideado por el ejército norteamericano e impulsado por profesores y estudiantes, que la convirtieron en un suceso mundial. Fundamentalmente estar conectados a Internet permite hacer uso de diversos servicios para intercambiar información que se fueron montando sobre esta red física: </a:t>
            </a:r>
            <a:r>
              <a:rPr lang="es-MX" sz="2400" dirty="0" err="1"/>
              <a:t>World</a:t>
            </a:r>
            <a:r>
              <a:rPr lang="es-MX" sz="2400" dirty="0"/>
              <a:t> Wide Web: o simplemente "la Web", es la herramienta más utilizada en Internet. Básicamente, permite visualizar en la pantalla del usuario "páginas" con información alojadas en computadoras remotas (llamadas genéricamente "sitios")</a:t>
            </a:r>
            <a:endParaRPr lang="es-GT" sz="2400" dirty="0"/>
          </a:p>
        </p:txBody>
      </p:sp>
      <p:pic>
        <p:nvPicPr>
          <p:cNvPr id="3074" name="Picture 2" descr="Cuál es la Diferencia entre Internet y Web? Bien explicado">
            <a:extLst>
              <a:ext uri="{FF2B5EF4-FFF2-40B4-BE49-F238E27FC236}">
                <a16:creationId xmlns:a16="http://schemas.microsoft.com/office/drawing/2014/main" id="{65AFD3C6-9732-B1D5-5F31-1AC8A6B57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6465" y="4149588"/>
            <a:ext cx="4914407" cy="21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5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ujer usando laptop">
            <a:extLst>
              <a:ext uri="{FF2B5EF4-FFF2-40B4-BE49-F238E27FC236}">
                <a16:creationId xmlns:a16="http://schemas.microsoft.com/office/drawing/2014/main" id="{8BA48F53-D1BE-35F8-1C1B-6274DBB5C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467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07" name="Rectangle 4106">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4B89699-DD08-9B23-200E-1885DA373877}"/>
              </a:ext>
            </a:extLst>
          </p:cNvPr>
          <p:cNvSpPr>
            <a:spLocks noGrp="1"/>
          </p:cNvSpPr>
          <p:nvPr>
            <p:ph type="title"/>
          </p:nvPr>
        </p:nvSpPr>
        <p:spPr>
          <a:xfrm>
            <a:off x="673856" y="709128"/>
            <a:ext cx="7191850" cy="1007706"/>
          </a:xfrm>
        </p:spPr>
        <p:txBody>
          <a:bodyPr anchor="ctr">
            <a:noAutofit/>
          </a:bodyPr>
          <a:lstStyle/>
          <a:p>
            <a:r>
              <a:rPr lang="es-MX" sz="4000" b="1" i="0" dirty="0">
                <a:solidFill>
                  <a:srgbClr val="FFFFFF"/>
                </a:solidFill>
                <a:effectLst/>
                <a:latin typeface="ReithSans"/>
              </a:rPr>
              <a:t>Internet existía antes que la web</a:t>
            </a:r>
            <a:endParaRPr lang="es-GT" sz="4000" dirty="0">
              <a:solidFill>
                <a:srgbClr val="FFFFFF"/>
              </a:solidFill>
            </a:endParaRPr>
          </a:p>
        </p:txBody>
      </p:sp>
      <p:sp>
        <p:nvSpPr>
          <p:cNvPr id="3" name="Marcador de contenido 2">
            <a:extLst>
              <a:ext uri="{FF2B5EF4-FFF2-40B4-BE49-F238E27FC236}">
                <a16:creationId xmlns:a16="http://schemas.microsoft.com/office/drawing/2014/main" id="{4FDEF1C3-A09B-2DD7-EE01-D41C08AB224E}"/>
              </a:ext>
            </a:extLst>
          </p:cNvPr>
          <p:cNvSpPr>
            <a:spLocks noGrp="1"/>
          </p:cNvSpPr>
          <p:nvPr>
            <p:ph idx="1"/>
          </p:nvPr>
        </p:nvSpPr>
        <p:spPr>
          <a:xfrm>
            <a:off x="598185" y="2093549"/>
            <a:ext cx="7343192" cy="4531612"/>
          </a:xfrm>
        </p:spPr>
        <p:txBody>
          <a:bodyPr>
            <a:normAutofit fontScale="47500" lnSpcReduction="20000"/>
          </a:bodyPr>
          <a:lstStyle/>
          <a:p>
            <a:pPr rtl="0">
              <a:lnSpc>
                <a:spcPct val="100000"/>
              </a:lnSpc>
            </a:pPr>
            <a:r>
              <a:rPr lang="es-MX" sz="3400" b="0" i="0" dirty="0">
                <a:solidFill>
                  <a:srgbClr val="FFFFFF"/>
                </a:solidFill>
                <a:effectLst/>
                <a:latin typeface="ReithSans"/>
              </a:rPr>
              <a:t>Internet es una inmensa red de computadoras alrededor de todo el mundo conectadas entre sí.</a:t>
            </a:r>
          </a:p>
          <a:p>
            <a:pPr rtl="0">
              <a:lnSpc>
                <a:spcPct val="100000"/>
              </a:lnSpc>
            </a:pPr>
            <a:r>
              <a:rPr lang="es-MX" sz="3400" b="0" i="0" dirty="0">
                <a:solidFill>
                  <a:srgbClr val="FFFFFF"/>
                </a:solidFill>
                <a:effectLst/>
                <a:latin typeface="ReithSans"/>
              </a:rPr>
              <a:t>En cambio, la web (la </a:t>
            </a:r>
            <a:r>
              <a:rPr lang="es-MX" sz="3400" b="0" i="0" dirty="0" err="1">
                <a:solidFill>
                  <a:srgbClr val="FFFFFF"/>
                </a:solidFill>
                <a:effectLst/>
                <a:latin typeface="ReithSans"/>
              </a:rPr>
              <a:t>World</a:t>
            </a:r>
            <a:r>
              <a:rPr lang="es-MX" sz="3400" b="0" i="0" dirty="0">
                <a:solidFill>
                  <a:srgbClr val="FFFFFF"/>
                </a:solidFill>
                <a:effectLst/>
                <a:latin typeface="ReithSans"/>
              </a:rPr>
              <a:t> Wide Web) es una enorme colección de páginas que se asienta </a:t>
            </a:r>
            <a:r>
              <a:rPr lang="es-MX" sz="3400" b="1" i="0" dirty="0" err="1">
                <a:solidFill>
                  <a:srgbClr val="FFFFFF"/>
                </a:solidFill>
                <a:effectLst/>
                <a:latin typeface="ReithSans"/>
              </a:rPr>
              <a:t>sobreesa</a:t>
            </a:r>
            <a:r>
              <a:rPr lang="es-MX" sz="3400" b="1" i="0" dirty="0">
                <a:solidFill>
                  <a:srgbClr val="FFFFFF"/>
                </a:solidFill>
                <a:effectLst/>
                <a:latin typeface="ReithSans"/>
              </a:rPr>
              <a:t> red de computadoras</a:t>
            </a:r>
            <a:r>
              <a:rPr lang="es-MX" sz="3400" b="0" i="0" dirty="0">
                <a:solidFill>
                  <a:srgbClr val="FFFFFF"/>
                </a:solidFill>
                <a:effectLst/>
                <a:latin typeface="ReithSans"/>
              </a:rPr>
              <a:t>.</a:t>
            </a:r>
          </a:p>
          <a:p>
            <a:pPr rtl="0">
              <a:lnSpc>
                <a:spcPct val="100000"/>
              </a:lnSpc>
            </a:pPr>
            <a:r>
              <a:rPr lang="es-MX" sz="3400" b="0" i="0" dirty="0">
                <a:solidFill>
                  <a:srgbClr val="FFFFFF"/>
                </a:solidFill>
                <a:effectLst/>
                <a:latin typeface="ReithSans"/>
              </a:rPr>
              <a:t>Así que cuando navegas a través de tu celular o computadora usas internet para acceder a la web.</a:t>
            </a:r>
          </a:p>
          <a:p>
            <a:pPr rtl="0">
              <a:lnSpc>
                <a:spcPct val="100000"/>
              </a:lnSpc>
            </a:pPr>
            <a:r>
              <a:rPr lang="es-MX" sz="3400" b="0" i="0" dirty="0">
                <a:solidFill>
                  <a:srgbClr val="FFFFFF"/>
                </a:solidFill>
                <a:effectLst/>
                <a:latin typeface="ReithSans"/>
              </a:rPr>
              <a:t>En cierto modo internet equivaldría a</a:t>
            </a:r>
            <a:r>
              <a:rPr lang="es-MX" sz="3400" b="1" i="0" dirty="0">
                <a:solidFill>
                  <a:srgbClr val="FFFFFF"/>
                </a:solidFill>
                <a:effectLst/>
                <a:latin typeface="ReithSans"/>
              </a:rPr>
              <a:t> la infraestructura</a:t>
            </a:r>
            <a:r>
              <a:rPr lang="es-MX" sz="3400" b="0" i="0" dirty="0">
                <a:solidFill>
                  <a:srgbClr val="FFFFFF"/>
                </a:solidFill>
                <a:effectLst/>
                <a:latin typeface="ReithSans"/>
              </a:rPr>
              <a:t> —las carreteras de países de todo el mundo— mientras que el contenido de las páginas web es lo</a:t>
            </a:r>
            <a:r>
              <a:rPr lang="es-MX" sz="3400" b="1" i="0" dirty="0">
                <a:solidFill>
                  <a:srgbClr val="FFFFFF"/>
                </a:solidFill>
                <a:effectLst/>
                <a:latin typeface="ReithSans"/>
              </a:rPr>
              <a:t> que viaja sobre esa infraestructura</a:t>
            </a:r>
            <a:r>
              <a:rPr lang="es-MX" sz="3400" b="0" i="0" dirty="0">
                <a:solidFill>
                  <a:srgbClr val="FFFFFF"/>
                </a:solidFill>
                <a:effectLst/>
                <a:latin typeface="ReithSans"/>
              </a:rPr>
              <a:t> —los autos, camiones, autobuses— para transportar información.</a:t>
            </a:r>
          </a:p>
          <a:p>
            <a:pPr rtl="0">
              <a:lnSpc>
                <a:spcPct val="100000"/>
              </a:lnSpc>
            </a:pPr>
            <a:r>
              <a:rPr lang="es-MX" sz="3400" b="0" i="0" dirty="0">
                <a:solidFill>
                  <a:srgbClr val="FFFFFF"/>
                </a:solidFill>
                <a:effectLst/>
                <a:latin typeface="ReithSans"/>
              </a:rPr>
              <a:t>Las tiendas, las empresas, los cafés... que se asientan sobre esas vías para que los ciudadanos (los internautas) puedan entrar en las páginas web serían los servidores que las alojan.</a:t>
            </a:r>
          </a:p>
          <a:p>
            <a:pPr rtl="0">
              <a:lnSpc>
                <a:spcPct val="100000"/>
              </a:lnSpc>
            </a:pPr>
            <a:r>
              <a:rPr lang="es-MX" sz="3400" b="0" i="0" dirty="0">
                <a:solidFill>
                  <a:srgbClr val="FFFFFF"/>
                </a:solidFill>
                <a:effectLst/>
                <a:latin typeface="ReithSans"/>
              </a:rPr>
              <a:t>Si no existiera internet, nadie podría comunicarse a través de la </a:t>
            </a:r>
            <a:r>
              <a:rPr lang="es-MX" sz="3400" b="0" i="0" dirty="0" err="1">
                <a:solidFill>
                  <a:srgbClr val="FFFFFF"/>
                </a:solidFill>
                <a:effectLst/>
                <a:latin typeface="ReithSans"/>
              </a:rPr>
              <a:t>World</a:t>
            </a:r>
            <a:r>
              <a:rPr lang="es-MX" sz="3400" b="0" i="0" dirty="0">
                <a:solidFill>
                  <a:srgbClr val="FFFFFF"/>
                </a:solidFill>
                <a:effectLst/>
                <a:latin typeface="ReithSans"/>
              </a:rPr>
              <a:t> Wide Web porque no habría manera de enviar esos datos.</a:t>
            </a:r>
          </a:p>
          <a:p>
            <a:pPr rtl="0">
              <a:lnSpc>
                <a:spcPct val="100000"/>
              </a:lnSpc>
            </a:pPr>
            <a:r>
              <a:rPr lang="es-MX" sz="3400" b="0" i="0" dirty="0">
                <a:solidFill>
                  <a:srgbClr val="FFFFFF"/>
                </a:solidFill>
                <a:effectLst/>
                <a:latin typeface="ReithSans"/>
              </a:rPr>
              <a:t>Y sin la </a:t>
            </a:r>
            <a:r>
              <a:rPr lang="es-MX" sz="3400" b="0" i="0" dirty="0" err="1">
                <a:solidFill>
                  <a:srgbClr val="FFFFFF"/>
                </a:solidFill>
                <a:effectLst/>
                <a:latin typeface="ReithSans"/>
              </a:rPr>
              <a:t>World</a:t>
            </a:r>
            <a:r>
              <a:rPr lang="es-MX" sz="3400" b="0" i="0" dirty="0">
                <a:solidFill>
                  <a:srgbClr val="FFFFFF"/>
                </a:solidFill>
                <a:effectLst/>
                <a:latin typeface="ReithSans"/>
              </a:rPr>
              <a:t> Wide Web, la mayoría de nosotros encontraríamos extremadamente difícil (y mucho más costoso) acceder a toda la información que tenemos disponible hoy día.</a:t>
            </a:r>
          </a:p>
          <a:p>
            <a:pPr marL="0" indent="0">
              <a:lnSpc>
                <a:spcPct val="100000"/>
              </a:lnSpc>
              <a:buNone/>
            </a:pPr>
            <a:endParaRPr lang="es-MX" sz="1200" b="0" i="0" dirty="0">
              <a:solidFill>
                <a:srgbClr val="FFFFFF"/>
              </a:solidFill>
              <a:effectLst/>
              <a:latin typeface="ReithSans"/>
            </a:endParaRPr>
          </a:p>
          <a:p>
            <a:pPr>
              <a:lnSpc>
                <a:spcPct val="100000"/>
              </a:lnSpc>
            </a:pPr>
            <a:endParaRPr lang="es-GT" sz="1200" dirty="0">
              <a:solidFill>
                <a:srgbClr val="FFFFFF"/>
              </a:solidFill>
            </a:endParaRPr>
          </a:p>
        </p:txBody>
      </p:sp>
    </p:spTree>
    <p:extLst>
      <p:ext uri="{BB962C8B-B14F-4D97-AF65-F5344CB8AC3E}">
        <p14:creationId xmlns:p14="http://schemas.microsoft.com/office/powerpoint/2010/main" val="6837324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D288F74-2D49-997E-CEBA-2373F652C9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12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31" name="Rectangle 5130">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1C27FF7-78AB-E814-0F1C-6B592DE06E7C}"/>
              </a:ext>
            </a:extLst>
          </p:cNvPr>
          <p:cNvSpPr>
            <a:spLocks noGrp="1"/>
          </p:cNvSpPr>
          <p:nvPr>
            <p:ph type="title"/>
          </p:nvPr>
        </p:nvSpPr>
        <p:spPr>
          <a:xfrm>
            <a:off x="673856" y="597643"/>
            <a:ext cx="7034288" cy="988561"/>
          </a:xfrm>
        </p:spPr>
        <p:txBody>
          <a:bodyPr anchor="ctr">
            <a:normAutofit fontScale="90000"/>
          </a:bodyPr>
          <a:lstStyle/>
          <a:p>
            <a:r>
              <a:rPr lang="en-US" sz="6000" dirty="0">
                <a:solidFill>
                  <a:srgbClr val="FFFFFF"/>
                </a:solidFill>
              </a:rPr>
              <a:t>Que es la WWW</a:t>
            </a:r>
            <a:endParaRPr lang="es-GT" sz="6000" dirty="0">
              <a:solidFill>
                <a:srgbClr val="FFFFFF"/>
              </a:solidFill>
            </a:endParaRPr>
          </a:p>
        </p:txBody>
      </p:sp>
      <p:sp>
        <p:nvSpPr>
          <p:cNvPr id="3" name="Marcador de contenido 2">
            <a:extLst>
              <a:ext uri="{FF2B5EF4-FFF2-40B4-BE49-F238E27FC236}">
                <a16:creationId xmlns:a16="http://schemas.microsoft.com/office/drawing/2014/main" id="{32B77F59-6E7F-3DE1-EF9F-8CE731401874}"/>
              </a:ext>
            </a:extLst>
          </p:cNvPr>
          <p:cNvSpPr>
            <a:spLocks noGrp="1"/>
          </p:cNvSpPr>
          <p:nvPr>
            <p:ph idx="1"/>
          </p:nvPr>
        </p:nvSpPr>
        <p:spPr>
          <a:xfrm>
            <a:off x="531846" y="1586203"/>
            <a:ext cx="7305868" cy="4674153"/>
          </a:xfrm>
        </p:spPr>
        <p:txBody>
          <a:bodyPr>
            <a:normAutofit lnSpcReduction="10000"/>
          </a:bodyPr>
          <a:lstStyle/>
          <a:p>
            <a:pPr>
              <a:lnSpc>
                <a:spcPct val="100000"/>
              </a:lnSpc>
            </a:pPr>
            <a:r>
              <a:rPr lang="es-MX" sz="2000" dirty="0">
                <a:solidFill>
                  <a:srgbClr val="FFFFFF"/>
                </a:solidFill>
              </a:rPr>
              <a:t>La WWW convierte el acceso a la Internet en algo sencillo para el público en general lo que da a ésta un crecimiento explosivo. Es relativamente sencillo recorrer la Web y publicar información en ella, las herramientas de la WWW crecieron a lo largo de los últimos tres años hasta ser las más populares. Permite unir información que está en un extremo del planeta con otro en un lugar distante a través de algo que se denomina hipervínculo, al hacer </a:t>
            </a:r>
            <a:r>
              <a:rPr lang="es-MX" sz="2000" dirty="0" err="1">
                <a:solidFill>
                  <a:srgbClr val="FFFFFF"/>
                </a:solidFill>
              </a:rPr>
              <a:t>click</a:t>
            </a:r>
            <a:r>
              <a:rPr lang="es-MX" sz="2000" dirty="0">
                <a:solidFill>
                  <a:srgbClr val="FFFFFF"/>
                </a:solidFill>
              </a:rPr>
              <a:t> sobre éste nos comunica con el otro sector del documento o con otro documento en otro servidor de información.</a:t>
            </a:r>
          </a:p>
          <a:p>
            <a:pPr>
              <a:lnSpc>
                <a:spcPct val="100000"/>
              </a:lnSpc>
            </a:pPr>
            <a:r>
              <a:rPr lang="es-MX" sz="2000" dirty="0">
                <a:solidFill>
                  <a:srgbClr val="FFFFFF"/>
                </a:solidFill>
              </a:rPr>
              <a:t>El archivo de texto se almacena en un servidor de web al que pueden acceder otras computadoras conectadas a ese servidor, vía Internet o en la misma LAN (red de área local). Al archivo se puede acceder utilizando exploradores Web que no hacen otra cosa que efectuar una transferencia de archivos e interpretación de las etiquetas y vínculos HTML, y muestran el resultado en el monitor</a:t>
            </a:r>
            <a:endParaRPr lang="es-GT" sz="2000" dirty="0">
              <a:solidFill>
                <a:srgbClr val="FFFFFF"/>
              </a:solidFill>
            </a:endParaRPr>
          </a:p>
        </p:txBody>
      </p:sp>
    </p:spTree>
    <p:extLst>
      <p:ext uri="{BB962C8B-B14F-4D97-AF65-F5344CB8AC3E}">
        <p14:creationId xmlns:p14="http://schemas.microsoft.com/office/powerpoint/2010/main" val="36942058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1C5E62-1008-1437-F3D6-3D3586F3106E}"/>
              </a:ext>
            </a:extLst>
          </p:cNvPr>
          <p:cNvSpPr>
            <a:spLocks noGrp="1"/>
          </p:cNvSpPr>
          <p:nvPr>
            <p:ph type="title"/>
          </p:nvPr>
        </p:nvSpPr>
        <p:spPr>
          <a:xfrm>
            <a:off x="581193" y="702155"/>
            <a:ext cx="6309003" cy="1565183"/>
          </a:xfrm>
        </p:spPr>
        <p:txBody>
          <a:bodyPr>
            <a:normAutofit/>
          </a:bodyPr>
          <a:lstStyle/>
          <a:p>
            <a:pPr>
              <a:lnSpc>
                <a:spcPct val="90000"/>
              </a:lnSpc>
            </a:pPr>
            <a:r>
              <a:rPr lang="es-MX" sz="4800" dirty="0">
                <a:solidFill>
                  <a:schemeClr val="tx2"/>
                </a:solidFill>
              </a:rPr>
              <a:t>propiedades de las páginas Web</a:t>
            </a:r>
            <a:endParaRPr lang="es-GT" sz="4800" dirty="0">
              <a:solidFill>
                <a:schemeClr val="tx2"/>
              </a:solidFill>
            </a:endParaRPr>
          </a:p>
        </p:txBody>
      </p:sp>
      <p:sp>
        <p:nvSpPr>
          <p:cNvPr id="6153" name="Rectangle 615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E2700A74-6D4A-AD90-9E8F-EE58D58ECFEE}"/>
              </a:ext>
            </a:extLst>
          </p:cNvPr>
          <p:cNvSpPr>
            <a:spLocks noGrp="1"/>
          </p:cNvSpPr>
          <p:nvPr>
            <p:ph idx="1"/>
          </p:nvPr>
        </p:nvSpPr>
        <p:spPr>
          <a:xfrm>
            <a:off x="215078" y="2267337"/>
            <a:ext cx="7137444" cy="4329406"/>
          </a:xfrm>
        </p:spPr>
        <p:txBody>
          <a:bodyPr>
            <a:normAutofit fontScale="92500"/>
          </a:bodyPr>
          <a:lstStyle/>
          <a:p>
            <a:r>
              <a:rPr lang="es-MX" sz="3200" dirty="0">
                <a:solidFill>
                  <a:schemeClr val="tx2"/>
                </a:solidFill>
              </a:rPr>
              <a:t>Hay dos propiedades de las páginas Web que la hacen únicas: que son interactivas y que pueden usar objetos multimedia. El término multimedia se utiliza para describir archivos de texto, sonido, animación y video que se combinan para presentar la información, por ejemplo, en una enciclopedia interactiva o juego</a:t>
            </a:r>
          </a:p>
        </p:txBody>
      </p:sp>
      <p:pic>
        <p:nvPicPr>
          <p:cNvPr id="6146" name="Picture 2" descr="Experiencias con libros digitales – Información y TIC ®">
            <a:extLst>
              <a:ext uri="{FF2B5EF4-FFF2-40B4-BE49-F238E27FC236}">
                <a16:creationId xmlns:a16="http://schemas.microsoft.com/office/drawing/2014/main" id="{350A1037-051D-08E6-31A5-6408E2139F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78" r="25661" b="-1"/>
          <a:stretch/>
        </p:blipFill>
        <p:spPr bwMode="auto">
          <a:xfrm>
            <a:off x="7521283" y="10"/>
            <a:ext cx="467071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92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Qué es una URL y una Dirección de Internet?">
            <a:extLst>
              <a:ext uri="{FF2B5EF4-FFF2-40B4-BE49-F238E27FC236}">
                <a16:creationId xmlns:a16="http://schemas.microsoft.com/office/drawing/2014/main" id="{B5A9C269-FABA-B0F4-2213-2C71B66C91F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9649" b="102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785E6F6-B296-1879-FBA2-CA78FCD47C43}"/>
              </a:ext>
            </a:extLst>
          </p:cNvPr>
          <p:cNvSpPr>
            <a:spLocks noGrp="1"/>
          </p:cNvSpPr>
          <p:nvPr>
            <p:ph type="title"/>
          </p:nvPr>
        </p:nvSpPr>
        <p:spPr>
          <a:xfrm>
            <a:off x="146792" y="67673"/>
            <a:ext cx="11889697" cy="1113621"/>
          </a:xfrm>
        </p:spPr>
        <p:txBody>
          <a:bodyPr>
            <a:normAutofit/>
          </a:bodyPr>
          <a:lstStyle/>
          <a:p>
            <a:r>
              <a:rPr lang="es-MX" sz="4400" dirty="0">
                <a:solidFill>
                  <a:schemeClr val="tx1"/>
                </a:solidFill>
              </a:rPr>
              <a:t>Web tiene asociado una dirección o URL</a:t>
            </a:r>
            <a:endParaRPr lang="es-GT" sz="4400" dirty="0">
              <a:solidFill>
                <a:schemeClr val="tx1"/>
              </a:solidFill>
            </a:endParaRPr>
          </a:p>
        </p:txBody>
      </p:sp>
      <p:sp>
        <p:nvSpPr>
          <p:cNvPr id="3" name="Marcador de contenido 2">
            <a:extLst>
              <a:ext uri="{FF2B5EF4-FFF2-40B4-BE49-F238E27FC236}">
                <a16:creationId xmlns:a16="http://schemas.microsoft.com/office/drawing/2014/main" id="{3DE031D9-54C4-430E-E823-99D33EC6CA2C}"/>
              </a:ext>
            </a:extLst>
          </p:cNvPr>
          <p:cNvSpPr>
            <a:spLocks noGrp="1"/>
          </p:cNvSpPr>
          <p:nvPr>
            <p:ph idx="1"/>
          </p:nvPr>
        </p:nvSpPr>
        <p:spPr>
          <a:xfrm>
            <a:off x="146792" y="1350628"/>
            <a:ext cx="11889697" cy="5360565"/>
          </a:xfrm>
        </p:spPr>
        <p:txBody>
          <a:bodyPr>
            <a:normAutofit fontScale="92500" lnSpcReduction="20000"/>
          </a:bodyPr>
          <a:lstStyle/>
          <a:p>
            <a:pPr>
              <a:lnSpc>
                <a:spcPct val="100000"/>
              </a:lnSpc>
            </a:pPr>
            <a:r>
              <a:rPr lang="es-MX" sz="1800" dirty="0"/>
              <a:t>Cada página Web tiene asociado una dirección o URL, por ejemplo la página principal de Microsoft es http://www.microsoft.com/ , un URL es la ruta a una página determinada dentro de Internet, se utiliza de la misma forma que para localizar un archivo en una computadora, en este caso indica que es la página principal que esta situada en el servidor de Microsoft que esta conectado a la WWW. El número de palabras en el URL no es fijo. Pueden ser dos, tres, cuatro, etc. Normalmente son sólo dos. La última palabra del nombre de dominio representa en EE.UU. que tipo de organización posee el ordenador al que nos referimos:</a:t>
            </a:r>
          </a:p>
          <a:p>
            <a:pPr>
              <a:lnSpc>
                <a:spcPct val="100000"/>
              </a:lnSpc>
            </a:pPr>
            <a:r>
              <a:rPr lang="es-GT" sz="1800" dirty="0" err="1"/>
              <a:t>com</a:t>
            </a:r>
            <a:r>
              <a:rPr lang="es-GT" sz="1800" dirty="0"/>
              <a:t> Empresas (Compañías). </a:t>
            </a:r>
          </a:p>
          <a:p>
            <a:pPr>
              <a:lnSpc>
                <a:spcPct val="100000"/>
              </a:lnSpc>
            </a:pPr>
            <a:r>
              <a:rPr lang="es-GT" sz="1800" dirty="0" err="1"/>
              <a:t>edu</a:t>
            </a:r>
            <a:r>
              <a:rPr lang="es-GT" sz="1800" dirty="0"/>
              <a:t> Instituciones de carácter Educativo, mayormente Universidades. </a:t>
            </a:r>
          </a:p>
          <a:p>
            <a:pPr>
              <a:lnSpc>
                <a:spcPct val="100000"/>
              </a:lnSpc>
            </a:pPr>
            <a:r>
              <a:rPr lang="es-GT" sz="1800" dirty="0" err="1"/>
              <a:t>org</a:t>
            </a:r>
            <a:r>
              <a:rPr lang="es-GT" sz="1800" dirty="0"/>
              <a:t> Organizaciones no Gubernamentales. </a:t>
            </a:r>
          </a:p>
          <a:p>
            <a:pPr>
              <a:lnSpc>
                <a:spcPct val="100000"/>
              </a:lnSpc>
            </a:pPr>
            <a:r>
              <a:rPr lang="es-GT" sz="1800" dirty="0" err="1"/>
              <a:t>gov</a:t>
            </a:r>
            <a:r>
              <a:rPr lang="es-GT" sz="1800" dirty="0"/>
              <a:t> Entidades del Gobierno. </a:t>
            </a:r>
          </a:p>
          <a:p>
            <a:pPr>
              <a:lnSpc>
                <a:spcPct val="100000"/>
              </a:lnSpc>
            </a:pPr>
            <a:r>
              <a:rPr lang="es-GT" sz="1800" dirty="0"/>
              <a:t>mil Instalaciones Militares.</a:t>
            </a:r>
          </a:p>
          <a:p>
            <a:pPr>
              <a:lnSpc>
                <a:spcPct val="100000"/>
              </a:lnSpc>
            </a:pPr>
            <a:r>
              <a:rPr lang="es-MX" sz="1800" dirty="0"/>
              <a:t>En el resto de los países, que se unieron a Internet posteriormente, se ha establecido otra nomenclatura. La última palabra indica el país: .es España </a:t>
            </a:r>
          </a:p>
          <a:p>
            <a:pPr>
              <a:lnSpc>
                <a:spcPct val="100000"/>
              </a:lnSpc>
            </a:pPr>
            <a:r>
              <a:rPr lang="es-MX" sz="1800" dirty="0"/>
              <a:t>.ar Argentina </a:t>
            </a:r>
          </a:p>
          <a:p>
            <a:pPr>
              <a:lnSpc>
                <a:spcPct val="100000"/>
              </a:lnSpc>
            </a:pPr>
            <a:r>
              <a:rPr lang="es-MX" sz="1800" dirty="0"/>
              <a:t>.</a:t>
            </a:r>
            <a:r>
              <a:rPr lang="es-MX" sz="1800" dirty="0" err="1"/>
              <a:t>jp</a:t>
            </a:r>
            <a:r>
              <a:rPr lang="es-MX" sz="1800" dirty="0"/>
              <a:t> Japón </a:t>
            </a:r>
          </a:p>
          <a:p>
            <a:pPr>
              <a:lnSpc>
                <a:spcPct val="100000"/>
              </a:lnSpc>
            </a:pPr>
            <a:r>
              <a:rPr lang="es-MX" sz="1800" dirty="0"/>
              <a:t>.</a:t>
            </a:r>
            <a:r>
              <a:rPr lang="es-MX" sz="1800" dirty="0" err="1"/>
              <a:t>au</a:t>
            </a:r>
            <a:r>
              <a:rPr lang="es-MX" sz="1800" dirty="0"/>
              <a:t> Australia </a:t>
            </a:r>
          </a:p>
          <a:p>
            <a:pPr>
              <a:lnSpc>
                <a:spcPct val="100000"/>
              </a:lnSpc>
            </a:pPr>
            <a:r>
              <a:rPr lang="es-MX" sz="1800" dirty="0"/>
              <a:t>.ch Suiza </a:t>
            </a:r>
          </a:p>
          <a:p>
            <a:pPr>
              <a:lnSpc>
                <a:spcPct val="100000"/>
              </a:lnSpc>
            </a:pPr>
            <a:r>
              <a:rPr lang="es-MX" sz="1800" dirty="0"/>
              <a:t>.ir Irlanda</a:t>
            </a:r>
            <a:endParaRPr lang="es-GT" sz="1800" dirty="0"/>
          </a:p>
        </p:txBody>
      </p:sp>
    </p:spTree>
    <p:extLst>
      <p:ext uri="{BB962C8B-B14F-4D97-AF65-F5344CB8AC3E}">
        <p14:creationId xmlns:p14="http://schemas.microsoft.com/office/powerpoint/2010/main" val="132651892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C34584-4839-CBBB-92F1-1760D03EE7A1}"/>
              </a:ext>
            </a:extLst>
          </p:cNvPr>
          <p:cNvSpPr>
            <a:spLocks noGrp="1"/>
          </p:cNvSpPr>
          <p:nvPr>
            <p:ph type="title"/>
          </p:nvPr>
        </p:nvSpPr>
        <p:spPr>
          <a:xfrm>
            <a:off x="4382724" y="702156"/>
            <a:ext cx="7225075" cy="1013800"/>
          </a:xfrm>
        </p:spPr>
        <p:txBody>
          <a:bodyPr>
            <a:normAutofit/>
          </a:bodyPr>
          <a:lstStyle/>
          <a:p>
            <a:r>
              <a:rPr lang="es-GT" sz="4400" dirty="0">
                <a:solidFill>
                  <a:schemeClr val="tx2"/>
                </a:solidFill>
              </a:rPr>
              <a:t>nombre de dominio</a:t>
            </a:r>
          </a:p>
        </p:txBody>
      </p:sp>
      <p:sp>
        <p:nvSpPr>
          <p:cNvPr id="8201" name="Rectangle 820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203" name="Rectangle 820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205" name="Rectangle 820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194" name="Picture 2" descr="Cómo crear tu propia cuenta de correo electrónico (@tudominio.com) |  Computer Hoy">
            <a:extLst>
              <a:ext uri="{FF2B5EF4-FFF2-40B4-BE49-F238E27FC236}">
                <a16:creationId xmlns:a16="http://schemas.microsoft.com/office/drawing/2014/main" id="{936FC3AD-EFF5-7115-FE54-C90335E7C8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23" r="18598"/>
          <a:stretch/>
        </p:blipFill>
        <p:spPr bwMode="auto">
          <a:xfrm>
            <a:off x="446534" y="601201"/>
            <a:ext cx="3703320" cy="57742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06A01C9B-44A1-6A2A-3A2D-C9F301EC6056}"/>
              </a:ext>
            </a:extLst>
          </p:cNvPr>
          <p:cNvSpPr>
            <a:spLocks noGrp="1"/>
          </p:cNvSpPr>
          <p:nvPr>
            <p:ph idx="1"/>
          </p:nvPr>
        </p:nvSpPr>
        <p:spPr>
          <a:xfrm>
            <a:off x="4382725" y="1896533"/>
            <a:ext cx="7495143" cy="4578912"/>
          </a:xfrm>
        </p:spPr>
        <p:txBody>
          <a:bodyPr>
            <a:normAutofit/>
          </a:bodyPr>
          <a:lstStyle/>
          <a:p>
            <a:pPr>
              <a:lnSpc>
                <a:spcPct val="100000"/>
              </a:lnSpc>
            </a:pPr>
            <a:r>
              <a:rPr lang="es-MX" sz="2000" dirty="0"/>
              <a:t>Por lo tanto, con sólo ver la última palabra del nombre de dominio, podemos averiguar donde está localizado el ordenador al que nos referimos. Correo electrónico: permite mandar mensajes extensos o archivos a individuos ubicados en distintos puntos del mundo. Fue una de las primeras aplicaciones creadas para Internet y de las que más se utilizan. Éste medio es rápido, eficiente y sencillo de administrar, llegando a ser el sistema más sofisticado de mensajería que hoy conocemos. El correo electrónico es más sencillo que escribir una carta o enviar un fax, funciona los 365 días del año las 24 horas del día, a no ser que caiga un servidor. En caso de caídas de un servidor, no se pierden los mensajes enviados a dicho destino sino que se retienen en el último punto hasta que puedan seguir su camino hasta el buzón del destinatario, éste es global como Internet.</a:t>
            </a:r>
            <a:endParaRPr lang="es-GT" sz="2000" dirty="0"/>
          </a:p>
        </p:txBody>
      </p:sp>
    </p:spTree>
    <p:extLst>
      <p:ext uri="{BB962C8B-B14F-4D97-AF65-F5344CB8AC3E}">
        <p14:creationId xmlns:p14="http://schemas.microsoft.com/office/powerpoint/2010/main" val="114605212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155</TotalTime>
  <Words>3161</Words>
  <Application>Microsoft Office PowerPoint</Application>
  <PresentationFormat>Panorámica</PresentationFormat>
  <Paragraphs>90</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NHGrotesk</vt:lpstr>
      <vt:lpstr>ReithSans</vt:lpstr>
      <vt:lpstr>Tw Cen MT</vt:lpstr>
      <vt:lpstr>Wingdings 2</vt:lpstr>
      <vt:lpstr>XfinityStandard</vt:lpstr>
      <vt:lpstr>DividendVTI</vt:lpstr>
      <vt:lpstr>Internet</vt:lpstr>
      <vt:lpstr>¿Qué es Internet?</vt:lpstr>
      <vt:lpstr>La Red de Redes</vt:lpstr>
      <vt:lpstr>Internet no es lo mismo que Web </vt:lpstr>
      <vt:lpstr>Internet existía antes que la web</vt:lpstr>
      <vt:lpstr>Que es la WWW</vt:lpstr>
      <vt:lpstr>propiedades de las páginas Web</vt:lpstr>
      <vt:lpstr>Web tiene asociado una dirección o URL</vt:lpstr>
      <vt:lpstr>nombre de dominio</vt:lpstr>
      <vt:lpstr>Chat</vt:lpstr>
      <vt:lpstr>FTP</vt:lpstr>
      <vt:lpstr>servicio más apropiado</vt:lpstr>
      <vt:lpstr>CUSeeMee</vt:lpstr>
      <vt:lpstr>Ancho de banda</vt:lpstr>
      <vt:lpstr>Ancho de banda vs. Velocidad</vt:lpstr>
      <vt:lpstr>¿Para qué sirve estar conectado a Internet? </vt:lpstr>
      <vt:lpstr>¿Que ventajas ofrece Internet?</vt:lpstr>
      <vt:lpstr>¿Que ventajas ofrece Internet? </vt:lpstr>
      <vt:lpstr>Cómo se usa</vt:lpstr>
      <vt:lpstr>Lista de los equipos de la red inalámbrica de tu hogar</vt:lpstr>
      <vt:lpstr>Módem </vt:lpstr>
      <vt:lpstr>Router</vt:lpstr>
      <vt:lpstr>Adaptador inalámbrico </vt:lpstr>
      <vt:lpstr>Equipo WiFi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DE LEON GARCIA, EDWIN JOSE GABRIEL</dc:creator>
  <cp:lastModifiedBy>DE LEON GARCIA, EDWIN JOSE GABRIEL</cp:lastModifiedBy>
  <cp:revision>1</cp:revision>
  <dcterms:created xsi:type="dcterms:W3CDTF">2023-06-15T02:33:30Z</dcterms:created>
  <dcterms:modified xsi:type="dcterms:W3CDTF">2023-06-15T05:08:47Z</dcterms:modified>
</cp:coreProperties>
</file>