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notesMasterIdLst>
    <p:notesMasterId r:id="rId50"/>
  </p:notesMasterIdLst>
  <p:sldIdLst>
    <p:sldId id="257" r:id="rId2"/>
    <p:sldId id="258" r:id="rId3"/>
    <p:sldId id="271" r:id="rId4"/>
    <p:sldId id="313" r:id="rId5"/>
    <p:sldId id="281" r:id="rId6"/>
    <p:sldId id="282" r:id="rId7"/>
    <p:sldId id="280" r:id="rId8"/>
    <p:sldId id="327" r:id="rId9"/>
    <p:sldId id="306" r:id="rId10"/>
    <p:sldId id="301" r:id="rId11"/>
    <p:sldId id="272" r:id="rId12"/>
    <p:sldId id="287" r:id="rId13"/>
    <p:sldId id="288" r:id="rId14"/>
    <p:sldId id="291" r:id="rId15"/>
    <p:sldId id="290" r:id="rId16"/>
    <p:sldId id="293" r:id="rId17"/>
    <p:sldId id="292" r:id="rId18"/>
    <p:sldId id="273" r:id="rId19"/>
    <p:sldId id="275" r:id="rId20"/>
    <p:sldId id="277" r:id="rId21"/>
    <p:sldId id="276" r:id="rId22"/>
    <p:sldId id="278" r:id="rId23"/>
    <p:sldId id="297" r:id="rId24"/>
    <p:sldId id="296" r:id="rId25"/>
    <p:sldId id="295" r:id="rId26"/>
    <p:sldId id="294" r:id="rId27"/>
    <p:sldId id="300" r:id="rId28"/>
    <p:sldId id="299" r:id="rId29"/>
    <p:sldId id="279" r:id="rId30"/>
    <p:sldId id="314" r:id="rId31"/>
    <p:sldId id="312" r:id="rId32"/>
    <p:sldId id="325" r:id="rId33"/>
    <p:sldId id="315" r:id="rId34"/>
    <p:sldId id="317" r:id="rId35"/>
    <p:sldId id="318" r:id="rId36"/>
    <p:sldId id="307" r:id="rId37"/>
    <p:sldId id="308" r:id="rId38"/>
    <p:sldId id="320" r:id="rId39"/>
    <p:sldId id="319" r:id="rId40"/>
    <p:sldId id="321" r:id="rId41"/>
    <p:sldId id="310" r:id="rId42"/>
    <p:sldId id="311" r:id="rId43"/>
    <p:sldId id="322" r:id="rId44"/>
    <p:sldId id="323" r:id="rId45"/>
    <p:sldId id="303" r:id="rId46"/>
    <p:sldId id="324" r:id="rId47"/>
    <p:sldId id="326" r:id="rId48"/>
    <p:sldId id="328"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A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21" autoAdjust="0"/>
    <p:restoredTop sz="94660"/>
  </p:normalViewPr>
  <p:slideViewPr>
    <p:cSldViewPr snapToGrid="0">
      <p:cViewPr varScale="1">
        <p:scale>
          <a:sx n="72" d="100"/>
          <a:sy n="72" d="100"/>
        </p:scale>
        <p:origin x="85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2C5AA-2FC4-4C4D-A552-4BCCE31B7440}" type="datetimeFigureOut">
              <a:rPr lang="en-US" smtClean="0"/>
              <a:t>11/29/2016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890A81-2449-4F9C-B2EC-CB1C5F3FDDDE}" type="slidenum">
              <a:rPr lang="en-US" smtClean="0"/>
              <a:t>‹#›</a:t>
            </a:fld>
            <a:endParaRPr lang="en-US"/>
          </a:p>
        </p:txBody>
      </p:sp>
    </p:spTree>
    <p:extLst>
      <p:ext uri="{BB962C8B-B14F-4D97-AF65-F5344CB8AC3E}">
        <p14:creationId xmlns:p14="http://schemas.microsoft.com/office/powerpoint/2010/main" val="1575818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1</a:t>
            </a:fld>
            <a:endParaRPr lang="en-US" sz="1400" b="0" i="0" u="none" strike="noStrike" cap="none">
              <a:solidFill>
                <a:srgbClr val="000000"/>
              </a:solidFill>
              <a:latin typeface="Arial"/>
              <a:ea typeface="Arial"/>
              <a:cs typeface="Arial"/>
              <a:sym typeface="Arial"/>
            </a:endParaRPr>
          </a:p>
        </p:txBody>
      </p:sp>
      <p:sp>
        <p:nvSpPr>
          <p:cNvPr id="111" name="Shape 111"/>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1</a:t>
            </a:fld>
            <a:endParaRPr lang="en-US" sz="1400" b="0" i="0" u="none" strike="noStrike" cap="none">
              <a:solidFill>
                <a:srgbClr val="000000"/>
              </a:solidFill>
              <a:latin typeface="Arial"/>
              <a:ea typeface="Arial"/>
              <a:cs typeface="Arial"/>
              <a:sym typeface="Arial"/>
            </a:endParaRPr>
          </a:p>
        </p:txBody>
      </p:sp>
      <p:sp>
        <p:nvSpPr>
          <p:cNvPr id="112" name="Shape 112"/>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13" name="Shape 113"/>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09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a:t>
            </a:fld>
            <a:endParaRPr lang="en-US" sz="1400" b="0" i="0" u="none" strike="noStrike" cap="none">
              <a:solidFill>
                <a:srgbClr val="000000"/>
              </a:solidFill>
              <a:latin typeface="Arial"/>
              <a:ea typeface="Arial"/>
              <a:cs typeface="Arial"/>
              <a:sym typeface="Arial"/>
            </a:endParaRPr>
          </a:p>
        </p:txBody>
      </p:sp>
      <p:sp>
        <p:nvSpPr>
          <p:cNvPr id="119" name="Shape 11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a:t>
            </a:fld>
            <a:endParaRPr lang="en-US" sz="1400" b="0" i="0" u="none" strike="noStrike" cap="none">
              <a:solidFill>
                <a:srgbClr val="000000"/>
              </a:solidFill>
              <a:latin typeface="Arial"/>
              <a:ea typeface="Arial"/>
              <a:cs typeface="Arial"/>
              <a:sym typeface="Arial"/>
            </a:endParaRPr>
          </a:p>
        </p:txBody>
      </p:sp>
      <p:sp>
        <p:nvSpPr>
          <p:cNvPr id="120" name="Shape 12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21" name="Shape 12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6326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Arial Unicode MS" panose="020B0604020202020204" pitchFamily="34" charset="-128"/>
                <a:ea typeface="Arial Unicode MS" panose="020B0604020202020204" pitchFamily="34" charset="-128"/>
                <a:cs typeface="Arial Unicode MS" panose="020B0604020202020204" pitchFamily="34" charset="-128"/>
              </a:rPr>
              <a:t>Statement</a:t>
            </a:r>
            <a:r>
              <a:rPr lang="en-US" sz="1200" baseline="0" dirty="0">
                <a:latin typeface="Arial Unicode MS" panose="020B0604020202020204" pitchFamily="34" charset="-128"/>
                <a:ea typeface="Arial Unicode MS" panose="020B0604020202020204" pitchFamily="34" charset="-128"/>
                <a:cs typeface="Arial Unicode MS" panose="020B0604020202020204" pitchFamily="34" charset="-128"/>
              </a:rPr>
              <a:t> Testing: </a:t>
            </a:r>
            <a:r>
              <a:rPr lang="en-US" sz="1200" dirty="0">
                <a:latin typeface="Arial Unicode MS" panose="020B0604020202020204" pitchFamily="34" charset="-128"/>
                <a:ea typeface="Arial Unicode MS" panose="020B0604020202020204" pitchFamily="34" charset="-128"/>
                <a:cs typeface="Arial Unicode MS" panose="020B0604020202020204" pitchFamily="34" charset="-128"/>
              </a:rPr>
              <a:t>Testing to satisfy the criterion that each statement in a program is executed at least once during program testing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Block Testing:</a:t>
            </a:r>
            <a:r>
              <a:rPr lang="en-US" baseline="0" dirty="0"/>
              <a:t> </a:t>
            </a:r>
            <a:r>
              <a:rPr lang="en-US" sz="1200" dirty="0">
                <a:latin typeface="Arial Unicode MS" panose="020B0604020202020204" pitchFamily="34" charset="-128"/>
                <a:ea typeface="Arial Unicode MS" panose="020B0604020202020204" pitchFamily="34" charset="-128"/>
                <a:cs typeface="Arial Unicode MS" panose="020B0604020202020204" pitchFamily="34" charset="-128"/>
              </a:rPr>
              <a:t>testing to satisfy how many blocks have executed</a:t>
            </a:r>
          </a:p>
          <a:p>
            <a:endParaRPr lang="en-US" dirty="0"/>
          </a:p>
        </p:txBody>
      </p:sp>
      <p:sp>
        <p:nvSpPr>
          <p:cNvPr id="4" name="Slide Number Placeholder 3"/>
          <p:cNvSpPr>
            <a:spLocks noGrp="1"/>
          </p:cNvSpPr>
          <p:nvPr>
            <p:ph type="sldNum" sz="quarter" idx="10"/>
          </p:nvPr>
        </p:nvSpPr>
        <p:spPr/>
        <p:txBody>
          <a:bodyPr/>
          <a:lstStyle/>
          <a:p>
            <a:fld id="{268A80B3-1C23-1049-AAAF-6499F5EFDA68}" type="slidenum">
              <a:rPr lang="en-US" smtClean="0"/>
              <a:t>46</a:t>
            </a:fld>
            <a:endParaRPr lang="en-US"/>
          </a:p>
        </p:txBody>
      </p:sp>
    </p:spTree>
    <p:extLst>
      <p:ext uri="{BB962C8B-B14F-4D97-AF65-F5344CB8AC3E}">
        <p14:creationId xmlns:p14="http://schemas.microsoft.com/office/powerpoint/2010/main" val="4201587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11/29/2016</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825432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528E1F-C9D9-4C32-A16C-34E541E0586F}" type="datetimeFigureOut">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700615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588718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828241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580272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474536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129982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4521830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565865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3195790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4194079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528E1F-C9D9-4C32-A16C-34E541E0586F}" type="datetimeFigureOut">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141151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528E1F-C9D9-4C32-A16C-34E541E0586F}" type="datetimeFigureOut">
              <a:rPr lang="en-US" smtClean="0"/>
              <a:t>11/29/2016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4065356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528E1F-C9D9-4C32-A16C-34E541E0586F}" type="datetimeFigureOut">
              <a:rPr lang="en-US" smtClean="0"/>
              <a:t>11/29/2016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006554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528E1F-C9D9-4C32-A16C-34E541E0586F}" type="datetimeFigureOut">
              <a:rPr lang="en-US" smtClean="0"/>
              <a:t>11/29/2016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363257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528E1F-C9D9-4C32-A16C-34E541E0586F}" type="datetimeFigureOut">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586496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528E1F-C9D9-4C32-A16C-34E541E0586F}" type="datetimeFigureOut">
              <a:rPr lang="en-US" smtClean="0"/>
              <a:t>11/29/2016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164366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528E1F-C9D9-4C32-A16C-34E541E0586F}" type="datetimeFigureOut">
              <a:rPr lang="en-US" smtClean="0"/>
              <a:t>11/29/2016</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0D37E0C-7FB7-4AC4-BF3C-DD07E38645B1}" type="slidenum">
              <a:rPr lang="en-US" smtClean="0"/>
              <a:t>‹#›</a:t>
            </a:fld>
            <a:endParaRPr lang="en-US"/>
          </a:p>
        </p:txBody>
      </p:sp>
    </p:spTree>
    <p:extLst>
      <p:ext uri="{BB962C8B-B14F-4D97-AF65-F5344CB8AC3E}">
        <p14:creationId xmlns:p14="http://schemas.microsoft.com/office/powerpoint/2010/main" val="1356338998"/>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 id="21474838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p:nvPr/>
        </p:nvSpPr>
        <p:spPr>
          <a:xfrm>
            <a:off x="2209801" y="2200444"/>
            <a:ext cx="7772039" cy="977400"/>
          </a:xfrm>
          <a:prstGeom prst="rect">
            <a:avLst/>
          </a:prstGeom>
          <a:noFill/>
          <a:ln>
            <a:noFill/>
          </a:ln>
        </p:spPr>
        <p:txBody>
          <a:bodyPr lIns="90000" tIns="45000" rIns="90000" bIns="45000" anchor="b" anchorCtr="0">
            <a:noAutofit/>
          </a:bodyPr>
          <a:lstStyle/>
          <a:p>
            <a:pPr algn="ctr">
              <a:buSzPct val="25000"/>
            </a:pPr>
            <a:r>
              <a:rPr lang="en-US" sz="7200" dirty="0">
                <a:latin typeface="Times New Roman" panose="02020603050405020304" pitchFamily="18" charset="0"/>
                <a:ea typeface="Lustria"/>
                <a:cs typeface="Times New Roman" panose="02020603050405020304" pitchFamily="18" charset="0"/>
                <a:sym typeface="Lustria"/>
              </a:rPr>
              <a:t>Code Slayer</a:t>
            </a:r>
          </a:p>
        </p:txBody>
      </p:sp>
      <p:sp>
        <p:nvSpPr>
          <p:cNvPr id="116" name="Shape 116"/>
          <p:cNvSpPr/>
          <p:nvPr/>
        </p:nvSpPr>
        <p:spPr>
          <a:xfrm>
            <a:off x="2209801" y="3429000"/>
            <a:ext cx="7772039" cy="2020330"/>
          </a:xfrm>
          <a:prstGeom prst="rect">
            <a:avLst/>
          </a:prstGeom>
          <a:noFill/>
          <a:ln>
            <a:noFill/>
          </a:ln>
        </p:spPr>
        <p:txBody>
          <a:bodyPr lIns="90000" tIns="45000" rIns="90000" bIns="45000" anchor="t" anchorCtr="0">
            <a:noAutofit/>
          </a:bodyPr>
          <a:lstStyle/>
          <a:p>
            <a:pPr algn="ctr">
              <a:buSzPct val="25000"/>
            </a:pPr>
            <a:r>
              <a:rPr lang="en-US" sz="3500" dirty="0">
                <a:latin typeface="Lustria"/>
                <a:ea typeface="Lustria"/>
                <a:cs typeface="Lustria"/>
                <a:sym typeface="Lustria"/>
              </a:rPr>
              <a:t> </a:t>
            </a:r>
            <a:r>
              <a:rPr lang="en-US" sz="3500" dirty="0">
                <a:latin typeface="Times New Roman" panose="02020603050405020304" pitchFamily="18" charset="0"/>
                <a:ea typeface="Lustria"/>
                <a:cs typeface="Times New Roman" panose="02020603050405020304" pitchFamily="18" charset="0"/>
                <a:sym typeface="Lustria"/>
              </a:rPr>
              <a:t>Tic Tac Toe Game</a:t>
            </a:r>
          </a:p>
          <a:p>
            <a:pPr algn="ctr">
              <a:buSzPct val="25000"/>
            </a:pPr>
            <a:r>
              <a:rPr lang="en-US" sz="3500" dirty="0">
                <a:latin typeface="Times New Roman" panose="02020603050405020304" pitchFamily="18" charset="0"/>
                <a:ea typeface="Lustria"/>
                <a:cs typeface="Times New Roman" panose="02020603050405020304" pitchFamily="18" charset="0"/>
                <a:sym typeface="Lustria"/>
              </a:rPr>
              <a:t>By Elvis, Akshay, Luis, Stephanie, Nick </a:t>
            </a:r>
          </a:p>
        </p:txBody>
      </p:sp>
    </p:spTree>
    <p:extLst>
      <p:ext uri="{BB962C8B-B14F-4D97-AF65-F5344CB8AC3E}">
        <p14:creationId xmlns:p14="http://schemas.microsoft.com/office/powerpoint/2010/main" val="150641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85893" y="231820"/>
            <a:ext cx="8461420"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Class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074" y="878151"/>
            <a:ext cx="10970133" cy="5894292"/>
          </a:xfrm>
          <a:prstGeom prst="rect">
            <a:avLst/>
          </a:prstGeom>
        </p:spPr>
      </p:pic>
    </p:spTree>
    <p:extLst>
      <p:ext uri="{BB962C8B-B14F-4D97-AF65-F5344CB8AC3E}">
        <p14:creationId xmlns:p14="http://schemas.microsoft.com/office/powerpoint/2010/main" val="456463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98638" y="212849"/>
            <a:ext cx="4321455"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Use Case 1</a:t>
            </a:r>
          </a:p>
        </p:txBody>
      </p:sp>
      <p:graphicFrame>
        <p:nvGraphicFramePr>
          <p:cNvPr id="4" name="Table 3"/>
          <p:cNvGraphicFramePr>
            <a:graphicFrameLocks noGrp="1"/>
          </p:cNvGraphicFramePr>
          <p:nvPr>
            <p:extLst>
              <p:ext uri="{D42A27DB-BD31-4B8C-83A1-F6EECF244321}">
                <p14:modId xmlns:p14="http://schemas.microsoft.com/office/powerpoint/2010/main" val="4127661369"/>
              </p:ext>
            </p:extLst>
          </p:nvPr>
        </p:nvGraphicFramePr>
        <p:xfrm>
          <a:off x="1338162" y="975018"/>
          <a:ext cx="10242406" cy="5297178"/>
        </p:xfrm>
        <a:graphic>
          <a:graphicData uri="http://schemas.openxmlformats.org/drawingml/2006/table">
            <a:tbl>
              <a:tblPr firstRow="1" firstCol="1" bandRow="1">
                <a:tableStyleId>{0E3FDE45-AF77-4B5C-9715-49D594BDF05E}</a:tableStyleId>
              </a:tblPr>
              <a:tblGrid>
                <a:gridCol w="5121203">
                  <a:extLst>
                    <a:ext uri="{9D8B030D-6E8A-4147-A177-3AD203B41FA5}">
                      <a16:colId xmlns:a16="http://schemas.microsoft.com/office/drawing/2014/main" val="20000"/>
                    </a:ext>
                  </a:extLst>
                </a:gridCol>
                <a:gridCol w="5121203">
                  <a:extLst>
                    <a:ext uri="{9D8B030D-6E8A-4147-A177-3AD203B41FA5}">
                      <a16:colId xmlns:a16="http://schemas.microsoft.com/office/drawing/2014/main" val="20001"/>
                    </a:ext>
                  </a:extLst>
                </a:gridCol>
              </a:tblGrid>
              <a:tr h="882863">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Goals of actor</a:t>
                      </a:r>
                    </a:p>
                  </a:txBody>
                  <a:tcPr marL="63500" marR="63500" marT="63500" marB="63500"/>
                </a:tc>
                <a:tc>
                  <a:txBody>
                    <a:bodyPr/>
                    <a:lstStyle/>
                    <a:p>
                      <a:pPr marL="0" marR="0">
                        <a:lnSpc>
                          <a:spcPct val="115000"/>
                        </a:lnSpc>
                        <a:spcBef>
                          <a:spcPts val="0"/>
                        </a:spcBef>
                        <a:spcAft>
                          <a:spcPts val="0"/>
                        </a:spcAft>
                      </a:pPr>
                      <a:r>
                        <a:rPr lang="en-US" sz="1800" b="0" kern="1200" dirty="0">
                          <a:solidFill>
                            <a:schemeClr val="tx1"/>
                          </a:solidFill>
                          <a:effectLst/>
                          <a:latin typeface="Times New Roman" panose="02020603050405020304" pitchFamily="18" charset="0"/>
                          <a:ea typeface="+mn-ea"/>
                          <a:cs typeface="Times New Roman" panose="02020603050405020304" pitchFamily="18" charset="0"/>
                        </a:rPr>
                        <a:t>User registers to play game or play as a guest </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0"/>
                  </a:ext>
                </a:extLst>
              </a:tr>
              <a:tr h="882863">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Task</a:t>
                      </a:r>
                    </a:p>
                  </a:txBody>
                  <a:tcPr marL="63500" marR="63500" marT="63500" marB="63500"/>
                </a:tc>
                <a:tc>
                  <a:txBody>
                    <a:bodyPr/>
                    <a:lstStyle/>
                    <a:p>
                      <a:pPr marL="0" marR="0" algn="l" defTabSz="457200" rtl="0" eaLnBrk="1" latinLnBrk="0" hangingPunct="1">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Initially register a user name to start playing the game</a:t>
                      </a:r>
                    </a:p>
                  </a:txBody>
                  <a:tcPr marL="63500" marR="63500" marT="63500" marB="63500"/>
                </a:tc>
                <a:extLst>
                  <a:ext uri="{0D108BD9-81ED-4DB2-BD59-A6C34878D82A}">
                    <a16:rowId xmlns:a16="http://schemas.microsoft.com/office/drawing/2014/main" val="10001"/>
                  </a:ext>
                </a:extLst>
              </a:tr>
              <a:tr h="882863">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Preconditions</a:t>
                      </a:r>
                    </a:p>
                  </a:txBody>
                  <a:tcPr marL="63500" marR="63500" marT="63500" marB="63500"/>
                </a:tc>
                <a:tc>
                  <a:txBody>
                    <a:bodyPr/>
                    <a:lstStyle/>
                    <a:p>
                      <a:pPr marL="0" marR="0" algn="l" defTabSz="457200" rtl="0" eaLnBrk="1" latinLnBrk="0" hangingPunct="1">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No user name is registered</a:t>
                      </a:r>
                    </a:p>
                  </a:txBody>
                  <a:tcPr marL="63500" marR="63500" marT="63500" marB="63500"/>
                </a:tc>
                <a:extLst>
                  <a:ext uri="{0D108BD9-81ED-4DB2-BD59-A6C34878D82A}">
                    <a16:rowId xmlns:a16="http://schemas.microsoft.com/office/drawing/2014/main" val="10002"/>
                  </a:ext>
                </a:extLst>
              </a:tr>
              <a:tr h="882863">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Exceptions</a:t>
                      </a:r>
                    </a:p>
                  </a:txBody>
                  <a:tcPr marL="63500" marR="63500" marT="63500" marB="63500"/>
                </a:tc>
                <a:tc>
                  <a:txBody>
                    <a:bodyPr/>
                    <a:lstStyle/>
                    <a:p>
                      <a:pPr marL="0" marR="0" algn="l" defTabSz="457200" rtl="0" eaLnBrk="1" latinLnBrk="0" hangingPunct="1">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Error message is shown if name is already registered</a:t>
                      </a:r>
                    </a:p>
                  </a:txBody>
                  <a:tcPr marL="63500" marR="63500" marT="63500" marB="63500"/>
                </a:tc>
                <a:extLst>
                  <a:ext uri="{0D108BD9-81ED-4DB2-BD59-A6C34878D82A}">
                    <a16:rowId xmlns:a16="http://schemas.microsoft.com/office/drawing/2014/main" val="10003"/>
                  </a:ext>
                </a:extLst>
              </a:tr>
              <a:tr h="882863">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User can choose to create</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a user name or play as a guest</a:t>
                      </a:r>
                      <a:endParaRPr lang="en-US" sz="2400" b="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0" marR="63500" marT="63500" marB="63500"/>
                </a:tc>
                <a:extLst>
                  <a:ext uri="{0D108BD9-81ED-4DB2-BD59-A6C34878D82A}">
                    <a16:rowId xmlns:a16="http://schemas.microsoft.com/office/drawing/2014/main" val="10004"/>
                  </a:ext>
                </a:extLst>
              </a:tr>
              <a:tr h="882863">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System change/production</a:t>
                      </a:r>
                    </a:p>
                  </a:txBody>
                  <a:tcPr marL="63500" marR="63500" marT="63500" marB="63500"/>
                </a:tc>
                <a:tc>
                  <a:txBody>
                    <a:bodyPr/>
                    <a:lstStyle/>
                    <a:p>
                      <a:pPr marL="0" marR="0">
                        <a:lnSpc>
                          <a:spcPct val="115000"/>
                        </a:lnSpc>
                        <a:spcBef>
                          <a:spcPts val="0"/>
                        </a:spcBef>
                        <a:spcAft>
                          <a:spcPts val="0"/>
                        </a:spcAft>
                      </a:pPr>
                      <a:r>
                        <a:rPr lang="en-US" sz="2400" b="0" dirty="0">
                          <a:effectLst/>
                          <a:latin typeface="Times New Roman" panose="02020603050405020304" pitchFamily="18" charset="0"/>
                          <a:ea typeface="Arial Unicode MS" panose="020B0604020202020204" pitchFamily="34" charset="-128"/>
                          <a:cs typeface="Times New Roman" panose="02020603050405020304" pitchFamily="18" charset="0"/>
                        </a:rPr>
                        <a:t> </a:t>
                      </a:r>
                      <a:r>
                        <a:rPr lang="en-US" sz="2000" b="0" kern="1200" dirty="0">
                          <a:solidFill>
                            <a:schemeClr val="tx1"/>
                          </a:solidFill>
                          <a:effectLst/>
                          <a:latin typeface="Times New Roman" panose="02020603050405020304" pitchFamily="18" charset="0"/>
                          <a:ea typeface="+mn-ea"/>
                          <a:cs typeface="Times New Roman" panose="02020603050405020304" pitchFamily="18" charset="0"/>
                        </a:rPr>
                        <a:t>Guest</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will be deleted once game is closed</a:t>
                      </a:r>
                      <a:endParaRPr lang="en-US" sz="2400" b="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0" marR="63500" marT="63500" marB="63500"/>
                </a:tc>
                <a:extLst>
                  <a:ext uri="{0D108BD9-81ED-4DB2-BD59-A6C34878D82A}">
                    <a16:rowId xmlns:a16="http://schemas.microsoft.com/office/drawing/2014/main" val="10005"/>
                  </a:ext>
                </a:extLst>
              </a:tr>
            </a:tbl>
          </a:graphicData>
        </a:graphic>
      </p:graphicFrame>
      <p:sp>
        <p:nvSpPr>
          <p:cNvPr id="5" name="TextBox 4"/>
          <p:cNvSpPr txBox="1"/>
          <p:nvPr/>
        </p:nvSpPr>
        <p:spPr>
          <a:xfrm>
            <a:off x="5006581" y="414440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5669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88654" y="244699"/>
            <a:ext cx="7727323" cy="123110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Use Case: 1 </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Create player or guest for Tic Tac Toe game</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r>
              <a:rPr lang="en-US" dirty="0"/>
              <a:t>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203" y="1880113"/>
            <a:ext cx="4756665" cy="3919492"/>
          </a:xfrm>
          <a:prstGeom prst="rect">
            <a:avLst/>
          </a:prstGeom>
        </p:spPr>
      </p:pic>
    </p:spTree>
    <p:extLst>
      <p:ext uri="{BB962C8B-B14F-4D97-AF65-F5344CB8AC3E}">
        <p14:creationId xmlns:p14="http://schemas.microsoft.com/office/powerpoint/2010/main" val="834695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0113" y="1089970"/>
            <a:ext cx="6096000" cy="737125"/>
          </a:xfrm>
          <a:prstGeom prst="rect">
            <a:avLst/>
          </a:prstGeom>
        </p:spPr>
        <p:txBody>
          <a:bodyPr>
            <a:spAutoFit/>
          </a:bodyPr>
          <a:lstStyle/>
          <a:p>
            <a:pPr>
              <a:lnSpc>
                <a:spcPct val="107000"/>
              </a:lnSpc>
              <a:spcBef>
                <a:spcPts val="1200"/>
              </a:spcBef>
              <a:spcAft>
                <a:spcPts val="300"/>
              </a:spcAft>
            </a:pP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General Description</a:t>
            </a:r>
            <a:endParaRPr lang="en-US" b="1" dirty="0">
              <a:solidFill>
                <a:srgbClr val="1F4D78"/>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ea typeface="Times New Roman" panose="02020603050405020304" pitchFamily="18" charset="0"/>
              </a:rPr>
              <a:t>This enables for user to create a new player or sign in as a guest.</a:t>
            </a:r>
            <a:endParaRPr lang="en-US" dirty="0">
              <a:effectLst/>
              <a:latin typeface="Times New Roman" panose="02020603050405020304" pitchFamily="18" charset="0"/>
              <a:ea typeface="Times New Roman" panose="02020603050405020304" pitchFamily="18" charset="0"/>
            </a:endParaRPr>
          </a:p>
        </p:txBody>
      </p:sp>
      <p:sp>
        <p:nvSpPr>
          <p:cNvPr id="3" name="TextBox 2"/>
          <p:cNvSpPr txBox="1"/>
          <p:nvPr/>
        </p:nvSpPr>
        <p:spPr>
          <a:xfrm>
            <a:off x="3168203" y="309093"/>
            <a:ext cx="5512158"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Continue…</a:t>
            </a:r>
          </a:p>
        </p:txBody>
      </p:sp>
      <p:graphicFrame>
        <p:nvGraphicFramePr>
          <p:cNvPr id="5" name="Table 4"/>
          <p:cNvGraphicFramePr>
            <a:graphicFrameLocks noGrp="1"/>
          </p:cNvGraphicFramePr>
          <p:nvPr>
            <p:extLst>
              <p:ext uri="{D42A27DB-BD31-4B8C-83A1-F6EECF244321}">
                <p14:modId xmlns:p14="http://schemas.microsoft.com/office/powerpoint/2010/main" val="1235919821"/>
              </p:ext>
            </p:extLst>
          </p:nvPr>
        </p:nvGraphicFramePr>
        <p:xfrm>
          <a:off x="1760113" y="3012106"/>
          <a:ext cx="8128000" cy="189738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785622">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Allows a new player to sign in with player name.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1111758">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inputs name and signs in.</a:t>
                      </a: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be allow to see the record of wins and losses.</a:t>
                      </a: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7" name="TextBox 6"/>
          <p:cNvSpPr txBox="1"/>
          <p:nvPr/>
        </p:nvSpPr>
        <p:spPr>
          <a:xfrm>
            <a:off x="1760113" y="2588654"/>
            <a:ext cx="4421746"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Use Case 1: Creating a player</a:t>
            </a:r>
          </a:p>
          <a:p>
            <a:endParaRPr lang="en-US" dirty="0"/>
          </a:p>
        </p:txBody>
      </p:sp>
    </p:spTree>
    <p:extLst>
      <p:ext uri="{BB962C8B-B14F-4D97-AF65-F5344CB8AC3E}">
        <p14:creationId xmlns:p14="http://schemas.microsoft.com/office/powerpoint/2010/main" val="1655509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7898" y="402026"/>
            <a:ext cx="5164428"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Continue…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98" y="1716445"/>
            <a:ext cx="5563673" cy="4599150"/>
          </a:xfrm>
          <a:prstGeom prst="rect">
            <a:avLst/>
          </a:prstGeom>
        </p:spPr>
      </p:pic>
      <p:sp>
        <p:nvSpPr>
          <p:cNvPr id="4" name="TextBox 3"/>
          <p:cNvSpPr txBox="1"/>
          <p:nvPr/>
        </p:nvSpPr>
        <p:spPr>
          <a:xfrm>
            <a:off x="2987898" y="1197735"/>
            <a:ext cx="434018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Sequence Diagram</a:t>
            </a:r>
          </a:p>
        </p:txBody>
      </p:sp>
    </p:spTree>
    <p:extLst>
      <p:ext uri="{BB962C8B-B14F-4D97-AF65-F5344CB8AC3E}">
        <p14:creationId xmlns:p14="http://schemas.microsoft.com/office/powerpoint/2010/main" val="2849544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9426" y="790438"/>
            <a:ext cx="233910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p>
        </p:txBody>
      </p:sp>
      <p:graphicFrame>
        <p:nvGraphicFramePr>
          <p:cNvPr id="3" name="Table 2"/>
          <p:cNvGraphicFramePr>
            <a:graphicFrameLocks noGrp="1"/>
          </p:cNvGraphicFramePr>
          <p:nvPr>
            <p:extLst>
              <p:ext uri="{D42A27DB-BD31-4B8C-83A1-F6EECF244321}">
                <p14:modId xmlns:p14="http://schemas.microsoft.com/office/powerpoint/2010/main" val="3890923517"/>
              </p:ext>
            </p:extLst>
          </p:nvPr>
        </p:nvGraphicFramePr>
        <p:xfrm>
          <a:off x="2199426" y="2226494"/>
          <a:ext cx="8128000" cy="2223516"/>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785622">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username already exist.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1437894">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uses name that already exist</a:t>
                      </a: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get a message that informs player that the username is already taken.</a:t>
                      </a: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4" name="TextBox 3"/>
          <p:cNvSpPr txBox="1"/>
          <p:nvPr/>
        </p:nvSpPr>
        <p:spPr>
          <a:xfrm>
            <a:off x="2199426" y="1700011"/>
            <a:ext cx="830973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Use case 1: Player name already exist  (anomaly 1)</a:t>
            </a:r>
          </a:p>
          <a:p>
            <a:endParaRPr lang="en-US" dirty="0"/>
          </a:p>
        </p:txBody>
      </p:sp>
    </p:spTree>
    <p:extLst>
      <p:ext uri="{BB962C8B-B14F-4D97-AF65-F5344CB8AC3E}">
        <p14:creationId xmlns:p14="http://schemas.microsoft.com/office/powerpoint/2010/main" val="3662850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138" y="307951"/>
            <a:ext cx="233910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137" y="2112134"/>
            <a:ext cx="4839700" cy="3923053"/>
          </a:xfrm>
          <a:prstGeom prst="rect">
            <a:avLst/>
          </a:prstGeom>
        </p:spPr>
      </p:pic>
      <p:sp>
        <p:nvSpPr>
          <p:cNvPr id="4" name="TextBox 3"/>
          <p:cNvSpPr txBox="1"/>
          <p:nvPr/>
        </p:nvSpPr>
        <p:spPr>
          <a:xfrm>
            <a:off x="2514138" y="1352282"/>
            <a:ext cx="529045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Sequence Diagram</a:t>
            </a:r>
          </a:p>
        </p:txBody>
      </p:sp>
    </p:spTree>
    <p:extLst>
      <p:ext uri="{BB962C8B-B14F-4D97-AF65-F5344CB8AC3E}">
        <p14:creationId xmlns:p14="http://schemas.microsoft.com/office/powerpoint/2010/main" val="40948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55805" y="639629"/>
            <a:ext cx="233910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p>
        </p:txBody>
      </p:sp>
      <p:graphicFrame>
        <p:nvGraphicFramePr>
          <p:cNvPr id="4" name="Table 3"/>
          <p:cNvGraphicFramePr>
            <a:graphicFrameLocks noGrp="1"/>
          </p:cNvGraphicFramePr>
          <p:nvPr>
            <p:extLst>
              <p:ext uri="{D42A27DB-BD31-4B8C-83A1-F6EECF244321}">
                <p14:modId xmlns:p14="http://schemas.microsoft.com/office/powerpoint/2010/main" val="736363979"/>
              </p:ext>
            </p:extLst>
          </p:nvPr>
        </p:nvGraphicFramePr>
        <p:xfrm>
          <a:off x="2655805" y="2741649"/>
          <a:ext cx="8128000" cy="2223453"/>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916051">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plays as a guest.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1307402">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does not need a username and plays as a guest.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Guest player will not create a report of wins and losses.</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6" name="TextBox 5"/>
          <p:cNvSpPr txBox="1"/>
          <p:nvPr/>
        </p:nvSpPr>
        <p:spPr>
          <a:xfrm>
            <a:off x="2655805" y="1906073"/>
            <a:ext cx="6552589"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Use case1: Player plays as a guest. (Anomaly 2)</a:t>
            </a:r>
          </a:p>
          <a:p>
            <a:endParaRPr lang="en-US" dirty="0"/>
          </a:p>
        </p:txBody>
      </p:sp>
    </p:spTree>
    <p:extLst>
      <p:ext uri="{BB962C8B-B14F-4D97-AF65-F5344CB8AC3E}">
        <p14:creationId xmlns:p14="http://schemas.microsoft.com/office/powerpoint/2010/main" val="1829842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8568" y="219218"/>
            <a:ext cx="4185197" cy="646331"/>
          </a:xfrm>
          <a:prstGeom prst="rect">
            <a:avLst/>
          </a:prstGeom>
          <a:noFill/>
        </p:spPr>
        <p:txBody>
          <a:bodyPr wrap="square" rtlCol="0">
            <a:spAutoFit/>
          </a:bodyPr>
          <a:lstStyle/>
          <a:p>
            <a:pPr lvl="0" algn="ctr" defTabSz="914400" fontAlgn="base">
              <a:spcBef>
                <a:spcPct val="0"/>
              </a:spcBef>
              <a:spcAft>
                <a:spcPct val="0"/>
              </a:spcAft>
            </a:pPr>
            <a:r>
              <a:rPr lang="en-US" sz="3600" b="1" dirty="0">
                <a:latin typeface="Times New Roman" panose="02020603050405020304" pitchFamily="18" charset="0"/>
                <a:cs typeface="Times New Roman" panose="02020603050405020304" pitchFamily="18" charset="0"/>
              </a:rPr>
              <a:t>Use</a:t>
            </a:r>
            <a:r>
              <a:rPr lang="en-US" sz="3600"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Case 2</a:t>
            </a:r>
            <a:r>
              <a:rPr lang="en-US" sz="3600" b="1" dirty="0">
                <a:latin typeface="Times New Roman" panose="02020603050405020304" pitchFamily="18" charset="0"/>
                <a:ea typeface="Arial Unicode MS" panose="020B0604020202020204" pitchFamily="34" charset="-128"/>
                <a:cs typeface="Times New Roman" panose="02020603050405020304" pitchFamily="18" charset="0"/>
              </a:rPr>
              <a:t> </a:t>
            </a:r>
          </a:p>
        </p:txBody>
      </p:sp>
      <p:graphicFrame>
        <p:nvGraphicFramePr>
          <p:cNvPr id="3" name="Content Placeholder 3"/>
          <p:cNvGraphicFramePr>
            <a:graphicFrameLocks/>
          </p:cNvGraphicFramePr>
          <p:nvPr>
            <p:extLst>
              <p:ext uri="{D42A27DB-BD31-4B8C-83A1-F6EECF244321}">
                <p14:modId xmlns:p14="http://schemas.microsoft.com/office/powerpoint/2010/main" val="2283935102"/>
              </p:ext>
            </p:extLst>
          </p:nvPr>
        </p:nvGraphicFramePr>
        <p:xfrm>
          <a:off x="1997217" y="970690"/>
          <a:ext cx="9330266" cy="5313422"/>
        </p:xfrm>
        <a:graphic>
          <a:graphicData uri="http://schemas.openxmlformats.org/drawingml/2006/table">
            <a:tbl>
              <a:tblPr firstRow="1" firstCol="1" bandRow="1">
                <a:tableStyleId>{0E3FDE45-AF77-4B5C-9715-49D594BDF05E}</a:tableStyleId>
              </a:tblPr>
              <a:tblGrid>
                <a:gridCol w="4008167">
                  <a:extLst>
                    <a:ext uri="{9D8B030D-6E8A-4147-A177-3AD203B41FA5}">
                      <a16:colId xmlns:a16="http://schemas.microsoft.com/office/drawing/2014/main" val="20000"/>
                    </a:ext>
                  </a:extLst>
                </a:gridCol>
                <a:gridCol w="5322099">
                  <a:extLst>
                    <a:ext uri="{9D8B030D-6E8A-4147-A177-3AD203B41FA5}">
                      <a16:colId xmlns:a16="http://schemas.microsoft.com/office/drawing/2014/main" val="20001"/>
                    </a:ext>
                  </a:extLst>
                </a:gridCol>
              </a:tblGrid>
              <a:tr h="612574">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Goals of actor</a:t>
                      </a:r>
                    </a:p>
                  </a:txBody>
                  <a:tcPr marL="63500" marR="63500" marT="63500" marB="63500"/>
                </a:tc>
                <a:tc>
                  <a:txBody>
                    <a:bodyPr/>
                    <a:lstStyle/>
                    <a:p>
                      <a:pPr marL="0" marR="0">
                        <a:lnSpc>
                          <a:spcPct val="115000"/>
                        </a:lnSpc>
                        <a:spcBef>
                          <a:spcPts val="0"/>
                        </a:spcBef>
                        <a:spcAft>
                          <a:spcPts val="0"/>
                        </a:spcAft>
                      </a:pPr>
                      <a:r>
                        <a:rPr lang="en-US" sz="1800" b="0" kern="1200" dirty="0">
                          <a:solidFill>
                            <a:schemeClr val="tx1"/>
                          </a:solidFill>
                          <a:effectLst/>
                          <a:latin typeface="Times New Roman" panose="02020603050405020304" pitchFamily="18" charset="0"/>
                          <a:ea typeface="+mn-ea"/>
                          <a:cs typeface="Times New Roman" panose="02020603050405020304" pitchFamily="18" charset="0"/>
                        </a:rPr>
                        <a:t>User chooses to display game history</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0"/>
                  </a:ext>
                </a:extLst>
              </a:tr>
              <a:tr h="994510">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Display all</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user scores that have played the Tic-Tac-Toe</a:t>
                      </a:r>
                      <a:endParaRPr lang="en-US" sz="240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0" marR="63500" marT="63500" marB="63500"/>
                </a:tc>
                <a:extLst>
                  <a:ext uri="{0D108BD9-81ED-4DB2-BD59-A6C34878D82A}">
                    <a16:rowId xmlns:a16="http://schemas.microsoft.com/office/drawing/2014/main" val="10001"/>
                  </a:ext>
                </a:extLst>
              </a:tr>
              <a:tr h="980972">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Any game in progress is temporarily blocked and only the score can be seen</a:t>
                      </a:r>
                    </a:p>
                  </a:txBody>
                  <a:tcPr marL="63500" marR="63500" marT="63500" marB="63500"/>
                </a:tc>
                <a:extLst>
                  <a:ext uri="{0D108BD9-81ED-4DB2-BD59-A6C34878D82A}">
                    <a16:rowId xmlns:a16="http://schemas.microsoft.com/office/drawing/2014/main" val="10002"/>
                  </a:ext>
                </a:extLst>
              </a:tr>
              <a:tr h="1284752">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Current</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game play is covered and not able to move until score page is closed</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3"/>
                  </a:ext>
                </a:extLst>
              </a:tr>
              <a:tr h="828040">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User able to display score</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any time during the game</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4"/>
                  </a:ext>
                </a:extLst>
              </a:tr>
              <a:tr h="612574">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System change/production</a:t>
                      </a:r>
                    </a:p>
                  </a:txBody>
                  <a:tcPr marL="63500" marR="63500" marT="63500" marB="63500"/>
                </a:tc>
                <a:tc>
                  <a:txBody>
                    <a:bodyPr/>
                    <a:lstStyle/>
                    <a:p>
                      <a:pPr marL="0" marR="0">
                        <a:lnSpc>
                          <a:spcPct val="115000"/>
                        </a:lnSpc>
                        <a:spcBef>
                          <a:spcPts val="0"/>
                        </a:spcBef>
                        <a:spcAft>
                          <a:spcPts val="0"/>
                        </a:spcAft>
                      </a:pPr>
                      <a:r>
                        <a:rPr lang="en-US" sz="2400" dirty="0">
                          <a:effectLst/>
                          <a:latin typeface="Times New Roman" panose="02020603050405020304" pitchFamily="18" charset="0"/>
                          <a:ea typeface="Arial Unicode MS" panose="020B0604020202020204" pitchFamily="34" charset="-128"/>
                          <a:cs typeface="Times New Roman" panose="02020603050405020304" pitchFamily="18" charset="0"/>
                        </a:rPr>
                        <a:t> </a:t>
                      </a:r>
                      <a:r>
                        <a:rPr lang="en-US" sz="2000" b="0" kern="1200" dirty="0">
                          <a:solidFill>
                            <a:schemeClr val="tx1"/>
                          </a:solidFill>
                          <a:effectLst/>
                          <a:latin typeface="Times New Roman" panose="02020603050405020304" pitchFamily="18" charset="0"/>
                          <a:ea typeface="+mn-ea"/>
                          <a:cs typeface="Times New Roman" panose="02020603050405020304" pitchFamily="18" charset="0"/>
                        </a:rPr>
                        <a:t>Score</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can only be view not modified.</a:t>
                      </a:r>
                      <a:endParaRPr lang="en-US" sz="240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83079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9245" y="167044"/>
            <a:ext cx="2313454" cy="646331"/>
          </a:xfrm>
          <a:prstGeom prst="rect">
            <a:avLst/>
          </a:prstGeom>
        </p:spPr>
        <p:txBody>
          <a:bodyPr wrap="none">
            <a:spAutoFit/>
          </a:bodyPr>
          <a:lstStyle/>
          <a:p>
            <a:pPr lvl="0" algn="ctr" defTabSz="914400" fontAlgn="base">
              <a:spcBef>
                <a:spcPct val="0"/>
              </a:spcBef>
              <a:spcAft>
                <a:spcPct val="0"/>
              </a:spcAft>
            </a:pPr>
            <a:r>
              <a:rPr lang="en-US" sz="3600" b="1" dirty="0">
                <a:latin typeface="Times New Roman" panose="02020603050405020304" pitchFamily="18" charset="0"/>
                <a:cs typeface="Times New Roman" panose="02020603050405020304" pitchFamily="18" charset="0"/>
              </a:rPr>
              <a:t>Use Case 3</a:t>
            </a:r>
          </a:p>
        </p:txBody>
      </p:sp>
      <p:graphicFrame>
        <p:nvGraphicFramePr>
          <p:cNvPr id="3" name="Table 2"/>
          <p:cNvGraphicFramePr>
            <a:graphicFrameLocks noGrp="1"/>
          </p:cNvGraphicFramePr>
          <p:nvPr>
            <p:extLst>
              <p:ext uri="{D42A27DB-BD31-4B8C-83A1-F6EECF244321}">
                <p14:modId xmlns:p14="http://schemas.microsoft.com/office/powerpoint/2010/main" val="3174389759"/>
              </p:ext>
            </p:extLst>
          </p:nvPr>
        </p:nvGraphicFramePr>
        <p:xfrm>
          <a:off x="1502617" y="887419"/>
          <a:ext cx="10318222" cy="5731663"/>
        </p:xfrm>
        <a:graphic>
          <a:graphicData uri="http://schemas.openxmlformats.org/drawingml/2006/table">
            <a:tbl>
              <a:tblPr firstRow="1" firstCol="1" bandRow="1">
                <a:tableStyleId>{0E3FDE45-AF77-4B5C-9715-49D594BDF05E}</a:tableStyleId>
              </a:tblPr>
              <a:tblGrid>
                <a:gridCol w="4403913">
                  <a:extLst>
                    <a:ext uri="{9D8B030D-6E8A-4147-A177-3AD203B41FA5}">
                      <a16:colId xmlns:a16="http://schemas.microsoft.com/office/drawing/2014/main" val="20000"/>
                    </a:ext>
                  </a:extLst>
                </a:gridCol>
                <a:gridCol w="5914309">
                  <a:extLst>
                    <a:ext uri="{9D8B030D-6E8A-4147-A177-3AD203B41FA5}">
                      <a16:colId xmlns:a16="http://schemas.microsoft.com/office/drawing/2014/main" val="20001"/>
                    </a:ext>
                  </a:extLst>
                </a:gridCol>
              </a:tblGrid>
              <a:tr h="789363">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Goals of actor</a:t>
                      </a:r>
                    </a:p>
                  </a:txBody>
                  <a:tcPr marL="63500" marR="63500" marT="63500" marB="63500"/>
                </a:tc>
                <a:tc>
                  <a:txBody>
                    <a:bodyPr/>
                    <a:lstStyle/>
                    <a:p>
                      <a:pPr marL="0" marR="0">
                        <a:lnSpc>
                          <a:spcPct val="115000"/>
                        </a:lnSpc>
                        <a:spcBef>
                          <a:spcPts val="0"/>
                        </a:spcBef>
                        <a:spcAft>
                          <a:spcPts val="0"/>
                        </a:spcAft>
                      </a:pPr>
                      <a:r>
                        <a:rPr lang="en-US" sz="1800" b="0" kern="1200" dirty="0">
                          <a:solidFill>
                            <a:schemeClr val="tx1"/>
                          </a:solidFill>
                          <a:effectLst/>
                          <a:latin typeface="Times New Roman" panose="02020603050405020304" pitchFamily="18" charset="0"/>
                          <a:ea typeface="+mn-ea"/>
                          <a:cs typeface="Times New Roman" panose="02020603050405020304" pitchFamily="18" charset="0"/>
                        </a:rPr>
                        <a:t>Multi-Player selection</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0"/>
                  </a:ext>
                </a:extLst>
              </a:tr>
              <a:tr h="991459">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 User selects to play multi-player mode</a:t>
                      </a:r>
                    </a:p>
                  </a:txBody>
                  <a:tcPr marL="63500" marR="63500" marT="63500" marB="63500"/>
                </a:tc>
                <a:extLst>
                  <a:ext uri="{0D108BD9-81ED-4DB2-BD59-A6C34878D82A}">
                    <a16:rowId xmlns:a16="http://schemas.microsoft.com/office/drawing/2014/main" val="10001"/>
                  </a:ext>
                </a:extLst>
              </a:tr>
              <a:tr h="991459">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Only to be used in the software while playing against another</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Human</a:t>
                      </a:r>
                      <a:r>
                        <a:rPr lang="en-US" sz="2000" b="0" kern="1200" dirty="0">
                          <a:solidFill>
                            <a:schemeClr val="tx1"/>
                          </a:solidFill>
                          <a:effectLst/>
                          <a:latin typeface="Times New Roman" panose="02020603050405020304" pitchFamily="18" charset="0"/>
                          <a:ea typeface="+mn-ea"/>
                          <a:cs typeface="Times New Roman" panose="02020603050405020304" pitchFamily="18" charset="0"/>
                        </a:rPr>
                        <a:t>.</a:t>
                      </a:r>
                    </a:p>
                  </a:txBody>
                  <a:tcPr marL="63500" marR="63500" marT="63500" marB="63500"/>
                </a:tc>
                <a:extLst>
                  <a:ext uri="{0D108BD9-81ED-4DB2-BD59-A6C34878D82A}">
                    <a16:rowId xmlns:a16="http://schemas.microsoft.com/office/drawing/2014/main" val="10002"/>
                  </a:ext>
                </a:extLst>
              </a:tr>
              <a:tr h="991459">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Multi-Player</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Mode is only used against human vs human</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3"/>
                  </a:ext>
                </a:extLst>
              </a:tr>
              <a:tr h="1178560">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 User</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choose who want to go first or randomized who’s player one or two. Users have to enter there own stones</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4"/>
                  </a:ext>
                </a:extLst>
              </a:tr>
              <a:tr h="789363">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 User name may change according to</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player.</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34136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p:nvPr/>
        </p:nvSpPr>
        <p:spPr>
          <a:xfrm>
            <a:off x="3189675" y="751092"/>
            <a:ext cx="6554400" cy="697500"/>
          </a:xfrm>
          <a:prstGeom prst="rect">
            <a:avLst/>
          </a:prstGeom>
          <a:noFill/>
          <a:ln>
            <a:noFill/>
          </a:ln>
        </p:spPr>
        <p:txBody>
          <a:bodyPr lIns="90000" tIns="45000" rIns="90000" bIns="45000" anchor="t" anchorCtr="0">
            <a:noAutofit/>
          </a:bodyPr>
          <a:lstStyle/>
          <a:p>
            <a:pPr algn="ctr">
              <a:buSzPct val="25000"/>
            </a:pPr>
            <a:r>
              <a:rPr lang="en-US" sz="3600" b="1" dirty="0">
                <a:latin typeface="Times New Roman" panose="02020603050405020304" pitchFamily="18" charset="0"/>
                <a:cs typeface="Times New Roman" panose="02020603050405020304" pitchFamily="18" charset="0"/>
              </a:rPr>
              <a:t>Role of each member</a:t>
            </a:r>
          </a:p>
        </p:txBody>
      </p:sp>
      <p:graphicFrame>
        <p:nvGraphicFramePr>
          <p:cNvPr id="124" name="Shape 124"/>
          <p:cNvGraphicFramePr/>
          <p:nvPr>
            <p:extLst>
              <p:ext uri="{D42A27DB-BD31-4B8C-83A1-F6EECF244321}">
                <p14:modId xmlns:p14="http://schemas.microsoft.com/office/powerpoint/2010/main" val="447983559"/>
              </p:ext>
            </p:extLst>
          </p:nvPr>
        </p:nvGraphicFramePr>
        <p:xfrm>
          <a:off x="2818800" y="1848185"/>
          <a:ext cx="7296150" cy="3783575"/>
        </p:xfrm>
        <a:graphic>
          <a:graphicData uri="http://schemas.openxmlformats.org/drawingml/2006/table">
            <a:tbl>
              <a:tblPr>
                <a:noFill/>
              </a:tblPr>
              <a:tblGrid>
                <a:gridCol w="3619940">
                  <a:extLst>
                    <a:ext uri="{9D8B030D-6E8A-4147-A177-3AD203B41FA5}">
                      <a16:colId xmlns:a16="http://schemas.microsoft.com/office/drawing/2014/main" val="20000"/>
                    </a:ext>
                  </a:extLst>
                </a:gridCol>
                <a:gridCol w="3676210">
                  <a:extLst>
                    <a:ext uri="{9D8B030D-6E8A-4147-A177-3AD203B41FA5}">
                      <a16:colId xmlns:a16="http://schemas.microsoft.com/office/drawing/2014/main" val="20001"/>
                    </a:ext>
                  </a:extLst>
                </a:gridCol>
              </a:tblGrid>
              <a:tr h="786275">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Elvis Jimenez</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Team lead, developer and architect of the GUI interface.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807100">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Akshay Patel</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Sub team lead and architect of the single player mode (</a:t>
                      </a:r>
                      <a:r>
                        <a:rPr lang="en-US" sz="1800" dirty="0" err="1">
                          <a:solidFill>
                            <a:schemeClr val="tx1"/>
                          </a:solidFill>
                          <a:latin typeface="Times New Roman" panose="02020603050405020304" pitchFamily="18" charset="0"/>
                          <a:cs typeface="Times New Roman" panose="02020603050405020304" pitchFamily="18" charset="0"/>
                        </a:rPr>
                        <a:t>PvP</a:t>
                      </a:r>
                      <a:r>
                        <a:rPr lang="en-US" sz="1800" dirty="0">
                          <a:solidFill>
                            <a:schemeClr val="tx1"/>
                          </a:solidFill>
                          <a:latin typeface="Times New Roman" panose="02020603050405020304" pitchFamily="18" charset="0"/>
                          <a:cs typeface="Times New Roman" panose="02020603050405020304" pitchFamily="18" charset="0"/>
                        </a:rPr>
                        <a: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1"/>
                  </a:ext>
                </a:extLst>
              </a:tr>
              <a:tr h="762000">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Luis </a:t>
                      </a:r>
                      <a:r>
                        <a:rPr lang="en-US" sz="1800" dirty="0" err="1">
                          <a:solidFill>
                            <a:schemeClr val="tx1"/>
                          </a:solidFill>
                          <a:latin typeface="Times New Roman" panose="02020603050405020304" pitchFamily="18" charset="0"/>
                          <a:cs typeface="Times New Roman" panose="02020603050405020304" pitchFamily="18" charset="0"/>
                        </a:rPr>
                        <a:t>Oropeza</a:t>
                      </a:r>
                      <a:endParaRPr lang="en-US" sz="1800"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Tester and secretary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2"/>
                  </a:ext>
                </a:extLst>
              </a:tr>
              <a:tr h="762000">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Stephanie Reyes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Secretary and Tester.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3"/>
                  </a:ext>
                </a:extLst>
              </a:tr>
              <a:tr h="666200">
                <a:tc>
                  <a:txBody>
                    <a:bodyPr/>
                    <a:lstStyle/>
                    <a:p>
                      <a:pPr lvl="0" rtl="0">
                        <a:lnSpc>
                          <a:spcPct val="87000"/>
                        </a:lnSpc>
                        <a:spcBef>
                          <a:spcPts val="0"/>
                        </a:spcBef>
                        <a:buClr>
                          <a:schemeClr val="dk1"/>
                        </a:buClr>
                        <a:buSzPct val="61111"/>
                        <a:buFont typeface="Arial"/>
                        <a:buNone/>
                      </a:pPr>
                      <a:r>
                        <a:rPr lang="en-US" sz="1800" dirty="0">
                          <a:solidFill>
                            <a:schemeClr val="tx1"/>
                          </a:solidFill>
                          <a:latin typeface="Times New Roman" panose="02020603050405020304" pitchFamily="18" charset="0"/>
                          <a:cs typeface="Times New Roman" panose="02020603050405020304" pitchFamily="18" charset="0"/>
                        </a:rPr>
                        <a:t>Nick </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Clr>
                          <a:schemeClr val="dk1"/>
                        </a:buClr>
                        <a:buSzPct val="61111"/>
                        <a:buFont typeface="Arial"/>
                        <a:buNone/>
                      </a:pPr>
                      <a:r>
                        <a:rPr lang="en-US" sz="1800" dirty="0">
                          <a:solidFill>
                            <a:schemeClr val="tx1"/>
                          </a:solidFill>
                          <a:latin typeface="Times New Roman" panose="02020603050405020304" pitchFamily="18" charset="0"/>
                          <a:cs typeface="Times New Roman" panose="02020603050405020304" pitchFamily="18" charset="0"/>
                        </a:rPr>
                        <a:t>Architect of the AI.</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7174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76801" y="202946"/>
            <a:ext cx="2425148" cy="954107"/>
          </a:xfrm>
          <a:prstGeom prst="rect">
            <a:avLst/>
          </a:prstGeom>
        </p:spPr>
        <p:txBody>
          <a:bodyPr wrap="square">
            <a:spAutoFit/>
          </a:bodyPr>
          <a:lstStyle/>
          <a:p>
            <a:pPr lvl="0" defTabSz="914400" fontAlgn="base">
              <a:spcBef>
                <a:spcPct val="0"/>
              </a:spcBef>
              <a:spcAft>
                <a:spcPct val="0"/>
              </a:spcAft>
            </a:pPr>
            <a:r>
              <a:rPr lang="en-US" sz="3600" b="1" dirty="0">
                <a:latin typeface="Times New Roman" panose="02020603050405020304" pitchFamily="18" charset="0"/>
                <a:cs typeface="Times New Roman" panose="02020603050405020304" pitchFamily="18" charset="0"/>
              </a:rPr>
              <a:t>Use Case 4</a:t>
            </a:r>
          </a:p>
          <a:p>
            <a:pPr lvl="0" defTabSz="914400" eaLnBrk="0" fontAlgn="base" hangingPunct="0">
              <a:spcBef>
                <a:spcPct val="0"/>
              </a:spcBef>
              <a:spcAft>
                <a:spcPct val="0"/>
              </a:spcAft>
            </a:pPr>
            <a:endParaRPr lang="en-US" sz="2000" dirty="0">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688129563"/>
              </p:ext>
            </p:extLst>
          </p:nvPr>
        </p:nvGraphicFramePr>
        <p:xfrm>
          <a:off x="1286932" y="982132"/>
          <a:ext cx="10684934" cy="5376178"/>
        </p:xfrm>
        <a:graphic>
          <a:graphicData uri="http://schemas.openxmlformats.org/drawingml/2006/table">
            <a:tbl>
              <a:tblPr firstRow="1" firstCol="1" bandRow="1">
                <a:tableStyleId>{0E3FDE45-AF77-4B5C-9715-49D594BDF05E}</a:tableStyleId>
              </a:tblPr>
              <a:tblGrid>
                <a:gridCol w="5342467">
                  <a:extLst>
                    <a:ext uri="{9D8B030D-6E8A-4147-A177-3AD203B41FA5}">
                      <a16:colId xmlns:a16="http://schemas.microsoft.com/office/drawing/2014/main" val="20000"/>
                    </a:ext>
                  </a:extLst>
                </a:gridCol>
                <a:gridCol w="5342467">
                  <a:extLst>
                    <a:ext uri="{9D8B030D-6E8A-4147-A177-3AD203B41FA5}">
                      <a16:colId xmlns:a16="http://schemas.microsoft.com/office/drawing/2014/main" val="20001"/>
                    </a:ext>
                  </a:extLst>
                </a:gridCol>
              </a:tblGrid>
              <a:tr h="648960">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Goals of actor</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Single</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player selection</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0"/>
                  </a:ext>
                </a:extLst>
              </a:tr>
              <a:tr h="1178560">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Game Play is to play against AI</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when bored. User will have to create an account or plays as a guest. User has to chose difficulty in level as well</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1"/>
                  </a:ext>
                </a:extLst>
              </a:tr>
              <a:tr h="841107">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Only to be used in the software while playing against AI.</a:t>
                      </a:r>
                    </a:p>
                  </a:txBody>
                  <a:tcPr marL="63500" marR="63500" marT="63500" marB="63500"/>
                </a:tc>
                <a:extLst>
                  <a:ext uri="{0D108BD9-81ED-4DB2-BD59-A6C34878D82A}">
                    <a16:rowId xmlns:a16="http://schemas.microsoft.com/office/drawing/2014/main" val="10002"/>
                  </a:ext>
                </a:extLst>
              </a:tr>
              <a:tr h="687884">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Only one player can play</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at a time against the AI.</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3"/>
                  </a:ext>
                </a:extLst>
              </a:tr>
              <a:tr h="1178560">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 User will be able to chose difficulty level</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and to choose to play as a guest, create a user name, or logging as an existing user.</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4"/>
                  </a:ext>
                </a:extLst>
              </a:tr>
              <a:tr h="841107">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 Depending on level</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the game becomes challenging.</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68319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55096" y="332437"/>
            <a:ext cx="4277876"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Use Case 5</a:t>
            </a:r>
          </a:p>
        </p:txBody>
      </p:sp>
      <p:graphicFrame>
        <p:nvGraphicFramePr>
          <p:cNvPr id="3" name="Table 2"/>
          <p:cNvGraphicFramePr>
            <a:graphicFrameLocks noGrp="1"/>
          </p:cNvGraphicFramePr>
          <p:nvPr>
            <p:extLst>
              <p:ext uri="{D42A27DB-BD31-4B8C-83A1-F6EECF244321}">
                <p14:modId xmlns:p14="http://schemas.microsoft.com/office/powerpoint/2010/main" val="975925899"/>
              </p:ext>
            </p:extLst>
          </p:nvPr>
        </p:nvGraphicFramePr>
        <p:xfrm>
          <a:off x="1473199" y="1236134"/>
          <a:ext cx="10549468" cy="5113868"/>
        </p:xfrm>
        <a:graphic>
          <a:graphicData uri="http://schemas.openxmlformats.org/drawingml/2006/table">
            <a:tbl>
              <a:tblPr firstRow="1" firstCol="1" bandRow="1">
                <a:tableStyleId>{0E3FDE45-AF77-4B5C-9715-49D594BDF05E}</a:tableStyleId>
              </a:tblPr>
              <a:tblGrid>
                <a:gridCol w="4136769">
                  <a:extLst>
                    <a:ext uri="{9D8B030D-6E8A-4147-A177-3AD203B41FA5}">
                      <a16:colId xmlns:a16="http://schemas.microsoft.com/office/drawing/2014/main" val="20000"/>
                    </a:ext>
                  </a:extLst>
                </a:gridCol>
                <a:gridCol w="6412699">
                  <a:extLst>
                    <a:ext uri="{9D8B030D-6E8A-4147-A177-3AD203B41FA5}">
                      <a16:colId xmlns:a16="http://schemas.microsoft.com/office/drawing/2014/main" val="20001"/>
                    </a:ext>
                  </a:extLst>
                </a:gridCol>
              </a:tblGrid>
              <a:tr h="698235">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Goals of actor</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Selecting difficulty level</a:t>
                      </a:r>
                    </a:p>
                  </a:txBody>
                  <a:tcPr marL="63500" marR="63500" marT="63500" marB="63500"/>
                </a:tc>
                <a:extLst>
                  <a:ext uri="{0D108BD9-81ED-4DB2-BD59-A6C34878D82A}">
                    <a16:rowId xmlns:a16="http://schemas.microsoft.com/office/drawing/2014/main" val="10000"/>
                  </a:ext>
                </a:extLst>
              </a:tr>
              <a:tr h="1097816">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To assign a certain level of difficulty before a new game starts.</a:t>
                      </a:r>
                    </a:p>
                  </a:txBody>
                  <a:tcPr marL="63500" marR="63500" marT="63500" marB="63500"/>
                </a:tc>
                <a:extLst>
                  <a:ext uri="{0D108BD9-81ED-4DB2-BD59-A6C34878D82A}">
                    <a16:rowId xmlns:a16="http://schemas.microsoft.com/office/drawing/2014/main" val="10001"/>
                  </a:ext>
                </a:extLst>
              </a:tr>
              <a:tr h="1133580">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Player has to choose a skill level of either easy, medium or hard in order to start playing the game.</a:t>
                      </a:r>
                    </a:p>
                  </a:txBody>
                  <a:tcPr marL="63500" marR="63500" marT="63500" marB="63500"/>
                </a:tc>
                <a:extLst>
                  <a:ext uri="{0D108BD9-81ED-4DB2-BD59-A6C34878D82A}">
                    <a16:rowId xmlns:a16="http://schemas.microsoft.com/office/drawing/2014/main" val="10002"/>
                  </a:ext>
                </a:extLst>
              </a:tr>
              <a:tr h="787767">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Can only be used against the AI</a:t>
                      </a:r>
                    </a:p>
                  </a:txBody>
                  <a:tcPr marL="63500" marR="63500" marT="63500" marB="63500"/>
                </a:tc>
                <a:extLst>
                  <a:ext uri="{0D108BD9-81ED-4DB2-BD59-A6C34878D82A}">
                    <a16:rowId xmlns:a16="http://schemas.microsoft.com/office/drawing/2014/main" val="10003"/>
                  </a:ext>
                </a:extLst>
              </a:tr>
              <a:tr h="698235">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AI</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acts differently according to level selected</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4"/>
                  </a:ext>
                </a:extLst>
              </a:tr>
              <a:tr h="698235">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 AI algorithm change</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according to level selected.</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39873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04522" y="149813"/>
            <a:ext cx="4044280" cy="646331"/>
          </a:xfrm>
          <a:prstGeom prst="rect">
            <a:avLst/>
          </a:prstGeom>
        </p:spPr>
        <p:txBody>
          <a:bodyPr wrap="square">
            <a:spAutoFit/>
          </a:bodyPr>
          <a:lstStyle/>
          <a:p>
            <a:pPr lvl="0" indent="457200" defTabSz="914400" fontAlgn="base">
              <a:spcBef>
                <a:spcPct val="0"/>
              </a:spcBef>
              <a:spcAft>
                <a:spcPct val="0"/>
              </a:spcAft>
            </a:pPr>
            <a:r>
              <a:rPr lang="en-US" sz="3600" b="1" dirty="0">
                <a:latin typeface="Times New Roman" panose="02020603050405020304" pitchFamily="18" charset="0"/>
                <a:cs typeface="Times New Roman" panose="02020603050405020304" pitchFamily="18" charset="0"/>
              </a:rPr>
              <a:t>Use Case 6</a:t>
            </a:r>
          </a:p>
        </p:txBody>
      </p:sp>
      <p:graphicFrame>
        <p:nvGraphicFramePr>
          <p:cNvPr id="3" name="Table 2"/>
          <p:cNvGraphicFramePr>
            <a:graphicFrameLocks noGrp="1"/>
          </p:cNvGraphicFramePr>
          <p:nvPr>
            <p:extLst>
              <p:ext uri="{D42A27DB-BD31-4B8C-83A1-F6EECF244321}">
                <p14:modId xmlns:p14="http://schemas.microsoft.com/office/powerpoint/2010/main" val="4027260213"/>
              </p:ext>
            </p:extLst>
          </p:nvPr>
        </p:nvGraphicFramePr>
        <p:xfrm>
          <a:off x="1296086" y="939688"/>
          <a:ext cx="10617200" cy="5879301"/>
        </p:xfrm>
        <a:graphic>
          <a:graphicData uri="http://schemas.openxmlformats.org/drawingml/2006/table">
            <a:tbl>
              <a:tblPr firstRow="1" firstCol="1" bandRow="1">
                <a:tableStyleId>{0E3FDE45-AF77-4B5C-9715-49D594BDF05E}</a:tableStyleId>
              </a:tblPr>
              <a:tblGrid>
                <a:gridCol w="5308600">
                  <a:extLst>
                    <a:ext uri="{9D8B030D-6E8A-4147-A177-3AD203B41FA5}">
                      <a16:colId xmlns:a16="http://schemas.microsoft.com/office/drawing/2014/main" val="20000"/>
                    </a:ext>
                  </a:extLst>
                </a:gridCol>
                <a:gridCol w="5308600">
                  <a:extLst>
                    <a:ext uri="{9D8B030D-6E8A-4147-A177-3AD203B41FA5}">
                      <a16:colId xmlns:a16="http://schemas.microsoft.com/office/drawing/2014/main" val="20001"/>
                    </a:ext>
                  </a:extLst>
                </a:gridCol>
              </a:tblGrid>
              <a:tr h="617263">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Goals of actor</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End</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of Game Play</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0"/>
                  </a:ext>
                </a:extLst>
              </a:tr>
              <a:tr h="828040">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Exits the game being played, or Play a new game</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 being multiplayer or single mode</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1"/>
                  </a:ext>
                </a:extLst>
              </a:tr>
              <a:tr h="1248838">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The game play has</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to have finished either with a winner or a draw giving the user/s an option to start a new game or end the game</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2"/>
                  </a:ext>
                </a:extLst>
              </a:tr>
              <a:tr h="1529080">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Confirmation of quitting game at any</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time is needed. Keeping in mind if current game has not reach an end the user who had the last turn will be consider the loser</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3"/>
                  </a:ext>
                </a:extLst>
              </a:tr>
              <a:tr h="828040">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 User/s</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can quit or start a new game at any time but have to confirm action</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4"/>
                  </a:ext>
                </a:extLst>
              </a:tr>
              <a:tr h="828040">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 If chosen</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to quit everything will close. If action is taken in the middle there will be consequences. </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85275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2359592" y="2068202"/>
            <a:ext cx="4154573" cy="2747430"/>
          </a:xfrm>
          <a:prstGeom prst="rect">
            <a:avLst/>
          </a:prstGeom>
          <a:noFill/>
          <a:ln>
            <a:noFill/>
          </a:ln>
        </p:spPr>
      </p:pic>
      <p:sp>
        <p:nvSpPr>
          <p:cNvPr id="4" name="Rectangle 3"/>
          <p:cNvSpPr/>
          <p:nvPr/>
        </p:nvSpPr>
        <p:spPr>
          <a:xfrm>
            <a:off x="2359592" y="307951"/>
            <a:ext cx="233910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p>
        </p:txBody>
      </p:sp>
      <p:sp>
        <p:nvSpPr>
          <p:cNvPr id="5" name="TextBox 4"/>
          <p:cNvSpPr txBox="1"/>
          <p:nvPr/>
        </p:nvSpPr>
        <p:spPr>
          <a:xfrm>
            <a:off x="2359591" y="5086408"/>
            <a:ext cx="415457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Use Case Diagram for Game Over</a:t>
            </a:r>
          </a:p>
        </p:txBody>
      </p:sp>
    </p:spTree>
    <p:extLst>
      <p:ext uri="{BB962C8B-B14F-4D97-AF65-F5344CB8AC3E}">
        <p14:creationId xmlns:p14="http://schemas.microsoft.com/office/powerpoint/2010/main" val="3107820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7893" y="1390919"/>
            <a:ext cx="7740203"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General Description</a:t>
            </a:r>
          </a:p>
          <a:p>
            <a:r>
              <a:rPr lang="en-US" dirty="0">
                <a:latin typeface="Times New Roman" panose="02020603050405020304" pitchFamily="18" charset="0"/>
                <a:cs typeface="Times New Roman" panose="02020603050405020304" pitchFamily="18" charset="0"/>
              </a:rPr>
              <a:t>This enables for user to start a new game or exit the game.</a:t>
            </a:r>
          </a:p>
          <a:p>
            <a:endParaRPr lang="en-US" dirty="0"/>
          </a:p>
        </p:txBody>
      </p:sp>
      <p:sp>
        <p:nvSpPr>
          <p:cNvPr id="3" name="Rectangle 2"/>
          <p:cNvSpPr/>
          <p:nvPr/>
        </p:nvSpPr>
        <p:spPr>
          <a:xfrm>
            <a:off x="2137893" y="282193"/>
            <a:ext cx="233910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p>
        </p:txBody>
      </p:sp>
      <p:graphicFrame>
        <p:nvGraphicFramePr>
          <p:cNvPr id="4" name="Table 3"/>
          <p:cNvGraphicFramePr>
            <a:graphicFrameLocks noGrp="1"/>
          </p:cNvGraphicFramePr>
          <p:nvPr>
            <p:extLst>
              <p:ext uri="{D42A27DB-BD31-4B8C-83A1-F6EECF244321}">
                <p14:modId xmlns:p14="http://schemas.microsoft.com/office/powerpoint/2010/main" val="1757301703"/>
              </p:ext>
            </p:extLst>
          </p:nvPr>
        </p:nvGraphicFramePr>
        <p:xfrm>
          <a:off x="2137893" y="2776644"/>
          <a:ext cx="8128000" cy="2223453"/>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Allows a player to start a new game.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clicks new game.</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start a new game.</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5" name="TextBox 4"/>
          <p:cNvSpPr txBox="1"/>
          <p:nvPr/>
        </p:nvSpPr>
        <p:spPr>
          <a:xfrm>
            <a:off x="2137893" y="2314249"/>
            <a:ext cx="783035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Use Case: Starting new game</a:t>
            </a:r>
          </a:p>
          <a:p>
            <a:endParaRPr lang="en-US" dirty="0"/>
          </a:p>
        </p:txBody>
      </p:sp>
    </p:spTree>
    <p:extLst>
      <p:ext uri="{BB962C8B-B14F-4D97-AF65-F5344CB8AC3E}">
        <p14:creationId xmlns:p14="http://schemas.microsoft.com/office/powerpoint/2010/main" val="2330882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6560" y="483057"/>
            <a:ext cx="233910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6560" y="1970266"/>
            <a:ext cx="5187429" cy="3976760"/>
          </a:xfrm>
          <a:prstGeom prst="rect">
            <a:avLst/>
          </a:prstGeom>
        </p:spPr>
      </p:pic>
      <p:sp>
        <p:nvSpPr>
          <p:cNvPr id="4" name="TextBox 3"/>
          <p:cNvSpPr txBox="1"/>
          <p:nvPr/>
        </p:nvSpPr>
        <p:spPr>
          <a:xfrm>
            <a:off x="2256560" y="1365161"/>
            <a:ext cx="518742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Sequence Diagram</a:t>
            </a:r>
          </a:p>
        </p:txBody>
      </p:sp>
    </p:spTree>
    <p:extLst>
      <p:ext uri="{BB962C8B-B14F-4D97-AF65-F5344CB8AC3E}">
        <p14:creationId xmlns:p14="http://schemas.microsoft.com/office/powerpoint/2010/main" val="1823048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6257" y="524092"/>
            <a:ext cx="233910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p>
        </p:txBody>
      </p:sp>
      <p:graphicFrame>
        <p:nvGraphicFramePr>
          <p:cNvPr id="3" name="Table 2"/>
          <p:cNvGraphicFramePr>
            <a:graphicFrameLocks noGrp="1"/>
          </p:cNvGraphicFramePr>
          <p:nvPr>
            <p:extLst>
              <p:ext uri="{D42A27DB-BD31-4B8C-83A1-F6EECF244321}">
                <p14:modId xmlns:p14="http://schemas.microsoft.com/office/powerpoint/2010/main" val="969708445"/>
              </p:ext>
            </p:extLst>
          </p:nvPr>
        </p:nvGraphicFramePr>
        <p:xfrm>
          <a:off x="2076257" y="2278010"/>
          <a:ext cx="8128000" cy="2614803"/>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916051">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chooses new game.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1698752">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chooses to start a new game.</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get a message that informs player that new game has begun.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4" name="TextBox 3"/>
          <p:cNvSpPr txBox="1"/>
          <p:nvPr/>
        </p:nvSpPr>
        <p:spPr>
          <a:xfrm>
            <a:off x="2076257" y="1468192"/>
            <a:ext cx="8098053"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Use case: Player chooses new game (anomaly 1)</a:t>
            </a:r>
          </a:p>
          <a:p>
            <a:endParaRPr lang="en-US" dirty="0"/>
          </a:p>
        </p:txBody>
      </p:sp>
    </p:spTree>
    <p:extLst>
      <p:ext uri="{BB962C8B-B14F-4D97-AF65-F5344CB8AC3E}">
        <p14:creationId xmlns:p14="http://schemas.microsoft.com/office/powerpoint/2010/main" val="3125286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11862" y="448945"/>
            <a:ext cx="233910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862" y="2003804"/>
            <a:ext cx="4801062" cy="4031192"/>
          </a:xfrm>
          <a:prstGeom prst="rect">
            <a:avLst/>
          </a:prstGeom>
        </p:spPr>
      </p:pic>
      <p:sp>
        <p:nvSpPr>
          <p:cNvPr id="5" name="TextBox 4"/>
          <p:cNvSpPr txBox="1"/>
          <p:nvPr/>
        </p:nvSpPr>
        <p:spPr>
          <a:xfrm>
            <a:off x="2011862" y="1275008"/>
            <a:ext cx="530333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Sequence Diagram</a:t>
            </a:r>
          </a:p>
        </p:txBody>
      </p:sp>
    </p:spTree>
    <p:extLst>
      <p:ext uri="{BB962C8B-B14F-4D97-AF65-F5344CB8AC3E}">
        <p14:creationId xmlns:p14="http://schemas.microsoft.com/office/powerpoint/2010/main" val="3357599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1710" y="629363"/>
            <a:ext cx="233910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p>
        </p:txBody>
      </p:sp>
      <p:graphicFrame>
        <p:nvGraphicFramePr>
          <p:cNvPr id="3" name="Table 2"/>
          <p:cNvGraphicFramePr>
            <a:graphicFrameLocks noGrp="1"/>
          </p:cNvGraphicFramePr>
          <p:nvPr>
            <p:extLst>
              <p:ext uri="{D42A27DB-BD31-4B8C-83A1-F6EECF244321}">
                <p14:modId xmlns:p14="http://schemas.microsoft.com/office/powerpoint/2010/main" val="3321053318"/>
              </p:ext>
            </p:extLst>
          </p:nvPr>
        </p:nvGraphicFramePr>
        <p:xfrm>
          <a:off x="1921710" y="2664376"/>
          <a:ext cx="8128000" cy="2614803"/>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916051">
                <a:tc>
                  <a:txBody>
                    <a:bodyPr/>
                    <a:lstStyle/>
                    <a:p>
                      <a:pPr marL="0" marR="0">
                        <a:lnSpc>
                          <a:spcPct val="107000"/>
                        </a:lnSpc>
                        <a:spcBef>
                          <a:spcPts val="0"/>
                        </a:spcBef>
                        <a:spcAft>
                          <a:spcPts val="0"/>
                        </a:spcAft>
                      </a:pPr>
                      <a:r>
                        <a:rPr lang="en-US" sz="2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exits game.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1698752">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does not want to start a new game and exits game.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not start a new game and the game will close down.</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4" name="TextBox 3"/>
          <p:cNvSpPr txBox="1"/>
          <p:nvPr/>
        </p:nvSpPr>
        <p:spPr>
          <a:xfrm>
            <a:off x="1921710" y="2060620"/>
            <a:ext cx="81280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Use case: Player chooses to exit game. (Anomaly 2</a:t>
            </a:r>
            <a:r>
              <a:rPr lang="en-US" dirty="0"/>
              <a:t>)</a:t>
            </a:r>
          </a:p>
          <a:p>
            <a:endParaRPr lang="en-US" dirty="0"/>
          </a:p>
        </p:txBody>
      </p:sp>
    </p:spTree>
    <p:extLst>
      <p:ext uri="{BB962C8B-B14F-4D97-AF65-F5344CB8AC3E}">
        <p14:creationId xmlns:p14="http://schemas.microsoft.com/office/powerpoint/2010/main" val="42507353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1685" y="567873"/>
            <a:ext cx="8799443" cy="5863144"/>
          </a:xfrm>
          <a:prstGeom prst="rect">
            <a:avLst/>
          </a:prstGeom>
        </p:spPr>
        <p:txBody>
          <a:bodyPr wrap="square">
            <a:spAutoFit/>
          </a:bodyPr>
          <a:lstStyle/>
          <a:p>
            <a:pPr algn="ctr" fontAlgn="base">
              <a:spcBef>
                <a:spcPts val="1200"/>
              </a:spcBef>
              <a:spcAft>
                <a:spcPts val="300"/>
              </a:spcAft>
            </a:pPr>
            <a:r>
              <a:rPr lang="en-US" sz="3600" b="1" dirty="0">
                <a:solidFill>
                  <a:srgbClr val="000000"/>
                </a:solidFill>
                <a:latin typeface="Times New Roman" panose="02020603050405020304" pitchFamily="18" charset="0"/>
                <a:cs typeface="Times New Roman" panose="02020603050405020304" pitchFamily="18" charset="0"/>
              </a:rPr>
              <a:t>Non-Functional Requirements</a:t>
            </a:r>
          </a:p>
          <a:p>
            <a:pPr marL="742950" lvl="1" indent="-285750" fontAlgn="base">
              <a:spcBef>
                <a:spcPts val="1200"/>
              </a:spcBef>
              <a:spcAft>
                <a:spcPts val="300"/>
              </a:spcAft>
              <a:buFont typeface="+mj-lt"/>
              <a:buAutoNum type="arabicPeriod"/>
            </a:pPr>
            <a:r>
              <a:rPr lang="en-US" sz="2400" b="1" i="1" dirty="0">
                <a:solidFill>
                  <a:srgbClr val="000000"/>
                </a:solidFill>
                <a:latin typeface="Times New Roman" panose="02020603050405020304" pitchFamily="18" charset="0"/>
                <a:cs typeface="Times New Roman" panose="02020603050405020304" pitchFamily="18" charset="0"/>
              </a:rPr>
              <a:t>Cost Constraints: </a:t>
            </a:r>
          </a:p>
          <a:p>
            <a:pPr lvl="2" fontAlgn="base">
              <a:spcBef>
                <a:spcPts val="1200"/>
              </a:spcBef>
              <a:spcAft>
                <a:spcPts val="300"/>
              </a:spcAft>
            </a:pPr>
            <a:r>
              <a:rPr lang="en-US" sz="2400" dirty="0">
                <a:solidFill>
                  <a:srgbClr val="000000"/>
                </a:solidFill>
                <a:latin typeface="Times New Roman" panose="02020603050405020304" pitchFamily="18" charset="0"/>
                <a:cs typeface="Times New Roman" panose="02020603050405020304" pitchFamily="18" charset="0"/>
              </a:rPr>
              <a:t>The project has a budget of $0.00. No further maintenance costs will be required in the future. </a:t>
            </a:r>
          </a:p>
          <a:p>
            <a:pPr marL="742950" lvl="1" indent="-285750" fontAlgn="base">
              <a:spcBef>
                <a:spcPts val="1200"/>
              </a:spcBef>
              <a:spcAft>
                <a:spcPts val="300"/>
              </a:spcAft>
              <a:buFont typeface="+mj-lt"/>
              <a:buAutoNum type="arabicPeriod"/>
            </a:pPr>
            <a:r>
              <a:rPr lang="en-US" sz="2400" b="1" i="1" dirty="0">
                <a:solidFill>
                  <a:srgbClr val="000000"/>
                </a:solidFill>
                <a:latin typeface="Times New Roman" panose="02020603050405020304" pitchFamily="18" charset="0"/>
                <a:cs typeface="Times New Roman" panose="02020603050405020304" pitchFamily="18" charset="0"/>
              </a:rPr>
              <a:t>Reliability:</a:t>
            </a:r>
          </a:p>
          <a:p>
            <a:pPr lvl="2" fontAlgn="base">
              <a:spcBef>
                <a:spcPts val="1200"/>
              </a:spcBef>
              <a:spcAft>
                <a:spcPts val="300"/>
              </a:spcAft>
            </a:pPr>
            <a:r>
              <a:rPr lang="en-US" sz="2400" dirty="0">
                <a:solidFill>
                  <a:srgbClr val="000000"/>
                </a:solidFill>
                <a:latin typeface="Times New Roman" panose="02020603050405020304" pitchFamily="18" charset="0"/>
                <a:cs typeface="Times New Roman" panose="02020603050405020304" pitchFamily="18" charset="0"/>
              </a:rPr>
              <a:t>The software has a shelf life of 2 years after its final release. Updates will provided until its requirement</a:t>
            </a:r>
          </a:p>
          <a:p>
            <a:pPr marL="742950" lvl="1" indent="-285750" fontAlgn="base">
              <a:spcBef>
                <a:spcPts val="1200"/>
              </a:spcBef>
              <a:spcAft>
                <a:spcPts val="300"/>
              </a:spcAft>
              <a:buFont typeface="+mj-lt"/>
              <a:buAutoNum type="arabicPeriod"/>
            </a:pPr>
            <a:r>
              <a:rPr lang="en-US" sz="2400" b="1" i="1" dirty="0">
                <a:solidFill>
                  <a:srgbClr val="000000"/>
                </a:solidFill>
                <a:latin typeface="Times New Roman" panose="02020603050405020304" pitchFamily="18" charset="0"/>
                <a:cs typeface="Times New Roman" panose="02020603050405020304" pitchFamily="18" charset="0"/>
              </a:rPr>
              <a:t>Time Constraints: </a:t>
            </a:r>
          </a:p>
          <a:p>
            <a:pPr lvl="2" fontAlgn="base">
              <a:spcBef>
                <a:spcPts val="1200"/>
              </a:spcBef>
              <a:spcAft>
                <a:spcPts val="300"/>
              </a:spcAft>
            </a:pPr>
            <a:r>
              <a:rPr lang="en-US" sz="2400" dirty="0">
                <a:solidFill>
                  <a:srgbClr val="000000"/>
                </a:solidFill>
                <a:latin typeface="Times New Roman" panose="02020603050405020304" pitchFamily="18" charset="0"/>
                <a:cs typeface="Times New Roman" panose="02020603050405020304" pitchFamily="18" charset="0"/>
              </a:rPr>
              <a:t>The time constraints are finding time to accommodate everyone’s availability to meet. Also, we need to organize adequate allotted time to completing the project. The software will be available by December 2016. </a:t>
            </a:r>
          </a:p>
        </p:txBody>
      </p:sp>
    </p:spTree>
    <p:extLst>
      <p:ext uri="{BB962C8B-B14F-4D97-AF65-F5344CB8AC3E}">
        <p14:creationId xmlns:p14="http://schemas.microsoft.com/office/powerpoint/2010/main" val="1246004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09392" y="224741"/>
            <a:ext cx="5459896"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Product Requirements</a:t>
            </a:r>
          </a:p>
        </p:txBody>
      </p:sp>
      <p:graphicFrame>
        <p:nvGraphicFramePr>
          <p:cNvPr id="4" name="Table 3"/>
          <p:cNvGraphicFramePr>
            <a:graphicFrameLocks noGrp="1"/>
          </p:cNvGraphicFramePr>
          <p:nvPr>
            <p:extLst>
              <p:ext uri="{D42A27DB-BD31-4B8C-83A1-F6EECF244321}">
                <p14:modId xmlns:p14="http://schemas.microsoft.com/office/powerpoint/2010/main" val="2369338225"/>
              </p:ext>
            </p:extLst>
          </p:nvPr>
        </p:nvGraphicFramePr>
        <p:xfrm>
          <a:off x="1529429" y="1120886"/>
          <a:ext cx="9819872" cy="5485491"/>
        </p:xfrm>
        <a:graphic>
          <a:graphicData uri="http://schemas.openxmlformats.org/drawingml/2006/table">
            <a:tbl>
              <a:tblPr firstRow="1" firstCol="1" bandRow="1">
                <a:tableStyleId>{3B4B98B0-60AC-42C2-AFA5-B58CD77FA1E5}</a:tableStyleId>
              </a:tblPr>
              <a:tblGrid>
                <a:gridCol w="2942727">
                  <a:extLst>
                    <a:ext uri="{9D8B030D-6E8A-4147-A177-3AD203B41FA5}">
                      <a16:colId xmlns:a16="http://schemas.microsoft.com/office/drawing/2014/main" val="20000"/>
                    </a:ext>
                  </a:extLst>
                </a:gridCol>
                <a:gridCol w="6877145">
                  <a:extLst>
                    <a:ext uri="{9D8B030D-6E8A-4147-A177-3AD203B41FA5}">
                      <a16:colId xmlns:a16="http://schemas.microsoft.com/office/drawing/2014/main" val="20001"/>
                    </a:ext>
                  </a:extLst>
                </a:gridCol>
              </a:tblGrid>
              <a:tr h="912350">
                <a:tc>
                  <a:txBody>
                    <a:bodyPr/>
                    <a:lstStyle/>
                    <a:p>
                      <a:pPr marL="0" marR="0">
                        <a:lnSpc>
                          <a:spcPct val="115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Goals of actor</a:t>
                      </a:r>
                      <a:endParaRPr lang="en-US" sz="200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35176" marR="35176" marT="35176" marB="35176"/>
                </a:tc>
                <a:tc>
                  <a:txBody>
                    <a:bodyPr/>
                    <a:lstStyle/>
                    <a:p>
                      <a:pPr marL="0" marR="0">
                        <a:lnSpc>
                          <a:spcPct val="115000"/>
                        </a:lnSpc>
                        <a:spcBef>
                          <a:spcPts val="0"/>
                        </a:spcBef>
                        <a:spcAft>
                          <a:spcPts val="0"/>
                        </a:spcAft>
                      </a:pPr>
                      <a:r>
                        <a:rPr lang="en-US" sz="1400" b="0" dirty="0">
                          <a:effectLst/>
                          <a:latin typeface="Times New Roman" panose="02020603050405020304" pitchFamily="18" charset="0"/>
                          <a:cs typeface="Times New Roman" panose="02020603050405020304" pitchFamily="18" charset="0"/>
                        </a:rPr>
                        <a:t> </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Play Tic Tac Toe</a:t>
                      </a:r>
                    </a:p>
                  </a:txBody>
                  <a:tcPr marL="35176" marR="35176" marT="35176" marB="35176"/>
                </a:tc>
                <a:extLst>
                  <a:ext uri="{0D108BD9-81ED-4DB2-BD59-A6C34878D82A}">
                    <a16:rowId xmlns:a16="http://schemas.microsoft.com/office/drawing/2014/main" val="10000"/>
                  </a:ext>
                </a:extLst>
              </a:tr>
              <a:tr h="1822952">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Tasks</a:t>
                      </a:r>
                    </a:p>
                  </a:txBody>
                  <a:tcPr marL="35176" marR="35176" marT="35176" marB="35176"/>
                </a:tc>
                <a:tc>
                  <a:txBody>
                    <a:bodyPr/>
                    <a:lstStyle/>
                    <a:p>
                      <a:pPr marL="0" marR="0">
                        <a:lnSpc>
                          <a:spcPct val="115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Game launches. </a:t>
                      </a:r>
                    </a:p>
                    <a:p>
                      <a:pPr marL="0" marR="0">
                        <a:lnSpc>
                          <a:spcPct val="115000"/>
                        </a:lnSpc>
                        <a:spcBef>
                          <a:spcPts val="0"/>
                        </a:spcBef>
                        <a:spcAft>
                          <a:spcPts val="0"/>
                        </a:spcAft>
                      </a:pPr>
                      <a:r>
                        <a:rPr lang="en-US" sz="2000" baseline="0" dirty="0">
                          <a:effectLst/>
                          <a:latin typeface="Times New Roman" panose="02020603050405020304" pitchFamily="18" charset="0"/>
                          <a:cs typeface="Times New Roman" panose="02020603050405020304" pitchFamily="18" charset="0"/>
                        </a:rPr>
                        <a:t>User can sign in, register, or play as guest.</a:t>
                      </a:r>
                    </a:p>
                    <a:p>
                      <a:pPr marL="0" marR="0">
                        <a:lnSpc>
                          <a:spcPct val="115000"/>
                        </a:lnSpc>
                        <a:spcBef>
                          <a:spcPts val="0"/>
                        </a:spcBef>
                        <a:spcAft>
                          <a:spcPts val="0"/>
                        </a:spcAft>
                      </a:pPr>
                      <a:r>
                        <a:rPr lang="en-US" sz="2000" baseline="0" dirty="0">
                          <a:effectLst/>
                          <a:latin typeface="Times New Roman" panose="02020603050405020304" pitchFamily="18" charset="0"/>
                          <a:cs typeface="Times New Roman" panose="02020603050405020304" pitchFamily="18" charset="0"/>
                        </a:rPr>
                        <a:t>User can select single player or multiplayer. </a:t>
                      </a:r>
                    </a:p>
                    <a:p>
                      <a:pPr marL="0" marR="0">
                        <a:lnSpc>
                          <a:spcPct val="115000"/>
                        </a:lnSpc>
                        <a:spcBef>
                          <a:spcPts val="0"/>
                        </a:spcBef>
                        <a:spcAft>
                          <a:spcPts val="0"/>
                        </a:spcAft>
                      </a:pPr>
                      <a:r>
                        <a:rPr lang="en-US" sz="2000" baseline="0" dirty="0">
                          <a:effectLst/>
                          <a:latin typeface="Times New Roman" panose="02020603050405020304" pitchFamily="18" charset="0"/>
                          <a:cs typeface="Times New Roman" panose="02020603050405020304" pitchFamily="18" charset="0"/>
                        </a:rPr>
                        <a:t>User selects difficulty level. </a:t>
                      </a:r>
                    </a:p>
                    <a:p>
                      <a:pPr marL="0" marR="0">
                        <a:lnSpc>
                          <a:spcPct val="115000"/>
                        </a:lnSpc>
                        <a:spcBef>
                          <a:spcPts val="0"/>
                        </a:spcBef>
                        <a:spcAft>
                          <a:spcPts val="0"/>
                        </a:spcAft>
                      </a:pPr>
                      <a:r>
                        <a:rPr lang="en-US" sz="2000" baseline="0" dirty="0">
                          <a:effectLst/>
                          <a:latin typeface="Times New Roman" panose="02020603050405020304" pitchFamily="18" charset="0"/>
                          <a:cs typeface="Times New Roman" panose="02020603050405020304" pitchFamily="18" charset="0"/>
                        </a:rPr>
                        <a:t>User can view game history.</a:t>
                      </a:r>
                    </a:p>
                    <a:p>
                      <a:pPr marL="0" marR="0">
                        <a:lnSpc>
                          <a:spcPct val="115000"/>
                        </a:lnSpc>
                        <a:spcBef>
                          <a:spcPts val="0"/>
                        </a:spcBef>
                        <a:spcAft>
                          <a:spcPts val="0"/>
                        </a:spcAft>
                      </a:pPr>
                      <a:r>
                        <a:rPr lang="en-US" sz="2000" baseline="0" dirty="0">
                          <a:effectLst/>
                          <a:latin typeface="Times New Roman" panose="02020603050405020304" pitchFamily="18" charset="0"/>
                          <a:cs typeface="Times New Roman" panose="02020603050405020304" pitchFamily="18" charset="0"/>
                        </a:rPr>
                        <a:t>User can exit game. </a:t>
                      </a:r>
                    </a:p>
                  </a:txBody>
                  <a:tcPr marL="35176" marR="35176" marT="35176" marB="35176"/>
                </a:tc>
                <a:extLst>
                  <a:ext uri="{0D108BD9-81ED-4DB2-BD59-A6C34878D82A}">
                    <a16:rowId xmlns:a16="http://schemas.microsoft.com/office/drawing/2014/main" val="10001"/>
                  </a:ext>
                </a:extLst>
              </a:tr>
              <a:tr h="506365">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Preconditions</a:t>
                      </a:r>
                    </a:p>
                  </a:txBody>
                  <a:tcPr marL="35176" marR="35176" marT="35176" marB="35176"/>
                </a:tc>
                <a:tc>
                  <a:txBody>
                    <a:bodyPr/>
                    <a:lstStyle/>
                    <a:p>
                      <a:pPr marL="0" marR="0">
                        <a:lnSpc>
                          <a:spcPct val="115000"/>
                        </a:lnSpc>
                        <a:spcBef>
                          <a:spcPts val="0"/>
                        </a:spcBef>
                        <a:spcAft>
                          <a:spcPts val="0"/>
                        </a:spcAft>
                      </a:pPr>
                      <a:r>
                        <a:rPr lang="en-US" sz="2000" b="0" dirty="0">
                          <a:effectLst/>
                          <a:latin typeface="Times New Roman" panose="02020603050405020304" pitchFamily="18" charset="0"/>
                          <a:cs typeface="Times New Roman" panose="02020603050405020304" pitchFamily="18" charset="0"/>
                        </a:rPr>
                        <a:t> </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Empty 5x5 grid</a:t>
                      </a:r>
                    </a:p>
                  </a:txBody>
                  <a:tcPr marL="35176" marR="35176" marT="35176" marB="35176"/>
                </a:tc>
                <a:extLst>
                  <a:ext uri="{0D108BD9-81ED-4DB2-BD59-A6C34878D82A}">
                    <a16:rowId xmlns:a16="http://schemas.microsoft.com/office/drawing/2014/main" val="10002"/>
                  </a:ext>
                </a:extLst>
              </a:tr>
              <a:tr h="1121912">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Exceptions</a:t>
                      </a:r>
                    </a:p>
                  </a:txBody>
                  <a:tcPr marL="35176" marR="35176" marT="35176" marB="35176"/>
                </a:tc>
                <a:tc>
                  <a:txBody>
                    <a:bodyPr/>
                    <a:lstStyle/>
                    <a:p>
                      <a:pPr marL="0" marR="0">
                        <a:lnSpc>
                          <a:spcPct val="115000"/>
                        </a:lnSpc>
                        <a:spcBef>
                          <a:spcPts val="0"/>
                        </a:spcBef>
                        <a:spcAft>
                          <a:spcPts val="0"/>
                        </a:spcAft>
                      </a:pPr>
                      <a:r>
                        <a:rPr lang="en-US" sz="2000" b="0" dirty="0">
                          <a:effectLst/>
                          <a:latin typeface="Times New Roman" panose="02020603050405020304" pitchFamily="18" charset="0"/>
                          <a:cs typeface="Times New Roman" panose="02020603050405020304" pitchFamily="18" charset="0"/>
                        </a:rPr>
                        <a:t> </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If a game is in progress and user want to start a new game a pop up message will show up to confirm a start of a new game. Which will be consider a lost for current player.</a:t>
                      </a:r>
                    </a:p>
                  </a:txBody>
                  <a:tcPr marL="35176" marR="35176" marT="35176" marB="35176"/>
                </a:tc>
                <a:extLst>
                  <a:ext uri="{0D108BD9-81ED-4DB2-BD59-A6C34878D82A}">
                    <a16:rowId xmlns:a16="http://schemas.microsoft.com/office/drawing/2014/main" val="10003"/>
                  </a:ext>
                </a:extLst>
              </a:tr>
              <a:tr h="771392">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System alternatives</a:t>
                      </a:r>
                    </a:p>
                  </a:txBody>
                  <a:tcPr marL="35176" marR="35176" marT="35176" marB="35176"/>
                </a:tc>
                <a:tc>
                  <a:txBody>
                    <a:bodyPr/>
                    <a:lstStyle/>
                    <a:p>
                      <a:pPr marL="0" marR="0">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At any point user is able to change from single mode to multiplayer mode and chose from any of the difficulty levels.</a:t>
                      </a:r>
                    </a:p>
                  </a:txBody>
                  <a:tcPr marL="35176" marR="35176" marT="35176" marB="35176"/>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77265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16557" y="501134"/>
            <a:ext cx="2617320" cy="646331"/>
          </a:xfrm>
          <a:prstGeom prst="rect">
            <a:avLst/>
          </a:prstGeom>
        </p:spPr>
        <p:txBody>
          <a:bodyPr wrap="none">
            <a:spAutoFit/>
          </a:bodyPr>
          <a:lstStyle/>
          <a:p>
            <a:r>
              <a:rPr lang="en-US" sz="3600" b="1" dirty="0">
                <a:latin typeface="Times New Roman" panose="02020603050405020304" pitchFamily="18" charset="0"/>
                <a:ea typeface="Arial Unicode MS" panose="020B0604020202020204" pitchFamily="34" charset="-128"/>
                <a:cs typeface="Times New Roman" panose="02020603050405020304" pitchFamily="18" charset="0"/>
              </a:rPr>
              <a:t>Testing Plan</a:t>
            </a:r>
            <a:endParaRPr lang="en-US" sz="3600" dirty="0">
              <a:latin typeface="Times New Roman" panose="02020603050405020304" pitchFamily="18" charset="0"/>
              <a:cs typeface="Times New Roman" panose="02020603050405020304" pitchFamily="18" charset="0"/>
            </a:endParaRPr>
          </a:p>
        </p:txBody>
      </p:sp>
      <p:sp>
        <p:nvSpPr>
          <p:cNvPr id="3" name="Rectangle 2"/>
          <p:cNvSpPr/>
          <p:nvPr/>
        </p:nvSpPr>
        <p:spPr>
          <a:xfrm>
            <a:off x="3140766" y="1147465"/>
            <a:ext cx="7620000" cy="5262979"/>
          </a:xfrm>
          <a:prstGeom prst="rect">
            <a:avLst/>
          </a:prstGeom>
        </p:spPr>
        <p:txBody>
          <a:bodyPr wrap="square">
            <a:spAutoFit/>
          </a:bodyPr>
          <a:lstStyle/>
          <a:p>
            <a:r>
              <a:rPr lang="en-US" sz="2400" dirty="0">
                <a:latin typeface="Times New Roman" panose="02020603050405020304" pitchFamily="18" charset="0"/>
                <a:ea typeface="Arial Unicode MS" panose="020B0604020202020204" pitchFamily="34" charset="-128"/>
                <a:cs typeface="Times New Roman" panose="02020603050405020304" pitchFamily="18" charset="0"/>
              </a:rPr>
              <a:t>Objectives of execution-based testing: </a:t>
            </a:r>
          </a:p>
          <a:p>
            <a:pPr marL="342900" indent="-34290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Test prototype for reliability and performance</a:t>
            </a:r>
          </a:p>
          <a:p>
            <a:pPr marL="342900" indent="-34290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Testing the integration of embedded systems in the prototype</a:t>
            </a:r>
          </a:p>
          <a:p>
            <a:endParaRPr lang="en-US" sz="2400" dirty="0">
              <a:latin typeface="Times New Roman" panose="02020603050405020304" pitchFamily="18" charset="0"/>
              <a:ea typeface="Arial Unicode MS" panose="020B0604020202020204" pitchFamily="34" charset="-128"/>
              <a:cs typeface="Times New Roman" panose="02020603050405020304" pitchFamily="18" charset="0"/>
            </a:endParaRPr>
          </a:p>
          <a:p>
            <a:r>
              <a:rPr lang="en-US" sz="2400" dirty="0">
                <a:latin typeface="Times New Roman" panose="02020603050405020304" pitchFamily="18" charset="0"/>
                <a:ea typeface="Arial Unicode MS" panose="020B0604020202020204" pitchFamily="34" charset="-128"/>
                <a:cs typeface="Times New Roman" panose="02020603050405020304" pitchFamily="18" charset="0"/>
              </a:rPr>
              <a:t>The embedded features among the following systems will be tested: </a:t>
            </a:r>
          </a:p>
          <a:p>
            <a:pPr marL="285750" indent="-28575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Sign In </a:t>
            </a:r>
          </a:p>
          <a:p>
            <a:pPr marL="285750" indent="-28575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Register Player</a:t>
            </a:r>
          </a:p>
          <a:p>
            <a:pPr marL="285750" indent="-28575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Difficulty level selection </a:t>
            </a:r>
          </a:p>
          <a:p>
            <a:pPr marL="285750" lvl="0" indent="-28575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Single Player New Game</a:t>
            </a:r>
          </a:p>
          <a:p>
            <a:pPr marL="285750" lvl="0" indent="-28575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Multiplayer New Game</a:t>
            </a:r>
          </a:p>
          <a:p>
            <a:pPr marL="285750" lvl="0" indent="-28575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Player Scores</a:t>
            </a:r>
          </a:p>
          <a:p>
            <a:pPr marL="285750" lvl="0" indent="-28575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Exit Game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7508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4087" y="516835"/>
            <a:ext cx="8521148"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Testing Cases</a:t>
            </a:r>
          </a:p>
        </p:txBody>
      </p:sp>
      <p:sp>
        <p:nvSpPr>
          <p:cNvPr id="3" name="Rectangle 2"/>
          <p:cNvSpPr/>
          <p:nvPr/>
        </p:nvSpPr>
        <p:spPr>
          <a:xfrm>
            <a:off x="2464904" y="1255931"/>
            <a:ext cx="7951304" cy="452431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Testing Case 1: </a:t>
            </a:r>
            <a:r>
              <a:rPr lang="en-US" sz="2400" dirty="0">
                <a:latin typeface="Times New Roman" panose="02020603050405020304" pitchFamily="18" charset="0"/>
                <a:cs typeface="Times New Roman" panose="02020603050405020304" pitchFamily="18" charset="0"/>
              </a:rPr>
              <a:t>Game launches and main menu is displayed</a:t>
            </a:r>
          </a:p>
          <a:p>
            <a:r>
              <a:rPr lang="en-US" sz="2400" b="1" dirty="0">
                <a:latin typeface="Times New Roman" panose="02020603050405020304" pitchFamily="18" charset="0"/>
                <a:cs typeface="Times New Roman" panose="02020603050405020304" pitchFamily="18" charset="0"/>
              </a:rPr>
              <a:t>Testing Case 2: </a:t>
            </a:r>
            <a:r>
              <a:rPr lang="en-US" sz="2400" dirty="0">
                <a:latin typeface="Times New Roman" panose="02020603050405020304" pitchFamily="18" charset="0"/>
                <a:cs typeface="Times New Roman" panose="02020603050405020304" pitchFamily="18" charset="0"/>
              </a:rPr>
              <a:t>AI responds to player move in single player mode or guest playing mode</a:t>
            </a:r>
          </a:p>
          <a:p>
            <a:r>
              <a:rPr lang="en-US" sz="2400" b="1" dirty="0">
                <a:latin typeface="Times New Roman" panose="02020603050405020304" pitchFamily="18" charset="0"/>
                <a:cs typeface="Times New Roman" panose="02020603050405020304" pitchFamily="18" charset="0"/>
              </a:rPr>
              <a:t>Testing Case 3: </a:t>
            </a:r>
            <a:r>
              <a:rPr lang="en-US" sz="2400" dirty="0">
                <a:latin typeface="Times New Roman" panose="02020603050405020304" pitchFamily="18" charset="0"/>
                <a:cs typeface="Times New Roman" panose="02020603050405020304" pitchFamily="18" charset="0"/>
              </a:rPr>
              <a:t>Moves reflect on grid and shows turn of next player in every game mode</a:t>
            </a:r>
          </a:p>
          <a:p>
            <a:r>
              <a:rPr lang="en-US" sz="2400" b="1" dirty="0">
                <a:latin typeface="Times New Roman" panose="02020603050405020304" pitchFamily="18" charset="0"/>
                <a:cs typeface="Times New Roman" panose="02020603050405020304" pitchFamily="18" charset="0"/>
              </a:rPr>
              <a:t>Testing Case 4: </a:t>
            </a:r>
            <a:r>
              <a:rPr lang="en-US" sz="2400" dirty="0">
                <a:latin typeface="Times New Roman" panose="02020603050405020304" pitchFamily="18" charset="0"/>
                <a:cs typeface="Times New Roman" panose="02020603050405020304" pitchFamily="18" charset="0"/>
              </a:rPr>
              <a:t>AI displays winner when 4 connected is reached</a:t>
            </a:r>
          </a:p>
          <a:p>
            <a:r>
              <a:rPr lang="en-US" sz="2400" b="1" dirty="0">
                <a:latin typeface="Times New Roman" panose="02020603050405020304" pitchFamily="18" charset="0"/>
                <a:cs typeface="Times New Roman" panose="02020603050405020304" pitchFamily="18" charset="0"/>
              </a:rPr>
              <a:t>Testing Case 5: </a:t>
            </a:r>
            <a:r>
              <a:rPr lang="en-US" sz="2400" dirty="0">
                <a:latin typeface="Times New Roman" panose="02020603050405020304" pitchFamily="18" charset="0"/>
                <a:cs typeface="Times New Roman" panose="02020603050405020304" pitchFamily="18" charset="0"/>
              </a:rPr>
              <a:t>Every level increases in difficulty</a:t>
            </a:r>
          </a:p>
          <a:p>
            <a:r>
              <a:rPr lang="en-US" sz="2400" b="1" dirty="0">
                <a:latin typeface="Times New Roman" panose="02020603050405020304" pitchFamily="18" charset="0"/>
                <a:cs typeface="Times New Roman" panose="02020603050405020304" pitchFamily="18" charset="0"/>
              </a:rPr>
              <a:t>Testing Case 6: </a:t>
            </a:r>
            <a:r>
              <a:rPr lang="en-US" sz="2400" dirty="0">
                <a:latin typeface="Times New Roman" panose="02020603050405020304" pitchFamily="18" charset="0"/>
                <a:cs typeface="Times New Roman" panose="02020603050405020304" pitchFamily="18" charset="0"/>
              </a:rPr>
              <a:t>Scoreboard database functions to store name and scores </a:t>
            </a:r>
          </a:p>
          <a:p>
            <a:r>
              <a:rPr lang="en-US" sz="2400" b="1" dirty="0">
                <a:latin typeface="Times New Roman" panose="02020603050405020304" pitchFamily="18" charset="0"/>
                <a:cs typeface="Times New Roman" panose="02020603050405020304" pitchFamily="18" charset="0"/>
              </a:rPr>
              <a:t>Testing Case 7: </a:t>
            </a:r>
            <a:r>
              <a:rPr lang="en-US" sz="2400" dirty="0">
                <a:latin typeface="Times New Roman" panose="02020603050405020304" pitchFamily="18" charset="0"/>
                <a:cs typeface="Times New Roman" panose="02020603050405020304" pitchFamily="18" charset="0"/>
              </a:rPr>
              <a:t>Player is able to quit game during a running game match</a:t>
            </a:r>
          </a:p>
        </p:txBody>
      </p:sp>
    </p:spTree>
    <p:extLst>
      <p:ext uri="{BB962C8B-B14F-4D97-AF65-F5344CB8AC3E}">
        <p14:creationId xmlns:p14="http://schemas.microsoft.com/office/powerpoint/2010/main" val="4018459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3429" y="398427"/>
            <a:ext cx="8229600" cy="959717"/>
          </a:xfrm>
        </p:spPr>
        <p:txBody>
          <a:bodyPr>
            <a:normAutofit/>
          </a:bodyPr>
          <a:lstStyle/>
          <a:p>
            <a:pPr lvl="0"/>
            <a:r>
              <a:rPr lang="en-US" sz="3600" b="1" dirty="0">
                <a:latin typeface="Times New Roman" panose="02020603050405020304" pitchFamily="18" charset="0"/>
                <a:ea typeface="Arial Unicode MS" panose="020B0604020202020204" pitchFamily="34" charset="-128"/>
                <a:cs typeface="Times New Roman" panose="02020603050405020304" pitchFamily="18" charset="0"/>
              </a:rPr>
              <a:t>Testing Risk Management Plan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3429" y="749956"/>
            <a:ext cx="8684869" cy="5440065"/>
          </a:xfrm>
        </p:spPr>
        <p:txBody>
          <a:bodyPr>
            <a:normAutofit/>
          </a:bodyPr>
          <a:lstStyle/>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Rectangle 3"/>
          <p:cNvSpPr/>
          <p:nvPr/>
        </p:nvSpPr>
        <p:spPr>
          <a:xfrm>
            <a:off x="3098852" y="1455797"/>
            <a:ext cx="7145079" cy="4524315"/>
          </a:xfrm>
          <a:prstGeom prst="rect">
            <a:avLst/>
          </a:prstGeom>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The team lead and secretary will be testing the implementation of the algorithm.</a:t>
            </a:r>
          </a:p>
          <a:p>
            <a:pPr marL="285750" indent="-28575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SQA will be testing source code functionality.</a:t>
            </a:r>
          </a:p>
          <a:p>
            <a:r>
              <a:rPr lang="en-US" sz="2400" dirty="0">
                <a:latin typeface="Times New Roman" panose="02020603050405020304" pitchFamily="18" charset="0"/>
                <a:ea typeface="Arial Unicode MS" panose="020B0604020202020204" pitchFamily="34" charset="-128"/>
                <a:cs typeface="Times New Roman" panose="02020603050405020304" pitchFamily="18" charset="0"/>
              </a:rPr>
              <a:t>Length: 3 weeks </a:t>
            </a:r>
          </a:p>
          <a:p>
            <a:endParaRPr lang="en-US" sz="2400" dirty="0">
              <a:latin typeface="Times New Roman" panose="02020603050405020304" pitchFamily="18" charset="0"/>
              <a:ea typeface="Arial Unicode MS" panose="020B0604020202020204" pitchFamily="34" charset="-128"/>
              <a:cs typeface="Times New Roman" panose="02020603050405020304" pitchFamily="18" charset="0"/>
            </a:endParaRPr>
          </a:p>
          <a:p>
            <a:endParaRPr lang="en-US" sz="2400" dirty="0">
              <a:latin typeface="Times New Roman" panose="02020603050405020304" pitchFamily="18" charset="0"/>
              <a:ea typeface="Arial Unicode MS" panose="020B0604020202020204" pitchFamily="34" charset="-128"/>
              <a:cs typeface="Times New Roman" panose="02020603050405020304" pitchFamily="18" charset="0"/>
            </a:endParaRPr>
          </a:p>
          <a:p>
            <a:r>
              <a:rPr lang="en-US" sz="2400" dirty="0">
                <a:latin typeface="Times New Roman" panose="02020603050405020304" pitchFamily="18" charset="0"/>
                <a:ea typeface="Arial Unicode MS" panose="020B0604020202020204" pitchFamily="34" charset="-128"/>
                <a:cs typeface="Times New Roman" panose="02020603050405020304" pitchFamily="18" charset="0"/>
              </a:rPr>
              <a:t>Team Composition Testing Requirements: </a:t>
            </a:r>
          </a:p>
          <a:p>
            <a:pPr marL="285750" indent="-28575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Personal Computer</a:t>
            </a:r>
          </a:p>
          <a:p>
            <a:pPr marL="285750" indent="-28575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Visual Studio 2015</a:t>
            </a:r>
          </a:p>
          <a:p>
            <a:pPr marL="285750" indent="-285750">
              <a:buFont typeface="Arial" panose="020B0604020202020204" pitchFamily="34" charset="0"/>
              <a:buChar char="•"/>
            </a:pPr>
            <a:r>
              <a:rPr lang="en-US" sz="2400" dirty="0" err="1">
                <a:latin typeface="Times New Roman" panose="02020603050405020304" pitchFamily="18" charset="0"/>
                <a:ea typeface="Arial Unicode MS" panose="020B0604020202020204" pitchFamily="34" charset="-128"/>
                <a:cs typeface="Times New Roman" panose="02020603050405020304" pitchFamily="18" charset="0"/>
              </a:rPr>
              <a:t>Github</a:t>
            </a:r>
            <a:endParaRPr lang="en-US" sz="2400" dirty="0">
              <a:latin typeface="Times New Roman" panose="02020603050405020304" pitchFamily="18" charset="0"/>
              <a:ea typeface="Arial Unicode MS" panose="020B0604020202020204" pitchFamily="34" charset="-128"/>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Emails</a:t>
            </a:r>
          </a:p>
          <a:p>
            <a:pPr marL="285750" indent="-28575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Weekly Meetings</a:t>
            </a:r>
          </a:p>
        </p:txBody>
      </p:sp>
    </p:spTree>
    <p:extLst>
      <p:ext uri="{BB962C8B-B14F-4D97-AF65-F5344CB8AC3E}">
        <p14:creationId xmlns:p14="http://schemas.microsoft.com/office/powerpoint/2010/main" val="21213093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79375" y="530087"/>
            <a:ext cx="3357009" cy="646331"/>
          </a:xfrm>
          <a:prstGeom prst="rect">
            <a:avLst/>
          </a:prstGeom>
        </p:spPr>
        <p:txBody>
          <a:bodyPr wrap="none">
            <a:spAutoFit/>
          </a:bodyPr>
          <a:lstStyle/>
          <a:p>
            <a:r>
              <a:rPr lang="en-US" sz="3600" b="1" dirty="0">
                <a:latin typeface="Times New Roman" panose="02020603050405020304" pitchFamily="18" charset="0"/>
                <a:ea typeface="Arial Unicode MS" panose="020B0604020202020204" pitchFamily="34" charset="-128"/>
                <a:cs typeface="Times New Roman" panose="02020603050405020304" pitchFamily="18" charset="0"/>
              </a:rPr>
              <a:t>Types of Testing</a:t>
            </a:r>
            <a:endParaRPr lang="en-US" sz="3600" dirty="0">
              <a:latin typeface="Times New Roman" panose="02020603050405020304" pitchFamily="18" charset="0"/>
              <a:cs typeface="Times New Roman" panose="02020603050405020304" pitchFamily="18" charset="0"/>
            </a:endParaRPr>
          </a:p>
        </p:txBody>
      </p:sp>
      <p:sp>
        <p:nvSpPr>
          <p:cNvPr id="3" name="Rectangle 2"/>
          <p:cNvSpPr/>
          <p:nvPr/>
        </p:nvSpPr>
        <p:spPr>
          <a:xfrm>
            <a:off x="3229303" y="1756707"/>
            <a:ext cx="6096000" cy="3046988"/>
          </a:xfrm>
          <a:prstGeom prst="rect">
            <a:avLst/>
          </a:prstGeom>
        </p:spPr>
        <p:txBody>
          <a:bodyPr>
            <a:spAutoFit/>
          </a:bodyPr>
          <a:lstStyle/>
          <a:p>
            <a:pPr marL="457200" indent="-457200">
              <a:buFont typeface="+mj-lt"/>
              <a:buAutoNum type="arabicPeriod"/>
            </a:pPr>
            <a:r>
              <a:rPr lang="en-US" sz="3200" dirty="0">
                <a:latin typeface="Times New Roman" panose="02020603050405020304" pitchFamily="18" charset="0"/>
                <a:ea typeface="Arial Unicode MS" panose="020B0604020202020204" pitchFamily="34" charset="-128"/>
                <a:cs typeface="Times New Roman" panose="02020603050405020304" pitchFamily="18" charset="0"/>
              </a:rPr>
              <a:t>System Testing</a:t>
            </a:r>
          </a:p>
          <a:p>
            <a:pPr marL="457200" indent="-457200">
              <a:buFont typeface="+mj-lt"/>
              <a:buAutoNum type="arabicPeriod"/>
            </a:pPr>
            <a:r>
              <a:rPr lang="en-US" sz="3200" dirty="0">
                <a:latin typeface="Times New Roman" panose="02020603050405020304" pitchFamily="18" charset="0"/>
                <a:ea typeface="Arial Unicode MS" panose="020B0604020202020204" pitchFamily="34" charset="-128"/>
                <a:cs typeface="Times New Roman" panose="02020603050405020304" pitchFamily="18" charset="0"/>
              </a:rPr>
              <a:t>Interface Testing</a:t>
            </a:r>
          </a:p>
          <a:p>
            <a:pPr marL="457200" indent="-457200">
              <a:buFont typeface="+mj-lt"/>
              <a:buAutoNum type="arabicPeriod"/>
            </a:pPr>
            <a:r>
              <a:rPr lang="en-US" sz="3200" dirty="0">
                <a:latin typeface="Times New Roman" panose="02020603050405020304" pitchFamily="18" charset="0"/>
                <a:ea typeface="Arial Unicode MS" panose="020B0604020202020204" pitchFamily="34" charset="-128"/>
                <a:cs typeface="Times New Roman" panose="02020603050405020304" pitchFamily="18" charset="0"/>
              </a:rPr>
              <a:t>Black Box Testing</a:t>
            </a:r>
          </a:p>
          <a:p>
            <a:pPr marL="457200" indent="-457200">
              <a:buFont typeface="+mj-lt"/>
              <a:buAutoNum type="arabicPeriod"/>
            </a:pPr>
            <a:r>
              <a:rPr lang="en-US" sz="3200" dirty="0">
                <a:latin typeface="Times New Roman" panose="02020603050405020304" pitchFamily="18" charset="0"/>
                <a:ea typeface="Arial Unicode MS" panose="020B0604020202020204" pitchFamily="34" charset="-128"/>
                <a:cs typeface="Times New Roman" panose="02020603050405020304" pitchFamily="18" charset="0"/>
              </a:rPr>
              <a:t>Regression Testing</a:t>
            </a:r>
          </a:p>
          <a:p>
            <a:pPr marL="457200" indent="-457200">
              <a:buFont typeface="+mj-lt"/>
              <a:buAutoNum type="arabicPeriod"/>
            </a:pPr>
            <a:r>
              <a:rPr lang="en-US" sz="3200" dirty="0">
                <a:latin typeface="Times New Roman" panose="02020603050405020304" pitchFamily="18" charset="0"/>
                <a:ea typeface="Arial Unicode MS" panose="020B0604020202020204" pitchFamily="34" charset="-128"/>
                <a:cs typeface="Times New Roman" panose="02020603050405020304" pitchFamily="18" charset="0"/>
              </a:rPr>
              <a:t>Component Testing</a:t>
            </a:r>
          </a:p>
          <a:p>
            <a:pPr marL="457200" indent="-457200">
              <a:buFont typeface="+mj-lt"/>
              <a:buAutoNum type="arabicPeriod"/>
            </a:pP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062390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4600" y="990601"/>
            <a:ext cx="7620000" cy="646330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ea typeface="Arial Unicode MS" panose="020B0604020202020204" pitchFamily="34" charset="-128"/>
                <a:cs typeface="Times New Roman" panose="02020603050405020304" pitchFamily="18" charset="0"/>
              </a:rPr>
              <a:t>TEST STRATEGY FOR LOGIN AND SIGN-UP</a:t>
            </a:r>
          </a:p>
          <a:p>
            <a:r>
              <a:rPr lang="en-US" dirty="0">
                <a:latin typeface="Times New Roman" panose="02020603050405020304" pitchFamily="18" charset="0"/>
                <a:ea typeface="Arial Unicode MS" panose="020B0604020202020204" pitchFamily="34" charset="-128"/>
                <a:cs typeface="Times New Roman" panose="02020603050405020304" pitchFamily="18" charset="0"/>
              </a:rPr>
              <a:t>This module will be tested against all test cases .</a:t>
            </a:r>
          </a:p>
          <a:p>
            <a:r>
              <a:rPr lang="en-US" dirty="0">
                <a:latin typeface="Times New Roman" panose="02020603050405020304" pitchFamily="18" charset="0"/>
                <a:ea typeface="Arial Unicode MS" panose="020B0604020202020204" pitchFamily="34" charset="-128"/>
                <a:cs typeface="Times New Roman" panose="02020603050405020304" pitchFamily="18" charset="0"/>
              </a:rPr>
              <a:t>Input: valid username, invalid username, repeated usernames, unique usernames.</a:t>
            </a:r>
          </a:p>
          <a:p>
            <a:endParaRPr lang="en-US" dirty="0">
              <a:latin typeface="Times New Roman" panose="02020603050405020304" pitchFamily="18" charset="0"/>
              <a:ea typeface="Arial Unicode MS" panose="020B0604020202020204" pitchFamily="34" charset="-128"/>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ea typeface="Arial Unicode MS" panose="020B0604020202020204" pitchFamily="34" charset="-128"/>
                <a:cs typeface="Times New Roman" panose="02020603050405020304" pitchFamily="18" charset="0"/>
              </a:rPr>
              <a:t>TEST STRATEGY FOR SINGLE-PLAYER MODE</a:t>
            </a:r>
          </a:p>
          <a:p>
            <a:r>
              <a:rPr lang="en-US" dirty="0">
                <a:latin typeface="Times New Roman" panose="02020603050405020304" pitchFamily="18" charset="0"/>
                <a:ea typeface="Arial Unicode MS" panose="020B0604020202020204" pitchFamily="34" charset="-128"/>
                <a:cs typeface="Times New Roman" panose="02020603050405020304" pitchFamily="18" charset="0"/>
              </a:rPr>
              <a:t>The efficiency of AI to predict correct moves will be tested.</a:t>
            </a:r>
          </a:p>
          <a:p>
            <a:r>
              <a:rPr lang="en-US" dirty="0">
                <a:latin typeface="Times New Roman" panose="02020603050405020304" pitchFamily="18" charset="0"/>
                <a:ea typeface="Arial Unicode MS" panose="020B0604020202020204" pitchFamily="34" charset="-128"/>
                <a:cs typeface="Times New Roman" panose="02020603050405020304" pitchFamily="18" charset="0"/>
              </a:rPr>
              <a:t>Inputs: three stones in a row, four stones in a row, empty rows, five stones in a row, one stone in a row, two stones in a row</a:t>
            </a:r>
          </a:p>
          <a:p>
            <a:endParaRPr lang="en-US" dirty="0">
              <a:latin typeface="Times New Roman" panose="02020603050405020304" pitchFamily="18" charset="0"/>
              <a:ea typeface="Arial Unicode MS" panose="020B0604020202020204" pitchFamily="34" charset="-128"/>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ea typeface="Arial Unicode MS" panose="020B0604020202020204" pitchFamily="34" charset="-128"/>
                <a:cs typeface="Times New Roman" panose="02020603050405020304" pitchFamily="18" charset="0"/>
              </a:rPr>
              <a:t>TEST STRATEGY FOR MULTI-PLAYER MODE</a:t>
            </a:r>
          </a:p>
          <a:p>
            <a:r>
              <a:rPr lang="en-US" dirty="0">
                <a:latin typeface="Times New Roman" panose="02020603050405020304" pitchFamily="18" charset="0"/>
                <a:ea typeface="Arial Unicode MS" panose="020B0604020202020204" pitchFamily="34" charset="-128"/>
                <a:cs typeface="Times New Roman" panose="02020603050405020304" pitchFamily="18" charset="0"/>
              </a:rPr>
              <a:t>Inputs: Player inputs empty name, Player plays as a guest, player is a registered user, player goes first, player goes second.</a:t>
            </a:r>
          </a:p>
          <a:p>
            <a:endParaRPr lang="en-US" dirty="0">
              <a:latin typeface="Times New Roman" panose="02020603050405020304" pitchFamily="18" charset="0"/>
              <a:ea typeface="Arial Unicode MS" panose="020B0604020202020204" pitchFamily="34" charset="-128"/>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ea typeface="Arial Unicode MS" panose="020B0604020202020204" pitchFamily="34" charset="-128"/>
                <a:cs typeface="Times New Roman" panose="02020603050405020304" pitchFamily="18" charset="0"/>
              </a:rPr>
              <a:t>TEST STRATEGY FOR  LEVEL DIFFICULTY</a:t>
            </a:r>
          </a:p>
          <a:p>
            <a:r>
              <a:rPr lang="en-US" dirty="0">
                <a:latin typeface="Times New Roman" panose="02020603050405020304" pitchFamily="18" charset="0"/>
                <a:ea typeface="Arial Unicode MS" panose="020B0604020202020204" pitchFamily="34" charset="-128"/>
                <a:cs typeface="Times New Roman" panose="02020603050405020304" pitchFamily="18" charset="0"/>
              </a:rPr>
              <a:t>Inputs: difficulty level easy, difficulty level medium, difficulty level hard</a:t>
            </a:r>
          </a:p>
          <a:p>
            <a:endParaRPr lang="en-US" dirty="0">
              <a:latin typeface="Times New Roman" panose="02020603050405020304" pitchFamily="18" charset="0"/>
              <a:ea typeface="Arial Unicode MS" panose="020B0604020202020204" pitchFamily="34" charset="-128"/>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ea typeface="Arial Unicode MS" panose="020B0604020202020204" pitchFamily="34" charset="-128"/>
                <a:cs typeface="Times New Roman" panose="02020603050405020304" pitchFamily="18" charset="0"/>
              </a:rPr>
              <a:t>TEST STRATEGY FOR UPDATE/RETREIVE SCORES</a:t>
            </a:r>
          </a:p>
          <a:p>
            <a:r>
              <a:rPr lang="en-US" dirty="0">
                <a:latin typeface="Times New Roman" panose="02020603050405020304" pitchFamily="18" charset="0"/>
                <a:ea typeface="Arial Unicode MS" panose="020B0604020202020204" pitchFamily="34" charset="-128"/>
                <a:cs typeface="Times New Roman" panose="02020603050405020304" pitchFamily="18" charset="0"/>
              </a:rPr>
              <a:t>The reliability of the database will be tested.</a:t>
            </a:r>
          </a:p>
          <a:p>
            <a:r>
              <a:rPr lang="en-US" dirty="0">
                <a:latin typeface="Times New Roman" panose="02020603050405020304" pitchFamily="18" charset="0"/>
                <a:ea typeface="Arial Unicode MS" panose="020B0604020202020204" pitchFamily="34" charset="-128"/>
                <a:cs typeface="Times New Roman" panose="02020603050405020304" pitchFamily="18" charset="0"/>
              </a:rPr>
              <a:t>Inputs: Push invalid data to database, push valid data, retrieve history for invalid users, retrieve history for valid users.</a:t>
            </a:r>
          </a:p>
          <a:p>
            <a:endParaRPr lang="en-US" dirty="0"/>
          </a:p>
          <a:p>
            <a:endParaRPr lang="en-US" dirty="0"/>
          </a:p>
          <a:p>
            <a:endParaRPr lang="en-US" dirty="0"/>
          </a:p>
        </p:txBody>
      </p:sp>
      <p:sp>
        <p:nvSpPr>
          <p:cNvPr id="5" name="Title 1"/>
          <p:cNvSpPr txBox="1">
            <a:spLocks/>
          </p:cNvSpPr>
          <p:nvPr/>
        </p:nvSpPr>
        <p:spPr>
          <a:xfrm>
            <a:off x="1905000" y="167912"/>
            <a:ext cx="8229600" cy="822689"/>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600" b="1" dirty="0">
                <a:effectLst/>
                <a:latin typeface="Times New Roman" panose="02020603050405020304" pitchFamily="18" charset="0"/>
                <a:ea typeface="Arial Unicode MS" panose="020B0604020202020204" pitchFamily="34" charset="-128"/>
                <a:cs typeface="Times New Roman" panose="02020603050405020304" pitchFamily="18" charset="0"/>
              </a:rPr>
              <a:t>System Testing</a:t>
            </a:r>
            <a:endParaRPr lang="en-US" sz="3600" b="1" dirty="0">
              <a:solidFill>
                <a:prstClr val="white"/>
              </a:solidFill>
              <a:effectLst/>
              <a:latin typeface="Times New Roman" panose="02020603050405020304" pitchFamily="18" charset="0"/>
              <a:ea typeface="Arial Unicode MS" panose="020B0604020202020204" pitchFamily="34" charset="-128"/>
              <a:cs typeface="Times New Roman" panose="02020603050405020304" pitchFamily="18" charset="0"/>
            </a:endParaRPr>
          </a:p>
        </p:txBody>
      </p:sp>
    </p:spTree>
    <p:extLst>
      <p:ext uri="{BB962C8B-B14F-4D97-AF65-F5344CB8AC3E}">
        <p14:creationId xmlns:p14="http://schemas.microsoft.com/office/powerpoint/2010/main" val="4660458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1447801"/>
            <a:ext cx="7848600" cy="4503797"/>
          </a:xfrm>
          <a:prstGeom prst="rect">
            <a:avLst/>
          </a:prstGeom>
        </p:spPr>
        <p:txBody>
          <a:bodyPr wrap="square">
            <a:spAutoFit/>
          </a:bodyPr>
          <a:lstStyle/>
          <a:p>
            <a:pPr>
              <a:spcAft>
                <a:spcPts val="70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b="1" dirty="0">
                <a:latin typeface="Times New Roman" panose="02020603050405020304" pitchFamily="18" charset="0"/>
                <a:ea typeface="Arial Unicode MS" panose="020B0604020202020204" pitchFamily="34" charset="-128"/>
                <a:cs typeface="Times New Roman" panose="02020603050405020304" pitchFamily="18" charset="0"/>
              </a:rPr>
              <a:t>Interface Testing: </a:t>
            </a: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Testing all window panels for reliability </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Main Menu Window: Gives player options </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About Window: display the instructions and game creators</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Sign in Window: uses player credentials to play and save score</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Register Window: registers player name </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Score Window: displays history </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Difficulty level Window: player selects level</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Game Window: display the initial grid of size 5X5</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Exit: the game will be closed.</a:t>
            </a:r>
          </a:p>
        </p:txBody>
      </p:sp>
      <p:sp>
        <p:nvSpPr>
          <p:cNvPr id="5" name="Title 1"/>
          <p:cNvSpPr txBox="1">
            <a:spLocks/>
          </p:cNvSpPr>
          <p:nvPr/>
        </p:nvSpPr>
        <p:spPr>
          <a:xfrm>
            <a:off x="2133600" y="186967"/>
            <a:ext cx="8229600" cy="822689"/>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600" b="1" dirty="0">
                <a:latin typeface="Times New Roman" panose="02020603050405020304" pitchFamily="18" charset="0"/>
                <a:ea typeface="Arial Unicode MS" panose="020B0604020202020204" pitchFamily="34" charset="-128"/>
                <a:cs typeface="Times New Roman" panose="02020603050405020304" pitchFamily="18" charset="0"/>
              </a:rPr>
              <a:t>Interface Testing</a:t>
            </a:r>
            <a:endParaRPr lang="en-US" sz="3600" b="1" dirty="0">
              <a:solidFill>
                <a:prstClr val="white"/>
              </a:solidFill>
              <a:latin typeface="Times New Roman" panose="02020603050405020304" pitchFamily="18" charset="0"/>
              <a:ea typeface="Arial Unicode MS" panose="020B0604020202020204" pitchFamily="34" charset="-128"/>
              <a:cs typeface="Times New Roman" panose="02020603050405020304" pitchFamily="18" charset="0"/>
            </a:endParaRPr>
          </a:p>
        </p:txBody>
      </p:sp>
    </p:spTree>
    <p:extLst>
      <p:ext uri="{BB962C8B-B14F-4D97-AF65-F5344CB8AC3E}">
        <p14:creationId xmlns:p14="http://schemas.microsoft.com/office/powerpoint/2010/main" val="33344645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92487" y="477077"/>
            <a:ext cx="4306956"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Main Menu Window</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2093843" y="1400174"/>
            <a:ext cx="8547652" cy="4536799"/>
          </a:xfrm>
          <a:prstGeom prst="rect">
            <a:avLst/>
          </a:prstGeom>
          <a:noFill/>
          <a:ln>
            <a:noFill/>
          </a:ln>
        </p:spPr>
      </p:pic>
    </p:spTree>
    <p:extLst>
      <p:ext uri="{BB962C8B-B14F-4D97-AF65-F5344CB8AC3E}">
        <p14:creationId xmlns:p14="http://schemas.microsoft.com/office/powerpoint/2010/main" val="909991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5085" y="209587"/>
            <a:ext cx="233910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5085" y="1039260"/>
            <a:ext cx="8362950" cy="5362575"/>
          </a:xfrm>
          <a:prstGeom prst="rect">
            <a:avLst/>
          </a:prstGeom>
        </p:spPr>
      </p:pic>
    </p:spTree>
    <p:extLst>
      <p:ext uri="{BB962C8B-B14F-4D97-AF65-F5344CB8AC3E}">
        <p14:creationId xmlns:p14="http://schemas.microsoft.com/office/powerpoint/2010/main" val="22448785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1328531"/>
            <a:ext cx="7848600" cy="4773102"/>
          </a:xfrm>
          <a:prstGeom prst="rect">
            <a:avLst/>
          </a:prstGeom>
        </p:spPr>
        <p:txBody>
          <a:bodyPr wrap="square">
            <a:spAutoFit/>
          </a:bodyPr>
          <a:lstStyle/>
          <a:p>
            <a:pPr>
              <a:spcAft>
                <a:spcPts val="70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b="1" dirty="0">
                <a:latin typeface="Times New Roman" panose="02020603050405020304" pitchFamily="18" charset="0"/>
                <a:ea typeface="Arial Unicode MS" panose="020B0604020202020204" pitchFamily="34" charset="-128"/>
                <a:cs typeface="Times New Roman" panose="02020603050405020304" pitchFamily="18" charset="0"/>
              </a:rPr>
              <a:t>Black Box testing</a:t>
            </a:r>
            <a:r>
              <a:rPr lang="en-US" sz="2000" dirty="0">
                <a:latin typeface="Times New Roman" panose="02020603050405020304" pitchFamily="18" charset="0"/>
                <a:ea typeface="Arial Unicode MS" panose="020B0604020202020204" pitchFamily="34" charset="-128"/>
                <a:cs typeface="Times New Roman" panose="02020603050405020304" pitchFamily="18" charset="0"/>
              </a:rPr>
              <a:t>: Testing the integration of methods for functionality </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Times New Roman" panose="02020603050405020304" pitchFamily="18" charset="0"/>
                <a:ea typeface="Arial Unicode MS" panose="020B0604020202020204" pitchFamily="34" charset="-128"/>
                <a:cs typeface="Times New Roman" panose="02020603050405020304" pitchFamily="18" charset="0"/>
              </a:rPr>
              <a:t>Sign in: uses player enters credentials to play and save score</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Times New Roman" panose="02020603050405020304" pitchFamily="18" charset="0"/>
                <a:ea typeface="Arial Unicode MS" panose="020B0604020202020204" pitchFamily="34" charset="-128"/>
                <a:cs typeface="Times New Roman" panose="02020603050405020304" pitchFamily="18" charset="0"/>
              </a:rPr>
              <a:t>Register: registers player name .</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Times New Roman" panose="02020603050405020304" pitchFamily="18" charset="0"/>
                <a:ea typeface="Arial Unicode MS" panose="020B0604020202020204" pitchFamily="34" charset="-128"/>
                <a:cs typeface="Times New Roman" panose="02020603050405020304" pitchFamily="18" charset="0"/>
              </a:rPr>
              <a:t>Play as a guest new game: begins new game without credentials</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Times New Roman" panose="02020603050405020304" pitchFamily="18" charset="0"/>
                <a:ea typeface="Arial Unicode MS" panose="020B0604020202020204" pitchFamily="34" charset="-128"/>
                <a:cs typeface="Times New Roman" panose="02020603050405020304" pitchFamily="18" charset="0"/>
              </a:rPr>
              <a:t>Multiplayer new game: begins game for two players</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Times New Roman" panose="02020603050405020304" pitchFamily="18" charset="0"/>
                <a:ea typeface="Arial Unicode MS" panose="020B0604020202020204" pitchFamily="34" charset="-128"/>
                <a:cs typeface="Times New Roman" panose="02020603050405020304" pitchFamily="18" charset="0"/>
              </a:rPr>
              <a:t>Single player new game: begins game for single player with AI</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Times New Roman" panose="02020603050405020304" pitchFamily="18" charset="0"/>
                <a:ea typeface="Arial Unicode MS" panose="020B0604020202020204" pitchFamily="34" charset="-128"/>
                <a:cs typeface="Times New Roman" panose="02020603050405020304" pitchFamily="18" charset="0"/>
              </a:rPr>
              <a:t>Difficulty level: player selects level</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Times New Roman" panose="02020603050405020304" pitchFamily="18" charset="0"/>
                <a:ea typeface="Arial Unicode MS" panose="020B0604020202020204" pitchFamily="34" charset="-128"/>
                <a:cs typeface="Times New Roman" panose="02020603050405020304" pitchFamily="18" charset="0"/>
              </a:rPr>
              <a:t>Score: displays history </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Times New Roman" panose="02020603050405020304" pitchFamily="18" charset="0"/>
                <a:ea typeface="Arial Unicode MS" panose="020B0604020202020204" pitchFamily="34" charset="-128"/>
                <a:cs typeface="Times New Roman" panose="02020603050405020304" pitchFamily="18" charset="0"/>
              </a:rPr>
              <a:t>Save Score: updates score when 4 are connected </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Times New Roman" panose="02020603050405020304" pitchFamily="18" charset="0"/>
                <a:ea typeface="Arial Unicode MS" panose="020B0604020202020204" pitchFamily="34" charset="-128"/>
                <a:cs typeface="Times New Roman" panose="02020603050405020304" pitchFamily="18" charset="0"/>
              </a:rPr>
              <a:t>File tab: user options </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Times New Roman" panose="02020603050405020304" pitchFamily="18" charset="0"/>
                <a:ea typeface="Arial Unicode MS" panose="020B0604020202020204" pitchFamily="34" charset="-128"/>
                <a:cs typeface="Times New Roman" panose="02020603050405020304" pitchFamily="18" charset="0"/>
              </a:rPr>
              <a:t>Help tab: gives about option for instruction display</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Times New Roman" panose="02020603050405020304" pitchFamily="18" charset="0"/>
                <a:ea typeface="Arial Unicode MS" panose="020B0604020202020204" pitchFamily="34" charset="-128"/>
                <a:cs typeface="Times New Roman" panose="02020603050405020304" pitchFamily="18" charset="0"/>
              </a:rPr>
              <a:t>Exit: the game will be closed.</a:t>
            </a:r>
          </a:p>
        </p:txBody>
      </p:sp>
      <p:sp>
        <p:nvSpPr>
          <p:cNvPr id="5" name="Title 1"/>
          <p:cNvSpPr txBox="1">
            <a:spLocks/>
          </p:cNvSpPr>
          <p:nvPr/>
        </p:nvSpPr>
        <p:spPr>
          <a:xfrm>
            <a:off x="2133600" y="186967"/>
            <a:ext cx="8229600" cy="822689"/>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600" b="1" dirty="0">
                <a:latin typeface="Times New Roman" panose="02020603050405020304" pitchFamily="18" charset="0"/>
                <a:ea typeface="Arial Unicode MS" panose="020B0604020202020204" pitchFamily="34" charset="-128"/>
                <a:cs typeface="Times New Roman" panose="02020603050405020304" pitchFamily="18" charset="0"/>
              </a:rPr>
              <a:t>Black Box Testing</a:t>
            </a:r>
            <a:endParaRPr lang="en-US" sz="3600" b="1" dirty="0">
              <a:solidFill>
                <a:prstClr val="white"/>
              </a:solidFill>
              <a:latin typeface="Times New Roman" panose="02020603050405020304" pitchFamily="18" charset="0"/>
              <a:ea typeface="Arial Unicode MS" panose="020B0604020202020204" pitchFamily="34" charset="-128"/>
              <a:cs typeface="Times New Roman" panose="02020603050405020304" pitchFamily="18" charset="0"/>
            </a:endParaRPr>
          </a:p>
        </p:txBody>
      </p:sp>
    </p:spTree>
    <p:extLst>
      <p:ext uri="{BB962C8B-B14F-4D97-AF65-F5344CB8AC3E}">
        <p14:creationId xmlns:p14="http://schemas.microsoft.com/office/powerpoint/2010/main" val="40972555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1302" y="288235"/>
            <a:ext cx="10018713" cy="1752599"/>
          </a:xfrm>
        </p:spPr>
        <p:txBody>
          <a:bodyPr>
            <a:normAutofit/>
          </a:bodyPr>
          <a:lstStyle/>
          <a:p>
            <a:r>
              <a:rPr lang="en-US" sz="3600" b="1" dirty="0">
                <a:latin typeface="Times New Roman" panose="02020603050405020304" pitchFamily="18" charset="0"/>
                <a:cs typeface="Times New Roman" panose="02020603050405020304" pitchFamily="18" charset="0"/>
              </a:rPr>
              <a:t>Menu Integration</a:t>
            </a:r>
          </a:p>
        </p:txBody>
      </p:sp>
      <p:pic>
        <p:nvPicPr>
          <p:cNvPr id="4" name="Content Placeholder 3" descr="31e84b6b86164291864d0fd1a20a11c3.png"/>
          <p:cNvPicPr>
            <a:picLocks noGrp="1" noChangeAspect="1"/>
          </p:cNvPicPr>
          <p:nvPr>
            <p:ph idx="1"/>
          </p:nvPr>
        </p:nvPicPr>
        <p:blipFill>
          <a:blip r:embed="rId2">
            <a:extLst>
              <a:ext uri="{28A0092B-C50C-407E-A947-70E740481C1C}">
                <a14:useLocalDpi xmlns:a14="http://schemas.microsoft.com/office/drawing/2010/main" val="0"/>
              </a:ext>
            </a:extLst>
          </a:blip>
          <a:srcRect t="18909" b="18909"/>
          <a:stretch>
            <a:fillRect/>
          </a:stretch>
        </p:blipFill>
        <p:spPr>
          <a:xfrm>
            <a:off x="2609226" y="1707625"/>
            <a:ext cx="7662864" cy="4183865"/>
          </a:xfrm>
        </p:spPr>
      </p:pic>
    </p:spTree>
    <p:extLst>
      <p:ext uri="{BB962C8B-B14F-4D97-AF65-F5344CB8AC3E}">
        <p14:creationId xmlns:p14="http://schemas.microsoft.com/office/powerpoint/2010/main" val="2694760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29809" y="421621"/>
            <a:ext cx="3059882" cy="646331"/>
          </a:xfrm>
          <a:prstGeom prst="rect">
            <a:avLst/>
          </a:prstGeom>
        </p:spPr>
        <p:txBody>
          <a:bodyPr wrap="square">
            <a:spAutoFit/>
          </a:bodyPr>
          <a:lstStyle/>
          <a:p>
            <a:r>
              <a:rPr lang="en-US" sz="3600" b="1" dirty="0">
                <a:latin typeface="Times New Roman" panose="02020603050405020304" pitchFamily="18" charset="0"/>
                <a:ea typeface="Arial Unicode MS" panose="020B0604020202020204" pitchFamily="34" charset="-128"/>
                <a:cs typeface="Times New Roman" panose="02020603050405020304" pitchFamily="18" charset="0"/>
              </a:rPr>
              <a:t>Objectives</a:t>
            </a:r>
            <a:endParaRPr lang="en-US" sz="3600" dirty="0">
              <a:latin typeface="Times New Roman" panose="02020603050405020304" pitchFamily="18" charset="0"/>
              <a:cs typeface="Times New Roman" panose="02020603050405020304" pitchFamily="18" charset="0"/>
            </a:endParaRPr>
          </a:p>
        </p:txBody>
      </p:sp>
      <p:sp>
        <p:nvSpPr>
          <p:cNvPr id="3" name="Rectangle 2"/>
          <p:cNvSpPr/>
          <p:nvPr/>
        </p:nvSpPr>
        <p:spPr>
          <a:xfrm>
            <a:off x="2902227" y="1590405"/>
            <a:ext cx="7474225" cy="2677656"/>
          </a:xfrm>
          <a:prstGeom prst="rect">
            <a:avLst/>
          </a:prstGeom>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ea typeface="Arial Unicode MS" panose="020B0604020202020204" pitchFamily="34" charset="-128"/>
                <a:cs typeface="Times New Roman" panose="02020603050405020304" pitchFamily="18" charset="0"/>
              </a:rPr>
              <a:t>Develop testing strategies</a:t>
            </a:r>
          </a:p>
          <a:p>
            <a:pPr marL="285750" indent="-285750">
              <a:buFont typeface="Arial" panose="020B0604020202020204" pitchFamily="34" charset="0"/>
              <a:buChar char="•"/>
            </a:pPr>
            <a:r>
              <a:rPr lang="en-US" sz="2800" dirty="0">
                <a:latin typeface="Times New Roman" panose="02020603050405020304" pitchFamily="18" charset="0"/>
                <a:ea typeface="Arial Unicode MS" panose="020B0604020202020204" pitchFamily="34" charset="-128"/>
                <a:cs typeface="Times New Roman" panose="02020603050405020304" pitchFamily="18" charset="0"/>
              </a:rPr>
              <a:t>Conduct testing plans with documentation logs</a:t>
            </a:r>
          </a:p>
          <a:p>
            <a:pPr marL="285750" indent="-285750">
              <a:buFont typeface="Arial" panose="020B0604020202020204" pitchFamily="34" charset="0"/>
              <a:buChar char="•"/>
            </a:pPr>
            <a:r>
              <a:rPr lang="en-US" sz="2800" dirty="0">
                <a:latin typeface="Times New Roman" panose="02020603050405020304" pitchFamily="18" charset="0"/>
                <a:ea typeface="Arial Unicode MS" panose="020B0604020202020204" pitchFamily="34" charset="-128"/>
                <a:cs typeface="Times New Roman" panose="02020603050405020304" pitchFamily="18" charset="0"/>
              </a:rPr>
              <a:t>Deliver a product to client that meets requirements and remains within projected costs. </a:t>
            </a:r>
          </a:p>
          <a:p>
            <a:pPr marL="285750" indent="-285750">
              <a:buFont typeface="Arial" panose="020B0604020202020204" pitchFamily="34" charset="0"/>
              <a:buChar char="•"/>
            </a:pPr>
            <a:r>
              <a:rPr lang="en-US" sz="2800" dirty="0">
                <a:latin typeface="Times New Roman" panose="02020603050405020304" pitchFamily="18" charset="0"/>
                <a:ea typeface="Arial Unicode MS" panose="020B0604020202020204" pitchFamily="34" charset="-128"/>
                <a:cs typeface="Times New Roman" panose="02020603050405020304" pitchFamily="18" charset="0"/>
              </a:rPr>
              <a:t>Submit functional product and documentation by deadline</a:t>
            </a:r>
          </a:p>
        </p:txBody>
      </p:sp>
    </p:spTree>
    <p:extLst>
      <p:ext uri="{BB962C8B-B14F-4D97-AF65-F5344CB8AC3E}">
        <p14:creationId xmlns:p14="http://schemas.microsoft.com/office/powerpoint/2010/main" val="10243026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27250" y="620404"/>
            <a:ext cx="5126403"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User Options Integration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2052" y="1509818"/>
            <a:ext cx="4876800" cy="4457700"/>
          </a:xfrm>
          <a:prstGeom prst="rect">
            <a:avLst/>
          </a:prstGeom>
        </p:spPr>
      </p:pic>
    </p:spTree>
    <p:extLst>
      <p:ext uri="{BB962C8B-B14F-4D97-AF65-F5344CB8AC3E}">
        <p14:creationId xmlns:p14="http://schemas.microsoft.com/office/powerpoint/2010/main" val="2221747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63636" y="607152"/>
            <a:ext cx="6985887"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Player Difficulty Level Integration</a:t>
            </a:r>
            <a:endParaRPr lang="en-US" sz="36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2579" y="1654656"/>
            <a:ext cx="4489785" cy="4438297"/>
          </a:xfrm>
          <a:prstGeom prst="rect">
            <a:avLst/>
          </a:prstGeom>
        </p:spPr>
      </p:pic>
    </p:spTree>
    <p:extLst>
      <p:ext uri="{BB962C8B-B14F-4D97-AF65-F5344CB8AC3E}">
        <p14:creationId xmlns:p14="http://schemas.microsoft.com/office/powerpoint/2010/main" val="18799769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27469" y="434875"/>
            <a:ext cx="4955780"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Testing User Interaction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5085" y="1320660"/>
            <a:ext cx="7740549" cy="4444035"/>
          </a:xfrm>
          <a:prstGeom prst="rect">
            <a:avLst/>
          </a:prstGeom>
        </p:spPr>
      </p:pic>
    </p:spTree>
    <p:extLst>
      <p:ext uri="{BB962C8B-B14F-4D97-AF65-F5344CB8AC3E}">
        <p14:creationId xmlns:p14="http://schemas.microsoft.com/office/powerpoint/2010/main" val="6038414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51705" y="1466856"/>
            <a:ext cx="7292226" cy="3406061"/>
          </a:xfrm>
          <a:prstGeom prst="rect">
            <a:avLst/>
          </a:prstGeom>
        </p:spPr>
        <p:txBody>
          <a:bodyPr wrap="square">
            <a:spAutoFit/>
          </a:bodyPr>
          <a:lstStyle/>
          <a:p>
            <a:pPr>
              <a:spcAft>
                <a:spcPts val="70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b="1" dirty="0">
                <a:latin typeface="Times New Roman" panose="02020603050405020304" pitchFamily="18" charset="0"/>
                <a:ea typeface="Arial Unicode MS" panose="020B0604020202020204" pitchFamily="34" charset="-128"/>
                <a:cs typeface="Times New Roman" panose="02020603050405020304" pitchFamily="18" charset="0"/>
              </a:rPr>
              <a:t>Regression testing:</a:t>
            </a: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 Testing modified implementation to make sure the program still works with the new changes.</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a:cs typeface="Times New Roman" panose="02020603050405020304" pitchFamily="18" charset="0"/>
              </a:rPr>
              <a:t>Test fixed bugs promptly.</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a:cs typeface="Times New Roman" panose="02020603050405020304" pitchFamily="18" charset="0"/>
              </a:rPr>
              <a:t>Write a regression test for each bug fixed.</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a:cs typeface="Times New Roman" panose="02020603050405020304" pitchFamily="18" charset="0"/>
              </a:rPr>
              <a:t>Identify tests that the program consistently passes and archive them.</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a:cs typeface="Times New Roman" panose="02020603050405020304" pitchFamily="18" charset="0"/>
              </a:rPr>
              <a:t>Make changes (small and large) to data and find any resulting corruption.</a:t>
            </a:r>
          </a:p>
        </p:txBody>
      </p:sp>
      <p:sp>
        <p:nvSpPr>
          <p:cNvPr id="4" name="Title 1"/>
          <p:cNvSpPr txBox="1">
            <a:spLocks/>
          </p:cNvSpPr>
          <p:nvPr/>
        </p:nvSpPr>
        <p:spPr>
          <a:xfrm>
            <a:off x="2133600" y="345994"/>
            <a:ext cx="8229600" cy="822689"/>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600" b="1" dirty="0">
                <a:latin typeface="Times New Roman" panose="02020603050405020304" pitchFamily="18" charset="0"/>
                <a:ea typeface="Arial Unicode MS" panose="020B0604020202020204" pitchFamily="34" charset="-128"/>
                <a:cs typeface="Times New Roman" panose="02020603050405020304" pitchFamily="18" charset="0"/>
              </a:rPr>
              <a:t>Regression Testing</a:t>
            </a:r>
            <a:endParaRPr lang="en-US" sz="3600" b="1" dirty="0">
              <a:solidFill>
                <a:prstClr val="white"/>
              </a:solidFill>
              <a:latin typeface="Times New Roman" panose="02020603050405020304" pitchFamily="18" charset="0"/>
              <a:ea typeface="Arial Unicode MS" panose="020B0604020202020204" pitchFamily="34" charset="-128"/>
              <a:cs typeface="Times New Roman" panose="02020603050405020304" pitchFamily="18" charset="0"/>
            </a:endParaRPr>
          </a:p>
        </p:txBody>
      </p:sp>
    </p:spTree>
    <p:extLst>
      <p:ext uri="{BB962C8B-B14F-4D97-AF65-F5344CB8AC3E}">
        <p14:creationId xmlns:p14="http://schemas.microsoft.com/office/powerpoint/2010/main" val="41493909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00833" y="328856"/>
            <a:ext cx="6162260"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Game Window Functionality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0833" y="1179444"/>
            <a:ext cx="5524154" cy="5460930"/>
          </a:xfrm>
          <a:prstGeom prst="rect">
            <a:avLst/>
          </a:prstGeom>
        </p:spPr>
      </p:pic>
    </p:spTree>
    <p:extLst>
      <p:ext uri="{BB962C8B-B14F-4D97-AF65-F5344CB8AC3E}">
        <p14:creationId xmlns:p14="http://schemas.microsoft.com/office/powerpoint/2010/main" val="252323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37620" y="339307"/>
            <a:ext cx="2467342"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Continue…</a:t>
            </a:r>
          </a:p>
        </p:txBody>
      </p:sp>
      <p:sp>
        <p:nvSpPr>
          <p:cNvPr id="6" name="TextBox 5"/>
          <p:cNvSpPr txBox="1"/>
          <p:nvPr/>
        </p:nvSpPr>
        <p:spPr>
          <a:xfrm>
            <a:off x="2550017" y="6246254"/>
            <a:ext cx="4198513"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After playing with AI in easy mode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620" y="1214851"/>
            <a:ext cx="7391400" cy="4905375"/>
          </a:xfrm>
          <a:prstGeom prst="rect">
            <a:avLst/>
          </a:prstGeom>
        </p:spPr>
      </p:pic>
    </p:spTree>
    <p:extLst>
      <p:ext uri="{BB962C8B-B14F-4D97-AF65-F5344CB8AC3E}">
        <p14:creationId xmlns:p14="http://schemas.microsoft.com/office/powerpoint/2010/main" val="11258766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8998" y="1600201"/>
            <a:ext cx="8382000" cy="920765"/>
          </a:xfrm>
          <a:prstGeom prst="rect">
            <a:avLst/>
          </a:prstGeom>
        </p:spPr>
        <p:txBody>
          <a:bodyPr wrap="square">
            <a:spAutoFit/>
          </a:bodyPr>
          <a:lstStyle/>
          <a:p>
            <a:pPr marL="914400">
              <a:spcAft>
                <a:spcPts val="70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Windows Operating System: Win XP /vista/7/8.0 or higher</a:t>
            </a:r>
          </a:p>
          <a:p>
            <a:pPr marL="914400">
              <a:spcAft>
                <a:spcPts val="70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Software: Visual Studio 2015</a:t>
            </a:r>
          </a:p>
        </p:txBody>
      </p:sp>
      <p:sp>
        <p:nvSpPr>
          <p:cNvPr id="4" name="Rectangle 3"/>
          <p:cNvSpPr/>
          <p:nvPr/>
        </p:nvSpPr>
        <p:spPr>
          <a:xfrm>
            <a:off x="2743200" y="2639367"/>
            <a:ext cx="7361598" cy="3495829"/>
          </a:xfrm>
          <a:prstGeom prst="rect">
            <a:avLst/>
          </a:prstGeom>
        </p:spPr>
        <p:txBody>
          <a:bodyPr wrap="square">
            <a:spAutoFit/>
          </a:bodyPr>
          <a:lstStyle/>
          <a:p>
            <a:pPr>
              <a:spcAft>
                <a:spcPts val="70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Software Testing Techniques:</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Statement testing</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Block testing</a:t>
            </a:r>
          </a:p>
          <a:p>
            <a:pPr>
              <a:spcAft>
                <a:spcPts val="70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endParaRPr lang="en-US" sz="2400" dirty="0">
              <a:latin typeface="Times New Roman" panose="02020603050405020304" pitchFamily="18" charset="0"/>
              <a:ea typeface="Arial Unicode MS" panose="020B0604020202020204" pitchFamily="34" charset="-128"/>
              <a:cs typeface="Times New Roman" panose="02020603050405020304" pitchFamily="18" charset="0"/>
            </a:endParaRPr>
          </a:p>
          <a:p>
            <a:pPr>
              <a:spcAft>
                <a:spcPts val="70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Hardware: Processor : Intel® Core™ i5-4700MQ CPU @ 2.00 GHZ. RAM:  1.00 GB or Higher</a:t>
            </a:r>
          </a:p>
          <a:p>
            <a:pPr marL="914400">
              <a:spcAft>
                <a:spcPts val="70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System Type: 32- bit or higher Operating System , x86-based processor or higher.</a:t>
            </a:r>
            <a:r>
              <a:rPr lang="en-US" sz="2400" dirty="0">
                <a:solidFill>
                  <a:prstClr val="white"/>
                </a:solid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5" name="Title 1"/>
          <p:cNvSpPr txBox="1">
            <a:spLocks/>
          </p:cNvSpPr>
          <p:nvPr/>
        </p:nvSpPr>
        <p:spPr>
          <a:xfrm>
            <a:off x="1875198" y="450699"/>
            <a:ext cx="8229600" cy="822689"/>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600" b="1" dirty="0">
                <a:latin typeface="Times New Roman" panose="02020603050405020304" pitchFamily="18" charset="0"/>
                <a:ea typeface="Arial Unicode MS" panose="020B0604020202020204" pitchFamily="34" charset="-128"/>
                <a:cs typeface="Times New Roman" panose="02020603050405020304" pitchFamily="18" charset="0"/>
              </a:rPr>
              <a:t>Component Testing</a:t>
            </a:r>
            <a:endParaRPr lang="en-US" sz="3600" b="1" dirty="0">
              <a:solidFill>
                <a:prstClr val="white"/>
              </a:solidFill>
              <a:latin typeface="Times New Roman" panose="02020603050405020304" pitchFamily="18" charset="0"/>
              <a:ea typeface="Arial Unicode MS" panose="020B0604020202020204" pitchFamily="34" charset="-128"/>
              <a:cs typeface="Times New Roman" panose="02020603050405020304" pitchFamily="18" charset="0"/>
            </a:endParaRPr>
          </a:p>
        </p:txBody>
      </p:sp>
    </p:spTree>
    <p:extLst>
      <p:ext uri="{BB962C8B-B14F-4D97-AF65-F5344CB8AC3E}">
        <p14:creationId xmlns:p14="http://schemas.microsoft.com/office/powerpoint/2010/main" val="33726934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6993" y="1527546"/>
            <a:ext cx="8001000" cy="4462760"/>
          </a:xfrm>
          <a:prstGeom prst="rect">
            <a:avLst/>
          </a:prstGeom>
        </p:spPr>
        <p:txBody>
          <a:bodyPr wrap="square">
            <a:spAutoFit/>
          </a:bodyPr>
          <a:lstStyle/>
          <a:p>
            <a:r>
              <a:rPr lang="en-US" sz="2400" b="1" dirty="0">
                <a:latin typeface="Times New Roman" panose="02020603050405020304" pitchFamily="18" charset="0"/>
                <a:ea typeface="Arial Unicode MS" panose="020B0604020202020204" pitchFamily="34" charset="-128"/>
                <a:cs typeface="Times New Roman" panose="02020603050405020304" pitchFamily="18" charset="0"/>
              </a:rPr>
              <a:t>Passing Criteria: </a:t>
            </a: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Every primary use case must be successful for the application to pass. If any test associated with a primary use case fails, the system test fails.</a:t>
            </a:r>
          </a:p>
          <a:p>
            <a:endParaRPr lang="en-US" sz="2400" dirty="0">
              <a:latin typeface="Times New Roman" panose="02020603050405020304" pitchFamily="18" charset="0"/>
              <a:ea typeface="Arial Unicode MS" panose="020B0604020202020204" pitchFamily="34" charset="-128"/>
              <a:cs typeface="Times New Roman" panose="02020603050405020304" pitchFamily="18" charset="0"/>
            </a:endParaRPr>
          </a:p>
          <a:p>
            <a:r>
              <a:rPr lang="en-US" sz="2400" b="1" dirty="0">
                <a:latin typeface="Times New Roman" panose="02020603050405020304" pitchFamily="18" charset="0"/>
                <a:ea typeface="Arial Unicode MS" panose="020B0604020202020204" pitchFamily="34" charset="-128"/>
                <a:cs typeface="Times New Roman" panose="02020603050405020304" pitchFamily="18" charset="0"/>
              </a:rPr>
              <a:t>Suspension Criteria:</a:t>
            </a: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 Tests will be sequenced to exercise progressively more of the system. Testing will be suspended when program faults prevent the tester from moving further into the system.</a:t>
            </a:r>
          </a:p>
          <a:p>
            <a:endParaRPr lang="en-US" sz="2400" b="1" dirty="0">
              <a:latin typeface="Times New Roman" panose="02020603050405020304" pitchFamily="18" charset="0"/>
              <a:ea typeface="Arial Unicode MS" panose="020B0604020202020204" pitchFamily="34" charset="-128"/>
              <a:cs typeface="Times New Roman" panose="02020603050405020304" pitchFamily="18" charset="0"/>
            </a:endParaRPr>
          </a:p>
          <a:p>
            <a:r>
              <a:rPr lang="en-US" sz="2400" b="1" dirty="0">
                <a:latin typeface="Times New Roman" panose="02020603050405020304" pitchFamily="18" charset="0"/>
                <a:ea typeface="Arial Unicode MS" panose="020B0604020202020204" pitchFamily="34" charset="-128"/>
                <a:cs typeface="Times New Roman" panose="02020603050405020304" pitchFamily="18" charset="0"/>
              </a:rPr>
              <a:t>Resumption Criteria:</a:t>
            </a: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 After analyzing the source of errors and corrected fixes have been carried out; testing will be resumed</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457200"/>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3" name="Title 1"/>
          <p:cNvSpPr txBox="1">
            <a:spLocks/>
          </p:cNvSpPr>
          <p:nvPr/>
        </p:nvSpPr>
        <p:spPr>
          <a:xfrm>
            <a:off x="1936012" y="497359"/>
            <a:ext cx="8229600" cy="822689"/>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600" b="1" dirty="0">
                <a:effectLst/>
                <a:latin typeface="Times New Roman" panose="02020603050405020304" pitchFamily="18" charset="0"/>
                <a:ea typeface="Arial Unicode MS" panose="020B0604020202020204" pitchFamily="34" charset="-128"/>
                <a:cs typeface="Times New Roman" panose="02020603050405020304" pitchFamily="18" charset="0"/>
              </a:rPr>
              <a:t>Criteria</a:t>
            </a:r>
            <a:endParaRPr lang="en-US" sz="3600" b="1" dirty="0">
              <a:solidFill>
                <a:prstClr val="white"/>
              </a:solidFill>
              <a:effectLst/>
              <a:latin typeface="Times New Roman" panose="02020603050405020304" pitchFamily="18" charset="0"/>
              <a:ea typeface="Arial Unicode MS" panose="020B0604020202020204" pitchFamily="34" charset="-128"/>
              <a:cs typeface="Times New Roman" panose="02020603050405020304" pitchFamily="18" charset="0"/>
            </a:endParaRPr>
          </a:p>
        </p:txBody>
      </p:sp>
    </p:spTree>
    <p:extLst>
      <p:ext uri="{BB962C8B-B14F-4D97-AF65-F5344CB8AC3E}">
        <p14:creationId xmlns:p14="http://schemas.microsoft.com/office/powerpoint/2010/main" val="4392792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936012" y="497359"/>
            <a:ext cx="8229600" cy="822689"/>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600" b="1" dirty="0">
                <a:effectLst/>
                <a:latin typeface="Times New Roman" panose="02020603050405020304" pitchFamily="18" charset="0"/>
                <a:ea typeface="Arial Unicode MS" panose="020B0604020202020204" pitchFamily="34" charset="-128"/>
                <a:cs typeface="Times New Roman" panose="02020603050405020304" pitchFamily="18" charset="0"/>
              </a:rPr>
              <a:t>Testing Records</a:t>
            </a:r>
            <a:endParaRPr lang="en-US" sz="3600" b="1" dirty="0">
              <a:solidFill>
                <a:prstClr val="white"/>
              </a:solidFill>
              <a:effectLst/>
              <a:latin typeface="Times New Roman" panose="02020603050405020304" pitchFamily="18" charset="0"/>
              <a:ea typeface="Arial Unicode MS" panose="020B0604020202020204" pitchFamily="34" charset="-128"/>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451777075"/>
              </p:ext>
            </p:extLst>
          </p:nvPr>
        </p:nvGraphicFramePr>
        <p:xfrm>
          <a:off x="1538444" y="1518830"/>
          <a:ext cx="10043955" cy="4079240"/>
        </p:xfrm>
        <a:graphic>
          <a:graphicData uri="http://schemas.openxmlformats.org/drawingml/2006/table">
            <a:tbl>
              <a:tblPr firstRow="1" bandRow="1">
                <a:tableStyleId>{5940675A-B579-460E-94D1-54222C63F5DA}</a:tableStyleId>
              </a:tblPr>
              <a:tblGrid>
                <a:gridCol w="1202050">
                  <a:extLst>
                    <a:ext uri="{9D8B030D-6E8A-4147-A177-3AD203B41FA5}">
                      <a16:colId xmlns:a16="http://schemas.microsoft.com/office/drawing/2014/main" val="51698073"/>
                    </a:ext>
                  </a:extLst>
                </a:gridCol>
                <a:gridCol w="1412612">
                  <a:extLst>
                    <a:ext uri="{9D8B030D-6E8A-4147-A177-3AD203B41FA5}">
                      <a16:colId xmlns:a16="http://schemas.microsoft.com/office/drawing/2014/main" val="1379568679"/>
                    </a:ext>
                  </a:extLst>
                </a:gridCol>
                <a:gridCol w="3481590">
                  <a:extLst>
                    <a:ext uri="{9D8B030D-6E8A-4147-A177-3AD203B41FA5}">
                      <a16:colId xmlns:a16="http://schemas.microsoft.com/office/drawing/2014/main" val="1318072137"/>
                    </a:ext>
                  </a:extLst>
                </a:gridCol>
                <a:gridCol w="3947703">
                  <a:extLst>
                    <a:ext uri="{9D8B030D-6E8A-4147-A177-3AD203B41FA5}">
                      <a16:colId xmlns:a16="http://schemas.microsoft.com/office/drawing/2014/main" val="3728756397"/>
                    </a:ext>
                  </a:extLst>
                </a:gridCol>
              </a:tblGrid>
              <a:tr h="370840">
                <a:tc>
                  <a:txBody>
                    <a:bodyPr/>
                    <a:lstStyle/>
                    <a:p>
                      <a:pPr algn="ctr"/>
                      <a:r>
                        <a:rPr lang="en-US" b="1" dirty="0"/>
                        <a:t>Date</a:t>
                      </a:r>
                    </a:p>
                  </a:txBody>
                  <a:tcPr/>
                </a:tc>
                <a:tc>
                  <a:txBody>
                    <a:bodyPr/>
                    <a:lstStyle/>
                    <a:p>
                      <a:pPr algn="ctr"/>
                      <a:r>
                        <a:rPr lang="en-US" b="1" dirty="0"/>
                        <a:t>Tester</a:t>
                      </a:r>
                    </a:p>
                  </a:txBody>
                  <a:tcPr/>
                </a:tc>
                <a:tc>
                  <a:txBody>
                    <a:bodyPr/>
                    <a:lstStyle/>
                    <a:p>
                      <a:pPr algn="ctr"/>
                      <a:r>
                        <a:rPr lang="en-US" b="1" dirty="0"/>
                        <a:t>Action</a:t>
                      </a:r>
                    </a:p>
                  </a:txBody>
                  <a:tcPr/>
                </a:tc>
                <a:tc>
                  <a:txBody>
                    <a:bodyPr/>
                    <a:lstStyle/>
                    <a:p>
                      <a:pPr algn="ctr"/>
                      <a:r>
                        <a:rPr lang="en-US" b="1" dirty="0"/>
                        <a:t>Feedback</a:t>
                      </a:r>
                    </a:p>
                  </a:txBody>
                  <a:tcPr/>
                </a:tc>
                <a:extLst>
                  <a:ext uri="{0D108BD9-81ED-4DB2-BD59-A6C34878D82A}">
                    <a16:rowId xmlns:a16="http://schemas.microsoft.com/office/drawing/2014/main" val="1426379500"/>
                  </a:ext>
                </a:extLst>
              </a:tr>
              <a:tr h="370840">
                <a:tc>
                  <a:txBody>
                    <a:bodyPr/>
                    <a:lstStyle/>
                    <a:p>
                      <a:r>
                        <a:rPr lang="en-US" dirty="0"/>
                        <a:t>10/1/16</a:t>
                      </a:r>
                    </a:p>
                  </a:txBody>
                  <a:tcPr/>
                </a:tc>
                <a:tc>
                  <a:txBody>
                    <a:bodyPr/>
                    <a:lstStyle/>
                    <a:p>
                      <a:r>
                        <a:rPr lang="en-US" dirty="0"/>
                        <a:t>Elvis</a:t>
                      </a:r>
                    </a:p>
                  </a:txBody>
                  <a:tcPr/>
                </a:tc>
                <a:tc>
                  <a:txBody>
                    <a:bodyPr/>
                    <a:lstStyle/>
                    <a:p>
                      <a:r>
                        <a:rPr lang="en-US" dirty="0"/>
                        <a:t>Tested</a:t>
                      </a:r>
                      <a:r>
                        <a:rPr lang="en-US" baseline="0" dirty="0"/>
                        <a:t> playing mode</a:t>
                      </a:r>
                      <a:endParaRPr lang="en-US" dirty="0"/>
                    </a:p>
                  </a:txBody>
                  <a:tcPr/>
                </a:tc>
                <a:tc>
                  <a:txBody>
                    <a:bodyPr/>
                    <a:lstStyle/>
                    <a:p>
                      <a:r>
                        <a:rPr lang="en-US" dirty="0"/>
                        <a:t>Multiplayer mode is not functional</a:t>
                      </a:r>
                    </a:p>
                  </a:txBody>
                  <a:tcPr/>
                </a:tc>
                <a:extLst>
                  <a:ext uri="{0D108BD9-81ED-4DB2-BD59-A6C34878D82A}">
                    <a16:rowId xmlns:a16="http://schemas.microsoft.com/office/drawing/2014/main" val="1234731578"/>
                  </a:ext>
                </a:extLst>
              </a:tr>
              <a:tr h="370840">
                <a:tc>
                  <a:txBody>
                    <a:bodyPr/>
                    <a:lstStyle/>
                    <a:p>
                      <a:r>
                        <a:rPr lang="en-US" dirty="0"/>
                        <a:t>10/4/16</a:t>
                      </a:r>
                    </a:p>
                  </a:txBody>
                  <a:tcPr/>
                </a:tc>
                <a:tc>
                  <a:txBody>
                    <a:bodyPr/>
                    <a:lstStyle/>
                    <a:p>
                      <a:r>
                        <a:rPr lang="en-US" dirty="0"/>
                        <a:t>Elvis</a:t>
                      </a:r>
                    </a:p>
                  </a:txBody>
                  <a:tcPr/>
                </a:tc>
                <a:tc>
                  <a:txBody>
                    <a:bodyPr/>
                    <a:lstStyle/>
                    <a:p>
                      <a:r>
                        <a:rPr lang="en-US" dirty="0"/>
                        <a:t>Tested multiplayer mode</a:t>
                      </a:r>
                    </a:p>
                  </a:txBody>
                  <a:tcPr/>
                </a:tc>
                <a:tc>
                  <a:txBody>
                    <a:bodyPr/>
                    <a:lstStyle/>
                    <a:p>
                      <a:r>
                        <a:rPr lang="en-US" dirty="0"/>
                        <a:t>All</a:t>
                      </a:r>
                      <a:r>
                        <a:rPr lang="en-US" baseline="0" dirty="0"/>
                        <a:t> modes are functional</a:t>
                      </a:r>
                      <a:endParaRPr lang="en-US" dirty="0"/>
                    </a:p>
                  </a:txBody>
                  <a:tcPr/>
                </a:tc>
                <a:extLst>
                  <a:ext uri="{0D108BD9-81ED-4DB2-BD59-A6C34878D82A}">
                    <a16:rowId xmlns:a16="http://schemas.microsoft.com/office/drawing/2014/main" val="3360043390"/>
                  </a:ext>
                </a:extLst>
              </a:tr>
              <a:tr h="370840">
                <a:tc>
                  <a:txBody>
                    <a:bodyPr/>
                    <a:lstStyle/>
                    <a:p>
                      <a:r>
                        <a:rPr lang="en-US" dirty="0"/>
                        <a:t>10/20/16</a:t>
                      </a:r>
                    </a:p>
                  </a:txBody>
                  <a:tcPr/>
                </a:tc>
                <a:tc>
                  <a:txBody>
                    <a:bodyPr/>
                    <a:lstStyle/>
                    <a:p>
                      <a:r>
                        <a:rPr lang="en-US" dirty="0"/>
                        <a:t>Nick</a:t>
                      </a:r>
                    </a:p>
                  </a:txBody>
                  <a:tcPr/>
                </a:tc>
                <a:tc>
                  <a:txBody>
                    <a:bodyPr/>
                    <a:lstStyle/>
                    <a:p>
                      <a:r>
                        <a:rPr lang="en-US" dirty="0"/>
                        <a:t>Tested game difficulty</a:t>
                      </a:r>
                    </a:p>
                  </a:txBody>
                  <a:tcPr/>
                </a:tc>
                <a:tc>
                  <a:txBody>
                    <a:bodyPr/>
                    <a:lstStyle/>
                    <a:p>
                      <a:r>
                        <a:rPr lang="en-US" dirty="0"/>
                        <a:t>Hard level needs improvement</a:t>
                      </a:r>
                    </a:p>
                  </a:txBody>
                  <a:tcPr/>
                </a:tc>
                <a:extLst>
                  <a:ext uri="{0D108BD9-81ED-4DB2-BD59-A6C34878D82A}">
                    <a16:rowId xmlns:a16="http://schemas.microsoft.com/office/drawing/2014/main" val="3064223125"/>
                  </a:ext>
                </a:extLst>
              </a:tr>
              <a:tr h="370840">
                <a:tc>
                  <a:txBody>
                    <a:bodyPr/>
                    <a:lstStyle/>
                    <a:p>
                      <a:r>
                        <a:rPr lang="en-US" dirty="0"/>
                        <a:t>10/25/16</a:t>
                      </a:r>
                    </a:p>
                  </a:txBody>
                  <a:tcPr/>
                </a:tc>
                <a:tc>
                  <a:txBody>
                    <a:bodyPr/>
                    <a:lstStyle/>
                    <a:p>
                      <a:r>
                        <a:rPr lang="en-US" dirty="0"/>
                        <a:t>Luis</a:t>
                      </a:r>
                    </a:p>
                  </a:txBody>
                  <a:tcPr/>
                </a:tc>
                <a:tc>
                  <a:txBody>
                    <a:bodyPr/>
                    <a:lstStyle/>
                    <a:p>
                      <a:r>
                        <a:rPr lang="en-US" dirty="0"/>
                        <a:t>Tested AI</a:t>
                      </a:r>
                      <a:r>
                        <a:rPr lang="en-US" baseline="0" dirty="0"/>
                        <a:t>’s performance</a:t>
                      </a:r>
                      <a:endParaRPr lang="en-US" dirty="0"/>
                    </a:p>
                  </a:txBody>
                  <a:tcPr/>
                </a:tc>
                <a:tc>
                  <a:txBody>
                    <a:bodyPr/>
                    <a:lstStyle/>
                    <a:p>
                      <a:r>
                        <a:rPr lang="en-US" dirty="0"/>
                        <a:t>AI’s response is</a:t>
                      </a:r>
                      <a:r>
                        <a:rPr lang="en-US" baseline="0" dirty="0"/>
                        <a:t> functional</a:t>
                      </a:r>
                      <a:endParaRPr lang="en-US" dirty="0"/>
                    </a:p>
                  </a:txBody>
                  <a:tcPr/>
                </a:tc>
                <a:extLst>
                  <a:ext uri="{0D108BD9-81ED-4DB2-BD59-A6C34878D82A}">
                    <a16:rowId xmlns:a16="http://schemas.microsoft.com/office/drawing/2014/main" val="3379453423"/>
                  </a:ext>
                </a:extLst>
              </a:tr>
              <a:tr h="370840">
                <a:tc>
                  <a:txBody>
                    <a:bodyPr/>
                    <a:lstStyle/>
                    <a:p>
                      <a:r>
                        <a:rPr lang="en-US" dirty="0"/>
                        <a:t>11/2/16</a:t>
                      </a:r>
                    </a:p>
                  </a:txBody>
                  <a:tcPr/>
                </a:tc>
                <a:tc>
                  <a:txBody>
                    <a:bodyPr/>
                    <a:lstStyle/>
                    <a:p>
                      <a:r>
                        <a:rPr lang="en-US" dirty="0" err="1"/>
                        <a:t>Axay</a:t>
                      </a:r>
                      <a:endParaRPr lang="en-US" dirty="0"/>
                    </a:p>
                  </a:txBody>
                  <a:tcPr/>
                </a:tc>
                <a:tc>
                  <a:txBody>
                    <a:bodyPr/>
                    <a:lstStyle/>
                    <a:p>
                      <a:r>
                        <a:rPr lang="en-US" dirty="0"/>
                        <a:t>Tested AI’s performance</a:t>
                      </a:r>
                    </a:p>
                  </a:txBody>
                  <a:tcPr/>
                </a:tc>
                <a:tc>
                  <a:txBody>
                    <a:bodyPr/>
                    <a:lstStyle/>
                    <a:p>
                      <a:r>
                        <a:rPr lang="en-US" dirty="0"/>
                        <a:t>AI’s interface</a:t>
                      </a:r>
                      <a:r>
                        <a:rPr lang="en-US" baseline="0" dirty="0"/>
                        <a:t> work with user interaction</a:t>
                      </a:r>
                      <a:endParaRPr lang="en-US" dirty="0"/>
                    </a:p>
                  </a:txBody>
                  <a:tcPr/>
                </a:tc>
                <a:extLst>
                  <a:ext uri="{0D108BD9-81ED-4DB2-BD59-A6C34878D82A}">
                    <a16:rowId xmlns:a16="http://schemas.microsoft.com/office/drawing/2014/main" val="3018845939"/>
                  </a:ext>
                </a:extLst>
              </a:tr>
              <a:tr h="370840">
                <a:tc>
                  <a:txBody>
                    <a:bodyPr/>
                    <a:lstStyle/>
                    <a:p>
                      <a:r>
                        <a:rPr lang="en-US" dirty="0"/>
                        <a:t>11/16/16</a:t>
                      </a:r>
                    </a:p>
                  </a:txBody>
                  <a:tcPr/>
                </a:tc>
                <a:tc>
                  <a:txBody>
                    <a:bodyPr/>
                    <a:lstStyle/>
                    <a:p>
                      <a:r>
                        <a:rPr lang="en-US" dirty="0"/>
                        <a:t>Stephanie</a:t>
                      </a:r>
                    </a:p>
                  </a:txBody>
                  <a:tcPr/>
                </a:tc>
                <a:tc>
                  <a:txBody>
                    <a:bodyPr/>
                    <a:lstStyle/>
                    <a:p>
                      <a:r>
                        <a:rPr lang="en-US" dirty="0"/>
                        <a:t>Tested</a:t>
                      </a:r>
                      <a:r>
                        <a:rPr lang="en-US" baseline="0" dirty="0"/>
                        <a:t> main menu functionality</a:t>
                      </a:r>
                      <a:endParaRPr lang="en-US" dirty="0"/>
                    </a:p>
                  </a:txBody>
                  <a:tcPr/>
                </a:tc>
                <a:tc>
                  <a:txBody>
                    <a:bodyPr/>
                    <a:lstStyle/>
                    <a:p>
                      <a:r>
                        <a:rPr lang="en-US" dirty="0"/>
                        <a:t>Main</a:t>
                      </a:r>
                      <a:r>
                        <a:rPr lang="en-US" baseline="0" dirty="0"/>
                        <a:t> menu’s features are not complete</a:t>
                      </a:r>
                      <a:endParaRPr lang="en-US" dirty="0"/>
                    </a:p>
                  </a:txBody>
                  <a:tcPr/>
                </a:tc>
                <a:extLst>
                  <a:ext uri="{0D108BD9-81ED-4DB2-BD59-A6C34878D82A}">
                    <a16:rowId xmlns:a16="http://schemas.microsoft.com/office/drawing/2014/main" val="750972050"/>
                  </a:ext>
                </a:extLst>
              </a:tr>
              <a:tr h="370840">
                <a:tc>
                  <a:txBody>
                    <a:bodyPr/>
                    <a:lstStyle/>
                    <a:p>
                      <a:r>
                        <a:rPr lang="en-US" dirty="0"/>
                        <a:t>11/22/16</a:t>
                      </a:r>
                    </a:p>
                  </a:txBody>
                  <a:tcPr/>
                </a:tc>
                <a:tc>
                  <a:txBody>
                    <a:bodyPr/>
                    <a:lstStyle/>
                    <a:p>
                      <a:r>
                        <a:rPr lang="en-US" dirty="0"/>
                        <a:t>Nick</a:t>
                      </a:r>
                    </a:p>
                  </a:txBody>
                  <a:tcPr/>
                </a:tc>
                <a:tc>
                  <a:txBody>
                    <a:bodyPr/>
                    <a:lstStyle/>
                    <a:p>
                      <a:r>
                        <a:rPr lang="en-US" dirty="0"/>
                        <a:t>Tested user registration </a:t>
                      </a:r>
                    </a:p>
                  </a:txBody>
                  <a:tcPr/>
                </a:tc>
                <a:tc>
                  <a:txBody>
                    <a:bodyPr/>
                    <a:lstStyle/>
                    <a:p>
                      <a:r>
                        <a:rPr lang="en-US" dirty="0"/>
                        <a:t>User sign in/registration functions</a:t>
                      </a:r>
                    </a:p>
                  </a:txBody>
                  <a:tcPr/>
                </a:tc>
                <a:extLst>
                  <a:ext uri="{0D108BD9-81ED-4DB2-BD59-A6C34878D82A}">
                    <a16:rowId xmlns:a16="http://schemas.microsoft.com/office/drawing/2014/main" val="405207909"/>
                  </a:ext>
                </a:extLst>
              </a:tr>
              <a:tr h="370840">
                <a:tc>
                  <a:txBody>
                    <a:bodyPr/>
                    <a:lstStyle/>
                    <a:p>
                      <a:r>
                        <a:rPr lang="en-US" dirty="0"/>
                        <a:t>11/25/16</a:t>
                      </a:r>
                    </a:p>
                  </a:txBody>
                  <a:tcPr/>
                </a:tc>
                <a:tc>
                  <a:txBody>
                    <a:bodyPr/>
                    <a:lstStyle/>
                    <a:p>
                      <a:r>
                        <a:rPr lang="en-US" dirty="0"/>
                        <a:t>Stephanie</a:t>
                      </a:r>
                    </a:p>
                  </a:txBody>
                  <a:tcPr/>
                </a:tc>
                <a:tc>
                  <a:txBody>
                    <a:bodyPr/>
                    <a:lstStyle/>
                    <a:p>
                      <a:r>
                        <a:rPr lang="en-US" dirty="0"/>
                        <a:t>Tested score</a:t>
                      </a:r>
                      <a:r>
                        <a:rPr lang="en-US" baseline="0" dirty="0"/>
                        <a:t> history</a:t>
                      </a:r>
                      <a:endParaRPr lang="en-US" dirty="0"/>
                    </a:p>
                  </a:txBody>
                  <a:tcPr/>
                </a:tc>
                <a:tc>
                  <a:txBody>
                    <a:bodyPr/>
                    <a:lstStyle/>
                    <a:p>
                      <a:r>
                        <a:rPr lang="en-US" dirty="0"/>
                        <a:t>Score</a:t>
                      </a:r>
                      <a:r>
                        <a:rPr lang="en-US" baseline="0" dirty="0"/>
                        <a:t> History needs improvement</a:t>
                      </a:r>
                      <a:endParaRPr lang="en-US" dirty="0"/>
                    </a:p>
                  </a:txBody>
                  <a:tcPr/>
                </a:tc>
                <a:extLst>
                  <a:ext uri="{0D108BD9-81ED-4DB2-BD59-A6C34878D82A}">
                    <a16:rowId xmlns:a16="http://schemas.microsoft.com/office/drawing/2014/main" val="416065852"/>
                  </a:ext>
                </a:extLst>
              </a:tr>
              <a:tr h="370840">
                <a:tc>
                  <a:txBody>
                    <a:bodyPr/>
                    <a:lstStyle/>
                    <a:p>
                      <a:r>
                        <a:rPr lang="en-US" dirty="0"/>
                        <a:t>11/28/16</a:t>
                      </a:r>
                    </a:p>
                  </a:txBody>
                  <a:tcPr/>
                </a:tc>
                <a:tc>
                  <a:txBody>
                    <a:bodyPr/>
                    <a:lstStyle/>
                    <a:p>
                      <a:r>
                        <a:rPr lang="en-US" dirty="0" err="1"/>
                        <a:t>Axay</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Tested</a:t>
                      </a:r>
                      <a:r>
                        <a:rPr lang="en-US" baseline="0" dirty="0"/>
                        <a:t> completion for demo</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Product</a:t>
                      </a:r>
                      <a:r>
                        <a:rPr lang="en-US" baseline="0" dirty="0"/>
                        <a:t> is ready for demonstration</a:t>
                      </a:r>
                      <a:endParaRPr lang="en-US" dirty="0"/>
                    </a:p>
                  </a:txBody>
                  <a:tcPr/>
                </a:tc>
                <a:extLst>
                  <a:ext uri="{0D108BD9-81ED-4DB2-BD59-A6C34878D82A}">
                    <a16:rowId xmlns:a16="http://schemas.microsoft.com/office/drawing/2014/main" val="2617591352"/>
                  </a:ext>
                </a:extLst>
              </a:tr>
              <a:tr h="370840">
                <a:tc>
                  <a:txBody>
                    <a:bodyPr/>
                    <a:lstStyle/>
                    <a:p>
                      <a:r>
                        <a:rPr lang="en-US" dirty="0"/>
                        <a:t>11/29/16</a:t>
                      </a:r>
                    </a:p>
                  </a:txBody>
                  <a:tcPr/>
                </a:tc>
                <a:tc>
                  <a:txBody>
                    <a:bodyPr/>
                    <a:lstStyle/>
                    <a:p>
                      <a:r>
                        <a:rPr lang="en-US" dirty="0"/>
                        <a:t>Luis</a:t>
                      </a:r>
                    </a:p>
                  </a:txBody>
                  <a:tcPr/>
                </a:tc>
                <a:tc>
                  <a:txBody>
                    <a:bodyPr/>
                    <a:lstStyle/>
                    <a:p>
                      <a:r>
                        <a:rPr lang="en-US" dirty="0"/>
                        <a:t>Tested</a:t>
                      </a:r>
                      <a:r>
                        <a:rPr lang="en-US" baseline="0" dirty="0"/>
                        <a:t> completion for demo</a:t>
                      </a:r>
                      <a:endParaRPr lang="en-US" dirty="0"/>
                    </a:p>
                  </a:txBody>
                  <a:tcPr/>
                </a:tc>
                <a:tc>
                  <a:txBody>
                    <a:bodyPr/>
                    <a:lstStyle/>
                    <a:p>
                      <a:r>
                        <a:rPr lang="en-US" dirty="0"/>
                        <a:t>Product</a:t>
                      </a:r>
                      <a:r>
                        <a:rPr lang="en-US" baseline="0" dirty="0"/>
                        <a:t> is ready for demonstration</a:t>
                      </a:r>
                      <a:endParaRPr lang="en-US" dirty="0"/>
                    </a:p>
                  </a:txBody>
                  <a:tcPr/>
                </a:tc>
                <a:extLst>
                  <a:ext uri="{0D108BD9-81ED-4DB2-BD59-A6C34878D82A}">
                    <a16:rowId xmlns:a16="http://schemas.microsoft.com/office/drawing/2014/main" val="3479939365"/>
                  </a:ext>
                </a:extLst>
              </a:tr>
            </a:tbl>
          </a:graphicData>
        </a:graphic>
      </p:graphicFrame>
    </p:spTree>
    <p:extLst>
      <p:ext uri="{BB962C8B-B14F-4D97-AF65-F5344CB8AC3E}">
        <p14:creationId xmlns:p14="http://schemas.microsoft.com/office/powerpoint/2010/main" val="2199099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00714219"/>
              </p:ext>
            </p:extLst>
          </p:nvPr>
        </p:nvGraphicFramePr>
        <p:xfrm>
          <a:off x="2637183" y="749425"/>
          <a:ext cx="8719930" cy="5293773"/>
        </p:xfrm>
        <a:graphic>
          <a:graphicData uri="http://schemas.openxmlformats.org/drawingml/2006/table">
            <a:tbl>
              <a:tblPr/>
              <a:tblGrid>
                <a:gridCol w="1696770">
                  <a:extLst>
                    <a:ext uri="{9D8B030D-6E8A-4147-A177-3AD203B41FA5}">
                      <a16:colId xmlns:a16="http://schemas.microsoft.com/office/drawing/2014/main" val="1847582397"/>
                    </a:ext>
                  </a:extLst>
                </a:gridCol>
                <a:gridCol w="7023160">
                  <a:extLst>
                    <a:ext uri="{9D8B030D-6E8A-4147-A177-3AD203B41FA5}">
                      <a16:colId xmlns:a16="http://schemas.microsoft.com/office/drawing/2014/main" val="3074044777"/>
                    </a:ext>
                  </a:extLst>
                </a:gridCol>
              </a:tblGrid>
              <a:tr h="321330">
                <a:tc>
                  <a:txBody>
                    <a:bodyPr/>
                    <a:lstStyle/>
                    <a:p>
                      <a:pPr algn="ctr" rtl="0" fontAlgn="t">
                        <a:spcBef>
                          <a:spcPts val="0"/>
                        </a:spcBef>
                        <a:spcAft>
                          <a:spcPts val="1000"/>
                        </a:spcAft>
                      </a:pPr>
                      <a:r>
                        <a:rPr lang="en-US" sz="1800" b="1" i="0" u="none" strike="noStrike" dirty="0">
                          <a:solidFill>
                            <a:srgbClr val="000000"/>
                          </a:solidFill>
                          <a:effectLst/>
                          <a:latin typeface="Times New Roman" panose="02020603050405020304" pitchFamily="18" charset="0"/>
                        </a:rPr>
                        <a:t>Term</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1000"/>
                        </a:spcAft>
                      </a:pPr>
                      <a:r>
                        <a:rPr lang="en-US" sz="1800" b="1" i="0" u="none" strike="noStrike" dirty="0">
                          <a:solidFill>
                            <a:srgbClr val="000000"/>
                          </a:solidFill>
                          <a:effectLst/>
                          <a:latin typeface="Times New Roman" panose="02020603050405020304" pitchFamily="18" charset="0"/>
                        </a:rPr>
                        <a:t>Definition</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4273280"/>
                  </a:ext>
                </a:extLst>
              </a:tr>
              <a:tr h="1070784">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5x5 Tic Tac Toe</a:t>
                      </a:r>
                      <a:endParaRPr lang="en-US" sz="1800" dirty="0">
                        <a:effectLst/>
                      </a:endParaRPr>
                    </a:p>
                  </a:txBody>
                  <a:tcPr marL="34278" marR="34278" marT="34278" marB="3427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A game can be played with two players using X and O signs. The player who succeeds in placing four of their marks in a horizontal, vertical, or diagonal row wins the game.</a:t>
                      </a:r>
                      <a:endParaRPr lang="en-US" sz="1800" dirty="0">
                        <a:effectLst/>
                      </a:endParaRPr>
                    </a:p>
                  </a:txBody>
                  <a:tcPr marL="34278" marR="34278" marT="34278" marB="3427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0158274"/>
                  </a:ext>
                </a:extLst>
              </a:tr>
              <a:tr h="795629">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GUI(Graphical User Interface)</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Two people can operate it using keyboard and mouse</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3862412"/>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Platform</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OS based on the which software the game is running</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405998"/>
                  </a:ext>
                </a:extLst>
              </a:tr>
              <a:tr h="32133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SDL</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Extensive library for C++</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3705"/>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Visual Studio</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Integrated development environment for implementing the code</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0049105"/>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One Player</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A player play against the computer</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1451135"/>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Multi Player</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More than one player can play with each other.</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8027760"/>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Difficulty Level</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In one player, player can play it in easy, medium and hard levels.</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6266676"/>
                  </a:ext>
                </a:extLst>
              </a:tr>
            </a:tbl>
          </a:graphicData>
        </a:graphic>
      </p:graphicFrame>
      <p:sp>
        <p:nvSpPr>
          <p:cNvPr id="5" name="Rectangle 4"/>
          <p:cNvSpPr/>
          <p:nvPr/>
        </p:nvSpPr>
        <p:spPr>
          <a:xfrm>
            <a:off x="3167269" y="0"/>
            <a:ext cx="6096000" cy="684803"/>
          </a:xfrm>
          <a:prstGeom prst="rect">
            <a:avLst/>
          </a:prstGeom>
        </p:spPr>
        <p:txBody>
          <a:bodyPr>
            <a:spAutoFit/>
          </a:bodyPr>
          <a:lstStyle/>
          <a:p>
            <a:pPr fontAlgn="base">
              <a:spcBef>
                <a:spcPts val="1200"/>
              </a:spcBef>
              <a:spcAft>
                <a:spcPts val="300"/>
              </a:spcAft>
            </a:pPr>
            <a:r>
              <a:rPr lang="en-US" b="1" dirty="0">
                <a:solidFill>
                  <a:srgbClr val="000000"/>
                </a:solidFill>
                <a:latin typeface="Times New Roman" panose="02020603050405020304" pitchFamily="18" charset="0"/>
                <a:cs typeface="Times New Roman" panose="02020603050405020304" pitchFamily="18" charset="0"/>
              </a:rPr>
              <a:t>Domain Knowledge</a:t>
            </a:r>
          </a:p>
          <a:p>
            <a:pPr lvl="1" fontAlgn="base"/>
            <a:r>
              <a:rPr lang="en-US" b="1" i="1" dirty="0">
                <a:solidFill>
                  <a:srgbClr val="000000"/>
                </a:solidFill>
                <a:latin typeface="Times New Roman" panose="02020603050405020304" pitchFamily="18" charset="0"/>
                <a:cs typeface="Times New Roman" panose="02020603050405020304" pitchFamily="18" charset="0"/>
              </a:rPr>
              <a:t>Glossary</a:t>
            </a:r>
            <a:endParaRPr lang="en-US" b="1" i="1" u="none" strike="noStrike"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1687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548796974"/>
              </p:ext>
            </p:extLst>
          </p:nvPr>
        </p:nvGraphicFramePr>
        <p:xfrm>
          <a:off x="2307770" y="631364"/>
          <a:ext cx="9427029" cy="5791206"/>
        </p:xfrm>
        <a:graphic>
          <a:graphicData uri="http://schemas.openxmlformats.org/drawingml/2006/table">
            <a:tbl>
              <a:tblPr>
                <a:tableStyleId>{5C22544A-7EE6-4342-B048-85BDC9FD1C3A}</a:tableStyleId>
              </a:tblPr>
              <a:tblGrid>
                <a:gridCol w="1833211">
                  <a:extLst>
                    <a:ext uri="{9D8B030D-6E8A-4147-A177-3AD203B41FA5}">
                      <a16:colId xmlns:a16="http://schemas.microsoft.com/office/drawing/2014/main" val="2120307654"/>
                    </a:ext>
                  </a:extLst>
                </a:gridCol>
                <a:gridCol w="7593818">
                  <a:extLst>
                    <a:ext uri="{9D8B030D-6E8A-4147-A177-3AD203B41FA5}">
                      <a16:colId xmlns:a16="http://schemas.microsoft.com/office/drawing/2014/main" val="1838953816"/>
                    </a:ext>
                  </a:extLst>
                </a:gridCol>
              </a:tblGrid>
              <a:tr h="965201">
                <a:tc>
                  <a:txBody>
                    <a:bodyPr/>
                    <a:lstStyle/>
                    <a:p>
                      <a:pPr marL="0" marR="0" algn="ctr">
                        <a:lnSpc>
                          <a:spcPct val="115000"/>
                        </a:lnSpc>
                        <a:spcBef>
                          <a:spcPts val="0"/>
                        </a:spcBef>
                        <a:spcAft>
                          <a:spcPts val="1000"/>
                        </a:spcAft>
                      </a:pPr>
                      <a:r>
                        <a:rPr lang="en-US" sz="2000" b="1" dirty="0">
                          <a:effectLst/>
                          <a:latin typeface="Times New Roman" panose="02020603050405020304" pitchFamily="18" charset="0"/>
                          <a:cs typeface="Times New Roman" panose="02020603050405020304" pitchFamily="18" charset="0"/>
                        </a:rPr>
                        <a:t>Acronym </a:t>
                      </a:r>
                      <a:endPar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gn="ctr">
                        <a:lnSpc>
                          <a:spcPct val="115000"/>
                        </a:lnSpc>
                        <a:spcBef>
                          <a:spcPts val="0"/>
                        </a:spcBef>
                        <a:spcAft>
                          <a:spcPts val="1000"/>
                        </a:spcAft>
                      </a:pPr>
                      <a:r>
                        <a:rPr lang="en-US" sz="2000" b="1" dirty="0">
                          <a:effectLst/>
                          <a:latin typeface="Times New Roman" panose="02020603050405020304" pitchFamily="18" charset="0"/>
                          <a:cs typeface="Times New Roman" panose="02020603050405020304" pitchFamily="18" charset="0"/>
                        </a:rPr>
                        <a:t>Meaning</a:t>
                      </a:r>
                      <a:endPar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208037946"/>
                  </a:ext>
                </a:extLst>
              </a:tr>
              <a:tr h="965201">
                <a:tc>
                  <a:txBody>
                    <a:bodyPr/>
                    <a:lstStyle/>
                    <a:p>
                      <a:pPr marL="0" marR="0">
                        <a:lnSpc>
                          <a:spcPct val="115000"/>
                        </a:lnSpc>
                        <a:spcBef>
                          <a:spcPts val="0"/>
                        </a:spcBef>
                        <a:spcAft>
                          <a:spcPts val="1000"/>
                        </a:spcAft>
                      </a:pPr>
                      <a:r>
                        <a:rPr lang="en-US" sz="2000">
                          <a:effectLst/>
                          <a:latin typeface="Times New Roman" panose="02020603050405020304" pitchFamily="18" charset="0"/>
                          <a:cs typeface="Times New Roman" panose="02020603050405020304" pitchFamily="18" charset="0"/>
                        </a:rPr>
                        <a:t>AI</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nSpc>
                          <a:spcPct val="115000"/>
                        </a:lnSpc>
                        <a:spcBef>
                          <a:spcPts val="0"/>
                        </a:spcBef>
                        <a:spcAft>
                          <a:spcPts val="1000"/>
                        </a:spcAft>
                      </a:pPr>
                      <a:r>
                        <a:rPr lang="en-US" sz="2000" dirty="0">
                          <a:effectLst/>
                          <a:latin typeface="Times New Roman" panose="02020603050405020304" pitchFamily="18" charset="0"/>
                          <a:cs typeface="Times New Roman" panose="02020603050405020304" pitchFamily="18" charset="0"/>
                        </a:rPr>
                        <a:t>Artificial Intelligence</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014871021"/>
                  </a:ext>
                </a:extLst>
              </a:tr>
              <a:tr h="965201">
                <a:tc>
                  <a:txBody>
                    <a:bodyPr/>
                    <a:lstStyle/>
                    <a:p>
                      <a:pPr marL="0" marR="0">
                        <a:lnSpc>
                          <a:spcPct val="115000"/>
                        </a:lnSpc>
                        <a:spcBef>
                          <a:spcPts val="0"/>
                        </a:spcBef>
                        <a:spcAft>
                          <a:spcPts val="1000"/>
                        </a:spcAft>
                      </a:pPr>
                      <a:r>
                        <a:rPr lang="en-US" sz="2000">
                          <a:effectLst/>
                          <a:latin typeface="Times New Roman" panose="02020603050405020304" pitchFamily="18" charset="0"/>
                          <a:cs typeface="Times New Roman" panose="02020603050405020304" pitchFamily="18" charset="0"/>
                        </a:rPr>
                        <a:t>GUI</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nSpc>
                          <a:spcPct val="115000"/>
                        </a:lnSpc>
                        <a:spcBef>
                          <a:spcPts val="0"/>
                        </a:spcBef>
                        <a:spcAft>
                          <a:spcPts val="1000"/>
                        </a:spcAft>
                      </a:pPr>
                      <a:r>
                        <a:rPr lang="en-US" sz="2000" dirty="0">
                          <a:effectLst/>
                          <a:latin typeface="Times New Roman" panose="02020603050405020304" pitchFamily="18" charset="0"/>
                          <a:cs typeface="Times New Roman" panose="02020603050405020304" pitchFamily="18" charset="0"/>
                        </a:rPr>
                        <a:t>Graphical User Interphase</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151792250"/>
                  </a:ext>
                </a:extLst>
              </a:tr>
              <a:tr h="965201">
                <a:tc>
                  <a:txBody>
                    <a:bodyPr/>
                    <a:lstStyle/>
                    <a:p>
                      <a:pPr marL="0" marR="0">
                        <a:lnSpc>
                          <a:spcPct val="115000"/>
                        </a:lnSpc>
                        <a:spcBef>
                          <a:spcPts val="0"/>
                        </a:spcBef>
                        <a:spcAft>
                          <a:spcPts val="1000"/>
                        </a:spcAft>
                      </a:pPr>
                      <a:r>
                        <a:rPr lang="en-US" sz="2000">
                          <a:effectLst/>
                          <a:latin typeface="Times New Roman" panose="02020603050405020304" pitchFamily="18" charset="0"/>
                          <a:cs typeface="Times New Roman" panose="02020603050405020304" pitchFamily="18" charset="0"/>
                        </a:rPr>
                        <a:t>PvP</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nSpc>
                          <a:spcPct val="115000"/>
                        </a:lnSpc>
                        <a:spcBef>
                          <a:spcPts val="0"/>
                        </a:spcBef>
                        <a:spcAft>
                          <a:spcPts val="1000"/>
                        </a:spcAft>
                      </a:pPr>
                      <a:r>
                        <a:rPr lang="en-US" sz="2000" dirty="0">
                          <a:effectLst/>
                          <a:latin typeface="Times New Roman" panose="02020603050405020304" pitchFamily="18" charset="0"/>
                          <a:cs typeface="Times New Roman" panose="02020603050405020304" pitchFamily="18" charset="0"/>
                        </a:rPr>
                        <a:t>Player versus Player</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936043140"/>
                  </a:ext>
                </a:extLst>
              </a:tr>
              <a:tr h="965201">
                <a:tc>
                  <a:txBody>
                    <a:bodyPr/>
                    <a:lstStyle/>
                    <a:p>
                      <a:pPr marL="0" marR="0">
                        <a:lnSpc>
                          <a:spcPct val="115000"/>
                        </a:lnSpc>
                        <a:spcBef>
                          <a:spcPts val="0"/>
                        </a:spcBef>
                        <a:spcAft>
                          <a:spcPts val="1000"/>
                        </a:spcAft>
                      </a:pPr>
                      <a:r>
                        <a:rPr lang="en-US" sz="2000">
                          <a:effectLst/>
                          <a:latin typeface="Times New Roman" panose="02020603050405020304" pitchFamily="18" charset="0"/>
                          <a:cs typeface="Times New Roman" panose="02020603050405020304" pitchFamily="18" charset="0"/>
                        </a:rPr>
                        <a:t>PvE</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nSpc>
                          <a:spcPct val="115000"/>
                        </a:lnSpc>
                        <a:spcBef>
                          <a:spcPts val="0"/>
                        </a:spcBef>
                        <a:spcAft>
                          <a:spcPts val="1000"/>
                        </a:spcAft>
                      </a:pPr>
                      <a:r>
                        <a:rPr lang="en-US" sz="2000" dirty="0">
                          <a:effectLst/>
                          <a:latin typeface="Times New Roman" panose="02020603050405020304" pitchFamily="18" charset="0"/>
                          <a:cs typeface="Times New Roman" panose="02020603050405020304" pitchFamily="18" charset="0"/>
                        </a:rPr>
                        <a:t>Player versus Environment or Computer</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323747683"/>
                  </a:ext>
                </a:extLst>
              </a:tr>
              <a:tr h="965201">
                <a:tc>
                  <a:txBody>
                    <a:bodyPr/>
                    <a:lstStyle/>
                    <a:p>
                      <a:pPr marL="0" marR="0">
                        <a:lnSpc>
                          <a:spcPct val="115000"/>
                        </a:lnSpc>
                        <a:spcBef>
                          <a:spcPts val="0"/>
                        </a:spcBef>
                        <a:spcAft>
                          <a:spcPts val="1000"/>
                        </a:spcAft>
                      </a:pPr>
                      <a:r>
                        <a:rPr lang="en-US" sz="2000">
                          <a:effectLst/>
                          <a:latin typeface="Times New Roman" panose="02020603050405020304" pitchFamily="18" charset="0"/>
                          <a:cs typeface="Times New Roman" panose="02020603050405020304" pitchFamily="18" charset="0"/>
                        </a:rPr>
                        <a:t>TTT</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nSpc>
                          <a:spcPct val="115000"/>
                        </a:lnSpc>
                        <a:spcBef>
                          <a:spcPts val="0"/>
                        </a:spcBef>
                        <a:spcAft>
                          <a:spcPts val="1000"/>
                        </a:spcAft>
                      </a:pPr>
                      <a:r>
                        <a:rPr lang="en-US" sz="2000" dirty="0">
                          <a:effectLst/>
                          <a:latin typeface="Times New Roman" panose="02020603050405020304" pitchFamily="18" charset="0"/>
                          <a:cs typeface="Times New Roman" panose="02020603050405020304" pitchFamily="18" charset="0"/>
                        </a:rPr>
                        <a:t>Tic Tac Toe</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446586960"/>
                  </a:ext>
                </a:extLst>
              </a:tr>
            </a:tbl>
          </a:graphicData>
        </a:graphic>
      </p:graphicFrame>
    </p:spTree>
    <p:extLst>
      <p:ext uri="{BB962C8B-B14F-4D97-AF65-F5344CB8AC3E}">
        <p14:creationId xmlns:p14="http://schemas.microsoft.com/office/powerpoint/2010/main" val="338176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86444" y="460962"/>
            <a:ext cx="4355192" cy="646331"/>
          </a:xfrm>
          <a:prstGeom prst="rect">
            <a:avLst/>
          </a:prstGeom>
        </p:spPr>
        <p:txBody>
          <a:bodyPr wrap="square">
            <a:spAutoFit/>
          </a:bodyPr>
          <a:lstStyle/>
          <a:p>
            <a:pPr fontAlgn="base">
              <a:spcBef>
                <a:spcPts val="1200"/>
              </a:spcBef>
              <a:spcAft>
                <a:spcPts val="300"/>
              </a:spcAft>
            </a:pPr>
            <a:r>
              <a:rPr lang="en-US" sz="3600" b="1" dirty="0">
                <a:solidFill>
                  <a:srgbClr val="000000"/>
                </a:solidFill>
                <a:latin typeface="Times New Roman" panose="02020603050405020304" pitchFamily="18" charset="0"/>
                <a:cs typeface="Times New Roman" panose="02020603050405020304" pitchFamily="18" charset="0"/>
              </a:rPr>
              <a:t>Modification History</a:t>
            </a:r>
          </a:p>
        </p:txBody>
      </p:sp>
      <p:sp>
        <p:nvSpPr>
          <p:cNvPr id="4" name="Rectangle 3"/>
          <p:cNvSpPr/>
          <p:nvPr/>
        </p:nvSpPr>
        <p:spPr>
          <a:xfrm>
            <a:off x="2623930" y="1484244"/>
            <a:ext cx="7527235" cy="3785652"/>
          </a:xfrm>
          <a:prstGeom prst="rect">
            <a:avLst/>
          </a:prstGeom>
        </p:spPr>
        <p:txBody>
          <a:bodyPr wrap="square">
            <a:spAutoFit/>
          </a:bodyPr>
          <a:lstStyle/>
          <a:p>
            <a:r>
              <a:rPr lang="en-US" sz="2400" dirty="0">
                <a:latin typeface="Times New Roman" panose="02020603050405020304" pitchFamily="18" charset="0"/>
                <a:ea typeface="Arial Unicode MS" panose="020B0604020202020204" pitchFamily="34" charset="-128"/>
                <a:cs typeface="Times New Roman" panose="02020603050405020304" pitchFamily="18" charset="0"/>
              </a:rPr>
              <a:t>Modification History since last presentation to client on 11/1/16:</a:t>
            </a:r>
          </a:p>
          <a:p>
            <a:pPr marL="457200" indent="-457200">
              <a:buFont typeface="+mj-lt"/>
              <a:buAutoNum type="arabicPeriod"/>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Modified UML Class Diagram</a:t>
            </a:r>
          </a:p>
          <a:p>
            <a:pPr marL="457200" indent="-457200">
              <a:buFont typeface="+mj-lt"/>
              <a:buAutoNum type="arabicPeriod"/>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Included hard difficulty level</a:t>
            </a:r>
          </a:p>
          <a:p>
            <a:pPr marL="457200" indent="-457200">
              <a:buFont typeface="+mj-lt"/>
              <a:buAutoNum type="arabicPeriod"/>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Functional player registration</a:t>
            </a:r>
          </a:p>
          <a:p>
            <a:pPr marL="457200" indent="-457200">
              <a:buFont typeface="+mj-lt"/>
              <a:buAutoNum type="arabicPeriod"/>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Included player score history</a:t>
            </a:r>
          </a:p>
          <a:p>
            <a:pPr marL="457200" indent="-457200">
              <a:buFont typeface="+mj-lt"/>
              <a:buAutoNum type="arabicPeriod"/>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Testing Plan Documentation</a:t>
            </a:r>
          </a:p>
          <a:p>
            <a:pPr marL="457200" indent="-457200">
              <a:buFont typeface="+mj-lt"/>
              <a:buAutoNum type="arabicPeriod"/>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Expanded detailed steps on requirements</a:t>
            </a:r>
          </a:p>
          <a:p>
            <a:pPr marL="457200" indent="-457200">
              <a:buFont typeface="+mj-lt"/>
              <a:buAutoNum type="arabicPeriod"/>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Elaborated scenario descriptions </a:t>
            </a:r>
          </a:p>
          <a:p>
            <a:pPr marL="457200" indent="-457200">
              <a:buFont typeface="+mj-lt"/>
              <a:buAutoNum type="arabicPeriod"/>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Reevaluated COCOMO model for resource allocation </a:t>
            </a:r>
          </a:p>
        </p:txBody>
      </p:sp>
    </p:spTree>
    <p:extLst>
      <p:ext uri="{BB962C8B-B14F-4D97-AF65-F5344CB8AC3E}">
        <p14:creationId xmlns:p14="http://schemas.microsoft.com/office/powerpoint/2010/main" val="833236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1295" y="474214"/>
            <a:ext cx="9117495" cy="646331"/>
          </a:xfrm>
          <a:prstGeom prst="rect">
            <a:avLst/>
          </a:prstGeom>
        </p:spPr>
        <p:txBody>
          <a:bodyPr wrap="square">
            <a:spAutoFit/>
          </a:bodyPr>
          <a:lstStyle/>
          <a:p>
            <a:pPr fontAlgn="base">
              <a:spcBef>
                <a:spcPts val="1200"/>
              </a:spcBef>
              <a:spcAft>
                <a:spcPts val="300"/>
              </a:spcAft>
            </a:pPr>
            <a:r>
              <a:rPr lang="en-US" sz="3600" b="1" dirty="0">
                <a:solidFill>
                  <a:srgbClr val="000000"/>
                </a:solidFill>
                <a:latin typeface="Times New Roman" panose="02020603050405020304" pitchFamily="18" charset="0"/>
                <a:cs typeface="Times New Roman" panose="02020603050405020304" pitchFamily="18" charset="0"/>
              </a:rPr>
              <a:t>Milestones</a:t>
            </a:r>
          </a:p>
        </p:txBody>
      </p:sp>
      <p:graphicFrame>
        <p:nvGraphicFramePr>
          <p:cNvPr id="3" name="Table 2"/>
          <p:cNvGraphicFramePr>
            <a:graphicFrameLocks noGrp="1"/>
          </p:cNvGraphicFramePr>
          <p:nvPr>
            <p:extLst/>
          </p:nvPr>
        </p:nvGraphicFramePr>
        <p:xfrm>
          <a:off x="1836417" y="1120545"/>
          <a:ext cx="9570722" cy="5178457"/>
        </p:xfrm>
        <a:graphic>
          <a:graphicData uri="http://schemas.openxmlformats.org/drawingml/2006/table">
            <a:tbl>
              <a:tblPr firstRow="1" bandRow="1">
                <a:tableStyleId>{5C22544A-7EE6-4342-B048-85BDC9FD1C3A}</a:tableStyleId>
              </a:tblPr>
              <a:tblGrid>
                <a:gridCol w="4785361">
                  <a:extLst>
                    <a:ext uri="{9D8B030D-6E8A-4147-A177-3AD203B41FA5}">
                      <a16:colId xmlns:a16="http://schemas.microsoft.com/office/drawing/2014/main" val="3670848329"/>
                    </a:ext>
                  </a:extLst>
                </a:gridCol>
                <a:gridCol w="4785361">
                  <a:extLst>
                    <a:ext uri="{9D8B030D-6E8A-4147-A177-3AD203B41FA5}">
                      <a16:colId xmlns:a16="http://schemas.microsoft.com/office/drawing/2014/main" val="1222336714"/>
                    </a:ext>
                  </a:extLst>
                </a:gridCol>
              </a:tblGrid>
              <a:tr h="579055">
                <a:tc>
                  <a:txBody>
                    <a:bodyPr/>
                    <a:lstStyle/>
                    <a:p>
                      <a:r>
                        <a:rPr lang="en-US" sz="1800" b="0" dirty="0">
                          <a:solidFill>
                            <a:srgbClr val="000000"/>
                          </a:solidFill>
                          <a:latin typeface="Times New Roman" panose="02020603050405020304" pitchFamily="18" charset="0"/>
                        </a:rPr>
                        <a:t>9/9/16</a:t>
                      </a:r>
                      <a:endParaRPr lang="en-US" b="0" dirty="0"/>
                    </a:p>
                  </a:txBody>
                  <a:tcPr>
                    <a:solidFill>
                      <a:srgbClr val="1AA5EA"/>
                    </a:solidFill>
                  </a:tcPr>
                </a:tc>
                <a:tc>
                  <a:txBody>
                    <a:bodyPr/>
                    <a:lstStyle/>
                    <a:p>
                      <a:r>
                        <a:rPr lang="en-US" sz="1800" b="0" dirty="0">
                          <a:solidFill>
                            <a:srgbClr val="000000"/>
                          </a:solidFill>
                          <a:latin typeface="Times New Roman" panose="02020603050405020304" pitchFamily="18" charset="0"/>
                        </a:rPr>
                        <a:t>The product design layout has been developed</a:t>
                      </a:r>
                      <a:endParaRPr lang="en-US" b="0" dirty="0"/>
                    </a:p>
                  </a:txBody>
                  <a:tcPr>
                    <a:solidFill>
                      <a:srgbClr val="1AA5EA"/>
                    </a:solidFill>
                  </a:tcPr>
                </a:tc>
                <a:extLst>
                  <a:ext uri="{0D108BD9-81ED-4DB2-BD59-A6C34878D82A}">
                    <a16:rowId xmlns:a16="http://schemas.microsoft.com/office/drawing/2014/main" val="1141944102"/>
                  </a:ext>
                </a:extLst>
              </a:tr>
              <a:tr h="567329">
                <a:tc>
                  <a:txBody>
                    <a:bodyPr/>
                    <a:lstStyle/>
                    <a:p>
                      <a:r>
                        <a:rPr lang="en-US" sz="1800" b="0" dirty="0">
                          <a:solidFill>
                            <a:srgbClr val="000000"/>
                          </a:solidFill>
                          <a:latin typeface="Times New Roman" panose="02020603050405020304" pitchFamily="18" charset="0"/>
                        </a:rPr>
                        <a:t>9/16/16</a:t>
                      </a:r>
                      <a:endParaRPr lang="en-US" b="0" dirty="0"/>
                    </a:p>
                  </a:txBody>
                  <a:tcPr>
                    <a:solidFill>
                      <a:srgbClr val="1AA5EA"/>
                    </a:solidFill>
                  </a:tcPr>
                </a:tc>
                <a:tc>
                  <a:txBody>
                    <a:bodyPr/>
                    <a:lstStyle/>
                    <a:p>
                      <a:r>
                        <a:rPr lang="en-US" sz="1800" b="0" dirty="0">
                          <a:solidFill>
                            <a:srgbClr val="000000"/>
                          </a:solidFill>
                          <a:latin typeface="Times New Roman" panose="02020603050405020304" pitchFamily="18" charset="0"/>
                        </a:rPr>
                        <a:t>The product design layout has been improved with features. </a:t>
                      </a:r>
                      <a:endParaRPr lang="en-US" b="0" dirty="0"/>
                    </a:p>
                  </a:txBody>
                  <a:tcPr>
                    <a:solidFill>
                      <a:srgbClr val="1AA5EA"/>
                    </a:solidFill>
                  </a:tcPr>
                </a:tc>
                <a:extLst>
                  <a:ext uri="{0D108BD9-81ED-4DB2-BD59-A6C34878D82A}">
                    <a16:rowId xmlns:a16="http://schemas.microsoft.com/office/drawing/2014/main" val="3615836751"/>
                  </a:ext>
                </a:extLst>
              </a:tr>
              <a:tr h="577448">
                <a:tc>
                  <a:txBody>
                    <a:bodyPr/>
                    <a:lstStyle/>
                    <a:p>
                      <a:r>
                        <a:rPr lang="en-US" sz="1800" b="0" dirty="0">
                          <a:solidFill>
                            <a:srgbClr val="000000"/>
                          </a:solidFill>
                          <a:latin typeface="Times New Roman" panose="02020603050405020304" pitchFamily="18" charset="0"/>
                        </a:rPr>
                        <a:t>9/23/16</a:t>
                      </a:r>
                      <a:endParaRPr lang="en-US" b="0" dirty="0"/>
                    </a:p>
                  </a:txBody>
                  <a:tcPr>
                    <a:solidFill>
                      <a:srgbClr val="1AA5EA"/>
                    </a:solidFill>
                  </a:tcPr>
                </a:tc>
                <a:tc>
                  <a:txBody>
                    <a:bodyPr/>
                    <a:lstStyle/>
                    <a:p>
                      <a:r>
                        <a:rPr lang="en-US" sz="1800" b="0" dirty="0">
                          <a:solidFill>
                            <a:srgbClr val="000000"/>
                          </a:solidFill>
                          <a:latin typeface="Times New Roman" panose="02020603050405020304" pitchFamily="18" charset="0"/>
                        </a:rPr>
                        <a:t>The coding has begun and a 5X5 board has been created</a:t>
                      </a:r>
                      <a:endParaRPr lang="en-US" b="0" dirty="0"/>
                    </a:p>
                  </a:txBody>
                  <a:tcPr>
                    <a:solidFill>
                      <a:srgbClr val="1AA5EA"/>
                    </a:solidFill>
                  </a:tcPr>
                </a:tc>
                <a:extLst>
                  <a:ext uri="{0D108BD9-81ED-4DB2-BD59-A6C34878D82A}">
                    <a16:rowId xmlns:a16="http://schemas.microsoft.com/office/drawing/2014/main" val="1900739877"/>
                  </a:ext>
                </a:extLst>
              </a:tr>
              <a:tr h="603932">
                <a:tc>
                  <a:txBody>
                    <a:bodyPr/>
                    <a:lstStyle/>
                    <a:p>
                      <a:pPr marL="0" algn="l" defTabSz="457200" rtl="0" eaLnBrk="1" latinLnBrk="0" hangingPunct="1"/>
                      <a:r>
                        <a:rPr lang="en-US" sz="1800" b="0" kern="1200" dirty="0">
                          <a:solidFill>
                            <a:srgbClr val="000000"/>
                          </a:solidFill>
                          <a:latin typeface="Times New Roman" panose="02020603050405020304" pitchFamily="18" charset="0"/>
                          <a:ea typeface="+mn-ea"/>
                          <a:cs typeface="+mn-cs"/>
                        </a:rPr>
                        <a:t>9/30/16</a:t>
                      </a:r>
                    </a:p>
                  </a:txBody>
                  <a:tcPr>
                    <a:solidFill>
                      <a:srgbClr val="1AA5EA"/>
                    </a:solidFill>
                  </a:tcPr>
                </a:tc>
                <a:tc>
                  <a:txBody>
                    <a:bodyPr/>
                    <a:lstStyle/>
                    <a:p>
                      <a:pPr marL="0" algn="l" defTabSz="457200" rtl="0" eaLnBrk="1" latinLnBrk="0" hangingPunct="1">
                        <a:spcAft>
                          <a:spcPts val="1000"/>
                        </a:spcAft>
                      </a:pPr>
                      <a:r>
                        <a:rPr lang="en-US" sz="1800" b="0" kern="1200" dirty="0">
                          <a:solidFill>
                            <a:srgbClr val="000000"/>
                          </a:solidFill>
                          <a:latin typeface="Times New Roman" panose="02020603050405020304" pitchFamily="18" charset="0"/>
                          <a:ea typeface="+mn-ea"/>
                          <a:cs typeface="+mn-cs"/>
                        </a:rPr>
                        <a:t>The product has the single or multiplayer feature</a:t>
                      </a:r>
                    </a:p>
                  </a:txBody>
                  <a:tcPr>
                    <a:solidFill>
                      <a:srgbClr val="1AA5EA"/>
                    </a:solidFill>
                  </a:tcPr>
                </a:tc>
                <a:extLst>
                  <a:ext uri="{0D108BD9-81ED-4DB2-BD59-A6C34878D82A}">
                    <a16:rowId xmlns:a16="http://schemas.microsoft.com/office/drawing/2014/main" val="2872706766"/>
                  </a:ext>
                </a:extLst>
              </a:tr>
              <a:tr h="560655">
                <a:tc>
                  <a:txBody>
                    <a:bodyPr/>
                    <a:lstStyle/>
                    <a:p>
                      <a:pPr marL="0" algn="l" defTabSz="457200" rtl="0" eaLnBrk="1" latinLnBrk="0" hangingPunct="1"/>
                      <a:r>
                        <a:rPr lang="en-US" sz="1800" b="0" kern="1200" dirty="0">
                          <a:solidFill>
                            <a:srgbClr val="000000"/>
                          </a:solidFill>
                          <a:latin typeface="Times New Roman" panose="02020603050405020304" pitchFamily="18" charset="0"/>
                          <a:ea typeface="+mn-ea"/>
                          <a:cs typeface="+mn-cs"/>
                        </a:rPr>
                        <a:t>10/3/16</a:t>
                      </a:r>
                    </a:p>
                  </a:txBody>
                  <a:tcPr>
                    <a:solidFill>
                      <a:srgbClr val="1AA5EA"/>
                    </a:solidFill>
                  </a:tcPr>
                </a:tc>
                <a:tc>
                  <a:txBody>
                    <a:bodyPr/>
                    <a:lstStyle/>
                    <a:p>
                      <a:pPr marL="0" algn="l" defTabSz="457200" rtl="0" eaLnBrk="1" latinLnBrk="0" hangingPunct="1">
                        <a:spcAft>
                          <a:spcPts val="1000"/>
                        </a:spcAft>
                      </a:pPr>
                      <a:r>
                        <a:rPr lang="en-US" sz="1800" b="0" kern="1200" dirty="0">
                          <a:solidFill>
                            <a:srgbClr val="000000"/>
                          </a:solidFill>
                          <a:latin typeface="Times New Roman" panose="02020603050405020304" pitchFamily="18" charset="0"/>
                          <a:ea typeface="+mn-ea"/>
                          <a:cs typeface="+mn-cs"/>
                        </a:rPr>
                        <a:t>Product</a:t>
                      </a:r>
                      <a:r>
                        <a:rPr lang="en-US" sz="1800" b="0" kern="1200" baseline="0" dirty="0">
                          <a:solidFill>
                            <a:srgbClr val="000000"/>
                          </a:solidFill>
                          <a:latin typeface="Times New Roman" panose="02020603050405020304" pitchFamily="18" charset="0"/>
                          <a:ea typeface="+mn-ea"/>
                          <a:cs typeface="+mn-cs"/>
                        </a:rPr>
                        <a:t> is able to play Human VS Human</a:t>
                      </a:r>
                      <a:endParaRPr lang="en-US" sz="1800" b="0" kern="1200" dirty="0">
                        <a:solidFill>
                          <a:srgbClr val="000000"/>
                        </a:solidFill>
                        <a:latin typeface="Times New Roman" panose="02020603050405020304" pitchFamily="18" charset="0"/>
                        <a:ea typeface="+mn-ea"/>
                        <a:cs typeface="+mn-cs"/>
                      </a:endParaRPr>
                    </a:p>
                  </a:txBody>
                  <a:tcPr>
                    <a:solidFill>
                      <a:srgbClr val="1AA5EA"/>
                    </a:solidFill>
                  </a:tcPr>
                </a:tc>
                <a:extLst>
                  <a:ext uri="{0D108BD9-81ED-4DB2-BD59-A6C34878D82A}">
                    <a16:rowId xmlns:a16="http://schemas.microsoft.com/office/drawing/2014/main" val="10004"/>
                  </a:ext>
                </a:extLst>
              </a:tr>
              <a:tr h="560655">
                <a:tc>
                  <a:txBody>
                    <a:bodyPr/>
                    <a:lstStyle/>
                    <a:p>
                      <a:pPr marL="0" algn="l" defTabSz="457200" rtl="0" eaLnBrk="1" latinLnBrk="0" hangingPunct="1"/>
                      <a:r>
                        <a:rPr lang="en-US" sz="1800" b="0" kern="1200" dirty="0">
                          <a:solidFill>
                            <a:srgbClr val="000000"/>
                          </a:solidFill>
                          <a:latin typeface="Times New Roman" panose="02020603050405020304" pitchFamily="18" charset="0"/>
                          <a:ea typeface="+mn-ea"/>
                          <a:cs typeface="+mn-cs"/>
                        </a:rPr>
                        <a:t>10/19/16</a:t>
                      </a:r>
                    </a:p>
                  </a:txBody>
                  <a:tcPr>
                    <a:solidFill>
                      <a:srgbClr val="1AA5EA"/>
                    </a:solidFill>
                  </a:tcPr>
                </a:tc>
                <a:tc>
                  <a:txBody>
                    <a:bodyPr/>
                    <a:lstStyle/>
                    <a:p>
                      <a:pPr marL="0" algn="l" defTabSz="457200" rtl="0" eaLnBrk="1" latinLnBrk="0" hangingPunct="1">
                        <a:spcAft>
                          <a:spcPts val="1000"/>
                        </a:spcAft>
                      </a:pPr>
                      <a:r>
                        <a:rPr lang="en-US" sz="1800" b="0" kern="1200" dirty="0">
                          <a:solidFill>
                            <a:srgbClr val="000000"/>
                          </a:solidFill>
                          <a:latin typeface="Times New Roman" panose="02020603050405020304" pitchFamily="18" charset="0"/>
                          <a:ea typeface="+mn-ea"/>
                          <a:cs typeface="+mn-cs"/>
                        </a:rPr>
                        <a:t>Product has an easy,</a:t>
                      </a:r>
                      <a:r>
                        <a:rPr lang="en-US" sz="1800" b="0" kern="1200" baseline="0" dirty="0">
                          <a:solidFill>
                            <a:srgbClr val="000000"/>
                          </a:solidFill>
                          <a:latin typeface="Times New Roman" panose="02020603050405020304" pitchFamily="18" charset="0"/>
                          <a:ea typeface="+mn-ea"/>
                          <a:cs typeface="+mn-cs"/>
                        </a:rPr>
                        <a:t> medium, and hard feature.</a:t>
                      </a:r>
                      <a:endParaRPr lang="en-US" sz="1800" b="0" kern="1200" dirty="0">
                        <a:solidFill>
                          <a:srgbClr val="000000"/>
                        </a:solidFill>
                        <a:latin typeface="Times New Roman" panose="02020603050405020304" pitchFamily="18" charset="0"/>
                        <a:ea typeface="+mn-ea"/>
                        <a:cs typeface="+mn-cs"/>
                      </a:endParaRPr>
                    </a:p>
                  </a:txBody>
                  <a:tcPr>
                    <a:solidFill>
                      <a:srgbClr val="1AA5EA"/>
                    </a:solidFill>
                  </a:tcPr>
                </a:tc>
                <a:extLst>
                  <a:ext uri="{0D108BD9-81ED-4DB2-BD59-A6C34878D82A}">
                    <a16:rowId xmlns:a16="http://schemas.microsoft.com/office/drawing/2014/main" val="10005"/>
                  </a:ext>
                </a:extLst>
              </a:tr>
              <a:tr h="398500">
                <a:tc>
                  <a:txBody>
                    <a:bodyPr/>
                    <a:lstStyle/>
                    <a:p>
                      <a:pPr marL="0" algn="l" defTabSz="457200" rtl="0" eaLnBrk="1" latinLnBrk="0" hangingPunct="1"/>
                      <a:r>
                        <a:rPr lang="en-US" sz="1800" b="0" kern="1200" dirty="0">
                          <a:solidFill>
                            <a:srgbClr val="000000"/>
                          </a:solidFill>
                          <a:latin typeface="Times New Roman" panose="02020603050405020304" pitchFamily="18" charset="0"/>
                          <a:ea typeface="+mn-ea"/>
                          <a:cs typeface="+mn-cs"/>
                        </a:rPr>
                        <a:t>10/24/16</a:t>
                      </a:r>
                    </a:p>
                  </a:txBody>
                  <a:tcPr>
                    <a:solidFill>
                      <a:srgbClr val="1AA5EA"/>
                    </a:solidFill>
                  </a:tcPr>
                </a:tc>
                <a:tc>
                  <a:txBody>
                    <a:bodyPr/>
                    <a:lstStyle/>
                    <a:p>
                      <a:pPr marL="0" algn="l" defTabSz="457200" rtl="0" eaLnBrk="1" latinLnBrk="0" hangingPunct="1">
                        <a:spcAft>
                          <a:spcPts val="1000"/>
                        </a:spcAft>
                      </a:pPr>
                      <a:r>
                        <a:rPr lang="en-US" sz="1800" b="0" kern="1200" dirty="0">
                          <a:solidFill>
                            <a:srgbClr val="000000"/>
                          </a:solidFill>
                          <a:latin typeface="Times New Roman" panose="02020603050405020304" pitchFamily="18" charset="0"/>
                          <a:ea typeface="+mn-ea"/>
                          <a:cs typeface="+mn-cs"/>
                        </a:rPr>
                        <a:t>AI</a:t>
                      </a:r>
                      <a:r>
                        <a:rPr lang="en-US" sz="1800" b="0" kern="1200" baseline="0" dirty="0">
                          <a:solidFill>
                            <a:srgbClr val="000000"/>
                          </a:solidFill>
                          <a:latin typeface="Times New Roman" panose="02020603050405020304" pitchFamily="18" charset="0"/>
                          <a:ea typeface="+mn-ea"/>
                          <a:cs typeface="+mn-cs"/>
                        </a:rPr>
                        <a:t> has initialized</a:t>
                      </a:r>
                      <a:endParaRPr lang="en-US" sz="1800" b="0" kern="1200" dirty="0">
                        <a:solidFill>
                          <a:srgbClr val="000000"/>
                        </a:solidFill>
                        <a:latin typeface="Times New Roman" panose="02020603050405020304" pitchFamily="18" charset="0"/>
                        <a:ea typeface="+mn-ea"/>
                        <a:cs typeface="+mn-cs"/>
                      </a:endParaRPr>
                    </a:p>
                  </a:txBody>
                  <a:tcPr>
                    <a:solidFill>
                      <a:srgbClr val="1AA5EA"/>
                    </a:solidFill>
                  </a:tcPr>
                </a:tc>
                <a:extLst>
                  <a:ext uri="{0D108BD9-81ED-4DB2-BD59-A6C34878D82A}">
                    <a16:rowId xmlns:a16="http://schemas.microsoft.com/office/drawing/2014/main" val="10006"/>
                  </a:ext>
                </a:extLst>
              </a:tr>
              <a:tr h="398500">
                <a:tc>
                  <a:txBody>
                    <a:bodyPr/>
                    <a:lstStyle/>
                    <a:p>
                      <a:pPr marL="0" algn="l" defTabSz="457200" rtl="0" eaLnBrk="1" latinLnBrk="0" hangingPunct="1"/>
                      <a:r>
                        <a:rPr lang="en-US" sz="1800" b="0" kern="1200" dirty="0">
                          <a:solidFill>
                            <a:srgbClr val="000000"/>
                          </a:solidFill>
                          <a:latin typeface="Times New Roman" panose="02020603050405020304" pitchFamily="18" charset="0"/>
                          <a:ea typeface="+mn-ea"/>
                          <a:cs typeface="+mn-cs"/>
                        </a:rPr>
                        <a:t>11/1/16</a:t>
                      </a:r>
                    </a:p>
                  </a:txBody>
                  <a:tcPr>
                    <a:solidFill>
                      <a:srgbClr val="1AA5EA"/>
                    </a:solidFill>
                  </a:tcPr>
                </a:tc>
                <a:tc>
                  <a:txBody>
                    <a:bodyPr/>
                    <a:lstStyle/>
                    <a:p>
                      <a:pPr marL="0" algn="l" defTabSz="457200" rtl="0" eaLnBrk="1" latinLnBrk="0" hangingPunct="1">
                        <a:spcAft>
                          <a:spcPts val="1000"/>
                        </a:spcAft>
                      </a:pPr>
                      <a:r>
                        <a:rPr lang="en-US" sz="1800" b="0" kern="1200" dirty="0">
                          <a:solidFill>
                            <a:srgbClr val="000000"/>
                          </a:solidFill>
                          <a:latin typeface="Times New Roman" panose="02020603050405020304" pitchFamily="18" charset="0"/>
                          <a:ea typeface="+mn-ea"/>
                          <a:cs typeface="+mn-cs"/>
                        </a:rPr>
                        <a:t>AI is complete</a:t>
                      </a:r>
                    </a:p>
                  </a:txBody>
                  <a:tcPr>
                    <a:solidFill>
                      <a:srgbClr val="1AA5EA"/>
                    </a:solidFill>
                  </a:tcPr>
                </a:tc>
                <a:extLst>
                  <a:ext uri="{0D108BD9-81ED-4DB2-BD59-A6C34878D82A}">
                    <a16:rowId xmlns:a16="http://schemas.microsoft.com/office/drawing/2014/main" val="10007"/>
                  </a:ext>
                </a:extLst>
              </a:tr>
              <a:tr h="398500">
                <a:tc>
                  <a:txBody>
                    <a:bodyPr/>
                    <a:lstStyle/>
                    <a:p>
                      <a:pPr marL="0" algn="l" defTabSz="457200" rtl="0" eaLnBrk="1" latinLnBrk="0" hangingPunct="1"/>
                      <a:r>
                        <a:rPr lang="en-US" sz="1800" b="0" kern="1200" dirty="0">
                          <a:solidFill>
                            <a:srgbClr val="000000"/>
                          </a:solidFill>
                          <a:latin typeface="Times New Roman" panose="02020603050405020304" pitchFamily="18" charset="0"/>
                          <a:ea typeface="+mn-ea"/>
                          <a:cs typeface="+mn-cs"/>
                        </a:rPr>
                        <a:t>11/15/16</a:t>
                      </a:r>
                    </a:p>
                  </a:txBody>
                  <a:tcPr>
                    <a:solidFill>
                      <a:srgbClr val="1AA5EA"/>
                    </a:solidFill>
                  </a:tcPr>
                </a:tc>
                <a:tc>
                  <a:txBody>
                    <a:bodyPr/>
                    <a:lstStyle/>
                    <a:p>
                      <a:pPr marL="0" algn="l" defTabSz="457200" rtl="0" eaLnBrk="1" latinLnBrk="0" hangingPunct="1">
                        <a:spcAft>
                          <a:spcPts val="1000"/>
                        </a:spcAft>
                      </a:pPr>
                      <a:r>
                        <a:rPr lang="en-US" sz="1800" b="0" kern="1200" dirty="0">
                          <a:solidFill>
                            <a:srgbClr val="000000"/>
                          </a:solidFill>
                          <a:latin typeface="Times New Roman" panose="02020603050405020304" pitchFamily="18" charset="0"/>
                          <a:ea typeface="+mn-ea"/>
                          <a:cs typeface="+mn-cs"/>
                        </a:rPr>
                        <a:t>Main</a:t>
                      </a:r>
                      <a:r>
                        <a:rPr lang="en-US" sz="1800" b="0" kern="1200" baseline="0" dirty="0">
                          <a:solidFill>
                            <a:srgbClr val="000000"/>
                          </a:solidFill>
                          <a:latin typeface="Times New Roman" panose="02020603050405020304" pitchFamily="18" charset="0"/>
                          <a:ea typeface="+mn-ea"/>
                          <a:cs typeface="+mn-cs"/>
                        </a:rPr>
                        <a:t> menu has been started</a:t>
                      </a:r>
                      <a:endParaRPr lang="en-US" sz="1800" b="0" kern="1200" dirty="0">
                        <a:solidFill>
                          <a:srgbClr val="000000"/>
                        </a:solidFill>
                        <a:latin typeface="Times New Roman" panose="02020603050405020304" pitchFamily="18" charset="0"/>
                        <a:ea typeface="+mn-ea"/>
                        <a:cs typeface="+mn-cs"/>
                      </a:endParaRPr>
                    </a:p>
                  </a:txBody>
                  <a:tcPr>
                    <a:solidFill>
                      <a:srgbClr val="1AA5EA"/>
                    </a:solidFill>
                  </a:tcPr>
                </a:tc>
                <a:extLst>
                  <a:ext uri="{0D108BD9-81ED-4DB2-BD59-A6C34878D82A}">
                    <a16:rowId xmlns:a16="http://schemas.microsoft.com/office/drawing/2014/main" val="10008"/>
                  </a:ext>
                </a:extLst>
              </a:tr>
              <a:tr h="398500">
                <a:tc>
                  <a:txBody>
                    <a:bodyPr/>
                    <a:lstStyle/>
                    <a:p>
                      <a:pPr marL="0" algn="l" defTabSz="457200" rtl="0" eaLnBrk="1" latinLnBrk="0" hangingPunct="1"/>
                      <a:r>
                        <a:rPr lang="en-US" sz="1800" b="0" kern="1200" dirty="0">
                          <a:solidFill>
                            <a:srgbClr val="000000"/>
                          </a:solidFill>
                          <a:latin typeface="Times New Roman" panose="02020603050405020304" pitchFamily="18" charset="0"/>
                          <a:ea typeface="+mn-ea"/>
                          <a:cs typeface="+mn-cs"/>
                        </a:rPr>
                        <a:t>11/21/16</a:t>
                      </a:r>
                    </a:p>
                  </a:txBody>
                  <a:tcPr>
                    <a:solidFill>
                      <a:srgbClr val="1AA5EA"/>
                    </a:solidFill>
                  </a:tcPr>
                </a:tc>
                <a:tc>
                  <a:txBody>
                    <a:bodyPr/>
                    <a:lstStyle/>
                    <a:p>
                      <a:pPr marL="0" algn="l" defTabSz="457200" rtl="0" eaLnBrk="1" latinLnBrk="0" hangingPunct="1">
                        <a:spcAft>
                          <a:spcPts val="1000"/>
                        </a:spcAft>
                      </a:pPr>
                      <a:r>
                        <a:rPr lang="en-US" sz="1800" b="0" kern="1200" dirty="0">
                          <a:solidFill>
                            <a:srgbClr val="000000"/>
                          </a:solidFill>
                          <a:latin typeface="Times New Roman" panose="02020603050405020304" pitchFamily="18" charset="0"/>
                          <a:ea typeface="+mn-ea"/>
                          <a:cs typeface="+mn-cs"/>
                        </a:rPr>
                        <a:t>Main menu</a:t>
                      </a:r>
                      <a:r>
                        <a:rPr lang="en-US" sz="1800" b="0" kern="1200" baseline="0" dirty="0">
                          <a:solidFill>
                            <a:srgbClr val="000000"/>
                          </a:solidFill>
                          <a:latin typeface="Times New Roman" panose="02020603050405020304" pitchFamily="18" charset="0"/>
                          <a:ea typeface="+mn-ea"/>
                          <a:cs typeface="+mn-cs"/>
                        </a:rPr>
                        <a:t> completed and started to user login</a:t>
                      </a:r>
                      <a:endParaRPr lang="en-US" sz="1800" b="0" kern="1200" dirty="0">
                        <a:solidFill>
                          <a:srgbClr val="000000"/>
                        </a:solidFill>
                        <a:latin typeface="Times New Roman" panose="02020603050405020304" pitchFamily="18" charset="0"/>
                        <a:ea typeface="+mn-ea"/>
                        <a:cs typeface="+mn-cs"/>
                      </a:endParaRPr>
                    </a:p>
                  </a:txBody>
                  <a:tcPr>
                    <a:solidFill>
                      <a:srgbClr val="1AA5EA"/>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118251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36309615"/>
              </p:ext>
            </p:extLst>
          </p:nvPr>
        </p:nvGraphicFramePr>
        <p:xfrm>
          <a:off x="2373958" y="1235677"/>
          <a:ext cx="8816556" cy="5005628"/>
        </p:xfrm>
        <a:graphic>
          <a:graphicData uri="http://schemas.openxmlformats.org/drawingml/2006/table">
            <a:tbl>
              <a:tblPr>
                <a:tableStyleId>{5C22544A-7EE6-4342-B048-85BDC9FD1C3A}</a:tableStyleId>
              </a:tblPr>
              <a:tblGrid>
                <a:gridCol w="3910166">
                  <a:extLst>
                    <a:ext uri="{9D8B030D-6E8A-4147-A177-3AD203B41FA5}">
                      <a16:colId xmlns:a16="http://schemas.microsoft.com/office/drawing/2014/main" val="2694853342"/>
                    </a:ext>
                  </a:extLst>
                </a:gridCol>
                <a:gridCol w="4906390">
                  <a:extLst>
                    <a:ext uri="{9D8B030D-6E8A-4147-A177-3AD203B41FA5}">
                      <a16:colId xmlns:a16="http://schemas.microsoft.com/office/drawing/2014/main" val="322671749"/>
                    </a:ext>
                  </a:extLst>
                </a:gridCol>
              </a:tblGrid>
              <a:tr h="532667">
                <a:tc>
                  <a:txBody>
                    <a:bodyPr/>
                    <a:lstStyle/>
                    <a:p>
                      <a:pPr marL="0" marR="0">
                        <a:spcBef>
                          <a:spcPts val="0"/>
                        </a:spcBef>
                        <a:spcAft>
                          <a:spcPts val="0"/>
                        </a:spcAft>
                      </a:pPr>
                      <a:r>
                        <a:rPr lang="en-US" sz="1600" b="1" dirty="0">
                          <a:effectLst/>
                          <a:latin typeface="Times New Roman" panose="02020603050405020304" pitchFamily="18" charset="0"/>
                          <a:cs typeface="Times New Roman" panose="02020603050405020304" pitchFamily="18" charset="0"/>
                        </a:rPr>
                        <a:t>Risk Management Activity</a:t>
                      </a:r>
                      <a:endPar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b="1" dirty="0">
                          <a:effectLst/>
                          <a:latin typeface="Times New Roman" panose="02020603050405020304" pitchFamily="18" charset="0"/>
                          <a:cs typeface="Times New Roman" panose="02020603050405020304" pitchFamily="18" charset="0"/>
                        </a:rPr>
                        <a:t>Comments</a:t>
                      </a:r>
                      <a:endPar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4128410"/>
                  </a:ext>
                </a:extLst>
              </a:tr>
              <a:tr h="703007">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Time constraints risk</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If a member start to fall being the team lead have to pick up the slack to make up the time.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3039321"/>
                  </a:ext>
                </a:extLst>
              </a:tr>
              <a:tr h="694911">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Data loss risk </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All team members have a back of the data for this project. GitHub has a version of our data as well.</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1683310"/>
                  </a:ext>
                </a:extLst>
              </a:tr>
              <a:tr h="694911">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Members leaving risk</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If a team member leave the roles will need to be divided among the rest of the team members.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5545967"/>
                  </a:ext>
                </a:extLst>
              </a:tr>
              <a:tr h="868640">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Equipment malfunction risk</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All members have a computer or a way to get a computer to perform project presentation needed.</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6709978"/>
                  </a:ext>
                </a:extLst>
              </a:tr>
              <a:tr h="868640">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Not enough logged of the codding </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Any and all team members who have the knowledge of C++, would instruct the team member/s in question.</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280811"/>
                  </a:ext>
                </a:extLst>
              </a:tr>
              <a:tr h="642852">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Poor communication risk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The group has set up a slack, group me, and email to pass along any message.</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5039568"/>
                  </a:ext>
                </a:extLst>
              </a:tr>
            </a:tbl>
          </a:graphicData>
        </a:graphic>
      </p:graphicFrame>
      <p:sp>
        <p:nvSpPr>
          <p:cNvPr id="4" name="Shape 123"/>
          <p:cNvSpPr/>
          <p:nvPr/>
        </p:nvSpPr>
        <p:spPr>
          <a:xfrm>
            <a:off x="3336529" y="231751"/>
            <a:ext cx="6554400" cy="697500"/>
          </a:xfrm>
          <a:prstGeom prst="rect">
            <a:avLst/>
          </a:prstGeom>
          <a:noFill/>
          <a:ln>
            <a:noFill/>
          </a:ln>
        </p:spPr>
        <p:txBody>
          <a:bodyPr lIns="90000" tIns="45000" rIns="90000" bIns="45000" anchor="t" anchorCtr="0">
            <a:noAutofit/>
          </a:bodyPr>
          <a:lstStyle/>
          <a:p>
            <a:pPr algn="ctr">
              <a:buSzPct val="25000"/>
            </a:pPr>
            <a:r>
              <a:rPr lang="en-US" sz="3600" b="1" dirty="0">
                <a:latin typeface="Times New Roman" panose="02020603050405020304" pitchFamily="18" charset="0"/>
                <a:cs typeface="Times New Roman" panose="02020603050405020304" pitchFamily="18" charset="0"/>
              </a:rPr>
              <a:t>Risk Management </a:t>
            </a:r>
          </a:p>
        </p:txBody>
      </p:sp>
    </p:spTree>
    <p:extLst>
      <p:ext uri="{BB962C8B-B14F-4D97-AF65-F5344CB8AC3E}">
        <p14:creationId xmlns:p14="http://schemas.microsoft.com/office/powerpoint/2010/main" val="36642527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1744</TotalTime>
  <Words>2420</Words>
  <Application>Microsoft Office PowerPoint</Application>
  <PresentationFormat>Widescreen</PresentationFormat>
  <Paragraphs>421</Paragraphs>
  <Slides>48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Arial Unicode MS</vt:lpstr>
      <vt:lpstr>Calibri</vt:lpstr>
      <vt:lpstr>Corbel</vt:lpstr>
      <vt:lpstr>Lustria</vt:lpstr>
      <vt:lpstr>Times New Roman</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Testing Risk Management Plan</vt:lpstr>
      <vt:lpstr>PowerPoint Presentation</vt:lpstr>
      <vt:lpstr>PowerPoint Presentation</vt:lpstr>
      <vt:lpstr>PowerPoint Presentation</vt:lpstr>
      <vt:lpstr>PowerPoint Presentation</vt:lpstr>
      <vt:lpstr>PowerPoint Presentation</vt:lpstr>
      <vt:lpstr>PowerPoint Presentation</vt:lpstr>
      <vt:lpstr>Menu Integration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 Reyes-Molina</dc:creator>
  <cp:lastModifiedBy>Stephanie Reyes-Molina</cp:lastModifiedBy>
  <cp:revision>77</cp:revision>
  <dcterms:created xsi:type="dcterms:W3CDTF">2016-10-31T00:12:38Z</dcterms:created>
  <dcterms:modified xsi:type="dcterms:W3CDTF">2016-11-29T17:16:39Z</dcterms:modified>
</cp:coreProperties>
</file>