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50"/>
  </p:notesMasterIdLst>
  <p:sldIdLst>
    <p:sldId id="257" r:id="rId2"/>
    <p:sldId id="258" r:id="rId3"/>
    <p:sldId id="313" r:id="rId4"/>
    <p:sldId id="285" r:id="rId5"/>
    <p:sldId id="280" r:id="rId6"/>
    <p:sldId id="301" r:id="rId7"/>
    <p:sldId id="306" r:id="rId8"/>
    <p:sldId id="281" r:id="rId9"/>
    <p:sldId id="282" r:id="rId10"/>
    <p:sldId id="271" r:id="rId11"/>
    <p:sldId id="272" r:id="rId12"/>
    <p:sldId id="287" r:id="rId13"/>
    <p:sldId id="288" r:id="rId14"/>
    <p:sldId id="291" r:id="rId15"/>
    <p:sldId id="290" r:id="rId16"/>
    <p:sldId id="293" r:id="rId17"/>
    <p:sldId id="292" r:id="rId18"/>
    <p:sldId id="273" r:id="rId19"/>
    <p:sldId id="275" r:id="rId20"/>
    <p:sldId id="277" r:id="rId21"/>
    <p:sldId id="276" r:id="rId22"/>
    <p:sldId id="278" r:id="rId23"/>
    <p:sldId id="297" r:id="rId24"/>
    <p:sldId id="296" r:id="rId25"/>
    <p:sldId id="295" r:id="rId26"/>
    <p:sldId id="294" r:id="rId27"/>
    <p:sldId id="300" r:id="rId28"/>
    <p:sldId id="299" r:id="rId29"/>
    <p:sldId id="279" r:id="rId30"/>
    <p:sldId id="314" r:id="rId31"/>
    <p:sldId id="315" r:id="rId32"/>
    <p:sldId id="317" r:id="rId33"/>
    <p:sldId id="318" r:id="rId34"/>
    <p:sldId id="319" r:id="rId35"/>
    <p:sldId id="320" r:id="rId36"/>
    <p:sldId id="321" r:id="rId37"/>
    <p:sldId id="322" r:id="rId38"/>
    <p:sldId id="323" r:id="rId39"/>
    <p:sldId id="324" r:id="rId40"/>
    <p:sldId id="325" r:id="rId41"/>
    <p:sldId id="326" r:id="rId42"/>
    <p:sldId id="312" r:id="rId43"/>
    <p:sldId id="307" r:id="rId44"/>
    <p:sldId id="308" r:id="rId45"/>
    <p:sldId id="309" r:id="rId46"/>
    <p:sldId id="310" r:id="rId47"/>
    <p:sldId id="311"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varScale="1">
        <p:scale>
          <a:sx n="72" d="100"/>
          <a:sy n="72" d="100"/>
        </p:scale>
        <p:origin x="8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Statement</a:t>
            </a:r>
            <a:r>
              <a:rPr lang="en-US" sz="1200" baseline="0" dirty="0">
                <a:latin typeface="Arial Unicode MS" panose="020B0604020202020204" pitchFamily="34" charset="-128"/>
                <a:ea typeface="Arial Unicode MS" panose="020B0604020202020204" pitchFamily="34" charset="-128"/>
                <a:cs typeface="Arial Unicode MS" panose="020B0604020202020204" pitchFamily="34" charset="-128"/>
              </a:rPr>
              <a:t> Testing: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Testing to satisfy the criterion that each statement in a program is executed at least once during program testing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Block Testing:</a:t>
            </a:r>
            <a:r>
              <a:rPr lang="en-US" baseline="0" dirty="0"/>
              <a: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testing to satisfy how many blocks have executed</a:t>
            </a:r>
          </a:p>
          <a:p>
            <a:endParaRPr lang="en-US" dirty="0"/>
          </a:p>
        </p:txBody>
      </p:sp>
      <p:sp>
        <p:nvSpPr>
          <p:cNvPr id="4" name="Slide Number Placeholder 3"/>
          <p:cNvSpPr>
            <a:spLocks noGrp="1"/>
          </p:cNvSpPr>
          <p:nvPr>
            <p:ph type="sldNum" sz="quarter" idx="10"/>
          </p:nvPr>
        </p:nvSpPr>
        <p:spPr/>
        <p:txBody>
          <a:bodyPr/>
          <a:lstStyle/>
          <a:p>
            <a:fld id="{268A80B3-1C23-1049-AAAF-6499F5EFDA68}" type="slidenum">
              <a:rPr lang="en-US" smtClean="0"/>
              <a:t>39</a:t>
            </a:fld>
            <a:endParaRPr lang="en-US"/>
          </a:p>
        </p:txBody>
      </p:sp>
    </p:spTree>
    <p:extLst>
      <p:ext uri="{BB962C8B-B14F-4D97-AF65-F5344CB8AC3E}">
        <p14:creationId xmlns:p14="http://schemas.microsoft.com/office/powerpoint/2010/main" val="420158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11/29/2016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9812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Times New Roman" panose="02020603050405020304" pitchFamily="18" charset="0"/>
                <a:ea typeface="Lustria"/>
                <a:cs typeface="Times New Roman" panose="02020603050405020304" pitchFamily="18" charset="0"/>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a:t>
            </a:r>
            <a:r>
              <a:rPr lang="en-US" sz="3500" dirty="0">
                <a:latin typeface="Times New Roman" panose="02020603050405020304" pitchFamily="18" charset="0"/>
                <a:ea typeface="Lustria"/>
                <a:cs typeface="Times New Roman" panose="02020603050405020304" pitchFamily="18" charset="0"/>
                <a:sym typeface="Lustria"/>
              </a:rPr>
              <a:t>Tic Tac Toe Game</a:t>
            </a:r>
          </a:p>
          <a:p>
            <a:pPr algn="ctr">
              <a:buSzPct val="25000"/>
            </a:pPr>
            <a:r>
              <a:rPr lang="en-US" sz="3500" dirty="0">
                <a:latin typeface="Times New Roman" panose="02020603050405020304" pitchFamily="18" charset="0"/>
                <a:ea typeface="Lustria"/>
                <a:cs typeface="Times New Roman" panose="02020603050405020304" pitchFamily="18" charset="0"/>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450" y="264498"/>
            <a:ext cx="2937831" cy="461665"/>
          </a:xfrm>
          <a:prstGeom prst="rect">
            <a:avLst/>
          </a:prstGeom>
          <a:noFill/>
        </p:spPr>
        <p:txBody>
          <a:bodyPr wrap="square" rtlCol="0">
            <a:spAutoFit/>
          </a:bodyPr>
          <a:lstStyle/>
          <a:p>
            <a:r>
              <a:rPr lang="en-US" sz="2400" b="1" dirty="0"/>
              <a:t>Game set up</a:t>
            </a:r>
          </a:p>
        </p:txBody>
      </p:sp>
      <p:graphicFrame>
        <p:nvGraphicFramePr>
          <p:cNvPr id="4" name="Table 3"/>
          <p:cNvGraphicFramePr>
            <a:graphicFrameLocks noGrp="1"/>
          </p:cNvGraphicFramePr>
          <p:nvPr>
            <p:extLst>
              <p:ext uri="{D42A27DB-BD31-4B8C-83A1-F6EECF244321}">
                <p14:modId xmlns:p14="http://schemas.microsoft.com/office/powerpoint/2010/main" val="3854621296"/>
              </p:ext>
            </p:extLst>
          </p:nvPr>
        </p:nvGraphicFramePr>
        <p:xfrm>
          <a:off x="1529429" y="1120886"/>
          <a:ext cx="9819872" cy="513497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val="20000"/>
                    </a:ext>
                  </a:extLst>
                </a:gridCol>
                <a:gridCol w="6877145">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b="0" dirty="0">
                          <a:effectLst/>
                        </a:rPr>
                        <a:t> </a:t>
                      </a:r>
                      <a:r>
                        <a:rPr lang="en-US" sz="2000" b="0" kern="1200" baseline="0" dirty="0">
                          <a:solidFill>
                            <a:schemeClr val="tx1"/>
                          </a:solidFill>
                          <a:effectLst/>
                          <a:latin typeface="+mn-lt"/>
                          <a:ea typeface="+mn-ea"/>
                          <a:cs typeface="+mn-cs"/>
                        </a:rPr>
                        <a:t>To play Tic-Tac-Toe casually during one’s free time.</a:t>
                      </a:r>
                    </a:p>
                  </a:txBody>
                  <a:tcPr marL="35176" marR="35176" marT="35176" marB="35176"/>
                </a:tc>
                <a:extLst>
                  <a:ext uri="{0D108BD9-81ED-4DB2-BD59-A6C34878D82A}">
                    <a16:rowId xmlns:a16="http://schemas.microsoft.com/office/drawing/2014/main" val="10000"/>
                  </a:ext>
                </a:extLst>
              </a:tr>
              <a:tr h="18229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Tasks</a:t>
                      </a: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 At any point user is able to view score.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Empty grid, in other words a “New” game.</a:t>
                      </a:r>
                    </a:p>
                  </a:txBody>
                  <a:tcPr marL="35176" marR="35176" marT="35176" marB="35176"/>
                </a:tc>
                <a:extLst>
                  <a:ext uri="{0D108BD9-81ED-4DB2-BD59-A6C34878D82A}">
                    <a16:rowId xmlns:a16="http://schemas.microsoft.com/office/drawing/2014/main" val="10002"/>
                  </a:ext>
                </a:extLst>
              </a:tr>
              <a:tr h="112191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val="10003"/>
                  </a:ext>
                </a:extLst>
              </a:tr>
              <a:tr h="77139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b="0" kern="1200" baseline="0" dirty="0">
                          <a:solidFill>
                            <a:schemeClr val="tx1"/>
                          </a:solidFill>
                          <a:effectLst/>
                          <a:latin typeface="+mn-lt"/>
                          <a:ea typeface="+mn-ea"/>
                          <a:cs typeface="+mn-cs"/>
                        </a:rPr>
                        <a:t>At any point user is able to change from single mode to multi mode and chose from any of the difficulty levels</a:t>
                      </a: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523220"/>
          </a:xfrm>
          <a:prstGeom prst="rect">
            <a:avLst/>
          </a:prstGeom>
          <a:noFill/>
        </p:spPr>
        <p:txBody>
          <a:bodyPr wrap="square" rtlCol="0">
            <a:spAutoFit/>
          </a:bodyPr>
          <a:lstStyle/>
          <a:p>
            <a:pPr algn="ctr"/>
            <a:r>
              <a:rPr lang="en-US" sz="2800" b="1" dirty="0"/>
              <a:t>Use Case 1</a:t>
            </a:r>
          </a:p>
        </p:txBody>
      </p:sp>
      <p:graphicFrame>
        <p:nvGraphicFramePr>
          <p:cNvPr id="4" name="Table 3"/>
          <p:cNvGraphicFramePr>
            <a:graphicFrameLocks noGrp="1"/>
          </p:cNvGraphicFramePr>
          <p:nvPr>
            <p:extLst>
              <p:ext uri="{D42A27DB-BD31-4B8C-83A1-F6EECF244321}">
                <p14:modId xmlns:p14="http://schemas.microsoft.com/office/powerpoint/2010/main" val="265882005"/>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registers to play game or play as a guest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Initially register a user name to start playing the game</a:t>
                      </a: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No user name is registered</a:t>
                      </a: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Error message is shown if name is already registered</a:t>
                      </a: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choose to create</a:t>
                      </a:r>
                      <a:r>
                        <a:rPr lang="en-US" sz="2000" b="0" kern="1200" baseline="0" dirty="0">
                          <a:solidFill>
                            <a:schemeClr val="tx1"/>
                          </a:solidFill>
                          <a:effectLst/>
                          <a:latin typeface="+mn-lt"/>
                          <a:ea typeface="+mn-ea"/>
                          <a:cs typeface="+mn-cs"/>
                        </a:rPr>
                        <a:t> a user name or play as a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Guest</a:t>
                      </a:r>
                      <a:r>
                        <a:rPr lang="en-US" sz="2000" b="0" kern="1200" baseline="0" dirty="0">
                          <a:solidFill>
                            <a:schemeClr val="tx1"/>
                          </a:solidFill>
                          <a:effectLst/>
                          <a:latin typeface="+mn-lt"/>
                          <a:ea typeface="+mn-ea"/>
                          <a:cs typeface="+mn-cs"/>
                        </a:rPr>
                        <a:t> will be deleted once game is closed</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111758">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284954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437894">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4094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30740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523220"/>
          </a:xfrm>
          <a:prstGeom prst="rect">
            <a:avLst/>
          </a:prstGeom>
          <a:noFill/>
        </p:spPr>
        <p:txBody>
          <a:bodyPr wrap="square" rtlCol="0">
            <a:spAutoFit/>
          </a:bodyPr>
          <a:lstStyle/>
          <a:p>
            <a:pPr lvl="0" algn="ctr" defTabSz="914400" fontAlgn="base">
              <a:spcBef>
                <a:spcPct val="0"/>
              </a:spcBef>
              <a:spcAft>
                <a:spcPct val="0"/>
              </a:spcAft>
            </a:pPr>
            <a:r>
              <a:rPr lang="en-US" sz="2800" b="1" dirty="0"/>
              <a:t>Use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t>Case 2</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3" name="Content Placeholder 3"/>
          <p:cNvGraphicFramePr>
            <a:graphicFrameLocks/>
          </p:cNvGraphicFramePr>
          <p:nvPr>
            <p:extLst>
              <p:ext uri="{D42A27DB-BD31-4B8C-83A1-F6EECF244321}">
                <p14:modId xmlns:p14="http://schemas.microsoft.com/office/powerpoint/2010/main" val="409531298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val="20000"/>
                    </a:ext>
                  </a:extLst>
                </a:gridCol>
                <a:gridCol w="5322099">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chooses to display game history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all</a:t>
                      </a:r>
                      <a:r>
                        <a:rPr lang="en-US" sz="2000" b="0" kern="1200" baseline="0" dirty="0">
                          <a:solidFill>
                            <a:schemeClr val="tx1"/>
                          </a:solidFill>
                          <a:effectLst/>
                          <a:latin typeface="+mn-lt"/>
                          <a:ea typeface="+mn-ea"/>
                          <a:cs typeface="+mn-cs"/>
                        </a:rPr>
                        <a:t> user scores that have played the Tic-Tac-Toe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Any game in progress is temporarily blocked and only the score can be seen</a:t>
                      </a: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Current</a:t>
                      </a:r>
                      <a:r>
                        <a:rPr lang="en-US" sz="2000" b="0" kern="1200" baseline="0" dirty="0">
                          <a:solidFill>
                            <a:schemeClr val="tx1"/>
                          </a:solidFill>
                          <a:effectLst/>
                          <a:latin typeface="+mn-lt"/>
                          <a:ea typeface="+mn-ea"/>
                          <a:cs typeface="+mn-cs"/>
                        </a:rPr>
                        <a:t> game play is covered and not able to move until score page is closed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able to display score</a:t>
                      </a:r>
                      <a:r>
                        <a:rPr lang="en-US" sz="2000" b="0" kern="1200" baseline="0" dirty="0">
                          <a:solidFill>
                            <a:schemeClr val="tx1"/>
                          </a:solidFill>
                          <a:effectLst/>
                          <a:latin typeface="+mn-lt"/>
                          <a:ea typeface="+mn-ea"/>
                          <a:cs typeface="+mn-cs"/>
                        </a:rPr>
                        <a:t> any time during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Score</a:t>
                      </a:r>
                      <a:r>
                        <a:rPr lang="en-US" sz="2000" b="0" kern="1200" baseline="0" dirty="0">
                          <a:solidFill>
                            <a:schemeClr val="tx1"/>
                          </a:solidFill>
                          <a:effectLst/>
                          <a:latin typeface="+mn-lt"/>
                          <a:ea typeface="+mn-ea"/>
                          <a:cs typeface="+mn-cs"/>
                        </a:rPr>
                        <a:t> can only be view not modified.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9922" y="167044"/>
            <a:ext cx="1812099" cy="523220"/>
          </a:xfrm>
          <a:prstGeom prst="rect">
            <a:avLst/>
          </a:prstGeom>
        </p:spPr>
        <p:txBody>
          <a:bodyPr wrap="none">
            <a:spAutoFit/>
          </a:bodyPr>
          <a:lstStyle/>
          <a:p>
            <a:pPr lvl="0" algn="ctr" defTabSz="914400" fontAlgn="base">
              <a:spcBef>
                <a:spcPct val="0"/>
              </a:spcBef>
              <a:spcAft>
                <a:spcPct val="0"/>
              </a:spcAft>
            </a:pPr>
            <a:r>
              <a:rPr lang="en-US" sz="2800" b="1" dirty="0"/>
              <a:t>Use Case 3</a:t>
            </a:r>
          </a:p>
        </p:txBody>
      </p:sp>
      <p:graphicFrame>
        <p:nvGraphicFramePr>
          <p:cNvPr id="3" name="Table 2"/>
          <p:cNvGraphicFramePr>
            <a:graphicFrameLocks noGrp="1"/>
          </p:cNvGraphicFramePr>
          <p:nvPr>
            <p:extLst>
              <p:ext uri="{D42A27DB-BD31-4B8C-83A1-F6EECF244321}">
                <p14:modId xmlns:p14="http://schemas.microsoft.com/office/powerpoint/2010/main" val="1976048028"/>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val="20000"/>
                    </a:ext>
                  </a:extLst>
                </a:gridCol>
                <a:gridCol w="5914309">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Multi-Player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selects to play multi-player mode</a:t>
                      </a: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another</a:t>
                      </a:r>
                      <a:r>
                        <a:rPr lang="en-US" sz="2000" b="0" kern="1200" baseline="0" dirty="0">
                          <a:solidFill>
                            <a:schemeClr val="tx1"/>
                          </a:solidFill>
                          <a:effectLst/>
                          <a:latin typeface="+mn-lt"/>
                          <a:ea typeface="+mn-ea"/>
                          <a:cs typeface="+mn-cs"/>
                        </a:rPr>
                        <a:t> Human</a:t>
                      </a:r>
                      <a:r>
                        <a:rPr lang="en-US" sz="2000" b="0" kern="1200" dirty="0">
                          <a:solidFill>
                            <a:schemeClr val="tx1"/>
                          </a:solidFill>
                          <a:effectLst/>
                          <a:latin typeface="+mn-lt"/>
                          <a:ea typeface="+mn-ea"/>
                          <a:cs typeface="+mn-cs"/>
                        </a:rPr>
                        <a:t>.</a:t>
                      </a: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a:t>
                      </a:r>
                      <a:r>
                        <a:rPr lang="en-US" sz="2000" b="0" kern="1200" baseline="0" dirty="0">
                          <a:solidFill>
                            <a:schemeClr val="tx1"/>
                          </a:solidFill>
                          <a:effectLst/>
                          <a:latin typeface="+mn-lt"/>
                          <a:ea typeface="+mn-ea"/>
                          <a:cs typeface="+mn-cs"/>
                        </a:rPr>
                        <a:t> Mode is only used against human vs human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a:t>
                      </a:r>
                      <a:r>
                        <a:rPr lang="en-US" sz="2000" b="0" kern="1200" baseline="0" dirty="0">
                          <a:solidFill>
                            <a:schemeClr val="tx1"/>
                          </a:solidFill>
                          <a:effectLst/>
                          <a:latin typeface="+mn-lt"/>
                          <a:ea typeface="+mn-ea"/>
                          <a:cs typeface="+mn-cs"/>
                        </a:rPr>
                        <a:t> choose who want to go first or randomized who’s player one or two. Users have to enter there own stones</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name may change according to</a:t>
                      </a:r>
                      <a:r>
                        <a:rPr lang="en-US" sz="2000" b="0" kern="1200" baseline="0" dirty="0">
                          <a:solidFill>
                            <a:schemeClr val="tx1"/>
                          </a:solidFill>
                          <a:effectLst/>
                          <a:latin typeface="+mn-lt"/>
                          <a:ea typeface="+mn-ea"/>
                          <a:cs typeface="+mn-cs"/>
                        </a:rPr>
                        <a:t> player.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3600" dirty="0">
                <a:latin typeface="Times New Roman" panose="02020603050405020304" pitchFamily="18" charset="0"/>
                <a:cs typeface="Times New Roman" panose="02020603050405020304" pitchFamily="18" charset="0"/>
              </a:rPr>
              <a:t>Role of each member</a:t>
            </a:r>
          </a:p>
        </p:txBody>
      </p:sp>
      <p:graphicFrame>
        <p:nvGraphicFramePr>
          <p:cNvPr id="124" name="Shape 124"/>
          <p:cNvGraphicFramePr/>
          <p:nvPr>
            <p:extLst>
              <p:ext uri="{D42A27DB-BD31-4B8C-83A1-F6EECF244321}">
                <p14:modId xmlns:p14="http://schemas.microsoft.com/office/powerpoint/2010/main" val="663484594"/>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Sub team lead and architect of the single player mode (</a:t>
                      </a:r>
                      <a:r>
                        <a:rPr lang="en-US" sz="1800" dirty="0" err="1">
                          <a:solidFill>
                            <a:schemeClr val="tx1"/>
                          </a:solidFill>
                          <a:latin typeface="Times New Roman" panose="02020603050405020304" pitchFamily="18" charset="0"/>
                          <a:cs typeface="Times New Roman" panose="02020603050405020304" pitchFamily="18" charset="0"/>
                        </a:rPr>
                        <a:t>PvP</a:t>
                      </a:r>
                      <a:r>
                        <a:rPr lang="en-US" sz="1800" dirty="0">
                          <a:solidFill>
                            <a:schemeClr val="tx1"/>
                          </a:solidFill>
                          <a:latin typeface="Times New Roman" panose="02020603050405020304" pitchFamily="18" charset="0"/>
                          <a:cs typeface="Times New Roman" panose="02020603050405020304" pitchFamily="18" charset="0"/>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Luis </a:t>
                      </a:r>
                      <a:r>
                        <a:rPr lang="en-US" sz="1800" dirty="0" err="1">
                          <a:solidFill>
                            <a:schemeClr val="tx1"/>
                          </a:solidFill>
                          <a:latin typeface="Times New Roman" panose="02020603050405020304" pitchFamily="18" charset="0"/>
                          <a:cs typeface="Times New Roman" panose="02020603050405020304" pitchFamily="18" charset="0"/>
                        </a:rPr>
                        <a:t>Oropeza</a:t>
                      </a:r>
                      <a:endParaRPr lang="en-US" sz="1800"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830997"/>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a:t>
            </a:r>
            <a:r>
              <a:rPr lang="en-US" sz="2800" b="1" dirty="0"/>
              <a:t>Use Case 4</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0948745"/>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Single</a:t>
                      </a:r>
                      <a:r>
                        <a:rPr lang="en-US" sz="2000" b="0" kern="1200" baseline="0" dirty="0">
                          <a:solidFill>
                            <a:schemeClr val="tx1"/>
                          </a:solidFill>
                          <a:effectLst/>
                          <a:latin typeface="+mn-lt"/>
                          <a:ea typeface="+mn-ea"/>
                          <a:cs typeface="+mn-cs"/>
                        </a:rPr>
                        <a:t> 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117856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Game Play is to play against AI</a:t>
                      </a:r>
                      <a:r>
                        <a:rPr lang="en-US" sz="2000" b="0" kern="1200" baseline="0" dirty="0">
                          <a:solidFill>
                            <a:schemeClr val="tx1"/>
                          </a:solidFill>
                          <a:effectLst/>
                          <a:latin typeface="+mn-lt"/>
                          <a:ea typeface="+mn-ea"/>
                          <a:cs typeface="+mn-cs"/>
                        </a:rPr>
                        <a:t> when bored. User will have to create an account or plays as a guest. User has to chose difficulty in level as well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AI.</a:t>
                      </a:r>
                    </a:p>
                  </a:txBody>
                  <a:tcPr marL="63500" marR="63500" marT="63500" marB="63500"/>
                </a:tc>
                <a:extLst>
                  <a:ext uri="{0D108BD9-81ED-4DB2-BD59-A6C34878D82A}">
                    <a16:rowId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one player can play</a:t>
                      </a:r>
                      <a:r>
                        <a:rPr lang="en-US" sz="2000" b="0" kern="1200" baseline="0" dirty="0">
                          <a:solidFill>
                            <a:schemeClr val="tx1"/>
                          </a:solidFill>
                          <a:effectLst/>
                          <a:latin typeface="+mn-lt"/>
                          <a:ea typeface="+mn-ea"/>
                          <a:cs typeface="+mn-cs"/>
                        </a:rPr>
                        <a:t> at a time against the AI.</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will be able to chose difficulty level</a:t>
                      </a:r>
                      <a:r>
                        <a:rPr lang="en-US" sz="2000" b="0" kern="1200" baseline="0" dirty="0">
                          <a:solidFill>
                            <a:schemeClr val="tx1"/>
                          </a:solidFill>
                          <a:effectLst/>
                          <a:latin typeface="+mn-lt"/>
                          <a:ea typeface="+mn-ea"/>
                          <a:cs typeface="+mn-cs"/>
                        </a:rPr>
                        <a:t> and to choose to play as a guest, create a user name, or logging as an existing user.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Depending on level</a:t>
                      </a:r>
                      <a:r>
                        <a:rPr lang="en-US" sz="2000" b="0" kern="1200" baseline="0" dirty="0">
                          <a:solidFill>
                            <a:schemeClr val="tx1"/>
                          </a:solidFill>
                          <a:effectLst/>
                          <a:latin typeface="+mn-lt"/>
                          <a:ea typeface="+mn-ea"/>
                          <a:cs typeface="+mn-cs"/>
                        </a:rPr>
                        <a:t> the game becomes challenging.</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3799" y="451708"/>
            <a:ext cx="3488267" cy="523220"/>
          </a:xfrm>
          <a:prstGeom prst="rect">
            <a:avLst/>
          </a:prstGeom>
          <a:noFill/>
        </p:spPr>
        <p:txBody>
          <a:bodyPr wrap="square" rtlCol="0">
            <a:spAutoFit/>
          </a:bodyPr>
          <a:lstStyle/>
          <a:p>
            <a:r>
              <a:rPr lang="en-US" sz="2400" dirty="0"/>
              <a:t>             </a:t>
            </a:r>
            <a:r>
              <a:rPr lang="en-US" sz="2800" b="1" dirty="0"/>
              <a:t>USE CASE 5 </a:t>
            </a:r>
          </a:p>
        </p:txBody>
      </p:sp>
      <p:graphicFrame>
        <p:nvGraphicFramePr>
          <p:cNvPr id="3" name="Table 2"/>
          <p:cNvGraphicFramePr>
            <a:graphicFrameLocks noGrp="1"/>
          </p:cNvGraphicFramePr>
          <p:nvPr>
            <p:extLst>
              <p:ext uri="{D42A27DB-BD31-4B8C-83A1-F6EECF244321}">
                <p14:modId xmlns:p14="http://schemas.microsoft.com/office/powerpoint/2010/main" val="2325198640"/>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val="20000"/>
                    </a:ext>
                  </a:extLst>
                </a:gridCol>
                <a:gridCol w="6412699">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Selecting difficulty level</a:t>
                      </a:r>
                    </a:p>
                  </a:txBody>
                  <a:tcPr marL="63500" marR="63500" marT="63500" marB="63500"/>
                </a:tc>
                <a:extLst>
                  <a:ext uri="{0D108BD9-81ED-4DB2-BD59-A6C34878D82A}">
                    <a16:rowId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To assign a certain level of difficulty before a new game starts.</a:t>
                      </a: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Can only be used against the AI</a:t>
                      </a: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AI</a:t>
                      </a:r>
                      <a:r>
                        <a:rPr lang="en-US" sz="2000" b="0" kern="1200" baseline="0" dirty="0">
                          <a:solidFill>
                            <a:schemeClr val="tx1"/>
                          </a:solidFill>
                          <a:effectLst/>
                          <a:latin typeface="+mn-lt"/>
                          <a:ea typeface="+mn-ea"/>
                          <a:cs typeface="+mn-cs"/>
                        </a:rPr>
                        <a:t> acts differently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AI algorithm change</a:t>
                      </a:r>
                      <a:r>
                        <a:rPr lang="en-US" sz="2000" b="0" kern="1200" baseline="0" dirty="0">
                          <a:solidFill>
                            <a:schemeClr val="tx1"/>
                          </a:solidFill>
                          <a:effectLst/>
                          <a:latin typeface="+mn-lt"/>
                          <a:ea typeface="+mn-ea"/>
                          <a:cs typeface="+mn-cs"/>
                        </a:rPr>
                        <a:t>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572" y="255830"/>
            <a:ext cx="2558004" cy="523220"/>
          </a:xfrm>
          <a:prstGeom prst="rect">
            <a:avLst/>
          </a:prstGeom>
        </p:spPr>
        <p:txBody>
          <a:bodyPr wrap="square">
            <a:spAutoFit/>
          </a:bodyPr>
          <a:lstStyle/>
          <a:p>
            <a:pPr lvl="0" indent="457200" defTabSz="914400" fontAlgn="base">
              <a:spcBef>
                <a:spcPct val="0"/>
              </a:spcBef>
              <a:spcAft>
                <a:spcPct val="0"/>
              </a:spcAft>
            </a:pPr>
            <a:r>
              <a:rPr lang="en-US" sz="2800" b="1" dirty="0"/>
              <a:t>Use Case 6</a:t>
            </a:r>
          </a:p>
        </p:txBody>
      </p:sp>
      <p:graphicFrame>
        <p:nvGraphicFramePr>
          <p:cNvPr id="3" name="Table 2"/>
          <p:cNvGraphicFramePr>
            <a:graphicFrameLocks noGrp="1"/>
          </p:cNvGraphicFramePr>
          <p:nvPr>
            <p:extLst>
              <p:ext uri="{D42A27DB-BD31-4B8C-83A1-F6EECF244321}">
                <p14:modId xmlns:p14="http://schemas.microsoft.com/office/powerpoint/2010/main" val="1455274012"/>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End</a:t>
                      </a:r>
                      <a:r>
                        <a:rPr lang="en-US" sz="2000" b="0" kern="1200" baseline="0" dirty="0">
                          <a:solidFill>
                            <a:schemeClr val="tx1"/>
                          </a:solidFill>
                          <a:effectLst/>
                          <a:latin typeface="+mn-lt"/>
                          <a:ea typeface="+mn-ea"/>
                          <a:cs typeface="+mn-cs"/>
                        </a:rPr>
                        <a:t> of Game Play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82804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Exits the game being played, or Play a new game</a:t>
                      </a:r>
                      <a:r>
                        <a:rPr lang="en-US" sz="2000" b="0" kern="1200" baseline="0" dirty="0">
                          <a:solidFill>
                            <a:schemeClr val="tx1"/>
                          </a:solidFill>
                          <a:effectLst/>
                          <a:latin typeface="+mn-lt"/>
                          <a:ea typeface="+mn-ea"/>
                          <a:cs typeface="+mn-cs"/>
                        </a:rPr>
                        <a:t> , being multiplayer or single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The game play has</a:t>
                      </a:r>
                      <a:r>
                        <a:rPr lang="en-US" sz="2000" b="0" kern="1200" baseline="0" dirty="0">
                          <a:solidFill>
                            <a:schemeClr val="tx1"/>
                          </a:solidFill>
                          <a:effectLst/>
                          <a:latin typeface="+mn-lt"/>
                          <a:ea typeface="+mn-ea"/>
                          <a:cs typeface="+mn-cs"/>
                        </a:rPr>
                        <a:t> to have finished either with a winner or a draw giving the user/s an option to start a new game or end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2"/>
                  </a:ext>
                </a:extLst>
              </a:tr>
              <a:tr h="15290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Confirmation of quitting game at any</a:t>
                      </a:r>
                      <a:r>
                        <a:rPr lang="en-US" sz="2000" b="0" kern="1200" baseline="0" dirty="0">
                          <a:solidFill>
                            <a:schemeClr val="tx1"/>
                          </a:solidFill>
                          <a:effectLst/>
                          <a:latin typeface="+mn-lt"/>
                          <a:ea typeface="+mn-ea"/>
                          <a:cs typeface="+mn-cs"/>
                        </a:rPr>
                        <a:t> time is needed. Keeping in mind if current game has not reach an end the user who had the last turn will be consider the loser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User/s</a:t>
                      </a:r>
                      <a:r>
                        <a:rPr lang="en-US" sz="2000" b="0" kern="1200" baseline="0" dirty="0">
                          <a:solidFill>
                            <a:schemeClr val="tx1"/>
                          </a:solidFill>
                          <a:effectLst/>
                          <a:latin typeface="+mn-lt"/>
                          <a:ea typeface="+mn-ea"/>
                          <a:cs typeface="+mn-cs"/>
                        </a:rPr>
                        <a:t> can quit or start a new game at any time but have to confirm action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82804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If chosen</a:t>
                      </a:r>
                      <a:r>
                        <a:rPr lang="en-US" sz="2000" b="0" kern="1200" baseline="0" dirty="0">
                          <a:solidFill>
                            <a:schemeClr val="tx1"/>
                          </a:solidFill>
                          <a:effectLst/>
                          <a:latin typeface="+mn-lt"/>
                          <a:ea typeface="+mn-ea"/>
                          <a:cs typeface="+mn-cs"/>
                        </a:rPr>
                        <a:t> to quit everything will close. If action is taken in the middle there will be consequences.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823048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69875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335759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69875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case: 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678478"/>
          </a:xfrm>
          <a:prstGeom prst="rect">
            <a:avLst/>
          </a:prstGeom>
        </p:spPr>
        <p:txBody>
          <a:bodyPr wrap="square">
            <a:spAutoFit/>
          </a:bodyPr>
          <a:lstStyle/>
          <a:p>
            <a:pPr fontAlgn="base">
              <a:spcBef>
                <a:spcPts val="1200"/>
              </a:spcBef>
              <a:spcAft>
                <a:spcPts val="300"/>
              </a:spcAft>
            </a:pPr>
            <a:r>
              <a:rPr lang="en-US" sz="2400" b="1" u="sng" dirty="0">
                <a:solidFill>
                  <a:srgbClr val="000000"/>
                </a:solidFill>
                <a:latin typeface="Times New Roman" panose="02020603050405020304" pitchFamily="18" charset="0"/>
                <a:cs typeface="Times New Roman" panose="02020603050405020304" pitchFamily="18"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a:t>
            </a:r>
            <a:r>
              <a:rPr lang="en-US"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24600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1806" y="209586"/>
            <a:ext cx="2339102" cy="646331"/>
          </a:xfrm>
          <a:prstGeom prst="rect">
            <a:avLst/>
          </a:prstGeom>
        </p:spPr>
        <p:txBody>
          <a:bodyPr wrap="none">
            <a:spAutoFit/>
          </a:bodyPr>
          <a:lstStyle/>
          <a:p>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Objectives</a:t>
            </a:r>
            <a:endParaRPr lang="en-US" sz="3600" dirty="0"/>
          </a:p>
        </p:txBody>
      </p:sp>
      <p:sp>
        <p:nvSpPr>
          <p:cNvPr id="3" name="Rectangle 2"/>
          <p:cNvSpPr/>
          <p:nvPr/>
        </p:nvSpPr>
        <p:spPr>
          <a:xfrm>
            <a:off x="3856382" y="1245849"/>
            <a:ext cx="6096000" cy="3046988"/>
          </a:xfrm>
          <a:prstGeom prst="rect">
            <a:avLst/>
          </a:prstGeom>
        </p:spPr>
        <p:txBody>
          <a:bodyPr>
            <a:spAutoFit/>
          </a:bodyPr>
          <a:lstStyle/>
          <a:p>
            <a:pPr marL="285750" indent="-28575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Develop testing strategies</a:t>
            </a:r>
          </a:p>
          <a:p>
            <a:pPr marL="285750" indent="-28575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Conduct testing plans with documentation logs</a:t>
            </a:r>
          </a:p>
          <a:p>
            <a:pPr marL="285750" indent="-28575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Deliver a product to client that meets requirements and remains within projected costs. </a:t>
            </a:r>
          </a:p>
          <a:p>
            <a:pPr marL="285750" indent="-28575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Submit functional product and documentation by deadline</a:t>
            </a:r>
          </a:p>
        </p:txBody>
      </p:sp>
    </p:spTree>
    <p:extLst>
      <p:ext uri="{BB962C8B-B14F-4D97-AF65-F5344CB8AC3E}">
        <p14:creationId xmlns:p14="http://schemas.microsoft.com/office/powerpoint/2010/main" val="1024302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2595"/>
            <a:ext cx="2749471" cy="646331"/>
          </a:xfrm>
          <a:prstGeom prst="rect">
            <a:avLst/>
          </a:prstGeom>
        </p:spPr>
        <p:txBody>
          <a:bodyPr wrap="none">
            <a:spAutoFit/>
          </a:bodyPr>
          <a:lstStyle/>
          <a:p>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Testing Plan</a:t>
            </a:r>
            <a:endParaRPr lang="en-US" sz="3600" dirty="0"/>
          </a:p>
        </p:txBody>
      </p:sp>
      <p:sp>
        <p:nvSpPr>
          <p:cNvPr id="3" name="Rectangle 2"/>
          <p:cNvSpPr/>
          <p:nvPr/>
        </p:nvSpPr>
        <p:spPr>
          <a:xfrm>
            <a:off x="3048000" y="1443841"/>
            <a:ext cx="6096000" cy="4401205"/>
          </a:xfrm>
          <a:prstGeom prst="rect">
            <a:avLst/>
          </a:prstGeom>
        </p:spPr>
        <p:txBody>
          <a:bodyPr>
            <a:sp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Objectives of execution-based testing: </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Test prototype for reliability and performance</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Testing the integration of embedded systems in the prototype</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embedded features among the following systems will be tested: </a:t>
            </a:r>
          </a:p>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Sign In </a:t>
            </a:r>
          </a:p>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Register Player</a:t>
            </a:r>
          </a:p>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Difficulty level selection </a:t>
            </a:r>
          </a:p>
          <a:p>
            <a:pPr marL="285750" lvl="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Single Player New Game</a:t>
            </a:r>
          </a:p>
          <a:p>
            <a:pPr marL="285750" lvl="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Multiplayer New Game</a:t>
            </a:r>
          </a:p>
          <a:p>
            <a:pPr marL="285750" lvl="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Player Scores</a:t>
            </a:r>
          </a:p>
          <a:p>
            <a:pPr marL="285750" lvl="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Exit Game</a:t>
            </a:r>
            <a:endParaRPr lang="en-US" sz="2000" dirty="0"/>
          </a:p>
        </p:txBody>
      </p:sp>
    </p:spTree>
    <p:extLst>
      <p:ext uri="{BB962C8B-B14F-4D97-AF65-F5344CB8AC3E}">
        <p14:creationId xmlns:p14="http://schemas.microsoft.com/office/powerpoint/2010/main" val="353750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9303" y="0"/>
            <a:ext cx="3595856" cy="646331"/>
          </a:xfrm>
          <a:prstGeom prst="rect">
            <a:avLst/>
          </a:prstGeom>
        </p:spPr>
        <p:txBody>
          <a:bodyPr wrap="none">
            <a:spAutoFit/>
          </a:bodyPr>
          <a:lstStyle/>
          <a:p>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Types of Testing</a:t>
            </a:r>
            <a:endParaRPr lang="en-US" sz="3600" dirty="0"/>
          </a:p>
        </p:txBody>
      </p:sp>
      <p:sp>
        <p:nvSpPr>
          <p:cNvPr id="3" name="Rectangle 2"/>
          <p:cNvSpPr/>
          <p:nvPr/>
        </p:nvSpPr>
        <p:spPr>
          <a:xfrm>
            <a:off x="3229303" y="1756707"/>
            <a:ext cx="6096000" cy="3046988"/>
          </a:xfrm>
          <a:prstGeom prst="rect">
            <a:avLst/>
          </a:prstGeom>
        </p:spPr>
        <p:txBody>
          <a:bodyPr>
            <a:spAutoFit/>
          </a:bodyPr>
          <a:lstStyle/>
          <a:p>
            <a:pPr marL="457200" indent="-457200">
              <a:buFont typeface="+mj-lt"/>
              <a:buAutoNum type="arabicPeriod"/>
            </a:pP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System Testing</a:t>
            </a:r>
          </a:p>
          <a:p>
            <a:pPr marL="457200" indent="-457200">
              <a:buFont typeface="+mj-lt"/>
              <a:buAutoNum type="arabicPeriod"/>
            </a:pP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Interface Testing</a:t>
            </a:r>
          </a:p>
          <a:p>
            <a:pPr marL="457200" indent="-457200">
              <a:buFont typeface="+mj-lt"/>
              <a:buAutoNum type="arabicPeriod"/>
            </a:pP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Integration Testing</a:t>
            </a:r>
          </a:p>
          <a:p>
            <a:pPr marL="457200" indent="-457200">
              <a:buFont typeface="+mj-lt"/>
              <a:buAutoNum type="arabicPeriod"/>
            </a:pP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Regression Testing</a:t>
            </a:r>
          </a:p>
          <a:p>
            <a:pPr marL="457200" indent="-457200">
              <a:buFont typeface="+mj-lt"/>
              <a:buAutoNum type="arabicPeriod"/>
            </a:pP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Component Testing</a:t>
            </a:r>
          </a:p>
          <a:p>
            <a:pPr marL="457200" indent="-457200">
              <a:buFont typeface="+mj-lt"/>
              <a:buAutoNum type="arabicPeriod"/>
            </a:pP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6239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990601"/>
            <a:ext cx="7620000" cy="6417141"/>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TEST STRATEGY FOR LOGIN AND SIGN-UP</a:t>
            </a:r>
          </a:p>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This module will be tested against all test cases .</a:t>
            </a:r>
          </a:p>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Input: valid username, invalid username, repeated usernames, unique usernames.</a:t>
            </a:r>
          </a:p>
          <a:p>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TEST STRATEGY FOR SINGLE-PLAYER MODE</a:t>
            </a:r>
          </a:p>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The efficiency of AI to predict correct moves will be tested.</a:t>
            </a:r>
          </a:p>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Inputs: three stones in a row, four stones in a row, empty rows, five stones in a row, one stone in a row, two stones in a row</a:t>
            </a:r>
          </a:p>
          <a:p>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TEST STRATEGY FOR MULTI-PLAYER MODE</a:t>
            </a:r>
          </a:p>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Inputs: Player inputs empty name, Player plays as a guest, player is a registered user, player goes first, player goes second.</a:t>
            </a:r>
          </a:p>
          <a:p>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TEST STRATEGY FOR  LEVEL DIFFICULTY</a:t>
            </a:r>
          </a:p>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Inputs: difficulty level easy, difficulty level medium, difficulty level hard</a:t>
            </a:r>
          </a:p>
          <a:p>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TEST STRATEGY FOR UPDATE/RETREIVE SCORES</a:t>
            </a:r>
          </a:p>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The reliability of the database will be tested.</a:t>
            </a:r>
          </a:p>
          <a:p>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Inputs: Push invalid data to database, push valid data, retrieve history for invalid users, retrieve history for valid users.</a:t>
            </a:r>
          </a:p>
          <a:p>
            <a:endParaRPr lang="en-US" dirty="0"/>
          </a:p>
          <a:p>
            <a:endParaRPr lang="en-US" dirty="0"/>
          </a:p>
          <a:p>
            <a:endParaRPr lang="en-US" dirty="0"/>
          </a:p>
        </p:txBody>
      </p:sp>
      <p:sp>
        <p:nvSpPr>
          <p:cNvPr id="5" name="Title 1"/>
          <p:cNvSpPr txBox="1">
            <a:spLocks/>
          </p:cNvSpPr>
          <p:nvPr/>
        </p:nvSpPr>
        <p:spPr>
          <a:xfrm>
            <a:off x="1905000" y="167912"/>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effectLst/>
                <a:latin typeface="Times New Roman" panose="02020603050405020304" pitchFamily="18" charset="0"/>
                <a:ea typeface="Arial Unicode MS" panose="020B0604020202020204" pitchFamily="34" charset="-128"/>
                <a:cs typeface="Times New Roman" panose="02020603050405020304" pitchFamily="18" charset="0"/>
              </a:rPr>
              <a:t>System Testing</a:t>
            </a:r>
            <a:endParaRPr lang="en-US" sz="3600"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66045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447801"/>
            <a:ext cx="7848600" cy="3580467"/>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Interface Testing: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Testing all window panels for user display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Main Menu Window: Gives player options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About Window: display the instructions and game creators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Sign in Window: uses player credentials to play and save score</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Register Window: registers player name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Score Window: displays history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Difficulty level Window: player selects level</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Game Window: display the initial grid of size 5X5</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Exit: the game will be closed.</a:t>
            </a:r>
          </a:p>
        </p:txBody>
      </p:sp>
      <p:sp>
        <p:nvSpPr>
          <p:cNvPr id="5"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Interface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33446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Menu Interaction </a:t>
            </a:r>
          </a:p>
        </p:txBody>
      </p:sp>
      <p:pic>
        <p:nvPicPr>
          <p:cNvPr id="4" name="Content Placeholder 3" descr="31e84b6b86164291864d0fd1a20a11c3.png"/>
          <p:cNvPicPr>
            <a:picLocks noGrp="1" noChangeAspect="1"/>
          </p:cNvPicPr>
          <p:nvPr>
            <p:ph idx="1"/>
          </p:nvPr>
        </p:nvPicPr>
        <p:blipFill>
          <a:blip r:embed="rId2">
            <a:extLst>
              <a:ext uri="{28A0092B-C50C-407E-A947-70E740481C1C}">
                <a14:useLocalDpi xmlns:a14="http://schemas.microsoft.com/office/drawing/2010/main" val="0"/>
              </a:ext>
            </a:extLst>
          </a:blip>
          <a:srcRect t="18909" b="18909"/>
          <a:stretch>
            <a:fillRect/>
          </a:stretch>
        </p:blipFill>
        <p:spPr>
          <a:xfrm>
            <a:off x="2263775" y="1853399"/>
            <a:ext cx="7662864" cy="4183865"/>
          </a:xfrm>
        </p:spPr>
      </p:pic>
    </p:spTree>
    <p:extLst>
      <p:ext uri="{BB962C8B-B14F-4D97-AF65-F5344CB8AC3E}">
        <p14:creationId xmlns:p14="http://schemas.microsoft.com/office/powerpoint/2010/main" val="2694760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447800"/>
            <a:ext cx="7848600" cy="5080878"/>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Integration testing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Testing a group of methods together that have been unit tested</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Sign in: uses player enters credentials to play and save score</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Register: registers player name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Play as a guest new game: begins new game without credentials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Multiplayer new game: begins game for two players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Single player new game: begins game for single player with AI</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Difficulty level: player selects level</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Score: displays history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Save Score: updates score when 4 are connected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File tab: user options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Help tab: gives about option for instruction display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Exit: the game will be closed.</a:t>
            </a:r>
          </a:p>
        </p:txBody>
      </p:sp>
      <p:sp>
        <p:nvSpPr>
          <p:cNvPr id="5"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Integration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097255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4641" y="236090"/>
            <a:ext cx="4844211"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User Options Interaction</a:t>
            </a:r>
            <a:endParaRPr lang="en-US"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584463"/>
            <a:ext cx="4876800" cy="4457700"/>
          </a:xfrm>
          <a:prstGeom prst="rect">
            <a:avLst/>
          </a:prstGeom>
        </p:spPr>
      </p:pic>
    </p:spTree>
    <p:extLst>
      <p:ext uri="{BB962C8B-B14F-4D97-AF65-F5344CB8AC3E}">
        <p14:creationId xmlns:p14="http://schemas.microsoft.com/office/powerpoint/2010/main" val="222174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8852" y="1466856"/>
            <a:ext cx="7424749" cy="2913618"/>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Regression testing: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Testing modified implementation to make sure the program still works with the new changes.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Test fixed bugs promptly.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t>Write a regression test for each bug fixed.</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t>Identify tests that the program consistently passes and archive them.</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t>Make changes (small and large) to data and find any resulting corruption.</a:t>
            </a:r>
          </a:p>
        </p:txBody>
      </p:sp>
      <p:sp>
        <p:nvSpPr>
          <p:cNvPr id="4"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149390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4163" y="116821"/>
            <a:ext cx="3129383"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Game Interface</a:t>
            </a:r>
            <a:endParaRPr lang="en-US" sz="3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3" y="1258957"/>
            <a:ext cx="5524154" cy="5460930"/>
          </a:xfrm>
          <a:prstGeom prst="rect">
            <a:avLst/>
          </a:prstGeom>
        </p:spPr>
      </p:pic>
    </p:spTree>
    <p:extLst>
      <p:ext uri="{BB962C8B-B14F-4D97-AF65-F5344CB8AC3E}">
        <p14:creationId xmlns:p14="http://schemas.microsoft.com/office/powerpoint/2010/main" val="25232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8998" y="1600201"/>
            <a:ext cx="8382000" cy="1290097"/>
          </a:xfrm>
          <a:prstGeom prst="rect">
            <a:avLst/>
          </a:prstGeom>
        </p:spPr>
        <p:txBody>
          <a:bodyPr wrap="square">
            <a:spAutoFit/>
          </a:bodyPr>
          <a:lstStyle/>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Windows Operating System: Win XP /vista/7/8.0 or higher</a:t>
            </a:r>
          </a:p>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Software: Visual Studio 2015</a:t>
            </a:r>
          </a:p>
        </p:txBody>
      </p:sp>
      <p:sp>
        <p:nvSpPr>
          <p:cNvPr id="4" name="Rectangle 3"/>
          <p:cNvSpPr/>
          <p:nvPr/>
        </p:nvSpPr>
        <p:spPr>
          <a:xfrm>
            <a:off x="2743200" y="2877907"/>
            <a:ext cx="7361598" cy="3495829"/>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Software Testing Techniques: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Statement testing</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Block testing</a:t>
            </a: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Hardware: Processor : Intel® Core™ i5-4700MQ CPU @ 2.00 GHZ. RAM:  1.00 GB or Higher</a:t>
            </a:r>
          </a:p>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System Type: 32- bit or higher Operating System , x86-based processor or higher.</a:t>
            </a:r>
            <a:r>
              <a:rPr lang="en-US" sz="24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5" name="Title 1"/>
          <p:cNvSpPr txBox="1">
            <a:spLocks/>
          </p:cNvSpPr>
          <p:nvPr/>
        </p:nvSpPr>
        <p:spPr>
          <a:xfrm>
            <a:off x="1875198" y="45069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latin typeface="Times New Roman" panose="02020603050405020304" pitchFamily="18" charset="0"/>
                <a:ea typeface="Arial Unicode MS" panose="020B0604020202020204" pitchFamily="34" charset="-128"/>
                <a:cs typeface="Times New Roman" panose="02020603050405020304" pitchFamily="18" charset="0"/>
              </a:rPr>
              <a:t>Component Testing</a:t>
            </a:r>
            <a:endParaRPr lang="en-US" sz="3600"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37269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907" y="189992"/>
            <a:ext cx="8229600" cy="959717"/>
          </a:xfrm>
        </p:spPr>
        <p:txBody>
          <a:bodyPr>
            <a:normAutofit/>
          </a:bodyPr>
          <a:lstStyle/>
          <a:p>
            <a:pPr lvl="0"/>
            <a:r>
              <a:rPr lang="en-US" sz="3600" dirty="0">
                <a:latin typeface="Times New Roman" panose="02020603050405020304" pitchFamily="18" charset="0"/>
                <a:ea typeface="Arial Unicode MS" panose="020B0604020202020204" pitchFamily="34" charset="-128"/>
                <a:cs typeface="Times New Roman" panose="02020603050405020304" pitchFamily="18" charset="0"/>
              </a:rPr>
              <a:t>Risk Management Plan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5639" y="829469"/>
            <a:ext cx="8684869" cy="5440065"/>
          </a:xfrm>
        </p:spPr>
        <p:txBody>
          <a:bodyPr>
            <a:normAutofit/>
          </a:body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3827722" y="1681084"/>
            <a:ext cx="7145079" cy="3785652"/>
          </a:xfrm>
          <a:prstGeom prst="rect">
            <a:avLst/>
          </a:prstGeom>
        </p:spPr>
        <p:txBody>
          <a:bodyPr wrap="square">
            <a:spAutoFit/>
          </a:bodyPr>
          <a:lstStyle/>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team lead and secretary will be testing the implementation of the algorithm.</a:t>
            </a:r>
          </a:p>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SQA will be testing source code functionality.</a:t>
            </a: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Length: 3 weeks </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Team Composition Testing Requirements: </a:t>
            </a:r>
          </a:p>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Personal Computer</a:t>
            </a:r>
          </a:p>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Visual Studio 2015</a:t>
            </a:r>
          </a:p>
          <a:p>
            <a:pPr marL="285750" indent="-285750">
              <a:buFont typeface="Arial" panose="020B0604020202020204" pitchFamily="34" charset="0"/>
              <a:buChar char="•"/>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Github</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Emails</a:t>
            </a:r>
          </a:p>
          <a:p>
            <a:pPr marL="285750" indent="-28575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Weekly Meetings</a:t>
            </a:r>
          </a:p>
        </p:txBody>
      </p:sp>
    </p:spTree>
    <p:extLst>
      <p:ext uri="{BB962C8B-B14F-4D97-AF65-F5344CB8AC3E}">
        <p14:creationId xmlns:p14="http://schemas.microsoft.com/office/powerpoint/2010/main" val="2121309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4228" y="1832346"/>
            <a:ext cx="8001000" cy="3477875"/>
          </a:xfrm>
          <a:prstGeom prst="rect">
            <a:avLst/>
          </a:prstGeom>
        </p:spPr>
        <p:txBody>
          <a:bodyPr wrap="square">
            <a:spAutoFit/>
          </a:bodyPr>
          <a:lstStyle/>
          <a:p>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Passing Criteria: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Every primary use case must be successful for the application to pass. If any test associated with a primary use case fails, the system test fails.</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Suspension Criteria:</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Tests will be sequenced to exercise progressively more of the system. Testing will be suspended when program faults prevent the tester from moving further into the system.</a:t>
            </a:r>
          </a:p>
          <a:p>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Resumption Criteria:</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After analyzing the source of errors and corrected fixes have been carried out; testing will be resumed.</a:t>
            </a:r>
          </a:p>
          <a:p>
            <a:pPr marL="457200"/>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3" name="Title 1"/>
          <p:cNvSpPr txBox="1">
            <a:spLocks/>
          </p:cNvSpPr>
          <p:nvPr/>
        </p:nvSpPr>
        <p:spPr>
          <a:xfrm>
            <a:off x="1936012" y="49735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latin typeface="Times New Roman" panose="02020603050405020304" pitchFamily="18" charset="0"/>
                <a:ea typeface="Arial Unicode MS" panose="020B0604020202020204" pitchFamily="34" charset="-128"/>
                <a:cs typeface="Times New Roman" panose="02020603050405020304" pitchFamily="18" charset="0"/>
              </a:rPr>
              <a:t>Criteria</a:t>
            </a:r>
            <a:endParaRPr lang="en-US" sz="3600"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39279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4174" y="198783"/>
            <a:ext cx="8521148" cy="646331"/>
          </a:xfrm>
          <a:prstGeom prst="rect">
            <a:avLst/>
          </a:prstGeom>
          <a:noFill/>
        </p:spPr>
        <p:txBody>
          <a:bodyPr wrap="square" rtlCol="0">
            <a:spAutoFit/>
          </a:bodyPr>
          <a:lstStyle/>
          <a:p>
            <a:r>
              <a:rPr lang="en-US" sz="3600" dirty="0"/>
              <a:t>Testing Cases</a:t>
            </a:r>
          </a:p>
        </p:txBody>
      </p:sp>
      <p:sp>
        <p:nvSpPr>
          <p:cNvPr id="3" name="Rectangle 2"/>
          <p:cNvSpPr/>
          <p:nvPr/>
        </p:nvSpPr>
        <p:spPr>
          <a:xfrm>
            <a:off x="2584174" y="1042386"/>
            <a:ext cx="6096000" cy="3539430"/>
          </a:xfrm>
          <a:prstGeom prst="rect">
            <a:avLst/>
          </a:prstGeom>
        </p:spPr>
        <p:txBody>
          <a:bodyPr>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Menu options display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Scoreboard reliability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AI Difficulty and tendencies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 ability to go first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Move overwriting</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AI and General Game Performance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Piece Swap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Compatibility</a:t>
            </a:r>
          </a:p>
        </p:txBody>
      </p:sp>
    </p:spTree>
    <p:extLst>
      <p:ext uri="{BB962C8B-B14F-4D97-AF65-F5344CB8AC3E}">
        <p14:creationId xmlns:p14="http://schemas.microsoft.com/office/powerpoint/2010/main" val="4018459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5391" y="265043"/>
            <a:ext cx="7129670" cy="646331"/>
          </a:xfrm>
          <a:prstGeom prst="rect">
            <a:avLst/>
          </a:prstGeom>
          <a:noFill/>
        </p:spPr>
        <p:txBody>
          <a:bodyPr wrap="square" rtlCol="0">
            <a:spAutoFit/>
          </a:bodyPr>
          <a:lstStyle/>
          <a:p>
            <a:r>
              <a:rPr lang="en-US" sz="3600" dirty="0"/>
              <a:t>Main Menu</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385391" y="1824244"/>
            <a:ext cx="8547652" cy="4536799"/>
          </a:xfrm>
          <a:prstGeom prst="rect">
            <a:avLst/>
          </a:prstGeom>
          <a:noFill/>
          <a:ln>
            <a:noFill/>
          </a:ln>
        </p:spPr>
      </p:pic>
    </p:spTree>
    <p:extLst>
      <p:ext uri="{BB962C8B-B14F-4D97-AF65-F5344CB8AC3E}">
        <p14:creationId xmlns:p14="http://schemas.microsoft.com/office/powerpoint/2010/main" val="909991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039260"/>
            <a:ext cx="8362950" cy="5362575"/>
          </a:xfrm>
          <a:prstGeom prst="rect">
            <a:avLst/>
          </a:prstGeom>
        </p:spPr>
      </p:pic>
    </p:spTree>
    <p:extLst>
      <p:ext uri="{BB962C8B-B14F-4D97-AF65-F5344CB8AC3E}">
        <p14:creationId xmlns:p14="http://schemas.microsoft.com/office/powerpoint/2010/main" val="2244878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584463"/>
            <a:ext cx="4876800" cy="4457700"/>
          </a:xfrm>
          <a:prstGeom prst="rect">
            <a:avLst/>
          </a:prstGeom>
        </p:spPr>
      </p:pic>
    </p:spTree>
    <p:extLst>
      <p:ext uri="{BB962C8B-B14F-4D97-AF65-F5344CB8AC3E}">
        <p14:creationId xmlns:p14="http://schemas.microsoft.com/office/powerpoint/2010/main" val="988431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4" y="1416118"/>
            <a:ext cx="4489785" cy="4438297"/>
          </a:xfrm>
          <a:prstGeom prst="rect">
            <a:avLst/>
          </a:prstGeom>
        </p:spPr>
      </p:pic>
    </p:spTree>
    <p:extLst>
      <p:ext uri="{BB962C8B-B14F-4D97-AF65-F5344CB8AC3E}">
        <p14:creationId xmlns:p14="http://schemas.microsoft.com/office/powerpoint/2010/main" val="1879976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24292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320660"/>
            <a:ext cx="7740549" cy="4444035"/>
          </a:xfrm>
          <a:prstGeom prst="rect">
            <a:avLst/>
          </a:prstGeom>
        </p:spPr>
      </p:pic>
    </p:spTree>
    <p:extLst>
      <p:ext uri="{BB962C8B-B14F-4D97-AF65-F5344CB8AC3E}">
        <p14:creationId xmlns:p14="http://schemas.microsoft.com/office/powerpoint/2010/main" val="603841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140525"/>
            <a:ext cx="2292615"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playing with AI in easy mode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0" y="1214851"/>
            <a:ext cx="7391400" cy="4905375"/>
          </a:xfrm>
          <a:prstGeom prst="rect">
            <a:avLst/>
          </a:prstGeom>
        </p:spPr>
      </p:pic>
    </p:spTree>
    <p:extLst>
      <p:ext uri="{BB962C8B-B14F-4D97-AF65-F5344CB8AC3E}">
        <p14:creationId xmlns:p14="http://schemas.microsoft.com/office/powerpoint/2010/main" val="112587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646331"/>
          </a:xfrm>
          <a:prstGeom prst="rect">
            <a:avLst/>
          </a:prstGeom>
        </p:spPr>
        <p:txBody>
          <a:bodyPr wrap="square">
            <a:spAutoFit/>
          </a:bodyPr>
          <a:lstStyle/>
          <a:p>
            <a:pPr fontAlgn="base">
              <a:spcBef>
                <a:spcPts val="1200"/>
              </a:spcBef>
              <a:spcAft>
                <a:spcPts val="300"/>
              </a:spcAft>
            </a:pPr>
            <a:r>
              <a:rPr lang="en-US" sz="3600" b="1" u="sng" dirty="0">
                <a:solidFill>
                  <a:srgbClr val="000000"/>
                </a:solidFill>
                <a:latin typeface="Times New Roman" panose="02020603050405020304" pitchFamily="18" charset="0"/>
                <a:cs typeface="Times New Roman" panose="02020603050405020304" pitchFamily="18" charset="0"/>
              </a:rPr>
              <a:t>Modification History</a:t>
            </a:r>
          </a:p>
        </p:txBody>
      </p:sp>
      <p:sp>
        <p:nvSpPr>
          <p:cNvPr id="4" name="Rectangle 3"/>
          <p:cNvSpPr/>
          <p:nvPr/>
        </p:nvSpPr>
        <p:spPr>
          <a:xfrm>
            <a:off x="1661295" y="1481004"/>
            <a:ext cx="6096000" cy="3477875"/>
          </a:xfrm>
          <a:prstGeom prst="rect">
            <a:avLst/>
          </a:prstGeom>
        </p:spPr>
        <p:txBody>
          <a:bodyPr>
            <a:sp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Modification History since last presentation to client on 11/1/16:</a:t>
            </a:r>
          </a:p>
          <a:p>
            <a:pPr marL="457200"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Modified UML Class Diagram</a:t>
            </a:r>
          </a:p>
          <a:p>
            <a:pPr marL="457200"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Included hard difficulty level</a:t>
            </a:r>
          </a:p>
          <a:p>
            <a:pPr marL="457200"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Functional player registration</a:t>
            </a:r>
          </a:p>
          <a:p>
            <a:pPr marL="457200"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Included player score history</a:t>
            </a:r>
          </a:p>
          <a:p>
            <a:pPr marL="457200"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Testing Plan Documentation</a:t>
            </a:r>
          </a:p>
          <a:p>
            <a:pPr marL="457200"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Expanded detailed steps on requirements</a:t>
            </a:r>
          </a:p>
          <a:p>
            <a:pPr marL="457200"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Elaborated scenario descriptions </a:t>
            </a:r>
          </a:p>
          <a:p>
            <a:pPr marL="457200"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Reevaluated COCOMO model for resource allocation </a:t>
            </a:r>
          </a:p>
        </p:txBody>
      </p:sp>
    </p:spTree>
    <p:extLst>
      <p:ext uri="{BB962C8B-B14F-4D97-AF65-F5344CB8AC3E}">
        <p14:creationId xmlns:p14="http://schemas.microsoft.com/office/powerpoint/2010/main" val="83323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231820"/>
            <a:ext cx="846142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91" y="878151"/>
            <a:ext cx="10081137" cy="5416631"/>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09615"/>
              </p:ext>
            </p:extLst>
          </p:nvPr>
        </p:nvGraphicFramePr>
        <p:xfrm>
          <a:off x="2373958" y="1235677"/>
          <a:ext cx="8816556" cy="5005628"/>
        </p:xfrm>
        <a:graphic>
          <a:graphicData uri="http://schemas.openxmlformats.org/drawingml/2006/table">
            <a:tbl>
              <a:tblPr>
                <a:tableStyleId>{5C22544A-7EE6-4342-B048-85BDC9FD1C3A}</a:tableStyleId>
              </a:tblPr>
              <a:tblGrid>
                <a:gridCol w="3910166">
                  <a:extLst>
                    <a:ext uri="{9D8B030D-6E8A-4147-A177-3AD203B41FA5}">
                      <a16:colId xmlns:a16="http://schemas.microsoft.com/office/drawing/2014/main" val="2694853342"/>
                    </a:ext>
                  </a:extLst>
                </a:gridCol>
                <a:gridCol w="4906390">
                  <a:extLst>
                    <a:ext uri="{9D8B030D-6E8A-4147-A177-3AD203B41FA5}">
                      <a16:colId xmlns:a16="http://schemas.microsoft.com/office/drawing/2014/main" val="322671749"/>
                    </a:ext>
                  </a:extLst>
                </a:gridCol>
              </a:tblGrid>
              <a:tr h="532667">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Risk Management Activity</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Comments</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128410"/>
                  </a:ext>
                </a:extLst>
              </a:tr>
              <a:tr h="703007">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Time constraints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member start to fall being the team lead have to pick up the slack to make up the time.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039321"/>
                  </a:ext>
                </a:extLst>
              </a:tr>
              <a:tr h="694911">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Data loss risk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team members have a back of the data for this project. GitHub has a version of our data as well.</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683310"/>
                  </a:ext>
                </a:extLst>
              </a:tr>
              <a:tr h="694911">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Members leaving risk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team member leave the roles will need to be divided among the rest of the team members.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545967"/>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Equipment malfunction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members have a computer or a way to get a computer to perform project presentation needed.</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709978"/>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Not enough logged of the codding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Any and all team members who have the knowledge of C++, would instruct the team member/s in question.</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280811"/>
                  </a:ext>
                </a:extLst>
              </a:tr>
              <a:tr h="642852">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Poor communication risk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The group has set up a slack, group me, and email to pass along any message.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039568"/>
                  </a:ext>
                </a:extLst>
              </a:tr>
            </a:tbl>
          </a:graphicData>
        </a:graphic>
      </p:graphicFrame>
      <p:sp>
        <p:nvSpPr>
          <p:cNvPr id="4" name="Shape 123"/>
          <p:cNvSpPr/>
          <p:nvPr/>
        </p:nvSpPr>
        <p:spPr>
          <a:xfrm>
            <a:off x="2806443" y="191994"/>
            <a:ext cx="6554400" cy="697500"/>
          </a:xfrm>
          <a:prstGeom prst="rect">
            <a:avLst/>
          </a:prstGeom>
          <a:noFill/>
          <a:ln>
            <a:noFill/>
          </a:ln>
        </p:spPr>
        <p:txBody>
          <a:bodyPr lIns="90000" tIns="45000" rIns="90000" bIns="45000"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Risks</a:t>
            </a:r>
          </a:p>
        </p:txBody>
      </p:sp>
    </p:spTree>
    <p:extLst>
      <p:ext uri="{BB962C8B-B14F-4D97-AF65-F5344CB8AC3E}">
        <p14:creationId xmlns:p14="http://schemas.microsoft.com/office/powerpoint/2010/main" val="366425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32133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OS based on the which software the game is running</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2133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Extensive library for C++</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Integrated development environment for implementing the code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player play against the computer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More than one player can play with each other.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Times New Roman" panose="02020603050405020304" pitchFamily="18" charset="0"/>
                <a:cs typeface="Times New Roman" panose="02020603050405020304" pitchFamily="18" charset="0"/>
              </a:rPr>
              <a:t>Domain Knowledge</a:t>
            </a:r>
          </a:p>
          <a:p>
            <a:pPr lvl="1" fontAlgn="base"/>
            <a:r>
              <a:rPr lang="en-US" b="1" i="1" dirty="0">
                <a:solidFill>
                  <a:srgbClr val="000000"/>
                </a:solidFill>
                <a:latin typeface="Times New Roman" panose="02020603050405020304" pitchFamily="18" charset="0"/>
                <a:cs typeface="Times New Roman" panose="02020603050405020304" pitchFamily="18" charset="0"/>
              </a:rPr>
              <a:t>Glossary</a:t>
            </a:r>
            <a:endParaRPr lang="en-US" b="1" i="1"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8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548796974"/>
              </p:ext>
            </p:extLst>
          </p:nvPr>
        </p:nvGraphicFramePr>
        <p:xfrm>
          <a:off x="2307770" y="631364"/>
          <a:ext cx="9427029" cy="5791206"/>
        </p:xfrm>
        <a:graphic>
          <a:graphicData uri="http://schemas.openxmlformats.org/drawingml/2006/table">
            <a:tbl>
              <a:tblPr>
                <a:tableStyleId>{5C22544A-7EE6-4342-B048-85BDC9FD1C3A}</a:tableStyleId>
              </a:tblPr>
              <a:tblGrid>
                <a:gridCol w="1833211">
                  <a:extLst>
                    <a:ext uri="{9D8B030D-6E8A-4147-A177-3AD203B41FA5}">
                      <a16:colId xmlns:a16="http://schemas.microsoft.com/office/drawing/2014/main" val="2120307654"/>
                    </a:ext>
                  </a:extLst>
                </a:gridCol>
                <a:gridCol w="7593818">
                  <a:extLst>
                    <a:ext uri="{9D8B030D-6E8A-4147-A177-3AD203B41FA5}">
                      <a16:colId xmlns:a16="http://schemas.microsoft.com/office/drawing/2014/main" val="1838953816"/>
                    </a:ext>
                  </a:extLst>
                </a:gridCol>
              </a:tblGrid>
              <a:tr h="965201">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Acronym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Meaning</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08037946"/>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Artificial Intelligence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14871021"/>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GUI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Graphical User Interphase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5179225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Player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3604314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Environment or Computer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23747683"/>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TTT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Tic Tac Toe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46586960"/>
                  </a:ext>
                </a:extLst>
              </a:tr>
            </a:tbl>
          </a:graphicData>
        </a:graphic>
      </p:graphicFrame>
    </p:spTree>
    <p:extLst>
      <p:ext uri="{BB962C8B-B14F-4D97-AF65-F5344CB8AC3E}">
        <p14:creationId xmlns:p14="http://schemas.microsoft.com/office/powerpoint/2010/main" val="338176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1644</TotalTime>
  <Words>2217</Words>
  <Application>Microsoft Office PowerPoint</Application>
  <PresentationFormat>Widescreen</PresentationFormat>
  <Paragraphs>354</Paragraphs>
  <Slides>48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 Unicode MS</vt:lpstr>
      <vt:lpstr>Arial</vt:lpstr>
      <vt:lpstr>Calibri</vt:lpstr>
      <vt:lpstr>Calibri Light</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Menu Interaction </vt:lpstr>
      <vt:lpstr>PowerPoint Presentation</vt:lpstr>
      <vt:lpstr>PowerPoint Presentation</vt:lpstr>
      <vt:lpstr>PowerPoint Presentation</vt:lpstr>
      <vt:lpstr>PowerPoint Presentation</vt:lpstr>
      <vt:lpstr>PowerPoint Presentation</vt:lpstr>
      <vt:lpstr>Risk Management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Akshay Patel</cp:lastModifiedBy>
  <cp:revision>65</cp:revision>
  <dcterms:created xsi:type="dcterms:W3CDTF">2016-10-31T00:12:38Z</dcterms:created>
  <dcterms:modified xsi:type="dcterms:W3CDTF">2016-11-29T10:11:18Z</dcterms:modified>
</cp:coreProperties>
</file>