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40"/>
  </p:notesMasterIdLst>
  <p:sldIdLst>
    <p:sldId id="257" r:id="rId2"/>
    <p:sldId id="258" r:id="rId3"/>
    <p:sldId id="285" r:id="rId4"/>
    <p:sldId id="280" r:id="rId5"/>
    <p:sldId id="281" r:id="rId6"/>
    <p:sldId id="282" r:id="rId7"/>
    <p:sldId id="271" r:id="rId8"/>
    <p:sldId id="272" r:id="rId9"/>
    <p:sldId id="274" r:id="rId10"/>
    <p:sldId id="273" r:id="rId11"/>
    <p:sldId id="275" r:id="rId12"/>
    <p:sldId id="276" r:id="rId13"/>
    <p:sldId id="277" r:id="rId14"/>
    <p:sldId id="278" r:id="rId15"/>
    <p:sldId id="279" r:id="rId16"/>
    <p:sldId id="260" r:id="rId17"/>
    <p:sldId id="262" r:id="rId18"/>
    <p:sldId id="267" r:id="rId19"/>
    <p:sldId id="263" r:id="rId20"/>
    <p:sldId id="268" r:id="rId21"/>
    <p:sldId id="270" r:id="rId22"/>
    <p:sldId id="264" r:id="rId23"/>
    <p:sldId id="265" r:id="rId24"/>
    <p:sldId id="266" r:id="rId25"/>
    <p:sldId id="286" r:id="rId26"/>
    <p:sldId id="287" r:id="rId27"/>
    <p:sldId id="288" r:id="rId28"/>
    <p:sldId id="291" r:id="rId29"/>
    <p:sldId id="290" r:id="rId30"/>
    <p:sldId id="293" r:id="rId31"/>
    <p:sldId id="292" r:id="rId32"/>
    <p:sldId id="289" r:id="rId33"/>
    <p:sldId id="297" r:id="rId34"/>
    <p:sldId id="296" r:id="rId35"/>
    <p:sldId id="295" r:id="rId36"/>
    <p:sldId id="294" r:id="rId37"/>
    <p:sldId id="300"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74" d="100"/>
          <a:sy n="74"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23</a:t>
            </a:fld>
            <a:endParaRPr lang="en-US" sz="1400" b="0" i="0" u="none" strike="noStrike" cap="none">
              <a:solidFill>
                <a:srgbClr val="000000"/>
              </a:solidFill>
              <a:latin typeface="Arial"/>
              <a:ea typeface="Arial"/>
              <a:cs typeface="Arial"/>
              <a:sym typeface="Arial"/>
            </a:endParaRPr>
          </a:p>
        </p:txBody>
      </p:sp>
      <p:sp>
        <p:nvSpPr>
          <p:cNvPr id="189" name="Shape 18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23</a:t>
            </a:fld>
            <a:endParaRPr lang="en-US" sz="1400" b="0" i="0" u="none" strike="noStrike" cap="none">
              <a:solidFill>
                <a:srgbClr val="000000"/>
              </a:solidFill>
              <a:latin typeface="Arial"/>
              <a:ea typeface="Arial"/>
              <a:cs typeface="Arial"/>
              <a:sym typeface="Arial"/>
            </a:endParaRPr>
          </a:p>
        </p:txBody>
      </p:sp>
      <p:sp>
        <p:nvSpPr>
          <p:cNvPr id="190" name="Shape 19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91" name="Shape 19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45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24</a:t>
            </a:fld>
            <a:endParaRPr lang="en-US" sz="1400" b="0" i="0" u="none" strike="noStrike" cap="none">
              <a:solidFill>
                <a:srgbClr val="000000"/>
              </a:solidFill>
              <a:latin typeface="Arial"/>
              <a:ea typeface="Arial"/>
              <a:cs typeface="Arial"/>
              <a:sym typeface="Arial"/>
            </a:endParaRPr>
          </a:p>
        </p:txBody>
      </p:sp>
      <p:sp>
        <p:nvSpPr>
          <p:cNvPr id="197" name="Shape 197"/>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24</a:t>
            </a:fld>
            <a:endParaRPr lang="en-US" sz="1400" b="0" i="0" u="none" strike="noStrike" cap="none">
              <a:solidFill>
                <a:srgbClr val="000000"/>
              </a:solidFill>
              <a:latin typeface="Arial"/>
              <a:ea typeface="Arial"/>
              <a:cs typeface="Arial"/>
              <a:sym typeface="Arial"/>
            </a:endParaRPr>
          </a:p>
        </p:txBody>
      </p:sp>
      <p:sp>
        <p:nvSpPr>
          <p:cNvPr id="198" name="Shape 198"/>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99" name="Shape 19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841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16</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16</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17</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17</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21</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22</a:t>
            </a:fld>
            <a:endParaRPr lang="en-US" sz="1400" b="0" i="0" u="none" strike="noStrike" cap="none">
              <a:solidFill>
                <a:srgbClr val="000000"/>
              </a:solidFill>
              <a:latin typeface="Arial"/>
              <a:ea typeface="Arial"/>
              <a:cs typeface="Arial"/>
              <a:sym typeface="Arial"/>
            </a:endParaRPr>
          </a:p>
        </p:txBody>
      </p:sp>
      <p:sp>
        <p:nvSpPr>
          <p:cNvPr id="181" name="Shape 18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22</a:t>
            </a:fld>
            <a:endParaRPr lang="en-US" sz="1400" b="0" i="0" u="none" strike="noStrike" cap="none">
              <a:solidFill>
                <a:srgbClr val="000000"/>
              </a:solidFill>
              <a:latin typeface="Arial"/>
              <a:ea typeface="Arial"/>
              <a:cs typeface="Arial"/>
              <a:sym typeface="Arial"/>
            </a:endParaRPr>
          </a:p>
        </p:txBody>
      </p:sp>
      <p:sp>
        <p:nvSpPr>
          <p:cNvPr id="182" name="Shape 18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83" name="Shape 18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66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10/31/2016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2365200"/>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Lustria"/>
                <a:ea typeface="Lustria"/>
                <a:cs typeface="Lustria"/>
                <a:sym typeface="Lustria"/>
              </a:rPr>
              <a:t>Code Slayer</a:t>
            </a:r>
          </a:p>
        </p:txBody>
      </p:sp>
      <p:sp>
        <p:nvSpPr>
          <p:cNvPr id="116" name="Shape 116"/>
          <p:cNvSpPr/>
          <p:nvPr/>
        </p:nvSpPr>
        <p:spPr>
          <a:xfrm>
            <a:off x="2209801" y="3429000"/>
            <a:ext cx="7772039" cy="87588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Tic Tac Toe Game</a:t>
            </a:r>
          </a:p>
          <a:p>
            <a:pPr algn="ctr">
              <a:buSzPct val="25000"/>
            </a:pPr>
            <a:r>
              <a:rPr lang="en-US" sz="3500" dirty="0">
                <a:latin typeface="Lustria"/>
                <a:ea typeface="Lustria"/>
                <a:cs typeface="Lustria"/>
                <a:sym typeface="Lustria"/>
              </a:rPr>
              <a:t>By Elvis, </a:t>
            </a:r>
            <a:r>
              <a:rPr lang="en-US" sz="3500" dirty="0" smtClean="0">
                <a:latin typeface="Lustria"/>
                <a:ea typeface="Lustria"/>
                <a:cs typeface="Lustria"/>
                <a:sym typeface="Lustria"/>
              </a:rPr>
              <a:t>Akshay</a:t>
            </a:r>
            <a:r>
              <a:rPr lang="en-US" sz="3500" dirty="0">
                <a:latin typeface="Lustria"/>
                <a:ea typeface="Lustria"/>
                <a:cs typeface="Lustria"/>
                <a:sym typeface="Lustria"/>
              </a:rPr>
              <a:t>,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2135" y="491067"/>
            <a:ext cx="4185197" cy="461665"/>
          </a:xfrm>
          <a:prstGeom prst="rect">
            <a:avLst/>
          </a:prstGeom>
          <a:noFill/>
        </p:spPr>
        <p:txBody>
          <a:bodyPr wrap="square" rtlCol="0">
            <a:spAutoFit/>
          </a:bodyPr>
          <a:lstStyle/>
          <a:p>
            <a:pPr lvl="0" algn="ctr" defTabSz="914400" fontAlgn="base">
              <a:spcBef>
                <a:spcPct val="0"/>
              </a:spcBef>
              <a:spcAft>
                <a:spcPct val="0"/>
              </a:spcAft>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 Case 4</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Content Placeholder 3"/>
          <p:cNvGraphicFramePr>
            <a:graphicFrameLocks/>
          </p:cNvGraphicFramePr>
          <p:nvPr>
            <p:extLst>
              <p:ext uri="{D42A27DB-BD31-4B8C-83A1-F6EECF244321}">
                <p14:modId xmlns:p14="http://schemas.microsoft.com/office/powerpoint/2010/main" val="2685509306"/>
              </p:ext>
            </p:extLst>
          </p:nvPr>
        </p:nvGraphicFramePr>
        <p:xfrm>
          <a:off x="1811866" y="1168398"/>
          <a:ext cx="9330266" cy="5609976"/>
        </p:xfrm>
        <a:graphic>
          <a:graphicData uri="http://schemas.openxmlformats.org/drawingml/2006/table">
            <a:tbl>
              <a:tblPr firstRow="1" firstCol="1" bandRow="1">
                <a:tableStyleId>{0E3FDE45-AF77-4B5C-9715-49D594BDF05E}</a:tableStyleId>
              </a:tblPr>
              <a:tblGrid>
                <a:gridCol w="4665133">
                  <a:extLst>
                    <a:ext uri="{9D8B030D-6E8A-4147-A177-3AD203B41FA5}">
                      <a16:colId xmlns:a16="http://schemas.microsoft.com/office/drawing/2014/main" xmlns="" val="20000"/>
                    </a:ext>
                  </a:extLst>
                </a:gridCol>
                <a:gridCol w="4665133">
                  <a:extLst>
                    <a:ext uri="{9D8B030D-6E8A-4147-A177-3AD203B41FA5}">
                      <a16:colId xmlns:a16="http://schemas.microsoft.com/office/drawing/2014/main" xmlns="" val="20001"/>
                    </a:ext>
                  </a:extLst>
                </a:gridCol>
              </a:tblGrid>
              <a:tr h="612574">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Create New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0"/>
                  </a:ext>
                </a:extLst>
              </a:tr>
              <a:tr h="994510">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new clean game is started after</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the previous game has ended.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1284752">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An</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“existing”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game has to ended or canceled</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in order to create</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new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2"/>
                  </a:ext>
                </a:extLst>
              </a:tr>
              <a:tr h="128475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New game is loaded only after the software is opened or when the current game</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has ended.</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3"/>
                  </a:ext>
                </a:extLst>
              </a:tr>
              <a:tr h="612574">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612574">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794" y="636601"/>
            <a:ext cx="1792678" cy="461665"/>
          </a:xfrm>
          <a:prstGeom prst="rect">
            <a:avLst/>
          </a:prstGeom>
        </p:spPr>
        <p:txBody>
          <a:bodyPr wrap="none">
            <a:spAutoFit/>
          </a:bodyPr>
          <a:lstStyle/>
          <a:p>
            <a:pPr lvl="0" algn="ctr" defTabSz="914400" fontAlgn="base">
              <a:spcBef>
                <a:spcPct val="0"/>
              </a:spcBef>
              <a:spcAft>
                <a:spcPct val="0"/>
              </a:spcAft>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 Case 5</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511531861"/>
              </p:ext>
            </p:extLst>
          </p:nvPr>
        </p:nvGraphicFramePr>
        <p:xfrm>
          <a:off x="1552044" y="1329267"/>
          <a:ext cx="10318222" cy="5693457"/>
        </p:xfrm>
        <a:graphic>
          <a:graphicData uri="http://schemas.openxmlformats.org/drawingml/2006/table">
            <a:tbl>
              <a:tblPr firstRow="1" firstCol="1" bandRow="1">
                <a:tableStyleId>{0E3FDE45-AF77-4B5C-9715-49D594BDF05E}</a:tableStyleId>
              </a:tblPr>
              <a:tblGrid>
                <a:gridCol w="5159111">
                  <a:extLst>
                    <a:ext uri="{9D8B030D-6E8A-4147-A177-3AD203B41FA5}">
                      <a16:colId xmlns:a16="http://schemas.microsoft.com/office/drawing/2014/main" xmlns="" val="20000"/>
                    </a:ext>
                  </a:extLst>
                </a:gridCol>
                <a:gridCol w="5159111">
                  <a:extLst>
                    <a:ext uri="{9D8B030D-6E8A-4147-A177-3AD203B41FA5}">
                      <a16:colId xmlns:a16="http://schemas.microsoft.com/office/drawing/2014/main" xmlns="" val="20001"/>
                    </a:ext>
                  </a:extLst>
                </a:gridCol>
              </a:tblGrid>
              <a:tr h="789363">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Single Player mode</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0"/>
                  </a:ext>
                </a:extLst>
              </a:tr>
              <a:tr h="991459">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 One</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s</a:t>
                      </a: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ingle</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player against one AI when playing the game.</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991459">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Only to</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be used in the software while playing against the AI.</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2"/>
                  </a:ext>
                </a:extLst>
              </a:tr>
              <a:tr h="991459">
                <a:tc>
                  <a:txBody>
                    <a:bodyPr/>
                    <a:lstStyle/>
                    <a:p>
                      <a:pPr marL="0" marR="0">
                        <a:lnSpc>
                          <a:spcPct val="115000"/>
                        </a:lnSpc>
                        <a:spcBef>
                          <a:spcPts val="0"/>
                        </a:spcBef>
                        <a:spcAft>
                          <a:spcPts val="0"/>
                        </a:spcAft>
                      </a:pPr>
                      <a:r>
                        <a:rPr lang="en-US" sz="28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8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Single player is only applicable against</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AI</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3"/>
                  </a:ext>
                </a:extLst>
              </a:tr>
              <a:tr h="789363">
                <a:tc>
                  <a:txBody>
                    <a:bodyPr/>
                    <a:lstStyle/>
                    <a:p>
                      <a:pPr marL="0" marR="0">
                        <a:lnSpc>
                          <a:spcPct val="115000"/>
                        </a:lnSpc>
                        <a:spcBef>
                          <a:spcPts val="0"/>
                        </a:spcBef>
                        <a:spcAft>
                          <a:spcPts val="0"/>
                        </a:spcAft>
                      </a:pPr>
                      <a:r>
                        <a:rPr lang="en-US" sz="280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8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789363">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0" y="711200"/>
            <a:ext cx="3488267" cy="461665"/>
          </a:xfrm>
          <a:prstGeom prst="rect">
            <a:avLst/>
          </a:prstGeom>
          <a:noFill/>
        </p:spPr>
        <p:txBody>
          <a:bodyPr wrap="square" rtlCol="0">
            <a:spAutoFit/>
          </a:bodyPr>
          <a:lstStyle/>
          <a:p>
            <a:r>
              <a:rPr lang="en-US" sz="2400" dirty="0"/>
              <a:t>             USE CASE 6 </a:t>
            </a:r>
          </a:p>
        </p:txBody>
      </p:sp>
      <p:graphicFrame>
        <p:nvGraphicFramePr>
          <p:cNvPr id="3" name="Table 2"/>
          <p:cNvGraphicFramePr>
            <a:graphicFrameLocks noGrp="1"/>
          </p:cNvGraphicFramePr>
          <p:nvPr>
            <p:extLst>
              <p:ext uri="{D42A27DB-BD31-4B8C-83A1-F6EECF244321}">
                <p14:modId xmlns:p14="http://schemas.microsoft.com/office/powerpoint/2010/main" val="3341429233"/>
              </p:ext>
            </p:extLst>
          </p:nvPr>
        </p:nvGraphicFramePr>
        <p:xfrm>
          <a:off x="1473199" y="1236134"/>
          <a:ext cx="10549468" cy="5549641"/>
        </p:xfrm>
        <a:graphic>
          <a:graphicData uri="http://schemas.openxmlformats.org/drawingml/2006/table">
            <a:tbl>
              <a:tblPr firstRow="1" firstCol="1" bandRow="1">
                <a:tableStyleId>{0E3FDE45-AF77-4B5C-9715-49D594BDF05E}</a:tableStyleId>
              </a:tblPr>
              <a:tblGrid>
                <a:gridCol w="5274734">
                  <a:extLst>
                    <a:ext uri="{9D8B030D-6E8A-4147-A177-3AD203B41FA5}">
                      <a16:colId xmlns:a16="http://schemas.microsoft.com/office/drawing/2014/main" xmlns="" val="20000"/>
                    </a:ext>
                  </a:extLst>
                </a:gridCol>
                <a:gridCol w="5274734">
                  <a:extLst>
                    <a:ext uri="{9D8B030D-6E8A-4147-A177-3AD203B41FA5}">
                      <a16:colId xmlns:a16="http://schemas.microsoft.com/office/drawing/2014/main" xmlns="" val="20001"/>
                    </a:ext>
                  </a:extLst>
                </a:gridCol>
              </a:tblGrid>
              <a:tr h="698235">
                <a:tc>
                  <a:txBody>
                    <a:bodyPr/>
                    <a:lstStyle/>
                    <a:p>
                      <a:pPr marL="0" marR="0">
                        <a:lnSpc>
                          <a:spcPct val="115000"/>
                        </a:lnSpc>
                        <a:spcBef>
                          <a:spcPts val="0"/>
                        </a:spcBef>
                        <a:spcAft>
                          <a:spcPts val="0"/>
                        </a:spcAft>
                      </a:pPr>
                      <a:r>
                        <a:rPr lang="en-US" sz="2400" dirty="0">
                          <a:effectLst/>
                        </a:rPr>
                        <a:t>Goals of actor</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Skill</a:t>
                      </a:r>
                      <a:r>
                        <a:rPr lang="en-US" sz="2400" baseline="0" dirty="0">
                          <a:effectLst/>
                        </a:rPr>
                        <a:t> level difficulty</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0"/>
                  </a:ext>
                </a:extLst>
              </a:tr>
              <a:tr h="1097816">
                <a:tc>
                  <a:txBody>
                    <a:bodyPr/>
                    <a:lstStyle/>
                    <a:p>
                      <a:pPr marL="0" marR="0">
                        <a:lnSpc>
                          <a:spcPct val="115000"/>
                        </a:lnSpc>
                        <a:spcBef>
                          <a:spcPts val="0"/>
                        </a:spcBef>
                        <a:spcAft>
                          <a:spcPts val="0"/>
                        </a:spcAft>
                      </a:pPr>
                      <a:r>
                        <a:rPr lang="en-US" sz="2400" dirty="0">
                          <a:effectLst/>
                        </a:rPr>
                        <a:t>Task</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To assign</a:t>
                      </a:r>
                      <a:r>
                        <a:rPr lang="en-US" sz="2400" baseline="0" dirty="0">
                          <a:effectLst/>
                        </a:rPr>
                        <a:t> a certain level of difficulty before a new game starts.</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1"/>
                  </a:ext>
                </a:extLst>
              </a:tr>
              <a:tr h="1133580">
                <a:tc>
                  <a:txBody>
                    <a:bodyPr/>
                    <a:lstStyle/>
                    <a:p>
                      <a:pPr marL="0" marR="0">
                        <a:lnSpc>
                          <a:spcPct val="115000"/>
                        </a:lnSpc>
                        <a:spcBef>
                          <a:spcPts val="0"/>
                        </a:spcBef>
                        <a:spcAft>
                          <a:spcPts val="0"/>
                        </a:spcAft>
                      </a:pPr>
                      <a:r>
                        <a:rPr lang="en-US" sz="2400" dirty="0">
                          <a:effectLst/>
                        </a:rPr>
                        <a:t>Preconditions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Player has to choose a skill level</a:t>
                      </a:r>
                      <a:r>
                        <a:rPr lang="en-US" sz="2400" baseline="0" dirty="0">
                          <a:effectLst/>
                        </a:rPr>
                        <a:t> of either easy, medium or hard in order to start playing the game.</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2"/>
                  </a:ext>
                </a:extLst>
              </a:tr>
              <a:tr h="787767">
                <a:tc>
                  <a:txBody>
                    <a:bodyPr/>
                    <a:lstStyle/>
                    <a:p>
                      <a:pPr marL="0" marR="0">
                        <a:lnSpc>
                          <a:spcPct val="115000"/>
                        </a:lnSpc>
                        <a:spcBef>
                          <a:spcPts val="0"/>
                        </a:spcBef>
                        <a:spcAft>
                          <a:spcPts val="0"/>
                        </a:spcAft>
                      </a:pPr>
                      <a:r>
                        <a:rPr lang="en-US" sz="2400">
                          <a:effectLst/>
                        </a:rPr>
                        <a:t>Exceptions</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Can only be used against</a:t>
                      </a:r>
                      <a:r>
                        <a:rPr lang="en-US" sz="2400" baseline="0" dirty="0">
                          <a:effectLst/>
                        </a:rPr>
                        <a:t> another player or the AI</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3"/>
                  </a:ext>
                </a:extLst>
              </a:tr>
              <a:tr h="698235">
                <a:tc>
                  <a:txBody>
                    <a:bodyPr/>
                    <a:lstStyle/>
                    <a:p>
                      <a:pPr marL="0" marR="0">
                        <a:lnSpc>
                          <a:spcPct val="115000"/>
                        </a:lnSpc>
                        <a:spcBef>
                          <a:spcPts val="0"/>
                        </a:spcBef>
                        <a:spcAft>
                          <a:spcPts val="0"/>
                        </a:spcAft>
                      </a:pPr>
                      <a:r>
                        <a:rPr lang="en-US" sz="2400">
                          <a:effectLst/>
                        </a:rPr>
                        <a:t>Variation of action interactions</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 </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4"/>
                  </a:ext>
                </a:extLst>
              </a:tr>
              <a:tr h="698235">
                <a:tc>
                  <a:txBody>
                    <a:bodyPr/>
                    <a:lstStyle/>
                    <a:p>
                      <a:pPr marL="0" marR="0">
                        <a:lnSpc>
                          <a:spcPct val="115000"/>
                        </a:lnSpc>
                        <a:spcBef>
                          <a:spcPts val="0"/>
                        </a:spcBef>
                        <a:spcAft>
                          <a:spcPts val="0"/>
                        </a:spcAft>
                      </a:pPr>
                      <a:r>
                        <a:rPr lang="en-US" sz="2400">
                          <a:effectLst/>
                        </a:rPr>
                        <a:t>System change/production</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 </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677108"/>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Use Case 7</a:t>
            </a:r>
            <a:endParaRPr lang="en-US" sz="900" dirty="0">
              <a:latin typeface="Arial" pitchFamily="34" charset="0"/>
              <a:cs typeface="Arial" pitchFamily="34" charset="0"/>
            </a:endParaRP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7313030"/>
              </p:ext>
            </p:extLst>
          </p:nvPr>
        </p:nvGraphicFramePr>
        <p:xfrm>
          <a:off x="1286932" y="982132"/>
          <a:ext cx="10684934" cy="5848689"/>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xmlns="" val="20000"/>
                    </a:ext>
                  </a:extLst>
                </a:gridCol>
                <a:gridCol w="5342467">
                  <a:extLst>
                    <a:ext uri="{9D8B030D-6E8A-4147-A177-3AD203B41FA5}">
                      <a16:colId xmlns:a16="http://schemas.microsoft.com/office/drawing/2014/main" xmlns="" val="20001"/>
                    </a:ext>
                  </a:extLst>
                </a:gridCol>
              </a:tblGrid>
              <a:tr h="841107">
                <a:tc>
                  <a:txBody>
                    <a:bodyPr/>
                    <a:lstStyle/>
                    <a:p>
                      <a:pPr marL="0" marR="0">
                        <a:lnSpc>
                          <a:spcPct val="115000"/>
                        </a:lnSpc>
                        <a:spcBef>
                          <a:spcPts val="0"/>
                        </a:spcBef>
                        <a:spcAft>
                          <a:spcPts val="0"/>
                        </a:spcAft>
                      </a:pPr>
                      <a:r>
                        <a:rPr lang="en-US" sz="2400" dirty="0">
                          <a:effectLst/>
                        </a:rPr>
                        <a:t>Goals of actor</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Score Display</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0"/>
                  </a:ext>
                </a:extLst>
              </a:tr>
              <a:tr h="841107">
                <a:tc>
                  <a:txBody>
                    <a:bodyPr/>
                    <a:lstStyle/>
                    <a:p>
                      <a:pPr marL="0" marR="0">
                        <a:lnSpc>
                          <a:spcPct val="115000"/>
                        </a:lnSpc>
                        <a:spcBef>
                          <a:spcPts val="0"/>
                        </a:spcBef>
                        <a:spcAft>
                          <a:spcPts val="0"/>
                        </a:spcAft>
                      </a:pPr>
                      <a:r>
                        <a:rPr lang="en-US" sz="2400">
                          <a:effectLst/>
                        </a:rPr>
                        <a:t>Task</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Display the number of winnings and loses of the players.</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1"/>
                  </a:ext>
                </a:extLst>
              </a:tr>
              <a:tr h="841107">
                <a:tc>
                  <a:txBody>
                    <a:bodyPr/>
                    <a:lstStyle/>
                    <a:p>
                      <a:pPr marL="0" marR="0">
                        <a:lnSpc>
                          <a:spcPct val="115000"/>
                        </a:lnSpc>
                        <a:spcBef>
                          <a:spcPts val="0"/>
                        </a:spcBef>
                        <a:spcAft>
                          <a:spcPts val="0"/>
                        </a:spcAft>
                      </a:pPr>
                      <a:r>
                        <a:rPr lang="en-US" sz="2400" dirty="0">
                          <a:effectLst/>
                        </a:rPr>
                        <a:t>Preconditions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Game has to have ended in order for the screen to display scores</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2"/>
                  </a:ext>
                </a:extLst>
              </a:tr>
              <a:tr h="1365532">
                <a:tc>
                  <a:txBody>
                    <a:bodyPr/>
                    <a:lstStyle/>
                    <a:p>
                      <a:pPr marL="0" marR="0">
                        <a:lnSpc>
                          <a:spcPct val="115000"/>
                        </a:lnSpc>
                        <a:spcBef>
                          <a:spcPts val="0"/>
                        </a:spcBef>
                        <a:spcAft>
                          <a:spcPts val="0"/>
                        </a:spcAft>
                      </a:pPr>
                      <a:r>
                        <a:rPr lang="en-US" sz="2400" dirty="0">
                          <a:effectLst/>
                        </a:rPr>
                        <a:t>Exceptions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No score will be available unless a game has been played and a game has been decided.</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3"/>
                  </a:ext>
                </a:extLst>
              </a:tr>
              <a:tr h="841107">
                <a:tc>
                  <a:txBody>
                    <a:bodyPr/>
                    <a:lstStyle/>
                    <a:p>
                      <a:pPr marL="0" marR="0">
                        <a:lnSpc>
                          <a:spcPct val="115000"/>
                        </a:lnSpc>
                        <a:spcBef>
                          <a:spcPts val="0"/>
                        </a:spcBef>
                        <a:spcAft>
                          <a:spcPts val="0"/>
                        </a:spcAft>
                      </a:pPr>
                      <a:r>
                        <a:rPr lang="en-US" sz="2400" dirty="0">
                          <a:effectLst/>
                        </a:rPr>
                        <a:t>Variation of action interactions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 </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4"/>
                  </a:ext>
                </a:extLst>
              </a:tr>
              <a:tr h="841107">
                <a:tc>
                  <a:txBody>
                    <a:bodyPr/>
                    <a:lstStyle/>
                    <a:p>
                      <a:pPr marL="0" marR="0">
                        <a:lnSpc>
                          <a:spcPct val="115000"/>
                        </a:lnSpc>
                        <a:spcBef>
                          <a:spcPts val="0"/>
                        </a:spcBef>
                        <a:spcAft>
                          <a:spcPts val="0"/>
                        </a:spcAft>
                      </a:pPr>
                      <a:r>
                        <a:rPr lang="en-US" sz="2400" dirty="0">
                          <a:effectLst/>
                        </a:rPr>
                        <a:t>System change/production</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 </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4929" y="416468"/>
            <a:ext cx="2558004" cy="369332"/>
          </a:xfrm>
          <a:prstGeom prst="rect">
            <a:avLst/>
          </a:prstGeom>
        </p:spPr>
        <p:txBody>
          <a:bodyPr wrap="square">
            <a:spAutoFit/>
          </a:bodyPr>
          <a:lstStyle/>
          <a:p>
            <a:pPr lvl="0" indent="457200" defTabSz="914400" fontAlgn="base">
              <a:spcBef>
                <a:spcPct val="0"/>
              </a:spcBef>
              <a:spcAft>
                <a:spcPct val="0"/>
              </a:spcAft>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Use Case 8</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1179705754"/>
              </p:ext>
            </p:extLst>
          </p:nvPr>
        </p:nvGraphicFramePr>
        <p:xfrm>
          <a:off x="1320800" y="1270002"/>
          <a:ext cx="10617200" cy="557145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xmlns="" val="20000"/>
                    </a:ext>
                  </a:extLst>
                </a:gridCol>
                <a:gridCol w="5308600">
                  <a:extLst>
                    <a:ext uri="{9D8B030D-6E8A-4147-A177-3AD203B41FA5}">
                      <a16:colId xmlns:a16="http://schemas.microsoft.com/office/drawing/2014/main" xmlns="" val="20001"/>
                    </a:ext>
                  </a:extLst>
                </a:gridCol>
              </a:tblGrid>
              <a:tr h="906647">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Exit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0"/>
                  </a:ext>
                </a:extLst>
              </a:tr>
              <a:tr h="769228">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Exits the game being played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1248838">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The</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game has to be currently running</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or simply “open” or must be finished in order to quit the game.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2"/>
                  </a:ext>
                </a:extLst>
              </a:tr>
              <a:tr h="769228">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Can’t quit the application if there is no game in process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3"/>
                  </a:ext>
                </a:extLst>
              </a:tr>
              <a:tr h="769228">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769228">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357808"/>
            <a:ext cx="8799443" cy="4401205"/>
          </a:xfrm>
          <a:prstGeom prst="rect">
            <a:avLst/>
          </a:prstGeom>
        </p:spPr>
        <p:txBody>
          <a:bodyPr wrap="square">
            <a:spAutoFit/>
          </a:bodyPr>
          <a:lstStyle/>
          <a:p>
            <a:pPr fontAlgn="base">
              <a:spcBef>
                <a:spcPts val="1200"/>
              </a:spcBef>
              <a:spcAft>
                <a:spcPts val="300"/>
              </a:spcAft>
              <a:buFont typeface="+mj-lt"/>
              <a:buAutoNum type="arabicPeriod"/>
            </a:pPr>
            <a:r>
              <a:rPr lang="en-US" sz="2400" b="1" dirty="0">
                <a:solidFill>
                  <a:srgbClr val="000000"/>
                </a:solidFill>
                <a:latin typeface="Arial" panose="020B0604020202020204" pitchFamily="34"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Cost Constraints: </a:t>
            </a:r>
            <a:r>
              <a:rPr lang="en-US" sz="2400" dirty="0">
                <a:solidFill>
                  <a:srgbClr val="000000"/>
                </a:solidFill>
                <a:latin typeface="Times New Roman" panose="02020603050405020304" pitchFamily="18" charset="0"/>
              </a:rPr>
              <a:t>The project has a budget of $0.00. No further maintenance costs will be required in the future. </a:t>
            </a:r>
            <a:endParaRPr lang="en-US" sz="2400" b="1" i="1" dirty="0">
              <a:solidFill>
                <a:srgbClr val="000000"/>
              </a:solidFill>
              <a:latin typeface="Arial" panose="020B0604020202020204" pitchFamily="34" charset="0"/>
            </a:endParaRP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Reliability: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Time Constraints:</a:t>
            </a:r>
          </a:p>
          <a:p>
            <a:pPr lvl="1" fontAlgn="base">
              <a:spcAft>
                <a:spcPts val="1000"/>
              </a:spcAft>
            </a:pPr>
            <a:r>
              <a:rPr lang="en-US" sz="2400" dirty="0">
                <a:solidFill>
                  <a:srgbClr val="000000"/>
                </a:solidFill>
                <a:latin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endParaRPr lang="en-US" sz="24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24600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Implementation of game hard level</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Implementation of user registration </a:t>
            </a:r>
            <a:br>
              <a:rPr lang="en-US" sz="2400" dirty="0"/>
            </a:br>
            <a:endParaRPr lang="en-US" sz="2400" dirty="0"/>
          </a:p>
          <a:p>
            <a:pPr marL="76200">
              <a:lnSpc>
                <a:spcPct val="115000"/>
              </a:lnSpc>
              <a:buClr>
                <a:srgbClr val="FFFFFF"/>
              </a:buClr>
              <a:buSzPct val="100000"/>
            </a:pPr>
            <a:r>
              <a:rPr lang="en-US" sz="2400" dirty="0"/>
              <a:t>Implementation of database for game history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79827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Pending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Implementing all functionalities of game usage in the classes. </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Code completion for easy and medium level</a:t>
            </a:r>
          </a:p>
          <a:p>
            <a:pPr>
              <a:lnSpc>
                <a:spcPct val="115000"/>
              </a:lnSpc>
            </a:pPr>
            <a:endParaRPr sz="2400" dirty="0"/>
          </a:p>
          <a:p>
            <a:pPr marL="76200">
              <a:lnSpc>
                <a:spcPct val="115000"/>
              </a:lnSpc>
              <a:buClr>
                <a:srgbClr val="FFFFFF"/>
              </a:buClr>
              <a:buSzPct val="100000"/>
            </a:pPr>
            <a:r>
              <a:rPr lang="en-US" sz="2400" dirty="0"/>
              <a:t>Implementing all use cases in testing iterations </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561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Glass-box testing: Branch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Execution based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User Interaction testing</a:t>
            </a:r>
          </a:p>
          <a:p>
            <a:pPr marL="76200">
              <a:lnSpc>
                <a:spcPct val="115000"/>
              </a:lnSpc>
              <a:buClr>
                <a:srgbClr val="FFFFFF"/>
              </a:buClr>
              <a:buSzPct val="100000"/>
            </a:pPr>
            <a:endParaRPr lang="en-US" sz="2400" dirty="0"/>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676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2400" dirty="0"/>
              <a:t>Branch Testing</a:t>
            </a:r>
          </a:p>
          <a:p>
            <a:pPr lvl="0">
              <a:buSzPct val="25000"/>
            </a:pPr>
            <a:r>
              <a:rPr lang="en-US" sz="2400" dirty="0"/>
              <a:t> </a:t>
            </a:r>
          </a:p>
          <a:p>
            <a:pPr lvl="1" indent="-83819">
              <a:buClr>
                <a:srgbClr val="FFFFFF"/>
              </a:buClr>
              <a:buSzPct val="100000"/>
              <a:buFont typeface="Arial"/>
              <a:buChar char="•"/>
            </a:pPr>
            <a:r>
              <a:rPr lang="en-US" sz="2400" dirty="0"/>
              <a:t>Begin as an existing player or guest.</a:t>
            </a:r>
          </a:p>
          <a:p>
            <a:pPr lvl="0"/>
            <a:endParaRPr lang="en-US" sz="2400" dirty="0"/>
          </a:p>
          <a:p>
            <a:pPr lvl="1" indent="-83819">
              <a:buClr>
                <a:srgbClr val="FFFFFF"/>
              </a:buClr>
              <a:buSzPct val="100000"/>
              <a:buFont typeface="Arial"/>
              <a:buChar char="•"/>
            </a:pPr>
            <a:r>
              <a:rPr lang="en-US" sz="2400" dirty="0"/>
              <a:t>Game playing mode: Player vs AI.</a:t>
            </a:r>
          </a:p>
          <a:p>
            <a:pPr lvl="0"/>
            <a:endParaRPr lang="en-US" sz="2400" dirty="0"/>
          </a:p>
          <a:p>
            <a:pPr lvl="1">
              <a:buClr>
                <a:srgbClr val="FFFFFF"/>
              </a:buClr>
              <a:buSzPct val="100000"/>
              <a:buFont typeface="Arial"/>
              <a:buChar char="•"/>
            </a:pPr>
            <a:r>
              <a:rPr lang="en-US" sz="2400" dirty="0"/>
              <a:t>Level of difficulty selection </a:t>
            </a:r>
          </a:p>
          <a:p>
            <a:pPr lvl="0"/>
            <a:endParaRPr lang="en-US" sz="2400" dirty="0"/>
          </a:p>
          <a:p>
            <a:pPr lvl="1" indent="-83819">
              <a:buClr>
                <a:schemeClr val="lt1"/>
              </a:buClr>
              <a:buSzPct val="100000"/>
              <a:buFont typeface="Arial"/>
              <a:buChar char="•"/>
            </a:pPr>
            <a:r>
              <a:rPr lang="en-US" sz="2400" dirty="0"/>
              <a:t>Selection of user that begins to play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265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4500" dirty="0"/>
              <a:t>Role of each member</a:t>
            </a:r>
          </a:p>
        </p:txBody>
      </p:sp>
      <p:graphicFrame>
        <p:nvGraphicFramePr>
          <p:cNvPr id="124" name="Shape 124"/>
          <p:cNvGraphicFramePr/>
          <p:nvPr>
            <p:extLst>
              <p:ext uri="{D42A27DB-BD31-4B8C-83A1-F6EECF244321}">
                <p14:modId xmlns:p14="http://schemas.microsoft.com/office/powerpoint/2010/main" val="2132568959"/>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xmlns="" val="20000"/>
                    </a:ext>
                  </a:extLst>
                </a:gridCol>
                <a:gridCol w="3676210">
                  <a:extLst>
                    <a:ext uri="{9D8B030D-6E8A-4147-A177-3AD203B41FA5}">
                      <a16:colId xmlns:a16="http://schemas.microsoft.com/office/drawing/2014/main" xmlns="" val="20001"/>
                    </a:ext>
                  </a:extLst>
                </a:gridCol>
              </a:tblGrid>
              <a:tr h="786275">
                <a:tc>
                  <a:txBody>
                    <a:bodyPr/>
                    <a:lstStyle/>
                    <a:p>
                      <a:pPr lvl="0" rtl="0">
                        <a:lnSpc>
                          <a:spcPct val="87000"/>
                        </a:lnSpc>
                        <a:spcBef>
                          <a:spcPts val="0"/>
                        </a:spcBef>
                        <a:buNone/>
                      </a:pPr>
                      <a:r>
                        <a:rPr lang="en-US" sz="1800" dirty="0">
                          <a:solidFill>
                            <a:schemeClr val="tx1"/>
                          </a:solidFill>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807100">
                <a:tc>
                  <a:txBody>
                    <a:bodyPr/>
                    <a:lstStyle/>
                    <a:p>
                      <a:pPr lvl="0" rtl="0">
                        <a:lnSpc>
                          <a:spcPct val="87000"/>
                        </a:lnSpc>
                        <a:spcBef>
                          <a:spcPts val="0"/>
                        </a:spcBef>
                        <a:buNone/>
                      </a:pPr>
                      <a:r>
                        <a:rPr lang="en-US" sz="1800" dirty="0" smtClean="0">
                          <a:solidFill>
                            <a:schemeClr val="tx1"/>
                          </a:solidFill>
                        </a:rPr>
                        <a:t>Akshay Patel</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Sub team lead and architect of the single player mode (PvP).</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762000">
                <a:tc>
                  <a:txBody>
                    <a:bodyPr/>
                    <a:lstStyle/>
                    <a:p>
                      <a:pPr lvl="0" rtl="0">
                        <a:lnSpc>
                          <a:spcPct val="87000"/>
                        </a:lnSpc>
                        <a:spcBef>
                          <a:spcPts val="0"/>
                        </a:spcBef>
                        <a:buNone/>
                      </a:pPr>
                      <a:r>
                        <a:rPr lang="en-US" sz="1800" dirty="0">
                          <a:solidFill>
                            <a:schemeClr val="tx1"/>
                          </a:solidFill>
                        </a:rPr>
                        <a:t>Luis </a:t>
                      </a:r>
                      <a:r>
                        <a:rPr lang="en-US" sz="1800" dirty="0" err="1">
                          <a:solidFill>
                            <a:schemeClr val="tx1"/>
                          </a:solidFill>
                        </a:rPr>
                        <a:t>Oropeza</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2"/>
                  </a:ext>
                </a:extLst>
              </a:tr>
              <a:tr h="762000">
                <a:tc>
                  <a:txBody>
                    <a:bodyPr/>
                    <a:lstStyle/>
                    <a:p>
                      <a:pPr lvl="0" rtl="0">
                        <a:lnSpc>
                          <a:spcPct val="87000"/>
                        </a:lnSpc>
                        <a:spcBef>
                          <a:spcPts val="0"/>
                        </a:spcBef>
                        <a:buNone/>
                      </a:pPr>
                      <a:r>
                        <a:rPr lang="en-US" sz="1800" dirty="0">
                          <a:solidFill>
                            <a:schemeClr val="tx1"/>
                          </a:solidFill>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t>Testing for the following components in our program:</a:t>
            </a:r>
          </a:p>
          <a:p>
            <a:pPr marL="914400" indent="-342900">
              <a:buClr>
                <a:srgbClr val="EFEFEF"/>
              </a:buClr>
              <a:buSzPct val="100000"/>
              <a:buChar char="❏"/>
            </a:pPr>
            <a:r>
              <a:rPr lang="en-US" sz="3000" dirty="0"/>
              <a:t>Reliability </a:t>
            </a:r>
          </a:p>
          <a:p>
            <a:pPr marL="914400" indent="-342900">
              <a:buClr>
                <a:srgbClr val="EFEFEF"/>
              </a:buClr>
              <a:buSzPct val="100000"/>
              <a:buChar char="❏"/>
            </a:pPr>
            <a:r>
              <a:rPr lang="en-US" sz="3000" dirty="0"/>
              <a:t>Robustness</a:t>
            </a:r>
          </a:p>
          <a:p>
            <a:pPr marL="914400" indent="-342900">
              <a:buClr>
                <a:srgbClr val="EFEFEF"/>
              </a:buClr>
              <a:buSzPct val="100000"/>
              <a:buChar char="❏"/>
            </a:pPr>
            <a:r>
              <a:rPr lang="en-US" sz="3000" dirty="0"/>
              <a:t>Performance</a:t>
            </a:r>
          </a:p>
          <a:p>
            <a:pPr marL="914400" indent="-342900">
              <a:buClr>
                <a:srgbClr val="EFEFEF"/>
              </a:buClr>
              <a:buSzPct val="100000"/>
              <a:buChar char="❏"/>
            </a:pPr>
            <a:r>
              <a:rPr lang="en-US" sz="3000" dirty="0"/>
              <a:t>Utility</a:t>
            </a:r>
          </a:p>
          <a:p>
            <a:pPr marL="914400" indent="-342900">
              <a:buClr>
                <a:srgbClr val="EFEFEF"/>
              </a:buClr>
              <a:buSzPct val="100000"/>
              <a:buChar char="❏"/>
            </a:pPr>
            <a:r>
              <a:rPr lang="en-US" sz="3000" dirty="0"/>
              <a:t>Correctness	</a:t>
            </a:r>
          </a:p>
        </p:txBody>
      </p:sp>
    </p:spTree>
    <p:extLst>
      <p:ext uri="{BB962C8B-B14F-4D97-AF65-F5344CB8AC3E}">
        <p14:creationId xmlns:p14="http://schemas.microsoft.com/office/powerpoint/2010/main" val="106478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Start game</a:t>
            </a:r>
          </a:p>
          <a:p>
            <a:pPr marL="342900" indent="-342900">
              <a:buFont typeface="Arial" panose="020B0604020202020204" pitchFamily="34" charset="0"/>
              <a:buChar char="•"/>
            </a:pPr>
            <a:endParaRPr sz="2400" dirty="0"/>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Display score</a:t>
            </a:r>
          </a:p>
          <a:p>
            <a:endParaRPr sz="2400" dirty="0"/>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Select difficulty level</a:t>
            </a:r>
          </a:p>
          <a:p>
            <a:pPr marL="342900" indent="-342900">
              <a:buFont typeface="Arial" panose="020B0604020202020204" pitchFamily="34" charset="0"/>
              <a:buChar char="•"/>
            </a:pPr>
            <a:endParaRPr sz="2400" dirty="0"/>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Check if board is full</a:t>
            </a:r>
          </a:p>
          <a:p>
            <a:pPr marL="342900" indent="-342900">
              <a:buClr>
                <a:srgbClr val="FFFFFF"/>
              </a:buClr>
              <a:buSzPct val="100000"/>
              <a:buFont typeface="Arial" panose="020B0604020202020204" pitchFamily="34" charset="0"/>
              <a:buChar char="•"/>
            </a:pPr>
            <a:endParaRPr lang="en-US" sz="2400" b="1" dirty="0">
              <a:latin typeface="Arial"/>
              <a:ea typeface="Arial"/>
              <a:cs typeface="Arial"/>
              <a:sym typeface="Arial"/>
            </a:endParaRPr>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User adaptability to GUI</a:t>
            </a:r>
          </a:p>
          <a:p>
            <a:pPr>
              <a:buSzPct val="25000"/>
            </a:pPr>
            <a:r>
              <a:rPr lang="en-US" sz="2400" dirty="0">
                <a:solidFill>
                  <a:srgbClr val="FFFFFF"/>
                </a:solidFill>
                <a:latin typeface="Arial"/>
                <a:ea typeface="Arial"/>
                <a:cs typeface="Arial"/>
                <a:sym typeface="Arial"/>
              </a:rPr>
              <a:t> </a:t>
            </a:r>
          </a:p>
          <a:p>
            <a:endParaRPr sz="2400" dirty="0"/>
          </a:p>
        </p:txBody>
      </p:sp>
    </p:spTree>
    <p:extLst>
      <p:ext uri="{BB962C8B-B14F-4D97-AF65-F5344CB8AC3E}">
        <p14:creationId xmlns:p14="http://schemas.microsoft.com/office/powerpoint/2010/main" val="99349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p:nvPr/>
        </p:nvSpPr>
        <p:spPr>
          <a:xfrm>
            <a:off x="2818800" y="100199"/>
            <a:ext cx="6554400" cy="995400"/>
          </a:xfrm>
          <a:prstGeom prst="rect">
            <a:avLst/>
          </a:prstGeom>
          <a:noFill/>
          <a:ln>
            <a:noFill/>
          </a:ln>
        </p:spPr>
        <p:txBody>
          <a:bodyPr lIns="90000" tIns="45000" rIns="90000" bIns="45000" anchor="t" anchorCtr="0">
            <a:noAutofit/>
          </a:bodyPr>
          <a:lstStyle/>
          <a:p>
            <a:pPr algn="ctr">
              <a:buSzPct val="25000"/>
            </a:pPr>
            <a:r>
              <a:rPr lang="en-US" sz="4500" dirty="0"/>
              <a:t>Use Cases</a:t>
            </a:r>
          </a:p>
        </p:txBody>
      </p:sp>
      <p:graphicFrame>
        <p:nvGraphicFramePr>
          <p:cNvPr id="186" name="Shape 186"/>
          <p:cNvGraphicFramePr/>
          <p:nvPr>
            <p:extLst>
              <p:ext uri="{D42A27DB-BD31-4B8C-83A1-F6EECF244321}">
                <p14:modId xmlns:p14="http://schemas.microsoft.com/office/powerpoint/2010/main" val="2749932944"/>
              </p:ext>
            </p:extLst>
          </p:nvPr>
        </p:nvGraphicFramePr>
        <p:xfrm>
          <a:off x="2108889" y="1095605"/>
          <a:ext cx="7974200" cy="3678325"/>
        </p:xfrm>
        <a:graphic>
          <a:graphicData uri="http://schemas.openxmlformats.org/drawingml/2006/table">
            <a:tbl>
              <a:tblPr>
                <a:noFill/>
              </a:tblPr>
              <a:tblGrid>
                <a:gridCol w="3985200">
                  <a:extLst>
                    <a:ext uri="{9D8B030D-6E8A-4147-A177-3AD203B41FA5}">
                      <a16:colId xmlns:a16="http://schemas.microsoft.com/office/drawing/2014/main" xmlns="" val="20000"/>
                    </a:ext>
                  </a:extLst>
                </a:gridCol>
                <a:gridCol w="3989000">
                  <a:extLst>
                    <a:ext uri="{9D8B030D-6E8A-4147-A177-3AD203B41FA5}">
                      <a16:colId xmlns:a16="http://schemas.microsoft.com/office/drawing/2014/main" xmlns="" val="20001"/>
                    </a:ext>
                  </a:extLst>
                </a:gridCol>
              </a:tblGrid>
              <a:tr h="1220650">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1: Register new account </a:t>
                      </a:r>
                      <a:r>
                        <a:rPr lang="en-US" sz="2400" u="none" strike="noStrike" cap="none" dirty="0" smtClean="0">
                          <a:solidFill>
                            <a:schemeClr val="tx1"/>
                          </a:solidFill>
                          <a:latin typeface="Arial"/>
                          <a:ea typeface="Arial"/>
                          <a:cs typeface="Arial"/>
                          <a:sym typeface="Arial"/>
                        </a:rPr>
                        <a:t>or guest</a:t>
                      </a:r>
                      <a:endParaRPr lang="en-US" sz="2400" u="none" strike="noStrike" cap="none" dirty="0">
                        <a:solidFill>
                          <a:schemeClr val="tx1"/>
                        </a:solidFill>
                        <a:latin typeface="Arial"/>
                        <a:ea typeface="Arial"/>
                        <a:cs typeface="Arial"/>
                        <a:sym typeface="Arial"/>
                      </a:endParaRP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Set up username and password for new user to log into the game</a:t>
                      </a:r>
                      <a:r>
                        <a:rPr lang="en-US" sz="2400" u="none" strike="noStrike" cap="none" dirty="0" smtClean="0">
                          <a:solidFill>
                            <a:schemeClr val="tx1"/>
                          </a:solidFill>
                          <a:latin typeface="Arial"/>
                          <a:ea typeface="Arial"/>
                          <a:cs typeface="Arial"/>
                          <a:sym typeface="Arial"/>
                        </a:rPr>
                        <a:t>. </a:t>
                      </a:r>
                      <a:endParaRPr lang="en-US" sz="2400" u="none" strike="noStrike" cap="none" dirty="0">
                        <a:solidFill>
                          <a:schemeClr val="tx1"/>
                        </a:solidFill>
                        <a:latin typeface="Arial"/>
                        <a:ea typeface="Arial"/>
                        <a:cs typeface="Arial"/>
                        <a:sym typeface="Arial"/>
                      </a:endParaRP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1279175">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2: Login as existing user</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Enter the username and password to log into the game.</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1178500">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a:t>
                      </a:r>
                      <a:r>
                        <a:rPr lang="en-US" sz="2400" u="none" strike="noStrike" cap="none" dirty="0" smtClean="0">
                          <a:solidFill>
                            <a:schemeClr val="tx1"/>
                          </a:solidFill>
                          <a:latin typeface="Arial"/>
                          <a:ea typeface="Arial"/>
                          <a:cs typeface="Arial"/>
                          <a:sym typeface="Arial"/>
                        </a:rPr>
                        <a:t>3: </a:t>
                      </a:r>
                      <a:r>
                        <a:rPr lang="en-US" sz="2400" u="none" strike="noStrike" cap="none" dirty="0">
                          <a:solidFill>
                            <a:schemeClr val="tx1"/>
                          </a:solidFill>
                          <a:latin typeface="Arial"/>
                          <a:ea typeface="Arial"/>
                          <a:cs typeface="Arial"/>
                          <a:sym typeface="Arial"/>
                        </a:rPr>
                        <a:t>Display player </a:t>
                      </a:r>
                      <a:r>
                        <a:rPr lang="en-US" sz="2400" u="none" strike="noStrike" cap="none" dirty="0" smtClean="0">
                          <a:solidFill>
                            <a:schemeClr val="tx1"/>
                          </a:solidFill>
                          <a:latin typeface="Arial"/>
                          <a:ea typeface="Arial"/>
                          <a:cs typeface="Arial"/>
                          <a:sym typeface="Arial"/>
                        </a:rPr>
                        <a:t>scores</a:t>
                      </a:r>
                      <a:r>
                        <a:rPr lang="en-US" sz="2400" dirty="0" smtClean="0">
                          <a:solidFill>
                            <a:schemeClr val="tx1"/>
                          </a:solidFill>
                        </a:rPr>
                        <a:t> </a:t>
                      </a:r>
                      <a:r>
                        <a:rPr lang="en-US" sz="2400" dirty="0">
                          <a:solidFill>
                            <a:schemeClr val="tx1"/>
                          </a:solidFill>
                        </a:rPr>
                        <a:t>for registered users</a:t>
                      </a:r>
                    </a:p>
                  </a:txBody>
                  <a:tcPr marL="91450" marR="91450" marT="45725" marB="45725">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Displays the user</a:t>
                      </a:r>
                      <a:r>
                        <a:rPr lang="en-US" sz="2400" dirty="0">
                          <a:solidFill>
                            <a:schemeClr val="tx1"/>
                          </a:solidFill>
                        </a:rPr>
                        <a:t>’s</a:t>
                      </a:r>
                      <a:r>
                        <a:rPr lang="en-US" sz="2400" u="none" strike="noStrike" cap="none" dirty="0">
                          <a:solidFill>
                            <a:schemeClr val="tx1"/>
                          </a:solidFill>
                          <a:latin typeface="Arial"/>
                          <a:ea typeface="Arial"/>
                          <a:cs typeface="Arial"/>
                          <a:sym typeface="Arial"/>
                        </a:rPr>
                        <a:t> Win/Loss record.</a:t>
                      </a:r>
                    </a:p>
                  </a:txBody>
                  <a:tcPr marL="91450" marR="91450" marT="45725" marB="45725">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39524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2818800" y="94674"/>
            <a:ext cx="6554400" cy="850800"/>
          </a:xfrm>
          <a:prstGeom prst="rect">
            <a:avLst/>
          </a:prstGeom>
          <a:noFill/>
          <a:ln>
            <a:noFill/>
          </a:ln>
        </p:spPr>
        <p:txBody>
          <a:bodyPr lIns="0" tIns="28075" rIns="0" bIns="0" anchor="ctr" anchorCtr="0">
            <a:noAutofit/>
          </a:bodyPr>
          <a:lstStyle/>
          <a:p>
            <a:pPr algn="ctr">
              <a:lnSpc>
                <a:spcPct val="93000"/>
              </a:lnSpc>
              <a:buSzPct val="25000"/>
            </a:pPr>
            <a:r>
              <a:rPr lang="en-US" sz="4500" dirty="0"/>
              <a:t>Use Cases</a:t>
            </a:r>
          </a:p>
        </p:txBody>
      </p:sp>
      <p:graphicFrame>
        <p:nvGraphicFramePr>
          <p:cNvPr id="194" name="Shape 194"/>
          <p:cNvGraphicFramePr/>
          <p:nvPr>
            <p:extLst>
              <p:ext uri="{D42A27DB-BD31-4B8C-83A1-F6EECF244321}">
                <p14:modId xmlns:p14="http://schemas.microsoft.com/office/powerpoint/2010/main" val="688193743"/>
              </p:ext>
            </p:extLst>
          </p:nvPr>
        </p:nvGraphicFramePr>
        <p:xfrm>
          <a:off x="2146414" y="1029380"/>
          <a:ext cx="7899150" cy="2743600"/>
        </p:xfrm>
        <a:graphic>
          <a:graphicData uri="http://schemas.openxmlformats.org/drawingml/2006/table">
            <a:tbl>
              <a:tblPr>
                <a:noFill/>
              </a:tblPr>
              <a:tblGrid>
                <a:gridCol w="3947700">
                  <a:extLst>
                    <a:ext uri="{9D8B030D-6E8A-4147-A177-3AD203B41FA5}">
                      <a16:colId xmlns:a16="http://schemas.microsoft.com/office/drawing/2014/main" xmlns="" val="20000"/>
                    </a:ext>
                  </a:extLst>
                </a:gridCol>
                <a:gridCol w="3951450">
                  <a:extLst>
                    <a:ext uri="{9D8B030D-6E8A-4147-A177-3AD203B41FA5}">
                      <a16:colId xmlns:a16="http://schemas.microsoft.com/office/drawing/2014/main" xmlns="" val="20001"/>
                    </a:ext>
                  </a:extLst>
                </a:gridCol>
              </a:tblGrid>
              <a:tr h="1042500">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a:t>
                      </a:r>
                      <a:r>
                        <a:rPr lang="en-US" sz="2400" u="none" strike="noStrike" cap="none" dirty="0" smtClean="0">
                          <a:solidFill>
                            <a:schemeClr val="tx1"/>
                          </a:solidFill>
                          <a:latin typeface="Arial"/>
                          <a:ea typeface="Arial"/>
                          <a:cs typeface="Arial"/>
                          <a:sym typeface="Arial"/>
                        </a:rPr>
                        <a:t>4: </a:t>
                      </a:r>
                      <a:r>
                        <a:rPr lang="en-US" sz="2400" u="none" strike="noStrike" cap="none" dirty="0">
                          <a:solidFill>
                            <a:schemeClr val="tx1"/>
                          </a:solidFill>
                          <a:latin typeface="Arial"/>
                          <a:ea typeface="Arial"/>
                          <a:cs typeface="Arial"/>
                          <a:sym typeface="Arial"/>
                        </a:rPr>
                        <a:t>Player vs. </a:t>
                      </a:r>
                      <a:r>
                        <a:rPr lang="en-US" sz="2400" dirty="0">
                          <a:solidFill>
                            <a:schemeClr val="tx1"/>
                          </a:solidFill>
                        </a:rPr>
                        <a:t>P</a:t>
                      </a:r>
                      <a:r>
                        <a:rPr lang="en-US" sz="2400" u="none" strike="noStrike" cap="none" dirty="0">
                          <a:solidFill>
                            <a:schemeClr val="tx1"/>
                          </a:solidFill>
                          <a:latin typeface="Arial"/>
                          <a:ea typeface="Arial"/>
                          <a:cs typeface="Arial"/>
                          <a:sym typeface="Arial"/>
                        </a:rPr>
                        <a:t>layer </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User selects game mode to play against another player.</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939625">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a:t>
                      </a:r>
                      <a:r>
                        <a:rPr lang="en-US" sz="2400" u="none" strike="noStrike" cap="none" dirty="0" smtClean="0">
                          <a:solidFill>
                            <a:schemeClr val="tx1"/>
                          </a:solidFill>
                          <a:latin typeface="Arial"/>
                          <a:ea typeface="Arial"/>
                          <a:cs typeface="Arial"/>
                          <a:sym typeface="Arial"/>
                        </a:rPr>
                        <a:t>5: </a:t>
                      </a:r>
                      <a:r>
                        <a:rPr lang="en-US" sz="2400" u="none" strike="noStrike" cap="none" dirty="0">
                          <a:solidFill>
                            <a:schemeClr val="tx1"/>
                          </a:solidFill>
                          <a:latin typeface="Arial"/>
                          <a:ea typeface="Arial"/>
                          <a:cs typeface="Arial"/>
                          <a:sym typeface="Arial"/>
                        </a:rPr>
                        <a:t>Player vs. AI </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Choose to play the game against against the AI.</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761475">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a:t>
                      </a:r>
                      <a:r>
                        <a:rPr lang="en-US" sz="2400" u="none" strike="noStrike" cap="none" dirty="0" smtClean="0">
                          <a:solidFill>
                            <a:schemeClr val="tx1"/>
                          </a:solidFill>
                          <a:latin typeface="+mn-lt"/>
                          <a:ea typeface="+mn-ea"/>
                          <a:cs typeface="+mn-cs"/>
                          <a:sym typeface="Arial"/>
                        </a:rPr>
                        <a:t>6</a:t>
                      </a:r>
                      <a:r>
                        <a:rPr lang="en-US" sz="2400" u="none" strike="noStrike" cap="none" dirty="0" smtClean="0">
                          <a:solidFill>
                            <a:schemeClr val="tx1"/>
                          </a:solidFill>
                          <a:latin typeface="Arial"/>
                          <a:ea typeface="Arial"/>
                          <a:cs typeface="Arial"/>
                          <a:sym typeface="Arial"/>
                        </a:rPr>
                        <a:t>: </a:t>
                      </a:r>
                      <a:r>
                        <a:rPr lang="en-US" sz="2400" u="none" strike="noStrike" cap="none" dirty="0">
                          <a:solidFill>
                            <a:schemeClr val="tx1"/>
                          </a:solidFill>
                          <a:latin typeface="Arial"/>
                          <a:ea typeface="Arial"/>
                          <a:cs typeface="Arial"/>
                          <a:sym typeface="Arial"/>
                        </a:rPr>
                        <a:t>Difficulty level</a:t>
                      </a:r>
                    </a:p>
                  </a:txBody>
                  <a:tcPr marL="91450" marR="91450" marT="45725" marB="45725">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Adjust the AI difficulty level</a:t>
                      </a:r>
                      <a:r>
                        <a:rPr lang="en-US" sz="2400" dirty="0">
                          <a:solidFill>
                            <a:schemeClr val="tx1"/>
                          </a:solidFill>
                        </a:rPr>
                        <a:t> to Easy, Medium or Hard.</a:t>
                      </a:r>
                    </a:p>
                  </a:txBody>
                  <a:tcPr marL="91450" marR="91450" marT="45725" marB="45725">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112839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2928300" y="276775"/>
            <a:ext cx="6554400" cy="758700"/>
          </a:xfrm>
          <a:prstGeom prst="rect">
            <a:avLst/>
          </a:prstGeom>
          <a:noFill/>
          <a:ln>
            <a:noFill/>
          </a:ln>
        </p:spPr>
        <p:txBody>
          <a:bodyPr lIns="0" tIns="28075" rIns="0" bIns="0" anchor="ctr" anchorCtr="0">
            <a:noAutofit/>
          </a:bodyPr>
          <a:lstStyle/>
          <a:p>
            <a:pPr algn="ctr">
              <a:lnSpc>
                <a:spcPct val="93000"/>
              </a:lnSpc>
              <a:buSzPct val="25000"/>
            </a:pPr>
            <a:r>
              <a:rPr lang="en-US" sz="4500" dirty="0"/>
              <a:t>Use Cases</a:t>
            </a:r>
          </a:p>
        </p:txBody>
      </p:sp>
      <p:graphicFrame>
        <p:nvGraphicFramePr>
          <p:cNvPr id="202" name="Shape 202"/>
          <p:cNvGraphicFramePr/>
          <p:nvPr>
            <p:extLst>
              <p:ext uri="{D42A27DB-BD31-4B8C-83A1-F6EECF244321}">
                <p14:modId xmlns:p14="http://schemas.microsoft.com/office/powerpoint/2010/main" val="3704439242"/>
              </p:ext>
            </p:extLst>
          </p:nvPr>
        </p:nvGraphicFramePr>
        <p:xfrm>
          <a:off x="2311470" y="1195782"/>
          <a:ext cx="7569050" cy="2637038"/>
        </p:xfrm>
        <a:graphic>
          <a:graphicData uri="http://schemas.openxmlformats.org/drawingml/2006/table">
            <a:tbl>
              <a:tblPr>
                <a:noFill/>
              </a:tblPr>
              <a:tblGrid>
                <a:gridCol w="3782725">
                  <a:extLst>
                    <a:ext uri="{9D8B030D-6E8A-4147-A177-3AD203B41FA5}">
                      <a16:colId xmlns:a16="http://schemas.microsoft.com/office/drawing/2014/main" xmlns="" val="20000"/>
                    </a:ext>
                  </a:extLst>
                </a:gridCol>
                <a:gridCol w="3786325">
                  <a:extLst>
                    <a:ext uri="{9D8B030D-6E8A-4147-A177-3AD203B41FA5}">
                      <a16:colId xmlns:a16="http://schemas.microsoft.com/office/drawing/2014/main" xmlns="" val="20001"/>
                    </a:ext>
                  </a:extLst>
                </a:gridCol>
              </a:tblGrid>
              <a:tr h="1644300">
                <a:tc>
                  <a:txBody>
                    <a:bodyPr/>
                    <a:lstStyle/>
                    <a:p>
                      <a:pPr marL="0" marR="0" lvl="0" indent="0" algn="l" rtl="0">
                        <a:lnSpc>
                          <a:spcPct val="87000"/>
                        </a:lnSpc>
                        <a:spcBef>
                          <a:spcPts val="0"/>
                        </a:spcBef>
                        <a:buNone/>
                      </a:pPr>
                      <a:r>
                        <a:rPr lang="en-US" sz="2400" dirty="0">
                          <a:solidFill>
                            <a:schemeClr val="tx1"/>
                          </a:solidFill>
                        </a:rPr>
                        <a:t>Case </a:t>
                      </a:r>
                      <a:r>
                        <a:rPr lang="en-US" sz="2400" dirty="0" smtClean="0">
                          <a:solidFill>
                            <a:schemeClr val="tx1"/>
                          </a:solidFill>
                        </a:rPr>
                        <a:t>7: </a:t>
                      </a:r>
                      <a:r>
                        <a:rPr lang="en-US" sz="2400" dirty="0">
                          <a:solidFill>
                            <a:schemeClr val="tx1"/>
                          </a:solidFill>
                        </a:rPr>
                        <a:t>New </a:t>
                      </a:r>
                      <a:r>
                        <a:rPr lang="en-US" sz="2400" dirty="0" smtClean="0">
                          <a:solidFill>
                            <a:schemeClr val="tx1"/>
                          </a:solidFill>
                        </a:rPr>
                        <a:t>Game, </a:t>
                      </a:r>
                      <a:r>
                        <a:rPr lang="en-US" sz="2400" u="none" strike="noStrike" cap="none" dirty="0" smtClean="0">
                          <a:solidFill>
                            <a:schemeClr val="tx1"/>
                          </a:solidFill>
                          <a:latin typeface="Arial"/>
                          <a:ea typeface="Arial"/>
                          <a:cs typeface="Arial"/>
                          <a:sym typeface="Arial"/>
                        </a:rPr>
                        <a:t>Exit</a:t>
                      </a:r>
                      <a:endParaRPr lang="en-US" sz="2400" dirty="0">
                        <a:solidFill>
                          <a:schemeClr val="tx1"/>
                        </a:solidFill>
                      </a:endParaRPr>
                    </a:p>
                  </a:txBody>
                  <a:tcPr marL="91450" marR="91450" marT="45725" marB="45725">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None/>
                      </a:pPr>
                      <a:r>
                        <a:rPr lang="en-US" sz="2400" dirty="0">
                          <a:solidFill>
                            <a:schemeClr val="tx1"/>
                          </a:solidFill>
                        </a:rPr>
                        <a:t>User gets asked if they wish to start a new game, then is taken to game mode selection</a:t>
                      </a:r>
                      <a:r>
                        <a:rPr lang="en-US" sz="2400" dirty="0" smtClean="0">
                          <a:solidFill>
                            <a:schemeClr val="tx1"/>
                          </a:solidFill>
                        </a:rPr>
                        <a:t>. </a:t>
                      </a:r>
                    </a:p>
                    <a:p>
                      <a:pPr marL="0" marR="0" lvl="0" indent="0" algn="l" defTabSz="457200" rtl="0" eaLnBrk="1" fontAlgn="auto" latinLnBrk="0" hangingPunct="1">
                        <a:lnSpc>
                          <a:spcPct val="87000"/>
                        </a:lnSpc>
                        <a:spcBef>
                          <a:spcPts val="0"/>
                        </a:spcBef>
                        <a:spcAft>
                          <a:spcPts val="0"/>
                        </a:spcAft>
                        <a:buClrTx/>
                        <a:buSzTx/>
                        <a:buFontTx/>
                        <a:buNone/>
                        <a:tabLst/>
                        <a:defRPr/>
                      </a:pPr>
                      <a:r>
                        <a:rPr lang="en-US" sz="2400" u="none" strike="noStrike" cap="none" dirty="0" smtClean="0">
                          <a:solidFill>
                            <a:schemeClr val="tx1"/>
                          </a:solidFill>
                          <a:latin typeface="Arial"/>
                          <a:ea typeface="Arial"/>
                          <a:cs typeface="Arial"/>
                          <a:sym typeface="Arial"/>
                        </a:rPr>
                        <a:t>Exits the current window and goes to the previous one.</a:t>
                      </a:r>
                    </a:p>
                    <a:p>
                      <a:pPr marL="0" marR="0" lvl="0" indent="0" algn="l" rtl="0">
                        <a:lnSpc>
                          <a:spcPct val="87000"/>
                        </a:lnSpc>
                        <a:spcBef>
                          <a:spcPts val="0"/>
                        </a:spcBef>
                        <a:buNone/>
                      </a:pPr>
                      <a:endParaRPr lang="en-US" sz="2400" dirty="0">
                        <a:solidFill>
                          <a:schemeClr val="tx1"/>
                        </a:solidFill>
                      </a:endParaRPr>
                    </a:p>
                  </a:txBody>
                  <a:tcPr marL="91450" marR="91450" marT="45725" marB="45725">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6505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9414" y="334851"/>
            <a:ext cx="6336406" cy="646331"/>
          </a:xfrm>
          <a:prstGeom prst="rect">
            <a:avLst/>
          </a:prstGeom>
          <a:noFill/>
        </p:spPr>
        <p:txBody>
          <a:bodyPr wrap="square" rtlCol="0">
            <a:spAutoFit/>
          </a:bodyPr>
          <a:lstStyle/>
          <a:p>
            <a:r>
              <a:rPr lang="en-US" sz="3600" dirty="0" smtClean="0"/>
              <a:t>Detailed Use Case Examples</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1349683218"/>
              </p:ext>
            </p:extLst>
          </p:nvPr>
        </p:nvGraphicFramePr>
        <p:xfrm>
          <a:off x="1864575" y="1904522"/>
          <a:ext cx="8128000" cy="3494344"/>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marL="0" marR="0">
                        <a:lnSpc>
                          <a:spcPct val="115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Goals of actor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needs to open the program and needs to create a player or play as a guest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Preconditions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Needs to start a new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Exceptions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already exist.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Variation of action interactions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change/production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TextBox 6"/>
          <p:cNvSpPr txBox="1"/>
          <p:nvPr/>
        </p:nvSpPr>
        <p:spPr>
          <a:xfrm>
            <a:off x="1864575" y="1442434"/>
            <a:ext cx="2733183" cy="369332"/>
          </a:xfrm>
          <a:prstGeom prst="rect">
            <a:avLst/>
          </a:prstGeom>
          <a:noFill/>
        </p:spPr>
        <p:txBody>
          <a:bodyPr wrap="square" rtlCol="0">
            <a:spAutoFit/>
          </a:bodyPr>
          <a:lstStyle/>
          <a:p>
            <a:r>
              <a:rPr lang="en-US" dirty="0" smtClean="0"/>
              <a:t>Use Case: 1</a:t>
            </a:r>
            <a:endParaRPr lang="en-US" dirty="0"/>
          </a:p>
        </p:txBody>
      </p:sp>
    </p:spTree>
    <p:extLst>
      <p:ext uri="{BB962C8B-B14F-4D97-AF65-F5344CB8AC3E}">
        <p14:creationId xmlns:p14="http://schemas.microsoft.com/office/powerpoint/2010/main" val="1226079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smtClean="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a:t>
            </a:r>
            <a:r>
              <a:rPr lang="en-US"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t>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smtClean="0"/>
              <a:t>Continue…</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65122"/>
        </p:xfrm>
        <a:graphic>
          <a:graphicData uri="http://schemas.openxmlformats.org/drawingml/2006/table">
            <a:tbl>
              <a:tblPr firstRow="1" bandRow="1">
                <a:tableStyleId>{5C22544A-7EE6-4342-B048-85BDC9FD1C3A}</a:tableStyleId>
              </a:tblPr>
              <a:tblGrid>
                <a:gridCol w="8128000"/>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smtClean="0"/>
              <a:t>Continue…</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smtClean="0"/>
              <a:t>Sequence Diagram</a:t>
            </a:r>
            <a:endParaRPr lang="en-US" dirty="0"/>
          </a:p>
        </p:txBody>
      </p:sp>
    </p:spTree>
    <p:extLst>
      <p:ext uri="{BB962C8B-B14F-4D97-AF65-F5344CB8AC3E}">
        <p14:creationId xmlns:p14="http://schemas.microsoft.com/office/powerpoint/2010/main" val="2849544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191258"/>
        </p:xfrm>
        <a:graphic>
          <a:graphicData uri="http://schemas.openxmlformats.org/drawingml/2006/table">
            <a:tbl>
              <a:tblPr firstRow="1" bandRow="1">
                <a:tableStyleId>{5C22544A-7EE6-4342-B048-85BDC9FD1C3A}</a:tableStyleId>
              </a:tblPr>
              <a:tblGrid>
                <a:gridCol w="8128000"/>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a:t>
            </a:r>
            <a:r>
              <a:rPr lang="en-US" dirty="0" smtClean="0"/>
              <a:t>exist  (anomaly </a:t>
            </a:r>
            <a:r>
              <a:rPr lang="en-US" dirty="0"/>
              <a:t>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r>
              <a:rPr lang="en-US" sz="3600" dirty="0"/>
              <a:t/>
            </a: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smtClean="0"/>
              <a:t>Sequence Diagram</a:t>
            </a:r>
            <a:endParaRPr lang="en-US" dirty="0"/>
          </a:p>
        </p:txBody>
      </p:sp>
    </p:spTree>
    <p:extLst>
      <p:ext uri="{BB962C8B-B14F-4D97-AF65-F5344CB8AC3E}">
        <p14:creationId xmlns:p14="http://schemas.microsoft.com/office/powerpoint/2010/main" val="40948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184972"/>
        </p:xfrm>
        <a:graphic>
          <a:graphicData uri="http://schemas.openxmlformats.org/drawingml/2006/table">
            <a:tbl>
              <a:tblPr firstRow="1" bandRow="1">
                <a:tableStyleId>{5C22544A-7EE6-4342-B048-85BDC9FD1C3A}</a:tableStyleId>
              </a:tblPr>
              <a:tblGrid>
                <a:gridCol w="8128000"/>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135" y="231820"/>
            <a:ext cx="8654603" cy="738664"/>
          </a:xfrm>
          <a:prstGeom prst="rect">
            <a:avLst/>
          </a:prstGeom>
          <a:noFill/>
        </p:spPr>
        <p:txBody>
          <a:bodyPr wrap="square" rtlCol="0">
            <a:spAutoFit/>
          </a:bodyPr>
          <a:lstStyle/>
          <a:p>
            <a:r>
              <a:rPr lang="en-US" sz="2400" b="1" dirty="0"/>
              <a:t>Use </a:t>
            </a:r>
            <a:r>
              <a:rPr lang="en-US" sz="2400" b="1" dirty="0" smtClean="0"/>
              <a:t>Case: 7 (Example for Exit game or New game)</a:t>
            </a:r>
            <a:endParaRPr lang="en-US" sz="24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00026949"/>
              </p:ext>
            </p:extLst>
          </p:nvPr>
        </p:nvGraphicFramePr>
        <p:xfrm>
          <a:off x="2112135" y="2136342"/>
          <a:ext cx="8128000" cy="3612388"/>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marL="0" marR="0">
                        <a:lnSpc>
                          <a:spcPct val="115000"/>
                        </a:lnSpc>
                        <a:spcBef>
                          <a:spcPts val="0"/>
                        </a:spcBef>
                        <a:spcAft>
                          <a:spcPts val="10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Goals of actor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exit game or new game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Exits the game being played or starts a new game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current game must be finished in order to quit the game or start a new game.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Exceptions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there is no game, can't exit the game of start a new game.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Variation of action interactions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change/production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extBox 3"/>
          <p:cNvSpPr txBox="1"/>
          <p:nvPr/>
        </p:nvSpPr>
        <p:spPr>
          <a:xfrm>
            <a:off x="2112135" y="1609859"/>
            <a:ext cx="2936383" cy="369332"/>
          </a:xfrm>
          <a:prstGeom prst="rect">
            <a:avLst/>
          </a:prstGeom>
          <a:noFill/>
        </p:spPr>
        <p:txBody>
          <a:bodyPr wrap="square" rtlCol="0">
            <a:spAutoFit/>
          </a:bodyPr>
          <a:lstStyle/>
          <a:p>
            <a:r>
              <a:rPr lang="en-US" dirty="0" smtClean="0"/>
              <a:t>Use Case: 2</a:t>
            </a:r>
            <a:endParaRPr lang="en-US" dirty="0"/>
          </a:p>
        </p:txBody>
      </p:sp>
    </p:spTree>
    <p:extLst>
      <p:ext uri="{BB962C8B-B14F-4D97-AF65-F5344CB8AC3E}">
        <p14:creationId xmlns:p14="http://schemas.microsoft.com/office/powerpoint/2010/main" val="17468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endParaRPr lang="en-US" sz="3600" dirty="0"/>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endParaRPr lang="en-US" sz="1600" dirty="0"/>
          </a:p>
        </p:txBody>
      </p:sp>
    </p:spTree>
    <p:extLst>
      <p:ext uri="{BB962C8B-B14F-4D97-AF65-F5344CB8AC3E}">
        <p14:creationId xmlns:p14="http://schemas.microsoft.com/office/powerpoint/2010/main" val="3107820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184972"/>
        </p:xfrm>
        <a:graphic>
          <a:graphicData uri="http://schemas.openxmlformats.org/drawingml/2006/table">
            <a:tbl>
              <a:tblPr firstRow="1" bandRow="1">
                <a:tableStyleId>{5C22544A-7EE6-4342-B048-85BDC9FD1C3A}</a:tableStyleId>
              </a:tblPr>
              <a:tblGrid>
                <a:gridCol w="8128000"/>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a:t>
            </a:r>
            <a:r>
              <a:rPr lang="en-US" dirty="0" smtClean="0"/>
              <a:t>Case: </a:t>
            </a:r>
            <a:r>
              <a:rPr lang="en-US" dirty="0"/>
              <a:t>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smtClean="0"/>
              <a:t>Sequence Diagram</a:t>
            </a:r>
            <a:endParaRPr lang="en-US" dirty="0"/>
          </a:p>
        </p:txBody>
      </p:sp>
    </p:spTree>
    <p:extLst>
      <p:ext uri="{BB962C8B-B14F-4D97-AF65-F5344CB8AC3E}">
        <p14:creationId xmlns:p14="http://schemas.microsoft.com/office/powerpoint/2010/main" val="1823048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576323"/>
        </p:xfrm>
        <a:graphic>
          <a:graphicData uri="http://schemas.openxmlformats.org/drawingml/2006/table">
            <a:tbl>
              <a:tblPr firstRow="1" bandRow="1">
                <a:tableStyleId>{5C22544A-7EE6-4342-B048-85BDC9FD1C3A}</a:tableStyleId>
              </a:tblPr>
              <a:tblGrid>
                <a:gridCol w="8128000"/>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a:t>
            </a:r>
            <a:r>
              <a:rPr lang="en-US" dirty="0" smtClean="0"/>
              <a:t>case: </a:t>
            </a:r>
            <a:r>
              <a:rPr lang="en-US" dirty="0"/>
              <a:t>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smtClean="0"/>
              <a:t>Sequence Diagram</a:t>
            </a:r>
            <a:endParaRPr lang="en-US" dirty="0"/>
          </a:p>
        </p:txBody>
      </p:sp>
    </p:spTree>
    <p:extLst>
      <p:ext uri="{BB962C8B-B14F-4D97-AF65-F5344CB8AC3E}">
        <p14:creationId xmlns:p14="http://schemas.microsoft.com/office/powerpoint/2010/main" val="3357599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576323"/>
        </p:xfrm>
        <a:graphic>
          <a:graphicData uri="http://schemas.openxmlformats.org/drawingml/2006/table">
            <a:tbl>
              <a:tblPr firstRow="1" bandRow="1">
                <a:tableStyleId>{5C22544A-7EE6-4342-B048-85BDC9FD1C3A}</a:tableStyleId>
              </a:tblPr>
              <a:tblGrid>
                <a:gridCol w="8128000"/>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a:t>
            </a:r>
            <a:r>
              <a:rPr lang="en-US" dirty="0" smtClean="0"/>
              <a:t>case: </a:t>
            </a:r>
            <a:r>
              <a:rPr lang="en-US" dirty="0"/>
              <a:t>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9287" y="251792"/>
            <a:ext cx="9117495" cy="4521751"/>
          </a:xfrm>
          <a:prstGeom prst="rect">
            <a:avLst/>
          </a:prstGeom>
        </p:spPr>
        <p:txBody>
          <a:bodyPr wrap="square">
            <a:spAutoFit/>
          </a:bodyPr>
          <a:lstStyle/>
          <a:p>
            <a:pPr fontAlgn="base">
              <a:spcBef>
                <a:spcPts val="1200"/>
              </a:spcBef>
              <a:spcAft>
                <a:spcPts val="300"/>
              </a:spcAft>
              <a:buFont typeface="+mj-lt"/>
              <a:buAutoNum type="arabicPeriod"/>
            </a:pPr>
            <a:r>
              <a:rPr lang="en-US" sz="2800" b="1" dirty="0">
                <a:solidFill>
                  <a:srgbClr val="000000"/>
                </a:solidFill>
                <a:latin typeface="Arial" panose="020B0604020202020204" pitchFamily="34" charset="0"/>
              </a:rPr>
              <a:t>Modification History</a:t>
            </a:r>
          </a:p>
          <a:p>
            <a:pPr>
              <a:spcAft>
                <a:spcPts val="1000"/>
              </a:spcAft>
            </a:pPr>
            <a:r>
              <a:rPr lang="en-US" sz="2800" dirty="0">
                <a:solidFill>
                  <a:srgbClr val="000000"/>
                </a:solidFill>
                <a:latin typeface="Times New Roman" panose="02020603050405020304" pitchFamily="18" charset="0"/>
              </a:rPr>
              <a:t>9/9/16 The product design layout has been developed.</a:t>
            </a:r>
            <a:endParaRPr lang="en-US" sz="2800" dirty="0"/>
          </a:p>
          <a:p>
            <a:pPr>
              <a:spcAft>
                <a:spcPts val="1000"/>
              </a:spcAft>
            </a:pPr>
            <a:r>
              <a:rPr lang="en-US" sz="2800" dirty="0">
                <a:solidFill>
                  <a:srgbClr val="000000"/>
                </a:solidFill>
                <a:latin typeface="Times New Roman" panose="02020603050405020304" pitchFamily="18" charset="0"/>
              </a:rPr>
              <a:t>9/16/16 The product design layout has been improved with features. </a:t>
            </a:r>
            <a:endParaRPr lang="en-US" sz="2800" dirty="0"/>
          </a:p>
          <a:p>
            <a:pPr>
              <a:spcAft>
                <a:spcPts val="1000"/>
              </a:spcAft>
            </a:pPr>
            <a:r>
              <a:rPr lang="en-US" sz="2800" dirty="0">
                <a:solidFill>
                  <a:srgbClr val="000000"/>
                </a:solidFill>
                <a:latin typeface="Times New Roman" panose="02020603050405020304" pitchFamily="18" charset="0"/>
              </a:rPr>
              <a:t>9/23/16 The coding has begun and a 5X5 board has been created</a:t>
            </a:r>
            <a:endParaRPr lang="en-US" sz="2800" dirty="0"/>
          </a:p>
          <a:p>
            <a:pPr>
              <a:spcAft>
                <a:spcPts val="1000"/>
              </a:spcAft>
            </a:pPr>
            <a:r>
              <a:rPr lang="en-US" sz="2800" dirty="0">
                <a:solidFill>
                  <a:srgbClr val="000000"/>
                </a:solidFill>
                <a:latin typeface="Times New Roman" panose="02020603050405020304" pitchFamily="18" charset="0"/>
              </a:rPr>
              <a:t>9/30/16 The product has the single or multiplayer feature</a:t>
            </a: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83323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xmlns="" val="1847582397"/>
                    </a:ext>
                  </a:extLst>
                </a:gridCol>
                <a:gridCol w="7023160">
                  <a:extLst>
                    <a:ext uri="{9D8B030D-6E8A-4147-A177-3AD203B41FA5}">
                      <a16:colId xmlns:a16="http://schemas.microsoft.com/office/drawing/2014/main" xmlns="" val="3074044777"/>
                    </a:ext>
                  </a:extLst>
                </a:gridCol>
              </a:tblGrid>
              <a:tr h="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a:solidFill>
                            <a:srgbClr val="000000"/>
                          </a:solidFill>
                          <a:effectLst/>
                          <a:latin typeface="Times New Roman" panose="02020603050405020304" pitchFamily="18" charset="0"/>
                        </a:rPr>
                        <a:t>Definition</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44273280"/>
                  </a:ext>
                </a:extLst>
              </a:tr>
              <a:tr h="1070784">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5x5 Tic Tac Toe</a:t>
                      </a:r>
                      <a:endParaRPr lang="en-US" sz="180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60158274"/>
                  </a:ext>
                </a:extLst>
              </a:tr>
              <a:tr h="795629">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GUI(Graphical User Interface)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OS based on the which software the game is running</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Extensive library for C++</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Integrated development environment for implementing the code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player play against the computer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More than one player can play with each other.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a:t>
                      </a:r>
                      <a:r>
                        <a:rPr lang="en-US" sz="1800" b="0" i="0" u="none" strike="noStrike" dirty="0" smtClean="0">
                          <a:solidFill>
                            <a:srgbClr val="000000"/>
                          </a:solidFill>
                          <a:effectLst/>
                          <a:latin typeface="Times New Roman" panose="02020603050405020304" pitchFamily="18" charset="0"/>
                        </a:rPr>
                        <a:t>it in </a:t>
                      </a:r>
                      <a:r>
                        <a:rPr lang="en-US" sz="1800" b="0" i="0" u="none" strike="noStrike" dirty="0">
                          <a:solidFill>
                            <a:srgbClr val="000000"/>
                          </a:solidFill>
                          <a:effectLst/>
                          <a:latin typeface="Times New Roman" panose="02020603050405020304" pitchFamily="18" charset="0"/>
                        </a:rPr>
                        <a:t>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Arial" panose="020B0604020202020204" pitchFamily="34" charset="0"/>
              </a:rPr>
              <a:t>Domain Knowledge</a:t>
            </a:r>
          </a:p>
          <a:p>
            <a:pPr lvl="1" fontAlgn="base"/>
            <a:r>
              <a:rPr lang="en-US" b="1" i="1" dirty="0">
                <a:solidFill>
                  <a:srgbClr val="000000"/>
                </a:solidFill>
                <a:latin typeface="Arial" panose="020B0604020202020204" pitchFamily="34" charset="0"/>
              </a:rPr>
              <a:t>Glossary</a:t>
            </a:r>
            <a:endParaRPr lang="en-US" b="1"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65117544"/>
              </p:ext>
            </p:extLst>
          </p:nvPr>
        </p:nvGraphicFramePr>
        <p:xfrm>
          <a:off x="2483763" y="1160253"/>
          <a:ext cx="8884822" cy="2072640"/>
        </p:xfrm>
        <a:graphic>
          <a:graphicData uri="http://schemas.openxmlformats.org/drawingml/2006/table">
            <a:tbl>
              <a:tblPr/>
              <a:tblGrid>
                <a:gridCol w="1728855">
                  <a:extLst>
                    <a:ext uri="{9D8B030D-6E8A-4147-A177-3AD203B41FA5}">
                      <a16:colId xmlns:a16="http://schemas.microsoft.com/office/drawing/2014/main" xmlns="" val="1330034444"/>
                    </a:ext>
                  </a:extLst>
                </a:gridCol>
                <a:gridCol w="7155967">
                  <a:extLst>
                    <a:ext uri="{9D8B030D-6E8A-4147-A177-3AD203B41FA5}">
                      <a16:colId xmlns:a16="http://schemas.microsoft.com/office/drawing/2014/main" xmlns="" val="1232326997"/>
                    </a:ext>
                  </a:extLst>
                </a:gridCol>
              </a:tblGrid>
              <a:tr h="0">
                <a:tc>
                  <a:txBody>
                    <a:bodyPr/>
                    <a:lstStyle/>
                    <a:p>
                      <a:pPr algn="ctr" rtl="0" fontAlgn="t">
                        <a:spcBef>
                          <a:spcPts val="0"/>
                        </a:spcBef>
                        <a:spcAft>
                          <a:spcPts val="1000"/>
                        </a:spcAft>
                      </a:pPr>
                      <a:r>
                        <a:rPr lang="en-US" sz="2800" b="1" i="0" u="none" strike="noStrike">
                          <a:solidFill>
                            <a:srgbClr val="000000"/>
                          </a:solidFill>
                          <a:effectLst/>
                          <a:latin typeface="Times New Roman" panose="02020603050405020304" pitchFamily="18" charset="0"/>
                        </a:rPr>
                        <a:t>Acronym </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Meaning</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33346063"/>
                  </a:ext>
                </a:extLst>
              </a:tr>
              <a:tr h="0">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GUI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Graphical User Interface</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07130538"/>
                  </a:ext>
                </a:extLst>
              </a:tr>
              <a:tr h="0">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SQA</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Software Quality Assurance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8950038"/>
                  </a:ext>
                </a:extLst>
              </a:tr>
              <a:tr h="0">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AI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Artificial Intelligence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16387630"/>
                  </a:ext>
                </a:extLst>
              </a:tr>
            </a:tbl>
          </a:graphicData>
        </a:graphic>
      </p:graphicFrame>
      <p:sp>
        <p:nvSpPr>
          <p:cNvPr id="5" name="Rectangle 2"/>
          <p:cNvSpPr>
            <a:spLocks noChangeArrowheads="1"/>
          </p:cNvSpPr>
          <p:nvPr/>
        </p:nvSpPr>
        <p:spPr bwMode="auto">
          <a:xfrm>
            <a:off x="3028881" y="1554668"/>
            <a:ext cx="15796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018" y="350996"/>
            <a:ext cx="2937831" cy="461665"/>
          </a:xfrm>
          <a:prstGeom prst="rect">
            <a:avLst/>
          </a:prstGeom>
          <a:noFill/>
        </p:spPr>
        <p:txBody>
          <a:bodyPr wrap="square" rtlCol="0">
            <a:spAutoFit/>
          </a:bodyPr>
          <a:lstStyle/>
          <a:p>
            <a:r>
              <a:rPr lang="en-US" sz="2400" b="1" dirty="0"/>
              <a:t>USE CASES</a:t>
            </a:r>
          </a:p>
        </p:txBody>
      </p:sp>
      <p:graphicFrame>
        <p:nvGraphicFramePr>
          <p:cNvPr id="4" name="Table 3"/>
          <p:cNvGraphicFramePr>
            <a:graphicFrameLocks noGrp="1"/>
          </p:cNvGraphicFramePr>
          <p:nvPr>
            <p:extLst>
              <p:ext uri="{D42A27DB-BD31-4B8C-83A1-F6EECF244321}">
                <p14:modId xmlns:p14="http://schemas.microsoft.com/office/powerpoint/2010/main" val="932682791"/>
              </p:ext>
            </p:extLst>
          </p:nvPr>
        </p:nvGraphicFramePr>
        <p:xfrm>
          <a:off x="1288852" y="947891"/>
          <a:ext cx="9799091" cy="5501964"/>
        </p:xfrm>
        <a:graphic>
          <a:graphicData uri="http://schemas.openxmlformats.org/drawingml/2006/table">
            <a:tbl>
              <a:tblPr firstRow="1" firstCol="1" bandRow="1">
                <a:tableStyleId>{3B4B98B0-60AC-42C2-AFA5-B58CD77FA1E5}</a:tableStyleId>
              </a:tblPr>
              <a:tblGrid>
                <a:gridCol w="2936500">
                  <a:extLst>
                    <a:ext uri="{9D8B030D-6E8A-4147-A177-3AD203B41FA5}">
                      <a16:colId xmlns:a16="http://schemas.microsoft.com/office/drawing/2014/main" xmlns="" val="20000"/>
                    </a:ext>
                  </a:extLst>
                </a:gridCol>
                <a:gridCol w="6862591">
                  <a:extLst>
                    <a:ext uri="{9D8B030D-6E8A-4147-A177-3AD203B41FA5}">
                      <a16:colId xmlns:a16="http://schemas.microsoft.com/office/drawing/2014/main" xmlns=""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dirty="0">
                          <a:effectLst/>
                        </a:rPr>
                        <a:t>To play Tic</a:t>
                      </a:r>
                      <a:r>
                        <a:rPr lang="en-US" sz="2000" baseline="0" dirty="0">
                          <a:effectLst/>
                        </a:rPr>
                        <a:t> </a:t>
                      </a:r>
                      <a:r>
                        <a:rPr lang="en-US" sz="2000" baseline="0" dirty="0" err="1">
                          <a:effectLst/>
                        </a:rPr>
                        <a:t>Tac</a:t>
                      </a:r>
                      <a:r>
                        <a:rPr lang="en-US" sz="2000" baseline="0" dirty="0">
                          <a:effectLst/>
                        </a:rPr>
                        <a:t> Toe casually during one’s free time</a:t>
                      </a:r>
                      <a:r>
                        <a:rPr lang="en-US" sz="1400" baseline="0" dirty="0">
                          <a:effectLst/>
                        </a:rPr>
                        <a:t>.</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0"/>
                  </a:ext>
                </a:extLst>
              </a:tr>
              <a:tr h="2197894">
                <a:tc>
                  <a:txBody>
                    <a:bodyPr/>
                    <a:lstStyle/>
                    <a:p>
                      <a:pPr marL="0" marR="0">
                        <a:lnSpc>
                          <a:spcPct val="115000"/>
                        </a:lnSpc>
                        <a:spcBef>
                          <a:spcPts val="0"/>
                        </a:spcBef>
                        <a:spcAft>
                          <a:spcPts val="0"/>
                        </a:spcAft>
                      </a:pPr>
                      <a:r>
                        <a:rPr lang="en-US" sz="1400" dirty="0">
                          <a:effectLst/>
                        </a:rPr>
                        <a:t>Tasks</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1"/>
                  </a:ext>
                </a:extLst>
              </a:tr>
              <a:tr h="506365">
                <a:tc>
                  <a:txBody>
                    <a:bodyPr/>
                    <a:lstStyle/>
                    <a:p>
                      <a:pPr marL="0" marR="0">
                        <a:lnSpc>
                          <a:spcPct val="115000"/>
                        </a:lnSpc>
                        <a:spcBef>
                          <a:spcPts val="0"/>
                        </a:spcBef>
                        <a:spcAft>
                          <a:spcPts val="0"/>
                        </a:spcAft>
                      </a:pPr>
                      <a:r>
                        <a:rPr lang="en-US" sz="1400" dirty="0">
                          <a:effectLst/>
                        </a:rPr>
                        <a:t>Preconditions</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2000" dirty="0">
                          <a:effectLst/>
                        </a:rPr>
                        <a:t> </a:t>
                      </a:r>
                      <a:r>
                        <a:rPr lang="en-US" sz="2400" dirty="0">
                          <a:effectLst/>
                        </a:rPr>
                        <a:t>Empty</a:t>
                      </a:r>
                      <a:r>
                        <a:rPr lang="en-US" sz="2400" baseline="0" dirty="0">
                          <a:effectLst/>
                        </a:rPr>
                        <a:t> grid, in other words a “New”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2"/>
                  </a:ext>
                </a:extLst>
              </a:tr>
              <a:tr h="977217">
                <a:tc>
                  <a:txBody>
                    <a:bodyPr/>
                    <a:lstStyle/>
                    <a:p>
                      <a:pPr marL="0" marR="0">
                        <a:lnSpc>
                          <a:spcPct val="115000"/>
                        </a:lnSpc>
                        <a:spcBef>
                          <a:spcPts val="0"/>
                        </a:spcBef>
                        <a:spcAft>
                          <a:spcPts val="0"/>
                        </a:spcAft>
                      </a:pPr>
                      <a:r>
                        <a:rPr lang="en-US" sz="2000" dirty="0">
                          <a:effectLst/>
                        </a:rPr>
                        <a:t>Exceptions</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2000" dirty="0">
                          <a:effectLst/>
                        </a:rPr>
                        <a:t> If a previously</a:t>
                      </a:r>
                      <a:r>
                        <a:rPr lang="en-US" sz="2000" baseline="0" dirty="0">
                          <a:effectLst/>
                        </a:rPr>
                        <a:t> played game is in progress, an error message is shown</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3"/>
                  </a:ext>
                </a:extLst>
              </a:tr>
              <a:tr h="454069">
                <a:tc>
                  <a:txBody>
                    <a:bodyPr/>
                    <a:lstStyle/>
                    <a:p>
                      <a:pPr marL="0" marR="0">
                        <a:lnSpc>
                          <a:spcPct val="115000"/>
                        </a:lnSpc>
                        <a:spcBef>
                          <a:spcPts val="0"/>
                        </a:spcBef>
                        <a:spcAft>
                          <a:spcPts val="0"/>
                        </a:spcAft>
                      </a:pPr>
                      <a:r>
                        <a:rPr lang="en-US" sz="1400" dirty="0">
                          <a:effectLst/>
                        </a:rPr>
                        <a:t>Variation of action interactions</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dirty="0">
                          <a:effectLst/>
                        </a:rPr>
                        <a:t> </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4"/>
                  </a:ext>
                </a:extLst>
              </a:tr>
              <a:tr h="454069">
                <a:tc>
                  <a:txBody>
                    <a:bodyPr/>
                    <a:lstStyle/>
                    <a:p>
                      <a:pPr marL="0" marR="0">
                        <a:lnSpc>
                          <a:spcPct val="115000"/>
                        </a:lnSpc>
                        <a:spcBef>
                          <a:spcPts val="0"/>
                        </a:spcBef>
                        <a:spcAft>
                          <a:spcPts val="0"/>
                        </a:spcAft>
                      </a:pPr>
                      <a:r>
                        <a:rPr lang="en-US" sz="1400" dirty="0">
                          <a:effectLst/>
                        </a:rPr>
                        <a:t>System change/production</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dirty="0">
                          <a:effectLst/>
                        </a:rPr>
                        <a:t> </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2616" y="447627"/>
            <a:ext cx="4321455" cy="523220"/>
          </a:xfrm>
          <a:prstGeom prst="rect">
            <a:avLst/>
          </a:prstGeom>
          <a:noFill/>
        </p:spPr>
        <p:txBody>
          <a:bodyPr wrap="square" rtlCol="0">
            <a:spAutoFit/>
          </a:bodyPr>
          <a:lstStyle/>
          <a:p>
            <a:r>
              <a:rPr lang="en-US" sz="2800" dirty="0"/>
              <a:t>             Use Case 2</a:t>
            </a:r>
          </a:p>
        </p:txBody>
      </p:sp>
      <p:graphicFrame>
        <p:nvGraphicFramePr>
          <p:cNvPr id="4" name="Table 3"/>
          <p:cNvGraphicFramePr>
            <a:graphicFrameLocks noGrp="1"/>
          </p:cNvGraphicFramePr>
          <p:nvPr>
            <p:extLst>
              <p:ext uri="{D42A27DB-BD31-4B8C-83A1-F6EECF244321}">
                <p14:modId xmlns:p14="http://schemas.microsoft.com/office/powerpoint/2010/main" val="618123256"/>
              </p:ext>
            </p:extLst>
          </p:nvPr>
        </p:nvGraphicFramePr>
        <p:xfrm>
          <a:off x="1424660" y="1222154"/>
          <a:ext cx="10242406" cy="5436770"/>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xmlns="" val="20000"/>
                    </a:ext>
                  </a:extLst>
                </a:gridCol>
                <a:gridCol w="5121203">
                  <a:extLst>
                    <a:ext uri="{9D8B030D-6E8A-4147-A177-3AD203B41FA5}">
                      <a16:colId xmlns:a16="http://schemas.microsoft.com/office/drawing/2014/main" xmlns="" val="20001"/>
                    </a:ext>
                  </a:extLst>
                </a:gridCol>
              </a:tblGrid>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User name to be registered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0"/>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Initially</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register a user name to start playing </a:t>
                      </a:r>
                      <a:r>
                        <a:rPr lang="en-US" sz="2400" baseline="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No user name is registered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2"/>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Error</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message is shown if name is already registered or duplicated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3"/>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5363" y="524934"/>
            <a:ext cx="1792678" cy="830997"/>
          </a:xfrm>
          <a:prstGeom prst="rect">
            <a:avLst/>
          </a:prstGeom>
          <a:noFill/>
        </p:spPr>
        <p:txBody>
          <a:bodyPr wrap="none" rtlCol="0">
            <a:spAutoFit/>
          </a:bodyPr>
          <a:lstStyle/>
          <a:p>
            <a:pPr lvl="0"/>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 Case 3</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719724931"/>
              </p:ext>
            </p:extLst>
          </p:nvPr>
        </p:nvGraphicFramePr>
        <p:xfrm>
          <a:off x="1249681" y="1355931"/>
          <a:ext cx="10816720" cy="5293543"/>
        </p:xfrm>
        <a:graphic>
          <a:graphicData uri="http://schemas.openxmlformats.org/drawingml/2006/table">
            <a:tbl>
              <a:tblPr firstRow="1" firstCol="1" bandRow="1">
                <a:tableStyleId>{0E3FDE45-AF77-4B5C-9715-49D594BDF05E}</a:tableStyleId>
              </a:tblPr>
              <a:tblGrid>
                <a:gridCol w="5408360">
                  <a:extLst>
                    <a:ext uri="{9D8B030D-6E8A-4147-A177-3AD203B41FA5}">
                      <a16:colId xmlns:a16="http://schemas.microsoft.com/office/drawing/2014/main" xmlns="" val="20000"/>
                    </a:ext>
                  </a:extLst>
                </a:gridCol>
                <a:gridCol w="5408360">
                  <a:extLst>
                    <a:ext uri="{9D8B030D-6E8A-4147-A177-3AD203B41FA5}">
                      <a16:colId xmlns:a16="http://schemas.microsoft.com/office/drawing/2014/main" xmlns="" val="20001"/>
                    </a:ext>
                  </a:extLst>
                </a:gridCol>
              </a:tblGrid>
              <a:tr h="844875">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Logging in to 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0"/>
                  </a:ext>
                </a:extLst>
              </a:tr>
              <a:tr h="937332">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Choose previously registered username to log in to 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93733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Player</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has to be registered in order to log in to 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2"/>
                  </a:ext>
                </a:extLst>
              </a:tr>
              <a:tr h="93733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If user name is invalid,</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an error message is shown.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3"/>
                  </a:ext>
                </a:extLst>
              </a:tr>
              <a:tr h="771962">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77196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10983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595</TotalTime>
  <Words>1607</Words>
  <Application>Microsoft Office PowerPoint</Application>
  <PresentationFormat>Widescreen</PresentationFormat>
  <Paragraphs>329</Paragraphs>
  <Slides>38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Akshay Patel</cp:lastModifiedBy>
  <cp:revision>27</cp:revision>
  <dcterms:created xsi:type="dcterms:W3CDTF">2016-10-31T00:12:38Z</dcterms:created>
  <dcterms:modified xsi:type="dcterms:W3CDTF">2016-10-31T22:53:03Z</dcterms:modified>
</cp:coreProperties>
</file>