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43"/>
  </p:notesMasterIdLst>
  <p:sldIdLst>
    <p:sldId id="257" r:id="rId2"/>
    <p:sldId id="258" r:id="rId3"/>
    <p:sldId id="285" r:id="rId4"/>
    <p:sldId id="280" r:id="rId5"/>
    <p:sldId id="306" r:id="rId6"/>
    <p:sldId id="281" r:id="rId7"/>
    <p:sldId id="282" r:id="rId8"/>
    <p:sldId id="271" r:id="rId9"/>
    <p:sldId id="272" r:id="rId10"/>
    <p:sldId id="287" r:id="rId11"/>
    <p:sldId id="288" r:id="rId12"/>
    <p:sldId id="291" r:id="rId13"/>
    <p:sldId id="290" r:id="rId14"/>
    <p:sldId id="293" r:id="rId15"/>
    <p:sldId id="292" r:id="rId16"/>
    <p:sldId id="273" r:id="rId17"/>
    <p:sldId id="275" r:id="rId18"/>
    <p:sldId id="277" r:id="rId19"/>
    <p:sldId id="276" r:id="rId20"/>
    <p:sldId id="278" r:id="rId21"/>
    <p:sldId id="297" r:id="rId22"/>
    <p:sldId id="296" r:id="rId23"/>
    <p:sldId id="295" r:id="rId24"/>
    <p:sldId id="294" r:id="rId25"/>
    <p:sldId id="300" r:id="rId26"/>
    <p:sldId id="299" r:id="rId27"/>
    <p:sldId id="279" r:id="rId28"/>
    <p:sldId id="262" r:id="rId29"/>
    <p:sldId id="260" r:id="rId30"/>
    <p:sldId id="267" r:id="rId31"/>
    <p:sldId id="263" r:id="rId32"/>
    <p:sldId id="268" r:id="rId33"/>
    <p:sldId id="270" r:id="rId34"/>
    <p:sldId id="312" r:id="rId35"/>
    <p:sldId id="301" r:id="rId36"/>
    <p:sldId id="307" r:id="rId37"/>
    <p:sldId id="308" r:id="rId38"/>
    <p:sldId id="309" r:id="rId39"/>
    <p:sldId id="310" r:id="rId40"/>
    <p:sldId id="311" r:id="rId41"/>
    <p:sldId id="30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21" autoAdjust="0"/>
    <p:restoredTop sz="94660"/>
  </p:normalViewPr>
  <p:slideViewPr>
    <p:cSldViewPr snapToGrid="0">
      <p:cViewPr varScale="1">
        <p:scale>
          <a:sx n="72" d="100"/>
          <a:sy n="72" d="100"/>
        </p:scale>
        <p:origin x="85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2C5AA-2FC4-4C4D-A552-4BCCE31B7440}" type="datetimeFigureOut">
              <a:rPr lang="en-US" smtClean="0"/>
              <a:t>11/28/2016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90A81-2449-4F9C-B2EC-CB1C5F3FDDDE}" type="slidenum">
              <a:rPr lang="en-US" smtClean="0"/>
              <a:t>‹#›</a:t>
            </a:fld>
            <a:endParaRPr lang="en-US"/>
          </a:p>
        </p:txBody>
      </p:sp>
    </p:spTree>
    <p:extLst>
      <p:ext uri="{BB962C8B-B14F-4D97-AF65-F5344CB8AC3E}">
        <p14:creationId xmlns:p14="http://schemas.microsoft.com/office/powerpoint/2010/main" val="157581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1" name="Shape 111"/>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2" name="Shape 112"/>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13" name="Shape 113"/>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09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19" name="Shape 11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20" name="Shape 12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21" name="Shape 12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632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28</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28</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11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29</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29</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975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30</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30</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7048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31</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31</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451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16784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777960" y="4776839"/>
            <a:ext cx="6214679" cy="4522319"/>
          </a:xfrm>
          <a:prstGeom prst="rect">
            <a:avLst/>
          </a:prstGeom>
          <a:noFill/>
          <a:ln>
            <a:noFill/>
          </a:ln>
        </p:spPr>
        <p:txBody>
          <a:bodyPr lIns="0" tIns="91425" rIns="0" bIns="91425" anchor="t" anchorCtr="0">
            <a:noAutofit/>
          </a:bodyPr>
          <a:lstStyle/>
          <a:p>
            <a:pPr marL="0" marR="0" lvl="0" indent="0" algn="l" rtl="0">
              <a:spcBef>
                <a:spcPts val="0"/>
              </a:spcBef>
              <a:buNone/>
            </a:pPr>
            <a:endParaRPr sz="1800" b="0" i="0" u="none" strike="noStrike" cap="none"/>
          </a:p>
        </p:txBody>
      </p:sp>
      <p:sp>
        <p:nvSpPr>
          <p:cNvPr id="338" name="Shape 338"/>
          <p:cNvSpPr txBox="1"/>
          <p:nvPr/>
        </p:nvSpPr>
        <p:spPr>
          <a:xfrm>
            <a:off x="4398839" y="9555120"/>
            <a:ext cx="3369959" cy="499679"/>
          </a:xfrm>
          <a:prstGeom prst="rect">
            <a:avLst/>
          </a:prstGeom>
          <a:noFill/>
          <a:ln>
            <a:noFill/>
          </a:ln>
        </p:spPr>
        <p:txBody>
          <a:bodyPr lIns="0" tIns="0" rIns="0" bIns="0" anchor="b" anchorCtr="0">
            <a:noAutofit/>
          </a:bodyPr>
          <a:lstStyle/>
          <a:p>
            <a:pPr marL="0" marR="0" lvl="0" indent="0" algn="l" rtl="0">
              <a:lnSpc>
                <a:spcPct val="100000"/>
              </a:lnSpc>
              <a:spcBef>
                <a:spcPts val="0"/>
              </a:spcBef>
              <a:buSzPct val="25000"/>
              <a:buNone/>
            </a:pPr>
            <a:fld id="{00000000-1234-1234-1234-123412341234}" type="slidenum">
              <a:rPr lang="en-US" sz="1400" b="0" i="0" u="none" strike="noStrike" cap="none">
                <a:latin typeface="Times New Roman"/>
                <a:ea typeface="Times New Roman"/>
                <a:cs typeface="Times New Roman"/>
                <a:sym typeface="Times New Roman"/>
              </a:rPr>
              <a:t>33</a:t>
            </a:fld>
            <a:endParaRPr lang="en-US" sz="1400" b="0" i="0" u="none" strike="noStrike" cap="none">
              <a:latin typeface="Times New Roman"/>
              <a:ea typeface="Times New Roman"/>
              <a:cs typeface="Times New Roman"/>
              <a:sym typeface="Times New Roman"/>
            </a:endParaRPr>
          </a:p>
        </p:txBody>
      </p:sp>
      <p:sp>
        <p:nvSpPr>
          <p:cNvPr id="339" name="Shape 339"/>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4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11/28/2016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543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70061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8871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824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027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474536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12998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452183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6586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19579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194079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28E1F-C9D9-4C32-A16C-34E541E0586F}"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4115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28E1F-C9D9-4C32-A16C-34E541E0586F}" type="datetimeFigureOut">
              <a:rPr lang="en-US" smtClean="0"/>
              <a:t>11/28/2016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06535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28E1F-C9D9-4C32-A16C-34E541E0586F}" type="datetimeFigureOut">
              <a:rPr lang="en-US" smtClean="0"/>
              <a:t>11/28/2016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00655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28E1F-C9D9-4C32-A16C-34E541E0586F}" type="datetimeFigureOut">
              <a:rPr lang="en-US" smtClean="0"/>
              <a:t>11/28/2016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63257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649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6436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528E1F-C9D9-4C32-A16C-34E541E0586F}" type="datetimeFigureOut">
              <a:rPr lang="en-US" smtClean="0"/>
              <a:t>11/28/2016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D37E0C-7FB7-4AC4-BF3C-DD07E38645B1}" type="slidenum">
              <a:rPr lang="en-US" smtClean="0"/>
              <a:t>‹#›</a:t>
            </a:fld>
            <a:endParaRPr lang="en-US"/>
          </a:p>
        </p:txBody>
      </p:sp>
    </p:spTree>
    <p:extLst>
      <p:ext uri="{BB962C8B-B14F-4D97-AF65-F5344CB8AC3E}">
        <p14:creationId xmlns:p14="http://schemas.microsoft.com/office/powerpoint/2010/main" val="135633899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p:nvPr/>
        </p:nvSpPr>
        <p:spPr>
          <a:xfrm>
            <a:off x="2209801" y="981244"/>
            <a:ext cx="7772039" cy="977400"/>
          </a:xfrm>
          <a:prstGeom prst="rect">
            <a:avLst/>
          </a:prstGeom>
          <a:noFill/>
          <a:ln>
            <a:noFill/>
          </a:ln>
        </p:spPr>
        <p:txBody>
          <a:bodyPr lIns="90000" tIns="45000" rIns="90000" bIns="45000" anchor="b" anchorCtr="0">
            <a:noAutofit/>
          </a:bodyPr>
          <a:lstStyle/>
          <a:p>
            <a:pPr algn="ctr">
              <a:buSzPct val="25000"/>
            </a:pPr>
            <a:r>
              <a:rPr lang="en-US" sz="7200" dirty="0">
                <a:latin typeface="Times New Roman" panose="02020603050405020304" pitchFamily="18" charset="0"/>
                <a:ea typeface="Lustria"/>
                <a:cs typeface="Times New Roman" panose="02020603050405020304" pitchFamily="18" charset="0"/>
                <a:sym typeface="Lustria"/>
              </a:rPr>
              <a:t>Code Slayer</a:t>
            </a:r>
          </a:p>
        </p:txBody>
      </p:sp>
      <p:sp>
        <p:nvSpPr>
          <p:cNvPr id="116" name="Shape 116"/>
          <p:cNvSpPr/>
          <p:nvPr/>
        </p:nvSpPr>
        <p:spPr>
          <a:xfrm>
            <a:off x="2209801" y="3429000"/>
            <a:ext cx="7772039" cy="2020330"/>
          </a:xfrm>
          <a:prstGeom prst="rect">
            <a:avLst/>
          </a:prstGeom>
          <a:noFill/>
          <a:ln>
            <a:noFill/>
          </a:ln>
        </p:spPr>
        <p:txBody>
          <a:bodyPr lIns="90000" tIns="45000" rIns="90000" bIns="45000" anchor="t" anchorCtr="0">
            <a:noAutofit/>
          </a:bodyPr>
          <a:lstStyle/>
          <a:p>
            <a:pPr algn="ctr">
              <a:buSzPct val="25000"/>
            </a:pPr>
            <a:r>
              <a:rPr lang="en-US" sz="3500" dirty="0">
                <a:latin typeface="Lustria"/>
                <a:ea typeface="Lustria"/>
                <a:cs typeface="Lustria"/>
                <a:sym typeface="Lustria"/>
              </a:rPr>
              <a:t> </a:t>
            </a:r>
            <a:r>
              <a:rPr lang="en-US" sz="3500" dirty="0">
                <a:latin typeface="Times New Roman" panose="02020603050405020304" pitchFamily="18" charset="0"/>
                <a:ea typeface="Lustria"/>
                <a:cs typeface="Times New Roman" panose="02020603050405020304" pitchFamily="18" charset="0"/>
                <a:sym typeface="Lustria"/>
              </a:rPr>
              <a:t>Tic Tac Toe Game</a:t>
            </a:r>
          </a:p>
          <a:p>
            <a:pPr algn="ctr">
              <a:buSzPct val="25000"/>
            </a:pPr>
            <a:r>
              <a:rPr lang="en-US" sz="3500" dirty="0">
                <a:latin typeface="Times New Roman" panose="02020603050405020304" pitchFamily="18" charset="0"/>
                <a:ea typeface="Lustria"/>
                <a:cs typeface="Times New Roman" panose="02020603050405020304" pitchFamily="18" charset="0"/>
                <a:sym typeface="Lustria"/>
              </a:rPr>
              <a:t>By Elvis, Akshay, Luis, Stephanie, Nick </a:t>
            </a:r>
          </a:p>
        </p:txBody>
      </p:sp>
    </p:spTree>
    <p:extLst>
      <p:ext uri="{BB962C8B-B14F-4D97-AF65-F5344CB8AC3E}">
        <p14:creationId xmlns:p14="http://schemas.microsoft.com/office/powerpoint/2010/main" val="150641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88654" y="244699"/>
            <a:ext cx="7727323" cy="1231106"/>
          </a:xfrm>
          <a:prstGeom prst="rect">
            <a:avLst/>
          </a:prstGeom>
          <a:noFill/>
        </p:spPr>
        <p:txBody>
          <a:bodyPr wrap="square" rtlCol="0">
            <a:spAutoFit/>
          </a:bodyPr>
          <a:lstStyle/>
          <a:p>
            <a:r>
              <a:rPr lang="en-US" sz="2800" dirty="0"/>
              <a:t>Use Case: 1 </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Create player or guest for Tic Tac Toe game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203" y="1880113"/>
            <a:ext cx="4756665" cy="3919492"/>
          </a:xfrm>
          <a:prstGeom prst="rect">
            <a:avLst/>
          </a:prstGeom>
        </p:spPr>
      </p:pic>
    </p:spTree>
    <p:extLst>
      <p:ext uri="{BB962C8B-B14F-4D97-AF65-F5344CB8AC3E}">
        <p14:creationId xmlns:p14="http://schemas.microsoft.com/office/powerpoint/2010/main" val="834695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13" y="1089970"/>
            <a:ext cx="6096000" cy="737125"/>
          </a:xfrm>
          <a:prstGeom prst="rect">
            <a:avLst/>
          </a:prstGeom>
        </p:spPr>
        <p:txBody>
          <a:bodyPr>
            <a:spAutoFit/>
          </a:bodyPr>
          <a:lstStyle/>
          <a:p>
            <a:pPr>
              <a:lnSpc>
                <a:spcPct val="107000"/>
              </a:lnSpc>
              <a:spcBef>
                <a:spcPts val="1200"/>
              </a:spcBef>
              <a:spcAft>
                <a:spcPts val="300"/>
              </a:spcAft>
            </a:pPr>
            <a:r>
              <a:rPr lang="en-US" sz="2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General Description</a:t>
            </a:r>
            <a:endParaRPr lang="en-US"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ea typeface="Times New Roman" panose="02020603050405020304" pitchFamily="18" charset="0"/>
              </a:rPr>
              <a:t>This enables for user to create a new player or sign in as a guest.</a:t>
            </a:r>
            <a:endParaRPr lang="en-US" dirty="0">
              <a:effectLst/>
              <a:latin typeface="Times New Roman" panose="02020603050405020304" pitchFamily="18" charset="0"/>
              <a:ea typeface="Times New Roman" panose="02020603050405020304" pitchFamily="18" charset="0"/>
            </a:endParaRPr>
          </a:p>
        </p:txBody>
      </p:sp>
      <p:sp>
        <p:nvSpPr>
          <p:cNvPr id="3" name="TextBox 2"/>
          <p:cNvSpPr txBox="1"/>
          <p:nvPr/>
        </p:nvSpPr>
        <p:spPr>
          <a:xfrm>
            <a:off x="3168203" y="309093"/>
            <a:ext cx="5512158" cy="646331"/>
          </a:xfrm>
          <a:prstGeom prst="rect">
            <a:avLst/>
          </a:prstGeom>
          <a:noFill/>
        </p:spPr>
        <p:txBody>
          <a:bodyPr wrap="square" rtlCol="0">
            <a:spAutoFit/>
          </a:bodyPr>
          <a:lstStyle/>
          <a:p>
            <a:r>
              <a:rPr lang="en-US" sz="3600" dirty="0"/>
              <a:t>Continue…</a:t>
            </a:r>
          </a:p>
        </p:txBody>
      </p:sp>
      <p:graphicFrame>
        <p:nvGraphicFramePr>
          <p:cNvPr id="5" name="Table 4"/>
          <p:cNvGraphicFramePr>
            <a:graphicFrameLocks noGrp="1"/>
          </p:cNvGraphicFramePr>
          <p:nvPr>
            <p:extLst>
              <p:ext uri="{D42A27DB-BD31-4B8C-83A1-F6EECF244321}">
                <p14:modId xmlns:p14="http://schemas.microsoft.com/office/powerpoint/2010/main" val="1650836096"/>
              </p:ext>
            </p:extLst>
          </p:nvPr>
        </p:nvGraphicFramePr>
        <p:xfrm>
          <a:off x="1760113" y="3012106"/>
          <a:ext cx="8128000" cy="18973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785622">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new player to sign in with player name.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111758">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inputs name and signs in.</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be allow to see the record of wins and losses.</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7" name="TextBox 6"/>
          <p:cNvSpPr txBox="1"/>
          <p:nvPr/>
        </p:nvSpPr>
        <p:spPr>
          <a:xfrm>
            <a:off x="1760113" y="2588654"/>
            <a:ext cx="4421746" cy="646331"/>
          </a:xfrm>
          <a:prstGeom prst="rect">
            <a:avLst/>
          </a:prstGeom>
          <a:noFill/>
        </p:spPr>
        <p:txBody>
          <a:bodyPr wrap="square" rtlCol="0">
            <a:spAutoFit/>
          </a:bodyPr>
          <a:lstStyle/>
          <a:p>
            <a:r>
              <a:rPr lang="en-US" dirty="0"/>
              <a:t>Use Case 1: Creating a player</a:t>
            </a:r>
          </a:p>
          <a:p>
            <a:endParaRPr lang="en-US" dirty="0"/>
          </a:p>
        </p:txBody>
      </p:sp>
    </p:spTree>
    <p:extLst>
      <p:ext uri="{BB962C8B-B14F-4D97-AF65-F5344CB8AC3E}">
        <p14:creationId xmlns:p14="http://schemas.microsoft.com/office/powerpoint/2010/main" val="165550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99" y="231820"/>
            <a:ext cx="5164428" cy="646331"/>
          </a:xfrm>
          <a:prstGeom prst="rect">
            <a:avLst/>
          </a:prstGeom>
          <a:noFill/>
        </p:spPr>
        <p:txBody>
          <a:bodyPr wrap="square" rtlCol="0">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98" y="1716445"/>
            <a:ext cx="5563673" cy="4599150"/>
          </a:xfrm>
          <a:prstGeom prst="rect">
            <a:avLst/>
          </a:prstGeom>
        </p:spPr>
      </p:pic>
      <p:sp>
        <p:nvSpPr>
          <p:cNvPr id="4" name="TextBox 3"/>
          <p:cNvSpPr txBox="1"/>
          <p:nvPr/>
        </p:nvSpPr>
        <p:spPr>
          <a:xfrm>
            <a:off x="2987898" y="1197735"/>
            <a:ext cx="4340181"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2849544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9749" y="153405"/>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2038382903"/>
              </p:ext>
            </p:extLst>
          </p:nvPr>
        </p:nvGraphicFramePr>
        <p:xfrm>
          <a:off x="2199426" y="2226494"/>
          <a:ext cx="8128000" cy="2223516"/>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785622">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username already exist.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437894">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uses name that already exist</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the username is already taken.</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2199426" y="1700011"/>
            <a:ext cx="8309735" cy="646331"/>
          </a:xfrm>
          <a:prstGeom prst="rect">
            <a:avLst/>
          </a:prstGeom>
          <a:noFill/>
        </p:spPr>
        <p:txBody>
          <a:bodyPr wrap="square" rtlCol="0">
            <a:spAutoFit/>
          </a:bodyPr>
          <a:lstStyle/>
          <a:p>
            <a:r>
              <a:rPr lang="en-US" dirty="0"/>
              <a:t>Use case 1: Player name already exist  (anomaly 1)</a:t>
            </a:r>
          </a:p>
          <a:p>
            <a:endParaRPr lang="en-US" dirty="0"/>
          </a:p>
        </p:txBody>
      </p:sp>
    </p:spTree>
    <p:extLst>
      <p:ext uri="{BB962C8B-B14F-4D97-AF65-F5344CB8AC3E}">
        <p14:creationId xmlns:p14="http://schemas.microsoft.com/office/powerpoint/2010/main" val="3662850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138" y="307951"/>
            <a:ext cx="2292615" cy="646331"/>
          </a:xfrm>
          <a:prstGeom prst="rect">
            <a:avLst/>
          </a:prstGeom>
        </p:spPr>
        <p:txBody>
          <a:bodyPr wrap="none">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137" y="2112134"/>
            <a:ext cx="4839700" cy="3923053"/>
          </a:xfrm>
          <a:prstGeom prst="rect">
            <a:avLst/>
          </a:prstGeom>
        </p:spPr>
      </p:pic>
      <p:sp>
        <p:nvSpPr>
          <p:cNvPr id="4" name="TextBox 3"/>
          <p:cNvSpPr txBox="1"/>
          <p:nvPr/>
        </p:nvSpPr>
        <p:spPr>
          <a:xfrm>
            <a:off x="2514138" y="1352282"/>
            <a:ext cx="5290459"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40948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5805" y="295072"/>
            <a:ext cx="2292615" cy="646331"/>
          </a:xfrm>
          <a:prstGeom prst="rect">
            <a:avLst/>
          </a:prstGeom>
        </p:spPr>
        <p:txBody>
          <a:bodyPr wrap="none">
            <a:spAutoFit/>
          </a:bodyPr>
          <a:lstStyle/>
          <a:p>
            <a:r>
              <a:rPr lang="en-US" sz="3600" dirty="0"/>
              <a:t>Continue…</a:t>
            </a:r>
          </a:p>
        </p:txBody>
      </p:sp>
      <p:graphicFrame>
        <p:nvGraphicFramePr>
          <p:cNvPr id="4" name="Table 3"/>
          <p:cNvGraphicFramePr>
            <a:graphicFrameLocks noGrp="1"/>
          </p:cNvGraphicFramePr>
          <p:nvPr>
            <p:extLst>
              <p:ext uri="{D42A27DB-BD31-4B8C-83A1-F6EECF244321}">
                <p14:modId xmlns:p14="http://schemas.microsoft.com/office/powerpoint/2010/main" val="1051867435"/>
              </p:ext>
            </p:extLst>
          </p:nvPr>
        </p:nvGraphicFramePr>
        <p:xfrm>
          <a:off x="2655805" y="2741649"/>
          <a:ext cx="8128000" cy="222345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916051">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plays as a guest.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307402">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need a username and plays as a guest.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Guest player will not create a report of wins and losses.</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6" name="TextBox 5"/>
          <p:cNvSpPr txBox="1"/>
          <p:nvPr/>
        </p:nvSpPr>
        <p:spPr>
          <a:xfrm>
            <a:off x="2655805" y="1906073"/>
            <a:ext cx="6552589" cy="646331"/>
          </a:xfrm>
          <a:prstGeom prst="rect">
            <a:avLst/>
          </a:prstGeom>
          <a:noFill/>
        </p:spPr>
        <p:txBody>
          <a:bodyPr wrap="square" rtlCol="0">
            <a:spAutoFit/>
          </a:bodyPr>
          <a:lstStyle/>
          <a:p>
            <a:r>
              <a:rPr lang="en-US" dirty="0"/>
              <a:t>Use case1: Player plays as a guest. (Anomaly 2)</a:t>
            </a:r>
          </a:p>
          <a:p>
            <a:endParaRPr lang="en-US" dirty="0"/>
          </a:p>
        </p:txBody>
      </p:sp>
    </p:spTree>
    <p:extLst>
      <p:ext uri="{BB962C8B-B14F-4D97-AF65-F5344CB8AC3E}">
        <p14:creationId xmlns:p14="http://schemas.microsoft.com/office/powerpoint/2010/main" val="1829842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568" y="219218"/>
            <a:ext cx="4185197" cy="523220"/>
          </a:xfrm>
          <a:prstGeom prst="rect">
            <a:avLst/>
          </a:prstGeom>
          <a:noFill/>
        </p:spPr>
        <p:txBody>
          <a:bodyPr wrap="square" rtlCol="0">
            <a:spAutoFit/>
          </a:bodyPr>
          <a:lstStyle/>
          <a:p>
            <a:pPr lvl="0" algn="ctr" defTabSz="914400" fontAlgn="base">
              <a:spcBef>
                <a:spcPct val="0"/>
              </a:spcBef>
              <a:spcAft>
                <a:spcPct val="0"/>
              </a:spcAft>
            </a:pPr>
            <a:r>
              <a:rPr lang="en-US" sz="2800" b="1" dirty="0"/>
              <a:t>Use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a:t>Case 2</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graphicFrame>
        <p:nvGraphicFramePr>
          <p:cNvPr id="3" name="Content Placeholder 3"/>
          <p:cNvGraphicFramePr>
            <a:graphicFrameLocks/>
          </p:cNvGraphicFramePr>
          <p:nvPr>
            <p:extLst>
              <p:ext uri="{D42A27DB-BD31-4B8C-83A1-F6EECF244321}">
                <p14:modId xmlns:p14="http://schemas.microsoft.com/office/powerpoint/2010/main" val="4095312982"/>
              </p:ext>
            </p:extLst>
          </p:nvPr>
        </p:nvGraphicFramePr>
        <p:xfrm>
          <a:off x="1997217" y="970690"/>
          <a:ext cx="9330266" cy="5313422"/>
        </p:xfrm>
        <a:graphic>
          <a:graphicData uri="http://schemas.openxmlformats.org/drawingml/2006/table">
            <a:tbl>
              <a:tblPr firstRow="1" firstCol="1" bandRow="1">
                <a:tableStyleId>{0E3FDE45-AF77-4B5C-9715-49D594BDF05E}</a:tableStyleId>
              </a:tblPr>
              <a:tblGrid>
                <a:gridCol w="4008167">
                  <a:extLst>
                    <a:ext uri="{9D8B030D-6E8A-4147-A177-3AD203B41FA5}">
                      <a16:colId xmlns:a16="http://schemas.microsoft.com/office/drawing/2014/main" val="20000"/>
                    </a:ext>
                  </a:extLst>
                </a:gridCol>
                <a:gridCol w="5322099">
                  <a:extLst>
                    <a:ext uri="{9D8B030D-6E8A-4147-A177-3AD203B41FA5}">
                      <a16:colId xmlns:a16="http://schemas.microsoft.com/office/drawing/2014/main" val="20001"/>
                    </a:ext>
                  </a:extLst>
                </a:gridCol>
              </a:tblGrid>
              <a:tr h="612574">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mn-lt"/>
                          <a:ea typeface="+mn-ea"/>
                          <a:cs typeface="+mn-cs"/>
                        </a:rPr>
                        <a:t>User chooses to display game history</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0"/>
                  </a:ext>
                </a:extLst>
              </a:tr>
              <a:tr h="99451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Display all</a:t>
                      </a:r>
                      <a:r>
                        <a:rPr lang="en-US" sz="2000" b="0" kern="1200" baseline="0" dirty="0">
                          <a:solidFill>
                            <a:schemeClr val="tx1"/>
                          </a:solidFill>
                          <a:effectLst/>
                          <a:latin typeface="+mn-lt"/>
                          <a:ea typeface="+mn-ea"/>
                          <a:cs typeface="+mn-cs"/>
                        </a:rPr>
                        <a:t> user scores that have played the Tic-Tac-Toe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1"/>
                  </a:ext>
                </a:extLst>
              </a:tr>
              <a:tr h="98097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Any game in progress is temporarily blocked and only the score can be seen</a:t>
                      </a:r>
                    </a:p>
                  </a:txBody>
                  <a:tcPr marL="63500" marR="63500" marT="63500" marB="63500"/>
                </a:tc>
                <a:extLst>
                  <a:ext uri="{0D108BD9-81ED-4DB2-BD59-A6C34878D82A}">
                    <a16:rowId xmlns:a16="http://schemas.microsoft.com/office/drawing/2014/main" val="10002"/>
                  </a:ext>
                </a:extLst>
              </a:tr>
              <a:tr h="128475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Current</a:t>
                      </a:r>
                      <a:r>
                        <a:rPr lang="en-US" sz="2000" b="0" kern="1200" baseline="0" dirty="0">
                          <a:solidFill>
                            <a:schemeClr val="tx1"/>
                          </a:solidFill>
                          <a:effectLst/>
                          <a:latin typeface="+mn-lt"/>
                          <a:ea typeface="+mn-ea"/>
                          <a:cs typeface="+mn-cs"/>
                        </a:rPr>
                        <a:t> game play is covered and not able to move until score page is closed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3"/>
                  </a:ext>
                </a:extLst>
              </a:tr>
              <a:tr h="82804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User able to display score</a:t>
                      </a:r>
                      <a:r>
                        <a:rPr lang="en-US" sz="2000" b="0" kern="1200" baseline="0" dirty="0">
                          <a:solidFill>
                            <a:schemeClr val="tx1"/>
                          </a:solidFill>
                          <a:effectLst/>
                          <a:latin typeface="+mn-lt"/>
                          <a:ea typeface="+mn-ea"/>
                          <a:cs typeface="+mn-cs"/>
                        </a:rPr>
                        <a:t> any time during the game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612574">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0" kern="1200" dirty="0">
                          <a:solidFill>
                            <a:schemeClr val="tx1"/>
                          </a:solidFill>
                          <a:effectLst/>
                          <a:latin typeface="+mn-lt"/>
                          <a:ea typeface="+mn-ea"/>
                          <a:cs typeface="+mn-cs"/>
                        </a:rPr>
                        <a:t>Score</a:t>
                      </a:r>
                      <a:r>
                        <a:rPr lang="en-US" sz="2000" b="0" kern="1200" baseline="0" dirty="0">
                          <a:solidFill>
                            <a:schemeClr val="tx1"/>
                          </a:solidFill>
                          <a:effectLst/>
                          <a:latin typeface="+mn-lt"/>
                          <a:ea typeface="+mn-ea"/>
                          <a:cs typeface="+mn-cs"/>
                        </a:rPr>
                        <a:t> can only be view not modified.</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8307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9922" y="167044"/>
            <a:ext cx="1812099" cy="523220"/>
          </a:xfrm>
          <a:prstGeom prst="rect">
            <a:avLst/>
          </a:prstGeom>
        </p:spPr>
        <p:txBody>
          <a:bodyPr wrap="none">
            <a:spAutoFit/>
          </a:bodyPr>
          <a:lstStyle/>
          <a:p>
            <a:pPr lvl="0" algn="ctr" defTabSz="914400" fontAlgn="base">
              <a:spcBef>
                <a:spcPct val="0"/>
              </a:spcBef>
              <a:spcAft>
                <a:spcPct val="0"/>
              </a:spcAft>
            </a:pPr>
            <a:r>
              <a:rPr lang="en-US" sz="2800" b="1" dirty="0"/>
              <a:t>Use Case 3</a:t>
            </a:r>
          </a:p>
        </p:txBody>
      </p:sp>
      <p:graphicFrame>
        <p:nvGraphicFramePr>
          <p:cNvPr id="3" name="Table 2"/>
          <p:cNvGraphicFramePr>
            <a:graphicFrameLocks noGrp="1"/>
          </p:cNvGraphicFramePr>
          <p:nvPr>
            <p:extLst>
              <p:ext uri="{D42A27DB-BD31-4B8C-83A1-F6EECF244321}">
                <p14:modId xmlns:p14="http://schemas.microsoft.com/office/powerpoint/2010/main" val="1976048028"/>
              </p:ext>
            </p:extLst>
          </p:nvPr>
        </p:nvGraphicFramePr>
        <p:xfrm>
          <a:off x="1502617" y="887419"/>
          <a:ext cx="10318222" cy="5731663"/>
        </p:xfrm>
        <a:graphic>
          <a:graphicData uri="http://schemas.openxmlformats.org/drawingml/2006/table">
            <a:tbl>
              <a:tblPr firstRow="1" firstCol="1" bandRow="1">
                <a:tableStyleId>{0E3FDE45-AF77-4B5C-9715-49D594BDF05E}</a:tableStyleId>
              </a:tblPr>
              <a:tblGrid>
                <a:gridCol w="4403913">
                  <a:extLst>
                    <a:ext uri="{9D8B030D-6E8A-4147-A177-3AD203B41FA5}">
                      <a16:colId xmlns:a16="http://schemas.microsoft.com/office/drawing/2014/main" val="20000"/>
                    </a:ext>
                  </a:extLst>
                </a:gridCol>
                <a:gridCol w="5914309">
                  <a:extLst>
                    <a:ext uri="{9D8B030D-6E8A-4147-A177-3AD203B41FA5}">
                      <a16:colId xmlns:a16="http://schemas.microsoft.com/office/drawing/2014/main" val="20001"/>
                    </a:ext>
                  </a:extLst>
                </a:gridCol>
              </a:tblGrid>
              <a:tr h="7893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mn-lt"/>
                          <a:ea typeface="+mn-ea"/>
                          <a:cs typeface="+mn-cs"/>
                        </a:rPr>
                        <a:t>Multi-Player selection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0"/>
                  </a:ext>
                </a:extLst>
              </a:tr>
              <a:tr h="991459">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 selects to play multi-player mode</a:t>
                      </a:r>
                    </a:p>
                  </a:txBody>
                  <a:tcPr marL="63500" marR="63500" marT="63500" marB="63500"/>
                </a:tc>
                <a:extLst>
                  <a:ext uri="{0D108BD9-81ED-4DB2-BD59-A6C34878D82A}">
                    <a16:rowId xmlns:a16="http://schemas.microsoft.com/office/drawing/2014/main" val="10001"/>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to be used in the software while playing against another</a:t>
                      </a:r>
                      <a:r>
                        <a:rPr lang="en-US" sz="2000" b="0" kern="1200" baseline="0" dirty="0">
                          <a:solidFill>
                            <a:schemeClr val="tx1"/>
                          </a:solidFill>
                          <a:effectLst/>
                          <a:latin typeface="+mn-lt"/>
                          <a:ea typeface="+mn-ea"/>
                          <a:cs typeface="+mn-cs"/>
                        </a:rPr>
                        <a:t> Human</a:t>
                      </a:r>
                      <a:r>
                        <a:rPr lang="en-US" sz="2000" b="0" kern="1200" dirty="0">
                          <a:solidFill>
                            <a:schemeClr val="tx1"/>
                          </a:solidFill>
                          <a:effectLst/>
                          <a:latin typeface="+mn-lt"/>
                          <a:ea typeface="+mn-ea"/>
                          <a:cs typeface="+mn-cs"/>
                        </a:rPr>
                        <a:t>.</a:t>
                      </a:r>
                    </a:p>
                  </a:txBody>
                  <a:tcPr marL="63500" marR="63500" marT="63500" marB="63500"/>
                </a:tc>
                <a:extLst>
                  <a:ext uri="{0D108BD9-81ED-4DB2-BD59-A6C34878D82A}">
                    <a16:rowId xmlns:a16="http://schemas.microsoft.com/office/drawing/2014/main" val="10002"/>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Multi-Player</a:t>
                      </a:r>
                      <a:r>
                        <a:rPr lang="en-US" sz="2000" b="0" kern="1200" baseline="0" dirty="0">
                          <a:solidFill>
                            <a:schemeClr val="tx1"/>
                          </a:solidFill>
                          <a:effectLst/>
                          <a:latin typeface="+mn-lt"/>
                          <a:ea typeface="+mn-ea"/>
                          <a:cs typeface="+mn-cs"/>
                        </a:rPr>
                        <a:t> Mode is only used against human vs human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3"/>
                  </a:ext>
                </a:extLst>
              </a:tr>
              <a:tr h="117856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a:t>
                      </a:r>
                      <a:r>
                        <a:rPr lang="en-US" sz="2000" b="0" kern="1200" baseline="0" dirty="0">
                          <a:solidFill>
                            <a:schemeClr val="tx1"/>
                          </a:solidFill>
                          <a:effectLst/>
                          <a:latin typeface="+mn-lt"/>
                          <a:ea typeface="+mn-ea"/>
                          <a:cs typeface="+mn-cs"/>
                        </a:rPr>
                        <a:t> choose who want to go first or randomized who’s player one or two. Users have to enter there own stones</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7893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 name may change according to</a:t>
                      </a:r>
                      <a:r>
                        <a:rPr lang="en-US" sz="2000" b="0" kern="1200" baseline="0" dirty="0">
                          <a:solidFill>
                            <a:schemeClr val="tx1"/>
                          </a:solidFill>
                          <a:effectLst/>
                          <a:latin typeface="+mn-lt"/>
                          <a:ea typeface="+mn-ea"/>
                          <a:cs typeface="+mn-cs"/>
                        </a:rPr>
                        <a:t> player.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4136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7200" y="414980"/>
            <a:ext cx="6096000" cy="830997"/>
          </a:xfrm>
          <a:prstGeom prst="rect">
            <a:avLst/>
          </a:prstGeom>
        </p:spPr>
        <p:txBody>
          <a:bodyPr>
            <a:spAutoFit/>
          </a:bodyPr>
          <a:lstStyle/>
          <a:p>
            <a:pPr lvl="0" defTabSz="914400" fontAlgn="base">
              <a:spcBef>
                <a:spcPct val="0"/>
              </a:spcBef>
              <a:spcAft>
                <a:spcPct val="0"/>
              </a:spcAft>
            </a:pPr>
            <a:r>
              <a:rPr lang="en-US" b="1" dirty="0">
                <a:latin typeface="Arial" pitchFamily="34" charset="0"/>
                <a:ea typeface="Times New Roman" pitchFamily="18" charset="0"/>
                <a:cs typeface="Arial" pitchFamily="34" charset="0"/>
              </a:rPr>
              <a:t>                                    </a:t>
            </a:r>
            <a:r>
              <a:rPr lang="en-US" sz="2800" b="1" dirty="0"/>
              <a:t>Use Case 4</a:t>
            </a:r>
          </a:p>
          <a:p>
            <a:pPr lvl="0" defTabSz="914400" eaLnBrk="0" fontAlgn="base" hangingPunct="0">
              <a:spcBef>
                <a:spcPct val="0"/>
              </a:spcBef>
              <a:spcAft>
                <a:spcPct val="0"/>
              </a:spcAft>
            </a:pPr>
            <a:endParaRPr lang="en-US" sz="2000" dirty="0">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70948745"/>
              </p:ext>
            </p:extLst>
          </p:nvPr>
        </p:nvGraphicFramePr>
        <p:xfrm>
          <a:off x="1286932" y="982132"/>
          <a:ext cx="10684934" cy="5376178"/>
        </p:xfrm>
        <a:graphic>
          <a:graphicData uri="http://schemas.openxmlformats.org/drawingml/2006/table">
            <a:tbl>
              <a:tblPr firstRow="1" firstCol="1" bandRow="1">
                <a:tableStyleId>{0E3FDE45-AF77-4B5C-9715-49D594BDF05E}</a:tableStyleId>
              </a:tblPr>
              <a:tblGrid>
                <a:gridCol w="5342467">
                  <a:extLst>
                    <a:ext uri="{9D8B030D-6E8A-4147-A177-3AD203B41FA5}">
                      <a16:colId xmlns:a16="http://schemas.microsoft.com/office/drawing/2014/main" val="20000"/>
                    </a:ext>
                  </a:extLst>
                </a:gridCol>
                <a:gridCol w="5342467">
                  <a:extLst>
                    <a:ext uri="{9D8B030D-6E8A-4147-A177-3AD203B41FA5}">
                      <a16:colId xmlns:a16="http://schemas.microsoft.com/office/drawing/2014/main" val="20001"/>
                    </a:ext>
                  </a:extLst>
                </a:gridCol>
              </a:tblGrid>
              <a:tr h="64896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Single</a:t>
                      </a:r>
                      <a:r>
                        <a:rPr lang="en-US" sz="2000" b="0" kern="1200" baseline="0" dirty="0">
                          <a:solidFill>
                            <a:schemeClr val="tx1"/>
                          </a:solidFill>
                          <a:effectLst/>
                          <a:latin typeface="+mn-lt"/>
                          <a:ea typeface="+mn-ea"/>
                          <a:cs typeface="+mn-cs"/>
                        </a:rPr>
                        <a:t> player selection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0"/>
                  </a:ext>
                </a:extLst>
              </a:tr>
              <a:tr h="117856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Game Play is to play against AI</a:t>
                      </a:r>
                      <a:r>
                        <a:rPr lang="en-US" sz="2000" b="0" kern="1200" baseline="0" dirty="0">
                          <a:solidFill>
                            <a:schemeClr val="tx1"/>
                          </a:solidFill>
                          <a:effectLst/>
                          <a:latin typeface="+mn-lt"/>
                          <a:ea typeface="+mn-ea"/>
                          <a:cs typeface="+mn-cs"/>
                        </a:rPr>
                        <a:t> when bored. User will have to create an account or plays as a guest. User has to chose difficulty in level as well</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1"/>
                  </a:ext>
                </a:extLst>
              </a:tr>
              <a:tr h="84110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to be used in the software while playing against AI.</a:t>
                      </a:r>
                    </a:p>
                  </a:txBody>
                  <a:tcPr marL="63500" marR="63500" marT="63500" marB="63500"/>
                </a:tc>
                <a:extLst>
                  <a:ext uri="{0D108BD9-81ED-4DB2-BD59-A6C34878D82A}">
                    <a16:rowId xmlns:a16="http://schemas.microsoft.com/office/drawing/2014/main" val="10002"/>
                  </a:ext>
                </a:extLst>
              </a:tr>
              <a:tr h="687884">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one player can play</a:t>
                      </a:r>
                      <a:r>
                        <a:rPr lang="en-US" sz="2000" b="0" kern="1200" baseline="0" dirty="0">
                          <a:solidFill>
                            <a:schemeClr val="tx1"/>
                          </a:solidFill>
                          <a:effectLst/>
                          <a:latin typeface="+mn-lt"/>
                          <a:ea typeface="+mn-ea"/>
                          <a:cs typeface="+mn-cs"/>
                        </a:rPr>
                        <a:t> at a time against the AI.</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3"/>
                  </a:ext>
                </a:extLst>
              </a:tr>
              <a:tr h="117856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 will be able to chose difficulty level</a:t>
                      </a:r>
                      <a:r>
                        <a:rPr lang="en-US" sz="2000" b="0" kern="1200" baseline="0" dirty="0">
                          <a:solidFill>
                            <a:schemeClr val="tx1"/>
                          </a:solidFill>
                          <a:effectLst/>
                          <a:latin typeface="+mn-lt"/>
                          <a:ea typeface="+mn-ea"/>
                          <a:cs typeface="+mn-cs"/>
                        </a:rPr>
                        <a:t> and to choose to play as a guest, create a user name, or logging as an existing user.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841107">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Depending on level</a:t>
                      </a:r>
                      <a:r>
                        <a:rPr lang="en-US" sz="2000" b="0" kern="1200" baseline="0" dirty="0">
                          <a:solidFill>
                            <a:schemeClr val="tx1"/>
                          </a:solidFill>
                          <a:effectLst/>
                          <a:latin typeface="+mn-lt"/>
                          <a:ea typeface="+mn-ea"/>
                          <a:cs typeface="+mn-cs"/>
                        </a:rPr>
                        <a:t> the game becomes challenging.</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6831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3799" y="451708"/>
            <a:ext cx="3488267" cy="523220"/>
          </a:xfrm>
          <a:prstGeom prst="rect">
            <a:avLst/>
          </a:prstGeom>
          <a:noFill/>
        </p:spPr>
        <p:txBody>
          <a:bodyPr wrap="square" rtlCol="0">
            <a:spAutoFit/>
          </a:bodyPr>
          <a:lstStyle/>
          <a:p>
            <a:r>
              <a:rPr lang="en-US" sz="2400" dirty="0"/>
              <a:t>             </a:t>
            </a:r>
            <a:r>
              <a:rPr lang="en-US" sz="2800" b="1" dirty="0"/>
              <a:t>USE CASE 5 </a:t>
            </a:r>
          </a:p>
        </p:txBody>
      </p:sp>
      <p:graphicFrame>
        <p:nvGraphicFramePr>
          <p:cNvPr id="3" name="Table 2"/>
          <p:cNvGraphicFramePr>
            <a:graphicFrameLocks noGrp="1"/>
          </p:cNvGraphicFramePr>
          <p:nvPr>
            <p:extLst>
              <p:ext uri="{D42A27DB-BD31-4B8C-83A1-F6EECF244321}">
                <p14:modId xmlns:p14="http://schemas.microsoft.com/office/powerpoint/2010/main" val="2325198640"/>
              </p:ext>
            </p:extLst>
          </p:nvPr>
        </p:nvGraphicFramePr>
        <p:xfrm>
          <a:off x="1473199" y="1236134"/>
          <a:ext cx="10549468" cy="5113868"/>
        </p:xfrm>
        <a:graphic>
          <a:graphicData uri="http://schemas.openxmlformats.org/drawingml/2006/table">
            <a:tbl>
              <a:tblPr firstRow="1" firstCol="1" bandRow="1">
                <a:tableStyleId>{0E3FDE45-AF77-4B5C-9715-49D594BDF05E}</a:tableStyleId>
              </a:tblPr>
              <a:tblGrid>
                <a:gridCol w="4136769">
                  <a:extLst>
                    <a:ext uri="{9D8B030D-6E8A-4147-A177-3AD203B41FA5}">
                      <a16:colId xmlns:a16="http://schemas.microsoft.com/office/drawing/2014/main" val="20000"/>
                    </a:ext>
                  </a:extLst>
                </a:gridCol>
                <a:gridCol w="6412699">
                  <a:extLst>
                    <a:ext uri="{9D8B030D-6E8A-4147-A177-3AD203B41FA5}">
                      <a16:colId xmlns:a16="http://schemas.microsoft.com/office/drawing/2014/main" val="20001"/>
                    </a:ext>
                  </a:extLst>
                </a:gridCol>
              </a:tblGrid>
              <a:tr h="69823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Selecting difficulty level</a:t>
                      </a:r>
                    </a:p>
                  </a:txBody>
                  <a:tcPr marL="63500" marR="63500" marT="63500" marB="63500"/>
                </a:tc>
                <a:extLst>
                  <a:ext uri="{0D108BD9-81ED-4DB2-BD59-A6C34878D82A}">
                    <a16:rowId xmlns:a16="http://schemas.microsoft.com/office/drawing/2014/main" val="10000"/>
                  </a:ext>
                </a:extLst>
              </a:tr>
              <a:tr h="1097816">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To assign a certain level of difficulty before a new game starts.</a:t>
                      </a:r>
                    </a:p>
                  </a:txBody>
                  <a:tcPr marL="63500" marR="63500" marT="63500" marB="63500"/>
                </a:tc>
                <a:extLst>
                  <a:ext uri="{0D108BD9-81ED-4DB2-BD59-A6C34878D82A}">
                    <a16:rowId xmlns:a16="http://schemas.microsoft.com/office/drawing/2014/main" val="10001"/>
                  </a:ext>
                </a:extLst>
              </a:tr>
              <a:tr h="113358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Player has to choose a skill level of either easy, medium or hard in order to start playing the game.</a:t>
                      </a:r>
                    </a:p>
                  </a:txBody>
                  <a:tcPr marL="63500" marR="63500" marT="63500" marB="63500"/>
                </a:tc>
                <a:extLst>
                  <a:ext uri="{0D108BD9-81ED-4DB2-BD59-A6C34878D82A}">
                    <a16:rowId xmlns:a16="http://schemas.microsoft.com/office/drawing/2014/main" val="10002"/>
                  </a:ext>
                </a:extLst>
              </a:tr>
              <a:tr h="78776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Can only be used against the AI</a:t>
                      </a:r>
                    </a:p>
                  </a:txBody>
                  <a:tcPr marL="63500" marR="63500" marT="63500" marB="63500"/>
                </a:tc>
                <a:extLst>
                  <a:ext uri="{0D108BD9-81ED-4DB2-BD59-A6C34878D82A}">
                    <a16:rowId xmlns:a16="http://schemas.microsoft.com/office/drawing/2014/main" val="10003"/>
                  </a:ext>
                </a:extLst>
              </a:tr>
              <a:tr h="69823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AI</a:t>
                      </a:r>
                      <a:r>
                        <a:rPr lang="en-US" sz="2000" b="0" kern="1200" baseline="0" dirty="0">
                          <a:solidFill>
                            <a:schemeClr val="tx1"/>
                          </a:solidFill>
                          <a:effectLst/>
                          <a:latin typeface="+mn-lt"/>
                          <a:ea typeface="+mn-ea"/>
                          <a:cs typeface="+mn-cs"/>
                        </a:rPr>
                        <a:t> acts differently according to level selected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698235">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AI algorithm change</a:t>
                      </a:r>
                      <a:r>
                        <a:rPr lang="en-US" sz="2000" b="0" kern="1200" baseline="0" dirty="0">
                          <a:solidFill>
                            <a:schemeClr val="tx1"/>
                          </a:solidFill>
                          <a:effectLst/>
                          <a:latin typeface="+mn-lt"/>
                          <a:ea typeface="+mn-ea"/>
                          <a:cs typeface="+mn-cs"/>
                        </a:rPr>
                        <a:t> according to level selected.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3987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2818800" y="340275"/>
            <a:ext cx="6554400" cy="697500"/>
          </a:xfrm>
          <a:prstGeom prst="rect">
            <a:avLst/>
          </a:prstGeom>
          <a:noFill/>
          <a:ln>
            <a:noFill/>
          </a:ln>
        </p:spPr>
        <p:txBody>
          <a:bodyPr lIns="90000" tIns="45000" rIns="90000" bIns="45000" anchor="t" anchorCtr="0">
            <a:noAutofit/>
          </a:bodyPr>
          <a:lstStyle/>
          <a:p>
            <a:pPr algn="ctr">
              <a:buSzPct val="25000"/>
            </a:pPr>
            <a:r>
              <a:rPr lang="en-US" sz="3600" dirty="0">
                <a:latin typeface="Times New Roman" panose="02020603050405020304" pitchFamily="18" charset="0"/>
                <a:cs typeface="Times New Roman" panose="02020603050405020304" pitchFamily="18" charset="0"/>
              </a:rPr>
              <a:t>Role of each member</a:t>
            </a:r>
          </a:p>
        </p:txBody>
      </p:sp>
      <p:graphicFrame>
        <p:nvGraphicFramePr>
          <p:cNvPr id="124" name="Shape 124"/>
          <p:cNvGraphicFramePr/>
          <p:nvPr>
            <p:extLst>
              <p:ext uri="{D42A27DB-BD31-4B8C-83A1-F6EECF244321}">
                <p14:modId xmlns:p14="http://schemas.microsoft.com/office/powerpoint/2010/main" val="663484594"/>
              </p:ext>
            </p:extLst>
          </p:nvPr>
        </p:nvGraphicFramePr>
        <p:xfrm>
          <a:off x="2447925" y="1530133"/>
          <a:ext cx="7296150" cy="3783575"/>
        </p:xfrm>
        <a:graphic>
          <a:graphicData uri="http://schemas.openxmlformats.org/drawingml/2006/table">
            <a:tbl>
              <a:tblPr>
                <a:noFill/>
              </a:tblPr>
              <a:tblGrid>
                <a:gridCol w="3619940">
                  <a:extLst>
                    <a:ext uri="{9D8B030D-6E8A-4147-A177-3AD203B41FA5}">
                      <a16:colId xmlns:a16="http://schemas.microsoft.com/office/drawing/2014/main" val="20000"/>
                    </a:ext>
                  </a:extLst>
                </a:gridCol>
                <a:gridCol w="3676210">
                  <a:extLst>
                    <a:ext uri="{9D8B030D-6E8A-4147-A177-3AD203B41FA5}">
                      <a16:colId xmlns:a16="http://schemas.microsoft.com/office/drawing/2014/main" val="20001"/>
                    </a:ext>
                  </a:extLst>
                </a:gridCol>
              </a:tblGrid>
              <a:tr h="786275">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Elvis Jimenez</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Team lead, developer and architect of the GUI interface.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8071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Akshay Patel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Sub team lead and architect of the single player mode (</a:t>
                      </a:r>
                      <a:r>
                        <a:rPr lang="en-US" sz="1800" dirty="0" err="1">
                          <a:solidFill>
                            <a:schemeClr val="tx1"/>
                          </a:solidFill>
                          <a:latin typeface="Times New Roman" panose="02020603050405020304" pitchFamily="18" charset="0"/>
                          <a:cs typeface="Times New Roman" panose="02020603050405020304" pitchFamily="18" charset="0"/>
                        </a:rPr>
                        <a:t>PvP</a:t>
                      </a:r>
                      <a:r>
                        <a:rPr lang="en-US" sz="1800" dirty="0">
                          <a:solidFill>
                            <a:schemeClr val="tx1"/>
                          </a:solidFill>
                          <a:latin typeface="Times New Roman" panose="02020603050405020304" pitchFamily="18" charset="0"/>
                          <a:cs typeface="Times New Roman" panose="02020603050405020304" pitchFamily="18" charset="0"/>
                        </a:rPr>
                        <a: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7620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Luis </a:t>
                      </a:r>
                      <a:r>
                        <a:rPr lang="en-US" sz="1800" dirty="0" err="1">
                          <a:solidFill>
                            <a:schemeClr val="tx1"/>
                          </a:solidFill>
                          <a:latin typeface="Times New Roman" panose="02020603050405020304" pitchFamily="18" charset="0"/>
                          <a:cs typeface="Times New Roman" panose="02020603050405020304" pitchFamily="18" charset="0"/>
                        </a:rPr>
                        <a:t>Oropeza</a:t>
                      </a:r>
                      <a:endParaRPr lang="en-US" sz="1800"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Tester and secretary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2"/>
                  </a:ext>
                </a:extLst>
              </a:tr>
              <a:tr h="7620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Stephanie Reyes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Secretary and Tester.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3"/>
                  </a:ext>
                </a:extLst>
              </a:tr>
              <a:tr h="666200">
                <a:tc>
                  <a:txBody>
                    <a:bodyPr/>
                    <a:lstStyle/>
                    <a:p>
                      <a:pPr lvl="0" rtl="0">
                        <a:lnSpc>
                          <a:spcPct val="87000"/>
                        </a:lnSpc>
                        <a:spcBef>
                          <a:spcPts val="0"/>
                        </a:spcBef>
                        <a:buClr>
                          <a:schemeClr val="dk1"/>
                        </a:buClr>
                        <a:buSzPct val="61111"/>
                        <a:buFont typeface="Arial"/>
                        <a:buNone/>
                      </a:pPr>
                      <a:r>
                        <a:rPr lang="en-US" sz="1800" dirty="0">
                          <a:solidFill>
                            <a:schemeClr val="tx1"/>
                          </a:solidFill>
                          <a:latin typeface="Times New Roman" panose="02020603050405020304" pitchFamily="18" charset="0"/>
                          <a:cs typeface="Times New Roman" panose="02020603050405020304" pitchFamily="18" charset="0"/>
                        </a:rPr>
                        <a:t>Nick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Clr>
                          <a:schemeClr val="dk1"/>
                        </a:buClr>
                        <a:buSzPct val="61111"/>
                        <a:buFont typeface="Arial"/>
                        <a:buNone/>
                      </a:pPr>
                      <a:r>
                        <a:rPr lang="en-US" sz="1800" dirty="0">
                          <a:solidFill>
                            <a:schemeClr val="tx1"/>
                          </a:solidFill>
                          <a:latin typeface="Times New Roman" panose="02020603050405020304" pitchFamily="18" charset="0"/>
                          <a:cs typeface="Times New Roman" panose="02020603050405020304" pitchFamily="18" charset="0"/>
                        </a:rPr>
                        <a:t>Architect of the AI.</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717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2572" y="255830"/>
            <a:ext cx="2558004" cy="523220"/>
          </a:xfrm>
          <a:prstGeom prst="rect">
            <a:avLst/>
          </a:prstGeom>
        </p:spPr>
        <p:txBody>
          <a:bodyPr wrap="square">
            <a:spAutoFit/>
          </a:bodyPr>
          <a:lstStyle/>
          <a:p>
            <a:pPr lvl="0" indent="457200" defTabSz="914400" fontAlgn="base">
              <a:spcBef>
                <a:spcPct val="0"/>
              </a:spcBef>
              <a:spcAft>
                <a:spcPct val="0"/>
              </a:spcAft>
            </a:pPr>
            <a:r>
              <a:rPr lang="en-US" sz="2800" b="1" dirty="0"/>
              <a:t>Use Case 6</a:t>
            </a:r>
          </a:p>
        </p:txBody>
      </p:sp>
      <p:graphicFrame>
        <p:nvGraphicFramePr>
          <p:cNvPr id="3" name="Table 2"/>
          <p:cNvGraphicFramePr>
            <a:graphicFrameLocks noGrp="1"/>
          </p:cNvGraphicFramePr>
          <p:nvPr>
            <p:extLst>
              <p:ext uri="{D42A27DB-BD31-4B8C-83A1-F6EECF244321}">
                <p14:modId xmlns:p14="http://schemas.microsoft.com/office/powerpoint/2010/main" val="1455274012"/>
              </p:ext>
            </p:extLst>
          </p:nvPr>
        </p:nvGraphicFramePr>
        <p:xfrm>
          <a:off x="1296086" y="939688"/>
          <a:ext cx="10617200" cy="5879301"/>
        </p:xfrm>
        <a:graphic>
          <a:graphicData uri="http://schemas.openxmlformats.org/drawingml/2006/table">
            <a:tbl>
              <a:tblPr firstRow="1" firstCol="1" bandRow="1">
                <a:tableStyleId>{0E3FDE45-AF77-4B5C-9715-49D594BDF05E}</a:tableStyleId>
              </a:tblPr>
              <a:tblGrid>
                <a:gridCol w="53086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6172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End</a:t>
                      </a:r>
                      <a:r>
                        <a:rPr lang="en-US" sz="2000" b="0" kern="1200" baseline="0" dirty="0">
                          <a:solidFill>
                            <a:schemeClr val="tx1"/>
                          </a:solidFill>
                          <a:effectLst/>
                          <a:latin typeface="+mn-lt"/>
                          <a:ea typeface="+mn-ea"/>
                          <a:cs typeface="+mn-cs"/>
                        </a:rPr>
                        <a:t> of Game Play</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0"/>
                  </a:ext>
                </a:extLst>
              </a:tr>
              <a:tr h="769228">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Exits the game being played, or Play a new game</a:t>
                      </a:r>
                      <a:r>
                        <a:rPr lang="en-US" sz="2000" b="0" kern="1200" baseline="0" dirty="0">
                          <a:solidFill>
                            <a:schemeClr val="tx1"/>
                          </a:solidFill>
                          <a:effectLst/>
                          <a:latin typeface="+mn-lt"/>
                          <a:ea typeface="+mn-ea"/>
                          <a:cs typeface="+mn-cs"/>
                        </a:rPr>
                        <a:t> , being multiplayer or single mode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1"/>
                  </a:ext>
                </a:extLst>
              </a:tr>
              <a:tr h="124883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The game play has</a:t>
                      </a:r>
                      <a:r>
                        <a:rPr lang="en-US" sz="2000" b="0" kern="1200" baseline="0" dirty="0">
                          <a:solidFill>
                            <a:schemeClr val="tx1"/>
                          </a:solidFill>
                          <a:effectLst/>
                          <a:latin typeface="+mn-lt"/>
                          <a:ea typeface="+mn-ea"/>
                          <a:cs typeface="+mn-cs"/>
                        </a:rPr>
                        <a:t> to have finished either with a winner or a draw giving the user/s an option to start a new game or end the game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2"/>
                  </a:ext>
                </a:extLst>
              </a:tr>
              <a:tr h="76922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Confirmation of quitting game at any</a:t>
                      </a:r>
                      <a:r>
                        <a:rPr lang="en-US" sz="2000" b="0" kern="1200" baseline="0" dirty="0">
                          <a:solidFill>
                            <a:schemeClr val="tx1"/>
                          </a:solidFill>
                          <a:effectLst/>
                          <a:latin typeface="+mn-lt"/>
                          <a:ea typeface="+mn-ea"/>
                          <a:cs typeface="+mn-cs"/>
                        </a:rPr>
                        <a:t> time is needed. Keeping in mind if current game has not reach an end the user who had the last turn will be consider the loser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3"/>
                  </a:ext>
                </a:extLst>
              </a:tr>
              <a:tr h="76922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User/s</a:t>
                      </a:r>
                      <a:r>
                        <a:rPr lang="en-US" sz="2000" b="0" kern="1200" baseline="0" dirty="0">
                          <a:solidFill>
                            <a:schemeClr val="tx1"/>
                          </a:solidFill>
                          <a:effectLst/>
                          <a:latin typeface="+mn-lt"/>
                          <a:ea typeface="+mn-ea"/>
                          <a:cs typeface="+mn-cs"/>
                        </a:rPr>
                        <a:t> can quit or start a new game at any time but have to confirm action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769228">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If chosen</a:t>
                      </a:r>
                      <a:r>
                        <a:rPr lang="en-US" sz="2000" b="0" kern="1200" baseline="0" dirty="0">
                          <a:solidFill>
                            <a:schemeClr val="tx1"/>
                          </a:solidFill>
                          <a:effectLst/>
                          <a:latin typeface="+mn-lt"/>
                          <a:ea typeface="+mn-ea"/>
                          <a:cs typeface="+mn-cs"/>
                        </a:rPr>
                        <a:t> to quit everything will close. If action is taken in the middle there will be consequences. </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85275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359592" y="2068202"/>
            <a:ext cx="4154573" cy="2747430"/>
          </a:xfrm>
          <a:prstGeom prst="rect">
            <a:avLst/>
          </a:prstGeom>
          <a:noFill/>
          <a:ln>
            <a:noFill/>
          </a:ln>
        </p:spPr>
      </p:pic>
      <p:sp>
        <p:nvSpPr>
          <p:cNvPr id="4" name="Rectangle 3"/>
          <p:cNvSpPr/>
          <p:nvPr/>
        </p:nvSpPr>
        <p:spPr>
          <a:xfrm>
            <a:off x="2359592" y="307951"/>
            <a:ext cx="2292615" cy="646331"/>
          </a:xfrm>
          <a:prstGeom prst="rect">
            <a:avLst/>
          </a:prstGeom>
        </p:spPr>
        <p:txBody>
          <a:bodyPr wrap="none">
            <a:spAutoFit/>
          </a:bodyPr>
          <a:lstStyle/>
          <a:p>
            <a:r>
              <a:rPr lang="en-US" sz="3600" dirty="0"/>
              <a:t>Continue…</a:t>
            </a:r>
          </a:p>
        </p:txBody>
      </p:sp>
      <p:sp>
        <p:nvSpPr>
          <p:cNvPr id="5" name="TextBox 4"/>
          <p:cNvSpPr txBox="1"/>
          <p:nvPr/>
        </p:nvSpPr>
        <p:spPr>
          <a:xfrm>
            <a:off x="2359592" y="5112913"/>
            <a:ext cx="4154573" cy="338554"/>
          </a:xfrm>
          <a:prstGeom prst="rect">
            <a:avLst/>
          </a:prstGeom>
          <a:noFill/>
        </p:spPr>
        <p:txBody>
          <a:bodyPr wrap="square" rtlCol="0">
            <a:spAutoFit/>
          </a:bodyPr>
          <a:lstStyle/>
          <a:p>
            <a:r>
              <a:rPr lang="en-US" sz="1600" dirty="0"/>
              <a:t>Use Case Diagram for Game Over</a:t>
            </a:r>
          </a:p>
        </p:txBody>
      </p:sp>
    </p:spTree>
    <p:extLst>
      <p:ext uri="{BB962C8B-B14F-4D97-AF65-F5344CB8AC3E}">
        <p14:creationId xmlns:p14="http://schemas.microsoft.com/office/powerpoint/2010/main" val="3107820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893" y="1390919"/>
            <a:ext cx="7740203" cy="923330"/>
          </a:xfrm>
          <a:prstGeom prst="rect">
            <a:avLst/>
          </a:prstGeom>
          <a:noFill/>
        </p:spPr>
        <p:txBody>
          <a:bodyPr wrap="square" rtlCol="0">
            <a:spAutoFit/>
          </a:bodyPr>
          <a:lstStyle/>
          <a:p>
            <a:r>
              <a:rPr lang="en-US" b="1" dirty="0"/>
              <a:t>General Description</a:t>
            </a:r>
          </a:p>
          <a:p>
            <a:r>
              <a:rPr lang="en-US" dirty="0"/>
              <a:t>This enables for user to start a new game or exit the game.</a:t>
            </a:r>
          </a:p>
          <a:p>
            <a:endParaRPr lang="en-US" dirty="0"/>
          </a:p>
        </p:txBody>
      </p:sp>
      <p:sp>
        <p:nvSpPr>
          <p:cNvPr id="3" name="Rectangle 2"/>
          <p:cNvSpPr/>
          <p:nvPr/>
        </p:nvSpPr>
        <p:spPr>
          <a:xfrm>
            <a:off x="2137893" y="282193"/>
            <a:ext cx="2292615" cy="646331"/>
          </a:xfrm>
          <a:prstGeom prst="rect">
            <a:avLst/>
          </a:prstGeom>
        </p:spPr>
        <p:txBody>
          <a:bodyPr wrap="none">
            <a:spAutoFit/>
          </a:bodyPr>
          <a:lstStyle/>
          <a:p>
            <a:r>
              <a:rPr lang="en-US" sz="3600" dirty="0"/>
              <a:t>Continue…</a:t>
            </a:r>
          </a:p>
        </p:txBody>
      </p:sp>
      <p:graphicFrame>
        <p:nvGraphicFramePr>
          <p:cNvPr id="4" name="Table 3"/>
          <p:cNvGraphicFramePr>
            <a:graphicFrameLocks noGrp="1"/>
          </p:cNvGraphicFramePr>
          <p:nvPr>
            <p:extLst>
              <p:ext uri="{D42A27DB-BD31-4B8C-83A1-F6EECF244321}">
                <p14:modId xmlns:p14="http://schemas.microsoft.com/office/powerpoint/2010/main" val="4182970328"/>
              </p:ext>
            </p:extLst>
          </p:nvPr>
        </p:nvGraphicFramePr>
        <p:xfrm>
          <a:off x="2137893" y="2776644"/>
          <a:ext cx="8128000" cy="222345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player to start a new game.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clicks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start a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5" name="TextBox 4"/>
          <p:cNvSpPr txBox="1"/>
          <p:nvPr/>
        </p:nvSpPr>
        <p:spPr>
          <a:xfrm>
            <a:off x="2137893" y="2314249"/>
            <a:ext cx="7830355" cy="646331"/>
          </a:xfrm>
          <a:prstGeom prst="rect">
            <a:avLst/>
          </a:prstGeom>
          <a:noFill/>
        </p:spPr>
        <p:txBody>
          <a:bodyPr wrap="square" rtlCol="0">
            <a:spAutoFit/>
          </a:bodyPr>
          <a:lstStyle/>
          <a:p>
            <a:r>
              <a:rPr lang="en-US" dirty="0"/>
              <a:t>Use Case: Starting new game</a:t>
            </a:r>
          </a:p>
          <a:p>
            <a:endParaRPr lang="en-US" dirty="0"/>
          </a:p>
        </p:txBody>
      </p:sp>
    </p:spTree>
    <p:extLst>
      <p:ext uri="{BB962C8B-B14F-4D97-AF65-F5344CB8AC3E}">
        <p14:creationId xmlns:p14="http://schemas.microsoft.com/office/powerpoint/2010/main" val="2330882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6560" y="217799"/>
            <a:ext cx="2292615" cy="646331"/>
          </a:xfrm>
          <a:prstGeom prst="rect">
            <a:avLst/>
          </a:prstGeom>
        </p:spPr>
        <p:txBody>
          <a:bodyPr wrap="none">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560" y="1970266"/>
            <a:ext cx="5187429" cy="3976760"/>
          </a:xfrm>
          <a:prstGeom prst="rect">
            <a:avLst/>
          </a:prstGeom>
        </p:spPr>
      </p:pic>
      <p:sp>
        <p:nvSpPr>
          <p:cNvPr id="4" name="TextBox 3"/>
          <p:cNvSpPr txBox="1"/>
          <p:nvPr/>
        </p:nvSpPr>
        <p:spPr>
          <a:xfrm>
            <a:off x="2256560" y="1365161"/>
            <a:ext cx="5187429"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1823048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6257" y="166283"/>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1612014220"/>
              </p:ext>
            </p:extLst>
          </p:nvPr>
        </p:nvGraphicFramePr>
        <p:xfrm>
          <a:off x="2076257" y="2278010"/>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new game.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to start a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new game has begun.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2076257" y="1468192"/>
            <a:ext cx="8098053" cy="646331"/>
          </a:xfrm>
          <a:prstGeom prst="rect">
            <a:avLst/>
          </a:prstGeom>
          <a:noFill/>
        </p:spPr>
        <p:txBody>
          <a:bodyPr wrap="square" rtlCol="0">
            <a:spAutoFit/>
          </a:bodyPr>
          <a:lstStyle/>
          <a:p>
            <a:r>
              <a:rPr lang="en-US" dirty="0"/>
              <a:t>Use case: Player chooses new game (anomaly 1)</a:t>
            </a:r>
          </a:p>
          <a:p>
            <a:endParaRPr lang="en-US" dirty="0"/>
          </a:p>
        </p:txBody>
      </p:sp>
    </p:spTree>
    <p:extLst>
      <p:ext uri="{BB962C8B-B14F-4D97-AF65-F5344CB8AC3E}">
        <p14:creationId xmlns:p14="http://schemas.microsoft.com/office/powerpoint/2010/main" val="3125286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1862" y="256435"/>
            <a:ext cx="2292615" cy="646331"/>
          </a:xfrm>
          <a:prstGeom prst="rect">
            <a:avLst/>
          </a:prstGeom>
        </p:spPr>
        <p:txBody>
          <a:bodyPr wrap="none">
            <a:spAutoFit/>
          </a:bodyPr>
          <a:lstStyle/>
          <a:p>
            <a:r>
              <a:rPr lang="en-US" sz="3600" dirty="0"/>
              <a:t>Continue…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862" y="2003804"/>
            <a:ext cx="4801062" cy="4031192"/>
          </a:xfrm>
          <a:prstGeom prst="rect">
            <a:avLst/>
          </a:prstGeom>
        </p:spPr>
      </p:pic>
      <p:sp>
        <p:nvSpPr>
          <p:cNvPr id="5" name="TextBox 4"/>
          <p:cNvSpPr txBox="1"/>
          <p:nvPr/>
        </p:nvSpPr>
        <p:spPr>
          <a:xfrm>
            <a:off x="2011862" y="1275008"/>
            <a:ext cx="5303338"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3357599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1710" y="192041"/>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3361121320"/>
              </p:ext>
            </p:extLst>
          </p:nvPr>
        </p:nvGraphicFramePr>
        <p:xfrm>
          <a:off x="1921710" y="2664376"/>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exits game.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want to start a new game and exits game.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not start a new game and the game will close down.</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1921710" y="2060620"/>
            <a:ext cx="8128000" cy="646331"/>
          </a:xfrm>
          <a:prstGeom prst="rect">
            <a:avLst/>
          </a:prstGeom>
          <a:noFill/>
        </p:spPr>
        <p:txBody>
          <a:bodyPr wrap="square" rtlCol="0">
            <a:spAutoFit/>
          </a:bodyPr>
          <a:lstStyle/>
          <a:p>
            <a:r>
              <a:rPr lang="en-US" dirty="0"/>
              <a:t>Use case: Player chooses to exit game. (Anomaly 2)</a:t>
            </a:r>
          </a:p>
          <a:p>
            <a:endParaRPr lang="en-US" dirty="0"/>
          </a:p>
        </p:txBody>
      </p:sp>
    </p:spTree>
    <p:extLst>
      <p:ext uri="{BB962C8B-B14F-4D97-AF65-F5344CB8AC3E}">
        <p14:creationId xmlns:p14="http://schemas.microsoft.com/office/powerpoint/2010/main" val="4250735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685" y="567873"/>
            <a:ext cx="8799443" cy="5678478"/>
          </a:xfrm>
          <a:prstGeom prst="rect">
            <a:avLst/>
          </a:prstGeom>
        </p:spPr>
        <p:txBody>
          <a:bodyPr wrap="square">
            <a:spAutoFit/>
          </a:bodyPr>
          <a:lstStyle/>
          <a:p>
            <a:pPr fontAlgn="base">
              <a:spcBef>
                <a:spcPts val="1200"/>
              </a:spcBef>
              <a:spcAft>
                <a:spcPts val="300"/>
              </a:spcAft>
            </a:pPr>
            <a:r>
              <a:rPr lang="en-US" sz="2400" b="1" u="sng" dirty="0">
                <a:solidFill>
                  <a:srgbClr val="000000"/>
                </a:solidFill>
                <a:latin typeface="Times New Roman" panose="02020603050405020304" pitchFamily="18" charset="0"/>
                <a:cs typeface="Times New Roman" panose="02020603050405020304" pitchFamily="18" charset="0"/>
              </a:rPr>
              <a:t>Non-Functional Requirements</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Cost Constraints: </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project has a budget of $0.00. No further maintenance costs will be required in the future. </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Reliability:</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software has a shelf life of 2 years after its final release. Updates will provided until its requirement</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Time Constraints: </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time constraints are finding time to accommodate everyone’s availability to meet. Also, we need to organize adequate allotted time to completing the project. The software will be available by December 2016</a:t>
            </a:r>
            <a:r>
              <a:rPr lang="en-US" sz="24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1246004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1951355" y="0"/>
            <a:ext cx="6027225" cy="909300"/>
          </a:xfrm>
          <a:prstGeom prst="rect">
            <a:avLst/>
          </a:prstGeom>
          <a:noFill/>
          <a:ln>
            <a:noFill/>
          </a:ln>
        </p:spPr>
        <p:txBody>
          <a:bodyPr lIns="0" tIns="28075" rIns="0" bIns="0" anchor="ctr" anchorCtr="0">
            <a:noAutofit/>
          </a:bodyPr>
          <a:lstStyle/>
          <a:p>
            <a:pPr algn="ctr">
              <a:lnSpc>
                <a:spcPct val="93000"/>
              </a:lnSpc>
              <a:buSzPct val="25000"/>
            </a:pPr>
            <a:r>
              <a:rPr lang="en-US" sz="4500" dirty="0">
                <a:latin typeface="Times New Roman" panose="02020603050405020304" pitchFamily="18" charset="0"/>
                <a:cs typeface="Times New Roman" panose="02020603050405020304" pitchFamily="18" charset="0"/>
              </a:rPr>
              <a:t>Current Developments</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Implementing all functionalities of game usage in the classes. </a:t>
            </a:r>
          </a:p>
          <a:p>
            <a:pPr marL="76200">
              <a:lnSpc>
                <a:spcPct val="115000"/>
              </a:lnSpc>
              <a:buClr>
                <a:srgbClr val="FFFFFF"/>
              </a:buClr>
              <a:buSzPct val="100000"/>
            </a:pPr>
            <a:endParaRPr lang="en-US"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Code completion for easy and medium level</a:t>
            </a:r>
          </a:p>
          <a:p>
            <a:pPr>
              <a:lnSpc>
                <a:spcPct val="115000"/>
              </a:lnSpc>
            </a:pPr>
            <a:endParaRPr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Implementing all use cases in testing iterations </a:t>
            </a:r>
          </a:p>
          <a:p>
            <a:pPr>
              <a:lnSpc>
                <a:spcPct val="115000"/>
              </a:lnSpc>
            </a:pPr>
            <a:endParaRPr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11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408605" y="210000"/>
            <a:ext cx="5374800" cy="909300"/>
          </a:xfrm>
          <a:prstGeom prst="rect">
            <a:avLst/>
          </a:prstGeom>
          <a:noFill/>
          <a:ln>
            <a:noFill/>
          </a:ln>
        </p:spPr>
        <p:txBody>
          <a:bodyPr lIns="0" tIns="28075" rIns="0" bIns="0" anchor="ctr" anchorCtr="0">
            <a:noAutofit/>
          </a:bodyPr>
          <a:lstStyle/>
          <a:p>
            <a:pPr algn="ctr">
              <a:lnSpc>
                <a:spcPct val="93000"/>
              </a:lnSpc>
              <a:buSzPct val="25000"/>
            </a:pPr>
            <a:endParaRPr lang="en-US" sz="4500" dirty="0"/>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Implementation of game hard level</a:t>
            </a:r>
          </a:p>
          <a:p>
            <a:pPr marL="76200">
              <a:lnSpc>
                <a:spcPct val="115000"/>
              </a:lnSpc>
              <a:buClr>
                <a:srgbClr val="FFFFFF"/>
              </a:buClr>
              <a:buSzPct val="100000"/>
            </a:pPr>
            <a:endParaRPr lang="en-US"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Implementation of user registration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Implementation of database for game history</a:t>
            </a:r>
          </a:p>
          <a:p>
            <a:pPr>
              <a:lnSpc>
                <a:spcPct val="115000"/>
              </a:lnSpc>
            </a:pPr>
            <a:endParaRPr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951355" y="425003"/>
            <a:ext cx="6832050"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Pending Developments</a:t>
            </a:r>
          </a:p>
          <a:p>
            <a:endParaRPr lang="en-US" sz="3600" dirty="0"/>
          </a:p>
        </p:txBody>
      </p:sp>
    </p:spTree>
    <p:extLst>
      <p:ext uri="{BB962C8B-B14F-4D97-AF65-F5344CB8AC3E}">
        <p14:creationId xmlns:p14="http://schemas.microsoft.com/office/powerpoint/2010/main" val="179827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3374" y="703354"/>
            <a:ext cx="6096000" cy="1882567"/>
          </a:xfrm>
          <a:prstGeom prst="rect">
            <a:avLst/>
          </a:prstGeom>
        </p:spPr>
        <p:txBody>
          <a:bodyPr>
            <a:spAutoFit/>
          </a:bodyPr>
          <a:lstStyle/>
          <a:p>
            <a:pPr algn="ctr">
              <a:spcAft>
                <a:spcPts val="1000"/>
              </a:spcAft>
            </a:pPr>
            <a:br>
              <a:rPr lang="en-US" sz="3600" dirty="0"/>
            </a:br>
            <a:endParaRPr lang="en-US" sz="3600" dirty="0"/>
          </a:p>
          <a:p>
            <a:r>
              <a:rPr lang="en-US" sz="3600" b="1" dirty="0">
                <a:solidFill>
                  <a:srgbClr val="000000"/>
                </a:solidFill>
                <a:latin typeface="Times New Roman" panose="02020603050405020304" pitchFamily="18" charset="0"/>
              </a:rPr>
              <a:t>Preliminary Requirements </a:t>
            </a:r>
            <a:endParaRPr lang="en-US" sz="3600" dirty="0"/>
          </a:p>
        </p:txBody>
      </p:sp>
    </p:spTree>
    <p:extLst>
      <p:ext uri="{BB962C8B-B14F-4D97-AF65-F5344CB8AC3E}">
        <p14:creationId xmlns:p14="http://schemas.microsoft.com/office/powerpoint/2010/main" val="3788595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350238" y="127078"/>
            <a:ext cx="6027225" cy="909300"/>
          </a:xfrm>
          <a:prstGeom prst="rect">
            <a:avLst/>
          </a:prstGeom>
          <a:noFill/>
          <a:ln>
            <a:noFill/>
          </a:ln>
        </p:spPr>
        <p:txBody>
          <a:bodyPr lIns="0" tIns="28075" rIns="0" bIns="0" anchor="ctr" anchorCtr="0">
            <a:noAutofit/>
          </a:bodyPr>
          <a:lstStyle/>
          <a:p>
            <a:pPr algn="ctr">
              <a:lnSpc>
                <a:spcPct val="93000"/>
              </a:lnSpc>
              <a:buSzPct val="25000"/>
            </a:pPr>
            <a:r>
              <a:rPr lang="en-US" sz="4500" dirty="0">
                <a:latin typeface="Times New Roman" panose="02020603050405020304" pitchFamily="18" charset="0"/>
                <a:cs typeface="Times New Roman" panose="02020603050405020304" pitchFamily="18" charset="0"/>
              </a:rPr>
              <a:t>Types of Testing</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Glass-box testing: Branch Testing</a:t>
            </a:r>
          </a:p>
          <a:p>
            <a:pPr marL="76200">
              <a:lnSpc>
                <a:spcPct val="115000"/>
              </a:lnSpc>
              <a:buClr>
                <a:srgbClr val="FFFFFF"/>
              </a:buClr>
              <a:buSzPct val="100000"/>
            </a:pPr>
            <a:endParaRPr lang="en-US"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Execution based testing</a:t>
            </a:r>
          </a:p>
          <a:p>
            <a:pPr marL="76200">
              <a:lnSpc>
                <a:spcPct val="115000"/>
              </a:lnSpc>
              <a:buClr>
                <a:srgbClr val="FFFFFF"/>
              </a:buClr>
              <a:buSzPct val="100000"/>
            </a:pPr>
            <a:endParaRPr lang="en-US"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User Interaction testing</a:t>
            </a:r>
          </a:p>
          <a:p>
            <a:pPr marL="76200">
              <a:lnSpc>
                <a:spcPct val="115000"/>
              </a:lnSpc>
              <a:buClr>
                <a:srgbClr val="FFFFFF"/>
              </a:buClr>
              <a:buSzPct val="100000"/>
            </a:pPr>
            <a:endParaRPr lang="en-US"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761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408605" y="210000"/>
            <a:ext cx="5374800" cy="909300"/>
          </a:xfrm>
          <a:prstGeom prst="rect">
            <a:avLst/>
          </a:prstGeom>
          <a:noFill/>
          <a:ln>
            <a:noFill/>
          </a:ln>
        </p:spPr>
        <p:txBody>
          <a:bodyPr lIns="0" tIns="28075" rIns="0" bIns="0" anchor="ctr" anchorCtr="0">
            <a:noAutofit/>
          </a:bodyPr>
          <a:lstStyle/>
          <a:p>
            <a:pPr algn="ctr">
              <a:lnSpc>
                <a:spcPct val="93000"/>
              </a:lnSpc>
              <a:buSzPct val="25000"/>
            </a:pPr>
            <a:r>
              <a:rPr lang="en-US" sz="4500" dirty="0">
                <a:latin typeface="Times New Roman" panose="02020603050405020304" pitchFamily="18" charset="0"/>
                <a:cs typeface="Times New Roman" panose="02020603050405020304" pitchFamily="18" charset="0"/>
              </a:rPr>
              <a:t>Glass-box Unit Testing</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lvl="0">
              <a:buClr>
                <a:srgbClr val="FFFFFF"/>
              </a:buClr>
              <a:buSzPct val="100000"/>
            </a:pPr>
            <a:r>
              <a:rPr lang="en-US" sz="3200" dirty="0">
                <a:latin typeface="Times New Roman" panose="02020603050405020304" pitchFamily="18" charset="0"/>
                <a:cs typeface="Times New Roman" panose="02020603050405020304" pitchFamily="18" charset="0"/>
              </a:rPr>
              <a:t>Branch Testing</a:t>
            </a:r>
          </a:p>
          <a:p>
            <a:pPr lvl="0">
              <a:buSzPct val="25000"/>
            </a:pPr>
            <a:r>
              <a:rPr lang="en-US" sz="3200" dirty="0">
                <a:latin typeface="Times New Roman" panose="02020603050405020304" pitchFamily="18" charset="0"/>
                <a:cs typeface="Times New Roman" panose="02020603050405020304" pitchFamily="18" charset="0"/>
              </a:rPr>
              <a:t> </a:t>
            </a:r>
          </a:p>
          <a:p>
            <a:pPr lvl="1" indent="-83819">
              <a:buClr>
                <a:srgbClr val="FFFFFF"/>
              </a:buClr>
              <a:buSzPct val="100000"/>
              <a:buFont typeface="Arial"/>
              <a:buChar char="•"/>
            </a:pPr>
            <a:r>
              <a:rPr lang="en-US" sz="3200" dirty="0">
                <a:latin typeface="Times New Roman" panose="02020603050405020304" pitchFamily="18" charset="0"/>
                <a:cs typeface="Times New Roman" panose="02020603050405020304" pitchFamily="18" charset="0"/>
              </a:rPr>
              <a:t>Begin as an existing player or guest.</a:t>
            </a:r>
          </a:p>
          <a:p>
            <a:pPr lvl="0"/>
            <a:endParaRPr lang="en-US" sz="3200" dirty="0">
              <a:latin typeface="Times New Roman" panose="02020603050405020304" pitchFamily="18" charset="0"/>
              <a:cs typeface="Times New Roman" panose="02020603050405020304" pitchFamily="18" charset="0"/>
            </a:endParaRPr>
          </a:p>
          <a:p>
            <a:pPr lvl="1" indent="-83819">
              <a:buClr>
                <a:srgbClr val="FFFFFF"/>
              </a:buClr>
              <a:buSzPct val="100000"/>
              <a:buFont typeface="Arial"/>
              <a:buChar char="•"/>
            </a:pPr>
            <a:r>
              <a:rPr lang="en-US" sz="3200" dirty="0">
                <a:latin typeface="Times New Roman" panose="02020603050405020304" pitchFamily="18" charset="0"/>
                <a:cs typeface="Times New Roman" panose="02020603050405020304" pitchFamily="18" charset="0"/>
              </a:rPr>
              <a:t>Game playing mode: Player vs AI.</a:t>
            </a:r>
          </a:p>
          <a:p>
            <a:pPr lvl="0"/>
            <a:endParaRPr lang="en-US" sz="3200" dirty="0">
              <a:latin typeface="Times New Roman" panose="02020603050405020304" pitchFamily="18" charset="0"/>
              <a:cs typeface="Times New Roman" panose="02020603050405020304" pitchFamily="18" charset="0"/>
            </a:endParaRPr>
          </a:p>
          <a:p>
            <a:pPr lvl="1">
              <a:buClr>
                <a:srgbClr val="FFFFFF"/>
              </a:buClr>
              <a:buSzPct val="100000"/>
              <a:buFont typeface="Arial"/>
              <a:buChar char="•"/>
            </a:pPr>
            <a:r>
              <a:rPr lang="en-US" sz="3200" dirty="0">
                <a:latin typeface="Times New Roman" panose="02020603050405020304" pitchFamily="18" charset="0"/>
                <a:cs typeface="Times New Roman" panose="02020603050405020304" pitchFamily="18" charset="0"/>
              </a:rPr>
              <a:t>Level of difficulty selection </a:t>
            </a:r>
          </a:p>
          <a:p>
            <a:pPr lvl="0"/>
            <a:endParaRPr lang="en-US" sz="3200" dirty="0">
              <a:latin typeface="Times New Roman" panose="02020603050405020304" pitchFamily="18" charset="0"/>
              <a:cs typeface="Times New Roman" panose="02020603050405020304" pitchFamily="18" charset="0"/>
            </a:endParaRPr>
          </a:p>
          <a:p>
            <a:pPr lvl="1" indent="-83819">
              <a:buClr>
                <a:schemeClr val="lt1"/>
              </a:buClr>
              <a:buSzPct val="100000"/>
              <a:buFont typeface="Arial"/>
              <a:buChar char="•"/>
            </a:pPr>
            <a:r>
              <a:rPr lang="en-US" sz="3200" dirty="0">
                <a:latin typeface="Times New Roman" panose="02020603050405020304" pitchFamily="18" charset="0"/>
                <a:cs typeface="Times New Roman" panose="02020603050405020304" pitchFamily="18" charset="0"/>
              </a:rPr>
              <a:t>Selection of user that begins to play</a:t>
            </a:r>
          </a:p>
          <a:p>
            <a:pPr>
              <a:lnSpc>
                <a:spcPct val="115000"/>
              </a:lnSpc>
            </a:pPr>
            <a:endParaRPr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658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p:nvPr/>
        </p:nvSpPr>
        <p:spPr>
          <a:xfrm>
            <a:off x="2451370" y="0"/>
            <a:ext cx="7373566" cy="585000"/>
          </a:xfrm>
          <a:prstGeom prst="rect">
            <a:avLst/>
          </a:prstGeom>
          <a:noFill/>
          <a:ln>
            <a:noFill/>
          </a:ln>
        </p:spPr>
        <p:txBody>
          <a:bodyPr lIns="91425" tIns="91425" rIns="91425" bIns="91425" anchor="t" anchorCtr="0">
            <a:noAutofit/>
          </a:bodyPr>
          <a:lstStyle/>
          <a:p>
            <a:pPr algn="ctr"/>
            <a:r>
              <a:rPr lang="en-US" sz="4500" dirty="0">
                <a:latin typeface="Times New Roman" panose="02020603050405020304" pitchFamily="18" charset="0"/>
                <a:cs typeface="Times New Roman" panose="02020603050405020304" pitchFamily="18" charset="0"/>
              </a:rPr>
              <a:t>Execution Based Testing </a:t>
            </a:r>
          </a:p>
        </p:txBody>
      </p:sp>
      <p:sp>
        <p:nvSpPr>
          <p:cNvPr id="208" name="Shape 208"/>
          <p:cNvSpPr txBox="1"/>
          <p:nvPr/>
        </p:nvSpPr>
        <p:spPr>
          <a:xfrm>
            <a:off x="2313273" y="1482716"/>
            <a:ext cx="8174100" cy="3906407"/>
          </a:xfrm>
          <a:prstGeom prst="rect">
            <a:avLst/>
          </a:prstGeom>
          <a:solidFill>
            <a:srgbClr val="00B0F0"/>
          </a:solidFill>
          <a:ln>
            <a:noFill/>
          </a:ln>
        </p:spPr>
        <p:txBody>
          <a:bodyPr lIns="91425" tIns="91425" rIns="91425" bIns="91425" anchor="t" anchorCtr="0">
            <a:noAutofit/>
          </a:bodyPr>
          <a:lstStyle/>
          <a:p>
            <a:r>
              <a:rPr lang="en-US" sz="3000" dirty="0">
                <a:latin typeface="Times New Roman" panose="02020603050405020304" pitchFamily="18" charset="0"/>
                <a:cs typeface="Times New Roman" panose="02020603050405020304" pitchFamily="18" charset="0"/>
              </a:rPr>
              <a:t>Testing for the following components in our program:</a:t>
            </a:r>
          </a:p>
          <a:p>
            <a:pPr marL="914400" indent="-342900">
              <a:buClr>
                <a:srgbClr val="EFEFEF"/>
              </a:buClr>
              <a:buSzPct val="100000"/>
              <a:buChar char="❏"/>
            </a:pPr>
            <a:r>
              <a:rPr lang="en-US" sz="3000" dirty="0">
                <a:latin typeface="Times New Roman" panose="02020603050405020304" pitchFamily="18" charset="0"/>
                <a:cs typeface="Times New Roman" panose="02020603050405020304" pitchFamily="18" charset="0"/>
              </a:rPr>
              <a:t>Reliability </a:t>
            </a:r>
          </a:p>
          <a:p>
            <a:pPr marL="914400" indent="-342900">
              <a:buClr>
                <a:srgbClr val="EFEFEF"/>
              </a:buClr>
              <a:buSzPct val="100000"/>
              <a:buChar char="❏"/>
            </a:pPr>
            <a:r>
              <a:rPr lang="en-US" sz="3000" dirty="0">
                <a:latin typeface="Times New Roman" panose="02020603050405020304" pitchFamily="18" charset="0"/>
                <a:cs typeface="Times New Roman" panose="02020603050405020304" pitchFamily="18" charset="0"/>
              </a:rPr>
              <a:t>Robustness</a:t>
            </a:r>
          </a:p>
          <a:p>
            <a:pPr marL="914400" indent="-342900">
              <a:buClr>
                <a:srgbClr val="EFEFEF"/>
              </a:buClr>
              <a:buSzPct val="100000"/>
              <a:buChar char="❏"/>
            </a:pPr>
            <a:r>
              <a:rPr lang="en-US" sz="3000" dirty="0">
                <a:latin typeface="Times New Roman" panose="02020603050405020304" pitchFamily="18" charset="0"/>
                <a:cs typeface="Times New Roman" panose="02020603050405020304" pitchFamily="18" charset="0"/>
              </a:rPr>
              <a:t>Performance</a:t>
            </a:r>
          </a:p>
          <a:p>
            <a:pPr marL="914400" indent="-342900">
              <a:buClr>
                <a:srgbClr val="EFEFEF"/>
              </a:buClr>
              <a:buSzPct val="100000"/>
              <a:buChar char="❏"/>
            </a:pPr>
            <a:r>
              <a:rPr lang="en-US" sz="3000" dirty="0">
                <a:latin typeface="Times New Roman" panose="02020603050405020304" pitchFamily="18" charset="0"/>
                <a:cs typeface="Times New Roman" panose="02020603050405020304" pitchFamily="18" charset="0"/>
              </a:rPr>
              <a:t>Utility</a:t>
            </a:r>
          </a:p>
          <a:p>
            <a:pPr marL="914400" indent="-342900">
              <a:buClr>
                <a:srgbClr val="EFEFEF"/>
              </a:buClr>
              <a:buSzPct val="100000"/>
              <a:buChar char="❏"/>
            </a:pPr>
            <a:r>
              <a:rPr lang="en-US" sz="3000" dirty="0">
                <a:latin typeface="Times New Roman" panose="02020603050405020304" pitchFamily="18" charset="0"/>
                <a:cs typeface="Times New Roman" panose="02020603050405020304" pitchFamily="18" charset="0"/>
              </a:rPr>
              <a:t>Correctness	</a:t>
            </a:r>
          </a:p>
        </p:txBody>
      </p:sp>
    </p:spTree>
    <p:extLst>
      <p:ext uri="{BB962C8B-B14F-4D97-AF65-F5344CB8AC3E}">
        <p14:creationId xmlns:p14="http://schemas.microsoft.com/office/powerpoint/2010/main" val="1064780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p:nvPr/>
        </p:nvSpPr>
        <p:spPr>
          <a:xfrm>
            <a:off x="2154361" y="365040"/>
            <a:ext cx="7886519" cy="823319"/>
          </a:xfrm>
          <a:prstGeom prst="rect">
            <a:avLst/>
          </a:prstGeom>
          <a:noFill/>
          <a:ln>
            <a:noFill/>
          </a:ln>
        </p:spPr>
        <p:txBody>
          <a:bodyPr lIns="91425" tIns="91425" rIns="91425" bIns="91425" anchor="t" anchorCtr="0">
            <a:noAutofit/>
          </a:bodyPr>
          <a:lstStyle/>
          <a:p>
            <a:pPr algn="ctr">
              <a:buSzPct val="25000"/>
            </a:pPr>
            <a:r>
              <a:rPr lang="en-US" sz="4500" dirty="0">
                <a:latin typeface="Times New Roman" panose="02020603050405020304" pitchFamily="18" charset="0"/>
                <a:cs typeface="Times New Roman" panose="02020603050405020304" pitchFamily="18" charset="0"/>
              </a:rPr>
              <a:t>User Interaction Testing</a:t>
            </a:r>
          </a:p>
        </p:txBody>
      </p:sp>
      <p:sp>
        <p:nvSpPr>
          <p:cNvPr id="342" name="Shape 342"/>
          <p:cNvSpPr txBox="1"/>
          <p:nvPr/>
        </p:nvSpPr>
        <p:spPr>
          <a:xfrm>
            <a:off x="2154361" y="1155601"/>
            <a:ext cx="7886519" cy="5033519"/>
          </a:xfrm>
          <a:prstGeom prst="rect">
            <a:avLst/>
          </a:prstGeom>
          <a:noFill/>
          <a:ln>
            <a:noFill/>
          </a:ln>
        </p:spPr>
        <p:txBody>
          <a:bodyPr lIns="91425" tIns="91425" rIns="91425" bIns="91425" anchor="b" anchorCtr="0">
            <a:noAutofit/>
          </a:bodyPr>
          <a:lstStyle/>
          <a:p>
            <a:endParaRPr/>
          </a:p>
          <a:p>
            <a:endParaRPr/>
          </a:p>
        </p:txBody>
      </p:sp>
      <p:sp>
        <p:nvSpPr>
          <p:cNvPr id="343" name="Shape 343"/>
          <p:cNvSpPr/>
          <p:nvPr/>
        </p:nvSpPr>
        <p:spPr>
          <a:xfrm>
            <a:off x="2199480" y="1527839"/>
            <a:ext cx="7841400" cy="4321800"/>
          </a:xfrm>
          <a:prstGeom prst="rect">
            <a:avLst/>
          </a:prstGeom>
          <a:solidFill>
            <a:srgbClr val="00B0F0"/>
          </a:solidFill>
          <a:ln>
            <a:noFill/>
          </a:ln>
        </p:spPr>
        <p:txBody>
          <a:bodyPr lIns="91425" tIns="91425" rIns="91425" bIns="91425" anchor="t" anchorCtr="0">
            <a:noAutofit/>
          </a:bodyPr>
          <a:lstStyle/>
          <a:p>
            <a:pPr marL="342900" indent="-342900">
              <a:buClr>
                <a:srgbClr val="FFFFFF"/>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Arial"/>
              </a:rPr>
              <a:t>Start game</a:t>
            </a:r>
          </a:p>
          <a:p>
            <a:pPr marL="342900" indent="-342900">
              <a:buFont typeface="Arial" panose="020B0604020202020204" pitchFamily="34" charset="0"/>
              <a:buChar char="•"/>
            </a:pPr>
            <a:endParaRPr sz="2800" b="1" dirty="0">
              <a:latin typeface="Times New Roman" panose="02020603050405020304" pitchFamily="18" charset="0"/>
              <a:cs typeface="Times New Roman" panose="02020603050405020304" pitchFamily="18" charset="0"/>
            </a:endParaRPr>
          </a:p>
          <a:p>
            <a:pPr marL="342900" indent="-342900">
              <a:buClr>
                <a:srgbClr val="FFFFFF"/>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Arial"/>
              </a:rPr>
              <a:t>Display score</a:t>
            </a:r>
          </a:p>
          <a:p>
            <a:endParaRPr sz="2800" b="1" dirty="0">
              <a:latin typeface="Times New Roman" panose="02020603050405020304" pitchFamily="18" charset="0"/>
              <a:cs typeface="Times New Roman" panose="02020603050405020304" pitchFamily="18" charset="0"/>
            </a:endParaRPr>
          </a:p>
          <a:p>
            <a:pPr marL="342900" indent="-342900">
              <a:buClr>
                <a:srgbClr val="FFFFFF"/>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Arial"/>
              </a:rPr>
              <a:t>Select difficulty level</a:t>
            </a:r>
          </a:p>
          <a:p>
            <a:pPr marL="342900" indent="-342900">
              <a:buFont typeface="Arial" panose="020B0604020202020204" pitchFamily="34" charset="0"/>
              <a:buChar char="•"/>
            </a:pPr>
            <a:endParaRPr sz="2800" b="1" dirty="0">
              <a:latin typeface="Times New Roman" panose="02020603050405020304" pitchFamily="18" charset="0"/>
              <a:cs typeface="Times New Roman" panose="02020603050405020304" pitchFamily="18" charset="0"/>
            </a:endParaRPr>
          </a:p>
          <a:p>
            <a:pPr marL="342900" indent="-342900">
              <a:buClr>
                <a:srgbClr val="FFFFFF"/>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Arial"/>
              </a:rPr>
              <a:t>Check if board is full</a:t>
            </a:r>
          </a:p>
          <a:p>
            <a:pPr marL="342900" indent="-342900">
              <a:buClr>
                <a:srgbClr val="FFFFFF"/>
              </a:buClr>
              <a:buSzPct val="100000"/>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sym typeface="Arial"/>
            </a:endParaRPr>
          </a:p>
          <a:p>
            <a:pPr marL="342900" indent="-342900">
              <a:buClr>
                <a:srgbClr val="FFFFFF"/>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Arial"/>
              </a:rPr>
              <a:t>User adaptability to GUI</a:t>
            </a:r>
          </a:p>
          <a:p>
            <a:pPr>
              <a:buSzPct val="25000"/>
            </a:pPr>
            <a:r>
              <a:rPr lang="en-US" sz="2800" b="1" dirty="0">
                <a:latin typeface="Times New Roman" panose="02020603050405020304" pitchFamily="18" charset="0"/>
                <a:cs typeface="Times New Roman" panose="02020603050405020304" pitchFamily="18" charset="0"/>
                <a:sym typeface="Arial"/>
              </a:rPr>
              <a:t> </a:t>
            </a:r>
          </a:p>
          <a:p>
            <a:endParaRP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492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4174" y="198783"/>
            <a:ext cx="8521148" cy="646331"/>
          </a:xfrm>
          <a:prstGeom prst="rect">
            <a:avLst/>
          </a:prstGeom>
          <a:noFill/>
        </p:spPr>
        <p:txBody>
          <a:bodyPr wrap="square" rtlCol="0">
            <a:spAutoFit/>
          </a:bodyPr>
          <a:lstStyle/>
          <a:p>
            <a:r>
              <a:rPr lang="en-US" sz="3600" dirty="0"/>
              <a:t>Testing Cases</a:t>
            </a:r>
            <a:endParaRPr lang="en-US" sz="3600" dirty="0"/>
          </a:p>
        </p:txBody>
      </p:sp>
      <p:sp>
        <p:nvSpPr>
          <p:cNvPr id="3" name="Rectangle 2"/>
          <p:cNvSpPr/>
          <p:nvPr/>
        </p:nvSpPr>
        <p:spPr>
          <a:xfrm>
            <a:off x="2584174" y="1042386"/>
            <a:ext cx="6096000" cy="3539430"/>
          </a:xfrm>
          <a:prstGeom prst="rect">
            <a:avLst/>
          </a:prstGeom>
        </p:spPr>
        <p:txBody>
          <a:bodyPr>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Menu options display</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Scoreboard reliability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AI Difficulty and tendencies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User ability to go first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Move overwriting</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AI and General Game Performance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Piece Swap</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Compatibility</a:t>
            </a:r>
          </a:p>
        </p:txBody>
      </p:sp>
    </p:spTree>
    <p:extLst>
      <p:ext uri="{BB962C8B-B14F-4D97-AF65-F5344CB8AC3E}">
        <p14:creationId xmlns:p14="http://schemas.microsoft.com/office/powerpoint/2010/main" val="4018459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893" y="231820"/>
            <a:ext cx="8461420"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Class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791" y="878151"/>
            <a:ext cx="10081137" cy="5416631"/>
          </a:xfrm>
          <a:prstGeom prst="rect">
            <a:avLst/>
          </a:prstGeom>
        </p:spPr>
      </p:pic>
    </p:spTree>
    <p:extLst>
      <p:ext uri="{BB962C8B-B14F-4D97-AF65-F5344CB8AC3E}">
        <p14:creationId xmlns:p14="http://schemas.microsoft.com/office/powerpoint/2010/main" val="456463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5391" y="265043"/>
            <a:ext cx="7129670" cy="646331"/>
          </a:xfrm>
          <a:prstGeom prst="rect">
            <a:avLst/>
          </a:prstGeom>
          <a:noFill/>
        </p:spPr>
        <p:txBody>
          <a:bodyPr wrap="square" rtlCol="0">
            <a:spAutoFit/>
          </a:bodyPr>
          <a:lstStyle/>
          <a:p>
            <a:r>
              <a:rPr lang="en-US" sz="3600" dirty="0"/>
              <a:t>Main Menu</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385391" y="1824244"/>
            <a:ext cx="8547652" cy="4536799"/>
          </a:xfrm>
          <a:prstGeom prst="rect">
            <a:avLst/>
          </a:prstGeom>
          <a:noFill/>
          <a:ln>
            <a:noFill/>
          </a:ln>
        </p:spPr>
      </p:pic>
    </p:spTree>
    <p:extLst>
      <p:ext uri="{BB962C8B-B14F-4D97-AF65-F5344CB8AC3E}">
        <p14:creationId xmlns:p14="http://schemas.microsoft.com/office/powerpoint/2010/main" val="909991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5085" y="209587"/>
            <a:ext cx="224292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r>
              <a:rPr lang="en-US" sz="3600"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085" y="1039260"/>
            <a:ext cx="8362950" cy="5362575"/>
          </a:xfrm>
          <a:prstGeom prst="rect">
            <a:avLst/>
          </a:prstGeom>
        </p:spPr>
      </p:pic>
    </p:spTree>
    <p:extLst>
      <p:ext uri="{BB962C8B-B14F-4D97-AF65-F5344CB8AC3E}">
        <p14:creationId xmlns:p14="http://schemas.microsoft.com/office/powerpoint/2010/main" val="2244878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5085" y="209587"/>
            <a:ext cx="224292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r>
              <a:rPr lang="en-US" sz="36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085" y="1584463"/>
            <a:ext cx="4876800" cy="4457700"/>
          </a:xfrm>
          <a:prstGeom prst="rect">
            <a:avLst/>
          </a:prstGeom>
        </p:spPr>
      </p:pic>
    </p:spTree>
    <p:extLst>
      <p:ext uri="{BB962C8B-B14F-4D97-AF65-F5344CB8AC3E}">
        <p14:creationId xmlns:p14="http://schemas.microsoft.com/office/powerpoint/2010/main" val="988431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5085" y="209587"/>
            <a:ext cx="224292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r>
              <a:rPr lang="en-US" sz="3600"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084" y="1416118"/>
            <a:ext cx="4489785" cy="4438297"/>
          </a:xfrm>
          <a:prstGeom prst="rect">
            <a:avLst/>
          </a:prstGeom>
        </p:spPr>
      </p:pic>
    </p:spTree>
    <p:extLst>
      <p:ext uri="{BB962C8B-B14F-4D97-AF65-F5344CB8AC3E}">
        <p14:creationId xmlns:p14="http://schemas.microsoft.com/office/powerpoint/2010/main" val="187997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1295" y="474214"/>
            <a:ext cx="9117495" cy="646331"/>
          </a:xfrm>
          <a:prstGeom prst="rect">
            <a:avLst/>
          </a:prstGeom>
        </p:spPr>
        <p:txBody>
          <a:bodyPr wrap="square">
            <a:spAutoFit/>
          </a:bodyPr>
          <a:lstStyle/>
          <a:p>
            <a:pPr fontAlgn="base">
              <a:spcBef>
                <a:spcPts val="1200"/>
              </a:spcBef>
              <a:spcAft>
                <a:spcPts val="300"/>
              </a:spcAft>
            </a:pPr>
            <a:r>
              <a:rPr lang="en-US" sz="3600" b="1" u="sng" dirty="0">
                <a:solidFill>
                  <a:srgbClr val="000000"/>
                </a:solidFill>
                <a:latin typeface="Times New Roman" panose="02020603050405020304" pitchFamily="18" charset="0"/>
                <a:cs typeface="Times New Roman" panose="02020603050405020304" pitchFamily="18" charset="0"/>
              </a:rPr>
              <a:t>Modification History</a:t>
            </a:r>
          </a:p>
        </p:txBody>
      </p:sp>
      <p:graphicFrame>
        <p:nvGraphicFramePr>
          <p:cNvPr id="3" name="Table 2"/>
          <p:cNvGraphicFramePr>
            <a:graphicFrameLocks noGrp="1"/>
          </p:cNvGraphicFramePr>
          <p:nvPr>
            <p:extLst>
              <p:ext uri="{D42A27DB-BD31-4B8C-83A1-F6EECF244321}">
                <p14:modId xmlns:p14="http://schemas.microsoft.com/office/powerpoint/2010/main" val="886380826"/>
              </p:ext>
            </p:extLst>
          </p:nvPr>
        </p:nvGraphicFramePr>
        <p:xfrm>
          <a:off x="1661295" y="1692874"/>
          <a:ext cx="9533926" cy="3783640"/>
        </p:xfrm>
        <a:graphic>
          <a:graphicData uri="http://schemas.openxmlformats.org/drawingml/2006/table">
            <a:tbl>
              <a:tblPr firstRow="1" bandRow="1">
                <a:tableStyleId>{5C22544A-7EE6-4342-B048-85BDC9FD1C3A}</a:tableStyleId>
              </a:tblPr>
              <a:tblGrid>
                <a:gridCol w="4766963">
                  <a:extLst>
                    <a:ext uri="{9D8B030D-6E8A-4147-A177-3AD203B41FA5}">
                      <a16:colId xmlns:a16="http://schemas.microsoft.com/office/drawing/2014/main" val="3670848329"/>
                    </a:ext>
                  </a:extLst>
                </a:gridCol>
                <a:gridCol w="4766963">
                  <a:extLst>
                    <a:ext uri="{9D8B030D-6E8A-4147-A177-3AD203B41FA5}">
                      <a16:colId xmlns:a16="http://schemas.microsoft.com/office/drawing/2014/main" val="1222336714"/>
                    </a:ext>
                  </a:extLst>
                </a:gridCol>
              </a:tblGrid>
              <a:tr h="945910">
                <a:tc>
                  <a:txBody>
                    <a:bodyPr/>
                    <a:lstStyle/>
                    <a:p>
                      <a:r>
                        <a:rPr lang="en-US" sz="1800" b="0" dirty="0">
                          <a:solidFill>
                            <a:srgbClr val="000000"/>
                          </a:solidFill>
                          <a:latin typeface="Times New Roman" panose="02020603050405020304" pitchFamily="18" charset="0"/>
                        </a:rPr>
                        <a:t>9/9/16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product design layout has been developed</a:t>
                      </a:r>
                      <a:endParaRPr lang="en-US" b="0" dirty="0"/>
                    </a:p>
                  </a:txBody>
                  <a:tcPr>
                    <a:solidFill>
                      <a:srgbClr val="1AA5EA"/>
                    </a:solidFill>
                  </a:tcPr>
                </a:tc>
                <a:extLst>
                  <a:ext uri="{0D108BD9-81ED-4DB2-BD59-A6C34878D82A}">
                    <a16:rowId xmlns:a16="http://schemas.microsoft.com/office/drawing/2014/main" val="1141944102"/>
                  </a:ext>
                </a:extLst>
              </a:tr>
              <a:tr h="945910">
                <a:tc>
                  <a:txBody>
                    <a:bodyPr/>
                    <a:lstStyle/>
                    <a:p>
                      <a:r>
                        <a:rPr lang="en-US" sz="1800" b="0" dirty="0">
                          <a:solidFill>
                            <a:srgbClr val="000000"/>
                          </a:solidFill>
                          <a:latin typeface="Times New Roman" panose="02020603050405020304" pitchFamily="18" charset="0"/>
                        </a:rPr>
                        <a:t>9/16/16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product design layout has been improved with features. </a:t>
                      </a:r>
                      <a:endParaRPr lang="en-US" b="0" dirty="0"/>
                    </a:p>
                  </a:txBody>
                  <a:tcPr>
                    <a:solidFill>
                      <a:srgbClr val="1AA5EA"/>
                    </a:solidFill>
                  </a:tcPr>
                </a:tc>
                <a:extLst>
                  <a:ext uri="{0D108BD9-81ED-4DB2-BD59-A6C34878D82A}">
                    <a16:rowId xmlns:a16="http://schemas.microsoft.com/office/drawing/2014/main" val="3615836751"/>
                  </a:ext>
                </a:extLst>
              </a:tr>
              <a:tr h="945910">
                <a:tc>
                  <a:txBody>
                    <a:bodyPr/>
                    <a:lstStyle/>
                    <a:p>
                      <a:r>
                        <a:rPr lang="en-US" sz="1800" b="0" dirty="0">
                          <a:solidFill>
                            <a:srgbClr val="000000"/>
                          </a:solidFill>
                          <a:latin typeface="Times New Roman" panose="02020603050405020304" pitchFamily="18" charset="0"/>
                        </a:rPr>
                        <a:t>9/23/16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coding has begun and a 5X5 board has been created</a:t>
                      </a:r>
                      <a:endParaRPr lang="en-US" b="0" dirty="0"/>
                    </a:p>
                  </a:txBody>
                  <a:tcPr>
                    <a:solidFill>
                      <a:srgbClr val="1AA5EA"/>
                    </a:solidFill>
                  </a:tcPr>
                </a:tc>
                <a:extLst>
                  <a:ext uri="{0D108BD9-81ED-4DB2-BD59-A6C34878D82A}">
                    <a16:rowId xmlns:a16="http://schemas.microsoft.com/office/drawing/2014/main" val="1900739877"/>
                  </a:ext>
                </a:extLst>
              </a:tr>
              <a:tr h="945910">
                <a:tc>
                  <a:txBody>
                    <a:bodyPr/>
                    <a:lstStyle/>
                    <a:p>
                      <a:r>
                        <a:rPr lang="en-US" sz="1800" b="0" dirty="0">
                          <a:solidFill>
                            <a:srgbClr val="000000"/>
                          </a:solidFill>
                          <a:latin typeface="Times New Roman" panose="02020603050405020304" pitchFamily="18" charset="0"/>
                        </a:rPr>
                        <a:t>9/30/16</a:t>
                      </a:r>
                      <a:endParaRPr lang="en-US" b="0" dirty="0"/>
                    </a:p>
                  </a:txBody>
                  <a:tcPr>
                    <a:solidFill>
                      <a:srgbClr val="1AA5EA"/>
                    </a:solidFill>
                  </a:tcPr>
                </a:tc>
                <a:tc>
                  <a:txBody>
                    <a:bodyPr/>
                    <a:lstStyle/>
                    <a:p>
                      <a:pPr>
                        <a:spcAft>
                          <a:spcPts val="1000"/>
                        </a:spcAft>
                      </a:pPr>
                      <a:r>
                        <a:rPr lang="en-US" sz="1800" b="0" dirty="0">
                          <a:solidFill>
                            <a:srgbClr val="000000"/>
                          </a:solidFill>
                          <a:latin typeface="Times New Roman" panose="02020603050405020304" pitchFamily="18" charset="0"/>
                        </a:rPr>
                        <a:t>The product has the single or multiplayer feature</a:t>
                      </a:r>
                      <a:endParaRPr lang="en-US" sz="1800" b="0" dirty="0"/>
                    </a:p>
                  </a:txBody>
                  <a:tcPr>
                    <a:solidFill>
                      <a:srgbClr val="1AA5EA"/>
                    </a:solidFill>
                  </a:tcPr>
                </a:tc>
                <a:extLst>
                  <a:ext uri="{0D108BD9-81ED-4DB2-BD59-A6C34878D82A}">
                    <a16:rowId xmlns:a16="http://schemas.microsoft.com/office/drawing/2014/main" val="2872706766"/>
                  </a:ext>
                </a:extLst>
              </a:tr>
            </a:tbl>
          </a:graphicData>
        </a:graphic>
      </p:graphicFrame>
    </p:spTree>
    <p:extLst>
      <p:ext uri="{BB962C8B-B14F-4D97-AF65-F5344CB8AC3E}">
        <p14:creationId xmlns:p14="http://schemas.microsoft.com/office/powerpoint/2010/main" val="8332369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5085" y="209587"/>
            <a:ext cx="224292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r>
              <a:rPr lang="en-US" sz="3600"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085" y="1320660"/>
            <a:ext cx="7740549" cy="4444035"/>
          </a:xfrm>
          <a:prstGeom prst="rect">
            <a:avLst/>
          </a:prstGeom>
        </p:spPr>
      </p:pic>
    </p:spTree>
    <p:extLst>
      <p:ext uri="{BB962C8B-B14F-4D97-AF65-F5344CB8AC3E}">
        <p14:creationId xmlns:p14="http://schemas.microsoft.com/office/powerpoint/2010/main" val="603841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7620" y="140525"/>
            <a:ext cx="2292615"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r>
              <a:rPr lang="en-US" sz="3600" dirty="0"/>
              <a:t>…</a:t>
            </a:r>
          </a:p>
        </p:txBody>
      </p:sp>
      <p:sp>
        <p:nvSpPr>
          <p:cNvPr id="6" name="TextBox 5"/>
          <p:cNvSpPr txBox="1"/>
          <p:nvPr/>
        </p:nvSpPr>
        <p:spPr>
          <a:xfrm>
            <a:off x="2550017" y="6246254"/>
            <a:ext cx="419851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After playing with AI in easy mode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20" y="1214851"/>
            <a:ext cx="7391400" cy="4905375"/>
          </a:xfrm>
          <a:prstGeom prst="rect">
            <a:avLst/>
          </a:prstGeom>
        </p:spPr>
      </p:pic>
    </p:spTree>
    <p:extLst>
      <p:ext uri="{BB962C8B-B14F-4D97-AF65-F5344CB8AC3E}">
        <p14:creationId xmlns:p14="http://schemas.microsoft.com/office/powerpoint/2010/main" val="1125876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36309615"/>
              </p:ext>
            </p:extLst>
          </p:nvPr>
        </p:nvGraphicFramePr>
        <p:xfrm>
          <a:off x="2373958" y="1235677"/>
          <a:ext cx="8816556" cy="5005628"/>
        </p:xfrm>
        <a:graphic>
          <a:graphicData uri="http://schemas.openxmlformats.org/drawingml/2006/table">
            <a:tbl>
              <a:tblPr>
                <a:tableStyleId>{5C22544A-7EE6-4342-B048-85BDC9FD1C3A}</a:tableStyleId>
              </a:tblPr>
              <a:tblGrid>
                <a:gridCol w="3910166">
                  <a:extLst>
                    <a:ext uri="{9D8B030D-6E8A-4147-A177-3AD203B41FA5}">
                      <a16:colId xmlns:a16="http://schemas.microsoft.com/office/drawing/2014/main" val="2694853342"/>
                    </a:ext>
                  </a:extLst>
                </a:gridCol>
                <a:gridCol w="4906390">
                  <a:extLst>
                    <a:ext uri="{9D8B030D-6E8A-4147-A177-3AD203B41FA5}">
                      <a16:colId xmlns:a16="http://schemas.microsoft.com/office/drawing/2014/main" val="322671749"/>
                    </a:ext>
                  </a:extLst>
                </a:gridCol>
              </a:tblGrid>
              <a:tr h="532667">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Risk Management Activity</a:t>
                      </a: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Comments</a:t>
                      </a: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128410"/>
                  </a:ext>
                </a:extLst>
              </a:tr>
              <a:tr h="703007">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Time constraints risk</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If a member start to fall being the team lead have to pick up the slack to make up the time.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3039321"/>
                  </a:ext>
                </a:extLst>
              </a:tr>
              <a:tr h="694911">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Data loss risk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All team members have a back of the data for this project. GitHub has a version of our data as well.</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1683310"/>
                  </a:ext>
                </a:extLst>
              </a:tr>
              <a:tr h="694911">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Members leaving risk</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If a team member leave the roles will need to be divided among the rest of the team members.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5545967"/>
                  </a:ext>
                </a:extLst>
              </a:tr>
              <a:tr h="868640">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Equipment malfunction risk</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All members have a computer or a way to get a computer to perform project presentation needed.</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709978"/>
                  </a:ext>
                </a:extLst>
              </a:tr>
              <a:tr h="868640">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Not enough logged of the codding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Any and all team members who have the knowledge of C++, would instruct the team member/s in question.</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280811"/>
                  </a:ext>
                </a:extLst>
              </a:tr>
              <a:tr h="642852">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Poor communication risk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The group has set up a slack, group me, and email to pass along any message.</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5039568"/>
                  </a:ext>
                </a:extLst>
              </a:tr>
            </a:tbl>
          </a:graphicData>
        </a:graphic>
      </p:graphicFrame>
      <p:sp>
        <p:nvSpPr>
          <p:cNvPr id="4" name="Shape 123"/>
          <p:cNvSpPr/>
          <p:nvPr/>
        </p:nvSpPr>
        <p:spPr>
          <a:xfrm>
            <a:off x="2806443" y="191994"/>
            <a:ext cx="6554400" cy="697500"/>
          </a:xfrm>
          <a:prstGeom prst="rect">
            <a:avLst/>
          </a:prstGeom>
          <a:noFill/>
          <a:ln>
            <a:noFill/>
          </a:ln>
        </p:spPr>
        <p:txBody>
          <a:bodyPr lIns="90000" tIns="45000" rIns="90000" bIns="45000" anchor="t" anchorCtr="0">
            <a:noAutofit/>
          </a:bodyPr>
          <a:lstStyle/>
          <a:p>
            <a:pPr algn="ctr">
              <a:buSzPct val="25000"/>
            </a:pPr>
            <a:r>
              <a:rPr lang="en-US" sz="4500" dirty="0">
                <a:latin typeface="Times New Roman" panose="02020603050405020304" pitchFamily="18" charset="0"/>
                <a:cs typeface="Times New Roman" panose="02020603050405020304" pitchFamily="18" charset="0"/>
              </a:rPr>
              <a:t>Risks</a:t>
            </a:r>
          </a:p>
        </p:txBody>
      </p:sp>
    </p:spTree>
    <p:extLst>
      <p:ext uri="{BB962C8B-B14F-4D97-AF65-F5344CB8AC3E}">
        <p14:creationId xmlns:p14="http://schemas.microsoft.com/office/powerpoint/2010/main" val="366425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0714219"/>
              </p:ext>
            </p:extLst>
          </p:nvPr>
        </p:nvGraphicFramePr>
        <p:xfrm>
          <a:off x="2637183" y="749425"/>
          <a:ext cx="8719930" cy="5293773"/>
        </p:xfrm>
        <a:graphic>
          <a:graphicData uri="http://schemas.openxmlformats.org/drawingml/2006/table">
            <a:tbl>
              <a:tblPr/>
              <a:tblGrid>
                <a:gridCol w="1696770">
                  <a:extLst>
                    <a:ext uri="{9D8B030D-6E8A-4147-A177-3AD203B41FA5}">
                      <a16:colId xmlns:a16="http://schemas.microsoft.com/office/drawing/2014/main" val="1847582397"/>
                    </a:ext>
                  </a:extLst>
                </a:gridCol>
                <a:gridCol w="7023160">
                  <a:extLst>
                    <a:ext uri="{9D8B030D-6E8A-4147-A177-3AD203B41FA5}">
                      <a16:colId xmlns:a16="http://schemas.microsoft.com/office/drawing/2014/main" val="3074044777"/>
                    </a:ext>
                  </a:extLst>
                </a:gridCol>
              </a:tblGrid>
              <a:tr h="321330">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Term</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Definition</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273280"/>
                  </a:ext>
                </a:extLst>
              </a:tr>
              <a:tr h="1070784">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5x5 Tic Tac Toe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A game can be played with two players using X and O signs. The player who succeeds in placing four of their marks in a horizontal, vertical, or diagonal row wins the game.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0158274"/>
                  </a:ext>
                </a:extLst>
              </a:tr>
              <a:tr h="795629">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GUI(Graphical User Interface)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Two people can operate it using keyboard and mouse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3862412"/>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Platform</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OS based on the which software the game is running</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405998"/>
                  </a:ext>
                </a:extLst>
              </a:tr>
              <a:tr h="32133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SDL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Extensive library for C++</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37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Visual Studio</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Integrated development environment for implementing the code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00491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One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A player play against the computer</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45113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Multi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More than one player can play with each other.</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8027760"/>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Difficulty Level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In one player, player can play it in easy, medium and hard levels.</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6266676"/>
                  </a:ext>
                </a:extLst>
              </a:tr>
            </a:tbl>
          </a:graphicData>
        </a:graphic>
      </p:graphicFrame>
      <p:sp>
        <p:nvSpPr>
          <p:cNvPr id="5" name="Rectangle 4"/>
          <p:cNvSpPr/>
          <p:nvPr/>
        </p:nvSpPr>
        <p:spPr>
          <a:xfrm>
            <a:off x="3167269" y="0"/>
            <a:ext cx="6096000" cy="684803"/>
          </a:xfrm>
          <a:prstGeom prst="rect">
            <a:avLst/>
          </a:prstGeom>
        </p:spPr>
        <p:txBody>
          <a:bodyPr>
            <a:spAutoFit/>
          </a:bodyPr>
          <a:lstStyle/>
          <a:p>
            <a:pPr fontAlgn="base">
              <a:spcBef>
                <a:spcPts val="1200"/>
              </a:spcBef>
              <a:spcAft>
                <a:spcPts val="300"/>
              </a:spcAft>
            </a:pPr>
            <a:r>
              <a:rPr lang="en-US" b="1" dirty="0">
                <a:solidFill>
                  <a:srgbClr val="000000"/>
                </a:solidFill>
                <a:latin typeface="Times New Roman" panose="02020603050405020304" pitchFamily="18" charset="0"/>
                <a:cs typeface="Times New Roman" panose="02020603050405020304" pitchFamily="18" charset="0"/>
              </a:rPr>
              <a:t>Domain Knowledge</a:t>
            </a:r>
          </a:p>
          <a:p>
            <a:pPr lvl="1" fontAlgn="base"/>
            <a:r>
              <a:rPr lang="en-US" b="1" i="1" dirty="0">
                <a:solidFill>
                  <a:srgbClr val="000000"/>
                </a:solidFill>
                <a:latin typeface="Times New Roman" panose="02020603050405020304" pitchFamily="18" charset="0"/>
                <a:cs typeface="Times New Roman" panose="02020603050405020304" pitchFamily="18" charset="0"/>
              </a:rPr>
              <a:t>Glossary</a:t>
            </a:r>
            <a:endParaRPr lang="en-US" b="1" i="1"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68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548796974"/>
              </p:ext>
            </p:extLst>
          </p:nvPr>
        </p:nvGraphicFramePr>
        <p:xfrm>
          <a:off x="2307770" y="631364"/>
          <a:ext cx="9427029" cy="5791206"/>
        </p:xfrm>
        <a:graphic>
          <a:graphicData uri="http://schemas.openxmlformats.org/drawingml/2006/table">
            <a:tbl>
              <a:tblPr>
                <a:tableStyleId>{5C22544A-7EE6-4342-B048-85BDC9FD1C3A}</a:tableStyleId>
              </a:tblPr>
              <a:tblGrid>
                <a:gridCol w="1833211">
                  <a:extLst>
                    <a:ext uri="{9D8B030D-6E8A-4147-A177-3AD203B41FA5}">
                      <a16:colId xmlns:a16="http://schemas.microsoft.com/office/drawing/2014/main" val="2120307654"/>
                    </a:ext>
                  </a:extLst>
                </a:gridCol>
                <a:gridCol w="7593818">
                  <a:extLst>
                    <a:ext uri="{9D8B030D-6E8A-4147-A177-3AD203B41FA5}">
                      <a16:colId xmlns:a16="http://schemas.microsoft.com/office/drawing/2014/main" val="1838953816"/>
                    </a:ext>
                  </a:extLst>
                </a:gridCol>
              </a:tblGrid>
              <a:tr h="965201">
                <a:tc>
                  <a:txBody>
                    <a:bodyPr/>
                    <a:lstStyle/>
                    <a:p>
                      <a:pPr marL="0" marR="0" algn="ctr">
                        <a:lnSpc>
                          <a:spcPct val="115000"/>
                        </a:lnSpc>
                        <a:spcBef>
                          <a:spcPts val="0"/>
                        </a:spcBef>
                        <a:spcAft>
                          <a:spcPts val="1000"/>
                        </a:spcAft>
                      </a:pPr>
                      <a:r>
                        <a:rPr lang="en-US" sz="2000" b="1" dirty="0">
                          <a:effectLst/>
                          <a:latin typeface="Times New Roman" panose="02020603050405020304" pitchFamily="18" charset="0"/>
                          <a:cs typeface="Times New Roman" panose="02020603050405020304" pitchFamily="18" charset="0"/>
                        </a:rPr>
                        <a:t>Acronym </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1000"/>
                        </a:spcAft>
                      </a:pPr>
                      <a:r>
                        <a:rPr lang="en-US" sz="2000" b="1" dirty="0">
                          <a:effectLst/>
                          <a:latin typeface="Times New Roman" panose="02020603050405020304" pitchFamily="18" charset="0"/>
                          <a:cs typeface="Times New Roman" panose="02020603050405020304" pitchFamily="18" charset="0"/>
                        </a:rPr>
                        <a:t>Meaning</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208037946"/>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AI</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Artificial Intelligence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014871021"/>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GUI</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Graphical User Interphase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151792250"/>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PvP</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Player versus Player</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936043140"/>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PvE</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Player versus Environment or Computer</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323747683"/>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TTT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Tic Tac Toe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446586960"/>
                  </a:ext>
                </a:extLst>
              </a:tr>
            </a:tbl>
          </a:graphicData>
        </a:graphic>
      </p:graphicFrame>
    </p:spTree>
    <p:extLst>
      <p:ext uri="{BB962C8B-B14F-4D97-AF65-F5344CB8AC3E}">
        <p14:creationId xmlns:p14="http://schemas.microsoft.com/office/powerpoint/2010/main" val="33817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70450" y="264498"/>
            <a:ext cx="2937831" cy="461665"/>
          </a:xfrm>
          <a:prstGeom prst="rect">
            <a:avLst/>
          </a:prstGeom>
          <a:noFill/>
        </p:spPr>
        <p:txBody>
          <a:bodyPr wrap="square" rtlCol="0">
            <a:spAutoFit/>
          </a:bodyPr>
          <a:lstStyle/>
          <a:p>
            <a:r>
              <a:rPr lang="en-US" sz="2400" b="1" dirty="0"/>
              <a:t>Game set up</a:t>
            </a:r>
          </a:p>
        </p:txBody>
      </p:sp>
      <p:graphicFrame>
        <p:nvGraphicFramePr>
          <p:cNvPr id="4" name="Table 3"/>
          <p:cNvGraphicFramePr>
            <a:graphicFrameLocks noGrp="1"/>
          </p:cNvGraphicFramePr>
          <p:nvPr>
            <p:extLst>
              <p:ext uri="{D42A27DB-BD31-4B8C-83A1-F6EECF244321}">
                <p14:modId xmlns:p14="http://schemas.microsoft.com/office/powerpoint/2010/main" val="3854621296"/>
              </p:ext>
            </p:extLst>
          </p:nvPr>
        </p:nvGraphicFramePr>
        <p:xfrm>
          <a:off x="1529429" y="1120886"/>
          <a:ext cx="9819872" cy="5134971"/>
        </p:xfrm>
        <a:graphic>
          <a:graphicData uri="http://schemas.openxmlformats.org/drawingml/2006/table">
            <a:tbl>
              <a:tblPr firstRow="1" firstCol="1" bandRow="1">
                <a:tableStyleId>{3B4B98B0-60AC-42C2-AFA5-B58CD77FA1E5}</a:tableStyleId>
              </a:tblPr>
              <a:tblGrid>
                <a:gridCol w="2942727">
                  <a:extLst>
                    <a:ext uri="{9D8B030D-6E8A-4147-A177-3AD203B41FA5}">
                      <a16:colId xmlns:a16="http://schemas.microsoft.com/office/drawing/2014/main" val="20000"/>
                    </a:ext>
                  </a:extLst>
                </a:gridCol>
                <a:gridCol w="6877145">
                  <a:extLst>
                    <a:ext uri="{9D8B030D-6E8A-4147-A177-3AD203B41FA5}">
                      <a16:colId xmlns:a16="http://schemas.microsoft.com/office/drawing/2014/main" val="20001"/>
                    </a:ext>
                  </a:extLst>
                </a:gridCol>
              </a:tblGrid>
              <a:tr h="912350">
                <a:tc>
                  <a:txBody>
                    <a:bodyPr/>
                    <a:lstStyle/>
                    <a:p>
                      <a:pPr marL="0" marR="0">
                        <a:lnSpc>
                          <a:spcPct val="115000"/>
                        </a:lnSpc>
                        <a:spcBef>
                          <a:spcPts val="0"/>
                        </a:spcBef>
                        <a:spcAft>
                          <a:spcPts val="0"/>
                        </a:spcAft>
                      </a:pPr>
                      <a:r>
                        <a:rPr lang="en-US" sz="2000" dirty="0">
                          <a:effectLst/>
                        </a:rPr>
                        <a:t>Goals of actor</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tc>
                  <a:txBody>
                    <a:bodyPr/>
                    <a:lstStyle/>
                    <a:p>
                      <a:pPr marL="0" marR="0">
                        <a:lnSpc>
                          <a:spcPct val="115000"/>
                        </a:lnSpc>
                        <a:spcBef>
                          <a:spcPts val="0"/>
                        </a:spcBef>
                        <a:spcAft>
                          <a:spcPts val="0"/>
                        </a:spcAft>
                      </a:pPr>
                      <a:r>
                        <a:rPr lang="en-US" sz="1400" b="0" dirty="0">
                          <a:effectLst/>
                        </a:rPr>
                        <a:t> </a:t>
                      </a:r>
                      <a:r>
                        <a:rPr lang="en-US" sz="2000" b="0" kern="1200" baseline="0" dirty="0">
                          <a:solidFill>
                            <a:schemeClr val="tx1"/>
                          </a:solidFill>
                          <a:effectLst/>
                          <a:latin typeface="+mn-lt"/>
                          <a:ea typeface="+mn-ea"/>
                          <a:cs typeface="+mn-cs"/>
                        </a:rPr>
                        <a:t>To play Tic-Tac-Toe casually during one’s free time.</a:t>
                      </a:r>
                    </a:p>
                  </a:txBody>
                  <a:tcPr marL="35176" marR="35176" marT="35176" marB="35176"/>
                </a:tc>
                <a:extLst>
                  <a:ext uri="{0D108BD9-81ED-4DB2-BD59-A6C34878D82A}">
                    <a16:rowId xmlns:a16="http://schemas.microsoft.com/office/drawing/2014/main" val="10000"/>
                  </a:ext>
                </a:extLst>
              </a:tr>
              <a:tr h="182295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Tasks</a:t>
                      </a:r>
                    </a:p>
                  </a:txBody>
                  <a:tcPr marL="35176" marR="35176" marT="35176" marB="35176"/>
                </a:tc>
                <a:tc>
                  <a:txBody>
                    <a:bodyPr/>
                    <a:lstStyle/>
                    <a:p>
                      <a:pPr marL="0" marR="0">
                        <a:lnSpc>
                          <a:spcPct val="115000"/>
                        </a:lnSpc>
                        <a:spcBef>
                          <a:spcPts val="0"/>
                        </a:spcBef>
                        <a:spcAft>
                          <a:spcPts val="0"/>
                        </a:spcAft>
                      </a:pPr>
                      <a:r>
                        <a:rPr lang="en-US" sz="2000" dirty="0">
                          <a:effectLst/>
                        </a:rPr>
                        <a:t>Player</a:t>
                      </a:r>
                      <a:r>
                        <a:rPr lang="en-US" sz="2000" baseline="0" dirty="0">
                          <a:effectLst/>
                        </a:rPr>
                        <a:t> 1 starts the game initially. At this point the software should create the grid so the player can choose whether to play against the AI or against another human player. Next, the player chooses the difficulty or skill level to start the actual game. At any point user is able to view score.</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extLst>
                  <a:ext uri="{0D108BD9-81ED-4DB2-BD59-A6C34878D82A}">
                    <a16:rowId xmlns:a16="http://schemas.microsoft.com/office/drawing/2014/main" val="10001"/>
                  </a:ext>
                </a:extLst>
              </a:tr>
              <a:tr h="50636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35176" marR="35176" marT="35176" marB="35176"/>
                </a:tc>
                <a:tc>
                  <a:txBody>
                    <a:bodyPr/>
                    <a:lstStyle/>
                    <a:p>
                      <a:pPr marL="0" marR="0">
                        <a:lnSpc>
                          <a:spcPct val="115000"/>
                        </a:lnSpc>
                        <a:spcBef>
                          <a:spcPts val="0"/>
                        </a:spcBef>
                        <a:spcAft>
                          <a:spcPts val="0"/>
                        </a:spcAft>
                      </a:pPr>
                      <a:r>
                        <a:rPr lang="en-US" sz="2000" b="0" dirty="0">
                          <a:effectLst/>
                        </a:rPr>
                        <a:t> </a:t>
                      </a:r>
                      <a:r>
                        <a:rPr lang="en-US" sz="2000" b="0" kern="1200" baseline="0" dirty="0">
                          <a:solidFill>
                            <a:schemeClr val="tx1"/>
                          </a:solidFill>
                          <a:effectLst/>
                          <a:latin typeface="+mn-lt"/>
                          <a:ea typeface="+mn-ea"/>
                          <a:cs typeface="+mn-cs"/>
                        </a:rPr>
                        <a:t>Empty grid, in other words a “New” game.</a:t>
                      </a:r>
                    </a:p>
                  </a:txBody>
                  <a:tcPr marL="35176" marR="35176" marT="35176" marB="35176"/>
                </a:tc>
                <a:extLst>
                  <a:ext uri="{0D108BD9-81ED-4DB2-BD59-A6C34878D82A}">
                    <a16:rowId xmlns:a16="http://schemas.microsoft.com/office/drawing/2014/main" val="10002"/>
                  </a:ext>
                </a:extLst>
              </a:tr>
              <a:tr h="112191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35176" marR="35176" marT="35176" marB="35176"/>
                </a:tc>
                <a:tc>
                  <a:txBody>
                    <a:bodyPr/>
                    <a:lstStyle/>
                    <a:p>
                      <a:pPr marL="0" marR="0">
                        <a:lnSpc>
                          <a:spcPct val="115000"/>
                        </a:lnSpc>
                        <a:spcBef>
                          <a:spcPts val="0"/>
                        </a:spcBef>
                        <a:spcAft>
                          <a:spcPts val="0"/>
                        </a:spcAft>
                      </a:pPr>
                      <a:r>
                        <a:rPr lang="en-US" sz="2000" b="0" dirty="0">
                          <a:effectLst/>
                        </a:rPr>
                        <a:t> </a:t>
                      </a:r>
                      <a:r>
                        <a:rPr lang="en-US" sz="2000" b="0" kern="1200" baseline="0" dirty="0">
                          <a:solidFill>
                            <a:schemeClr val="tx1"/>
                          </a:solidFill>
                          <a:effectLst/>
                          <a:latin typeface="+mn-lt"/>
                          <a:ea typeface="+mn-ea"/>
                          <a:cs typeface="+mn-cs"/>
                        </a:rPr>
                        <a:t>If a game is in progress and user want to start a new game a pop up message will show up to confirm a start of a new game. Which will be consider a lost for current player.</a:t>
                      </a:r>
                    </a:p>
                  </a:txBody>
                  <a:tcPr marL="35176" marR="35176" marT="35176" marB="35176"/>
                </a:tc>
                <a:extLst>
                  <a:ext uri="{0D108BD9-81ED-4DB2-BD59-A6C34878D82A}">
                    <a16:rowId xmlns:a16="http://schemas.microsoft.com/office/drawing/2014/main" val="10003"/>
                  </a:ext>
                </a:extLst>
              </a:tr>
              <a:tr h="771392">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35176" marR="35176" marT="35176" marB="35176"/>
                </a:tc>
                <a:tc>
                  <a:txBody>
                    <a:bodyPr/>
                    <a:lstStyle/>
                    <a:p>
                      <a:pPr marL="0" marR="0">
                        <a:lnSpc>
                          <a:spcPct val="115000"/>
                        </a:lnSpc>
                        <a:spcBef>
                          <a:spcPts val="0"/>
                        </a:spcBef>
                        <a:spcAft>
                          <a:spcPts val="0"/>
                        </a:spcAft>
                      </a:pPr>
                      <a:r>
                        <a:rPr lang="en-US" sz="1400" dirty="0">
                          <a:effectLst/>
                        </a:rPr>
                        <a:t> </a:t>
                      </a:r>
                      <a:r>
                        <a:rPr lang="en-US" sz="2000" b="0" kern="1200" baseline="0" dirty="0">
                          <a:solidFill>
                            <a:schemeClr val="tx1"/>
                          </a:solidFill>
                          <a:effectLst/>
                          <a:latin typeface="+mn-lt"/>
                          <a:ea typeface="+mn-ea"/>
                          <a:cs typeface="+mn-cs"/>
                        </a:rPr>
                        <a:t>At any point user is able to change from single mode to multi mode and chose from any of the difficulty levels</a:t>
                      </a:r>
                    </a:p>
                  </a:txBody>
                  <a:tcPr marL="35176" marR="35176" marT="35176" marB="35176"/>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7726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98638" y="212849"/>
            <a:ext cx="4321455" cy="523220"/>
          </a:xfrm>
          <a:prstGeom prst="rect">
            <a:avLst/>
          </a:prstGeom>
          <a:noFill/>
        </p:spPr>
        <p:txBody>
          <a:bodyPr wrap="square" rtlCol="0">
            <a:spAutoFit/>
          </a:bodyPr>
          <a:lstStyle/>
          <a:p>
            <a:pPr algn="ctr"/>
            <a:r>
              <a:rPr lang="en-US" sz="2800" b="1" dirty="0"/>
              <a:t>Use Case 1</a:t>
            </a:r>
          </a:p>
        </p:txBody>
      </p:sp>
      <p:graphicFrame>
        <p:nvGraphicFramePr>
          <p:cNvPr id="4" name="Table 3"/>
          <p:cNvGraphicFramePr>
            <a:graphicFrameLocks noGrp="1"/>
          </p:cNvGraphicFramePr>
          <p:nvPr>
            <p:extLst>
              <p:ext uri="{D42A27DB-BD31-4B8C-83A1-F6EECF244321}">
                <p14:modId xmlns:p14="http://schemas.microsoft.com/office/powerpoint/2010/main" val="265882005"/>
              </p:ext>
            </p:extLst>
          </p:nvPr>
        </p:nvGraphicFramePr>
        <p:xfrm>
          <a:off x="1338162" y="975018"/>
          <a:ext cx="10242406" cy="5297178"/>
        </p:xfrm>
        <a:graphic>
          <a:graphicData uri="http://schemas.openxmlformats.org/drawingml/2006/table">
            <a:tbl>
              <a:tblPr firstRow="1" firstCol="1" bandRow="1">
                <a:tableStyleId>{0E3FDE45-AF77-4B5C-9715-49D594BDF05E}</a:tableStyleId>
              </a:tblPr>
              <a:tblGrid>
                <a:gridCol w="5121203">
                  <a:extLst>
                    <a:ext uri="{9D8B030D-6E8A-4147-A177-3AD203B41FA5}">
                      <a16:colId xmlns:a16="http://schemas.microsoft.com/office/drawing/2014/main" val="20000"/>
                    </a:ext>
                  </a:extLst>
                </a:gridCol>
                <a:gridCol w="5121203">
                  <a:extLst>
                    <a:ext uri="{9D8B030D-6E8A-4147-A177-3AD203B41FA5}">
                      <a16:colId xmlns:a16="http://schemas.microsoft.com/office/drawing/2014/main" val="20001"/>
                    </a:ext>
                  </a:extLst>
                </a:gridCol>
              </a:tblGrid>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mn-lt"/>
                          <a:ea typeface="+mn-ea"/>
                          <a:cs typeface="+mn-cs"/>
                        </a:rPr>
                        <a:t>User registers to play game or play as a guest </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0"/>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Initially register a user name to start playing the game</a:t>
                      </a:r>
                    </a:p>
                  </a:txBody>
                  <a:tcPr marL="63500" marR="63500" marT="63500" marB="63500"/>
                </a:tc>
                <a:extLst>
                  <a:ext uri="{0D108BD9-81ED-4DB2-BD59-A6C34878D82A}">
                    <a16:rowId xmlns:a16="http://schemas.microsoft.com/office/drawing/2014/main" val="10001"/>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No user name is registered</a:t>
                      </a:r>
                    </a:p>
                  </a:txBody>
                  <a:tcPr marL="63500" marR="63500" marT="63500" marB="63500"/>
                </a:tc>
                <a:extLst>
                  <a:ext uri="{0D108BD9-81ED-4DB2-BD59-A6C34878D82A}">
                    <a16:rowId xmlns:a16="http://schemas.microsoft.com/office/drawing/2014/main" val="10002"/>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Error message is shown if name is already registered</a:t>
                      </a:r>
                    </a:p>
                  </a:txBody>
                  <a:tcPr marL="63500" marR="63500" marT="63500" marB="63500"/>
                </a:tc>
                <a:extLst>
                  <a:ext uri="{0D108BD9-81ED-4DB2-BD59-A6C34878D82A}">
                    <a16:rowId xmlns:a16="http://schemas.microsoft.com/office/drawing/2014/main" val="10003"/>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User can choose to create</a:t>
                      </a:r>
                      <a:r>
                        <a:rPr lang="en-US" sz="2000" b="0" kern="1200" baseline="0" dirty="0">
                          <a:solidFill>
                            <a:schemeClr val="tx1"/>
                          </a:solidFill>
                          <a:effectLst/>
                          <a:latin typeface="+mn-lt"/>
                          <a:ea typeface="+mn-ea"/>
                          <a:cs typeface="+mn-cs"/>
                        </a:rPr>
                        <a:t> a user name or play as a guest</a:t>
                      </a:r>
                      <a:endParaRPr lang="en-US" sz="2400" b="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4"/>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400" b="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0" kern="1200" dirty="0">
                          <a:solidFill>
                            <a:schemeClr val="tx1"/>
                          </a:solidFill>
                          <a:effectLst/>
                          <a:latin typeface="+mn-lt"/>
                          <a:ea typeface="+mn-ea"/>
                          <a:cs typeface="+mn-cs"/>
                        </a:rPr>
                        <a:t>Guest</a:t>
                      </a:r>
                      <a:r>
                        <a:rPr lang="en-US" sz="2000" b="0" kern="1200" baseline="0" dirty="0">
                          <a:solidFill>
                            <a:schemeClr val="tx1"/>
                          </a:solidFill>
                          <a:effectLst/>
                          <a:latin typeface="+mn-lt"/>
                          <a:ea typeface="+mn-ea"/>
                          <a:cs typeface="+mn-cs"/>
                        </a:rPr>
                        <a:t> will be deleted once game is closed</a:t>
                      </a:r>
                      <a:endParaRPr lang="en-US" sz="2400" b="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5"/>
                  </a:ext>
                </a:extLst>
              </a:tr>
            </a:tbl>
          </a:graphicData>
        </a:graphic>
      </p:graphicFrame>
      <p:sp>
        <p:nvSpPr>
          <p:cNvPr id="5" name="TextBox 4"/>
          <p:cNvSpPr txBox="1"/>
          <p:nvPr/>
        </p:nvSpPr>
        <p:spPr>
          <a:xfrm>
            <a:off x="5006581" y="414440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5669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1623</TotalTime>
  <Words>1599</Words>
  <Application>Microsoft Office PowerPoint</Application>
  <PresentationFormat>Widescreen</PresentationFormat>
  <Paragraphs>302</Paragraphs>
  <Slides>41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 Unicode MS</vt:lpstr>
      <vt:lpstr>Arial</vt:lpstr>
      <vt:lpstr>Calibri</vt:lpstr>
      <vt:lpstr>Calibri Light</vt:lpstr>
      <vt:lpstr>Corbel</vt:lpstr>
      <vt:lpstr>Lustria</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Reyes-Molina</dc:creator>
  <cp:lastModifiedBy>Akshay Patel</cp:lastModifiedBy>
  <cp:revision>62</cp:revision>
  <dcterms:created xsi:type="dcterms:W3CDTF">2016-10-31T00:12:38Z</dcterms:created>
  <dcterms:modified xsi:type="dcterms:W3CDTF">2016-11-29T06:22:16Z</dcterms:modified>
</cp:coreProperties>
</file>