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30"/>
  </p:notesMasterIdLst>
  <p:sldIdLst>
    <p:sldId id="257" r:id="rId2"/>
    <p:sldId id="258" r:id="rId3"/>
    <p:sldId id="285" r:id="rId4"/>
    <p:sldId id="286" r:id="rId5"/>
    <p:sldId id="287" r:id="rId6"/>
    <p:sldId id="280" r:id="rId7"/>
    <p:sldId id="281" r:id="rId8"/>
    <p:sldId id="282" r:id="rId9"/>
    <p:sldId id="283" r:id="rId10"/>
    <p:sldId id="284" r:id="rId11"/>
    <p:sldId id="271" r:id="rId12"/>
    <p:sldId id="272" r:id="rId13"/>
    <p:sldId id="274" r:id="rId14"/>
    <p:sldId id="273" r:id="rId15"/>
    <p:sldId id="275" r:id="rId16"/>
    <p:sldId id="276" r:id="rId17"/>
    <p:sldId id="277" r:id="rId18"/>
    <p:sldId id="278" r:id="rId19"/>
    <p:sldId id="279" r:id="rId20"/>
    <p:sldId id="260" r:id="rId21"/>
    <p:sldId id="262" r:id="rId22"/>
    <p:sldId id="267" r:id="rId23"/>
    <p:sldId id="263" r:id="rId24"/>
    <p:sldId id="268" r:id="rId25"/>
    <p:sldId id="270" r:id="rId26"/>
    <p:sldId id="264" r:id="rId27"/>
    <p:sldId id="265" r:id="rId28"/>
    <p:sldId id="26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p:cViewPr varScale="1">
        <p:scale>
          <a:sx n="72" d="100"/>
          <a:sy n="72"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10/30/2016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27</a:t>
            </a:fld>
            <a:endParaRPr lang="en-US" sz="1400" b="0" i="0" u="none" strike="noStrike" cap="none">
              <a:solidFill>
                <a:srgbClr val="000000"/>
              </a:solidFill>
              <a:latin typeface="Arial"/>
              <a:ea typeface="Arial"/>
              <a:cs typeface="Arial"/>
              <a:sym typeface="Arial"/>
            </a:endParaRPr>
          </a:p>
        </p:txBody>
      </p:sp>
      <p:sp>
        <p:nvSpPr>
          <p:cNvPr id="189" name="Shape 18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27</a:t>
            </a:fld>
            <a:endParaRPr lang="en-US" sz="1400" b="0" i="0" u="none" strike="noStrike" cap="none">
              <a:solidFill>
                <a:srgbClr val="000000"/>
              </a:solidFill>
              <a:latin typeface="Arial"/>
              <a:ea typeface="Arial"/>
              <a:cs typeface="Arial"/>
              <a:sym typeface="Arial"/>
            </a:endParaRPr>
          </a:p>
        </p:txBody>
      </p:sp>
      <p:sp>
        <p:nvSpPr>
          <p:cNvPr id="190" name="Shape 19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91" name="Shape 19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451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97" name="Shape 197"/>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98" name="Shape 198"/>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99" name="Shape 19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2841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20</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20</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97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21</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21</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11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22</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22</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04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23</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23</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5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678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777960" y="4776839"/>
            <a:ext cx="6214679" cy="4522319"/>
          </a:xfrm>
          <a:prstGeom prst="rect">
            <a:avLst/>
          </a:prstGeom>
          <a:noFill/>
          <a:ln>
            <a:noFill/>
          </a:ln>
        </p:spPr>
        <p:txBody>
          <a:bodyPr lIns="0" tIns="91425" rIns="0" bIns="91425" anchor="t" anchorCtr="0">
            <a:noAutofit/>
          </a:bodyPr>
          <a:lstStyle/>
          <a:p>
            <a:pPr marL="0" marR="0" lvl="0" indent="0" algn="l" rtl="0">
              <a:spcBef>
                <a:spcPts val="0"/>
              </a:spcBef>
              <a:buNone/>
            </a:pPr>
            <a:endParaRPr sz="1800" b="0" i="0" u="none" strike="noStrike" cap="none"/>
          </a:p>
        </p:txBody>
      </p:sp>
      <p:sp>
        <p:nvSpPr>
          <p:cNvPr id="338" name="Shape 338"/>
          <p:cNvSpPr txBox="1"/>
          <p:nvPr/>
        </p:nvSpPr>
        <p:spPr>
          <a:xfrm>
            <a:off x="4398839" y="9555120"/>
            <a:ext cx="3369959" cy="499679"/>
          </a:xfrm>
          <a:prstGeom prst="rect">
            <a:avLst/>
          </a:prstGeom>
          <a:noFill/>
          <a:ln>
            <a:noFill/>
          </a:ln>
        </p:spPr>
        <p:txBody>
          <a:bodyPr lIns="0" tIns="0" rIns="0" bIns="0" anchor="b" anchorCtr="0">
            <a:noAutofit/>
          </a:bodyPr>
          <a:lstStyle/>
          <a:p>
            <a:pPr marL="0" marR="0" lvl="0" indent="0" algn="l" rtl="0">
              <a:lnSpc>
                <a:spcPct val="100000"/>
              </a:lnSpc>
              <a:spcBef>
                <a:spcPts val="0"/>
              </a:spcBef>
              <a:buSzPct val="25000"/>
              <a:buNone/>
            </a:pPr>
            <a:fld id="{00000000-1234-1234-1234-123412341234}" type="slidenum">
              <a:rPr lang="en-US" sz="1400" b="0" i="0" u="none" strike="noStrike" cap="none">
                <a:latin typeface="Times New Roman"/>
                <a:ea typeface="Times New Roman"/>
                <a:cs typeface="Times New Roman"/>
                <a:sym typeface="Times New Roman"/>
              </a:rPr>
              <a:t>25</a:t>
            </a:fld>
            <a:endParaRPr lang="en-US" sz="1400" b="0" i="0" u="none" strike="noStrike" cap="none">
              <a:latin typeface="Times New Roman"/>
              <a:ea typeface="Times New Roman"/>
              <a:cs typeface="Times New Roman"/>
              <a:sym typeface="Times New Roman"/>
            </a:endParaRPr>
          </a:p>
        </p:txBody>
      </p:sp>
      <p:sp>
        <p:nvSpPr>
          <p:cNvPr id="339" name="Shape 33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26</a:t>
            </a:fld>
            <a:endParaRPr lang="en-US" sz="1400" b="0" i="0" u="none" strike="noStrike" cap="none">
              <a:solidFill>
                <a:srgbClr val="000000"/>
              </a:solidFill>
              <a:latin typeface="Arial"/>
              <a:ea typeface="Arial"/>
              <a:cs typeface="Arial"/>
              <a:sym typeface="Arial"/>
            </a:endParaRPr>
          </a:p>
        </p:txBody>
      </p:sp>
      <p:sp>
        <p:nvSpPr>
          <p:cNvPr id="181" name="Shape 18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26</a:t>
            </a:fld>
            <a:endParaRPr lang="en-US" sz="1400" b="0" i="0" u="none" strike="noStrike" cap="none">
              <a:solidFill>
                <a:srgbClr val="000000"/>
              </a:solidFill>
              <a:latin typeface="Arial"/>
              <a:ea typeface="Arial"/>
              <a:cs typeface="Arial"/>
              <a:sym typeface="Arial"/>
            </a:endParaRPr>
          </a:p>
        </p:txBody>
      </p:sp>
      <p:sp>
        <p:nvSpPr>
          <p:cNvPr id="182" name="Shape 18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83" name="Shape 18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466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10/30/2016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10/30/2016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10/30/2016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10/30/2016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10/30/2016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10/30/2016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10/30/2016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10/30/2016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10/30/2016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10/30/2016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10/30/2016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document/d/1SxhXYbXmKPdApp4hYqYf5oFcZG1uimG-0y5TtKixw6g/edit#heading=h.30j0zll" TargetMode="External"/><Relationship Id="rId2" Type="http://schemas.openxmlformats.org/officeDocument/2006/relationships/hyperlink" Target="https://docs.google.com/document/d/1SxhXYbXmKPdApp4hYqYf5oFcZG1uimG-0y5TtKixw6g/edit#heading=h.gjdgxs" TargetMode="External"/><Relationship Id="rId1" Type="http://schemas.openxmlformats.org/officeDocument/2006/relationships/slideLayout" Target="../slideLayouts/slideLayout7.xml"/><Relationship Id="rId6" Type="http://schemas.openxmlformats.org/officeDocument/2006/relationships/hyperlink" Target="https://docs.google.com/document/d/1SxhXYbXmKPdApp4hYqYf5oFcZG1uimG-0y5TtKixw6g/edit#heading=h.2et92p0" TargetMode="External"/><Relationship Id="rId5" Type="http://schemas.openxmlformats.org/officeDocument/2006/relationships/hyperlink" Target="https://docs.google.com/document/d/1SxhXYbXmKPdApp4hYqYf5oFcZG1uimG-0y5TtKixw6g/edit#heading=h.3znysh7" TargetMode="External"/><Relationship Id="rId4" Type="http://schemas.openxmlformats.org/officeDocument/2006/relationships/hyperlink" Target="https://docs.google.com/document/d/1SxhXYbXmKPdApp4hYqYf5oFcZG1uimG-0y5TtKixw6g/edit#heading=h.1fob9t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document/d/1SxhXYbXmKPdApp4hYqYf5oFcZG1uimG-0y5TtKixw6g/edit#heading=h.3dy6vkm" TargetMode="External"/><Relationship Id="rId2" Type="http://schemas.openxmlformats.org/officeDocument/2006/relationships/hyperlink" Target="https://docs.google.com/document/d/1SxhXYbXmKPdApp4hYqYf5oFcZG1uimG-0y5TtKixw6g/edit#heading=h.tyjcwt" TargetMode="External"/><Relationship Id="rId1" Type="http://schemas.openxmlformats.org/officeDocument/2006/relationships/slideLayout" Target="../slideLayouts/slideLayout7.xml"/><Relationship Id="rId5" Type="http://schemas.openxmlformats.org/officeDocument/2006/relationships/hyperlink" Target="https://docs.google.com/document/d/1SxhXYbXmKPdApp4hYqYf5oFcZG1uimG-0y5TtKixw6g/edit#_Toc246755805" TargetMode="External"/><Relationship Id="rId4" Type="http://schemas.openxmlformats.org/officeDocument/2006/relationships/hyperlink" Target="https://docs.google.com/document/d/1SxhXYbXmKPdApp4hYqYf5oFcZG1uimG-0y5TtKixw6g/edit#heading=h.1t3h5s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2365200"/>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Lustria"/>
                <a:ea typeface="Lustria"/>
                <a:cs typeface="Lustria"/>
                <a:sym typeface="Lustria"/>
              </a:rPr>
              <a:t>Code Slayer</a:t>
            </a:r>
          </a:p>
        </p:txBody>
      </p:sp>
      <p:sp>
        <p:nvSpPr>
          <p:cNvPr id="116" name="Shape 116"/>
          <p:cNvSpPr/>
          <p:nvPr/>
        </p:nvSpPr>
        <p:spPr>
          <a:xfrm>
            <a:off x="2209801" y="3429000"/>
            <a:ext cx="7772039" cy="87588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Tic Tac Toe Game</a:t>
            </a:r>
          </a:p>
          <a:p>
            <a:pPr algn="ctr">
              <a:buSzPct val="25000"/>
            </a:pPr>
            <a:r>
              <a:rPr lang="en-US" sz="3500" dirty="0">
                <a:latin typeface="Lustria"/>
                <a:ea typeface="Lustria"/>
                <a:cs typeface="Lustria"/>
                <a:sym typeface="Lustria"/>
              </a:rPr>
              <a:t>By Elvis, </a:t>
            </a:r>
            <a:r>
              <a:rPr lang="en-US" sz="3500" dirty="0" err="1">
                <a:latin typeface="Lustria"/>
                <a:ea typeface="Lustria"/>
                <a:cs typeface="Lustria"/>
                <a:sym typeface="Lustria"/>
              </a:rPr>
              <a:t>Axay</a:t>
            </a:r>
            <a:r>
              <a:rPr lang="en-US" sz="3500" dirty="0">
                <a:latin typeface="Lustria"/>
                <a:ea typeface="Lustria"/>
                <a:cs typeface="Lustria"/>
                <a:sym typeface="Lustria"/>
              </a:rPr>
              <a:t>,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19270"/>
            <a:ext cx="9448800" cy="5806718"/>
          </a:xfrm>
          <a:prstGeom prst="rect">
            <a:avLst/>
          </a:prstGeom>
        </p:spPr>
        <p:txBody>
          <a:bodyPr wrap="square">
            <a:spAutoFit/>
          </a:bodyPr>
          <a:lstStyle/>
          <a:p>
            <a:pPr>
              <a:spcAft>
                <a:spcPts val="1000"/>
              </a:spcAft>
            </a:pPr>
            <a:r>
              <a:rPr lang="en-US" i="1" dirty="0">
                <a:solidFill>
                  <a:srgbClr val="000000"/>
                </a:solidFill>
                <a:latin typeface="Times New Roman" panose="02020603050405020304" pitchFamily="18" charset="0"/>
              </a:rPr>
              <a:t>Question 2</a:t>
            </a:r>
            <a:r>
              <a:rPr lang="en-US" dirty="0">
                <a:solidFill>
                  <a:srgbClr val="000000"/>
                </a:solidFill>
                <a:latin typeface="Times New Roman" panose="02020603050405020304" pitchFamily="18" charset="0"/>
              </a:rPr>
              <a:t>: Does the project have to use a server to communicate with all the other teams project?  </a:t>
            </a:r>
            <a:endParaRPr lang="en-US" dirty="0"/>
          </a:p>
          <a:p>
            <a:pPr>
              <a:spcAft>
                <a:spcPts val="1000"/>
              </a:spcAft>
            </a:pPr>
            <a:r>
              <a:rPr lang="en-US" i="1" dirty="0">
                <a:solidFill>
                  <a:srgbClr val="000000"/>
                </a:solidFill>
                <a:latin typeface="Times New Roman" panose="02020603050405020304" pitchFamily="18" charset="0"/>
              </a:rPr>
              <a:t>Response:</a:t>
            </a:r>
            <a:r>
              <a:rPr lang="en-US" dirty="0">
                <a:solidFill>
                  <a:srgbClr val="000000"/>
                </a:solidFill>
                <a:latin typeface="Times New Roman" panose="02020603050405020304" pitchFamily="18" charset="0"/>
              </a:rPr>
              <a:t> No, for the tournament two computer will be set side by side and mirrored.</a:t>
            </a:r>
            <a:endParaRPr lang="en-US" dirty="0"/>
          </a:p>
          <a:p>
            <a:pPr>
              <a:spcAft>
                <a:spcPts val="1000"/>
              </a:spcAft>
            </a:pPr>
            <a:br>
              <a:rPr lang="en-US" dirty="0"/>
            </a:br>
            <a:endParaRPr lang="en-US" dirty="0"/>
          </a:p>
          <a:p>
            <a:pPr>
              <a:spcAft>
                <a:spcPts val="1000"/>
              </a:spcAft>
            </a:pPr>
            <a:r>
              <a:rPr lang="en-US" i="1" dirty="0">
                <a:solidFill>
                  <a:srgbClr val="000000"/>
                </a:solidFill>
                <a:latin typeface="Times New Roman" panose="02020603050405020304" pitchFamily="18" charset="0"/>
              </a:rPr>
              <a:t>Question 3</a:t>
            </a:r>
            <a:r>
              <a:rPr lang="en-US" dirty="0">
                <a:solidFill>
                  <a:srgbClr val="000000"/>
                </a:solidFill>
                <a:latin typeface="Times New Roman" panose="02020603050405020304" pitchFamily="18" charset="0"/>
              </a:rPr>
              <a:t>: If so what language will that need to be programed in?</a:t>
            </a:r>
            <a:endParaRPr lang="en-US" dirty="0"/>
          </a:p>
          <a:p>
            <a:pPr>
              <a:spcAft>
                <a:spcPts val="1000"/>
              </a:spcAft>
            </a:pPr>
            <a:r>
              <a:rPr lang="en-US" i="1" dirty="0">
                <a:solidFill>
                  <a:srgbClr val="000000"/>
                </a:solidFill>
                <a:latin typeface="Times New Roman" panose="02020603050405020304" pitchFamily="18" charset="0"/>
              </a:rPr>
              <a:t>Response: </a:t>
            </a:r>
            <a:r>
              <a:rPr lang="en-US" dirty="0">
                <a:solidFill>
                  <a:srgbClr val="000000"/>
                </a:solidFill>
                <a:latin typeface="Times New Roman" panose="02020603050405020304" pitchFamily="18" charset="0"/>
              </a:rPr>
              <a:t>N/A</a:t>
            </a:r>
            <a:endParaRPr lang="en-US" dirty="0"/>
          </a:p>
          <a:p>
            <a:pPr>
              <a:spcAft>
                <a:spcPts val="1000"/>
              </a:spcAft>
            </a:pPr>
            <a:br>
              <a:rPr lang="en-US" dirty="0"/>
            </a:br>
            <a:endParaRPr lang="en-US" dirty="0"/>
          </a:p>
          <a:p>
            <a:pPr>
              <a:spcAft>
                <a:spcPts val="1000"/>
              </a:spcAft>
            </a:pPr>
            <a:r>
              <a:rPr lang="en-US" i="1" dirty="0">
                <a:solidFill>
                  <a:srgbClr val="000000"/>
                </a:solidFill>
                <a:latin typeface="Times New Roman" panose="02020603050405020304" pitchFamily="18" charset="0"/>
              </a:rPr>
              <a:t>Question 4</a:t>
            </a:r>
            <a:r>
              <a:rPr lang="en-US" dirty="0">
                <a:solidFill>
                  <a:srgbClr val="000000"/>
                </a:solidFill>
                <a:latin typeface="Times New Roman" panose="02020603050405020304" pitchFamily="18" charset="0"/>
              </a:rPr>
              <a:t>: Either than the requirement in the syllabus is there anything extra that needs to be done?</a:t>
            </a:r>
            <a:endParaRPr lang="en-US" dirty="0"/>
          </a:p>
          <a:p>
            <a:pPr>
              <a:spcAft>
                <a:spcPts val="1000"/>
              </a:spcAft>
            </a:pPr>
            <a:r>
              <a:rPr lang="en-US" i="1" dirty="0">
                <a:solidFill>
                  <a:srgbClr val="000000"/>
                </a:solidFill>
                <a:latin typeface="Times New Roman" panose="02020603050405020304" pitchFamily="18" charset="0"/>
              </a:rPr>
              <a:t>Response: </a:t>
            </a:r>
            <a:r>
              <a:rPr lang="en-US" dirty="0">
                <a:solidFill>
                  <a:srgbClr val="000000"/>
                </a:solidFill>
                <a:latin typeface="Times New Roman" panose="02020603050405020304" pitchFamily="18" charset="0"/>
              </a:rPr>
              <a:t>No everything else is up to the teams.</a:t>
            </a:r>
            <a:endParaRPr lang="en-US" dirty="0"/>
          </a:p>
          <a:p>
            <a:pPr>
              <a:spcAft>
                <a:spcPts val="1000"/>
              </a:spcAft>
            </a:pPr>
            <a:br>
              <a:rPr lang="en-US" dirty="0"/>
            </a:br>
            <a:endParaRPr lang="en-US" dirty="0"/>
          </a:p>
          <a:p>
            <a:pPr>
              <a:spcAft>
                <a:spcPts val="1000"/>
              </a:spcAft>
            </a:pPr>
            <a:r>
              <a:rPr lang="en-US" i="1" dirty="0">
                <a:solidFill>
                  <a:srgbClr val="000000"/>
                </a:solidFill>
                <a:latin typeface="Times New Roman" panose="02020603050405020304" pitchFamily="18" charset="0"/>
              </a:rPr>
              <a:t>Question 4</a:t>
            </a:r>
            <a:r>
              <a:rPr lang="en-US" dirty="0">
                <a:solidFill>
                  <a:srgbClr val="000000"/>
                </a:solidFill>
                <a:latin typeface="Times New Roman" panose="02020603050405020304" pitchFamily="18" charset="0"/>
              </a:rPr>
              <a:t>: For displaying user scores do you want it to only be set at the beginning and end of the game or be displayed at any time?</a:t>
            </a:r>
            <a:endParaRPr lang="en-US" dirty="0"/>
          </a:p>
          <a:p>
            <a:r>
              <a:rPr lang="en-US" i="1" dirty="0">
                <a:solidFill>
                  <a:srgbClr val="000000"/>
                </a:solidFill>
                <a:latin typeface="Times New Roman" panose="02020603050405020304" pitchFamily="18" charset="0"/>
              </a:rPr>
              <a:t>Response: </a:t>
            </a:r>
            <a:r>
              <a:rPr lang="en-US" dirty="0">
                <a:solidFill>
                  <a:srgbClr val="000000"/>
                </a:solidFill>
                <a:latin typeface="Times New Roman" panose="02020603050405020304" pitchFamily="18" charset="0"/>
              </a:rPr>
              <a:t>That is up to the team to decided only thing is that the program must be able to display that content</a:t>
            </a:r>
            <a:endParaRPr lang="en-US" dirty="0"/>
          </a:p>
        </p:txBody>
      </p:sp>
    </p:spTree>
    <p:extLst>
      <p:ext uri="{BB962C8B-B14F-4D97-AF65-F5344CB8AC3E}">
        <p14:creationId xmlns:p14="http://schemas.microsoft.com/office/powerpoint/2010/main" val="392347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4018" y="350996"/>
            <a:ext cx="2937831" cy="461665"/>
          </a:xfrm>
          <a:prstGeom prst="rect">
            <a:avLst/>
          </a:prstGeom>
          <a:noFill/>
        </p:spPr>
        <p:txBody>
          <a:bodyPr wrap="square" rtlCol="0">
            <a:spAutoFit/>
          </a:bodyPr>
          <a:lstStyle/>
          <a:p>
            <a:r>
              <a:rPr lang="en-US" sz="2400" b="1" dirty="0"/>
              <a:t>USE CASES</a:t>
            </a:r>
          </a:p>
        </p:txBody>
      </p:sp>
      <p:graphicFrame>
        <p:nvGraphicFramePr>
          <p:cNvPr id="4" name="Table 3"/>
          <p:cNvGraphicFramePr>
            <a:graphicFrameLocks noGrp="1"/>
          </p:cNvGraphicFramePr>
          <p:nvPr>
            <p:extLst>
              <p:ext uri="{D42A27DB-BD31-4B8C-83A1-F6EECF244321}">
                <p14:modId xmlns:p14="http://schemas.microsoft.com/office/powerpoint/2010/main" val="932682791"/>
              </p:ext>
            </p:extLst>
          </p:nvPr>
        </p:nvGraphicFramePr>
        <p:xfrm>
          <a:off x="1288852" y="947891"/>
          <a:ext cx="9799091" cy="5501964"/>
        </p:xfrm>
        <a:graphic>
          <a:graphicData uri="http://schemas.openxmlformats.org/drawingml/2006/table">
            <a:tbl>
              <a:tblPr firstRow="1" firstCol="1" bandRow="1">
                <a:tableStyleId>{3B4B98B0-60AC-42C2-AFA5-B58CD77FA1E5}</a:tableStyleId>
              </a:tblPr>
              <a:tblGrid>
                <a:gridCol w="2936500">
                  <a:extLst>
                    <a:ext uri="{9D8B030D-6E8A-4147-A177-3AD203B41FA5}">
                      <a16:colId xmlns:a16="http://schemas.microsoft.com/office/drawing/2014/main" val="20000"/>
                    </a:ext>
                  </a:extLst>
                </a:gridCol>
                <a:gridCol w="6862591">
                  <a:extLst>
                    <a:ext uri="{9D8B030D-6E8A-4147-A177-3AD203B41FA5}">
                      <a16:colId xmlns:a16="http://schemas.microsoft.com/office/drawing/2014/main" val="20001"/>
                    </a:ext>
                  </a:extLst>
                </a:gridCol>
              </a:tblGrid>
              <a:tr h="912350">
                <a:tc>
                  <a:txBody>
                    <a:bodyPr/>
                    <a:lstStyle/>
                    <a:p>
                      <a:pPr marL="0" marR="0">
                        <a:lnSpc>
                          <a:spcPct val="115000"/>
                        </a:lnSpc>
                        <a:spcBef>
                          <a:spcPts val="0"/>
                        </a:spcBef>
                        <a:spcAft>
                          <a:spcPts val="0"/>
                        </a:spcAft>
                      </a:pPr>
                      <a:r>
                        <a:rPr lang="en-US" sz="2000" dirty="0">
                          <a:effectLst/>
                        </a:rPr>
                        <a:t>Goals of actor</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dirty="0">
                          <a:effectLst/>
                        </a:rPr>
                        <a:t> </a:t>
                      </a:r>
                      <a:r>
                        <a:rPr lang="en-US" sz="2000" dirty="0">
                          <a:effectLst/>
                        </a:rPr>
                        <a:t>To play Tic</a:t>
                      </a:r>
                      <a:r>
                        <a:rPr lang="en-US" sz="2000" baseline="0" dirty="0">
                          <a:effectLst/>
                        </a:rPr>
                        <a:t> </a:t>
                      </a:r>
                      <a:r>
                        <a:rPr lang="en-US" sz="2000" baseline="0" dirty="0" err="1">
                          <a:effectLst/>
                        </a:rPr>
                        <a:t>Tac</a:t>
                      </a:r>
                      <a:r>
                        <a:rPr lang="en-US" sz="2000" baseline="0" dirty="0">
                          <a:effectLst/>
                        </a:rPr>
                        <a:t> Toe casually during one’s free time</a:t>
                      </a:r>
                      <a:r>
                        <a:rPr lang="en-US" sz="1400" baseline="0" dirty="0">
                          <a:effectLst/>
                        </a:rPr>
                        <a:t>.</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val="10000"/>
                  </a:ext>
                </a:extLst>
              </a:tr>
              <a:tr h="2197894">
                <a:tc>
                  <a:txBody>
                    <a:bodyPr/>
                    <a:lstStyle/>
                    <a:p>
                      <a:pPr marL="0" marR="0">
                        <a:lnSpc>
                          <a:spcPct val="115000"/>
                        </a:lnSpc>
                        <a:spcBef>
                          <a:spcPts val="0"/>
                        </a:spcBef>
                        <a:spcAft>
                          <a:spcPts val="0"/>
                        </a:spcAft>
                      </a:pPr>
                      <a:r>
                        <a:rPr lang="en-US" sz="1400" dirty="0">
                          <a:effectLst/>
                        </a:rPr>
                        <a:t>Tasks</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2000" dirty="0">
                          <a:effectLst/>
                        </a:rPr>
                        <a:t>Player</a:t>
                      </a:r>
                      <a:r>
                        <a:rPr lang="en-US" sz="2000" baseline="0" dirty="0">
                          <a:effectLst/>
                        </a:rPr>
                        <a:t> 1 starts the game initially. At this point the software should create the grid so the player can choose whether to play against the AI or against another human player. Next, the player chooses the difficulty or skill level to start the actual game.</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val="10001"/>
                  </a:ext>
                </a:extLst>
              </a:tr>
              <a:tr h="506365">
                <a:tc>
                  <a:txBody>
                    <a:bodyPr/>
                    <a:lstStyle/>
                    <a:p>
                      <a:pPr marL="0" marR="0">
                        <a:lnSpc>
                          <a:spcPct val="115000"/>
                        </a:lnSpc>
                        <a:spcBef>
                          <a:spcPts val="0"/>
                        </a:spcBef>
                        <a:spcAft>
                          <a:spcPts val="0"/>
                        </a:spcAft>
                      </a:pPr>
                      <a:r>
                        <a:rPr lang="en-US" sz="1400" dirty="0">
                          <a:effectLst/>
                        </a:rPr>
                        <a:t>Preconditions</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2000" dirty="0">
                          <a:effectLst/>
                        </a:rPr>
                        <a:t> </a:t>
                      </a:r>
                      <a:r>
                        <a:rPr lang="en-US" sz="2400" dirty="0">
                          <a:effectLst/>
                        </a:rPr>
                        <a:t>Empty</a:t>
                      </a:r>
                      <a:r>
                        <a:rPr lang="en-US" sz="2400" baseline="0" dirty="0">
                          <a:effectLst/>
                        </a:rPr>
                        <a:t> grid, in other words a “New”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val="10002"/>
                  </a:ext>
                </a:extLst>
              </a:tr>
              <a:tr h="977217">
                <a:tc>
                  <a:txBody>
                    <a:bodyPr/>
                    <a:lstStyle/>
                    <a:p>
                      <a:pPr marL="0" marR="0">
                        <a:lnSpc>
                          <a:spcPct val="115000"/>
                        </a:lnSpc>
                        <a:spcBef>
                          <a:spcPts val="0"/>
                        </a:spcBef>
                        <a:spcAft>
                          <a:spcPts val="0"/>
                        </a:spcAft>
                      </a:pPr>
                      <a:r>
                        <a:rPr lang="en-US" sz="2000" dirty="0">
                          <a:effectLst/>
                        </a:rPr>
                        <a:t>Exceptions</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2000" dirty="0">
                          <a:effectLst/>
                        </a:rPr>
                        <a:t> If a previously</a:t>
                      </a:r>
                      <a:r>
                        <a:rPr lang="en-US" sz="2000" baseline="0" dirty="0">
                          <a:effectLst/>
                        </a:rPr>
                        <a:t> played game is in progress, an error message is shown</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val="10003"/>
                  </a:ext>
                </a:extLst>
              </a:tr>
              <a:tr h="454069">
                <a:tc>
                  <a:txBody>
                    <a:bodyPr/>
                    <a:lstStyle/>
                    <a:p>
                      <a:pPr marL="0" marR="0">
                        <a:lnSpc>
                          <a:spcPct val="115000"/>
                        </a:lnSpc>
                        <a:spcBef>
                          <a:spcPts val="0"/>
                        </a:spcBef>
                        <a:spcAft>
                          <a:spcPts val="0"/>
                        </a:spcAft>
                      </a:pPr>
                      <a:r>
                        <a:rPr lang="en-US" sz="1400" dirty="0">
                          <a:effectLst/>
                        </a:rPr>
                        <a:t>Variation of action interactions</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dirty="0">
                          <a:effectLst/>
                        </a:rPr>
                        <a:t> </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val="10004"/>
                  </a:ext>
                </a:extLst>
              </a:tr>
              <a:tr h="454069">
                <a:tc>
                  <a:txBody>
                    <a:bodyPr/>
                    <a:lstStyle/>
                    <a:p>
                      <a:pPr marL="0" marR="0">
                        <a:lnSpc>
                          <a:spcPct val="115000"/>
                        </a:lnSpc>
                        <a:spcBef>
                          <a:spcPts val="0"/>
                        </a:spcBef>
                        <a:spcAft>
                          <a:spcPts val="0"/>
                        </a:spcAft>
                      </a:pPr>
                      <a:r>
                        <a:rPr lang="en-US" sz="1400" dirty="0">
                          <a:effectLst/>
                        </a:rPr>
                        <a:t>System change/production</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dirty="0">
                          <a:effectLst/>
                        </a:rPr>
                        <a:t> </a:t>
                      </a:r>
                      <a:endParaRPr lang="en-US" sz="1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72616" y="447627"/>
            <a:ext cx="4321455" cy="523220"/>
          </a:xfrm>
          <a:prstGeom prst="rect">
            <a:avLst/>
          </a:prstGeom>
          <a:noFill/>
        </p:spPr>
        <p:txBody>
          <a:bodyPr wrap="square" rtlCol="0">
            <a:spAutoFit/>
          </a:bodyPr>
          <a:lstStyle/>
          <a:p>
            <a:r>
              <a:rPr lang="en-US" sz="2800" dirty="0"/>
              <a:t>             Use Case 2</a:t>
            </a:r>
          </a:p>
        </p:txBody>
      </p:sp>
      <p:graphicFrame>
        <p:nvGraphicFramePr>
          <p:cNvPr id="4" name="Table 3"/>
          <p:cNvGraphicFramePr>
            <a:graphicFrameLocks noGrp="1"/>
          </p:cNvGraphicFramePr>
          <p:nvPr>
            <p:extLst>
              <p:ext uri="{D42A27DB-BD31-4B8C-83A1-F6EECF244321}">
                <p14:modId xmlns:p14="http://schemas.microsoft.com/office/powerpoint/2010/main" val="2658905562"/>
              </p:ext>
            </p:extLst>
          </p:nvPr>
        </p:nvGraphicFramePr>
        <p:xfrm>
          <a:off x="1424660" y="1222154"/>
          <a:ext cx="10242406" cy="5467948"/>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val="20000"/>
                    </a:ext>
                  </a:extLst>
                </a:gridCol>
                <a:gridCol w="5121203">
                  <a:extLst>
                    <a:ext uri="{9D8B030D-6E8A-4147-A177-3AD203B41FA5}">
                      <a16:colId xmlns:a16="http://schemas.microsoft.com/office/drawing/2014/main" val="20001"/>
                    </a:ext>
                  </a:extLst>
                </a:gridCol>
              </a:tblGrid>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Goals of actor</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User name to be registered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0"/>
                  </a:ext>
                </a:extLst>
              </a:tr>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Task</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Initially</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register a user name to start playing </a:t>
                      </a:r>
                      <a:r>
                        <a:rPr lang="en-US" sz="2400" baseline="0" dirty="0" err="1">
                          <a:effectLst/>
                          <a:latin typeface="Arial Unicode MS" panose="020B0604020202020204" pitchFamily="34" charset="-128"/>
                          <a:ea typeface="Arial Unicode MS" panose="020B0604020202020204" pitchFamily="34" charset="-128"/>
                          <a:cs typeface="Arial Unicode MS" panose="020B0604020202020204" pitchFamily="34" charset="-128"/>
                        </a:rPr>
                        <a:t>th</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baseline="0" dirty="0" err="1">
                          <a:effectLst/>
                          <a:latin typeface="Arial Unicode MS" panose="020B0604020202020204" pitchFamily="34" charset="-128"/>
                          <a:ea typeface="Arial Unicode MS" panose="020B0604020202020204" pitchFamily="34" charset="-128"/>
                          <a:cs typeface="Arial Unicode MS" panose="020B0604020202020204" pitchFamily="34" charset="-128"/>
                        </a:rPr>
                        <a:t>egame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1"/>
                  </a:ext>
                </a:extLst>
              </a:tr>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Preconditions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No user name is registered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2"/>
                  </a:ext>
                </a:extLst>
              </a:tr>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Exceptions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Error</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message is shown if name is already registered or duplicated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3"/>
                  </a:ext>
                </a:extLst>
              </a:tr>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Variation of action interactions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4"/>
                  </a:ext>
                </a:extLst>
              </a:tr>
              <a:tr h="882863">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System change/production</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5363" y="524934"/>
            <a:ext cx="1792678" cy="830997"/>
          </a:xfrm>
          <a:prstGeom prst="rect">
            <a:avLst/>
          </a:prstGeom>
          <a:noFill/>
        </p:spPr>
        <p:txBody>
          <a:bodyPr wrap="none" rtlCol="0">
            <a:spAutoFit/>
          </a:bodyPr>
          <a:lstStyle/>
          <a:p>
            <a:pPr lvl="0"/>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Use Case 3</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3719724931"/>
              </p:ext>
            </p:extLst>
          </p:nvPr>
        </p:nvGraphicFramePr>
        <p:xfrm>
          <a:off x="1249681" y="1355931"/>
          <a:ext cx="10816720" cy="5293543"/>
        </p:xfrm>
        <a:graphic>
          <a:graphicData uri="http://schemas.openxmlformats.org/drawingml/2006/table">
            <a:tbl>
              <a:tblPr firstRow="1" firstCol="1" bandRow="1">
                <a:tableStyleId>{0E3FDE45-AF77-4B5C-9715-49D594BDF05E}</a:tableStyleId>
              </a:tblPr>
              <a:tblGrid>
                <a:gridCol w="5408360">
                  <a:extLst>
                    <a:ext uri="{9D8B030D-6E8A-4147-A177-3AD203B41FA5}">
                      <a16:colId xmlns:a16="http://schemas.microsoft.com/office/drawing/2014/main" val="20000"/>
                    </a:ext>
                  </a:extLst>
                </a:gridCol>
                <a:gridCol w="5408360">
                  <a:extLst>
                    <a:ext uri="{9D8B030D-6E8A-4147-A177-3AD203B41FA5}">
                      <a16:colId xmlns:a16="http://schemas.microsoft.com/office/drawing/2014/main" val="20001"/>
                    </a:ext>
                  </a:extLst>
                </a:gridCol>
              </a:tblGrid>
              <a:tr h="844875">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Goals of actor</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Logging in to the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0"/>
                  </a:ext>
                </a:extLst>
              </a:tr>
              <a:tr h="937332">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Task</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Choose previously registered username to log in to the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1"/>
                  </a:ext>
                </a:extLst>
              </a:tr>
              <a:tr h="937332">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Preconditions</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Player</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has to be registered in order to log in to the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2"/>
                  </a:ext>
                </a:extLst>
              </a:tr>
              <a:tr h="937332">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Exceptions</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If user name is invalid,</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an error message is shown.</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3"/>
                  </a:ext>
                </a:extLst>
              </a:tr>
              <a:tr h="771962">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Variation of action interactions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4"/>
                  </a:ext>
                </a:extLst>
              </a:tr>
              <a:tr h="771962">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System change/production</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0983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2135" y="491067"/>
            <a:ext cx="4185197" cy="461665"/>
          </a:xfrm>
          <a:prstGeom prst="rect">
            <a:avLst/>
          </a:prstGeom>
          <a:noFill/>
        </p:spPr>
        <p:txBody>
          <a:bodyPr wrap="square" rtlCol="0">
            <a:spAutoFit/>
          </a:bodyPr>
          <a:lstStyle/>
          <a:p>
            <a:pPr lvl="0" algn="ctr" defTabSz="914400" fontAlgn="base">
              <a:spcBef>
                <a:spcPct val="0"/>
              </a:spcBef>
              <a:spcAft>
                <a:spcPct val="0"/>
              </a:spcAft>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Use Case 4</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 name="Content Placeholder 3"/>
          <p:cNvGraphicFramePr>
            <a:graphicFrameLocks/>
          </p:cNvGraphicFramePr>
          <p:nvPr>
            <p:extLst>
              <p:ext uri="{D42A27DB-BD31-4B8C-83A1-F6EECF244321}">
                <p14:modId xmlns:p14="http://schemas.microsoft.com/office/powerpoint/2010/main" val="2685509306"/>
              </p:ext>
            </p:extLst>
          </p:nvPr>
        </p:nvGraphicFramePr>
        <p:xfrm>
          <a:off x="1811866" y="1168398"/>
          <a:ext cx="9330266" cy="5609976"/>
        </p:xfrm>
        <a:graphic>
          <a:graphicData uri="http://schemas.openxmlformats.org/drawingml/2006/table">
            <a:tbl>
              <a:tblPr firstRow="1" firstCol="1" bandRow="1">
                <a:tableStyleId>{0E3FDE45-AF77-4B5C-9715-49D594BDF05E}</a:tableStyleId>
              </a:tblPr>
              <a:tblGrid>
                <a:gridCol w="4665133">
                  <a:extLst>
                    <a:ext uri="{9D8B030D-6E8A-4147-A177-3AD203B41FA5}">
                      <a16:colId xmlns:a16="http://schemas.microsoft.com/office/drawing/2014/main" val="20000"/>
                    </a:ext>
                  </a:extLst>
                </a:gridCol>
                <a:gridCol w="4665133">
                  <a:extLst>
                    <a:ext uri="{9D8B030D-6E8A-4147-A177-3AD203B41FA5}">
                      <a16:colId xmlns:a16="http://schemas.microsoft.com/office/drawing/2014/main" val="20001"/>
                    </a:ext>
                  </a:extLst>
                </a:gridCol>
              </a:tblGrid>
              <a:tr h="612574">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Goals of actor</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Create New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0"/>
                  </a:ext>
                </a:extLst>
              </a:tr>
              <a:tr h="994510">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Task</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A new clean game is started after</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the previous game has ended.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1"/>
                  </a:ext>
                </a:extLst>
              </a:tr>
              <a:tr h="1284752">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Preconditions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An</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“existing” </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game has to ended or canceled</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in order to create</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a new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2"/>
                  </a:ext>
                </a:extLst>
              </a:tr>
              <a:tr h="1284752">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Exceptions</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A New game is loaded only after the software is opened or when the current game</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has ended.</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3"/>
                  </a:ext>
                </a:extLst>
              </a:tr>
              <a:tr h="612574">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Variation of action interactions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4"/>
                  </a:ext>
                </a:extLst>
              </a:tr>
              <a:tr h="612574">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System change/production</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1794" y="636601"/>
            <a:ext cx="1792678" cy="461665"/>
          </a:xfrm>
          <a:prstGeom prst="rect">
            <a:avLst/>
          </a:prstGeom>
        </p:spPr>
        <p:txBody>
          <a:bodyPr wrap="none">
            <a:spAutoFit/>
          </a:bodyPr>
          <a:lstStyle/>
          <a:p>
            <a:pPr lvl="0" algn="ctr" defTabSz="914400" fontAlgn="base">
              <a:spcBef>
                <a:spcPct val="0"/>
              </a:spcBef>
              <a:spcAft>
                <a:spcPct val="0"/>
              </a:spcAft>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Use Case 5</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511531861"/>
              </p:ext>
            </p:extLst>
          </p:nvPr>
        </p:nvGraphicFramePr>
        <p:xfrm>
          <a:off x="1552044" y="1329267"/>
          <a:ext cx="10318222" cy="5693457"/>
        </p:xfrm>
        <a:graphic>
          <a:graphicData uri="http://schemas.openxmlformats.org/drawingml/2006/table">
            <a:tbl>
              <a:tblPr firstRow="1" firstCol="1" bandRow="1">
                <a:tableStyleId>{0E3FDE45-AF77-4B5C-9715-49D594BDF05E}</a:tableStyleId>
              </a:tblPr>
              <a:tblGrid>
                <a:gridCol w="5159111">
                  <a:extLst>
                    <a:ext uri="{9D8B030D-6E8A-4147-A177-3AD203B41FA5}">
                      <a16:colId xmlns:a16="http://schemas.microsoft.com/office/drawing/2014/main" val="20000"/>
                    </a:ext>
                  </a:extLst>
                </a:gridCol>
                <a:gridCol w="5159111">
                  <a:extLst>
                    <a:ext uri="{9D8B030D-6E8A-4147-A177-3AD203B41FA5}">
                      <a16:colId xmlns:a16="http://schemas.microsoft.com/office/drawing/2014/main" val="20001"/>
                    </a:ext>
                  </a:extLst>
                </a:gridCol>
              </a:tblGrid>
              <a:tr h="789363">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Goals of actor</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Single Player mode</a:t>
                      </a:r>
                      <a:r>
                        <a:rPr lang="en-US" sz="28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0"/>
                  </a:ext>
                </a:extLst>
              </a:tr>
              <a:tr h="991459">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Task</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 One</a:t>
                      </a:r>
                      <a:r>
                        <a:rPr lang="en-US" sz="28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s</a:t>
                      </a: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ingle</a:t>
                      </a:r>
                      <a:r>
                        <a:rPr lang="en-US" sz="28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player against one AI when playing the game.</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1"/>
                  </a:ext>
                </a:extLst>
              </a:tr>
              <a:tr h="991459">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Preconditions</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Only to</a:t>
                      </a:r>
                      <a:r>
                        <a:rPr lang="en-US" sz="28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be used in the software while playing against the AI.</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2"/>
                  </a:ext>
                </a:extLst>
              </a:tr>
              <a:tr h="991459">
                <a:tc>
                  <a:txBody>
                    <a:bodyPr/>
                    <a:lstStyle/>
                    <a:p>
                      <a:pPr marL="0" marR="0">
                        <a:lnSpc>
                          <a:spcPct val="115000"/>
                        </a:lnSpc>
                        <a:spcBef>
                          <a:spcPts val="0"/>
                        </a:spcBef>
                        <a:spcAft>
                          <a:spcPts val="0"/>
                        </a:spcAft>
                      </a:pPr>
                      <a:r>
                        <a:rPr lang="en-US" sz="2800">
                          <a:effectLst/>
                          <a:latin typeface="Arial Unicode MS" panose="020B0604020202020204" pitchFamily="34" charset="-128"/>
                          <a:ea typeface="Arial Unicode MS" panose="020B0604020202020204" pitchFamily="34" charset="-128"/>
                          <a:cs typeface="Arial Unicode MS" panose="020B0604020202020204" pitchFamily="34" charset="-128"/>
                        </a:rPr>
                        <a:t>Exceptions</a:t>
                      </a:r>
                      <a:endParaRPr lang="en-US" sz="28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Single player is only applicable against</a:t>
                      </a:r>
                      <a:r>
                        <a:rPr lang="en-US" sz="28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AI</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3"/>
                  </a:ext>
                </a:extLst>
              </a:tr>
              <a:tr h="789363">
                <a:tc>
                  <a:txBody>
                    <a:bodyPr/>
                    <a:lstStyle/>
                    <a:p>
                      <a:pPr marL="0" marR="0">
                        <a:lnSpc>
                          <a:spcPct val="115000"/>
                        </a:lnSpc>
                        <a:spcBef>
                          <a:spcPts val="0"/>
                        </a:spcBef>
                        <a:spcAft>
                          <a:spcPts val="0"/>
                        </a:spcAft>
                      </a:pPr>
                      <a:r>
                        <a:rPr lang="en-US" sz="2800">
                          <a:effectLst/>
                          <a:latin typeface="Arial Unicode MS" panose="020B0604020202020204" pitchFamily="34" charset="-128"/>
                          <a:ea typeface="Arial Unicode MS" panose="020B0604020202020204" pitchFamily="34" charset="-128"/>
                          <a:cs typeface="Arial Unicode MS" panose="020B0604020202020204" pitchFamily="34" charset="-128"/>
                        </a:rPr>
                        <a:t>Variation of action interactions</a:t>
                      </a:r>
                      <a:endParaRPr lang="en-US" sz="28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8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4"/>
                  </a:ext>
                </a:extLst>
              </a:tr>
              <a:tr h="789363">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System change/production</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8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8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9600" y="711200"/>
            <a:ext cx="3488267" cy="461665"/>
          </a:xfrm>
          <a:prstGeom prst="rect">
            <a:avLst/>
          </a:prstGeom>
          <a:noFill/>
        </p:spPr>
        <p:txBody>
          <a:bodyPr wrap="square" rtlCol="0">
            <a:spAutoFit/>
          </a:bodyPr>
          <a:lstStyle/>
          <a:p>
            <a:r>
              <a:rPr lang="en-US" sz="2400" dirty="0"/>
              <a:t>             USE CASE 6 </a:t>
            </a:r>
          </a:p>
        </p:txBody>
      </p:sp>
      <p:graphicFrame>
        <p:nvGraphicFramePr>
          <p:cNvPr id="3" name="Table 2"/>
          <p:cNvGraphicFramePr>
            <a:graphicFrameLocks noGrp="1"/>
          </p:cNvGraphicFramePr>
          <p:nvPr>
            <p:extLst>
              <p:ext uri="{D42A27DB-BD31-4B8C-83A1-F6EECF244321}">
                <p14:modId xmlns:p14="http://schemas.microsoft.com/office/powerpoint/2010/main" val="3341429233"/>
              </p:ext>
            </p:extLst>
          </p:nvPr>
        </p:nvGraphicFramePr>
        <p:xfrm>
          <a:off x="1473199" y="1236134"/>
          <a:ext cx="10549468" cy="5549641"/>
        </p:xfrm>
        <a:graphic>
          <a:graphicData uri="http://schemas.openxmlformats.org/drawingml/2006/table">
            <a:tbl>
              <a:tblPr firstRow="1" firstCol="1" bandRow="1">
                <a:tableStyleId>{0E3FDE45-AF77-4B5C-9715-49D594BDF05E}</a:tableStyleId>
              </a:tblPr>
              <a:tblGrid>
                <a:gridCol w="5274734">
                  <a:extLst>
                    <a:ext uri="{9D8B030D-6E8A-4147-A177-3AD203B41FA5}">
                      <a16:colId xmlns:a16="http://schemas.microsoft.com/office/drawing/2014/main" val="20000"/>
                    </a:ext>
                  </a:extLst>
                </a:gridCol>
                <a:gridCol w="5274734">
                  <a:extLst>
                    <a:ext uri="{9D8B030D-6E8A-4147-A177-3AD203B41FA5}">
                      <a16:colId xmlns:a16="http://schemas.microsoft.com/office/drawing/2014/main" val="20001"/>
                    </a:ext>
                  </a:extLst>
                </a:gridCol>
              </a:tblGrid>
              <a:tr h="698235">
                <a:tc>
                  <a:txBody>
                    <a:bodyPr/>
                    <a:lstStyle/>
                    <a:p>
                      <a:pPr marL="0" marR="0">
                        <a:lnSpc>
                          <a:spcPct val="115000"/>
                        </a:lnSpc>
                        <a:spcBef>
                          <a:spcPts val="0"/>
                        </a:spcBef>
                        <a:spcAft>
                          <a:spcPts val="0"/>
                        </a:spcAft>
                      </a:pPr>
                      <a:r>
                        <a:rPr lang="en-US" sz="2400" dirty="0">
                          <a:effectLst/>
                        </a:rPr>
                        <a:t>Goals of actor</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Skill</a:t>
                      </a:r>
                      <a:r>
                        <a:rPr lang="en-US" sz="2400" baseline="0" dirty="0">
                          <a:effectLst/>
                        </a:rPr>
                        <a:t> level difficulty</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0"/>
                  </a:ext>
                </a:extLst>
              </a:tr>
              <a:tr h="1097816">
                <a:tc>
                  <a:txBody>
                    <a:bodyPr/>
                    <a:lstStyle/>
                    <a:p>
                      <a:pPr marL="0" marR="0">
                        <a:lnSpc>
                          <a:spcPct val="115000"/>
                        </a:lnSpc>
                        <a:spcBef>
                          <a:spcPts val="0"/>
                        </a:spcBef>
                        <a:spcAft>
                          <a:spcPts val="0"/>
                        </a:spcAft>
                      </a:pPr>
                      <a:r>
                        <a:rPr lang="en-US" sz="2400" dirty="0">
                          <a:effectLst/>
                        </a:rPr>
                        <a:t>Task</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To assign</a:t>
                      </a:r>
                      <a:r>
                        <a:rPr lang="en-US" sz="2400" baseline="0" dirty="0">
                          <a:effectLst/>
                        </a:rPr>
                        <a:t> a certain level of difficulty before a new game starts.</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1"/>
                  </a:ext>
                </a:extLst>
              </a:tr>
              <a:tr h="1133580">
                <a:tc>
                  <a:txBody>
                    <a:bodyPr/>
                    <a:lstStyle/>
                    <a:p>
                      <a:pPr marL="0" marR="0">
                        <a:lnSpc>
                          <a:spcPct val="115000"/>
                        </a:lnSpc>
                        <a:spcBef>
                          <a:spcPts val="0"/>
                        </a:spcBef>
                        <a:spcAft>
                          <a:spcPts val="0"/>
                        </a:spcAft>
                      </a:pPr>
                      <a:r>
                        <a:rPr lang="en-US" sz="2400" dirty="0">
                          <a:effectLst/>
                        </a:rPr>
                        <a:t>Preconditions</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Player has to choose a skill level</a:t>
                      </a:r>
                      <a:r>
                        <a:rPr lang="en-US" sz="2400" baseline="0" dirty="0">
                          <a:effectLst/>
                        </a:rPr>
                        <a:t> of either easy, medium or hard in order to start playing the game.</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2"/>
                  </a:ext>
                </a:extLst>
              </a:tr>
              <a:tr h="787767">
                <a:tc>
                  <a:txBody>
                    <a:bodyPr/>
                    <a:lstStyle/>
                    <a:p>
                      <a:pPr marL="0" marR="0">
                        <a:lnSpc>
                          <a:spcPct val="115000"/>
                        </a:lnSpc>
                        <a:spcBef>
                          <a:spcPts val="0"/>
                        </a:spcBef>
                        <a:spcAft>
                          <a:spcPts val="0"/>
                        </a:spcAft>
                      </a:pPr>
                      <a:r>
                        <a:rPr lang="en-US" sz="2400">
                          <a:effectLst/>
                        </a:rPr>
                        <a:t>Exceptions</a:t>
                      </a:r>
                      <a:endParaRPr lang="en-US" sz="240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Can only be used against</a:t>
                      </a:r>
                      <a:r>
                        <a:rPr lang="en-US" sz="2400" baseline="0" dirty="0">
                          <a:effectLst/>
                        </a:rPr>
                        <a:t> another player or the AI</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3"/>
                  </a:ext>
                </a:extLst>
              </a:tr>
              <a:tr h="698235">
                <a:tc>
                  <a:txBody>
                    <a:bodyPr/>
                    <a:lstStyle/>
                    <a:p>
                      <a:pPr marL="0" marR="0">
                        <a:lnSpc>
                          <a:spcPct val="115000"/>
                        </a:lnSpc>
                        <a:spcBef>
                          <a:spcPts val="0"/>
                        </a:spcBef>
                        <a:spcAft>
                          <a:spcPts val="0"/>
                        </a:spcAft>
                      </a:pPr>
                      <a:r>
                        <a:rPr lang="en-US" sz="2400">
                          <a:effectLst/>
                        </a:rPr>
                        <a:t>Variation of action interactions</a:t>
                      </a:r>
                      <a:endParaRPr lang="en-US" sz="240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 </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4"/>
                  </a:ext>
                </a:extLst>
              </a:tr>
              <a:tr h="698235">
                <a:tc>
                  <a:txBody>
                    <a:bodyPr/>
                    <a:lstStyle/>
                    <a:p>
                      <a:pPr marL="0" marR="0">
                        <a:lnSpc>
                          <a:spcPct val="115000"/>
                        </a:lnSpc>
                        <a:spcBef>
                          <a:spcPts val="0"/>
                        </a:spcBef>
                        <a:spcAft>
                          <a:spcPts val="0"/>
                        </a:spcAft>
                      </a:pPr>
                      <a:r>
                        <a:rPr lang="en-US" sz="2400">
                          <a:effectLst/>
                        </a:rPr>
                        <a:t>System change/production</a:t>
                      </a:r>
                      <a:endParaRPr lang="en-US" sz="240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 </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7200" y="414980"/>
            <a:ext cx="6096000" cy="677108"/>
          </a:xfrm>
          <a:prstGeom prst="rect">
            <a:avLst/>
          </a:prstGeom>
        </p:spPr>
        <p:txBody>
          <a:bodyPr>
            <a:spAutoFit/>
          </a:bodyPr>
          <a:lstStyle/>
          <a:p>
            <a:pPr lvl="0" defTabSz="914400" fontAlgn="base">
              <a:spcBef>
                <a:spcPct val="0"/>
              </a:spcBef>
              <a:spcAft>
                <a:spcPct val="0"/>
              </a:spcAft>
            </a:pPr>
            <a:r>
              <a:rPr lang="en-US" b="1" dirty="0">
                <a:latin typeface="Arial" pitchFamily="34" charset="0"/>
                <a:ea typeface="Times New Roman" pitchFamily="18" charset="0"/>
                <a:cs typeface="Arial" pitchFamily="34" charset="0"/>
              </a:rPr>
              <a:t>                                    Use Case 7</a:t>
            </a:r>
            <a:endParaRPr lang="en-US" sz="900" dirty="0">
              <a:latin typeface="Arial" pitchFamily="34" charset="0"/>
              <a:cs typeface="Arial" pitchFamily="34" charset="0"/>
            </a:endParaRP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7313030"/>
              </p:ext>
            </p:extLst>
          </p:nvPr>
        </p:nvGraphicFramePr>
        <p:xfrm>
          <a:off x="1286932" y="982132"/>
          <a:ext cx="10684934" cy="5848689"/>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val="20000"/>
                    </a:ext>
                  </a:extLst>
                </a:gridCol>
                <a:gridCol w="5342467">
                  <a:extLst>
                    <a:ext uri="{9D8B030D-6E8A-4147-A177-3AD203B41FA5}">
                      <a16:colId xmlns:a16="http://schemas.microsoft.com/office/drawing/2014/main" val="20001"/>
                    </a:ext>
                  </a:extLst>
                </a:gridCol>
              </a:tblGrid>
              <a:tr h="841107">
                <a:tc>
                  <a:txBody>
                    <a:bodyPr/>
                    <a:lstStyle/>
                    <a:p>
                      <a:pPr marL="0" marR="0">
                        <a:lnSpc>
                          <a:spcPct val="115000"/>
                        </a:lnSpc>
                        <a:spcBef>
                          <a:spcPts val="0"/>
                        </a:spcBef>
                        <a:spcAft>
                          <a:spcPts val="0"/>
                        </a:spcAft>
                      </a:pPr>
                      <a:r>
                        <a:rPr lang="en-US" sz="2400" dirty="0">
                          <a:effectLst/>
                        </a:rPr>
                        <a:t>Goals of actor</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a:effectLst/>
                        </a:rPr>
                        <a:t>Score Display</a:t>
                      </a:r>
                      <a:endParaRPr lang="en-US" sz="240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0"/>
                  </a:ext>
                </a:extLst>
              </a:tr>
              <a:tr h="841107">
                <a:tc>
                  <a:txBody>
                    <a:bodyPr/>
                    <a:lstStyle/>
                    <a:p>
                      <a:pPr marL="0" marR="0">
                        <a:lnSpc>
                          <a:spcPct val="115000"/>
                        </a:lnSpc>
                        <a:spcBef>
                          <a:spcPts val="0"/>
                        </a:spcBef>
                        <a:spcAft>
                          <a:spcPts val="0"/>
                        </a:spcAft>
                      </a:pPr>
                      <a:r>
                        <a:rPr lang="en-US" sz="2400">
                          <a:effectLst/>
                        </a:rPr>
                        <a:t>Task</a:t>
                      </a:r>
                      <a:endParaRPr lang="en-US" sz="240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a:effectLst/>
                        </a:rPr>
                        <a:t>Display the number of winnings and loses of the players.</a:t>
                      </a:r>
                      <a:endParaRPr lang="en-US" sz="240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1"/>
                  </a:ext>
                </a:extLst>
              </a:tr>
              <a:tr h="841107">
                <a:tc>
                  <a:txBody>
                    <a:bodyPr/>
                    <a:lstStyle/>
                    <a:p>
                      <a:pPr marL="0" marR="0">
                        <a:lnSpc>
                          <a:spcPct val="115000"/>
                        </a:lnSpc>
                        <a:spcBef>
                          <a:spcPts val="0"/>
                        </a:spcBef>
                        <a:spcAft>
                          <a:spcPts val="0"/>
                        </a:spcAft>
                      </a:pPr>
                      <a:r>
                        <a:rPr lang="en-US" sz="2400" dirty="0">
                          <a:effectLst/>
                        </a:rPr>
                        <a:t>Preconditions</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a:effectLst/>
                        </a:rPr>
                        <a:t>Game has to have ended in order for the screen to display scores</a:t>
                      </a:r>
                      <a:endParaRPr lang="en-US" sz="240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2"/>
                  </a:ext>
                </a:extLst>
              </a:tr>
              <a:tr h="1365532">
                <a:tc>
                  <a:txBody>
                    <a:bodyPr/>
                    <a:lstStyle/>
                    <a:p>
                      <a:pPr marL="0" marR="0">
                        <a:lnSpc>
                          <a:spcPct val="115000"/>
                        </a:lnSpc>
                        <a:spcBef>
                          <a:spcPts val="0"/>
                        </a:spcBef>
                        <a:spcAft>
                          <a:spcPts val="0"/>
                        </a:spcAft>
                      </a:pPr>
                      <a:r>
                        <a:rPr lang="en-US" sz="2400" dirty="0">
                          <a:effectLst/>
                        </a:rPr>
                        <a:t>Exceptions</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a:effectLst/>
                        </a:rPr>
                        <a:t>No score will be available unless a game has been played and a game has been decided.</a:t>
                      </a:r>
                      <a:endParaRPr lang="en-US" sz="240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3"/>
                  </a:ext>
                </a:extLst>
              </a:tr>
              <a:tr h="841107">
                <a:tc>
                  <a:txBody>
                    <a:bodyPr/>
                    <a:lstStyle/>
                    <a:p>
                      <a:pPr marL="0" marR="0">
                        <a:lnSpc>
                          <a:spcPct val="115000"/>
                        </a:lnSpc>
                        <a:spcBef>
                          <a:spcPts val="0"/>
                        </a:spcBef>
                        <a:spcAft>
                          <a:spcPts val="0"/>
                        </a:spcAft>
                      </a:pPr>
                      <a:r>
                        <a:rPr lang="en-US" sz="2400" dirty="0">
                          <a:effectLst/>
                        </a:rPr>
                        <a:t>Variation of action interactions</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a:effectLst/>
                        </a:rPr>
                        <a:t> </a:t>
                      </a:r>
                      <a:endParaRPr lang="en-US" sz="240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4"/>
                  </a:ext>
                </a:extLst>
              </a:tr>
              <a:tr h="841107">
                <a:tc>
                  <a:txBody>
                    <a:bodyPr/>
                    <a:lstStyle/>
                    <a:p>
                      <a:pPr marL="0" marR="0">
                        <a:lnSpc>
                          <a:spcPct val="115000"/>
                        </a:lnSpc>
                        <a:spcBef>
                          <a:spcPts val="0"/>
                        </a:spcBef>
                        <a:spcAft>
                          <a:spcPts val="0"/>
                        </a:spcAft>
                      </a:pPr>
                      <a:r>
                        <a:rPr lang="en-US" sz="2400" dirty="0">
                          <a:effectLst/>
                        </a:rPr>
                        <a:t>System change/production</a:t>
                      </a:r>
                      <a:endParaRPr lang="en-US" sz="2400" dirty="0">
                        <a:solidFill>
                          <a:srgbClr val="000000"/>
                        </a:solidFill>
                        <a:effectLst/>
                        <a:latin typeface="Times New Roman"/>
                        <a:ea typeface="Times New Roman"/>
                      </a:endParaRPr>
                    </a:p>
                  </a:txBody>
                  <a:tcPr marL="63500" marR="63500" marT="63500" marB="63500"/>
                </a:tc>
                <a:tc>
                  <a:txBody>
                    <a:bodyPr/>
                    <a:lstStyle/>
                    <a:p>
                      <a:pPr marL="0" marR="0">
                        <a:lnSpc>
                          <a:spcPct val="115000"/>
                        </a:lnSpc>
                        <a:spcBef>
                          <a:spcPts val="0"/>
                        </a:spcBef>
                        <a:spcAft>
                          <a:spcPts val="0"/>
                        </a:spcAft>
                      </a:pPr>
                      <a:r>
                        <a:rPr lang="en-US" sz="2400" dirty="0">
                          <a:effectLst/>
                        </a:rPr>
                        <a:t> </a:t>
                      </a:r>
                      <a:endParaRPr lang="en-US" sz="2400" dirty="0">
                        <a:solidFill>
                          <a:srgbClr val="000000"/>
                        </a:solidFill>
                        <a:effectLst/>
                        <a:latin typeface="Times New Roman"/>
                        <a:ea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4929" y="416468"/>
            <a:ext cx="2558004" cy="369332"/>
          </a:xfrm>
          <a:prstGeom prst="rect">
            <a:avLst/>
          </a:prstGeom>
        </p:spPr>
        <p:txBody>
          <a:bodyPr wrap="square">
            <a:spAutoFit/>
          </a:bodyPr>
          <a:lstStyle/>
          <a:p>
            <a:pPr lvl="0" indent="457200" defTabSz="914400" fontAlgn="base">
              <a:spcBef>
                <a:spcPct val="0"/>
              </a:spcBef>
              <a:spcAft>
                <a:spcPct val="0"/>
              </a:spcAft>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Use Case 8</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3" name="Table 2"/>
          <p:cNvGraphicFramePr>
            <a:graphicFrameLocks noGrp="1"/>
          </p:cNvGraphicFramePr>
          <p:nvPr>
            <p:extLst>
              <p:ext uri="{D42A27DB-BD31-4B8C-83A1-F6EECF244321}">
                <p14:modId xmlns:p14="http://schemas.microsoft.com/office/powerpoint/2010/main" val="1179705754"/>
              </p:ext>
            </p:extLst>
          </p:nvPr>
        </p:nvGraphicFramePr>
        <p:xfrm>
          <a:off x="1320800" y="1270002"/>
          <a:ext cx="10617200" cy="5571451"/>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906647">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Goals of actor</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Exit game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0"/>
                  </a:ext>
                </a:extLst>
              </a:tr>
              <a:tr h="769228">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Task</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Exits the game being played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1"/>
                  </a:ext>
                </a:extLst>
              </a:tr>
              <a:tr h="1248838">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Preconditions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The</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game has to be currently running</a:t>
                      </a:r>
                      <a:r>
                        <a:rPr lang="en-US" sz="2400" baseline="0" dirty="0">
                          <a:effectLst/>
                          <a:latin typeface="Arial Unicode MS" panose="020B0604020202020204" pitchFamily="34" charset="-128"/>
                          <a:ea typeface="Arial Unicode MS" panose="020B0604020202020204" pitchFamily="34" charset="-128"/>
                          <a:cs typeface="Arial Unicode MS" panose="020B0604020202020204" pitchFamily="34" charset="-128"/>
                        </a:rPr>
                        <a:t>, or simply “open” or must be finished in order to quit the game.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2"/>
                  </a:ext>
                </a:extLst>
              </a:tr>
              <a:tr h="769228">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Exceptions</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Can’t quit the application if there is no game in process</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3"/>
                  </a:ext>
                </a:extLst>
              </a:tr>
              <a:tr h="769228">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Variation of action interactions</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4"/>
                  </a:ext>
                </a:extLst>
              </a:tr>
              <a:tr h="769228">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System change/production</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357808"/>
            <a:ext cx="8799443" cy="4401205"/>
          </a:xfrm>
          <a:prstGeom prst="rect">
            <a:avLst/>
          </a:prstGeom>
        </p:spPr>
        <p:txBody>
          <a:bodyPr wrap="square">
            <a:spAutoFit/>
          </a:bodyPr>
          <a:lstStyle/>
          <a:p>
            <a:pPr fontAlgn="base">
              <a:spcBef>
                <a:spcPts val="1200"/>
              </a:spcBef>
              <a:spcAft>
                <a:spcPts val="300"/>
              </a:spcAft>
              <a:buFont typeface="+mj-lt"/>
              <a:buAutoNum type="arabicPeriod"/>
            </a:pPr>
            <a:r>
              <a:rPr lang="en-US" sz="2400" b="1" dirty="0">
                <a:solidFill>
                  <a:srgbClr val="000000"/>
                </a:solidFill>
                <a:latin typeface="Arial" panose="020B0604020202020204" pitchFamily="34"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Cost Constraints: </a:t>
            </a:r>
            <a:r>
              <a:rPr lang="en-US" sz="2400" dirty="0">
                <a:solidFill>
                  <a:srgbClr val="000000"/>
                </a:solidFill>
                <a:latin typeface="Times New Roman" panose="02020603050405020304" pitchFamily="18" charset="0"/>
              </a:rPr>
              <a:t>The project has a budget of $0.00. No further maintenance costs will be required in the future. </a:t>
            </a:r>
            <a:endParaRPr lang="en-US" sz="2400" b="1" i="1" dirty="0">
              <a:solidFill>
                <a:srgbClr val="000000"/>
              </a:solidFill>
              <a:latin typeface="Arial" panose="020B0604020202020204" pitchFamily="34" charset="0"/>
            </a:endParaRP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Reliability: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Time Constraints:</a:t>
            </a:r>
          </a:p>
          <a:p>
            <a:pPr lvl="1" fontAlgn="base">
              <a:spcAft>
                <a:spcPts val="1000"/>
              </a:spcAft>
            </a:pPr>
            <a:r>
              <a:rPr lang="en-US" sz="2400" dirty="0">
                <a:solidFill>
                  <a:srgbClr val="000000"/>
                </a:solidFill>
                <a:latin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 </a:t>
            </a:r>
            <a:endParaRPr lang="en-US" sz="24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24600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2818800" y="340275"/>
            <a:ext cx="6554400" cy="697500"/>
          </a:xfrm>
          <a:prstGeom prst="rect">
            <a:avLst/>
          </a:prstGeom>
          <a:noFill/>
          <a:ln>
            <a:noFill/>
          </a:ln>
        </p:spPr>
        <p:txBody>
          <a:bodyPr lIns="90000" tIns="45000" rIns="90000" bIns="45000" anchor="t" anchorCtr="0">
            <a:noAutofit/>
          </a:bodyPr>
          <a:lstStyle/>
          <a:p>
            <a:pPr algn="ctr">
              <a:buSzPct val="25000"/>
            </a:pPr>
            <a:r>
              <a:rPr lang="en-US" sz="4500" dirty="0"/>
              <a:t>Role of each member</a:t>
            </a:r>
          </a:p>
        </p:txBody>
      </p:sp>
      <p:graphicFrame>
        <p:nvGraphicFramePr>
          <p:cNvPr id="124" name="Shape 124"/>
          <p:cNvGraphicFramePr/>
          <p:nvPr>
            <p:extLst>
              <p:ext uri="{D42A27DB-BD31-4B8C-83A1-F6EECF244321}">
                <p14:modId xmlns:p14="http://schemas.microsoft.com/office/powerpoint/2010/main" val="3410256385"/>
              </p:ext>
            </p:extLst>
          </p:nvPr>
        </p:nvGraphicFramePr>
        <p:xfrm>
          <a:off x="2447925" y="1530133"/>
          <a:ext cx="7296150" cy="3783575"/>
        </p:xfrm>
        <a:graphic>
          <a:graphicData uri="http://schemas.openxmlformats.org/drawingml/2006/table">
            <a:tbl>
              <a:tblPr>
                <a:noFill/>
              </a:tblPr>
              <a:tblGrid>
                <a:gridCol w="3619940">
                  <a:extLst>
                    <a:ext uri="{9D8B030D-6E8A-4147-A177-3AD203B41FA5}">
                      <a16:colId xmlns:a16="http://schemas.microsoft.com/office/drawing/2014/main" val="20000"/>
                    </a:ext>
                  </a:extLst>
                </a:gridCol>
                <a:gridCol w="3676210">
                  <a:extLst>
                    <a:ext uri="{9D8B030D-6E8A-4147-A177-3AD203B41FA5}">
                      <a16:colId xmlns:a16="http://schemas.microsoft.com/office/drawing/2014/main" val="20001"/>
                    </a:ext>
                  </a:extLst>
                </a:gridCol>
              </a:tblGrid>
              <a:tr h="786275">
                <a:tc>
                  <a:txBody>
                    <a:bodyPr/>
                    <a:lstStyle/>
                    <a:p>
                      <a:pPr lvl="0" rtl="0">
                        <a:lnSpc>
                          <a:spcPct val="87000"/>
                        </a:lnSpc>
                        <a:spcBef>
                          <a:spcPts val="0"/>
                        </a:spcBef>
                        <a:buNone/>
                      </a:pPr>
                      <a:r>
                        <a:rPr lang="en-US" sz="1800" dirty="0">
                          <a:solidFill>
                            <a:schemeClr val="tx1"/>
                          </a:solidFill>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a:solidFill>
                            <a:schemeClr val="tx1"/>
                          </a:solidFill>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807100">
                <a:tc>
                  <a:txBody>
                    <a:bodyPr/>
                    <a:lstStyle/>
                    <a:p>
                      <a:pPr lvl="0" rtl="0">
                        <a:lnSpc>
                          <a:spcPct val="87000"/>
                        </a:lnSpc>
                        <a:spcBef>
                          <a:spcPts val="0"/>
                        </a:spcBef>
                        <a:buNone/>
                      </a:pPr>
                      <a:r>
                        <a:rPr lang="en-US" sz="1800" dirty="0" err="1">
                          <a:solidFill>
                            <a:schemeClr val="tx1"/>
                          </a:solidFill>
                        </a:rPr>
                        <a:t>Axay</a:t>
                      </a:r>
                      <a:endParaRPr lang="en-US" sz="1800" dirty="0">
                        <a:solidFill>
                          <a:schemeClr val="tx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a:solidFill>
                            <a:schemeClr val="tx1"/>
                          </a:solidFill>
                        </a:rPr>
                        <a:t>Sub team lead and architect of the single player mode (PvP).</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762000">
                <a:tc>
                  <a:txBody>
                    <a:bodyPr/>
                    <a:lstStyle/>
                    <a:p>
                      <a:pPr lvl="0" rtl="0">
                        <a:lnSpc>
                          <a:spcPct val="87000"/>
                        </a:lnSpc>
                        <a:spcBef>
                          <a:spcPts val="0"/>
                        </a:spcBef>
                        <a:buNone/>
                      </a:pPr>
                      <a:r>
                        <a:rPr lang="en-US" sz="1800" dirty="0">
                          <a:solidFill>
                            <a:schemeClr val="tx1"/>
                          </a:solidFill>
                        </a:rPr>
                        <a:t>Luis </a:t>
                      </a:r>
                      <a:r>
                        <a:rPr lang="en-US" sz="1800" dirty="0" err="1">
                          <a:solidFill>
                            <a:schemeClr val="tx1"/>
                          </a:solidFill>
                        </a:rPr>
                        <a:t>Oropeza</a:t>
                      </a:r>
                      <a:endParaRPr lang="en-US" sz="1800" dirty="0">
                        <a:solidFill>
                          <a:schemeClr val="tx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762000">
                <a:tc>
                  <a:txBody>
                    <a:bodyPr/>
                    <a:lstStyle/>
                    <a:p>
                      <a:pPr lvl="0" rtl="0">
                        <a:lnSpc>
                          <a:spcPct val="87000"/>
                        </a:lnSpc>
                        <a:spcBef>
                          <a:spcPts val="0"/>
                        </a:spcBef>
                        <a:buNone/>
                      </a:pPr>
                      <a:r>
                        <a:rPr lang="en-US" sz="1800" dirty="0">
                          <a:solidFill>
                            <a:schemeClr val="tx1"/>
                          </a:solidFill>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a:solidFill>
                            <a:schemeClr val="tx1"/>
                          </a:solidFill>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t>Current Developments</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Implementation of game hard level</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Implementation of user registration </a:t>
            </a:r>
            <a:br>
              <a:rPr lang="en-US" sz="2400" dirty="0"/>
            </a:br>
            <a:endParaRPr lang="en-US" sz="2400" dirty="0"/>
          </a:p>
          <a:p>
            <a:pPr marL="76200">
              <a:lnSpc>
                <a:spcPct val="115000"/>
              </a:lnSpc>
              <a:buClr>
                <a:srgbClr val="FFFFFF"/>
              </a:buClr>
              <a:buSzPct val="100000"/>
            </a:pPr>
            <a:r>
              <a:rPr lang="en-US" sz="2400" dirty="0"/>
              <a:t>Implementation of database for game history</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1798273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t>Pending Developments</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Implementing all functionalities of game usage in the classes. </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Code completion for easy and medium level</a:t>
            </a:r>
          </a:p>
          <a:p>
            <a:pPr>
              <a:lnSpc>
                <a:spcPct val="115000"/>
              </a:lnSpc>
            </a:pPr>
            <a:endParaRPr sz="2400" dirty="0"/>
          </a:p>
          <a:p>
            <a:pPr marL="76200">
              <a:lnSpc>
                <a:spcPct val="115000"/>
              </a:lnSpc>
              <a:buClr>
                <a:srgbClr val="FFFFFF"/>
              </a:buClr>
              <a:buSzPct val="100000"/>
            </a:pPr>
            <a:r>
              <a:rPr lang="en-US" sz="2400" dirty="0"/>
              <a:t>Implementing all use cases in testing iterations </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15611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t>Types of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Glass-box testing: Branch Testing</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Execution based testing</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User Interaction testing</a:t>
            </a:r>
          </a:p>
          <a:p>
            <a:pPr marL="76200">
              <a:lnSpc>
                <a:spcPct val="115000"/>
              </a:lnSpc>
              <a:buClr>
                <a:srgbClr val="FFFFFF"/>
              </a:buClr>
              <a:buSzPct val="100000"/>
            </a:pPr>
            <a:endParaRPr lang="en-US" sz="2400" dirty="0"/>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4016761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t>Glass-box Unit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lvl="0">
              <a:buClr>
                <a:srgbClr val="FFFFFF"/>
              </a:buClr>
              <a:buSzPct val="100000"/>
            </a:pPr>
            <a:r>
              <a:rPr lang="en-US" sz="2400" dirty="0"/>
              <a:t>Branch Testing</a:t>
            </a:r>
          </a:p>
          <a:p>
            <a:pPr lvl="0">
              <a:buSzPct val="25000"/>
            </a:pPr>
            <a:r>
              <a:rPr lang="en-US" sz="2400" dirty="0"/>
              <a:t> </a:t>
            </a:r>
          </a:p>
          <a:p>
            <a:pPr lvl="1" indent="-83819">
              <a:buClr>
                <a:srgbClr val="FFFFFF"/>
              </a:buClr>
              <a:buSzPct val="100000"/>
              <a:buFont typeface="Arial"/>
              <a:buChar char="•"/>
            </a:pPr>
            <a:r>
              <a:rPr lang="en-US" sz="2400" dirty="0"/>
              <a:t>Begin as an existing player or guest.</a:t>
            </a:r>
          </a:p>
          <a:p>
            <a:pPr lvl="0"/>
            <a:endParaRPr lang="en-US" sz="2400" dirty="0"/>
          </a:p>
          <a:p>
            <a:pPr lvl="1" indent="-83819">
              <a:buClr>
                <a:srgbClr val="FFFFFF"/>
              </a:buClr>
              <a:buSzPct val="100000"/>
              <a:buFont typeface="Arial"/>
              <a:buChar char="•"/>
            </a:pPr>
            <a:r>
              <a:rPr lang="en-US" sz="2400" dirty="0"/>
              <a:t>Game playing mode: Player vs AI.</a:t>
            </a:r>
          </a:p>
          <a:p>
            <a:pPr lvl="0"/>
            <a:endParaRPr lang="en-US" sz="2400" dirty="0"/>
          </a:p>
          <a:p>
            <a:pPr lvl="1">
              <a:buClr>
                <a:srgbClr val="FFFFFF"/>
              </a:buClr>
              <a:buSzPct val="100000"/>
              <a:buFont typeface="Arial"/>
              <a:buChar char="•"/>
            </a:pPr>
            <a:r>
              <a:rPr lang="en-US" sz="2400" dirty="0"/>
              <a:t>Level of difficulty selection </a:t>
            </a:r>
          </a:p>
          <a:p>
            <a:pPr lvl="0"/>
            <a:endParaRPr lang="en-US" sz="2400" dirty="0"/>
          </a:p>
          <a:p>
            <a:pPr lvl="1" indent="-83819">
              <a:buClr>
                <a:schemeClr val="lt1"/>
              </a:buClr>
              <a:buSzPct val="100000"/>
              <a:buFont typeface="Arial"/>
              <a:buChar char="•"/>
            </a:pPr>
            <a:r>
              <a:rPr lang="en-US" sz="2400" dirty="0"/>
              <a:t>Selection of user that begins to play</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4012658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2451370" y="0"/>
            <a:ext cx="7373566" cy="585000"/>
          </a:xfrm>
          <a:prstGeom prst="rect">
            <a:avLst/>
          </a:prstGeom>
          <a:noFill/>
          <a:ln>
            <a:noFill/>
          </a:ln>
        </p:spPr>
        <p:txBody>
          <a:bodyPr lIns="91425" tIns="91425" rIns="91425" bIns="91425" anchor="t" anchorCtr="0">
            <a:noAutofit/>
          </a:bodyPr>
          <a:lstStyle/>
          <a:p>
            <a:pPr algn="ctr"/>
            <a:r>
              <a:rPr lang="en-US" sz="4500" dirty="0"/>
              <a:t>Execution Based Testing </a:t>
            </a:r>
          </a:p>
        </p:txBody>
      </p:sp>
      <p:sp>
        <p:nvSpPr>
          <p:cNvPr id="208" name="Shape 208"/>
          <p:cNvSpPr txBox="1"/>
          <p:nvPr/>
        </p:nvSpPr>
        <p:spPr>
          <a:xfrm>
            <a:off x="2313273" y="1482716"/>
            <a:ext cx="8174100" cy="3906407"/>
          </a:xfrm>
          <a:prstGeom prst="rect">
            <a:avLst/>
          </a:prstGeom>
          <a:solidFill>
            <a:srgbClr val="00B0F0"/>
          </a:solidFill>
          <a:ln>
            <a:noFill/>
          </a:ln>
        </p:spPr>
        <p:txBody>
          <a:bodyPr lIns="91425" tIns="91425" rIns="91425" bIns="91425" anchor="t" anchorCtr="0">
            <a:noAutofit/>
          </a:bodyPr>
          <a:lstStyle/>
          <a:p>
            <a:r>
              <a:rPr lang="en-US" sz="3000" dirty="0"/>
              <a:t>Testing for the following components in our program:</a:t>
            </a:r>
          </a:p>
          <a:p>
            <a:pPr marL="914400" indent="-342900">
              <a:buClr>
                <a:srgbClr val="EFEFEF"/>
              </a:buClr>
              <a:buSzPct val="100000"/>
              <a:buChar char="❏"/>
            </a:pPr>
            <a:r>
              <a:rPr lang="en-US" sz="3000" dirty="0"/>
              <a:t>Reliability </a:t>
            </a:r>
          </a:p>
          <a:p>
            <a:pPr marL="914400" indent="-342900">
              <a:buClr>
                <a:srgbClr val="EFEFEF"/>
              </a:buClr>
              <a:buSzPct val="100000"/>
              <a:buChar char="❏"/>
            </a:pPr>
            <a:r>
              <a:rPr lang="en-US" sz="3000" dirty="0"/>
              <a:t>Robustness</a:t>
            </a:r>
          </a:p>
          <a:p>
            <a:pPr marL="914400" indent="-342900">
              <a:buClr>
                <a:srgbClr val="EFEFEF"/>
              </a:buClr>
              <a:buSzPct val="100000"/>
              <a:buChar char="❏"/>
            </a:pPr>
            <a:r>
              <a:rPr lang="en-US" sz="3000" dirty="0"/>
              <a:t>Performance</a:t>
            </a:r>
          </a:p>
          <a:p>
            <a:pPr marL="914400" indent="-342900">
              <a:buClr>
                <a:srgbClr val="EFEFEF"/>
              </a:buClr>
              <a:buSzPct val="100000"/>
              <a:buChar char="❏"/>
            </a:pPr>
            <a:r>
              <a:rPr lang="en-US" sz="3000" dirty="0"/>
              <a:t>Utility</a:t>
            </a:r>
          </a:p>
          <a:p>
            <a:pPr marL="914400" indent="-342900">
              <a:buClr>
                <a:srgbClr val="EFEFEF"/>
              </a:buClr>
              <a:buSzPct val="100000"/>
              <a:buChar char="❏"/>
            </a:pPr>
            <a:r>
              <a:rPr lang="en-US" sz="3000" dirty="0"/>
              <a:t>Correctness	</a:t>
            </a:r>
          </a:p>
        </p:txBody>
      </p:sp>
    </p:spTree>
    <p:extLst>
      <p:ext uri="{BB962C8B-B14F-4D97-AF65-F5344CB8AC3E}">
        <p14:creationId xmlns:p14="http://schemas.microsoft.com/office/powerpoint/2010/main" val="1064780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2154361" y="365040"/>
            <a:ext cx="7886519" cy="823319"/>
          </a:xfrm>
          <a:prstGeom prst="rect">
            <a:avLst/>
          </a:prstGeom>
          <a:noFill/>
          <a:ln>
            <a:noFill/>
          </a:ln>
        </p:spPr>
        <p:txBody>
          <a:bodyPr lIns="91425" tIns="91425" rIns="91425" bIns="91425" anchor="t" anchorCtr="0">
            <a:noAutofit/>
          </a:bodyPr>
          <a:lstStyle/>
          <a:p>
            <a:pPr algn="ctr">
              <a:buSzPct val="25000"/>
            </a:pPr>
            <a:r>
              <a:rPr lang="en-US" sz="4500" dirty="0"/>
              <a:t>User Interaction Testing</a:t>
            </a:r>
          </a:p>
        </p:txBody>
      </p:sp>
      <p:sp>
        <p:nvSpPr>
          <p:cNvPr id="342" name="Shape 342"/>
          <p:cNvSpPr txBox="1"/>
          <p:nvPr/>
        </p:nvSpPr>
        <p:spPr>
          <a:xfrm>
            <a:off x="2154361" y="1155601"/>
            <a:ext cx="7886519" cy="5033519"/>
          </a:xfrm>
          <a:prstGeom prst="rect">
            <a:avLst/>
          </a:prstGeom>
          <a:noFill/>
          <a:ln>
            <a:noFill/>
          </a:ln>
        </p:spPr>
        <p:txBody>
          <a:bodyPr lIns="91425" tIns="91425" rIns="91425" bIns="91425" anchor="b" anchorCtr="0">
            <a:noAutofit/>
          </a:bodyPr>
          <a:lstStyle/>
          <a:p>
            <a:endParaRPr/>
          </a:p>
          <a:p>
            <a:endParaRPr/>
          </a:p>
        </p:txBody>
      </p:sp>
      <p:sp>
        <p:nvSpPr>
          <p:cNvPr id="343" name="Shape 343"/>
          <p:cNvSpPr/>
          <p:nvPr/>
        </p:nvSpPr>
        <p:spPr>
          <a:xfrm>
            <a:off x="2199480" y="1527839"/>
            <a:ext cx="7841400" cy="4321800"/>
          </a:xfrm>
          <a:prstGeom prst="rect">
            <a:avLst/>
          </a:prstGeom>
          <a:solidFill>
            <a:srgbClr val="00B0F0"/>
          </a:solidFill>
          <a:ln>
            <a:noFill/>
          </a:ln>
        </p:spPr>
        <p:txBody>
          <a:bodyPr lIns="91425" tIns="91425" rIns="91425" bIns="91425" anchor="t" anchorCtr="0">
            <a:noAutofit/>
          </a:bodyPr>
          <a:lstStyle/>
          <a:p>
            <a:pPr marL="342900" indent="-342900">
              <a:buClr>
                <a:srgbClr val="FFFFFF"/>
              </a:buClr>
              <a:buSzPct val="100000"/>
              <a:buFont typeface="Arial" panose="020B0604020202020204" pitchFamily="34" charset="0"/>
              <a:buChar char="•"/>
            </a:pPr>
            <a:r>
              <a:rPr lang="en-US" sz="2400" b="1" dirty="0">
                <a:latin typeface="Arial"/>
                <a:ea typeface="Arial"/>
                <a:cs typeface="Arial"/>
                <a:sym typeface="Arial"/>
              </a:rPr>
              <a:t>Start game</a:t>
            </a:r>
          </a:p>
          <a:p>
            <a:pPr marL="342900" indent="-342900">
              <a:buFont typeface="Arial" panose="020B0604020202020204" pitchFamily="34" charset="0"/>
              <a:buChar char="•"/>
            </a:pPr>
            <a:endParaRPr sz="2400" dirty="0"/>
          </a:p>
          <a:p>
            <a:pPr marL="342900" indent="-342900">
              <a:buClr>
                <a:srgbClr val="FFFFFF"/>
              </a:buClr>
              <a:buSzPct val="100000"/>
              <a:buFont typeface="Arial" panose="020B0604020202020204" pitchFamily="34" charset="0"/>
              <a:buChar char="•"/>
            </a:pPr>
            <a:r>
              <a:rPr lang="en-US" sz="2400" b="1" dirty="0">
                <a:latin typeface="Arial"/>
                <a:ea typeface="Arial"/>
                <a:cs typeface="Arial"/>
                <a:sym typeface="Arial"/>
              </a:rPr>
              <a:t>Display score</a:t>
            </a:r>
          </a:p>
          <a:p>
            <a:endParaRPr sz="2400" dirty="0"/>
          </a:p>
          <a:p>
            <a:pPr marL="342900" indent="-342900">
              <a:buClr>
                <a:srgbClr val="FFFFFF"/>
              </a:buClr>
              <a:buSzPct val="100000"/>
              <a:buFont typeface="Arial" panose="020B0604020202020204" pitchFamily="34" charset="0"/>
              <a:buChar char="•"/>
            </a:pPr>
            <a:r>
              <a:rPr lang="en-US" sz="2400" b="1" dirty="0">
                <a:latin typeface="Arial"/>
                <a:ea typeface="Arial"/>
                <a:cs typeface="Arial"/>
                <a:sym typeface="Arial"/>
              </a:rPr>
              <a:t>Select difficulty level</a:t>
            </a:r>
          </a:p>
          <a:p>
            <a:pPr marL="342900" indent="-342900">
              <a:buFont typeface="Arial" panose="020B0604020202020204" pitchFamily="34" charset="0"/>
              <a:buChar char="•"/>
            </a:pPr>
            <a:endParaRPr sz="2400" dirty="0"/>
          </a:p>
          <a:p>
            <a:pPr marL="342900" indent="-342900">
              <a:buClr>
                <a:srgbClr val="FFFFFF"/>
              </a:buClr>
              <a:buSzPct val="100000"/>
              <a:buFont typeface="Arial" panose="020B0604020202020204" pitchFamily="34" charset="0"/>
              <a:buChar char="•"/>
            </a:pPr>
            <a:r>
              <a:rPr lang="en-US" sz="2400" b="1" dirty="0">
                <a:latin typeface="Arial"/>
                <a:ea typeface="Arial"/>
                <a:cs typeface="Arial"/>
                <a:sym typeface="Arial"/>
              </a:rPr>
              <a:t>Check if board is full</a:t>
            </a:r>
          </a:p>
          <a:p>
            <a:pPr marL="342900" indent="-342900">
              <a:buClr>
                <a:srgbClr val="FFFFFF"/>
              </a:buClr>
              <a:buSzPct val="100000"/>
              <a:buFont typeface="Arial" panose="020B0604020202020204" pitchFamily="34" charset="0"/>
              <a:buChar char="•"/>
            </a:pPr>
            <a:endParaRPr lang="en-US" sz="2400" b="1" dirty="0">
              <a:latin typeface="Arial"/>
              <a:ea typeface="Arial"/>
              <a:cs typeface="Arial"/>
              <a:sym typeface="Arial"/>
            </a:endParaRPr>
          </a:p>
          <a:p>
            <a:pPr marL="342900" indent="-342900">
              <a:buClr>
                <a:srgbClr val="FFFFFF"/>
              </a:buClr>
              <a:buSzPct val="100000"/>
              <a:buFont typeface="Arial" panose="020B0604020202020204" pitchFamily="34" charset="0"/>
              <a:buChar char="•"/>
            </a:pPr>
            <a:r>
              <a:rPr lang="en-US" sz="2400" b="1" dirty="0">
                <a:latin typeface="Arial"/>
                <a:ea typeface="Arial"/>
                <a:cs typeface="Arial"/>
                <a:sym typeface="Arial"/>
              </a:rPr>
              <a:t>User adaptability to GUI</a:t>
            </a:r>
          </a:p>
          <a:p>
            <a:pPr>
              <a:buSzPct val="25000"/>
            </a:pPr>
            <a:r>
              <a:rPr lang="en-US" sz="2400" dirty="0">
                <a:solidFill>
                  <a:srgbClr val="FFFFFF"/>
                </a:solidFill>
                <a:latin typeface="Arial"/>
                <a:ea typeface="Arial"/>
                <a:cs typeface="Arial"/>
                <a:sym typeface="Arial"/>
              </a:rPr>
              <a:t> </a:t>
            </a:r>
          </a:p>
          <a:p>
            <a:endParaRPr sz="2400" dirty="0"/>
          </a:p>
        </p:txBody>
      </p:sp>
    </p:spTree>
    <p:extLst>
      <p:ext uri="{BB962C8B-B14F-4D97-AF65-F5344CB8AC3E}">
        <p14:creationId xmlns:p14="http://schemas.microsoft.com/office/powerpoint/2010/main" val="993492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p:nvPr/>
        </p:nvSpPr>
        <p:spPr>
          <a:xfrm>
            <a:off x="2818800" y="100199"/>
            <a:ext cx="6554400" cy="995400"/>
          </a:xfrm>
          <a:prstGeom prst="rect">
            <a:avLst/>
          </a:prstGeom>
          <a:noFill/>
          <a:ln>
            <a:noFill/>
          </a:ln>
        </p:spPr>
        <p:txBody>
          <a:bodyPr lIns="90000" tIns="45000" rIns="90000" bIns="45000" anchor="t" anchorCtr="0">
            <a:noAutofit/>
          </a:bodyPr>
          <a:lstStyle/>
          <a:p>
            <a:pPr algn="ctr">
              <a:buSzPct val="25000"/>
            </a:pPr>
            <a:r>
              <a:rPr lang="en-US" sz="4500" dirty="0"/>
              <a:t>Use Cases</a:t>
            </a:r>
          </a:p>
        </p:txBody>
      </p:sp>
      <p:graphicFrame>
        <p:nvGraphicFramePr>
          <p:cNvPr id="186" name="Shape 186"/>
          <p:cNvGraphicFramePr/>
          <p:nvPr>
            <p:extLst>
              <p:ext uri="{D42A27DB-BD31-4B8C-83A1-F6EECF244321}">
                <p14:modId xmlns:p14="http://schemas.microsoft.com/office/powerpoint/2010/main" val="3742397118"/>
              </p:ext>
            </p:extLst>
          </p:nvPr>
        </p:nvGraphicFramePr>
        <p:xfrm>
          <a:off x="2108889" y="1095605"/>
          <a:ext cx="7974200" cy="5490475"/>
        </p:xfrm>
        <a:graphic>
          <a:graphicData uri="http://schemas.openxmlformats.org/drawingml/2006/table">
            <a:tbl>
              <a:tblPr>
                <a:noFill/>
              </a:tblPr>
              <a:tblGrid>
                <a:gridCol w="3985200">
                  <a:extLst>
                    <a:ext uri="{9D8B030D-6E8A-4147-A177-3AD203B41FA5}">
                      <a16:colId xmlns:a16="http://schemas.microsoft.com/office/drawing/2014/main" val="20000"/>
                    </a:ext>
                  </a:extLst>
                </a:gridCol>
                <a:gridCol w="3989000">
                  <a:extLst>
                    <a:ext uri="{9D8B030D-6E8A-4147-A177-3AD203B41FA5}">
                      <a16:colId xmlns:a16="http://schemas.microsoft.com/office/drawing/2014/main" val="20001"/>
                    </a:ext>
                  </a:extLst>
                </a:gridCol>
              </a:tblGrid>
              <a:tr h="1220650">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Case 1: Register new account </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Set up username and password for new user to log into the game.</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279175">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Case 2: Login as existing user</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Enter the username and password to log into the game.</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915050">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Case 3: Play as guest</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Start a new game without logging in.</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897100">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Case 4: Reset Password</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User resets account password.</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1178500">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Case 5: Display player statistic</a:t>
                      </a:r>
                      <a:r>
                        <a:rPr lang="en-US" sz="2400">
                          <a:solidFill>
                            <a:schemeClr val="tx1"/>
                          </a:solidFill>
                        </a:rPr>
                        <a:t>s for registered users</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Displays the user</a:t>
                      </a:r>
                      <a:r>
                        <a:rPr lang="en-US" sz="2400" dirty="0">
                          <a:solidFill>
                            <a:schemeClr val="tx1"/>
                          </a:solidFill>
                        </a:rPr>
                        <a:t>’s</a:t>
                      </a:r>
                      <a:r>
                        <a:rPr lang="en-US" sz="2400" u="none" strike="noStrike" cap="none" dirty="0">
                          <a:solidFill>
                            <a:schemeClr val="tx1"/>
                          </a:solidFill>
                          <a:latin typeface="Arial"/>
                          <a:ea typeface="Arial"/>
                          <a:cs typeface="Arial"/>
                          <a:sym typeface="Arial"/>
                        </a:rPr>
                        <a:t> Win/Loss record.</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39524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p:nvPr/>
        </p:nvSpPr>
        <p:spPr>
          <a:xfrm>
            <a:off x="2818800" y="94674"/>
            <a:ext cx="6554400" cy="850800"/>
          </a:xfrm>
          <a:prstGeom prst="rect">
            <a:avLst/>
          </a:prstGeom>
          <a:noFill/>
          <a:ln>
            <a:noFill/>
          </a:ln>
        </p:spPr>
        <p:txBody>
          <a:bodyPr lIns="0" tIns="28075" rIns="0" bIns="0" anchor="ctr" anchorCtr="0">
            <a:noAutofit/>
          </a:bodyPr>
          <a:lstStyle/>
          <a:p>
            <a:pPr algn="ctr">
              <a:lnSpc>
                <a:spcPct val="93000"/>
              </a:lnSpc>
              <a:buSzPct val="25000"/>
            </a:pPr>
            <a:r>
              <a:rPr lang="en-US" sz="4500" dirty="0"/>
              <a:t>Use Cases</a:t>
            </a:r>
          </a:p>
        </p:txBody>
      </p:sp>
      <p:graphicFrame>
        <p:nvGraphicFramePr>
          <p:cNvPr id="194" name="Shape 194"/>
          <p:cNvGraphicFramePr/>
          <p:nvPr>
            <p:extLst>
              <p:ext uri="{D42A27DB-BD31-4B8C-83A1-F6EECF244321}">
                <p14:modId xmlns:p14="http://schemas.microsoft.com/office/powerpoint/2010/main" val="3503407032"/>
              </p:ext>
            </p:extLst>
          </p:nvPr>
        </p:nvGraphicFramePr>
        <p:xfrm>
          <a:off x="2146414" y="1029380"/>
          <a:ext cx="7899150" cy="5338325"/>
        </p:xfrm>
        <a:graphic>
          <a:graphicData uri="http://schemas.openxmlformats.org/drawingml/2006/table">
            <a:tbl>
              <a:tblPr>
                <a:noFill/>
              </a:tblPr>
              <a:tblGrid>
                <a:gridCol w="3947700">
                  <a:extLst>
                    <a:ext uri="{9D8B030D-6E8A-4147-A177-3AD203B41FA5}">
                      <a16:colId xmlns:a16="http://schemas.microsoft.com/office/drawing/2014/main" val="20000"/>
                    </a:ext>
                  </a:extLst>
                </a:gridCol>
                <a:gridCol w="3951450">
                  <a:extLst>
                    <a:ext uri="{9D8B030D-6E8A-4147-A177-3AD203B41FA5}">
                      <a16:colId xmlns:a16="http://schemas.microsoft.com/office/drawing/2014/main" val="20001"/>
                    </a:ext>
                  </a:extLst>
                </a:gridCol>
              </a:tblGrid>
              <a:tr h="1042500">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Case 6: Player vs. </a:t>
                      </a:r>
                      <a:r>
                        <a:rPr lang="en-US" sz="2400">
                          <a:solidFill>
                            <a:schemeClr val="tx1"/>
                          </a:solidFill>
                        </a:rPr>
                        <a:t>P</a:t>
                      </a:r>
                      <a:r>
                        <a:rPr lang="en-US" sz="2400" u="none" strike="noStrike" cap="none">
                          <a:solidFill>
                            <a:schemeClr val="tx1"/>
                          </a:solidFill>
                          <a:latin typeface="Arial"/>
                          <a:ea typeface="Arial"/>
                          <a:cs typeface="Arial"/>
                          <a:sym typeface="Arial"/>
                        </a:rPr>
                        <a:t>layer </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User selects game mode to play against another player.</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939625">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Case 7: Player vs. AI </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Choose to play the game against against the AI.</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1282350">
                <a:tc>
                  <a:txBody>
                    <a:bodyPr/>
                    <a:lstStyle/>
                    <a:p>
                      <a:pPr marL="0" marR="0" lvl="0" indent="0" algn="l" rtl="0">
                        <a:lnSpc>
                          <a:spcPct val="87000"/>
                        </a:lnSpc>
                        <a:spcBef>
                          <a:spcPts val="0"/>
                        </a:spcBef>
                        <a:buNone/>
                      </a:pPr>
                      <a:r>
                        <a:rPr lang="en-US" sz="2400">
                          <a:solidFill>
                            <a:schemeClr val="tx1"/>
                          </a:solidFill>
                        </a:rPr>
                        <a:t>Case 8: Guest vs. Guest</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None/>
                      </a:pPr>
                      <a:r>
                        <a:rPr lang="en-US" sz="2400">
                          <a:solidFill>
                            <a:schemeClr val="tx1"/>
                          </a:solidFill>
                        </a:rPr>
                        <a:t>User starts a game as a guest and chooses to play against another guest.</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1312375">
                <a:tc>
                  <a:txBody>
                    <a:bodyPr/>
                    <a:lstStyle/>
                    <a:p>
                      <a:pPr marL="0" marR="0" lvl="0" indent="0" algn="l" rtl="0">
                        <a:lnSpc>
                          <a:spcPct val="87000"/>
                        </a:lnSpc>
                        <a:spcBef>
                          <a:spcPts val="0"/>
                        </a:spcBef>
                        <a:buNone/>
                      </a:pPr>
                      <a:r>
                        <a:rPr lang="en-US" sz="2400">
                          <a:solidFill>
                            <a:schemeClr val="tx1"/>
                          </a:solidFill>
                        </a:rPr>
                        <a:t>Case 9: Guest vs. AI</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None/>
                      </a:pPr>
                      <a:r>
                        <a:rPr lang="en-US" sz="2400">
                          <a:solidFill>
                            <a:schemeClr val="tx1"/>
                          </a:solidFill>
                        </a:rPr>
                        <a:t>User starts a game as a guest and chooses to play against an AI.</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r h="761475">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Case </a:t>
                      </a:r>
                      <a:r>
                        <a:rPr lang="en-US" sz="2400">
                          <a:solidFill>
                            <a:schemeClr val="tx1"/>
                          </a:solidFill>
                        </a:rPr>
                        <a:t>10</a:t>
                      </a:r>
                      <a:r>
                        <a:rPr lang="en-US" sz="2400" u="none" strike="noStrike" cap="none">
                          <a:solidFill>
                            <a:schemeClr val="tx1"/>
                          </a:solidFill>
                          <a:latin typeface="Arial"/>
                          <a:ea typeface="Arial"/>
                          <a:cs typeface="Arial"/>
                          <a:sym typeface="Arial"/>
                        </a:rPr>
                        <a:t>: Difficulty level</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Adjust the AI difficulty level</a:t>
                      </a:r>
                      <a:r>
                        <a:rPr lang="en-US" sz="2400" dirty="0">
                          <a:solidFill>
                            <a:schemeClr val="tx1"/>
                          </a:solidFill>
                        </a:rPr>
                        <a:t> to Easy, Medium or Hard.</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12839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2928300" y="276775"/>
            <a:ext cx="6554400" cy="758700"/>
          </a:xfrm>
          <a:prstGeom prst="rect">
            <a:avLst/>
          </a:prstGeom>
          <a:noFill/>
          <a:ln>
            <a:noFill/>
          </a:ln>
        </p:spPr>
        <p:txBody>
          <a:bodyPr lIns="0" tIns="28075" rIns="0" bIns="0" anchor="ctr" anchorCtr="0">
            <a:noAutofit/>
          </a:bodyPr>
          <a:lstStyle/>
          <a:p>
            <a:pPr algn="ctr">
              <a:lnSpc>
                <a:spcPct val="93000"/>
              </a:lnSpc>
              <a:buSzPct val="25000"/>
            </a:pPr>
            <a:r>
              <a:rPr lang="en-US" sz="4500" dirty="0"/>
              <a:t>Use Cases</a:t>
            </a:r>
          </a:p>
        </p:txBody>
      </p:sp>
      <p:graphicFrame>
        <p:nvGraphicFramePr>
          <p:cNvPr id="202" name="Shape 202"/>
          <p:cNvGraphicFramePr/>
          <p:nvPr>
            <p:extLst>
              <p:ext uri="{D42A27DB-BD31-4B8C-83A1-F6EECF244321}">
                <p14:modId xmlns:p14="http://schemas.microsoft.com/office/powerpoint/2010/main" val="1543333015"/>
              </p:ext>
            </p:extLst>
          </p:nvPr>
        </p:nvGraphicFramePr>
        <p:xfrm>
          <a:off x="2311470" y="1195782"/>
          <a:ext cx="7569050" cy="5023846"/>
        </p:xfrm>
        <a:graphic>
          <a:graphicData uri="http://schemas.openxmlformats.org/drawingml/2006/table">
            <a:tbl>
              <a:tblPr>
                <a:noFill/>
              </a:tblPr>
              <a:tblGrid>
                <a:gridCol w="3782725">
                  <a:extLst>
                    <a:ext uri="{9D8B030D-6E8A-4147-A177-3AD203B41FA5}">
                      <a16:colId xmlns:a16="http://schemas.microsoft.com/office/drawing/2014/main" val="20000"/>
                    </a:ext>
                  </a:extLst>
                </a:gridCol>
                <a:gridCol w="3786325">
                  <a:extLst>
                    <a:ext uri="{9D8B030D-6E8A-4147-A177-3AD203B41FA5}">
                      <a16:colId xmlns:a16="http://schemas.microsoft.com/office/drawing/2014/main" val="20001"/>
                    </a:ext>
                  </a:extLst>
                </a:gridCol>
              </a:tblGrid>
              <a:tr h="1081175">
                <a:tc>
                  <a:txBody>
                    <a:bodyPr/>
                    <a:lstStyle/>
                    <a:p>
                      <a:pPr lvl="0" rtl="0">
                        <a:lnSpc>
                          <a:spcPct val="87000"/>
                        </a:lnSpc>
                        <a:spcBef>
                          <a:spcPts val="0"/>
                        </a:spcBef>
                        <a:buNone/>
                      </a:pPr>
                      <a:r>
                        <a:rPr lang="en-US" sz="2400">
                          <a:solidFill>
                            <a:schemeClr val="tx1"/>
                          </a:solidFill>
                        </a:rPr>
                        <a:t>Case 11: Select stone color</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2400">
                          <a:solidFill>
                            <a:schemeClr val="tx1"/>
                          </a:solidFill>
                        </a:rPr>
                        <a:t>Choose the color for the two players.</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644300">
                <a:tc>
                  <a:txBody>
                    <a:bodyPr/>
                    <a:lstStyle/>
                    <a:p>
                      <a:pPr marL="0" marR="0" lvl="0" indent="0" algn="l" rtl="0">
                        <a:lnSpc>
                          <a:spcPct val="87000"/>
                        </a:lnSpc>
                        <a:spcBef>
                          <a:spcPts val="0"/>
                        </a:spcBef>
                        <a:buNone/>
                      </a:pPr>
                      <a:r>
                        <a:rPr lang="en-US" sz="2400">
                          <a:solidFill>
                            <a:schemeClr val="tx1"/>
                          </a:solidFill>
                        </a:rPr>
                        <a:t>Case 12: New Game</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None/>
                      </a:pPr>
                      <a:r>
                        <a:rPr lang="en-US" sz="2400">
                          <a:solidFill>
                            <a:schemeClr val="tx1"/>
                          </a:solidFill>
                        </a:rPr>
                        <a:t>User gets asked if they wish to start a new game, then is taken to game mode selection.</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1252325">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Case 1</a:t>
                      </a:r>
                      <a:r>
                        <a:rPr lang="en-US" sz="2400">
                          <a:solidFill>
                            <a:schemeClr val="tx1"/>
                          </a:solidFill>
                        </a:rPr>
                        <a:t>3</a:t>
                      </a:r>
                      <a:r>
                        <a:rPr lang="en-US" sz="2400" u="none" strike="noStrike" cap="none">
                          <a:solidFill>
                            <a:schemeClr val="tx1"/>
                          </a:solidFill>
                          <a:latin typeface="Arial"/>
                          <a:ea typeface="Arial"/>
                          <a:cs typeface="Arial"/>
                          <a:sym typeface="Arial"/>
                        </a:rPr>
                        <a:t>: Exit </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Exits the current window and goes to the previous one.</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1038775">
                <a:tc>
                  <a:txBody>
                    <a:bodyPr/>
                    <a:lstStyle/>
                    <a:p>
                      <a:pPr marL="0" marR="0" lvl="0" indent="0" algn="l" rtl="0">
                        <a:lnSpc>
                          <a:spcPct val="87000"/>
                        </a:lnSpc>
                        <a:spcBef>
                          <a:spcPts val="0"/>
                        </a:spcBef>
                        <a:buSzPct val="25000"/>
                        <a:buNone/>
                      </a:pPr>
                      <a:r>
                        <a:rPr lang="en-US" sz="2400" u="none" strike="noStrike" cap="none">
                          <a:solidFill>
                            <a:schemeClr val="tx1"/>
                          </a:solidFill>
                          <a:latin typeface="Arial"/>
                          <a:ea typeface="Arial"/>
                          <a:cs typeface="Arial"/>
                          <a:sym typeface="Arial"/>
                        </a:rPr>
                        <a:t>Case 1</a:t>
                      </a:r>
                      <a:r>
                        <a:rPr lang="en-US" sz="2400">
                          <a:solidFill>
                            <a:schemeClr val="tx1"/>
                          </a:solidFill>
                        </a:rPr>
                        <a:t>4</a:t>
                      </a:r>
                      <a:r>
                        <a:rPr lang="en-US" sz="2400" u="none" strike="noStrike" cap="none">
                          <a:solidFill>
                            <a:schemeClr val="tx1"/>
                          </a:solidFill>
                          <a:latin typeface="Arial"/>
                          <a:ea typeface="Arial"/>
                          <a:cs typeface="Arial"/>
                          <a:sym typeface="Arial"/>
                        </a:rPr>
                        <a:t>: Logout</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marL="0" marR="0" lvl="0" indent="0" algn="l" rtl="0">
                        <a:lnSpc>
                          <a:spcPct val="87000"/>
                        </a:lnSpc>
                        <a:spcBef>
                          <a:spcPts val="0"/>
                        </a:spcBef>
                        <a:buSzPct val="25000"/>
                        <a:buNone/>
                      </a:pPr>
                      <a:r>
                        <a:rPr lang="en-US" sz="2400" u="none" strike="noStrike" cap="none" dirty="0">
                          <a:solidFill>
                            <a:schemeClr val="tx1"/>
                          </a:solidFill>
                          <a:latin typeface="Arial"/>
                          <a:ea typeface="Arial"/>
                          <a:cs typeface="Arial"/>
                          <a:sym typeface="Arial"/>
                        </a:rPr>
                        <a:t>Logs user out so another user can log in, or to allow play as guest.</a:t>
                      </a:r>
                    </a:p>
                  </a:txBody>
                  <a:tcPr marL="91450" marR="91450" marT="45725" marB="457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6505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3374" y="703354"/>
            <a:ext cx="6096000" cy="1882567"/>
          </a:xfrm>
          <a:prstGeom prst="rect">
            <a:avLst/>
          </a:prstGeom>
        </p:spPr>
        <p:txBody>
          <a:bodyPr>
            <a:spAutoFit/>
          </a:bodyPr>
          <a:lstStyle/>
          <a:p>
            <a:pPr algn="ctr">
              <a:spcAft>
                <a:spcPts val="1000"/>
              </a:spcAft>
            </a:pPr>
            <a:br>
              <a:rPr lang="en-US" sz="3600" dirty="0"/>
            </a:br>
            <a:endParaRPr lang="en-US" sz="3600" dirty="0"/>
          </a:p>
          <a:p>
            <a:r>
              <a:rPr lang="en-US" sz="3600" b="1" dirty="0">
                <a:solidFill>
                  <a:srgbClr val="000000"/>
                </a:solidFill>
                <a:latin typeface="Times New Roman" panose="02020603050405020304" pitchFamily="18" charset="0"/>
              </a:rPr>
              <a:t>Preliminary Requirements </a:t>
            </a:r>
            <a:endParaRPr lang="en-US" sz="3600" dirty="0"/>
          </a:p>
        </p:txBody>
      </p:sp>
    </p:spTree>
    <p:extLst>
      <p:ext uri="{BB962C8B-B14F-4D97-AF65-F5344CB8AC3E}">
        <p14:creationId xmlns:p14="http://schemas.microsoft.com/office/powerpoint/2010/main" val="378859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4018" y="0"/>
            <a:ext cx="6997148" cy="5252720"/>
          </a:xfrm>
          <a:prstGeom prst="rect">
            <a:avLst/>
          </a:prstGeom>
        </p:spPr>
        <p:txBody>
          <a:bodyPr wrap="square">
            <a:spAutoFit/>
          </a:bodyPr>
          <a:lstStyle/>
          <a:p>
            <a:pPr algn="ctr">
              <a:spcAft>
                <a:spcPts val="1000"/>
              </a:spcAft>
            </a:pPr>
            <a:r>
              <a:rPr lang="en-US" b="1" dirty="0">
                <a:solidFill>
                  <a:srgbClr val="000000"/>
                </a:solidFill>
                <a:latin typeface="Times New Roman" panose="02020603050405020304" pitchFamily="18" charset="0"/>
              </a:rPr>
              <a:t>Table of Contents</a:t>
            </a:r>
            <a:br>
              <a:rPr lang="en-US" dirty="0">
                <a:solidFill>
                  <a:srgbClr val="000000"/>
                </a:solidFill>
                <a:latin typeface="Times New Roman" panose="02020603050405020304" pitchFamily="18" charset="0"/>
              </a:rPr>
            </a:br>
            <a:endParaRPr lang="en-US" dirty="0"/>
          </a:p>
          <a:p>
            <a:br>
              <a:rPr lang="en-US" dirty="0"/>
            </a:br>
            <a:r>
              <a:rPr lang="en-US" dirty="0">
                <a:solidFill>
                  <a:srgbClr val="000000"/>
                </a:solidFill>
                <a:latin typeface="Times New Roman" panose="02020603050405020304" pitchFamily="18" charset="0"/>
              </a:rPr>
              <a:t></a:t>
            </a:r>
            <a:endParaRPr lang="en-US" dirty="0"/>
          </a:p>
          <a:p>
            <a:pPr algn="ctr">
              <a:spcAft>
                <a:spcPts val="1000"/>
              </a:spcAft>
            </a:pPr>
            <a:r>
              <a:rPr lang="en-US" u="sng" dirty="0">
                <a:solidFill>
                  <a:srgbClr val="0000FF"/>
                </a:solidFill>
                <a:latin typeface="Times New Roman" panose="02020603050405020304" pitchFamily="18" charset="0"/>
              </a:rPr>
              <a:t>Modification History</a:t>
            </a:r>
            <a:r>
              <a:rPr lang="en-US" dirty="0">
                <a:solidFill>
                  <a:srgbClr val="000000"/>
                </a:solidFill>
                <a:latin typeface="Times New Roman" panose="02020603050405020304" pitchFamily="18" charset="0"/>
              </a:rPr>
              <a:t> </a:t>
            </a:r>
            <a:endParaRPr lang="en-US" dirty="0"/>
          </a:p>
          <a:p>
            <a:pPr algn="ctr">
              <a:spcAft>
                <a:spcPts val="1000"/>
              </a:spcAft>
            </a:pPr>
            <a:r>
              <a:rPr lang="en-US" u="sng" dirty="0">
                <a:solidFill>
                  <a:srgbClr val="0000FF"/>
                </a:solidFill>
                <a:latin typeface="Times New Roman" panose="02020603050405020304" pitchFamily="18" charset="0"/>
                <a:hlinkClick r:id="rId2"/>
              </a:rPr>
              <a:t>Domain Knowledge</a:t>
            </a:r>
            <a:r>
              <a:rPr lang="en-US" dirty="0">
                <a:solidFill>
                  <a:srgbClr val="000000"/>
                </a:solidFill>
                <a:latin typeface="Times New Roman" panose="02020603050405020304" pitchFamily="18" charset="0"/>
                <a:hlinkClick r:id="rId2"/>
              </a:rPr>
              <a:t> </a:t>
            </a:r>
            <a:endParaRPr lang="en-US" dirty="0"/>
          </a:p>
          <a:p>
            <a:pPr marL="152400">
              <a:spcAft>
                <a:spcPts val="1000"/>
              </a:spcAft>
            </a:pPr>
            <a:r>
              <a:rPr lang="en-US" u="sng" dirty="0">
                <a:solidFill>
                  <a:srgbClr val="0000FF"/>
                </a:solidFill>
                <a:latin typeface="Times New Roman" panose="02020603050405020304" pitchFamily="18" charset="0"/>
                <a:hlinkClick r:id="rId3"/>
              </a:rPr>
              <a:t>Glossary</a:t>
            </a:r>
            <a:r>
              <a:rPr lang="en-US" dirty="0">
                <a:solidFill>
                  <a:srgbClr val="000000"/>
                </a:solidFill>
                <a:latin typeface="Times New Roman" panose="02020603050405020304" pitchFamily="18" charset="0"/>
                <a:hlinkClick r:id="rId3"/>
              </a:rPr>
              <a:t> </a:t>
            </a:r>
            <a:endParaRPr lang="en-US" dirty="0"/>
          </a:p>
          <a:p>
            <a:pPr marL="152400">
              <a:spcAft>
                <a:spcPts val="1000"/>
              </a:spcAft>
            </a:pPr>
            <a:r>
              <a:rPr lang="en-US" u="sng" dirty="0">
                <a:solidFill>
                  <a:srgbClr val="0000FF"/>
                </a:solidFill>
                <a:latin typeface="Times New Roman" panose="02020603050405020304" pitchFamily="18" charset="0"/>
                <a:hlinkClick r:id="rId4"/>
              </a:rPr>
              <a:t>Interview with Client/</a:t>
            </a:r>
            <a:r>
              <a:rPr lang="en-US" u="sng" dirty="0" err="1">
                <a:solidFill>
                  <a:srgbClr val="0000FF"/>
                </a:solidFill>
                <a:latin typeface="Times New Roman" panose="02020603050405020304" pitchFamily="18" charset="0"/>
                <a:hlinkClick r:id="rId4"/>
              </a:rPr>
              <a:t>Questionear</a:t>
            </a:r>
            <a:r>
              <a:rPr lang="en-US" dirty="0">
                <a:solidFill>
                  <a:srgbClr val="000000"/>
                </a:solidFill>
                <a:latin typeface="Times New Roman" panose="02020603050405020304" pitchFamily="18" charset="0"/>
                <a:hlinkClick r:id="rId4"/>
              </a:rPr>
              <a:t> </a:t>
            </a:r>
            <a:endParaRPr lang="en-US" dirty="0"/>
          </a:p>
          <a:p>
            <a:pPr algn="ctr">
              <a:spcAft>
                <a:spcPts val="1000"/>
              </a:spcAft>
            </a:pPr>
            <a:r>
              <a:rPr lang="en-US" u="sng" dirty="0">
                <a:solidFill>
                  <a:srgbClr val="0000FF"/>
                </a:solidFill>
                <a:latin typeface="Times New Roman" panose="02020603050405020304" pitchFamily="18" charset="0"/>
                <a:hlinkClick r:id="rId5"/>
              </a:rPr>
              <a:t>Functional Requirements</a:t>
            </a:r>
            <a:r>
              <a:rPr lang="en-US" dirty="0">
                <a:solidFill>
                  <a:srgbClr val="000000"/>
                </a:solidFill>
                <a:latin typeface="Times New Roman" panose="02020603050405020304" pitchFamily="18" charset="0"/>
                <a:hlinkClick r:id="rId5"/>
              </a:rPr>
              <a:t> </a:t>
            </a:r>
            <a:endParaRPr lang="en-US" dirty="0"/>
          </a:p>
          <a:p>
            <a:pPr marL="152400">
              <a:spcAft>
                <a:spcPts val="1000"/>
              </a:spcAft>
            </a:pPr>
            <a:r>
              <a:rPr lang="en-US" u="sng" dirty="0">
                <a:solidFill>
                  <a:srgbClr val="0000FF"/>
                </a:solidFill>
                <a:latin typeface="Times New Roman" panose="02020603050405020304" pitchFamily="18" charset="0"/>
                <a:hlinkClick r:id="rId6"/>
              </a:rPr>
              <a:t>Use Cases</a:t>
            </a:r>
            <a:r>
              <a:rPr lang="en-US" dirty="0">
                <a:solidFill>
                  <a:srgbClr val="000000"/>
                </a:solidFill>
                <a:latin typeface="Times New Roman" panose="02020603050405020304" pitchFamily="18" charset="0"/>
                <a:hlinkClick r:id="rId6"/>
              </a:rPr>
              <a:t> </a:t>
            </a:r>
            <a:endParaRPr lang="en-US" dirty="0"/>
          </a:p>
          <a:p>
            <a:pPr marL="304800">
              <a:spcAft>
                <a:spcPts val="1000"/>
              </a:spcAft>
            </a:pPr>
            <a:r>
              <a:rPr lang="en-US" u="sng" dirty="0">
                <a:solidFill>
                  <a:srgbClr val="0000FF"/>
                </a:solidFill>
                <a:latin typeface="Times New Roman" panose="02020603050405020304" pitchFamily="18" charset="0"/>
              </a:rPr>
              <a:t>Use Case 1</a:t>
            </a:r>
            <a:r>
              <a:rPr lang="en-US" dirty="0">
                <a:solidFill>
                  <a:srgbClr val="000000"/>
                </a:solidFill>
                <a:latin typeface="Times New Roman" panose="02020603050405020304" pitchFamily="18" charset="0"/>
              </a:rPr>
              <a:t> </a:t>
            </a:r>
            <a:endParaRPr lang="en-US" dirty="0"/>
          </a:p>
          <a:p>
            <a:pPr marL="304800">
              <a:spcAft>
                <a:spcPts val="1000"/>
              </a:spcAft>
            </a:pPr>
            <a:r>
              <a:rPr lang="en-US" u="sng" dirty="0">
                <a:solidFill>
                  <a:srgbClr val="0000FF"/>
                </a:solidFill>
                <a:latin typeface="Times New Roman" panose="02020603050405020304" pitchFamily="18" charset="0"/>
              </a:rPr>
              <a:t>Use Case 2</a:t>
            </a:r>
            <a:r>
              <a:rPr lang="en-US" dirty="0">
                <a:solidFill>
                  <a:srgbClr val="000000"/>
                </a:solidFill>
                <a:latin typeface="Times New Roman" panose="02020603050405020304" pitchFamily="18" charset="0"/>
              </a:rPr>
              <a:t> </a:t>
            </a:r>
            <a:endParaRPr lang="en-US" dirty="0"/>
          </a:p>
          <a:p>
            <a:pPr marL="304800">
              <a:spcAft>
                <a:spcPts val="1000"/>
              </a:spcAft>
            </a:pPr>
            <a:r>
              <a:rPr lang="en-US" u="sng" dirty="0">
                <a:solidFill>
                  <a:srgbClr val="0000FF"/>
                </a:solidFill>
                <a:latin typeface="Times New Roman" panose="02020603050405020304" pitchFamily="18" charset="0"/>
              </a:rPr>
              <a:t>Use Case 3</a:t>
            </a:r>
            <a:r>
              <a:rPr lang="en-US" dirty="0">
                <a:solidFill>
                  <a:srgbClr val="000000"/>
                </a:solidFill>
                <a:latin typeface="Times New Roman" panose="02020603050405020304" pitchFamily="18" charset="0"/>
              </a:rPr>
              <a:t> </a:t>
            </a:r>
            <a:endParaRPr lang="en-US" dirty="0"/>
          </a:p>
          <a:p>
            <a:pPr marL="304800">
              <a:spcAft>
                <a:spcPts val="1000"/>
              </a:spcAft>
            </a:pPr>
            <a:r>
              <a:rPr lang="en-US" dirty="0">
                <a:solidFill>
                  <a:srgbClr val="0000FF"/>
                </a:solidFill>
                <a:latin typeface="Times New Roman" panose="02020603050405020304" pitchFamily="18" charset="0"/>
              </a:rPr>
              <a:t>...</a:t>
            </a:r>
            <a:endParaRPr lang="en-US" dirty="0"/>
          </a:p>
        </p:txBody>
      </p:sp>
    </p:spTree>
    <p:extLst>
      <p:ext uri="{BB962C8B-B14F-4D97-AF65-F5344CB8AC3E}">
        <p14:creationId xmlns:p14="http://schemas.microsoft.com/office/powerpoint/2010/main" val="104301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2557" y="585826"/>
            <a:ext cx="6096000" cy="3190617"/>
          </a:xfrm>
          <a:prstGeom prst="rect">
            <a:avLst/>
          </a:prstGeom>
        </p:spPr>
        <p:txBody>
          <a:bodyPr>
            <a:spAutoFit/>
          </a:bodyPr>
          <a:lstStyle/>
          <a:p>
            <a:pPr algn="ctr">
              <a:spcAft>
                <a:spcPts val="1000"/>
              </a:spcAft>
            </a:pPr>
            <a:r>
              <a:rPr lang="en-US" sz="2800" u="sng" dirty="0">
                <a:solidFill>
                  <a:srgbClr val="0000FF"/>
                </a:solidFill>
                <a:latin typeface="Times New Roman" panose="02020603050405020304" pitchFamily="18" charset="0"/>
                <a:hlinkClick r:id="rId2"/>
              </a:rPr>
              <a:t>Non-Functional Requirements</a:t>
            </a:r>
            <a:r>
              <a:rPr lang="en-US" sz="2800" dirty="0">
                <a:solidFill>
                  <a:srgbClr val="000000"/>
                </a:solidFill>
                <a:latin typeface="Times New Roman" panose="02020603050405020304" pitchFamily="18" charset="0"/>
                <a:hlinkClick r:id="rId2"/>
              </a:rPr>
              <a:t> </a:t>
            </a:r>
            <a:endParaRPr lang="en-US" sz="2800" dirty="0"/>
          </a:p>
          <a:p>
            <a:pPr marL="152400">
              <a:spcAft>
                <a:spcPts val="1000"/>
              </a:spcAft>
            </a:pPr>
            <a:r>
              <a:rPr lang="en-US" sz="2800" u="sng" dirty="0">
                <a:solidFill>
                  <a:srgbClr val="0000FF"/>
                </a:solidFill>
                <a:latin typeface="Times New Roman" panose="02020603050405020304" pitchFamily="18" charset="0"/>
                <a:hlinkClick r:id="rId3"/>
              </a:rPr>
              <a:t>Cost Constraints</a:t>
            </a:r>
            <a:r>
              <a:rPr lang="en-US" sz="2800" dirty="0">
                <a:solidFill>
                  <a:srgbClr val="000000"/>
                </a:solidFill>
                <a:latin typeface="Times New Roman" panose="02020603050405020304" pitchFamily="18" charset="0"/>
                <a:hlinkClick r:id="rId3"/>
              </a:rPr>
              <a:t> </a:t>
            </a:r>
            <a:endParaRPr lang="en-US" sz="2800" dirty="0"/>
          </a:p>
          <a:p>
            <a:pPr marL="152400">
              <a:spcAft>
                <a:spcPts val="1000"/>
              </a:spcAft>
            </a:pPr>
            <a:r>
              <a:rPr lang="en-US" sz="2800" u="sng" dirty="0">
                <a:solidFill>
                  <a:srgbClr val="0000FF"/>
                </a:solidFill>
                <a:latin typeface="Times New Roman" panose="02020603050405020304" pitchFamily="18" charset="0"/>
                <a:hlinkClick r:id="rId4"/>
              </a:rPr>
              <a:t>Reliability</a:t>
            </a:r>
            <a:r>
              <a:rPr lang="en-US" sz="2800" dirty="0">
                <a:solidFill>
                  <a:srgbClr val="000000"/>
                </a:solidFill>
                <a:latin typeface="Times New Roman" panose="02020603050405020304" pitchFamily="18" charset="0"/>
                <a:hlinkClick r:id="rId4"/>
              </a:rPr>
              <a:t> </a:t>
            </a:r>
            <a:endParaRPr lang="en-US" sz="2800" dirty="0"/>
          </a:p>
          <a:p>
            <a:pPr marL="152400">
              <a:spcAft>
                <a:spcPts val="1000"/>
              </a:spcAft>
            </a:pPr>
            <a:r>
              <a:rPr lang="en-US" sz="2800" u="sng" dirty="0">
                <a:solidFill>
                  <a:srgbClr val="0000FF"/>
                </a:solidFill>
                <a:latin typeface="Times New Roman" panose="02020603050405020304" pitchFamily="18" charset="0"/>
              </a:rPr>
              <a:t>Time Constraints</a:t>
            </a:r>
            <a:r>
              <a:rPr lang="en-US" sz="2800" dirty="0">
                <a:solidFill>
                  <a:srgbClr val="000000"/>
                </a:solidFill>
                <a:latin typeface="Times New Roman" panose="02020603050405020304" pitchFamily="18" charset="0"/>
              </a:rPr>
              <a:t> </a:t>
            </a:r>
            <a:r>
              <a:rPr lang="en-US" sz="2800" dirty="0">
                <a:solidFill>
                  <a:srgbClr val="000000"/>
                </a:solidFill>
                <a:latin typeface="Times New Roman" panose="02020603050405020304" pitchFamily="18" charset="0"/>
                <a:hlinkClick r:id="rId5"/>
              </a:rPr>
              <a:t></a:t>
            </a:r>
            <a:endParaRPr lang="en-US" sz="2800" dirty="0"/>
          </a:p>
          <a:p>
            <a:br>
              <a:rPr lang="en-US" sz="2800" dirty="0"/>
            </a:br>
            <a:endParaRPr lang="en-US" sz="2800" dirty="0"/>
          </a:p>
        </p:txBody>
      </p:sp>
    </p:spTree>
    <p:extLst>
      <p:ext uri="{BB962C8B-B14F-4D97-AF65-F5344CB8AC3E}">
        <p14:creationId xmlns:p14="http://schemas.microsoft.com/office/powerpoint/2010/main" val="293709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9287" y="251792"/>
            <a:ext cx="9117495" cy="4521751"/>
          </a:xfrm>
          <a:prstGeom prst="rect">
            <a:avLst/>
          </a:prstGeom>
        </p:spPr>
        <p:txBody>
          <a:bodyPr wrap="square">
            <a:spAutoFit/>
          </a:bodyPr>
          <a:lstStyle/>
          <a:p>
            <a:pPr fontAlgn="base">
              <a:spcBef>
                <a:spcPts val="1200"/>
              </a:spcBef>
              <a:spcAft>
                <a:spcPts val="300"/>
              </a:spcAft>
              <a:buFont typeface="+mj-lt"/>
              <a:buAutoNum type="arabicPeriod"/>
            </a:pPr>
            <a:r>
              <a:rPr lang="en-US" sz="2800" b="1" dirty="0">
                <a:solidFill>
                  <a:srgbClr val="000000"/>
                </a:solidFill>
                <a:latin typeface="Arial" panose="020B0604020202020204" pitchFamily="34" charset="0"/>
              </a:rPr>
              <a:t>Modification History</a:t>
            </a:r>
          </a:p>
          <a:p>
            <a:pPr>
              <a:spcAft>
                <a:spcPts val="1000"/>
              </a:spcAft>
            </a:pPr>
            <a:r>
              <a:rPr lang="en-US" sz="2800" dirty="0">
                <a:solidFill>
                  <a:srgbClr val="000000"/>
                </a:solidFill>
                <a:latin typeface="Times New Roman" panose="02020603050405020304" pitchFamily="18" charset="0"/>
              </a:rPr>
              <a:t>9/9/16 The product design layout has been developed.</a:t>
            </a:r>
            <a:endParaRPr lang="en-US" sz="2800" dirty="0"/>
          </a:p>
          <a:p>
            <a:pPr>
              <a:spcAft>
                <a:spcPts val="1000"/>
              </a:spcAft>
            </a:pPr>
            <a:r>
              <a:rPr lang="en-US" sz="2800" dirty="0">
                <a:solidFill>
                  <a:srgbClr val="000000"/>
                </a:solidFill>
                <a:latin typeface="Times New Roman" panose="02020603050405020304" pitchFamily="18" charset="0"/>
              </a:rPr>
              <a:t>9/16/16 The product design layout has been improved with features. </a:t>
            </a:r>
            <a:endParaRPr lang="en-US" sz="2800" dirty="0"/>
          </a:p>
          <a:p>
            <a:pPr>
              <a:spcAft>
                <a:spcPts val="1000"/>
              </a:spcAft>
            </a:pPr>
            <a:r>
              <a:rPr lang="en-US" sz="2800" dirty="0">
                <a:solidFill>
                  <a:srgbClr val="000000"/>
                </a:solidFill>
                <a:latin typeface="Times New Roman" panose="02020603050405020304" pitchFamily="18" charset="0"/>
              </a:rPr>
              <a:t>9/23/16 The coding has begun and a 5X5 board has been created</a:t>
            </a:r>
            <a:endParaRPr lang="en-US" sz="2800" dirty="0"/>
          </a:p>
          <a:p>
            <a:pPr>
              <a:spcAft>
                <a:spcPts val="1000"/>
              </a:spcAft>
            </a:pPr>
            <a:r>
              <a:rPr lang="en-US" sz="2800" dirty="0">
                <a:solidFill>
                  <a:srgbClr val="000000"/>
                </a:solidFill>
                <a:latin typeface="Times New Roman" panose="02020603050405020304" pitchFamily="18" charset="0"/>
              </a:rPr>
              <a:t>9/30/16 The product has the single or multiplayer feature</a:t>
            </a:r>
            <a:endParaRPr lang="en-US" sz="2800" dirty="0"/>
          </a:p>
          <a:p>
            <a:br>
              <a:rPr lang="en-US" sz="2800" dirty="0"/>
            </a:br>
            <a:endParaRPr lang="en-US" sz="2800" dirty="0"/>
          </a:p>
        </p:txBody>
      </p:sp>
    </p:spTree>
    <p:extLst>
      <p:ext uri="{BB962C8B-B14F-4D97-AF65-F5344CB8AC3E}">
        <p14:creationId xmlns:p14="http://schemas.microsoft.com/office/powerpoint/2010/main" val="833236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39193275"/>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val="1847582397"/>
                    </a:ext>
                  </a:extLst>
                </a:gridCol>
                <a:gridCol w="7023160">
                  <a:extLst>
                    <a:ext uri="{9D8B030D-6E8A-4147-A177-3AD203B41FA5}">
                      <a16:colId xmlns:a16="http://schemas.microsoft.com/office/drawing/2014/main" val="3074044777"/>
                    </a:ext>
                  </a:extLst>
                </a:gridCol>
              </a:tblGrid>
              <a:tr h="0">
                <a:tc>
                  <a:txBody>
                    <a:bodyPr/>
                    <a:lstStyle/>
                    <a:p>
                      <a:pPr algn="ctr" rtl="0" fontAlgn="t">
                        <a:spcBef>
                          <a:spcPts val="0"/>
                        </a:spcBef>
                        <a:spcAft>
                          <a:spcPts val="1000"/>
                        </a:spcAft>
                      </a:pPr>
                      <a:r>
                        <a:rPr lang="en-US" sz="1800" b="1" i="0" u="none" strike="noStrike">
                          <a:solidFill>
                            <a:srgbClr val="000000"/>
                          </a:solidFill>
                          <a:effectLst/>
                          <a:latin typeface="Times New Roman" panose="02020603050405020304" pitchFamily="18" charset="0"/>
                        </a:rPr>
                        <a:t>Term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a:solidFill>
                            <a:srgbClr val="000000"/>
                          </a:solidFill>
                          <a:effectLst/>
                          <a:latin typeface="Times New Roman" panose="02020603050405020304" pitchFamily="18" charset="0"/>
                        </a:rPr>
                        <a:t>Definition</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273280"/>
                  </a:ext>
                </a:extLst>
              </a:tr>
              <a:tr h="1070784">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5x5 Tic Tac Toe</a:t>
                      </a:r>
                      <a:endParaRPr lang="en-US" sz="180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0158274"/>
                  </a:ext>
                </a:extLst>
              </a:tr>
              <a:tr h="795629">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GUI(Graphical User Interface)</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OS based on the which software the game is running</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405998"/>
                  </a:ext>
                </a:extLst>
              </a:tr>
              <a:tr h="318252">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Extensive library for C++</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Integrated development environment for implementing the code</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A player play against the computer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More than one player can play with each other.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Arial" panose="020B0604020202020204" pitchFamily="34" charset="0"/>
              </a:rPr>
              <a:t>Domain Knowledge</a:t>
            </a:r>
          </a:p>
          <a:p>
            <a:pPr lvl="1" fontAlgn="base"/>
            <a:r>
              <a:rPr lang="en-US" b="1" i="1" dirty="0">
                <a:solidFill>
                  <a:srgbClr val="000000"/>
                </a:solidFill>
                <a:latin typeface="Arial" panose="020B0604020202020204" pitchFamily="34" charset="0"/>
              </a:rPr>
              <a:t>Glossary</a:t>
            </a:r>
            <a:endParaRPr lang="en-US" b="1" i="1"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4168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65117544"/>
              </p:ext>
            </p:extLst>
          </p:nvPr>
        </p:nvGraphicFramePr>
        <p:xfrm>
          <a:off x="2483763" y="1160253"/>
          <a:ext cx="8884822" cy="2072640"/>
        </p:xfrm>
        <a:graphic>
          <a:graphicData uri="http://schemas.openxmlformats.org/drawingml/2006/table">
            <a:tbl>
              <a:tblPr/>
              <a:tblGrid>
                <a:gridCol w="1728855">
                  <a:extLst>
                    <a:ext uri="{9D8B030D-6E8A-4147-A177-3AD203B41FA5}">
                      <a16:colId xmlns:a16="http://schemas.microsoft.com/office/drawing/2014/main" val="1330034444"/>
                    </a:ext>
                  </a:extLst>
                </a:gridCol>
                <a:gridCol w="7155967">
                  <a:extLst>
                    <a:ext uri="{9D8B030D-6E8A-4147-A177-3AD203B41FA5}">
                      <a16:colId xmlns:a16="http://schemas.microsoft.com/office/drawing/2014/main" val="1232326997"/>
                    </a:ext>
                  </a:extLst>
                </a:gridCol>
              </a:tblGrid>
              <a:tr h="0">
                <a:tc>
                  <a:txBody>
                    <a:bodyPr/>
                    <a:lstStyle/>
                    <a:p>
                      <a:pPr algn="ctr" rtl="0" fontAlgn="t">
                        <a:spcBef>
                          <a:spcPts val="0"/>
                        </a:spcBef>
                        <a:spcAft>
                          <a:spcPts val="1000"/>
                        </a:spcAft>
                      </a:pPr>
                      <a:r>
                        <a:rPr lang="en-US" sz="2800" b="1" i="0" u="none" strike="noStrike">
                          <a:solidFill>
                            <a:srgbClr val="000000"/>
                          </a:solidFill>
                          <a:effectLst/>
                          <a:latin typeface="Times New Roman" panose="02020603050405020304" pitchFamily="18" charset="0"/>
                        </a:rPr>
                        <a:t>Acronym </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2800" b="1" i="0" u="none" strike="noStrike" dirty="0">
                          <a:solidFill>
                            <a:srgbClr val="000000"/>
                          </a:solidFill>
                          <a:effectLst/>
                          <a:latin typeface="Times New Roman" panose="02020603050405020304" pitchFamily="18" charset="0"/>
                        </a:rPr>
                        <a:t>Meaning</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3346063"/>
                  </a:ext>
                </a:extLst>
              </a:tr>
              <a:tr h="0">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GUI</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Graphical User Interface</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130538"/>
                  </a:ext>
                </a:extLst>
              </a:tr>
              <a:tr h="0">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SQA</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dirty="0">
                          <a:solidFill>
                            <a:srgbClr val="000000"/>
                          </a:solidFill>
                          <a:effectLst/>
                          <a:latin typeface="Times New Roman" panose="02020603050405020304" pitchFamily="18" charset="0"/>
                        </a:rPr>
                        <a:t>Software Quality Assurance</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950038"/>
                  </a:ext>
                </a:extLst>
              </a:tr>
              <a:tr h="0">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AI</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dirty="0">
                          <a:solidFill>
                            <a:srgbClr val="000000"/>
                          </a:solidFill>
                          <a:effectLst/>
                          <a:latin typeface="Times New Roman" panose="02020603050405020304" pitchFamily="18" charset="0"/>
                        </a:rPr>
                        <a:t>Artificial Intelligence</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387630"/>
                  </a:ext>
                </a:extLst>
              </a:tr>
            </a:tbl>
          </a:graphicData>
        </a:graphic>
      </p:graphicFrame>
      <p:sp>
        <p:nvSpPr>
          <p:cNvPr id="5" name="Rectangle 2"/>
          <p:cNvSpPr>
            <a:spLocks noChangeArrowheads="1"/>
          </p:cNvSpPr>
          <p:nvPr/>
        </p:nvSpPr>
        <p:spPr bwMode="auto">
          <a:xfrm>
            <a:off x="3028881" y="1554668"/>
            <a:ext cx="157969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5305" y="493581"/>
            <a:ext cx="8719930" cy="5593839"/>
          </a:xfrm>
          <a:prstGeom prst="rect">
            <a:avLst/>
          </a:prstGeom>
        </p:spPr>
        <p:txBody>
          <a:bodyPr wrap="square">
            <a:spAutoFit/>
          </a:bodyPr>
          <a:lstStyle/>
          <a:p>
            <a:pPr>
              <a:spcBef>
                <a:spcPts val="0"/>
              </a:spcBef>
              <a:spcAft>
                <a:spcPts val="0"/>
              </a:spcAft>
            </a:pPr>
            <a:endParaRPr lang="en-US" dirty="0"/>
          </a:p>
          <a:p>
            <a:pPr marL="742950" lvl="1" indent="-285750" fontAlgn="base">
              <a:spcBef>
                <a:spcPts val="1200"/>
              </a:spcBef>
              <a:spcAft>
                <a:spcPts val="300"/>
              </a:spcAft>
              <a:buFont typeface="+mj-lt"/>
              <a:buAutoNum type="arabicPeriod"/>
            </a:pPr>
            <a:r>
              <a:rPr lang="en-US" b="1" i="1" dirty="0">
                <a:solidFill>
                  <a:srgbClr val="000000"/>
                </a:solidFill>
                <a:latin typeface="Arial" panose="020B0604020202020204" pitchFamily="34" charset="0"/>
              </a:rPr>
              <a:t>Interview with Client/Questionnaire/…</a:t>
            </a:r>
          </a:p>
          <a:p>
            <a:pPr>
              <a:spcAft>
                <a:spcPts val="1000"/>
              </a:spcAft>
            </a:pPr>
            <a:br>
              <a:rPr lang="en-US" dirty="0"/>
            </a:br>
            <a:endParaRPr lang="en-US" dirty="0"/>
          </a:p>
          <a:p>
            <a:pPr>
              <a:spcAft>
                <a:spcPts val="1000"/>
              </a:spcAft>
            </a:pPr>
            <a:r>
              <a:rPr lang="en-US" b="1" dirty="0">
                <a:solidFill>
                  <a:srgbClr val="000000"/>
                </a:solidFill>
                <a:latin typeface="Times New Roman" panose="02020603050405020304" pitchFamily="18" charset="0"/>
              </a:rPr>
              <a:t>Location: UHD Academic building room 705</a:t>
            </a:r>
            <a:endParaRPr lang="en-US" dirty="0"/>
          </a:p>
          <a:p>
            <a:pPr>
              <a:spcAft>
                <a:spcPts val="1000"/>
              </a:spcAft>
            </a:pPr>
            <a:r>
              <a:rPr lang="en-US" b="1" dirty="0">
                <a:solidFill>
                  <a:srgbClr val="000000"/>
                </a:solidFill>
                <a:latin typeface="Times New Roman" panose="02020603050405020304" pitchFamily="18" charset="0"/>
              </a:rPr>
              <a:t>Date: 10/ 13/ 2016</a:t>
            </a:r>
            <a:endParaRPr lang="en-US" dirty="0"/>
          </a:p>
          <a:p>
            <a:pPr>
              <a:spcAft>
                <a:spcPts val="1000"/>
              </a:spcAft>
            </a:pPr>
            <a:r>
              <a:rPr lang="en-US" b="1" dirty="0">
                <a:solidFill>
                  <a:srgbClr val="000000"/>
                </a:solidFill>
                <a:latin typeface="Times New Roman" panose="02020603050405020304" pitchFamily="18" charset="0"/>
              </a:rPr>
              <a:t>Time: 1:15 - 1:45</a:t>
            </a:r>
            <a:endParaRPr lang="en-US" dirty="0"/>
          </a:p>
          <a:p>
            <a:pPr>
              <a:spcAft>
                <a:spcPts val="1000"/>
              </a:spcAft>
            </a:pPr>
            <a:r>
              <a:rPr lang="en-US" b="1" dirty="0">
                <a:solidFill>
                  <a:srgbClr val="000000"/>
                </a:solidFill>
                <a:latin typeface="Times New Roman" panose="02020603050405020304" pitchFamily="18" charset="0"/>
              </a:rPr>
              <a:t>Attendees: </a:t>
            </a:r>
            <a:r>
              <a:rPr lang="en-US" b="1" dirty="0" err="1">
                <a:solidFill>
                  <a:srgbClr val="000000"/>
                </a:solidFill>
                <a:latin typeface="Times New Roman" panose="02020603050405020304" pitchFamily="18" charset="0"/>
              </a:rPr>
              <a:t>Shengli</a:t>
            </a:r>
            <a:r>
              <a:rPr lang="en-US" b="1" dirty="0">
                <a:solidFill>
                  <a:srgbClr val="000000"/>
                </a:solidFill>
                <a:latin typeface="Times New Roman" panose="02020603050405020304" pitchFamily="18" charset="0"/>
              </a:rPr>
              <a:t> Yuan and Elvis Jimenez</a:t>
            </a:r>
            <a:endParaRPr lang="en-US" dirty="0"/>
          </a:p>
          <a:p>
            <a:pPr>
              <a:spcAft>
                <a:spcPts val="1000"/>
              </a:spcAft>
            </a:pPr>
            <a:br>
              <a:rPr lang="en-US" dirty="0"/>
            </a:br>
            <a:endParaRPr lang="en-US" dirty="0"/>
          </a:p>
          <a:p>
            <a:pPr>
              <a:spcAft>
                <a:spcPts val="1000"/>
              </a:spcAft>
            </a:pPr>
            <a:r>
              <a:rPr lang="en-US" b="1" dirty="0">
                <a:solidFill>
                  <a:srgbClr val="000000"/>
                </a:solidFill>
                <a:latin typeface="Times New Roman" panose="02020603050405020304" pitchFamily="18" charset="0"/>
              </a:rPr>
              <a:t>Description:</a:t>
            </a:r>
            <a:endParaRPr lang="en-US" dirty="0"/>
          </a:p>
          <a:p>
            <a:pPr>
              <a:spcAft>
                <a:spcPts val="1000"/>
              </a:spcAft>
            </a:pPr>
            <a:r>
              <a:rPr lang="en-US" i="1" dirty="0">
                <a:solidFill>
                  <a:srgbClr val="000000"/>
                </a:solidFill>
                <a:latin typeface="Times New Roman" panose="02020603050405020304" pitchFamily="18" charset="0"/>
              </a:rPr>
              <a:t>Question 1</a:t>
            </a:r>
            <a:r>
              <a:rPr lang="en-US" dirty="0">
                <a:solidFill>
                  <a:srgbClr val="000000"/>
                </a:solidFill>
                <a:latin typeface="Times New Roman" panose="02020603050405020304" pitchFamily="18" charset="0"/>
              </a:rPr>
              <a:t>:  What does it mean by 5X5X4?</a:t>
            </a:r>
            <a:endParaRPr lang="en-US" dirty="0"/>
          </a:p>
          <a:p>
            <a:pPr>
              <a:spcAft>
                <a:spcPts val="1000"/>
              </a:spcAft>
            </a:pPr>
            <a:r>
              <a:rPr lang="en-US" i="1" dirty="0">
                <a:solidFill>
                  <a:srgbClr val="000000"/>
                </a:solidFill>
                <a:latin typeface="Times New Roman" panose="02020603050405020304" pitchFamily="18" charset="0"/>
              </a:rPr>
              <a:t>Response</a:t>
            </a:r>
            <a:r>
              <a:rPr lang="en-US" dirty="0">
                <a:solidFill>
                  <a:srgbClr val="000000"/>
                </a:solidFill>
                <a:latin typeface="Times New Roman" panose="02020603050405020304" pitchFamily="18" charset="0"/>
              </a:rPr>
              <a:t>: 5x5 means the board size and the 4 is how many have to be connected.</a:t>
            </a:r>
            <a:endParaRPr lang="en-US" dirty="0"/>
          </a:p>
          <a:p>
            <a:br>
              <a:rPr lang="en-US" dirty="0"/>
            </a:br>
            <a:endParaRPr lang="en-US" dirty="0"/>
          </a:p>
        </p:txBody>
      </p:sp>
    </p:spTree>
    <p:extLst>
      <p:ext uri="{BB962C8B-B14F-4D97-AF65-F5344CB8AC3E}">
        <p14:creationId xmlns:p14="http://schemas.microsoft.com/office/powerpoint/2010/main" val="2665130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193</TotalTime>
  <Words>1264</Words>
  <Application>Microsoft Office PowerPoint</Application>
  <PresentationFormat>Widescreen</PresentationFormat>
  <Paragraphs>296</Paragraphs>
  <Slides>28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 Unicode MS</vt:lpstr>
      <vt:lpstr>Arial</vt:lpstr>
      <vt:lpstr>Calibri</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Nghia Nguyen</cp:lastModifiedBy>
  <cp:revision>15</cp:revision>
  <dcterms:created xsi:type="dcterms:W3CDTF">2016-10-31T00:12:38Z</dcterms:created>
  <dcterms:modified xsi:type="dcterms:W3CDTF">2016-10-31T04:40:49Z</dcterms:modified>
</cp:coreProperties>
</file>