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43"/>
  </p:notesMasterIdLst>
  <p:sldIdLst>
    <p:sldId id="257" r:id="rId2"/>
    <p:sldId id="258" r:id="rId3"/>
    <p:sldId id="285" r:id="rId4"/>
    <p:sldId id="280" r:id="rId5"/>
    <p:sldId id="306" r:id="rId6"/>
    <p:sldId id="281" r:id="rId7"/>
    <p:sldId id="282" r:id="rId8"/>
    <p:sldId id="271" r:id="rId9"/>
    <p:sldId id="272" r:id="rId10"/>
    <p:sldId id="287" r:id="rId11"/>
    <p:sldId id="288" r:id="rId12"/>
    <p:sldId id="291" r:id="rId13"/>
    <p:sldId id="290" r:id="rId14"/>
    <p:sldId id="293" r:id="rId15"/>
    <p:sldId id="292" r:id="rId16"/>
    <p:sldId id="273" r:id="rId17"/>
    <p:sldId id="275" r:id="rId18"/>
    <p:sldId id="277" r:id="rId19"/>
    <p:sldId id="276" r:id="rId20"/>
    <p:sldId id="278" r:id="rId21"/>
    <p:sldId id="297" r:id="rId22"/>
    <p:sldId id="296" r:id="rId23"/>
    <p:sldId id="295" r:id="rId24"/>
    <p:sldId id="294" r:id="rId25"/>
    <p:sldId id="300" r:id="rId26"/>
    <p:sldId id="299" r:id="rId27"/>
    <p:sldId id="279" r:id="rId28"/>
    <p:sldId id="262" r:id="rId29"/>
    <p:sldId id="260" r:id="rId30"/>
    <p:sldId id="267" r:id="rId31"/>
    <p:sldId id="263" r:id="rId32"/>
    <p:sldId id="268" r:id="rId33"/>
    <p:sldId id="270" r:id="rId34"/>
    <p:sldId id="312" r:id="rId35"/>
    <p:sldId id="301" r:id="rId36"/>
    <p:sldId id="307" r:id="rId37"/>
    <p:sldId id="308" r:id="rId38"/>
    <p:sldId id="309" r:id="rId39"/>
    <p:sldId id="310" r:id="rId40"/>
    <p:sldId id="311"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660"/>
  </p:normalViewPr>
  <p:slideViewPr>
    <p:cSldViewPr snapToGrid="0">
      <p:cViewPr>
        <p:scale>
          <a:sx n="125" d="100"/>
          <a:sy n="125" d="100"/>
        </p:scale>
        <p:origin x="-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33</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11/29/2016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1111758">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1437894">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130740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2</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Content Placeholder 3"/>
          <p:cNvGraphicFramePr>
            <a:graphicFrameLocks/>
          </p:cNvGraphicFramePr>
          <p:nvPr>
            <p:extLst>
              <p:ext uri="{D42A27DB-BD31-4B8C-83A1-F6EECF244321}">
                <p14:modId xmlns:p14="http://schemas.microsoft.com/office/powerpoint/2010/main" val="409531298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xmlns="" val="20000"/>
                    </a:ext>
                  </a:extLst>
                </a:gridCol>
                <a:gridCol w="5322099">
                  <a:extLst>
                    <a:ext uri="{9D8B030D-6E8A-4147-A177-3AD203B41FA5}">
                      <a16:colId xmlns:a16="http://schemas.microsoft.com/office/drawing/2014/main" xmlns=""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chooses to display game history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a16="http://schemas.microsoft.com/office/drawing/2014/main" xmlns=""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able to display score</a:t>
                      </a:r>
                      <a:r>
                        <a:rPr lang="en-US" sz="2000" b="0" kern="1200" baseline="0" dirty="0">
                          <a:solidFill>
                            <a:schemeClr val="tx1"/>
                          </a:solidFill>
                          <a:effectLst/>
                          <a:latin typeface="+mn-lt"/>
                          <a:ea typeface="+mn-ea"/>
                          <a:cs typeface="+mn-cs"/>
                        </a:rPr>
                        <a:t> any time during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9922" y="167044"/>
            <a:ext cx="1812099" cy="523220"/>
          </a:xfrm>
          <a:prstGeom prst="rect">
            <a:avLst/>
          </a:prstGeom>
        </p:spPr>
        <p:txBody>
          <a:bodyPr wrap="none">
            <a:spAutoFit/>
          </a:bodyPr>
          <a:lstStyle/>
          <a:p>
            <a:pPr lvl="0" algn="ctr" defTabSz="914400" fontAlgn="base">
              <a:spcBef>
                <a:spcPct val="0"/>
              </a:spcBef>
              <a:spcAft>
                <a:spcPct val="0"/>
              </a:spcAft>
            </a:pPr>
            <a:r>
              <a:rPr lang="en-US" sz="2800" b="1" dirty="0"/>
              <a:t>Use Case 3</a:t>
            </a:r>
          </a:p>
        </p:txBody>
      </p:sp>
      <p:graphicFrame>
        <p:nvGraphicFramePr>
          <p:cNvPr id="3" name="Table 2"/>
          <p:cNvGraphicFramePr>
            <a:graphicFrameLocks noGrp="1"/>
          </p:cNvGraphicFramePr>
          <p:nvPr>
            <p:extLst>
              <p:ext uri="{D42A27DB-BD31-4B8C-83A1-F6EECF244321}">
                <p14:modId xmlns:p14="http://schemas.microsoft.com/office/powerpoint/2010/main" val="1976048028"/>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xmlns="" val="20000"/>
                    </a:ext>
                  </a:extLst>
                </a:gridCol>
                <a:gridCol w="5914309">
                  <a:extLst>
                    <a:ext uri="{9D8B030D-6E8A-4147-A177-3AD203B41FA5}">
                      <a16:colId xmlns:a16="http://schemas.microsoft.com/office/drawing/2014/main" xmlns=""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Multi-Player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selects to play multi-player mode</a:t>
                      </a:r>
                    </a:p>
                  </a:txBody>
                  <a:tcPr marL="63500" marR="63500" marT="63500" marB="63500"/>
                </a:tc>
                <a:extLst>
                  <a:ext uri="{0D108BD9-81ED-4DB2-BD59-A6C34878D82A}">
                    <a16:rowId xmlns:a16="http://schemas.microsoft.com/office/drawing/2014/main" xmlns=""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a16="http://schemas.microsoft.com/office/drawing/2014/main" xmlns=""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against human vs human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0948745"/>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xmlns="" val="20000"/>
                    </a:ext>
                  </a:extLst>
                </a:gridCol>
                <a:gridCol w="5342467">
                  <a:extLst>
                    <a:ext uri="{9D8B030D-6E8A-4147-A177-3AD203B41FA5}">
                      <a16:colId xmlns:a16="http://schemas.microsoft.com/office/drawing/2014/main" xmlns=""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Single</a:t>
                      </a:r>
                      <a:r>
                        <a:rPr lang="en-US" sz="2000" b="0" kern="1200" baseline="0" dirty="0">
                          <a:solidFill>
                            <a:schemeClr val="tx1"/>
                          </a:solidFill>
                          <a:effectLst/>
                          <a:latin typeface="+mn-lt"/>
                          <a:ea typeface="+mn-ea"/>
                          <a:cs typeface="+mn-cs"/>
                        </a:rPr>
                        <a:t> 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0"/>
                  </a:ext>
                </a:extLst>
              </a:tr>
              <a:tr h="117856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a16="http://schemas.microsoft.com/office/drawing/2014/main" xmlns=""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one 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5 </a:t>
            </a:r>
          </a:p>
        </p:txBody>
      </p:sp>
      <p:graphicFrame>
        <p:nvGraphicFramePr>
          <p:cNvPr id="3" name="Table 2"/>
          <p:cNvGraphicFramePr>
            <a:graphicFrameLocks noGrp="1"/>
          </p:cNvGraphicFramePr>
          <p:nvPr>
            <p:extLst>
              <p:ext uri="{D42A27DB-BD31-4B8C-83A1-F6EECF244321}">
                <p14:modId xmlns:p14="http://schemas.microsoft.com/office/powerpoint/2010/main" val="2325198640"/>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xmlns="" val="20000"/>
                    </a:ext>
                  </a:extLst>
                </a:gridCol>
                <a:gridCol w="6412699">
                  <a:extLst>
                    <a:ext uri="{9D8B030D-6E8A-4147-A177-3AD203B41FA5}">
                      <a16:colId xmlns:a16="http://schemas.microsoft.com/office/drawing/2014/main" xmlns=""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Selecting difficulty level</a:t>
                      </a:r>
                    </a:p>
                  </a:txBody>
                  <a:tcPr marL="63500" marR="63500" marT="63500" marB="63500"/>
                </a:tc>
                <a:extLst>
                  <a:ext uri="{0D108BD9-81ED-4DB2-BD59-A6C34878D82A}">
                    <a16:rowId xmlns:a16="http://schemas.microsoft.com/office/drawing/2014/main" xmlns=""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a16="http://schemas.microsoft.com/office/drawing/2014/main" xmlns=""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xmlns=""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a16="http://schemas.microsoft.com/office/drawing/2014/main" xmlns=""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3600"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663484594"/>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xmlns="" val="20000"/>
                    </a:ext>
                  </a:extLst>
                </a:gridCol>
                <a:gridCol w="3676210">
                  <a:extLst>
                    <a:ext uri="{9D8B030D-6E8A-4147-A177-3AD203B41FA5}">
                      <a16:colId xmlns:a16="http://schemas.microsoft.com/office/drawing/2014/main" xmlns=""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6</a:t>
            </a:r>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xmlns="" val="20000"/>
                    </a:ext>
                  </a:extLst>
                </a:gridCol>
                <a:gridCol w="5308600">
                  <a:extLst>
                    <a:ext uri="{9D8B030D-6E8A-4147-A177-3AD203B41FA5}">
                      <a16:colId xmlns:a16="http://schemas.microsoft.com/office/drawing/2014/main" xmlns=""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0"/>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2"/>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a:t>
            </a:r>
            <a:r>
              <a:rPr 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246004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1951355" y="0"/>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Current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functionalities of game usage in the classes. </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smtClean="0">
                <a:latin typeface="Times New Roman" panose="02020603050405020304" pitchFamily="18" charset="0"/>
                <a:cs typeface="Times New Roman" panose="02020603050405020304" pitchFamily="18" charset="0"/>
              </a:rPr>
              <a:t>Code completion for storing user score</a:t>
            </a:r>
            <a:endParaRPr lang="en-US"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use cases in testing iterations </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smtClean="0">
                <a:latin typeface="Times New Roman" panose="02020603050405020304" pitchFamily="18" charset="0"/>
                <a:cs typeface="Times New Roman" panose="02020603050405020304" pitchFamily="18" charset="0"/>
              </a:rPr>
              <a:t>Implementation </a:t>
            </a:r>
            <a:r>
              <a:rPr lang="en-US" sz="3200" dirty="0">
                <a:latin typeface="Times New Roman" panose="02020603050405020304" pitchFamily="18" charset="0"/>
                <a:cs typeface="Times New Roman" panose="02020603050405020304" pitchFamily="18" charset="0"/>
              </a:rPr>
              <a:t>of database for game </a:t>
            </a:r>
            <a:r>
              <a:rPr lang="en-US" sz="3200" dirty="0" smtClean="0">
                <a:latin typeface="Times New Roman" panose="02020603050405020304" pitchFamily="18" charset="0"/>
                <a:cs typeface="Times New Roman" panose="02020603050405020304" pitchFamily="18" charset="0"/>
              </a:rPr>
              <a:t>history</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smtClean="0">
                <a:latin typeface="Times New Roman" panose="02020603050405020304" pitchFamily="18" charset="0"/>
                <a:cs typeface="Times New Roman" panose="02020603050405020304" pitchFamily="18" charset="0"/>
              </a:rPr>
              <a:t>Implementation of guest sing in.</a:t>
            </a:r>
            <a:endParaRPr lang="en-US"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51355" y="425003"/>
            <a:ext cx="6832050"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Pending Developments</a:t>
            </a:r>
          </a:p>
          <a:p>
            <a:endParaRPr lang="en-US" sz="3600" dirty="0"/>
          </a:p>
        </p:txBody>
      </p:sp>
    </p:spTree>
    <p:extLst>
      <p:ext uri="{BB962C8B-B14F-4D97-AF65-F5344CB8AC3E}">
        <p14:creationId xmlns:p14="http://schemas.microsoft.com/office/powerpoint/2010/main" val="179827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r>
              <a:rPr lang="en-US" sz="3600" dirty="0"/>
              <a:t/>
            </a: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Glass-box testing: Branch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Execution based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User Interaction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76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3200" dirty="0">
                <a:latin typeface="Times New Roman" panose="02020603050405020304" pitchFamily="18" charset="0"/>
                <a:cs typeface="Times New Roman" panose="02020603050405020304" pitchFamily="18" charset="0"/>
              </a:rPr>
              <a:t>Branch Testing</a:t>
            </a:r>
          </a:p>
          <a:p>
            <a:pPr lvl="0">
              <a:buSzPct val="25000"/>
            </a:pPr>
            <a:r>
              <a:rPr lang="en-US" sz="3200" dirty="0">
                <a:latin typeface="Times New Roman" panose="02020603050405020304" pitchFamily="18" charset="0"/>
                <a:cs typeface="Times New Roman" panose="02020603050405020304" pitchFamily="18" charset="0"/>
              </a:rPr>
              <a:t> </a:t>
            </a: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Begin as an existing player or guest.</a:t>
            </a:r>
          </a:p>
          <a:p>
            <a:pPr lvl="0"/>
            <a:endParaRPr lang="en-US" sz="3200" dirty="0">
              <a:latin typeface="Times New Roman" panose="02020603050405020304" pitchFamily="18" charset="0"/>
              <a:cs typeface="Times New Roman" panose="02020603050405020304" pitchFamily="18" charset="0"/>
            </a:endParaRP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Game playing mode: Player vs AI.</a:t>
            </a:r>
          </a:p>
          <a:p>
            <a:pPr lvl="0"/>
            <a:endParaRPr lang="en-US" sz="3200" dirty="0">
              <a:latin typeface="Times New Roman" panose="02020603050405020304" pitchFamily="18" charset="0"/>
              <a:cs typeface="Times New Roman" panose="02020603050405020304" pitchFamily="18" charset="0"/>
            </a:endParaRPr>
          </a:p>
          <a:p>
            <a:pPr lvl="1">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Level of difficulty selection </a:t>
            </a:r>
          </a:p>
          <a:p>
            <a:pPr lvl="0"/>
            <a:endParaRPr lang="en-US" sz="3200" dirty="0">
              <a:latin typeface="Times New Roman" panose="02020603050405020304" pitchFamily="18" charset="0"/>
              <a:cs typeface="Times New Roman" panose="02020603050405020304" pitchFamily="18" charset="0"/>
            </a:endParaRPr>
          </a:p>
          <a:p>
            <a:pPr lvl="1" indent="-83819">
              <a:buClr>
                <a:schemeClr val="lt1"/>
              </a:buClr>
              <a:buSzPct val="100000"/>
              <a:buFont typeface="Arial"/>
              <a:buChar char="•"/>
            </a:pPr>
            <a:r>
              <a:rPr lang="en-US" sz="3200" dirty="0">
                <a:latin typeface="Times New Roman" panose="02020603050405020304" pitchFamily="18" charset="0"/>
                <a:cs typeface="Times New Roman" panose="02020603050405020304" pitchFamily="18" charset="0"/>
              </a:rPr>
              <a:t>Selection of user that begins to play</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65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latin typeface="Times New Roman" panose="02020603050405020304" pitchFamily="18" charset="0"/>
                <a:cs typeface="Times New Roman" panose="02020603050405020304" pitchFamily="18" charset="0"/>
              </a:rPr>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latin typeface="Times New Roman" panose="02020603050405020304" pitchFamily="18" charset="0"/>
                <a:cs typeface="Times New Roman" panose="02020603050405020304" pitchFamily="18" charset="0"/>
              </a:rPr>
              <a:t>Testing for the following components in our program:</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Reliability </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Robustness</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Performance</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Utility</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Correctness	</a:t>
            </a:r>
          </a:p>
        </p:txBody>
      </p:sp>
    </p:spTree>
    <p:extLst>
      <p:ext uri="{BB962C8B-B14F-4D97-AF65-F5344CB8AC3E}">
        <p14:creationId xmlns:p14="http://schemas.microsoft.com/office/powerpoint/2010/main" val="106478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Start game</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Display score</a:t>
            </a:r>
          </a:p>
          <a:p>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Select difficulty level</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Check if board is full</a:t>
            </a:r>
          </a:p>
          <a:p>
            <a:pPr marL="342900" indent="-342900">
              <a:buClr>
                <a:srgbClr val="FFFFFF"/>
              </a:buClr>
              <a:buSzPct val="10000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sym typeface="Arial"/>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User adaptability to GUI</a:t>
            </a:r>
          </a:p>
          <a:p>
            <a:pPr>
              <a:buSzPct val="25000"/>
            </a:pPr>
            <a:r>
              <a:rPr lang="en-US" sz="2800" b="1" dirty="0">
                <a:latin typeface="Times New Roman" panose="02020603050405020304" pitchFamily="18" charset="0"/>
                <a:cs typeface="Times New Roman" panose="02020603050405020304" pitchFamily="18" charset="0"/>
                <a:sym typeface="Arial"/>
              </a:rPr>
              <a:t> </a:t>
            </a:r>
          </a:p>
          <a:p>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49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4174" y="198783"/>
            <a:ext cx="8521148" cy="646331"/>
          </a:xfrm>
          <a:prstGeom prst="rect">
            <a:avLst/>
          </a:prstGeom>
          <a:noFill/>
        </p:spPr>
        <p:txBody>
          <a:bodyPr wrap="square" rtlCol="0">
            <a:spAutoFit/>
          </a:bodyPr>
          <a:lstStyle/>
          <a:p>
            <a:r>
              <a:rPr lang="en-US" sz="3600" dirty="0"/>
              <a:t>Testing Cases</a:t>
            </a:r>
          </a:p>
        </p:txBody>
      </p:sp>
      <p:sp>
        <p:nvSpPr>
          <p:cNvPr id="3" name="Rectangle 2"/>
          <p:cNvSpPr/>
          <p:nvPr/>
        </p:nvSpPr>
        <p:spPr>
          <a:xfrm>
            <a:off x="2584174" y="1042386"/>
            <a:ext cx="6096000" cy="3539430"/>
          </a:xfrm>
          <a:prstGeom prst="rect">
            <a:avLst/>
          </a:prstGeom>
        </p:spPr>
        <p:txBody>
          <a:bodyPr>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Menu options display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Scoreboard reliability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AI Difficulty and tendencies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 ability to go first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Move overwriting</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AI and General Game Performance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Piece Swap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Compatibility</a:t>
            </a:r>
          </a:p>
        </p:txBody>
      </p:sp>
    </p:spTree>
    <p:extLst>
      <p:ext uri="{BB962C8B-B14F-4D97-AF65-F5344CB8AC3E}">
        <p14:creationId xmlns:p14="http://schemas.microsoft.com/office/powerpoint/2010/main" val="4018459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231820"/>
            <a:ext cx="846142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Class Diagram</a:t>
            </a:r>
          </a:p>
        </p:txBody>
      </p:sp>
      <p:pic>
        <p:nvPicPr>
          <p:cNvPr id="1026" name="Picture 2" descr="C:\Users\Elvis.Jimenez\Desktop\UMLDiagramVers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978" y="900056"/>
            <a:ext cx="10511249" cy="541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46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5391" y="265043"/>
            <a:ext cx="7129670" cy="646331"/>
          </a:xfrm>
          <a:prstGeom prst="rect">
            <a:avLst/>
          </a:prstGeom>
          <a:noFill/>
        </p:spPr>
        <p:txBody>
          <a:bodyPr wrap="square" rtlCol="0">
            <a:spAutoFit/>
          </a:bodyPr>
          <a:lstStyle/>
          <a:p>
            <a:r>
              <a:rPr lang="en-US" sz="3600" dirty="0"/>
              <a:t>Main Menu</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385391" y="1824244"/>
            <a:ext cx="8547652" cy="4536799"/>
          </a:xfrm>
          <a:prstGeom prst="rect">
            <a:avLst/>
          </a:prstGeom>
          <a:noFill/>
          <a:ln>
            <a:noFill/>
          </a:ln>
        </p:spPr>
      </p:pic>
    </p:spTree>
    <p:extLst>
      <p:ext uri="{BB962C8B-B14F-4D97-AF65-F5344CB8AC3E}">
        <p14:creationId xmlns:p14="http://schemas.microsoft.com/office/powerpoint/2010/main" val="90999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039260"/>
            <a:ext cx="8362950" cy="5362575"/>
          </a:xfrm>
          <a:prstGeom prst="rect">
            <a:avLst/>
          </a:prstGeom>
        </p:spPr>
      </p:pic>
    </p:spTree>
    <p:extLst>
      <p:ext uri="{BB962C8B-B14F-4D97-AF65-F5344CB8AC3E}">
        <p14:creationId xmlns:p14="http://schemas.microsoft.com/office/powerpoint/2010/main" val="2244878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584463"/>
            <a:ext cx="4876800" cy="4457700"/>
          </a:xfrm>
          <a:prstGeom prst="rect">
            <a:avLst/>
          </a:prstGeom>
        </p:spPr>
      </p:pic>
    </p:spTree>
    <p:extLst>
      <p:ext uri="{BB962C8B-B14F-4D97-AF65-F5344CB8AC3E}">
        <p14:creationId xmlns:p14="http://schemas.microsoft.com/office/powerpoint/2010/main" val="988431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4" y="1416118"/>
            <a:ext cx="4489785" cy="4438297"/>
          </a:xfrm>
          <a:prstGeom prst="rect">
            <a:avLst/>
          </a:prstGeom>
        </p:spPr>
      </p:pic>
    </p:spTree>
    <p:extLst>
      <p:ext uri="{BB962C8B-B14F-4D97-AF65-F5344CB8AC3E}">
        <p14:creationId xmlns:p14="http://schemas.microsoft.com/office/powerpoint/2010/main" val="187997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u="sng" dirty="0">
                <a:solidFill>
                  <a:srgbClr val="000000"/>
                </a:solidFill>
                <a:latin typeface="Times New Roman" panose="02020603050405020304" pitchFamily="18" charset="0"/>
                <a:cs typeface="Times New Roman" panose="02020603050405020304" pitchFamily="18" charset="0"/>
              </a:rPr>
              <a:t>Modification History</a:t>
            </a:r>
          </a:p>
        </p:txBody>
      </p:sp>
      <p:graphicFrame>
        <p:nvGraphicFramePr>
          <p:cNvPr id="3" name="Table 2"/>
          <p:cNvGraphicFramePr>
            <a:graphicFrameLocks noGrp="1"/>
          </p:cNvGraphicFramePr>
          <p:nvPr>
            <p:extLst>
              <p:ext uri="{D42A27DB-BD31-4B8C-83A1-F6EECF244321}">
                <p14:modId xmlns:p14="http://schemas.microsoft.com/office/powerpoint/2010/main" val="1464787766"/>
              </p:ext>
            </p:extLst>
          </p:nvPr>
        </p:nvGraphicFramePr>
        <p:xfrm>
          <a:off x="1836417" y="1120545"/>
          <a:ext cx="9570722" cy="5178457"/>
        </p:xfrm>
        <a:graphic>
          <a:graphicData uri="http://schemas.openxmlformats.org/drawingml/2006/table">
            <a:tbl>
              <a:tblPr firstRow="1" bandRow="1">
                <a:tableStyleId>{5C22544A-7EE6-4342-B048-85BDC9FD1C3A}</a:tableStyleId>
              </a:tblPr>
              <a:tblGrid>
                <a:gridCol w="4785361">
                  <a:extLst>
                    <a:ext uri="{9D8B030D-6E8A-4147-A177-3AD203B41FA5}">
                      <a16:colId xmlns:a16="http://schemas.microsoft.com/office/drawing/2014/main" xmlns="" val="3670848329"/>
                    </a:ext>
                  </a:extLst>
                </a:gridCol>
                <a:gridCol w="4785361">
                  <a:extLst>
                    <a:ext uri="{9D8B030D-6E8A-4147-A177-3AD203B41FA5}">
                      <a16:colId xmlns:a16="http://schemas.microsoft.com/office/drawing/2014/main" xmlns="" val="1222336714"/>
                    </a:ext>
                  </a:extLst>
                </a:gridCol>
              </a:tblGrid>
              <a:tr h="579055">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xmlns="" val="1141944102"/>
                  </a:ext>
                </a:extLst>
              </a:tr>
              <a:tr h="567329">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xmlns="" val="3615836751"/>
                  </a:ext>
                </a:extLst>
              </a:tr>
              <a:tr h="577448">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xmlns="" val="1900739877"/>
                  </a:ext>
                </a:extLst>
              </a:tr>
              <a:tr h="603932">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9/30/16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The product has the single or multiplayer feature</a:t>
                      </a:r>
                    </a:p>
                  </a:txBody>
                  <a:tcPr>
                    <a:solidFill>
                      <a:srgbClr val="1AA5EA"/>
                    </a:solidFill>
                  </a:tcPr>
                </a:tc>
                <a:extLst>
                  <a:ext uri="{0D108BD9-81ED-4DB2-BD59-A6C34878D82A}">
                    <a16:rowId xmlns:a16="http://schemas.microsoft.com/office/drawing/2014/main" xmlns="" val="2872706766"/>
                  </a:ext>
                </a:extLst>
              </a:tr>
              <a:tr h="560655">
                <a:tc>
                  <a:txBody>
                    <a:bodyPr/>
                    <a:lstStyle/>
                    <a:p>
                      <a:pPr marL="0" algn="l" defTabSz="457200" rtl="0" eaLnBrk="1" latinLnBrk="0" hangingPunct="1"/>
                      <a:r>
                        <a:rPr lang="en-US" sz="1800" b="0" kern="1200" dirty="0" smtClean="0">
                          <a:solidFill>
                            <a:srgbClr val="000000"/>
                          </a:solidFill>
                          <a:latin typeface="Times New Roman" panose="02020603050405020304" pitchFamily="18" charset="0"/>
                          <a:ea typeface="+mn-ea"/>
                          <a:cs typeface="+mn-cs"/>
                        </a:rPr>
                        <a:t>10/3/16</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c>
                  <a:txBody>
                    <a:bodyPr/>
                    <a:lstStyle/>
                    <a:p>
                      <a:pPr marL="0" algn="l" defTabSz="457200" rtl="0" eaLnBrk="1" latinLnBrk="0" hangingPunct="1">
                        <a:spcAft>
                          <a:spcPts val="1000"/>
                        </a:spcAft>
                      </a:pPr>
                      <a:r>
                        <a:rPr lang="en-US" sz="1800" b="0" kern="1200" dirty="0" smtClean="0">
                          <a:solidFill>
                            <a:srgbClr val="000000"/>
                          </a:solidFill>
                          <a:latin typeface="Times New Roman" panose="02020603050405020304" pitchFamily="18" charset="0"/>
                          <a:ea typeface="+mn-ea"/>
                          <a:cs typeface="+mn-cs"/>
                        </a:rPr>
                        <a:t>Product</a:t>
                      </a:r>
                      <a:r>
                        <a:rPr lang="en-US" sz="1800" b="0" kern="1200" baseline="0" dirty="0" smtClean="0">
                          <a:solidFill>
                            <a:srgbClr val="000000"/>
                          </a:solidFill>
                          <a:latin typeface="Times New Roman" panose="02020603050405020304" pitchFamily="18" charset="0"/>
                          <a:ea typeface="+mn-ea"/>
                          <a:cs typeface="+mn-cs"/>
                        </a:rPr>
                        <a:t> is able to play Human VS Human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r>
              <a:tr h="560655">
                <a:tc>
                  <a:txBody>
                    <a:bodyPr/>
                    <a:lstStyle/>
                    <a:p>
                      <a:pPr marL="0" algn="l" defTabSz="457200" rtl="0" eaLnBrk="1" latinLnBrk="0" hangingPunct="1"/>
                      <a:r>
                        <a:rPr lang="en-US" sz="1800" b="0" kern="1200" dirty="0" smtClean="0">
                          <a:solidFill>
                            <a:srgbClr val="000000"/>
                          </a:solidFill>
                          <a:latin typeface="Times New Roman" panose="02020603050405020304" pitchFamily="18" charset="0"/>
                          <a:ea typeface="+mn-ea"/>
                          <a:cs typeface="+mn-cs"/>
                        </a:rPr>
                        <a:t>10/19/16</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c>
                  <a:txBody>
                    <a:bodyPr/>
                    <a:lstStyle/>
                    <a:p>
                      <a:pPr marL="0" algn="l" defTabSz="457200" rtl="0" eaLnBrk="1" latinLnBrk="0" hangingPunct="1">
                        <a:spcAft>
                          <a:spcPts val="1000"/>
                        </a:spcAft>
                      </a:pPr>
                      <a:r>
                        <a:rPr lang="en-US" sz="1800" b="0" kern="1200" dirty="0" smtClean="0">
                          <a:solidFill>
                            <a:srgbClr val="000000"/>
                          </a:solidFill>
                          <a:latin typeface="Times New Roman" panose="02020603050405020304" pitchFamily="18" charset="0"/>
                          <a:ea typeface="+mn-ea"/>
                          <a:cs typeface="+mn-cs"/>
                        </a:rPr>
                        <a:t>Product has an easy,</a:t>
                      </a:r>
                      <a:r>
                        <a:rPr lang="en-US" sz="1800" b="0" kern="1200" baseline="0" dirty="0" smtClean="0">
                          <a:solidFill>
                            <a:srgbClr val="000000"/>
                          </a:solidFill>
                          <a:latin typeface="Times New Roman" panose="02020603050405020304" pitchFamily="18" charset="0"/>
                          <a:ea typeface="+mn-ea"/>
                          <a:cs typeface="+mn-cs"/>
                        </a:rPr>
                        <a:t> medium, and hard feature.</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r>
              <a:tr h="398500">
                <a:tc>
                  <a:txBody>
                    <a:bodyPr/>
                    <a:lstStyle/>
                    <a:p>
                      <a:pPr marL="0" algn="l" defTabSz="457200" rtl="0" eaLnBrk="1" latinLnBrk="0" hangingPunct="1"/>
                      <a:r>
                        <a:rPr lang="en-US" sz="1800" b="0" kern="1200" dirty="0" smtClean="0">
                          <a:solidFill>
                            <a:srgbClr val="000000"/>
                          </a:solidFill>
                          <a:latin typeface="Times New Roman" panose="02020603050405020304" pitchFamily="18" charset="0"/>
                          <a:ea typeface="+mn-ea"/>
                          <a:cs typeface="+mn-cs"/>
                        </a:rPr>
                        <a:t>10/24/16</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c>
                  <a:txBody>
                    <a:bodyPr/>
                    <a:lstStyle/>
                    <a:p>
                      <a:pPr marL="0" algn="l" defTabSz="457200" rtl="0" eaLnBrk="1" latinLnBrk="0" hangingPunct="1">
                        <a:spcAft>
                          <a:spcPts val="1000"/>
                        </a:spcAft>
                      </a:pPr>
                      <a:r>
                        <a:rPr lang="en-US" sz="1800" b="0" kern="1200" dirty="0" smtClean="0">
                          <a:solidFill>
                            <a:srgbClr val="000000"/>
                          </a:solidFill>
                          <a:latin typeface="Times New Roman" panose="02020603050405020304" pitchFamily="18" charset="0"/>
                          <a:ea typeface="+mn-ea"/>
                          <a:cs typeface="+mn-cs"/>
                        </a:rPr>
                        <a:t>AI</a:t>
                      </a:r>
                      <a:r>
                        <a:rPr lang="en-US" sz="1800" b="0" kern="1200" baseline="0" dirty="0" smtClean="0">
                          <a:solidFill>
                            <a:srgbClr val="000000"/>
                          </a:solidFill>
                          <a:latin typeface="Times New Roman" panose="02020603050405020304" pitchFamily="18" charset="0"/>
                          <a:ea typeface="+mn-ea"/>
                          <a:cs typeface="+mn-cs"/>
                        </a:rPr>
                        <a:t> has initialized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r>
              <a:tr h="398500">
                <a:tc>
                  <a:txBody>
                    <a:bodyPr/>
                    <a:lstStyle/>
                    <a:p>
                      <a:pPr marL="0" algn="l" defTabSz="457200" rtl="0" eaLnBrk="1" latinLnBrk="0" hangingPunct="1"/>
                      <a:r>
                        <a:rPr lang="en-US" sz="1800" b="0" kern="1200" dirty="0" smtClean="0">
                          <a:solidFill>
                            <a:srgbClr val="000000"/>
                          </a:solidFill>
                          <a:latin typeface="Times New Roman" panose="02020603050405020304" pitchFamily="18" charset="0"/>
                          <a:ea typeface="+mn-ea"/>
                          <a:cs typeface="+mn-cs"/>
                        </a:rPr>
                        <a:t>11/1/16</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c>
                  <a:txBody>
                    <a:bodyPr/>
                    <a:lstStyle/>
                    <a:p>
                      <a:pPr marL="0" algn="l" defTabSz="457200" rtl="0" eaLnBrk="1" latinLnBrk="0" hangingPunct="1">
                        <a:spcAft>
                          <a:spcPts val="1000"/>
                        </a:spcAft>
                      </a:pPr>
                      <a:r>
                        <a:rPr lang="en-US" sz="1800" b="0" kern="1200" dirty="0" smtClean="0">
                          <a:solidFill>
                            <a:srgbClr val="000000"/>
                          </a:solidFill>
                          <a:latin typeface="Times New Roman" panose="02020603050405020304" pitchFamily="18" charset="0"/>
                          <a:ea typeface="+mn-ea"/>
                          <a:cs typeface="+mn-cs"/>
                        </a:rPr>
                        <a:t>AI is complete</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r>
              <a:tr h="398500">
                <a:tc>
                  <a:txBody>
                    <a:bodyPr/>
                    <a:lstStyle/>
                    <a:p>
                      <a:pPr marL="0" algn="l" defTabSz="457200" rtl="0" eaLnBrk="1" latinLnBrk="0" hangingPunct="1"/>
                      <a:r>
                        <a:rPr lang="en-US" sz="1800" b="0" kern="1200" dirty="0" smtClean="0">
                          <a:solidFill>
                            <a:srgbClr val="000000"/>
                          </a:solidFill>
                          <a:latin typeface="Times New Roman" panose="02020603050405020304" pitchFamily="18" charset="0"/>
                          <a:ea typeface="+mn-ea"/>
                          <a:cs typeface="+mn-cs"/>
                        </a:rPr>
                        <a:t>11/15/16</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c>
                  <a:txBody>
                    <a:bodyPr/>
                    <a:lstStyle/>
                    <a:p>
                      <a:pPr marL="0" algn="l" defTabSz="457200" rtl="0" eaLnBrk="1" latinLnBrk="0" hangingPunct="1">
                        <a:spcAft>
                          <a:spcPts val="1000"/>
                        </a:spcAft>
                      </a:pPr>
                      <a:r>
                        <a:rPr lang="en-US" sz="1800" b="0" kern="1200" dirty="0" smtClean="0">
                          <a:solidFill>
                            <a:srgbClr val="000000"/>
                          </a:solidFill>
                          <a:latin typeface="Times New Roman" panose="02020603050405020304" pitchFamily="18" charset="0"/>
                          <a:ea typeface="+mn-ea"/>
                          <a:cs typeface="+mn-cs"/>
                        </a:rPr>
                        <a:t>Main</a:t>
                      </a:r>
                      <a:r>
                        <a:rPr lang="en-US" sz="1800" b="0" kern="1200" baseline="0" dirty="0" smtClean="0">
                          <a:solidFill>
                            <a:srgbClr val="000000"/>
                          </a:solidFill>
                          <a:latin typeface="Times New Roman" panose="02020603050405020304" pitchFamily="18" charset="0"/>
                          <a:ea typeface="+mn-ea"/>
                          <a:cs typeface="+mn-cs"/>
                        </a:rPr>
                        <a:t> menu has been started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r>
              <a:tr h="398500">
                <a:tc>
                  <a:txBody>
                    <a:bodyPr/>
                    <a:lstStyle/>
                    <a:p>
                      <a:pPr marL="0" algn="l" defTabSz="457200" rtl="0" eaLnBrk="1" latinLnBrk="0" hangingPunct="1"/>
                      <a:r>
                        <a:rPr lang="en-US" sz="1800" b="0" kern="1200" dirty="0" smtClean="0">
                          <a:solidFill>
                            <a:srgbClr val="000000"/>
                          </a:solidFill>
                          <a:latin typeface="Times New Roman" panose="02020603050405020304" pitchFamily="18" charset="0"/>
                          <a:ea typeface="+mn-ea"/>
                          <a:cs typeface="+mn-cs"/>
                        </a:rPr>
                        <a:t>11/21/16</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c>
                  <a:txBody>
                    <a:bodyPr/>
                    <a:lstStyle/>
                    <a:p>
                      <a:pPr marL="0" algn="l" defTabSz="457200" rtl="0" eaLnBrk="1" latinLnBrk="0" hangingPunct="1">
                        <a:spcAft>
                          <a:spcPts val="1000"/>
                        </a:spcAft>
                      </a:pPr>
                      <a:r>
                        <a:rPr lang="en-US" sz="1800" b="0" kern="1200" dirty="0" smtClean="0">
                          <a:solidFill>
                            <a:srgbClr val="000000"/>
                          </a:solidFill>
                          <a:latin typeface="Times New Roman" panose="02020603050405020304" pitchFamily="18" charset="0"/>
                          <a:ea typeface="+mn-ea"/>
                          <a:cs typeface="+mn-cs"/>
                        </a:rPr>
                        <a:t>Main menu</a:t>
                      </a:r>
                      <a:r>
                        <a:rPr lang="en-US" sz="1800" b="0" kern="1200" baseline="0" dirty="0" smtClean="0">
                          <a:solidFill>
                            <a:srgbClr val="000000"/>
                          </a:solidFill>
                          <a:latin typeface="Times New Roman" panose="02020603050405020304" pitchFamily="18" charset="0"/>
                          <a:ea typeface="+mn-ea"/>
                          <a:cs typeface="+mn-cs"/>
                        </a:rPr>
                        <a:t> completed and started to user login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tr>
            </a:tbl>
          </a:graphicData>
        </a:graphic>
      </p:graphicFrame>
    </p:spTree>
    <p:extLst>
      <p:ext uri="{BB962C8B-B14F-4D97-AF65-F5344CB8AC3E}">
        <p14:creationId xmlns:p14="http://schemas.microsoft.com/office/powerpoint/2010/main" val="833236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320660"/>
            <a:ext cx="7740549" cy="4444035"/>
          </a:xfrm>
          <a:prstGeom prst="rect">
            <a:avLst/>
          </a:prstGeom>
        </p:spPr>
      </p:pic>
    </p:spTree>
    <p:extLst>
      <p:ext uri="{BB962C8B-B14F-4D97-AF65-F5344CB8AC3E}">
        <p14:creationId xmlns:p14="http://schemas.microsoft.com/office/powerpoint/2010/main" val="603841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140525"/>
            <a:ext cx="2292615"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0" y="1214851"/>
            <a:ext cx="7391400" cy="4905375"/>
          </a:xfrm>
          <a:prstGeom prst="rect">
            <a:avLst/>
          </a:prstGeom>
        </p:spPr>
      </p:pic>
    </p:spTree>
    <p:extLst>
      <p:ext uri="{BB962C8B-B14F-4D97-AF65-F5344CB8AC3E}">
        <p14:creationId xmlns:p14="http://schemas.microsoft.com/office/powerpoint/2010/main" val="112587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xmlns="" val="2694853342"/>
                    </a:ext>
                  </a:extLst>
                </a:gridCol>
                <a:gridCol w="4906390">
                  <a:extLst>
                    <a:ext uri="{9D8B030D-6E8A-4147-A177-3AD203B41FA5}">
                      <a16:colId xmlns:a16="http://schemas.microsoft.com/office/drawing/2014/main" xmlns=""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25039568"/>
                  </a:ext>
                </a:extLst>
              </a:tr>
            </a:tbl>
          </a:graphicData>
        </a:graphic>
      </p:graphicFrame>
      <p:sp>
        <p:nvSpPr>
          <p:cNvPr id="4" name="Shape 123"/>
          <p:cNvSpPr/>
          <p:nvPr/>
        </p:nvSpPr>
        <p:spPr>
          <a:xfrm>
            <a:off x="2806443" y="191994"/>
            <a:ext cx="6554400" cy="697500"/>
          </a:xfrm>
          <a:prstGeom prst="rect">
            <a:avLst/>
          </a:prstGeom>
          <a:noFill/>
          <a:ln>
            <a:noFill/>
          </a:ln>
        </p:spPr>
        <p:txBody>
          <a:bodyPr lIns="90000" tIns="45000" rIns="90000" bIns="45000"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Risks</a:t>
            </a:r>
          </a:p>
        </p:txBody>
      </p:sp>
    </p:spTree>
    <p:extLst>
      <p:ext uri="{BB962C8B-B14F-4D97-AF65-F5344CB8AC3E}">
        <p14:creationId xmlns:p14="http://schemas.microsoft.com/office/powerpoint/2010/main" val="366425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xmlns="" val="1847582397"/>
                    </a:ext>
                  </a:extLst>
                </a:gridCol>
                <a:gridCol w="7023160">
                  <a:extLst>
                    <a:ext uri="{9D8B030D-6E8A-4147-A177-3AD203B41FA5}">
                      <a16:colId xmlns:a16="http://schemas.microsoft.com/office/drawing/2014/main" xmlns="" val="3074044777"/>
                    </a:ext>
                  </a:extLst>
                </a:gridCol>
              </a:tblGrid>
              <a:tr h="32133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55405998"/>
                  </a:ext>
                </a:extLst>
              </a:tr>
              <a:tr h="32133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48796974"/>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xmlns="" val="2120307654"/>
                    </a:ext>
                  </a:extLst>
                </a:gridCol>
                <a:gridCol w="7593818">
                  <a:extLst>
                    <a:ext uri="{9D8B030D-6E8A-4147-A177-3AD203B41FA5}">
                      <a16:colId xmlns:a16="http://schemas.microsoft.com/office/drawing/2014/main" xmlns=""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13497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xmlns="" val="20000"/>
                    </a:ext>
                  </a:extLst>
                </a:gridCol>
                <a:gridCol w="6877145">
                  <a:extLst>
                    <a:ext uri="{9D8B030D-6E8A-4147-A177-3AD203B41FA5}">
                      <a16:colId xmlns:a16="http://schemas.microsoft.com/office/drawing/2014/main" xmlns=""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a16="http://schemas.microsoft.com/office/drawing/2014/main" xmlns="" val="10000"/>
                  </a:ext>
                </a:extLst>
              </a:tr>
              <a:tr h="18229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a16="http://schemas.microsoft.com/office/drawing/2014/main" xmlns="" val="10002"/>
                  </a:ext>
                </a:extLst>
              </a:tr>
              <a:tr h="112191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xmlns="" val="10003"/>
                  </a:ext>
                </a:extLst>
              </a:tr>
              <a:tr h="77139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882005"/>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xmlns="" val="20000"/>
                    </a:ext>
                  </a:extLst>
                </a:gridCol>
                <a:gridCol w="5121203">
                  <a:extLst>
                    <a:ext uri="{9D8B030D-6E8A-4147-A177-3AD203B41FA5}">
                      <a16:colId xmlns:a16="http://schemas.microsoft.com/office/drawing/2014/main" xmlns=""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registers to play game or play as a guest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a16="http://schemas.microsoft.com/office/drawing/2014/main" xmlns=""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a16="http://schemas.microsoft.com/office/drawing/2014/main" xmlns=""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a16="http://schemas.microsoft.com/office/drawing/2014/main" xmlns=""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1648</TotalTime>
  <Words>1625</Words>
  <Application>Microsoft Office PowerPoint</Application>
  <PresentationFormat>Custom</PresentationFormat>
  <Paragraphs>313</Paragraphs>
  <Slides>41</Slides>
  <Notes>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Jimenez, Elvis SDPR-ITSS-OSS</cp:lastModifiedBy>
  <cp:revision>64</cp:revision>
  <dcterms:created xsi:type="dcterms:W3CDTF">2016-10-31T00:12:38Z</dcterms:created>
  <dcterms:modified xsi:type="dcterms:W3CDTF">2016-11-29T15:17:14Z</dcterms:modified>
</cp:coreProperties>
</file>