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0" r:id="rId1"/>
  </p:sldMasterIdLst>
  <p:notesMasterIdLst>
    <p:notesMasterId r:id="rId35"/>
  </p:notesMasterIdLst>
  <p:sldIdLst>
    <p:sldId id="257" r:id="rId2"/>
    <p:sldId id="258" r:id="rId3"/>
    <p:sldId id="285" r:id="rId4"/>
    <p:sldId id="280" r:id="rId5"/>
    <p:sldId id="281" r:id="rId6"/>
    <p:sldId id="282" r:id="rId7"/>
    <p:sldId id="271" r:id="rId8"/>
    <p:sldId id="272" r:id="rId9"/>
    <p:sldId id="287" r:id="rId10"/>
    <p:sldId id="288" r:id="rId11"/>
    <p:sldId id="291" r:id="rId12"/>
    <p:sldId id="290" r:id="rId13"/>
    <p:sldId id="293" r:id="rId14"/>
    <p:sldId id="292" r:id="rId15"/>
    <p:sldId id="274" r:id="rId16"/>
    <p:sldId id="273" r:id="rId17"/>
    <p:sldId id="275" r:id="rId18"/>
    <p:sldId id="277" r:id="rId19"/>
    <p:sldId id="276" r:id="rId20"/>
    <p:sldId id="278" r:id="rId21"/>
    <p:sldId id="297" r:id="rId22"/>
    <p:sldId id="296" r:id="rId23"/>
    <p:sldId id="295" r:id="rId24"/>
    <p:sldId id="294" r:id="rId25"/>
    <p:sldId id="300" r:id="rId26"/>
    <p:sldId id="299" r:id="rId27"/>
    <p:sldId id="279" r:id="rId28"/>
    <p:sldId id="260" r:id="rId29"/>
    <p:sldId id="262" r:id="rId30"/>
    <p:sldId id="267" r:id="rId31"/>
    <p:sldId id="263" r:id="rId32"/>
    <p:sldId id="268" r:id="rId33"/>
    <p:sldId id="270"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A5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221" autoAdjust="0"/>
    <p:restoredTop sz="94660"/>
  </p:normalViewPr>
  <p:slideViewPr>
    <p:cSldViewPr snapToGrid="0">
      <p:cViewPr varScale="1">
        <p:scale>
          <a:sx n="78" d="100"/>
          <a:sy n="78" d="100"/>
        </p:scale>
        <p:origin x="654"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92C5AA-2FC4-4C4D-A552-4BCCE31B7440}" type="datetimeFigureOut">
              <a:rPr lang="en-US" smtClean="0"/>
              <a:t>10/31/2016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890A81-2449-4F9C-B2EC-CB1C5F3FDDDE}" type="slidenum">
              <a:rPr lang="en-US" smtClean="0"/>
              <a:t>‹#›</a:t>
            </a:fld>
            <a:endParaRPr lang="en-US"/>
          </a:p>
        </p:txBody>
      </p:sp>
    </p:spTree>
    <p:extLst>
      <p:ext uri="{BB962C8B-B14F-4D97-AF65-F5344CB8AC3E}">
        <p14:creationId xmlns:p14="http://schemas.microsoft.com/office/powerpoint/2010/main" val="15758189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p:nvPr/>
        </p:nvSpPr>
        <p:spPr>
          <a:xfrm>
            <a:off x="4398839" y="9555120"/>
            <a:ext cx="3369959" cy="499679"/>
          </a:xfrm>
          <a:prstGeom prst="rect">
            <a:avLst/>
          </a:prstGeom>
          <a:noFill/>
          <a:ln>
            <a:noFill/>
          </a:ln>
        </p:spPr>
        <p:txBody>
          <a:bodyPr lIns="0" tIns="0" rIns="0" bIns="0" anchor="b" anchorCtr="0">
            <a:noAutofit/>
          </a:bodyPr>
          <a:lstStyle/>
          <a:p>
            <a:pPr marL="0" marR="0" lvl="0" indent="0" algn="r" rtl="0">
              <a:lnSpc>
                <a:spcPct val="93000"/>
              </a:lnSpc>
              <a:spcBef>
                <a:spcPts val="0"/>
              </a:spcBef>
              <a:buSzPct val="25000"/>
              <a:buNone/>
            </a:pPr>
            <a:fld id="{00000000-1234-1234-1234-123412341234}" type="slidenum">
              <a:rPr lang="en-US" sz="1400" b="0" i="0" u="none" strike="noStrike" cap="none">
                <a:solidFill>
                  <a:srgbClr val="000000"/>
                </a:solidFill>
                <a:latin typeface="Arial"/>
                <a:ea typeface="Arial"/>
                <a:cs typeface="Arial"/>
                <a:sym typeface="Arial"/>
              </a:rPr>
              <a:t>1</a:t>
            </a:fld>
            <a:endParaRPr lang="en-US" sz="1400" b="0" i="0" u="none" strike="noStrike" cap="none">
              <a:solidFill>
                <a:srgbClr val="000000"/>
              </a:solidFill>
              <a:latin typeface="Arial"/>
              <a:ea typeface="Arial"/>
              <a:cs typeface="Arial"/>
              <a:sym typeface="Arial"/>
            </a:endParaRPr>
          </a:p>
        </p:txBody>
      </p:sp>
      <p:sp>
        <p:nvSpPr>
          <p:cNvPr id="111" name="Shape 111"/>
          <p:cNvSpPr/>
          <p:nvPr/>
        </p:nvSpPr>
        <p:spPr>
          <a:xfrm>
            <a:off x="4398839" y="9555120"/>
            <a:ext cx="3371400" cy="501120"/>
          </a:xfrm>
          <a:prstGeom prst="rect">
            <a:avLst/>
          </a:prstGeom>
          <a:noFill/>
          <a:ln>
            <a:noFill/>
          </a:ln>
        </p:spPr>
        <p:txBody>
          <a:bodyPr lIns="0" tIns="0" rIns="0" bIns="0" anchor="b" anchorCtr="0">
            <a:noAutofit/>
          </a:bodyPr>
          <a:lstStyle/>
          <a:p>
            <a:pPr marL="0" marR="0" lvl="0" indent="0" algn="r" rtl="0">
              <a:lnSpc>
                <a:spcPct val="93000"/>
              </a:lnSpc>
              <a:spcBef>
                <a:spcPts val="0"/>
              </a:spcBef>
              <a:buSzPct val="25000"/>
              <a:buNone/>
            </a:pPr>
            <a:fld id="{00000000-1234-1234-1234-123412341234}" type="slidenum">
              <a:rPr lang="en-US" sz="1400" b="0" i="0" u="none" strike="noStrike" cap="none">
                <a:solidFill>
                  <a:srgbClr val="000000"/>
                </a:solidFill>
                <a:latin typeface="Arial"/>
                <a:ea typeface="Arial"/>
                <a:cs typeface="Arial"/>
                <a:sym typeface="Arial"/>
              </a:rPr>
              <a:t>1</a:t>
            </a:fld>
            <a:endParaRPr lang="en-US" sz="1400" b="0" i="0" u="none" strike="noStrike" cap="none">
              <a:solidFill>
                <a:srgbClr val="000000"/>
              </a:solidFill>
              <a:latin typeface="Arial"/>
              <a:ea typeface="Arial"/>
              <a:cs typeface="Arial"/>
              <a:sym typeface="Arial"/>
            </a:endParaRPr>
          </a:p>
        </p:txBody>
      </p:sp>
      <p:sp>
        <p:nvSpPr>
          <p:cNvPr id="112" name="Shape 112"/>
          <p:cNvSpPr txBox="1">
            <a:spLocks noGrp="1"/>
          </p:cNvSpPr>
          <p:nvPr>
            <p:ph type="body" idx="1"/>
          </p:nvPr>
        </p:nvSpPr>
        <p:spPr>
          <a:xfrm>
            <a:off x="777960" y="4776839"/>
            <a:ext cx="6217919" cy="4525560"/>
          </a:xfrm>
          <a:prstGeom prst="rect">
            <a:avLst/>
          </a:prstGeom>
          <a:noFill/>
          <a:ln>
            <a:noFill/>
          </a:ln>
        </p:spPr>
        <p:txBody>
          <a:bodyPr lIns="0" tIns="0" rIns="0" bIns="0" anchor="ctr" anchorCtr="0">
            <a:noAutofit/>
          </a:bodyPr>
          <a:lstStyle/>
          <a:p>
            <a:pPr marL="0" marR="0" lvl="0" indent="0" algn="l" rtl="0">
              <a:spcBef>
                <a:spcPts val="0"/>
              </a:spcBef>
              <a:buNone/>
            </a:pPr>
            <a:endParaRPr sz="1800" b="0" i="0" u="none" strike="noStrike" cap="none"/>
          </a:p>
        </p:txBody>
      </p:sp>
      <p:sp>
        <p:nvSpPr>
          <p:cNvPr id="113" name="Shape 113"/>
          <p:cNvSpPr>
            <a:spLocks noGrp="1" noRot="1" noChangeAspect="1"/>
          </p:cNvSpPr>
          <p:nvPr>
            <p:ph type="sldImg" idx="2"/>
          </p:nvPr>
        </p:nvSpPr>
        <p:spPr>
          <a:xfrm>
            <a:off x="533400" y="754063"/>
            <a:ext cx="6705600" cy="37719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68091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p:nvPr/>
        </p:nvSpPr>
        <p:spPr>
          <a:xfrm>
            <a:off x="4398839" y="9555120"/>
            <a:ext cx="3369959" cy="499679"/>
          </a:xfrm>
          <a:prstGeom prst="rect">
            <a:avLst/>
          </a:prstGeom>
          <a:noFill/>
          <a:ln>
            <a:noFill/>
          </a:ln>
        </p:spPr>
        <p:txBody>
          <a:bodyPr lIns="0" tIns="0" rIns="0" bIns="0" anchor="b" anchorCtr="0">
            <a:noAutofit/>
          </a:bodyPr>
          <a:lstStyle/>
          <a:p>
            <a:pPr marL="0" marR="0" lvl="0" indent="0" algn="r" rtl="0">
              <a:lnSpc>
                <a:spcPct val="93000"/>
              </a:lnSpc>
              <a:spcBef>
                <a:spcPts val="0"/>
              </a:spcBef>
              <a:buSzPct val="25000"/>
              <a:buNone/>
            </a:pPr>
            <a:fld id="{00000000-1234-1234-1234-123412341234}" type="slidenum">
              <a:rPr lang="en-US" sz="1400" b="0" i="0" u="none" strike="noStrike" cap="none">
                <a:solidFill>
                  <a:srgbClr val="000000"/>
                </a:solidFill>
                <a:latin typeface="Arial"/>
                <a:ea typeface="Arial"/>
                <a:cs typeface="Arial"/>
                <a:sym typeface="Arial"/>
              </a:rPr>
              <a:t>2</a:t>
            </a:fld>
            <a:endParaRPr lang="en-US" sz="1400" b="0" i="0" u="none" strike="noStrike" cap="none">
              <a:solidFill>
                <a:srgbClr val="000000"/>
              </a:solidFill>
              <a:latin typeface="Arial"/>
              <a:ea typeface="Arial"/>
              <a:cs typeface="Arial"/>
              <a:sym typeface="Arial"/>
            </a:endParaRPr>
          </a:p>
        </p:txBody>
      </p:sp>
      <p:sp>
        <p:nvSpPr>
          <p:cNvPr id="119" name="Shape 119"/>
          <p:cNvSpPr/>
          <p:nvPr/>
        </p:nvSpPr>
        <p:spPr>
          <a:xfrm>
            <a:off x="4398839" y="9555120"/>
            <a:ext cx="3371400" cy="501120"/>
          </a:xfrm>
          <a:prstGeom prst="rect">
            <a:avLst/>
          </a:prstGeom>
          <a:noFill/>
          <a:ln>
            <a:noFill/>
          </a:ln>
        </p:spPr>
        <p:txBody>
          <a:bodyPr lIns="0" tIns="0" rIns="0" bIns="0" anchor="b" anchorCtr="0">
            <a:noAutofit/>
          </a:bodyPr>
          <a:lstStyle/>
          <a:p>
            <a:pPr marL="0" marR="0" lvl="0" indent="0" algn="r" rtl="0">
              <a:lnSpc>
                <a:spcPct val="93000"/>
              </a:lnSpc>
              <a:spcBef>
                <a:spcPts val="0"/>
              </a:spcBef>
              <a:buSzPct val="25000"/>
              <a:buNone/>
            </a:pPr>
            <a:fld id="{00000000-1234-1234-1234-123412341234}" type="slidenum">
              <a:rPr lang="en-US" sz="1400" b="0" i="0" u="none" strike="noStrike" cap="none">
                <a:solidFill>
                  <a:srgbClr val="000000"/>
                </a:solidFill>
                <a:latin typeface="Arial"/>
                <a:ea typeface="Arial"/>
                <a:cs typeface="Arial"/>
                <a:sym typeface="Arial"/>
              </a:rPr>
              <a:t>2</a:t>
            </a:fld>
            <a:endParaRPr lang="en-US" sz="1400" b="0" i="0" u="none" strike="noStrike" cap="none">
              <a:solidFill>
                <a:srgbClr val="000000"/>
              </a:solidFill>
              <a:latin typeface="Arial"/>
              <a:ea typeface="Arial"/>
              <a:cs typeface="Arial"/>
              <a:sym typeface="Arial"/>
            </a:endParaRPr>
          </a:p>
        </p:txBody>
      </p:sp>
      <p:sp>
        <p:nvSpPr>
          <p:cNvPr id="120" name="Shape 120"/>
          <p:cNvSpPr txBox="1">
            <a:spLocks noGrp="1"/>
          </p:cNvSpPr>
          <p:nvPr>
            <p:ph type="body" idx="1"/>
          </p:nvPr>
        </p:nvSpPr>
        <p:spPr>
          <a:xfrm>
            <a:off x="777960" y="4776839"/>
            <a:ext cx="6217919" cy="4525560"/>
          </a:xfrm>
          <a:prstGeom prst="rect">
            <a:avLst/>
          </a:prstGeom>
          <a:noFill/>
          <a:ln>
            <a:noFill/>
          </a:ln>
        </p:spPr>
        <p:txBody>
          <a:bodyPr lIns="0" tIns="0" rIns="0" bIns="0" anchor="ctr" anchorCtr="0">
            <a:noAutofit/>
          </a:bodyPr>
          <a:lstStyle/>
          <a:p>
            <a:pPr marL="0" marR="0" lvl="0" indent="0" algn="l" rtl="0">
              <a:spcBef>
                <a:spcPts val="0"/>
              </a:spcBef>
              <a:buNone/>
            </a:pPr>
            <a:endParaRPr sz="1800" b="0" i="0" u="none" strike="noStrike" cap="none"/>
          </a:p>
        </p:txBody>
      </p:sp>
      <p:sp>
        <p:nvSpPr>
          <p:cNvPr id="121" name="Shape 121"/>
          <p:cNvSpPr>
            <a:spLocks noGrp="1" noRot="1" noChangeAspect="1"/>
          </p:cNvSpPr>
          <p:nvPr>
            <p:ph type="sldImg" idx="2"/>
          </p:nvPr>
        </p:nvSpPr>
        <p:spPr>
          <a:xfrm>
            <a:off x="533400" y="754063"/>
            <a:ext cx="6705600" cy="37719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363268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p:nvPr/>
        </p:nvSpPr>
        <p:spPr>
          <a:xfrm>
            <a:off x="4398839" y="9555120"/>
            <a:ext cx="3369959" cy="499679"/>
          </a:xfrm>
          <a:prstGeom prst="rect">
            <a:avLst/>
          </a:prstGeom>
          <a:noFill/>
          <a:ln>
            <a:noFill/>
          </a:ln>
        </p:spPr>
        <p:txBody>
          <a:bodyPr lIns="0" tIns="0" rIns="0" bIns="0" anchor="b" anchorCtr="0">
            <a:noAutofit/>
          </a:bodyPr>
          <a:lstStyle/>
          <a:p>
            <a:pPr marL="0" marR="0" lvl="0" indent="0" algn="r" rtl="0">
              <a:lnSpc>
                <a:spcPct val="93000"/>
              </a:lnSpc>
              <a:spcBef>
                <a:spcPts val="0"/>
              </a:spcBef>
              <a:buSzPct val="25000"/>
              <a:buNone/>
            </a:pPr>
            <a:fld id="{00000000-1234-1234-1234-123412341234}" type="slidenum">
              <a:rPr lang="en-US" sz="1400" b="0" i="0" u="none" strike="noStrike" cap="none">
                <a:solidFill>
                  <a:srgbClr val="000000"/>
                </a:solidFill>
                <a:latin typeface="Arial"/>
                <a:ea typeface="Arial"/>
                <a:cs typeface="Arial"/>
                <a:sym typeface="Arial"/>
              </a:rPr>
              <a:t>28</a:t>
            </a:fld>
            <a:endParaRPr lang="en-US" sz="1400" b="0" i="0" u="none" strike="noStrike" cap="none">
              <a:solidFill>
                <a:srgbClr val="000000"/>
              </a:solidFill>
              <a:latin typeface="Arial"/>
              <a:ea typeface="Arial"/>
              <a:cs typeface="Arial"/>
              <a:sym typeface="Arial"/>
            </a:endParaRPr>
          </a:p>
        </p:txBody>
      </p:sp>
      <p:sp>
        <p:nvSpPr>
          <p:cNvPr id="159" name="Shape 159"/>
          <p:cNvSpPr/>
          <p:nvPr/>
        </p:nvSpPr>
        <p:spPr>
          <a:xfrm>
            <a:off x="4398839" y="9555120"/>
            <a:ext cx="3371400" cy="501120"/>
          </a:xfrm>
          <a:prstGeom prst="rect">
            <a:avLst/>
          </a:prstGeom>
          <a:noFill/>
          <a:ln>
            <a:noFill/>
          </a:ln>
        </p:spPr>
        <p:txBody>
          <a:bodyPr lIns="0" tIns="0" rIns="0" bIns="0" anchor="b" anchorCtr="0">
            <a:noAutofit/>
          </a:bodyPr>
          <a:lstStyle/>
          <a:p>
            <a:pPr marL="0" marR="0" lvl="0" indent="0" algn="r" rtl="0">
              <a:lnSpc>
                <a:spcPct val="93000"/>
              </a:lnSpc>
              <a:spcBef>
                <a:spcPts val="0"/>
              </a:spcBef>
              <a:buSzPct val="25000"/>
              <a:buNone/>
            </a:pPr>
            <a:fld id="{00000000-1234-1234-1234-123412341234}" type="slidenum">
              <a:rPr lang="en-US" sz="1400" b="0" i="0" u="none" strike="noStrike" cap="none">
                <a:solidFill>
                  <a:srgbClr val="000000"/>
                </a:solidFill>
                <a:latin typeface="Arial"/>
                <a:ea typeface="Arial"/>
                <a:cs typeface="Arial"/>
                <a:sym typeface="Arial"/>
              </a:rPr>
              <a:t>28</a:t>
            </a:fld>
            <a:endParaRPr lang="en-US" sz="1400" b="0" i="0" u="none" strike="noStrike" cap="none">
              <a:solidFill>
                <a:srgbClr val="000000"/>
              </a:solidFill>
              <a:latin typeface="Arial"/>
              <a:ea typeface="Arial"/>
              <a:cs typeface="Arial"/>
              <a:sym typeface="Arial"/>
            </a:endParaRPr>
          </a:p>
        </p:txBody>
      </p:sp>
      <p:sp>
        <p:nvSpPr>
          <p:cNvPr id="160" name="Shape 160"/>
          <p:cNvSpPr txBox="1">
            <a:spLocks noGrp="1"/>
          </p:cNvSpPr>
          <p:nvPr>
            <p:ph type="body" idx="1"/>
          </p:nvPr>
        </p:nvSpPr>
        <p:spPr>
          <a:xfrm>
            <a:off x="777960" y="4776839"/>
            <a:ext cx="6217919" cy="4525560"/>
          </a:xfrm>
          <a:prstGeom prst="rect">
            <a:avLst/>
          </a:prstGeom>
          <a:noFill/>
          <a:ln>
            <a:noFill/>
          </a:ln>
        </p:spPr>
        <p:txBody>
          <a:bodyPr lIns="0" tIns="0" rIns="0" bIns="0" anchor="ctr" anchorCtr="0">
            <a:noAutofit/>
          </a:bodyPr>
          <a:lstStyle/>
          <a:p>
            <a:pPr marL="0" marR="0" lvl="0" indent="0" algn="l" rtl="0">
              <a:spcBef>
                <a:spcPts val="0"/>
              </a:spcBef>
              <a:buNone/>
            </a:pPr>
            <a:endParaRPr sz="1800" b="0" i="0" u="none" strike="noStrike" cap="none"/>
          </a:p>
        </p:txBody>
      </p:sp>
      <p:sp>
        <p:nvSpPr>
          <p:cNvPr id="161" name="Shape 161"/>
          <p:cNvSpPr>
            <a:spLocks noGrp="1" noRot="1" noChangeAspect="1"/>
          </p:cNvSpPr>
          <p:nvPr>
            <p:ph type="sldImg" idx="2"/>
          </p:nvPr>
        </p:nvSpPr>
        <p:spPr>
          <a:xfrm>
            <a:off x="533400" y="754063"/>
            <a:ext cx="6705600" cy="37719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509750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p:nvPr/>
        </p:nvSpPr>
        <p:spPr>
          <a:xfrm>
            <a:off x="4398839" y="9555120"/>
            <a:ext cx="3369959" cy="499679"/>
          </a:xfrm>
          <a:prstGeom prst="rect">
            <a:avLst/>
          </a:prstGeom>
          <a:noFill/>
          <a:ln>
            <a:noFill/>
          </a:ln>
        </p:spPr>
        <p:txBody>
          <a:bodyPr lIns="0" tIns="0" rIns="0" bIns="0" anchor="b" anchorCtr="0">
            <a:noAutofit/>
          </a:bodyPr>
          <a:lstStyle/>
          <a:p>
            <a:pPr marL="0" marR="0" lvl="0" indent="0" algn="r" rtl="0">
              <a:lnSpc>
                <a:spcPct val="93000"/>
              </a:lnSpc>
              <a:spcBef>
                <a:spcPts val="0"/>
              </a:spcBef>
              <a:buSzPct val="25000"/>
              <a:buNone/>
            </a:pPr>
            <a:fld id="{00000000-1234-1234-1234-123412341234}" type="slidenum">
              <a:rPr lang="en-US" sz="1400" b="0" i="0" u="none" strike="noStrike" cap="none">
                <a:solidFill>
                  <a:srgbClr val="000000"/>
                </a:solidFill>
                <a:latin typeface="Arial"/>
                <a:ea typeface="Arial"/>
                <a:cs typeface="Arial"/>
                <a:sym typeface="Arial"/>
              </a:rPr>
              <a:t>29</a:t>
            </a:fld>
            <a:endParaRPr lang="en-US" sz="1400" b="0" i="0" u="none" strike="noStrike" cap="none">
              <a:solidFill>
                <a:srgbClr val="000000"/>
              </a:solidFill>
              <a:latin typeface="Arial"/>
              <a:ea typeface="Arial"/>
              <a:cs typeface="Arial"/>
              <a:sym typeface="Arial"/>
            </a:endParaRPr>
          </a:p>
        </p:txBody>
      </p:sp>
      <p:sp>
        <p:nvSpPr>
          <p:cNvPr id="159" name="Shape 159"/>
          <p:cNvSpPr/>
          <p:nvPr/>
        </p:nvSpPr>
        <p:spPr>
          <a:xfrm>
            <a:off x="4398839" y="9555120"/>
            <a:ext cx="3371400" cy="501120"/>
          </a:xfrm>
          <a:prstGeom prst="rect">
            <a:avLst/>
          </a:prstGeom>
          <a:noFill/>
          <a:ln>
            <a:noFill/>
          </a:ln>
        </p:spPr>
        <p:txBody>
          <a:bodyPr lIns="0" tIns="0" rIns="0" bIns="0" anchor="b" anchorCtr="0">
            <a:noAutofit/>
          </a:bodyPr>
          <a:lstStyle/>
          <a:p>
            <a:pPr marL="0" marR="0" lvl="0" indent="0" algn="r" rtl="0">
              <a:lnSpc>
                <a:spcPct val="93000"/>
              </a:lnSpc>
              <a:spcBef>
                <a:spcPts val="0"/>
              </a:spcBef>
              <a:buSzPct val="25000"/>
              <a:buNone/>
            </a:pPr>
            <a:fld id="{00000000-1234-1234-1234-123412341234}" type="slidenum">
              <a:rPr lang="en-US" sz="1400" b="0" i="0" u="none" strike="noStrike" cap="none">
                <a:solidFill>
                  <a:srgbClr val="000000"/>
                </a:solidFill>
                <a:latin typeface="Arial"/>
                <a:ea typeface="Arial"/>
                <a:cs typeface="Arial"/>
                <a:sym typeface="Arial"/>
              </a:rPr>
              <a:t>29</a:t>
            </a:fld>
            <a:endParaRPr lang="en-US" sz="1400" b="0" i="0" u="none" strike="noStrike" cap="none">
              <a:solidFill>
                <a:srgbClr val="000000"/>
              </a:solidFill>
              <a:latin typeface="Arial"/>
              <a:ea typeface="Arial"/>
              <a:cs typeface="Arial"/>
              <a:sym typeface="Arial"/>
            </a:endParaRPr>
          </a:p>
        </p:txBody>
      </p:sp>
      <p:sp>
        <p:nvSpPr>
          <p:cNvPr id="160" name="Shape 160"/>
          <p:cNvSpPr txBox="1">
            <a:spLocks noGrp="1"/>
          </p:cNvSpPr>
          <p:nvPr>
            <p:ph type="body" idx="1"/>
          </p:nvPr>
        </p:nvSpPr>
        <p:spPr>
          <a:xfrm>
            <a:off x="777960" y="4776839"/>
            <a:ext cx="6217919" cy="4525560"/>
          </a:xfrm>
          <a:prstGeom prst="rect">
            <a:avLst/>
          </a:prstGeom>
          <a:noFill/>
          <a:ln>
            <a:noFill/>
          </a:ln>
        </p:spPr>
        <p:txBody>
          <a:bodyPr lIns="0" tIns="0" rIns="0" bIns="0" anchor="ctr" anchorCtr="0">
            <a:noAutofit/>
          </a:bodyPr>
          <a:lstStyle/>
          <a:p>
            <a:pPr marL="0" marR="0" lvl="0" indent="0" algn="l" rtl="0">
              <a:spcBef>
                <a:spcPts val="0"/>
              </a:spcBef>
              <a:buNone/>
            </a:pPr>
            <a:endParaRPr sz="1800" b="0" i="0" u="none" strike="noStrike" cap="none"/>
          </a:p>
        </p:txBody>
      </p:sp>
      <p:sp>
        <p:nvSpPr>
          <p:cNvPr id="161" name="Shape 161"/>
          <p:cNvSpPr>
            <a:spLocks noGrp="1" noRot="1" noChangeAspect="1"/>
          </p:cNvSpPr>
          <p:nvPr>
            <p:ph type="sldImg" idx="2"/>
          </p:nvPr>
        </p:nvSpPr>
        <p:spPr>
          <a:xfrm>
            <a:off x="533400" y="754063"/>
            <a:ext cx="6705600" cy="37719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71411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p:nvPr/>
        </p:nvSpPr>
        <p:spPr>
          <a:xfrm>
            <a:off x="4398839" y="9555120"/>
            <a:ext cx="3369959" cy="499679"/>
          </a:xfrm>
          <a:prstGeom prst="rect">
            <a:avLst/>
          </a:prstGeom>
          <a:noFill/>
          <a:ln>
            <a:noFill/>
          </a:ln>
        </p:spPr>
        <p:txBody>
          <a:bodyPr lIns="0" tIns="0" rIns="0" bIns="0" anchor="b" anchorCtr="0">
            <a:noAutofit/>
          </a:bodyPr>
          <a:lstStyle/>
          <a:p>
            <a:pPr marL="0" marR="0" lvl="0" indent="0" algn="r" rtl="0">
              <a:lnSpc>
                <a:spcPct val="93000"/>
              </a:lnSpc>
              <a:spcBef>
                <a:spcPts val="0"/>
              </a:spcBef>
              <a:buSzPct val="25000"/>
              <a:buNone/>
            </a:pPr>
            <a:fld id="{00000000-1234-1234-1234-123412341234}" type="slidenum">
              <a:rPr lang="en-US" sz="1400" b="0" i="0" u="none" strike="noStrike" cap="none">
                <a:solidFill>
                  <a:srgbClr val="000000"/>
                </a:solidFill>
                <a:latin typeface="Arial"/>
                <a:ea typeface="Arial"/>
                <a:cs typeface="Arial"/>
                <a:sym typeface="Arial"/>
              </a:rPr>
              <a:t>30</a:t>
            </a:fld>
            <a:endParaRPr lang="en-US" sz="1400" b="0" i="0" u="none" strike="noStrike" cap="none">
              <a:solidFill>
                <a:srgbClr val="000000"/>
              </a:solidFill>
              <a:latin typeface="Arial"/>
              <a:ea typeface="Arial"/>
              <a:cs typeface="Arial"/>
              <a:sym typeface="Arial"/>
            </a:endParaRPr>
          </a:p>
        </p:txBody>
      </p:sp>
      <p:sp>
        <p:nvSpPr>
          <p:cNvPr id="159" name="Shape 159"/>
          <p:cNvSpPr/>
          <p:nvPr/>
        </p:nvSpPr>
        <p:spPr>
          <a:xfrm>
            <a:off x="4398839" y="9555120"/>
            <a:ext cx="3371400" cy="501120"/>
          </a:xfrm>
          <a:prstGeom prst="rect">
            <a:avLst/>
          </a:prstGeom>
          <a:noFill/>
          <a:ln>
            <a:noFill/>
          </a:ln>
        </p:spPr>
        <p:txBody>
          <a:bodyPr lIns="0" tIns="0" rIns="0" bIns="0" anchor="b" anchorCtr="0">
            <a:noAutofit/>
          </a:bodyPr>
          <a:lstStyle/>
          <a:p>
            <a:pPr marL="0" marR="0" lvl="0" indent="0" algn="r" rtl="0">
              <a:lnSpc>
                <a:spcPct val="93000"/>
              </a:lnSpc>
              <a:spcBef>
                <a:spcPts val="0"/>
              </a:spcBef>
              <a:buSzPct val="25000"/>
              <a:buNone/>
            </a:pPr>
            <a:fld id="{00000000-1234-1234-1234-123412341234}" type="slidenum">
              <a:rPr lang="en-US" sz="1400" b="0" i="0" u="none" strike="noStrike" cap="none">
                <a:solidFill>
                  <a:srgbClr val="000000"/>
                </a:solidFill>
                <a:latin typeface="Arial"/>
                <a:ea typeface="Arial"/>
                <a:cs typeface="Arial"/>
                <a:sym typeface="Arial"/>
              </a:rPr>
              <a:t>30</a:t>
            </a:fld>
            <a:endParaRPr lang="en-US" sz="1400" b="0" i="0" u="none" strike="noStrike" cap="none">
              <a:solidFill>
                <a:srgbClr val="000000"/>
              </a:solidFill>
              <a:latin typeface="Arial"/>
              <a:ea typeface="Arial"/>
              <a:cs typeface="Arial"/>
              <a:sym typeface="Arial"/>
            </a:endParaRPr>
          </a:p>
        </p:txBody>
      </p:sp>
      <p:sp>
        <p:nvSpPr>
          <p:cNvPr id="160" name="Shape 160"/>
          <p:cNvSpPr txBox="1">
            <a:spLocks noGrp="1"/>
          </p:cNvSpPr>
          <p:nvPr>
            <p:ph type="body" idx="1"/>
          </p:nvPr>
        </p:nvSpPr>
        <p:spPr>
          <a:xfrm>
            <a:off x="777960" y="4776839"/>
            <a:ext cx="6217919" cy="4525560"/>
          </a:xfrm>
          <a:prstGeom prst="rect">
            <a:avLst/>
          </a:prstGeom>
          <a:noFill/>
          <a:ln>
            <a:noFill/>
          </a:ln>
        </p:spPr>
        <p:txBody>
          <a:bodyPr lIns="0" tIns="0" rIns="0" bIns="0" anchor="ctr" anchorCtr="0">
            <a:noAutofit/>
          </a:bodyPr>
          <a:lstStyle/>
          <a:p>
            <a:pPr marL="0" marR="0" lvl="0" indent="0" algn="l" rtl="0">
              <a:spcBef>
                <a:spcPts val="0"/>
              </a:spcBef>
              <a:buNone/>
            </a:pPr>
            <a:endParaRPr sz="1800" b="0" i="0" u="none" strike="noStrike" cap="none"/>
          </a:p>
        </p:txBody>
      </p:sp>
      <p:sp>
        <p:nvSpPr>
          <p:cNvPr id="161" name="Shape 161"/>
          <p:cNvSpPr>
            <a:spLocks noGrp="1" noRot="1" noChangeAspect="1"/>
          </p:cNvSpPr>
          <p:nvPr>
            <p:ph type="sldImg" idx="2"/>
          </p:nvPr>
        </p:nvSpPr>
        <p:spPr>
          <a:xfrm>
            <a:off x="533400" y="754063"/>
            <a:ext cx="6705600" cy="37719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70483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p:nvPr/>
        </p:nvSpPr>
        <p:spPr>
          <a:xfrm>
            <a:off x="4398839" y="9555120"/>
            <a:ext cx="3369959" cy="499679"/>
          </a:xfrm>
          <a:prstGeom prst="rect">
            <a:avLst/>
          </a:prstGeom>
          <a:noFill/>
          <a:ln>
            <a:noFill/>
          </a:ln>
        </p:spPr>
        <p:txBody>
          <a:bodyPr lIns="0" tIns="0" rIns="0" bIns="0" anchor="b" anchorCtr="0">
            <a:noAutofit/>
          </a:bodyPr>
          <a:lstStyle/>
          <a:p>
            <a:pPr marL="0" marR="0" lvl="0" indent="0" algn="r" rtl="0">
              <a:lnSpc>
                <a:spcPct val="93000"/>
              </a:lnSpc>
              <a:spcBef>
                <a:spcPts val="0"/>
              </a:spcBef>
              <a:buSzPct val="25000"/>
              <a:buNone/>
            </a:pPr>
            <a:fld id="{00000000-1234-1234-1234-123412341234}" type="slidenum">
              <a:rPr lang="en-US" sz="1400" b="0" i="0" u="none" strike="noStrike" cap="none">
                <a:solidFill>
                  <a:srgbClr val="000000"/>
                </a:solidFill>
                <a:latin typeface="Arial"/>
                <a:ea typeface="Arial"/>
                <a:cs typeface="Arial"/>
                <a:sym typeface="Arial"/>
              </a:rPr>
              <a:t>31</a:t>
            </a:fld>
            <a:endParaRPr lang="en-US" sz="1400" b="0" i="0" u="none" strike="noStrike" cap="none">
              <a:solidFill>
                <a:srgbClr val="000000"/>
              </a:solidFill>
              <a:latin typeface="Arial"/>
              <a:ea typeface="Arial"/>
              <a:cs typeface="Arial"/>
              <a:sym typeface="Arial"/>
            </a:endParaRPr>
          </a:p>
        </p:txBody>
      </p:sp>
      <p:sp>
        <p:nvSpPr>
          <p:cNvPr id="159" name="Shape 159"/>
          <p:cNvSpPr/>
          <p:nvPr/>
        </p:nvSpPr>
        <p:spPr>
          <a:xfrm>
            <a:off x="4398839" y="9555120"/>
            <a:ext cx="3371400" cy="501120"/>
          </a:xfrm>
          <a:prstGeom prst="rect">
            <a:avLst/>
          </a:prstGeom>
          <a:noFill/>
          <a:ln>
            <a:noFill/>
          </a:ln>
        </p:spPr>
        <p:txBody>
          <a:bodyPr lIns="0" tIns="0" rIns="0" bIns="0" anchor="b" anchorCtr="0">
            <a:noAutofit/>
          </a:bodyPr>
          <a:lstStyle/>
          <a:p>
            <a:pPr marL="0" marR="0" lvl="0" indent="0" algn="r" rtl="0">
              <a:lnSpc>
                <a:spcPct val="93000"/>
              </a:lnSpc>
              <a:spcBef>
                <a:spcPts val="0"/>
              </a:spcBef>
              <a:buSzPct val="25000"/>
              <a:buNone/>
            </a:pPr>
            <a:fld id="{00000000-1234-1234-1234-123412341234}" type="slidenum">
              <a:rPr lang="en-US" sz="1400" b="0" i="0" u="none" strike="noStrike" cap="none">
                <a:solidFill>
                  <a:srgbClr val="000000"/>
                </a:solidFill>
                <a:latin typeface="Arial"/>
                <a:ea typeface="Arial"/>
                <a:cs typeface="Arial"/>
                <a:sym typeface="Arial"/>
              </a:rPr>
              <a:t>31</a:t>
            </a:fld>
            <a:endParaRPr lang="en-US" sz="1400" b="0" i="0" u="none" strike="noStrike" cap="none">
              <a:solidFill>
                <a:srgbClr val="000000"/>
              </a:solidFill>
              <a:latin typeface="Arial"/>
              <a:ea typeface="Arial"/>
              <a:cs typeface="Arial"/>
              <a:sym typeface="Arial"/>
            </a:endParaRPr>
          </a:p>
        </p:txBody>
      </p:sp>
      <p:sp>
        <p:nvSpPr>
          <p:cNvPr id="160" name="Shape 160"/>
          <p:cNvSpPr txBox="1">
            <a:spLocks noGrp="1"/>
          </p:cNvSpPr>
          <p:nvPr>
            <p:ph type="body" idx="1"/>
          </p:nvPr>
        </p:nvSpPr>
        <p:spPr>
          <a:xfrm>
            <a:off x="777960" y="4776839"/>
            <a:ext cx="6217919" cy="4525560"/>
          </a:xfrm>
          <a:prstGeom prst="rect">
            <a:avLst/>
          </a:prstGeom>
          <a:noFill/>
          <a:ln>
            <a:noFill/>
          </a:ln>
        </p:spPr>
        <p:txBody>
          <a:bodyPr lIns="0" tIns="0" rIns="0" bIns="0" anchor="ctr" anchorCtr="0">
            <a:noAutofit/>
          </a:bodyPr>
          <a:lstStyle/>
          <a:p>
            <a:pPr marL="0" marR="0" lvl="0" indent="0" algn="l" rtl="0">
              <a:spcBef>
                <a:spcPts val="0"/>
              </a:spcBef>
              <a:buNone/>
            </a:pPr>
            <a:endParaRPr sz="1800" b="0" i="0" u="none" strike="noStrike" cap="none"/>
          </a:p>
        </p:txBody>
      </p:sp>
      <p:sp>
        <p:nvSpPr>
          <p:cNvPr id="161" name="Shape 161"/>
          <p:cNvSpPr>
            <a:spLocks noGrp="1" noRot="1" noChangeAspect="1"/>
          </p:cNvSpPr>
          <p:nvPr>
            <p:ph type="sldImg" idx="2"/>
          </p:nvPr>
        </p:nvSpPr>
        <p:spPr>
          <a:xfrm>
            <a:off x="533400" y="754063"/>
            <a:ext cx="6705600" cy="37719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4512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Shape 204"/>
          <p:cNvSpPr>
            <a:spLocks noGrp="1" noRot="1" noChangeAspect="1"/>
          </p:cNvSpPr>
          <p:nvPr>
            <p:ph type="sldImg" idx="2"/>
          </p:nvPr>
        </p:nvSpPr>
        <p:spPr>
          <a:xfrm>
            <a:off x="533400" y="754063"/>
            <a:ext cx="6705600" cy="37719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5" name="Shape 205"/>
          <p:cNvSpPr txBox="1">
            <a:spLocks noGrp="1"/>
          </p:cNvSpPr>
          <p:nvPr>
            <p:ph type="body" idx="1"/>
          </p:nvPr>
        </p:nvSpPr>
        <p:spPr>
          <a:xfrm>
            <a:off x="777225" y="4777725"/>
            <a:ext cx="6217800" cy="45264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8167844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Shape 337"/>
          <p:cNvSpPr txBox="1">
            <a:spLocks noGrp="1"/>
          </p:cNvSpPr>
          <p:nvPr>
            <p:ph type="body" idx="1"/>
          </p:nvPr>
        </p:nvSpPr>
        <p:spPr>
          <a:xfrm>
            <a:off x="777960" y="4776839"/>
            <a:ext cx="6214679" cy="4522319"/>
          </a:xfrm>
          <a:prstGeom prst="rect">
            <a:avLst/>
          </a:prstGeom>
          <a:noFill/>
          <a:ln>
            <a:noFill/>
          </a:ln>
        </p:spPr>
        <p:txBody>
          <a:bodyPr lIns="0" tIns="91425" rIns="0" bIns="91425" anchor="t" anchorCtr="0">
            <a:noAutofit/>
          </a:bodyPr>
          <a:lstStyle/>
          <a:p>
            <a:pPr marL="0" marR="0" lvl="0" indent="0" algn="l" rtl="0">
              <a:spcBef>
                <a:spcPts val="0"/>
              </a:spcBef>
              <a:buNone/>
            </a:pPr>
            <a:endParaRPr sz="1800" b="0" i="0" u="none" strike="noStrike" cap="none"/>
          </a:p>
        </p:txBody>
      </p:sp>
      <p:sp>
        <p:nvSpPr>
          <p:cNvPr id="338" name="Shape 338"/>
          <p:cNvSpPr txBox="1"/>
          <p:nvPr/>
        </p:nvSpPr>
        <p:spPr>
          <a:xfrm>
            <a:off x="4398839" y="9555120"/>
            <a:ext cx="3369959" cy="499679"/>
          </a:xfrm>
          <a:prstGeom prst="rect">
            <a:avLst/>
          </a:prstGeom>
          <a:noFill/>
          <a:ln>
            <a:noFill/>
          </a:ln>
        </p:spPr>
        <p:txBody>
          <a:bodyPr lIns="0" tIns="0" rIns="0" bIns="0" anchor="b" anchorCtr="0">
            <a:noAutofit/>
          </a:bodyPr>
          <a:lstStyle/>
          <a:p>
            <a:pPr marL="0" marR="0" lvl="0" indent="0" algn="l" rtl="0">
              <a:lnSpc>
                <a:spcPct val="100000"/>
              </a:lnSpc>
              <a:spcBef>
                <a:spcPts val="0"/>
              </a:spcBef>
              <a:buSzPct val="25000"/>
              <a:buNone/>
            </a:pPr>
            <a:fld id="{00000000-1234-1234-1234-123412341234}" type="slidenum">
              <a:rPr lang="en-US" sz="1400" b="0" i="0" u="none" strike="noStrike" cap="none">
                <a:latin typeface="Times New Roman"/>
                <a:ea typeface="Times New Roman"/>
                <a:cs typeface="Times New Roman"/>
                <a:sym typeface="Times New Roman"/>
              </a:rPr>
              <a:t>33</a:t>
            </a:fld>
            <a:endParaRPr lang="en-US" sz="1400" b="0" i="0" u="none" strike="noStrike" cap="none">
              <a:latin typeface="Times New Roman"/>
              <a:ea typeface="Times New Roman"/>
              <a:cs typeface="Times New Roman"/>
              <a:sym typeface="Times New Roman"/>
            </a:endParaRPr>
          </a:p>
        </p:txBody>
      </p:sp>
      <p:sp>
        <p:nvSpPr>
          <p:cNvPr id="339" name="Shape 339"/>
          <p:cNvSpPr>
            <a:spLocks noGrp="1" noRot="1" noChangeAspect="1"/>
          </p:cNvSpPr>
          <p:nvPr>
            <p:ph type="sldImg" idx="2"/>
          </p:nvPr>
        </p:nvSpPr>
        <p:spPr>
          <a:xfrm>
            <a:off x="533400" y="754063"/>
            <a:ext cx="6705600" cy="37719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644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7528E1F-C9D9-4C32-A16C-34E541E0586F}" type="datetimeFigureOut">
              <a:rPr lang="en-US" smtClean="0"/>
              <a:t>10/31/2016</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1825432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7528E1F-C9D9-4C32-A16C-34E541E0586F}" type="datetimeFigureOut">
              <a:rPr lang="en-US" smtClean="0"/>
              <a:t>10/31/2016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700615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7528E1F-C9D9-4C32-A16C-34E541E0586F}" type="datetimeFigureOut">
              <a:rPr lang="en-US" smtClean="0"/>
              <a:t>10/31/2016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5887183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7528E1F-C9D9-4C32-A16C-34E541E0586F}" type="datetimeFigureOut">
              <a:rPr lang="en-US" smtClean="0"/>
              <a:t>10/31/2016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18282417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7528E1F-C9D9-4C32-A16C-34E541E0586F}" type="datetimeFigureOut">
              <a:rPr lang="en-US" smtClean="0"/>
              <a:t>10/31/2016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15802721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7528E1F-C9D9-4C32-A16C-34E541E0586F}" type="datetimeFigureOut">
              <a:rPr lang="en-US" smtClean="0"/>
              <a:t>10/31/2016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14745369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7528E1F-C9D9-4C32-A16C-34E541E0586F}" type="datetimeFigureOut">
              <a:rPr lang="en-US" smtClean="0"/>
              <a:t>10/31/2016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11299828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528E1F-C9D9-4C32-A16C-34E541E0586F}" type="datetimeFigureOut">
              <a:rPr lang="en-US" smtClean="0"/>
              <a:t>10/31/2016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24521830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528E1F-C9D9-4C32-A16C-34E541E0586F}" type="datetimeFigureOut">
              <a:rPr lang="en-US" smtClean="0"/>
              <a:t>10/31/2016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565865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528E1F-C9D9-4C32-A16C-34E541E0586F}" type="datetimeFigureOut">
              <a:rPr lang="en-US" smtClean="0"/>
              <a:t>10/31/2016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3195790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7528E1F-C9D9-4C32-A16C-34E541E0586F}" type="datetimeFigureOut">
              <a:rPr lang="en-US" smtClean="0"/>
              <a:t>10/31/2016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4194079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528E1F-C9D9-4C32-A16C-34E541E0586F}" type="datetimeFigureOut">
              <a:rPr lang="en-US" smtClean="0"/>
              <a:t>10/31/2016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2141151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528E1F-C9D9-4C32-A16C-34E541E0586F}" type="datetimeFigureOut">
              <a:rPr lang="en-US" smtClean="0"/>
              <a:t>10/31/2016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4065356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528E1F-C9D9-4C32-A16C-34E541E0586F}" type="datetimeFigureOut">
              <a:rPr lang="en-US" smtClean="0"/>
              <a:t>10/31/2016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2006554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528E1F-C9D9-4C32-A16C-34E541E0586F}" type="datetimeFigureOut">
              <a:rPr lang="en-US" smtClean="0"/>
              <a:t>10/31/2016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3632574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7528E1F-C9D9-4C32-A16C-34E541E0586F}" type="datetimeFigureOut">
              <a:rPr lang="en-US" smtClean="0"/>
              <a:t>10/31/2016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1586496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7528E1F-C9D9-4C32-A16C-34E541E0586F}" type="datetimeFigureOut">
              <a:rPr lang="en-US" smtClean="0"/>
              <a:t>10/31/2016</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2164366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7528E1F-C9D9-4C32-A16C-34E541E0586F}" type="datetimeFigureOut">
              <a:rPr lang="en-US" smtClean="0"/>
              <a:t>10/31/2016</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0D37E0C-7FB7-4AC4-BF3C-DD07E38645B1}" type="slidenum">
              <a:rPr lang="en-US" smtClean="0"/>
              <a:t>‹#›</a:t>
            </a:fld>
            <a:endParaRPr lang="en-US"/>
          </a:p>
        </p:txBody>
      </p:sp>
    </p:spTree>
    <p:extLst>
      <p:ext uri="{BB962C8B-B14F-4D97-AF65-F5344CB8AC3E}">
        <p14:creationId xmlns:p14="http://schemas.microsoft.com/office/powerpoint/2010/main" val="1356338998"/>
      </p:ext>
    </p:extLst>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 id="2147483832" r:id="rId12"/>
    <p:sldLayoutId id="2147483833" r:id="rId13"/>
    <p:sldLayoutId id="2147483834" r:id="rId14"/>
    <p:sldLayoutId id="2147483835" r:id="rId15"/>
    <p:sldLayoutId id="2147483836" r:id="rId16"/>
    <p:sldLayoutId id="214748383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p:nvPr/>
        </p:nvSpPr>
        <p:spPr>
          <a:xfrm>
            <a:off x="2209801" y="981244"/>
            <a:ext cx="7772039" cy="977400"/>
          </a:xfrm>
          <a:prstGeom prst="rect">
            <a:avLst/>
          </a:prstGeom>
          <a:noFill/>
          <a:ln>
            <a:noFill/>
          </a:ln>
        </p:spPr>
        <p:txBody>
          <a:bodyPr lIns="90000" tIns="45000" rIns="90000" bIns="45000" anchor="b" anchorCtr="0">
            <a:noAutofit/>
          </a:bodyPr>
          <a:lstStyle/>
          <a:p>
            <a:pPr algn="ctr">
              <a:buSzPct val="25000"/>
            </a:pPr>
            <a:r>
              <a:rPr lang="en-US" sz="7200" dirty="0">
                <a:latin typeface="Lustria"/>
                <a:ea typeface="Lustria"/>
                <a:cs typeface="Lustria"/>
                <a:sym typeface="Lustria"/>
              </a:rPr>
              <a:t>Code Slayer</a:t>
            </a:r>
          </a:p>
        </p:txBody>
      </p:sp>
      <p:sp>
        <p:nvSpPr>
          <p:cNvPr id="116" name="Shape 116"/>
          <p:cNvSpPr/>
          <p:nvPr/>
        </p:nvSpPr>
        <p:spPr>
          <a:xfrm>
            <a:off x="2209801" y="3429000"/>
            <a:ext cx="7772039" cy="2020330"/>
          </a:xfrm>
          <a:prstGeom prst="rect">
            <a:avLst/>
          </a:prstGeom>
          <a:noFill/>
          <a:ln>
            <a:noFill/>
          </a:ln>
        </p:spPr>
        <p:txBody>
          <a:bodyPr lIns="90000" tIns="45000" rIns="90000" bIns="45000" anchor="t" anchorCtr="0">
            <a:noAutofit/>
          </a:bodyPr>
          <a:lstStyle/>
          <a:p>
            <a:pPr algn="ctr">
              <a:buSzPct val="25000"/>
            </a:pPr>
            <a:r>
              <a:rPr lang="en-US" sz="3500" dirty="0">
                <a:latin typeface="Lustria"/>
                <a:ea typeface="Lustria"/>
                <a:cs typeface="Lustria"/>
                <a:sym typeface="Lustria"/>
              </a:rPr>
              <a:t> Tic Tac Toe Game</a:t>
            </a:r>
          </a:p>
          <a:p>
            <a:pPr algn="ctr">
              <a:buSzPct val="25000"/>
            </a:pPr>
            <a:r>
              <a:rPr lang="en-US" sz="3500" dirty="0">
                <a:latin typeface="Lustria"/>
                <a:ea typeface="Lustria"/>
                <a:cs typeface="Lustria"/>
                <a:sym typeface="Lustria"/>
              </a:rPr>
              <a:t>By Elvis, Akshay, Luis, Stephanie, Nick </a:t>
            </a:r>
          </a:p>
        </p:txBody>
      </p:sp>
    </p:spTree>
    <p:extLst>
      <p:ext uri="{BB962C8B-B14F-4D97-AF65-F5344CB8AC3E}">
        <p14:creationId xmlns:p14="http://schemas.microsoft.com/office/powerpoint/2010/main" val="15064138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60113" y="1089970"/>
            <a:ext cx="6096000" cy="737125"/>
          </a:xfrm>
          <a:prstGeom prst="rect">
            <a:avLst/>
          </a:prstGeom>
        </p:spPr>
        <p:txBody>
          <a:bodyPr>
            <a:spAutoFit/>
          </a:bodyPr>
          <a:lstStyle/>
          <a:p>
            <a:pPr>
              <a:lnSpc>
                <a:spcPct val="107000"/>
              </a:lnSpc>
              <a:spcBef>
                <a:spcPts val="1200"/>
              </a:spcBef>
              <a:spcAft>
                <a:spcPts val="300"/>
              </a:spcAft>
            </a:pPr>
            <a:r>
              <a:rPr lang="en-US" sz="2000"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General Description</a:t>
            </a:r>
            <a:endParaRPr lang="en-US" b="1" dirty="0">
              <a:solidFill>
                <a:srgbClr val="1F4D78"/>
              </a:solidFill>
              <a:latin typeface="Calibri Light" panose="020F0302020204030204" pitchFamily="34" charset="0"/>
              <a:ea typeface="Times New Roman" panose="02020603050405020304" pitchFamily="18" charset="0"/>
              <a:cs typeface="Times New Roman" panose="02020603050405020304" pitchFamily="18" charset="0"/>
            </a:endParaRPr>
          </a:p>
          <a:p>
            <a:r>
              <a:rPr lang="en-US" dirty="0">
                <a:solidFill>
                  <a:srgbClr val="000000"/>
                </a:solidFill>
                <a:latin typeface="Times New Roman" panose="02020603050405020304" pitchFamily="18" charset="0"/>
                <a:ea typeface="Times New Roman" panose="02020603050405020304" pitchFamily="18" charset="0"/>
              </a:rPr>
              <a:t>This enables for user to create a new player or sign in as a guest.</a:t>
            </a:r>
            <a:endParaRPr lang="en-US" dirty="0">
              <a:effectLst/>
              <a:latin typeface="Times New Roman" panose="02020603050405020304" pitchFamily="18" charset="0"/>
              <a:ea typeface="Times New Roman" panose="02020603050405020304" pitchFamily="18" charset="0"/>
            </a:endParaRPr>
          </a:p>
        </p:txBody>
      </p:sp>
      <p:sp>
        <p:nvSpPr>
          <p:cNvPr id="3" name="TextBox 2"/>
          <p:cNvSpPr txBox="1"/>
          <p:nvPr/>
        </p:nvSpPr>
        <p:spPr>
          <a:xfrm>
            <a:off x="3168203" y="309093"/>
            <a:ext cx="5512158" cy="646331"/>
          </a:xfrm>
          <a:prstGeom prst="rect">
            <a:avLst/>
          </a:prstGeom>
          <a:noFill/>
        </p:spPr>
        <p:txBody>
          <a:bodyPr wrap="square" rtlCol="0">
            <a:spAutoFit/>
          </a:bodyPr>
          <a:lstStyle/>
          <a:p>
            <a:r>
              <a:rPr lang="en-US" sz="3600" dirty="0"/>
              <a:t>Continue…</a:t>
            </a:r>
          </a:p>
        </p:txBody>
      </p:sp>
      <p:graphicFrame>
        <p:nvGraphicFramePr>
          <p:cNvPr id="5" name="Table 4"/>
          <p:cNvGraphicFramePr>
            <a:graphicFrameLocks noGrp="1"/>
          </p:cNvGraphicFramePr>
          <p:nvPr>
            <p:extLst>
              <p:ext uri="{D42A27DB-BD31-4B8C-83A1-F6EECF244321}">
                <p14:modId xmlns:p14="http://schemas.microsoft.com/office/powerpoint/2010/main" val="1650836096"/>
              </p:ext>
            </p:extLst>
          </p:nvPr>
        </p:nvGraphicFramePr>
        <p:xfrm>
          <a:off x="1760113" y="3012106"/>
          <a:ext cx="8128000" cy="189738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20000"/>
                    </a:ext>
                  </a:extLst>
                </a:gridCol>
              </a:tblGrid>
              <a:tr h="370840">
                <a:tc>
                  <a:txBody>
                    <a:bodyPr/>
                    <a:lstStyle/>
                    <a:p>
                      <a:pPr marL="0" marR="0">
                        <a:lnSpc>
                          <a:spcPct val="107000"/>
                        </a:lnSpc>
                        <a:spcBef>
                          <a:spcPts val="0"/>
                        </a:spcBef>
                        <a:spcAft>
                          <a:spcPts val="0"/>
                        </a:spcAft>
                      </a:pPr>
                      <a:r>
                        <a:rPr lang="en-US"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Brief Description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Allows a new player to sign in with player name.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extLst>
                  <a:ext uri="{0D108BD9-81ED-4DB2-BD59-A6C34878D82A}">
                    <a16:rowId xmlns:a16="http://schemas.microsoft.com/office/drawing/2014/main" val="10000"/>
                  </a:ext>
                </a:extLst>
              </a:tr>
              <a:tr h="370840">
                <a:tc>
                  <a:txBody>
                    <a:bodyPr/>
                    <a:lstStyle/>
                    <a:p>
                      <a:pPr marL="0" marR="0">
                        <a:lnSpc>
                          <a:spcPct val="107000"/>
                        </a:lnSpc>
                        <a:spcBef>
                          <a:spcPts val="0"/>
                        </a:spcBef>
                        <a:spcAft>
                          <a:spcPts val="0"/>
                        </a:spcAft>
                      </a:pPr>
                      <a:r>
                        <a:rPr lang="en-US"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Step-by-Step Description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Font typeface="+mj-lt"/>
                        <a:buAutoNum type="arabicPeriod"/>
                        <a:tabLst>
                          <a:tab pos="457200" algn="l"/>
                        </a:tabLst>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inputs name and signs in.</a:t>
                      </a:r>
                      <a:endPar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Font typeface="+mj-lt"/>
                        <a:buAutoNum type="arabicPeriod"/>
                        <a:tabLst>
                          <a:tab pos="457200" algn="l"/>
                        </a:tabLst>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will be allow to see the record of wins and losses.</a:t>
                      </a:r>
                      <a:endPar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extLst>
                  <a:ext uri="{0D108BD9-81ED-4DB2-BD59-A6C34878D82A}">
                    <a16:rowId xmlns:a16="http://schemas.microsoft.com/office/drawing/2014/main" val="10001"/>
                  </a:ext>
                </a:extLst>
              </a:tr>
            </a:tbl>
          </a:graphicData>
        </a:graphic>
      </p:graphicFrame>
      <p:sp>
        <p:nvSpPr>
          <p:cNvPr id="7" name="TextBox 6"/>
          <p:cNvSpPr txBox="1"/>
          <p:nvPr/>
        </p:nvSpPr>
        <p:spPr>
          <a:xfrm>
            <a:off x="1760113" y="2588654"/>
            <a:ext cx="4421746" cy="646331"/>
          </a:xfrm>
          <a:prstGeom prst="rect">
            <a:avLst/>
          </a:prstGeom>
          <a:noFill/>
        </p:spPr>
        <p:txBody>
          <a:bodyPr wrap="square" rtlCol="0">
            <a:spAutoFit/>
          </a:bodyPr>
          <a:lstStyle/>
          <a:p>
            <a:r>
              <a:rPr lang="en-US" dirty="0"/>
              <a:t>Use Case 1: Creating a player</a:t>
            </a:r>
          </a:p>
          <a:p>
            <a:endParaRPr lang="en-US" dirty="0"/>
          </a:p>
        </p:txBody>
      </p:sp>
    </p:spTree>
    <p:extLst>
      <p:ext uri="{BB962C8B-B14F-4D97-AF65-F5344CB8AC3E}">
        <p14:creationId xmlns:p14="http://schemas.microsoft.com/office/powerpoint/2010/main" val="16555094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87899" y="231820"/>
            <a:ext cx="5164428" cy="646331"/>
          </a:xfrm>
          <a:prstGeom prst="rect">
            <a:avLst/>
          </a:prstGeom>
          <a:noFill/>
        </p:spPr>
        <p:txBody>
          <a:bodyPr wrap="square" rtlCol="0">
            <a:spAutoFit/>
          </a:bodyPr>
          <a:lstStyle/>
          <a:p>
            <a:r>
              <a:rPr lang="en-US" sz="3600" dirty="0"/>
              <a:t>Continue…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7898" y="1716445"/>
            <a:ext cx="5563673" cy="4599150"/>
          </a:xfrm>
          <a:prstGeom prst="rect">
            <a:avLst/>
          </a:prstGeom>
        </p:spPr>
      </p:pic>
      <p:sp>
        <p:nvSpPr>
          <p:cNvPr id="4" name="TextBox 3"/>
          <p:cNvSpPr txBox="1"/>
          <p:nvPr/>
        </p:nvSpPr>
        <p:spPr>
          <a:xfrm>
            <a:off x="2987898" y="1197735"/>
            <a:ext cx="4340181" cy="369332"/>
          </a:xfrm>
          <a:prstGeom prst="rect">
            <a:avLst/>
          </a:prstGeom>
          <a:noFill/>
        </p:spPr>
        <p:txBody>
          <a:bodyPr wrap="square" rtlCol="0">
            <a:spAutoFit/>
          </a:bodyPr>
          <a:lstStyle/>
          <a:p>
            <a:r>
              <a:rPr lang="en-US" dirty="0"/>
              <a:t>Sequence Diagram</a:t>
            </a:r>
          </a:p>
        </p:txBody>
      </p:sp>
    </p:spTree>
    <p:extLst>
      <p:ext uri="{BB962C8B-B14F-4D97-AF65-F5344CB8AC3E}">
        <p14:creationId xmlns:p14="http://schemas.microsoft.com/office/powerpoint/2010/main" val="2849544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99749" y="153405"/>
            <a:ext cx="2292615" cy="646331"/>
          </a:xfrm>
          <a:prstGeom prst="rect">
            <a:avLst/>
          </a:prstGeom>
        </p:spPr>
        <p:txBody>
          <a:bodyPr wrap="none">
            <a:spAutoFit/>
          </a:bodyPr>
          <a:lstStyle/>
          <a:p>
            <a:r>
              <a:rPr lang="en-US" sz="3600" dirty="0"/>
              <a:t>Continue…</a:t>
            </a:r>
          </a:p>
        </p:txBody>
      </p:sp>
      <p:graphicFrame>
        <p:nvGraphicFramePr>
          <p:cNvPr id="3" name="Table 2"/>
          <p:cNvGraphicFramePr>
            <a:graphicFrameLocks noGrp="1"/>
          </p:cNvGraphicFramePr>
          <p:nvPr>
            <p:extLst>
              <p:ext uri="{D42A27DB-BD31-4B8C-83A1-F6EECF244321}">
                <p14:modId xmlns:p14="http://schemas.microsoft.com/office/powerpoint/2010/main" val="2038382903"/>
              </p:ext>
            </p:extLst>
          </p:nvPr>
        </p:nvGraphicFramePr>
        <p:xfrm>
          <a:off x="2199426" y="2226494"/>
          <a:ext cx="8128000" cy="2223516"/>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20000"/>
                    </a:ext>
                  </a:extLst>
                </a:gridCol>
              </a:tblGrid>
              <a:tr h="370840">
                <a:tc>
                  <a:txBody>
                    <a:bodyPr/>
                    <a:lstStyle/>
                    <a:p>
                      <a:pPr marL="0" marR="0">
                        <a:lnSpc>
                          <a:spcPct val="107000"/>
                        </a:lnSpc>
                        <a:spcBef>
                          <a:spcPts val="0"/>
                        </a:spcBef>
                        <a:spcAft>
                          <a:spcPts val="0"/>
                        </a:spcAft>
                      </a:pPr>
                      <a:r>
                        <a:rPr lang="en-US"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Brief Description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username already exist.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extLst>
                  <a:ext uri="{0D108BD9-81ED-4DB2-BD59-A6C34878D82A}">
                    <a16:rowId xmlns:a16="http://schemas.microsoft.com/office/drawing/2014/main" val="10000"/>
                  </a:ext>
                </a:extLst>
              </a:tr>
              <a:tr h="370840">
                <a:tc>
                  <a:txBody>
                    <a:bodyPr/>
                    <a:lstStyle/>
                    <a:p>
                      <a:pPr marL="0" marR="0">
                        <a:lnSpc>
                          <a:spcPct val="107000"/>
                        </a:lnSpc>
                        <a:spcBef>
                          <a:spcPts val="0"/>
                        </a:spcBef>
                        <a:spcAft>
                          <a:spcPts val="0"/>
                        </a:spcAft>
                      </a:pPr>
                      <a:r>
                        <a:rPr lang="en-US"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Step-by-Step Description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Font typeface="+mj-lt"/>
                        <a:buAutoNum type="arabicPeriod"/>
                        <a:tabLst>
                          <a:tab pos="457200" algn="l"/>
                        </a:tabLst>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uses name that already exist</a:t>
                      </a:r>
                      <a:endPar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Font typeface="+mj-lt"/>
                        <a:buAutoNum type="arabicPeriod"/>
                        <a:tabLst>
                          <a:tab pos="457200" algn="l"/>
                        </a:tabLst>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will get a message that informs player that the username is already taken.</a:t>
                      </a:r>
                      <a:endPar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extLst>
                  <a:ext uri="{0D108BD9-81ED-4DB2-BD59-A6C34878D82A}">
                    <a16:rowId xmlns:a16="http://schemas.microsoft.com/office/drawing/2014/main" val="10001"/>
                  </a:ext>
                </a:extLst>
              </a:tr>
            </a:tbl>
          </a:graphicData>
        </a:graphic>
      </p:graphicFrame>
      <p:sp>
        <p:nvSpPr>
          <p:cNvPr id="4" name="TextBox 3"/>
          <p:cNvSpPr txBox="1"/>
          <p:nvPr/>
        </p:nvSpPr>
        <p:spPr>
          <a:xfrm>
            <a:off x="2199426" y="1700011"/>
            <a:ext cx="8309735" cy="646331"/>
          </a:xfrm>
          <a:prstGeom prst="rect">
            <a:avLst/>
          </a:prstGeom>
          <a:noFill/>
        </p:spPr>
        <p:txBody>
          <a:bodyPr wrap="square" rtlCol="0">
            <a:spAutoFit/>
          </a:bodyPr>
          <a:lstStyle/>
          <a:p>
            <a:r>
              <a:rPr lang="en-US" dirty="0"/>
              <a:t>Use case 1: Player name already exist  (anomaly 1)</a:t>
            </a:r>
          </a:p>
          <a:p>
            <a:endParaRPr lang="en-US" dirty="0"/>
          </a:p>
        </p:txBody>
      </p:sp>
    </p:spTree>
    <p:extLst>
      <p:ext uri="{BB962C8B-B14F-4D97-AF65-F5344CB8AC3E}">
        <p14:creationId xmlns:p14="http://schemas.microsoft.com/office/powerpoint/2010/main" val="36628501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4138" y="307951"/>
            <a:ext cx="2292615" cy="646331"/>
          </a:xfrm>
          <a:prstGeom prst="rect">
            <a:avLst/>
          </a:prstGeom>
        </p:spPr>
        <p:txBody>
          <a:bodyPr wrap="none">
            <a:spAutoFit/>
          </a:bodyPr>
          <a:lstStyle/>
          <a:p>
            <a:r>
              <a:rPr lang="en-US" sz="3600" dirty="0"/>
              <a:t>Continue…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137" y="2112134"/>
            <a:ext cx="4839700" cy="3923053"/>
          </a:xfrm>
          <a:prstGeom prst="rect">
            <a:avLst/>
          </a:prstGeom>
        </p:spPr>
      </p:pic>
      <p:sp>
        <p:nvSpPr>
          <p:cNvPr id="4" name="TextBox 3"/>
          <p:cNvSpPr txBox="1"/>
          <p:nvPr/>
        </p:nvSpPr>
        <p:spPr>
          <a:xfrm>
            <a:off x="2514138" y="1352282"/>
            <a:ext cx="5290459" cy="369332"/>
          </a:xfrm>
          <a:prstGeom prst="rect">
            <a:avLst/>
          </a:prstGeom>
          <a:noFill/>
        </p:spPr>
        <p:txBody>
          <a:bodyPr wrap="square" rtlCol="0">
            <a:spAutoFit/>
          </a:bodyPr>
          <a:lstStyle/>
          <a:p>
            <a:r>
              <a:rPr lang="en-US" dirty="0"/>
              <a:t>Sequence Diagram</a:t>
            </a:r>
          </a:p>
        </p:txBody>
      </p:sp>
    </p:spTree>
    <p:extLst>
      <p:ext uri="{BB962C8B-B14F-4D97-AF65-F5344CB8AC3E}">
        <p14:creationId xmlns:p14="http://schemas.microsoft.com/office/powerpoint/2010/main" val="409483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655805" y="295072"/>
            <a:ext cx="2292615" cy="646331"/>
          </a:xfrm>
          <a:prstGeom prst="rect">
            <a:avLst/>
          </a:prstGeom>
        </p:spPr>
        <p:txBody>
          <a:bodyPr wrap="none">
            <a:spAutoFit/>
          </a:bodyPr>
          <a:lstStyle/>
          <a:p>
            <a:r>
              <a:rPr lang="en-US" sz="3600" dirty="0"/>
              <a:t>Continue…</a:t>
            </a:r>
          </a:p>
        </p:txBody>
      </p:sp>
      <p:graphicFrame>
        <p:nvGraphicFramePr>
          <p:cNvPr id="4" name="Table 3"/>
          <p:cNvGraphicFramePr>
            <a:graphicFrameLocks noGrp="1"/>
          </p:cNvGraphicFramePr>
          <p:nvPr>
            <p:extLst>
              <p:ext uri="{D42A27DB-BD31-4B8C-83A1-F6EECF244321}">
                <p14:modId xmlns:p14="http://schemas.microsoft.com/office/powerpoint/2010/main" val="1051867435"/>
              </p:ext>
            </p:extLst>
          </p:nvPr>
        </p:nvGraphicFramePr>
        <p:xfrm>
          <a:off x="2655805" y="2741649"/>
          <a:ext cx="8128000" cy="2223453"/>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20000"/>
                    </a:ext>
                  </a:extLst>
                </a:gridCol>
              </a:tblGrid>
              <a:tr h="370840">
                <a:tc>
                  <a:txBody>
                    <a:bodyPr/>
                    <a:lstStyle/>
                    <a:p>
                      <a:pPr marL="0" marR="0">
                        <a:lnSpc>
                          <a:spcPct val="107000"/>
                        </a:lnSpc>
                        <a:spcBef>
                          <a:spcPts val="0"/>
                        </a:spcBef>
                        <a:spcAft>
                          <a:spcPts val="0"/>
                        </a:spcAft>
                      </a:pP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Brief Description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plays as a guest.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extLst>
                  <a:ext uri="{0D108BD9-81ED-4DB2-BD59-A6C34878D82A}">
                    <a16:rowId xmlns:a16="http://schemas.microsoft.com/office/drawing/2014/main" val="10000"/>
                  </a:ext>
                </a:extLst>
              </a:tr>
              <a:tr h="370840">
                <a:tc>
                  <a:txBody>
                    <a:bodyPr/>
                    <a:lstStyle/>
                    <a:p>
                      <a:pPr marL="0" marR="0">
                        <a:lnSpc>
                          <a:spcPct val="107000"/>
                        </a:lnSpc>
                        <a:spcBef>
                          <a:spcPts val="0"/>
                        </a:spcBef>
                        <a:spcAft>
                          <a:spcPts val="0"/>
                        </a:spcAft>
                      </a:pP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Step-by-Step Description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Font typeface="+mj-lt"/>
                        <a:buAutoNum type="arabicPeriod"/>
                        <a:tabLst>
                          <a:tab pos="457200" algn="l"/>
                        </a:tabLs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does not need a username and plays as a guest. </a:t>
                      </a:r>
                      <a:endPar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Font typeface="+mj-lt"/>
                        <a:buAutoNum type="arabicPeriod"/>
                        <a:tabLst>
                          <a:tab pos="457200" algn="l"/>
                        </a:tabLs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Guest player will not create a report of wins and losses.</a:t>
                      </a:r>
                      <a:endPar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extLst>
                  <a:ext uri="{0D108BD9-81ED-4DB2-BD59-A6C34878D82A}">
                    <a16:rowId xmlns:a16="http://schemas.microsoft.com/office/drawing/2014/main" val="10001"/>
                  </a:ext>
                </a:extLst>
              </a:tr>
            </a:tbl>
          </a:graphicData>
        </a:graphic>
      </p:graphicFrame>
      <p:sp>
        <p:nvSpPr>
          <p:cNvPr id="6" name="TextBox 5"/>
          <p:cNvSpPr txBox="1"/>
          <p:nvPr/>
        </p:nvSpPr>
        <p:spPr>
          <a:xfrm>
            <a:off x="2655805" y="1906073"/>
            <a:ext cx="6552589" cy="646331"/>
          </a:xfrm>
          <a:prstGeom prst="rect">
            <a:avLst/>
          </a:prstGeom>
          <a:noFill/>
        </p:spPr>
        <p:txBody>
          <a:bodyPr wrap="square" rtlCol="0">
            <a:spAutoFit/>
          </a:bodyPr>
          <a:lstStyle/>
          <a:p>
            <a:r>
              <a:rPr lang="en-US" dirty="0"/>
              <a:t>Use case1: Player plays as a guest. (Anomaly 2)</a:t>
            </a:r>
          </a:p>
          <a:p>
            <a:endParaRPr lang="en-US" dirty="0"/>
          </a:p>
        </p:txBody>
      </p:sp>
    </p:spTree>
    <p:extLst>
      <p:ext uri="{BB962C8B-B14F-4D97-AF65-F5344CB8AC3E}">
        <p14:creationId xmlns:p14="http://schemas.microsoft.com/office/powerpoint/2010/main" val="18298425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84346" y="142103"/>
            <a:ext cx="1816908" cy="892552"/>
          </a:xfrm>
          <a:prstGeom prst="rect">
            <a:avLst/>
          </a:prstGeom>
          <a:noFill/>
        </p:spPr>
        <p:txBody>
          <a:bodyPr wrap="none" rtlCol="0">
            <a:spAutoFit/>
          </a:bodyPr>
          <a:lstStyle/>
          <a:p>
            <a:pPr lvl="0"/>
            <a:r>
              <a:rPr lang="en-US" sz="2800" b="1" dirty="0"/>
              <a:t>Use Case 2</a:t>
            </a:r>
          </a:p>
          <a:p>
            <a:endParaRPr lang="en-US" sz="2400" dirty="0"/>
          </a:p>
        </p:txBody>
      </p:sp>
      <p:graphicFrame>
        <p:nvGraphicFramePr>
          <p:cNvPr id="3" name="Table 2"/>
          <p:cNvGraphicFramePr>
            <a:graphicFrameLocks noGrp="1"/>
          </p:cNvGraphicFramePr>
          <p:nvPr>
            <p:extLst>
              <p:ext uri="{D42A27DB-BD31-4B8C-83A1-F6EECF244321}">
                <p14:modId xmlns:p14="http://schemas.microsoft.com/office/powerpoint/2010/main" val="1926712547"/>
              </p:ext>
            </p:extLst>
          </p:nvPr>
        </p:nvGraphicFramePr>
        <p:xfrm>
          <a:off x="1126114" y="948158"/>
          <a:ext cx="10816720" cy="5256873"/>
        </p:xfrm>
        <a:graphic>
          <a:graphicData uri="http://schemas.openxmlformats.org/drawingml/2006/table">
            <a:tbl>
              <a:tblPr firstRow="1" firstCol="1" bandRow="1">
                <a:tableStyleId>{0E3FDE45-AF77-4B5C-9715-49D594BDF05E}</a:tableStyleId>
              </a:tblPr>
              <a:tblGrid>
                <a:gridCol w="5408360">
                  <a:extLst>
                    <a:ext uri="{9D8B030D-6E8A-4147-A177-3AD203B41FA5}">
                      <a16:colId xmlns:a16="http://schemas.microsoft.com/office/drawing/2014/main" val="20000"/>
                    </a:ext>
                  </a:extLst>
                </a:gridCol>
                <a:gridCol w="5408360">
                  <a:extLst>
                    <a:ext uri="{9D8B030D-6E8A-4147-A177-3AD203B41FA5}">
                      <a16:colId xmlns:a16="http://schemas.microsoft.com/office/drawing/2014/main" val="20001"/>
                    </a:ext>
                  </a:extLst>
                </a:gridCol>
              </a:tblGrid>
              <a:tr h="844875">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Goals of actor</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Logging in to the game</a:t>
                      </a:r>
                    </a:p>
                  </a:txBody>
                  <a:tcPr marL="63500" marR="63500" marT="63500" marB="63500"/>
                </a:tc>
                <a:extLst>
                  <a:ext uri="{0D108BD9-81ED-4DB2-BD59-A6C34878D82A}">
                    <a16:rowId xmlns:a16="http://schemas.microsoft.com/office/drawing/2014/main" val="10000"/>
                  </a:ext>
                </a:extLst>
              </a:tr>
              <a:tr h="937332">
                <a:tc>
                  <a:txBody>
                    <a:bodyPr/>
                    <a:lstStyle/>
                    <a:p>
                      <a:pPr marL="0" marR="0" algn="l" defTabSz="457200" rtl="0" eaLnBrk="1" latinLnBrk="0" hangingPunct="1">
                        <a:lnSpc>
                          <a:spcPct val="115000"/>
                        </a:lnSpc>
                        <a:spcBef>
                          <a:spcPts val="0"/>
                        </a:spcBef>
                        <a:spcAft>
                          <a:spcPts val="0"/>
                        </a:spcAft>
                      </a:pPr>
                      <a:r>
                        <a:rPr lang="en-US" sz="2000" b="1" kern="1200" dirty="0">
                          <a:solidFill>
                            <a:schemeClr val="tx1"/>
                          </a:solidFill>
                          <a:effectLst/>
                          <a:latin typeface="+mn-lt"/>
                          <a:ea typeface="+mn-ea"/>
                          <a:cs typeface="+mn-cs"/>
                        </a:rPr>
                        <a:t>Task</a:t>
                      </a:r>
                    </a:p>
                  </a:txBody>
                  <a:tcPr marL="63500" marR="63500" marT="63500" marB="63500"/>
                </a:tc>
                <a:tc>
                  <a:txBody>
                    <a:bodyPr/>
                    <a:lstStyle/>
                    <a:p>
                      <a:pPr marL="0" marR="0" algn="l" defTabSz="457200" rtl="0" eaLnBrk="1" latinLnBrk="0" hangingPunct="1">
                        <a:lnSpc>
                          <a:spcPct val="115000"/>
                        </a:lnSpc>
                        <a:spcBef>
                          <a:spcPts val="0"/>
                        </a:spcBef>
                        <a:spcAft>
                          <a:spcPts val="0"/>
                        </a:spcAft>
                      </a:pPr>
                      <a:r>
                        <a:rPr lang="en-US" sz="2000" b="0" kern="1200" dirty="0">
                          <a:solidFill>
                            <a:schemeClr val="tx1"/>
                          </a:solidFill>
                          <a:effectLst/>
                          <a:latin typeface="+mn-lt"/>
                          <a:ea typeface="+mn-ea"/>
                          <a:cs typeface="+mn-cs"/>
                        </a:rPr>
                        <a:t>Choose previously registered username to log in to the game.</a:t>
                      </a:r>
                    </a:p>
                  </a:txBody>
                  <a:tcPr marL="63500" marR="63500" marT="63500" marB="63500"/>
                </a:tc>
                <a:extLst>
                  <a:ext uri="{0D108BD9-81ED-4DB2-BD59-A6C34878D82A}">
                    <a16:rowId xmlns:a16="http://schemas.microsoft.com/office/drawing/2014/main" val="10001"/>
                  </a:ext>
                </a:extLst>
              </a:tr>
              <a:tr h="937332">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Preconditions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Player has to be registered in order to log in to the game</a:t>
                      </a:r>
                    </a:p>
                  </a:txBody>
                  <a:tcPr marL="63500" marR="63500" marT="63500" marB="63500"/>
                </a:tc>
                <a:extLst>
                  <a:ext uri="{0D108BD9-81ED-4DB2-BD59-A6C34878D82A}">
                    <a16:rowId xmlns:a16="http://schemas.microsoft.com/office/drawing/2014/main" val="10002"/>
                  </a:ext>
                </a:extLst>
              </a:tr>
              <a:tr h="937332">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Exceptions</a:t>
                      </a:r>
                    </a:p>
                  </a:txBody>
                  <a:tcPr marL="63500" marR="63500" marT="63500" marB="63500"/>
                </a:tc>
                <a:tc>
                  <a:txBody>
                    <a:bodyPr/>
                    <a:lstStyle/>
                    <a:p>
                      <a:pPr marL="0" marR="0" algn="l" defTabSz="457200" rtl="0" eaLnBrk="1" latinLnBrk="0" hangingPunct="1">
                        <a:lnSpc>
                          <a:spcPct val="115000"/>
                        </a:lnSpc>
                        <a:spcBef>
                          <a:spcPts val="0"/>
                        </a:spcBef>
                        <a:spcAft>
                          <a:spcPts val="0"/>
                        </a:spcAft>
                      </a:pPr>
                      <a:r>
                        <a:rPr lang="en-US" sz="2000" b="0" kern="1200" dirty="0">
                          <a:solidFill>
                            <a:schemeClr val="tx1"/>
                          </a:solidFill>
                          <a:effectLst/>
                          <a:latin typeface="+mn-lt"/>
                          <a:ea typeface="+mn-ea"/>
                          <a:cs typeface="+mn-cs"/>
                        </a:rPr>
                        <a:t>If user name is invalid, an error message is shown.</a:t>
                      </a:r>
                    </a:p>
                  </a:txBody>
                  <a:tcPr marL="63500" marR="63500" marT="63500" marB="63500"/>
                </a:tc>
                <a:extLst>
                  <a:ext uri="{0D108BD9-81ED-4DB2-BD59-A6C34878D82A}">
                    <a16:rowId xmlns:a16="http://schemas.microsoft.com/office/drawing/2014/main" val="10003"/>
                  </a:ext>
                </a:extLst>
              </a:tr>
              <a:tr h="771962">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Variation of action interactions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User</a:t>
                      </a:r>
                      <a:r>
                        <a:rPr lang="en-US" sz="2000" b="0" kern="1200" baseline="0" dirty="0">
                          <a:solidFill>
                            <a:schemeClr val="tx1"/>
                          </a:solidFill>
                          <a:effectLst/>
                          <a:latin typeface="+mn-lt"/>
                          <a:ea typeface="+mn-ea"/>
                          <a:cs typeface="+mn-cs"/>
                        </a:rPr>
                        <a:t> looks for user name, enter as a new player, or play as guest.</a:t>
                      </a:r>
                      <a:endParaRPr lang="en-US" sz="2400" b="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3500" marR="63500" marT="63500" marB="63500"/>
                </a:tc>
                <a:extLst>
                  <a:ext uri="{0D108BD9-81ED-4DB2-BD59-A6C34878D82A}">
                    <a16:rowId xmlns:a16="http://schemas.microsoft.com/office/drawing/2014/main" val="10004"/>
                  </a:ext>
                </a:extLst>
              </a:tr>
              <a:tr h="771962">
                <a:tc>
                  <a:txBody>
                    <a:bodyPr/>
                    <a:lstStyle/>
                    <a:p>
                      <a:pPr marL="0" marR="0" algn="l" defTabSz="457200" rtl="0" eaLnBrk="1" latinLnBrk="0" hangingPunct="1">
                        <a:lnSpc>
                          <a:spcPct val="115000"/>
                        </a:lnSpc>
                        <a:spcBef>
                          <a:spcPts val="0"/>
                        </a:spcBef>
                        <a:spcAft>
                          <a:spcPts val="0"/>
                        </a:spcAft>
                      </a:pPr>
                      <a:r>
                        <a:rPr lang="en-US" sz="2000" b="1" kern="1200" dirty="0">
                          <a:solidFill>
                            <a:schemeClr val="tx1"/>
                          </a:solidFill>
                          <a:effectLst/>
                          <a:latin typeface="+mn-lt"/>
                          <a:ea typeface="+mn-ea"/>
                          <a:cs typeface="+mn-cs"/>
                        </a:rPr>
                        <a:t>System change/production</a:t>
                      </a:r>
                    </a:p>
                  </a:txBody>
                  <a:tcPr marL="63500" marR="63500" marT="63500" marB="63500"/>
                </a:tc>
                <a:tc>
                  <a:txBody>
                    <a:bodyPr/>
                    <a:lstStyle/>
                    <a:p>
                      <a:pPr marL="0" marR="0">
                        <a:lnSpc>
                          <a:spcPct val="115000"/>
                        </a:lnSpc>
                        <a:spcBef>
                          <a:spcPts val="0"/>
                        </a:spcBef>
                        <a:spcAft>
                          <a:spcPts val="0"/>
                        </a:spcAft>
                      </a:pPr>
                      <a:r>
                        <a:rPr lang="en-US" sz="2000" b="0" kern="1200" baseline="0" dirty="0">
                          <a:solidFill>
                            <a:schemeClr val="tx1"/>
                          </a:solidFill>
                          <a:effectLst/>
                          <a:latin typeface="+mn-lt"/>
                          <a:ea typeface="+mn-ea"/>
                          <a:cs typeface="+mn-cs"/>
                        </a:rPr>
                        <a:t>Register user will continue to update score.</a:t>
                      </a:r>
                    </a:p>
                  </a:txBody>
                  <a:tcPr marL="63500" marR="63500" marT="63500" marB="6350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1109830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88568" y="219218"/>
            <a:ext cx="4185197" cy="523220"/>
          </a:xfrm>
          <a:prstGeom prst="rect">
            <a:avLst/>
          </a:prstGeom>
          <a:noFill/>
        </p:spPr>
        <p:txBody>
          <a:bodyPr wrap="square" rtlCol="0">
            <a:spAutoFit/>
          </a:bodyPr>
          <a:lstStyle/>
          <a:p>
            <a:pPr lvl="0" algn="ctr" defTabSz="914400" fontAlgn="base">
              <a:spcBef>
                <a:spcPct val="0"/>
              </a:spcBef>
              <a:spcAft>
                <a:spcPct val="0"/>
              </a:spcAft>
            </a:pPr>
            <a:r>
              <a:rPr lang="en-US" sz="2800" b="1" dirty="0"/>
              <a:t>Use</a:t>
            </a:r>
            <a:r>
              <a:rPr lang="en-US" sz="24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b="1" dirty="0"/>
              <a:t>Case 3</a:t>
            </a:r>
            <a:r>
              <a:rPr lang="en-US" sz="2400" b="1" dirty="0">
                <a:latin typeface="Arial Unicode MS" panose="020B0604020202020204" pitchFamily="34" charset="-128"/>
                <a:ea typeface="Arial Unicode MS" panose="020B0604020202020204" pitchFamily="34" charset="-128"/>
                <a:cs typeface="Arial Unicode MS" panose="020B0604020202020204" pitchFamily="34" charset="-128"/>
              </a:rPr>
              <a:t> </a:t>
            </a:r>
          </a:p>
        </p:txBody>
      </p:sp>
      <p:graphicFrame>
        <p:nvGraphicFramePr>
          <p:cNvPr id="3" name="Content Placeholder 3"/>
          <p:cNvGraphicFramePr>
            <a:graphicFrameLocks/>
          </p:cNvGraphicFramePr>
          <p:nvPr>
            <p:extLst>
              <p:ext uri="{D42A27DB-BD31-4B8C-83A1-F6EECF244321}">
                <p14:modId xmlns:p14="http://schemas.microsoft.com/office/powerpoint/2010/main" val="1199634558"/>
              </p:ext>
            </p:extLst>
          </p:nvPr>
        </p:nvGraphicFramePr>
        <p:xfrm>
          <a:off x="1997217" y="970690"/>
          <a:ext cx="9330266" cy="5313422"/>
        </p:xfrm>
        <a:graphic>
          <a:graphicData uri="http://schemas.openxmlformats.org/drawingml/2006/table">
            <a:tbl>
              <a:tblPr firstRow="1" firstCol="1" bandRow="1">
                <a:tableStyleId>{0E3FDE45-AF77-4B5C-9715-49D594BDF05E}</a:tableStyleId>
              </a:tblPr>
              <a:tblGrid>
                <a:gridCol w="4008167">
                  <a:extLst>
                    <a:ext uri="{9D8B030D-6E8A-4147-A177-3AD203B41FA5}">
                      <a16:colId xmlns:a16="http://schemas.microsoft.com/office/drawing/2014/main" val="20000"/>
                    </a:ext>
                  </a:extLst>
                </a:gridCol>
                <a:gridCol w="5322099">
                  <a:extLst>
                    <a:ext uri="{9D8B030D-6E8A-4147-A177-3AD203B41FA5}">
                      <a16:colId xmlns:a16="http://schemas.microsoft.com/office/drawing/2014/main" val="20001"/>
                    </a:ext>
                  </a:extLst>
                </a:gridCol>
              </a:tblGrid>
              <a:tr h="612574">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Goals of actor</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Display User Score</a:t>
                      </a:r>
                    </a:p>
                  </a:txBody>
                  <a:tcPr marL="63500" marR="63500" marT="63500" marB="63500"/>
                </a:tc>
                <a:extLst>
                  <a:ext uri="{0D108BD9-81ED-4DB2-BD59-A6C34878D82A}">
                    <a16:rowId xmlns:a16="http://schemas.microsoft.com/office/drawing/2014/main" val="10000"/>
                  </a:ext>
                </a:extLst>
              </a:tr>
              <a:tr h="994510">
                <a:tc>
                  <a:txBody>
                    <a:bodyPr/>
                    <a:lstStyle/>
                    <a:p>
                      <a:pPr marL="0" marR="0" algn="l" defTabSz="457200" rtl="0" eaLnBrk="1" latinLnBrk="0" hangingPunct="1">
                        <a:lnSpc>
                          <a:spcPct val="115000"/>
                        </a:lnSpc>
                        <a:spcBef>
                          <a:spcPts val="0"/>
                        </a:spcBef>
                        <a:spcAft>
                          <a:spcPts val="0"/>
                        </a:spcAft>
                      </a:pPr>
                      <a:r>
                        <a:rPr lang="en-US" sz="2000" b="1" kern="1200" dirty="0">
                          <a:solidFill>
                            <a:schemeClr val="tx1"/>
                          </a:solidFill>
                          <a:effectLst/>
                          <a:latin typeface="+mn-lt"/>
                          <a:ea typeface="+mn-ea"/>
                          <a:cs typeface="+mn-cs"/>
                        </a:rPr>
                        <a:t>Task</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Display all</a:t>
                      </a:r>
                      <a:r>
                        <a:rPr lang="en-US" sz="2000" b="0" kern="1200" baseline="0" dirty="0">
                          <a:solidFill>
                            <a:schemeClr val="tx1"/>
                          </a:solidFill>
                          <a:effectLst/>
                          <a:latin typeface="+mn-lt"/>
                          <a:ea typeface="+mn-ea"/>
                          <a:cs typeface="+mn-cs"/>
                        </a:rPr>
                        <a:t> user scores that have played the Tic-Tac-Toe</a:t>
                      </a:r>
                      <a:endParaRPr lang="en-US" sz="240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3500" marR="63500" marT="63500" marB="63500"/>
                </a:tc>
                <a:extLst>
                  <a:ext uri="{0D108BD9-81ED-4DB2-BD59-A6C34878D82A}">
                    <a16:rowId xmlns:a16="http://schemas.microsoft.com/office/drawing/2014/main" val="10001"/>
                  </a:ext>
                </a:extLst>
              </a:tr>
              <a:tr h="980972">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Preconditions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Any game in progress is temporarily blocked and only the score can be seen</a:t>
                      </a:r>
                    </a:p>
                  </a:txBody>
                  <a:tcPr marL="63500" marR="63500" marT="63500" marB="63500"/>
                </a:tc>
                <a:extLst>
                  <a:ext uri="{0D108BD9-81ED-4DB2-BD59-A6C34878D82A}">
                    <a16:rowId xmlns:a16="http://schemas.microsoft.com/office/drawing/2014/main" val="10002"/>
                  </a:ext>
                </a:extLst>
              </a:tr>
              <a:tr h="1284752">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Exceptions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Current</a:t>
                      </a:r>
                      <a:r>
                        <a:rPr lang="en-US" sz="2000" b="0" kern="1200" baseline="0" dirty="0">
                          <a:solidFill>
                            <a:schemeClr val="tx1"/>
                          </a:solidFill>
                          <a:effectLst/>
                          <a:latin typeface="+mn-lt"/>
                          <a:ea typeface="+mn-ea"/>
                          <a:cs typeface="+mn-cs"/>
                        </a:rPr>
                        <a:t> game play is covered and not able to move until score page is closed</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a16="http://schemas.microsoft.com/office/drawing/2014/main" val="10003"/>
                  </a:ext>
                </a:extLst>
              </a:tr>
              <a:tr h="612574">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Variation of action interactions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User can user score</a:t>
                      </a:r>
                      <a:r>
                        <a:rPr lang="en-US" sz="2000" b="0" kern="1200" baseline="0" dirty="0">
                          <a:solidFill>
                            <a:schemeClr val="tx1"/>
                          </a:solidFill>
                          <a:effectLst/>
                          <a:latin typeface="+mn-lt"/>
                          <a:ea typeface="+mn-ea"/>
                          <a:cs typeface="+mn-cs"/>
                        </a:rPr>
                        <a:t> page to pause game or just to view total of time win or lost.</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a16="http://schemas.microsoft.com/office/drawing/2014/main" val="10004"/>
                  </a:ext>
                </a:extLst>
              </a:tr>
              <a:tr h="612574">
                <a:tc>
                  <a:txBody>
                    <a:bodyPr/>
                    <a:lstStyle/>
                    <a:p>
                      <a:pPr marL="0" marR="0" algn="l" defTabSz="457200" rtl="0" eaLnBrk="1" latinLnBrk="0" hangingPunct="1">
                        <a:lnSpc>
                          <a:spcPct val="115000"/>
                        </a:lnSpc>
                        <a:spcBef>
                          <a:spcPts val="0"/>
                        </a:spcBef>
                        <a:spcAft>
                          <a:spcPts val="0"/>
                        </a:spcAft>
                      </a:pPr>
                      <a:r>
                        <a:rPr lang="en-US" sz="2000" b="1" kern="1200" dirty="0">
                          <a:solidFill>
                            <a:schemeClr val="tx1"/>
                          </a:solidFill>
                          <a:effectLst/>
                          <a:latin typeface="+mn-lt"/>
                          <a:ea typeface="+mn-ea"/>
                          <a:cs typeface="+mn-cs"/>
                        </a:rPr>
                        <a:t>System change/production</a:t>
                      </a:r>
                    </a:p>
                  </a:txBody>
                  <a:tcPr marL="63500" marR="63500" marT="63500" marB="63500"/>
                </a:tc>
                <a:tc>
                  <a:txBody>
                    <a:bodyPr/>
                    <a:lstStyle/>
                    <a:p>
                      <a:pPr marL="0" marR="0">
                        <a:lnSpc>
                          <a:spcPct val="115000"/>
                        </a:lnSpc>
                        <a:spcBef>
                          <a:spcPts val="0"/>
                        </a:spcBef>
                        <a:spcAft>
                          <a:spcPts val="0"/>
                        </a:spcAft>
                      </a:pPr>
                      <a:r>
                        <a:rPr lang="en-US" sz="2400" dirty="0">
                          <a:effectLst/>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000" b="0" kern="1200" dirty="0">
                          <a:solidFill>
                            <a:schemeClr val="tx1"/>
                          </a:solidFill>
                          <a:effectLst/>
                          <a:latin typeface="+mn-lt"/>
                          <a:ea typeface="+mn-ea"/>
                          <a:cs typeface="+mn-cs"/>
                        </a:rPr>
                        <a:t>Score</a:t>
                      </a:r>
                      <a:r>
                        <a:rPr lang="en-US" sz="2000" b="0" kern="1200" baseline="0" dirty="0">
                          <a:solidFill>
                            <a:schemeClr val="tx1"/>
                          </a:solidFill>
                          <a:effectLst/>
                          <a:latin typeface="+mn-lt"/>
                          <a:ea typeface="+mn-ea"/>
                          <a:cs typeface="+mn-cs"/>
                        </a:rPr>
                        <a:t> can only be view not modified.</a:t>
                      </a:r>
                      <a:endParaRPr lang="en-US" sz="240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3500" marR="63500" marT="63500" marB="6350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0830792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12709" y="167044"/>
            <a:ext cx="1826526" cy="523220"/>
          </a:xfrm>
          <a:prstGeom prst="rect">
            <a:avLst/>
          </a:prstGeom>
        </p:spPr>
        <p:txBody>
          <a:bodyPr wrap="none">
            <a:spAutoFit/>
          </a:bodyPr>
          <a:lstStyle/>
          <a:p>
            <a:pPr lvl="0" algn="ctr" defTabSz="914400" fontAlgn="base">
              <a:spcBef>
                <a:spcPct val="0"/>
              </a:spcBef>
              <a:spcAft>
                <a:spcPct val="0"/>
              </a:spcAft>
            </a:pPr>
            <a:r>
              <a:rPr lang="en-US" sz="2800" b="1" dirty="0"/>
              <a:t>Use Case 4</a:t>
            </a:r>
          </a:p>
        </p:txBody>
      </p:sp>
      <p:graphicFrame>
        <p:nvGraphicFramePr>
          <p:cNvPr id="3" name="Table 2"/>
          <p:cNvGraphicFramePr>
            <a:graphicFrameLocks noGrp="1"/>
          </p:cNvGraphicFramePr>
          <p:nvPr>
            <p:extLst>
              <p:ext uri="{D42A27DB-BD31-4B8C-83A1-F6EECF244321}">
                <p14:modId xmlns:p14="http://schemas.microsoft.com/office/powerpoint/2010/main" val="1950765445"/>
              </p:ext>
            </p:extLst>
          </p:nvPr>
        </p:nvGraphicFramePr>
        <p:xfrm>
          <a:off x="1502617" y="887419"/>
          <a:ext cx="10318222" cy="5731663"/>
        </p:xfrm>
        <a:graphic>
          <a:graphicData uri="http://schemas.openxmlformats.org/drawingml/2006/table">
            <a:tbl>
              <a:tblPr firstRow="1" firstCol="1" bandRow="1">
                <a:tableStyleId>{0E3FDE45-AF77-4B5C-9715-49D594BDF05E}</a:tableStyleId>
              </a:tblPr>
              <a:tblGrid>
                <a:gridCol w="4403913">
                  <a:extLst>
                    <a:ext uri="{9D8B030D-6E8A-4147-A177-3AD203B41FA5}">
                      <a16:colId xmlns:a16="http://schemas.microsoft.com/office/drawing/2014/main" val="20000"/>
                    </a:ext>
                  </a:extLst>
                </a:gridCol>
                <a:gridCol w="5914309">
                  <a:extLst>
                    <a:ext uri="{9D8B030D-6E8A-4147-A177-3AD203B41FA5}">
                      <a16:colId xmlns:a16="http://schemas.microsoft.com/office/drawing/2014/main" val="20001"/>
                    </a:ext>
                  </a:extLst>
                </a:gridCol>
              </a:tblGrid>
              <a:tr h="789363">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Goals of actor</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Multi-Player mode </a:t>
                      </a:r>
                    </a:p>
                  </a:txBody>
                  <a:tcPr marL="63500" marR="63500" marT="63500" marB="63500"/>
                </a:tc>
                <a:extLst>
                  <a:ext uri="{0D108BD9-81ED-4DB2-BD59-A6C34878D82A}">
                    <a16:rowId xmlns:a16="http://schemas.microsoft.com/office/drawing/2014/main" val="10000"/>
                  </a:ext>
                </a:extLst>
              </a:tr>
              <a:tr h="991459">
                <a:tc>
                  <a:txBody>
                    <a:bodyPr/>
                    <a:lstStyle/>
                    <a:p>
                      <a:pPr marL="0" marR="0" algn="l" defTabSz="457200" rtl="0" eaLnBrk="1" latinLnBrk="0" hangingPunct="1">
                        <a:lnSpc>
                          <a:spcPct val="115000"/>
                        </a:lnSpc>
                        <a:spcBef>
                          <a:spcPts val="0"/>
                        </a:spcBef>
                        <a:spcAft>
                          <a:spcPts val="0"/>
                        </a:spcAft>
                      </a:pPr>
                      <a:r>
                        <a:rPr lang="en-US" sz="2000" b="1" kern="1200" dirty="0">
                          <a:solidFill>
                            <a:schemeClr val="tx1"/>
                          </a:solidFill>
                          <a:effectLst/>
                          <a:latin typeface="+mn-lt"/>
                          <a:ea typeface="+mn-ea"/>
                          <a:cs typeface="+mn-cs"/>
                        </a:rPr>
                        <a:t>Task</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 Two user have to create an account to play Tic-Tac-Toe</a:t>
                      </a:r>
                      <a:r>
                        <a:rPr lang="en-US" sz="2000" b="0" kern="1200" baseline="0" dirty="0">
                          <a:solidFill>
                            <a:schemeClr val="tx1"/>
                          </a:solidFill>
                          <a:effectLst/>
                          <a:latin typeface="+mn-lt"/>
                          <a:ea typeface="+mn-ea"/>
                          <a:cs typeface="+mn-cs"/>
                        </a:rPr>
                        <a:t> and score will be updated at the end.</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a16="http://schemas.microsoft.com/office/drawing/2014/main" val="10001"/>
                  </a:ext>
                </a:extLst>
              </a:tr>
              <a:tr h="991459">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Preconditions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Only to be used in the software while playing against another</a:t>
                      </a:r>
                      <a:r>
                        <a:rPr lang="en-US" sz="2000" b="0" kern="1200" baseline="0" dirty="0">
                          <a:solidFill>
                            <a:schemeClr val="tx1"/>
                          </a:solidFill>
                          <a:effectLst/>
                          <a:latin typeface="+mn-lt"/>
                          <a:ea typeface="+mn-ea"/>
                          <a:cs typeface="+mn-cs"/>
                        </a:rPr>
                        <a:t> Human</a:t>
                      </a:r>
                      <a:r>
                        <a:rPr lang="en-US" sz="2000" b="0" kern="1200" dirty="0">
                          <a:solidFill>
                            <a:schemeClr val="tx1"/>
                          </a:solidFill>
                          <a:effectLst/>
                          <a:latin typeface="+mn-lt"/>
                          <a:ea typeface="+mn-ea"/>
                          <a:cs typeface="+mn-cs"/>
                        </a:rPr>
                        <a:t>.</a:t>
                      </a:r>
                    </a:p>
                  </a:txBody>
                  <a:tcPr marL="63500" marR="63500" marT="63500" marB="63500"/>
                </a:tc>
                <a:extLst>
                  <a:ext uri="{0D108BD9-81ED-4DB2-BD59-A6C34878D82A}">
                    <a16:rowId xmlns:a16="http://schemas.microsoft.com/office/drawing/2014/main" val="10002"/>
                  </a:ext>
                </a:extLst>
              </a:tr>
              <a:tr h="991459">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Exceptions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Multi-Player</a:t>
                      </a:r>
                      <a:r>
                        <a:rPr lang="en-US" sz="2000" b="0" kern="1200" baseline="0" dirty="0">
                          <a:solidFill>
                            <a:schemeClr val="tx1"/>
                          </a:solidFill>
                          <a:effectLst/>
                          <a:latin typeface="+mn-lt"/>
                          <a:ea typeface="+mn-ea"/>
                          <a:cs typeface="+mn-cs"/>
                        </a:rPr>
                        <a:t> Mode is only used against another person that can user the mouse.</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a16="http://schemas.microsoft.com/office/drawing/2014/main" val="10003"/>
                  </a:ext>
                </a:extLst>
              </a:tr>
              <a:tr h="789363">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Variation of action interactions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 User</a:t>
                      </a:r>
                      <a:r>
                        <a:rPr lang="en-US" sz="2000" b="0" kern="1200" baseline="0" dirty="0">
                          <a:solidFill>
                            <a:schemeClr val="tx1"/>
                          </a:solidFill>
                          <a:effectLst/>
                          <a:latin typeface="+mn-lt"/>
                          <a:ea typeface="+mn-ea"/>
                          <a:cs typeface="+mn-cs"/>
                        </a:rPr>
                        <a:t> choose who want to go first or randomized who’s player one or two. Users have to enter there own stones</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a16="http://schemas.microsoft.com/office/drawing/2014/main" val="10004"/>
                  </a:ext>
                </a:extLst>
              </a:tr>
              <a:tr h="789363">
                <a:tc>
                  <a:txBody>
                    <a:bodyPr/>
                    <a:lstStyle/>
                    <a:p>
                      <a:pPr marL="0" marR="0" algn="l" defTabSz="457200" rtl="0" eaLnBrk="1" latinLnBrk="0" hangingPunct="1">
                        <a:lnSpc>
                          <a:spcPct val="115000"/>
                        </a:lnSpc>
                        <a:spcBef>
                          <a:spcPts val="0"/>
                        </a:spcBef>
                        <a:spcAft>
                          <a:spcPts val="0"/>
                        </a:spcAft>
                      </a:pPr>
                      <a:r>
                        <a:rPr lang="en-US" sz="2000" b="1" kern="1200" dirty="0">
                          <a:solidFill>
                            <a:schemeClr val="tx1"/>
                          </a:solidFill>
                          <a:effectLst/>
                          <a:latin typeface="+mn-lt"/>
                          <a:ea typeface="+mn-ea"/>
                          <a:cs typeface="+mn-cs"/>
                        </a:rPr>
                        <a:t>System change/production</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 User name may change according to</a:t>
                      </a:r>
                      <a:r>
                        <a:rPr lang="en-US" sz="2000" b="0" kern="1200" baseline="0" dirty="0">
                          <a:solidFill>
                            <a:schemeClr val="tx1"/>
                          </a:solidFill>
                          <a:effectLst/>
                          <a:latin typeface="+mn-lt"/>
                          <a:ea typeface="+mn-ea"/>
                          <a:cs typeface="+mn-cs"/>
                        </a:rPr>
                        <a:t> player.</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8341366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97200" y="414980"/>
            <a:ext cx="6096000" cy="830997"/>
          </a:xfrm>
          <a:prstGeom prst="rect">
            <a:avLst/>
          </a:prstGeom>
        </p:spPr>
        <p:txBody>
          <a:bodyPr>
            <a:spAutoFit/>
          </a:bodyPr>
          <a:lstStyle/>
          <a:p>
            <a:pPr lvl="0" defTabSz="914400" fontAlgn="base">
              <a:spcBef>
                <a:spcPct val="0"/>
              </a:spcBef>
              <a:spcAft>
                <a:spcPct val="0"/>
              </a:spcAft>
            </a:pPr>
            <a:r>
              <a:rPr lang="en-US" b="1" dirty="0">
                <a:latin typeface="Arial" pitchFamily="34" charset="0"/>
                <a:ea typeface="Times New Roman" pitchFamily="18" charset="0"/>
                <a:cs typeface="Arial" pitchFamily="34" charset="0"/>
              </a:rPr>
              <a:t>                                    </a:t>
            </a:r>
            <a:r>
              <a:rPr lang="en-US" sz="2800" b="1" dirty="0"/>
              <a:t>Use Case 5</a:t>
            </a:r>
          </a:p>
          <a:p>
            <a:pPr lvl="0" defTabSz="914400" eaLnBrk="0" fontAlgn="base" hangingPunct="0">
              <a:spcBef>
                <a:spcPct val="0"/>
              </a:spcBef>
              <a:spcAft>
                <a:spcPct val="0"/>
              </a:spcAft>
            </a:pPr>
            <a:endParaRPr lang="en-US" sz="2000" dirty="0">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172863261"/>
              </p:ext>
            </p:extLst>
          </p:nvPr>
        </p:nvGraphicFramePr>
        <p:xfrm>
          <a:off x="1286932" y="982132"/>
          <a:ext cx="10684934" cy="5376178"/>
        </p:xfrm>
        <a:graphic>
          <a:graphicData uri="http://schemas.openxmlformats.org/drawingml/2006/table">
            <a:tbl>
              <a:tblPr firstRow="1" firstCol="1" bandRow="1">
                <a:tableStyleId>{0E3FDE45-AF77-4B5C-9715-49D594BDF05E}</a:tableStyleId>
              </a:tblPr>
              <a:tblGrid>
                <a:gridCol w="5342467">
                  <a:extLst>
                    <a:ext uri="{9D8B030D-6E8A-4147-A177-3AD203B41FA5}">
                      <a16:colId xmlns:a16="http://schemas.microsoft.com/office/drawing/2014/main" val="20000"/>
                    </a:ext>
                  </a:extLst>
                </a:gridCol>
                <a:gridCol w="5342467">
                  <a:extLst>
                    <a:ext uri="{9D8B030D-6E8A-4147-A177-3AD203B41FA5}">
                      <a16:colId xmlns:a16="http://schemas.microsoft.com/office/drawing/2014/main" val="20001"/>
                    </a:ext>
                  </a:extLst>
                </a:gridCol>
              </a:tblGrid>
              <a:tr h="648960">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Goals of actor</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Single Mode</a:t>
                      </a:r>
                    </a:p>
                  </a:txBody>
                  <a:tcPr marL="63500" marR="63500" marT="63500" marB="63500"/>
                </a:tc>
                <a:extLst>
                  <a:ext uri="{0D108BD9-81ED-4DB2-BD59-A6C34878D82A}">
                    <a16:rowId xmlns:a16="http://schemas.microsoft.com/office/drawing/2014/main" val="10000"/>
                  </a:ext>
                </a:extLst>
              </a:tr>
              <a:tr h="841107">
                <a:tc>
                  <a:txBody>
                    <a:bodyPr/>
                    <a:lstStyle/>
                    <a:p>
                      <a:pPr marL="0" marR="0" algn="l" defTabSz="457200" rtl="0" eaLnBrk="1" latinLnBrk="0" hangingPunct="1">
                        <a:lnSpc>
                          <a:spcPct val="115000"/>
                        </a:lnSpc>
                        <a:spcBef>
                          <a:spcPts val="0"/>
                        </a:spcBef>
                        <a:spcAft>
                          <a:spcPts val="0"/>
                        </a:spcAft>
                      </a:pPr>
                      <a:r>
                        <a:rPr lang="en-US" sz="2000" b="1" kern="1200" dirty="0">
                          <a:solidFill>
                            <a:schemeClr val="tx1"/>
                          </a:solidFill>
                          <a:effectLst/>
                          <a:latin typeface="+mn-lt"/>
                          <a:ea typeface="+mn-ea"/>
                          <a:cs typeface="+mn-cs"/>
                        </a:rPr>
                        <a:t>Task</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Game Play is to play against AI</a:t>
                      </a:r>
                      <a:r>
                        <a:rPr lang="en-US" sz="2000" b="0" kern="1200" baseline="0" dirty="0">
                          <a:solidFill>
                            <a:schemeClr val="tx1"/>
                          </a:solidFill>
                          <a:effectLst/>
                          <a:latin typeface="+mn-lt"/>
                          <a:ea typeface="+mn-ea"/>
                          <a:cs typeface="+mn-cs"/>
                        </a:rPr>
                        <a:t> when bored. User will have to create an account or plays as a guest. User has to chose difficulty in level as well</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a16="http://schemas.microsoft.com/office/drawing/2014/main" val="10001"/>
                  </a:ext>
                </a:extLst>
              </a:tr>
              <a:tr h="841107">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Preconditions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Only to be used in the software while playing against AI.</a:t>
                      </a:r>
                    </a:p>
                  </a:txBody>
                  <a:tcPr marL="63500" marR="63500" marT="63500" marB="63500"/>
                </a:tc>
                <a:extLst>
                  <a:ext uri="{0D108BD9-81ED-4DB2-BD59-A6C34878D82A}">
                    <a16:rowId xmlns:a16="http://schemas.microsoft.com/office/drawing/2014/main" val="10002"/>
                  </a:ext>
                </a:extLst>
              </a:tr>
              <a:tr h="687884">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Exceptions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Only on player can play</a:t>
                      </a:r>
                      <a:r>
                        <a:rPr lang="en-US" sz="2000" b="0" kern="1200" baseline="0" dirty="0">
                          <a:solidFill>
                            <a:schemeClr val="tx1"/>
                          </a:solidFill>
                          <a:effectLst/>
                          <a:latin typeface="+mn-lt"/>
                          <a:ea typeface="+mn-ea"/>
                          <a:cs typeface="+mn-cs"/>
                        </a:rPr>
                        <a:t> at a time against the AI.</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a16="http://schemas.microsoft.com/office/drawing/2014/main" val="10003"/>
                  </a:ext>
                </a:extLst>
              </a:tr>
              <a:tr h="841107">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Variation of action interactions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 User will be able to chose difficulty level</a:t>
                      </a:r>
                      <a:r>
                        <a:rPr lang="en-US" sz="2000" b="0" kern="1200" baseline="0" dirty="0">
                          <a:solidFill>
                            <a:schemeClr val="tx1"/>
                          </a:solidFill>
                          <a:effectLst/>
                          <a:latin typeface="+mn-lt"/>
                          <a:ea typeface="+mn-ea"/>
                          <a:cs typeface="+mn-cs"/>
                        </a:rPr>
                        <a:t> and to choose to play as a guest, create a user name, or logging as an existing user.</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a16="http://schemas.microsoft.com/office/drawing/2014/main" val="10004"/>
                  </a:ext>
                </a:extLst>
              </a:tr>
              <a:tr h="841107">
                <a:tc>
                  <a:txBody>
                    <a:bodyPr/>
                    <a:lstStyle/>
                    <a:p>
                      <a:pPr marL="0" marR="0" algn="l" defTabSz="457200" rtl="0" eaLnBrk="1" latinLnBrk="0" hangingPunct="1">
                        <a:lnSpc>
                          <a:spcPct val="115000"/>
                        </a:lnSpc>
                        <a:spcBef>
                          <a:spcPts val="0"/>
                        </a:spcBef>
                        <a:spcAft>
                          <a:spcPts val="0"/>
                        </a:spcAft>
                      </a:pPr>
                      <a:r>
                        <a:rPr lang="en-US" sz="2000" b="1" kern="1200" dirty="0">
                          <a:solidFill>
                            <a:schemeClr val="tx1"/>
                          </a:solidFill>
                          <a:effectLst/>
                          <a:latin typeface="+mn-lt"/>
                          <a:ea typeface="+mn-ea"/>
                          <a:cs typeface="+mn-cs"/>
                        </a:rPr>
                        <a:t>System change/production</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 Depending on level</a:t>
                      </a:r>
                      <a:r>
                        <a:rPr lang="en-US" sz="2000" b="0" kern="1200" baseline="0" dirty="0">
                          <a:solidFill>
                            <a:schemeClr val="tx1"/>
                          </a:solidFill>
                          <a:effectLst/>
                          <a:latin typeface="+mn-lt"/>
                          <a:ea typeface="+mn-ea"/>
                          <a:cs typeface="+mn-cs"/>
                        </a:rPr>
                        <a:t> the game becomes challenging.</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268319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3799" y="451708"/>
            <a:ext cx="3488267" cy="523220"/>
          </a:xfrm>
          <a:prstGeom prst="rect">
            <a:avLst/>
          </a:prstGeom>
          <a:noFill/>
        </p:spPr>
        <p:txBody>
          <a:bodyPr wrap="square" rtlCol="0">
            <a:spAutoFit/>
          </a:bodyPr>
          <a:lstStyle/>
          <a:p>
            <a:r>
              <a:rPr lang="en-US" sz="2400" dirty="0"/>
              <a:t>             </a:t>
            </a:r>
            <a:r>
              <a:rPr lang="en-US" sz="2800" b="1" dirty="0"/>
              <a:t>USE CASE 6 </a:t>
            </a:r>
          </a:p>
        </p:txBody>
      </p:sp>
      <p:graphicFrame>
        <p:nvGraphicFramePr>
          <p:cNvPr id="3" name="Table 2"/>
          <p:cNvGraphicFramePr>
            <a:graphicFrameLocks noGrp="1"/>
          </p:cNvGraphicFramePr>
          <p:nvPr>
            <p:extLst>
              <p:ext uri="{D42A27DB-BD31-4B8C-83A1-F6EECF244321}">
                <p14:modId xmlns:p14="http://schemas.microsoft.com/office/powerpoint/2010/main" val="121955261"/>
              </p:ext>
            </p:extLst>
          </p:nvPr>
        </p:nvGraphicFramePr>
        <p:xfrm>
          <a:off x="1473199" y="1236134"/>
          <a:ext cx="10549468" cy="5113868"/>
        </p:xfrm>
        <a:graphic>
          <a:graphicData uri="http://schemas.openxmlformats.org/drawingml/2006/table">
            <a:tbl>
              <a:tblPr firstRow="1" firstCol="1" bandRow="1">
                <a:tableStyleId>{0E3FDE45-AF77-4B5C-9715-49D594BDF05E}</a:tableStyleId>
              </a:tblPr>
              <a:tblGrid>
                <a:gridCol w="4136769">
                  <a:extLst>
                    <a:ext uri="{9D8B030D-6E8A-4147-A177-3AD203B41FA5}">
                      <a16:colId xmlns:a16="http://schemas.microsoft.com/office/drawing/2014/main" val="20000"/>
                    </a:ext>
                  </a:extLst>
                </a:gridCol>
                <a:gridCol w="6412699">
                  <a:extLst>
                    <a:ext uri="{9D8B030D-6E8A-4147-A177-3AD203B41FA5}">
                      <a16:colId xmlns:a16="http://schemas.microsoft.com/office/drawing/2014/main" val="20001"/>
                    </a:ext>
                  </a:extLst>
                </a:gridCol>
              </a:tblGrid>
              <a:tr h="698235">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Goals of actor</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Skill level difficulty</a:t>
                      </a:r>
                    </a:p>
                  </a:txBody>
                  <a:tcPr marL="63500" marR="63500" marT="63500" marB="63500"/>
                </a:tc>
                <a:extLst>
                  <a:ext uri="{0D108BD9-81ED-4DB2-BD59-A6C34878D82A}">
                    <a16:rowId xmlns:a16="http://schemas.microsoft.com/office/drawing/2014/main" val="10000"/>
                  </a:ext>
                </a:extLst>
              </a:tr>
              <a:tr h="1097816">
                <a:tc>
                  <a:txBody>
                    <a:bodyPr/>
                    <a:lstStyle/>
                    <a:p>
                      <a:pPr marL="0" marR="0" algn="l" defTabSz="457200" rtl="0" eaLnBrk="1" latinLnBrk="0" hangingPunct="1">
                        <a:lnSpc>
                          <a:spcPct val="115000"/>
                        </a:lnSpc>
                        <a:spcBef>
                          <a:spcPts val="0"/>
                        </a:spcBef>
                        <a:spcAft>
                          <a:spcPts val="0"/>
                        </a:spcAft>
                      </a:pPr>
                      <a:r>
                        <a:rPr lang="en-US" sz="2000" b="1" kern="1200" dirty="0">
                          <a:solidFill>
                            <a:schemeClr val="tx1"/>
                          </a:solidFill>
                          <a:effectLst/>
                          <a:latin typeface="+mn-lt"/>
                          <a:ea typeface="+mn-ea"/>
                          <a:cs typeface="+mn-cs"/>
                        </a:rPr>
                        <a:t>Task</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To assign a certain level of difficulty before a new game starts.</a:t>
                      </a:r>
                    </a:p>
                  </a:txBody>
                  <a:tcPr marL="63500" marR="63500" marT="63500" marB="63500"/>
                </a:tc>
                <a:extLst>
                  <a:ext uri="{0D108BD9-81ED-4DB2-BD59-A6C34878D82A}">
                    <a16:rowId xmlns:a16="http://schemas.microsoft.com/office/drawing/2014/main" val="10001"/>
                  </a:ext>
                </a:extLst>
              </a:tr>
              <a:tr h="1133580">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Preconditions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Player has to choose a skill level of either easy, medium or hard in order to start playing the game.</a:t>
                      </a:r>
                    </a:p>
                  </a:txBody>
                  <a:tcPr marL="63500" marR="63500" marT="63500" marB="63500"/>
                </a:tc>
                <a:extLst>
                  <a:ext uri="{0D108BD9-81ED-4DB2-BD59-A6C34878D82A}">
                    <a16:rowId xmlns:a16="http://schemas.microsoft.com/office/drawing/2014/main" val="10002"/>
                  </a:ext>
                </a:extLst>
              </a:tr>
              <a:tr h="787767">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Exceptions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Can only be used against the AI</a:t>
                      </a:r>
                    </a:p>
                  </a:txBody>
                  <a:tcPr marL="63500" marR="63500" marT="63500" marB="63500"/>
                </a:tc>
                <a:extLst>
                  <a:ext uri="{0D108BD9-81ED-4DB2-BD59-A6C34878D82A}">
                    <a16:rowId xmlns:a16="http://schemas.microsoft.com/office/drawing/2014/main" val="10003"/>
                  </a:ext>
                </a:extLst>
              </a:tr>
              <a:tr h="698235">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Variation of action interactions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AI</a:t>
                      </a:r>
                      <a:r>
                        <a:rPr lang="en-US" sz="2000" b="0" kern="1200" baseline="0" dirty="0">
                          <a:solidFill>
                            <a:schemeClr val="tx1"/>
                          </a:solidFill>
                          <a:effectLst/>
                          <a:latin typeface="+mn-lt"/>
                          <a:ea typeface="+mn-ea"/>
                          <a:cs typeface="+mn-cs"/>
                        </a:rPr>
                        <a:t> acts differently according to level selected</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a16="http://schemas.microsoft.com/office/drawing/2014/main" val="10004"/>
                  </a:ext>
                </a:extLst>
              </a:tr>
              <a:tr h="698235">
                <a:tc>
                  <a:txBody>
                    <a:bodyPr/>
                    <a:lstStyle/>
                    <a:p>
                      <a:pPr marL="0" marR="0" algn="l" defTabSz="457200" rtl="0" eaLnBrk="1" latinLnBrk="0" hangingPunct="1">
                        <a:lnSpc>
                          <a:spcPct val="115000"/>
                        </a:lnSpc>
                        <a:spcBef>
                          <a:spcPts val="0"/>
                        </a:spcBef>
                        <a:spcAft>
                          <a:spcPts val="0"/>
                        </a:spcAft>
                      </a:pPr>
                      <a:r>
                        <a:rPr lang="en-US" sz="2000" b="1" kern="1200" dirty="0">
                          <a:solidFill>
                            <a:schemeClr val="tx1"/>
                          </a:solidFill>
                          <a:effectLst/>
                          <a:latin typeface="+mn-lt"/>
                          <a:ea typeface="+mn-ea"/>
                          <a:cs typeface="+mn-cs"/>
                        </a:rPr>
                        <a:t>System change/production</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 AI algorithm change</a:t>
                      </a:r>
                      <a:r>
                        <a:rPr lang="en-US" sz="2000" b="0" kern="1200" baseline="0" dirty="0">
                          <a:solidFill>
                            <a:schemeClr val="tx1"/>
                          </a:solidFill>
                          <a:effectLst/>
                          <a:latin typeface="+mn-lt"/>
                          <a:ea typeface="+mn-ea"/>
                          <a:cs typeface="+mn-cs"/>
                        </a:rPr>
                        <a:t> according to level selected.</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139873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p:nvPr/>
        </p:nvSpPr>
        <p:spPr>
          <a:xfrm>
            <a:off x="2818800" y="340275"/>
            <a:ext cx="6554400" cy="697500"/>
          </a:xfrm>
          <a:prstGeom prst="rect">
            <a:avLst/>
          </a:prstGeom>
          <a:noFill/>
          <a:ln>
            <a:noFill/>
          </a:ln>
        </p:spPr>
        <p:txBody>
          <a:bodyPr lIns="90000" tIns="45000" rIns="90000" bIns="45000" anchor="t" anchorCtr="0">
            <a:noAutofit/>
          </a:bodyPr>
          <a:lstStyle/>
          <a:p>
            <a:pPr algn="ctr">
              <a:buSzPct val="25000"/>
            </a:pPr>
            <a:r>
              <a:rPr lang="en-US" sz="4500" dirty="0"/>
              <a:t>Role of each member</a:t>
            </a:r>
          </a:p>
        </p:txBody>
      </p:sp>
      <p:graphicFrame>
        <p:nvGraphicFramePr>
          <p:cNvPr id="124" name="Shape 124"/>
          <p:cNvGraphicFramePr/>
          <p:nvPr>
            <p:extLst>
              <p:ext uri="{D42A27DB-BD31-4B8C-83A1-F6EECF244321}">
                <p14:modId xmlns:p14="http://schemas.microsoft.com/office/powerpoint/2010/main" val="2132568959"/>
              </p:ext>
            </p:extLst>
          </p:nvPr>
        </p:nvGraphicFramePr>
        <p:xfrm>
          <a:off x="2447925" y="1530133"/>
          <a:ext cx="7296150" cy="3783575"/>
        </p:xfrm>
        <a:graphic>
          <a:graphicData uri="http://schemas.openxmlformats.org/drawingml/2006/table">
            <a:tbl>
              <a:tblPr>
                <a:noFill/>
              </a:tblPr>
              <a:tblGrid>
                <a:gridCol w="3619940">
                  <a:extLst>
                    <a:ext uri="{9D8B030D-6E8A-4147-A177-3AD203B41FA5}">
                      <a16:colId xmlns:a16="http://schemas.microsoft.com/office/drawing/2014/main" val="20000"/>
                    </a:ext>
                  </a:extLst>
                </a:gridCol>
                <a:gridCol w="3676210">
                  <a:extLst>
                    <a:ext uri="{9D8B030D-6E8A-4147-A177-3AD203B41FA5}">
                      <a16:colId xmlns:a16="http://schemas.microsoft.com/office/drawing/2014/main" val="20001"/>
                    </a:ext>
                  </a:extLst>
                </a:gridCol>
              </a:tblGrid>
              <a:tr h="786275">
                <a:tc>
                  <a:txBody>
                    <a:bodyPr/>
                    <a:lstStyle/>
                    <a:p>
                      <a:pPr lvl="0" rtl="0">
                        <a:lnSpc>
                          <a:spcPct val="87000"/>
                        </a:lnSpc>
                        <a:spcBef>
                          <a:spcPts val="0"/>
                        </a:spcBef>
                        <a:buNone/>
                      </a:pPr>
                      <a:r>
                        <a:rPr lang="en-US" sz="1800" dirty="0">
                          <a:solidFill>
                            <a:schemeClr val="tx1"/>
                          </a:solidFill>
                        </a:rPr>
                        <a:t>Elvis Jimenez</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tc>
                  <a:txBody>
                    <a:bodyPr/>
                    <a:lstStyle/>
                    <a:p>
                      <a:pPr lvl="0" rtl="0">
                        <a:lnSpc>
                          <a:spcPct val="87000"/>
                        </a:lnSpc>
                        <a:spcBef>
                          <a:spcPts val="0"/>
                        </a:spcBef>
                        <a:buNone/>
                      </a:pPr>
                      <a:r>
                        <a:rPr lang="en-US" sz="1800">
                          <a:solidFill>
                            <a:schemeClr val="tx1"/>
                          </a:solidFill>
                        </a:rPr>
                        <a:t>Team lead, developer and architect of the GUI interface.</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807100">
                <a:tc>
                  <a:txBody>
                    <a:bodyPr/>
                    <a:lstStyle/>
                    <a:p>
                      <a:pPr lvl="0" rtl="0">
                        <a:lnSpc>
                          <a:spcPct val="87000"/>
                        </a:lnSpc>
                        <a:spcBef>
                          <a:spcPts val="0"/>
                        </a:spcBef>
                        <a:buNone/>
                      </a:pPr>
                      <a:r>
                        <a:rPr lang="en-US" sz="1800" dirty="0">
                          <a:solidFill>
                            <a:schemeClr val="tx1"/>
                          </a:solidFill>
                        </a:rPr>
                        <a:t>Akshay Patel</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tc>
                  <a:txBody>
                    <a:bodyPr/>
                    <a:lstStyle/>
                    <a:p>
                      <a:pPr lvl="0" rtl="0">
                        <a:lnSpc>
                          <a:spcPct val="87000"/>
                        </a:lnSpc>
                        <a:spcBef>
                          <a:spcPts val="0"/>
                        </a:spcBef>
                        <a:buNone/>
                      </a:pPr>
                      <a:r>
                        <a:rPr lang="en-US" sz="1800">
                          <a:solidFill>
                            <a:schemeClr val="tx1"/>
                          </a:solidFill>
                        </a:rPr>
                        <a:t>Sub team lead and architect of the single player mode (PvP).</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10001"/>
                  </a:ext>
                </a:extLst>
              </a:tr>
              <a:tr h="762000">
                <a:tc>
                  <a:txBody>
                    <a:bodyPr/>
                    <a:lstStyle/>
                    <a:p>
                      <a:pPr lvl="0" rtl="0">
                        <a:lnSpc>
                          <a:spcPct val="87000"/>
                        </a:lnSpc>
                        <a:spcBef>
                          <a:spcPts val="0"/>
                        </a:spcBef>
                        <a:buNone/>
                      </a:pPr>
                      <a:r>
                        <a:rPr lang="en-US" sz="1800" dirty="0">
                          <a:solidFill>
                            <a:schemeClr val="tx1"/>
                          </a:solidFill>
                        </a:rPr>
                        <a:t>Luis </a:t>
                      </a:r>
                      <a:r>
                        <a:rPr lang="en-US" sz="1800" dirty="0" err="1">
                          <a:solidFill>
                            <a:schemeClr val="tx1"/>
                          </a:solidFill>
                        </a:rPr>
                        <a:t>Oropeza</a:t>
                      </a:r>
                      <a:endParaRPr lang="en-US" sz="1800" dirty="0">
                        <a:solidFill>
                          <a:schemeClr val="tx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tc>
                  <a:txBody>
                    <a:bodyPr/>
                    <a:lstStyle/>
                    <a:p>
                      <a:pPr lvl="0" rtl="0">
                        <a:lnSpc>
                          <a:spcPct val="87000"/>
                        </a:lnSpc>
                        <a:spcBef>
                          <a:spcPts val="0"/>
                        </a:spcBef>
                        <a:buNone/>
                      </a:pPr>
                      <a:r>
                        <a:rPr lang="en-US" sz="1800" dirty="0">
                          <a:solidFill>
                            <a:schemeClr val="tx1"/>
                          </a:solidFill>
                        </a:rPr>
                        <a:t>Tester and secretary</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10002"/>
                  </a:ext>
                </a:extLst>
              </a:tr>
              <a:tr h="762000">
                <a:tc>
                  <a:txBody>
                    <a:bodyPr/>
                    <a:lstStyle/>
                    <a:p>
                      <a:pPr lvl="0" rtl="0">
                        <a:lnSpc>
                          <a:spcPct val="87000"/>
                        </a:lnSpc>
                        <a:spcBef>
                          <a:spcPts val="0"/>
                        </a:spcBef>
                        <a:buNone/>
                      </a:pPr>
                      <a:r>
                        <a:rPr lang="en-US" sz="1800" dirty="0">
                          <a:solidFill>
                            <a:schemeClr val="tx1"/>
                          </a:solidFill>
                        </a:rPr>
                        <a:t>Stephanie Reyes</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tc>
                  <a:txBody>
                    <a:bodyPr/>
                    <a:lstStyle/>
                    <a:p>
                      <a:pPr lvl="0" rtl="0">
                        <a:lnSpc>
                          <a:spcPct val="87000"/>
                        </a:lnSpc>
                        <a:spcBef>
                          <a:spcPts val="0"/>
                        </a:spcBef>
                        <a:buNone/>
                      </a:pPr>
                      <a:r>
                        <a:rPr lang="en-US" sz="1800">
                          <a:solidFill>
                            <a:schemeClr val="tx1"/>
                          </a:solidFill>
                        </a:rPr>
                        <a:t>Secretary and Tester.</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10003"/>
                  </a:ext>
                </a:extLst>
              </a:tr>
              <a:tr h="666200">
                <a:tc>
                  <a:txBody>
                    <a:bodyPr/>
                    <a:lstStyle/>
                    <a:p>
                      <a:pPr lvl="0" rtl="0">
                        <a:lnSpc>
                          <a:spcPct val="87000"/>
                        </a:lnSpc>
                        <a:spcBef>
                          <a:spcPts val="0"/>
                        </a:spcBef>
                        <a:buClr>
                          <a:schemeClr val="dk1"/>
                        </a:buClr>
                        <a:buSzPct val="61111"/>
                        <a:buFont typeface="Arial"/>
                        <a:buNone/>
                      </a:pPr>
                      <a:r>
                        <a:rPr lang="en-US" sz="1800" dirty="0">
                          <a:solidFill>
                            <a:schemeClr val="tx1"/>
                          </a:solidFill>
                        </a:rPr>
                        <a:t>Nick </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tc>
                  <a:txBody>
                    <a:bodyPr/>
                    <a:lstStyle/>
                    <a:p>
                      <a:pPr lvl="0" rtl="0">
                        <a:lnSpc>
                          <a:spcPct val="87000"/>
                        </a:lnSpc>
                        <a:spcBef>
                          <a:spcPts val="0"/>
                        </a:spcBef>
                        <a:buClr>
                          <a:schemeClr val="dk1"/>
                        </a:buClr>
                        <a:buSzPct val="61111"/>
                        <a:buFont typeface="Arial"/>
                        <a:buNone/>
                      </a:pPr>
                      <a:r>
                        <a:rPr lang="en-US" sz="1800" dirty="0">
                          <a:solidFill>
                            <a:schemeClr val="tx1"/>
                          </a:solidFill>
                        </a:rPr>
                        <a:t>Architect of the AI.</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271741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12572" y="255830"/>
            <a:ext cx="2558004" cy="523220"/>
          </a:xfrm>
          <a:prstGeom prst="rect">
            <a:avLst/>
          </a:prstGeom>
        </p:spPr>
        <p:txBody>
          <a:bodyPr wrap="square">
            <a:spAutoFit/>
          </a:bodyPr>
          <a:lstStyle/>
          <a:p>
            <a:pPr lvl="0" indent="457200" defTabSz="914400" fontAlgn="base">
              <a:spcBef>
                <a:spcPct val="0"/>
              </a:spcBef>
              <a:spcAft>
                <a:spcPct val="0"/>
              </a:spcAft>
            </a:pPr>
            <a:r>
              <a:rPr lang="en-US" sz="2800" b="1" dirty="0"/>
              <a:t>Use Case 7</a:t>
            </a:r>
          </a:p>
        </p:txBody>
      </p:sp>
      <p:graphicFrame>
        <p:nvGraphicFramePr>
          <p:cNvPr id="3" name="Table 2"/>
          <p:cNvGraphicFramePr>
            <a:graphicFrameLocks noGrp="1"/>
          </p:cNvGraphicFramePr>
          <p:nvPr>
            <p:extLst>
              <p:ext uri="{D42A27DB-BD31-4B8C-83A1-F6EECF244321}">
                <p14:modId xmlns:p14="http://schemas.microsoft.com/office/powerpoint/2010/main" val="1455274012"/>
              </p:ext>
            </p:extLst>
          </p:nvPr>
        </p:nvGraphicFramePr>
        <p:xfrm>
          <a:off x="1296086" y="939688"/>
          <a:ext cx="10617200" cy="5797005"/>
        </p:xfrm>
        <a:graphic>
          <a:graphicData uri="http://schemas.openxmlformats.org/drawingml/2006/table">
            <a:tbl>
              <a:tblPr firstRow="1" firstCol="1" bandRow="1">
                <a:tableStyleId>{0E3FDE45-AF77-4B5C-9715-49D594BDF05E}</a:tableStyleId>
              </a:tblPr>
              <a:tblGrid>
                <a:gridCol w="5308600">
                  <a:extLst>
                    <a:ext uri="{9D8B030D-6E8A-4147-A177-3AD203B41FA5}">
                      <a16:colId xmlns:a16="http://schemas.microsoft.com/office/drawing/2014/main" val="20000"/>
                    </a:ext>
                  </a:extLst>
                </a:gridCol>
                <a:gridCol w="5308600">
                  <a:extLst>
                    <a:ext uri="{9D8B030D-6E8A-4147-A177-3AD203B41FA5}">
                      <a16:colId xmlns:a16="http://schemas.microsoft.com/office/drawing/2014/main" val="20001"/>
                    </a:ext>
                  </a:extLst>
                </a:gridCol>
              </a:tblGrid>
              <a:tr h="617263">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Goals of actor</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End</a:t>
                      </a:r>
                      <a:r>
                        <a:rPr lang="en-US" sz="2000" b="0" kern="1200" baseline="0" dirty="0">
                          <a:solidFill>
                            <a:schemeClr val="tx1"/>
                          </a:solidFill>
                          <a:effectLst/>
                          <a:latin typeface="+mn-lt"/>
                          <a:ea typeface="+mn-ea"/>
                          <a:cs typeface="+mn-cs"/>
                        </a:rPr>
                        <a:t> of Game Play</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a16="http://schemas.microsoft.com/office/drawing/2014/main" val="10000"/>
                  </a:ext>
                </a:extLst>
              </a:tr>
              <a:tr h="769228">
                <a:tc>
                  <a:txBody>
                    <a:bodyPr/>
                    <a:lstStyle/>
                    <a:p>
                      <a:pPr marL="0" marR="0" algn="l" defTabSz="457200" rtl="0" eaLnBrk="1" latinLnBrk="0" hangingPunct="1">
                        <a:lnSpc>
                          <a:spcPct val="115000"/>
                        </a:lnSpc>
                        <a:spcBef>
                          <a:spcPts val="0"/>
                        </a:spcBef>
                        <a:spcAft>
                          <a:spcPts val="0"/>
                        </a:spcAft>
                      </a:pPr>
                      <a:r>
                        <a:rPr lang="en-US" sz="2000" b="1" kern="1200" dirty="0">
                          <a:solidFill>
                            <a:schemeClr val="tx1"/>
                          </a:solidFill>
                          <a:effectLst/>
                          <a:latin typeface="+mn-lt"/>
                          <a:ea typeface="+mn-ea"/>
                          <a:cs typeface="+mn-cs"/>
                        </a:rPr>
                        <a:t>Task</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Exits the game being played, or Play a new game</a:t>
                      </a:r>
                      <a:r>
                        <a:rPr lang="en-US" sz="2000" b="0" kern="1200" baseline="0" dirty="0">
                          <a:solidFill>
                            <a:schemeClr val="tx1"/>
                          </a:solidFill>
                          <a:effectLst/>
                          <a:latin typeface="+mn-lt"/>
                          <a:ea typeface="+mn-ea"/>
                          <a:cs typeface="+mn-cs"/>
                        </a:rPr>
                        <a:t> , being multiplayer or single mode</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a16="http://schemas.microsoft.com/office/drawing/2014/main" val="10001"/>
                  </a:ext>
                </a:extLst>
              </a:tr>
              <a:tr h="1248838">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Preconditions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The game play has</a:t>
                      </a:r>
                      <a:r>
                        <a:rPr lang="en-US" sz="2000" b="0" kern="1200" baseline="0" dirty="0">
                          <a:solidFill>
                            <a:schemeClr val="tx1"/>
                          </a:solidFill>
                          <a:effectLst/>
                          <a:latin typeface="+mn-lt"/>
                          <a:ea typeface="+mn-ea"/>
                          <a:cs typeface="+mn-cs"/>
                        </a:rPr>
                        <a:t> to have finished either with a winner or a draw giving the user/s an option to start a new game or end the game</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a16="http://schemas.microsoft.com/office/drawing/2014/main" val="10002"/>
                  </a:ext>
                </a:extLst>
              </a:tr>
              <a:tr h="769228">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Exceptions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Confirmation of quitting game at any</a:t>
                      </a:r>
                      <a:r>
                        <a:rPr lang="en-US" sz="2000" b="0" kern="1200" baseline="0" dirty="0">
                          <a:solidFill>
                            <a:schemeClr val="tx1"/>
                          </a:solidFill>
                          <a:effectLst/>
                          <a:latin typeface="+mn-lt"/>
                          <a:ea typeface="+mn-ea"/>
                          <a:cs typeface="+mn-cs"/>
                        </a:rPr>
                        <a:t> time is needed. Keeping in mind if current game has not reach an end the user who had the last turn will be consider the loser</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a16="http://schemas.microsoft.com/office/drawing/2014/main" val="10003"/>
                  </a:ext>
                </a:extLst>
              </a:tr>
              <a:tr h="769228">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Variation of action interactions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 User/s</a:t>
                      </a:r>
                      <a:r>
                        <a:rPr lang="en-US" sz="2000" b="0" kern="1200" baseline="0" dirty="0">
                          <a:solidFill>
                            <a:schemeClr val="tx1"/>
                          </a:solidFill>
                          <a:effectLst/>
                          <a:latin typeface="+mn-lt"/>
                          <a:ea typeface="+mn-ea"/>
                          <a:cs typeface="+mn-cs"/>
                        </a:rPr>
                        <a:t> can quit or start a new game at any time but have to confirm action</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a16="http://schemas.microsoft.com/office/drawing/2014/main" val="10004"/>
                  </a:ext>
                </a:extLst>
              </a:tr>
              <a:tr h="769228">
                <a:tc>
                  <a:txBody>
                    <a:bodyPr/>
                    <a:lstStyle/>
                    <a:p>
                      <a:pPr marL="0" marR="0" algn="l" defTabSz="457200" rtl="0" eaLnBrk="1" latinLnBrk="0" hangingPunct="1">
                        <a:lnSpc>
                          <a:spcPct val="115000"/>
                        </a:lnSpc>
                        <a:spcBef>
                          <a:spcPts val="0"/>
                        </a:spcBef>
                        <a:spcAft>
                          <a:spcPts val="0"/>
                        </a:spcAft>
                      </a:pPr>
                      <a:r>
                        <a:rPr lang="en-US" sz="2000" b="1" kern="1200" dirty="0">
                          <a:solidFill>
                            <a:schemeClr val="tx1"/>
                          </a:solidFill>
                          <a:effectLst/>
                          <a:latin typeface="+mn-lt"/>
                          <a:ea typeface="+mn-ea"/>
                          <a:cs typeface="+mn-cs"/>
                        </a:rPr>
                        <a:t>System change/production</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 If chosen</a:t>
                      </a:r>
                      <a:r>
                        <a:rPr lang="en-US" sz="2000" b="0" kern="1200" baseline="0" dirty="0">
                          <a:solidFill>
                            <a:schemeClr val="tx1"/>
                          </a:solidFill>
                          <a:effectLst/>
                          <a:latin typeface="+mn-lt"/>
                          <a:ea typeface="+mn-ea"/>
                          <a:cs typeface="+mn-cs"/>
                        </a:rPr>
                        <a:t> to quit everything will close. If action is taken in the middle there will be consequences. </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9852759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rcRect/>
          <a:stretch>
            <a:fillRect/>
          </a:stretch>
        </p:blipFill>
        <p:spPr bwMode="auto">
          <a:xfrm>
            <a:off x="2359592" y="2068202"/>
            <a:ext cx="4154573" cy="2747430"/>
          </a:xfrm>
          <a:prstGeom prst="rect">
            <a:avLst/>
          </a:prstGeom>
          <a:noFill/>
          <a:ln>
            <a:noFill/>
          </a:ln>
        </p:spPr>
      </p:pic>
      <p:sp>
        <p:nvSpPr>
          <p:cNvPr id="4" name="Rectangle 3"/>
          <p:cNvSpPr/>
          <p:nvPr/>
        </p:nvSpPr>
        <p:spPr>
          <a:xfrm>
            <a:off x="2359592" y="307951"/>
            <a:ext cx="2292615" cy="646331"/>
          </a:xfrm>
          <a:prstGeom prst="rect">
            <a:avLst/>
          </a:prstGeom>
        </p:spPr>
        <p:txBody>
          <a:bodyPr wrap="none">
            <a:spAutoFit/>
          </a:bodyPr>
          <a:lstStyle/>
          <a:p>
            <a:r>
              <a:rPr lang="en-US" sz="3600" dirty="0"/>
              <a:t>Continue…</a:t>
            </a:r>
          </a:p>
        </p:txBody>
      </p:sp>
      <p:sp>
        <p:nvSpPr>
          <p:cNvPr id="5" name="TextBox 4"/>
          <p:cNvSpPr txBox="1"/>
          <p:nvPr/>
        </p:nvSpPr>
        <p:spPr>
          <a:xfrm>
            <a:off x="2359592" y="5112913"/>
            <a:ext cx="4154573" cy="338554"/>
          </a:xfrm>
          <a:prstGeom prst="rect">
            <a:avLst/>
          </a:prstGeom>
          <a:noFill/>
        </p:spPr>
        <p:txBody>
          <a:bodyPr wrap="square" rtlCol="0">
            <a:spAutoFit/>
          </a:bodyPr>
          <a:lstStyle/>
          <a:p>
            <a:r>
              <a:rPr lang="en-US" sz="1600" dirty="0"/>
              <a:t>Use Case Diagram for Game Over</a:t>
            </a:r>
          </a:p>
        </p:txBody>
      </p:sp>
    </p:spTree>
    <p:extLst>
      <p:ext uri="{BB962C8B-B14F-4D97-AF65-F5344CB8AC3E}">
        <p14:creationId xmlns:p14="http://schemas.microsoft.com/office/powerpoint/2010/main" val="31078200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37893" y="1390919"/>
            <a:ext cx="7740203" cy="923330"/>
          </a:xfrm>
          <a:prstGeom prst="rect">
            <a:avLst/>
          </a:prstGeom>
          <a:noFill/>
        </p:spPr>
        <p:txBody>
          <a:bodyPr wrap="square" rtlCol="0">
            <a:spAutoFit/>
          </a:bodyPr>
          <a:lstStyle/>
          <a:p>
            <a:r>
              <a:rPr lang="en-US" b="1" dirty="0"/>
              <a:t>General Description</a:t>
            </a:r>
          </a:p>
          <a:p>
            <a:r>
              <a:rPr lang="en-US" dirty="0"/>
              <a:t>This enables for user to start a new game or exit the game.</a:t>
            </a:r>
          </a:p>
          <a:p>
            <a:endParaRPr lang="en-US" dirty="0"/>
          </a:p>
        </p:txBody>
      </p:sp>
      <p:sp>
        <p:nvSpPr>
          <p:cNvPr id="3" name="Rectangle 2"/>
          <p:cNvSpPr/>
          <p:nvPr/>
        </p:nvSpPr>
        <p:spPr>
          <a:xfrm>
            <a:off x="2137893" y="282193"/>
            <a:ext cx="2292615" cy="646331"/>
          </a:xfrm>
          <a:prstGeom prst="rect">
            <a:avLst/>
          </a:prstGeom>
        </p:spPr>
        <p:txBody>
          <a:bodyPr wrap="none">
            <a:spAutoFit/>
          </a:bodyPr>
          <a:lstStyle/>
          <a:p>
            <a:r>
              <a:rPr lang="en-US" sz="3600" dirty="0"/>
              <a:t>Continue…</a:t>
            </a:r>
          </a:p>
        </p:txBody>
      </p:sp>
      <p:graphicFrame>
        <p:nvGraphicFramePr>
          <p:cNvPr id="4" name="Table 3"/>
          <p:cNvGraphicFramePr>
            <a:graphicFrameLocks noGrp="1"/>
          </p:cNvGraphicFramePr>
          <p:nvPr>
            <p:extLst>
              <p:ext uri="{D42A27DB-BD31-4B8C-83A1-F6EECF244321}">
                <p14:modId xmlns:p14="http://schemas.microsoft.com/office/powerpoint/2010/main" val="4182970328"/>
              </p:ext>
            </p:extLst>
          </p:nvPr>
        </p:nvGraphicFramePr>
        <p:xfrm>
          <a:off x="2137893" y="2776644"/>
          <a:ext cx="8128000" cy="2223453"/>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20000"/>
                    </a:ext>
                  </a:extLst>
                </a:gridCol>
              </a:tblGrid>
              <a:tr h="370840">
                <a:tc>
                  <a:txBody>
                    <a:bodyPr/>
                    <a:lstStyle/>
                    <a:p>
                      <a:pPr marL="0" marR="0">
                        <a:lnSpc>
                          <a:spcPct val="107000"/>
                        </a:lnSpc>
                        <a:spcBef>
                          <a:spcPts val="0"/>
                        </a:spcBef>
                        <a:spcAft>
                          <a:spcPts val="0"/>
                        </a:spcAft>
                      </a:pP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Brief Description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Allows a player to start a new game.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extLst>
                  <a:ext uri="{0D108BD9-81ED-4DB2-BD59-A6C34878D82A}">
                    <a16:rowId xmlns:a16="http://schemas.microsoft.com/office/drawing/2014/main" val="10000"/>
                  </a:ext>
                </a:extLst>
              </a:tr>
              <a:tr h="370840">
                <a:tc>
                  <a:txBody>
                    <a:bodyPr/>
                    <a:lstStyle/>
                    <a:p>
                      <a:pPr marL="0" marR="0">
                        <a:lnSpc>
                          <a:spcPct val="107000"/>
                        </a:lnSpc>
                        <a:spcBef>
                          <a:spcPts val="0"/>
                        </a:spcBef>
                        <a:spcAft>
                          <a:spcPts val="0"/>
                        </a:spcAft>
                      </a:pP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Step-by-Step Description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Font typeface="+mj-lt"/>
                        <a:buAutoNum type="arabicPeriod"/>
                        <a:tabLst>
                          <a:tab pos="457200" algn="l"/>
                        </a:tabLs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clicks new game.</a:t>
                      </a:r>
                      <a:endPar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Font typeface="+mj-lt"/>
                        <a:buAutoNum type="arabicPeriod"/>
                        <a:tabLst>
                          <a:tab pos="457200" algn="l"/>
                        </a:tabLs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will start a new game.</a:t>
                      </a:r>
                      <a:endPar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extLst>
                  <a:ext uri="{0D108BD9-81ED-4DB2-BD59-A6C34878D82A}">
                    <a16:rowId xmlns:a16="http://schemas.microsoft.com/office/drawing/2014/main" val="10001"/>
                  </a:ext>
                </a:extLst>
              </a:tr>
            </a:tbl>
          </a:graphicData>
        </a:graphic>
      </p:graphicFrame>
      <p:sp>
        <p:nvSpPr>
          <p:cNvPr id="5" name="TextBox 4"/>
          <p:cNvSpPr txBox="1"/>
          <p:nvPr/>
        </p:nvSpPr>
        <p:spPr>
          <a:xfrm>
            <a:off x="2137893" y="2314249"/>
            <a:ext cx="7830355" cy="646331"/>
          </a:xfrm>
          <a:prstGeom prst="rect">
            <a:avLst/>
          </a:prstGeom>
          <a:noFill/>
        </p:spPr>
        <p:txBody>
          <a:bodyPr wrap="square" rtlCol="0">
            <a:spAutoFit/>
          </a:bodyPr>
          <a:lstStyle/>
          <a:p>
            <a:r>
              <a:rPr lang="en-US" dirty="0"/>
              <a:t>Use Case: Starting new game</a:t>
            </a:r>
          </a:p>
          <a:p>
            <a:endParaRPr lang="en-US" dirty="0"/>
          </a:p>
        </p:txBody>
      </p:sp>
    </p:spTree>
    <p:extLst>
      <p:ext uri="{BB962C8B-B14F-4D97-AF65-F5344CB8AC3E}">
        <p14:creationId xmlns:p14="http://schemas.microsoft.com/office/powerpoint/2010/main" val="23308824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56560" y="217799"/>
            <a:ext cx="2292615" cy="646331"/>
          </a:xfrm>
          <a:prstGeom prst="rect">
            <a:avLst/>
          </a:prstGeom>
        </p:spPr>
        <p:txBody>
          <a:bodyPr wrap="none">
            <a:spAutoFit/>
          </a:bodyPr>
          <a:lstStyle/>
          <a:p>
            <a:r>
              <a:rPr lang="en-US" sz="3600" dirty="0"/>
              <a:t>Continue…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6560" y="1970266"/>
            <a:ext cx="5187429" cy="3976760"/>
          </a:xfrm>
          <a:prstGeom prst="rect">
            <a:avLst/>
          </a:prstGeom>
        </p:spPr>
      </p:pic>
      <p:sp>
        <p:nvSpPr>
          <p:cNvPr id="4" name="TextBox 3"/>
          <p:cNvSpPr txBox="1"/>
          <p:nvPr/>
        </p:nvSpPr>
        <p:spPr>
          <a:xfrm>
            <a:off x="2256560" y="1365161"/>
            <a:ext cx="5187429" cy="369332"/>
          </a:xfrm>
          <a:prstGeom prst="rect">
            <a:avLst/>
          </a:prstGeom>
          <a:noFill/>
        </p:spPr>
        <p:txBody>
          <a:bodyPr wrap="square" rtlCol="0">
            <a:spAutoFit/>
          </a:bodyPr>
          <a:lstStyle/>
          <a:p>
            <a:r>
              <a:rPr lang="en-US" dirty="0"/>
              <a:t>Sequence Diagram</a:t>
            </a:r>
          </a:p>
        </p:txBody>
      </p:sp>
    </p:spTree>
    <p:extLst>
      <p:ext uri="{BB962C8B-B14F-4D97-AF65-F5344CB8AC3E}">
        <p14:creationId xmlns:p14="http://schemas.microsoft.com/office/powerpoint/2010/main" val="18230484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76257" y="166283"/>
            <a:ext cx="2292615" cy="646331"/>
          </a:xfrm>
          <a:prstGeom prst="rect">
            <a:avLst/>
          </a:prstGeom>
        </p:spPr>
        <p:txBody>
          <a:bodyPr wrap="none">
            <a:spAutoFit/>
          </a:bodyPr>
          <a:lstStyle/>
          <a:p>
            <a:r>
              <a:rPr lang="en-US" sz="3600" dirty="0"/>
              <a:t>Continue…</a:t>
            </a:r>
          </a:p>
        </p:txBody>
      </p:sp>
      <p:graphicFrame>
        <p:nvGraphicFramePr>
          <p:cNvPr id="3" name="Table 2"/>
          <p:cNvGraphicFramePr>
            <a:graphicFrameLocks noGrp="1"/>
          </p:cNvGraphicFramePr>
          <p:nvPr>
            <p:extLst>
              <p:ext uri="{D42A27DB-BD31-4B8C-83A1-F6EECF244321}">
                <p14:modId xmlns:p14="http://schemas.microsoft.com/office/powerpoint/2010/main" val="1612014220"/>
              </p:ext>
            </p:extLst>
          </p:nvPr>
        </p:nvGraphicFramePr>
        <p:xfrm>
          <a:off x="2076257" y="2278010"/>
          <a:ext cx="8128000" cy="2614803"/>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20000"/>
                    </a:ext>
                  </a:extLst>
                </a:gridCol>
              </a:tblGrid>
              <a:tr h="370840">
                <a:tc>
                  <a:txBody>
                    <a:bodyPr/>
                    <a:lstStyle/>
                    <a:p>
                      <a:pPr marL="0" marR="0">
                        <a:lnSpc>
                          <a:spcPct val="107000"/>
                        </a:lnSpc>
                        <a:spcBef>
                          <a:spcPts val="0"/>
                        </a:spcBef>
                        <a:spcAft>
                          <a:spcPts val="0"/>
                        </a:spcAft>
                      </a:pP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Brief Description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chooses new game.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extLst>
                  <a:ext uri="{0D108BD9-81ED-4DB2-BD59-A6C34878D82A}">
                    <a16:rowId xmlns:a16="http://schemas.microsoft.com/office/drawing/2014/main" val="10000"/>
                  </a:ext>
                </a:extLst>
              </a:tr>
              <a:tr h="370840">
                <a:tc>
                  <a:txBody>
                    <a:bodyPr/>
                    <a:lstStyle/>
                    <a:p>
                      <a:pPr marL="0" marR="0">
                        <a:lnSpc>
                          <a:spcPct val="107000"/>
                        </a:lnSpc>
                        <a:spcBef>
                          <a:spcPts val="0"/>
                        </a:spcBef>
                        <a:spcAft>
                          <a:spcPts val="0"/>
                        </a:spcAft>
                      </a:pP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Step-by-Step Description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Font typeface="+mj-lt"/>
                        <a:buAutoNum type="arabicPeriod"/>
                        <a:tabLst>
                          <a:tab pos="457200" algn="l"/>
                        </a:tabLs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chooses to start a new game.</a:t>
                      </a:r>
                      <a:endPar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Font typeface="+mj-lt"/>
                        <a:buAutoNum type="arabicPeriod"/>
                        <a:tabLst>
                          <a:tab pos="457200" algn="l"/>
                        </a:tabLs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will get a message that informs player that new game has begun. </a:t>
                      </a:r>
                      <a:endPar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extLst>
                  <a:ext uri="{0D108BD9-81ED-4DB2-BD59-A6C34878D82A}">
                    <a16:rowId xmlns:a16="http://schemas.microsoft.com/office/drawing/2014/main" val="10001"/>
                  </a:ext>
                </a:extLst>
              </a:tr>
            </a:tbl>
          </a:graphicData>
        </a:graphic>
      </p:graphicFrame>
      <p:sp>
        <p:nvSpPr>
          <p:cNvPr id="4" name="TextBox 3"/>
          <p:cNvSpPr txBox="1"/>
          <p:nvPr/>
        </p:nvSpPr>
        <p:spPr>
          <a:xfrm>
            <a:off x="2076257" y="1468192"/>
            <a:ext cx="8098053" cy="646331"/>
          </a:xfrm>
          <a:prstGeom prst="rect">
            <a:avLst/>
          </a:prstGeom>
          <a:noFill/>
        </p:spPr>
        <p:txBody>
          <a:bodyPr wrap="square" rtlCol="0">
            <a:spAutoFit/>
          </a:bodyPr>
          <a:lstStyle/>
          <a:p>
            <a:r>
              <a:rPr lang="en-US" dirty="0"/>
              <a:t>Use case: Player chooses new game (anomaly 1)</a:t>
            </a:r>
          </a:p>
          <a:p>
            <a:endParaRPr lang="en-US" dirty="0"/>
          </a:p>
        </p:txBody>
      </p:sp>
    </p:spTree>
    <p:extLst>
      <p:ext uri="{BB962C8B-B14F-4D97-AF65-F5344CB8AC3E}">
        <p14:creationId xmlns:p14="http://schemas.microsoft.com/office/powerpoint/2010/main" val="31252864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11862" y="256435"/>
            <a:ext cx="2292615" cy="646331"/>
          </a:xfrm>
          <a:prstGeom prst="rect">
            <a:avLst/>
          </a:prstGeom>
        </p:spPr>
        <p:txBody>
          <a:bodyPr wrap="none">
            <a:spAutoFit/>
          </a:bodyPr>
          <a:lstStyle/>
          <a:p>
            <a:r>
              <a:rPr lang="en-US" sz="3600" dirty="0"/>
              <a:t>Continue…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1862" y="2003804"/>
            <a:ext cx="4801062" cy="4031192"/>
          </a:xfrm>
          <a:prstGeom prst="rect">
            <a:avLst/>
          </a:prstGeom>
        </p:spPr>
      </p:pic>
      <p:sp>
        <p:nvSpPr>
          <p:cNvPr id="5" name="TextBox 4"/>
          <p:cNvSpPr txBox="1"/>
          <p:nvPr/>
        </p:nvSpPr>
        <p:spPr>
          <a:xfrm>
            <a:off x="2011862" y="1275008"/>
            <a:ext cx="5303338" cy="369332"/>
          </a:xfrm>
          <a:prstGeom prst="rect">
            <a:avLst/>
          </a:prstGeom>
          <a:noFill/>
        </p:spPr>
        <p:txBody>
          <a:bodyPr wrap="square" rtlCol="0">
            <a:spAutoFit/>
          </a:bodyPr>
          <a:lstStyle/>
          <a:p>
            <a:r>
              <a:rPr lang="en-US" dirty="0"/>
              <a:t>Sequence Diagram</a:t>
            </a:r>
          </a:p>
        </p:txBody>
      </p:sp>
    </p:spTree>
    <p:extLst>
      <p:ext uri="{BB962C8B-B14F-4D97-AF65-F5344CB8AC3E}">
        <p14:creationId xmlns:p14="http://schemas.microsoft.com/office/powerpoint/2010/main" val="33575990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21710" y="192041"/>
            <a:ext cx="2292615" cy="646331"/>
          </a:xfrm>
          <a:prstGeom prst="rect">
            <a:avLst/>
          </a:prstGeom>
        </p:spPr>
        <p:txBody>
          <a:bodyPr wrap="none">
            <a:spAutoFit/>
          </a:bodyPr>
          <a:lstStyle/>
          <a:p>
            <a:r>
              <a:rPr lang="en-US" sz="3600" dirty="0"/>
              <a:t>Continue…</a:t>
            </a:r>
          </a:p>
        </p:txBody>
      </p:sp>
      <p:graphicFrame>
        <p:nvGraphicFramePr>
          <p:cNvPr id="3" name="Table 2"/>
          <p:cNvGraphicFramePr>
            <a:graphicFrameLocks noGrp="1"/>
          </p:cNvGraphicFramePr>
          <p:nvPr>
            <p:extLst>
              <p:ext uri="{D42A27DB-BD31-4B8C-83A1-F6EECF244321}">
                <p14:modId xmlns:p14="http://schemas.microsoft.com/office/powerpoint/2010/main" val="3361121320"/>
              </p:ext>
            </p:extLst>
          </p:nvPr>
        </p:nvGraphicFramePr>
        <p:xfrm>
          <a:off x="1921710" y="2664376"/>
          <a:ext cx="8128000" cy="2614803"/>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20000"/>
                    </a:ext>
                  </a:extLst>
                </a:gridCol>
              </a:tblGrid>
              <a:tr h="370840">
                <a:tc>
                  <a:txBody>
                    <a:bodyPr/>
                    <a:lstStyle/>
                    <a:p>
                      <a:pPr marL="0" marR="0">
                        <a:lnSpc>
                          <a:spcPct val="107000"/>
                        </a:lnSpc>
                        <a:spcBef>
                          <a:spcPts val="0"/>
                        </a:spcBef>
                        <a:spcAft>
                          <a:spcPts val="0"/>
                        </a:spcAft>
                      </a:pPr>
                      <a:r>
                        <a:rPr lang="en-US" sz="2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Brief Description</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exits game.</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extLst>
                  <a:ext uri="{0D108BD9-81ED-4DB2-BD59-A6C34878D82A}">
                    <a16:rowId xmlns:a16="http://schemas.microsoft.com/office/drawing/2014/main" val="10000"/>
                  </a:ext>
                </a:extLst>
              </a:tr>
              <a:tr h="370840">
                <a:tc>
                  <a:txBody>
                    <a:bodyPr/>
                    <a:lstStyle/>
                    <a:p>
                      <a:pPr marL="0" marR="0">
                        <a:lnSpc>
                          <a:spcPct val="107000"/>
                        </a:lnSpc>
                        <a:spcBef>
                          <a:spcPts val="0"/>
                        </a:spcBef>
                        <a:spcAft>
                          <a:spcPts val="0"/>
                        </a:spcAft>
                      </a:pP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Step-by-Step Description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Font typeface="+mj-lt"/>
                        <a:buAutoNum type="arabicPeriod"/>
                        <a:tabLst>
                          <a:tab pos="457200" algn="l"/>
                        </a:tabLs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does not want to start a new game and exits game. </a:t>
                      </a:r>
                      <a:endPar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Font typeface="+mj-lt"/>
                        <a:buAutoNum type="arabicPeriod"/>
                        <a:tabLst>
                          <a:tab pos="457200" algn="l"/>
                        </a:tabLs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will not start a new game and the game will close down.</a:t>
                      </a:r>
                      <a:endPar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extLst>
                  <a:ext uri="{0D108BD9-81ED-4DB2-BD59-A6C34878D82A}">
                    <a16:rowId xmlns:a16="http://schemas.microsoft.com/office/drawing/2014/main" val="10001"/>
                  </a:ext>
                </a:extLst>
              </a:tr>
            </a:tbl>
          </a:graphicData>
        </a:graphic>
      </p:graphicFrame>
      <p:sp>
        <p:nvSpPr>
          <p:cNvPr id="4" name="TextBox 3"/>
          <p:cNvSpPr txBox="1"/>
          <p:nvPr/>
        </p:nvSpPr>
        <p:spPr>
          <a:xfrm>
            <a:off x="1921710" y="2060620"/>
            <a:ext cx="8128000" cy="646331"/>
          </a:xfrm>
          <a:prstGeom prst="rect">
            <a:avLst/>
          </a:prstGeom>
          <a:noFill/>
        </p:spPr>
        <p:txBody>
          <a:bodyPr wrap="square" rtlCol="0">
            <a:spAutoFit/>
          </a:bodyPr>
          <a:lstStyle/>
          <a:p>
            <a:r>
              <a:rPr lang="en-US" dirty="0"/>
              <a:t>Use case: Player chooses to exit game. (Anomaly 2)</a:t>
            </a:r>
          </a:p>
          <a:p>
            <a:endParaRPr lang="en-US" dirty="0"/>
          </a:p>
        </p:txBody>
      </p:sp>
    </p:spTree>
    <p:extLst>
      <p:ext uri="{BB962C8B-B14F-4D97-AF65-F5344CB8AC3E}">
        <p14:creationId xmlns:p14="http://schemas.microsoft.com/office/powerpoint/2010/main" val="42507353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51685" y="567873"/>
            <a:ext cx="8799443" cy="5678478"/>
          </a:xfrm>
          <a:prstGeom prst="rect">
            <a:avLst/>
          </a:prstGeom>
        </p:spPr>
        <p:txBody>
          <a:bodyPr wrap="square">
            <a:spAutoFit/>
          </a:bodyPr>
          <a:lstStyle/>
          <a:p>
            <a:pPr fontAlgn="base">
              <a:spcBef>
                <a:spcPts val="1200"/>
              </a:spcBef>
              <a:spcAft>
                <a:spcPts val="300"/>
              </a:spcAft>
            </a:pPr>
            <a:r>
              <a:rPr lang="en-US" sz="2400" b="1" u="sng" dirty="0">
                <a:solidFill>
                  <a:srgbClr val="000000"/>
                </a:solidFill>
                <a:latin typeface="Arial" panose="020B0604020202020204" pitchFamily="34" charset="0"/>
              </a:rPr>
              <a:t>Non-Functional Requirements</a:t>
            </a:r>
          </a:p>
          <a:p>
            <a:pPr marL="742950" lvl="1" indent="-285750" fontAlgn="base">
              <a:spcBef>
                <a:spcPts val="1200"/>
              </a:spcBef>
              <a:spcAft>
                <a:spcPts val="300"/>
              </a:spcAft>
              <a:buFont typeface="+mj-lt"/>
              <a:buAutoNum type="arabicPeriod"/>
            </a:pPr>
            <a:r>
              <a:rPr lang="en-US" sz="2400" b="1" i="1" dirty="0">
                <a:solidFill>
                  <a:srgbClr val="000000"/>
                </a:solidFill>
                <a:latin typeface="Arial" panose="020B0604020202020204" pitchFamily="34" charset="0"/>
              </a:rPr>
              <a:t>Cost Constraints: </a:t>
            </a:r>
          </a:p>
          <a:p>
            <a:pPr lvl="2" fontAlgn="base">
              <a:spcBef>
                <a:spcPts val="1200"/>
              </a:spcBef>
              <a:spcAft>
                <a:spcPts val="300"/>
              </a:spcAft>
            </a:pPr>
            <a:r>
              <a:rPr lang="en-US" sz="2400" dirty="0">
                <a:solidFill>
                  <a:srgbClr val="000000"/>
                </a:solidFill>
                <a:latin typeface="Times New Roman" panose="02020603050405020304" pitchFamily="18" charset="0"/>
              </a:rPr>
              <a:t>The project has a budget of $0.00. No further maintenance costs will be required in the future. </a:t>
            </a:r>
          </a:p>
          <a:p>
            <a:pPr marL="742950" lvl="1" indent="-285750" fontAlgn="base">
              <a:spcBef>
                <a:spcPts val="1200"/>
              </a:spcBef>
              <a:spcAft>
                <a:spcPts val="300"/>
              </a:spcAft>
              <a:buFont typeface="+mj-lt"/>
              <a:buAutoNum type="arabicPeriod"/>
            </a:pPr>
            <a:r>
              <a:rPr lang="en-US" sz="2400" b="1" i="1" dirty="0">
                <a:solidFill>
                  <a:srgbClr val="000000"/>
                </a:solidFill>
                <a:latin typeface="Arial" panose="020B0604020202020204" pitchFamily="34" charset="0"/>
              </a:rPr>
              <a:t>Reliability:</a:t>
            </a:r>
          </a:p>
          <a:p>
            <a:pPr lvl="2" fontAlgn="base">
              <a:spcBef>
                <a:spcPts val="1200"/>
              </a:spcBef>
              <a:spcAft>
                <a:spcPts val="300"/>
              </a:spcAft>
            </a:pPr>
            <a:r>
              <a:rPr lang="en-US" sz="2400" dirty="0">
                <a:solidFill>
                  <a:srgbClr val="000000"/>
                </a:solidFill>
                <a:latin typeface="Times New Roman" panose="02020603050405020304" pitchFamily="18" charset="0"/>
              </a:rPr>
              <a:t>The software has a shelf life of 2 years after its final release. Updates will provided until its requirement</a:t>
            </a:r>
          </a:p>
          <a:p>
            <a:pPr marL="742950" lvl="1" indent="-285750" fontAlgn="base">
              <a:spcBef>
                <a:spcPts val="1200"/>
              </a:spcBef>
              <a:spcAft>
                <a:spcPts val="300"/>
              </a:spcAft>
              <a:buFont typeface="+mj-lt"/>
              <a:buAutoNum type="arabicPeriod"/>
            </a:pPr>
            <a:r>
              <a:rPr lang="en-US" sz="2400" b="1" i="1" dirty="0">
                <a:solidFill>
                  <a:srgbClr val="000000"/>
                </a:solidFill>
                <a:latin typeface="Arial" panose="020B0604020202020204" pitchFamily="34" charset="0"/>
              </a:rPr>
              <a:t>Time Constraints: </a:t>
            </a:r>
          </a:p>
          <a:p>
            <a:pPr lvl="2" fontAlgn="base">
              <a:spcBef>
                <a:spcPts val="1200"/>
              </a:spcBef>
              <a:spcAft>
                <a:spcPts val="300"/>
              </a:spcAft>
            </a:pPr>
            <a:r>
              <a:rPr lang="en-US" sz="2400" dirty="0">
                <a:solidFill>
                  <a:srgbClr val="000000"/>
                </a:solidFill>
                <a:latin typeface="Times New Roman" panose="02020603050405020304" pitchFamily="18" charset="0"/>
              </a:rPr>
              <a:t>The time constraints are finding time to accommodate everyone’s availability to meet. Also, we need to organize adequate allotted time to completing the project. The software will be available by December 2016. </a:t>
            </a:r>
          </a:p>
        </p:txBody>
      </p:sp>
    </p:spTree>
    <p:extLst>
      <p:ext uri="{BB962C8B-B14F-4D97-AF65-F5344CB8AC3E}">
        <p14:creationId xmlns:p14="http://schemas.microsoft.com/office/powerpoint/2010/main" val="12460049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p:nvPr/>
        </p:nvSpPr>
        <p:spPr>
          <a:xfrm>
            <a:off x="3408605" y="210000"/>
            <a:ext cx="5374800" cy="909300"/>
          </a:xfrm>
          <a:prstGeom prst="rect">
            <a:avLst/>
          </a:prstGeom>
          <a:noFill/>
          <a:ln>
            <a:noFill/>
          </a:ln>
        </p:spPr>
        <p:txBody>
          <a:bodyPr lIns="0" tIns="28075" rIns="0" bIns="0" anchor="ctr" anchorCtr="0">
            <a:noAutofit/>
          </a:bodyPr>
          <a:lstStyle/>
          <a:p>
            <a:pPr algn="ctr">
              <a:lnSpc>
                <a:spcPct val="93000"/>
              </a:lnSpc>
              <a:buSzPct val="25000"/>
            </a:pPr>
            <a:r>
              <a:rPr lang="en-US" sz="4500" dirty="0"/>
              <a:t>Current Developments</a:t>
            </a:r>
          </a:p>
        </p:txBody>
      </p:sp>
      <p:sp>
        <p:nvSpPr>
          <p:cNvPr id="164" name="Shape 164"/>
          <p:cNvSpPr/>
          <p:nvPr/>
        </p:nvSpPr>
        <p:spPr>
          <a:xfrm>
            <a:off x="1951355" y="1333308"/>
            <a:ext cx="8289300" cy="4619400"/>
          </a:xfrm>
          <a:prstGeom prst="rect">
            <a:avLst/>
          </a:prstGeom>
          <a:solidFill>
            <a:srgbClr val="00B0F0"/>
          </a:solidFill>
          <a:ln>
            <a:noFill/>
          </a:ln>
        </p:spPr>
        <p:txBody>
          <a:bodyPr lIns="90000" tIns="66225" rIns="90000" bIns="45000" anchor="t" anchorCtr="0">
            <a:noAutofit/>
          </a:bodyPr>
          <a:lstStyle/>
          <a:p>
            <a:pPr marL="76200">
              <a:lnSpc>
                <a:spcPct val="115000"/>
              </a:lnSpc>
              <a:buClr>
                <a:srgbClr val="FFFFFF"/>
              </a:buClr>
              <a:buSzPct val="100000"/>
            </a:pPr>
            <a:r>
              <a:rPr lang="en-US" sz="2400" dirty="0"/>
              <a:t>Implementation of game hard level</a:t>
            </a:r>
          </a:p>
          <a:p>
            <a:pPr marL="76200">
              <a:lnSpc>
                <a:spcPct val="115000"/>
              </a:lnSpc>
              <a:buClr>
                <a:srgbClr val="FFFFFF"/>
              </a:buClr>
              <a:buSzPct val="100000"/>
            </a:pPr>
            <a:endParaRPr lang="en-US" sz="2400" dirty="0"/>
          </a:p>
          <a:p>
            <a:pPr marL="76200">
              <a:lnSpc>
                <a:spcPct val="115000"/>
              </a:lnSpc>
              <a:buClr>
                <a:srgbClr val="FFFFFF"/>
              </a:buClr>
              <a:buSzPct val="100000"/>
            </a:pPr>
            <a:r>
              <a:rPr lang="en-US" sz="2400" dirty="0"/>
              <a:t>Implementation of user registration </a:t>
            </a:r>
            <a:br>
              <a:rPr lang="en-US" sz="2400" dirty="0"/>
            </a:br>
            <a:endParaRPr lang="en-US" sz="2400" dirty="0"/>
          </a:p>
          <a:p>
            <a:pPr marL="76200">
              <a:lnSpc>
                <a:spcPct val="115000"/>
              </a:lnSpc>
              <a:buClr>
                <a:srgbClr val="FFFFFF"/>
              </a:buClr>
              <a:buSzPct val="100000"/>
            </a:pPr>
            <a:r>
              <a:rPr lang="en-US" sz="2400" dirty="0"/>
              <a:t>Implementation of database for game history</a:t>
            </a:r>
          </a:p>
          <a:p>
            <a:pPr>
              <a:lnSpc>
                <a:spcPct val="115000"/>
              </a:lnSpc>
            </a:pPr>
            <a:endParaRPr sz="2400" dirty="0"/>
          </a:p>
          <a:p>
            <a:pPr>
              <a:lnSpc>
                <a:spcPct val="115000"/>
              </a:lnSpc>
            </a:pPr>
            <a:endParaRPr sz="2400" dirty="0"/>
          </a:p>
        </p:txBody>
      </p:sp>
    </p:spTree>
    <p:extLst>
      <p:ext uri="{BB962C8B-B14F-4D97-AF65-F5344CB8AC3E}">
        <p14:creationId xmlns:p14="http://schemas.microsoft.com/office/powerpoint/2010/main" val="17982736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p:nvPr/>
        </p:nvSpPr>
        <p:spPr>
          <a:xfrm>
            <a:off x="3350238" y="127078"/>
            <a:ext cx="6027225" cy="909300"/>
          </a:xfrm>
          <a:prstGeom prst="rect">
            <a:avLst/>
          </a:prstGeom>
          <a:noFill/>
          <a:ln>
            <a:noFill/>
          </a:ln>
        </p:spPr>
        <p:txBody>
          <a:bodyPr lIns="0" tIns="28075" rIns="0" bIns="0" anchor="ctr" anchorCtr="0">
            <a:noAutofit/>
          </a:bodyPr>
          <a:lstStyle/>
          <a:p>
            <a:pPr algn="ctr">
              <a:lnSpc>
                <a:spcPct val="93000"/>
              </a:lnSpc>
              <a:buSzPct val="25000"/>
            </a:pPr>
            <a:r>
              <a:rPr lang="en-US" sz="4500" dirty="0"/>
              <a:t>Pending Developments</a:t>
            </a:r>
          </a:p>
        </p:txBody>
      </p:sp>
      <p:sp>
        <p:nvSpPr>
          <p:cNvPr id="164" name="Shape 164"/>
          <p:cNvSpPr/>
          <p:nvPr/>
        </p:nvSpPr>
        <p:spPr>
          <a:xfrm>
            <a:off x="1951355" y="1333308"/>
            <a:ext cx="8289300" cy="4619400"/>
          </a:xfrm>
          <a:prstGeom prst="rect">
            <a:avLst/>
          </a:prstGeom>
          <a:solidFill>
            <a:srgbClr val="00B0F0"/>
          </a:solidFill>
          <a:ln>
            <a:noFill/>
          </a:ln>
        </p:spPr>
        <p:txBody>
          <a:bodyPr lIns="90000" tIns="66225" rIns="90000" bIns="45000" anchor="t" anchorCtr="0">
            <a:noAutofit/>
          </a:bodyPr>
          <a:lstStyle/>
          <a:p>
            <a:pPr marL="76200">
              <a:lnSpc>
                <a:spcPct val="115000"/>
              </a:lnSpc>
              <a:buClr>
                <a:srgbClr val="FFFFFF"/>
              </a:buClr>
              <a:buSzPct val="100000"/>
            </a:pPr>
            <a:r>
              <a:rPr lang="en-US" sz="2400" dirty="0"/>
              <a:t>Implementing all functionalities of game usage in the classes. </a:t>
            </a:r>
          </a:p>
          <a:p>
            <a:pPr marL="76200">
              <a:lnSpc>
                <a:spcPct val="115000"/>
              </a:lnSpc>
              <a:buClr>
                <a:srgbClr val="FFFFFF"/>
              </a:buClr>
              <a:buSzPct val="100000"/>
            </a:pPr>
            <a:endParaRPr lang="en-US" sz="2400" dirty="0"/>
          </a:p>
          <a:p>
            <a:pPr marL="76200">
              <a:lnSpc>
                <a:spcPct val="115000"/>
              </a:lnSpc>
              <a:buClr>
                <a:srgbClr val="FFFFFF"/>
              </a:buClr>
              <a:buSzPct val="100000"/>
            </a:pPr>
            <a:r>
              <a:rPr lang="en-US" sz="2400" dirty="0"/>
              <a:t>Code completion for easy and medium level</a:t>
            </a:r>
          </a:p>
          <a:p>
            <a:pPr>
              <a:lnSpc>
                <a:spcPct val="115000"/>
              </a:lnSpc>
            </a:pPr>
            <a:endParaRPr sz="2400" dirty="0"/>
          </a:p>
          <a:p>
            <a:pPr marL="76200">
              <a:lnSpc>
                <a:spcPct val="115000"/>
              </a:lnSpc>
              <a:buClr>
                <a:srgbClr val="FFFFFF"/>
              </a:buClr>
              <a:buSzPct val="100000"/>
            </a:pPr>
            <a:r>
              <a:rPr lang="en-US" sz="2400" dirty="0"/>
              <a:t>Implementing all use cases in testing iterations </a:t>
            </a:r>
          </a:p>
          <a:p>
            <a:pPr>
              <a:lnSpc>
                <a:spcPct val="115000"/>
              </a:lnSpc>
            </a:pPr>
            <a:endParaRPr sz="2400" dirty="0"/>
          </a:p>
          <a:p>
            <a:pPr>
              <a:lnSpc>
                <a:spcPct val="115000"/>
              </a:lnSpc>
            </a:pPr>
            <a:endParaRPr sz="2400" dirty="0"/>
          </a:p>
        </p:txBody>
      </p:sp>
    </p:spTree>
    <p:extLst>
      <p:ext uri="{BB962C8B-B14F-4D97-AF65-F5344CB8AC3E}">
        <p14:creationId xmlns:p14="http://schemas.microsoft.com/office/powerpoint/2010/main" val="15611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03374" y="703354"/>
            <a:ext cx="6096000" cy="1882567"/>
          </a:xfrm>
          <a:prstGeom prst="rect">
            <a:avLst/>
          </a:prstGeom>
        </p:spPr>
        <p:txBody>
          <a:bodyPr>
            <a:spAutoFit/>
          </a:bodyPr>
          <a:lstStyle/>
          <a:p>
            <a:pPr algn="ctr">
              <a:spcAft>
                <a:spcPts val="1000"/>
              </a:spcAft>
            </a:pPr>
            <a:br>
              <a:rPr lang="en-US" sz="3600" dirty="0"/>
            </a:br>
            <a:endParaRPr lang="en-US" sz="3600" dirty="0"/>
          </a:p>
          <a:p>
            <a:r>
              <a:rPr lang="en-US" sz="3600" b="1" dirty="0">
                <a:solidFill>
                  <a:srgbClr val="000000"/>
                </a:solidFill>
                <a:latin typeface="Times New Roman" panose="02020603050405020304" pitchFamily="18" charset="0"/>
              </a:rPr>
              <a:t>Preliminary Requirements </a:t>
            </a:r>
            <a:endParaRPr lang="en-US" sz="3600" dirty="0"/>
          </a:p>
        </p:txBody>
      </p:sp>
    </p:spTree>
    <p:extLst>
      <p:ext uri="{BB962C8B-B14F-4D97-AF65-F5344CB8AC3E}">
        <p14:creationId xmlns:p14="http://schemas.microsoft.com/office/powerpoint/2010/main" val="37885951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p:nvPr/>
        </p:nvSpPr>
        <p:spPr>
          <a:xfrm>
            <a:off x="3350238" y="127078"/>
            <a:ext cx="6027225" cy="909300"/>
          </a:xfrm>
          <a:prstGeom prst="rect">
            <a:avLst/>
          </a:prstGeom>
          <a:noFill/>
          <a:ln>
            <a:noFill/>
          </a:ln>
        </p:spPr>
        <p:txBody>
          <a:bodyPr lIns="0" tIns="28075" rIns="0" bIns="0" anchor="ctr" anchorCtr="0">
            <a:noAutofit/>
          </a:bodyPr>
          <a:lstStyle/>
          <a:p>
            <a:pPr algn="ctr">
              <a:lnSpc>
                <a:spcPct val="93000"/>
              </a:lnSpc>
              <a:buSzPct val="25000"/>
            </a:pPr>
            <a:r>
              <a:rPr lang="en-US" sz="4500" dirty="0"/>
              <a:t>Types of Testing</a:t>
            </a:r>
          </a:p>
        </p:txBody>
      </p:sp>
      <p:sp>
        <p:nvSpPr>
          <p:cNvPr id="164" name="Shape 164"/>
          <p:cNvSpPr/>
          <p:nvPr/>
        </p:nvSpPr>
        <p:spPr>
          <a:xfrm>
            <a:off x="1951355" y="1333308"/>
            <a:ext cx="8289300" cy="4619400"/>
          </a:xfrm>
          <a:prstGeom prst="rect">
            <a:avLst/>
          </a:prstGeom>
          <a:solidFill>
            <a:srgbClr val="00B0F0"/>
          </a:solidFill>
          <a:ln>
            <a:noFill/>
          </a:ln>
        </p:spPr>
        <p:txBody>
          <a:bodyPr lIns="90000" tIns="66225" rIns="90000" bIns="45000" anchor="t" anchorCtr="0">
            <a:noAutofit/>
          </a:bodyPr>
          <a:lstStyle/>
          <a:p>
            <a:pPr marL="76200">
              <a:lnSpc>
                <a:spcPct val="115000"/>
              </a:lnSpc>
              <a:buClr>
                <a:srgbClr val="FFFFFF"/>
              </a:buClr>
              <a:buSzPct val="100000"/>
            </a:pPr>
            <a:r>
              <a:rPr lang="en-US" sz="2400" dirty="0"/>
              <a:t>Glass-box testing: Branch Testing</a:t>
            </a:r>
          </a:p>
          <a:p>
            <a:pPr marL="76200">
              <a:lnSpc>
                <a:spcPct val="115000"/>
              </a:lnSpc>
              <a:buClr>
                <a:srgbClr val="FFFFFF"/>
              </a:buClr>
              <a:buSzPct val="100000"/>
            </a:pPr>
            <a:endParaRPr lang="en-US" sz="2400" dirty="0"/>
          </a:p>
          <a:p>
            <a:pPr marL="76200">
              <a:lnSpc>
                <a:spcPct val="115000"/>
              </a:lnSpc>
              <a:buClr>
                <a:srgbClr val="FFFFFF"/>
              </a:buClr>
              <a:buSzPct val="100000"/>
            </a:pPr>
            <a:r>
              <a:rPr lang="en-US" sz="2400" dirty="0"/>
              <a:t>Execution based testing</a:t>
            </a:r>
          </a:p>
          <a:p>
            <a:pPr marL="76200">
              <a:lnSpc>
                <a:spcPct val="115000"/>
              </a:lnSpc>
              <a:buClr>
                <a:srgbClr val="FFFFFF"/>
              </a:buClr>
              <a:buSzPct val="100000"/>
            </a:pPr>
            <a:endParaRPr lang="en-US" sz="2400" dirty="0"/>
          </a:p>
          <a:p>
            <a:pPr marL="76200">
              <a:lnSpc>
                <a:spcPct val="115000"/>
              </a:lnSpc>
              <a:buClr>
                <a:srgbClr val="FFFFFF"/>
              </a:buClr>
              <a:buSzPct val="100000"/>
            </a:pPr>
            <a:r>
              <a:rPr lang="en-US" sz="2400" dirty="0"/>
              <a:t>User Interaction testing</a:t>
            </a:r>
          </a:p>
          <a:p>
            <a:pPr marL="76200">
              <a:lnSpc>
                <a:spcPct val="115000"/>
              </a:lnSpc>
              <a:buClr>
                <a:srgbClr val="FFFFFF"/>
              </a:buClr>
              <a:buSzPct val="100000"/>
            </a:pPr>
            <a:endParaRPr lang="en-US" sz="2400" dirty="0"/>
          </a:p>
          <a:p>
            <a:pPr>
              <a:lnSpc>
                <a:spcPct val="115000"/>
              </a:lnSpc>
            </a:pPr>
            <a:endParaRPr sz="2400" dirty="0"/>
          </a:p>
          <a:p>
            <a:pPr>
              <a:lnSpc>
                <a:spcPct val="115000"/>
              </a:lnSpc>
            </a:pPr>
            <a:endParaRPr sz="2400" dirty="0"/>
          </a:p>
        </p:txBody>
      </p:sp>
    </p:spTree>
    <p:extLst>
      <p:ext uri="{BB962C8B-B14F-4D97-AF65-F5344CB8AC3E}">
        <p14:creationId xmlns:p14="http://schemas.microsoft.com/office/powerpoint/2010/main" val="40167613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p:nvPr/>
        </p:nvSpPr>
        <p:spPr>
          <a:xfrm>
            <a:off x="3408605" y="210000"/>
            <a:ext cx="5374800" cy="909300"/>
          </a:xfrm>
          <a:prstGeom prst="rect">
            <a:avLst/>
          </a:prstGeom>
          <a:noFill/>
          <a:ln>
            <a:noFill/>
          </a:ln>
        </p:spPr>
        <p:txBody>
          <a:bodyPr lIns="0" tIns="28075" rIns="0" bIns="0" anchor="ctr" anchorCtr="0">
            <a:noAutofit/>
          </a:bodyPr>
          <a:lstStyle/>
          <a:p>
            <a:pPr algn="ctr">
              <a:lnSpc>
                <a:spcPct val="93000"/>
              </a:lnSpc>
              <a:buSzPct val="25000"/>
            </a:pPr>
            <a:r>
              <a:rPr lang="en-US" sz="4500" dirty="0"/>
              <a:t>Glass-box Unit Testing</a:t>
            </a:r>
          </a:p>
        </p:txBody>
      </p:sp>
      <p:sp>
        <p:nvSpPr>
          <p:cNvPr id="164" name="Shape 164"/>
          <p:cNvSpPr/>
          <p:nvPr/>
        </p:nvSpPr>
        <p:spPr>
          <a:xfrm>
            <a:off x="1951355" y="1333308"/>
            <a:ext cx="8289300" cy="4619400"/>
          </a:xfrm>
          <a:prstGeom prst="rect">
            <a:avLst/>
          </a:prstGeom>
          <a:solidFill>
            <a:srgbClr val="00B0F0"/>
          </a:solidFill>
          <a:ln>
            <a:noFill/>
          </a:ln>
        </p:spPr>
        <p:txBody>
          <a:bodyPr lIns="90000" tIns="66225" rIns="90000" bIns="45000" anchor="t" anchorCtr="0">
            <a:noAutofit/>
          </a:bodyPr>
          <a:lstStyle/>
          <a:p>
            <a:pPr lvl="0">
              <a:buClr>
                <a:srgbClr val="FFFFFF"/>
              </a:buClr>
              <a:buSzPct val="100000"/>
            </a:pPr>
            <a:r>
              <a:rPr lang="en-US" sz="2400" dirty="0"/>
              <a:t>Branch Testing</a:t>
            </a:r>
          </a:p>
          <a:p>
            <a:pPr lvl="0">
              <a:buSzPct val="25000"/>
            </a:pPr>
            <a:r>
              <a:rPr lang="en-US" sz="2400" dirty="0"/>
              <a:t> </a:t>
            </a:r>
          </a:p>
          <a:p>
            <a:pPr lvl="1" indent="-83819">
              <a:buClr>
                <a:srgbClr val="FFFFFF"/>
              </a:buClr>
              <a:buSzPct val="100000"/>
              <a:buFont typeface="Arial"/>
              <a:buChar char="•"/>
            </a:pPr>
            <a:r>
              <a:rPr lang="en-US" sz="2400" dirty="0"/>
              <a:t>Begin as an existing player or guest.</a:t>
            </a:r>
          </a:p>
          <a:p>
            <a:pPr lvl="0"/>
            <a:endParaRPr lang="en-US" sz="2400" dirty="0"/>
          </a:p>
          <a:p>
            <a:pPr lvl="1" indent="-83819">
              <a:buClr>
                <a:srgbClr val="FFFFFF"/>
              </a:buClr>
              <a:buSzPct val="100000"/>
              <a:buFont typeface="Arial"/>
              <a:buChar char="•"/>
            </a:pPr>
            <a:r>
              <a:rPr lang="en-US" sz="2400" dirty="0"/>
              <a:t>Game playing mode: Player vs AI.</a:t>
            </a:r>
          </a:p>
          <a:p>
            <a:pPr lvl="0"/>
            <a:endParaRPr lang="en-US" sz="2400" dirty="0"/>
          </a:p>
          <a:p>
            <a:pPr lvl="1">
              <a:buClr>
                <a:srgbClr val="FFFFFF"/>
              </a:buClr>
              <a:buSzPct val="100000"/>
              <a:buFont typeface="Arial"/>
              <a:buChar char="•"/>
            </a:pPr>
            <a:r>
              <a:rPr lang="en-US" sz="2400" dirty="0"/>
              <a:t>Level of difficulty selection </a:t>
            </a:r>
          </a:p>
          <a:p>
            <a:pPr lvl="0"/>
            <a:endParaRPr lang="en-US" sz="2400" dirty="0"/>
          </a:p>
          <a:p>
            <a:pPr lvl="1" indent="-83819">
              <a:buClr>
                <a:schemeClr val="lt1"/>
              </a:buClr>
              <a:buSzPct val="100000"/>
              <a:buFont typeface="Arial"/>
              <a:buChar char="•"/>
            </a:pPr>
            <a:r>
              <a:rPr lang="en-US" sz="2400" dirty="0"/>
              <a:t>Selection of user that begins to play</a:t>
            </a:r>
          </a:p>
          <a:p>
            <a:pPr>
              <a:lnSpc>
                <a:spcPct val="115000"/>
              </a:lnSpc>
            </a:pPr>
            <a:endParaRPr sz="2400" dirty="0"/>
          </a:p>
          <a:p>
            <a:pPr>
              <a:lnSpc>
                <a:spcPct val="115000"/>
              </a:lnSpc>
            </a:pPr>
            <a:endParaRPr sz="2400" dirty="0"/>
          </a:p>
        </p:txBody>
      </p:sp>
    </p:spTree>
    <p:extLst>
      <p:ext uri="{BB962C8B-B14F-4D97-AF65-F5344CB8AC3E}">
        <p14:creationId xmlns:p14="http://schemas.microsoft.com/office/powerpoint/2010/main" val="40126586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Shape 207"/>
          <p:cNvSpPr txBox="1"/>
          <p:nvPr/>
        </p:nvSpPr>
        <p:spPr>
          <a:xfrm>
            <a:off x="2451370" y="0"/>
            <a:ext cx="7373566" cy="585000"/>
          </a:xfrm>
          <a:prstGeom prst="rect">
            <a:avLst/>
          </a:prstGeom>
          <a:noFill/>
          <a:ln>
            <a:noFill/>
          </a:ln>
        </p:spPr>
        <p:txBody>
          <a:bodyPr lIns="91425" tIns="91425" rIns="91425" bIns="91425" anchor="t" anchorCtr="0">
            <a:noAutofit/>
          </a:bodyPr>
          <a:lstStyle/>
          <a:p>
            <a:pPr algn="ctr"/>
            <a:r>
              <a:rPr lang="en-US" sz="4500" dirty="0"/>
              <a:t>Execution Based Testing </a:t>
            </a:r>
          </a:p>
        </p:txBody>
      </p:sp>
      <p:sp>
        <p:nvSpPr>
          <p:cNvPr id="208" name="Shape 208"/>
          <p:cNvSpPr txBox="1"/>
          <p:nvPr/>
        </p:nvSpPr>
        <p:spPr>
          <a:xfrm>
            <a:off x="2313273" y="1482716"/>
            <a:ext cx="8174100" cy="3906407"/>
          </a:xfrm>
          <a:prstGeom prst="rect">
            <a:avLst/>
          </a:prstGeom>
          <a:solidFill>
            <a:srgbClr val="00B0F0"/>
          </a:solidFill>
          <a:ln>
            <a:noFill/>
          </a:ln>
        </p:spPr>
        <p:txBody>
          <a:bodyPr lIns="91425" tIns="91425" rIns="91425" bIns="91425" anchor="t" anchorCtr="0">
            <a:noAutofit/>
          </a:bodyPr>
          <a:lstStyle/>
          <a:p>
            <a:r>
              <a:rPr lang="en-US" sz="3000" dirty="0"/>
              <a:t>Testing for the following components in our program:</a:t>
            </a:r>
          </a:p>
          <a:p>
            <a:pPr marL="914400" indent="-342900">
              <a:buClr>
                <a:srgbClr val="EFEFEF"/>
              </a:buClr>
              <a:buSzPct val="100000"/>
              <a:buChar char="❏"/>
            </a:pPr>
            <a:r>
              <a:rPr lang="en-US" sz="3000" dirty="0"/>
              <a:t>Reliability </a:t>
            </a:r>
          </a:p>
          <a:p>
            <a:pPr marL="914400" indent="-342900">
              <a:buClr>
                <a:srgbClr val="EFEFEF"/>
              </a:buClr>
              <a:buSzPct val="100000"/>
              <a:buChar char="❏"/>
            </a:pPr>
            <a:r>
              <a:rPr lang="en-US" sz="3000" dirty="0"/>
              <a:t>Robustness</a:t>
            </a:r>
          </a:p>
          <a:p>
            <a:pPr marL="914400" indent="-342900">
              <a:buClr>
                <a:srgbClr val="EFEFEF"/>
              </a:buClr>
              <a:buSzPct val="100000"/>
              <a:buChar char="❏"/>
            </a:pPr>
            <a:r>
              <a:rPr lang="en-US" sz="3000" dirty="0"/>
              <a:t>Performance</a:t>
            </a:r>
          </a:p>
          <a:p>
            <a:pPr marL="914400" indent="-342900">
              <a:buClr>
                <a:srgbClr val="EFEFEF"/>
              </a:buClr>
              <a:buSzPct val="100000"/>
              <a:buChar char="❏"/>
            </a:pPr>
            <a:r>
              <a:rPr lang="en-US" sz="3000" dirty="0"/>
              <a:t>Utility</a:t>
            </a:r>
          </a:p>
          <a:p>
            <a:pPr marL="914400" indent="-342900">
              <a:buClr>
                <a:srgbClr val="EFEFEF"/>
              </a:buClr>
              <a:buSzPct val="100000"/>
              <a:buChar char="❏"/>
            </a:pPr>
            <a:r>
              <a:rPr lang="en-US" sz="3000" dirty="0"/>
              <a:t>Correctness	</a:t>
            </a:r>
          </a:p>
        </p:txBody>
      </p:sp>
    </p:spTree>
    <p:extLst>
      <p:ext uri="{BB962C8B-B14F-4D97-AF65-F5344CB8AC3E}">
        <p14:creationId xmlns:p14="http://schemas.microsoft.com/office/powerpoint/2010/main" val="10647804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Shape 341"/>
          <p:cNvSpPr txBox="1"/>
          <p:nvPr/>
        </p:nvSpPr>
        <p:spPr>
          <a:xfrm>
            <a:off x="2154361" y="365040"/>
            <a:ext cx="7886519" cy="823319"/>
          </a:xfrm>
          <a:prstGeom prst="rect">
            <a:avLst/>
          </a:prstGeom>
          <a:noFill/>
          <a:ln>
            <a:noFill/>
          </a:ln>
        </p:spPr>
        <p:txBody>
          <a:bodyPr lIns="91425" tIns="91425" rIns="91425" bIns="91425" anchor="t" anchorCtr="0">
            <a:noAutofit/>
          </a:bodyPr>
          <a:lstStyle/>
          <a:p>
            <a:pPr algn="ctr">
              <a:buSzPct val="25000"/>
            </a:pPr>
            <a:r>
              <a:rPr lang="en-US" sz="4500" dirty="0"/>
              <a:t>User Interaction Testing</a:t>
            </a:r>
          </a:p>
        </p:txBody>
      </p:sp>
      <p:sp>
        <p:nvSpPr>
          <p:cNvPr id="342" name="Shape 342"/>
          <p:cNvSpPr txBox="1"/>
          <p:nvPr/>
        </p:nvSpPr>
        <p:spPr>
          <a:xfrm>
            <a:off x="2154361" y="1155601"/>
            <a:ext cx="7886519" cy="5033519"/>
          </a:xfrm>
          <a:prstGeom prst="rect">
            <a:avLst/>
          </a:prstGeom>
          <a:noFill/>
          <a:ln>
            <a:noFill/>
          </a:ln>
        </p:spPr>
        <p:txBody>
          <a:bodyPr lIns="91425" tIns="91425" rIns="91425" bIns="91425" anchor="b" anchorCtr="0">
            <a:noAutofit/>
          </a:bodyPr>
          <a:lstStyle/>
          <a:p>
            <a:endParaRPr/>
          </a:p>
          <a:p>
            <a:endParaRPr/>
          </a:p>
        </p:txBody>
      </p:sp>
      <p:sp>
        <p:nvSpPr>
          <p:cNvPr id="343" name="Shape 343"/>
          <p:cNvSpPr/>
          <p:nvPr/>
        </p:nvSpPr>
        <p:spPr>
          <a:xfrm>
            <a:off x="2199480" y="1527839"/>
            <a:ext cx="7841400" cy="4321800"/>
          </a:xfrm>
          <a:prstGeom prst="rect">
            <a:avLst/>
          </a:prstGeom>
          <a:solidFill>
            <a:srgbClr val="00B0F0"/>
          </a:solidFill>
          <a:ln>
            <a:noFill/>
          </a:ln>
        </p:spPr>
        <p:txBody>
          <a:bodyPr lIns="91425" tIns="91425" rIns="91425" bIns="91425" anchor="t" anchorCtr="0">
            <a:noAutofit/>
          </a:bodyPr>
          <a:lstStyle/>
          <a:p>
            <a:pPr marL="342900" indent="-342900">
              <a:buClr>
                <a:srgbClr val="FFFFFF"/>
              </a:buClr>
              <a:buSzPct val="100000"/>
              <a:buFont typeface="Arial" panose="020B0604020202020204" pitchFamily="34" charset="0"/>
              <a:buChar char="•"/>
            </a:pPr>
            <a:r>
              <a:rPr lang="en-US" sz="2400" b="1" dirty="0">
                <a:sym typeface="Arial"/>
              </a:rPr>
              <a:t>Start game</a:t>
            </a:r>
          </a:p>
          <a:p>
            <a:pPr marL="342900" indent="-342900">
              <a:buFont typeface="Arial" panose="020B0604020202020204" pitchFamily="34" charset="0"/>
              <a:buChar char="•"/>
            </a:pPr>
            <a:endParaRPr sz="2400" b="1" dirty="0"/>
          </a:p>
          <a:p>
            <a:pPr marL="342900" indent="-342900">
              <a:buClr>
                <a:srgbClr val="FFFFFF"/>
              </a:buClr>
              <a:buSzPct val="100000"/>
              <a:buFont typeface="Arial" panose="020B0604020202020204" pitchFamily="34" charset="0"/>
              <a:buChar char="•"/>
            </a:pPr>
            <a:r>
              <a:rPr lang="en-US" sz="2400" b="1" dirty="0">
                <a:sym typeface="Arial"/>
              </a:rPr>
              <a:t>Display score</a:t>
            </a:r>
          </a:p>
          <a:p>
            <a:endParaRPr sz="2400" b="1" dirty="0"/>
          </a:p>
          <a:p>
            <a:pPr marL="342900" indent="-342900">
              <a:buClr>
                <a:srgbClr val="FFFFFF"/>
              </a:buClr>
              <a:buSzPct val="100000"/>
              <a:buFont typeface="Arial" panose="020B0604020202020204" pitchFamily="34" charset="0"/>
              <a:buChar char="•"/>
            </a:pPr>
            <a:r>
              <a:rPr lang="en-US" sz="2400" b="1" dirty="0">
                <a:sym typeface="Arial"/>
              </a:rPr>
              <a:t>Select difficulty level</a:t>
            </a:r>
          </a:p>
          <a:p>
            <a:pPr marL="342900" indent="-342900">
              <a:buFont typeface="Arial" panose="020B0604020202020204" pitchFamily="34" charset="0"/>
              <a:buChar char="•"/>
            </a:pPr>
            <a:endParaRPr sz="2400" b="1" dirty="0"/>
          </a:p>
          <a:p>
            <a:pPr marL="342900" indent="-342900">
              <a:buClr>
                <a:srgbClr val="FFFFFF"/>
              </a:buClr>
              <a:buSzPct val="100000"/>
              <a:buFont typeface="Arial" panose="020B0604020202020204" pitchFamily="34" charset="0"/>
              <a:buChar char="•"/>
            </a:pPr>
            <a:r>
              <a:rPr lang="en-US" sz="2400" b="1" dirty="0">
                <a:sym typeface="Arial"/>
              </a:rPr>
              <a:t>Check if board is full</a:t>
            </a:r>
          </a:p>
          <a:p>
            <a:pPr marL="342900" indent="-342900">
              <a:buClr>
                <a:srgbClr val="FFFFFF"/>
              </a:buClr>
              <a:buSzPct val="100000"/>
              <a:buFont typeface="Arial" panose="020B0604020202020204" pitchFamily="34" charset="0"/>
              <a:buChar char="•"/>
            </a:pPr>
            <a:endParaRPr lang="en-US" sz="2400" b="1" dirty="0">
              <a:sym typeface="Arial"/>
            </a:endParaRPr>
          </a:p>
          <a:p>
            <a:pPr marL="342900" indent="-342900">
              <a:buClr>
                <a:srgbClr val="FFFFFF"/>
              </a:buClr>
              <a:buSzPct val="100000"/>
              <a:buFont typeface="Arial" panose="020B0604020202020204" pitchFamily="34" charset="0"/>
              <a:buChar char="•"/>
            </a:pPr>
            <a:r>
              <a:rPr lang="en-US" sz="2400" b="1" dirty="0">
                <a:sym typeface="Arial"/>
              </a:rPr>
              <a:t>User adaptability to GUI</a:t>
            </a:r>
          </a:p>
          <a:p>
            <a:pPr>
              <a:buSzPct val="25000"/>
            </a:pPr>
            <a:r>
              <a:rPr lang="en-US" sz="2400" b="1" dirty="0">
                <a:sym typeface="Arial"/>
              </a:rPr>
              <a:t> </a:t>
            </a:r>
          </a:p>
          <a:p>
            <a:endParaRPr sz="2400" dirty="0"/>
          </a:p>
        </p:txBody>
      </p:sp>
    </p:spTree>
    <p:extLst>
      <p:ext uri="{BB962C8B-B14F-4D97-AF65-F5344CB8AC3E}">
        <p14:creationId xmlns:p14="http://schemas.microsoft.com/office/powerpoint/2010/main" val="993492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61295" y="474214"/>
            <a:ext cx="9117495" cy="523220"/>
          </a:xfrm>
          <a:prstGeom prst="rect">
            <a:avLst/>
          </a:prstGeom>
        </p:spPr>
        <p:txBody>
          <a:bodyPr wrap="square">
            <a:spAutoFit/>
          </a:bodyPr>
          <a:lstStyle/>
          <a:p>
            <a:pPr fontAlgn="base">
              <a:spcBef>
                <a:spcPts val="1200"/>
              </a:spcBef>
              <a:spcAft>
                <a:spcPts val="300"/>
              </a:spcAft>
            </a:pPr>
            <a:r>
              <a:rPr lang="en-US" sz="2800" b="1" u="sng" dirty="0">
                <a:solidFill>
                  <a:srgbClr val="000000"/>
                </a:solidFill>
                <a:latin typeface="Arial" panose="020B0604020202020204" pitchFamily="34" charset="0"/>
              </a:rPr>
              <a:t>Modification History</a:t>
            </a:r>
          </a:p>
        </p:txBody>
      </p:sp>
      <p:graphicFrame>
        <p:nvGraphicFramePr>
          <p:cNvPr id="3" name="Table 2"/>
          <p:cNvGraphicFramePr>
            <a:graphicFrameLocks noGrp="1"/>
          </p:cNvGraphicFramePr>
          <p:nvPr>
            <p:extLst>
              <p:ext uri="{D42A27DB-BD31-4B8C-83A1-F6EECF244321}">
                <p14:modId xmlns:p14="http://schemas.microsoft.com/office/powerpoint/2010/main" val="886380826"/>
              </p:ext>
            </p:extLst>
          </p:nvPr>
        </p:nvGraphicFramePr>
        <p:xfrm>
          <a:off x="1661295" y="1692874"/>
          <a:ext cx="9533926" cy="3783640"/>
        </p:xfrm>
        <a:graphic>
          <a:graphicData uri="http://schemas.openxmlformats.org/drawingml/2006/table">
            <a:tbl>
              <a:tblPr firstRow="1" bandRow="1">
                <a:tableStyleId>{5C22544A-7EE6-4342-B048-85BDC9FD1C3A}</a:tableStyleId>
              </a:tblPr>
              <a:tblGrid>
                <a:gridCol w="4766963">
                  <a:extLst>
                    <a:ext uri="{9D8B030D-6E8A-4147-A177-3AD203B41FA5}">
                      <a16:colId xmlns:a16="http://schemas.microsoft.com/office/drawing/2014/main" val="3670848329"/>
                    </a:ext>
                  </a:extLst>
                </a:gridCol>
                <a:gridCol w="4766963">
                  <a:extLst>
                    <a:ext uri="{9D8B030D-6E8A-4147-A177-3AD203B41FA5}">
                      <a16:colId xmlns:a16="http://schemas.microsoft.com/office/drawing/2014/main" val="1222336714"/>
                    </a:ext>
                  </a:extLst>
                </a:gridCol>
              </a:tblGrid>
              <a:tr h="945910">
                <a:tc>
                  <a:txBody>
                    <a:bodyPr/>
                    <a:lstStyle/>
                    <a:p>
                      <a:r>
                        <a:rPr lang="en-US" sz="1800" b="0" dirty="0">
                          <a:solidFill>
                            <a:srgbClr val="000000"/>
                          </a:solidFill>
                          <a:latin typeface="Times New Roman" panose="02020603050405020304" pitchFamily="18" charset="0"/>
                        </a:rPr>
                        <a:t>9/9/16</a:t>
                      </a:r>
                      <a:endParaRPr lang="en-US" b="0" dirty="0"/>
                    </a:p>
                  </a:txBody>
                  <a:tcPr>
                    <a:solidFill>
                      <a:srgbClr val="1AA5EA"/>
                    </a:solidFill>
                  </a:tcPr>
                </a:tc>
                <a:tc>
                  <a:txBody>
                    <a:bodyPr/>
                    <a:lstStyle/>
                    <a:p>
                      <a:r>
                        <a:rPr lang="en-US" sz="1800" b="0" dirty="0">
                          <a:solidFill>
                            <a:srgbClr val="000000"/>
                          </a:solidFill>
                          <a:latin typeface="Times New Roman" panose="02020603050405020304" pitchFamily="18" charset="0"/>
                        </a:rPr>
                        <a:t>The product design layout has been developed</a:t>
                      </a:r>
                      <a:endParaRPr lang="en-US" b="0" dirty="0"/>
                    </a:p>
                  </a:txBody>
                  <a:tcPr>
                    <a:solidFill>
                      <a:srgbClr val="1AA5EA"/>
                    </a:solidFill>
                  </a:tcPr>
                </a:tc>
                <a:extLst>
                  <a:ext uri="{0D108BD9-81ED-4DB2-BD59-A6C34878D82A}">
                    <a16:rowId xmlns:a16="http://schemas.microsoft.com/office/drawing/2014/main" val="1141944102"/>
                  </a:ext>
                </a:extLst>
              </a:tr>
              <a:tr h="945910">
                <a:tc>
                  <a:txBody>
                    <a:bodyPr/>
                    <a:lstStyle/>
                    <a:p>
                      <a:r>
                        <a:rPr lang="en-US" sz="1800" b="0" dirty="0">
                          <a:solidFill>
                            <a:srgbClr val="000000"/>
                          </a:solidFill>
                          <a:latin typeface="Times New Roman" panose="02020603050405020304" pitchFamily="18" charset="0"/>
                        </a:rPr>
                        <a:t>9/16/16</a:t>
                      </a:r>
                      <a:endParaRPr lang="en-US" b="0" dirty="0"/>
                    </a:p>
                  </a:txBody>
                  <a:tcPr>
                    <a:solidFill>
                      <a:srgbClr val="1AA5EA"/>
                    </a:solidFill>
                  </a:tcPr>
                </a:tc>
                <a:tc>
                  <a:txBody>
                    <a:bodyPr/>
                    <a:lstStyle/>
                    <a:p>
                      <a:r>
                        <a:rPr lang="en-US" sz="1800" b="0" dirty="0">
                          <a:solidFill>
                            <a:srgbClr val="000000"/>
                          </a:solidFill>
                          <a:latin typeface="Times New Roman" panose="02020603050405020304" pitchFamily="18" charset="0"/>
                        </a:rPr>
                        <a:t>The product design layout has been improved with features. </a:t>
                      </a:r>
                      <a:endParaRPr lang="en-US" b="0" dirty="0"/>
                    </a:p>
                  </a:txBody>
                  <a:tcPr>
                    <a:solidFill>
                      <a:srgbClr val="1AA5EA"/>
                    </a:solidFill>
                  </a:tcPr>
                </a:tc>
                <a:extLst>
                  <a:ext uri="{0D108BD9-81ED-4DB2-BD59-A6C34878D82A}">
                    <a16:rowId xmlns:a16="http://schemas.microsoft.com/office/drawing/2014/main" val="3615836751"/>
                  </a:ext>
                </a:extLst>
              </a:tr>
              <a:tr h="945910">
                <a:tc>
                  <a:txBody>
                    <a:bodyPr/>
                    <a:lstStyle/>
                    <a:p>
                      <a:r>
                        <a:rPr lang="en-US" sz="1800" b="0" dirty="0">
                          <a:solidFill>
                            <a:srgbClr val="000000"/>
                          </a:solidFill>
                          <a:latin typeface="Times New Roman" panose="02020603050405020304" pitchFamily="18" charset="0"/>
                        </a:rPr>
                        <a:t>9/23/16</a:t>
                      </a:r>
                      <a:endParaRPr lang="en-US" b="0" dirty="0"/>
                    </a:p>
                  </a:txBody>
                  <a:tcPr>
                    <a:solidFill>
                      <a:srgbClr val="1AA5EA"/>
                    </a:solidFill>
                  </a:tcPr>
                </a:tc>
                <a:tc>
                  <a:txBody>
                    <a:bodyPr/>
                    <a:lstStyle/>
                    <a:p>
                      <a:r>
                        <a:rPr lang="en-US" sz="1800" b="0" dirty="0">
                          <a:solidFill>
                            <a:srgbClr val="000000"/>
                          </a:solidFill>
                          <a:latin typeface="Times New Roman" panose="02020603050405020304" pitchFamily="18" charset="0"/>
                        </a:rPr>
                        <a:t>The coding has begun and a 5X5 board has been created</a:t>
                      </a:r>
                      <a:endParaRPr lang="en-US" b="0" dirty="0"/>
                    </a:p>
                  </a:txBody>
                  <a:tcPr>
                    <a:solidFill>
                      <a:srgbClr val="1AA5EA"/>
                    </a:solidFill>
                  </a:tcPr>
                </a:tc>
                <a:extLst>
                  <a:ext uri="{0D108BD9-81ED-4DB2-BD59-A6C34878D82A}">
                    <a16:rowId xmlns:a16="http://schemas.microsoft.com/office/drawing/2014/main" val="1900739877"/>
                  </a:ext>
                </a:extLst>
              </a:tr>
              <a:tr h="945910">
                <a:tc>
                  <a:txBody>
                    <a:bodyPr/>
                    <a:lstStyle/>
                    <a:p>
                      <a:r>
                        <a:rPr lang="en-US" sz="1800" b="0" dirty="0">
                          <a:solidFill>
                            <a:srgbClr val="000000"/>
                          </a:solidFill>
                          <a:latin typeface="Times New Roman" panose="02020603050405020304" pitchFamily="18" charset="0"/>
                        </a:rPr>
                        <a:t>9/30/16</a:t>
                      </a:r>
                      <a:endParaRPr lang="en-US" b="0" dirty="0"/>
                    </a:p>
                  </a:txBody>
                  <a:tcPr>
                    <a:solidFill>
                      <a:srgbClr val="1AA5EA"/>
                    </a:solidFill>
                  </a:tcPr>
                </a:tc>
                <a:tc>
                  <a:txBody>
                    <a:bodyPr/>
                    <a:lstStyle/>
                    <a:p>
                      <a:pPr>
                        <a:spcAft>
                          <a:spcPts val="1000"/>
                        </a:spcAft>
                      </a:pPr>
                      <a:r>
                        <a:rPr lang="en-US" sz="1800" b="0" dirty="0">
                          <a:solidFill>
                            <a:srgbClr val="000000"/>
                          </a:solidFill>
                          <a:latin typeface="Times New Roman" panose="02020603050405020304" pitchFamily="18" charset="0"/>
                        </a:rPr>
                        <a:t>The product has the single or multiplayer feature</a:t>
                      </a:r>
                      <a:endParaRPr lang="en-US" sz="1800" b="0" dirty="0"/>
                    </a:p>
                  </a:txBody>
                  <a:tcPr>
                    <a:solidFill>
                      <a:srgbClr val="1AA5EA"/>
                    </a:solidFill>
                  </a:tcPr>
                </a:tc>
                <a:extLst>
                  <a:ext uri="{0D108BD9-81ED-4DB2-BD59-A6C34878D82A}">
                    <a16:rowId xmlns:a16="http://schemas.microsoft.com/office/drawing/2014/main" val="2872706766"/>
                  </a:ext>
                </a:extLst>
              </a:tr>
            </a:tbl>
          </a:graphicData>
        </a:graphic>
      </p:graphicFrame>
    </p:spTree>
    <p:extLst>
      <p:ext uri="{BB962C8B-B14F-4D97-AF65-F5344CB8AC3E}">
        <p14:creationId xmlns:p14="http://schemas.microsoft.com/office/powerpoint/2010/main" val="833236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200714219"/>
              </p:ext>
            </p:extLst>
          </p:nvPr>
        </p:nvGraphicFramePr>
        <p:xfrm>
          <a:off x="2637183" y="749425"/>
          <a:ext cx="8719930" cy="5293773"/>
        </p:xfrm>
        <a:graphic>
          <a:graphicData uri="http://schemas.openxmlformats.org/drawingml/2006/table">
            <a:tbl>
              <a:tblPr/>
              <a:tblGrid>
                <a:gridCol w="1696770">
                  <a:extLst>
                    <a:ext uri="{9D8B030D-6E8A-4147-A177-3AD203B41FA5}">
                      <a16:colId xmlns:a16="http://schemas.microsoft.com/office/drawing/2014/main" val="1847582397"/>
                    </a:ext>
                  </a:extLst>
                </a:gridCol>
                <a:gridCol w="7023160">
                  <a:extLst>
                    <a:ext uri="{9D8B030D-6E8A-4147-A177-3AD203B41FA5}">
                      <a16:colId xmlns:a16="http://schemas.microsoft.com/office/drawing/2014/main" val="3074044777"/>
                    </a:ext>
                  </a:extLst>
                </a:gridCol>
              </a:tblGrid>
              <a:tr h="0">
                <a:tc>
                  <a:txBody>
                    <a:bodyPr/>
                    <a:lstStyle/>
                    <a:p>
                      <a:pPr algn="ctr" rtl="0" fontAlgn="t">
                        <a:spcBef>
                          <a:spcPts val="0"/>
                        </a:spcBef>
                        <a:spcAft>
                          <a:spcPts val="1000"/>
                        </a:spcAft>
                      </a:pPr>
                      <a:r>
                        <a:rPr lang="en-US" sz="1800" b="1" i="0" u="none" strike="noStrike" dirty="0">
                          <a:solidFill>
                            <a:srgbClr val="000000"/>
                          </a:solidFill>
                          <a:effectLst/>
                          <a:latin typeface="Times New Roman" panose="02020603050405020304" pitchFamily="18" charset="0"/>
                        </a:rPr>
                        <a:t>Term</a:t>
                      </a:r>
                      <a:endParaRPr lang="en-US" sz="1800" dirty="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1000"/>
                        </a:spcAft>
                      </a:pPr>
                      <a:r>
                        <a:rPr lang="en-US" sz="1800" b="1" i="0" u="none" strike="noStrike" dirty="0">
                          <a:solidFill>
                            <a:srgbClr val="000000"/>
                          </a:solidFill>
                          <a:effectLst/>
                          <a:latin typeface="Times New Roman" panose="02020603050405020304" pitchFamily="18" charset="0"/>
                        </a:rPr>
                        <a:t>Definition</a:t>
                      </a:r>
                      <a:endParaRPr lang="en-US" sz="1800" dirty="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4273280"/>
                  </a:ext>
                </a:extLst>
              </a:tr>
              <a:tr h="1070784">
                <a:tc>
                  <a:txBody>
                    <a:bodyPr/>
                    <a:lstStyle/>
                    <a:p>
                      <a:pPr rtl="0" fontAlgn="t">
                        <a:spcBef>
                          <a:spcPts val="0"/>
                        </a:spcBef>
                        <a:spcAft>
                          <a:spcPts val="1000"/>
                        </a:spcAft>
                      </a:pPr>
                      <a:r>
                        <a:rPr lang="en-US" sz="1800" b="0" i="0" u="none" strike="noStrike" dirty="0">
                          <a:solidFill>
                            <a:srgbClr val="000000"/>
                          </a:solidFill>
                          <a:effectLst/>
                          <a:latin typeface="Times New Roman" panose="02020603050405020304" pitchFamily="18" charset="0"/>
                        </a:rPr>
                        <a:t>5x5 Tic Tac Toe</a:t>
                      </a:r>
                      <a:endParaRPr lang="en-US" sz="1800" dirty="0">
                        <a:effectLst/>
                      </a:endParaRPr>
                    </a:p>
                  </a:txBody>
                  <a:tcPr marL="34278" marR="34278" marT="34278" marB="3427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1000"/>
                        </a:spcAft>
                      </a:pPr>
                      <a:r>
                        <a:rPr lang="en-US" sz="1800" b="0" i="0" u="none" strike="noStrike" dirty="0">
                          <a:solidFill>
                            <a:srgbClr val="000000"/>
                          </a:solidFill>
                          <a:effectLst/>
                          <a:latin typeface="Times New Roman" panose="02020603050405020304" pitchFamily="18" charset="0"/>
                        </a:rPr>
                        <a:t>A game can be played with two players using X and O signs. The player who succeeds in placing four of their marks in a horizontal, vertical, or diagonal row wins the game.</a:t>
                      </a:r>
                      <a:endParaRPr lang="en-US" sz="1800" dirty="0">
                        <a:effectLst/>
                      </a:endParaRPr>
                    </a:p>
                  </a:txBody>
                  <a:tcPr marL="34278" marR="34278" marT="34278" marB="3427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0158274"/>
                  </a:ext>
                </a:extLst>
              </a:tr>
              <a:tr h="795629">
                <a:tc>
                  <a:txBody>
                    <a:bodyPr/>
                    <a:lstStyle/>
                    <a:p>
                      <a:pPr rtl="0" fontAlgn="t">
                        <a:spcBef>
                          <a:spcPts val="0"/>
                        </a:spcBef>
                        <a:spcAft>
                          <a:spcPts val="1000"/>
                        </a:spcAft>
                      </a:pPr>
                      <a:r>
                        <a:rPr lang="en-US" sz="1800" b="0" i="0" u="none" strike="noStrike" dirty="0">
                          <a:solidFill>
                            <a:srgbClr val="000000"/>
                          </a:solidFill>
                          <a:effectLst/>
                          <a:latin typeface="Times New Roman" panose="02020603050405020304" pitchFamily="18" charset="0"/>
                        </a:rPr>
                        <a:t>GUI(Graphical User Interface)</a:t>
                      </a:r>
                      <a:endParaRPr lang="en-US" sz="1800" dirty="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1000"/>
                        </a:spcAft>
                      </a:pPr>
                      <a:r>
                        <a:rPr lang="en-US" sz="1800" b="0" i="0" u="none" strike="noStrike" dirty="0">
                          <a:solidFill>
                            <a:srgbClr val="000000"/>
                          </a:solidFill>
                          <a:effectLst/>
                          <a:latin typeface="Times New Roman" panose="02020603050405020304" pitchFamily="18" charset="0"/>
                        </a:rPr>
                        <a:t>Two people can operate it using keyboard and mouse</a:t>
                      </a:r>
                      <a:endParaRPr lang="en-US" sz="1800" dirty="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23862412"/>
                  </a:ext>
                </a:extLst>
              </a:tr>
              <a:tr h="556940">
                <a:tc>
                  <a:txBody>
                    <a:bodyPr/>
                    <a:lstStyle/>
                    <a:p>
                      <a:pPr rtl="0" fontAlgn="t">
                        <a:spcBef>
                          <a:spcPts val="0"/>
                        </a:spcBef>
                        <a:spcAft>
                          <a:spcPts val="1000"/>
                        </a:spcAft>
                      </a:pPr>
                      <a:r>
                        <a:rPr lang="en-US" sz="1800" b="0" i="0" u="none" strike="noStrike">
                          <a:solidFill>
                            <a:srgbClr val="000000"/>
                          </a:solidFill>
                          <a:effectLst/>
                          <a:latin typeface="Times New Roman" panose="02020603050405020304" pitchFamily="18" charset="0"/>
                        </a:rPr>
                        <a:t>Platform</a:t>
                      </a:r>
                      <a:endParaRPr lang="en-US" sz="180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1000"/>
                        </a:spcAft>
                      </a:pPr>
                      <a:r>
                        <a:rPr lang="en-US" sz="1800" b="0" i="0" u="none" strike="noStrike">
                          <a:solidFill>
                            <a:srgbClr val="000000"/>
                          </a:solidFill>
                          <a:effectLst/>
                          <a:latin typeface="Times New Roman" panose="02020603050405020304" pitchFamily="18" charset="0"/>
                        </a:rPr>
                        <a:t>OS based on the which software the game is running</a:t>
                      </a:r>
                      <a:endParaRPr lang="en-US" sz="180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5405998"/>
                  </a:ext>
                </a:extLst>
              </a:tr>
              <a:tr h="318252">
                <a:tc>
                  <a:txBody>
                    <a:bodyPr/>
                    <a:lstStyle/>
                    <a:p>
                      <a:pPr rtl="0" fontAlgn="t">
                        <a:spcBef>
                          <a:spcPts val="0"/>
                        </a:spcBef>
                        <a:spcAft>
                          <a:spcPts val="1000"/>
                        </a:spcAft>
                      </a:pPr>
                      <a:r>
                        <a:rPr lang="en-US" sz="1800" b="0" i="0" u="none" strike="noStrike">
                          <a:solidFill>
                            <a:srgbClr val="000000"/>
                          </a:solidFill>
                          <a:effectLst/>
                          <a:latin typeface="Times New Roman" panose="02020603050405020304" pitchFamily="18" charset="0"/>
                        </a:rPr>
                        <a:t>SDL</a:t>
                      </a:r>
                      <a:endParaRPr lang="en-US" sz="180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1000"/>
                        </a:spcAft>
                      </a:pPr>
                      <a:r>
                        <a:rPr lang="en-US" sz="1800" b="0" i="0" u="none" strike="noStrike">
                          <a:solidFill>
                            <a:srgbClr val="000000"/>
                          </a:solidFill>
                          <a:effectLst/>
                          <a:latin typeface="Times New Roman" panose="02020603050405020304" pitchFamily="18" charset="0"/>
                        </a:rPr>
                        <a:t>Extensive library for C++</a:t>
                      </a:r>
                      <a:endParaRPr lang="en-US" sz="180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3705"/>
                  </a:ext>
                </a:extLst>
              </a:tr>
              <a:tr h="556940">
                <a:tc>
                  <a:txBody>
                    <a:bodyPr/>
                    <a:lstStyle/>
                    <a:p>
                      <a:pPr rtl="0" fontAlgn="t">
                        <a:spcBef>
                          <a:spcPts val="0"/>
                        </a:spcBef>
                        <a:spcAft>
                          <a:spcPts val="1000"/>
                        </a:spcAft>
                      </a:pPr>
                      <a:r>
                        <a:rPr lang="en-US" sz="1800" b="0" i="0" u="none" strike="noStrike">
                          <a:solidFill>
                            <a:srgbClr val="000000"/>
                          </a:solidFill>
                          <a:effectLst/>
                          <a:latin typeface="Times New Roman" panose="02020603050405020304" pitchFamily="18" charset="0"/>
                        </a:rPr>
                        <a:t>Visual Studio</a:t>
                      </a:r>
                      <a:endParaRPr lang="en-US" sz="180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1000"/>
                        </a:spcAft>
                      </a:pPr>
                      <a:r>
                        <a:rPr lang="en-US" sz="1800" b="0" i="0" u="none" strike="noStrike">
                          <a:solidFill>
                            <a:srgbClr val="000000"/>
                          </a:solidFill>
                          <a:effectLst/>
                          <a:latin typeface="Times New Roman" panose="02020603050405020304" pitchFamily="18" charset="0"/>
                        </a:rPr>
                        <a:t>Integrated development environment for implementing the code</a:t>
                      </a:r>
                      <a:endParaRPr lang="en-US" sz="180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10049105"/>
                  </a:ext>
                </a:extLst>
              </a:tr>
              <a:tr h="556940">
                <a:tc>
                  <a:txBody>
                    <a:bodyPr/>
                    <a:lstStyle/>
                    <a:p>
                      <a:pPr rtl="0" fontAlgn="t">
                        <a:spcBef>
                          <a:spcPts val="0"/>
                        </a:spcBef>
                        <a:spcAft>
                          <a:spcPts val="1000"/>
                        </a:spcAft>
                      </a:pPr>
                      <a:r>
                        <a:rPr lang="en-US" sz="1800" b="0" i="0" u="none" strike="noStrike">
                          <a:solidFill>
                            <a:srgbClr val="000000"/>
                          </a:solidFill>
                          <a:effectLst/>
                          <a:latin typeface="Times New Roman" panose="02020603050405020304" pitchFamily="18" charset="0"/>
                        </a:rPr>
                        <a:t>One Player</a:t>
                      </a:r>
                      <a:endParaRPr lang="en-US" sz="180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1000"/>
                        </a:spcAft>
                      </a:pPr>
                      <a:r>
                        <a:rPr lang="en-US" sz="1800" b="0" i="0" u="none" strike="noStrike">
                          <a:solidFill>
                            <a:srgbClr val="000000"/>
                          </a:solidFill>
                          <a:effectLst/>
                          <a:latin typeface="Times New Roman" panose="02020603050405020304" pitchFamily="18" charset="0"/>
                        </a:rPr>
                        <a:t>A player play against the computer</a:t>
                      </a:r>
                      <a:endParaRPr lang="en-US" sz="180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51451135"/>
                  </a:ext>
                </a:extLst>
              </a:tr>
              <a:tr h="556940">
                <a:tc>
                  <a:txBody>
                    <a:bodyPr/>
                    <a:lstStyle/>
                    <a:p>
                      <a:pPr rtl="0" fontAlgn="t">
                        <a:spcBef>
                          <a:spcPts val="0"/>
                        </a:spcBef>
                        <a:spcAft>
                          <a:spcPts val="1000"/>
                        </a:spcAft>
                      </a:pPr>
                      <a:r>
                        <a:rPr lang="en-US" sz="1800" b="0" i="0" u="none" strike="noStrike">
                          <a:solidFill>
                            <a:srgbClr val="000000"/>
                          </a:solidFill>
                          <a:effectLst/>
                          <a:latin typeface="Times New Roman" panose="02020603050405020304" pitchFamily="18" charset="0"/>
                        </a:rPr>
                        <a:t>Multi Player</a:t>
                      </a:r>
                      <a:endParaRPr lang="en-US" sz="180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1000"/>
                        </a:spcAft>
                      </a:pPr>
                      <a:r>
                        <a:rPr lang="en-US" sz="1800" b="0" i="0" u="none" strike="noStrike">
                          <a:solidFill>
                            <a:srgbClr val="000000"/>
                          </a:solidFill>
                          <a:effectLst/>
                          <a:latin typeface="Times New Roman" panose="02020603050405020304" pitchFamily="18" charset="0"/>
                        </a:rPr>
                        <a:t>More than one player can play with each other.</a:t>
                      </a:r>
                      <a:endParaRPr lang="en-US" sz="180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18027760"/>
                  </a:ext>
                </a:extLst>
              </a:tr>
              <a:tr h="556940">
                <a:tc>
                  <a:txBody>
                    <a:bodyPr/>
                    <a:lstStyle/>
                    <a:p>
                      <a:pPr rtl="0" fontAlgn="t">
                        <a:spcBef>
                          <a:spcPts val="0"/>
                        </a:spcBef>
                        <a:spcAft>
                          <a:spcPts val="1000"/>
                        </a:spcAft>
                      </a:pPr>
                      <a:r>
                        <a:rPr lang="en-US" sz="1800" b="0" i="0" u="none" strike="noStrike">
                          <a:solidFill>
                            <a:srgbClr val="000000"/>
                          </a:solidFill>
                          <a:effectLst/>
                          <a:latin typeface="Times New Roman" panose="02020603050405020304" pitchFamily="18" charset="0"/>
                        </a:rPr>
                        <a:t>Difficulty Level</a:t>
                      </a:r>
                      <a:endParaRPr lang="en-US" sz="180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1000"/>
                        </a:spcAft>
                      </a:pPr>
                      <a:r>
                        <a:rPr lang="en-US" sz="1800" b="0" i="0" u="none" strike="noStrike" dirty="0">
                          <a:solidFill>
                            <a:srgbClr val="000000"/>
                          </a:solidFill>
                          <a:effectLst/>
                          <a:latin typeface="Times New Roman" panose="02020603050405020304" pitchFamily="18" charset="0"/>
                        </a:rPr>
                        <a:t>In one player, player can play it in easy, medium and hard levels.</a:t>
                      </a:r>
                      <a:endParaRPr lang="en-US" sz="1800" dirty="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26266676"/>
                  </a:ext>
                </a:extLst>
              </a:tr>
            </a:tbl>
          </a:graphicData>
        </a:graphic>
      </p:graphicFrame>
      <p:sp>
        <p:nvSpPr>
          <p:cNvPr id="5" name="Rectangle 4"/>
          <p:cNvSpPr/>
          <p:nvPr/>
        </p:nvSpPr>
        <p:spPr>
          <a:xfrm>
            <a:off x="3167269" y="0"/>
            <a:ext cx="6096000" cy="684803"/>
          </a:xfrm>
          <a:prstGeom prst="rect">
            <a:avLst/>
          </a:prstGeom>
        </p:spPr>
        <p:txBody>
          <a:bodyPr>
            <a:spAutoFit/>
          </a:bodyPr>
          <a:lstStyle/>
          <a:p>
            <a:pPr fontAlgn="base">
              <a:spcBef>
                <a:spcPts val="1200"/>
              </a:spcBef>
              <a:spcAft>
                <a:spcPts val="300"/>
              </a:spcAft>
            </a:pPr>
            <a:r>
              <a:rPr lang="en-US" b="1" dirty="0">
                <a:solidFill>
                  <a:srgbClr val="000000"/>
                </a:solidFill>
                <a:latin typeface="Arial" panose="020B0604020202020204" pitchFamily="34" charset="0"/>
              </a:rPr>
              <a:t>Domain Knowledge</a:t>
            </a:r>
          </a:p>
          <a:p>
            <a:pPr lvl="1" fontAlgn="base"/>
            <a:r>
              <a:rPr lang="en-US" b="1" i="1" dirty="0">
                <a:solidFill>
                  <a:srgbClr val="000000"/>
                </a:solidFill>
                <a:latin typeface="Arial" panose="020B0604020202020204" pitchFamily="34" charset="0"/>
              </a:rPr>
              <a:t>Glossary</a:t>
            </a:r>
            <a:endParaRPr lang="en-US" b="1" i="1" u="none" strike="noStrike"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1341687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891191293"/>
              </p:ext>
            </p:extLst>
          </p:nvPr>
        </p:nvGraphicFramePr>
        <p:xfrm>
          <a:off x="2483763" y="1160251"/>
          <a:ext cx="8884822" cy="4681748"/>
        </p:xfrm>
        <a:graphic>
          <a:graphicData uri="http://schemas.openxmlformats.org/drawingml/2006/table">
            <a:tbl>
              <a:tblPr/>
              <a:tblGrid>
                <a:gridCol w="1728855">
                  <a:extLst>
                    <a:ext uri="{9D8B030D-6E8A-4147-A177-3AD203B41FA5}">
                      <a16:colId xmlns:a16="http://schemas.microsoft.com/office/drawing/2014/main" val="1330034444"/>
                    </a:ext>
                  </a:extLst>
                </a:gridCol>
                <a:gridCol w="7155967">
                  <a:extLst>
                    <a:ext uri="{9D8B030D-6E8A-4147-A177-3AD203B41FA5}">
                      <a16:colId xmlns:a16="http://schemas.microsoft.com/office/drawing/2014/main" val="1232326997"/>
                    </a:ext>
                  </a:extLst>
                </a:gridCol>
              </a:tblGrid>
              <a:tr h="1170437">
                <a:tc>
                  <a:txBody>
                    <a:bodyPr/>
                    <a:lstStyle/>
                    <a:p>
                      <a:pPr algn="ctr" rtl="0" fontAlgn="t">
                        <a:spcBef>
                          <a:spcPts val="0"/>
                        </a:spcBef>
                        <a:spcAft>
                          <a:spcPts val="1000"/>
                        </a:spcAft>
                      </a:pPr>
                      <a:r>
                        <a:rPr lang="en-US" sz="2800" b="1" i="0" u="none" strike="noStrike" dirty="0">
                          <a:solidFill>
                            <a:srgbClr val="000000"/>
                          </a:solidFill>
                          <a:effectLst/>
                          <a:latin typeface="Times New Roman" panose="02020603050405020304" pitchFamily="18" charset="0"/>
                        </a:rPr>
                        <a:t>Acronym </a:t>
                      </a:r>
                      <a:endParaRPr lang="en-US" sz="2800" dirty="0">
                        <a:effectLst/>
                      </a:endParaRP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1000"/>
                        </a:spcAft>
                      </a:pPr>
                      <a:r>
                        <a:rPr lang="en-US" sz="2800" b="1" i="0" u="none" strike="noStrike" dirty="0">
                          <a:solidFill>
                            <a:srgbClr val="000000"/>
                          </a:solidFill>
                          <a:effectLst/>
                          <a:latin typeface="Times New Roman" panose="02020603050405020304" pitchFamily="18" charset="0"/>
                        </a:rPr>
                        <a:t>Meaning</a:t>
                      </a:r>
                      <a:endParaRPr lang="en-US" sz="2800" dirty="0">
                        <a:effectLst/>
                      </a:endParaRP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33346063"/>
                  </a:ext>
                </a:extLst>
              </a:tr>
              <a:tr h="1170437">
                <a:tc>
                  <a:txBody>
                    <a:bodyPr/>
                    <a:lstStyle/>
                    <a:p>
                      <a:pPr rtl="0" fontAlgn="t">
                        <a:spcBef>
                          <a:spcPts val="0"/>
                        </a:spcBef>
                        <a:spcAft>
                          <a:spcPts val="1000"/>
                        </a:spcAft>
                      </a:pPr>
                      <a:r>
                        <a:rPr lang="en-US" sz="2800" b="0" i="0" u="none" strike="noStrike">
                          <a:solidFill>
                            <a:srgbClr val="000000"/>
                          </a:solidFill>
                          <a:effectLst/>
                          <a:latin typeface="Times New Roman" panose="02020603050405020304" pitchFamily="18" charset="0"/>
                        </a:rPr>
                        <a:t>GUI</a:t>
                      </a:r>
                      <a:endParaRPr lang="en-US" sz="2800">
                        <a:effectLst/>
                      </a:endParaRP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1000"/>
                        </a:spcAft>
                      </a:pPr>
                      <a:r>
                        <a:rPr lang="en-US" sz="2800" b="0" i="0" u="none" strike="noStrike">
                          <a:solidFill>
                            <a:srgbClr val="000000"/>
                          </a:solidFill>
                          <a:effectLst/>
                          <a:latin typeface="Times New Roman" panose="02020603050405020304" pitchFamily="18" charset="0"/>
                        </a:rPr>
                        <a:t>Graphical User Interface</a:t>
                      </a:r>
                      <a:endParaRPr lang="en-US" sz="2800">
                        <a:effectLst/>
                      </a:endParaRP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07130538"/>
                  </a:ext>
                </a:extLst>
              </a:tr>
              <a:tr h="1170437">
                <a:tc>
                  <a:txBody>
                    <a:bodyPr/>
                    <a:lstStyle/>
                    <a:p>
                      <a:pPr rtl="0" fontAlgn="t">
                        <a:spcBef>
                          <a:spcPts val="0"/>
                        </a:spcBef>
                        <a:spcAft>
                          <a:spcPts val="1000"/>
                        </a:spcAft>
                      </a:pPr>
                      <a:r>
                        <a:rPr lang="en-US" sz="2800" b="0" i="0" u="none" strike="noStrike">
                          <a:solidFill>
                            <a:srgbClr val="000000"/>
                          </a:solidFill>
                          <a:effectLst/>
                          <a:latin typeface="Times New Roman" panose="02020603050405020304" pitchFamily="18" charset="0"/>
                        </a:rPr>
                        <a:t>SQA</a:t>
                      </a:r>
                      <a:endParaRPr lang="en-US" sz="2800">
                        <a:effectLst/>
                      </a:endParaRP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1000"/>
                        </a:spcAft>
                      </a:pPr>
                      <a:r>
                        <a:rPr lang="en-US" sz="2800" b="0" i="0" u="none" strike="noStrike" dirty="0">
                          <a:solidFill>
                            <a:srgbClr val="000000"/>
                          </a:solidFill>
                          <a:effectLst/>
                          <a:latin typeface="Times New Roman" panose="02020603050405020304" pitchFamily="18" charset="0"/>
                        </a:rPr>
                        <a:t>Software Quality Assurance</a:t>
                      </a:r>
                      <a:endParaRPr lang="en-US" sz="2800" dirty="0">
                        <a:effectLst/>
                      </a:endParaRP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48950038"/>
                  </a:ext>
                </a:extLst>
              </a:tr>
              <a:tr h="1170437">
                <a:tc>
                  <a:txBody>
                    <a:bodyPr/>
                    <a:lstStyle/>
                    <a:p>
                      <a:pPr rtl="0" fontAlgn="t">
                        <a:spcBef>
                          <a:spcPts val="0"/>
                        </a:spcBef>
                        <a:spcAft>
                          <a:spcPts val="1000"/>
                        </a:spcAft>
                      </a:pPr>
                      <a:r>
                        <a:rPr lang="en-US" sz="2800" b="0" i="0" u="none" strike="noStrike">
                          <a:solidFill>
                            <a:srgbClr val="000000"/>
                          </a:solidFill>
                          <a:effectLst/>
                          <a:latin typeface="Times New Roman" panose="02020603050405020304" pitchFamily="18" charset="0"/>
                        </a:rPr>
                        <a:t>AI</a:t>
                      </a:r>
                      <a:endParaRPr lang="en-US" sz="2800">
                        <a:effectLst/>
                      </a:endParaRP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1000"/>
                        </a:spcAft>
                      </a:pPr>
                      <a:r>
                        <a:rPr lang="en-US" sz="2800" b="0" i="0" u="none" strike="noStrike" dirty="0">
                          <a:solidFill>
                            <a:srgbClr val="000000"/>
                          </a:solidFill>
                          <a:effectLst/>
                          <a:latin typeface="Times New Roman" panose="02020603050405020304" pitchFamily="18" charset="0"/>
                        </a:rPr>
                        <a:t>Artificial Intelligence</a:t>
                      </a:r>
                      <a:endParaRPr lang="en-US" sz="2800" dirty="0">
                        <a:effectLst/>
                      </a:endParaRP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16387630"/>
                  </a:ext>
                </a:extLst>
              </a:tr>
            </a:tbl>
          </a:graphicData>
        </a:graphic>
      </p:graphicFrame>
      <p:sp>
        <p:nvSpPr>
          <p:cNvPr id="5" name="Rectangle 2"/>
          <p:cNvSpPr>
            <a:spLocks noChangeArrowheads="1"/>
          </p:cNvSpPr>
          <p:nvPr/>
        </p:nvSpPr>
        <p:spPr bwMode="auto">
          <a:xfrm>
            <a:off x="3028881" y="1554668"/>
            <a:ext cx="15796993"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8176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70450" y="264498"/>
            <a:ext cx="2937831" cy="461665"/>
          </a:xfrm>
          <a:prstGeom prst="rect">
            <a:avLst/>
          </a:prstGeom>
          <a:noFill/>
        </p:spPr>
        <p:txBody>
          <a:bodyPr wrap="square" rtlCol="0">
            <a:spAutoFit/>
          </a:bodyPr>
          <a:lstStyle/>
          <a:p>
            <a:r>
              <a:rPr lang="en-US" sz="2400" b="1" dirty="0"/>
              <a:t>Game set up</a:t>
            </a:r>
          </a:p>
        </p:txBody>
      </p:sp>
      <p:graphicFrame>
        <p:nvGraphicFramePr>
          <p:cNvPr id="4" name="Table 3"/>
          <p:cNvGraphicFramePr>
            <a:graphicFrameLocks noGrp="1"/>
          </p:cNvGraphicFramePr>
          <p:nvPr>
            <p:extLst>
              <p:ext uri="{D42A27DB-BD31-4B8C-83A1-F6EECF244321}">
                <p14:modId xmlns:p14="http://schemas.microsoft.com/office/powerpoint/2010/main" val="3854621296"/>
              </p:ext>
            </p:extLst>
          </p:nvPr>
        </p:nvGraphicFramePr>
        <p:xfrm>
          <a:off x="1529429" y="1120886"/>
          <a:ext cx="9819872" cy="5072106"/>
        </p:xfrm>
        <a:graphic>
          <a:graphicData uri="http://schemas.openxmlformats.org/drawingml/2006/table">
            <a:tbl>
              <a:tblPr firstRow="1" firstCol="1" bandRow="1">
                <a:tableStyleId>{3B4B98B0-60AC-42C2-AFA5-B58CD77FA1E5}</a:tableStyleId>
              </a:tblPr>
              <a:tblGrid>
                <a:gridCol w="2942727">
                  <a:extLst>
                    <a:ext uri="{9D8B030D-6E8A-4147-A177-3AD203B41FA5}">
                      <a16:colId xmlns:a16="http://schemas.microsoft.com/office/drawing/2014/main" val="20000"/>
                    </a:ext>
                  </a:extLst>
                </a:gridCol>
                <a:gridCol w="6877145">
                  <a:extLst>
                    <a:ext uri="{9D8B030D-6E8A-4147-A177-3AD203B41FA5}">
                      <a16:colId xmlns:a16="http://schemas.microsoft.com/office/drawing/2014/main" val="20001"/>
                    </a:ext>
                  </a:extLst>
                </a:gridCol>
              </a:tblGrid>
              <a:tr h="912350">
                <a:tc>
                  <a:txBody>
                    <a:bodyPr/>
                    <a:lstStyle/>
                    <a:p>
                      <a:pPr marL="0" marR="0">
                        <a:lnSpc>
                          <a:spcPct val="115000"/>
                        </a:lnSpc>
                        <a:spcBef>
                          <a:spcPts val="0"/>
                        </a:spcBef>
                        <a:spcAft>
                          <a:spcPts val="0"/>
                        </a:spcAft>
                      </a:pPr>
                      <a:r>
                        <a:rPr lang="en-US" sz="2000" dirty="0">
                          <a:effectLst/>
                        </a:rPr>
                        <a:t>Goals of actor</a:t>
                      </a:r>
                      <a:endParaRPr lang="en-US" sz="200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35176" marR="35176" marT="35176" marB="35176"/>
                </a:tc>
                <a:tc>
                  <a:txBody>
                    <a:bodyPr/>
                    <a:lstStyle/>
                    <a:p>
                      <a:pPr marL="0" marR="0">
                        <a:lnSpc>
                          <a:spcPct val="115000"/>
                        </a:lnSpc>
                        <a:spcBef>
                          <a:spcPts val="0"/>
                        </a:spcBef>
                        <a:spcAft>
                          <a:spcPts val="0"/>
                        </a:spcAft>
                      </a:pPr>
                      <a:r>
                        <a:rPr lang="en-US" sz="1400" b="0" dirty="0">
                          <a:effectLst/>
                        </a:rPr>
                        <a:t> </a:t>
                      </a:r>
                      <a:r>
                        <a:rPr lang="en-US" sz="2000" b="0" kern="1200" baseline="0" dirty="0">
                          <a:solidFill>
                            <a:schemeClr val="tx1"/>
                          </a:solidFill>
                          <a:effectLst/>
                          <a:latin typeface="+mn-lt"/>
                          <a:ea typeface="+mn-ea"/>
                          <a:cs typeface="+mn-cs"/>
                        </a:rPr>
                        <a:t>To play Tic-Tac-Toe casually during one’s free time.</a:t>
                      </a:r>
                    </a:p>
                  </a:txBody>
                  <a:tcPr marL="35176" marR="35176" marT="35176" marB="35176"/>
                </a:tc>
                <a:extLst>
                  <a:ext uri="{0D108BD9-81ED-4DB2-BD59-A6C34878D82A}">
                    <a16:rowId xmlns:a16="http://schemas.microsoft.com/office/drawing/2014/main" val="10000"/>
                  </a:ext>
                </a:extLst>
              </a:tr>
              <a:tr h="1562581">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Tasks</a:t>
                      </a:r>
                    </a:p>
                  </a:txBody>
                  <a:tcPr marL="35176" marR="35176" marT="35176" marB="35176"/>
                </a:tc>
                <a:tc>
                  <a:txBody>
                    <a:bodyPr/>
                    <a:lstStyle/>
                    <a:p>
                      <a:pPr marL="0" marR="0">
                        <a:lnSpc>
                          <a:spcPct val="115000"/>
                        </a:lnSpc>
                        <a:spcBef>
                          <a:spcPts val="0"/>
                        </a:spcBef>
                        <a:spcAft>
                          <a:spcPts val="0"/>
                        </a:spcAft>
                      </a:pPr>
                      <a:r>
                        <a:rPr lang="en-US" sz="2000" dirty="0">
                          <a:effectLst/>
                        </a:rPr>
                        <a:t>Player</a:t>
                      </a:r>
                      <a:r>
                        <a:rPr lang="en-US" sz="2000" baseline="0" dirty="0">
                          <a:effectLst/>
                        </a:rPr>
                        <a:t> 1 starts the game initially. At this point the software should create the grid so the player can choose whether to play against the AI or against another human player. Next, the player chooses the difficulty or skill level to start the actual game. At any point user is able to view score.</a:t>
                      </a:r>
                      <a:endParaRPr lang="en-US" sz="200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35176" marR="35176" marT="35176" marB="35176"/>
                </a:tc>
                <a:extLst>
                  <a:ext uri="{0D108BD9-81ED-4DB2-BD59-A6C34878D82A}">
                    <a16:rowId xmlns:a16="http://schemas.microsoft.com/office/drawing/2014/main" val="10001"/>
                  </a:ext>
                </a:extLst>
              </a:tr>
              <a:tr h="506365">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Preconditions</a:t>
                      </a:r>
                    </a:p>
                  </a:txBody>
                  <a:tcPr marL="35176" marR="35176" marT="35176" marB="35176"/>
                </a:tc>
                <a:tc>
                  <a:txBody>
                    <a:bodyPr/>
                    <a:lstStyle/>
                    <a:p>
                      <a:pPr marL="0" marR="0">
                        <a:lnSpc>
                          <a:spcPct val="115000"/>
                        </a:lnSpc>
                        <a:spcBef>
                          <a:spcPts val="0"/>
                        </a:spcBef>
                        <a:spcAft>
                          <a:spcPts val="0"/>
                        </a:spcAft>
                      </a:pPr>
                      <a:r>
                        <a:rPr lang="en-US" sz="2000" b="0" dirty="0">
                          <a:effectLst/>
                        </a:rPr>
                        <a:t> </a:t>
                      </a:r>
                      <a:r>
                        <a:rPr lang="en-US" sz="2000" b="0" kern="1200" baseline="0" dirty="0">
                          <a:solidFill>
                            <a:schemeClr val="tx1"/>
                          </a:solidFill>
                          <a:effectLst/>
                          <a:latin typeface="+mn-lt"/>
                          <a:ea typeface="+mn-ea"/>
                          <a:cs typeface="+mn-cs"/>
                        </a:rPr>
                        <a:t>Empty grid, in other words a “New” game.</a:t>
                      </a:r>
                    </a:p>
                  </a:txBody>
                  <a:tcPr marL="35176" marR="35176" marT="35176" marB="35176"/>
                </a:tc>
                <a:extLst>
                  <a:ext uri="{0D108BD9-81ED-4DB2-BD59-A6C34878D82A}">
                    <a16:rowId xmlns:a16="http://schemas.microsoft.com/office/drawing/2014/main" val="10002"/>
                  </a:ext>
                </a:extLst>
              </a:tr>
              <a:tr h="977217">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Exceptions</a:t>
                      </a:r>
                    </a:p>
                  </a:txBody>
                  <a:tcPr marL="35176" marR="35176" marT="35176" marB="35176"/>
                </a:tc>
                <a:tc>
                  <a:txBody>
                    <a:bodyPr/>
                    <a:lstStyle/>
                    <a:p>
                      <a:pPr marL="0" marR="0">
                        <a:lnSpc>
                          <a:spcPct val="115000"/>
                        </a:lnSpc>
                        <a:spcBef>
                          <a:spcPts val="0"/>
                        </a:spcBef>
                        <a:spcAft>
                          <a:spcPts val="0"/>
                        </a:spcAft>
                      </a:pPr>
                      <a:r>
                        <a:rPr lang="en-US" sz="2000" b="0" dirty="0">
                          <a:effectLst/>
                        </a:rPr>
                        <a:t> </a:t>
                      </a:r>
                      <a:r>
                        <a:rPr lang="en-US" sz="2000" b="0" kern="1200" baseline="0" dirty="0">
                          <a:solidFill>
                            <a:schemeClr val="tx1"/>
                          </a:solidFill>
                          <a:effectLst/>
                          <a:latin typeface="+mn-lt"/>
                          <a:ea typeface="+mn-ea"/>
                          <a:cs typeface="+mn-cs"/>
                        </a:rPr>
                        <a:t>If a game is in progress and user want to start a new game a pop up message will show up to confirm a start of a new game. Which will be consider a lost for current player.</a:t>
                      </a:r>
                    </a:p>
                  </a:txBody>
                  <a:tcPr marL="35176" marR="35176" marT="35176" marB="35176"/>
                </a:tc>
                <a:extLst>
                  <a:ext uri="{0D108BD9-81ED-4DB2-BD59-A6C34878D82A}">
                    <a16:rowId xmlns:a16="http://schemas.microsoft.com/office/drawing/2014/main" val="10003"/>
                  </a:ext>
                </a:extLst>
              </a:tr>
              <a:tr h="454069">
                <a:tc>
                  <a:txBody>
                    <a:bodyPr/>
                    <a:lstStyle/>
                    <a:p>
                      <a:pPr marL="0" marR="0" algn="l" defTabSz="457200" rtl="0" eaLnBrk="1" latinLnBrk="0" hangingPunct="1">
                        <a:lnSpc>
                          <a:spcPct val="115000"/>
                        </a:lnSpc>
                        <a:spcBef>
                          <a:spcPts val="0"/>
                        </a:spcBef>
                        <a:spcAft>
                          <a:spcPts val="0"/>
                        </a:spcAft>
                      </a:pPr>
                      <a:r>
                        <a:rPr lang="en-US" sz="2000" b="1" kern="1200" dirty="0">
                          <a:solidFill>
                            <a:schemeClr val="tx1"/>
                          </a:solidFill>
                          <a:effectLst/>
                          <a:latin typeface="+mn-lt"/>
                          <a:ea typeface="+mn-ea"/>
                          <a:cs typeface="+mn-cs"/>
                        </a:rPr>
                        <a:t>System change/production</a:t>
                      </a:r>
                    </a:p>
                  </a:txBody>
                  <a:tcPr marL="35176" marR="35176" marT="35176" marB="35176"/>
                </a:tc>
                <a:tc>
                  <a:txBody>
                    <a:bodyPr/>
                    <a:lstStyle/>
                    <a:p>
                      <a:pPr marL="0" marR="0">
                        <a:lnSpc>
                          <a:spcPct val="115000"/>
                        </a:lnSpc>
                        <a:spcBef>
                          <a:spcPts val="0"/>
                        </a:spcBef>
                        <a:spcAft>
                          <a:spcPts val="0"/>
                        </a:spcAft>
                      </a:pPr>
                      <a:r>
                        <a:rPr lang="en-US" sz="1400" dirty="0">
                          <a:effectLst/>
                        </a:rPr>
                        <a:t> </a:t>
                      </a:r>
                      <a:r>
                        <a:rPr lang="en-US" sz="2000" b="0" kern="1200" baseline="0" dirty="0">
                          <a:solidFill>
                            <a:schemeClr val="tx1"/>
                          </a:solidFill>
                          <a:effectLst/>
                          <a:latin typeface="+mn-lt"/>
                          <a:ea typeface="+mn-ea"/>
                          <a:cs typeface="+mn-cs"/>
                        </a:rPr>
                        <a:t>At any point user is able to change from single mode to multi mode and chose from any of the difficulty levels</a:t>
                      </a:r>
                    </a:p>
                  </a:txBody>
                  <a:tcPr marL="35176" marR="35176" marT="35176" marB="35176"/>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277265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98638" y="212849"/>
            <a:ext cx="4321455" cy="523220"/>
          </a:xfrm>
          <a:prstGeom prst="rect">
            <a:avLst/>
          </a:prstGeom>
          <a:noFill/>
        </p:spPr>
        <p:txBody>
          <a:bodyPr wrap="square" rtlCol="0">
            <a:spAutoFit/>
          </a:bodyPr>
          <a:lstStyle/>
          <a:p>
            <a:pPr algn="ctr"/>
            <a:r>
              <a:rPr lang="en-US" sz="2800" b="1" dirty="0"/>
              <a:t>Use Case 1</a:t>
            </a:r>
          </a:p>
        </p:txBody>
      </p:sp>
      <p:graphicFrame>
        <p:nvGraphicFramePr>
          <p:cNvPr id="4" name="Table 3"/>
          <p:cNvGraphicFramePr>
            <a:graphicFrameLocks noGrp="1"/>
          </p:cNvGraphicFramePr>
          <p:nvPr>
            <p:extLst>
              <p:ext uri="{D42A27DB-BD31-4B8C-83A1-F6EECF244321}">
                <p14:modId xmlns:p14="http://schemas.microsoft.com/office/powerpoint/2010/main" val="2653486500"/>
              </p:ext>
            </p:extLst>
          </p:nvPr>
        </p:nvGraphicFramePr>
        <p:xfrm>
          <a:off x="1338162" y="975018"/>
          <a:ext cx="10242406" cy="5297178"/>
        </p:xfrm>
        <a:graphic>
          <a:graphicData uri="http://schemas.openxmlformats.org/drawingml/2006/table">
            <a:tbl>
              <a:tblPr firstRow="1" firstCol="1" bandRow="1">
                <a:tableStyleId>{0E3FDE45-AF77-4B5C-9715-49D594BDF05E}</a:tableStyleId>
              </a:tblPr>
              <a:tblGrid>
                <a:gridCol w="5121203">
                  <a:extLst>
                    <a:ext uri="{9D8B030D-6E8A-4147-A177-3AD203B41FA5}">
                      <a16:colId xmlns:a16="http://schemas.microsoft.com/office/drawing/2014/main" val="20000"/>
                    </a:ext>
                  </a:extLst>
                </a:gridCol>
                <a:gridCol w="5121203">
                  <a:extLst>
                    <a:ext uri="{9D8B030D-6E8A-4147-A177-3AD203B41FA5}">
                      <a16:colId xmlns:a16="http://schemas.microsoft.com/office/drawing/2014/main" val="20001"/>
                    </a:ext>
                  </a:extLst>
                </a:gridCol>
              </a:tblGrid>
              <a:tr h="882863">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Goals of actor</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User name to be registered</a:t>
                      </a:r>
                    </a:p>
                  </a:txBody>
                  <a:tcPr marL="63500" marR="63500" marT="63500" marB="63500"/>
                </a:tc>
                <a:extLst>
                  <a:ext uri="{0D108BD9-81ED-4DB2-BD59-A6C34878D82A}">
                    <a16:rowId xmlns:a16="http://schemas.microsoft.com/office/drawing/2014/main" val="10000"/>
                  </a:ext>
                </a:extLst>
              </a:tr>
              <a:tr h="882863">
                <a:tc>
                  <a:txBody>
                    <a:bodyPr/>
                    <a:lstStyle/>
                    <a:p>
                      <a:pPr marL="0" marR="0" algn="l" defTabSz="457200" rtl="0" eaLnBrk="1" latinLnBrk="0" hangingPunct="1">
                        <a:lnSpc>
                          <a:spcPct val="115000"/>
                        </a:lnSpc>
                        <a:spcBef>
                          <a:spcPts val="0"/>
                        </a:spcBef>
                        <a:spcAft>
                          <a:spcPts val="0"/>
                        </a:spcAft>
                      </a:pPr>
                      <a:r>
                        <a:rPr lang="en-US" sz="2000" b="1" kern="1200" dirty="0">
                          <a:solidFill>
                            <a:schemeClr val="tx1"/>
                          </a:solidFill>
                          <a:effectLst/>
                          <a:latin typeface="+mn-lt"/>
                          <a:ea typeface="+mn-ea"/>
                          <a:cs typeface="+mn-cs"/>
                        </a:rPr>
                        <a:t>Task</a:t>
                      </a:r>
                    </a:p>
                  </a:txBody>
                  <a:tcPr marL="63500" marR="63500" marT="63500" marB="63500"/>
                </a:tc>
                <a:tc>
                  <a:txBody>
                    <a:bodyPr/>
                    <a:lstStyle/>
                    <a:p>
                      <a:pPr marL="0" marR="0" algn="l" defTabSz="457200" rtl="0" eaLnBrk="1" latinLnBrk="0" hangingPunct="1">
                        <a:lnSpc>
                          <a:spcPct val="115000"/>
                        </a:lnSpc>
                        <a:spcBef>
                          <a:spcPts val="0"/>
                        </a:spcBef>
                        <a:spcAft>
                          <a:spcPts val="0"/>
                        </a:spcAft>
                      </a:pPr>
                      <a:r>
                        <a:rPr lang="en-US" sz="2000" b="0" kern="1200" dirty="0">
                          <a:solidFill>
                            <a:schemeClr val="tx1"/>
                          </a:solidFill>
                          <a:effectLst/>
                          <a:latin typeface="+mn-lt"/>
                          <a:ea typeface="+mn-ea"/>
                          <a:cs typeface="+mn-cs"/>
                        </a:rPr>
                        <a:t>Initially register a user name to start playing the game</a:t>
                      </a:r>
                    </a:p>
                  </a:txBody>
                  <a:tcPr marL="63500" marR="63500" marT="63500" marB="63500"/>
                </a:tc>
                <a:extLst>
                  <a:ext uri="{0D108BD9-81ED-4DB2-BD59-A6C34878D82A}">
                    <a16:rowId xmlns:a16="http://schemas.microsoft.com/office/drawing/2014/main" val="10001"/>
                  </a:ext>
                </a:extLst>
              </a:tr>
              <a:tr h="882863">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Preconditions</a:t>
                      </a:r>
                    </a:p>
                  </a:txBody>
                  <a:tcPr marL="63500" marR="63500" marT="63500" marB="63500"/>
                </a:tc>
                <a:tc>
                  <a:txBody>
                    <a:bodyPr/>
                    <a:lstStyle/>
                    <a:p>
                      <a:pPr marL="0" marR="0" algn="l" defTabSz="457200" rtl="0" eaLnBrk="1" latinLnBrk="0" hangingPunct="1">
                        <a:lnSpc>
                          <a:spcPct val="115000"/>
                        </a:lnSpc>
                        <a:spcBef>
                          <a:spcPts val="0"/>
                        </a:spcBef>
                        <a:spcAft>
                          <a:spcPts val="0"/>
                        </a:spcAft>
                      </a:pPr>
                      <a:r>
                        <a:rPr lang="en-US" sz="2000" b="0" kern="1200" dirty="0">
                          <a:solidFill>
                            <a:schemeClr val="tx1"/>
                          </a:solidFill>
                          <a:effectLst/>
                          <a:latin typeface="+mn-lt"/>
                          <a:ea typeface="+mn-ea"/>
                          <a:cs typeface="+mn-cs"/>
                        </a:rPr>
                        <a:t>No user name is registered</a:t>
                      </a:r>
                    </a:p>
                  </a:txBody>
                  <a:tcPr marL="63500" marR="63500" marT="63500" marB="63500"/>
                </a:tc>
                <a:extLst>
                  <a:ext uri="{0D108BD9-81ED-4DB2-BD59-A6C34878D82A}">
                    <a16:rowId xmlns:a16="http://schemas.microsoft.com/office/drawing/2014/main" val="10002"/>
                  </a:ext>
                </a:extLst>
              </a:tr>
              <a:tr h="882863">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Exceptions</a:t>
                      </a:r>
                    </a:p>
                  </a:txBody>
                  <a:tcPr marL="63500" marR="63500" marT="63500" marB="63500"/>
                </a:tc>
                <a:tc>
                  <a:txBody>
                    <a:bodyPr/>
                    <a:lstStyle/>
                    <a:p>
                      <a:pPr marL="0" marR="0" algn="l" defTabSz="457200" rtl="0" eaLnBrk="1" latinLnBrk="0" hangingPunct="1">
                        <a:lnSpc>
                          <a:spcPct val="115000"/>
                        </a:lnSpc>
                        <a:spcBef>
                          <a:spcPts val="0"/>
                        </a:spcBef>
                        <a:spcAft>
                          <a:spcPts val="0"/>
                        </a:spcAft>
                      </a:pPr>
                      <a:r>
                        <a:rPr lang="en-US" sz="2000" b="0" kern="1200" dirty="0">
                          <a:solidFill>
                            <a:schemeClr val="tx1"/>
                          </a:solidFill>
                          <a:effectLst/>
                          <a:latin typeface="+mn-lt"/>
                          <a:ea typeface="+mn-ea"/>
                          <a:cs typeface="+mn-cs"/>
                        </a:rPr>
                        <a:t>Error message is shown if name is already registered</a:t>
                      </a:r>
                    </a:p>
                  </a:txBody>
                  <a:tcPr marL="63500" marR="63500" marT="63500" marB="63500"/>
                </a:tc>
                <a:extLst>
                  <a:ext uri="{0D108BD9-81ED-4DB2-BD59-A6C34878D82A}">
                    <a16:rowId xmlns:a16="http://schemas.microsoft.com/office/drawing/2014/main" val="10003"/>
                  </a:ext>
                </a:extLst>
              </a:tr>
              <a:tr h="882863">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Variation of action interactions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User can choose to create</a:t>
                      </a:r>
                      <a:r>
                        <a:rPr lang="en-US" sz="2000" b="0" kern="1200" baseline="0" dirty="0">
                          <a:solidFill>
                            <a:schemeClr val="tx1"/>
                          </a:solidFill>
                          <a:effectLst/>
                          <a:latin typeface="+mn-lt"/>
                          <a:ea typeface="+mn-ea"/>
                          <a:cs typeface="+mn-cs"/>
                        </a:rPr>
                        <a:t> a user name or play as a guest</a:t>
                      </a:r>
                      <a:endParaRPr lang="en-US" sz="2400" b="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3500" marR="63500" marT="63500" marB="63500"/>
                </a:tc>
                <a:extLst>
                  <a:ext uri="{0D108BD9-81ED-4DB2-BD59-A6C34878D82A}">
                    <a16:rowId xmlns:a16="http://schemas.microsoft.com/office/drawing/2014/main" val="10004"/>
                  </a:ext>
                </a:extLst>
              </a:tr>
              <a:tr h="882863">
                <a:tc>
                  <a:txBody>
                    <a:bodyPr/>
                    <a:lstStyle/>
                    <a:p>
                      <a:pPr marL="0" marR="0" algn="l" defTabSz="457200" rtl="0" eaLnBrk="1" latinLnBrk="0" hangingPunct="1">
                        <a:lnSpc>
                          <a:spcPct val="115000"/>
                        </a:lnSpc>
                        <a:spcBef>
                          <a:spcPts val="0"/>
                        </a:spcBef>
                        <a:spcAft>
                          <a:spcPts val="0"/>
                        </a:spcAft>
                      </a:pPr>
                      <a:r>
                        <a:rPr lang="en-US" sz="2000" b="1" kern="1200" dirty="0">
                          <a:solidFill>
                            <a:schemeClr val="tx1"/>
                          </a:solidFill>
                          <a:effectLst/>
                          <a:latin typeface="+mn-lt"/>
                          <a:ea typeface="+mn-ea"/>
                          <a:cs typeface="+mn-cs"/>
                        </a:rPr>
                        <a:t>System change/production</a:t>
                      </a:r>
                    </a:p>
                  </a:txBody>
                  <a:tcPr marL="63500" marR="63500" marT="63500" marB="63500"/>
                </a:tc>
                <a:tc>
                  <a:txBody>
                    <a:bodyPr/>
                    <a:lstStyle/>
                    <a:p>
                      <a:pPr marL="0" marR="0">
                        <a:lnSpc>
                          <a:spcPct val="115000"/>
                        </a:lnSpc>
                        <a:spcBef>
                          <a:spcPts val="0"/>
                        </a:spcBef>
                        <a:spcAft>
                          <a:spcPts val="0"/>
                        </a:spcAft>
                      </a:pPr>
                      <a:r>
                        <a:rPr lang="en-US" sz="2400" b="0" dirty="0">
                          <a:effectLst/>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000" b="0" kern="1200" dirty="0">
                          <a:solidFill>
                            <a:schemeClr val="tx1"/>
                          </a:solidFill>
                          <a:effectLst/>
                          <a:latin typeface="+mn-lt"/>
                          <a:ea typeface="+mn-ea"/>
                          <a:cs typeface="+mn-cs"/>
                        </a:rPr>
                        <a:t>Guest</a:t>
                      </a:r>
                      <a:r>
                        <a:rPr lang="en-US" sz="2000" b="0" kern="1200" baseline="0" dirty="0">
                          <a:solidFill>
                            <a:schemeClr val="tx1"/>
                          </a:solidFill>
                          <a:effectLst/>
                          <a:latin typeface="+mn-lt"/>
                          <a:ea typeface="+mn-ea"/>
                          <a:cs typeface="+mn-cs"/>
                        </a:rPr>
                        <a:t> will be deleted once game is closed</a:t>
                      </a:r>
                      <a:endParaRPr lang="en-US" sz="2400" b="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3500" marR="63500" marT="63500" marB="63500"/>
                </a:tc>
                <a:extLst>
                  <a:ext uri="{0D108BD9-81ED-4DB2-BD59-A6C34878D82A}">
                    <a16:rowId xmlns:a16="http://schemas.microsoft.com/office/drawing/2014/main" val="10005"/>
                  </a:ext>
                </a:extLst>
              </a:tr>
            </a:tbl>
          </a:graphicData>
        </a:graphic>
      </p:graphicFrame>
      <p:sp>
        <p:nvSpPr>
          <p:cNvPr id="5" name="TextBox 4"/>
          <p:cNvSpPr txBox="1"/>
          <p:nvPr/>
        </p:nvSpPr>
        <p:spPr>
          <a:xfrm>
            <a:off x="5006581" y="4144407"/>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35669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588654" y="244699"/>
            <a:ext cx="7727323" cy="1231106"/>
          </a:xfrm>
          <a:prstGeom prst="rect">
            <a:avLst/>
          </a:prstGeom>
          <a:noFill/>
        </p:spPr>
        <p:txBody>
          <a:bodyPr wrap="square" rtlCol="0">
            <a:spAutoFit/>
          </a:bodyPr>
          <a:lstStyle/>
          <a:p>
            <a:r>
              <a:rPr lang="en-US" sz="2800" dirty="0"/>
              <a:t>Use Case: 1 </a:t>
            </a:r>
            <a:r>
              <a:rPr lang="en-US" sz="2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Create player or guest for Tic Tac Toe game</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r>
              <a:rPr lang="en-US" dirty="0"/>
              <a:t> </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0203" y="1880113"/>
            <a:ext cx="4756665" cy="3919492"/>
          </a:xfrm>
          <a:prstGeom prst="rect">
            <a:avLst/>
          </a:prstGeom>
        </p:spPr>
      </p:pic>
    </p:spTree>
    <p:extLst>
      <p:ext uri="{BB962C8B-B14F-4D97-AF65-F5344CB8AC3E}">
        <p14:creationId xmlns:p14="http://schemas.microsoft.com/office/powerpoint/2010/main" val="8346958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685</TotalTime>
  <Words>1473</Words>
  <Application>Microsoft Office PowerPoint</Application>
  <PresentationFormat>Widescreen</PresentationFormat>
  <Paragraphs>280</Paragraphs>
  <Slides>33</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 Unicode MS</vt:lpstr>
      <vt:lpstr>Arial</vt:lpstr>
      <vt:lpstr>Calibri</vt:lpstr>
      <vt:lpstr>Calibri Light</vt:lpstr>
      <vt:lpstr>Corbel</vt:lpstr>
      <vt:lpstr>Lustria</vt:lpstr>
      <vt:lpstr>Times New Roman</vt: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Stephanie Reyes-Molina</dc:creator>
  <cp:lastModifiedBy>LocalAdmin-A</cp:lastModifiedBy>
  <cp:revision>38</cp:revision>
  <dcterms:created xsi:type="dcterms:W3CDTF">2016-10-31T00:12:38Z</dcterms:created>
  <dcterms:modified xsi:type="dcterms:W3CDTF">2016-11-01T04:09:11Z</dcterms:modified>
</cp:coreProperties>
</file>