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27"/>
  </p:notesMasterIdLst>
  <p:sldIdLst>
    <p:sldId id="256" r:id="rId2"/>
    <p:sldId id="258" r:id="rId3"/>
    <p:sldId id="259" r:id="rId4"/>
    <p:sldId id="282" r:id="rId5"/>
    <p:sldId id="260" r:id="rId6"/>
    <p:sldId id="283"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9" r:id="rId24"/>
    <p:sldId id="280"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59" autoAdjust="0"/>
  </p:normalViewPr>
  <p:slideViewPr>
    <p:cSldViewPr snapToGrid="0" snapToObjects="1">
      <p:cViewPr varScale="1">
        <p:scale>
          <a:sx n="70" d="100"/>
          <a:sy n="70" d="100"/>
        </p:scale>
        <p:origin x="-14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2BEDB9-85AD-AA4C-B38D-1400611DF561}" type="datetimeFigureOut">
              <a:rPr lang="en-US" smtClean="0"/>
              <a:t>11/28/16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8A80B3-1C23-1049-AAAF-6499F5EFDA68}" type="slidenum">
              <a:rPr lang="en-US" smtClean="0"/>
              <a:t>‹#›</a:t>
            </a:fld>
            <a:endParaRPr lang="en-US"/>
          </a:p>
        </p:txBody>
      </p:sp>
    </p:spTree>
    <p:extLst>
      <p:ext uri="{BB962C8B-B14F-4D97-AF65-F5344CB8AC3E}">
        <p14:creationId xmlns:p14="http://schemas.microsoft.com/office/powerpoint/2010/main" val="8857360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8A80B3-1C23-1049-AAAF-6499F5EFDA68}" type="slidenum">
              <a:rPr lang="en-US" smtClean="0"/>
              <a:t>9</a:t>
            </a:fld>
            <a:endParaRPr lang="en-US"/>
          </a:p>
        </p:txBody>
      </p:sp>
    </p:spTree>
    <p:extLst>
      <p:ext uri="{BB962C8B-B14F-4D97-AF65-F5344CB8AC3E}">
        <p14:creationId xmlns:p14="http://schemas.microsoft.com/office/powerpoint/2010/main" val="203844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B8CFC7D-E5A7-AD4F-AF1A-E03D7F156C43}" type="datetimeFigureOut">
              <a:rPr lang="en-US" smtClean="0"/>
              <a:t>11/28/16</a:t>
            </a:fld>
            <a:endParaRPr lang="en-US"/>
          </a:p>
        </p:txBody>
      </p:sp>
      <p:sp>
        <p:nvSpPr>
          <p:cNvPr id="8" name="Slide Number Placeholder 7"/>
          <p:cNvSpPr>
            <a:spLocks noGrp="1"/>
          </p:cNvSpPr>
          <p:nvPr>
            <p:ph type="sldNum" sz="quarter" idx="11"/>
          </p:nvPr>
        </p:nvSpPr>
        <p:spPr/>
        <p:txBody>
          <a:bodyPr/>
          <a:lstStyle/>
          <a:p>
            <a:fld id="{B64FE051-89C2-B843-84B3-6FC56413305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CFC7D-E5A7-AD4F-AF1A-E03D7F156C43}"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E051-89C2-B843-84B3-6FC5641330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CFC7D-E5A7-AD4F-AF1A-E03D7F156C43}"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E051-89C2-B843-84B3-6FC5641330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CB8CFC7D-E5A7-AD4F-AF1A-E03D7F156C43}"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E051-89C2-B843-84B3-6FC5641330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8CFC7D-E5A7-AD4F-AF1A-E03D7F156C43}" type="datetimeFigureOut">
              <a:rPr lang="en-US" smtClean="0"/>
              <a:t>11/28/16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E051-89C2-B843-84B3-6FC564133050}"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CB8CFC7D-E5A7-AD4F-AF1A-E03D7F156C43}"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E051-89C2-B843-84B3-6FC56413305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B8CFC7D-E5A7-AD4F-AF1A-E03D7F156C43}" type="datetimeFigureOut">
              <a:rPr lang="en-US" smtClean="0"/>
              <a:t>11/28/16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FE051-89C2-B843-84B3-6FC56413305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8CFC7D-E5A7-AD4F-AF1A-E03D7F156C43}" type="datetimeFigureOut">
              <a:rPr lang="en-US" smtClean="0"/>
              <a:t>11/28/16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FE051-89C2-B843-84B3-6FC5641330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CFC7D-E5A7-AD4F-AF1A-E03D7F156C43}" type="datetimeFigureOut">
              <a:rPr lang="en-US" smtClean="0"/>
              <a:t>11/28/16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FE051-89C2-B843-84B3-6FC5641330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CFC7D-E5A7-AD4F-AF1A-E03D7F156C43}"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E051-89C2-B843-84B3-6FC56413305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CFC7D-E5A7-AD4F-AF1A-E03D7F156C43}" type="datetimeFigureOut">
              <a:rPr lang="en-US" smtClean="0"/>
              <a:t>11/28/16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E051-89C2-B843-84B3-6FC56413305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B8CFC7D-E5A7-AD4F-AF1A-E03D7F156C43}" type="datetimeFigureOut">
              <a:rPr lang="en-US" smtClean="0"/>
              <a:t>11/28/16</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4FE051-89C2-B843-84B3-6FC564133050}"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331787"/>
            <a:ext cx="8228013" cy="1927225"/>
          </a:xfrm>
        </p:spPr>
        <p:txBody>
          <a:bodyPr/>
          <a:lstStyle/>
          <a:p>
            <a:r>
              <a:rPr lang="en-US" dirty="0">
                <a:latin typeface="Lustria"/>
                <a:ea typeface="Lustria"/>
                <a:cs typeface="Lustria"/>
                <a:sym typeface="Lustria"/>
              </a:rPr>
              <a:t>Code Slayer</a:t>
            </a:r>
            <a:endParaRPr lang="en-US" dirty="0">
              <a:latin typeface="Lustria"/>
              <a:ea typeface="Lustria"/>
              <a:cs typeface="Lustria"/>
              <a:sym typeface="Lustria"/>
            </a:endParaRPr>
          </a:p>
        </p:txBody>
      </p:sp>
      <p:sp>
        <p:nvSpPr>
          <p:cNvPr id="3" name="Subtitle 2"/>
          <p:cNvSpPr>
            <a:spLocks noGrp="1"/>
          </p:cNvSpPr>
          <p:nvPr>
            <p:ph type="subTitle" idx="1"/>
          </p:nvPr>
        </p:nvSpPr>
        <p:spPr>
          <a:xfrm>
            <a:off x="457199" y="2999076"/>
            <a:ext cx="8228013" cy="1291196"/>
          </a:xfrm>
        </p:spPr>
        <p:txBody>
          <a:bodyPr>
            <a:normAutofit/>
          </a:bodyPr>
          <a:lstStyle/>
          <a:p>
            <a:pPr>
              <a:buSzPct val="25000"/>
            </a:pPr>
            <a:r>
              <a:rPr lang="en-US" sz="2400" dirty="0">
                <a:latin typeface="Lustria"/>
                <a:ea typeface="Lustria"/>
                <a:cs typeface="Lustria"/>
                <a:sym typeface="Lustria"/>
              </a:rPr>
              <a:t>Tic </a:t>
            </a:r>
            <a:r>
              <a:rPr lang="en-US" sz="2400" dirty="0" err="1">
                <a:latin typeface="Lustria"/>
                <a:ea typeface="Lustria"/>
                <a:cs typeface="Lustria"/>
                <a:sym typeface="Lustria"/>
              </a:rPr>
              <a:t>Tac</a:t>
            </a:r>
            <a:r>
              <a:rPr lang="en-US" sz="2400" dirty="0">
                <a:latin typeface="Lustria"/>
                <a:ea typeface="Lustria"/>
                <a:cs typeface="Lustria"/>
                <a:sym typeface="Lustria"/>
              </a:rPr>
              <a:t> Toe Game</a:t>
            </a:r>
          </a:p>
          <a:p>
            <a:pPr>
              <a:buSzPct val="25000"/>
            </a:pPr>
            <a:r>
              <a:rPr lang="en-US" sz="2400" dirty="0">
                <a:latin typeface="Lustria"/>
                <a:ea typeface="Lustria"/>
                <a:cs typeface="Lustria"/>
                <a:sym typeface="Lustria"/>
              </a:rPr>
              <a:t>By Elvis, </a:t>
            </a:r>
            <a:r>
              <a:rPr lang="en-US" sz="2400" dirty="0" err="1">
                <a:latin typeface="Lustria"/>
                <a:ea typeface="Lustria"/>
                <a:cs typeface="Lustria"/>
                <a:sym typeface="Lustria"/>
              </a:rPr>
              <a:t>Axay</a:t>
            </a:r>
            <a:r>
              <a:rPr lang="en-US" sz="2400" dirty="0">
                <a:latin typeface="Lustria"/>
                <a:ea typeface="Lustria"/>
                <a:cs typeface="Lustria"/>
                <a:sym typeface="Lustria"/>
              </a:rPr>
              <a:t>, Luis, Stephanie, Nick </a:t>
            </a:r>
          </a:p>
          <a:p>
            <a:endParaRPr lang="en-US" sz="2400" dirty="0"/>
          </a:p>
        </p:txBody>
      </p:sp>
    </p:spTree>
    <p:extLst>
      <p:ext uri="{BB962C8B-B14F-4D97-AF65-F5344CB8AC3E}">
        <p14:creationId xmlns:p14="http://schemas.microsoft.com/office/powerpoint/2010/main" val="29686788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990600"/>
            <a:ext cx="7620000" cy="6740307"/>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TEST STRATEGY FOR LOGIN AND SIGN-UP</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This module will be tested against all test cases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Input: valid username, invalid username, repeated usernames, unique usernames.</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TEST STRATEGY FOR SINGLE-PLAYER MODE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efficiency of AI to predict correct moves will be tested.</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Inputs: three stones in a row, four stones in a row, empty rows, five stones in a row, one stone in a row, two stones in a row</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TEST STRATEGY FOR MULTI-PLAYER MODE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Inputs: Player inputs empty name, Player plays as a guest, player is a registered user, player goes first, player goes second.</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TEST STRATEGY FOR  LEVEL DIFFICULTY</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Inputs: difficulty level easy,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difficulty level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medium,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difficulty level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hard</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Arial" panose="020B0604020202020204" pitchFamily="34" charset="0"/>
              <a:buChar char="•"/>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TEST STRATEGY FOR UPDATE/RETREIVE DATABSE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reliability of the database will be tested.</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Inputs: Push invalid data to database, push valid data, retrieve history for invalid users, retrieve history for valid users.</a:t>
            </a:r>
          </a:p>
          <a:p>
            <a:endParaRPr lang="en-US" dirty="0" smtClean="0"/>
          </a:p>
          <a:p>
            <a:endParaRPr lang="en-US" dirty="0"/>
          </a:p>
          <a:p>
            <a:endParaRPr lang="en-US" dirty="0"/>
          </a:p>
        </p:txBody>
      </p:sp>
      <p:sp>
        <p:nvSpPr>
          <p:cNvPr id="3" name="TextBox 2"/>
          <p:cNvSpPr txBox="1"/>
          <p:nvPr/>
        </p:nvSpPr>
        <p:spPr>
          <a:xfrm>
            <a:off x="2514600" y="394939"/>
            <a:ext cx="3962400" cy="584775"/>
          </a:xfrm>
          <a:prstGeom prst="rect">
            <a:avLst/>
          </a:prstGeom>
          <a:noFill/>
        </p:spPr>
        <p:txBody>
          <a:bodyPr wrap="square" rtlCol="0">
            <a:spAutoFit/>
          </a:bodyPr>
          <a:lstStyle/>
          <a:p>
            <a:r>
              <a:rPr lang="en-US" sz="3200" b="1"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1.2 Testing Strategy</a:t>
            </a:r>
            <a:endParaRPr lang="en-US" sz="3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66045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447800"/>
            <a:ext cx="7162800" cy="4524315"/>
          </a:xfrm>
          <a:prstGeom prst="rect">
            <a:avLst/>
          </a:prstGeom>
          <a:noFill/>
        </p:spPr>
        <p:txBody>
          <a:bodyPr wrap="square" rtlCol="0">
            <a:spAutoFit/>
          </a:bodyPr>
          <a:lstStyle/>
          <a:p>
            <a:r>
              <a:rPr lang="en-US" sz="2400" dirty="0" smtClean="0"/>
              <a:t>After the executable product is ready:</a:t>
            </a:r>
          </a:p>
          <a:p>
            <a:endParaRPr lang="en-US" sz="2400" dirty="0" smtClean="0"/>
          </a:p>
          <a:p>
            <a:pPr marL="285750" indent="-285750">
              <a:buFont typeface="Arial" panose="020B0604020202020204" pitchFamily="34" charset="0"/>
              <a:buChar char="•"/>
            </a:pPr>
            <a:r>
              <a:rPr lang="en-US" sz="2400" dirty="0"/>
              <a:t>TEST </a:t>
            </a:r>
            <a:r>
              <a:rPr lang="en-US" sz="2400" dirty="0" smtClean="0"/>
              <a:t>UTILITY : The extent to which the product meets the user’s needs.</a:t>
            </a:r>
            <a:endParaRPr lang="en-US" sz="2400" dirty="0"/>
          </a:p>
          <a:p>
            <a:pPr marL="285750" indent="-285750">
              <a:buFont typeface="Arial" panose="020B0604020202020204" pitchFamily="34" charset="0"/>
              <a:buChar char="•"/>
            </a:pPr>
            <a:r>
              <a:rPr lang="en-US" sz="2400" dirty="0" smtClean="0"/>
              <a:t>TEST RELIABILITY: A measure of the frequency and criticality of failure. </a:t>
            </a:r>
          </a:p>
          <a:p>
            <a:pPr marL="285750" indent="-285750">
              <a:buFont typeface="Arial" panose="020B0604020202020204" pitchFamily="34" charset="0"/>
              <a:buChar char="•"/>
            </a:pPr>
            <a:r>
              <a:rPr lang="en-US" sz="2400" dirty="0" smtClean="0"/>
              <a:t>TEST PERFORMANCE: The extent to which space and time constraints are met.</a:t>
            </a:r>
          </a:p>
          <a:p>
            <a:pPr marL="285750" indent="-285750">
              <a:buFont typeface="Arial" panose="020B0604020202020204" pitchFamily="34" charset="0"/>
              <a:buChar char="•"/>
            </a:pPr>
            <a:r>
              <a:rPr lang="en-US" sz="2400" dirty="0"/>
              <a:t>TEST </a:t>
            </a:r>
            <a:r>
              <a:rPr lang="en-US" sz="2400" dirty="0" smtClean="0"/>
              <a:t>ROBUSTNESS: </a:t>
            </a:r>
            <a:r>
              <a:rPr lang="en-US" sz="2400" dirty="0"/>
              <a:t>to develop </a:t>
            </a:r>
            <a:r>
              <a:rPr lang="en-US" sz="2400" b="1" dirty="0"/>
              <a:t>test</a:t>
            </a:r>
            <a:r>
              <a:rPr lang="en-US" sz="2400" dirty="0"/>
              <a:t> cases and </a:t>
            </a:r>
            <a:r>
              <a:rPr lang="en-US" sz="2400" b="1" dirty="0"/>
              <a:t>test</a:t>
            </a:r>
            <a:r>
              <a:rPr lang="en-US" sz="2400" dirty="0"/>
              <a:t> environments where a system's </a:t>
            </a:r>
            <a:r>
              <a:rPr lang="en-US" sz="2400" b="1" dirty="0"/>
              <a:t>robustness</a:t>
            </a:r>
            <a:r>
              <a:rPr lang="en-US" sz="2400" dirty="0"/>
              <a:t> can be assessed.</a:t>
            </a:r>
          </a:p>
          <a:p>
            <a:endParaRPr lang="en-US" sz="2400" dirty="0" smtClean="0"/>
          </a:p>
        </p:txBody>
      </p:sp>
      <p:sp>
        <p:nvSpPr>
          <p:cNvPr id="3" name="TextBox 2"/>
          <p:cNvSpPr txBox="1"/>
          <p:nvPr/>
        </p:nvSpPr>
        <p:spPr>
          <a:xfrm>
            <a:off x="2514600" y="394939"/>
            <a:ext cx="3962400" cy="584775"/>
          </a:xfrm>
          <a:prstGeom prst="rect">
            <a:avLst/>
          </a:prstGeom>
          <a:noFill/>
        </p:spPr>
        <p:txBody>
          <a:bodyPr wrap="square" rtlCol="0">
            <a:spAutoFit/>
          </a:bodyPr>
          <a:lstStyle/>
          <a:p>
            <a:r>
              <a:rPr lang="en-US" sz="3200" b="1"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1.2 Testing Strategy</a:t>
            </a:r>
            <a:endParaRPr lang="en-US" sz="3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12016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533400"/>
            <a:ext cx="2590800" cy="584775"/>
          </a:xfrm>
          <a:prstGeom prst="rect">
            <a:avLst/>
          </a:prstGeom>
          <a:noFill/>
        </p:spPr>
        <p:txBody>
          <a:bodyPr wrap="square" rtlCol="0">
            <a:spAutoFit/>
          </a:bodyPr>
          <a:lstStyle/>
          <a:p>
            <a:r>
              <a:rPr lang="en-US" sz="3200" b="1"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2. Test Items</a:t>
            </a:r>
            <a:endParaRPr lang="en-US" sz="3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Rectangle 1"/>
          <p:cNvSpPr/>
          <p:nvPr/>
        </p:nvSpPr>
        <p:spPr>
          <a:xfrm>
            <a:off x="990600" y="1447800"/>
            <a:ext cx="7848600" cy="4324261"/>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Items included for the preliminary test plan are:</a:t>
            </a:r>
          </a:p>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Integration testing</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Testing a group of methods together that have been unit tested</a:t>
            </a:r>
          </a:p>
          <a:p>
            <a:pPr marL="342900" marR="0" lvl="0" indent="-342900">
              <a:spcBef>
                <a:spcPts val="0"/>
              </a:spcBef>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Game Load: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Main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screen with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options to “Start Game” or              “ Instruction”.</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marR="0" lvl="0" indent="-342900">
              <a:spcBef>
                <a:spcPts val="0"/>
              </a:spcBef>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Instruction Screen: display the instruction and the rules of the game.</a:t>
            </a:r>
          </a:p>
          <a:p>
            <a:pPr marL="342900" marR="0" lvl="0" indent="-342900">
              <a:spcBef>
                <a:spcPts val="0"/>
              </a:spcBef>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Game Start: display the initial grid of size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5X5</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marR="0" lvl="0" indent="-342900">
              <a:spcBef>
                <a:spcPts val="0"/>
              </a:spcBef>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Play: user can pick either “X” or “O” and use the mouse to positon their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moves.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scoring and wining criteria should be check after each move.</a:t>
            </a:r>
          </a:p>
          <a:p>
            <a:pPr marL="342900" marR="0" lvl="0" indent="-342900">
              <a:spcBef>
                <a:spcPts val="0"/>
              </a:spcBef>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Exit: the game will be closed</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344645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4851" y="1466856"/>
            <a:ext cx="7424749" cy="3926716"/>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Regression testing:</a:t>
            </a:r>
            <a:r>
              <a:rPr lang="en-US" sz="20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testing modified implementation to make sure the program still works with the new changes.</a:t>
            </a:r>
            <a:endParaRPr lang="en-US" sz="20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marR="0" lvl="0" indent="-342900">
              <a:spcBef>
                <a:spcPts val="0"/>
              </a:spcBef>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Test fixed bugs promptly.</a:t>
            </a:r>
          </a:p>
          <a:p>
            <a:pPr marL="342900" marR="0" lvl="0" indent="-342900">
              <a:spcBef>
                <a:spcPts val="0"/>
              </a:spcBef>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solidFill>
                  <a:srgbClr val="000000"/>
                </a:solidFill>
              </a:rPr>
              <a:t>Write a regression test for each bug </a:t>
            </a:r>
            <a:r>
              <a:rPr lang="en-US" sz="2000" dirty="0" smtClean="0">
                <a:solidFill>
                  <a:srgbClr val="000000"/>
                </a:solidFill>
              </a:rPr>
              <a:t>fixed.</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solidFill>
                  <a:srgbClr val="000000"/>
                </a:solidFill>
              </a:rPr>
              <a:t>Identify tests that the program consistently passes and archive them.</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solidFill>
                  <a:srgbClr val="000000"/>
                </a:solidFill>
              </a:rPr>
              <a:t>Make changes (small and large) to data and find any resulting corruption</a:t>
            </a:r>
            <a:r>
              <a:rPr lang="en-US" sz="2000" dirty="0" smtClean="0">
                <a:solidFill>
                  <a:srgbClr val="000000"/>
                </a:solidFill>
              </a:rPr>
              <a:t>.</a:t>
            </a:r>
          </a:p>
          <a:p>
            <a:pPr marR="0" lvl="0">
              <a:spcBef>
                <a:spcPts val="0"/>
              </a:spcBef>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b="1"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System </a:t>
            </a:r>
            <a:r>
              <a:rPr lang="en-US" sz="2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testing:</a:t>
            </a:r>
            <a:r>
              <a:rPr lang="en-US" sz="20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the whole game is played by visiting all the options/screens/modules. The game should behave as per the requirements.</a:t>
            </a:r>
          </a:p>
        </p:txBody>
      </p:sp>
      <p:sp>
        <p:nvSpPr>
          <p:cNvPr id="3" name="TextBox 2"/>
          <p:cNvSpPr txBox="1"/>
          <p:nvPr/>
        </p:nvSpPr>
        <p:spPr>
          <a:xfrm>
            <a:off x="3276600" y="533400"/>
            <a:ext cx="2590800" cy="584775"/>
          </a:xfrm>
          <a:prstGeom prst="rect">
            <a:avLst/>
          </a:prstGeom>
          <a:noFill/>
        </p:spPr>
        <p:txBody>
          <a:bodyPr wrap="square" rtlCol="0">
            <a:spAutoFit/>
          </a:bodyPr>
          <a:lstStyle/>
          <a:p>
            <a:r>
              <a:rPr lang="en-US" sz="3200" b="1"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2. Test Items</a:t>
            </a:r>
            <a:endParaRPr lang="en-US" sz="3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14939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952500" y="3826406"/>
            <a:ext cx="7543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 name="TextBox 3"/>
          <p:cNvSpPr txBox="1"/>
          <p:nvPr/>
        </p:nvSpPr>
        <p:spPr>
          <a:xfrm>
            <a:off x="2286000" y="625525"/>
            <a:ext cx="4876800" cy="584775"/>
          </a:xfrm>
          <a:prstGeom prst="rect">
            <a:avLst/>
          </a:prstGeom>
          <a:noFill/>
        </p:spPr>
        <p:txBody>
          <a:bodyPr wrap="square" rtlCol="0">
            <a:spAutoFit/>
          </a:bodyPr>
          <a:lstStyle/>
          <a:p>
            <a:r>
              <a:rPr lang="en-US" sz="3200" b="1"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2.1 Program Modules</a:t>
            </a:r>
            <a:endParaRPr lang="en-US" sz="3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Rectangle 1"/>
          <p:cNvSpPr/>
          <p:nvPr/>
        </p:nvSpPr>
        <p:spPr>
          <a:xfrm>
            <a:off x="952501" y="1990006"/>
            <a:ext cx="7346406" cy="2387833"/>
          </a:xfrm>
          <a:prstGeom prst="rect">
            <a:avLst/>
          </a:prstGeom>
        </p:spPr>
        <p:txBody>
          <a:bodyPr wrap="square">
            <a:spAutoFit/>
          </a:bodyPr>
          <a:lstStyle/>
          <a:p>
            <a:pPr marL="342900" marR="0" lvl="0" indent="-342900">
              <a:spcBef>
                <a:spcPts val="0"/>
              </a:spcBef>
              <a:spcAft>
                <a:spcPts val="700"/>
              </a:spcAft>
              <a:buFont typeface="Arial" panose="020B0604020202020204" pitchFamily="34" charset="0"/>
              <a:buChar cha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Log in/ Sign up</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marR="0" lvl="0" indent="-342900">
              <a:spcBef>
                <a:spcPts val="0"/>
              </a:spcBef>
              <a:spcAft>
                <a:spcPts val="700"/>
              </a:spcAft>
              <a:buFont typeface="Arial" panose="020B0604020202020204" pitchFamily="34" charset="0"/>
              <a:buChar cha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Display UI</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marR="0" lvl="0" indent="-342900">
              <a:spcBef>
                <a:spcPts val="0"/>
              </a:spcBef>
              <a:spcAft>
                <a:spcPts val="700"/>
              </a:spcAft>
              <a:buFont typeface="Arial" panose="020B0604020202020204" pitchFamily="34" charset="0"/>
              <a:buChar cha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User Options</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marR="0" lvl="0" indent="-342900">
              <a:spcBef>
                <a:spcPts val="0"/>
              </a:spcBef>
              <a:spcAft>
                <a:spcPts val="700"/>
              </a:spcAft>
              <a:buFont typeface="Arial" panose="020B0604020202020204" pitchFamily="34" charset="0"/>
              <a:buChar cha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Process Game</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marR="0" lvl="0" indent="-342900">
              <a:spcBef>
                <a:spcPts val="0"/>
              </a:spcBef>
              <a:spcAft>
                <a:spcPts val="700"/>
              </a:spcAft>
              <a:buFont typeface="Arial" panose="020B0604020202020204" pitchFamily="34" charset="0"/>
              <a:buChar cha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Process Database</a:t>
            </a:r>
          </a:p>
          <a:p>
            <a:pPr marL="342900" marR="0" lvl="0" indent="-342900">
              <a:spcBef>
                <a:spcPts val="0"/>
              </a:spcBef>
              <a:spcAft>
                <a:spcPts val="700"/>
              </a:spcAft>
              <a:buFont typeface="Arial" panose="020B0604020202020204" pitchFamily="34" charset="0"/>
              <a:buChar char="•"/>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smtClean="0">
                <a:effectLst/>
                <a:latin typeface="Arial Unicode MS" panose="020B0604020202020204" pitchFamily="34" charset="-128"/>
                <a:ea typeface="Arial Unicode MS" panose="020B0604020202020204" pitchFamily="34" charset="-128"/>
                <a:cs typeface="Arial Unicode MS" panose="020B0604020202020204" pitchFamily="34" charset="-128"/>
              </a:rPr>
              <a:t>Show History</a:t>
            </a:r>
            <a:endParaRPr lang="en-US" sz="200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7707725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952500" y="3826406"/>
            <a:ext cx="7543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 name="TextBox 3"/>
          <p:cNvSpPr txBox="1"/>
          <p:nvPr/>
        </p:nvSpPr>
        <p:spPr>
          <a:xfrm>
            <a:off x="2514600" y="694780"/>
            <a:ext cx="4000500" cy="584775"/>
          </a:xfrm>
          <a:prstGeom prst="rect">
            <a:avLst/>
          </a:prstGeom>
          <a:noFill/>
        </p:spPr>
        <p:txBody>
          <a:bodyPr wrap="square" rtlCol="0">
            <a:spAutoFit/>
          </a:bodyPr>
          <a:lstStyle/>
          <a:p>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2.3 </a:t>
            </a:r>
            <a:r>
              <a:rPr lang="en-US" sz="3200" b="1" dirty="0">
                <a:latin typeface="Arial Unicode MS" panose="020B0604020202020204" pitchFamily="34" charset="-128"/>
                <a:ea typeface="Arial Unicode MS" panose="020B0604020202020204" pitchFamily="34" charset="-128"/>
                <a:cs typeface="Arial Unicode MS" panose="020B0604020202020204" pitchFamily="34" charset="-128"/>
              </a:rPr>
              <a:t>User Procedures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Rectangle 4"/>
          <p:cNvSpPr/>
          <p:nvPr/>
        </p:nvSpPr>
        <p:spPr>
          <a:xfrm>
            <a:off x="1371600" y="1933580"/>
            <a:ext cx="6972300" cy="2246769"/>
          </a:xfrm>
          <a:prstGeom prst="rect">
            <a:avLst/>
          </a:prstGeom>
        </p:spPr>
        <p:txBody>
          <a:bodyPr wrap="square">
            <a:spAutoFit/>
          </a:bodyPr>
          <a:lstStyle/>
          <a:p>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All members of the team will test the final software for accuracy and to ensure its meets the client’s needs. Once final testing is completed, the user documentation will be drafted.	</a:t>
            </a:r>
          </a:p>
        </p:txBody>
      </p:sp>
    </p:spTree>
    <p:extLst>
      <p:ext uri="{BB962C8B-B14F-4D97-AF65-F5344CB8AC3E}">
        <p14:creationId xmlns:p14="http://schemas.microsoft.com/office/powerpoint/2010/main" val="36916811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952500" y="3826406"/>
            <a:ext cx="7543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 name="TextBox 3"/>
          <p:cNvSpPr txBox="1"/>
          <p:nvPr/>
        </p:nvSpPr>
        <p:spPr>
          <a:xfrm>
            <a:off x="2133600" y="838200"/>
            <a:ext cx="5181600" cy="584775"/>
          </a:xfrm>
          <a:prstGeom prst="rect">
            <a:avLst/>
          </a:prstGeom>
          <a:noFill/>
        </p:spPr>
        <p:txBody>
          <a:bodyPr wrap="square" rtlCol="0">
            <a:spAutoFit/>
          </a:bodyPr>
          <a:lstStyle/>
          <a:p>
            <a:r>
              <a:rPr lang="en-US" sz="3200" b="1" dirty="0">
                <a:latin typeface="Arial Unicode MS" panose="020B0604020202020204" pitchFamily="34" charset="-128"/>
                <a:ea typeface="Arial Unicode MS" panose="020B0604020202020204" pitchFamily="34" charset="-128"/>
                <a:cs typeface="Arial Unicode MS" panose="020B0604020202020204" pitchFamily="34" charset="-128"/>
              </a:rPr>
              <a:t>2.4 Operator Procedures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Rectangle 1"/>
          <p:cNvSpPr/>
          <p:nvPr/>
        </p:nvSpPr>
        <p:spPr>
          <a:xfrm>
            <a:off x="457200" y="2362200"/>
            <a:ext cx="8305800" cy="2308324"/>
          </a:xfrm>
          <a:prstGeom prst="rect">
            <a:avLst/>
          </a:prstGeom>
        </p:spPr>
        <p:txBody>
          <a:bodyPr wrap="square">
            <a:spAutoFit/>
          </a:bodyPr>
          <a:lstStyle/>
          <a:p>
            <a:pPr marL="1143000" marR="0">
              <a:spcBef>
                <a:spcPts val="0"/>
              </a:spcBef>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software is being written and tested using Visual Studio to run on the Windows operating system. Once the final software is complete, running the software and debugging it in the windows operating system will ensure its compatibility. </a:t>
            </a:r>
            <a:endPar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9030730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295400" y="1600200"/>
            <a:ext cx="7543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Features in the software to be tested are as follows</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Single player</a:t>
            </a:r>
          </a:p>
          <a:p>
            <a:pPr marL="342900" lvl="0" indent="-34290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Multiplayer</a:t>
            </a:r>
          </a:p>
          <a:p>
            <a:pPr marL="342900" lvl="0" indent="-34290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View history</a:t>
            </a:r>
          </a:p>
          <a:p>
            <a:pPr marL="342900" lvl="0" indent="-342900">
              <a:buFont typeface="Arial" panose="020B0604020202020204" pitchFamily="34" charset="0"/>
              <a:buChar char="•"/>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Options</a:t>
            </a:r>
          </a:p>
          <a:p>
            <a:pPr marL="800100" lvl="1" indent="-342900">
              <a:buFont typeface="Arial" panose="020B0604020202020204" pitchFamily="34" charset="0"/>
              <a:buChar char="•"/>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Start Game</a:t>
            </a:r>
          </a:p>
          <a:p>
            <a:pPr marL="800100" lvl="1" indent="-342900">
              <a:buFont typeface="Arial" panose="020B0604020202020204" pitchFamily="34" charset="0"/>
              <a:buChar char="•"/>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Choose level</a:t>
            </a:r>
          </a:p>
          <a:p>
            <a:pPr marL="800100" lvl="1" indent="-342900">
              <a:buFont typeface="Arial" panose="020B0604020202020204" pitchFamily="34" charset="0"/>
              <a:buChar char="•"/>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Music off/on</a:t>
            </a:r>
          </a:p>
          <a:p>
            <a:pPr marL="342900" lvl="0" indent="-342900">
              <a:buFont typeface="Arial" panose="020B0604020202020204" pitchFamily="34" charset="0"/>
              <a:buChar char="•"/>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Exit Game</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 name="TextBox 3"/>
          <p:cNvSpPr txBox="1"/>
          <p:nvPr/>
        </p:nvSpPr>
        <p:spPr>
          <a:xfrm>
            <a:off x="2286000" y="625525"/>
            <a:ext cx="4876800" cy="584775"/>
          </a:xfrm>
          <a:prstGeom prst="rect">
            <a:avLst/>
          </a:prstGeom>
          <a:noFill/>
        </p:spPr>
        <p:txBody>
          <a:bodyPr wrap="square" rtlCol="0">
            <a:spAutoFit/>
          </a:bodyPr>
          <a:lstStyle/>
          <a:p>
            <a:r>
              <a:rPr lang="en-US" sz="3200" b="1"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3. Features to be tested</a:t>
            </a:r>
            <a:endParaRPr lang="en-US" sz="3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1443490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914400" y="1979712"/>
            <a:ext cx="75438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this preliminary stage of testing and design. The team leader and the secretary of the team will be testing the source code and the AI algorithm for the software. This task should take at the least two weeks to three weeks</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This task will be done by using Visual Studio to run and compile the source code and to check for any errors in coding. By process of elimination, when there are no errors found, initial testing is completed.</a:t>
            </a:r>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5" name="Rectangle 4"/>
          <p:cNvSpPr/>
          <p:nvPr/>
        </p:nvSpPr>
        <p:spPr>
          <a:xfrm>
            <a:off x="3276600" y="609600"/>
            <a:ext cx="2667000" cy="584775"/>
          </a:xfrm>
          <a:prstGeom prst="rect">
            <a:avLst/>
          </a:prstGeom>
        </p:spPr>
        <p:txBody>
          <a:bodyPr wrap="square">
            <a:spAutoFit/>
          </a:bodyPr>
          <a:lstStyle/>
          <a:p>
            <a:pPr lvl="0"/>
            <a:r>
              <a:rPr lang="en-US" sz="3200"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4. </a:t>
            </a:r>
            <a:r>
              <a:rPr lang="en-US" sz="3200"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Approach</a:t>
            </a:r>
            <a:endParaRPr lang="en-US" sz="3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5585586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8353" y="505370"/>
            <a:ext cx="4450457" cy="584776"/>
          </a:xfrm>
          <a:prstGeom prst="rect">
            <a:avLst/>
          </a:prstGeom>
        </p:spPr>
        <p:txBody>
          <a:bodyPr wrap="none">
            <a:spAutoFit/>
          </a:bodyPr>
          <a:lstStyle/>
          <a:p>
            <a:r>
              <a:rPr lang="en-US" sz="3200" b="1" dirty="0">
                <a:latin typeface="Arial Unicode MS" panose="020B0604020202020204" pitchFamily="34" charset="-128"/>
                <a:ea typeface="Arial Unicode MS" panose="020B0604020202020204" pitchFamily="34" charset="-128"/>
                <a:cs typeface="Arial Unicode MS" panose="020B0604020202020204" pitchFamily="34" charset="-128"/>
              </a:rPr>
              <a:t>4</a:t>
            </a:r>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.1 </a:t>
            </a:r>
            <a:r>
              <a:rPr lang="en-US" sz="3200" b="1" dirty="0">
                <a:latin typeface="Arial Unicode MS" panose="020B0604020202020204" pitchFamily="34" charset="-128"/>
                <a:ea typeface="Arial Unicode MS" panose="020B0604020202020204" pitchFamily="34" charset="-128"/>
                <a:cs typeface="Arial Unicode MS" panose="020B0604020202020204" pitchFamily="34" charset="-128"/>
              </a:rPr>
              <a:t>Component Testing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274998" y="1600200"/>
            <a:ext cx="8382000" cy="1200329"/>
          </a:xfrm>
          <a:prstGeom prst="rect">
            <a:avLst/>
          </a:prstGeom>
        </p:spPr>
        <p:txBody>
          <a:bodyPr wrap="square">
            <a:spAutoFit/>
          </a:bodyPr>
          <a:lstStyle/>
          <a:p>
            <a:pPr marL="914400" marR="0">
              <a:spcBef>
                <a:spcPts val="0"/>
              </a:spcBef>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Here each method is tested independently using Visual Studio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2015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using visual studio test suite. The complete test cases are available in separate pages.</a:t>
            </a:r>
            <a:endPar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990600" y="3124200"/>
            <a:ext cx="7361598" cy="2487861"/>
          </a:xfrm>
          <a:prstGeom prst="rect">
            <a:avLst/>
          </a:prstGeom>
        </p:spPr>
        <p:txBody>
          <a:bodyPr wrap="square">
            <a:spAutoFit/>
          </a:bodyPr>
          <a:lstStyle/>
          <a:p>
            <a:pPr marR="0" lvl="0">
              <a:spcBef>
                <a:spcPts val="0"/>
              </a:spcBef>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Testing Techniques:</a:t>
            </a:r>
          </a:p>
          <a:p>
            <a:pPr marL="342900" marR="0" lvl="0" indent="-342900">
              <a:spcBef>
                <a:spcPts val="0"/>
              </a:spcBef>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Statement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testing: Testing to satisfy the criterion that each statement in a program is executed at least once during program testing</a:t>
            </a:r>
          </a:p>
          <a:p>
            <a:pPr marL="457200" indent="-457200">
              <a:buFont typeface="+mj-lt"/>
              <a:buAutoNum type="arabicPeriod"/>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Block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testing: testing to satisfy how many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blocks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have executed</a:t>
            </a:r>
          </a:p>
        </p:txBody>
      </p:sp>
    </p:spTree>
    <p:extLst>
      <p:ext uri="{BB962C8B-B14F-4D97-AF65-F5344CB8AC3E}">
        <p14:creationId xmlns:p14="http://schemas.microsoft.com/office/powerpoint/2010/main" val="337269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Role of each member</a:t>
            </a:r>
            <a:br>
              <a:rPr lang="en-US" sz="4800" dirty="0"/>
            </a:br>
            <a:endParaRPr lang="en-US" dirty="0"/>
          </a:p>
        </p:txBody>
      </p:sp>
      <p:sp>
        <p:nvSpPr>
          <p:cNvPr id="3" name="Content Placeholder 2"/>
          <p:cNvSpPr>
            <a:spLocks noGrp="1"/>
          </p:cNvSpPr>
          <p:nvPr>
            <p:ph idx="1"/>
          </p:nvPr>
        </p:nvSpPr>
        <p:spPr/>
        <p:txBody>
          <a:bodyPr>
            <a:normAutofit/>
          </a:bodyPr>
          <a:lstStyle/>
          <a:p>
            <a:endParaRPr lang="en-US" dirty="0"/>
          </a:p>
        </p:txBody>
      </p:sp>
      <p:pic>
        <p:nvPicPr>
          <p:cNvPr id="4" name="table"/>
          <p:cNvPicPr>
            <a:picLocks noChangeAspect="1"/>
          </p:cNvPicPr>
          <p:nvPr/>
        </p:nvPicPr>
        <p:blipFill>
          <a:blip r:embed="rId2"/>
          <a:stretch>
            <a:fillRect/>
          </a:stretch>
        </p:blipFill>
        <p:spPr>
          <a:xfrm>
            <a:off x="739775" y="2078718"/>
            <a:ext cx="7947025" cy="3958545"/>
          </a:xfrm>
          <a:prstGeom prst="rect">
            <a:avLst/>
          </a:prstGeom>
        </p:spPr>
      </p:pic>
    </p:spTree>
    <p:extLst>
      <p:ext uri="{BB962C8B-B14F-4D97-AF65-F5344CB8AC3E}">
        <p14:creationId xmlns:p14="http://schemas.microsoft.com/office/powerpoint/2010/main" val="1285030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7771" y="533400"/>
            <a:ext cx="4427213" cy="584776"/>
          </a:xfrm>
          <a:prstGeom prst="rect">
            <a:avLst/>
          </a:prstGeom>
        </p:spPr>
        <p:txBody>
          <a:bodyPr wrap="none">
            <a:spAutoFit/>
          </a:bodyPr>
          <a:lstStyle/>
          <a:p>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4.2</a:t>
            </a:r>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b="1" dirty="0">
                <a:latin typeface="Arial Unicode MS" panose="020B0604020202020204" pitchFamily="34" charset="-128"/>
                <a:ea typeface="Arial Unicode MS" panose="020B0604020202020204" pitchFamily="34" charset="-128"/>
                <a:cs typeface="Arial Unicode MS" panose="020B0604020202020204" pitchFamily="34" charset="-128"/>
              </a:rPr>
              <a:t>Job Stream Testing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914400" y="1905000"/>
            <a:ext cx="7848600" cy="3054682"/>
          </a:xfrm>
          <a:prstGeom prst="rect">
            <a:avLst/>
          </a:prstGeom>
        </p:spPr>
        <p:txBody>
          <a:bodyPr wrap="square">
            <a:spAutoFit/>
          </a:bodyPr>
          <a:lstStyle/>
          <a:p>
            <a:pPr marL="342900" marR="0" lvl="0" indent="-342900">
              <a:spcBef>
                <a:spcPts val="0"/>
              </a:spcBef>
              <a:spcAft>
                <a:spcPts val="345"/>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Start game in a designated environment. Initialize the main screen</a:t>
            </a:r>
          </a:p>
          <a:p>
            <a:pPr marL="342900" marR="0" lvl="0" indent="-342900">
              <a:spcBef>
                <a:spcPts val="0"/>
              </a:spcBef>
              <a:spcAft>
                <a:spcPts val="345"/>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Login Screen shows up. Validate user credential or create a new user data.</a:t>
            </a:r>
          </a:p>
          <a:p>
            <a:pPr marL="342900" marR="0" lvl="0" indent="-342900">
              <a:spcBef>
                <a:spcPts val="0"/>
              </a:spcBef>
              <a:spcAft>
                <a:spcPts val="345"/>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Testing “Multiple Player Mode” Or Single Player VS Computer Mode”</a:t>
            </a:r>
          </a:p>
          <a:p>
            <a:pPr marL="342900" marR="0" lvl="0" indent="-342900">
              <a:spcBef>
                <a:spcPts val="0"/>
              </a:spcBef>
              <a:spcAft>
                <a:spcPts val="345"/>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Testing scoring algorithm, wining Algorithm and AI algorithm.</a:t>
            </a:r>
          </a:p>
          <a:p>
            <a:pPr marL="342900" marR="0" lvl="0" indent="-342900">
              <a:spcBef>
                <a:spcPts val="0"/>
              </a:spcBef>
              <a:spcAft>
                <a:spcPts val="345"/>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Update user’s data information.</a:t>
            </a:r>
          </a:p>
          <a:p>
            <a:pPr marL="342900" marR="0" lvl="0" indent="-342900">
              <a:spcBef>
                <a:spcPts val="0"/>
              </a:spcBef>
              <a:spcAft>
                <a:spcPts val="345"/>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User chooses to keep playing or quitting the game.</a:t>
            </a:r>
            <a:endParaRPr lang="en-US" sz="200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73462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990600"/>
            <a:ext cx="6705600" cy="4201150"/>
          </a:xfrm>
          <a:prstGeom prst="rect">
            <a:avLst/>
          </a:prstGeom>
        </p:spPr>
        <p:txBody>
          <a:bodyPr wrap="square">
            <a:spAutoFit/>
          </a:bodyPr>
          <a:lstStyle/>
          <a:p>
            <a:pPr algn="ctr">
              <a:spcAft>
                <a:spcPts val="345"/>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4.3</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Interface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Testing</a:t>
            </a:r>
          </a:p>
          <a:p>
            <a:pPr>
              <a:spcAft>
                <a:spcPts val="345"/>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a:spcBef>
                <a:spcPts val="0"/>
              </a:spcBef>
              <a:spcAft>
                <a:spcPts val="345"/>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Team member will be playing the actual games to monitor and compare the actual and expected output</a:t>
            </a:r>
            <a:r>
              <a:rPr lang="en-US" sz="2400" dirty="0" smtClean="0">
                <a:solidFill>
                  <a:srgbClr val="548DD4"/>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marR="0">
              <a:spcBef>
                <a:spcPts val="0"/>
              </a:spcBef>
              <a:spcAft>
                <a:spcPts val="345"/>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ctr">
              <a:spcAft>
                <a:spcPts val="345"/>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4.4</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Security </a:t>
            </a:r>
            <a:r>
              <a:rPr lang="en-US" sz="2800" b="1" dirty="0" smtClean="0">
                <a:latin typeface="Arial Unicode MS" panose="020B0604020202020204" pitchFamily="34" charset="-128"/>
                <a:ea typeface="Arial Unicode MS" panose="020B0604020202020204" pitchFamily="34" charset="-128"/>
                <a:cs typeface="Arial Unicode MS" panose="020B0604020202020204" pitchFamily="34" charset="-128"/>
              </a:rPr>
              <a:t>Testing</a:t>
            </a:r>
          </a:p>
          <a:p>
            <a:pPr>
              <a:spcAft>
                <a:spcPts val="345"/>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The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security testing is performing to check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whether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user can login with existed credential.</a:t>
            </a:r>
          </a:p>
        </p:txBody>
      </p:sp>
    </p:spTree>
    <p:extLst>
      <p:ext uri="{BB962C8B-B14F-4D97-AF65-F5344CB8AC3E}">
        <p14:creationId xmlns:p14="http://schemas.microsoft.com/office/powerpoint/2010/main" val="4213015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8001000" cy="5016758"/>
          </a:xfrm>
          <a:prstGeom prst="rect">
            <a:avLst/>
          </a:prstGeom>
        </p:spPr>
        <p:txBody>
          <a:bodyPr wrap="square">
            <a:spAutoFit/>
          </a:bodyPr>
          <a:lstStyle/>
          <a:p>
            <a:pPr algn="ctr"/>
            <a:r>
              <a:rPr lang="en-US" sz="2000" b="1" kern="0" cap="all" dirty="0">
                <a:latin typeface="Arial Unicode MS" panose="020B0604020202020204" pitchFamily="34" charset="-128"/>
                <a:ea typeface="Arial Unicode MS" panose="020B0604020202020204" pitchFamily="34" charset="-128"/>
                <a:cs typeface="Arial Unicode MS" panose="020B0604020202020204" pitchFamily="34" charset="-128"/>
              </a:rPr>
              <a:t>5</a:t>
            </a:r>
            <a:r>
              <a:rPr lang="en-US" sz="2000" b="1" kern="0" cap="all"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kern="0" cap="all" dirty="0" smtClean="0">
                <a:latin typeface="Arial Unicode MS" panose="020B0604020202020204" pitchFamily="34" charset="-128"/>
                <a:ea typeface="Arial Unicode MS" panose="020B0604020202020204" pitchFamily="34" charset="-128"/>
                <a:cs typeface="Arial Unicode MS" panose="020B0604020202020204" pitchFamily="34" charset="-128"/>
              </a:rPr>
              <a:t>Pass </a:t>
            </a:r>
            <a:r>
              <a:rPr lang="en-US" sz="2000" b="1" kern="0" cap="all" dirty="0">
                <a:latin typeface="Arial Unicode MS" panose="020B0604020202020204" pitchFamily="34" charset="-128"/>
                <a:ea typeface="Arial Unicode MS" panose="020B0604020202020204" pitchFamily="34" charset="-128"/>
                <a:cs typeface="Arial Unicode MS" panose="020B0604020202020204" pitchFamily="34" charset="-128"/>
              </a:rPr>
              <a:t>/ Fail </a:t>
            </a:r>
            <a:r>
              <a:rPr lang="en-US" sz="2000" b="1" kern="0" cap="all" dirty="0" smtClean="0">
                <a:latin typeface="Arial Unicode MS" panose="020B0604020202020204" pitchFamily="34" charset="-128"/>
                <a:ea typeface="Arial Unicode MS" panose="020B0604020202020204" pitchFamily="34" charset="-128"/>
                <a:cs typeface="Arial Unicode MS" panose="020B0604020202020204" pitchFamily="34" charset="-128"/>
              </a:rPr>
              <a:t>Criteria</a:t>
            </a:r>
          </a:p>
          <a:p>
            <a:endParaRPr lang="en-US" sz="2000" b="1" u="sng" kern="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a:spcBef>
                <a:spcPts val="1200"/>
              </a:spcBef>
              <a:spcAft>
                <a:spcPts val="1200"/>
              </a:spcAft>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Every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primary use case must be successful for the application to pass. If any test associated with a primary use case fails, the system test fails.</a:t>
            </a:r>
          </a:p>
          <a:p>
            <a:pPr indent="457200" algn="ctr">
              <a:tabLst>
                <a:tab pos="457200" algn="l"/>
                <a:tab pos="838200" algn="l"/>
              </a:tabLst>
            </a:pP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5</a:t>
            </a:r>
            <a:r>
              <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rPr>
              <a:t>.1 </a:t>
            </a: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Suspension Criteria</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a:spcBef>
                <a:spcPts val="1200"/>
              </a:spcBef>
              <a:spcAft>
                <a:spcPts val="1200"/>
              </a:spcAf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Tests will be sequenced to exercise progressively more of the system. Testing will be suspended when program faults prevent the tester from moving further into the system.</a:t>
            </a:r>
          </a:p>
          <a:p>
            <a:pPr algn="ctr"/>
            <a:r>
              <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rPr>
              <a:t>5.2 </a:t>
            </a: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Resumption Criteria</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a:spcBef>
                <a:spcPts val="0"/>
              </a:spcBef>
              <a:spcAft>
                <a:spcPts val="0"/>
              </a:spcAf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457200" marR="0">
              <a:spcBef>
                <a:spcPts val="0"/>
              </a:spcBef>
              <a:spcAft>
                <a:spcPts val="0"/>
              </a:spcAf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After analyzing the source of errors and corrected fixes have been carried out; testing will be resumed.</a:t>
            </a:r>
          </a:p>
          <a:p>
            <a:pPr marL="457200" marR="0">
              <a:spcBef>
                <a:spcPts val="0"/>
              </a:spcBef>
              <a:spcAft>
                <a:spcPts val="0"/>
              </a:spcAf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00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39279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00100" y="2025134"/>
            <a:ext cx="7543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environmental requirements needed to design the software are</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Personal Computer.</a:t>
            </a:r>
          </a:p>
          <a:p>
            <a:pPr marL="342900" lvl="0" indent="-34290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Designing environment (Visual Studio)</a:t>
            </a:r>
          </a:p>
          <a:p>
            <a:pPr marL="342900" indent="-34290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Communication tools (Emails, Meetings,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Calls,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Github</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 name="TextBox 3"/>
          <p:cNvSpPr txBox="1"/>
          <p:nvPr/>
        </p:nvSpPr>
        <p:spPr>
          <a:xfrm>
            <a:off x="1524000" y="838200"/>
            <a:ext cx="6096000" cy="584775"/>
          </a:xfrm>
          <a:prstGeom prst="rect">
            <a:avLst/>
          </a:prstGeom>
          <a:noFill/>
        </p:spPr>
        <p:txBody>
          <a:bodyPr wrap="square" rtlCol="0">
            <a:spAutoFit/>
          </a:bodyPr>
          <a:lstStyle/>
          <a:p>
            <a:r>
              <a:rPr lang="en-US" sz="3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6</a:t>
            </a:r>
            <a:r>
              <a:rPr lang="en-US" sz="3200"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Environmental Requirements</a:t>
            </a:r>
            <a:endParaRPr lang="en-US" sz="3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450914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066800" y="2089589"/>
            <a:ext cx="7543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hardware needed to test the program is as follows</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lvl="0" indent="-34290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Processor : Intel® Core™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i5-</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4700MQ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CPU @ 2.00 GHZ</a:t>
            </a:r>
          </a:p>
          <a:p>
            <a:pPr marL="342900" lvl="0" indent="-34290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RAM: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1.00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GB or Higher</a:t>
            </a:r>
          </a:p>
          <a:p>
            <a:pPr marL="342900" indent="-34290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System Type: 32- bit or higher Operating System ,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x86-based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processor or higher.</a:t>
            </a:r>
            <a:r>
              <a:rPr lang="en-US" sz="2400"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 name="TextBox 3"/>
          <p:cNvSpPr txBox="1"/>
          <p:nvPr/>
        </p:nvSpPr>
        <p:spPr>
          <a:xfrm>
            <a:off x="1556045" y="1066800"/>
            <a:ext cx="4387555" cy="584776"/>
          </a:xfrm>
          <a:prstGeom prst="rect">
            <a:avLst/>
          </a:prstGeom>
          <a:noFill/>
        </p:spPr>
        <p:txBody>
          <a:bodyPr wrap="square" rtlCol="0">
            <a:spAutoFit/>
          </a:bodyPr>
          <a:lstStyle/>
          <a:p>
            <a:r>
              <a:rPr lang="en-US" sz="3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7</a:t>
            </a:r>
            <a:r>
              <a:rPr lang="en-US" sz="3200" dirty="0" smtClean="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.Hardware</a:t>
            </a:r>
            <a:endParaRPr lang="en-US" sz="3200"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4609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457200"/>
            <a:ext cx="7848600" cy="5724644"/>
          </a:xfrm>
          <a:prstGeom prst="rect">
            <a:avLst/>
          </a:prstGeom>
        </p:spPr>
        <p:txBody>
          <a:bodyPr wrap="square">
            <a:spAutoFit/>
          </a:bodyPr>
          <a:lstStyle/>
          <a:p>
            <a:pPr algn="ct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7</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.2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Software</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marR="0">
              <a:spcBef>
                <a:spcPts val="0"/>
              </a:spcBef>
              <a:spcAft>
                <a:spcPts val="6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spcAft>
                <a:spcPts val="6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The software needed to test the program is as follows:</a:t>
            </a:r>
          </a:p>
          <a:p>
            <a:pPr marL="342900" marR="0" lvl="0" indent="-342900">
              <a:spcBef>
                <a:spcPts val="0"/>
              </a:spcBef>
              <a:spcAft>
                <a:spcPts val="600"/>
              </a:spcAft>
              <a:buFont typeface="Wingdings" panose="05000000000000000000" pitchFamily="2" charset="2"/>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Windows Operating System – Win XP /vista/7/8.0 or higher</a:t>
            </a:r>
          </a:p>
          <a:p>
            <a:pPr indent="457200" algn="ct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7</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.3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Security</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marR="0">
              <a:spcBef>
                <a:spcPts val="0"/>
              </a:spcBef>
              <a:spcAft>
                <a:spcPts val="600"/>
              </a:spcAf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342900" marR="0" lvl="0" indent="-342900">
              <a:spcBef>
                <a:spcPts val="0"/>
              </a:spcBef>
              <a:spcAft>
                <a:spcPts val="600"/>
              </a:spcAft>
              <a:buFont typeface="Wingdings" panose="05000000000000000000" pitchFamily="2" charset="2"/>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No security is needed for the testing environment.</a:t>
            </a:r>
          </a:p>
          <a:p>
            <a:pPr indent="457200"/>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indent="457200" algn="ct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7</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.4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Tools</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marR="0">
              <a:spcBef>
                <a:spcPts val="0"/>
              </a:spcBef>
              <a:spcAft>
                <a:spcPts val="600"/>
              </a:spcAft>
            </a:pPr>
            <a:r>
              <a:rPr lang="en-US" sz="2400" i="1"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marR="0" lvl="0" indent="-342900">
              <a:spcBef>
                <a:spcPts val="0"/>
              </a:spcBef>
              <a:spcAft>
                <a:spcPts val="600"/>
              </a:spcAft>
              <a:buFont typeface="Wingdings" panose="05000000000000000000" pitchFamily="2" charset="2"/>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tools used to test the software will be Visual Studio.</a:t>
            </a:r>
            <a:endPar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20051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LOGIN/ SIGN UP</a:t>
            </a:r>
            <a:endParaRPr lang="en-US" dirty="0"/>
          </a:p>
        </p:txBody>
      </p:sp>
      <p:pic>
        <p:nvPicPr>
          <p:cNvPr id="4" name="Content Placeholder 3" descr="31e84b6b86164291864d0fd1a20a11c3.png"/>
          <p:cNvPicPr>
            <a:picLocks noGrp="1" noChangeAspect="1"/>
          </p:cNvPicPr>
          <p:nvPr>
            <p:ph idx="1"/>
          </p:nvPr>
        </p:nvPicPr>
        <p:blipFill>
          <a:blip r:embed="rId2">
            <a:extLst>
              <a:ext uri="{28A0092B-C50C-407E-A947-70E740481C1C}">
                <a14:useLocalDpi xmlns:a14="http://schemas.microsoft.com/office/drawing/2010/main" val="0"/>
              </a:ext>
            </a:extLst>
          </a:blip>
          <a:srcRect t="18909" b="18909"/>
          <a:stretch>
            <a:fillRect/>
          </a:stretch>
        </p:blipFill>
        <p:spPr>
          <a:xfrm>
            <a:off x="739775" y="1853398"/>
            <a:ext cx="7662864" cy="4183865"/>
          </a:xfrm>
        </p:spPr>
      </p:pic>
    </p:spTree>
    <p:extLst>
      <p:ext uri="{BB962C8B-B14F-4D97-AF65-F5344CB8AC3E}">
        <p14:creationId xmlns:p14="http://schemas.microsoft.com/office/powerpoint/2010/main" val="269476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2429"/>
            <a:ext cx="8229600" cy="1600200"/>
          </a:xfrm>
        </p:spPr>
        <p:txBody>
          <a:bodyPr/>
          <a:lstStyle/>
          <a:p>
            <a:r>
              <a:rPr lang="en-US" dirty="0" smtClean="0"/>
              <a:t>User Interface</a:t>
            </a:r>
            <a:endParaRPr lang="en-US" dirty="0"/>
          </a:p>
        </p:txBody>
      </p:sp>
      <p:pic>
        <p:nvPicPr>
          <p:cNvPr id="5" name="Content Placeholder 4" descr="15224807_1139273822775302_2137762012_o.jpg"/>
          <p:cNvPicPr>
            <a:picLocks noGrp="1" noChangeAspect="1"/>
          </p:cNvPicPr>
          <p:nvPr>
            <p:ph idx="1"/>
          </p:nvPr>
        </p:nvPicPr>
        <p:blipFill>
          <a:blip r:embed="rId2">
            <a:extLst>
              <a:ext uri="{28A0092B-C50C-407E-A947-70E740481C1C}">
                <a14:useLocalDpi xmlns:a14="http://schemas.microsoft.com/office/drawing/2010/main" val="0"/>
              </a:ext>
            </a:extLst>
          </a:blip>
          <a:srcRect t="19684" b="19684"/>
          <a:stretch>
            <a:fillRect/>
          </a:stretch>
        </p:blipFill>
        <p:spPr>
          <a:xfrm>
            <a:off x="541591" y="1207970"/>
            <a:ext cx="7861593" cy="5088392"/>
          </a:xfrm>
        </p:spPr>
      </p:pic>
    </p:spTree>
    <p:extLst>
      <p:ext uri="{BB962C8B-B14F-4D97-AF65-F5344CB8AC3E}">
        <p14:creationId xmlns:p14="http://schemas.microsoft.com/office/powerpoint/2010/main" val="128462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Option </a:t>
            </a:r>
            <a:endParaRPr lang="en-US" dirty="0"/>
          </a:p>
        </p:txBody>
      </p:sp>
      <p:sp>
        <p:nvSpPr>
          <p:cNvPr id="3" name="Content Placeholder 2"/>
          <p:cNvSpPr>
            <a:spLocks noGrp="1"/>
          </p:cNvSpPr>
          <p:nvPr>
            <p:ph idx="1"/>
          </p:nvPr>
        </p:nvSpPr>
        <p:spPr>
          <a:xfrm>
            <a:off x="739775" y="1488142"/>
            <a:ext cx="7662864" cy="4549122"/>
          </a:xfrm>
        </p:spPr>
        <p:txBody>
          <a:bodyPr/>
          <a:lstStyle/>
          <a:p>
            <a:endParaRPr lang="en-US" dirty="0" smtClean="0"/>
          </a:p>
          <a:p>
            <a:r>
              <a:rPr lang="en-US" b="1" dirty="0" smtClean="0"/>
              <a:t>NEW GAME</a:t>
            </a:r>
          </a:p>
          <a:p>
            <a:r>
              <a:rPr lang="en-US" b="1" dirty="0" smtClean="0"/>
              <a:t>PLAYER VS PLAYER </a:t>
            </a:r>
          </a:p>
          <a:p>
            <a:r>
              <a:rPr lang="en-US" b="1" dirty="0" smtClean="0"/>
              <a:t>PLAYER VS AI</a:t>
            </a:r>
          </a:p>
          <a:p>
            <a:r>
              <a:rPr lang="en-US" b="1" dirty="0" smtClean="0"/>
              <a:t>SELECT MODEL</a:t>
            </a:r>
          </a:p>
          <a:p>
            <a:r>
              <a:rPr lang="en-US" b="1" dirty="0" smtClean="0"/>
              <a:t>SCORE</a:t>
            </a:r>
          </a:p>
          <a:p>
            <a:r>
              <a:rPr lang="en-US" b="1" dirty="0" smtClean="0"/>
              <a:t>QUIT</a:t>
            </a:r>
            <a:endParaRPr lang="en-US" b="1" dirty="0"/>
          </a:p>
        </p:txBody>
      </p:sp>
    </p:spTree>
    <p:extLst>
      <p:ext uri="{BB962C8B-B14F-4D97-AF65-F5344CB8AC3E}">
        <p14:creationId xmlns:p14="http://schemas.microsoft.com/office/powerpoint/2010/main" val="221459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5224781_1139276492775035_1977351436_o.jpg"/>
          <p:cNvPicPr>
            <a:picLocks noGrp="1" noChangeAspect="1"/>
          </p:cNvPicPr>
          <p:nvPr>
            <p:ph idx="1"/>
          </p:nvPr>
        </p:nvPicPr>
        <p:blipFill>
          <a:blip r:embed="rId2">
            <a:extLst>
              <a:ext uri="{28A0092B-C50C-407E-A947-70E740481C1C}">
                <a14:useLocalDpi xmlns:a14="http://schemas.microsoft.com/office/drawing/2010/main" val="0"/>
              </a:ext>
            </a:extLst>
          </a:blip>
          <a:srcRect t="14841" b="14841"/>
          <a:stretch>
            <a:fillRect/>
          </a:stretch>
        </p:blipFill>
        <p:spPr>
          <a:xfrm>
            <a:off x="457200" y="743858"/>
            <a:ext cx="8414657" cy="5382306"/>
          </a:xfrm>
        </p:spPr>
      </p:pic>
    </p:spTree>
    <p:extLst>
      <p:ext uri="{BB962C8B-B14F-4D97-AF65-F5344CB8AC3E}">
        <p14:creationId xmlns:p14="http://schemas.microsoft.com/office/powerpoint/2010/main" val="3362034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800" b="1" dirty="0">
                <a:latin typeface="Arial Unicode MS" panose="020B0604020202020204" pitchFamily="34" charset="-128"/>
                <a:ea typeface="Arial Unicode MS" panose="020B0604020202020204" pitchFamily="34" charset="-128"/>
                <a:cs typeface="Arial Unicode MS" panose="020B0604020202020204" pitchFamily="34" charset="-128"/>
              </a:rPr>
              <a:t>1.1 Objectives</a:t>
            </a:r>
            <a:r>
              <a:rPr lang="en-US" sz="48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48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dirty="0"/>
          </a:p>
        </p:txBody>
      </p:sp>
      <p:sp>
        <p:nvSpPr>
          <p:cNvPr id="3" name="Content Placeholder 2"/>
          <p:cNvSpPr>
            <a:spLocks noGrp="1"/>
          </p:cNvSpPr>
          <p:nvPr>
            <p:ph idx="1"/>
          </p:nvPr>
        </p:nvSpPr>
        <p:spPr>
          <a:xfrm>
            <a:off x="171638" y="829468"/>
            <a:ext cx="8684869" cy="5440065"/>
          </a:xfrm>
        </p:spPr>
        <p:txBody>
          <a:bodyPr>
            <a:normAutofit fontScale="92500" lnSpcReduction="20000"/>
          </a:bodyPr>
          <a:lstStyle/>
          <a:p>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objective is to complete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within budget and to fulfill the required expectations of the Tic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Tac</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Toe software, where users can use the software to play a game of tic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tac</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toe with another player or the AI</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This document describes the plan for testing the Tic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Tac</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Toe software. This Test Plan document supports the following objectives:</a:t>
            </a:r>
          </a:p>
          <a:p>
            <a:pPr lvl="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Identify existing project information and the software that should be tested.</a:t>
            </a:r>
          </a:p>
          <a:p>
            <a:pPr lvl="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List the recommended test requirements.</a:t>
            </a:r>
          </a:p>
          <a:p>
            <a:pPr lvl="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Recommend and describe the testing strategies to be employed.</a:t>
            </a:r>
          </a:p>
          <a:p>
            <a:pPr lvl="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Identify the required resources and provide an estimate of the test efforts.</a:t>
            </a:r>
          </a:p>
          <a:p>
            <a:pPr lvl="0">
              <a:buFont typeface="Arial" panose="020B060402020202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List the deliverable elements of the test activities</a:t>
            </a:r>
            <a:endParaRPr lang="en-US" dirty="0"/>
          </a:p>
        </p:txBody>
      </p:sp>
    </p:spTree>
    <p:extLst>
      <p:ext uri="{BB962C8B-B14F-4D97-AF65-F5344CB8AC3E}">
        <p14:creationId xmlns:p14="http://schemas.microsoft.com/office/powerpoint/2010/main" val="356404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301" y="-573491"/>
            <a:ext cx="8229600" cy="1600200"/>
          </a:xfrm>
        </p:spPr>
        <p:txBody>
          <a:bodyPr/>
          <a:lstStyle/>
          <a:p>
            <a:r>
              <a:rPr lang="en-US" dirty="0" smtClean="0"/>
              <a:t>1.2 </a:t>
            </a:r>
            <a:r>
              <a:rPr lang="en-US" b="1" dirty="0" smtClean="0"/>
              <a:t>Testing Strategy</a:t>
            </a:r>
            <a:endParaRPr lang="en-US" sz="4800" b="1"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a:spLocks noChangeArrowheads="1"/>
          </p:cNvSpPr>
          <p:nvPr/>
        </p:nvSpPr>
        <p:spPr bwMode="auto">
          <a:xfrm>
            <a:off x="334301" y="1000436"/>
            <a:ext cx="7420901"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kern="1200" dirty="0">
                <a:latin typeface="Arial Unicode MS" panose="020B0604020202020204" pitchFamily="34" charset="-128"/>
                <a:ea typeface="Arial Unicode MS" panose="020B0604020202020204" pitchFamily="34" charset="-128"/>
                <a:cs typeface="Arial Unicode MS" panose="020B0604020202020204" pitchFamily="34" charset="-128"/>
              </a:rPr>
              <a:t>This Test Plan describes the integration and system tests that will be conducted on the software prototype following integration of the subsystems and source code. </a:t>
            </a:r>
          </a:p>
          <a:p>
            <a:r>
              <a:rPr lang="en-US" sz="2000" kern="1200" dirty="0">
                <a:latin typeface="Arial Unicode MS" panose="020B0604020202020204" pitchFamily="34" charset="-128"/>
                <a:ea typeface="Arial Unicode MS" panose="020B0604020202020204" pitchFamily="34" charset="-128"/>
                <a:cs typeface="Arial Unicode MS" panose="020B0604020202020204" pitchFamily="34" charset="-128"/>
              </a:rPr>
              <a:t>The purpose of assembling the initial software prototype was to test its feasibility and performance. It is important that all system and subsystem interfaces be tested as well as system performance at this preliminary early stage. Testing of system functionality and features will be conducted on the prototype</a:t>
            </a:r>
            <a:r>
              <a:rPr lang="en-US" sz="2000" kern="12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US" sz="2000" kern="12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kern="1200" dirty="0">
                <a:latin typeface="Arial Unicode MS" panose="020B0604020202020204" pitchFamily="34" charset="-128"/>
                <a:ea typeface="Arial Unicode MS" panose="020B0604020202020204" pitchFamily="34" charset="-128"/>
                <a:cs typeface="Arial Unicode MS" panose="020B0604020202020204" pitchFamily="34" charset="-128"/>
              </a:rPr>
              <a:t>The interfaces between the following subsystems will be tested</a:t>
            </a:r>
            <a:r>
              <a:rPr lang="en-US" sz="2000" kern="12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US" sz="2000" kern="1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lvl="0" indent="-285750">
              <a:buFont typeface="Arial" panose="020B0604020202020204" pitchFamily="34" charset="0"/>
              <a:buChar char="•"/>
            </a:pPr>
            <a:r>
              <a:rPr lang="en-US" sz="2000" kern="1200" dirty="0">
                <a:latin typeface="Arial Unicode MS" panose="020B0604020202020204" pitchFamily="34" charset="-128"/>
                <a:ea typeface="Arial Unicode MS" panose="020B0604020202020204" pitchFamily="34" charset="-128"/>
                <a:cs typeface="Arial Unicode MS" panose="020B0604020202020204" pitchFamily="34" charset="-128"/>
              </a:rPr>
              <a:t>Single Player</a:t>
            </a:r>
          </a:p>
          <a:p>
            <a:pPr marL="285750" lvl="0" indent="-285750">
              <a:buFont typeface="Arial" panose="020B0604020202020204" pitchFamily="34" charset="0"/>
              <a:buChar char="•"/>
            </a:pPr>
            <a:r>
              <a:rPr lang="en-US" sz="2000" kern="1200" dirty="0">
                <a:latin typeface="Arial Unicode MS" panose="020B0604020202020204" pitchFamily="34" charset="-128"/>
                <a:ea typeface="Arial Unicode MS" panose="020B0604020202020204" pitchFamily="34" charset="-128"/>
                <a:cs typeface="Arial Unicode MS" panose="020B0604020202020204" pitchFamily="34" charset="-128"/>
              </a:rPr>
              <a:t>Multiplayer</a:t>
            </a:r>
          </a:p>
          <a:p>
            <a:pPr marL="285750" lvl="0" indent="-285750">
              <a:buFont typeface="Arial" panose="020B0604020202020204" pitchFamily="34" charset="0"/>
              <a:buChar char="•"/>
            </a:pPr>
            <a:r>
              <a:rPr lang="en-US" sz="2000" kern="1200" dirty="0">
                <a:latin typeface="Arial Unicode MS" panose="020B0604020202020204" pitchFamily="34" charset="-128"/>
                <a:ea typeface="Arial Unicode MS" panose="020B0604020202020204" pitchFamily="34" charset="-128"/>
                <a:cs typeface="Arial Unicode MS" panose="020B0604020202020204" pitchFamily="34" charset="-128"/>
              </a:rPr>
              <a:t>View </a:t>
            </a:r>
            <a:r>
              <a:rPr lang="en-US" sz="2000" kern="1200" dirty="0" smtClean="0">
                <a:latin typeface="Arial Unicode MS" panose="020B0604020202020204" pitchFamily="34" charset="-128"/>
                <a:ea typeface="Arial Unicode MS" panose="020B0604020202020204" pitchFamily="34" charset="-128"/>
                <a:cs typeface="Arial Unicode MS" panose="020B0604020202020204" pitchFamily="34" charset="-128"/>
              </a:rPr>
              <a:t>History</a:t>
            </a:r>
            <a:endParaRPr lang="en-US" sz="2000" kern="1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lvl="0" indent="-285750">
              <a:buFont typeface="Arial" panose="020B0604020202020204" pitchFamily="34" charset="0"/>
              <a:buChar char="•"/>
            </a:pPr>
            <a:r>
              <a:rPr lang="en-US" sz="2000" kern="1200" dirty="0">
                <a:latin typeface="Arial Unicode MS" panose="020B0604020202020204" pitchFamily="34" charset="-128"/>
                <a:ea typeface="Arial Unicode MS" panose="020B0604020202020204" pitchFamily="34" charset="-128"/>
                <a:cs typeface="Arial Unicode MS" panose="020B0604020202020204" pitchFamily="34" charset="-128"/>
              </a:rPr>
              <a:t>Login</a:t>
            </a:r>
          </a:p>
          <a:p>
            <a:pPr marL="285750" lvl="0" indent="-285750">
              <a:buFont typeface="Arial" panose="020B0604020202020204" pitchFamily="34" charset="0"/>
              <a:buChar char="•"/>
            </a:pPr>
            <a:r>
              <a:rPr lang="en-US" sz="2000" kern="1200" dirty="0">
                <a:latin typeface="Arial Unicode MS" panose="020B0604020202020204" pitchFamily="34" charset="-128"/>
                <a:ea typeface="Arial Unicode MS" panose="020B0604020202020204" pitchFamily="34" charset="-128"/>
                <a:cs typeface="Arial Unicode MS" panose="020B0604020202020204" pitchFamily="34" charset="-128"/>
              </a:rPr>
              <a:t>Database Update</a:t>
            </a:r>
          </a:p>
          <a:p>
            <a:pPr marL="285750" lvl="0" indent="-285750">
              <a:buFont typeface="Arial" panose="020B0604020202020204" pitchFamily="34" charset="0"/>
              <a:buChar char="•"/>
            </a:pPr>
            <a:r>
              <a:rPr lang="en-US" sz="2000" kern="1200" dirty="0">
                <a:latin typeface="Arial Unicode MS" panose="020B0604020202020204" pitchFamily="34" charset="-128"/>
                <a:ea typeface="Arial Unicode MS" panose="020B0604020202020204" pitchFamily="34" charset="-128"/>
                <a:cs typeface="Arial Unicode MS" panose="020B0604020202020204" pitchFamily="34" charset="-128"/>
              </a:rPr>
              <a:t>Exit Game</a:t>
            </a:r>
          </a:p>
          <a:p>
            <a:endParaRPr lang="en-US" sz="2000" kern="1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kern="1200"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Tree>
    <p:extLst>
      <p:ext uri="{BB962C8B-B14F-4D97-AF65-F5344CB8AC3E}">
        <p14:creationId xmlns:p14="http://schemas.microsoft.com/office/powerpoint/2010/main" val="119210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952500" y="1979747"/>
            <a:ext cx="75438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external interfaces to the following devices will be tested:</a:t>
            </a:r>
          </a:p>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342900" lvl="0" indent="-342900">
              <a:buFont typeface="Arial" panose="020B0604020202020204" pitchFamily="34" charset="0"/>
              <a:buChar char="•"/>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Local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PCs</a:t>
            </a:r>
          </a:p>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most critical performance measures to test are:</a:t>
            </a:r>
          </a:p>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Arial" panose="020B0604020202020204" pitchFamily="34" charset="0"/>
              <a:buChar char="•"/>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Single Player Mode</a:t>
            </a:r>
          </a:p>
          <a:p>
            <a:pPr marL="342900" indent="-342900">
              <a:buFont typeface="Arial" panose="020B0604020202020204" pitchFamily="34" charset="0"/>
              <a:buChar char="•"/>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Multiplayer Mode</a:t>
            </a:r>
          </a:p>
          <a:p>
            <a:pPr marL="342900" indent="-342900">
              <a:buFont typeface="Arial" panose="020B0604020202020204" pitchFamily="34" charset="0"/>
              <a:buChar char="•"/>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The AI algorithm</a:t>
            </a:r>
          </a:p>
          <a:p>
            <a:pPr marL="342900" indent="-342900">
              <a:buFont typeface="Arial" panose="020B0604020202020204" pitchFamily="34" charset="0"/>
              <a:buChar char="•"/>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Skill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Level difficulty</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Login/Signup validation</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Update and retrieve database </a:t>
            </a:r>
          </a:p>
          <a:p>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 name="TextBox 3"/>
          <p:cNvSpPr txBox="1"/>
          <p:nvPr/>
        </p:nvSpPr>
        <p:spPr>
          <a:xfrm>
            <a:off x="2667000" y="685800"/>
            <a:ext cx="3962400" cy="584775"/>
          </a:xfrm>
          <a:prstGeom prst="rect">
            <a:avLst/>
          </a:prstGeom>
          <a:noFill/>
        </p:spPr>
        <p:txBody>
          <a:bodyPr wrap="square" rtlCol="0">
            <a:spAutoFit/>
          </a:bodyPr>
          <a:lstStyle/>
          <a:p>
            <a:r>
              <a:rPr lang="en-US" sz="3200" b="1" dirty="0" smtClean="0">
                <a:latin typeface="Arial Unicode MS" panose="020B0604020202020204" pitchFamily="34" charset="-128"/>
                <a:ea typeface="Arial Unicode MS" panose="020B0604020202020204" pitchFamily="34" charset="-128"/>
                <a:cs typeface="Arial Unicode MS" panose="020B0604020202020204" pitchFamily="34" charset="-128"/>
              </a:rPr>
              <a:t>1.2 Testing Strategy</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6581850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73</TotalTime>
  <Words>1167</Words>
  <Application>Microsoft Macintosh PowerPoint</Application>
  <PresentationFormat>On-screen Show (4:3)</PresentationFormat>
  <Paragraphs>182</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Executive</vt:lpstr>
      <vt:lpstr>Code Slayer</vt:lpstr>
      <vt:lpstr>Role of each member </vt:lpstr>
      <vt:lpstr>USER LOGIN/ SIGN UP</vt:lpstr>
      <vt:lpstr>User Interface</vt:lpstr>
      <vt:lpstr>Player Option </vt:lpstr>
      <vt:lpstr>PowerPoint Presentation</vt:lpstr>
      <vt:lpstr>1.1 Objectives </vt:lpstr>
      <vt:lpstr>1.2 Testing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Slayer</dc:title>
  <dc:creator>nhan nguyen</dc:creator>
  <cp:lastModifiedBy>nhan nguyen</cp:lastModifiedBy>
  <cp:revision>6</cp:revision>
  <dcterms:created xsi:type="dcterms:W3CDTF">2016-11-29T01:39:15Z</dcterms:created>
  <dcterms:modified xsi:type="dcterms:W3CDTF">2016-11-29T02:53:08Z</dcterms:modified>
</cp:coreProperties>
</file>