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9144000"/>
  <p:notesSz cx="7772400" cy="10058400"/>
  <p:embeddedFontLst>
    <p:embeddedFont>
      <p:font typeface="Lustria"/>
      <p:regular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35B07DB-573B-4A25-8B87-E8BFEFA46A0F}">
  <a:tblStyle styleId="{D35B07DB-573B-4A25-8B87-E8BFEFA46A0F}"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Lustria-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77225" y="4777725"/>
            <a:ext cx="6217899" cy="45262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11" name="Shape 111"/>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12" name="Shape 112"/>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13" name="Shape 11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81" name="Shape 181"/>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82" name="Shape 182"/>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83" name="Shape 18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89" name="Shape 189"/>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90" name="Shape 190"/>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91" name="Shape 19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97" name="Shape 197"/>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98" name="Shape 198"/>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99" name="Shape 19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19" name="Shape 119"/>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20" name="Shape 120"/>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21" name="Shape 12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27" name="Shape 127"/>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28" name="Shape 128"/>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29" name="Shape 12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777225" y="4777725"/>
            <a:ext cx="6217800" cy="452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31" name="Shape 331"/>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32" name="Shape 33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38" name="Shape 338"/>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39" name="Shape 33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46" name="Shape 346"/>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47" name="Shape 34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53" name="Shape 353"/>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54" name="Shape 35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61" name="Shape 361"/>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62" name="Shape 36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69" name="Shape 369"/>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70" name="Shape 37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35" name="Shape 135"/>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36" name="Shape 136"/>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37" name="Shape 13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76" name="Shape 376"/>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77" name="Shape 37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383" name="Shape 383"/>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384" name="Shape 38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0" name="Shape 39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6" name="Shape 396"/>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2" name="Shape 40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8" name="Shape 40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14" name="Shape 41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0" name="Shape 42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6" name="Shape 426"/>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2" name="Shape 43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43" name="Shape 143"/>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44" name="Shape 144"/>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45" name="Shape 14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777960" y="4776839"/>
            <a:ext cx="6214679" cy="4522319"/>
          </a:xfrm>
          <a:prstGeom prst="rect">
            <a:avLst/>
          </a:prstGeom>
          <a:noFill/>
          <a:ln>
            <a:noFill/>
          </a:ln>
        </p:spPr>
        <p:txBody>
          <a:bodyPr anchorCtr="0" anchor="t" bIns="91425" lIns="0" rIns="0" tIns="91425">
            <a:noAutofit/>
          </a:bodyPr>
          <a:lstStyle/>
          <a:p>
            <a:pPr indent="0" lvl="0" marL="0" marR="0" rtl="0" algn="l">
              <a:spcBef>
                <a:spcPts val="0"/>
              </a:spcBef>
              <a:buNone/>
            </a:pPr>
            <a:r>
              <a:t/>
            </a:r>
            <a:endParaRPr b="0" i="0" sz="1800" u="none" cap="none" strike="noStrike"/>
          </a:p>
        </p:txBody>
      </p:sp>
      <p:sp>
        <p:nvSpPr>
          <p:cNvPr id="438" name="Shape 438"/>
          <p:cNvSpPr txBox="1"/>
          <p:nvPr/>
        </p:nvSpPr>
        <p:spPr>
          <a:xfrm>
            <a:off x="4398839" y="9555120"/>
            <a:ext cx="3369959" cy="499679"/>
          </a:xfrm>
          <a:prstGeom prst="rect">
            <a:avLst/>
          </a:prstGeom>
          <a:noFill/>
          <a:ln>
            <a:noFill/>
          </a:ln>
        </p:spPr>
        <p:txBody>
          <a:bodyPr anchorCtr="0" anchor="b" bIns="0" lIns="0" rIns="0" tIns="0">
            <a:noAutofit/>
          </a:bodyPr>
          <a:lstStyle/>
          <a:p>
            <a:pPr indent="0" lvl="0" marL="0" marR="0" rtl="0" algn="l">
              <a:lnSpc>
                <a:spcPct val="100000"/>
              </a:lnSpc>
              <a:spcBef>
                <a:spcPts val="0"/>
              </a:spcBef>
              <a:buSzPct val="25000"/>
              <a:buNone/>
            </a:pPr>
            <a:fld id="{00000000-1234-1234-1234-123412341234}" type="slidenum">
              <a:rPr b="0" i="0" lang="en-US" sz="1400" u="none" cap="none" strike="noStrike">
                <a:latin typeface="Times New Roman"/>
                <a:ea typeface="Times New Roman"/>
                <a:cs typeface="Times New Roman"/>
                <a:sym typeface="Times New Roman"/>
              </a:rPr>
              <a:t>‹#›</a:t>
            </a:fld>
          </a:p>
        </p:txBody>
      </p:sp>
      <p:sp>
        <p:nvSpPr>
          <p:cNvPr id="439" name="Shape 43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51" name="Shape 151"/>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52" name="Shape 152"/>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53" name="Shape 15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59" name="Shape 159"/>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60" name="Shape 160"/>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61" name="Shape 16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67" name="Shape 167"/>
          <p:cNvSpPr txBox="1"/>
          <p:nvPr>
            <p:ph idx="1" type="body"/>
          </p:nvPr>
        </p:nvSpPr>
        <p:spPr>
          <a:xfrm>
            <a:off x="777960" y="4776839"/>
            <a:ext cx="6216120" cy="4524119"/>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68" name="Shape 16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nvSpPr>
        <p:spPr>
          <a:xfrm>
            <a:off x="4398839" y="9555120"/>
            <a:ext cx="3369959" cy="499679"/>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73" name="Shape 173"/>
          <p:cNvSpPr/>
          <p:nvPr/>
        </p:nvSpPr>
        <p:spPr>
          <a:xfrm>
            <a:off x="4398839" y="9555120"/>
            <a:ext cx="3371400" cy="501120"/>
          </a:xfrm>
          <a:prstGeom prst="rect">
            <a:avLst/>
          </a:prstGeom>
          <a:noFill/>
          <a:ln>
            <a:noFill/>
          </a:ln>
        </p:spPr>
        <p:txBody>
          <a:bodyPr anchorCtr="0" anchor="b" bIns="0" lIns="0" rIns="0" tIns="0">
            <a:noAutofit/>
          </a:bodyPr>
          <a:lstStyle/>
          <a:p>
            <a:pPr indent="0" lvl="0" marL="0" marR="0" rtl="0" algn="r">
              <a:lnSpc>
                <a:spcPct val="93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74" name="Shape 174"/>
          <p:cNvSpPr txBox="1"/>
          <p:nvPr>
            <p:ph idx="1" type="body"/>
          </p:nvPr>
        </p:nvSpPr>
        <p:spPr>
          <a:xfrm>
            <a:off x="777960" y="4776839"/>
            <a:ext cx="6217919" cy="4525560"/>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75" name="Shape 17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39" name="Shape 39"/>
        <p:cNvGrpSpPr/>
        <p:nvPr/>
      </p:nvGrpSpPr>
      <p:grpSpPr>
        <a:xfrm>
          <a:off x="0" y="0"/>
          <a:ext cx="0" cy="0"/>
          <a:chOff x="0" y="0"/>
          <a:chExt cx="0" cy="0"/>
        </a:xfrm>
      </p:grpSpPr>
      <p:sp>
        <p:nvSpPr>
          <p:cNvPr id="40" name="Shape 40"/>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1" name="Shape 41"/>
          <p:cNvSpPr txBox="1"/>
          <p:nvPr>
            <p:ph idx="1" type="body"/>
          </p:nvPr>
        </p:nvSpPr>
        <p:spPr>
          <a:xfrm>
            <a:off x="630360" y="1681200"/>
            <a:ext cx="38685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2" name="Shape 42"/>
          <p:cNvSpPr txBox="1"/>
          <p:nvPr>
            <p:ph idx="2" type="body"/>
          </p:nvPr>
        </p:nvSpPr>
        <p:spPr>
          <a:xfrm>
            <a:off x="630360" y="2111400"/>
            <a:ext cx="38685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3" name="Shape 43"/>
        <p:cNvGrpSpPr/>
        <p:nvPr/>
      </p:nvGrpSpPr>
      <p:grpSpPr>
        <a:xfrm>
          <a:off x="0" y="0"/>
          <a:ext cx="0" cy="0"/>
          <a:chOff x="0" y="0"/>
          <a:chExt cx="0" cy="0"/>
        </a:xfrm>
      </p:grpSpPr>
      <p:sp>
        <p:nvSpPr>
          <p:cNvPr id="44" name="Shape 44"/>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5" name="Shape 45"/>
          <p:cNvSpPr txBox="1"/>
          <p:nvPr>
            <p:ph idx="1" type="body"/>
          </p:nvPr>
        </p:nvSpPr>
        <p:spPr>
          <a:xfrm>
            <a:off x="630360" y="1681200"/>
            <a:ext cx="18879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6" name="Shape 46"/>
          <p:cNvSpPr txBox="1"/>
          <p:nvPr>
            <p:ph idx="2" type="body"/>
          </p:nvPr>
        </p:nvSpPr>
        <p:spPr>
          <a:xfrm>
            <a:off x="2612880" y="1681200"/>
            <a:ext cx="1887899"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7" name="Shape 47"/>
          <p:cNvSpPr txBox="1"/>
          <p:nvPr>
            <p:ph idx="3" type="body"/>
          </p:nvPr>
        </p:nvSpPr>
        <p:spPr>
          <a:xfrm>
            <a:off x="2612880" y="2111400"/>
            <a:ext cx="1887899"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8" name="Shape 48"/>
          <p:cNvSpPr txBox="1"/>
          <p:nvPr>
            <p:ph idx="4" type="body"/>
          </p:nvPr>
        </p:nvSpPr>
        <p:spPr>
          <a:xfrm>
            <a:off x="630360" y="2111400"/>
            <a:ext cx="18879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49" name="Shape 49"/>
        <p:cNvGrpSpPr/>
        <p:nvPr/>
      </p:nvGrpSpPr>
      <p:grpSpPr>
        <a:xfrm>
          <a:off x="0" y="0"/>
          <a:ext cx="0" cy="0"/>
          <a:chOff x="0" y="0"/>
          <a:chExt cx="0" cy="0"/>
        </a:xfrm>
      </p:grpSpPr>
      <p:sp>
        <p:nvSpPr>
          <p:cNvPr id="50" name="Shape 50"/>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1" name="Shape 51"/>
          <p:cNvSpPr txBox="1"/>
          <p:nvPr>
            <p:ph idx="1" type="body"/>
          </p:nvPr>
        </p:nvSpPr>
        <p:spPr>
          <a:xfrm>
            <a:off x="630360" y="1681200"/>
            <a:ext cx="3868500"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2" name="Shape 52"/>
          <p:cNvSpPr txBox="1"/>
          <p:nvPr>
            <p:ph idx="2" type="body"/>
          </p:nvPr>
        </p:nvSpPr>
        <p:spPr>
          <a:xfrm>
            <a:off x="630360" y="1681200"/>
            <a:ext cx="3868500"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pic>
        <p:nvPicPr>
          <p:cNvPr id="53" name="Shape 53"/>
          <p:cNvPicPr preferRelativeResize="0"/>
          <p:nvPr/>
        </p:nvPicPr>
        <p:blipFill rotWithShape="1">
          <a:blip r:embed="rId2">
            <a:alphaModFix/>
          </a:blip>
          <a:srcRect b="0" l="0" r="0" t="0"/>
          <a:stretch/>
        </p:blipFill>
        <p:spPr>
          <a:xfrm>
            <a:off x="2048759" y="1680840"/>
            <a:ext cx="1031700" cy="823200"/>
          </a:xfrm>
          <a:prstGeom prst="rect">
            <a:avLst/>
          </a:prstGeom>
          <a:noFill/>
          <a:ln>
            <a:noFill/>
          </a:ln>
        </p:spPr>
      </p:pic>
      <p:pic>
        <p:nvPicPr>
          <p:cNvPr id="54" name="Shape 54"/>
          <p:cNvPicPr preferRelativeResize="0"/>
          <p:nvPr/>
        </p:nvPicPr>
        <p:blipFill rotWithShape="1">
          <a:blip r:embed="rId2">
            <a:alphaModFix/>
          </a:blip>
          <a:srcRect b="0" l="0" r="0" t="0"/>
          <a:stretch/>
        </p:blipFill>
        <p:spPr>
          <a:xfrm>
            <a:off x="2048759" y="1680840"/>
            <a:ext cx="1031700" cy="823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64" name="Shape 64"/>
        <p:cNvGrpSpPr/>
        <p:nvPr/>
      </p:nvGrpSpPr>
      <p:grpSpPr>
        <a:xfrm>
          <a:off x="0" y="0"/>
          <a:ext cx="0" cy="0"/>
          <a:chOff x="0" y="0"/>
          <a:chExt cx="0" cy="0"/>
        </a:xfrm>
      </p:grpSpPr>
      <p:sp>
        <p:nvSpPr>
          <p:cNvPr id="65" name="Shape 65"/>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6" name="Shape 66"/>
          <p:cNvSpPr txBox="1"/>
          <p:nvPr>
            <p:ph idx="1" type="subTitle"/>
          </p:nvPr>
        </p:nvSpPr>
        <p:spPr>
          <a:xfrm>
            <a:off x="630360" y="1681200"/>
            <a:ext cx="3868500" cy="8238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7" name="Shape 67"/>
        <p:cNvGrpSpPr/>
        <p:nvPr/>
      </p:nvGrpSpPr>
      <p:grpSpPr>
        <a:xfrm>
          <a:off x="0" y="0"/>
          <a:ext cx="0" cy="0"/>
          <a:chOff x="0" y="0"/>
          <a:chExt cx="0" cy="0"/>
        </a:xfrm>
      </p:grpSpPr>
      <p:sp>
        <p:nvSpPr>
          <p:cNvPr id="68" name="Shape 68"/>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9" name="Shape 69"/>
          <p:cNvSpPr txBox="1"/>
          <p:nvPr>
            <p:ph idx="1" type="body"/>
          </p:nvPr>
        </p:nvSpPr>
        <p:spPr>
          <a:xfrm>
            <a:off x="630360" y="1681200"/>
            <a:ext cx="38685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70" name="Shape 70"/>
        <p:cNvGrpSpPr/>
        <p:nvPr/>
      </p:nvGrpSpPr>
      <p:grpSpPr>
        <a:xfrm>
          <a:off x="0" y="0"/>
          <a:ext cx="0" cy="0"/>
          <a:chOff x="0" y="0"/>
          <a:chExt cx="0" cy="0"/>
        </a:xfrm>
      </p:grpSpPr>
      <p:sp>
        <p:nvSpPr>
          <p:cNvPr id="71" name="Shape 71"/>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2" name="Shape 72"/>
          <p:cNvSpPr txBox="1"/>
          <p:nvPr>
            <p:ph idx="1" type="body"/>
          </p:nvPr>
        </p:nvSpPr>
        <p:spPr>
          <a:xfrm>
            <a:off x="630360" y="1681200"/>
            <a:ext cx="18879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3" name="Shape 73"/>
          <p:cNvSpPr txBox="1"/>
          <p:nvPr>
            <p:ph idx="2" type="body"/>
          </p:nvPr>
        </p:nvSpPr>
        <p:spPr>
          <a:xfrm>
            <a:off x="2612880" y="1681200"/>
            <a:ext cx="1887899"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6" name="Shape 76"/>
        <p:cNvGrpSpPr/>
        <p:nvPr/>
      </p:nvGrpSpPr>
      <p:grpSpPr>
        <a:xfrm>
          <a:off x="0" y="0"/>
          <a:ext cx="0" cy="0"/>
          <a:chOff x="0" y="0"/>
          <a:chExt cx="0" cy="0"/>
        </a:xfrm>
      </p:grpSpPr>
      <p:sp>
        <p:nvSpPr>
          <p:cNvPr id="77" name="Shape 77"/>
          <p:cNvSpPr txBox="1"/>
          <p:nvPr>
            <p:ph idx="1" type="subTitle"/>
          </p:nvPr>
        </p:nvSpPr>
        <p:spPr>
          <a:xfrm>
            <a:off x="630360" y="365039"/>
            <a:ext cx="7886400" cy="61458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8" name="Shape 78"/>
        <p:cNvGrpSpPr/>
        <p:nvPr/>
      </p:nvGrpSpPr>
      <p:grpSpPr>
        <a:xfrm>
          <a:off x="0" y="0"/>
          <a:ext cx="0" cy="0"/>
          <a:chOff x="0" y="0"/>
          <a:chExt cx="0" cy="0"/>
        </a:xfrm>
      </p:grpSpPr>
      <p:sp>
        <p:nvSpPr>
          <p:cNvPr id="79" name="Shape 79"/>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0" name="Shape 80"/>
          <p:cNvSpPr txBox="1"/>
          <p:nvPr>
            <p:ph idx="1" type="body"/>
          </p:nvPr>
        </p:nvSpPr>
        <p:spPr>
          <a:xfrm>
            <a:off x="630360" y="1681200"/>
            <a:ext cx="18879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1" name="Shape 81"/>
          <p:cNvSpPr txBox="1"/>
          <p:nvPr>
            <p:ph idx="2" type="body"/>
          </p:nvPr>
        </p:nvSpPr>
        <p:spPr>
          <a:xfrm>
            <a:off x="630360" y="2111400"/>
            <a:ext cx="18879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2" name="Shape 82"/>
          <p:cNvSpPr txBox="1"/>
          <p:nvPr>
            <p:ph idx="3" type="body"/>
          </p:nvPr>
        </p:nvSpPr>
        <p:spPr>
          <a:xfrm>
            <a:off x="2612880" y="1681200"/>
            <a:ext cx="1887899"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0" name="Shape 10"/>
        <p:cNvGrpSpPr/>
        <p:nvPr/>
      </p:nvGrpSpPr>
      <p:grpSpPr>
        <a:xfrm>
          <a:off x="0" y="0"/>
          <a:ext cx="0" cy="0"/>
          <a:chOff x="0" y="0"/>
          <a:chExt cx="0" cy="0"/>
        </a:xfrm>
      </p:grpSpPr>
      <p:sp>
        <p:nvSpPr>
          <p:cNvPr id="11" name="Shape 11"/>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2" name="Shape 12"/>
          <p:cNvSpPr txBox="1"/>
          <p:nvPr>
            <p:ph idx="1" type="subTitle"/>
          </p:nvPr>
        </p:nvSpPr>
        <p:spPr>
          <a:xfrm>
            <a:off x="630360" y="1681200"/>
            <a:ext cx="3868500" cy="8238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83" name="Shape 83"/>
        <p:cNvGrpSpPr/>
        <p:nvPr/>
      </p:nvGrpSpPr>
      <p:grpSpPr>
        <a:xfrm>
          <a:off x="0" y="0"/>
          <a:ext cx="0" cy="0"/>
          <a:chOff x="0" y="0"/>
          <a:chExt cx="0" cy="0"/>
        </a:xfrm>
      </p:grpSpPr>
      <p:sp>
        <p:nvSpPr>
          <p:cNvPr id="84" name="Shape 84"/>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5" name="Shape 85"/>
          <p:cNvSpPr txBox="1"/>
          <p:nvPr>
            <p:ph idx="1" type="body"/>
          </p:nvPr>
        </p:nvSpPr>
        <p:spPr>
          <a:xfrm>
            <a:off x="630360" y="1681200"/>
            <a:ext cx="18879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6" name="Shape 86"/>
          <p:cNvSpPr txBox="1"/>
          <p:nvPr>
            <p:ph idx="2" type="body"/>
          </p:nvPr>
        </p:nvSpPr>
        <p:spPr>
          <a:xfrm>
            <a:off x="2612880" y="1681200"/>
            <a:ext cx="1887899"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7" name="Shape 87"/>
          <p:cNvSpPr txBox="1"/>
          <p:nvPr>
            <p:ph idx="3" type="body"/>
          </p:nvPr>
        </p:nvSpPr>
        <p:spPr>
          <a:xfrm>
            <a:off x="2612880" y="2111400"/>
            <a:ext cx="1887899"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8" name="Shape 88"/>
        <p:cNvGrpSpPr/>
        <p:nvPr/>
      </p:nvGrpSpPr>
      <p:grpSpPr>
        <a:xfrm>
          <a:off x="0" y="0"/>
          <a:ext cx="0" cy="0"/>
          <a:chOff x="0" y="0"/>
          <a:chExt cx="0" cy="0"/>
        </a:xfrm>
      </p:grpSpPr>
      <p:sp>
        <p:nvSpPr>
          <p:cNvPr id="89" name="Shape 89"/>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0" name="Shape 90"/>
          <p:cNvSpPr txBox="1"/>
          <p:nvPr>
            <p:ph idx="1" type="body"/>
          </p:nvPr>
        </p:nvSpPr>
        <p:spPr>
          <a:xfrm>
            <a:off x="630360" y="1681200"/>
            <a:ext cx="18879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1" name="Shape 91"/>
          <p:cNvSpPr txBox="1"/>
          <p:nvPr>
            <p:ph idx="2" type="body"/>
          </p:nvPr>
        </p:nvSpPr>
        <p:spPr>
          <a:xfrm>
            <a:off x="2612880" y="1681200"/>
            <a:ext cx="1887899"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2" name="Shape 92"/>
          <p:cNvSpPr txBox="1"/>
          <p:nvPr>
            <p:ph idx="3" type="body"/>
          </p:nvPr>
        </p:nvSpPr>
        <p:spPr>
          <a:xfrm>
            <a:off x="630360" y="2111400"/>
            <a:ext cx="38685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93" name="Shape 93"/>
        <p:cNvGrpSpPr/>
        <p:nvPr/>
      </p:nvGrpSpPr>
      <p:grpSpPr>
        <a:xfrm>
          <a:off x="0" y="0"/>
          <a:ext cx="0" cy="0"/>
          <a:chOff x="0" y="0"/>
          <a:chExt cx="0" cy="0"/>
        </a:xfrm>
      </p:grpSpPr>
      <p:sp>
        <p:nvSpPr>
          <p:cNvPr id="94" name="Shape 94"/>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5" name="Shape 95"/>
          <p:cNvSpPr txBox="1"/>
          <p:nvPr>
            <p:ph idx="1" type="body"/>
          </p:nvPr>
        </p:nvSpPr>
        <p:spPr>
          <a:xfrm>
            <a:off x="630360" y="1681200"/>
            <a:ext cx="38685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6" name="Shape 96"/>
          <p:cNvSpPr txBox="1"/>
          <p:nvPr>
            <p:ph idx="2" type="body"/>
          </p:nvPr>
        </p:nvSpPr>
        <p:spPr>
          <a:xfrm>
            <a:off x="630360" y="2111400"/>
            <a:ext cx="38685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7" name="Shape 97"/>
        <p:cNvGrpSpPr/>
        <p:nvPr/>
      </p:nvGrpSpPr>
      <p:grpSpPr>
        <a:xfrm>
          <a:off x="0" y="0"/>
          <a:ext cx="0" cy="0"/>
          <a:chOff x="0" y="0"/>
          <a:chExt cx="0" cy="0"/>
        </a:xfrm>
      </p:grpSpPr>
      <p:sp>
        <p:nvSpPr>
          <p:cNvPr id="98" name="Shape 98"/>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9" name="Shape 99"/>
          <p:cNvSpPr txBox="1"/>
          <p:nvPr>
            <p:ph idx="1" type="body"/>
          </p:nvPr>
        </p:nvSpPr>
        <p:spPr>
          <a:xfrm>
            <a:off x="630360" y="1681200"/>
            <a:ext cx="18879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0" name="Shape 100"/>
          <p:cNvSpPr txBox="1"/>
          <p:nvPr>
            <p:ph idx="2" type="body"/>
          </p:nvPr>
        </p:nvSpPr>
        <p:spPr>
          <a:xfrm>
            <a:off x="2612880" y="1681200"/>
            <a:ext cx="1887899"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1" name="Shape 101"/>
          <p:cNvSpPr txBox="1"/>
          <p:nvPr>
            <p:ph idx="3" type="body"/>
          </p:nvPr>
        </p:nvSpPr>
        <p:spPr>
          <a:xfrm>
            <a:off x="2612880" y="2111400"/>
            <a:ext cx="1887899"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2" name="Shape 102"/>
          <p:cNvSpPr txBox="1"/>
          <p:nvPr>
            <p:ph idx="4" type="body"/>
          </p:nvPr>
        </p:nvSpPr>
        <p:spPr>
          <a:xfrm>
            <a:off x="630360" y="2111400"/>
            <a:ext cx="1887900" cy="3924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03" name="Shape 103"/>
        <p:cNvGrpSpPr/>
        <p:nvPr/>
      </p:nvGrpSpPr>
      <p:grpSpPr>
        <a:xfrm>
          <a:off x="0" y="0"/>
          <a:ext cx="0" cy="0"/>
          <a:chOff x="0" y="0"/>
          <a:chExt cx="0" cy="0"/>
        </a:xfrm>
      </p:grpSpPr>
      <p:sp>
        <p:nvSpPr>
          <p:cNvPr id="104" name="Shape 104"/>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5" name="Shape 105"/>
          <p:cNvSpPr txBox="1"/>
          <p:nvPr>
            <p:ph idx="1" type="body"/>
          </p:nvPr>
        </p:nvSpPr>
        <p:spPr>
          <a:xfrm>
            <a:off x="630360" y="1681200"/>
            <a:ext cx="38685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6" name="Shape 106"/>
          <p:cNvSpPr txBox="1"/>
          <p:nvPr>
            <p:ph idx="2" type="body"/>
          </p:nvPr>
        </p:nvSpPr>
        <p:spPr>
          <a:xfrm>
            <a:off x="630360" y="1681200"/>
            <a:ext cx="38685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pic>
        <p:nvPicPr>
          <p:cNvPr id="107" name="Shape 107"/>
          <p:cNvPicPr preferRelativeResize="0"/>
          <p:nvPr/>
        </p:nvPicPr>
        <p:blipFill rotWithShape="1">
          <a:blip r:embed="rId2">
            <a:alphaModFix/>
          </a:blip>
          <a:srcRect b="0" l="0" r="0" t="0"/>
          <a:stretch/>
        </p:blipFill>
        <p:spPr>
          <a:xfrm>
            <a:off x="2048759" y="1680840"/>
            <a:ext cx="1031700" cy="823200"/>
          </a:xfrm>
          <a:prstGeom prst="rect">
            <a:avLst/>
          </a:prstGeom>
          <a:noFill/>
          <a:ln>
            <a:noFill/>
          </a:ln>
        </p:spPr>
      </p:pic>
      <p:pic>
        <p:nvPicPr>
          <p:cNvPr id="108" name="Shape 108"/>
          <p:cNvPicPr preferRelativeResize="0"/>
          <p:nvPr/>
        </p:nvPicPr>
        <p:blipFill rotWithShape="1">
          <a:blip r:embed="rId2">
            <a:alphaModFix/>
          </a:blip>
          <a:srcRect b="0" l="0" r="0" t="0"/>
          <a:stretch/>
        </p:blipFill>
        <p:spPr>
          <a:xfrm>
            <a:off x="2048759" y="1680840"/>
            <a:ext cx="1031700" cy="823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3" name="Shape 13"/>
        <p:cNvGrpSpPr/>
        <p:nvPr/>
      </p:nvGrpSpPr>
      <p:grpSpPr>
        <a:xfrm>
          <a:off x="0" y="0"/>
          <a:ext cx="0" cy="0"/>
          <a:chOff x="0" y="0"/>
          <a:chExt cx="0" cy="0"/>
        </a:xfrm>
      </p:grpSpPr>
      <p:sp>
        <p:nvSpPr>
          <p:cNvPr id="14" name="Shape 14"/>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5" name="Shape 15"/>
          <p:cNvSpPr txBox="1"/>
          <p:nvPr>
            <p:ph idx="1" type="body"/>
          </p:nvPr>
        </p:nvSpPr>
        <p:spPr>
          <a:xfrm>
            <a:off x="630360" y="1681200"/>
            <a:ext cx="3868500"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6" name="Shape 16"/>
        <p:cNvGrpSpPr/>
        <p:nvPr/>
      </p:nvGrpSpPr>
      <p:grpSpPr>
        <a:xfrm>
          <a:off x="0" y="0"/>
          <a:ext cx="0" cy="0"/>
          <a:chOff x="0" y="0"/>
          <a:chExt cx="0" cy="0"/>
        </a:xfrm>
      </p:grpSpPr>
      <p:sp>
        <p:nvSpPr>
          <p:cNvPr id="17" name="Shape 17"/>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8" name="Shape 18"/>
          <p:cNvSpPr txBox="1"/>
          <p:nvPr>
            <p:ph idx="1" type="body"/>
          </p:nvPr>
        </p:nvSpPr>
        <p:spPr>
          <a:xfrm>
            <a:off x="630360" y="1681200"/>
            <a:ext cx="1887900"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9" name="Shape 19"/>
          <p:cNvSpPr txBox="1"/>
          <p:nvPr>
            <p:ph idx="2" type="body"/>
          </p:nvPr>
        </p:nvSpPr>
        <p:spPr>
          <a:xfrm>
            <a:off x="2612880" y="1681200"/>
            <a:ext cx="1887899"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x="0" y="0"/>
          <a:ext cx="0" cy="0"/>
          <a:chOff x="0" y="0"/>
          <a:chExt cx="0" cy="0"/>
        </a:xfrm>
      </p:grpSpPr>
      <p:sp>
        <p:nvSpPr>
          <p:cNvPr id="21" name="Shape 21"/>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2" name="Shape 22"/>
        <p:cNvGrpSpPr/>
        <p:nvPr/>
      </p:nvGrpSpPr>
      <p:grpSpPr>
        <a:xfrm>
          <a:off x="0" y="0"/>
          <a:ext cx="0" cy="0"/>
          <a:chOff x="0" y="0"/>
          <a:chExt cx="0" cy="0"/>
        </a:xfrm>
      </p:grpSpPr>
      <p:sp>
        <p:nvSpPr>
          <p:cNvPr id="23" name="Shape 23"/>
          <p:cNvSpPr txBox="1"/>
          <p:nvPr>
            <p:ph idx="1" type="subTitle"/>
          </p:nvPr>
        </p:nvSpPr>
        <p:spPr>
          <a:xfrm>
            <a:off x="630360" y="365039"/>
            <a:ext cx="7886400" cy="61458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4" name="Shape 24"/>
        <p:cNvGrpSpPr/>
        <p:nvPr/>
      </p:nvGrpSpPr>
      <p:grpSpPr>
        <a:xfrm>
          <a:off x="0" y="0"/>
          <a:ext cx="0" cy="0"/>
          <a:chOff x="0" y="0"/>
          <a:chExt cx="0" cy="0"/>
        </a:xfrm>
      </p:grpSpPr>
      <p:sp>
        <p:nvSpPr>
          <p:cNvPr id="25" name="Shape 25"/>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6" name="Shape 26"/>
          <p:cNvSpPr txBox="1"/>
          <p:nvPr>
            <p:ph idx="1" type="body"/>
          </p:nvPr>
        </p:nvSpPr>
        <p:spPr>
          <a:xfrm>
            <a:off x="630360" y="1681200"/>
            <a:ext cx="18879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7" name="Shape 27"/>
          <p:cNvSpPr txBox="1"/>
          <p:nvPr>
            <p:ph idx="2" type="body"/>
          </p:nvPr>
        </p:nvSpPr>
        <p:spPr>
          <a:xfrm>
            <a:off x="630360" y="2111400"/>
            <a:ext cx="18879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8" name="Shape 28"/>
          <p:cNvSpPr txBox="1"/>
          <p:nvPr>
            <p:ph idx="3" type="body"/>
          </p:nvPr>
        </p:nvSpPr>
        <p:spPr>
          <a:xfrm>
            <a:off x="2612880" y="1681200"/>
            <a:ext cx="1887899"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29" name="Shape 29"/>
        <p:cNvGrpSpPr/>
        <p:nvPr/>
      </p:nvGrpSpPr>
      <p:grpSpPr>
        <a:xfrm>
          <a:off x="0" y="0"/>
          <a:ext cx="0" cy="0"/>
          <a:chOff x="0" y="0"/>
          <a:chExt cx="0" cy="0"/>
        </a:xfrm>
      </p:grpSpPr>
      <p:sp>
        <p:nvSpPr>
          <p:cNvPr id="30" name="Shape 30"/>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1" name="Shape 31"/>
          <p:cNvSpPr txBox="1"/>
          <p:nvPr>
            <p:ph idx="1" type="body"/>
          </p:nvPr>
        </p:nvSpPr>
        <p:spPr>
          <a:xfrm>
            <a:off x="630360" y="1681200"/>
            <a:ext cx="1887900" cy="8232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2" name="Shape 32"/>
          <p:cNvSpPr txBox="1"/>
          <p:nvPr>
            <p:ph idx="2" type="body"/>
          </p:nvPr>
        </p:nvSpPr>
        <p:spPr>
          <a:xfrm>
            <a:off x="2612880" y="1681200"/>
            <a:ext cx="1887899"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3" name="Shape 33"/>
          <p:cNvSpPr txBox="1"/>
          <p:nvPr>
            <p:ph idx="3" type="body"/>
          </p:nvPr>
        </p:nvSpPr>
        <p:spPr>
          <a:xfrm>
            <a:off x="2612880" y="2111400"/>
            <a:ext cx="1887899"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4" name="Shape 34"/>
        <p:cNvGrpSpPr/>
        <p:nvPr/>
      </p:nvGrpSpPr>
      <p:grpSpPr>
        <a:xfrm>
          <a:off x="0" y="0"/>
          <a:ext cx="0" cy="0"/>
          <a:chOff x="0" y="0"/>
          <a:chExt cx="0" cy="0"/>
        </a:xfrm>
      </p:grpSpPr>
      <p:sp>
        <p:nvSpPr>
          <p:cNvPr id="35" name="Shape 35"/>
          <p:cNvSpPr txBox="1"/>
          <p:nvPr>
            <p:ph type="title"/>
          </p:nvPr>
        </p:nvSpPr>
        <p:spPr>
          <a:xfrm>
            <a:off x="630360" y="365039"/>
            <a:ext cx="7886400" cy="13260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6" name="Shape 36"/>
          <p:cNvSpPr txBox="1"/>
          <p:nvPr>
            <p:ph idx="1" type="body"/>
          </p:nvPr>
        </p:nvSpPr>
        <p:spPr>
          <a:xfrm>
            <a:off x="630360" y="1681200"/>
            <a:ext cx="18879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7" name="Shape 37"/>
          <p:cNvSpPr txBox="1"/>
          <p:nvPr>
            <p:ph idx="2" type="body"/>
          </p:nvPr>
        </p:nvSpPr>
        <p:spPr>
          <a:xfrm>
            <a:off x="2612880" y="1681200"/>
            <a:ext cx="1887899"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8" name="Shape 38"/>
          <p:cNvSpPr txBox="1"/>
          <p:nvPr>
            <p:ph idx="3" type="body"/>
          </p:nvPr>
        </p:nvSpPr>
        <p:spPr>
          <a:xfrm>
            <a:off x="630360" y="2111400"/>
            <a:ext cx="3868500" cy="392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7474F"/>
        </a:solidFill>
      </p:bgPr>
    </p:bg>
    <p:spTree>
      <p:nvGrpSpPr>
        <p:cNvPr id="5" name="Shape 5"/>
        <p:cNvGrpSpPr/>
        <p:nvPr/>
      </p:nvGrpSpPr>
      <p:grpSpPr>
        <a:xfrm>
          <a:off x="0" y="0"/>
          <a:ext cx="0" cy="0"/>
          <a:chOff x="0" y="0"/>
          <a:chExt cx="0" cy="0"/>
        </a:xfrm>
      </p:grpSpPr>
      <p:sp>
        <p:nvSpPr>
          <p:cNvPr id="6" name="Shape 6"/>
          <p:cNvSpPr txBox="1"/>
          <p:nvPr>
            <p:ph idx="12" type="sldNum"/>
          </p:nvPr>
        </p:nvSpPr>
        <p:spPr>
          <a:xfrm>
            <a:off x="8490239" y="6241319"/>
            <a:ext cx="548400" cy="5243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7" name="Shape 7"/>
          <p:cNvSpPr txBox="1"/>
          <p:nvPr>
            <p:ph type="title"/>
          </p:nvPr>
        </p:nvSpPr>
        <p:spPr>
          <a:xfrm>
            <a:off x="457200" y="273600"/>
            <a:ext cx="8229300" cy="11448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 name="Shape 8"/>
          <p:cNvSpPr txBox="1"/>
          <p:nvPr>
            <p:ph idx="1" type="body"/>
          </p:nvPr>
        </p:nvSpPr>
        <p:spPr>
          <a:xfrm>
            <a:off x="457200" y="1604520"/>
            <a:ext cx="8229300" cy="3977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7474F"/>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630360" y="365039"/>
            <a:ext cx="7886400" cy="13254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7" name="Shape 57"/>
          <p:cNvSpPr txBox="1"/>
          <p:nvPr>
            <p:ph idx="1" type="body"/>
          </p:nvPr>
        </p:nvSpPr>
        <p:spPr>
          <a:xfrm>
            <a:off x="630360" y="1681200"/>
            <a:ext cx="38685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8" name="Shape 58"/>
          <p:cNvSpPr txBox="1"/>
          <p:nvPr>
            <p:ph idx="2" type="body"/>
          </p:nvPr>
        </p:nvSpPr>
        <p:spPr>
          <a:xfrm>
            <a:off x="630360" y="2505240"/>
            <a:ext cx="3868500" cy="36843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9" name="Shape 59"/>
          <p:cNvSpPr txBox="1"/>
          <p:nvPr>
            <p:ph idx="3" type="body"/>
          </p:nvPr>
        </p:nvSpPr>
        <p:spPr>
          <a:xfrm>
            <a:off x="4629239" y="1681200"/>
            <a:ext cx="3887400" cy="823200"/>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0" name="Shape 60"/>
          <p:cNvSpPr txBox="1"/>
          <p:nvPr>
            <p:ph idx="4" type="body"/>
          </p:nvPr>
        </p:nvSpPr>
        <p:spPr>
          <a:xfrm>
            <a:off x="4629239" y="2505240"/>
            <a:ext cx="3887400" cy="36843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1" name="Shape 61"/>
          <p:cNvSpPr txBox="1"/>
          <p:nvPr>
            <p:ph idx="10" type="dt"/>
          </p:nvPr>
        </p:nvSpPr>
        <p:spPr>
          <a:xfrm>
            <a:off x="7431120" y="6172200"/>
            <a:ext cx="1196700" cy="361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2" name="Shape 62"/>
          <p:cNvSpPr txBox="1"/>
          <p:nvPr>
            <p:ph idx="12" type="sldNum"/>
          </p:nvPr>
        </p:nvSpPr>
        <p:spPr>
          <a:xfrm>
            <a:off x="7773839" y="5578560"/>
            <a:ext cx="852000" cy="6663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fld id="{00000000-1234-1234-1234-123412341234}" type="slidenum">
              <a:rPr b="0" i="0" lang="en-US" sz="1200" u="none" cap="none" strike="noStrike">
                <a:solidFill>
                  <a:srgbClr val="FFFFFF"/>
                </a:solidFill>
                <a:latin typeface="Lustria"/>
                <a:ea typeface="Lustria"/>
                <a:cs typeface="Lustria"/>
                <a:sym typeface="Lustria"/>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0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0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0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0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0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0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0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p:nvPr/>
        </p:nvSpPr>
        <p:spPr>
          <a:xfrm>
            <a:off x="685800" y="2365200"/>
            <a:ext cx="7772039" cy="977400"/>
          </a:xfrm>
          <a:prstGeom prst="rect">
            <a:avLst/>
          </a:prstGeom>
          <a:noFill/>
          <a:ln>
            <a:noFill/>
          </a:ln>
        </p:spPr>
        <p:txBody>
          <a:bodyPr anchorCtr="0" anchor="b" bIns="45000" lIns="90000" rIns="90000" tIns="45000">
            <a:noAutofit/>
          </a:bodyPr>
          <a:lstStyle/>
          <a:p>
            <a:pPr indent="0" lvl="0" marL="0" marR="0" rtl="0" algn="ctr">
              <a:lnSpc>
                <a:spcPct val="100000"/>
              </a:lnSpc>
              <a:spcBef>
                <a:spcPts val="0"/>
              </a:spcBef>
              <a:buSzPct val="25000"/>
              <a:buNone/>
            </a:pPr>
            <a:r>
              <a:rPr lang="en-US" sz="5400">
                <a:solidFill>
                  <a:srgbClr val="FFFFFF"/>
                </a:solidFill>
                <a:latin typeface="Lustria"/>
                <a:ea typeface="Lustria"/>
                <a:cs typeface="Lustria"/>
                <a:sym typeface="Lustria"/>
              </a:rPr>
              <a:t>A Team</a:t>
            </a:r>
          </a:p>
        </p:txBody>
      </p:sp>
      <p:sp>
        <p:nvSpPr>
          <p:cNvPr id="116" name="Shape 116"/>
          <p:cNvSpPr/>
          <p:nvPr/>
        </p:nvSpPr>
        <p:spPr>
          <a:xfrm>
            <a:off x="685800" y="3429000"/>
            <a:ext cx="7772039" cy="87588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i="0" lang="en-US" sz="2000" u="none" cap="none" strike="noStrike">
                <a:solidFill>
                  <a:srgbClr val="FFFFFF"/>
                </a:solidFill>
                <a:latin typeface="Lustria"/>
                <a:ea typeface="Lustria"/>
                <a:cs typeface="Lustria"/>
                <a:sym typeface="Lustria"/>
              </a:rPr>
              <a:t>Project 6X6 Tic Tac Toe Game</a:t>
            </a:r>
          </a:p>
          <a:p>
            <a:pPr indent="0" lvl="0" marL="0" marR="0" rtl="0" algn="ctr">
              <a:lnSpc>
                <a:spcPct val="100000"/>
              </a:lnSpc>
              <a:spcBef>
                <a:spcPts val="0"/>
              </a:spcBef>
              <a:buSzPct val="25000"/>
              <a:buNone/>
            </a:pPr>
            <a:r>
              <a:rPr b="0" i="0" lang="en-US" sz="2000" u="none" cap="none" strike="noStrike">
                <a:solidFill>
                  <a:srgbClr val="FFFFFF"/>
                </a:solidFill>
                <a:latin typeface="Lustria"/>
                <a:ea typeface="Lustria"/>
                <a:cs typeface="Lustria"/>
                <a:sym typeface="Lustria"/>
              </a:rPr>
              <a:t>By Ibra, Eddie, Jason, Carrie, Alexis, Alfonso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p:nvPr/>
        </p:nvSpPr>
        <p:spPr>
          <a:xfrm>
            <a:off x="1294800" y="100199"/>
            <a:ext cx="6554400" cy="9954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i="0" lang="en-US" sz="3000" u="none" cap="none" strike="noStrike">
                <a:solidFill>
                  <a:srgbClr val="FFFFFF"/>
                </a:solidFill>
              </a:rPr>
              <a:t>Functional Requirements</a:t>
            </a:r>
            <a:br>
              <a:rPr b="0" i="0" lang="en-US" sz="3000" u="none" cap="none" strike="noStrike">
                <a:solidFill>
                  <a:srgbClr val="FFFFFF"/>
                </a:solidFill>
              </a:rPr>
            </a:br>
            <a:r>
              <a:rPr b="0" i="0" lang="en-US" sz="3000" u="none" cap="none" strike="noStrike">
                <a:solidFill>
                  <a:srgbClr val="FFFFFF"/>
                </a:solidFill>
              </a:rPr>
              <a:t>Use Cases</a:t>
            </a:r>
          </a:p>
        </p:txBody>
      </p:sp>
      <p:graphicFrame>
        <p:nvGraphicFramePr>
          <p:cNvPr id="186" name="Shape 186"/>
          <p:cNvGraphicFramePr/>
          <p:nvPr/>
        </p:nvGraphicFramePr>
        <p:xfrm>
          <a:off x="584889" y="1095604"/>
          <a:ext cx="3000000" cy="3000000"/>
        </p:xfrm>
        <a:graphic>
          <a:graphicData uri="http://schemas.openxmlformats.org/drawingml/2006/table">
            <a:tbl>
              <a:tblPr>
                <a:noFill/>
                <a:tableStyleId>{D35B07DB-573B-4A25-8B87-E8BFEFA46A0F}</a:tableStyleId>
              </a:tblPr>
              <a:tblGrid>
                <a:gridCol w="3985200"/>
                <a:gridCol w="3989000"/>
              </a:tblGrid>
              <a:tr h="1220650">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1: Register new account </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Set up username and password for new user to log into the game.</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279175">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2: Login as existing user</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Enter the username and password to log into the game.</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915050">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3: Play as guest</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Start a new game without logging in.</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897100">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4: Reset Password</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User resets account password.</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178500">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5: Display player statistic</a:t>
                      </a:r>
                      <a:r>
                        <a:rPr lang="en-US" sz="2400">
                          <a:solidFill>
                            <a:srgbClr val="FFFFFF"/>
                          </a:solidFill>
                        </a:rPr>
                        <a:t>s for registered users</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Displays the user</a:t>
                      </a:r>
                      <a:r>
                        <a:rPr lang="en-US" sz="2400">
                          <a:solidFill>
                            <a:srgbClr val="FFFFFF"/>
                          </a:solidFill>
                        </a:rPr>
                        <a:t>’s</a:t>
                      </a:r>
                      <a:r>
                        <a:rPr lang="en-US" sz="2400" u="none" cap="none" strike="noStrike">
                          <a:solidFill>
                            <a:srgbClr val="FFFFFF"/>
                          </a:solidFill>
                          <a:latin typeface="Arial"/>
                          <a:ea typeface="Arial"/>
                          <a:cs typeface="Arial"/>
                          <a:sym typeface="Arial"/>
                        </a:rPr>
                        <a:t> Win/Loss record.</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p:nvPr/>
        </p:nvSpPr>
        <p:spPr>
          <a:xfrm>
            <a:off x="1294800" y="94674"/>
            <a:ext cx="6554400" cy="850800"/>
          </a:xfrm>
          <a:prstGeom prst="rect">
            <a:avLst/>
          </a:prstGeom>
          <a:noFill/>
          <a:ln>
            <a:noFill/>
          </a:ln>
        </p:spPr>
        <p:txBody>
          <a:bodyPr anchorCtr="0" anchor="ctr" bIns="0" lIns="0" rIns="0" tIns="28075">
            <a:noAutofit/>
          </a:bodyPr>
          <a:lstStyle/>
          <a:p>
            <a:pPr indent="0" lvl="0" marL="0" marR="0" rtl="0" algn="ctr">
              <a:lnSpc>
                <a:spcPct val="93000"/>
              </a:lnSpc>
              <a:spcBef>
                <a:spcPts val="0"/>
              </a:spcBef>
              <a:buSzPct val="25000"/>
              <a:buNone/>
            </a:pPr>
            <a:r>
              <a:rPr b="0" i="0" lang="en-US" sz="3000" u="none" cap="none" strike="noStrike">
                <a:solidFill>
                  <a:srgbClr val="FFFFFF"/>
                </a:solidFill>
              </a:rPr>
              <a:t>       Use Cases Contin</a:t>
            </a:r>
            <a:r>
              <a:rPr lang="en-US" sz="3000">
                <a:solidFill>
                  <a:srgbClr val="FFFFFF"/>
                </a:solidFill>
              </a:rPr>
              <a:t>ued</a:t>
            </a:r>
          </a:p>
        </p:txBody>
      </p:sp>
      <p:graphicFrame>
        <p:nvGraphicFramePr>
          <p:cNvPr id="194" name="Shape 194"/>
          <p:cNvGraphicFramePr/>
          <p:nvPr/>
        </p:nvGraphicFramePr>
        <p:xfrm>
          <a:off x="622414" y="1029379"/>
          <a:ext cx="3000000" cy="3000000"/>
        </p:xfrm>
        <a:graphic>
          <a:graphicData uri="http://schemas.openxmlformats.org/drawingml/2006/table">
            <a:tbl>
              <a:tblPr>
                <a:noFill/>
                <a:tableStyleId>{D35B07DB-573B-4A25-8B87-E8BFEFA46A0F}</a:tableStyleId>
              </a:tblPr>
              <a:tblGrid>
                <a:gridCol w="3947700"/>
                <a:gridCol w="3951450"/>
              </a:tblGrid>
              <a:tr h="1042500">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6: Player vs. </a:t>
                      </a:r>
                      <a:r>
                        <a:rPr lang="en-US" sz="2400">
                          <a:solidFill>
                            <a:srgbClr val="FFFFFF"/>
                          </a:solidFill>
                        </a:rPr>
                        <a:t>P</a:t>
                      </a:r>
                      <a:r>
                        <a:rPr lang="en-US" sz="2400" u="none" cap="none" strike="noStrike">
                          <a:solidFill>
                            <a:srgbClr val="FFFFFF"/>
                          </a:solidFill>
                          <a:latin typeface="Arial"/>
                          <a:ea typeface="Arial"/>
                          <a:cs typeface="Arial"/>
                          <a:sym typeface="Arial"/>
                        </a:rPr>
                        <a:t>layer </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User selects game mode to play against another player.</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939625">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7: Player vs. AI </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Choose to play the game against against the AI.</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282350">
                <a:tc>
                  <a:txBody>
                    <a:bodyPr>
                      <a:noAutofit/>
                    </a:bodyPr>
                    <a:lstStyle/>
                    <a:p>
                      <a:pPr indent="0" lvl="0" marL="0" marR="0" rtl="0" algn="l">
                        <a:lnSpc>
                          <a:spcPct val="87000"/>
                        </a:lnSpc>
                        <a:spcBef>
                          <a:spcPts val="0"/>
                        </a:spcBef>
                        <a:buNone/>
                      </a:pPr>
                      <a:r>
                        <a:rPr lang="en-US" sz="2400">
                          <a:solidFill>
                            <a:srgbClr val="FFFFFF"/>
                          </a:solidFill>
                        </a:rPr>
                        <a:t>Case 8: Guest vs. Guest</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None/>
                      </a:pPr>
                      <a:r>
                        <a:rPr lang="en-US" sz="2400">
                          <a:solidFill>
                            <a:srgbClr val="FFFFFF"/>
                          </a:solidFill>
                        </a:rPr>
                        <a:t>User starts a game as a guest and chooses to play against another guest.</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312375">
                <a:tc>
                  <a:txBody>
                    <a:bodyPr>
                      <a:noAutofit/>
                    </a:bodyPr>
                    <a:lstStyle/>
                    <a:p>
                      <a:pPr indent="0" lvl="0" marL="0" marR="0" rtl="0" algn="l">
                        <a:lnSpc>
                          <a:spcPct val="87000"/>
                        </a:lnSpc>
                        <a:spcBef>
                          <a:spcPts val="0"/>
                        </a:spcBef>
                        <a:buNone/>
                      </a:pPr>
                      <a:r>
                        <a:rPr lang="en-US" sz="2400">
                          <a:solidFill>
                            <a:srgbClr val="FFFFFF"/>
                          </a:solidFill>
                        </a:rPr>
                        <a:t>Case 9: Guest vs. AI</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None/>
                      </a:pPr>
                      <a:r>
                        <a:rPr lang="en-US" sz="2400">
                          <a:solidFill>
                            <a:srgbClr val="FFFFFF"/>
                          </a:solidFill>
                        </a:rPr>
                        <a:t>User starts a game as a guest and chooses to play against an AI.</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761475">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a:t>
                      </a:r>
                      <a:r>
                        <a:rPr lang="en-US" sz="2400">
                          <a:solidFill>
                            <a:srgbClr val="FFFFFF"/>
                          </a:solidFill>
                        </a:rPr>
                        <a:t>10</a:t>
                      </a:r>
                      <a:r>
                        <a:rPr lang="en-US" sz="2400" u="none" cap="none" strike="noStrike">
                          <a:solidFill>
                            <a:srgbClr val="FFFFFF"/>
                          </a:solidFill>
                          <a:latin typeface="Arial"/>
                          <a:ea typeface="Arial"/>
                          <a:cs typeface="Arial"/>
                          <a:sym typeface="Arial"/>
                        </a:rPr>
                        <a:t>: Difficulty level</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Adjust the AI difficulty level</a:t>
                      </a:r>
                      <a:r>
                        <a:rPr lang="en-US" sz="2400">
                          <a:solidFill>
                            <a:srgbClr val="FFFFFF"/>
                          </a:solidFill>
                        </a:rPr>
                        <a:t> to Easy, Medium or Hard.</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p:nvPr/>
        </p:nvSpPr>
        <p:spPr>
          <a:xfrm>
            <a:off x="1404300" y="276775"/>
            <a:ext cx="6554400" cy="758700"/>
          </a:xfrm>
          <a:prstGeom prst="rect">
            <a:avLst/>
          </a:prstGeom>
          <a:noFill/>
          <a:ln>
            <a:noFill/>
          </a:ln>
        </p:spPr>
        <p:txBody>
          <a:bodyPr anchorCtr="0" anchor="ctr" bIns="0" lIns="0" rIns="0" tIns="28075">
            <a:noAutofit/>
          </a:bodyPr>
          <a:lstStyle/>
          <a:p>
            <a:pPr indent="0" lvl="0" marL="0" marR="0" rtl="0" algn="ctr">
              <a:lnSpc>
                <a:spcPct val="93000"/>
              </a:lnSpc>
              <a:spcBef>
                <a:spcPts val="0"/>
              </a:spcBef>
              <a:buSzPct val="25000"/>
              <a:buNone/>
            </a:pPr>
            <a:r>
              <a:rPr b="0" i="0" lang="en-US" sz="3000" u="none" cap="none" strike="noStrike">
                <a:solidFill>
                  <a:srgbClr val="FFFFFF"/>
                </a:solidFill>
              </a:rPr>
              <a:t>Use Cases Continuation</a:t>
            </a:r>
          </a:p>
        </p:txBody>
      </p:sp>
      <p:graphicFrame>
        <p:nvGraphicFramePr>
          <p:cNvPr id="202" name="Shape 202"/>
          <p:cNvGraphicFramePr/>
          <p:nvPr/>
        </p:nvGraphicFramePr>
        <p:xfrm>
          <a:off x="787470" y="1195782"/>
          <a:ext cx="3000000" cy="3000000"/>
        </p:xfrm>
        <a:graphic>
          <a:graphicData uri="http://schemas.openxmlformats.org/drawingml/2006/table">
            <a:tbl>
              <a:tblPr>
                <a:noFill/>
                <a:tableStyleId>{D35B07DB-573B-4A25-8B87-E8BFEFA46A0F}</a:tableStyleId>
              </a:tblPr>
              <a:tblGrid>
                <a:gridCol w="3782725"/>
                <a:gridCol w="3786325"/>
              </a:tblGrid>
              <a:tr h="1081175">
                <a:tc>
                  <a:txBody>
                    <a:bodyPr>
                      <a:noAutofit/>
                    </a:bodyPr>
                    <a:lstStyle/>
                    <a:p>
                      <a:pPr lvl="0" rtl="0">
                        <a:lnSpc>
                          <a:spcPct val="87000"/>
                        </a:lnSpc>
                        <a:spcBef>
                          <a:spcPts val="0"/>
                        </a:spcBef>
                        <a:buNone/>
                      </a:pPr>
                      <a:r>
                        <a:rPr lang="en-US" sz="2400">
                          <a:solidFill>
                            <a:srgbClr val="FFFFFF"/>
                          </a:solidFill>
                        </a:rPr>
                        <a:t>Case 11: Select stone color</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2400">
                          <a:solidFill>
                            <a:srgbClr val="FFFFFF"/>
                          </a:solidFill>
                        </a:rPr>
                        <a:t>Choose the color for the two players.</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644300">
                <a:tc>
                  <a:txBody>
                    <a:bodyPr>
                      <a:noAutofit/>
                    </a:bodyPr>
                    <a:lstStyle/>
                    <a:p>
                      <a:pPr indent="0" lvl="0" marL="0" marR="0" rtl="0" algn="l">
                        <a:lnSpc>
                          <a:spcPct val="87000"/>
                        </a:lnSpc>
                        <a:spcBef>
                          <a:spcPts val="0"/>
                        </a:spcBef>
                        <a:buNone/>
                      </a:pPr>
                      <a:r>
                        <a:rPr lang="en-US" sz="2400">
                          <a:solidFill>
                            <a:srgbClr val="FFFFFF"/>
                          </a:solidFill>
                        </a:rPr>
                        <a:t>Case 12: New Game</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None/>
                      </a:pPr>
                      <a:r>
                        <a:rPr lang="en-US" sz="2400">
                          <a:solidFill>
                            <a:srgbClr val="FFFFFF"/>
                          </a:solidFill>
                        </a:rPr>
                        <a:t>User gets asked if they wish to start a new game, then is taken to game mode selection.</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252325">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1</a:t>
                      </a:r>
                      <a:r>
                        <a:rPr lang="en-US" sz="2400">
                          <a:solidFill>
                            <a:srgbClr val="FFFFFF"/>
                          </a:solidFill>
                        </a:rPr>
                        <a:t>3</a:t>
                      </a:r>
                      <a:r>
                        <a:rPr lang="en-US" sz="2400" u="none" cap="none" strike="noStrike">
                          <a:solidFill>
                            <a:srgbClr val="FFFFFF"/>
                          </a:solidFill>
                          <a:latin typeface="Arial"/>
                          <a:ea typeface="Arial"/>
                          <a:cs typeface="Arial"/>
                          <a:sym typeface="Arial"/>
                        </a:rPr>
                        <a:t>: Exit </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Exits the current window and goes to the previous one.</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1038775">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Case 1</a:t>
                      </a:r>
                      <a:r>
                        <a:rPr lang="en-US" sz="2400">
                          <a:solidFill>
                            <a:srgbClr val="FFFFFF"/>
                          </a:solidFill>
                        </a:rPr>
                        <a:t>4</a:t>
                      </a:r>
                      <a:r>
                        <a:rPr lang="en-US" sz="2400" u="none" cap="none" strike="noStrike">
                          <a:solidFill>
                            <a:srgbClr val="FFFFFF"/>
                          </a:solidFill>
                          <a:latin typeface="Arial"/>
                          <a:ea typeface="Arial"/>
                          <a:cs typeface="Arial"/>
                          <a:sym typeface="Arial"/>
                        </a:rPr>
                        <a:t>: Logout</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indent="0" lvl="0" marL="0" marR="0" rtl="0" algn="l">
                        <a:lnSpc>
                          <a:spcPct val="87000"/>
                        </a:lnSpc>
                        <a:spcBef>
                          <a:spcPts val="0"/>
                        </a:spcBef>
                        <a:buSzPct val="25000"/>
                        <a:buNone/>
                      </a:pPr>
                      <a:r>
                        <a:rPr lang="en-US" sz="2400" u="none" cap="none" strike="noStrike">
                          <a:solidFill>
                            <a:srgbClr val="FFFFFF"/>
                          </a:solidFill>
                          <a:latin typeface="Arial"/>
                          <a:ea typeface="Arial"/>
                          <a:cs typeface="Arial"/>
                          <a:sym typeface="Arial"/>
                        </a:rPr>
                        <a:t>Logs user out so another user can log in, or to allow play as guest.</a:t>
                      </a:r>
                    </a:p>
                  </a:txBody>
                  <a:tcPr marT="45725" marB="45725" marR="91450" marL="914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nvSpPr>
        <p:spPr>
          <a:xfrm>
            <a:off x="1974075" y="0"/>
            <a:ext cx="5454300" cy="585000"/>
          </a:xfrm>
          <a:prstGeom prst="rect">
            <a:avLst/>
          </a:prstGeom>
          <a:noFill/>
          <a:ln>
            <a:noFill/>
          </a:ln>
        </p:spPr>
        <p:txBody>
          <a:bodyPr anchorCtr="0" anchor="t" bIns="91425" lIns="91425" rIns="91425" tIns="91425">
            <a:noAutofit/>
          </a:bodyPr>
          <a:lstStyle/>
          <a:p>
            <a:pPr lvl="0" algn="ctr">
              <a:spcBef>
                <a:spcPts val="0"/>
              </a:spcBef>
              <a:buNone/>
            </a:pPr>
            <a:r>
              <a:rPr lang="en-US" sz="3000">
                <a:solidFill>
                  <a:srgbClr val="EFEFEF"/>
                </a:solidFill>
              </a:rPr>
              <a:t>Execution Based Testing </a:t>
            </a:r>
          </a:p>
        </p:txBody>
      </p:sp>
      <p:sp>
        <p:nvSpPr>
          <p:cNvPr id="208" name="Shape 208"/>
          <p:cNvSpPr txBox="1"/>
          <p:nvPr/>
        </p:nvSpPr>
        <p:spPr>
          <a:xfrm>
            <a:off x="614175" y="509950"/>
            <a:ext cx="8174100" cy="6265800"/>
          </a:xfrm>
          <a:prstGeom prst="rect">
            <a:avLst/>
          </a:prstGeom>
          <a:solidFill>
            <a:srgbClr val="8E8E8E"/>
          </a:solidFill>
          <a:ln>
            <a:noFill/>
          </a:ln>
        </p:spPr>
        <p:txBody>
          <a:bodyPr anchorCtr="0" anchor="t" bIns="91425" lIns="91425" rIns="91425" tIns="91425">
            <a:noAutofit/>
          </a:bodyPr>
          <a:lstStyle/>
          <a:p>
            <a:pPr lvl="0" rtl="0">
              <a:spcBef>
                <a:spcPts val="0"/>
              </a:spcBef>
              <a:buNone/>
            </a:pPr>
            <a:r>
              <a:rPr lang="en-US" sz="1800">
                <a:solidFill>
                  <a:srgbClr val="EFEFEF"/>
                </a:solidFill>
              </a:rPr>
              <a:t>Testing for the following components in our program:</a:t>
            </a:r>
          </a:p>
          <a:p>
            <a:pPr indent="-342900" lvl="0" marL="914400" rtl="0">
              <a:spcBef>
                <a:spcPts val="0"/>
              </a:spcBef>
              <a:buClr>
                <a:srgbClr val="EFEFEF"/>
              </a:buClr>
              <a:buSzPct val="100000"/>
              <a:buChar char="❏"/>
            </a:pPr>
            <a:r>
              <a:rPr lang="en-US" sz="1800">
                <a:solidFill>
                  <a:srgbClr val="EFEFEF"/>
                </a:solidFill>
              </a:rPr>
              <a:t>Reliability </a:t>
            </a:r>
          </a:p>
          <a:p>
            <a:pPr indent="-342900" lvl="0" marL="914400" rtl="0">
              <a:spcBef>
                <a:spcPts val="0"/>
              </a:spcBef>
              <a:buClr>
                <a:srgbClr val="EFEFEF"/>
              </a:buClr>
              <a:buSzPct val="100000"/>
              <a:buChar char="❏"/>
            </a:pPr>
            <a:r>
              <a:rPr lang="en-US" sz="1800">
                <a:solidFill>
                  <a:srgbClr val="EFEFEF"/>
                </a:solidFill>
              </a:rPr>
              <a:t>Robustness</a:t>
            </a:r>
          </a:p>
          <a:p>
            <a:pPr indent="-342900" lvl="0" marL="914400" rtl="0">
              <a:spcBef>
                <a:spcPts val="0"/>
              </a:spcBef>
              <a:buClr>
                <a:srgbClr val="EFEFEF"/>
              </a:buClr>
              <a:buSzPct val="100000"/>
              <a:buChar char="❏"/>
            </a:pPr>
            <a:r>
              <a:rPr lang="en-US" sz="1800">
                <a:solidFill>
                  <a:srgbClr val="EFEFEF"/>
                </a:solidFill>
              </a:rPr>
              <a:t>Performance</a:t>
            </a:r>
          </a:p>
          <a:p>
            <a:pPr indent="-342900" lvl="0" marL="914400" rtl="0">
              <a:spcBef>
                <a:spcPts val="0"/>
              </a:spcBef>
              <a:buClr>
                <a:srgbClr val="EFEFEF"/>
              </a:buClr>
              <a:buSzPct val="100000"/>
              <a:buChar char="❏"/>
            </a:pPr>
            <a:r>
              <a:rPr lang="en-US" sz="1800">
                <a:solidFill>
                  <a:srgbClr val="EFEFEF"/>
                </a:solidFill>
              </a:rPr>
              <a:t>Utility</a:t>
            </a:r>
          </a:p>
          <a:p>
            <a:pPr indent="-342900" lvl="0" marL="914400" rtl="0">
              <a:spcBef>
                <a:spcPts val="0"/>
              </a:spcBef>
              <a:buClr>
                <a:srgbClr val="EFEFEF"/>
              </a:buClr>
              <a:buSzPct val="100000"/>
              <a:buChar char="❏"/>
            </a:pPr>
            <a:r>
              <a:rPr lang="en-US" sz="1800">
                <a:solidFill>
                  <a:srgbClr val="EFEFEF"/>
                </a:solidFill>
              </a:rPr>
              <a:t>Correctness</a:t>
            </a:r>
          </a:p>
          <a:p>
            <a:pPr lvl="0" rtl="0">
              <a:spcBef>
                <a:spcPts val="0"/>
              </a:spcBef>
              <a:buNone/>
            </a:pPr>
            <a:r>
              <a:t/>
            </a:r>
            <a:endParaRPr sz="1800">
              <a:solidFill>
                <a:srgbClr val="EFEFEF"/>
              </a:solidFill>
            </a:endParaRPr>
          </a:p>
          <a:p>
            <a:pPr indent="-342900" lvl="0" marL="457200" rtl="0">
              <a:spcBef>
                <a:spcPts val="0"/>
              </a:spcBef>
              <a:buClr>
                <a:srgbClr val="EFEFEF"/>
              </a:buClr>
              <a:buSzPct val="100000"/>
              <a:buChar char="➢"/>
            </a:pPr>
            <a:r>
              <a:rPr lang="en-US" sz="1800">
                <a:solidFill>
                  <a:srgbClr val="EFEFEF"/>
                </a:solidFill>
              </a:rPr>
              <a:t>How easy is our product  to use?</a:t>
            </a:r>
          </a:p>
          <a:p>
            <a:pPr indent="-342900" lvl="1" marL="914400" rtl="0">
              <a:spcBef>
                <a:spcPts val="0"/>
              </a:spcBef>
              <a:buClr>
                <a:srgbClr val="EFEFEF"/>
              </a:buClr>
              <a:buSzPct val="100000"/>
              <a:buChar char="○"/>
            </a:pPr>
            <a:r>
              <a:rPr lang="en-US" sz="1800">
                <a:solidFill>
                  <a:srgbClr val="EFEFEF"/>
                </a:solidFill>
              </a:rPr>
              <a:t>Our game is simple and easy to use for any user.</a:t>
            </a:r>
          </a:p>
          <a:p>
            <a:pPr indent="-342900" lvl="0" marL="457200" rtl="0">
              <a:spcBef>
                <a:spcPts val="0"/>
              </a:spcBef>
              <a:buClr>
                <a:srgbClr val="EFEFEF"/>
              </a:buClr>
              <a:buSzPct val="100000"/>
              <a:buChar char="➢"/>
            </a:pPr>
            <a:r>
              <a:rPr lang="en-US" sz="1800">
                <a:solidFill>
                  <a:srgbClr val="EFEFEF"/>
                </a:solidFill>
              </a:rPr>
              <a:t>How reliable is our database?</a:t>
            </a:r>
          </a:p>
          <a:p>
            <a:pPr indent="-342900" lvl="1" marL="914400" rtl="0">
              <a:spcBef>
                <a:spcPts val="0"/>
              </a:spcBef>
              <a:buClr>
                <a:srgbClr val="EFEFEF"/>
              </a:buClr>
              <a:buSzPct val="100000"/>
              <a:buChar char="○"/>
            </a:pPr>
            <a:r>
              <a:rPr lang="en-US" sz="1800">
                <a:solidFill>
                  <a:srgbClr val="EFEFEF"/>
                </a:solidFill>
              </a:rPr>
              <a:t>Low probability of having an issue that wipes out our database.</a:t>
            </a:r>
          </a:p>
          <a:p>
            <a:pPr indent="-342900" lvl="0" marL="457200" rtl="0">
              <a:spcBef>
                <a:spcPts val="0"/>
              </a:spcBef>
              <a:buClr>
                <a:srgbClr val="EFEFEF"/>
              </a:buClr>
              <a:buSzPct val="100000"/>
              <a:buChar char="➢"/>
            </a:pPr>
            <a:r>
              <a:rPr lang="en-US" sz="1800">
                <a:solidFill>
                  <a:srgbClr val="EFEFEF"/>
                </a:solidFill>
              </a:rPr>
              <a:t>Is the communication well established between all the modules?</a:t>
            </a:r>
          </a:p>
          <a:p>
            <a:pPr indent="-342900" lvl="1" marL="914400" rtl="0">
              <a:spcBef>
                <a:spcPts val="0"/>
              </a:spcBef>
              <a:buClr>
                <a:srgbClr val="EFEFEF"/>
              </a:buClr>
              <a:buSzPct val="100000"/>
              <a:buChar char="○"/>
            </a:pPr>
            <a:r>
              <a:rPr lang="en-US" sz="1800">
                <a:solidFill>
                  <a:srgbClr val="EFEFEF"/>
                </a:solidFill>
              </a:rPr>
              <a:t>Yes, the modules call upon each other.</a:t>
            </a:r>
          </a:p>
          <a:p>
            <a:pPr indent="-342900" lvl="0" marL="457200" rtl="0">
              <a:spcBef>
                <a:spcPts val="0"/>
              </a:spcBef>
              <a:buClr>
                <a:srgbClr val="EFEFEF"/>
              </a:buClr>
              <a:buSzPct val="100000"/>
              <a:buChar char="➢"/>
            </a:pPr>
            <a:r>
              <a:rPr lang="en-US" sz="1800">
                <a:solidFill>
                  <a:srgbClr val="EFEFEF"/>
                </a:solidFill>
              </a:rPr>
              <a:t>Are we having unacceptable results when utilizing valid inputs?</a:t>
            </a:r>
          </a:p>
          <a:p>
            <a:pPr indent="-342900" lvl="1" marL="914400" rtl="0">
              <a:spcBef>
                <a:spcPts val="0"/>
              </a:spcBef>
              <a:buClr>
                <a:srgbClr val="EFEFEF"/>
              </a:buClr>
              <a:buSzPct val="100000"/>
              <a:buChar char="○"/>
            </a:pPr>
            <a:r>
              <a:rPr lang="en-US" sz="1800">
                <a:solidFill>
                  <a:srgbClr val="EFEFEF"/>
                </a:solidFill>
              </a:rPr>
              <a:t>We have a way to manage incorrect inputs and guide the user to the correct utilization of our product.</a:t>
            </a:r>
          </a:p>
          <a:p>
            <a:pPr indent="-342900" lvl="0" marL="457200" rtl="0">
              <a:spcBef>
                <a:spcPts val="0"/>
              </a:spcBef>
              <a:buClr>
                <a:srgbClr val="EFEFEF"/>
              </a:buClr>
              <a:buSzPct val="100000"/>
              <a:buChar char="➢"/>
            </a:pPr>
            <a:r>
              <a:rPr lang="en-US" sz="1800">
                <a:solidFill>
                  <a:srgbClr val="EFEFEF"/>
                </a:solidFill>
              </a:rPr>
              <a:t>How badly does our product react with incorrect use?</a:t>
            </a:r>
          </a:p>
          <a:p>
            <a:pPr indent="-342900" lvl="1" marL="914400" rtl="0">
              <a:spcBef>
                <a:spcPts val="0"/>
              </a:spcBef>
              <a:buClr>
                <a:srgbClr val="EFEFEF"/>
              </a:buClr>
              <a:buSzPct val="100000"/>
              <a:buChar char="○"/>
            </a:pPr>
            <a:r>
              <a:rPr lang="en-US" sz="1800">
                <a:solidFill>
                  <a:srgbClr val="EFEFEF"/>
                </a:solidFill>
              </a:rPr>
              <a:t>In the case of second guest user, the user is not given instructions to enter “guest” as the username and they receive an error message “Wrong username”.</a:t>
            </a:r>
          </a:p>
          <a:p>
            <a:pPr indent="-342900" lvl="0" marL="457200" rtl="0">
              <a:spcBef>
                <a:spcPts val="0"/>
              </a:spcBef>
              <a:buClr>
                <a:srgbClr val="EFEFEF"/>
              </a:buClr>
              <a:buSzPct val="100000"/>
              <a:buChar char="➢"/>
            </a:pPr>
            <a:r>
              <a:rPr lang="en-US" sz="1800">
                <a:solidFill>
                  <a:srgbClr val="EFEFEF"/>
                </a:solidFill>
              </a:rPr>
              <a:t>How often are we updating the scores to keep track of the winner?</a:t>
            </a:r>
          </a:p>
          <a:p>
            <a:pPr indent="-342900" lvl="1" marL="914400" rtl="0">
              <a:spcBef>
                <a:spcPts val="0"/>
              </a:spcBef>
              <a:buClr>
                <a:srgbClr val="EFEFEF"/>
              </a:buClr>
              <a:buSzPct val="100000"/>
              <a:buChar char="○"/>
            </a:pPr>
            <a:r>
              <a:rPr lang="en-US" sz="1800">
                <a:solidFill>
                  <a:srgbClr val="EFEFEF"/>
                </a:solidFill>
              </a:rPr>
              <a:t>We start updating after 7th turn, then we update after each turn.</a:t>
            </a:r>
          </a:p>
          <a:p>
            <a:pPr lvl="0">
              <a:spcBef>
                <a:spcPts val="0"/>
              </a:spcBef>
              <a:buNone/>
            </a:pPr>
            <a:r>
              <a:rPr lang="en-US" sz="1800"/>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nvSpPr>
        <p:spPr>
          <a:xfrm>
            <a:off x="1469475" y="306975"/>
            <a:ext cx="6360900" cy="643500"/>
          </a:xfrm>
          <a:prstGeom prst="rect">
            <a:avLst/>
          </a:prstGeom>
          <a:noFill/>
          <a:ln>
            <a:noFill/>
          </a:ln>
        </p:spPr>
        <p:txBody>
          <a:bodyPr anchorCtr="0" anchor="t" bIns="91425" lIns="91425" rIns="91425" tIns="91425">
            <a:noAutofit/>
          </a:bodyPr>
          <a:lstStyle/>
          <a:p>
            <a:pPr lvl="0" algn="ctr">
              <a:spcBef>
                <a:spcPts val="0"/>
              </a:spcBef>
              <a:buNone/>
            </a:pPr>
            <a:r>
              <a:rPr lang="en-US" sz="3000">
                <a:solidFill>
                  <a:srgbClr val="EFEFEF"/>
                </a:solidFill>
              </a:rPr>
              <a:t>Execution Based Testing Continued</a:t>
            </a:r>
          </a:p>
        </p:txBody>
      </p:sp>
      <p:sp>
        <p:nvSpPr>
          <p:cNvPr id="214" name="Shape 214"/>
          <p:cNvSpPr txBox="1"/>
          <p:nvPr/>
        </p:nvSpPr>
        <p:spPr>
          <a:xfrm>
            <a:off x="921225" y="950475"/>
            <a:ext cx="7457400" cy="1075500"/>
          </a:xfrm>
          <a:prstGeom prst="rect">
            <a:avLst/>
          </a:prstGeom>
          <a:solidFill>
            <a:srgbClr val="8E8E8E"/>
          </a:solidFill>
          <a:ln>
            <a:noFill/>
          </a:ln>
        </p:spPr>
        <p:txBody>
          <a:bodyPr anchorCtr="0" anchor="t" bIns="91425" lIns="91425" rIns="91425" tIns="91425">
            <a:noAutofit/>
          </a:bodyPr>
          <a:lstStyle/>
          <a:p>
            <a:pPr indent="-342900" lvl="0" marL="457200" rtl="0">
              <a:spcBef>
                <a:spcPts val="0"/>
              </a:spcBef>
              <a:buClr>
                <a:srgbClr val="EFEFEF"/>
              </a:buClr>
              <a:buSzPct val="100000"/>
              <a:buChar char="➢"/>
            </a:pPr>
            <a:r>
              <a:rPr lang="en-US" sz="1800">
                <a:solidFill>
                  <a:srgbClr val="EFEFEF"/>
                </a:solidFill>
              </a:rPr>
              <a:t>Does our product satisfy the output specifications?</a:t>
            </a:r>
          </a:p>
          <a:p>
            <a:pPr indent="-342900" lvl="1" marL="914400" rtl="0">
              <a:spcBef>
                <a:spcPts val="0"/>
              </a:spcBef>
              <a:buClr>
                <a:srgbClr val="EFEFEF"/>
              </a:buClr>
              <a:buSzPct val="100000"/>
              <a:buChar char="○"/>
            </a:pPr>
            <a:r>
              <a:rPr lang="en-US" sz="1800">
                <a:solidFill>
                  <a:srgbClr val="EFEFEF"/>
                </a:solidFill>
              </a:rPr>
              <a:t>Yes, we have a Guest option, register option, and a complete AI with three difficult levels.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630350" y="545020"/>
            <a:ext cx="7886400" cy="760799"/>
          </a:xfrm>
          <a:prstGeom prst="rect">
            <a:avLst/>
          </a:prstGeom>
        </p:spPr>
        <p:txBody>
          <a:bodyPr anchorCtr="0" anchor="ctr" bIns="91425" lIns="91425" rIns="91425" tIns="91425">
            <a:noAutofit/>
          </a:bodyPr>
          <a:lstStyle/>
          <a:p>
            <a:pPr lvl="0" rtl="0" algn="ctr">
              <a:lnSpc>
                <a:spcPct val="115000"/>
              </a:lnSpc>
              <a:spcBef>
                <a:spcPts val="0"/>
              </a:spcBef>
              <a:buNone/>
            </a:pPr>
            <a:r>
              <a:rPr lang="en-US" sz="3000">
                <a:solidFill>
                  <a:srgbClr val="FFFFFF"/>
                </a:solidFill>
              </a:rPr>
              <a:t>Unintended Actions Report</a:t>
            </a:r>
          </a:p>
        </p:txBody>
      </p:sp>
      <p:sp>
        <p:nvSpPr>
          <p:cNvPr id="220" name="Shape 220"/>
          <p:cNvSpPr txBox="1"/>
          <p:nvPr>
            <p:ph idx="1" type="body"/>
          </p:nvPr>
        </p:nvSpPr>
        <p:spPr>
          <a:xfrm>
            <a:off x="630350" y="1470900"/>
            <a:ext cx="7886400" cy="3916200"/>
          </a:xfrm>
          <a:prstGeom prst="rect">
            <a:avLst/>
          </a:prstGeom>
          <a:solidFill>
            <a:srgbClr val="8E8E8E"/>
          </a:solidFill>
        </p:spPr>
        <p:txBody>
          <a:bodyPr anchorCtr="0" anchor="t" bIns="91425" lIns="91425" rIns="91425" tIns="91425">
            <a:noAutofit/>
          </a:bodyPr>
          <a:lstStyle/>
          <a:p>
            <a:pPr indent="-381000" lvl="0" marL="457200">
              <a:spcBef>
                <a:spcPts val="0"/>
              </a:spcBef>
              <a:buClr>
                <a:srgbClr val="FFFFFF"/>
              </a:buClr>
              <a:buSzPct val="100000"/>
              <a:buChar char="●"/>
            </a:pPr>
            <a:r>
              <a:rPr lang="en-US" sz="2400">
                <a:solidFill>
                  <a:srgbClr val="FFFFFF"/>
                </a:solidFill>
              </a:rPr>
              <a:t>Utility: user’s needs are met, ease of use, useful functions, etc.</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Reliability: easier of frequency and critically of failure.</a:t>
            </a:r>
          </a:p>
          <a:p>
            <a:pPr lvl="0">
              <a:spcBef>
                <a:spcPts val="0"/>
              </a:spcBef>
              <a:buClr>
                <a:schemeClr val="dk1"/>
              </a:buClr>
              <a:buSzPct val="45833"/>
              <a:buFont typeface="Arial"/>
              <a:buNone/>
            </a:pPr>
            <a:r>
              <a:rPr lang="en-US" sz="2400">
                <a:solidFill>
                  <a:srgbClr val="FFFFFF"/>
                </a:solidFill>
              </a:rPr>
              <a:t> </a:t>
            </a:r>
          </a:p>
          <a:p>
            <a:pPr indent="-381000" lvl="0" marL="457200" rtl="0">
              <a:spcBef>
                <a:spcPts val="0"/>
              </a:spcBef>
              <a:buClr>
                <a:srgbClr val="FFFFFF"/>
              </a:buClr>
              <a:buSzPct val="100000"/>
              <a:buChar char="●"/>
            </a:pPr>
            <a:r>
              <a:rPr lang="en-US" sz="2400">
                <a:solidFill>
                  <a:srgbClr val="FFFFFF"/>
                </a:solidFill>
              </a:rPr>
              <a:t>Robustness: range of operating conditions, handling invalid inputs.</a:t>
            </a:r>
          </a:p>
          <a:p>
            <a:pPr lvl="0">
              <a:spcBef>
                <a:spcPts val="0"/>
              </a:spcBef>
              <a:buNone/>
            </a:pPr>
            <a:r>
              <a:t/>
            </a:r>
            <a:endParaRPr sz="2400">
              <a:solidFill>
                <a:srgbClr val="FFFFFF"/>
              </a:solidFill>
            </a:endParaRPr>
          </a:p>
          <a:p>
            <a:pPr indent="-381000" lvl="0" marL="457200" rtl="0">
              <a:spcBef>
                <a:spcPts val="0"/>
              </a:spcBef>
              <a:buClr>
                <a:srgbClr val="FFFFFF"/>
              </a:buClr>
              <a:buSzPct val="100000"/>
              <a:buChar char="●"/>
            </a:pPr>
            <a:r>
              <a:rPr lang="en-US" sz="2400">
                <a:solidFill>
                  <a:srgbClr val="FFFFFF"/>
                </a:solidFill>
              </a:rPr>
              <a:t>Performance: program testing to verify the presence of bugs or unintended interactions.</a:t>
            </a:r>
          </a:p>
          <a:p>
            <a:pPr lvl="0">
              <a:spcBef>
                <a:spcPts val="0"/>
              </a:spcBef>
              <a:buNone/>
            </a:pPr>
            <a:r>
              <a:t/>
            </a:r>
            <a:endParaRPr sz="2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630350" y="365049"/>
            <a:ext cx="7886400" cy="88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 Report</a:t>
            </a:r>
          </a:p>
        </p:txBody>
      </p:sp>
      <p:sp>
        <p:nvSpPr>
          <p:cNvPr id="226" name="Shape 226"/>
          <p:cNvSpPr txBox="1"/>
          <p:nvPr>
            <p:ph idx="1" type="body"/>
          </p:nvPr>
        </p:nvSpPr>
        <p:spPr>
          <a:xfrm>
            <a:off x="630350" y="1238250"/>
            <a:ext cx="7886400" cy="41940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a:t>
            </a:r>
          </a:p>
          <a:p>
            <a:pPr indent="-381000" lvl="0" marL="457200">
              <a:spcBef>
                <a:spcPts val="0"/>
              </a:spcBef>
              <a:buClr>
                <a:srgbClr val="FFFFFF"/>
              </a:buClr>
              <a:buSzPct val="100000"/>
              <a:buChar char="●"/>
            </a:pPr>
            <a:r>
              <a:rPr lang="en-US" sz="2400">
                <a:solidFill>
                  <a:srgbClr val="FFFFFF"/>
                </a:solidFill>
              </a:rPr>
              <a:t>Type: Correctness</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Bug on PvP, and PvAI, enter the Username and password should not be empty once submit is pressed</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Added isEmpty checker to return the function user is empty.  Also checked password in case it is empty to return the function from the beginning</a:t>
            </a:r>
          </a:p>
          <a:p>
            <a:pPr lvl="0">
              <a:spcBef>
                <a:spcPts val="0"/>
              </a:spcBef>
              <a:buNone/>
            </a:pPr>
            <a:r>
              <a:t/>
            </a:r>
            <a:endParaRPr sz="2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630350" y="530124"/>
            <a:ext cx="7886400" cy="77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 Report Continued</a:t>
            </a:r>
          </a:p>
        </p:txBody>
      </p:sp>
      <p:sp>
        <p:nvSpPr>
          <p:cNvPr id="232" name="Shape 232"/>
          <p:cNvSpPr txBox="1"/>
          <p:nvPr>
            <p:ph idx="1" type="body"/>
          </p:nvPr>
        </p:nvSpPr>
        <p:spPr>
          <a:xfrm>
            <a:off x="630350" y="1305625"/>
            <a:ext cx="7886400" cy="291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#2)</a:t>
            </a:r>
          </a:p>
          <a:p>
            <a:pPr indent="-381000" lvl="0" marL="457200">
              <a:spcBef>
                <a:spcPts val="0"/>
              </a:spcBef>
              <a:buClr>
                <a:srgbClr val="FFFFFF"/>
              </a:buClr>
              <a:buSzPct val="100000"/>
              <a:buChar char="●"/>
            </a:pPr>
            <a:r>
              <a:rPr lang="en-US" sz="2400">
                <a:solidFill>
                  <a:srgbClr val="FFFFFF"/>
                </a:solidFill>
              </a:rPr>
              <a:t>Type: Correctness</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Select option on PvAI and PvP, icons are not displaying.</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Icons are implemented now.</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630350" y="365045"/>
            <a:ext cx="7886400" cy="79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 Report Continued</a:t>
            </a:r>
          </a:p>
        </p:txBody>
      </p:sp>
      <p:sp>
        <p:nvSpPr>
          <p:cNvPr id="238" name="Shape 238"/>
          <p:cNvSpPr txBox="1"/>
          <p:nvPr>
            <p:ph idx="1" type="body"/>
          </p:nvPr>
        </p:nvSpPr>
        <p:spPr>
          <a:xfrm>
            <a:off x="630350" y="1155550"/>
            <a:ext cx="7886400" cy="3946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#3)</a:t>
            </a:r>
          </a:p>
          <a:p>
            <a:pPr indent="-381000" lvl="0" marL="457200">
              <a:spcBef>
                <a:spcPts val="0"/>
              </a:spcBef>
              <a:buClr>
                <a:srgbClr val="FFFFFF"/>
              </a:buClr>
              <a:buSzPct val="100000"/>
              <a:buChar char="●"/>
            </a:pPr>
            <a:r>
              <a:rPr lang="en-US" sz="2400">
                <a:solidFill>
                  <a:srgbClr val="FFFFFF"/>
                </a:solidFill>
              </a:rPr>
              <a:t>Type: Robustness</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a:t>
            </a:r>
          </a:p>
          <a:p>
            <a:pPr indent="-69850" lvl="0" marL="457200">
              <a:spcBef>
                <a:spcPts val="0"/>
              </a:spcBef>
              <a:buClr>
                <a:schemeClr val="dk1"/>
              </a:buClr>
              <a:buSzPct val="45833"/>
              <a:buFont typeface="Arial"/>
              <a:buNone/>
            </a:pPr>
            <a:r>
              <a:rPr lang="en-US" sz="2400">
                <a:solidFill>
                  <a:srgbClr val="FFFFFF"/>
                </a:solidFill>
              </a:rPr>
              <a:t>For guest option only: After choosing the stone and inputting the username, once "Cancel" is clicked, or the window is closed it will run the game anyways.</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Once cancelled is clicked, it will bring you back to the main menu.</a:t>
            </a:r>
          </a:p>
          <a:p>
            <a:pPr lvl="0">
              <a:spcBef>
                <a:spcPts val="0"/>
              </a:spcBef>
              <a:buNone/>
            </a:pPr>
            <a:r>
              <a:t/>
            </a:r>
            <a:endParaRPr sz="2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630350" y="365046"/>
            <a:ext cx="7886400" cy="92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44" name="Shape 244"/>
          <p:cNvSpPr txBox="1"/>
          <p:nvPr>
            <p:ph idx="1" type="body"/>
          </p:nvPr>
        </p:nvSpPr>
        <p:spPr>
          <a:xfrm>
            <a:off x="630350" y="1290550"/>
            <a:ext cx="7886400" cy="327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#4)</a:t>
            </a:r>
          </a:p>
          <a:p>
            <a:pPr indent="-381000" lvl="0" marL="457200">
              <a:spcBef>
                <a:spcPts val="0"/>
              </a:spcBef>
              <a:buClr>
                <a:srgbClr val="FFFFFF"/>
              </a:buClr>
              <a:buSzPct val="100000"/>
              <a:buChar char="●"/>
            </a:pPr>
            <a:r>
              <a:rPr lang="en-US" sz="2400">
                <a:solidFill>
                  <a:srgbClr val="FFFFFF"/>
                </a:solidFill>
              </a:rPr>
              <a:t>Type: Utility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Change the window or give instructions to specify to type "guest" as the username.</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We added a ReadMe.txt file for instructions.</a:t>
            </a:r>
          </a:p>
          <a:p>
            <a:pPr lvl="0">
              <a:spcBef>
                <a:spcPts val="0"/>
              </a:spcBef>
              <a:buNone/>
            </a:pPr>
            <a:r>
              <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1294800" y="340275"/>
            <a:ext cx="6554400" cy="6975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i="0" lang="en-US" sz="3000" u="none" cap="none" strike="noStrike">
                <a:solidFill>
                  <a:srgbClr val="FFFFFF"/>
                </a:solidFill>
              </a:rPr>
              <a:t>Role of each member</a:t>
            </a:r>
          </a:p>
        </p:txBody>
      </p:sp>
      <p:graphicFrame>
        <p:nvGraphicFramePr>
          <p:cNvPr id="124" name="Shape 124"/>
          <p:cNvGraphicFramePr/>
          <p:nvPr/>
        </p:nvGraphicFramePr>
        <p:xfrm>
          <a:off x="923925" y="1037762"/>
          <a:ext cx="3000000" cy="3000000"/>
        </p:xfrm>
        <a:graphic>
          <a:graphicData uri="http://schemas.openxmlformats.org/drawingml/2006/table">
            <a:tbl>
              <a:tblPr>
                <a:noFill/>
                <a:tableStyleId>{D35B07DB-573B-4A25-8B87-E8BFEFA46A0F}</a:tableStyleId>
              </a:tblPr>
              <a:tblGrid>
                <a:gridCol w="3638550"/>
                <a:gridCol w="3657600"/>
              </a:tblGrid>
              <a:tr h="786275">
                <a:tc>
                  <a:txBody>
                    <a:bodyPr>
                      <a:noAutofit/>
                    </a:bodyPr>
                    <a:lstStyle/>
                    <a:p>
                      <a:pPr lvl="0" rtl="0">
                        <a:lnSpc>
                          <a:spcPct val="87000"/>
                        </a:lnSpc>
                        <a:spcBef>
                          <a:spcPts val="0"/>
                        </a:spcBef>
                        <a:buNone/>
                      </a:pPr>
                      <a:r>
                        <a:rPr lang="en-US" sz="1800">
                          <a:solidFill>
                            <a:srgbClr val="FFFFFF"/>
                          </a:solidFill>
                        </a:rPr>
                        <a:t>Ibra Cisse: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1800">
                          <a:solidFill>
                            <a:srgbClr val="FFFFFF"/>
                          </a:solidFill>
                        </a:rPr>
                        <a:t>Team lead, developer and architect of the GUI interface.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807100">
                <a:tc>
                  <a:txBody>
                    <a:bodyPr>
                      <a:noAutofit/>
                    </a:bodyPr>
                    <a:lstStyle/>
                    <a:p>
                      <a:pPr lvl="0" rtl="0">
                        <a:lnSpc>
                          <a:spcPct val="87000"/>
                        </a:lnSpc>
                        <a:spcBef>
                          <a:spcPts val="0"/>
                        </a:spcBef>
                        <a:buNone/>
                      </a:pPr>
                      <a:r>
                        <a:rPr lang="en-US" sz="1800">
                          <a:solidFill>
                            <a:srgbClr val="FFFFFF"/>
                          </a:solidFill>
                        </a:rPr>
                        <a:t>Eddie Aguilar: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1800">
                          <a:solidFill>
                            <a:srgbClr val="FFFFFF"/>
                          </a:solidFill>
                        </a:rPr>
                        <a:t>Sub team lead and architect of the single player mode (PvP).</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762000">
                <a:tc>
                  <a:txBody>
                    <a:bodyPr>
                      <a:noAutofit/>
                    </a:bodyPr>
                    <a:lstStyle/>
                    <a:p>
                      <a:pPr lvl="0" rtl="0">
                        <a:lnSpc>
                          <a:spcPct val="87000"/>
                        </a:lnSpc>
                        <a:spcBef>
                          <a:spcPts val="0"/>
                        </a:spcBef>
                        <a:buNone/>
                      </a:pPr>
                      <a:r>
                        <a:rPr lang="en-US" sz="1800">
                          <a:solidFill>
                            <a:srgbClr val="FFFFFF"/>
                          </a:solidFill>
                        </a:rPr>
                        <a:t>Alfonso Euclides: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1800">
                          <a:solidFill>
                            <a:srgbClr val="FFFFFF"/>
                          </a:solidFill>
                        </a:rPr>
                        <a:t>Tester and secretary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762000">
                <a:tc>
                  <a:txBody>
                    <a:bodyPr>
                      <a:noAutofit/>
                    </a:bodyPr>
                    <a:lstStyle/>
                    <a:p>
                      <a:pPr lvl="0" rtl="0">
                        <a:lnSpc>
                          <a:spcPct val="87000"/>
                        </a:lnSpc>
                        <a:spcBef>
                          <a:spcPts val="0"/>
                        </a:spcBef>
                        <a:buNone/>
                      </a:pPr>
                      <a:r>
                        <a:rPr lang="en-US" sz="1800">
                          <a:solidFill>
                            <a:srgbClr val="FFFFFF"/>
                          </a:solidFill>
                        </a:rPr>
                        <a:t>Carrie Dumit: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1800">
                          <a:solidFill>
                            <a:srgbClr val="FFFFFF"/>
                          </a:solidFill>
                        </a:rPr>
                        <a:t>Secretary and Tester.</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666200">
                <a:tc>
                  <a:txBody>
                    <a:bodyPr>
                      <a:noAutofit/>
                    </a:bodyPr>
                    <a:lstStyle/>
                    <a:p>
                      <a:pPr lvl="0" rtl="0">
                        <a:lnSpc>
                          <a:spcPct val="87000"/>
                        </a:lnSpc>
                        <a:spcBef>
                          <a:spcPts val="0"/>
                        </a:spcBef>
                        <a:buClr>
                          <a:schemeClr val="dk1"/>
                        </a:buClr>
                        <a:buSzPct val="61111"/>
                        <a:buFont typeface="Arial"/>
                        <a:buNone/>
                      </a:pPr>
                      <a:r>
                        <a:rPr lang="en-US" sz="1800">
                          <a:solidFill>
                            <a:srgbClr val="FFFFFF"/>
                          </a:solidFill>
                        </a:rPr>
                        <a:t>Jason Jensen: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Clr>
                          <a:schemeClr val="dk1"/>
                        </a:buClr>
                        <a:buSzPct val="61111"/>
                        <a:buFont typeface="Arial"/>
                        <a:buNone/>
                      </a:pPr>
                      <a:r>
                        <a:rPr lang="en-US" sz="1800">
                          <a:solidFill>
                            <a:srgbClr val="FFFFFF"/>
                          </a:solidFill>
                        </a:rPr>
                        <a:t>Architect of the AI.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r h="771525">
                <a:tc>
                  <a:txBody>
                    <a:bodyPr>
                      <a:noAutofit/>
                    </a:bodyPr>
                    <a:lstStyle/>
                    <a:p>
                      <a:pPr lvl="0" rtl="0">
                        <a:lnSpc>
                          <a:spcPct val="87000"/>
                        </a:lnSpc>
                        <a:spcBef>
                          <a:spcPts val="0"/>
                        </a:spcBef>
                        <a:buNone/>
                      </a:pPr>
                      <a:r>
                        <a:rPr lang="en-US" sz="1800">
                          <a:solidFill>
                            <a:srgbClr val="FFFFFF"/>
                          </a:solidFill>
                        </a:rPr>
                        <a:t>Alexis Franciosi:</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c>
                  <a:txBody>
                    <a:bodyPr>
                      <a:noAutofit/>
                    </a:bodyPr>
                    <a:lstStyle/>
                    <a:p>
                      <a:pPr lvl="0" rtl="0">
                        <a:lnSpc>
                          <a:spcPct val="87000"/>
                        </a:lnSpc>
                        <a:spcBef>
                          <a:spcPts val="0"/>
                        </a:spcBef>
                        <a:buNone/>
                      </a:pPr>
                      <a:r>
                        <a:rPr lang="en-US" sz="1800">
                          <a:solidFill>
                            <a:srgbClr val="FFFFFF"/>
                          </a:solidFill>
                        </a:rPr>
                        <a:t>Secretary.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8E8E8E"/>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630350" y="365046"/>
            <a:ext cx="7886400" cy="85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50" name="Shape 250"/>
          <p:cNvSpPr txBox="1"/>
          <p:nvPr>
            <p:ph idx="1" type="body"/>
          </p:nvPr>
        </p:nvSpPr>
        <p:spPr>
          <a:xfrm>
            <a:off x="630350" y="1268250"/>
            <a:ext cx="7886400" cy="43215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#5)</a:t>
            </a:r>
          </a:p>
          <a:p>
            <a:pPr indent="-381000" lvl="0" marL="457200" rtl="0">
              <a:spcBef>
                <a:spcPts val="0"/>
              </a:spcBef>
              <a:buClr>
                <a:srgbClr val="FFFFFF"/>
              </a:buClr>
              <a:buSzPct val="100000"/>
              <a:buChar char="●"/>
            </a:pPr>
            <a:r>
              <a:rPr lang="en-US" sz="2400">
                <a:solidFill>
                  <a:srgbClr val="FFFFFF"/>
                </a:solidFill>
              </a:rPr>
              <a:t>Type: Correctness</a:t>
            </a:r>
          </a:p>
          <a:p>
            <a:pPr lvl="0">
              <a:spcBef>
                <a:spcPts val="0"/>
              </a:spcBef>
              <a:buNone/>
            </a:pPr>
            <a:r>
              <a:t/>
            </a:r>
            <a:endParaRPr sz="2400">
              <a:solidFill>
                <a:srgbClr val="FFFFFF"/>
              </a:solidFill>
            </a:endParaRPr>
          </a:p>
          <a:p>
            <a:pPr indent="-381000" lvl="0" marL="457200" rtl="0">
              <a:spcBef>
                <a:spcPts val="0"/>
              </a:spcBef>
              <a:buClr>
                <a:srgbClr val="FFFFFF"/>
              </a:buClr>
              <a:buSzPct val="100000"/>
              <a:buChar char="●"/>
            </a:pPr>
            <a:r>
              <a:rPr lang="en-US" sz="2400">
                <a:solidFill>
                  <a:srgbClr val="FFFFFF"/>
                </a:solidFill>
              </a:rPr>
              <a:t>Details: Username losses its value after the first play from either user or AI.</a:t>
            </a:r>
          </a:p>
          <a:p>
            <a:pPr lvl="0">
              <a:spcBef>
                <a:spcPts val="0"/>
              </a:spcBef>
              <a:buNone/>
            </a:pPr>
            <a:r>
              <a:t/>
            </a:r>
            <a:endParaRPr sz="2400">
              <a:solidFill>
                <a:srgbClr val="FFFFFF"/>
              </a:solidFill>
            </a:endParaRPr>
          </a:p>
          <a:p>
            <a:pPr indent="-381000" lvl="0" marL="457200" rtl="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a:p>
            <a:pPr indent="-381000" lvl="0" marL="457200">
              <a:spcBef>
                <a:spcPts val="0"/>
              </a:spcBef>
              <a:buClr>
                <a:srgbClr val="FFFFFF"/>
              </a:buClr>
              <a:buSzPct val="100000"/>
              <a:buChar char="●"/>
            </a:pPr>
            <a:r>
              <a:rPr lang="en-US" sz="2400">
                <a:solidFill>
                  <a:srgbClr val="FFFFFF"/>
                </a:solidFill>
              </a:rPr>
              <a:t>Cause: username1, and username2 are set to be a private variable.  This would work if you have getting and setter functions to set it and get it for every team.</a:t>
            </a:r>
          </a:p>
          <a:p>
            <a:pPr lvl="0">
              <a:spcBef>
                <a:spcPts val="0"/>
              </a:spcBef>
              <a:buNone/>
            </a:pPr>
            <a:r>
              <a:t/>
            </a:r>
            <a:endParaRPr sz="24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630350" y="275021"/>
            <a:ext cx="7886400" cy="88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56" name="Shape 256"/>
          <p:cNvSpPr txBox="1"/>
          <p:nvPr>
            <p:ph idx="1" type="body"/>
          </p:nvPr>
        </p:nvSpPr>
        <p:spPr>
          <a:xfrm>
            <a:off x="630339" y="1155525"/>
            <a:ext cx="7886400" cy="48768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#6)</a:t>
            </a:r>
          </a:p>
          <a:p>
            <a:pPr indent="-381000" lvl="0" marL="457200">
              <a:spcBef>
                <a:spcPts val="0"/>
              </a:spcBef>
              <a:buClr>
                <a:srgbClr val="FFFFFF"/>
              </a:buClr>
              <a:buSzPct val="100000"/>
              <a:buChar char="●"/>
            </a:pPr>
            <a:r>
              <a:rPr lang="en-US" sz="2400">
                <a:solidFill>
                  <a:srgbClr val="FFFFFF"/>
                </a:solidFill>
              </a:rPr>
              <a:t>Type: Utility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Details: A Boolean value was set as isGuest in the playAsGuest function which is not being used.</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Cause: isGuest was declared and later on not used, which came to have a different value being used elsewhere.</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Simply used the other variable from the AiClass to set the state of a guest into guest1 and guest2.</a:t>
            </a:r>
          </a:p>
          <a:p>
            <a:pPr lvl="0">
              <a:spcBef>
                <a:spcPts val="0"/>
              </a:spcBef>
              <a:buNone/>
            </a:pPr>
            <a:r>
              <a:t/>
            </a:r>
            <a:endParaRPr sz="24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630350" y="365051"/>
            <a:ext cx="7886400" cy="79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62" name="Shape 262"/>
          <p:cNvSpPr txBox="1"/>
          <p:nvPr>
            <p:ph idx="1" type="body"/>
          </p:nvPr>
        </p:nvSpPr>
        <p:spPr>
          <a:xfrm>
            <a:off x="630350" y="1155550"/>
            <a:ext cx="7886400" cy="3586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#7)</a:t>
            </a:r>
          </a:p>
          <a:p>
            <a:pPr indent="-381000" lvl="0" marL="457200">
              <a:spcBef>
                <a:spcPts val="0"/>
              </a:spcBef>
              <a:buClr>
                <a:srgbClr val="FFFFFF"/>
              </a:buClr>
              <a:buSzPct val="100000"/>
              <a:buChar char="●"/>
            </a:pPr>
            <a:r>
              <a:rPr lang="en-US" sz="2400">
                <a:solidFill>
                  <a:srgbClr val="FFFFFF"/>
                </a:solidFill>
              </a:rPr>
              <a:t>Type: Enhancement</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Details: Too many files were being included everywhere and repetitively.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Created a header file to include on each class.  This header file has all of the library we are using for the game.</a:t>
            </a:r>
          </a:p>
          <a:p>
            <a:pPr lvl="0">
              <a:spcBef>
                <a:spcPts val="0"/>
              </a:spcBef>
              <a:buNone/>
            </a:pPr>
            <a:r>
              <a:t/>
            </a:r>
            <a:endParaRPr sz="24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630350" y="305021"/>
            <a:ext cx="7886400" cy="80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68" name="Shape 268"/>
          <p:cNvSpPr txBox="1"/>
          <p:nvPr>
            <p:ph idx="1" type="body"/>
          </p:nvPr>
        </p:nvSpPr>
        <p:spPr>
          <a:xfrm>
            <a:off x="630339" y="1110525"/>
            <a:ext cx="7886400" cy="47865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#8)</a:t>
            </a:r>
          </a:p>
          <a:p>
            <a:pPr indent="-381000" lvl="0" marL="457200">
              <a:spcBef>
                <a:spcPts val="0"/>
              </a:spcBef>
              <a:buClr>
                <a:srgbClr val="FFFFFF"/>
              </a:buClr>
              <a:buSzPct val="100000"/>
              <a:buChar char="●"/>
            </a:pPr>
            <a:r>
              <a:rPr lang="en-US" sz="2400">
                <a:solidFill>
                  <a:srgbClr val="FFFFFF"/>
                </a:solidFill>
              </a:rPr>
              <a:t>Type: Utility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Details: Database issues with different types of platform of software.  Mac OS, Windows, Linux and other type of known software have been having issues to connect to the database.</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We decided to host SQLite within the application in order to prevent users from having issues with updating scores or login.</a:t>
            </a:r>
          </a:p>
          <a:p>
            <a:pPr lvl="0">
              <a:spcBef>
                <a:spcPts val="0"/>
              </a:spcBef>
              <a:buNone/>
            </a:pPr>
            <a:r>
              <a:t/>
            </a:r>
            <a:endParaRPr sz="24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630350" y="365046"/>
            <a:ext cx="7886400" cy="80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74" name="Shape 274"/>
          <p:cNvSpPr txBox="1"/>
          <p:nvPr>
            <p:ph idx="1" type="body"/>
          </p:nvPr>
        </p:nvSpPr>
        <p:spPr>
          <a:xfrm>
            <a:off x="630350" y="1170550"/>
            <a:ext cx="7886400" cy="318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#9)</a:t>
            </a:r>
          </a:p>
          <a:p>
            <a:pPr indent="-381000" lvl="0" marL="457200">
              <a:spcBef>
                <a:spcPts val="0"/>
              </a:spcBef>
              <a:buClr>
                <a:srgbClr val="FFFFFF"/>
              </a:buClr>
              <a:buSzPct val="100000"/>
              <a:buChar char="●"/>
            </a:pPr>
            <a:r>
              <a:rPr lang="en-US" sz="2400">
                <a:solidFill>
                  <a:srgbClr val="FFFFFF"/>
                </a:solidFill>
              </a:rPr>
              <a:t>Type: Utility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Details: If the close button is clicked, the variables are not reset.  They remain within the memory.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 Every time the game board is cleared, it resets all the variables with it.</a:t>
            </a:r>
          </a:p>
          <a:p>
            <a:pPr lvl="0">
              <a:spcBef>
                <a:spcPts val="0"/>
              </a:spcBef>
              <a:buNone/>
            </a:pPr>
            <a:r>
              <a:t/>
            </a:r>
            <a:endParaRPr sz="24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630350" y="365049"/>
            <a:ext cx="7886400" cy="85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80" name="Shape 280"/>
          <p:cNvSpPr txBox="1"/>
          <p:nvPr>
            <p:ph idx="1" type="body"/>
          </p:nvPr>
        </p:nvSpPr>
        <p:spPr>
          <a:xfrm>
            <a:off x="630350" y="1215550"/>
            <a:ext cx="7886400" cy="3901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#10)</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Details: Once finishing the second game of player vs. AI on medium mode, the AI’s turn will get stuck on the loop and fail to execute properly. The program will then freeze and crash. This bug is found when using guest or as a registered user.</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630350" y="365046"/>
            <a:ext cx="7886400" cy="85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86" name="Shape 286"/>
          <p:cNvSpPr txBox="1"/>
          <p:nvPr>
            <p:ph idx="1" type="body"/>
          </p:nvPr>
        </p:nvSpPr>
        <p:spPr>
          <a:xfrm>
            <a:off x="630350" y="1215550"/>
            <a:ext cx="7886400" cy="276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#11)</a:t>
            </a:r>
          </a:p>
          <a:p>
            <a:pPr indent="-381000" lvl="0" marL="457200">
              <a:spcBef>
                <a:spcPts val="0"/>
              </a:spcBef>
              <a:buClr>
                <a:srgbClr val="FFFFFF"/>
              </a:buClr>
              <a:buSzPct val="100000"/>
              <a:buChar char="●"/>
            </a:pPr>
            <a:r>
              <a:rPr lang="en-US" sz="2400">
                <a:solidFill>
                  <a:srgbClr val="FFFFFF"/>
                </a:solidFill>
              </a:rPr>
              <a:t>Type: Utility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On Guest vs AI easy mode, there is no option to prompt the user to play again or to quit the game.</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630350" y="365046"/>
            <a:ext cx="7886400" cy="80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92" name="Shape 292"/>
          <p:cNvSpPr txBox="1"/>
          <p:nvPr>
            <p:ph idx="1" type="body"/>
          </p:nvPr>
        </p:nvSpPr>
        <p:spPr>
          <a:xfrm>
            <a:off x="630350" y="1170550"/>
            <a:ext cx="7886400" cy="4021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#12)</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On the second run of the game of the easy AI, the end game function is never called and the score is showing the wrong value (it could be due to the previous game score it is being added to). This bug is applied to both guest and registered user.</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630350" y="365045"/>
            <a:ext cx="7886400" cy="79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298" name="Shape 298"/>
          <p:cNvSpPr txBox="1"/>
          <p:nvPr>
            <p:ph idx="1" type="body"/>
          </p:nvPr>
        </p:nvSpPr>
        <p:spPr>
          <a:xfrm>
            <a:off x="630350" y="1155550"/>
            <a:ext cx="7886400" cy="3946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#13)</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Whenever guest mode is selected and player vs. player mode is selected, if the second user tries to login with a valid registered account, it will keep displaying the message of wrong username and password.</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630350" y="365046"/>
            <a:ext cx="7886400" cy="83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304" name="Shape 304"/>
          <p:cNvSpPr txBox="1"/>
          <p:nvPr>
            <p:ph idx="1" type="body"/>
          </p:nvPr>
        </p:nvSpPr>
        <p:spPr>
          <a:xfrm>
            <a:off x="630350" y="1200550"/>
            <a:ext cx="7886400" cy="324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#14)</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After the second run of any game the score will display the wrong value and the end game function is never called.</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p:nvPr/>
        </p:nvSpPr>
        <p:spPr>
          <a:xfrm>
            <a:off x="1170750" y="237950"/>
            <a:ext cx="6802500" cy="6249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i="0" lang="en-US" sz="3000" u="none" cap="none" strike="noStrike">
                <a:solidFill>
                  <a:srgbClr val="FFFFFF"/>
                </a:solidFill>
              </a:rPr>
              <a:t>Non Functional Requirements</a:t>
            </a:r>
          </a:p>
        </p:txBody>
      </p:sp>
      <p:sp>
        <p:nvSpPr>
          <p:cNvPr id="132" name="Shape 132"/>
          <p:cNvSpPr/>
          <p:nvPr/>
        </p:nvSpPr>
        <p:spPr>
          <a:xfrm>
            <a:off x="338700" y="862850"/>
            <a:ext cx="8466600" cy="5746500"/>
          </a:xfrm>
          <a:prstGeom prst="rect">
            <a:avLst/>
          </a:prstGeom>
          <a:solidFill>
            <a:srgbClr val="8E8E8E"/>
          </a:solidFill>
          <a:ln>
            <a:noFill/>
          </a:ln>
        </p:spPr>
        <p:txBody>
          <a:bodyPr anchorCtr="0" anchor="t" bIns="45000" lIns="90000" rIns="90000" tIns="45000">
            <a:noAutofit/>
          </a:bodyPr>
          <a:lstStyle/>
          <a:p>
            <a:pPr indent="0" lvl="0" marL="0" marR="0" rtl="0" algn="l">
              <a:lnSpc>
                <a:spcPct val="100000"/>
              </a:lnSpc>
              <a:spcBef>
                <a:spcPts val="0"/>
              </a:spcBef>
              <a:buClr>
                <a:srgbClr val="FFFFFF"/>
              </a:buClr>
              <a:buSzPct val="45000"/>
              <a:buFont typeface="Arial"/>
              <a:buChar char="•"/>
            </a:pPr>
            <a:r>
              <a:rPr b="0" i="0" lang="en-US" sz="3200" u="none" cap="none" strike="noStrike">
                <a:solidFill>
                  <a:srgbClr val="FFFFFF"/>
                </a:solidFill>
              </a:rPr>
              <a:t>According to our client, the requirements      are as followed</a:t>
            </a:r>
          </a:p>
          <a:p>
            <a:pPr indent="0" lvl="1" marL="457200" marR="0" rtl="0" algn="l">
              <a:lnSpc>
                <a:spcPct val="100000"/>
              </a:lnSpc>
              <a:spcBef>
                <a:spcPts val="0"/>
              </a:spcBef>
              <a:buClr>
                <a:srgbClr val="FFFFFF"/>
              </a:buClr>
              <a:buSzPct val="45000"/>
              <a:buFont typeface="Arial"/>
              <a:buChar char="•"/>
            </a:pPr>
            <a:r>
              <a:rPr b="0" i="0" lang="en-US" sz="2400" u="none" cap="none" strike="noStrike">
                <a:solidFill>
                  <a:srgbClr val="FFFFFF"/>
                </a:solidFill>
              </a:rPr>
              <a:t>Users should be able to play the game offline.</a:t>
            </a:r>
          </a:p>
          <a:p>
            <a:pPr indent="0" lvl="0" marL="457200" marR="0" rtl="0" algn="l">
              <a:lnSpc>
                <a:spcPct val="100000"/>
              </a:lnSpc>
              <a:spcBef>
                <a:spcPts val="0"/>
              </a:spcBef>
              <a:buNone/>
            </a:pPr>
            <a:r>
              <a:t/>
            </a:r>
            <a:endParaRPr sz="2400">
              <a:solidFill>
                <a:srgbClr val="FFFFFF"/>
              </a:solidFill>
            </a:endParaRPr>
          </a:p>
          <a:p>
            <a:pPr indent="0" lvl="1" marL="457200" marR="0" rtl="0" algn="l">
              <a:lnSpc>
                <a:spcPct val="100000"/>
              </a:lnSpc>
              <a:spcBef>
                <a:spcPts val="0"/>
              </a:spcBef>
              <a:buClr>
                <a:srgbClr val="FFFFFF"/>
              </a:buClr>
              <a:buSzPct val="45000"/>
              <a:buFont typeface="Arial"/>
              <a:buChar char="•"/>
            </a:pPr>
            <a:r>
              <a:rPr b="0" i="0" lang="en-US" sz="2400" u="none" cap="none" strike="noStrike">
                <a:solidFill>
                  <a:srgbClr val="FFFFFF"/>
                </a:solidFill>
              </a:rPr>
              <a:t>User should be able to see their current score</a:t>
            </a:r>
            <a:r>
              <a:rPr lang="en-US" sz="2400">
                <a:solidFill>
                  <a:srgbClr val="FFFFFF"/>
                </a:solidFill>
              </a:rPr>
              <a:t>.</a:t>
            </a:r>
          </a:p>
          <a:p>
            <a:pPr indent="0" lvl="0" marL="457200" marR="0" rtl="0" algn="l">
              <a:lnSpc>
                <a:spcPct val="100000"/>
              </a:lnSpc>
              <a:spcBef>
                <a:spcPts val="0"/>
              </a:spcBef>
              <a:buNone/>
            </a:pPr>
            <a:r>
              <a:t/>
            </a:r>
            <a:endParaRPr sz="2400">
              <a:solidFill>
                <a:srgbClr val="FFFFFF"/>
              </a:solidFill>
            </a:endParaRPr>
          </a:p>
          <a:p>
            <a:pPr indent="0" lvl="1" marL="457200" marR="0" rtl="0" algn="l">
              <a:lnSpc>
                <a:spcPct val="100000"/>
              </a:lnSpc>
              <a:spcBef>
                <a:spcPts val="0"/>
              </a:spcBef>
              <a:buClr>
                <a:srgbClr val="FFFFFF"/>
              </a:buClr>
              <a:buSzPct val="45000"/>
              <a:buFont typeface="Arial"/>
              <a:buChar char="•"/>
            </a:pPr>
            <a:r>
              <a:rPr lang="en-US" sz="2400">
                <a:solidFill>
                  <a:srgbClr val="FFFFFF"/>
                </a:solidFill>
              </a:rPr>
              <a:t>User should  be notified of who’s the winner.</a:t>
            </a:r>
          </a:p>
          <a:p>
            <a:pPr indent="0" lvl="0" marL="457200" marR="0" rtl="0" algn="l">
              <a:lnSpc>
                <a:spcPct val="100000"/>
              </a:lnSpc>
              <a:spcBef>
                <a:spcPts val="0"/>
              </a:spcBef>
              <a:buNone/>
            </a:pPr>
            <a:r>
              <a:t/>
            </a:r>
            <a:endParaRPr sz="2400">
              <a:solidFill>
                <a:srgbClr val="FFFFFF"/>
              </a:solidFill>
            </a:endParaRPr>
          </a:p>
          <a:p>
            <a:pPr indent="0" lvl="1" marL="457200" marR="0" rtl="0" algn="l">
              <a:lnSpc>
                <a:spcPct val="100000"/>
              </a:lnSpc>
              <a:spcBef>
                <a:spcPts val="0"/>
              </a:spcBef>
              <a:buClr>
                <a:srgbClr val="FFFFFF"/>
              </a:buClr>
              <a:buSzPct val="45000"/>
              <a:buFont typeface="Arial"/>
              <a:buChar char="•"/>
            </a:pPr>
            <a:r>
              <a:rPr lang="en-US" sz="2400">
                <a:solidFill>
                  <a:srgbClr val="FFFFFF"/>
                </a:solidFill>
              </a:rPr>
              <a:t>User should be asked if they want to play again.</a:t>
            </a:r>
          </a:p>
          <a:p>
            <a:pPr indent="0" lvl="0" marL="457200" marR="0" rtl="0" algn="l">
              <a:lnSpc>
                <a:spcPct val="100000"/>
              </a:lnSpc>
              <a:spcBef>
                <a:spcPts val="0"/>
              </a:spcBef>
              <a:buNone/>
            </a:pPr>
            <a:r>
              <a:t/>
            </a:r>
            <a:endParaRPr sz="2400">
              <a:solidFill>
                <a:srgbClr val="FFFFFF"/>
              </a:solidFill>
            </a:endParaRPr>
          </a:p>
          <a:p>
            <a:pPr indent="0" lvl="1" marL="457200" marR="0" rtl="0" algn="l">
              <a:lnSpc>
                <a:spcPct val="100000"/>
              </a:lnSpc>
              <a:spcBef>
                <a:spcPts val="0"/>
              </a:spcBef>
              <a:buClr>
                <a:srgbClr val="FFFFFF"/>
              </a:buClr>
              <a:buSzPct val="45000"/>
              <a:buFont typeface="Arial"/>
              <a:buChar char="•"/>
            </a:pPr>
            <a:r>
              <a:rPr b="0" i="0" lang="en-US" sz="2400" u="none" cap="none" strike="noStrike">
                <a:solidFill>
                  <a:srgbClr val="FFFFFF"/>
                </a:solidFill>
              </a:rPr>
              <a:t>Users should be able to sign up.</a:t>
            </a:r>
          </a:p>
          <a:p>
            <a:pPr indent="0" lvl="0" marL="0" marR="0" rtl="0" algn="l">
              <a:lnSpc>
                <a:spcPct val="100000"/>
              </a:lnSpc>
              <a:spcBef>
                <a:spcPts val="0"/>
              </a:spcBef>
              <a:buNone/>
            </a:pPr>
            <a:r>
              <a:t/>
            </a:r>
            <a:endParaRPr b="0" i="0" sz="1800" u="none" cap="none" strike="noStrike"/>
          </a:p>
          <a:p>
            <a:pPr indent="0" lvl="1" marL="457200" marR="0" rtl="0" algn="l">
              <a:lnSpc>
                <a:spcPct val="100000"/>
              </a:lnSpc>
              <a:spcBef>
                <a:spcPts val="0"/>
              </a:spcBef>
              <a:buClr>
                <a:srgbClr val="FFFFFF"/>
              </a:buClr>
              <a:buSzPct val="45000"/>
              <a:buFont typeface="Arial"/>
              <a:buChar char="•"/>
            </a:pPr>
            <a:r>
              <a:rPr b="0" i="0" lang="en-US" sz="2400" u="none" cap="none" strike="noStrike">
                <a:solidFill>
                  <a:srgbClr val="FFFFFF"/>
                </a:solidFill>
              </a:rPr>
              <a:t>Users should be able to play as guest</a:t>
            </a:r>
            <a:r>
              <a:rPr lang="en-US" sz="2400">
                <a:solidFill>
                  <a:srgbClr val="FFFFFF"/>
                </a:solidFill>
              </a:rPr>
              <a:t>/registered user.</a:t>
            </a:r>
          </a:p>
          <a:p>
            <a:pPr indent="0" lvl="0" marL="0" marR="0" rtl="0" algn="l">
              <a:lnSpc>
                <a:spcPct val="100000"/>
              </a:lnSpc>
              <a:spcBef>
                <a:spcPts val="0"/>
              </a:spcBef>
              <a:buNone/>
            </a:pPr>
            <a:r>
              <a:t/>
            </a:r>
            <a:endParaRPr b="0" i="0" sz="1800" u="none" cap="none" strike="noStrike"/>
          </a:p>
          <a:p>
            <a:pPr indent="0" lvl="1" marL="457200" marR="0" rtl="0" algn="l">
              <a:lnSpc>
                <a:spcPct val="100000"/>
              </a:lnSpc>
              <a:spcBef>
                <a:spcPts val="0"/>
              </a:spcBef>
              <a:buClr>
                <a:srgbClr val="FFFFFF"/>
              </a:buClr>
              <a:buSzPct val="45000"/>
              <a:buFont typeface="Arial"/>
              <a:buChar char="•"/>
            </a:pPr>
            <a:r>
              <a:rPr b="0" i="0" lang="en-US" sz="2400" u="none" cap="none" strike="noStrike">
                <a:solidFill>
                  <a:srgbClr val="FFFFFF"/>
                </a:solidFill>
              </a:rPr>
              <a:t>Users should be able to reset their password.</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630350" y="365046"/>
            <a:ext cx="7886400" cy="88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310" name="Shape 310"/>
          <p:cNvSpPr txBox="1"/>
          <p:nvPr>
            <p:ph idx="1" type="body"/>
          </p:nvPr>
        </p:nvSpPr>
        <p:spPr>
          <a:xfrm>
            <a:off x="707850" y="1245550"/>
            <a:ext cx="7728300" cy="324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#15)</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whenever the user signs up for a new account, the database will not verify if the username is taken properly, it registers the account anyway.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Not fixed yet</a:t>
            </a:r>
          </a:p>
          <a:p>
            <a:pPr lvl="0">
              <a:spcBef>
                <a:spcPts val="0"/>
              </a:spcBef>
              <a:buNone/>
            </a:pPr>
            <a:r>
              <a:t/>
            </a:r>
            <a:endParaRPr sz="24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630350" y="365046"/>
            <a:ext cx="7886400" cy="850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316" name="Shape 316"/>
          <p:cNvSpPr txBox="1"/>
          <p:nvPr>
            <p:ph idx="1" type="body"/>
          </p:nvPr>
        </p:nvSpPr>
        <p:spPr>
          <a:xfrm>
            <a:off x="628800" y="1215550"/>
            <a:ext cx="7886400" cy="3541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#16)</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When clicking on forgot password and inputting the information, the security question is not displaying, and the security answer is never verified, any input will be considered as a valid input.</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630350" y="365046"/>
            <a:ext cx="7886400" cy="80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322" name="Shape 322"/>
          <p:cNvSpPr txBox="1"/>
          <p:nvPr>
            <p:ph idx="1" type="body"/>
          </p:nvPr>
        </p:nvSpPr>
        <p:spPr>
          <a:xfrm>
            <a:off x="630350" y="1170550"/>
            <a:ext cx="7886400" cy="33009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#17)</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When canceling the request on password reset, it will still state that the password has been changed.</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630350" y="365046"/>
            <a:ext cx="7886400" cy="895500"/>
          </a:xfrm>
          <a:prstGeom prst="rect">
            <a:avLst/>
          </a:prstGeom>
        </p:spPr>
        <p:txBody>
          <a:bodyPr anchorCtr="0" anchor="ctr" bIns="91425" lIns="91425" rIns="91425" tIns="91425">
            <a:noAutofit/>
          </a:bodyPr>
          <a:lstStyle/>
          <a:p>
            <a:pPr lvl="0" algn="ctr">
              <a:spcBef>
                <a:spcPts val="0"/>
              </a:spcBef>
              <a:buNone/>
            </a:pPr>
            <a:r>
              <a:rPr lang="en-US" sz="3000">
                <a:solidFill>
                  <a:srgbClr val="FFFFFF"/>
                </a:solidFill>
              </a:rPr>
              <a:t>Bugs Report Continued</a:t>
            </a:r>
          </a:p>
        </p:txBody>
      </p:sp>
      <p:sp>
        <p:nvSpPr>
          <p:cNvPr id="328" name="Shape 328"/>
          <p:cNvSpPr txBox="1"/>
          <p:nvPr>
            <p:ph idx="1" type="body"/>
          </p:nvPr>
        </p:nvSpPr>
        <p:spPr>
          <a:xfrm>
            <a:off x="630350" y="1260550"/>
            <a:ext cx="7886400" cy="3691200"/>
          </a:xfrm>
          <a:prstGeom prst="rect">
            <a:avLst/>
          </a:prstGeom>
          <a:solidFill>
            <a:srgbClr val="8E8E8E"/>
          </a:solidFill>
        </p:spPr>
        <p:txBody>
          <a:bodyPr anchorCtr="0" anchor="t" bIns="91425" lIns="91425" rIns="91425" tIns="91425">
            <a:noAutofit/>
          </a:bodyPr>
          <a:lstStyle/>
          <a:p>
            <a:pPr lvl="0">
              <a:spcBef>
                <a:spcPts val="0"/>
              </a:spcBef>
              <a:buClr>
                <a:schemeClr val="dk1"/>
              </a:buClr>
              <a:buSzPct val="45833"/>
              <a:buFont typeface="Arial"/>
              <a:buNone/>
            </a:pPr>
            <a:r>
              <a:rPr lang="en-US" sz="2400">
                <a:solidFill>
                  <a:srgbClr val="FFFFFF"/>
                </a:solidFill>
              </a:rPr>
              <a:t>#18)</a:t>
            </a:r>
          </a:p>
          <a:p>
            <a:pPr indent="-381000" lvl="0" marL="457200">
              <a:spcBef>
                <a:spcPts val="0"/>
              </a:spcBef>
              <a:buClr>
                <a:srgbClr val="FFFFFF"/>
              </a:buClr>
              <a:buSzPct val="100000"/>
              <a:buChar char="●"/>
            </a:pPr>
            <a:r>
              <a:rPr lang="en-US" sz="2400">
                <a:solidFill>
                  <a:srgbClr val="FFFFFF"/>
                </a:solidFill>
              </a:rPr>
              <a:t>Type: Reliability</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Detail: When clicking on forgot password, the first input fields (first name, last name, and username) are never verified, the user is still prompted to input the security answer.</a:t>
            </a:r>
          </a:p>
          <a:p>
            <a:pPr lvl="0">
              <a:spcBef>
                <a:spcPts val="0"/>
              </a:spcBef>
              <a:buClr>
                <a:schemeClr val="dk1"/>
              </a:buClr>
              <a:buSzPct val="45833"/>
              <a:buFont typeface="Arial"/>
              <a:buNone/>
            </a:pPr>
            <a:r>
              <a:rPr lang="en-US" sz="2400">
                <a:solidFill>
                  <a:srgbClr val="FFFFFF"/>
                </a:solidFill>
              </a:rPr>
              <a:t> </a:t>
            </a:r>
          </a:p>
          <a:p>
            <a:pPr indent="-381000" lvl="0" marL="457200">
              <a:spcBef>
                <a:spcPts val="0"/>
              </a:spcBef>
              <a:buClr>
                <a:srgbClr val="FFFFFF"/>
              </a:buClr>
              <a:buSzPct val="100000"/>
              <a:buChar char="●"/>
            </a:pPr>
            <a:r>
              <a:rPr lang="en-US" sz="2400">
                <a:solidFill>
                  <a:srgbClr val="FFFFFF"/>
                </a:solidFill>
              </a:rPr>
              <a:t>Status: Fixed!</a:t>
            </a:r>
          </a:p>
          <a:p>
            <a:pPr lvl="0">
              <a:spcBef>
                <a:spcPts val="0"/>
              </a:spcBef>
              <a:buNone/>
            </a:pPr>
            <a:r>
              <a:t/>
            </a:r>
            <a:endParaRPr sz="24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p:nvPr/>
        </p:nvSpPr>
        <p:spPr>
          <a:xfrm>
            <a:off x="1580759" y="100815"/>
            <a:ext cx="5982600" cy="7458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i="0" lang="en-US" sz="3000" u="none" cap="none" strike="noStrike">
                <a:solidFill>
                  <a:srgbClr val="FFFFFF"/>
                </a:solidFill>
                <a:latin typeface="Arial"/>
                <a:ea typeface="Arial"/>
                <a:cs typeface="Arial"/>
                <a:sym typeface="Arial"/>
              </a:rPr>
              <a:t>Scenario Exceptions</a:t>
            </a:r>
          </a:p>
        </p:txBody>
      </p:sp>
      <p:sp>
        <p:nvSpPr>
          <p:cNvPr id="335" name="Shape 335"/>
          <p:cNvSpPr/>
          <p:nvPr/>
        </p:nvSpPr>
        <p:spPr>
          <a:xfrm>
            <a:off x="662600" y="846624"/>
            <a:ext cx="7818900" cy="5456100"/>
          </a:xfrm>
          <a:prstGeom prst="rect">
            <a:avLst/>
          </a:prstGeom>
          <a:solidFill>
            <a:srgbClr val="8E8E8E"/>
          </a:solidFill>
          <a:ln>
            <a:noFill/>
          </a:ln>
        </p:spPr>
        <p:txBody>
          <a:bodyPr anchorCtr="0" anchor="t" bIns="91425" lIns="91425" rIns="91425" tIns="91425">
            <a:noAutofit/>
          </a:bodyPr>
          <a:lstStyle/>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Registering: </a:t>
            </a:r>
            <a:r>
              <a:rPr b="0" lang="en-US" sz="1800" u="none" cap="none" strike="noStrike">
                <a:solidFill>
                  <a:srgbClr val="FFFFFF"/>
                </a:solidFill>
                <a:latin typeface="Arial"/>
                <a:ea typeface="Arial"/>
                <a:cs typeface="Arial"/>
                <a:sym typeface="Arial"/>
              </a:rPr>
              <a:t>If the user chooses an already taken username, it displays an error message.</a:t>
            </a:r>
          </a:p>
          <a:p>
            <a:pPr indent="0" lvl="0" marL="0" marR="0" rtl="0" algn="l">
              <a:lnSpc>
                <a:spcPct val="100000"/>
              </a:lnSpc>
              <a:spcBef>
                <a:spcPts val="0"/>
              </a:spcBef>
              <a:buNone/>
            </a:pPr>
            <a:r>
              <a:t/>
            </a:r>
            <a:endParaRPr b="0" sz="1800" u="none" cap="none" strike="noStrike"/>
          </a:p>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Logging in:</a:t>
            </a:r>
            <a:r>
              <a:rPr b="0" lang="en-US" sz="1800" u="none" cap="none" strike="noStrike">
                <a:solidFill>
                  <a:srgbClr val="FFFFFF"/>
                </a:solidFill>
                <a:latin typeface="Arial"/>
                <a:ea typeface="Arial"/>
                <a:cs typeface="Arial"/>
                <a:sym typeface="Arial"/>
              </a:rPr>
              <a:t> If the user does not enter the correct username or password, it displays an error message.</a:t>
            </a:r>
          </a:p>
          <a:p>
            <a:pPr indent="0" lvl="0" marL="0" marR="0" rtl="0" algn="l">
              <a:lnSpc>
                <a:spcPct val="100000"/>
              </a:lnSpc>
              <a:spcBef>
                <a:spcPts val="0"/>
              </a:spcBef>
              <a:buNone/>
            </a:pPr>
            <a:r>
              <a:t/>
            </a:r>
            <a:endParaRPr b="0" sz="1800" u="none" cap="none" strike="noStrike"/>
          </a:p>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Play as Guest: </a:t>
            </a:r>
            <a:r>
              <a:rPr b="0" lang="en-US" sz="1800" u="none" cap="none" strike="noStrike">
                <a:solidFill>
                  <a:srgbClr val="FFFFFF"/>
                </a:solidFill>
                <a:latin typeface="Arial"/>
                <a:ea typeface="Arial"/>
                <a:cs typeface="Arial"/>
                <a:sym typeface="Arial"/>
              </a:rPr>
              <a:t>If the user is already logged in and selects play as guest mode, it displays an error message.////Maybe have it confirm logout</a:t>
            </a:r>
          </a:p>
          <a:p>
            <a:pPr indent="0" lvl="0" marL="0" marR="0" rtl="0" algn="l">
              <a:lnSpc>
                <a:spcPct val="100000"/>
              </a:lnSpc>
              <a:spcBef>
                <a:spcPts val="0"/>
              </a:spcBef>
              <a:buNone/>
            </a:pPr>
            <a:r>
              <a:t/>
            </a:r>
            <a:endParaRPr b="0" sz="1800" u="none" cap="none" strike="noStrike"/>
          </a:p>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Reset Password:</a:t>
            </a:r>
            <a:r>
              <a:rPr b="0" lang="en-US" sz="1800" u="none" cap="none" strike="noStrike">
                <a:solidFill>
                  <a:srgbClr val="FFFFFF"/>
                </a:solidFill>
                <a:latin typeface="Arial"/>
                <a:ea typeface="Arial"/>
                <a:cs typeface="Arial"/>
                <a:sym typeface="Arial"/>
              </a:rPr>
              <a:t> If the user enters an incorrect username or answers the security question incorrectly, it displays an error.</a:t>
            </a:r>
          </a:p>
          <a:p>
            <a:pPr indent="0" lvl="0" marL="0" marR="0" rtl="0" algn="l">
              <a:lnSpc>
                <a:spcPct val="100000"/>
              </a:lnSpc>
              <a:spcBef>
                <a:spcPts val="0"/>
              </a:spcBef>
              <a:buNone/>
            </a:pPr>
            <a:r>
              <a:t/>
            </a:r>
            <a:endParaRPr b="0" sz="1800" u="none" cap="none" strike="noStrike"/>
          </a:p>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View Statistics:</a:t>
            </a:r>
            <a:r>
              <a:rPr b="0" lang="en-US" sz="1800" u="none" cap="none" strike="noStrike">
                <a:solidFill>
                  <a:srgbClr val="FFFFFF"/>
                </a:solidFill>
                <a:latin typeface="Arial"/>
                <a:ea typeface="Arial"/>
                <a:cs typeface="Arial"/>
                <a:sym typeface="Arial"/>
              </a:rPr>
              <a:t> If a new user requests to see history of plays, it notifies them that there is no saved plays.</a:t>
            </a:r>
          </a:p>
          <a:p>
            <a:pPr indent="0" lvl="0" marL="0" marR="0" rtl="0" algn="l">
              <a:lnSpc>
                <a:spcPct val="100000"/>
              </a:lnSpc>
              <a:spcBef>
                <a:spcPts val="0"/>
              </a:spcBef>
              <a:buNone/>
            </a:pPr>
            <a:r>
              <a:t/>
            </a:r>
            <a:endParaRPr b="0" sz="1800" u="none" cap="none" strike="noStrike"/>
          </a:p>
          <a:p>
            <a:pPr indent="-342900" lvl="0" marL="457200" marR="0" rtl="0" algn="l">
              <a:lnSpc>
                <a:spcPct val="100000"/>
              </a:lnSpc>
              <a:spcBef>
                <a:spcPts val="0"/>
              </a:spcBef>
              <a:buClr>
                <a:srgbClr val="FFFFFF"/>
              </a:buClr>
              <a:buSzPct val="100000"/>
              <a:buFont typeface="Arial"/>
              <a:buChar char="●"/>
            </a:pPr>
            <a:r>
              <a:rPr b="1" lang="en-US" sz="1800" u="none" cap="none" strike="noStrike">
                <a:solidFill>
                  <a:srgbClr val="FFFFFF"/>
                </a:solidFill>
                <a:latin typeface="Arial"/>
                <a:ea typeface="Arial"/>
                <a:cs typeface="Arial"/>
                <a:sym typeface="Arial"/>
              </a:rPr>
              <a:t>Player vs. Player:</a:t>
            </a:r>
            <a:r>
              <a:rPr b="0" lang="en-US" sz="1800" u="none" cap="none" strike="noStrike">
                <a:solidFill>
                  <a:srgbClr val="FFFFFF"/>
                </a:solidFill>
                <a:latin typeface="Arial"/>
                <a:ea typeface="Arial"/>
                <a:cs typeface="Arial"/>
                <a:sym typeface="Arial"/>
              </a:rPr>
              <a:t> If player two chooses to exit to change game play mode, we only accept input from player one</a:t>
            </a:r>
            <a:r>
              <a:rPr lang="en-US" sz="1800">
                <a:solidFill>
                  <a:srgbClr val="FFFFFF"/>
                </a:solidFill>
              </a:rPr>
              <a:t>. I</a:t>
            </a:r>
            <a:r>
              <a:rPr b="0" lang="en-US" sz="1800" u="none" cap="none" strike="noStrike">
                <a:solidFill>
                  <a:srgbClr val="FFFFFF"/>
                </a:solidFill>
                <a:latin typeface="Arial"/>
                <a:ea typeface="Arial"/>
                <a:cs typeface="Arial"/>
                <a:sym typeface="Arial"/>
              </a:rPr>
              <a:t>t then starts a new game and player two is now player one.</a:t>
            </a:r>
          </a:p>
          <a:p>
            <a:pPr indent="0" lvl="0" marL="0" marR="0" rtl="0" algn="l">
              <a:lnSpc>
                <a:spcPct val="100000"/>
              </a:lnSpc>
              <a:spcBef>
                <a:spcPts val="0"/>
              </a:spcBef>
              <a:buNone/>
            </a:pPr>
            <a:r>
              <a:t/>
            </a:r>
            <a:endParaRPr b="0" i="0" sz="1800" u="none" cap="none" strike="noStrike"/>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nvSpPr>
        <p:spPr>
          <a:xfrm>
            <a:off x="630360" y="365039"/>
            <a:ext cx="7886519" cy="82331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Integration Testing</a:t>
            </a:r>
          </a:p>
        </p:txBody>
      </p:sp>
      <p:sp>
        <p:nvSpPr>
          <p:cNvPr id="342" name="Shape 342"/>
          <p:cNvSpPr txBox="1"/>
          <p:nvPr/>
        </p:nvSpPr>
        <p:spPr>
          <a:xfrm>
            <a:off x="630360" y="1155600"/>
            <a:ext cx="7886519" cy="503351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buNone/>
            </a:pPr>
            <a:r>
              <a:t/>
            </a:r>
            <a:endParaRPr b="0" i="0" sz="1800" u="none" cap="none" strike="noStrike"/>
          </a:p>
          <a:p>
            <a:pPr indent="0" lvl="0" marL="0" marR="0" rtl="0" algn="l">
              <a:lnSpc>
                <a:spcPct val="100000"/>
              </a:lnSpc>
              <a:spcBef>
                <a:spcPts val="0"/>
              </a:spcBef>
              <a:buNone/>
            </a:pPr>
            <a:r>
              <a:t/>
            </a:r>
            <a:endParaRPr b="0" i="0" sz="1800" u="none" cap="none" strike="noStrike"/>
          </a:p>
        </p:txBody>
      </p:sp>
      <p:sp>
        <p:nvSpPr>
          <p:cNvPr id="343" name="Shape 343"/>
          <p:cNvSpPr/>
          <p:nvPr/>
        </p:nvSpPr>
        <p:spPr>
          <a:xfrm>
            <a:off x="652900" y="1155612"/>
            <a:ext cx="7841400" cy="4321800"/>
          </a:xfrm>
          <a:prstGeom prst="rect">
            <a:avLst/>
          </a:prstGeom>
          <a:solidFill>
            <a:srgbClr val="8E8E8E"/>
          </a:solidFill>
          <a:ln>
            <a:noFill/>
          </a:ln>
        </p:spPr>
        <p:txBody>
          <a:bodyPr anchorCtr="0" anchor="t" bIns="91425" lIns="91425" rIns="91425" tIns="91425">
            <a:noAutofit/>
          </a:bodyPr>
          <a:lstStyle/>
          <a:p>
            <a:pPr indent="0" lvl="0" marL="0" marR="0" rtl="0" algn="l">
              <a:lnSpc>
                <a:spcPct val="100000"/>
              </a:lnSpc>
              <a:spcBef>
                <a:spcPts val="0"/>
              </a:spcBef>
              <a:buClr>
                <a:srgbClr val="FFFFFF"/>
              </a:buClr>
              <a:buSzPct val="100000"/>
              <a:buFont typeface="Noto Sans Symbols"/>
              <a:buChar char=""/>
            </a:pPr>
            <a:r>
              <a:rPr b="1" i="0" lang="en-US" sz="2400" u="none" cap="none" strike="noStrike">
                <a:solidFill>
                  <a:srgbClr val="FFFFFF"/>
                </a:solidFill>
                <a:latin typeface="Arial"/>
                <a:ea typeface="Arial"/>
                <a:cs typeface="Arial"/>
                <a:sym typeface="Arial"/>
              </a:rPr>
              <a:t>Start game</a:t>
            </a:r>
          </a:p>
          <a:p>
            <a:pPr indent="0" lvl="0" marL="0" marR="0" rtl="0" algn="l">
              <a:lnSpc>
                <a:spcPct val="100000"/>
              </a:lnSpc>
              <a:spcBef>
                <a:spcPts val="0"/>
              </a:spcBef>
              <a:buFont typeface="Noto Sans Symbols"/>
              <a:buChar char=""/>
            </a:pPr>
            <a:r>
              <a:t/>
            </a:r>
            <a:endParaRPr sz="2400"/>
          </a:p>
          <a:p>
            <a:pPr indent="0" lvl="0" marL="0" marR="0" rtl="0" algn="l">
              <a:lnSpc>
                <a:spcPct val="100000"/>
              </a:lnSpc>
              <a:spcBef>
                <a:spcPts val="0"/>
              </a:spcBef>
              <a:buClr>
                <a:srgbClr val="FFFFFF"/>
              </a:buClr>
              <a:buSzPct val="100000"/>
              <a:buFont typeface="Arial"/>
              <a:buChar char=""/>
            </a:pPr>
            <a:r>
              <a:rPr b="1" i="0" lang="en-US" sz="2400" u="none" cap="none" strike="noStrike">
                <a:solidFill>
                  <a:srgbClr val="FFFFFF"/>
                </a:solidFill>
                <a:latin typeface="Arial"/>
                <a:ea typeface="Arial"/>
                <a:cs typeface="Arial"/>
                <a:sym typeface="Arial"/>
              </a:rPr>
              <a:t>Display score</a:t>
            </a: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Clr>
                <a:srgbClr val="FFFFFF"/>
              </a:buClr>
              <a:buSzPct val="100000"/>
              <a:buFont typeface="Arial"/>
              <a:buChar char=""/>
            </a:pPr>
            <a:r>
              <a:rPr b="1" i="0" lang="en-US" sz="2400" u="none" cap="none" strike="noStrike">
                <a:solidFill>
                  <a:srgbClr val="FFFFFF"/>
                </a:solidFill>
                <a:latin typeface="Arial"/>
                <a:ea typeface="Arial"/>
                <a:cs typeface="Arial"/>
                <a:sym typeface="Arial"/>
              </a:rPr>
              <a:t>Change modes</a:t>
            </a: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Clr>
                <a:srgbClr val="FFFFFF"/>
              </a:buClr>
              <a:buSzPct val="100000"/>
              <a:buFont typeface="Arial"/>
              <a:buChar char=""/>
            </a:pPr>
            <a:r>
              <a:rPr b="1" i="0" lang="en-US" sz="2400" u="none" cap="none" strike="noStrike">
                <a:solidFill>
                  <a:srgbClr val="FFFFFF"/>
                </a:solidFill>
                <a:latin typeface="Arial"/>
                <a:ea typeface="Arial"/>
                <a:cs typeface="Arial"/>
                <a:sym typeface="Arial"/>
              </a:rPr>
              <a:t>Choose difficulty level</a:t>
            </a: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Clr>
                <a:srgbClr val="FFFFFF"/>
              </a:buClr>
              <a:buSzPct val="100000"/>
              <a:buFont typeface="Arial"/>
              <a:buChar char=""/>
            </a:pPr>
            <a:r>
              <a:rPr b="1" i="0" lang="en-US" sz="2400" u="none" cap="none" strike="noStrike">
                <a:solidFill>
                  <a:srgbClr val="FFFFFF"/>
                </a:solidFill>
                <a:latin typeface="Arial"/>
                <a:ea typeface="Arial"/>
                <a:cs typeface="Arial"/>
                <a:sym typeface="Arial"/>
              </a:rPr>
              <a:t>Check if board is full</a:t>
            </a: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Clr>
                <a:srgbClr val="FFFFFF"/>
              </a:buClr>
              <a:buSzPct val="100000"/>
              <a:buFont typeface="Arial"/>
              <a:buChar char=""/>
            </a:pPr>
            <a:r>
              <a:rPr b="1" i="0" lang="en-US" sz="2400" u="none" cap="none" strike="noStrike">
                <a:solidFill>
                  <a:srgbClr val="FFFFFF"/>
                </a:solidFill>
                <a:latin typeface="Arial"/>
                <a:ea typeface="Arial"/>
                <a:cs typeface="Arial"/>
                <a:sym typeface="Arial"/>
              </a:rPr>
              <a:t>GUI easy to use</a:t>
            </a:r>
          </a:p>
          <a:p>
            <a:pPr indent="0" lvl="0" marL="0" marR="0" rtl="0" algn="l">
              <a:lnSpc>
                <a:spcPct val="100000"/>
              </a:lnSpc>
              <a:spcBef>
                <a:spcPts val="0"/>
              </a:spcBef>
              <a:buSzPct val="25000"/>
              <a:buNone/>
            </a:pPr>
            <a:r>
              <a:rPr b="0" i="0" lang="en-US" sz="2400" u="none" cap="none" strike="noStrike">
                <a:solidFill>
                  <a:srgbClr val="FFFFFF"/>
                </a:solidFill>
                <a:latin typeface="Arial"/>
                <a:ea typeface="Arial"/>
                <a:cs typeface="Arial"/>
                <a:sym typeface="Arial"/>
              </a:rPr>
              <a:t> </a:t>
            </a:r>
          </a:p>
          <a:p>
            <a:pPr indent="0" lvl="0" marL="0" marR="0" rtl="0" algn="l">
              <a:lnSpc>
                <a:spcPct val="100000"/>
              </a:lnSpc>
              <a:spcBef>
                <a:spcPts val="0"/>
              </a:spcBef>
              <a:buNone/>
            </a:pPr>
            <a:r>
              <a:t/>
            </a:r>
            <a:endParaRPr b="0" i="0" sz="2400" u="none" cap="none" strike="noStrike"/>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nvSpPr>
        <p:spPr>
          <a:xfrm>
            <a:off x="628800" y="365046"/>
            <a:ext cx="7886400" cy="8355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Full Board Test</a:t>
            </a:r>
          </a:p>
        </p:txBody>
      </p:sp>
      <p:sp>
        <p:nvSpPr>
          <p:cNvPr id="350" name="Shape 350"/>
          <p:cNvSpPr/>
          <p:nvPr/>
        </p:nvSpPr>
        <p:spPr>
          <a:xfrm>
            <a:off x="628800" y="1200547"/>
            <a:ext cx="7886400" cy="2704500"/>
          </a:xfrm>
          <a:prstGeom prst="rect">
            <a:avLst/>
          </a:prstGeom>
          <a:solidFill>
            <a:srgbClr val="8E8E8E"/>
          </a:solidFill>
          <a:ln cap="flat" cmpd="sng" w="9525">
            <a:solidFill>
              <a:srgbClr val="8E8E8E">
                <a:alpha val="0"/>
              </a:srgbClr>
            </a:solidFill>
            <a:prstDash val="solid"/>
            <a:round/>
            <a:headEnd len="med" w="med" type="none"/>
            <a:tailEnd len="med" w="med" type="none"/>
          </a:ln>
        </p:spPr>
        <p:txBody>
          <a:bodyPr anchorCtr="0" anchor="t" bIns="91425" lIns="91425" rIns="91425" tIns="91425">
            <a:noAutofit/>
          </a:bodyPr>
          <a:lstStyle/>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After each turn, the score is updated and the game checks if the board is full.</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If the board is full, the winner is determined by the highest listed score.</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If the board is not full</a:t>
            </a:r>
            <a:r>
              <a:rPr lang="en-US" sz="2400">
                <a:solidFill>
                  <a:srgbClr val="FFFFFF"/>
                </a:solidFill>
              </a:rPr>
              <a:t>, another turn happens.</a:t>
            </a:r>
          </a:p>
          <a:p>
            <a:pPr indent="0" lvl="0" marL="0" marR="0" rtl="0" algn="l">
              <a:lnSpc>
                <a:spcPct val="100000"/>
              </a:lnSpc>
              <a:spcBef>
                <a:spcPts val="0"/>
              </a:spcBef>
              <a:buNone/>
            </a:pPr>
            <a:r>
              <a:t/>
            </a:r>
            <a:endParaRPr b="0" i="0" sz="2400" u="none" cap="none" strike="noStrike"/>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nvSpPr>
        <p:spPr>
          <a:xfrm>
            <a:off x="630360" y="332289"/>
            <a:ext cx="7886400" cy="8232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Start Game Test</a:t>
            </a:r>
          </a:p>
        </p:txBody>
      </p:sp>
      <p:sp>
        <p:nvSpPr>
          <p:cNvPr id="357" name="Shape 357"/>
          <p:cNvSpPr txBox="1"/>
          <p:nvPr/>
        </p:nvSpPr>
        <p:spPr>
          <a:xfrm>
            <a:off x="630360" y="1155600"/>
            <a:ext cx="7886519" cy="503351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buNone/>
            </a:pPr>
            <a:r>
              <a:t/>
            </a:r>
            <a:endParaRPr b="0" i="0" sz="1800" u="none" cap="none" strike="noStrike"/>
          </a:p>
          <a:p>
            <a:pPr indent="0" lvl="0" marL="0" marR="0" rtl="0" algn="l">
              <a:lnSpc>
                <a:spcPct val="100000"/>
              </a:lnSpc>
              <a:spcBef>
                <a:spcPts val="0"/>
              </a:spcBef>
              <a:buNone/>
            </a:pPr>
            <a:r>
              <a:t/>
            </a:r>
            <a:endParaRPr b="0" i="0" sz="1800" u="none" cap="none" strike="noStrike"/>
          </a:p>
        </p:txBody>
      </p:sp>
      <p:sp>
        <p:nvSpPr>
          <p:cNvPr id="358" name="Shape 358"/>
          <p:cNvSpPr/>
          <p:nvPr/>
        </p:nvSpPr>
        <p:spPr>
          <a:xfrm>
            <a:off x="651300" y="1155599"/>
            <a:ext cx="7841400" cy="3200400"/>
          </a:xfrm>
          <a:prstGeom prst="rect">
            <a:avLst/>
          </a:prstGeom>
          <a:solidFill>
            <a:srgbClr val="8E8E8E"/>
          </a:solidFill>
          <a:ln>
            <a:noFill/>
          </a:ln>
        </p:spPr>
        <p:txBody>
          <a:bodyPr anchorCtr="0" anchor="t" bIns="91425" lIns="91425" rIns="91425" tIns="91425">
            <a:noAutofit/>
          </a:bodyPr>
          <a:lstStyle/>
          <a:p>
            <a:pPr indent="-381000" lvl="0" marL="457200" marR="0" rtl="0" algn="l">
              <a:lnSpc>
                <a:spcPct val="100000"/>
              </a:lnSpc>
              <a:spcBef>
                <a:spcPts val="0"/>
              </a:spcBef>
              <a:buClr>
                <a:srgbClr val="FFFFFF"/>
              </a:buClr>
              <a:buSzPct val="100000"/>
              <a:buFont typeface="Arial"/>
              <a:buChar char="●"/>
            </a:pPr>
            <a:r>
              <a:rPr lang="en-US" sz="2400">
                <a:solidFill>
                  <a:srgbClr val="FFFFFF"/>
                </a:solidFill>
              </a:rPr>
              <a:t>The u</a:t>
            </a:r>
            <a:r>
              <a:rPr b="0" i="0" lang="en-US" sz="2400" u="none" cap="none" strike="noStrike">
                <a:solidFill>
                  <a:srgbClr val="FFFFFF"/>
                </a:solidFill>
                <a:latin typeface="Arial"/>
                <a:ea typeface="Arial"/>
                <a:cs typeface="Arial"/>
                <a:sym typeface="Arial"/>
              </a:rPr>
              <a:t>ser is given the option to choose either X or O.</a:t>
            </a:r>
          </a:p>
          <a:p>
            <a:pPr indent="0" lvl="0" marL="0" marR="0" rtl="0" algn="l">
              <a:lnSpc>
                <a:spcPct val="100000"/>
              </a:lnSpc>
              <a:spcBef>
                <a:spcPts val="0"/>
              </a:spcBef>
              <a:buNone/>
            </a:pPr>
            <a:r>
              <a:t/>
            </a:r>
            <a:endParaRPr b="0" i="0" sz="2400" u="none" cap="none" strike="noStrike">
              <a:solidFill>
                <a:srgbClr val="FFFFFF"/>
              </a:solidFill>
            </a:endParaRPr>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At this stage the option to go first is given as well. </a:t>
            </a:r>
          </a:p>
          <a:p>
            <a:pPr indent="0" lvl="0" marL="0" marR="0" rtl="0" algn="l">
              <a:lnSpc>
                <a:spcPct val="100000"/>
              </a:lnSpc>
              <a:spcBef>
                <a:spcPts val="0"/>
              </a:spcBef>
              <a:buNone/>
            </a:pPr>
            <a:r>
              <a:t/>
            </a:r>
            <a:endParaRPr b="0" i="0" sz="2400" u="none" cap="none" strike="noStrike">
              <a:solidFill>
                <a:srgbClr val="FFFFFF"/>
              </a:solidFill>
            </a:endParaRPr>
          </a:p>
          <a:p>
            <a:pPr indent="-381000" lvl="0" marL="457200" marR="0" rtl="0" algn="l">
              <a:lnSpc>
                <a:spcPct val="100000"/>
              </a:lnSpc>
              <a:spcBef>
                <a:spcPts val="0"/>
              </a:spcBef>
              <a:buClr>
                <a:srgbClr val="FFFFFF"/>
              </a:buClr>
              <a:buSzPct val="100000"/>
              <a:buFont typeface="Arial"/>
              <a:buChar char="●"/>
            </a:pPr>
            <a:r>
              <a:rPr lang="en-US" sz="2400">
                <a:solidFill>
                  <a:srgbClr val="FFFFFF"/>
                </a:solidFill>
              </a:rPr>
              <a:t>The game t</a:t>
            </a:r>
            <a:r>
              <a:rPr b="0" i="0" lang="en-US" sz="2400" u="none" cap="none" strike="noStrike">
                <a:solidFill>
                  <a:srgbClr val="FFFFFF"/>
                </a:solidFill>
                <a:latin typeface="Arial"/>
                <a:ea typeface="Arial"/>
                <a:cs typeface="Arial"/>
                <a:sym typeface="Arial"/>
              </a:rPr>
              <a:t>ransitions f</a:t>
            </a:r>
            <a:r>
              <a:rPr lang="en-US" sz="2400">
                <a:solidFill>
                  <a:srgbClr val="FFFFFF"/>
                </a:solidFill>
              </a:rPr>
              <a:t>rom</a:t>
            </a:r>
            <a:r>
              <a:rPr b="0" i="0" lang="en-US" sz="2400" u="none" cap="none" strike="noStrike">
                <a:solidFill>
                  <a:srgbClr val="FFFFFF"/>
                </a:solidFill>
                <a:latin typeface="Arial"/>
                <a:ea typeface="Arial"/>
                <a:cs typeface="Arial"/>
                <a:sym typeface="Arial"/>
              </a:rPr>
              <a:t> the piece selection to the start of the game smoothly.</a:t>
            </a:r>
          </a:p>
          <a:p>
            <a:pPr indent="0" lvl="0" marL="0" marR="0" rtl="0" algn="l">
              <a:lnSpc>
                <a:spcPct val="100000"/>
              </a:lnSpc>
              <a:spcBef>
                <a:spcPts val="0"/>
              </a:spcBef>
              <a:buNone/>
            </a:pPr>
            <a:r>
              <a:t/>
            </a:r>
            <a:endParaRPr b="0" i="0" sz="2400" u="none" cap="none" strike="noStrike">
              <a:solidFill>
                <a:srgbClr val="FFFFFF"/>
              </a:solidFill>
            </a:endParaRPr>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 chosen game piece is displayed correctly.</a:t>
            </a:r>
          </a:p>
          <a:p>
            <a:pPr indent="0" lvl="0" marL="0" marR="0" rtl="0" algn="l">
              <a:lnSpc>
                <a:spcPct val="100000"/>
              </a:lnSpc>
              <a:spcBef>
                <a:spcPts val="0"/>
              </a:spcBef>
              <a:buSzPct val="25000"/>
              <a:buNone/>
            </a:pPr>
            <a:r>
              <a:rPr b="0" i="0" lang="en-US" sz="2400" u="none" cap="none" strike="noStrike">
                <a:solidFill>
                  <a:srgbClr val="FFFFFF"/>
                </a:solidFill>
                <a:latin typeface="Arial"/>
                <a:ea typeface="Arial"/>
                <a:cs typeface="Arial"/>
                <a:sym typeface="Arial"/>
              </a:rPr>
              <a:t> </a:t>
            </a:r>
          </a:p>
          <a:p>
            <a:pPr indent="0" lvl="0" marL="0" marR="0" rtl="0" algn="l">
              <a:lnSpc>
                <a:spcPct val="100000"/>
              </a:lnSpc>
              <a:spcBef>
                <a:spcPts val="0"/>
              </a:spcBef>
              <a:buNone/>
            </a:pPr>
            <a:r>
              <a:t/>
            </a:r>
            <a:endParaRPr b="0" i="0" sz="2400" u="none" cap="none" strike="noStrike">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nvSpPr>
        <p:spPr>
          <a:xfrm>
            <a:off x="630410" y="332389"/>
            <a:ext cx="7886400" cy="8232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Display Score Test</a:t>
            </a:r>
          </a:p>
        </p:txBody>
      </p:sp>
      <p:sp>
        <p:nvSpPr>
          <p:cNvPr id="365" name="Shape 365"/>
          <p:cNvSpPr txBox="1"/>
          <p:nvPr/>
        </p:nvSpPr>
        <p:spPr>
          <a:xfrm>
            <a:off x="630360" y="1155600"/>
            <a:ext cx="7886519" cy="503351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buNone/>
            </a:pPr>
            <a:r>
              <a:t/>
            </a:r>
            <a:endParaRPr b="0" i="0" sz="1800" u="none" cap="none" strike="noStrike"/>
          </a:p>
          <a:p>
            <a:pPr indent="0" lvl="0" marL="0" marR="0" rtl="0" algn="l">
              <a:lnSpc>
                <a:spcPct val="100000"/>
              </a:lnSpc>
              <a:spcBef>
                <a:spcPts val="0"/>
              </a:spcBef>
              <a:buNone/>
            </a:pPr>
            <a:r>
              <a:t/>
            </a:r>
            <a:endParaRPr b="0" i="0" sz="1800" u="none" cap="none" strike="noStrike"/>
          </a:p>
        </p:txBody>
      </p:sp>
      <p:sp>
        <p:nvSpPr>
          <p:cNvPr id="366" name="Shape 366"/>
          <p:cNvSpPr/>
          <p:nvPr/>
        </p:nvSpPr>
        <p:spPr>
          <a:xfrm>
            <a:off x="929250" y="1155600"/>
            <a:ext cx="7285500" cy="1699800"/>
          </a:xfrm>
          <a:prstGeom prst="rect">
            <a:avLst/>
          </a:prstGeom>
          <a:solidFill>
            <a:srgbClr val="8E8E8E"/>
          </a:solidFill>
          <a:ln>
            <a:noFill/>
          </a:ln>
        </p:spPr>
        <p:txBody>
          <a:bodyPr anchorCtr="0" anchor="t" bIns="91425" lIns="91425" rIns="91425" tIns="91425">
            <a:noAutofit/>
          </a:bodyPr>
          <a:lstStyle/>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 user is able to see their current score.</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 score is associated with the user name and displayed by the order of games played.</a:t>
            </a:r>
          </a:p>
          <a:p>
            <a:pPr indent="0" lvl="0" marL="0" marR="0" rtl="0" algn="l">
              <a:lnSpc>
                <a:spcPct val="100000"/>
              </a:lnSpc>
              <a:spcBef>
                <a:spcPts val="0"/>
              </a:spcBef>
              <a:buNone/>
            </a:pPr>
            <a:r>
              <a:t/>
            </a:r>
            <a:endParaRPr b="0" i="0" sz="2400" u="none" cap="none" strike="noStrike"/>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nvSpPr>
        <p:spPr>
          <a:xfrm>
            <a:off x="628800" y="365046"/>
            <a:ext cx="7886400" cy="8280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Mode Change Test</a:t>
            </a:r>
          </a:p>
        </p:txBody>
      </p:sp>
      <p:sp>
        <p:nvSpPr>
          <p:cNvPr id="373" name="Shape 373"/>
          <p:cNvSpPr/>
          <p:nvPr/>
        </p:nvSpPr>
        <p:spPr>
          <a:xfrm>
            <a:off x="820500" y="1192951"/>
            <a:ext cx="7503000" cy="4472100"/>
          </a:xfrm>
          <a:prstGeom prst="rect">
            <a:avLst/>
          </a:prstGeom>
          <a:solidFill>
            <a:srgbClr val="8E8E8E"/>
          </a:solidFill>
          <a:ln>
            <a:noFill/>
          </a:ln>
        </p:spPr>
        <p:txBody>
          <a:bodyPr anchorCtr="0" anchor="t" bIns="91425" lIns="91425" rIns="91425" tIns="91425">
            <a:noAutofit/>
          </a:bodyPr>
          <a:lstStyle/>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 user is able to choose between Player Vs. Player and Player vs AI before starting game.</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 user is also given the option to go back and change the play mode again if desired. </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If the user decides to end the game on either of these two modes, it is counted as a loss. </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Currently, the ga</a:t>
            </a:r>
            <a:r>
              <a:rPr lang="en-US" sz="2400">
                <a:solidFill>
                  <a:srgbClr val="FFFFFF"/>
                </a:solidFill>
              </a:rPr>
              <a:t>me</a:t>
            </a:r>
            <a:r>
              <a:rPr b="0" i="0" lang="en-US" sz="2400" u="none" cap="none" strike="noStrike">
                <a:solidFill>
                  <a:srgbClr val="FFFFFF"/>
                </a:solidFill>
                <a:latin typeface="Arial"/>
                <a:ea typeface="Arial"/>
                <a:cs typeface="Arial"/>
                <a:sym typeface="Arial"/>
              </a:rPr>
              <a:t> does not have a save game mode choice</a:t>
            </a:r>
            <a:r>
              <a:rPr lang="en-US" sz="2400">
                <a:solidFill>
                  <a:srgbClr val="FFFFFF"/>
                </a:solidFill>
              </a:rPr>
              <a:t>. O</a:t>
            </a:r>
            <a:r>
              <a:rPr b="0" i="0" lang="en-US" sz="2400" u="none" cap="none" strike="noStrike">
                <a:solidFill>
                  <a:srgbClr val="FFFFFF"/>
                </a:solidFill>
                <a:latin typeface="Arial"/>
                <a:ea typeface="Arial"/>
                <a:cs typeface="Arial"/>
                <a:sym typeface="Arial"/>
              </a:rPr>
              <a:t>nce the game ends, </a:t>
            </a:r>
            <a:r>
              <a:rPr lang="en-US" sz="2400">
                <a:solidFill>
                  <a:srgbClr val="FFFFFF"/>
                </a:solidFill>
              </a:rPr>
              <a:t>the</a:t>
            </a:r>
            <a:r>
              <a:rPr b="0" i="0" lang="en-US" sz="2400" u="none" cap="none" strike="noStrike">
                <a:solidFill>
                  <a:srgbClr val="FFFFFF"/>
                </a:solidFill>
                <a:latin typeface="Arial"/>
                <a:ea typeface="Arial"/>
                <a:cs typeface="Arial"/>
                <a:sym typeface="Arial"/>
              </a:rPr>
              <a:t> user must choose the game mode again.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p:nvPr/>
        </p:nvSpPr>
        <p:spPr>
          <a:xfrm>
            <a:off x="1035152" y="195735"/>
            <a:ext cx="7073700" cy="12522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b="0" i="0" lang="en-US" sz="3000" u="none" cap="none" strike="noStrike">
                <a:solidFill>
                  <a:srgbClr val="FFFFFF"/>
                </a:solidFill>
              </a:rPr>
              <a:t>Non</a:t>
            </a:r>
            <a:r>
              <a:rPr lang="en-US" sz="3000">
                <a:solidFill>
                  <a:srgbClr val="FFFFFF"/>
                </a:solidFill>
              </a:rPr>
              <a:t> </a:t>
            </a:r>
            <a:r>
              <a:rPr b="0" i="0" lang="en-US" sz="3000" u="none" cap="none" strike="noStrike">
                <a:solidFill>
                  <a:srgbClr val="FFFFFF"/>
                </a:solidFill>
              </a:rPr>
              <a:t>Functional</a:t>
            </a:r>
          </a:p>
          <a:p>
            <a:pPr indent="0" lvl="0" marL="0" marR="0" rtl="0" algn="ctr">
              <a:lnSpc>
                <a:spcPct val="100000"/>
              </a:lnSpc>
              <a:spcBef>
                <a:spcPts val="0"/>
              </a:spcBef>
              <a:buSzPct val="25000"/>
              <a:buNone/>
            </a:pPr>
            <a:r>
              <a:rPr b="0" i="0" lang="en-US" sz="3000" u="none" cap="none" strike="noStrike">
                <a:solidFill>
                  <a:srgbClr val="FFFFFF"/>
                </a:solidFill>
              </a:rPr>
              <a:t>Requirements Continued</a:t>
            </a:r>
          </a:p>
        </p:txBody>
      </p:sp>
      <p:sp>
        <p:nvSpPr>
          <p:cNvPr id="140" name="Shape 140"/>
          <p:cNvSpPr/>
          <p:nvPr/>
        </p:nvSpPr>
        <p:spPr>
          <a:xfrm>
            <a:off x="527700" y="1447925"/>
            <a:ext cx="8088600" cy="2829000"/>
          </a:xfrm>
          <a:prstGeom prst="rect">
            <a:avLst/>
          </a:prstGeom>
          <a:solidFill>
            <a:srgbClr val="8E8E8E"/>
          </a:solidFill>
          <a:ln>
            <a:noFill/>
          </a:ln>
        </p:spPr>
        <p:txBody>
          <a:bodyPr anchorCtr="0" anchor="t" bIns="45000" lIns="90000" rIns="90000" tIns="45000">
            <a:noAutofit/>
          </a:bodyPr>
          <a:lstStyle/>
          <a:p>
            <a:pPr indent="-381000" lvl="0" marL="457200" marR="0" rtl="0" algn="l">
              <a:lnSpc>
                <a:spcPct val="100000"/>
              </a:lnSpc>
              <a:spcBef>
                <a:spcPts val="0"/>
              </a:spcBef>
              <a:buClr>
                <a:srgbClr val="EFEFEF"/>
              </a:buClr>
              <a:buSzPct val="100000"/>
              <a:buChar char="●"/>
            </a:pPr>
            <a:r>
              <a:rPr lang="en-US" sz="2400">
                <a:solidFill>
                  <a:srgbClr val="EFEFEF"/>
                </a:solidFill>
              </a:rPr>
              <a:t>A registered user should be able to play against a guest user.</a:t>
            </a:r>
          </a:p>
          <a:p>
            <a:pPr lvl="0" marR="0" rtl="0" algn="l">
              <a:lnSpc>
                <a:spcPct val="100000"/>
              </a:lnSpc>
              <a:spcBef>
                <a:spcPts val="0"/>
              </a:spcBef>
              <a:buNone/>
            </a:pPr>
            <a:r>
              <a:t/>
            </a:r>
            <a:endParaRPr sz="2400">
              <a:solidFill>
                <a:srgbClr val="EFEFEF"/>
              </a:solidFill>
            </a:endParaRPr>
          </a:p>
          <a:p>
            <a:pPr indent="-381000" lvl="0" marL="457200" marR="0" rtl="0" algn="l">
              <a:lnSpc>
                <a:spcPct val="100000"/>
              </a:lnSpc>
              <a:spcBef>
                <a:spcPts val="0"/>
              </a:spcBef>
              <a:buClr>
                <a:srgbClr val="EFEFEF"/>
              </a:buClr>
              <a:buSzPct val="100000"/>
              <a:buChar char="●"/>
            </a:pPr>
            <a:r>
              <a:rPr lang="en-US" sz="2400">
                <a:solidFill>
                  <a:srgbClr val="EFEFEF"/>
                </a:solidFill>
              </a:rPr>
              <a:t>A guest user should be able to play against the AI.</a:t>
            </a:r>
          </a:p>
          <a:p>
            <a:pPr lvl="0" marR="0" rtl="0" algn="l">
              <a:lnSpc>
                <a:spcPct val="100000"/>
              </a:lnSpc>
              <a:spcBef>
                <a:spcPts val="0"/>
              </a:spcBef>
              <a:buNone/>
            </a:pPr>
            <a:r>
              <a:t/>
            </a:r>
            <a:endParaRPr sz="2400">
              <a:solidFill>
                <a:srgbClr val="EFEFEF"/>
              </a:solidFill>
            </a:endParaRPr>
          </a:p>
          <a:p>
            <a:pPr indent="-381000" lvl="0" marL="457200" marR="0" rtl="0" algn="l">
              <a:lnSpc>
                <a:spcPct val="100000"/>
              </a:lnSpc>
              <a:spcBef>
                <a:spcPts val="0"/>
              </a:spcBef>
              <a:buClr>
                <a:srgbClr val="EFEFEF"/>
              </a:buClr>
              <a:buSzPct val="100000"/>
              <a:buChar char="●"/>
            </a:pPr>
            <a:r>
              <a:rPr lang="en-US" sz="2400">
                <a:solidFill>
                  <a:srgbClr val="EFEFEF"/>
                </a:solidFill>
              </a:rPr>
              <a:t>User should have a database, MySQL Lite or SQLite is the prefered one.</a:t>
            </a:r>
          </a:p>
          <a:p>
            <a:pPr indent="0" lvl="0" marL="0" marR="0" rtl="0" algn="l">
              <a:lnSpc>
                <a:spcPct val="100000"/>
              </a:lnSpc>
              <a:spcBef>
                <a:spcPts val="0"/>
              </a:spcBef>
              <a:buNone/>
            </a:pPr>
            <a:r>
              <a:t/>
            </a:r>
            <a:endParaRPr sz="2400">
              <a:solidFill>
                <a:srgbClr val="EFEFE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nvSpPr>
        <p:spPr>
          <a:xfrm>
            <a:off x="628800" y="365045"/>
            <a:ext cx="7886400" cy="7755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Difficulty Selection Test</a:t>
            </a:r>
          </a:p>
        </p:txBody>
      </p:sp>
      <p:sp>
        <p:nvSpPr>
          <p:cNvPr id="380" name="Shape 380"/>
          <p:cNvSpPr/>
          <p:nvPr/>
        </p:nvSpPr>
        <p:spPr>
          <a:xfrm>
            <a:off x="820500" y="1164450"/>
            <a:ext cx="7503000" cy="4529100"/>
          </a:xfrm>
          <a:prstGeom prst="rect">
            <a:avLst/>
          </a:prstGeom>
          <a:solidFill>
            <a:srgbClr val="8E8E8E"/>
          </a:solidFill>
          <a:ln>
            <a:noFill/>
          </a:ln>
        </p:spPr>
        <p:txBody>
          <a:bodyPr anchorCtr="0" anchor="t" bIns="91425" lIns="91425" rIns="91425" tIns="91425">
            <a:noAutofit/>
          </a:bodyPr>
          <a:lstStyle/>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User is able to choose between three levels of difficulty when playing Player vs AI.</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These options remain disabled when playing Player Vs. Player.</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Each option will pass a unique value to the AI.</a:t>
            </a:r>
          </a:p>
          <a:p>
            <a:pPr indent="-381000" lvl="1" marL="914400" marR="0" rtl="0" algn="l">
              <a:lnSpc>
                <a:spcPct val="100000"/>
              </a:lnSpc>
              <a:spcBef>
                <a:spcPts val="0"/>
              </a:spcBef>
              <a:buClr>
                <a:srgbClr val="FFFFFF"/>
              </a:buClr>
              <a:buSzPct val="100000"/>
              <a:buChar char="○"/>
            </a:pPr>
            <a:r>
              <a:rPr lang="en-US" sz="2400">
                <a:solidFill>
                  <a:srgbClr val="FFFFFF"/>
                </a:solidFill>
              </a:rPr>
              <a:t>Easy returns 1</a:t>
            </a:r>
          </a:p>
          <a:p>
            <a:pPr indent="-381000" lvl="1" marL="914400" marR="0" rtl="0" algn="l">
              <a:lnSpc>
                <a:spcPct val="100000"/>
              </a:lnSpc>
              <a:spcBef>
                <a:spcPts val="0"/>
              </a:spcBef>
              <a:buClr>
                <a:srgbClr val="FFFFFF"/>
              </a:buClr>
              <a:buSzPct val="100000"/>
              <a:buChar char="○"/>
            </a:pPr>
            <a:r>
              <a:rPr lang="en-US" sz="2400">
                <a:solidFill>
                  <a:srgbClr val="FFFFFF"/>
                </a:solidFill>
              </a:rPr>
              <a:t>Medium returns 2</a:t>
            </a:r>
          </a:p>
          <a:p>
            <a:pPr indent="-381000" lvl="1" marL="914400" marR="0" rtl="0" algn="l">
              <a:lnSpc>
                <a:spcPct val="100000"/>
              </a:lnSpc>
              <a:spcBef>
                <a:spcPts val="0"/>
              </a:spcBef>
              <a:buClr>
                <a:srgbClr val="FFFFFF"/>
              </a:buClr>
              <a:buSzPct val="100000"/>
              <a:buChar char="○"/>
            </a:pPr>
            <a:r>
              <a:rPr lang="en-US" sz="2400">
                <a:solidFill>
                  <a:srgbClr val="FFFFFF"/>
                </a:solidFill>
              </a:rPr>
              <a:t>Hard returns 3</a:t>
            </a:r>
          </a:p>
          <a:p>
            <a:pPr indent="0" lvl="0" marL="0" marR="0" rtl="0" algn="l">
              <a:lnSpc>
                <a:spcPct val="100000"/>
              </a:lnSpc>
              <a:spcBef>
                <a:spcPts val="0"/>
              </a:spcBef>
              <a:buNone/>
            </a:pPr>
            <a:r>
              <a:t/>
            </a:r>
            <a:endParaRPr b="0" i="0" sz="2400" u="none" cap="none" strike="noStrike"/>
          </a:p>
          <a:p>
            <a:pPr indent="-381000" lvl="0"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Transition to game start is made.</a:t>
            </a:r>
          </a:p>
          <a:p>
            <a:pPr indent="0" lvl="0" marL="0" marR="0" rtl="0" algn="l">
              <a:lnSpc>
                <a:spcPct val="100000"/>
              </a:lnSpc>
              <a:spcBef>
                <a:spcPts val="0"/>
              </a:spcBef>
              <a:buNone/>
            </a:pPr>
            <a:r>
              <a:t/>
            </a:r>
            <a:endParaRPr b="0" i="0" sz="2400" u="none" cap="none" strike="noStrike"/>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nvSpPr>
        <p:spPr>
          <a:xfrm>
            <a:off x="628750" y="365045"/>
            <a:ext cx="7886400" cy="7122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buSzPct val="25000"/>
              <a:buNone/>
            </a:pPr>
            <a:r>
              <a:rPr b="0" i="0" lang="en-US" sz="3000" u="none" cap="none" strike="noStrike">
                <a:solidFill>
                  <a:srgbClr val="FFFFFF"/>
                </a:solidFill>
              </a:rPr>
              <a:t>GUI Ease of Use Test</a:t>
            </a:r>
          </a:p>
        </p:txBody>
      </p:sp>
      <p:sp>
        <p:nvSpPr>
          <p:cNvPr id="387" name="Shape 387"/>
          <p:cNvSpPr/>
          <p:nvPr/>
        </p:nvSpPr>
        <p:spPr>
          <a:xfrm>
            <a:off x="628750" y="1077246"/>
            <a:ext cx="7886400" cy="1728900"/>
          </a:xfrm>
          <a:prstGeom prst="rect">
            <a:avLst/>
          </a:prstGeom>
          <a:solidFill>
            <a:srgbClr val="8E8E8E"/>
          </a:solidFill>
          <a:ln>
            <a:noFill/>
          </a:ln>
        </p:spPr>
        <p:txBody>
          <a:bodyPr anchorCtr="0" anchor="t" bIns="91425" lIns="91425" rIns="91425" tIns="91425">
            <a:noAutofit/>
          </a:bodyPr>
          <a:lstStyle/>
          <a:p>
            <a:pPr indent="0" lvl="0" marL="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Alpha testers were able to adapt to the GUI easily.</a:t>
            </a: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Clr>
                <a:srgbClr val="FFFFFF"/>
              </a:buClr>
              <a:buSzPct val="100000"/>
              <a:buFont typeface="Arial"/>
              <a:buChar char="●"/>
            </a:pPr>
            <a:r>
              <a:rPr b="0" i="0" lang="en-US" sz="2400" u="none" cap="none" strike="noStrike">
                <a:solidFill>
                  <a:srgbClr val="FFFFFF"/>
                </a:solidFill>
                <a:latin typeface="Arial"/>
                <a:ea typeface="Arial"/>
                <a:cs typeface="Arial"/>
                <a:sym typeface="Arial"/>
              </a:rPr>
              <a:t>A few modifications were made based on tester suggestions</a:t>
            </a:r>
          </a:p>
          <a:p>
            <a:pPr indent="0" lvl="0" marL="0" marR="0" rtl="0" algn="l">
              <a:lnSpc>
                <a:spcPct val="100000"/>
              </a:lnSpc>
              <a:spcBef>
                <a:spcPts val="0"/>
              </a:spcBef>
              <a:buNone/>
            </a:pPr>
            <a:r>
              <a:t/>
            </a:r>
            <a:endParaRPr b="0" i="0" sz="2400" u="none" cap="none" strike="noStrike"/>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nvSpPr>
        <p:spPr>
          <a:xfrm>
            <a:off x="1788287" y="600300"/>
            <a:ext cx="5567400" cy="750300"/>
          </a:xfrm>
          <a:prstGeom prst="rect">
            <a:avLst/>
          </a:prstGeom>
          <a:noFill/>
          <a:ln>
            <a:noFill/>
          </a:ln>
        </p:spPr>
        <p:txBody>
          <a:bodyPr anchorCtr="0" anchor="t" bIns="91425" lIns="91425" rIns="91425" tIns="91425">
            <a:noAutofit/>
          </a:bodyPr>
          <a:lstStyle/>
          <a:p>
            <a:pPr lvl="0" algn="ctr">
              <a:spcBef>
                <a:spcPts val="0"/>
              </a:spcBef>
              <a:buNone/>
            </a:pPr>
            <a:r>
              <a:rPr lang="en-US" sz="3000">
                <a:solidFill>
                  <a:srgbClr val="FFFFFF"/>
                </a:solidFill>
              </a:rPr>
              <a:t>Game Board State Diagram</a:t>
            </a:r>
          </a:p>
        </p:txBody>
      </p:sp>
      <p:pic>
        <p:nvPicPr>
          <p:cNvPr descr="Gameboard .png" id="393" name="Shape 393"/>
          <p:cNvPicPr preferRelativeResize="0"/>
          <p:nvPr/>
        </p:nvPicPr>
        <p:blipFill>
          <a:blip r:embed="rId3">
            <a:alphaModFix/>
          </a:blip>
          <a:stretch>
            <a:fillRect/>
          </a:stretch>
        </p:blipFill>
        <p:spPr>
          <a:xfrm>
            <a:off x="691291" y="1993854"/>
            <a:ext cx="7761425" cy="28702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nvSpPr>
        <p:spPr>
          <a:xfrm>
            <a:off x="1788275" y="330225"/>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Guest State Diagram</a:t>
            </a:r>
          </a:p>
        </p:txBody>
      </p:sp>
      <p:pic>
        <p:nvPicPr>
          <p:cNvPr descr="Guest .png" id="399" name="Shape 399"/>
          <p:cNvPicPr preferRelativeResize="0"/>
          <p:nvPr/>
        </p:nvPicPr>
        <p:blipFill>
          <a:blip r:embed="rId3">
            <a:alphaModFix/>
          </a:blip>
          <a:stretch>
            <a:fillRect/>
          </a:stretch>
        </p:blipFill>
        <p:spPr>
          <a:xfrm>
            <a:off x="995350" y="1509700"/>
            <a:ext cx="7153275" cy="3838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nvSpPr>
        <p:spPr>
          <a:xfrm>
            <a:off x="1788300" y="300175"/>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Login State Diagram</a:t>
            </a:r>
          </a:p>
        </p:txBody>
      </p:sp>
      <p:pic>
        <p:nvPicPr>
          <p:cNvPr descr="Login.png" id="405" name="Shape 405"/>
          <p:cNvPicPr preferRelativeResize="0"/>
          <p:nvPr/>
        </p:nvPicPr>
        <p:blipFill>
          <a:blip r:embed="rId3">
            <a:alphaModFix/>
          </a:blip>
          <a:stretch>
            <a:fillRect/>
          </a:stretch>
        </p:blipFill>
        <p:spPr>
          <a:xfrm>
            <a:off x="1414462" y="1223962"/>
            <a:ext cx="6315075" cy="4410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nvSpPr>
        <p:spPr>
          <a:xfrm>
            <a:off x="1788300" y="0"/>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Player vs Player State Diagram</a:t>
            </a:r>
          </a:p>
        </p:txBody>
      </p:sp>
      <p:pic>
        <p:nvPicPr>
          <p:cNvPr descr="Player vs. player  (3).png" id="411" name="Shape 411"/>
          <p:cNvPicPr preferRelativeResize="0"/>
          <p:nvPr/>
        </p:nvPicPr>
        <p:blipFill>
          <a:blip r:embed="rId3">
            <a:alphaModFix/>
          </a:blip>
          <a:stretch>
            <a:fillRect/>
          </a:stretch>
        </p:blipFill>
        <p:spPr>
          <a:xfrm>
            <a:off x="804862" y="614362"/>
            <a:ext cx="7534275" cy="5629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nvSpPr>
        <p:spPr>
          <a:xfrm>
            <a:off x="1788287" y="75025"/>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Player vs AI State Diagram</a:t>
            </a:r>
          </a:p>
        </p:txBody>
      </p:sp>
      <p:pic>
        <p:nvPicPr>
          <p:cNvPr descr="Player vs Ai. (2).png" id="417" name="Shape 417"/>
          <p:cNvPicPr preferRelativeResize="0"/>
          <p:nvPr/>
        </p:nvPicPr>
        <p:blipFill>
          <a:blip r:embed="rId3">
            <a:alphaModFix/>
          </a:blip>
          <a:stretch>
            <a:fillRect/>
          </a:stretch>
        </p:blipFill>
        <p:spPr>
          <a:xfrm>
            <a:off x="1128700" y="700075"/>
            <a:ext cx="6886575" cy="54578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nvSpPr>
        <p:spPr>
          <a:xfrm>
            <a:off x="1788300" y="300175"/>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Sign Up State Diagram</a:t>
            </a:r>
          </a:p>
        </p:txBody>
      </p:sp>
      <p:pic>
        <p:nvPicPr>
          <p:cNvPr descr="Register.png" id="423" name="Shape 423"/>
          <p:cNvPicPr preferRelativeResize="0"/>
          <p:nvPr/>
        </p:nvPicPr>
        <p:blipFill>
          <a:blip r:embed="rId3">
            <a:alphaModFix/>
          </a:blip>
          <a:stretch>
            <a:fillRect/>
          </a:stretch>
        </p:blipFill>
        <p:spPr>
          <a:xfrm>
            <a:off x="795337" y="1319212"/>
            <a:ext cx="7553325" cy="42195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nvSpPr>
        <p:spPr>
          <a:xfrm>
            <a:off x="1788300" y="330175"/>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Reset Password State Diagram</a:t>
            </a:r>
          </a:p>
        </p:txBody>
      </p:sp>
      <p:pic>
        <p:nvPicPr>
          <p:cNvPr descr="Reset password.png" id="429" name="Shape 429"/>
          <p:cNvPicPr preferRelativeResize="0"/>
          <p:nvPr/>
        </p:nvPicPr>
        <p:blipFill>
          <a:blip r:embed="rId3">
            <a:alphaModFix/>
          </a:blip>
          <a:stretch>
            <a:fillRect/>
          </a:stretch>
        </p:blipFill>
        <p:spPr>
          <a:xfrm>
            <a:off x="1562100" y="1414462"/>
            <a:ext cx="6019800" cy="4029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nvSpPr>
        <p:spPr>
          <a:xfrm>
            <a:off x="1788312" y="510250"/>
            <a:ext cx="5567400" cy="7503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rPr>
              <a:t>Start Game State Diagram</a:t>
            </a:r>
          </a:p>
        </p:txBody>
      </p:sp>
      <p:pic>
        <p:nvPicPr>
          <p:cNvPr descr="Start game.png" id="435" name="Shape 435"/>
          <p:cNvPicPr preferRelativeResize="0"/>
          <p:nvPr/>
        </p:nvPicPr>
        <p:blipFill>
          <a:blip r:embed="rId3">
            <a:alphaModFix/>
          </a:blip>
          <a:stretch>
            <a:fillRect/>
          </a:stretch>
        </p:blipFill>
        <p:spPr>
          <a:xfrm>
            <a:off x="1366837" y="1633537"/>
            <a:ext cx="6410325" cy="359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p:nvPr/>
        </p:nvSpPr>
        <p:spPr>
          <a:xfrm>
            <a:off x="1294800" y="334502"/>
            <a:ext cx="6554400" cy="8274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lang="en-US" sz="3000">
                <a:solidFill>
                  <a:srgbClr val="FFFFFF"/>
                </a:solidFill>
              </a:rPr>
              <a:t>Changes in Detailed Design</a:t>
            </a:r>
          </a:p>
        </p:txBody>
      </p:sp>
      <p:sp>
        <p:nvSpPr>
          <p:cNvPr id="148" name="Shape 148"/>
          <p:cNvSpPr/>
          <p:nvPr/>
        </p:nvSpPr>
        <p:spPr>
          <a:xfrm>
            <a:off x="785850" y="1161900"/>
            <a:ext cx="7572300" cy="4945800"/>
          </a:xfrm>
          <a:prstGeom prst="rect">
            <a:avLst/>
          </a:prstGeom>
          <a:solidFill>
            <a:srgbClr val="8E8E8E"/>
          </a:solidFill>
          <a:ln>
            <a:noFill/>
          </a:ln>
        </p:spPr>
        <p:txBody>
          <a:bodyPr anchorCtr="0" anchor="t" bIns="45000" lIns="90000" rIns="90000" tIns="45000">
            <a:noAutofit/>
          </a:bodyPr>
          <a:lstStyle/>
          <a:p>
            <a:pPr indent="-381000" lvl="0" marL="457200" marR="0" rtl="0" algn="l">
              <a:lnSpc>
                <a:spcPct val="100000"/>
              </a:lnSpc>
              <a:spcBef>
                <a:spcPts val="0"/>
              </a:spcBef>
              <a:buClr>
                <a:srgbClr val="EFEFEF"/>
              </a:buClr>
              <a:buSzPct val="100000"/>
              <a:buChar char="●"/>
            </a:pPr>
            <a:r>
              <a:rPr lang="en-US" sz="2400">
                <a:solidFill>
                  <a:srgbClr val="EFEFEF"/>
                </a:solidFill>
              </a:rPr>
              <a:t>Updating the score implements a GraphicsTextItem that allows to insert text in the scene. This way the score is updated after each user’s turn.</a:t>
            </a:r>
          </a:p>
          <a:p>
            <a:pPr lvl="0" marR="0" rtl="0" algn="l">
              <a:lnSpc>
                <a:spcPct val="100000"/>
              </a:lnSpc>
              <a:spcBef>
                <a:spcPts val="0"/>
              </a:spcBef>
              <a:buNone/>
            </a:pPr>
            <a:r>
              <a:t/>
            </a:r>
            <a:endParaRPr sz="2400">
              <a:solidFill>
                <a:srgbClr val="EFEFEF"/>
              </a:solidFill>
            </a:endParaRPr>
          </a:p>
          <a:p>
            <a:pPr indent="-381000" lvl="0" marL="457200" marR="0" rtl="0" algn="l">
              <a:lnSpc>
                <a:spcPct val="100000"/>
              </a:lnSpc>
              <a:spcBef>
                <a:spcPts val="0"/>
              </a:spcBef>
              <a:buClr>
                <a:srgbClr val="EFEFEF"/>
              </a:buClr>
              <a:buSzPct val="100000"/>
              <a:buChar char="●"/>
            </a:pPr>
            <a:r>
              <a:rPr lang="en-US" sz="2400">
                <a:solidFill>
                  <a:srgbClr val="EFEFEF"/>
                </a:solidFill>
              </a:rPr>
              <a:t>The user is taken to the choice of game mode if they decide to play a new game. </a:t>
            </a:r>
          </a:p>
          <a:p>
            <a:pPr lvl="0" marR="0" rtl="0" algn="l">
              <a:lnSpc>
                <a:spcPct val="100000"/>
              </a:lnSpc>
              <a:spcBef>
                <a:spcPts val="0"/>
              </a:spcBef>
              <a:buNone/>
            </a:pPr>
            <a:r>
              <a:t/>
            </a:r>
            <a:endParaRPr sz="2400">
              <a:solidFill>
                <a:srgbClr val="EFEFEF"/>
              </a:solidFill>
            </a:endParaRPr>
          </a:p>
          <a:p>
            <a:pPr indent="-381000" lvl="0" marL="457200" marR="0" rtl="0" algn="l">
              <a:lnSpc>
                <a:spcPct val="100000"/>
              </a:lnSpc>
              <a:spcBef>
                <a:spcPts val="0"/>
              </a:spcBef>
              <a:buClr>
                <a:srgbClr val="EFEFEF"/>
              </a:buClr>
              <a:buSzPct val="100000"/>
              <a:buChar char="●"/>
            </a:pPr>
            <a:r>
              <a:rPr lang="en-US" sz="2400">
                <a:solidFill>
                  <a:srgbClr val="EFEFEF"/>
                </a:solidFill>
              </a:rPr>
              <a:t>The user is taken to the main window if they decide not to play a new game.</a:t>
            </a:r>
          </a:p>
          <a:p>
            <a:pPr lvl="0" marR="0" rtl="0" algn="l">
              <a:lnSpc>
                <a:spcPct val="100000"/>
              </a:lnSpc>
              <a:spcBef>
                <a:spcPts val="0"/>
              </a:spcBef>
              <a:buNone/>
            </a:pPr>
            <a:r>
              <a:t/>
            </a:r>
            <a:endParaRPr sz="2400">
              <a:solidFill>
                <a:srgbClr val="EFEFEF"/>
              </a:solidFill>
            </a:endParaRPr>
          </a:p>
          <a:p>
            <a:pPr indent="-381000" lvl="0" marL="457200" marR="0" rtl="0" algn="l">
              <a:lnSpc>
                <a:spcPct val="100000"/>
              </a:lnSpc>
              <a:spcBef>
                <a:spcPts val="0"/>
              </a:spcBef>
              <a:buClr>
                <a:srgbClr val="EFEFEF"/>
              </a:buClr>
              <a:buSzPct val="100000"/>
              <a:buChar char="●"/>
            </a:pPr>
            <a:r>
              <a:rPr lang="en-US" sz="2400">
                <a:solidFill>
                  <a:srgbClr val="EFEFEF"/>
                </a:solidFill>
              </a:rPr>
              <a:t>The scores are reset to default scores of 0 after each game ends. The winning score only updates after each game.</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pic>
        <p:nvPicPr>
          <p:cNvPr id="441" name="Shape 441"/>
          <p:cNvPicPr preferRelativeResize="0"/>
          <p:nvPr/>
        </p:nvPicPr>
        <p:blipFill/>
        <p:spPr>
          <a:xfrm>
            <a:off x="1737359" y="110880"/>
            <a:ext cx="6400799" cy="6492239"/>
          </a:xfrm>
          <a:prstGeom prst="rect">
            <a:avLst/>
          </a:prstGeom>
          <a:noFill/>
          <a:ln>
            <a:noFill/>
          </a:ln>
        </p:spPr>
      </p:pic>
      <p:pic>
        <p:nvPicPr>
          <p:cNvPr descr="UML.png" id="442" name="Shape 442"/>
          <p:cNvPicPr preferRelativeResize="0"/>
          <p:nvPr/>
        </p:nvPicPr>
        <p:blipFill>
          <a:blip r:embed="rId3">
            <a:alphaModFix/>
          </a:blip>
          <a:stretch>
            <a:fillRect/>
          </a:stretch>
        </p:blipFill>
        <p:spPr>
          <a:xfrm>
            <a:off x="0" y="90350"/>
            <a:ext cx="9143998" cy="663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p:nvPr/>
        </p:nvSpPr>
        <p:spPr>
          <a:xfrm>
            <a:off x="1294050" y="188372"/>
            <a:ext cx="6555900" cy="9057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lang="en-US" sz="3000">
                <a:solidFill>
                  <a:srgbClr val="FFFFFF"/>
                </a:solidFill>
              </a:rPr>
              <a:t>Changes Continued</a:t>
            </a:r>
          </a:p>
        </p:txBody>
      </p:sp>
      <p:sp>
        <p:nvSpPr>
          <p:cNvPr id="156" name="Shape 156"/>
          <p:cNvSpPr/>
          <p:nvPr/>
        </p:nvSpPr>
        <p:spPr>
          <a:xfrm>
            <a:off x="606000" y="847200"/>
            <a:ext cx="7932000" cy="5575500"/>
          </a:xfrm>
          <a:prstGeom prst="rect">
            <a:avLst/>
          </a:prstGeom>
          <a:solidFill>
            <a:srgbClr val="8E8E8E"/>
          </a:solidFill>
          <a:ln>
            <a:noFill/>
          </a:ln>
        </p:spPr>
        <p:txBody>
          <a:bodyPr anchorCtr="0" anchor="t" bIns="45000" lIns="90000" rIns="90000" tIns="45000">
            <a:noAutofit/>
          </a:bodyPr>
          <a:lstStyle/>
          <a:p>
            <a:pPr indent="-381000" lvl="0" marL="457200" marR="0" rtl="0" algn="l">
              <a:lnSpc>
                <a:spcPct val="115000"/>
              </a:lnSpc>
              <a:spcBef>
                <a:spcPts val="0"/>
              </a:spcBef>
              <a:buClr>
                <a:srgbClr val="FFFFFF"/>
              </a:buClr>
              <a:buSzPct val="100000"/>
              <a:buChar char="●"/>
            </a:pPr>
            <a:r>
              <a:rPr lang="en-US" sz="2400">
                <a:solidFill>
                  <a:srgbClr val="FFFFFF"/>
                </a:solidFill>
              </a:rPr>
              <a:t>Player one chooses the game mode before the second player  logs in or plays as guest. </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Implementation of Second User Function: if second user is a guest, it takes the user to a new window to start the game. If the user is not a guest it asks for password and username and verifies the information.</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AILevel is 0 whenever the user selects to play against another player.</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Added a use case for guest vs. guest and guest vs. AI.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p:nvPr/>
        </p:nvSpPr>
        <p:spPr>
          <a:xfrm>
            <a:off x="1884605" y="210000"/>
            <a:ext cx="5374800" cy="909300"/>
          </a:xfrm>
          <a:prstGeom prst="rect">
            <a:avLst/>
          </a:prstGeom>
          <a:noFill/>
          <a:ln>
            <a:noFill/>
          </a:ln>
        </p:spPr>
        <p:txBody>
          <a:bodyPr anchorCtr="0" anchor="ctr" bIns="0" lIns="0" rIns="0" tIns="28075">
            <a:noAutofit/>
          </a:bodyPr>
          <a:lstStyle/>
          <a:p>
            <a:pPr indent="0" lvl="0" marL="0" marR="0" rtl="0" algn="ctr">
              <a:lnSpc>
                <a:spcPct val="93000"/>
              </a:lnSpc>
              <a:spcBef>
                <a:spcPts val="0"/>
              </a:spcBef>
              <a:buSzPct val="25000"/>
              <a:buNone/>
            </a:pPr>
            <a:r>
              <a:rPr lang="en-US" sz="3000">
                <a:solidFill>
                  <a:srgbClr val="FFFFFF"/>
                </a:solidFill>
              </a:rPr>
              <a:t>Major Milestones</a:t>
            </a:r>
          </a:p>
        </p:txBody>
      </p:sp>
      <p:sp>
        <p:nvSpPr>
          <p:cNvPr id="164" name="Shape 164"/>
          <p:cNvSpPr/>
          <p:nvPr/>
        </p:nvSpPr>
        <p:spPr>
          <a:xfrm>
            <a:off x="427350" y="1119300"/>
            <a:ext cx="8289300" cy="4619400"/>
          </a:xfrm>
          <a:prstGeom prst="rect">
            <a:avLst/>
          </a:prstGeom>
          <a:solidFill>
            <a:srgbClr val="8E8E8E"/>
          </a:solidFill>
          <a:ln>
            <a:noFill/>
          </a:ln>
        </p:spPr>
        <p:txBody>
          <a:bodyPr anchorCtr="0" anchor="t" bIns="45000" lIns="90000" rIns="90000" tIns="66225">
            <a:noAutofit/>
          </a:bodyPr>
          <a:lstStyle/>
          <a:p>
            <a:pPr indent="-381000" lvl="0" marL="457200" marR="0" rtl="0" algn="l">
              <a:lnSpc>
                <a:spcPct val="115000"/>
              </a:lnSpc>
              <a:spcBef>
                <a:spcPts val="0"/>
              </a:spcBef>
              <a:buClr>
                <a:srgbClr val="FFFFFF"/>
              </a:buClr>
              <a:buSzPct val="100000"/>
              <a:buChar char="●"/>
            </a:pPr>
            <a:r>
              <a:rPr lang="en-US" sz="2400">
                <a:solidFill>
                  <a:srgbClr val="FFFFFF"/>
                </a:solidFill>
              </a:rPr>
              <a:t>Getting the AI to work properly. </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To integrate all functions related to AI functionalities in an AI class, we created modules with high cohesion.</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Handle all the exceptions from the user scenarios.</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Test all scenarios  by implementing branch testing.</a:t>
            </a:r>
          </a:p>
          <a:p>
            <a:pPr lvl="0" marR="0" rtl="0" algn="l">
              <a:lnSpc>
                <a:spcPct val="115000"/>
              </a:lnSpc>
              <a:spcBef>
                <a:spcPts val="0"/>
              </a:spcBef>
              <a:buNone/>
            </a:pPr>
            <a:r>
              <a:t/>
            </a:r>
            <a:endParaRPr sz="2400">
              <a:solidFill>
                <a:srgbClr val="FFFFFF"/>
              </a:solidFill>
            </a:endParaRPr>
          </a:p>
          <a:p>
            <a:pPr indent="-381000" lvl="0" marL="457200" marR="0" rtl="0" algn="l">
              <a:lnSpc>
                <a:spcPct val="115000"/>
              </a:lnSpc>
              <a:spcBef>
                <a:spcPts val="0"/>
              </a:spcBef>
              <a:buClr>
                <a:srgbClr val="FFFFFF"/>
              </a:buClr>
              <a:buSzPct val="100000"/>
              <a:buChar char="●"/>
            </a:pPr>
            <a:r>
              <a:rPr lang="en-US" sz="2400">
                <a:solidFill>
                  <a:srgbClr val="FFFFFF"/>
                </a:solidFill>
              </a:rPr>
              <a:t>Getting the Database to work properly on any computer.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graphicFrame>
        <p:nvGraphicFramePr>
          <p:cNvPr id="170" name="Shape 170"/>
          <p:cNvGraphicFramePr/>
          <p:nvPr/>
        </p:nvGraphicFramePr>
        <p:xfrm>
          <a:off x="314794" y="691717"/>
          <a:ext cx="3000000" cy="3000000"/>
        </p:xfrm>
        <a:graphic>
          <a:graphicData uri="http://schemas.openxmlformats.org/drawingml/2006/table">
            <a:tbl>
              <a:tblPr>
                <a:noFill/>
                <a:tableStyleId>{D35B07DB-573B-4A25-8B87-E8BFEFA46A0F}</a:tableStyleId>
              </a:tblPr>
              <a:tblGrid>
                <a:gridCol w="4256175"/>
                <a:gridCol w="4258250"/>
              </a:tblGrid>
              <a:tr h="1117950">
                <a:tc>
                  <a:txBody>
                    <a:bodyPr>
                      <a:noAutofit/>
                    </a:bodyPr>
                    <a:lstStyle/>
                    <a:p>
                      <a:pPr indent="0" lvl="0" marL="0" marR="0" rtl="0" algn="l">
                        <a:lnSpc>
                          <a:spcPct val="93000"/>
                        </a:lnSpc>
                        <a:spcBef>
                          <a:spcPts val="0"/>
                        </a:spcBef>
                        <a:buSzPct val="25000"/>
                        <a:buNone/>
                      </a:pPr>
                      <a:r>
                        <a:rPr lang="en-US" sz="2400" u="none" cap="none" strike="noStrike">
                          <a:solidFill>
                            <a:srgbClr val="EEEEEE"/>
                          </a:solidFill>
                          <a:latin typeface="Arial"/>
                          <a:ea typeface="Arial"/>
                          <a:cs typeface="Arial"/>
                          <a:sym typeface="Arial"/>
                        </a:rPr>
                        <a:t>Requirements and Object Oriented Analysis  2/23</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c>
                  <a:txBody>
                    <a:bodyPr>
                      <a:noAutofit/>
                    </a:bodyPr>
                    <a:lstStyle/>
                    <a:p>
                      <a:pPr indent="-381000" lvl="0" marL="457200" marR="0" rtl="0" algn="l">
                        <a:lnSpc>
                          <a:spcPct val="93000"/>
                        </a:lnSpc>
                        <a:spcBef>
                          <a:spcPts val="0"/>
                        </a:spcBef>
                        <a:buClr>
                          <a:srgbClr val="FFFFFF"/>
                        </a:buClr>
                        <a:buSzPct val="100000"/>
                        <a:buChar char="●"/>
                      </a:pPr>
                      <a:r>
                        <a:rPr lang="en-US" sz="2400">
                          <a:solidFill>
                            <a:srgbClr val="FFFFFF"/>
                          </a:solidFill>
                        </a:rPr>
                        <a:t>Completed.</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r>
              <a:tr h="1720500">
                <a:tc>
                  <a:txBody>
                    <a:bodyPr>
                      <a:noAutofit/>
                    </a:bodyPr>
                    <a:lstStyle/>
                    <a:p>
                      <a:pPr indent="0" lvl="0" marL="0" marR="0" rtl="0" algn="l">
                        <a:lnSpc>
                          <a:spcPct val="93000"/>
                        </a:lnSpc>
                        <a:spcBef>
                          <a:spcPts val="0"/>
                        </a:spcBef>
                        <a:buSzPct val="25000"/>
                        <a:buNone/>
                      </a:pPr>
                      <a:r>
                        <a:rPr lang="en-US" sz="2400" u="none" cap="none" strike="noStrike">
                          <a:solidFill>
                            <a:srgbClr val="EEEEEE"/>
                          </a:solidFill>
                          <a:latin typeface="Arial"/>
                          <a:ea typeface="Arial"/>
                          <a:cs typeface="Arial"/>
                          <a:sym typeface="Arial"/>
                        </a:rPr>
                        <a:t>Complete all first phases  and present final phase of prototype </a:t>
                      </a:r>
                      <a:r>
                        <a:rPr lang="en-US" sz="2400">
                          <a:solidFill>
                            <a:srgbClr val="EEEEEE"/>
                          </a:solidFill>
                        </a:rPr>
                        <a:t>4</a:t>
                      </a:r>
                      <a:r>
                        <a:rPr lang="en-US" sz="2400" u="none" cap="none" strike="noStrike">
                          <a:solidFill>
                            <a:srgbClr val="EEEEEE"/>
                          </a:solidFill>
                          <a:latin typeface="Arial"/>
                          <a:ea typeface="Arial"/>
                          <a:cs typeface="Arial"/>
                          <a:sym typeface="Arial"/>
                        </a:rPr>
                        <a:t>/</a:t>
                      </a:r>
                      <a:r>
                        <a:rPr lang="en-US" sz="2400">
                          <a:solidFill>
                            <a:srgbClr val="EEEEEE"/>
                          </a:solidFill>
                        </a:rPr>
                        <a:t>28</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c>
                  <a:txBody>
                    <a:bodyPr>
                      <a:noAutofit/>
                    </a:bodyPr>
                    <a:lstStyle/>
                    <a:p>
                      <a:pPr indent="-381000" lvl="0" marL="457200" marR="0" rtl="0" algn="l">
                        <a:lnSpc>
                          <a:spcPct val="93000"/>
                        </a:lnSpc>
                        <a:spcBef>
                          <a:spcPts val="0"/>
                        </a:spcBef>
                        <a:buClr>
                          <a:srgbClr val="FFFFFF"/>
                        </a:buClr>
                        <a:buSzPct val="100000"/>
                        <a:buFont typeface="Arial"/>
                        <a:buChar char="●"/>
                      </a:pPr>
                      <a:r>
                        <a:rPr lang="en-US" sz="2400" u="none" cap="none" strike="noStrike">
                          <a:solidFill>
                            <a:srgbClr val="FFFFFF"/>
                          </a:solidFill>
                          <a:latin typeface="Arial"/>
                          <a:ea typeface="Arial"/>
                          <a:cs typeface="Arial"/>
                          <a:sym typeface="Arial"/>
                        </a:rPr>
                        <a:t>Complete Product Specifications.</a:t>
                      </a:r>
                    </a:p>
                    <a:p>
                      <a:pPr indent="-381000" lvl="0" marL="457200" marR="0" rtl="0" algn="l">
                        <a:lnSpc>
                          <a:spcPct val="93000"/>
                        </a:lnSpc>
                        <a:spcBef>
                          <a:spcPts val="0"/>
                        </a:spcBef>
                        <a:buClr>
                          <a:srgbClr val="FFFFFF"/>
                        </a:buClr>
                        <a:buSzPct val="100000"/>
                        <a:buChar char="●"/>
                      </a:pPr>
                      <a:r>
                        <a:rPr lang="en-US" sz="2400" u="none" cap="none" strike="noStrike">
                          <a:solidFill>
                            <a:srgbClr val="FFFFFF"/>
                          </a:solidFill>
                          <a:latin typeface="Arial"/>
                          <a:ea typeface="Arial"/>
                          <a:cs typeface="Arial"/>
                          <a:sym typeface="Arial"/>
                        </a:rPr>
                        <a:t>P</a:t>
                      </a:r>
                      <a:r>
                        <a:rPr lang="en-US" sz="2400">
                          <a:solidFill>
                            <a:srgbClr val="FFFFFF"/>
                          </a:solidFill>
                        </a:rPr>
                        <a:t>resent completed Detail Design.</a:t>
                      </a:r>
                    </a:p>
                    <a:p>
                      <a:pPr indent="-381000" lvl="0" marL="457200" marR="0" rtl="0" algn="l">
                        <a:lnSpc>
                          <a:spcPct val="93000"/>
                        </a:lnSpc>
                        <a:spcBef>
                          <a:spcPts val="0"/>
                        </a:spcBef>
                        <a:buClr>
                          <a:srgbClr val="FFFFFF"/>
                        </a:buClr>
                        <a:buSzPct val="100000"/>
                        <a:buChar char="●"/>
                      </a:pPr>
                      <a:r>
                        <a:rPr lang="en-US" sz="2400" u="none" cap="none" strike="noStrike">
                          <a:solidFill>
                            <a:srgbClr val="FFFFFF"/>
                          </a:solidFill>
                          <a:latin typeface="Arial"/>
                          <a:ea typeface="Arial"/>
                          <a:cs typeface="Arial"/>
                          <a:sym typeface="Arial"/>
                        </a:rPr>
                        <a:t>Complete </a:t>
                      </a:r>
                      <a:r>
                        <a:rPr lang="en-US" sz="2400">
                          <a:solidFill>
                            <a:srgbClr val="FFFFFF"/>
                          </a:solidFill>
                        </a:rPr>
                        <a:t>Testing records.</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r>
              <a:tr h="916150">
                <a:tc>
                  <a:txBody>
                    <a:bodyPr>
                      <a:noAutofit/>
                    </a:bodyPr>
                    <a:lstStyle/>
                    <a:p>
                      <a:pPr indent="0" lvl="0" marL="0" marR="0" rtl="0" algn="l">
                        <a:lnSpc>
                          <a:spcPct val="93000"/>
                        </a:lnSpc>
                        <a:spcBef>
                          <a:spcPts val="0"/>
                        </a:spcBef>
                        <a:buSzPct val="25000"/>
                        <a:buNone/>
                      </a:pPr>
                      <a:r>
                        <a:rPr lang="en-US" sz="2400">
                          <a:solidFill>
                            <a:srgbClr val="EEEEEE"/>
                          </a:solidFill>
                        </a:rPr>
                        <a:t>Competition 4/28</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c>
                  <a:txBody>
                    <a:bodyPr>
                      <a:noAutofit/>
                    </a:bodyPr>
                    <a:lstStyle/>
                    <a:p>
                      <a:pPr indent="-381000" lvl="0" marL="457200" marR="0" rtl="0" algn="l">
                        <a:lnSpc>
                          <a:spcPct val="93000"/>
                        </a:lnSpc>
                        <a:spcBef>
                          <a:spcPts val="0"/>
                        </a:spcBef>
                        <a:buClr>
                          <a:schemeClr val="lt1"/>
                        </a:buClr>
                        <a:buSzPct val="100000"/>
                        <a:buChar char="●"/>
                      </a:pPr>
                      <a:r>
                        <a:rPr lang="en-US" sz="2400">
                          <a:solidFill>
                            <a:schemeClr val="lt1"/>
                          </a:solidFill>
                        </a:rPr>
                        <a:t>Team members evaluation.</a:t>
                      </a: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r>
              <a:tr h="1051500">
                <a:tc>
                  <a:txBody>
                    <a:bodyPr>
                      <a:noAutofit/>
                    </a:bodyPr>
                    <a:lstStyle/>
                    <a:p>
                      <a:pPr lvl="0" rtl="0">
                        <a:lnSpc>
                          <a:spcPct val="93000"/>
                        </a:lnSpc>
                        <a:spcBef>
                          <a:spcPts val="0"/>
                        </a:spcBef>
                        <a:buClr>
                          <a:schemeClr val="dk1"/>
                        </a:buClr>
                        <a:buSzPct val="25000"/>
                        <a:buFont typeface="Arial"/>
                        <a:buNone/>
                      </a:pPr>
                      <a:r>
                        <a:rPr lang="en-US" sz="2400">
                          <a:solidFill>
                            <a:srgbClr val="EEEEEE"/>
                          </a:solidFill>
                        </a:rPr>
                        <a:t>Documentation and Source Code 5/01</a:t>
                      </a:r>
                    </a:p>
                    <a:p>
                      <a:pPr indent="0" lvl="0" marL="0" marR="0" rtl="0" algn="l">
                        <a:lnSpc>
                          <a:spcPct val="93000"/>
                        </a:lnSpc>
                        <a:spcBef>
                          <a:spcPts val="0"/>
                        </a:spcBef>
                        <a:buSzPct val="25000"/>
                        <a:buNone/>
                      </a:pPr>
                      <a:r>
                        <a:t/>
                      </a:r>
                      <a:endParaRPr sz="2400">
                        <a:solidFill>
                          <a:srgbClr val="EEEEEE"/>
                        </a:solidFill>
                      </a:endParaRP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c>
                  <a:txBody>
                    <a:bodyPr>
                      <a:noAutofit/>
                    </a:bodyPr>
                    <a:lstStyle/>
                    <a:p>
                      <a:pPr indent="-381000" lvl="0" marL="457200" marR="0" rtl="0" algn="l">
                        <a:lnSpc>
                          <a:spcPct val="93000"/>
                        </a:lnSpc>
                        <a:spcBef>
                          <a:spcPts val="0"/>
                        </a:spcBef>
                        <a:buClr>
                          <a:schemeClr val="lt1"/>
                        </a:buClr>
                        <a:buSzPct val="100000"/>
                        <a:buChar char="●"/>
                      </a:pPr>
                      <a:r>
                        <a:rPr lang="en-US" sz="2400">
                          <a:solidFill>
                            <a:schemeClr val="lt1"/>
                          </a:solidFill>
                        </a:rPr>
                        <a:t>Reusability test completed.</a:t>
                      </a:r>
                    </a:p>
                    <a:p>
                      <a:pPr indent="-381000" lvl="0" marL="457200" rtl="0">
                        <a:lnSpc>
                          <a:spcPct val="93000"/>
                        </a:lnSpc>
                        <a:spcBef>
                          <a:spcPts val="0"/>
                        </a:spcBef>
                        <a:buClr>
                          <a:schemeClr val="lt1"/>
                        </a:buClr>
                        <a:buSzPct val="100000"/>
                        <a:buChar char="●"/>
                      </a:pPr>
                      <a:r>
                        <a:rPr lang="en-US" sz="2400">
                          <a:solidFill>
                            <a:schemeClr val="lt1"/>
                          </a:solidFill>
                        </a:rPr>
                        <a:t>Portability tested.</a:t>
                      </a:r>
                    </a:p>
                    <a:p>
                      <a:pPr indent="0" lvl="0" marL="0" marR="0" rtl="0" algn="l">
                        <a:lnSpc>
                          <a:spcPct val="93000"/>
                        </a:lnSpc>
                        <a:spcBef>
                          <a:spcPts val="0"/>
                        </a:spcBef>
                        <a:buSzPct val="25000"/>
                        <a:buNone/>
                      </a:pPr>
                      <a:r>
                        <a:t/>
                      </a:r>
                      <a:endParaRPr sz="2400">
                        <a:solidFill>
                          <a:srgbClr val="FFFFFF"/>
                        </a:solidFill>
                      </a:endParaRPr>
                    </a:p>
                  </a:txBody>
                  <a:tcPr marT="45725" marB="45725" marR="91450" marL="91450">
                    <a:lnL cap="flat" cmpd="sng" w="9525">
                      <a:solidFill>
                        <a:srgbClr val="FFFFFF"/>
                      </a:solidFill>
                      <a:prstDash val="dot"/>
                      <a:round/>
                      <a:headEnd len="med" w="med" type="none"/>
                      <a:tailEnd len="med" w="med" type="none"/>
                    </a:lnL>
                    <a:lnR cap="flat" cmpd="sng" w="9525">
                      <a:solidFill>
                        <a:srgbClr val="FFFFFF"/>
                      </a:solidFill>
                      <a:prstDash val="dot"/>
                      <a:round/>
                      <a:headEnd len="med" w="med" type="none"/>
                      <a:tailEnd len="med" w="med" type="none"/>
                    </a:lnR>
                    <a:lnT cap="flat" cmpd="sng" w="9525">
                      <a:solidFill>
                        <a:srgbClr val="FFFFFF"/>
                      </a:solidFill>
                      <a:prstDash val="dot"/>
                      <a:round/>
                      <a:headEnd len="med" w="med" type="none"/>
                      <a:tailEnd len="med" w="med" type="none"/>
                    </a:lnT>
                    <a:lnB cap="flat" cmpd="sng" w="9525">
                      <a:solidFill>
                        <a:srgbClr val="FFFFFF"/>
                      </a:solidFill>
                      <a:prstDash val="dot"/>
                      <a:round/>
                      <a:headEnd len="med" w="med" type="none"/>
                      <a:tailEnd len="med" w="med"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p:nvPr/>
        </p:nvSpPr>
        <p:spPr>
          <a:xfrm>
            <a:off x="1542000" y="246225"/>
            <a:ext cx="6235200" cy="713400"/>
          </a:xfrm>
          <a:prstGeom prst="rect">
            <a:avLst/>
          </a:prstGeom>
          <a:noFill/>
          <a:ln>
            <a:noFill/>
          </a:ln>
        </p:spPr>
        <p:txBody>
          <a:bodyPr anchorCtr="0" anchor="t" bIns="45000" lIns="90000" rIns="90000" tIns="45000">
            <a:noAutofit/>
          </a:bodyPr>
          <a:lstStyle/>
          <a:p>
            <a:pPr indent="0" lvl="0" marL="0" marR="0" rtl="0" algn="ctr">
              <a:lnSpc>
                <a:spcPct val="100000"/>
              </a:lnSpc>
              <a:spcBef>
                <a:spcPts val="0"/>
              </a:spcBef>
              <a:buSzPct val="25000"/>
              <a:buNone/>
            </a:pPr>
            <a:r>
              <a:rPr lang="en-US" sz="3000">
                <a:solidFill>
                  <a:srgbClr val="FFFFFF"/>
                </a:solidFill>
              </a:rPr>
              <a:t>Test Plan </a:t>
            </a:r>
          </a:p>
        </p:txBody>
      </p:sp>
      <p:sp>
        <p:nvSpPr>
          <p:cNvPr id="178" name="Shape 178"/>
          <p:cNvSpPr/>
          <p:nvPr/>
        </p:nvSpPr>
        <p:spPr>
          <a:xfrm>
            <a:off x="399450" y="959700"/>
            <a:ext cx="8345100" cy="4938600"/>
          </a:xfrm>
          <a:prstGeom prst="rect">
            <a:avLst/>
          </a:prstGeom>
          <a:solidFill>
            <a:srgbClr val="8E8E8E"/>
          </a:solidFill>
          <a:ln cap="flat" cmpd="sng" w="9525">
            <a:solidFill>
              <a:srgbClr val="8E8E8E">
                <a:alpha val="0"/>
              </a:srgbClr>
            </a:solidFill>
            <a:prstDash val="solid"/>
            <a:round/>
            <a:headEnd len="med" w="med" type="none"/>
            <a:tailEnd len="med" w="med" type="none"/>
          </a:ln>
        </p:spPr>
        <p:txBody>
          <a:bodyPr anchorCtr="0" anchor="t" bIns="45000" lIns="90000" rIns="90000" tIns="45000">
            <a:noAutofit/>
          </a:bodyPr>
          <a:lstStyle/>
          <a:p>
            <a:pPr indent="-72390" lvl="0" marL="0" marR="0" rtl="0" algn="l">
              <a:lnSpc>
                <a:spcPct val="100000"/>
              </a:lnSpc>
              <a:spcBef>
                <a:spcPts val="0"/>
              </a:spcBef>
              <a:buClr>
                <a:srgbClr val="FFFFFF"/>
              </a:buClr>
              <a:buSzPct val="100000"/>
              <a:buFont typeface="Arial"/>
              <a:buChar char="•"/>
            </a:pPr>
            <a:r>
              <a:rPr lang="en-US" sz="2400">
                <a:solidFill>
                  <a:srgbClr val="FFFFFF"/>
                </a:solidFill>
              </a:rPr>
              <a:t>Glass-Box Unit Testing: Branch Testing</a:t>
            </a:r>
          </a:p>
          <a:p>
            <a:pPr indent="0" lvl="0" marL="0" marR="0" rtl="0" algn="l">
              <a:lnSpc>
                <a:spcPct val="100000"/>
              </a:lnSpc>
              <a:spcBef>
                <a:spcPts val="0"/>
              </a:spcBef>
              <a:buSzPct val="25000"/>
              <a:buNone/>
            </a:pPr>
            <a:r>
              <a:rPr lang="en-US" sz="2400"/>
              <a:t> </a:t>
            </a:r>
          </a:p>
          <a:p>
            <a:pPr indent="-83819" lvl="1"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rPr>
              <a:t>Login as an existing player or a guest.</a:t>
            </a:r>
          </a:p>
          <a:p>
            <a:pPr indent="0" lvl="0" marL="457200" marR="0" rtl="0" algn="l">
              <a:lnSpc>
                <a:spcPct val="100000"/>
              </a:lnSpc>
              <a:spcBef>
                <a:spcPts val="0"/>
              </a:spcBef>
              <a:buNone/>
            </a:pPr>
            <a:r>
              <a:t/>
            </a:r>
            <a:endParaRPr b="0" i="0" sz="2400" u="none" cap="none" strike="noStrike">
              <a:solidFill>
                <a:srgbClr val="FFFFFF"/>
              </a:solidFill>
            </a:endParaRPr>
          </a:p>
          <a:p>
            <a:pPr indent="-83819" lvl="1"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rPr>
              <a:t>Player vs Player (PvP) or </a:t>
            </a:r>
            <a:r>
              <a:rPr lang="en-US" sz="2400">
                <a:solidFill>
                  <a:srgbClr val="FFFFFF"/>
                </a:solidFill>
              </a:rPr>
              <a:t>Guest vs Guest.</a:t>
            </a:r>
          </a:p>
          <a:p>
            <a:pPr indent="0" lvl="0" marL="0" marR="0" rtl="0" algn="l">
              <a:lnSpc>
                <a:spcPct val="100000"/>
              </a:lnSpc>
              <a:spcBef>
                <a:spcPts val="0"/>
              </a:spcBef>
              <a:buNone/>
            </a:pPr>
            <a:r>
              <a:t/>
            </a:r>
            <a:endParaRPr b="0" i="0" sz="2400" u="none" cap="none" strike="noStrike"/>
          </a:p>
          <a:p>
            <a:pPr indent="-83819" lvl="1"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rPr>
              <a:t>Single player (guest or registered </a:t>
            </a:r>
            <a:r>
              <a:rPr lang="en-US" sz="2400">
                <a:solidFill>
                  <a:srgbClr val="FFFFFF"/>
                </a:solidFill>
              </a:rPr>
              <a:t>player</a:t>
            </a:r>
            <a:r>
              <a:rPr b="0" i="0" lang="en-US" sz="2400" u="none" cap="none" strike="noStrike">
                <a:solidFill>
                  <a:srgbClr val="FFFFFF"/>
                </a:solidFill>
              </a:rPr>
              <a:t>) vs AI.</a:t>
            </a:r>
          </a:p>
          <a:p>
            <a:pPr indent="0" lvl="0" marL="0" marR="0" rtl="0" algn="l">
              <a:lnSpc>
                <a:spcPct val="100000"/>
              </a:lnSpc>
              <a:spcBef>
                <a:spcPts val="0"/>
              </a:spcBef>
              <a:buNone/>
            </a:pPr>
            <a:r>
              <a:t/>
            </a:r>
            <a:endParaRPr b="0" i="0" sz="2400" u="none" cap="none" strike="noStrike"/>
          </a:p>
          <a:p>
            <a:pPr indent="0" lvl="1" marL="457200" marR="0" rtl="0" algn="l">
              <a:lnSpc>
                <a:spcPct val="100000"/>
              </a:lnSpc>
              <a:spcBef>
                <a:spcPts val="0"/>
              </a:spcBef>
              <a:buClr>
                <a:srgbClr val="FFFFFF"/>
              </a:buClr>
              <a:buSzPct val="100000"/>
              <a:buFont typeface="Arial"/>
              <a:buChar char="•"/>
            </a:pPr>
            <a:r>
              <a:rPr b="0" i="0" lang="en-US" sz="2400" u="none" cap="none" strike="noStrike">
                <a:solidFill>
                  <a:srgbClr val="FFFFFF"/>
                </a:solidFill>
              </a:rPr>
              <a:t>Choose level of difficulty.</a:t>
            </a:r>
          </a:p>
          <a:p>
            <a:pPr indent="0" lvl="0" marL="457200" marR="0" rtl="0" algn="l">
              <a:lnSpc>
                <a:spcPct val="100000"/>
              </a:lnSpc>
              <a:spcBef>
                <a:spcPts val="0"/>
              </a:spcBef>
              <a:buNone/>
            </a:pPr>
            <a:r>
              <a:t/>
            </a:r>
            <a:endParaRPr sz="2400">
              <a:solidFill>
                <a:srgbClr val="FFFFFF"/>
              </a:solidFill>
            </a:endParaRPr>
          </a:p>
          <a:p>
            <a:pPr indent="0" lvl="1" marL="457200" marR="0" rtl="0" algn="l">
              <a:lnSpc>
                <a:spcPct val="100000"/>
              </a:lnSpc>
              <a:spcBef>
                <a:spcPts val="0"/>
              </a:spcBef>
              <a:buClr>
                <a:srgbClr val="FFFFFF"/>
              </a:buClr>
              <a:buSzPct val="100000"/>
              <a:buFont typeface="Arial"/>
              <a:buChar char="•"/>
            </a:pPr>
            <a:r>
              <a:rPr lang="en-US" sz="2400">
                <a:solidFill>
                  <a:schemeClr val="lt1"/>
                </a:solidFill>
              </a:rPr>
              <a:t>Choose game piece (X is blue or O is red).</a:t>
            </a:r>
          </a:p>
          <a:p>
            <a:pPr indent="0" lvl="0" marL="0" marR="0" rtl="0" algn="l">
              <a:lnSpc>
                <a:spcPct val="100000"/>
              </a:lnSpc>
              <a:spcBef>
                <a:spcPts val="0"/>
              </a:spcBef>
              <a:buNone/>
            </a:pPr>
            <a:r>
              <a:t/>
            </a:r>
            <a:endParaRPr sz="2400"/>
          </a:p>
          <a:p>
            <a:pPr indent="-83819" lvl="1" marL="457200" rtl="0">
              <a:spcBef>
                <a:spcPts val="0"/>
              </a:spcBef>
              <a:buClr>
                <a:schemeClr val="lt1"/>
              </a:buClr>
              <a:buSzPct val="100000"/>
              <a:buFont typeface="Arial"/>
              <a:buChar char="•"/>
            </a:pPr>
            <a:r>
              <a:rPr lang="en-US" sz="2400">
                <a:solidFill>
                  <a:schemeClr val="lt1"/>
                </a:solidFill>
              </a:rPr>
              <a:t>Choose who goes first.</a:t>
            </a:r>
          </a:p>
          <a:p>
            <a:pPr indent="0" lvl="0" marL="457200" marR="0" rtl="0" algn="l">
              <a:lnSpc>
                <a:spcPct val="100000"/>
              </a:lnSpc>
              <a:spcBef>
                <a:spcPts val="0"/>
              </a:spcBef>
              <a:buNone/>
            </a:pPr>
            <a:r>
              <a:t/>
            </a:r>
            <a:endParaRPr sz="2400">
              <a:solidFill>
                <a:srgbClr val="FFFFFF"/>
              </a:solidFill>
            </a:endParaRPr>
          </a:p>
          <a:p>
            <a:pPr lvl="0" marR="0" rtl="0" algn="l">
              <a:lnSpc>
                <a:spcPct val="100000"/>
              </a:lnSpc>
              <a:spcBef>
                <a:spcPts val="0"/>
              </a:spcBef>
              <a:buNone/>
            </a:pPr>
            <a:r>
              <a:t/>
            </a:r>
            <a:endParaRPr sz="2400">
              <a:solidFill>
                <a:srgbClr val="FFFFFF"/>
              </a:solidFill>
            </a:endParaRPr>
          </a:p>
          <a:p>
            <a:pPr indent="0" lvl="0" marL="0" marR="0" rtl="0" algn="l">
              <a:lnSpc>
                <a:spcPct val="100000"/>
              </a:lnSpc>
              <a:spcBef>
                <a:spcPts val="0"/>
              </a:spcBef>
              <a:buNone/>
            </a:pPr>
            <a:r>
              <a:t/>
            </a:r>
            <a:endParaRPr b="0" i="0" sz="2400" u="none" cap="none" strike="noStrike"/>
          </a:p>
          <a:p>
            <a:pPr indent="0" lvl="0" marL="0" marR="0" rtl="0" algn="l">
              <a:lnSpc>
                <a:spcPct val="100000"/>
              </a:lnSpc>
              <a:spcBef>
                <a:spcPts val="0"/>
              </a:spcBef>
              <a:buNone/>
            </a:pPr>
            <a:r>
              <a:t/>
            </a:r>
            <a:endParaRPr b="0" i="0" sz="240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