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  <p:sldId id="284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jAII4kRcCkk9C3Gw0+kM+hXZo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0C41D3-C522-43BD-9CA4-9B8E0F748B7E}">
  <a:tblStyle styleId="{A20C41D3-C522-43BD-9CA4-9B8E0F748B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amp/s/amp.theguardian.com/us-news/2016/sep/12/north-dakota-standing-rock-protests-civil-righ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nation.com/article/too-many-of-trumps-liberal-critics-are-praising-his-strike-on-syria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bc899e996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Topic N을 크게 잡을수록 Topic에 대한 디테일한 단어도 등장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But 같은 단어가 여러 Topic에서 등장함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버락 오바마 미 11억 달러 지카 대책 예산, 시민단체 가족계획(Planned Parenthood)에 대한 예산 지원 조항 때문에 또 무산 &lt;&lt; 대박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참고!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https://www.google.co.kr/amp/s/www.wsj.com/amp/articles/senate-democrats-block-zika-spending-bill-over-exclusion-of-planned-parenthood-1467133283</a:t>
            </a:r>
            <a:endParaRPr/>
          </a:p>
        </p:txBody>
      </p:sp>
      <p:sp>
        <p:nvSpPr>
          <p:cNvPr id="222" name="Google Shape;222;g5bc899e996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c899e996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참고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https://www.google.co.kr/amp/s/amp.theguardian.com/us-news/2016/sep/12/north-dakota-standing-rock-protests-civil-rights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노스다코타 주 원주민 보호구역을 통과해 논란이 일었던 ‘다코타 액세스 송유관 건설’이 수많은 원주민과 연대자들의 거센 반발에 중단되었다.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정리: 15가 가장 잘 나왔고 20, 25는 다른 사건이랑 묶여서 관련도 조금 낮아 보임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N=15, 제일 잘 나옴 pipeline + tribe, refuge도 관련성 있어 보임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N=20, 러시아-시리아, 아사드  단어들 사이에  pipeline 존재 - 난민 관련으로 묶인 듯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N=25, daca = 미성년 입국자 추방 유예, 미성년자의 국외추방을 유예하는 민법 제도, 사건과 직접적인 관련은 없지만 피난민 단어와 관련도 있어 보임.</a:t>
            </a:r>
            <a:endParaRPr/>
          </a:p>
        </p:txBody>
      </p:sp>
      <p:sp>
        <p:nvSpPr>
          <p:cNvPr id="229" name="Google Shape;229;g5bc899e996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각 데이터셋에 대해서 토픽 모델링을 수행하고 topic coherence 점수를 계산하여 그래프로 나타낸 결과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보수쪽은 분쟁지역에 대한 나라의 이름이 주로 등장하지만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진보쪽은 그렇지 않은 일반적?인 나라들이 많이 등장함</a:t>
            </a:r>
            <a:endParaRPr/>
          </a:p>
        </p:txBody>
      </p:sp>
      <p:sp>
        <p:nvSpPr>
          <p:cNvPr id="267" name="Google Shape;2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US">
                <a:solidFill>
                  <a:schemeClr val="dk1"/>
                </a:solidFill>
              </a:rPr>
              <a:t>cruz-멕시코 (공화당-국경 강화) - 포함시켜야하나...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cruz 안 넣어도 될거 같아요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-&gt; 공화당 경선때 트럼프&gt;벤 카슨&gt; 마코 루비오&gt; 테드 크루즈 가 대립하다가 트럼프 vs 비트럼프파랑 대립하고 단일화 하면서 크루즈가 많이 언급된 듯해요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멕시코는 어쩌다 걸린거거나 멕시코 경계 언급해서 같이 나온듯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아까 찾은 Carson은 켈리포니아지역이 아니고 Ben Carson이더라구요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tillerson, trump-공화당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>
                <a:solidFill>
                  <a:srgbClr val="111111"/>
                </a:solidFill>
                <a:highlight>
                  <a:srgbClr val="FFFFFF"/>
                </a:highlight>
              </a:rPr>
              <a:t>Liberal에서 Tillerson, Assad, Russia가 등장하였다. Tillerson, Trump를 오랫동안 비판해왔던 liberal 진영이 Assad와 관련된 Trump의 행동을 칭찬했기 때문으로 판단된다.</a:t>
            </a:r>
            <a:r>
              <a:rPr lang="en-US" sz="1500">
                <a:solidFill>
                  <a:srgbClr val="111111"/>
                </a:solidFill>
                <a:highlight>
                  <a:schemeClr val="lt1"/>
                </a:highlight>
              </a:rPr>
              <a:t>(</a:t>
            </a:r>
            <a:r>
              <a:rPr lang="en-US" sz="15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https://www.thenation.com/article/too-many-of-trumps-liberal-critics-are-praising-his-strike-on-syria/</a:t>
            </a:r>
            <a:r>
              <a:rPr lang="en-US" sz="1500">
                <a:solidFill>
                  <a:srgbClr val="111111"/>
                </a:solidFill>
                <a:highlight>
                  <a:schemeClr val="lt1"/>
                </a:highlight>
              </a:rPr>
              <a:t>)</a:t>
            </a:r>
            <a:endParaRPr sz="15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>
                <a:solidFill>
                  <a:srgbClr val="111111"/>
                </a:solidFill>
                <a:highlight>
                  <a:schemeClr val="lt1"/>
                </a:highlight>
              </a:rPr>
              <a:t>abedin-민주당(힐러리 보좌관)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11111"/>
                </a:solidFill>
                <a:highlight>
                  <a:srgbClr val="FFFFFF"/>
                </a:highlight>
              </a:rPr>
              <a:t> 또한 Conservative에서 Abedin과 Hillari가 등장하였다. 이는 민주당인 힐러리의 최측근 보좌관인 후마 애버딘의 전 남편 앤서니 위너의 노트북에서 상당수의 힐러리와 애버딘 간의 이메일이 발견됐던 이메일 스캔들과 관련된 것으로 추정된다. (https://ko.wikipedia.org/wiki/힐러리_클린턴_이메일_논쟁)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274" name="Google Shape;2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c899e99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터키 - 독일 이주자 문제로 대립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-&gt; 이스라엘 터키 독일 이주자 등등 묶을 수 있을 듯 해요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*시리아 내전 관련(2016)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러시아(시리아 정부군, 아사드 지원) - 미국(시리아 반군 지원)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IS 공공의 적. 러시아가 지원에서 참전하려하자 미-러 평화협정 노력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시리아 대통령 아사드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터키 대통령 에도르안 대통령은 아사드 정부 반대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시리아 내전으로 터키 난민 급증(2016)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그 와중에 터키 쿠테타(반 에도르안) 시도 실패</a:t>
            </a:r>
            <a:endParaRPr/>
          </a:p>
        </p:txBody>
      </p:sp>
      <p:sp>
        <p:nvSpPr>
          <p:cNvPr id="281" name="Google Shape;281;g5bc899e99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bc899e99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zika virus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zika virus 오바마 케어 관련 좌우 대립 있었음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liberal에서는 15개로 나눴을 때도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conservative에서는 topic 개수 20~25로 했을 때 zika 관련 토픽 등장함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5bc899e99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c899e996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2016-2017년 </a:t>
            </a:r>
            <a:r>
              <a:rPr lang="en-US" dirty="0" err="1">
                <a:solidFill>
                  <a:schemeClr val="dk1"/>
                </a:solidFill>
              </a:rPr>
              <a:t>기사</a:t>
            </a:r>
            <a:r>
              <a:rPr lang="en-US" dirty="0">
                <a:solidFill>
                  <a:schemeClr val="dk1"/>
                </a:solidFill>
              </a:rPr>
              <a:t> - </a:t>
            </a:r>
            <a:r>
              <a:rPr lang="en-US" dirty="0" err="1">
                <a:solidFill>
                  <a:schemeClr val="dk1"/>
                </a:solidFill>
              </a:rPr>
              <a:t>지지율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변화</a:t>
            </a:r>
            <a:r>
              <a:rPr lang="en-US" dirty="0">
                <a:solidFill>
                  <a:schemeClr val="dk1"/>
                </a:solidFill>
              </a:rPr>
              <a:t> 및 </a:t>
            </a:r>
            <a:r>
              <a:rPr lang="en-US" dirty="0" err="1">
                <a:solidFill>
                  <a:schemeClr val="dk1"/>
                </a:solidFill>
              </a:rPr>
              <a:t>후보</a:t>
            </a:r>
            <a:r>
              <a:rPr lang="en-US" dirty="0">
                <a:solidFill>
                  <a:schemeClr val="dk1"/>
                </a:solidFill>
              </a:rPr>
              <a:t>, 당 </a:t>
            </a:r>
            <a:r>
              <a:rPr lang="en-US" dirty="0" err="1">
                <a:solidFill>
                  <a:schemeClr val="dk1"/>
                </a:solidFill>
              </a:rPr>
              <a:t>공약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관련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기사가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많음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지지율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관련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단어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늦게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사임할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수록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후보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많음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cruz</a:t>
            </a:r>
            <a:r>
              <a:rPr lang="en-US" dirty="0">
                <a:solidFill>
                  <a:schemeClr val="dk1"/>
                </a:solidFill>
              </a:rPr>
              <a:t>&gt;</a:t>
            </a:r>
            <a:r>
              <a:rPr lang="en-US" dirty="0" err="1">
                <a:solidFill>
                  <a:schemeClr val="dk1"/>
                </a:solidFill>
              </a:rPr>
              <a:t>carson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공통적으로는</a:t>
            </a:r>
            <a:r>
              <a:rPr lang="en-US" dirty="0">
                <a:solidFill>
                  <a:schemeClr val="dk1"/>
                </a:solidFill>
              </a:rPr>
              <a:t> zika, women, white, refuge </a:t>
            </a:r>
            <a:r>
              <a:rPr lang="en-US" dirty="0" err="1">
                <a:solidFill>
                  <a:schemeClr val="dk1"/>
                </a:solidFill>
              </a:rPr>
              <a:t>등이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언급되었지만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only </a:t>
            </a:r>
            <a:r>
              <a:rPr lang="en-US" dirty="0" err="1">
                <a:solidFill>
                  <a:schemeClr val="dk1"/>
                </a:solidFill>
              </a:rPr>
              <a:t>단어를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보면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liberal은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좀더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인권</a:t>
            </a:r>
            <a:r>
              <a:rPr lang="en-US" dirty="0">
                <a:solidFill>
                  <a:schemeClr val="dk1"/>
                </a:solidFill>
              </a:rPr>
              <a:t> 및 </a:t>
            </a:r>
            <a:r>
              <a:rPr lang="en-US" dirty="0" err="1">
                <a:solidFill>
                  <a:schemeClr val="dk1"/>
                </a:solidFill>
              </a:rPr>
              <a:t>환경</a:t>
            </a:r>
            <a:r>
              <a:rPr lang="en-US" dirty="0">
                <a:solidFill>
                  <a:schemeClr val="dk1"/>
                </a:solidFill>
              </a:rPr>
              <a:t>,(black, transgender, pregnant, </a:t>
            </a:r>
            <a:r>
              <a:rPr lang="en-US" dirty="0" err="1">
                <a:solidFill>
                  <a:schemeClr val="dk1"/>
                </a:solidFill>
              </a:rPr>
              <a:t>climatee</a:t>
            </a:r>
            <a:r>
              <a:rPr lang="en-US" dirty="0">
                <a:solidFill>
                  <a:schemeClr val="dk1"/>
                </a:solidFill>
              </a:rPr>
              <a:t>, carbonate, emission, 15에서는 </a:t>
            </a:r>
            <a:r>
              <a:rPr lang="en-US" dirty="0" err="1">
                <a:solidFill>
                  <a:schemeClr val="dk1"/>
                </a:solidFill>
              </a:rPr>
              <a:t>나오지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않았지만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국경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관련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무역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개방적임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등등</a:t>
            </a:r>
            <a:r>
              <a:rPr lang="en-US" dirty="0">
                <a:solidFill>
                  <a:schemeClr val="dk1"/>
                </a:solidFill>
              </a:rPr>
              <a:t>)에 </a:t>
            </a:r>
            <a:r>
              <a:rPr lang="en-US" dirty="0" err="1">
                <a:solidFill>
                  <a:schemeClr val="dk1"/>
                </a:solidFill>
              </a:rPr>
              <a:t>비해</a:t>
            </a:r>
            <a:r>
              <a:rPr lang="en-US" dirty="0">
                <a:solidFill>
                  <a:schemeClr val="dk1"/>
                </a:solidFill>
              </a:rPr>
              <a:t>,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conservative는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안보</a:t>
            </a:r>
            <a:r>
              <a:rPr lang="en-US" dirty="0">
                <a:solidFill>
                  <a:schemeClr val="dk1"/>
                </a:solidFill>
              </a:rPr>
              <a:t> 및 </a:t>
            </a:r>
            <a:r>
              <a:rPr lang="en-US" dirty="0" err="1">
                <a:solidFill>
                  <a:schemeClr val="dk1"/>
                </a:solidFill>
              </a:rPr>
              <a:t>난민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문제를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중요하게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민감하게</a:t>
            </a:r>
            <a:r>
              <a:rPr lang="en-US" dirty="0">
                <a:solidFill>
                  <a:schemeClr val="dk1"/>
                </a:solidFill>
              </a:rPr>
              <a:t>?) </a:t>
            </a:r>
            <a:r>
              <a:rPr lang="en-US" dirty="0" err="1">
                <a:solidFill>
                  <a:schemeClr val="dk1"/>
                </a:solidFill>
              </a:rPr>
              <a:t>반응함</a:t>
            </a:r>
            <a:r>
              <a:rPr lang="en-US" dirty="0">
                <a:solidFill>
                  <a:schemeClr val="dk1"/>
                </a:solidFill>
              </a:rPr>
              <a:t>(migrant, </a:t>
            </a:r>
            <a:r>
              <a:rPr lang="en-US" dirty="0" err="1">
                <a:solidFill>
                  <a:schemeClr val="dk1"/>
                </a:solidFill>
              </a:rPr>
              <a:t>mexican</a:t>
            </a:r>
            <a:r>
              <a:rPr lang="en-US" dirty="0">
                <a:solidFill>
                  <a:schemeClr val="dk1"/>
                </a:solidFill>
              </a:rPr>
              <a:t> border, </a:t>
            </a:r>
            <a:r>
              <a:rPr lang="en-US" dirty="0" err="1">
                <a:solidFill>
                  <a:schemeClr val="dk1"/>
                </a:solidFill>
              </a:rPr>
              <a:t>muslim</a:t>
            </a:r>
            <a:r>
              <a:rPr lang="en-US" dirty="0">
                <a:solidFill>
                  <a:schemeClr val="dk1"/>
                </a:solidFill>
              </a:rPr>
              <a:t>)을 </a:t>
            </a:r>
            <a:r>
              <a:rPr lang="en-US" dirty="0" err="1">
                <a:solidFill>
                  <a:schemeClr val="dk1"/>
                </a:solidFill>
              </a:rPr>
              <a:t>유추할</a:t>
            </a:r>
            <a:r>
              <a:rPr lang="en-US" dirty="0">
                <a:solidFill>
                  <a:schemeClr val="dk1"/>
                </a:solidFill>
              </a:rPr>
              <a:t> 수 </a:t>
            </a:r>
            <a:r>
              <a:rPr lang="en-US" dirty="0" err="1">
                <a:solidFill>
                  <a:schemeClr val="dk1"/>
                </a:solidFill>
              </a:rPr>
              <a:t>있다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(-&gt; </a:t>
            </a:r>
            <a:r>
              <a:rPr lang="en-US" dirty="0" err="1">
                <a:solidFill>
                  <a:schemeClr val="dk1"/>
                </a:solidFill>
              </a:rPr>
              <a:t>russia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tillerson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assad는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보수진영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관련이라서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예외로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본다면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러시아가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시리아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포기해야된다고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말함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힐러리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논란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진보</a:t>
            </a:r>
            <a:r>
              <a:rPr lang="en-US" dirty="0">
                <a:solidFill>
                  <a:schemeClr val="dk1"/>
                </a:solidFill>
              </a:rPr>
              <a:t>) </a:t>
            </a:r>
            <a:r>
              <a:rPr lang="en-US" dirty="0" err="1">
                <a:solidFill>
                  <a:schemeClr val="dk1"/>
                </a:solidFill>
              </a:rPr>
              <a:t>관련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단어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abedin</a:t>
            </a:r>
            <a:r>
              <a:rPr lang="en-US" dirty="0">
                <a:solidFill>
                  <a:schemeClr val="dk1"/>
                </a:solidFill>
              </a:rPr>
              <a:t>)은 </a:t>
            </a:r>
            <a:r>
              <a:rPr lang="en-US" dirty="0" err="1">
                <a:solidFill>
                  <a:schemeClr val="dk1"/>
                </a:solidFill>
              </a:rPr>
              <a:t>보수에서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나타남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러시아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게이트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관련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러시아가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이메일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해킹하고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힐러리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캠프에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타격주기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위한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페이크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뉴스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제작</a:t>
            </a:r>
            <a:r>
              <a:rPr lang="en-US" dirty="0">
                <a:solidFill>
                  <a:schemeClr val="dk1"/>
                </a:solidFill>
              </a:rPr>
              <a:t> 및 </a:t>
            </a:r>
            <a:r>
              <a:rPr lang="en-US" dirty="0" err="1">
                <a:solidFill>
                  <a:schemeClr val="dk1"/>
                </a:solidFill>
              </a:rPr>
              <a:t>유포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정황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밝혀짐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트럼프는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클린턴이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우라늄을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러시아에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넘겼다는</a:t>
            </a:r>
            <a:r>
              <a:rPr lang="en-US" dirty="0">
                <a:solidFill>
                  <a:schemeClr val="dk1"/>
                </a:solidFill>
              </a:rPr>
              <a:t> 등 </a:t>
            </a:r>
            <a:r>
              <a:rPr lang="en-US" dirty="0" err="1">
                <a:solidFill>
                  <a:schemeClr val="dk1"/>
                </a:solidFill>
              </a:rPr>
              <a:t>주장했지만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역풍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맞음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이에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트럼프가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힐러리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이메일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불성실하게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조사했다는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이유로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러시아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게이트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조사하던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fbi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국장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제임스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코미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해임시킴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95" name="Google Shape;295;g5bc899e996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bc899e996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bc899e996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bc899e996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발표할 때 말로 어떻게 개선할건지 얘기하기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원래 데이터셋에 중립적인 언론사도 있었는데 진보/보수의 차이를 극명하게 살펴보기 위해 제외했었다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함께 분석했다면 더 좋았을것..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미국 배경지식 부족해서 분석에 힘이듦…..</a:t>
            </a:r>
            <a:endParaRPr/>
          </a:p>
        </p:txBody>
      </p:sp>
      <p:sp>
        <p:nvSpPr>
          <p:cNvPr id="313" name="Google Shape;313;g5bc899e996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5" name="Google Shape;3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c899e996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5bc899e996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2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napcrack/all-the-new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600200" y="1680723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TOPIC MODELING </a:t>
            </a:r>
            <a:br>
              <a:rPr lang="en-US"/>
            </a:br>
            <a:r>
              <a:rPr lang="en-US"/>
              <a:t>BY AMERICAN NEWS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2695194" y="3692001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20190615</a:t>
            </a:r>
            <a:endParaRPr sz="3200"/>
          </a:p>
        </p:txBody>
      </p:sp>
      <p:sp>
        <p:nvSpPr>
          <p:cNvPr id="100" name="Google Shape;100;p1"/>
          <p:cNvSpPr txBox="1"/>
          <p:nvPr/>
        </p:nvSpPr>
        <p:spPr>
          <a:xfrm>
            <a:off x="8390284" y="4931895"/>
            <a:ext cx="32338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Irene Llop Escrich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허수민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김희선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박채린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이은주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Laura Nienajadlo</a:t>
            </a: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376958" y="456256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HOLA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772275" y="1327139"/>
            <a:ext cx="44586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자연어처리 및 정보검색, 정재은 교수님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전처리 과정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2231136" y="2764171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언론사 성향을 기반으로 진보, 보수 기사 분류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16000개의 기사 선정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TEXT OPERATION – NLTK 사용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중간 테스트 결과를 반영한 추가 단어 삭제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E8181-1A39-4376-B86C-2716555BE92A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- 10 -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전처리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326" y="2382114"/>
            <a:ext cx="6467347" cy="154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2862336" y="4158455"/>
            <a:ext cx="7729800" cy="19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 fontScale="92500" lnSpcReduction="10000"/>
          </a:bodyPr>
          <a:lstStyle/>
          <a:p>
            <a:pPr marL="3429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소문자 변경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구두점, 인용부호, BAR 제거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STOPWORDS 제거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어간 추출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EFB26-5EEA-4AA9-9A1E-720D60AE9AD3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2089246" y="2989870"/>
            <a:ext cx="7729728" cy="17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불러와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BAG OF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만듦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TF-IDF VECTTORIZATION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GENSIM의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LDAMULTICORE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15개로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나눔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12940-D4BF-4DDD-B694-B7E38B0D625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- 12 -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TROUBLE SHOOTING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999758" y="2697735"/>
            <a:ext cx="77298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무의미한 TOPIC들이 추출되고, 공통적으로 많이 등장하는 단어로는 유의미한 결과를 내기 어려움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AUTHOR, PUBLICATION 칼럼을 참고해서 기사에 포함된 기자, 언론사 이름 및 SNS계정 삭제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진보 – 보수 언론에서 공통으로 언급된 단어 중 빈도 차이가 0.000001% 이하인 단어 삭제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r="32111"/>
          <a:stretch/>
        </p:blipFill>
        <p:spPr>
          <a:xfrm>
            <a:off x="9003835" y="2697687"/>
            <a:ext cx="2604100" cy="32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/>
          <p:nvPr/>
        </p:nvSpPr>
        <p:spPr>
          <a:xfrm>
            <a:off x="10779775" y="3100925"/>
            <a:ext cx="670800" cy="2872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F6DA-7270-435C-BB72-6D689B89777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TOPIC MODELING</a:t>
            </a:r>
            <a:endParaRPr/>
          </a:p>
        </p:txBody>
      </p:sp>
      <p:pic>
        <p:nvPicPr>
          <p:cNvPr id="218" name="Google Shape;21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26" y="2656425"/>
            <a:ext cx="4892851" cy="35649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 r="35926"/>
          <a:stretch/>
        </p:blipFill>
        <p:spPr>
          <a:xfrm>
            <a:off x="6175500" y="2656425"/>
            <a:ext cx="4574899" cy="356492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A61F5-0839-4150-ACCB-2D01C35A4A5F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c899e996_5_33"/>
          <p:cNvSpPr txBox="1">
            <a:spLocks noGrp="1"/>
          </p:cNvSpPr>
          <p:nvPr>
            <p:ph type="title"/>
          </p:nvPr>
        </p:nvSpPr>
        <p:spPr>
          <a:xfrm>
            <a:off x="2231136" y="39726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Topic 개수의 변화</a:t>
            </a:r>
            <a:endParaRPr/>
          </a:p>
        </p:txBody>
      </p:sp>
      <p:sp>
        <p:nvSpPr>
          <p:cNvPr id="225" name="Google Shape;225;g5bc899e996_5_33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5bc899e996_5_33"/>
          <p:cNvSpPr txBox="1"/>
          <p:nvPr/>
        </p:nvSpPr>
        <p:spPr>
          <a:xfrm>
            <a:off x="1530775" y="1846950"/>
            <a:ext cx="9130500" cy="3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Conservative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Zika virus outbreak(2016)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10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Word: </a:t>
            </a:r>
            <a:r>
              <a:rPr lang="en-US" b="1">
                <a:solidFill>
                  <a:schemeClr val="dk1"/>
                </a:solidFill>
              </a:rPr>
              <a:t>0.001*"zika"</a:t>
            </a:r>
            <a:r>
              <a:rPr lang="en-US">
                <a:solidFill>
                  <a:schemeClr val="dk1"/>
                </a:solidFill>
              </a:rPr>
              <a:t> + 0.001*"2017" + 0.001*"democrat" + 0.001*"news" + 0.001*"state" + </a:t>
            </a:r>
            <a:r>
              <a:rPr lang="en-US" b="1">
                <a:solidFill>
                  <a:schemeClr val="dk1"/>
                </a:solidFill>
              </a:rPr>
              <a:t>0.001*"obama"</a:t>
            </a:r>
            <a:r>
              <a:rPr lang="en-US">
                <a:solidFill>
                  <a:schemeClr val="dk1"/>
                </a:solidFill>
              </a:rPr>
              <a:t> + 0.001*"campaign" + 0.001*"attack" + 0.001*"elect" + 0.001*"white"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15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Topic: 10 Word: </a:t>
            </a:r>
            <a:r>
              <a:rPr lang="en-US" b="1">
                <a:solidFill>
                  <a:schemeClr val="dk1"/>
                </a:solidFill>
              </a:rPr>
              <a:t>0.002*"zika"</a:t>
            </a:r>
            <a:r>
              <a:rPr lang="en-US">
                <a:solidFill>
                  <a:schemeClr val="dk1"/>
                </a:solidFill>
              </a:rPr>
              <a:t> + 0.001*"percent" + </a:t>
            </a:r>
            <a:r>
              <a:rPr lang="en-US" b="1">
                <a:solidFill>
                  <a:schemeClr val="dk1"/>
                </a:solidFill>
              </a:rPr>
              <a:t>0.001*"women"</a:t>
            </a:r>
            <a:r>
              <a:rPr lang="en-US">
                <a:solidFill>
                  <a:schemeClr val="dk1"/>
                </a:solidFill>
              </a:rPr>
              <a:t> + 0.001*"state" + 0.001*"poll" + 0.001*"broaddrick" + 0.001*"attack" + 0.001*"news" + 0.001*"vote" + </a:t>
            </a:r>
            <a:r>
              <a:rPr lang="en-US" b="1">
                <a:solidFill>
                  <a:schemeClr val="dk1"/>
                </a:solidFill>
              </a:rPr>
              <a:t>0.001*"obama"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20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Topic: 2 Word: </a:t>
            </a:r>
            <a:r>
              <a:rPr lang="en-US" b="1">
                <a:solidFill>
                  <a:schemeClr val="dk1"/>
                </a:solidFill>
              </a:rPr>
              <a:t>0.002*"zika" + 0.001*"obama" </a:t>
            </a:r>
            <a:r>
              <a:rPr lang="en-US">
                <a:solidFill>
                  <a:schemeClr val="dk1"/>
                </a:solidFill>
              </a:rPr>
              <a:t>+ 0.001*"state" + 0.001*"lynch" + 0.001*"fbi" + 0.001*"campaign" + </a:t>
            </a:r>
            <a:r>
              <a:rPr lang="en-US" b="1">
                <a:solidFill>
                  <a:schemeClr val="dk1"/>
                </a:solidFill>
              </a:rPr>
              <a:t>0.001*"health" + 0.001*"2016"</a:t>
            </a:r>
            <a:r>
              <a:rPr lang="en-US">
                <a:solidFill>
                  <a:schemeClr val="dk1"/>
                </a:solidFill>
              </a:rPr>
              <a:t> + 0.001*"news" + 0.001*"republican"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25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Topic: 4 Word: </a:t>
            </a:r>
            <a:r>
              <a:rPr lang="en-US" b="1">
                <a:solidFill>
                  <a:schemeClr val="dk1"/>
                </a:solidFill>
              </a:rPr>
              <a:t>0.003*"zika" </a:t>
            </a:r>
            <a:r>
              <a:rPr lang="en-US">
                <a:solidFill>
                  <a:schemeClr val="dk1"/>
                </a:solidFill>
              </a:rPr>
              <a:t>+ 0.002*"cartel" + 0.002*"border" + 0.001*"migrant" + 0.001*"mexican" + 0.001*"abort" +</a:t>
            </a:r>
            <a:r>
              <a:rPr lang="en-US" b="1">
                <a:solidFill>
                  <a:schemeClr val="dk1"/>
                </a:solidFill>
              </a:rPr>
              <a:t> 0.001*"mosquito" </a:t>
            </a:r>
            <a:r>
              <a:rPr lang="en-US">
                <a:solidFill>
                  <a:schemeClr val="dk1"/>
                </a:solidFill>
              </a:rPr>
              <a:t>+ 0.001*"cair" + </a:t>
            </a:r>
            <a:r>
              <a:rPr lang="en-US" b="1">
                <a:solidFill>
                  <a:schemeClr val="dk1"/>
                </a:solidFill>
              </a:rPr>
              <a:t>0.001*"parenthood"</a:t>
            </a:r>
            <a:r>
              <a:rPr lang="en-US">
                <a:solidFill>
                  <a:schemeClr val="dk1"/>
                </a:solidFill>
              </a:rPr>
              <a:t> + 0.001*"agent"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663F0-25B1-4F39-B9D2-16F193315E98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c899e996_5_25"/>
          <p:cNvSpPr txBox="1">
            <a:spLocks noGrp="1"/>
          </p:cNvSpPr>
          <p:nvPr>
            <p:ph type="title"/>
          </p:nvPr>
        </p:nvSpPr>
        <p:spPr>
          <a:xfrm>
            <a:off x="2231111" y="41344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Topic 개수의 변화</a:t>
            </a:r>
            <a:endParaRPr/>
          </a:p>
        </p:txBody>
      </p:sp>
      <p:sp>
        <p:nvSpPr>
          <p:cNvPr id="232" name="Google Shape;232;g5bc899e996_5_25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bc899e996_5_25"/>
          <p:cNvSpPr txBox="1"/>
          <p:nvPr/>
        </p:nvSpPr>
        <p:spPr>
          <a:xfrm>
            <a:off x="1667725" y="1863150"/>
            <a:ext cx="91305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Liberal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Standing Rock protest: against the Dakota pipeline(2016)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10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None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15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Topic: 10 Word: 0.001</a:t>
            </a:r>
            <a:r>
              <a:rPr lang="en-US" b="1">
                <a:solidFill>
                  <a:schemeClr val="dk1"/>
                </a:solidFill>
              </a:rPr>
              <a:t>*"pipelin"</a:t>
            </a:r>
            <a:r>
              <a:rPr lang="en-US">
                <a:solidFill>
                  <a:schemeClr val="dk1"/>
                </a:solidFill>
              </a:rPr>
              <a:t> + </a:t>
            </a:r>
            <a:r>
              <a:rPr lang="en-US" b="1">
                <a:solidFill>
                  <a:schemeClr val="dk1"/>
                </a:solidFill>
              </a:rPr>
              <a:t>0.000*"tribe"</a:t>
            </a:r>
            <a:r>
              <a:rPr lang="en-US">
                <a:solidFill>
                  <a:schemeClr val="dk1"/>
                </a:solidFill>
              </a:rPr>
              <a:t> + 0.000*"protest" + 0.000*"state" + 0.000*"women" + 0.000*"</a:t>
            </a:r>
            <a:r>
              <a:rPr lang="en-US" b="1">
                <a:solidFill>
                  <a:schemeClr val="dk1"/>
                </a:solidFill>
              </a:rPr>
              <a:t>refuge</a:t>
            </a:r>
            <a:r>
              <a:rPr lang="en-US">
                <a:solidFill>
                  <a:schemeClr val="dk1"/>
                </a:solidFill>
              </a:rPr>
              <a:t>" + 0.000*"yahoo" + 0.000*"court" + 0.000*"countri" + 0.000*"driver"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20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Topic: 6 Word: 0.001*"russian" + 0.001*"russia" + 0.001*"intellig" + 0.001*"attack" + 0.001*</a:t>
            </a:r>
            <a:r>
              <a:rPr lang="en-US" b="1">
                <a:solidFill>
                  <a:schemeClr val="dk1"/>
                </a:solidFill>
              </a:rPr>
              <a:t>"pipelin"</a:t>
            </a:r>
            <a:r>
              <a:rPr lang="en-US">
                <a:solidFill>
                  <a:schemeClr val="dk1"/>
                </a:solidFill>
              </a:rPr>
              <a:t> + 0.001*"assad" + 0.001*"emoji" + 0.001*"syria" + 0.001*"news" + 0.001*"administr"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Topic N = 25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Topic: 18 Word: 0.001</a:t>
            </a:r>
            <a:r>
              <a:rPr lang="en-US" b="1">
                <a:solidFill>
                  <a:schemeClr val="dk1"/>
                </a:solidFill>
              </a:rPr>
              <a:t>*"pipelin"</a:t>
            </a:r>
            <a:r>
              <a:rPr lang="en-US">
                <a:solidFill>
                  <a:schemeClr val="dk1"/>
                </a:solidFill>
              </a:rPr>
              <a:t> + 0.001*"republican" + 0.001*"administr" + 0.001*"daca" + 0.001*"food" + 0.001*"state" + 0.001*"senat" + 0.001*"democrat" + 0.001*"sisi" + 0.000*"order"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FBB48-9FB4-41BF-9D16-5E67C64C3BF3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EVALUATION</a:t>
            </a:r>
            <a:br>
              <a:rPr lang="en-US"/>
            </a:br>
            <a:r>
              <a:rPr lang="en-US"/>
              <a:t>(TOPIC COHERENCE)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2717162" y="5298821"/>
            <a:ext cx="77298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Topic num이 15일 때 Topic Coherence score 가장 높게 나타남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7567" y="2560653"/>
            <a:ext cx="3496389" cy="23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31" y="2560653"/>
            <a:ext cx="3496391" cy="23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3453250" y="2223525"/>
            <a:ext cx="1425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Liberal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7318113" y="2223525"/>
            <a:ext cx="1425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Conservative</a:t>
            </a: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B2A54-1704-4E9A-93D2-606AFC15DAD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- 17 -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04;p11">
            <a:extLst>
              <a:ext uri="{FF2B5EF4-FFF2-40B4-BE49-F238E27FC236}">
                <a16:creationId xmlns:a16="http://schemas.microsoft.com/office/drawing/2014/main" id="{5DD28A93-0973-4E4B-88F7-1C4AD48DAB5D}"/>
              </a:ext>
            </a:extLst>
          </p:cNvPr>
          <p:cNvSpPr txBox="1"/>
          <p:nvPr/>
        </p:nvSpPr>
        <p:spPr>
          <a:xfrm>
            <a:off x="2089246" y="2989870"/>
            <a:ext cx="7729728" cy="171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dk1"/>
                </a:solidFill>
              </a:rPr>
              <a:t>어휘 차이 분석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rabicParenR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지영의 모델에서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마다 가중치가 가장 높은 단어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개를 뽑음</a:t>
            </a:r>
            <a:endParaRPr lang="en-US" altLang="ko-KR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      150</a:t>
            </a:r>
            <a:r>
              <a:rPr lang="ko-KR" altLang="en-US" sz="1800" b="1" dirty="0">
                <a:solidFill>
                  <a:schemeClr val="dk1"/>
                </a:solidFill>
              </a:rPr>
              <a:t>개 </a:t>
            </a:r>
            <a:r>
              <a:rPr lang="en-US" altLang="ko-KR" sz="1800" b="1" dirty="0">
                <a:solidFill>
                  <a:schemeClr val="dk1"/>
                </a:solidFill>
              </a:rPr>
              <a:t>– </a:t>
            </a:r>
            <a:r>
              <a:rPr lang="ko-KR" altLang="en-US" sz="1800" b="1" dirty="0">
                <a:solidFill>
                  <a:schemeClr val="dk1"/>
                </a:solidFill>
              </a:rPr>
              <a:t>중복단어 제거 </a:t>
            </a:r>
            <a:r>
              <a:rPr lang="en-US" altLang="ko-KR" sz="1800" b="1" dirty="0">
                <a:solidFill>
                  <a:schemeClr val="dk1"/>
                </a:solidFill>
              </a:rPr>
              <a:t>=&gt; 75(lib), 71(con)</a:t>
            </a:r>
            <a:r>
              <a:rPr lang="ko-KR" altLang="en-US" sz="1800" b="1" dirty="0">
                <a:solidFill>
                  <a:schemeClr val="dk1"/>
                </a:solidFill>
              </a:rPr>
              <a:t>사용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+mj-lt"/>
              <a:buAutoNum type="arabicParenR" startAt="2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어휘 비교를 위해 </a:t>
            </a:r>
            <a:r>
              <a:rPr lang="ko-KR" alt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벤다이어그램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생성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BC073-5C5F-4B31-BE53-C63AEA6F7FF1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844" y="2320925"/>
            <a:ext cx="5881686" cy="39211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ADC7C-16C8-4F31-B7AB-2ACEB964D1E4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- 19 -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2227068" y="831193"/>
            <a:ext cx="7737900" cy="822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Gill Sans"/>
              <a:buNone/>
            </a:pPr>
            <a:r>
              <a:rPr lang="en-US" sz="3420"/>
              <a:t>INDEX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subTitle" idx="1"/>
          </p:nvPr>
        </p:nvSpPr>
        <p:spPr>
          <a:xfrm>
            <a:off x="4326691" y="2502532"/>
            <a:ext cx="3538500" cy="1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주간 별 진행 과정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결과 분석 및 결론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2855C-47FF-456A-B62E-7DF0D0C48367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- 2 -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CHINA KOREA EU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INFECT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POKÉMON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>
                <a:solidFill>
                  <a:srgbClr val="FF0000"/>
                </a:solidFill>
              </a:rPr>
              <a:t>TURKEY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LIVE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RYAN MIGRANT TURKISH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BROADDRICK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 HILLARI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A28C0-8D16-4D9E-9163-EFABDCB5C002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- 20 -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나라/분쟁지역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CHINA KOREA EU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TURKEY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MIGRANT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TURKISH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 PALESTINIAN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PATRIOT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ISRA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CARSON BORDER GINGRICH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587C9-4AC1-4FBF-8975-EE65818010D0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- 21 -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다른 정당 정치인 언급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488950" y="2333891"/>
            <a:ext cx="11039475" cy="327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KOREA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 EMOJI US ALBUM TAX MUSIC MARIJUANA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 CAR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INFECT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TRIBE GUZMÁN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TURKEY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ISRAEL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MIGRANT TURKISH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HILLARI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2017 CALL PERCENT DISCUSS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22E0E-E95C-4B60-AF37-A502E85F8AB8}"/>
              </a:ext>
            </a:extLst>
          </p:cNvPr>
          <p:cNvSpPr txBox="1"/>
          <p:nvPr/>
        </p:nvSpPr>
        <p:spPr>
          <a:xfrm>
            <a:off x="5844910" y="627950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- 22-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c899e996_3_0"/>
          <p:cNvSpPr txBox="1">
            <a:spLocks noGrp="1"/>
          </p:cNvSpPr>
          <p:nvPr>
            <p:ph type="title"/>
          </p:nvPr>
        </p:nvSpPr>
        <p:spPr>
          <a:xfrm>
            <a:off x="2307336" y="6598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난민 문제</a:t>
            </a:r>
            <a:endParaRPr/>
          </a:p>
        </p:txBody>
      </p:sp>
      <p:sp>
        <p:nvSpPr>
          <p:cNvPr id="284" name="Google Shape;284;g5bc899e996_3_0"/>
          <p:cNvSpPr txBox="1"/>
          <p:nvPr/>
        </p:nvSpPr>
        <p:spPr>
          <a:xfrm>
            <a:off x="488950" y="2333891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KOREA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 EMOJI US ALBUM TAX MUSIC MARIJUANA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 CAR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INFECT SEASON DRIVER THRONE WATER READER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TRIBE GUZMÁN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TURKEY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SENAT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RUBIO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TOLD BILL NEW LIV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</a:rPr>
              <a:t>ISRAEL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MIGRANT TURKISH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ISLAM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PALESTINIAN CRIME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MUSLIM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5bc899e996_3_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D4C14-AF61-4AEE-8B1D-9A1E5AF18D5E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bc899e996_4_0"/>
          <p:cNvSpPr txBox="1">
            <a:spLocks noGrp="1"/>
          </p:cNvSpPr>
          <p:nvPr>
            <p:ph type="title"/>
          </p:nvPr>
        </p:nvSpPr>
        <p:spPr>
          <a:xfrm>
            <a:off x="2231136" y="653809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 - 지카 바이러스</a:t>
            </a:r>
            <a:endParaRPr/>
          </a:p>
        </p:txBody>
      </p:sp>
      <p:sp>
        <p:nvSpPr>
          <p:cNvPr id="291" name="Google Shape;291;g5bc899e996_4_0"/>
          <p:cNvSpPr txBox="1"/>
          <p:nvPr/>
        </p:nvSpPr>
        <p:spPr>
          <a:xfrm>
            <a:off x="488950" y="2333891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LIBERAL ONLY: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CHINA KOREA EU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UPDAT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 TRACK INTELLIG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TES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INFECT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 DRIVER THRONE WATER READER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OVI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</a:t>
            </a:r>
            <a:r>
              <a:rPr lang="en-US" sz="1800" b="1" i="0" u="none" strike="noStrike" cap="none" dirty="0">
                <a:solidFill>
                  <a:srgbClr val="FF0000"/>
                </a:solidFill>
              </a:rPr>
              <a:t>MOSQUITO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endParaRPr sz="1400" i="0" u="none" strike="noStrike" cap="none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 dirty="0"/>
              <a:t>TURKEY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VO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 FILM SANDER STATE REPUBLICAN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CAMPAIGN AMERICAN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EMOCRAT PROTEST NEWS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REFUGE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MEXICAN 2016 NFL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MIGRANT TURKISH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DIA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HILLARI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PATRIOT ISRA CARSON BORDER GINGRICH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SUPPORT CADDEL SCARBOROUGH KAIN JERUSALEM POLL </a:t>
            </a:r>
            <a:r>
              <a:rPr lang="en-US" sz="1800" b="1" i="0" u="none" strike="noStrike" cap="none" dirty="0"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5bc899e996_4_0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40738-F9EB-4A63-B19B-EC05CF67EA1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bc899e996_3_6"/>
          <p:cNvSpPr txBox="1">
            <a:spLocks noGrp="1"/>
          </p:cNvSpPr>
          <p:nvPr>
            <p:ph type="title"/>
          </p:nvPr>
        </p:nvSpPr>
        <p:spPr>
          <a:xfrm>
            <a:off x="2231136" y="651989"/>
            <a:ext cx="7729800" cy="1192239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ANALYSIS – </a:t>
            </a:r>
            <a:r>
              <a:rPr lang="ko-KR" altLang="en-US" dirty="0"/>
              <a:t>주요 공약 차이</a:t>
            </a:r>
            <a:endParaRPr dirty="0"/>
          </a:p>
        </p:txBody>
      </p:sp>
      <p:sp>
        <p:nvSpPr>
          <p:cNvPr id="298" name="Google Shape;298;g5bc899e996_3_6"/>
          <p:cNvSpPr txBox="1"/>
          <p:nvPr/>
        </p:nvSpPr>
        <p:spPr>
          <a:xfrm>
            <a:off x="488950" y="2333891"/>
            <a:ext cx="110394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LIBERAL ONLY: CHINA KOREA EU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GOVERN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EMISS EMOJI US ALBUM TAX MUSIC MARIJUANA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TRANSGEND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UPDAT CAR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COAL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PREGNANT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YAHOO TRACK INTELLIG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RUSSIA TILLERSON ASSAD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TESLA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HEALTH VACCIN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MUSK ARCHIV </a:t>
            </a:r>
            <a:r>
              <a:rPr lang="en-US" sz="1800" b="1" i="0" u="none" strike="noStrike" cap="none">
                <a:solidFill>
                  <a:srgbClr val="434343"/>
                </a:solidFill>
              </a:rPr>
              <a:t>INFECT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SEASON DRIVER THRONE WATER READER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POKÉMON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FIRE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PIPELIN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TRIBE GUZMÁN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MOVI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SCIENC LOCHT SCHOOL CLIMAT SODA NUNE PRISON MOSQUITO 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BOTH: </a:t>
            </a:r>
            <a:r>
              <a:rPr lang="en-US" sz="1800" b="1">
                <a:solidFill>
                  <a:srgbClr val="434343"/>
                </a:solidFill>
              </a:rPr>
              <a:t>TURKEY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SENAT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VOTE FILM SANDER STATE REPUBLICAN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ATTACK COURT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ERDOGAN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STUDENT CAMPAIGN AMERICAN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ZIKA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DEMOCRAT PROTEST NEWS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ELECT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RUSSIAN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OBAMA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VIDEO COUNTRI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WEINER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REFUGE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CONSERVATIVE ONLY: 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RUBIO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ABEDIN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TOLD BILL NEW LIVE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GERMANI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ISRAEL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>
                <a:solidFill>
                  <a:srgbClr val="FF0000"/>
                </a:solidFill>
              </a:rPr>
              <a:t>MEXICAN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2016 NFL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GUN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LAW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RYAN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MIGRANT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TURKISH 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MEDIA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FBI CARTEL ILLEG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TWEET IOWA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ISLAM PALESTINIAN CRIME MUSLIM 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BROADDRICK </a:t>
            </a:r>
            <a:r>
              <a:rPr lang="en-US" sz="1800" b="1" i="0" u="none" strike="noStrike" cap="none"/>
              <a:t>HILLARI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2017 CALL PERCENT DISCUSS 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PATRIOT ISRA CARSON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en-US" sz="1800" b="1" i="0" u="none" strike="noStrike" cap="none">
                <a:latin typeface="Arial"/>
                <a:ea typeface="Arial"/>
                <a:cs typeface="Arial"/>
                <a:sym typeface="Arial"/>
              </a:rPr>
              <a:t> GINGRICH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 SUPPORT CADDEL SCARBOROUGH KAIN JERUS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ALEM POLL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CRUZ</a:t>
            </a:r>
            <a:r>
              <a:rPr lang="en-US"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5bc899e996_3_6"/>
          <p:cNvSpPr/>
          <p:nvPr/>
        </p:nvSpPr>
        <p:spPr>
          <a:xfrm>
            <a:off x="6008688" y="257651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94FA9-47CB-47B1-AAA2-6E3A66A0EB4D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2231136" y="4945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ANALYSIS</a:t>
            </a:r>
            <a:endParaRPr/>
          </a:p>
        </p:txBody>
      </p:sp>
      <p:pic>
        <p:nvPicPr>
          <p:cNvPr id="306" name="Google Shape;3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849" y="2505114"/>
            <a:ext cx="6254875" cy="41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2"/>
          <p:cNvSpPr txBox="1"/>
          <p:nvPr/>
        </p:nvSpPr>
        <p:spPr>
          <a:xfrm>
            <a:off x="1837590" y="4821725"/>
            <a:ext cx="31230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LIBERAL ONLY 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인권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환경에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관한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이슈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2871225" y="1752425"/>
            <a:ext cx="753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정치적 이슈(지카 바이러스, 이민법 개혁 여부, 오바마 케어 존폐 여부,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 2016 경선 및 대선, 멕시코 국경 문제),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정치적 논란(힐러리 이메일 논란, 러시아 게이트-러시아 대선 개입 논란)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952677" y="4676025"/>
            <a:ext cx="4180200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CONSERVATIVE ONLY : 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분쟁지역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안보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r>
              <a:rPr lang="en-US" sz="1800" b="1" dirty="0">
                <a:solidFill>
                  <a:schemeClr val="dk1"/>
                </a:solidFill>
              </a:rPr>
              <a:t>, </a:t>
            </a:r>
            <a:r>
              <a:rPr lang="en-US" sz="1800" b="1" dirty="0" err="1">
                <a:solidFill>
                  <a:schemeClr val="dk1"/>
                </a:solidFill>
              </a:rPr>
              <a:t>난민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문제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2017925" y="1752425"/>
            <a:ext cx="11289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BOTH : 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CA405-B547-4976-A797-A5D8DE48921C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bc899e996_5_2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22" name="Google Shape;322;g5bc899e996_5_20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000" b="1" dirty="0" err="1">
                <a:latin typeface="+mn-lt"/>
              </a:rPr>
              <a:t>진보</a:t>
            </a:r>
            <a:r>
              <a:rPr lang="en-US" sz="2000" b="1" dirty="0">
                <a:latin typeface="+mn-lt"/>
              </a:rPr>
              <a:t>, </a:t>
            </a:r>
            <a:r>
              <a:rPr lang="en-US" sz="2000" b="1" dirty="0" err="1">
                <a:latin typeface="+mn-lt"/>
              </a:rPr>
              <a:t>보수의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시사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방향성의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차이를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일부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확인할</a:t>
            </a:r>
            <a:r>
              <a:rPr lang="en-US" sz="2000" b="1" dirty="0">
                <a:latin typeface="+mn-lt"/>
              </a:rPr>
              <a:t> 수 </a:t>
            </a:r>
            <a:r>
              <a:rPr lang="en-US" sz="2000" b="1" dirty="0" err="1">
                <a:latin typeface="+mn-lt"/>
              </a:rPr>
              <a:t>있었다</a:t>
            </a:r>
            <a:r>
              <a:rPr lang="en-US" sz="2000" b="1" dirty="0">
                <a:latin typeface="+mn-lt"/>
              </a:rPr>
              <a:t>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endParaRPr sz="2000" b="1"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000" b="1" dirty="0" err="1">
                <a:latin typeface="+mn-lt"/>
              </a:rPr>
              <a:t>Stopword의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중요성</a:t>
            </a:r>
            <a:endParaRPr sz="2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0F926-26C2-4EE0-A992-E94DCC5EF777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- 27 -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bc899e996_5_1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한계점 및 개선점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5bc899e996_5_15"/>
          <p:cNvSpPr txBox="1"/>
          <p:nvPr/>
        </p:nvSpPr>
        <p:spPr>
          <a:xfrm>
            <a:off x="2231111" y="2535610"/>
            <a:ext cx="77298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 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❖"/>
            </a:pPr>
            <a:r>
              <a:rPr lang="en-US" altLang="ko-KR" sz="2000" b="1" dirty="0">
                <a:solidFill>
                  <a:schemeClr val="dk1"/>
                </a:solidFill>
              </a:rPr>
              <a:t>STEMMING</a:t>
            </a:r>
            <a:r>
              <a:rPr lang="ko-KR" altLang="en-US" sz="2000" b="1" dirty="0">
                <a:solidFill>
                  <a:schemeClr val="dk1"/>
                </a:solidFill>
              </a:rPr>
              <a:t>으로 인해 단어의 뜻을 파악하기 어려움</a:t>
            </a:r>
            <a:r>
              <a:rPr lang="en-US" altLang="ko-KR" sz="2000" b="1" dirty="0">
                <a:solidFill>
                  <a:schemeClr val="dk1"/>
                </a:solidFill>
              </a:rPr>
              <a:t>.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중립적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언론사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배제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Stopwords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제거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부족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 b="1" dirty="0">
                <a:solidFill>
                  <a:schemeClr val="dk1"/>
                </a:solidFill>
              </a:rPr>
              <a:t>LDA </a:t>
            </a:r>
            <a:r>
              <a:rPr lang="en-US" sz="2000" b="1" dirty="0" err="1">
                <a:solidFill>
                  <a:schemeClr val="dk1"/>
                </a:solidFill>
              </a:rPr>
              <a:t>결과로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단어에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주어진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weight가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너무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작음</a:t>
            </a:r>
            <a:r>
              <a:rPr lang="en-US" sz="2000" b="1" dirty="0">
                <a:solidFill>
                  <a:schemeClr val="dk1"/>
                </a:solidFill>
              </a:rPr>
              <a:t>(0.003이하)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미국에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대한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배경지식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부족</a:t>
            </a:r>
            <a:r>
              <a:rPr lang="en-US" sz="2000" b="1" dirty="0">
                <a:solidFill>
                  <a:schemeClr val="dk1"/>
                </a:solidFill>
              </a:rPr>
              <a:t>.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 b="1" dirty="0" err="1">
                <a:solidFill>
                  <a:schemeClr val="dk1"/>
                </a:solidFill>
              </a:rPr>
              <a:t>LSA를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이용했을때의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결과와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비교</a:t>
            </a:r>
            <a:endParaRPr sz="200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D5885-CC06-445A-9EB3-93B63394B26A}"/>
              </a:ext>
            </a:extLst>
          </p:cNvPr>
          <p:cNvSpPr txBox="1"/>
          <p:nvPr/>
        </p:nvSpPr>
        <p:spPr>
          <a:xfrm>
            <a:off x="5844910" y="62795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- 28 -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710266" y="2616200"/>
            <a:ext cx="949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 : 정치적 성향에 따른 미국 언론사 간의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어휘 차이 분석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143125" y="3429000"/>
            <a:ext cx="2600325" cy="2609850"/>
          </a:xfrm>
          <a:prstGeom prst="ellipse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448550" y="3429000"/>
            <a:ext cx="2600325" cy="260985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433527" y="3857820"/>
            <a:ext cx="132494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vs</a:t>
            </a:r>
            <a:endParaRPr sz="8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FFB7A-77C6-43F2-894A-0B5EBD7FEBD5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PROJECT DESCRIPTION</a:t>
            </a:r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2034381" y="3272707"/>
            <a:ext cx="8123237" cy="1160462"/>
            <a:chOff x="2381" y="1705163"/>
            <a:chExt cx="8123237" cy="1160462"/>
          </a:xfrm>
        </p:grpSpPr>
        <p:sp>
          <p:nvSpPr>
            <p:cNvPr id="124" name="Google Shape;124;p4"/>
            <p:cNvSpPr/>
            <p:nvPr/>
          </p:nvSpPr>
          <p:spPr>
            <a:xfrm>
              <a:off x="2381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582612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Preprocessing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613421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3193652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Topic modeling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4462" y="1705163"/>
              <a:ext cx="2901156" cy="116046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804693" y="1705163"/>
              <a:ext cx="1740694" cy="116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000" tIns="29325" rIns="29325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 &amp; Analysis</a:t>
              </a:r>
              <a:endParaRPr sz="2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02C91E-4EC2-448D-8918-FE93E30480CE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774011" y="2038058"/>
            <a:ext cx="4270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LANGUAGE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2"/>
          </p:nvPr>
        </p:nvSpPr>
        <p:spPr>
          <a:xfrm>
            <a:off x="1840686" y="2590872"/>
            <a:ext cx="42702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3, Anaconda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3"/>
          </p:nvPr>
        </p:nvSpPr>
        <p:spPr>
          <a:xfrm>
            <a:off x="7180870" y="2590872"/>
            <a:ext cx="42534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Jupiter Notebook</a:t>
            </a:r>
            <a:endParaRPr/>
          </a:p>
          <a:p>
            <a:pPr marL="228600" lvl="0" indent="-114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4"/>
          </p:nvPr>
        </p:nvSpPr>
        <p:spPr>
          <a:xfrm>
            <a:off x="7092108" y="2038058"/>
            <a:ext cx="4270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IDE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2421711" y="6893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TOOLS</a:t>
            </a:r>
            <a:endParaRPr/>
          </a:p>
        </p:txBody>
      </p:sp>
      <p:pic>
        <p:nvPicPr>
          <p:cNvPr id="139" name="Google Shape;139;p5" descr="Une image contenant graphiques vectoriels  Description générée avec un niveau de confiance élev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20000">
            <a:off x="7698346" y="3196220"/>
            <a:ext cx="2743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319999">
            <a:off x="1171651" y="3139457"/>
            <a:ext cx="2743199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999999">
            <a:off x="3424520" y="3150500"/>
            <a:ext cx="2743199" cy="27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542DB-9331-44B7-BF22-8763C1E0D120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- 5 -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c899e996_6_1"/>
          <p:cNvSpPr txBox="1">
            <a:spLocks noGrp="1"/>
          </p:cNvSpPr>
          <p:nvPr>
            <p:ph type="title"/>
          </p:nvPr>
        </p:nvSpPr>
        <p:spPr>
          <a:xfrm>
            <a:off x="2421711" y="68931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Collaboration Tool</a:t>
            </a:r>
            <a:endParaRPr/>
          </a:p>
        </p:txBody>
      </p:sp>
      <p:pic>
        <p:nvPicPr>
          <p:cNvPr id="147" name="Google Shape;147;g5bc899e996_6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25" y="3363575"/>
            <a:ext cx="3947600" cy="22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5bc899e996_6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900" y="3134475"/>
            <a:ext cx="2539174" cy="25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5bc899e996_6_1"/>
          <p:cNvSpPr txBox="1">
            <a:spLocks noGrp="1"/>
          </p:cNvSpPr>
          <p:nvPr>
            <p:ph type="body" idx="2"/>
          </p:nvPr>
        </p:nvSpPr>
        <p:spPr>
          <a:xfrm>
            <a:off x="4953802" y="2218625"/>
            <a:ext cx="34680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Github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 Drive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AD6C9-0FDC-48F6-8493-0ED899CE71C0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- 6 -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2231136" y="309067"/>
            <a:ext cx="77298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75" y="2210950"/>
            <a:ext cx="5803549" cy="43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836925" y="1674225"/>
            <a:ext cx="88896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</a:rPr>
              <a:t>데이터 : </a:t>
            </a:r>
            <a:r>
              <a:rPr lang="en-US" sz="2000">
                <a:solidFill>
                  <a:schemeClr val="dk1"/>
                </a:solidFill>
              </a:rPr>
              <a:t>미국의 다양한 언론사 별 기사 32000개 (진보 16000 + 보수 16000)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6367625" y="2368475"/>
            <a:ext cx="55653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liberal (Atlantic, Buzzfeed News, Vox)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conservative (Breitbart, New York Post, National Review, Fox News)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(출처 : Dataset: </a:t>
            </a:r>
            <a:r>
              <a:rPr lang="en-US" u="sng">
                <a:solidFill>
                  <a:srgbClr val="0097A7"/>
                </a:solidFill>
                <a:hlinkClick r:id="rId4"/>
              </a:rPr>
              <a:t>https://www.kaggle.com/snapcrack/all-the-news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WEEKLY PROJECT PROCESS</a:t>
            </a:r>
            <a:endParaRPr/>
          </a:p>
        </p:txBody>
      </p:sp>
      <p:graphicFrame>
        <p:nvGraphicFramePr>
          <p:cNvPr id="163" name="Google Shape;163;p7"/>
          <p:cNvGraphicFramePr/>
          <p:nvPr/>
        </p:nvGraphicFramePr>
        <p:xfrm>
          <a:off x="1690136" y="2556749"/>
          <a:ext cx="8811750" cy="2907450"/>
        </p:xfrm>
        <a:graphic>
          <a:graphicData uri="http://schemas.openxmlformats.org/drawingml/2006/table">
            <a:tbl>
              <a:tblPr>
                <a:noFill/>
                <a:tableStyleId>{A20C41D3-C522-43BD-9CA4-9B8E0F748B7E}</a:tableStyleId>
              </a:tblPr>
              <a:tblGrid>
                <a:gridCol w="19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/>
                        <a:t>1st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2nd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3rd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4th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5th Week</a:t>
                      </a:r>
                      <a:endParaRPr sz="11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Proposal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Pre-processing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 modeling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Evaluation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Analysis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/>
                        <a:t>Final report</a:t>
                      </a:r>
                      <a:endParaRPr sz="1800" u="none" strike="noStrike" cap="none"/>
                    </a:p>
                  </a:txBody>
                  <a:tcPr marL="26500" marR="26500" marT="26500" marB="265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br>
                        <a:rPr lang="en-US" sz="800" u="none" strike="noStrike" cap="none"/>
                      </a:br>
                      <a:endParaRPr sz="800" u="none" strike="noStrike" cap="none"/>
                    </a:p>
                  </a:txBody>
                  <a:tcPr marL="26500" marR="26500" marT="26500" marB="26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BA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95E857-8F88-45BB-AB52-209AF3634A58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- 8 -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WEEKLY PROJECT PROCESS</a:t>
            </a:r>
            <a:endParaRPr/>
          </a:p>
        </p:txBody>
      </p:sp>
      <p:grpSp>
        <p:nvGrpSpPr>
          <p:cNvPr id="169" name="Google Shape;169;p8"/>
          <p:cNvGrpSpPr/>
          <p:nvPr/>
        </p:nvGrpSpPr>
        <p:grpSpPr>
          <a:xfrm>
            <a:off x="2019806" y="3567241"/>
            <a:ext cx="8120856" cy="937021"/>
            <a:chOff x="3571" y="886155"/>
            <a:chExt cx="8120856" cy="937021"/>
          </a:xfrm>
        </p:grpSpPr>
        <p:sp>
          <p:nvSpPr>
            <p:cNvPr id="170" name="Google Shape;170;p8"/>
            <p:cNvSpPr/>
            <p:nvPr/>
          </p:nvSpPr>
          <p:spPr>
            <a:xfrm>
              <a:off x="3571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31015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preprocessing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1721445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1721445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189956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2217400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Topic modeling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907829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3907829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376340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403784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094214" y="1161015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6094214" y="1238475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562724" y="886155"/>
              <a:ext cx="1561703" cy="937021"/>
            </a:xfrm>
            <a:prstGeom prst="roundRect">
              <a:avLst>
                <a:gd name="adj" fmla="val 10000"/>
              </a:avLst>
            </a:prstGeom>
            <a:solidFill>
              <a:srgbClr val="9BAFB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6590168" y="913599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Analysis</a:t>
              </a:r>
              <a:endPara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4" name="Google Shape;184;p8"/>
          <p:cNvSpPr/>
          <p:nvPr/>
        </p:nvSpPr>
        <p:spPr>
          <a:xfrm flipH="1">
            <a:off x="2680136" y="2920567"/>
            <a:ext cx="2490953" cy="413842"/>
          </a:xfrm>
          <a:prstGeom prst="uturnArrow">
            <a:avLst>
              <a:gd name="adj1" fmla="val 35527"/>
              <a:gd name="adj2" fmla="val 25000"/>
              <a:gd name="adj3" fmla="val 42120"/>
              <a:gd name="adj4" fmla="val 37157"/>
              <a:gd name="adj5" fmla="val 100000"/>
            </a:avLst>
          </a:prstGeom>
          <a:solidFill>
            <a:srgbClr val="9BAF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8"/>
          <p:cNvSpPr/>
          <p:nvPr/>
        </p:nvSpPr>
        <p:spPr>
          <a:xfrm rot="10800000">
            <a:off x="2666996" y="4680957"/>
            <a:ext cx="6794939" cy="413842"/>
          </a:xfrm>
          <a:prstGeom prst="uturnArrow">
            <a:avLst>
              <a:gd name="adj1" fmla="val 35527"/>
              <a:gd name="adj2" fmla="val 25000"/>
              <a:gd name="adj3" fmla="val 42120"/>
              <a:gd name="adj4" fmla="val 37157"/>
              <a:gd name="adj5" fmla="val 100000"/>
            </a:avLst>
          </a:prstGeom>
          <a:solidFill>
            <a:srgbClr val="9BAF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31488-6911-465F-A4D3-44045C4667D7}"/>
              </a:ext>
            </a:extLst>
          </p:cNvPr>
          <p:cNvSpPr txBox="1"/>
          <p:nvPr/>
        </p:nvSpPr>
        <p:spPr>
          <a:xfrm>
            <a:off x="5844910" y="627950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- 9 -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2455</Words>
  <Application>Microsoft Office PowerPoint</Application>
  <PresentationFormat>와이드스크린</PresentationFormat>
  <Paragraphs>305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Gill Sans</vt:lpstr>
      <vt:lpstr>Noto Sans Symbols</vt:lpstr>
      <vt:lpstr>Arial</vt:lpstr>
      <vt:lpstr>Parcel</vt:lpstr>
      <vt:lpstr>Parcel</vt:lpstr>
      <vt:lpstr>TOPIC MODELING  BY AMERICAN NEWS</vt:lpstr>
      <vt:lpstr>INDEX</vt:lpstr>
      <vt:lpstr>PROJECT DESCRIPTION</vt:lpstr>
      <vt:lpstr>PROJECT DESCRIPTION</vt:lpstr>
      <vt:lpstr>TOOLS</vt:lpstr>
      <vt:lpstr>Collaboration Tool</vt:lpstr>
      <vt:lpstr>DATASET</vt:lpstr>
      <vt:lpstr>WEEKLY PROJECT PROCESS</vt:lpstr>
      <vt:lpstr>WEEKLY PROJECT PROCESS</vt:lpstr>
      <vt:lpstr>전처리 과정</vt:lpstr>
      <vt:lpstr>전처리</vt:lpstr>
      <vt:lpstr>TOPIC MODELING</vt:lpstr>
      <vt:lpstr>TROUBLE SHOOTING</vt:lpstr>
      <vt:lpstr>TOPIC MODELING</vt:lpstr>
      <vt:lpstr>ANALYSIS - Topic 개수의 변화</vt:lpstr>
      <vt:lpstr>ANALYSIS - Topic 개수의 변화</vt:lpstr>
      <vt:lpstr>EVALUATION (TOPIC COHERENCE)</vt:lpstr>
      <vt:lpstr>ANALYSIS</vt:lpstr>
      <vt:lpstr>ANALYSIS</vt:lpstr>
      <vt:lpstr>ANALYSIS</vt:lpstr>
      <vt:lpstr>ANALYSIS - 나라/분쟁지역</vt:lpstr>
      <vt:lpstr>ANALYSIS - 다른 정당 정치인 언급</vt:lpstr>
      <vt:lpstr>ANALYSIS - 난민 문제</vt:lpstr>
      <vt:lpstr>ANALYSIS - 지카 바이러스</vt:lpstr>
      <vt:lpstr>ANALYSIS – 주요 공약 차이</vt:lpstr>
      <vt:lpstr>ANALYSIS</vt:lpstr>
      <vt:lpstr>CONCLUSION</vt:lpstr>
      <vt:lpstr>한계점 및 개선점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 BY AMERICAN NEWS</dc:title>
  <dc:creator>LG</dc:creator>
  <cp:lastModifiedBy>허 수민</cp:lastModifiedBy>
  <cp:revision>4</cp:revision>
  <dcterms:created xsi:type="dcterms:W3CDTF">2015-12-01T21:32:24Z</dcterms:created>
  <dcterms:modified xsi:type="dcterms:W3CDTF">2019-06-12T13:25:15Z</dcterms:modified>
</cp:coreProperties>
</file>