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86" r:id="rId28"/>
    <p:sldId id="287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AII4kRcCkk9C3Gw0+kM+hXZoK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6A21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0C41D3-C522-43BD-9CA4-9B8E0F748B7E}">
  <a:tblStyle styleId="{A20C41D3-C522-43BD-9CA4-9B8E0F748B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단어 중간에 있는 </a:t>
            </a:r>
            <a:r>
              <a:rPr lang="en-US" altLang="ko-KR" dirty="0"/>
              <a:t>– </a:t>
            </a:r>
            <a:r>
              <a:rPr lang="ko-KR" altLang="en-US" dirty="0"/>
              <a:t>부호와 인용부호를 삭제하고 </a:t>
            </a:r>
            <a:r>
              <a:rPr lang="en-US" altLang="ko-KR" dirty="0" err="1"/>
              <a:t>stopwords</a:t>
            </a:r>
            <a:r>
              <a:rPr lang="ko-KR" altLang="en-US" dirty="0"/>
              <a:t>를 제거 및 </a:t>
            </a:r>
            <a:r>
              <a:rPr lang="en-US" altLang="ko-KR" dirty="0"/>
              <a:t>stemming</a:t>
            </a:r>
            <a:endParaRPr dirty="0"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칼럼에 기자와 언론사 이름이 미리 나와있기 때문에 기사에서 언급되는 부분을 제외할 수 있었다</a:t>
            </a:r>
            <a:r>
              <a:rPr lang="en-US" altLang="ko-KR" dirty="0"/>
              <a:t>. </a:t>
            </a:r>
            <a:r>
              <a:rPr lang="ko-KR" altLang="en-US" dirty="0"/>
              <a:t>아래의 빨간 부분은 보수 언론사 </a:t>
            </a:r>
            <a:r>
              <a:rPr lang="en-US" altLang="ko-KR" dirty="0"/>
              <a:t>Breitbart </a:t>
            </a:r>
            <a:r>
              <a:rPr lang="ko-KR" altLang="en-US" dirty="0"/>
              <a:t>기자의 </a:t>
            </a:r>
            <a:r>
              <a:rPr lang="en-US" altLang="ko-KR" dirty="0"/>
              <a:t>SNS </a:t>
            </a:r>
            <a:r>
              <a:rPr lang="ko-KR" altLang="en-US" dirty="0" err="1"/>
              <a:t>홍보문이었다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1424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그리고 저희는 여러 개의 </a:t>
            </a:r>
            <a:r>
              <a:rPr lang="ko-KR" altLang="en-US" dirty="0" err="1"/>
              <a:t>토픽수</a:t>
            </a:r>
            <a:r>
              <a:rPr lang="en-US" altLang="ko-KR" dirty="0"/>
              <a:t>(10,15,20,25)</a:t>
            </a:r>
            <a:r>
              <a:rPr lang="ko-KR" altLang="en-US" dirty="0"/>
              <a:t>로 모델링을 진행했을 때 단어의 분포가 어떻게 변하는 지 분석하였습니다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bc899e996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여러 개의 토픽 모델 수를 설정하였을 때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지카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바이러스에 대해서 단어분포에 어떤 변화가 있는지 살펴보았습니다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N=10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zika,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obama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등장하였지만 직접적으로 드러나는 토픽을 알 수 없었다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하지만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N=25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zika, mosquito, parenthood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단어를 통해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버락 오바마 미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11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억 달러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지카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대책 예산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시민단체 가족계획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(Planned Parenthood)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대한 예산 지원 조항 때문에 또 무산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이라는 토픽을 정확하게 파악할 수 있었다</a:t>
            </a: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2" name="Google Shape;222;g5bc899e996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bc899e996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진영의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Topic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수를 다르게 진행한 결과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N=15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Pipeline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관련된 토픽이 드러났다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‘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tribe, refuge’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단어를 통해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노스다코타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주 원주민 보호구역을 통과해 논란이 일었던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‘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다코타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액세스 송유관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(pipeline)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건설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수많은 원주민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(tribe)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연대자들의 거센 반발에 중단되었다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.’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다는 기사 내용을 추측할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N=20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러시아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시리아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아사드 단어와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등장하면서 관련성이 적어졌다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N=25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DACA(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미성년 입국자 추방 유예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미성년자의 국외추방을 유예하는 민법 제도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pipeline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등장하면서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사건과 직접적인 관련은 없지만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refuge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관련이 있는 것으로 보인다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</p:txBody>
      </p:sp>
      <p:sp>
        <p:nvSpPr>
          <p:cNvPr id="229" name="Google Shape;229;g5bc899e996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위와 같은 여러 개의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모델을 실행시키면서 대체적으로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높아질수록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정확도가 높아지는 결과를 보였다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그렇지만 한 단어가 여러 토픽에서 동시에 등장하는 경우도 증가하며 정확도를 감소시켰다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점들을 종합하여 가장 토픽을 잘 나타내는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 것으로 판단했다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각 </a:t>
            </a:r>
            <a:r>
              <a:rPr lang="en-US" dirty="0" err="1"/>
              <a:t>데이터셋에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토픽</a:t>
            </a:r>
            <a:r>
              <a:rPr lang="en-US" dirty="0"/>
              <a:t> </a:t>
            </a:r>
            <a:r>
              <a:rPr lang="en-US" dirty="0" err="1"/>
              <a:t>모델링을</a:t>
            </a:r>
            <a:r>
              <a:rPr lang="en-US" dirty="0"/>
              <a:t> </a:t>
            </a:r>
            <a:r>
              <a:rPr lang="en-US" dirty="0" err="1"/>
              <a:t>수행하고</a:t>
            </a:r>
            <a:r>
              <a:rPr lang="en-US" dirty="0"/>
              <a:t> topic coherence </a:t>
            </a:r>
            <a:r>
              <a:rPr lang="en-US" dirty="0" err="1"/>
              <a:t>점수를</a:t>
            </a:r>
            <a:r>
              <a:rPr lang="en-US" dirty="0"/>
              <a:t> </a:t>
            </a:r>
            <a:r>
              <a:rPr lang="en-US" dirty="0" err="1"/>
              <a:t>계산하여</a:t>
            </a:r>
            <a:r>
              <a:rPr lang="en-US" dirty="0"/>
              <a:t> </a:t>
            </a:r>
            <a:r>
              <a:rPr lang="en-US" dirty="0" err="1"/>
              <a:t>그래프로</a:t>
            </a:r>
            <a:r>
              <a:rPr lang="en-US" dirty="0"/>
              <a:t> </a:t>
            </a:r>
            <a:r>
              <a:rPr lang="en-US" dirty="0" err="1"/>
              <a:t>나타낸</a:t>
            </a:r>
            <a:r>
              <a:rPr lang="en-US" dirty="0"/>
              <a:t> </a:t>
            </a:r>
            <a:r>
              <a:rPr lang="en-US" dirty="0" err="1"/>
              <a:t>결과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N=15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Topic Coherence Score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가장 높게 나타났기 때문에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N=15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때의 보수 및 진보의 특성을 파악하고자 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토픽 </a:t>
            </a:r>
            <a:r>
              <a:rPr lang="en-US" altLang="ko-KR" dirty="0"/>
              <a:t>15</a:t>
            </a:r>
            <a:r>
              <a:rPr lang="ko-KR" altLang="en-US" dirty="0"/>
              <a:t>개를 두고 어휘 차이를 분석했습니다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위의 단어를 이용하여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벤다이어그램을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생성하고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사용 어휘를 비교했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하지만 모든 단어를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벤다이어그램에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넣으면 보기에 좋지 않아 단어의 개수로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벤다이어그램을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생성하고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자세한 단어는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뒤에서 자세히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설명드리겠습니다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맨위부터 </a:t>
            </a:r>
            <a:r>
              <a:rPr lang="en-US" altLang="ko-KR" dirty="0"/>
              <a:t>liberal, </a:t>
            </a:r>
            <a:r>
              <a:rPr lang="ko-KR" altLang="en-US" dirty="0"/>
              <a:t>공통으로 쓰인 단어</a:t>
            </a:r>
            <a:r>
              <a:rPr lang="en-US" altLang="ko-KR" dirty="0"/>
              <a:t>, conservative</a:t>
            </a:r>
            <a:r>
              <a:rPr lang="ko-KR" altLang="en-US" dirty="0"/>
              <a:t>에 해당되는 단어를 나열한 것입니다</a:t>
            </a:r>
            <a:r>
              <a:rPr lang="en-US" altLang="ko-KR" dirty="0"/>
              <a:t>. </a:t>
            </a:r>
            <a:r>
              <a:rPr lang="ko-KR" altLang="en-US" dirty="0"/>
              <a:t>그중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의미가 있다고 판단되는 단어들을 빨간색으로 표시하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그리고 각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단어들에서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어떤 차이가 있는지 분석했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으며 객관적인 조사를 위해 분석할 때 쓰였던 기사와 관련 문서들은 레포트에 작성하였습니다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앞으로는 어떤 차이가 있었는지 말씀드리겠습니다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China, Korea, EU, Russia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Israel, Islam, Palestinian, Muslim,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Isra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공통적으로는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Turkey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등장하였다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보다 분쟁이 적은 나라에 대한 단어가 등장하였다</a:t>
            </a:r>
            <a:endParaRPr dirty="0"/>
          </a:p>
        </p:txBody>
      </p:sp>
      <p:sp>
        <p:nvSpPr>
          <p:cNvPr id="267" name="Google Shape;2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c899e99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모두 난민문제에 관한 토픽이 발견되었다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발견된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Russia, Tillerson, Assad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단어를 통해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러시아가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시리아 대통령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Assad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지원하고 미국이 시리아 반군을 지원했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러시아가 지원해서 참전하려고 하자 미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러 평화협정을 맺기 위해 노력했다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시리아 내전에 관한 토픽을 보이고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Migrant, Turkish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통해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터키 대통령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르도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안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대통령이 아사드 정부를 반대했고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시리아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내전로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인해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터키의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난민이 급증했던 사건에 관한 토픽으로 짐작된다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81" name="Google Shape;281;g5bc899e99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tillerson</a:t>
            </a:r>
            <a:r>
              <a:rPr lang="en-US" dirty="0"/>
              <a:t>, trump-</a:t>
            </a:r>
            <a:r>
              <a:rPr lang="en-US" dirty="0" err="1"/>
              <a:t>공화당</a:t>
            </a:r>
            <a:r>
              <a:rPr lang="ko-KR" altLang="en-US" dirty="0"/>
              <a:t>이고 </a:t>
            </a:r>
            <a:r>
              <a:rPr lang="en-US" altLang="ko-KR" sz="1500" dirty="0" err="1">
                <a:solidFill>
                  <a:srgbClr val="111111"/>
                </a:solidFill>
                <a:highlight>
                  <a:schemeClr val="lt1"/>
                </a:highlight>
              </a:rPr>
              <a:t>abedin</a:t>
            </a:r>
            <a:r>
              <a:rPr lang="en-US" altLang="ko-KR" sz="1500" dirty="0">
                <a:solidFill>
                  <a:srgbClr val="111111"/>
                </a:solidFill>
                <a:highlight>
                  <a:schemeClr val="lt1"/>
                </a:highlight>
              </a:rPr>
              <a:t>-</a:t>
            </a:r>
            <a:r>
              <a:rPr lang="ko-KR" altLang="en-US" sz="1500" dirty="0">
                <a:solidFill>
                  <a:srgbClr val="111111"/>
                </a:solidFill>
                <a:highlight>
                  <a:schemeClr val="lt1"/>
                </a:highlight>
              </a:rPr>
              <a:t>민주당</a:t>
            </a:r>
            <a:r>
              <a:rPr lang="en-US" altLang="ko-KR" sz="1500" dirty="0">
                <a:solidFill>
                  <a:srgbClr val="111111"/>
                </a:solidFill>
                <a:highlight>
                  <a:schemeClr val="lt1"/>
                </a:highlight>
              </a:rPr>
              <a:t>(</a:t>
            </a:r>
            <a:r>
              <a:rPr lang="ko-KR" altLang="en-US" sz="1500" dirty="0">
                <a:solidFill>
                  <a:srgbClr val="111111"/>
                </a:solidFill>
                <a:highlight>
                  <a:schemeClr val="lt1"/>
                </a:highlight>
              </a:rPr>
              <a:t>힐러리 보좌관</a:t>
            </a:r>
            <a:r>
              <a:rPr lang="en-US" altLang="ko-KR" sz="1500" dirty="0">
                <a:solidFill>
                  <a:srgbClr val="111111"/>
                </a:solidFill>
                <a:highlight>
                  <a:schemeClr val="lt1"/>
                </a:highlight>
              </a:rPr>
              <a:t>)</a:t>
            </a:r>
            <a:r>
              <a:rPr lang="ko-KR" altLang="en-US" sz="1500" dirty="0">
                <a:solidFill>
                  <a:srgbClr val="111111"/>
                </a:solidFill>
                <a:highlight>
                  <a:schemeClr val="lt1"/>
                </a:highlight>
              </a:rPr>
              <a:t>이다</a:t>
            </a:r>
            <a:r>
              <a:rPr lang="en-US" altLang="ko-KR" sz="1500" dirty="0">
                <a:solidFill>
                  <a:srgbClr val="111111"/>
                </a:solidFill>
                <a:highlight>
                  <a:schemeClr val="lt1"/>
                </a:highlight>
              </a:rPr>
              <a:t>.</a:t>
            </a:r>
            <a:endParaRPr lang="ko-KR" altLang="en-US"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서로 다른 정치인을 언급했다는 것은 특징적인 사건이 있기 때문이라고 판단했고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그당시에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있었던 정치적인 사건을 분석하였다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.</a:t>
            </a: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Liberal에서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Tillerson, Assad,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Russia가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등장하였다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. Tillerson,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Trump를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오랫동안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비판해왔던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liberal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진영이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Assad와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관련된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Trump의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행동을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칭찬했기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때문으로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판단된다</a:t>
            </a:r>
            <a:r>
              <a:rPr 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또한 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Conservative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Abedin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과 </a:t>
            </a:r>
            <a:r>
              <a:rPr lang="en-US" altLang="ko-KR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Hillari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가 등장하였다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이는 민주당인 힐러리의 최측근 보좌관인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후마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애버딘의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전 남편 앤서니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위너의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노트북에서 상당수의 힐러리와 </a:t>
            </a:r>
            <a:r>
              <a:rPr lang="ko-KR" altLang="en-US" sz="1500" dirty="0" err="1">
                <a:solidFill>
                  <a:srgbClr val="111111"/>
                </a:solidFill>
                <a:highlight>
                  <a:srgbClr val="FFFFFF"/>
                </a:highlight>
              </a:rPr>
              <a:t>애버딘</a:t>
            </a:r>
            <a:r>
              <a:rPr lang="ko-KR" altLang="en-US" sz="1500" dirty="0">
                <a:solidFill>
                  <a:srgbClr val="111111"/>
                </a:solidFill>
                <a:highlight>
                  <a:srgbClr val="FFFFFF"/>
                </a:highlight>
              </a:rPr>
              <a:t> 간의 이메일이 발견됐던 이메일 스캔들과 관련된 것으로 추정된다</a:t>
            </a:r>
            <a:r>
              <a:rPr lang="en-US" altLang="ko-KR" sz="1500" dirty="0">
                <a:solidFill>
                  <a:srgbClr val="111111"/>
                </a:solidFill>
                <a:highlight>
                  <a:srgbClr val="FFFFFF"/>
                </a:highlight>
              </a:rPr>
              <a:t>. </a:t>
            </a: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274" name="Google Shape;2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bc899e99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Zika virus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오바마 케어 관련하여 좌우 대립이 있었다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이와 관련된 토픽으로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‘pregnant, health,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vaccin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infect’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ryan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오바마케어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관련 정치인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등장하였다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zika virus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당시 중요한 이슈였다고 판단된다</a:t>
            </a:r>
            <a:endParaRPr dirty="0"/>
          </a:p>
        </p:txBody>
      </p:sp>
      <p:sp>
        <p:nvSpPr>
          <p:cNvPr id="288" name="Google Shape;288;g5bc899e99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c899e996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2016~2017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년도 기사에서 지지율 변화 및 후보와 당의 공약 관련 기사가 많이 포함되어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공통적으로는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zika, women, white, refuge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등이 언급되었지만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black, transgender, pregnant,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climatee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carbonate, emission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단어를 통해 인권 및 환경문제에 집중하고 있다는 것을 알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migrant,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mexican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border,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muslim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통해 안보 및 난민 문제를 중요하게 여기는 것을 알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오른쪽 그림은 뉴스에서 비교한 두 정당의 공약을 비교한 그림입니다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95" name="Google Shape;295;g5bc899e996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3476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c899e996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2016~2017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년도 기사에서 지지율 변화 및 후보와 당의 공약 관련 기사가 많이 포함되어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공통적으로는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zika, women, white, refuge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등이 언급되었지만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liberal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black, transgender, pregnant,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climatee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carbonate, emission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단어를 통해 인권 및 환경문제에 집중하고 있다는 것을 알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Conservative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migrant,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mexican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border,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muslim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통해 안보 및 난민 문제를 중요하게 여기는 것을 알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오른쪽 그림은 뉴스에서 비교한 두 정당의 공약을 비교한 그림입니다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95" name="Google Shape;295;g5bc899e996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0554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분석을 전체적으로 정리했습니다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2" name="Google Shape;3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bc899e996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-Stemming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인해 단어가 일부 잘리거나 바뀌면서 모델링 된 결과를 분석하는데 어려움이 있었다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stopwords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제거했음에도 남아있는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stopwords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인해 토픽을 파악하기 어려웠다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 셋에 맞는 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stopwords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customize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한다면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더 많은 분석이 가능했을 것으로 예상된다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모델링 결과로 주어진 단어 분포에서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0.003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이하로 작은 수에 맴돌고 있어 중요한 단어를 파악하기 어려웠다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미국 정치에 대한 배경지식이 부족해 토픽을 분석하는 데에 한계가 있었다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3" name="Google Shape;313;g5bc899e996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bc899e996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bc899e996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-US" altLang="ko-KR" dirty="0"/>
              <a:t>5</a:t>
            </a:r>
            <a:r>
              <a:rPr lang="ko-KR" altLang="en-US" dirty="0"/>
              <a:t>주간 프로젝트를 진행하면서 </a:t>
            </a:r>
            <a:r>
              <a:rPr lang="en-US" altLang="ko-KR" dirty="0"/>
              <a:t>2016~2017</a:t>
            </a:r>
            <a:r>
              <a:rPr lang="ko-KR" altLang="en-US" dirty="0"/>
              <a:t>년도의 미국 진보와 보수의 방향성 차이를 일부 확인할 수 있었다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(4) </a:t>
            </a:r>
            <a:r>
              <a:rPr lang="ko-KR" altLang="en-US" dirty="0"/>
              <a:t>모델링과 전처리가 계속적으로 반복되며 토픽이 좀더 명확해지는 것을 확인했으며</a:t>
            </a:r>
            <a:r>
              <a:rPr lang="en-US" altLang="ko-KR" dirty="0"/>
              <a:t>, </a:t>
            </a:r>
            <a:r>
              <a:rPr lang="ko-KR" altLang="en-US" dirty="0"/>
              <a:t>좋은 데이터셋을 만드는 것이 토픽모델링에 중요하다는 것을 알게 되었다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5" name="Google Shape;3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c899e996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5bc899e996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2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napcrack/all-the-new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600200" y="1680723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TOPIC MODELING </a:t>
            </a:r>
            <a:br>
              <a:rPr lang="en-US"/>
            </a:br>
            <a:r>
              <a:rPr lang="en-US"/>
              <a:t>BY AMERICAN NEWS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2695194" y="3692001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20190615</a:t>
            </a:r>
            <a:endParaRPr sz="3200"/>
          </a:p>
        </p:txBody>
      </p:sp>
      <p:sp>
        <p:nvSpPr>
          <p:cNvPr id="100" name="Google Shape;100;p1"/>
          <p:cNvSpPr txBox="1"/>
          <p:nvPr/>
        </p:nvSpPr>
        <p:spPr>
          <a:xfrm>
            <a:off x="8390284" y="4931895"/>
            <a:ext cx="323381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Irene Llop Escrich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허수민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김희선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박채린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이은주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Laura Nienajadlo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9376958" y="456256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HOLA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772275" y="1327139"/>
            <a:ext cx="44586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자연어처리 및 정보검색, 정재은 교수님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dirty="0">
                <a:ea typeface="Arial"/>
                <a:cs typeface="Arial"/>
                <a:sym typeface="Arial"/>
              </a:rPr>
              <a:t>PREPROCESSING</a:t>
            </a:r>
            <a:endParaRPr dirty="0"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2231136" y="2764171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언론사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성향을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기반으로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진보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보수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기사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분류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16000개의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기사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TEXT OPERATION – NLTK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반영한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E8181-1A39-4376-B86C-2716555BE92A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- 10 -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lvl="0">
              <a:buSzPts val="2800"/>
            </a:pPr>
            <a:r>
              <a:rPr lang="en-US" altLang="ko-KR" dirty="0">
                <a:ea typeface="Arial"/>
                <a:cs typeface="Arial"/>
                <a:sym typeface="Arial"/>
              </a:rPr>
              <a:t>PREPROCESSING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326" y="2382114"/>
            <a:ext cx="6467347" cy="1547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2862336" y="4158455"/>
            <a:ext cx="7729800" cy="19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 fontScale="92500" lnSpcReduction="10000"/>
          </a:bodyPr>
          <a:lstStyle/>
          <a:p>
            <a:pPr marL="3429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소문자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구두점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인용부호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BAR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제거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STOPWORDS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제거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추출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EFB26-5EEA-4AA9-9A1E-720D60AE9AD3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TOPIC MODELING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2089246" y="2989870"/>
            <a:ext cx="7729728" cy="171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된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불러와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BAG OF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만듦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TF-IDF VECTTORIZATION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GENSIM의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LDA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LDAMULTICORE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LDA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15개로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나눔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12940-D4BF-4DDD-B694-B7E38B0D625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- 12 -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TROUBLE SHOOTING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999758" y="2697735"/>
            <a:ext cx="77298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무의미한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TOPIC들이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추출되고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공통적으로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많이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등장하는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단어로는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유의미한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어려움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언론에서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공통으로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언급된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중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빈도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차이가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0.000001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이하인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>
                <a:solidFill>
                  <a:schemeClr val="dk1"/>
                </a:solidFill>
              </a:rPr>
              <a:t>ex.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Trump)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r="32111"/>
          <a:stretch/>
        </p:blipFill>
        <p:spPr>
          <a:xfrm>
            <a:off x="9003835" y="2697687"/>
            <a:ext cx="2604100" cy="32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/>
          <p:nvPr/>
        </p:nvSpPr>
        <p:spPr>
          <a:xfrm>
            <a:off x="10779775" y="3100925"/>
            <a:ext cx="670800" cy="2872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F6DA-7270-435C-BB72-6D689B89777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TROUBLE SHOOTING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999758" y="2697735"/>
            <a:ext cx="10475962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AUTHOR, PUBLICATION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칼럼을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참고해서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기사에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포함된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언론사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SNS계정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F6DA-7270-435C-BB72-6D689B89777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 descr="https://lh6.googleusercontent.com/OdhOFH9DrO_VTxPlevBzMGgNUP7IE-4DSj3IRQ1vrWV2avLOkMh_690owCbjEx8JKdJqwoI8ft-QoNRHEbwa1gyFBhrdXnOvTiM6idUY5EXcWMaclUAYVmI6zz4gx_WvXg4vM6hg">
            <a:extLst>
              <a:ext uri="{FF2B5EF4-FFF2-40B4-BE49-F238E27FC236}">
                <a16:creationId xmlns:a16="http://schemas.microsoft.com/office/drawing/2014/main" id="{67F462F4-D285-4FE9-9D5C-718DEFA684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35" y="3592784"/>
            <a:ext cx="6897276" cy="20612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6F7095-CB88-454C-A397-AAFA407B182F}"/>
              </a:ext>
            </a:extLst>
          </p:cNvPr>
          <p:cNvSpPr txBox="1"/>
          <p:nvPr/>
        </p:nvSpPr>
        <p:spPr>
          <a:xfrm>
            <a:off x="4105392" y="5825805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보수 언론사 </a:t>
            </a:r>
            <a:r>
              <a:rPr lang="en-US" altLang="ko-KR" sz="1800" dirty="0"/>
              <a:t>Breitbart </a:t>
            </a:r>
            <a:r>
              <a:rPr lang="ko-KR" altLang="en-US" sz="1800" dirty="0"/>
              <a:t>기자의 </a:t>
            </a:r>
            <a:r>
              <a:rPr lang="en-US" altLang="ko-KR" sz="1800" dirty="0"/>
              <a:t>SNS </a:t>
            </a:r>
            <a:r>
              <a:rPr lang="ko-KR" altLang="en-US" sz="1800" dirty="0" err="1"/>
              <a:t>홍보문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7820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2231136" y="507494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TOPIC MODELING</a:t>
            </a:r>
            <a:endParaRPr/>
          </a:p>
        </p:txBody>
      </p:sp>
      <p:pic>
        <p:nvPicPr>
          <p:cNvPr id="218" name="Google Shape;21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26" y="2656425"/>
            <a:ext cx="4892851" cy="35649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9" name="Google Shape;219;p12"/>
          <p:cNvPicPr preferRelativeResize="0"/>
          <p:nvPr/>
        </p:nvPicPr>
        <p:blipFill rotWithShape="1">
          <a:blip r:embed="rId4">
            <a:alphaModFix/>
          </a:blip>
          <a:srcRect r="35926"/>
          <a:stretch/>
        </p:blipFill>
        <p:spPr>
          <a:xfrm>
            <a:off x="6175500" y="2656425"/>
            <a:ext cx="4574899" cy="356492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A61F5-0839-4150-ACCB-2D01C35A4A5F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2CE41E-64B7-4F9C-9270-75BBAC4670D5}"/>
              </a:ext>
            </a:extLst>
          </p:cNvPr>
          <p:cNvSpPr/>
          <p:nvPr/>
        </p:nvSpPr>
        <p:spPr>
          <a:xfrm>
            <a:off x="2266916" y="1840691"/>
            <a:ext cx="7694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여러 개의 </a:t>
            </a:r>
            <a:r>
              <a:rPr lang="ko-KR" altLang="en-US" sz="1800" dirty="0" err="1"/>
              <a:t>토픽수</a:t>
            </a:r>
            <a:r>
              <a:rPr lang="en-US" altLang="ko-KR" sz="1800" dirty="0"/>
              <a:t>(10,15,20,25)</a:t>
            </a:r>
            <a:r>
              <a:rPr lang="ko-KR" altLang="en-US" sz="1800" dirty="0"/>
              <a:t>로 모델링을 진행했을 때 단어의 분포가 어떻게 변하는 지 분석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bc899e996_5_33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5bc899e996_5_33"/>
          <p:cNvSpPr txBox="1"/>
          <p:nvPr/>
        </p:nvSpPr>
        <p:spPr>
          <a:xfrm>
            <a:off x="1332992" y="2112720"/>
            <a:ext cx="9789729" cy="416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Conservative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10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Word: </a:t>
            </a:r>
            <a:r>
              <a:rPr lang="en-US" b="1" dirty="0">
                <a:solidFill>
                  <a:schemeClr val="dk1"/>
                </a:solidFill>
              </a:rPr>
              <a:t>0.001*"</a:t>
            </a:r>
            <a:r>
              <a:rPr lang="en-US" b="1" dirty="0">
                <a:solidFill>
                  <a:srgbClr val="FF0000"/>
                </a:solidFill>
              </a:rPr>
              <a:t>zika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+ 0.001*"2017" + 0.001*"democrat" + 0.001*"news" + 0.001*"state" + </a:t>
            </a:r>
            <a:r>
              <a:rPr lang="en-US" b="1" dirty="0">
                <a:solidFill>
                  <a:schemeClr val="dk1"/>
                </a:solidFill>
              </a:rPr>
              <a:t>0.001*"</a:t>
            </a:r>
            <a:r>
              <a:rPr lang="en-US" b="1" dirty="0" err="1">
                <a:solidFill>
                  <a:srgbClr val="FF0000"/>
                </a:solidFill>
              </a:rPr>
              <a:t>obama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+ 0.001*"campaign" + 0.001*"attack" + 0.001*"elect" + 0.001*"white"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15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Topic: 10 Word: </a:t>
            </a:r>
            <a:r>
              <a:rPr lang="en-US" b="1" dirty="0">
                <a:solidFill>
                  <a:schemeClr val="dk1"/>
                </a:solidFill>
              </a:rPr>
              <a:t>0.002*"zika"</a:t>
            </a:r>
            <a:r>
              <a:rPr lang="en-US" dirty="0">
                <a:solidFill>
                  <a:schemeClr val="dk1"/>
                </a:solidFill>
              </a:rPr>
              <a:t> + 0.001*"percent" + </a:t>
            </a:r>
            <a:r>
              <a:rPr lang="en-US" b="1" dirty="0">
                <a:solidFill>
                  <a:schemeClr val="dk1"/>
                </a:solidFill>
              </a:rPr>
              <a:t>0.001*"women"</a:t>
            </a:r>
            <a:r>
              <a:rPr lang="en-US" dirty="0">
                <a:solidFill>
                  <a:schemeClr val="dk1"/>
                </a:solidFill>
              </a:rPr>
              <a:t> + 0.001*"state" + 0.001*"poll" + 0.001*"</a:t>
            </a:r>
            <a:r>
              <a:rPr lang="en-US" dirty="0" err="1">
                <a:solidFill>
                  <a:schemeClr val="dk1"/>
                </a:solidFill>
              </a:rPr>
              <a:t>broaddrick</a:t>
            </a:r>
            <a:r>
              <a:rPr lang="en-US" dirty="0">
                <a:solidFill>
                  <a:schemeClr val="dk1"/>
                </a:solidFill>
              </a:rPr>
              <a:t>" + 0.001*"attack" + 0.001*"news" + 0.001*"vote" + </a:t>
            </a:r>
            <a:r>
              <a:rPr lang="en-US" b="1" dirty="0">
                <a:solidFill>
                  <a:schemeClr val="dk1"/>
                </a:solidFill>
              </a:rPr>
              <a:t>0.001*"</a:t>
            </a:r>
            <a:r>
              <a:rPr lang="en-US" b="1" dirty="0" err="1">
                <a:solidFill>
                  <a:schemeClr val="dk1"/>
                </a:solidFill>
              </a:rPr>
              <a:t>obama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endParaRPr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20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2 Word: </a:t>
            </a:r>
            <a:r>
              <a:rPr lang="en-US" b="1" dirty="0">
                <a:solidFill>
                  <a:schemeClr val="dk1"/>
                </a:solidFill>
              </a:rPr>
              <a:t>0.002*"zika" + 0.001*"</a:t>
            </a:r>
            <a:r>
              <a:rPr lang="en-US" b="1" dirty="0" err="1">
                <a:solidFill>
                  <a:schemeClr val="dk1"/>
                </a:solidFill>
              </a:rPr>
              <a:t>obama</a:t>
            </a:r>
            <a:r>
              <a:rPr lang="en-US" b="1" dirty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+ 0.001*"state" + 0.001*"lynch" + 0.001*"</a:t>
            </a:r>
            <a:r>
              <a:rPr lang="en-US" dirty="0" err="1">
                <a:solidFill>
                  <a:schemeClr val="dk1"/>
                </a:solidFill>
              </a:rPr>
              <a:t>fbi</a:t>
            </a:r>
            <a:r>
              <a:rPr lang="en-US" dirty="0">
                <a:solidFill>
                  <a:schemeClr val="dk1"/>
                </a:solidFill>
              </a:rPr>
              <a:t>" + 0.001*"campaign" + </a:t>
            </a:r>
            <a:r>
              <a:rPr lang="en-US" b="1" dirty="0">
                <a:solidFill>
                  <a:schemeClr val="dk1"/>
                </a:solidFill>
              </a:rPr>
              <a:t>0.001*"health" + 0.001*"2016"</a:t>
            </a:r>
            <a:r>
              <a:rPr lang="en-US" dirty="0">
                <a:solidFill>
                  <a:schemeClr val="dk1"/>
                </a:solidFill>
              </a:rPr>
              <a:t> + 0.001*"news" + 0.001*"republican"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25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4 Word: </a:t>
            </a:r>
            <a:r>
              <a:rPr lang="en-US" b="1" dirty="0">
                <a:solidFill>
                  <a:schemeClr val="dk1"/>
                </a:solidFill>
              </a:rPr>
              <a:t>0.003*"</a:t>
            </a:r>
            <a:r>
              <a:rPr lang="en-US" b="1" dirty="0">
                <a:solidFill>
                  <a:srgbClr val="FF0000"/>
                </a:solidFill>
              </a:rPr>
              <a:t>zika</a:t>
            </a:r>
            <a:r>
              <a:rPr lang="en-US" b="1" dirty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+ 0.002*"cartel" + 0.002*"border" + 0.001*"migrant" + 0.001*"</a:t>
            </a:r>
            <a:r>
              <a:rPr lang="en-US" dirty="0" err="1">
                <a:solidFill>
                  <a:schemeClr val="dk1"/>
                </a:solidFill>
              </a:rPr>
              <a:t>mexican</a:t>
            </a:r>
            <a:r>
              <a:rPr lang="en-US" dirty="0">
                <a:solidFill>
                  <a:schemeClr val="dk1"/>
                </a:solidFill>
              </a:rPr>
              <a:t>" + 0.001*"abort" +</a:t>
            </a:r>
            <a:r>
              <a:rPr lang="en-US" b="1" dirty="0">
                <a:solidFill>
                  <a:schemeClr val="dk1"/>
                </a:solidFill>
              </a:rPr>
              <a:t> 0.001*"</a:t>
            </a:r>
            <a:r>
              <a:rPr lang="en-US" b="1" dirty="0">
                <a:solidFill>
                  <a:srgbClr val="FF0000"/>
                </a:solidFill>
              </a:rPr>
              <a:t>mosquito</a:t>
            </a:r>
            <a:r>
              <a:rPr lang="en-US" b="1" dirty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+ 0.001*"</a:t>
            </a:r>
            <a:r>
              <a:rPr lang="en-US" dirty="0" err="1">
                <a:solidFill>
                  <a:schemeClr val="dk1"/>
                </a:solidFill>
              </a:rPr>
              <a:t>cair</a:t>
            </a:r>
            <a:r>
              <a:rPr lang="en-US" dirty="0">
                <a:solidFill>
                  <a:schemeClr val="dk1"/>
                </a:solidFill>
              </a:rPr>
              <a:t>" + </a:t>
            </a:r>
            <a:r>
              <a:rPr lang="en-US" b="1" dirty="0">
                <a:solidFill>
                  <a:schemeClr val="dk1"/>
                </a:solidFill>
              </a:rPr>
              <a:t>0.001*"</a:t>
            </a:r>
            <a:r>
              <a:rPr lang="en-US" b="1" dirty="0">
                <a:solidFill>
                  <a:srgbClr val="FF0000"/>
                </a:solidFill>
              </a:rPr>
              <a:t>parenthood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+ 0.001*"agent"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663F0-25B1-4F39-B9D2-16F193315E98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D7D5B5-F919-431E-B215-BF9AA91E0D7B}"/>
              </a:ext>
            </a:extLst>
          </p:cNvPr>
          <p:cNvSpPr/>
          <p:nvPr/>
        </p:nvSpPr>
        <p:spPr>
          <a:xfrm>
            <a:off x="4027289" y="448452"/>
            <a:ext cx="4401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100"/>
              <a:defRPr/>
            </a:pPr>
            <a:r>
              <a:rPr lang="en-US" altLang="ko-KR" sz="2800" b="1" dirty="0">
                <a:solidFill>
                  <a:schemeClr val="dk1"/>
                </a:solidFill>
              </a:rPr>
              <a:t>Zika virus outbreak(2016)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945B8F-717B-48AF-AD86-BAF3BEB20228}"/>
              </a:ext>
            </a:extLst>
          </p:cNvPr>
          <p:cNvSpPr/>
          <p:nvPr/>
        </p:nvSpPr>
        <p:spPr>
          <a:xfrm>
            <a:off x="1399252" y="1234492"/>
            <a:ext cx="759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‘</a:t>
            </a:r>
            <a:r>
              <a:rPr lang="ko-KR" altLang="ko-KR" sz="1800" dirty="0"/>
              <a:t>버락 오바마 미</a:t>
            </a:r>
            <a:r>
              <a:rPr lang="en-US" altLang="ko-KR" sz="1800" dirty="0"/>
              <a:t> 11</a:t>
            </a:r>
            <a:r>
              <a:rPr lang="ko-KR" altLang="ko-KR" sz="1800" dirty="0"/>
              <a:t>억 달러 </a:t>
            </a:r>
            <a:r>
              <a:rPr lang="ko-KR" altLang="ko-KR" sz="1800" dirty="0" err="1"/>
              <a:t>지카</a:t>
            </a:r>
            <a:r>
              <a:rPr lang="ko-KR" altLang="ko-KR" sz="1800" dirty="0"/>
              <a:t> 대책 예산</a:t>
            </a:r>
            <a:r>
              <a:rPr lang="en-US" altLang="ko-KR" sz="1800" dirty="0"/>
              <a:t>, </a:t>
            </a:r>
            <a:r>
              <a:rPr lang="ko-KR" altLang="ko-KR" sz="1800" dirty="0"/>
              <a:t>시민단체 가족계획</a:t>
            </a:r>
            <a:r>
              <a:rPr lang="en-US" altLang="ko-KR" sz="1800" dirty="0"/>
              <a:t>(Planned Parenthood)</a:t>
            </a:r>
            <a:r>
              <a:rPr lang="ko-KR" altLang="ko-KR" sz="1800" dirty="0"/>
              <a:t>에 대한 예산 지원 조항 때문에 또 무산</a:t>
            </a:r>
            <a:r>
              <a:rPr lang="en-US" altLang="ko-KR" sz="1800" dirty="0"/>
              <a:t>’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bc899e996_5_25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5bc899e996_5_25"/>
          <p:cNvSpPr txBox="1"/>
          <p:nvPr/>
        </p:nvSpPr>
        <p:spPr>
          <a:xfrm>
            <a:off x="1667724" y="2049399"/>
            <a:ext cx="91305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Liberal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10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None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15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10 Word: 0.001</a:t>
            </a:r>
            <a:r>
              <a:rPr lang="en-US" b="1" dirty="0">
                <a:solidFill>
                  <a:schemeClr val="dk1"/>
                </a:solidFill>
              </a:rPr>
              <a:t>*"</a:t>
            </a:r>
            <a:r>
              <a:rPr lang="en-US" b="1" dirty="0" err="1">
                <a:solidFill>
                  <a:srgbClr val="FF0000"/>
                </a:solidFill>
              </a:rPr>
              <a:t>pipelin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</a:t>
            </a:r>
            <a:r>
              <a:rPr lang="en-US" b="1" dirty="0">
                <a:solidFill>
                  <a:schemeClr val="dk1"/>
                </a:solidFill>
              </a:rPr>
              <a:t>0.000*"</a:t>
            </a:r>
            <a:r>
              <a:rPr lang="en-US" b="1" dirty="0">
                <a:solidFill>
                  <a:srgbClr val="FF0000"/>
                </a:solidFill>
              </a:rPr>
              <a:t>tribe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+ 0.000*"protest" + 0.000*"state" + 0.000*"women" + 0.000*"</a:t>
            </a:r>
            <a:r>
              <a:rPr lang="en-US" b="1" dirty="0">
                <a:solidFill>
                  <a:srgbClr val="FF0000"/>
                </a:solidFill>
              </a:rPr>
              <a:t>refuge</a:t>
            </a:r>
            <a:r>
              <a:rPr lang="en-US" dirty="0">
                <a:solidFill>
                  <a:schemeClr val="dk1"/>
                </a:solidFill>
              </a:rPr>
              <a:t>" + 0.000*"yahoo" + 0.000*"court" + 0.000*"</a:t>
            </a:r>
            <a:r>
              <a:rPr lang="en-US" dirty="0" err="1">
                <a:solidFill>
                  <a:schemeClr val="dk1"/>
                </a:solidFill>
              </a:rPr>
              <a:t>countri</a:t>
            </a:r>
            <a:r>
              <a:rPr lang="en-US" dirty="0">
                <a:solidFill>
                  <a:schemeClr val="dk1"/>
                </a:solidFill>
              </a:rPr>
              <a:t>" + 0.000*"driver"</a:t>
            </a:r>
            <a:endParaRPr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20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6 Word: 0.001*"</a:t>
            </a:r>
            <a:r>
              <a:rPr lang="en-US" dirty="0" err="1">
                <a:solidFill>
                  <a:srgbClr val="FF0000"/>
                </a:solidFill>
              </a:rPr>
              <a:t>russian</a:t>
            </a:r>
            <a:r>
              <a:rPr lang="en-US" dirty="0">
                <a:solidFill>
                  <a:schemeClr val="dk1"/>
                </a:solidFill>
              </a:rPr>
              <a:t>" + 0.001*"</a:t>
            </a:r>
            <a:r>
              <a:rPr lang="en-US" dirty="0" err="1">
                <a:solidFill>
                  <a:srgbClr val="FF0000"/>
                </a:solidFill>
              </a:rPr>
              <a:t>russia</a:t>
            </a:r>
            <a:r>
              <a:rPr lang="en-US" dirty="0">
                <a:solidFill>
                  <a:schemeClr val="dk1"/>
                </a:solidFill>
              </a:rPr>
              <a:t>" + 0.001*"</a:t>
            </a:r>
            <a:r>
              <a:rPr lang="en-US" dirty="0" err="1">
                <a:solidFill>
                  <a:schemeClr val="dk1"/>
                </a:solidFill>
              </a:rPr>
              <a:t>intellig</a:t>
            </a:r>
            <a:r>
              <a:rPr lang="en-US" dirty="0">
                <a:solidFill>
                  <a:schemeClr val="dk1"/>
                </a:solidFill>
              </a:rPr>
              <a:t>" + 0.001*"attack" + 0.001*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b="1" dirty="0" err="1">
                <a:solidFill>
                  <a:srgbClr val="FF0000"/>
                </a:solidFill>
              </a:rPr>
              <a:t>pipelin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</a:t>
            </a:r>
            <a:r>
              <a:rPr lang="en-US" dirty="0" err="1">
                <a:solidFill>
                  <a:srgbClr val="FF0000"/>
                </a:solidFill>
              </a:rPr>
              <a:t>assad</a:t>
            </a:r>
            <a:r>
              <a:rPr lang="en-US" dirty="0">
                <a:solidFill>
                  <a:schemeClr val="dk1"/>
                </a:solidFill>
              </a:rPr>
              <a:t>" + 0.001*"emoji" + 0.001*"</a:t>
            </a:r>
            <a:r>
              <a:rPr lang="en-US" dirty="0" err="1">
                <a:solidFill>
                  <a:schemeClr val="dk1"/>
                </a:solidFill>
              </a:rPr>
              <a:t>syria</a:t>
            </a:r>
            <a:r>
              <a:rPr lang="en-US" dirty="0">
                <a:solidFill>
                  <a:schemeClr val="dk1"/>
                </a:solidFill>
              </a:rPr>
              <a:t>" + 0.001*"news" + 0.001*"</a:t>
            </a:r>
            <a:r>
              <a:rPr lang="en-US" dirty="0" err="1">
                <a:solidFill>
                  <a:schemeClr val="dk1"/>
                </a:solidFill>
              </a:rPr>
              <a:t>administr</a:t>
            </a:r>
            <a:r>
              <a:rPr lang="en-US" dirty="0">
                <a:solidFill>
                  <a:schemeClr val="dk1"/>
                </a:solidFill>
              </a:rPr>
              <a:t>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Topic N = 25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Topic: 18 Word: 0.001</a:t>
            </a:r>
            <a:r>
              <a:rPr lang="en-US" b="1" dirty="0">
                <a:solidFill>
                  <a:schemeClr val="dk1"/>
                </a:solidFill>
              </a:rPr>
              <a:t>*"</a:t>
            </a:r>
            <a:r>
              <a:rPr lang="en-US" b="1" dirty="0" err="1">
                <a:solidFill>
                  <a:srgbClr val="FF0000"/>
                </a:solidFill>
              </a:rPr>
              <a:t>pipelin</a:t>
            </a:r>
            <a:r>
              <a:rPr lang="en-US" b="1" dirty="0">
                <a:solidFill>
                  <a:schemeClr val="dk1"/>
                </a:solidFill>
              </a:rPr>
              <a:t>"</a:t>
            </a:r>
            <a:r>
              <a:rPr lang="en-US" dirty="0">
                <a:solidFill>
                  <a:schemeClr val="dk1"/>
                </a:solidFill>
              </a:rPr>
              <a:t> + 0.001*"republican" + 0.001*"</a:t>
            </a:r>
            <a:r>
              <a:rPr lang="en-US" dirty="0" err="1">
                <a:solidFill>
                  <a:schemeClr val="dk1"/>
                </a:solidFill>
              </a:rPr>
              <a:t>administr</a:t>
            </a:r>
            <a:r>
              <a:rPr lang="en-US" dirty="0">
                <a:solidFill>
                  <a:schemeClr val="dk1"/>
                </a:solidFill>
              </a:rPr>
              <a:t>" + 0.001*"</a:t>
            </a:r>
            <a:r>
              <a:rPr lang="en-US" dirty="0" err="1">
                <a:solidFill>
                  <a:srgbClr val="FF0000"/>
                </a:solidFill>
              </a:rPr>
              <a:t>daca</a:t>
            </a:r>
            <a:r>
              <a:rPr lang="en-US" dirty="0">
                <a:solidFill>
                  <a:schemeClr val="dk1"/>
                </a:solidFill>
              </a:rPr>
              <a:t>" + 0.001*"food" + 0.001*"state" + 0.001*"</a:t>
            </a:r>
            <a:r>
              <a:rPr lang="en-US" dirty="0" err="1">
                <a:solidFill>
                  <a:schemeClr val="dk1"/>
                </a:solidFill>
              </a:rPr>
              <a:t>senat</a:t>
            </a:r>
            <a:r>
              <a:rPr lang="en-US" dirty="0">
                <a:solidFill>
                  <a:schemeClr val="dk1"/>
                </a:solidFill>
              </a:rPr>
              <a:t>" + 0.001*"democrat" + 0.001*"</a:t>
            </a:r>
            <a:r>
              <a:rPr lang="en-US" dirty="0" err="1">
                <a:solidFill>
                  <a:schemeClr val="dk1"/>
                </a:solidFill>
              </a:rPr>
              <a:t>sisi</a:t>
            </a:r>
            <a:r>
              <a:rPr lang="en-US" dirty="0">
                <a:solidFill>
                  <a:schemeClr val="dk1"/>
                </a:solidFill>
              </a:rPr>
              <a:t>" + 0.000*"order"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 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FBB48-9FB4-41BF-9D16-5E67C64C3BF3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3CF638-3B37-4B78-BD58-F74D8F1D529C}"/>
              </a:ext>
            </a:extLst>
          </p:cNvPr>
          <p:cNvSpPr/>
          <p:nvPr/>
        </p:nvSpPr>
        <p:spPr>
          <a:xfrm>
            <a:off x="1263505" y="405062"/>
            <a:ext cx="9938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800" b="1" dirty="0">
                <a:solidFill>
                  <a:schemeClr val="dk1"/>
                </a:solidFill>
              </a:rPr>
              <a:t>Standing Rock protest: against the Dakota pipeline(2016)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4C429C-E286-4408-A92A-A735A3E2505E}"/>
              </a:ext>
            </a:extLst>
          </p:cNvPr>
          <p:cNvSpPr/>
          <p:nvPr/>
        </p:nvSpPr>
        <p:spPr>
          <a:xfrm>
            <a:off x="5277853" y="5965740"/>
            <a:ext cx="6481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DACA(</a:t>
            </a:r>
            <a:r>
              <a:rPr lang="ko-KR" altLang="ko-KR" dirty="0"/>
              <a:t>미성년 입국자 추방 유예</a:t>
            </a:r>
            <a:r>
              <a:rPr lang="en-US" altLang="ko-KR" dirty="0"/>
              <a:t>, </a:t>
            </a:r>
            <a:r>
              <a:rPr lang="ko-KR" altLang="ko-KR" dirty="0"/>
              <a:t>미성년자의 국외추방을 유예하는 민법 제도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821B41-351A-47DE-BAB2-D636FF321268}"/>
              </a:ext>
            </a:extLst>
          </p:cNvPr>
          <p:cNvSpPr/>
          <p:nvPr/>
        </p:nvSpPr>
        <p:spPr>
          <a:xfrm>
            <a:off x="1137634" y="1103414"/>
            <a:ext cx="9400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‘</a:t>
            </a:r>
            <a:r>
              <a:rPr lang="ko-KR" altLang="ko-KR" sz="1800" dirty="0" err="1"/>
              <a:t>노스다코타</a:t>
            </a:r>
            <a:r>
              <a:rPr lang="ko-KR" altLang="ko-KR" sz="1800" dirty="0"/>
              <a:t> 주 원주민 보호구역을 통과해 논란이 일었던</a:t>
            </a:r>
            <a:r>
              <a:rPr lang="en-US" altLang="ko-KR" sz="1800" dirty="0"/>
              <a:t> ‘</a:t>
            </a:r>
            <a:r>
              <a:rPr lang="ko-KR" altLang="ko-KR" sz="1800" dirty="0" err="1"/>
              <a:t>다코타</a:t>
            </a:r>
            <a:r>
              <a:rPr lang="ko-KR" altLang="ko-KR" sz="1800" dirty="0"/>
              <a:t> 액세스 송유관</a:t>
            </a:r>
            <a:r>
              <a:rPr lang="en-US" altLang="ko-KR" sz="1800" dirty="0"/>
              <a:t>(pipeline) </a:t>
            </a:r>
            <a:r>
              <a:rPr lang="ko-KR" altLang="ko-KR" sz="1800" dirty="0"/>
              <a:t>건설</a:t>
            </a:r>
            <a:r>
              <a:rPr lang="en-US" altLang="ko-KR" sz="1800" dirty="0"/>
              <a:t>’</a:t>
            </a:r>
            <a:r>
              <a:rPr lang="ko-KR" altLang="ko-KR" sz="1800" dirty="0"/>
              <a:t>이 수많은 원주민</a:t>
            </a:r>
            <a:r>
              <a:rPr lang="en-US" altLang="ko-KR" sz="1800" dirty="0"/>
              <a:t>(tribe)</a:t>
            </a:r>
            <a:r>
              <a:rPr lang="ko-KR" altLang="ko-KR" sz="1800" dirty="0"/>
              <a:t>과 연대자들의 거센 반발에 중단되었다</a:t>
            </a:r>
            <a:r>
              <a:rPr lang="en-US" altLang="ko-KR" sz="1800" dirty="0"/>
              <a:t>.’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EVALUATION</a:t>
            </a:r>
            <a:br>
              <a:rPr lang="en-US"/>
            </a:br>
            <a:r>
              <a:rPr lang="en-US"/>
              <a:t>(TOPIC COHERENCE)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2231064" y="5068091"/>
            <a:ext cx="77298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285750" indent="-285750" algn="just"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/>
              <a:t>대체적으로 </a:t>
            </a:r>
            <a:r>
              <a:rPr lang="en-US" altLang="ko-KR" sz="1800" dirty="0"/>
              <a:t>N</a:t>
            </a:r>
            <a:r>
              <a:rPr lang="ko-KR" altLang="en-US" sz="1800" dirty="0"/>
              <a:t>이 높아질수록 </a:t>
            </a:r>
            <a:r>
              <a:rPr lang="en-US" altLang="ko-KR" sz="1800" dirty="0"/>
              <a:t>Topic</a:t>
            </a:r>
            <a:r>
              <a:rPr lang="ko-KR" altLang="en-US" sz="1800" dirty="0"/>
              <a:t>의 정확도가 높아졌지만</a:t>
            </a:r>
            <a:r>
              <a:rPr lang="en-US" altLang="ko-KR" sz="1800" dirty="0"/>
              <a:t>,</a:t>
            </a:r>
            <a:r>
              <a:rPr lang="ko-KR" altLang="en-US" sz="1800" dirty="0"/>
              <a:t> 한 단어가 여러 토픽에서 동시에 등장하는 경우도 증가하며 정확도 감소 </a:t>
            </a:r>
            <a:endParaRPr lang="ko-KR" altLang="en-US" sz="1800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Topic </a:t>
            </a:r>
            <a:r>
              <a:rPr lang="en-US" sz="1800" dirty="0" err="1">
                <a:solidFill>
                  <a:schemeClr val="dk1"/>
                </a:solidFill>
              </a:rPr>
              <a:t>num이</a:t>
            </a:r>
            <a:r>
              <a:rPr lang="en-US" sz="1800" dirty="0">
                <a:solidFill>
                  <a:schemeClr val="dk1"/>
                </a:solidFill>
              </a:rPr>
              <a:t> 15일 때 Topic Coherence score </a:t>
            </a:r>
            <a:r>
              <a:rPr lang="en-US" sz="1800" dirty="0" err="1">
                <a:solidFill>
                  <a:schemeClr val="dk1"/>
                </a:solidFill>
              </a:rPr>
              <a:t>가장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높게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나타남</a:t>
            </a: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7567" y="2560653"/>
            <a:ext cx="3496389" cy="23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431" y="2560653"/>
            <a:ext cx="3496391" cy="233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/>
          <p:nvPr/>
        </p:nvSpPr>
        <p:spPr>
          <a:xfrm>
            <a:off x="3453250" y="2223525"/>
            <a:ext cx="1425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Liberal</a:t>
            </a: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7318113" y="2223525"/>
            <a:ext cx="1425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Conservative</a:t>
            </a: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B2A54-1704-4E9A-93D2-606AFC15DAD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- 17 -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04;p11">
            <a:extLst>
              <a:ext uri="{FF2B5EF4-FFF2-40B4-BE49-F238E27FC236}">
                <a16:creationId xmlns:a16="http://schemas.microsoft.com/office/drawing/2014/main" id="{5DD28A93-0973-4E4B-88F7-1C4AD48DAB5D}"/>
              </a:ext>
            </a:extLst>
          </p:cNvPr>
          <p:cNvSpPr txBox="1"/>
          <p:nvPr/>
        </p:nvSpPr>
        <p:spPr>
          <a:xfrm>
            <a:off x="1311323" y="3147547"/>
            <a:ext cx="9569354" cy="171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dk1"/>
                </a:solidFill>
              </a:rPr>
              <a:t>어휘 차이 분석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진영의 모델에서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마다 가중치가 가장 높은 단어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개를 뽑음</a:t>
            </a:r>
            <a:endParaRPr lang="en-US" altLang="ko-KR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Clr>
                <a:schemeClr val="accent2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      → </a:t>
            </a:r>
            <a:r>
              <a:rPr lang="ko-KR" altLang="en-US" sz="1800" b="1" dirty="0">
                <a:solidFill>
                  <a:schemeClr val="dk1"/>
                </a:solidFill>
              </a:rPr>
              <a:t>총 </a:t>
            </a:r>
            <a:r>
              <a:rPr lang="en-US" sz="1800" b="1" dirty="0">
                <a:solidFill>
                  <a:schemeClr val="dk1"/>
                </a:solidFill>
              </a:rPr>
              <a:t>150</a:t>
            </a:r>
            <a:r>
              <a:rPr lang="ko-KR" altLang="en-US" sz="1800" b="1" dirty="0">
                <a:solidFill>
                  <a:schemeClr val="dk1"/>
                </a:solidFill>
              </a:rPr>
              <a:t>개의 단어에서 중복단어 제거 </a:t>
            </a:r>
            <a:r>
              <a:rPr lang="en-US" altLang="ko-KR" sz="1800" b="1" dirty="0">
                <a:solidFill>
                  <a:schemeClr val="dk1"/>
                </a:solidFill>
              </a:rPr>
              <a:t>→ liberty 75</a:t>
            </a:r>
            <a:r>
              <a:rPr lang="ko-KR" altLang="en-US" sz="1800" b="1" dirty="0">
                <a:solidFill>
                  <a:schemeClr val="dk1"/>
                </a:solidFill>
              </a:rPr>
              <a:t>개</a:t>
            </a:r>
            <a:r>
              <a:rPr lang="en-US" altLang="ko-KR" sz="1800" b="1" dirty="0">
                <a:solidFill>
                  <a:schemeClr val="dk1"/>
                </a:solidFill>
              </a:rPr>
              <a:t>, conservative 71</a:t>
            </a:r>
            <a:r>
              <a:rPr lang="ko-KR" altLang="en-US" sz="1800" b="1" dirty="0">
                <a:solidFill>
                  <a:schemeClr val="dk1"/>
                </a:solidFill>
              </a:rPr>
              <a:t>개</a:t>
            </a:r>
            <a:r>
              <a:rPr lang="en-US" altLang="ko-KR" sz="1800" b="1" dirty="0">
                <a:solidFill>
                  <a:schemeClr val="dk1"/>
                </a:solidFill>
              </a:rPr>
              <a:t> </a:t>
            </a:r>
            <a:r>
              <a:rPr lang="ko-KR" altLang="en-US" sz="1800" b="1" dirty="0">
                <a:solidFill>
                  <a:schemeClr val="dk1"/>
                </a:solidFill>
              </a:rPr>
              <a:t>사용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+mj-lt"/>
              <a:buAutoNum type="arabicParenR" startAt="2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어휘 비교를 위해 </a:t>
            </a:r>
            <a:r>
              <a:rPr lang="ko-KR" alt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벤다이어그램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생성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BC073-5C5F-4B31-BE53-C63AEA6F7FF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ctrTitle"/>
          </p:nvPr>
        </p:nvSpPr>
        <p:spPr>
          <a:xfrm>
            <a:off x="2227068" y="831193"/>
            <a:ext cx="7737900" cy="822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20"/>
              <a:buFont typeface="Gill Sans"/>
              <a:buNone/>
            </a:pPr>
            <a:r>
              <a:rPr lang="en-US" sz="3420"/>
              <a:t>INDEX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subTitle" idx="1"/>
          </p:nvPr>
        </p:nvSpPr>
        <p:spPr>
          <a:xfrm>
            <a:off x="4326691" y="2502532"/>
            <a:ext cx="3538500" cy="1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프로젝트 소개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주간 별 진행 과정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결과 분석 및 결론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2855C-47FF-456A-B62E-7DF0D0C48367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- 2 -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256" name="Google Shape;256;p18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 l="12101" t="9780" r="7906" b="8894"/>
          <a:stretch/>
        </p:blipFill>
        <p:spPr>
          <a:xfrm>
            <a:off x="3743498" y="2434382"/>
            <a:ext cx="4705004" cy="3188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ADC7C-16C8-4F31-B7AB-2ACEB964D1E4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- 19 -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B32510-0502-43C5-9713-61B8AB0FE2BF}"/>
              </a:ext>
            </a:extLst>
          </p:cNvPr>
          <p:cNvSpPr txBox="1"/>
          <p:nvPr/>
        </p:nvSpPr>
        <p:spPr>
          <a:xfrm>
            <a:off x="4274127" y="5738709"/>
            <a:ext cx="364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ill Sans"/>
              </a:rPr>
              <a:t>&lt;Venn Diagram - Liberal &amp; Conservative&gt;</a:t>
            </a:r>
            <a:endParaRPr lang="ko-KR" altLang="en-US" dirty="0">
              <a:latin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CHINA KOREA EU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POKÉMON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dirty="0">
                <a:solidFill>
                  <a:srgbClr val="FF0000"/>
                </a:solidFill>
              </a:rPr>
              <a:t>TURKEY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RYAN MIGRANT TURKISH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BROADDRICK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 HILLARI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A28C0-8D16-4D9E-9163-EFABDCB5C002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- 20 -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CHINA KOREA EU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TURKEY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MIGRANT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TURKISH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 PALESTINIAN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CRIME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MUSLIM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PATRIOT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CARSON BORDER GINGRICH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587C9-4AC1-4FBF-8975-EE65818010D0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- 21 -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078D6-F7CC-4B58-BCD0-ADFD6046CC8C}"/>
              </a:ext>
            </a:extLst>
          </p:cNvPr>
          <p:cNvSpPr/>
          <p:nvPr/>
        </p:nvSpPr>
        <p:spPr>
          <a:xfrm>
            <a:off x="488950" y="451702"/>
            <a:ext cx="2837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en-US" altLang="ko-KR" sz="2800" b="1" dirty="0" err="1"/>
              <a:t>나라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분쟁지역</a:t>
            </a:r>
            <a:endParaRPr lang="ko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4B8D33-D052-41C1-AF2F-B28626C533B5}"/>
              </a:ext>
            </a:extLst>
          </p:cNvPr>
          <p:cNvSpPr/>
          <p:nvPr/>
        </p:nvSpPr>
        <p:spPr>
          <a:xfrm>
            <a:off x="488950" y="12142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Liberal -</a:t>
            </a:r>
            <a:r>
              <a:rPr lang="ko-KR" altLang="ko-KR" sz="1800" dirty="0"/>
              <a:t> </a:t>
            </a:r>
            <a:r>
              <a:rPr lang="en-US" altLang="ko-KR" sz="1800" dirty="0"/>
              <a:t>China, Korea, EU, Russia (</a:t>
            </a:r>
            <a:r>
              <a:rPr lang="ko-KR" altLang="en-US" sz="1800" dirty="0"/>
              <a:t>분쟁이 적은 나라</a:t>
            </a:r>
            <a:r>
              <a:rPr lang="en-US" altLang="ko-K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Conservative -</a:t>
            </a:r>
            <a:r>
              <a:rPr lang="ko-KR" altLang="ko-KR" sz="1800" dirty="0"/>
              <a:t> </a:t>
            </a:r>
            <a:r>
              <a:rPr lang="en-US" altLang="ko-KR" sz="1800" dirty="0"/>
              <a:t>Israel, Islam, Palestinian, Muslim, </a:t>
            </a:r>
            <a:r>
              <a:rPr lang="en-US" altLang="ko-KR" sz="1800" dirty="0" err="1"/>
              <a:t>Isra</a:t>
            </a:r>
            <a:r>
              <a:rPr lang="en-US" altLang="ko-KR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Both -</a:t>
            </a:r>
            <a:r>
              <a:rPr lang="ko-KR" altLang="ko-KR" sz="1800" dirty="0"/>
              <a:t> </a:t>
            </a:r>
            <a:r>
              <a:rPr lang="en-US" altLang="ko-KR" sz="1800" dirty="0"/>
              <a:t>Turkey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bc899e996_3_0"/>
          <p:cNvSpPr txBox="1"/>
          <p:nvPr/>
        </p:nvSpPr>
        <p:spPr>
          <a:xfrm>
            <a:off x="488950" y="3249123"/>
            <a:ext cx="110394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 KOREA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 EMOJI US ALBUM TAX MUSIC MARIJUANA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 CAR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INFECT SEASON DRIVER THRONE WATER READER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TRIBE GUZMÁN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</a:rPr>
              <a:t>ISRAEL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MIGRANT TURKISH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ISLAM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PALESTINIAN CRIME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MUSLIM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D4C14-AF61-4AEE-8B1D-9A1E5AF18D5E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1D82CF-8F17-4370-B182-C4C7EAA2CACE}"/>
              </a:ext>
            </a:extLst>
          </p:cNvPr>
          <p:cNvSpPr/>
          <p:nvPr/>
        </p:nvSpPr>
        <p:spPr>
          <a:xfrm>
            <a:off x="488950" y="214560"/>
            <a:ext cx="2119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en-US" altLang="ko-KR" sz="2800" b="1" dirty="0" err="1"/>
              <a:t>난민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문제</a:t>
            </a:r>
            <a:endParaRPr lang="ko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0DF92D-E3B3-47B5-A123-FB2DA48A1736}"/>
              </a:ext>
            </a:extLst>
          </p:cNvPr>
          <p:cNvSpPr/>
          <p:nvPr/>
        </p:nvSpPr>
        <p:spPr>
          <a:xfrm>
            <a:off x="488950" y="738851"/>
            <a:ext cx="1103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Liberal</a:t>
            </a:r>
            <a:r>
              <a:rPr lang="ko-KR" altLang="ko-KR" sz="1800" dirty="0"/>
              <a:t>과 </a:t>
            </a:r>
            <a:r>
              <a:rPr lang="en-US" altLang="ko-KR" sz="1800" dirty="0"/>
              <a:t>Conservative</a:t>
            </a:r>
            <a:r>
              <a:rPr lang="ko-KR" altLang="ko-KR" sz="1800" dirty="0"/>
              <a:t>에서 모두 </a:t>
            </a:r>
            <a:r>
              <a:rPr lang="ko-KR" altLang="en-US" sz="1800" dirty="0"/>
              <a:t>발견됨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Liberal - Russia, Tillerson, Assad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19593C-9AC5-4177-B1A7-2A3028FA96F4}"/>
              </a:ext>
            </a:extLst>
          </p:cNvPr>
          <p:cNvSpPr/>
          <p:nvPr/>
        </p:nvSpPr>
        <p:spPr>
          <a:xfrm>
            <a:off x="1549284" y="1588269"/>
            <a:ext cx="9687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ko-KR" altLang="ko-KR" sz="1800" dirty="0"/>
              <a:t>러시아가</a:t>
            </a:r>
            <a:r>
              <a:rPr lang="en-US" altLang="ko-KR" sz="1800" dirty="0"/>
              <a:t> </a:t>
            </a:r>
            <a:r>
              <a:rPr lang="ko-KR" altLang="en-US" sz="1800" dirty="0"/>
              <a:t>시리아 대통령</a:t>
            </a:r>
            <a:r>
              <a:rPr lang="en-US" altLang="ko-KR" sz="1800" dirty="0"/>
              <a:t> Assad</a:t>
            </a:r>
            <a:r>
              <a:rPr lang="ko-KR" altLang="ko-KR" sz="1800" dirty="0"/>
              <a:t>를 지원하고 미국이 시리아 반군을 지원</a:t>
            </a:r>
            <a:r>
              <a:rPr lang="ko-KR" altLang="en-US" sz="1800" dirty="0"/>
              <a:t>했음</a:t>
            </a:r>
            <a:r>
              <a:rPr lang="en-US" altLang="ko-KR" sz="1800" dirty="0"/>
              <a:t>. </a:t>
            </a:r>
            <a:r>
              <a:rPr lang="ko-KR" altLang="en-US" sz="1800" dirty="0"/>
              <a:t>러시아가 지원해서 참전하려고 하자 미</a:t>
            </a:r>
            <a:r>
              <a:rPr lang="en-US" altLang="ko-KR" sz="1800" dirty="0"/>
              <a:t>-</a:t>
            </a:r>
            <a:r>
              <a:rPr lang="ko-KR" altLang="en-US" sz="1800" dirty="0"/>
              <a:t>러 평화협정을 맺기 위해 노력했던</a:t>
            </a:r>
            <a:r>
              <a:rPr lang="en-US" altLang="ko-KR" sz="1800" dirty="0"/>
              <a:t> </a:t>
            </a:r>
            <a:r>
              <a:rPr lang="ko-KR" altLang="en-US" sz="1800" dirty="0"/>
              <a:t>사건을 뜻하고 있음</a:t>
            </a:r>
            <a:endParaRPr lang="en-US" altLang="ko-KR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A3B32D-89EE-46EB-B28F-D8E6BE43D348}"/>
              </a:ext>
            </a:extLst>
          </p:cNvPr>
          <p:cNvSpPr/>
          <p:nvPr/>
        </p:nvSpPr>
        <p:spPr>
          <a:xfrm>
            <a:off x="488950" y="2211721"/>
            <a:ext cx="9887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Conservative - Migrant, Turkish</a:t>
            </a:r>
          </a:p>
          <a:p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AAF2D3-1B19-435D-AEBA-2BA062902A83}"/>
              </a:ext>
            </a:extLst>
          </p:cNvPr>
          <p:cNvSpPr/>
          <p:nvPr/>
        </p:nvSpPr>
        <p:spPr>
          <a:xfrm>
            <a:off x="2169537" y="2534886"/>
            <a:ext cx="9887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ko-KR" altLang="ko-KR" sz="1800" dirty="0"/>
              <a:t>터키 대통령 </a:t>
            </a:r>
            <a:r>
              <a:rPr lang="ko-KR" altLang="ko-KR" sz="1800" dirty="0" err="1"/>
              <a:t>에</a:t>
            </a:r>
            <a:r>
              <a:rPr lang="ko-KR" altLang="en-US" sz="1800" dirty="0" err="1"/>
              <a:t>르도</a:t>
            </a:r>
            <a:r>
              <a:rPr lang="ko-KR" altLang="ko-KR" sz="1800" dirty="0" err="1"/>
              <a:t>안</a:t>
            </a:r>
            <a:r>
              <a:rPr lang="ko-KR" altLang="ko-KR" sz="1800" dirty="0"/>
              <a:t> 대통령이 아사드 정부를 반대했고</a:t>
            </a:r>
            <a:r>
              <a:rPr lang="en-US" altLang="ko-KR" sz="1800" dirty="0"/>
              <a:t>, </a:t>
            </a:r>
            <a:r>
              <a:rPr lang="ko-KR" altLang="ko-KR" sz="1800" dirty="0"/>
              <a:t>시리아 </a:t>
            </a:r>
            <a:r>
              <a:rPr lang="ko-KR" altLang="ko-KR" sz="1800" dirty="0" err="1"/>
              <a:t>내전로</a:t>
            </a:r>
            <a:r>
              <a:rPr lang="ko-KR" altLang="ko-KR" sz="1800" dirty="0"/>
              <a:t> 인해 </a:t>
            </a:r>
            <a:r>
              <a:rPr lang="ko-KR" altLang="en-US" sz="1800" dirty="0"/>
              <a:t>터키의 </a:t>
            </a:r>
            <a:r>
              <a:rPr lang="ko-KR" altLang="ko-KR" sz="1800" dirty="0"/>
              <a:t>난민이 급증했던 사건</a:t>
            </a:r>
            <a:r>
              <a:rPr lang="ko-KR" altLang="en-US" sz="1800" dirty="0"/>
              <a:t>을 다루고 있음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/>
        </p:nvSpPr>
        <p:spPr>
          <a:xfrm>
            <a:off x="601049" y="280110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 KOREA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 EMOJI US ALBUM TAX MUSIC MARIJUANA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 CAR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TRIBE GUZMÁN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TURKEY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SENAT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</a:rPr>
              <a:t>ISRAEL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MIGRANT TURKISH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HILLARI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 CALL PERCENT DISCUSS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22E0E-E95C-4B60-AF37-A502E85F8AB8}"/>
              </a:ext>
            </a:extLst>
          </p:cNvPr>
          <p:cNvSpPr txBox="1"/>
          <p:nvPr/>
        </p:nvSpPr>
        <p:spPr>
          <a:xfrm>
            <a:off x="5844910" y="627950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- 22-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7A5E9-EF8C-4940-8B54-3D828D33E69C}"/>
              </a:ext>
            </a:extLst>
          </p:cNvPr>
          <p:cNvSpPr txBox="1"/>
          <p:nvPr/>
        </p:nvSpPr>
        <p:spPr>
          <a:xfrm>
            <a:off x="601049" y="982845"/>
            <a:ext cx="9778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Liberal - Tillerson(</a:t>
            </a:r>
            <a:r>
              <a:rPr lang="ko-KR" altLang="en-US" sz="1800" dirty="0"/>
              <a:t>보수주의</a:t>
            </a:r>
            <a:r>
              <a:rPr lang="en-US" altLang="ko-KR" sz="18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lvl="3"/>
            <a:r>
              <a:rPr lang="en-US" altLang="ko-KR" sz="1800" dirty="0"/>
              <a:t>            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E72B07-17D1-4632-9490-3D88FC292958}"/>
              </a:ext>
            </a:extLst>
          </p:cNvPr>
          <p:cNvSpPr/>
          <p:nvPr/>
        </p:nvSpPr>
        <p:spPr>
          <a:xfrm>
            <a:off x="424587" y="376803"/>
            <a:ext cx="4113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en-US" altLang="ko-KR" sz="2800" b="1" dirty="0" err="1"/>
              <a:t>다른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정당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정치인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언급</a:t>
            </a:r>
            <a:endParaRPr lang="ko-KR" altLang="en-US" sz="2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A23A8A-A558-4F85-A5A7-336DC99A522B}"/>
              </a:ext>
            </a:extLst>
          </p:cNvPr>
          <p:cNvSpPr/>
          <p:nvPr/>
        </p:nvSpPr>
        <p:spPr>
          <a:xfrm>
            <a:off x="2281826" y="1963783"/>
            <a:ext cx="9358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ko-KR" sz="1800" dirty="0">
                <a:solidFill>
                  <a:srgbClr val="111111"/>
                </a:solidFill>
              </a:rPr>
              <a:t> </a:t>
            </a:r>
            <a:r>
              <a:rPr lang="ko-KR" altLang="en-US" sz="1800" dirty="0" err="1">
                <a:solidFill>
                  <a:srgbClr val="111111"/>
                </a:solidFill>
              </a:rPr>
              <a:t>애버딘의</a:t>
            </a:r>
            <a:r>
              <a:rPr lang="ko-KR" altLang="en-US" sz="1800" dirty="0">
                <a:solidFill>
                  <a:srgbClr val="111111"/>
                </a:solidFill>
              </a:rPr>
              <a:t> 전 남편 앤서니 </a:t>
            </a:r>
            <a:r>
              <a:rPr lang="ko-KR" altLang="en-US" sz="1800" dirty="0" err="1">
                <a:solidFill>
                  <a:srgbClr val="111111"/>
                </a:solidFill>
              </a:rPr>
              <a:t>위너의</a:t>
            </a:r>
            <a:r>
              <a:rPr lang="ko-KR" altLang="en-US" sz="1800" dirty="0">
                <a:solidFill>
                  <a:srgbClr val="111111"/>
                </a:solidFill>
              </a:rPr>
              <a:t> 노트북에서 상당수의 힐러리와 </a:t>
            </a:r>
            <a:r>
              <a:rPr lang="ko-KR" altLang="en-US" sz="1800" dirty="0" err="1">
                <a:solidFill>
                  <a:srgbClr val="111111"/>
                </a:solidFill>
              </a:rPr>
              <a:t>애버딘</a:t>
            </a:r>
            <a:r>
              <a:rPr lang="ko-KR" altLang="en-US" sz="1800" dirty="0">
                <a:solidFill>
                  <a:srgbClr val="111111"/>
                </a:solidFill>
              </a:rPr>
              <a:t> 간의 이메일이 발견됐던 이메일 스캔들 자주 언급</a:t>
            </a:r>
            <a:endParaRPr lang="ko-KR" altLang="en-US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5FE12E-9EAB-4D6C-A8DB-52A920A37397}"/>
              </a:ext>
            </a:extLst>
          </p:cNvPr>
          <p:cNvSpPr/>
          <p:nvPr/>
        </p:nvSpPr>
        <p:spPr>
          <a:xfrm>
            <a:off x="1642227" y="1293362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ko-KR" sz="1800" dirty="0"/>
              <a:t> Tillerson</a:t>
            </a:r>
            <a:r>
              <a:rPr lang="ko-KR" altLang="en-US" sz="1800" dirty="0"/>
              <a:t>이 했던 </a:t>
            </a:r>
            <a:r>
              <a:rPr lang="en-US" altLang="ko-KR" sz="1800" dirty="0"/>
              <a:t>Assad</a:t>
            </a:r>
            <a:r>
              <a:rPr lang="ko-KR" altLang="en-US" sz="1800" dirty="0"/>
              <a:t>와 관련된 행동을 칭찬했음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8B5BEF-7845-4B71-9DEA-79AD9ED5EF9E}"/>
              </a:ext>
            </a:extLst>
          </p:cNvPr>
          <p:cNvSpPr/>
          <p:nvPr/>
        </p:nvSpPr>
        <p:spPr>
          <a:xfrm>
            <a:off x="601049" y="1656582"/>
            <a:ext cx="6192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Conservative - </a:t>
            </a:r>
            <a:r>
              <a:rPr lang="en-US" altLang="ko-KR" sz="1800" dirty="0" err="1"/>
              <a:t>Hillari</a:t>
            </a:r>
            <a:r>
              <a:rPr lang="en-US" altLang="ko-KR" sz="1800" dirty="0"/>
              <a:t>(</a:t>
            </a:r>
            <a:r>
              <a:rPr lang="ko-KR" altLang="en-US" sz="1800" dirty="0"/>
              <a:t>자유주의</a:t>
            </a:r>
            <a:r>
              <a:rPr lang="en-US" altLang="ko-KR" sz="1800" dirty="0"/>
              <a:t>),  Abedin(</a:t>
            </a:r>
            <a:r>
              <a:rPr lang="ko-KR" altLang="en-US" sz="1800" dirty="0"/>
              <a:t>힐러리 보좌관</a:t>
            </a:r>
            <a:r>
              <a:rPr lang="en-US" altLang="ko-KR" sz="1800" dirty="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bc899e996_4_0"/>
          <p:cNvSpPr txBox="1"/>
          <p:nvPr/>
        </p:nvSpPr>
        <p:spPr>
          <a:xfrm>
            <a:off x="488950" y="2349933"/>
            <a:ext cx="110394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CHINA KOREA EU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UPDAT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MOSQUITO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endParaRPr sz="1400" i="0" u="none" strike="noStrike" cap="none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dirty="0"/>
              <a:t>TURKEY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VO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 FILM SANDER STATE REPUBLICAN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CAMPAIGN AMERICAN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EMOCRAT PROTEST NEWS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MIGRANT TURKISH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DIA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5bc899e996_4_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40738-F9EB-4A63-B19B-EC05CF67EA1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295F73-F6A8-45C4-B853-BA003D8BA26E}"/>
              </a:ext>
            </a:extLst>
          </p:cNvPr>
          <p:cNvSpPr/>
          <p:nvPr/>
        </p:nvSpPr>
        <p:spPr>
          <a:xfrm>
            <a:off x="322779" y="241761"/>
            <a:ext cx="2837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en-US" altLang="ko-KR" sz="2800" b="1" dirty="0" err="1"/>
              <a:t>지카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바이러스</a:t>
            </a:r>
            <a:endParaRPr lang="ko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A7DD05-F1C8-46F5-9AED-CFDF263046DA}"/>
              </a:ext>
            </a:extLst>
          </p:cNvPr>
          <p:cNvSpPr/>
          <p:nvPr/>
        </p:nvSpPr>
        <p:spPr>
          <a:xfrm>
            <a:off x="488950" y="759315"/>
            <a:ext cx="101525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Zika virus </a:t>
            </a:r>
            <a:r>
              <a:rPr lang="ko-KR" altLang="ko-KR" sz="1800" dirty="0"/>
              <a:t>오바마 케어 관련하여 좌우 대립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Liberal - pregnant, health, </a:t>
            </a:r>
            <a:r>
              <a:rPr lang="en-US" altLang="ko-KR" sz="1800" dirty="0" err="1"/>
              <a:t>vaccin</a:t>
            </a:r>
            <a:r>
              <a:rPr lang="en-US" altLang="ko-KR" sz="1800" dirty="0"/>
              <a:t>, infect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Conservative – </a:t>
            </a:r>
            <a:r>
              <a:rPr lang="en-US" altLang="ko-KR" sz="1800" dirty="0" err="1"/>
              <a:t>ryan</a:t>
            </a:r>
            <a:r>
              <a:rPr lang="en-US" altLang="ko-KR" sz="1800" dirty="0"/>
              <a:t>(</a:t>
            </a:r>
            <a:r>
              <a:rPr lang="ko-KR" altLang="en-US" sz="1800" dirty="0"/>
              <a:t>공화당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오바마케어</a:t>
            </a:r>
            <a:r>
              <a:rPr lang="ko-KR" altLang="en-US" sz="1800" dirty="0"/>
              <a:t> 폐지 찬성 정치인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ko-KR" sz="1800" dirty="0"/>
              <a:t>zika virus</a:t>
            </a:r>
            <a:r>
              <a:rPr lang="ko-KR" altLang="ko-KR" sz="1800" dirty="0"/>
              <a:t>는 당시 중요한 이슈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bc899e996_3_6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C56905-12F5-4A1C-B109-90E88952424B}"/>
              </a:ext>
            </a:extLst>
          </p:cNvPr>
          <p:cNvGrpSpPr/>
          <p:nvPr/>
        </p:nvGrpSpPr>
        <p:grpSpPr>
          <a:xfrm>
            <a:off x="2664434" y="1509518"/>
            <a:ext cx="7364346" cy="4993027"/>
            <a:chOff x="7916711" y="2552066"/>
            <a:chExt cx="4088448" cy="277196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66B0F8D-BF5D-4533-8A08-181B1F71C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6711" y="2552066"/>
              <a:ext cx="4088448" cy="277196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5CBA40-A8A7-4788-82C9-8978A475428F}"/>
                </a:ext>
              </a:extLst>
            </p:cNvPr>
            <p:cNvSpPr/>
            <p:nvPr/>
          </p:nvSpPr>
          <p:spPr>
            <a:xfrm>
              <a:off x="8120279" y="4890018"/>
              <a:ext cx="1797170" cy="342378"/>
            </a:xfrm>
            <a:prstGeom prst="rect">
              <a:avLst/>
            </a:prstGeom>
            <a:solidFill>
              <a:srgbClr val="F6A21D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BC03F7-DBCB-472C-8A62-E75D1AFF196B}"/>
                </a:ext>
              </a:extLst>
            </p:cNvPr>
            <p:cNvSpPr/>
            <p:nvPr/>
          </p:nvSpPr>
          <p:spPr>
            <a:xfrm>
              <a:off x="10308439" y="4622805"/>
              <a:ext cx="1624878" cy="304795"/>
            </a:xfrm>
            <a:prstGeom prst="rect">
              <a:avLst/>
            </a:prstGeom>
            <a:solidFill>
              <a:srgbClr val="F6A21D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69419C-BE79-48E6-89F0-432D00D00704}"/>
                </a:ext>
              </a:extLst>
            </p:cNvPr>
            <p:cNvSpPr/>
            <p:nvPr/>
          </p:nvSpPr>
          <p:spPr>
            <a:xfrm>
              <a:off x="10308439" y="4927600"/>
              <a:ext cx="1624878" cy="304795"/>
            </a:xfrm>
            <a:prstGeom prst="rect">
              <a:avLst/>
            </a:prstGeom>
            <a:solidFill>
              <a:srgbClr val="F6A21D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B94FA9-47CB-47B1-AAA2-6E3A66A0EB4D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750FB3-1A8C-46FF-BF67-01CF00B227F8}"/>
              </a:ext>
            </a:extLst>
          </p:cNvPr>
          <p:cNvSpPr/>
          <p:nvPr/>
        </p:nvSpPr>
        <p:spPr>
          <a:xfrm>
            <a:off x="379955" y="355448"/>
            <a:ext cx="2937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5. </a:t>
            </a:r>
            <a:r>
              <a:rPr lang="ko-KR" altLang="en-US" sz="2800" b="1" dirty="0"/>
              <a:t>주요 공약 차이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343087-DE66-4CB1-98A5-2BC8385D09E5}"/>
              </a:ext>
            </a:extLst>
          </p:cNvPr>
          <p:cNvSpPr/>
          <p:nvPr/>
        </p:nvSpPr>
        <p:spPr>
          <a:xfrm>
            <a:off x="1062987" y="921879"/>
            <a:ext cx="1032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16~17</a:t>
            </a:r>
            <a:r>
              <a:rPr lang="ko-KR" altLang="ko-KR" sz="1800" dirty="0"/>
              <a:t>년도</a:t>
            </a:r>
            <a:r>
              <a:rPr lang="en-US" altLang="ko-KR" sz="1800" dirty="0"/>
              <a:t>(</a:t>
            </a:r>
            <a:r>
              <a:rPr lang="ko-KR" altLang="en-US" sz="1800" dirty="0"/>
              <a:t>대선 시기</a:t>
            </a:r>
            <a:r>
              <a:rPr lang="en-US" altLang="ko-KR" sz="1800" dirty="0"/>
              <a:t>)</a:t>
            </a:r>
            <a:r>
              <a:rPr lang="ko-KR" altLang="ko-KR" sz="1800" dirty="0"/>
              <a:t> 기사에서 지지율 변화 및 후보와 당의 공약 관련 기사</a:t>
            </a:r>
            <a:r>
              <a:rPr lang="en-US" altLang="ko-KR" sz="1800" dirty="0"/>
              <a:t> </a:t>
            </a:r>
            <a:r>
              <a:rPr lang="ko-KR" altLang="en-US" sz="1800" dirty="0"/>
              <a:t>많음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6436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bc899e996_3_6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b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94FA9-47CB-47B1-AAA2-6E3A66A0EB4D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- 25 -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750FB3-1A8C-46FF-BF67-01CF00B227F8}"/>
              </a:ext>
            </a:extLst>
          </p:cNvPr>
          <p:cNvSpPr/>
          <p:nvPr/>
        </p:nvSpPr>
        <p:spPr>
          <a:xfrm>
            <a:off x="379955" y="200123"/>
            <a:ext cx="2937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5.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주요 공약 차이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343087-DE66-4CB1-98A5-2BC8385D09E5}"/>
              </a:ext>
            </a:extLst>
          </p:cNvPr>
          <p:cNvSpPr/>
          <p:nvPr/>
        </p:nvSpPr>
        <p:spPr>
          <a:xfrm>
            <a:off x="1062987" y="759852"/>
            <a:ext cx="111290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Liberal – </a:t>
            </a:r>
            <a:r>
              <a:rPr lang="en-US" altLang="ko-KR" sz="1800" dirty="0"/>
              <a:t>black, transgender, </a:t>
            </a:r>
            <a:r>
              <a:rPr lang="en-US" altLang="ko-KR" sz="1800" dirty="0" err="1"/>
              <a:t>climatee</a:t>
            </a:r>
            <a:r>
              <a:rPr lang="en-US" altLang="ko-KR" sz="1800" dirty="0"/>
              <a:t>, carbonate, emission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800" dirty="0"/>
              <a:t>               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인권 및 환경 문제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Conservative – </a:t>
            </a:r>
            <a:r>
              <a:rPr lang="en-US" altLang="ko-KR" sz="1800" dirty="0"/>
              <a:t>migrant, </a:t>
            </a:r>
            <a:r>
              <a:rPr lang="en-US" altLang="ko-KR" sz="1800" dirty="0" err="1"/>
              <a:t>mexican</a:t>
            </a:r>
            <a:r>
              <a:rPr lang="en-US" altLang="ko-KR" sz="1800" dirty="0"/>
              <a:t> border, </a:t>
            </a:r>
            <a:r>
              <a:rPr lang="en-US" altLang="ko-KR" sz="1800" dirty="0" err="1"/>
              <a:t>muslim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lvl="0"/>
            <a:r>
              <a:rPr lang="en-US" altLang="ko-KR" sz="1800" dirty="0"/>
              <a:t>	           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안보 및 난민문제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8" name="Google Shape;298;g5bc899e996_3_6"/>
          <p:cNvSpPr txBox="1"/>
          <p:nvPr/>
        </p:nvSpPr>
        <p:spPr>
          <a:xfrm>
            <a:off x="1062987" y="2576513"/>
            <a:ext cx="10165291" cy="29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FB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LIBERAL ONLY: CHINA KOREA EU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EMISS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EMOJI US ALBUM TAX MUSIC MARIJUANA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YAHOO TRACK INTELLIG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HEALTH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VACCIN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INFECT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SCIENC LOCHT SCHOOL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CLIMAT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SODA NUNE PRISON MOSQUITO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TURKEY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ZIKA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REFUGE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MEXICAN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2016 NFL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MIGRANT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TURKISH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ISLAM PALESTINIAN CRIME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MUSLIM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HILLARI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PATRIOT ISRA CARSON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GINGRICH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SUPPORT CADDEL SCARBOROUGH KAIN JERUS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ALEM POLL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567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>
            <a:spLocks noGrp="1"/>
          </p:cNvSpPr>
          <p:nvPr>
            <p:ph type="title"/>
          </p:nvPr>
        </p:nvSpPr>
        <p:spPr>
          <a:xfrm>
            <a:off x="2231136" y="4945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307" name="Google Shape;307;p22"/>
          <p:cNvSpPr txBox="1"/>
          <p:nvPr/>
        </p:nvSpPr>
        <p:spPr>
          <a:xfrm>
            <a:off x="1837590" y="4821725"/>
            <a:ext cx="31230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LIBERAL ONLY :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인권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환경에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관한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이슈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3595077" y="1778687"/>
            <a:ext cx="753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정치적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이슈</a:t>
            </a:r>
            <a:r>
              <a:rPr lang="en-US" sz="1800" b="1" dirty="0">
                <a:solidFill>
                  <a:schemeClr val="dk1"/>
                </a:solidFill>
              </a:rPr>
              <a:t>(</a:t>
            </a:r>
            <a:r>
              <a:rPr lang="en-US" sz="1800" b="1" dirty="0" err="1">
                <a:solidFill>
                  <a:schemeClr val="dk1"/>
                </a:solidFill>
              </a:rPr>
              <a:t>지카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바이러스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오바마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케어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존폐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여부</a:t>
            </a:r>
            <a:r>
              <a:rPr lang="en-US" sz="1800" b="1" dirty="0">
                <a:solidFill>
                  <a:schemeClr val="dk1"/>
                </a:solidFill>
              </a:rPr>
              <a:t>,</a:t>
            </a:r>
            <a:endParaRPr lang="ko-KR" altLang="en-US"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2016 </a:t>
            </a:r>
            <a:r>
              <a:rPr lang="ko-KR" altLang="en-US" sz="1800" b="1" dirty="0">
                <a:solidFill>
                  <a:schemeClr val="dk1"/>
                </a:solidFill>
              </a:rPr>
              <a:t>경선 및 대선</a:t>
            </a:r>
            <a:r>
              <a:rPr lang="en-US" altLang="ko-KR" sz="1800" b="1" dirty="0">
                <a:solidFill>
                  <a:schemeClr val="dk1"/>
                </a:solidFill>
              </a:rPr>
              <a:t>, </a:t>
            </a:r>
            <a:r>
              <a:rPr lang="ko-KR" altLang="en-US" sz="1800" b="1" dirty="0">
                <a:solidFill>
                  <a:schemeClr val="dk1"/>
                </a:solidFill>
              </a:rPr>
              <a:t>멕시코 국경 문제</a:t>
            </a:r>
            <a:r>
              <a:rPr lang="en-US" altLang="ko-KR" sz="1800" b="1" dirty="0">
                <a:solidFill>
                  <a:schemeClr val="dk1"/>
                </a:solidFill>
              </a:rPr>
              <a:t>), </a:t>
            </a:r>
            <a:endParaRPr lang="ko-KR" altLang="en-US"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정치적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논란</a:t>
            </a:r>
            <a:r>
              <a:rPr lang="en-US" sz="1800" b="1" dirty="0">
                <a:solidFill>
                  <a:schemeClr val="dk1"/>
                </a:solidFill>
              </a:rPr>
              <a:t>(</a:t>
            </a:r>
            <a:r>
              <a:rPr lang="en-US" sz="1800" b="1" dirty="0" err="1">
                <a:solidFill>
                  <a:schemeClr val="dk1"/>
                </a:solidFill>
              </a:rPr>
              <a:t>힐러리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이메일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논란</a:t>
            </a:r>
            <a:r>
              <a:rPr lang="en-US" sz="1800" b="1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6952677" y="4676025"/>
            <a:ext cx="4180200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CONSERVATIVE ONLY :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분쟁지역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안보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문제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난민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문제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2757115" y="1750694"/>
            <a:ext cx="11289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BOTH : 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CA405-B547-4976-A797-A5D8DE48921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95153-7896-4124-82C3-2113F2F68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081" y="2462955"/>
            <a:ext cx="619125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bc899e996_5_1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ko-KR" altLang="en-US" b="1" dirty="0">
                <a:latin typeface="Arial"/>
                <a:ea typeface="Arial"/>
                <a:cs typeface="Arial"/>
                <a:sym typeface="Arial"/>
              </a:rPr>
              <a:t>토픽 분석의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한계</a:t>
            </a:r>
            <a:r>
              <a:rPr lang="ko-KR" altLang="en-US" b="1" dirty="0">
                <a:latin typeface="Arial"/>
                <a:ea typeface="Arial"/>
                <a:cs typeface="Arial"/>
                <a:sym typeface="Arial"/>
              </a:rPr>
              <a:t>점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5bc899e996_5_15"/>
          <p:cNvSpPr txBox="1"/>
          <p:nvPr/>
        </p:nvSpPr>
        <p:spPr>
          <a:xfrm>
            <a:off x="2231111" y="2535610"/>
            <a:ext cx="829382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 </a:t>
            </a:r>
            <a:endParaRPr lang="ko-KR" alt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en-US" altLang="ko-KR" sz="2000" b="1" dirty="0">
                <a:solidFill>
                  <a:schemeClr val="dk1"/>
                </a:solidFill>
              </a:rPr>
              <a:t>STEMMING</a:t>
            </a:r>
            <a:r>
              <a:rPr lang="ko-KR" altLang="en-US" sz="2000" b="1" dirty="0">
                <a:solidFill>
                  <a:schemeClr val="dk1"/>
                </a:solidFill>
              </a:rPr>
              <a:t>으로 인해 잘린 단어의 뜻을 파악하기 어려움</a:t>
            </a:r>
            <a:r>
              <a:rPr lang="en-US" altLang="ko-KR" sz="2000" b="1" dirty="0">
                <a:solidFill>
                  <a:schemeClr val="dk1"/>
                </a:solidFill>
              </a:rPr>
              <a:t>.</a:t>
            </a:r>
            <a:endParaRPr lang="ko-KR" alt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ko-KR" altLang="en-US" sz="2000" b="1" dirty="0">
                <a:solidFill>
                  <a:schemeClr val="dk1"/>
                </a:solidFill>
              </a:rPr>
              <a:t>반복적인 </a:t>
            </a:r>
            <a:r>
              <a:rPr lang="en-US" sz="2000" b="1" dirty="0" err="1">
                <a:solidFill>
                  <a:schemeClr val="dk1"/>
                </a:solidFill>
              </a:rPr>
              <a:t>Stopwords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ko-KR" altLang="en-US" sz="2000" b="1" dirty="0">
                <a:solidFill>
                  <a:schemeClr val="dk1"/>
                </a:solidFill>
              </a:rPr>
              <a:t>제거에도 남아있는 </a:t>
            </a:r>
            <a:r>
              <a:rPr lang="en-US" altLang="ko-KR" sz="2000" b="1" dirty="0" err="1">
                <a:solidFill>
                  <a:schemeClr val="dk1"/>
                </a:solidFill>
              </a:rPr>
              <a:t>Stopwords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en-US" sz="2000" b="1" dirty="0">
                <a:solidFill>
                  <a:schemeClr val="dk1"/>
                </a:solidFill>
              </a:rPr>
              <a:t>LDA </a:t>
            </a:r>
            <a:r>
              <a:rPr lang="en-US" sz="2000" b="1" dirty="0" err="1">
                <a:solidFill>
                  <a:schemeClr val="dk1"/>
                </a:solidFill>
              </a:rPr>
              <a:t>결과로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단어에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주어진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weigh가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너무</a:t>
            </a:r>
            <a:r>
              <a:rPr lang="en-US" sz="2000" b="1" dirty="0">
                <a:solidFill>
                  <a:schemeClr val="dk1"/>
                </a:solidFill>
              </a:rPr>
              <a:t> 작</a:t>
            </a:r>
            <a:r>
              <a:rPr lang="ko-KR" altLang="en-US" sz="2000" b="1" dirty="0">
                <a:solidFill>
                  <a:schemeClr val="dk1"/>
                </a:solidFill>
              </a:rPr>
              <a:t>거나 같음</a:t>
            </a:r>
            <a:r>
              <a:rPr lang="en-US" sz="2000" b="1" dirty="0">
                <a:solidFill>
                  <a:schemeClr val="dk1"/>
                </a:solidFill>
              </a:rPr>
              <a:t>(0.003이하)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en-US" sz="2000" b="1" dirty="0" err="1">
                <a:solidFill>
                  <a:schemeClr val="dk1"/>
                </a:solidFill>
              </a:rPr>
              <a:t>미국에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대한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배경지식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부족</a:t>
            </a:r>
            <a:endParaRPr 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D5885-CC06-445A-9EB3-93B63394B26A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710266" y="2616200"/>
            <a:ext cx="9499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 : 정치적 성향에 따른 미국 언론사 간의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어휘 차이 분석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143125" y="3429000"/>
            <a:ext cx="2600325" cy="2609850"/>
          </a:xfrm>
          <a:prstGeom prst="ellipse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448550" y="3429000"/>
            <a:ext cx="2600325" cy="260985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433527" y="3857820"/>
            <a:ext cx="132494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vs</a:t>
            </a:r>
            <a:endParaRPr sz="88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FFB7A-77C6-43F2-894A-0B5EBD7FEBD5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bc899e996_5_2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CONCLUSION &amp; FUTURE WORK</a:t>
            </a:r>
            <a:endParaRPr b="1" dirty="0"/>
          </a:p>
        </p:txBody>
      </p:sp>
      <p:sp>
        <p:nvSpPr>
          <p:cNvPr id="322" name="Google Shape;322;g5bc899e996_5_20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8632482" cy="31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000" b="1" dirty="0" err="1"/>
              <a:t>진보</a:t>
            </a:r>
            <a:r>
              <a:rPr lang="en-US" sz="2000" b="1" dirty="0"/>
              <a:t>, </a:t>
            </a:r>
            <a:r>
              <a:rPr lang="en-US" sz="2000" b="1" dirty="0" err="1"/>
              <a:t>보수의</a:t>
            </a:r>
            <a:r>
              <a:rPr lang="en-US" sz="2000" b="1" dirty="0"/>
              <a:t> </a:t>
            </a:r>
            <a:r>
              <a:rPr lang="en-US" sz="2000" b="1" dirty="0" err="1"/>
              <a:t>시사</a:t>
            </a:r>
            <a:r>
              <a:rPr lang="en-US" sz="2000" b="1" dirty="0"/>
              <a:t> </a:t>
            </a:r>
            <a:r>
              <a:rPr lang="en-US" sz="2000" b="1" dirty="0" err="1"/>
              <a:t>방향성의</a:t>
            </a:r>
            <a:r>
              <a:rPr lang="en-US" sz="2000" b="1" dirty="0"/>
              <a:t> </a:t>
            </a:r>
            <a:r>
              <a:rPr lang="en-US" sz="2000" b="1" dirty="0" err="1"/>
              <a:t>차이를</a:t>
            </a:r>
            <a:r>
              <a:rPr lang="en-US" sz="2000" b="1" dirty="0"/>
              <a:t> </a:t>
            </a:r>
            <a:r>
              <a:rPr lang="en-US" sz="2000" b="1" dirty="0" err="1"/>
              <a:t>일부</a:t>
            </a:r>
            <a:r>
              <a:rPr lang="en-US" sz="2000" b="1" dirty="0"/>
              <a:t> </a:t>
            </a:r>
            <a:r>
              <a:rPr lang="en-US" sz="2000" b="1" dirty="0" err="1"/>
              <a:t>확인할</a:t>
            </a:r>
            <a:r>
              <a:rPr lang="en-US" sz="2000" b="1" dirty="0"/>
              <a:t> 수 있</a:t>
            </a:r>
            <a:r>
              <a:rPr lang="ko-KR" altLang="en-US" sz="2000" b="1" dirty="0"/>
              <a:t>음</a:t>
            </a:r>
            <a:endParaRPr lang="en-US" sz="2000" b="1" dirty="0"/>
          </a:p>
          <a:p>
            <a:pPr indent="-381000">
              <a:buSzPts val="2400"/>
              <a:buFont typeface="Arial"/>
              <a:buChar char="-"/>
            </a:pPr>
            <a:r>
              <a:rPr lang="en-US" altLang="ko-KR" sz="2000" b="1" dirty="0"/>
              <a:t>2016-17</a:t>
            </a:r>
            <a:r>
              <a:rPr lang="ko-KR" altLang="ko-KR" sz="2000" b="1" dirty="0"/>
              <a:t>년도의 정치 흐름</a:t>
            </a:r>
            <a:r>
              <a:rPr lang="ko-KR" altLang="en-US" sz="2000" b="1" dirty="0"/>
              <a:t>을 파악해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진보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보수의 </a:t>
            </a:r>
            <a:r>
              <a:rPr lang="ko-KR" altLang="en-US" sz="2000" b="1" dirty="0"/>
              <a:t>입장 </a:t>
            </a:r>
            <a:r>
              <a:rPr lang="ko-KR" altLang="ko-KR" sz="2000" b="1" dirty="0"/>
              <a:t>차이를 알아보기에는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기간이</a:t>
            </a:r>
            <a:r>
              <a:rPr lang="ko-KR" altLang="ko-KR" sz="2000" b="1" dirty="0"/>
              <a:t> </a:t>
            </a:r>
            <a:r>
              <a:rPr lang="ko-KR" altLang="en-US" sz="2000" b="1" dirty="0"/>
              <a:t>광범위하다는 의견</a:t>
            </a:r>
            <a:r>
              <a:rPr lang="en-US" altLang="ko-KR" sz="2000" b="1" dirty="0">
                <a:cs typeface="Arial" panose="020B0604020202020204" pitchFamily="34" charset="0"/>
              </a:rPr>
              <a:t>→ </a:t>
            </a:r>
            <a:r>
              <a:rPr lang="ko-KR" altLang="en-US" sz="2000" b="1" dirty="0">
                <a:cs typeface="Arial" panose="020B0604020202020204" pitchFamily="34" charset="0"/>
              </a:rPr>
              <a:t>특정 사건을 다루는 기사 데이터로 진행했다면 토픽이 더 명확했을 것</a:t>
            </a:r>
            <a:endParaRPr lang="en-US" altLang="ko-KR" sz="2000" b="1" dirty="0">
              <a:cs typeface="Arial" panose="020B0604020202020204" pitchFamily="34" charset="0"/>
            </a:endParaRPr>
          </a:p>
          <a:p>
            <a:pPr indent="-381000">
              <a:buSzPts val="2400"/>
              <a:buFont typeface="Arial"/>
              <a:buChar char="-"/>
            </a:pPr>
            <a:r>
              <a:rPr lang="en-US" altLang="ko-KR" sz="2000" b="1" dirty="0"/>
              <a:t>Pre-processing</a:t>
            </a:r>
            <a:r>
              <a:rPr lang="ko-KR" altLang="en-US" sz="2000" b="1" dirty="0"/>
              <a:t>의 중요성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stopwords</a:t>
            </a:r>
            <a:r>
              <a:rPr lang="en-US" altLang="ko-KR" sz="2000" b="1" dirty="0"/>
              <a:t>)</a:t>
            </a:r>
          </a:p>
          <a:p>
            <a:pPr lvl="0" indent="-381000">
              <a:buSzPts val="2400"/>
              <a:buChar char="-"/>
            </a:pPr>
            <a:r>
              <a:rPr lang="ko-KR" altLang="en-US" sz="2000" b="1" dirty="0">
                <a:solidFill>
                  <a:schemeClr val="dk1"/>
                </a:solidFill>
              </a:rPr>
              <a:t>중립적 언론사와 두 진영에서 쓰인 공통 단어와의 차이점을 비교할 수</a:t>
            </a:r>
            <a:r>
              <a:rPr lang="en-US" altLang="ko-KR" sz="2000" b="1" dirty="0">
                <a:solidFill>
                  <a:schemeClr val="dk1"/>
                </a:solidFill>
              </a:rPr>
              <a:t> </a:t>
            </a:r>
            <a:r>
              <a:rPr lang="ko-KR" altLang="en-US" sz="2000" b="1" dirty="0">
                <a:solidFill>
                  <a:schemeClr val="dk1"/>
                </a:solidFill>
              </a:rPr>
              <a:t>있음</a:t>
            </a:r>
            <a:endParaRPr lang="en-US" altLang="ko-KR" sz="2000" b="1" dirty="0">
              <a:solidFill>
                <a:schemeClr val="dk1"/>
              </a:solidFill>
            </a:endParaRPr>
          </a:p>
          <a:p>
            <a:pPr lvl="0" indent="-381000">
              <a:buSzPts val="2400"/>
              <a:buChar char="-"/>
            </a:pPr>
            <a:endParaRPr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0F926-26C2-4EE0-A992-E94DCC5EF777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- 27 -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DESCRIPTION</a:t>
            </a:r>
            <a:endParaRPr/>
          </a:p>
        </p:txBody>
      </p:sp>
      <p:grpSp>
        <p:nvGrpSpPr>
          <p:cNvPr id="123" name="Google Shape;123;p4"/>
          <p:cNvGrpSpPr/>
          <p:nvPr/>
        </p:nvGrpSpPr>
        <p:grpSpPr>
          <a:xfrm>
            <a:off x="2034381" y="3272707"/>
            <a:ext cx="8123237" cy="1160462"/>
            <a:chOff x="2381" y="1705163"/>
            <a:chExt cx="8123237" cy="1160462"/>
          </a:xfrm>
        </p:grpSpPr>
        <p:sp>
          <p:nvSpPr>
            <p:cNvPr id="124" name="Google Shape;124;p4"/>
            <p:cNvSpPr/>
            <p:nvPr/>
          </p:nvSpPr>
          <p:spPr>
            <a:xfrm>
              <a:off x="2381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582612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Preprocessing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613421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3193652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Topic modeling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4462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804693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Evaluation &amp; Analysis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C02C91E-4EC2-448D-8918-FE93E30480CE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1774011" y="2038058"/>
            <a:ext cx="4270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LANGUAGE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2"/>
          </p:nvPr>
        </p:nvSpPr>
        <p:spPr>
          <a:xfrm>
            <a:off x="1840686" y="2590872"/>
            <a:ext cx="42702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Python 3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3"/>
          </p:nvPr>
        </p:nvSpPr>
        <p:spPr>
          <a:xfrm>
            <a:off x="7180870" y="2590872"/>
            <a:ext cx="42534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Jupiter Notebook</a:t>
            </a:r>
            <a:endParaRPr/>
          </a:p>
          <a:p>
            <a:pPr marL="22860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4"/>
          </p:nvPr>
        </p:nvSpPr>
        <p:spPr>
          <a:xfrm>
            <a:off x="7092108" y="2038058"/>
            <a:ext cx="4270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IDE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2421711" y="6893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TOOLS</a:t>
            </a:r>
            <a:endParaRPr/>
          </a:p>
        </p:txBody>
      </p:sp>
      <p:pic>
        <p:nvPicPr>
          <p:cNvPr id="139" name="Google Shape;139;p5" descr="Une image contenant graphiques vectoriels  Description générée avec un niveau de confiance élevé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20000">
            <a:off x="7698346" y="3196220"/>
            <a:ext cx="2743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319999">
            <a:off x="2759819" y="3075289"/>
            <a:ext cx="2743199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D542DB-9331-44B7-BF22-8763C1E0D120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c899e996_6_1"/>
          <p:cNvSpPr txBox="1">
            <a:spLocks noGrp="1"/>
          </p:cNvSpPr>
          <p:nvPr>
            <p:ph type="title"/>
          </p:nvPr>
        </p:nvSpPr>
        <p:spPr>
          <a:xfrm>
            <a:off x="2421711" y="6893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Collaboration Tool</a:t>
            </a:r>
            <a:endParaRPr/>
          </a:p>
        </p:txBody>
      </p:sp>
      <p:pic>
        <p:nvPicPr>
          <p:cNvPr id="147" name="Google Shape;147;g5bc899e996_6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25" y="3363575"/>
            <a:ext cx="3947600" cy="22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5bc899e996_6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900" y="3134475"/>
            <a:ext cx="2539174" cy="25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5bc899e996_6_1"/>
          <p:cNvSpPr txBox="1">
            <a:spLocks noGrp="1"/>
          </p:cNvSpPr>
          <p:nvPr>
            <p:ph type="body" idx="2"/>
          </p:nvPr>
        </p:nvSpPr>
        <p:spPr>
          <a:xfrm>
            <a:off x="4953802" y="2218625"/>
            <a:ext cx="34680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Github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Google Drive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AD6C9-0FDC-48F6-8493-0ED899CE71C0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2231136" y="30906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75" y="2210950"/>
            <a:ext cx="5803549" cy="43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1836925" y="1674225"/>
            <a:ext cx="88896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</a:rPr>
              <a:t>데이터 : </a:t>
            </a:r>
            <a:r>
              <a:rPr lang="en-US" sz="2000">
                <a:solidFill>
                  <a:schemeClr val="dk1"/>
                </a:solidFill>
              </a:rPr>
              <a:t>미국의 다양한 언론사 별 기사 32000개 (진보 16000 + 보수 16000)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6367625" y="2368475"/>
            <a:ext cx="55653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 dirty="0">
                <a:solidFill>
                  <a:schemeClr val="dk1"/>
                </a:solidFill>
              </a:rPr>
              <a:t>liberal (Atlantic, Buzzfeed News, Vox)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 dirty="0">
                <a:solidFill>
                  <a:schemeClr val="dk1"/>
                </a:solidFill>
              </a:rPr>
              <a:t>conservative (Breitbart, New York Post, National Review, Fox News)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출처</a:t>
            </a:r>
            <a:r>
              <a:rPr lang="en-US" dirty="0">
                <a:solidFill>
                  <a:schemeClr val="dk1"/>
                </a:solidFill>
              </a:rPr>
              <a:t> : Dataset: </a:t>
            </a:r>
            <a:r>
              <a:rPr lang="en-US" u="sng" dirty="0">
                <a:solidFill>
                  <a:srgbClr val="0097A7"/>
                </a:solidFill>
                <a:hlinkClick r:id="rId4"/>
              </a:rPr>
              <a:t>https://www.kaggle.com/snapcrack/all-the-news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WEEKLY PROJECT PROCESS</a:t>
            </a:r>
            <a:endParaRPr/>
          </a:p>
        </p:txBody>
      </p:sp>
      <p:graphicFrame>
        <p:nvGraphicFramePr>
          <p:cNvPr id="163" name="Google Shape;163;p7"/>
          <p:cNvGraphicFramePr/>
          <p:nvPr/>
        </p:nvGraphicFramePr>
        <p:xfrm>
          <a:off x="1690136" y="2556749"/>
          <a:ext cx="8811750" cy="2907450"/>
        </p:xfrm>
        <a:graphic>
          <a:graphicData uri="http://schemas.openxmlformats.org/drawingml/2006/table">
            <a:tbl>
              <a:tblPr>
                <a:noFill/>
                <a:tableStyleId>{A20C41D3-C522-43BD-9CA4-9B8E0F748B7E}</a:tableStyleId>
              </a:tblPr>
              <a:tblGrid>
                <a:gridCol w="19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/>
                        <a:t>1st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2nd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3rd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4th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5th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Proposal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Pre-processing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 modeling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Evaluation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Analysis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Final report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95E857-8F88-45BB-AB52-209AF3634A58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WEEKLY PROJECT PROCESS</a:t>
            </a:r>
            <a:endParaRPr dirty="0"/>
          </a:p>
        </p:txBody>
      </p:sp>
      <p:grpSp>
        <p:nvGrpSpPr>
          <p:cNvPr id="169" name="Google Shape;169;p8"/>
          <p:cNvGrpSpPr/>
          <p:nvPr/>
        </p:nvGrpSpPr>
        <p:grpSpPr>
          <a:xfrm>
            <a:off x="2019806" y="3567241"/>
            <a:ext cx="8120856" cy="937021"/>
            <a:chOff x="3571" y="886155"/>
            <a:chExt cx="8120856" cy="937021"/>
          </a:xfrm>
        </p:grpSpPr>
        <p:sp>
          <p:nvSpPr>
            <p:cNvPr id="170" name="Google Shape;170;p8"/>
            <p:cNvSpPr/>
            <p:nvPr/>
          </p:nvSpPr>
          <p:spPr>
            <a:xfrm>
              <a:off x="3571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 txBox="1"/>
            <p:nvPr/>
          </p:nvSpPr>
          <p:spPr>
            <a:xfrm>
              <a:off x="31015" y="913599"/>
              <a:ext cx="1534259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preprocessing</a:t>
              </a:r>
              <a:endParaRPr sz="19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1721445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1721445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2189956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2217400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Topic modeling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907829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3907829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376340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4403784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Evaluation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094214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6094214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562724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6590168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Analysis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4" name="Google Shape;184;p8"/>
          <p:cNvSpPr/>
          <p:nvPr/>
        </p:nvSpPr>
        <p:spPr>
          <a:xfrm flipH="1">
            <a:off x="2680136" y="2920567"/>
            <a:ext cx="2490953" cy="413842"/>
          </a:xfrm>
          <a:prstGeom prst="uturnArrow">
            <a:avLst>
              <a:gd name="adj1" fmla="val 35527"/>
              <a:gd name="adj2" fmla="val 25000"/>
              <a:gd name="adj3" fmla="val 42120"/>
              <a:gd name="adj4" fmla="val 37157"/>
              <a:gd name="adj5" fmla="val 100000"/>
            </a:avLst>
          </a:prstGeom>
          <a:solidFill>
            <a:srgbClr val="9BAF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8"/>
          <p:cNvSpPr/>
          <p:nvPr/>
        </p:nvSpPr>
        <p:spPr>
          <a:xfrm rot="10800000">
            <a:off x="2666996" y="4680957"/>
            <a:ext cx="6794939" cy="413842"/>
          </a:xfrm>
          <a:prstGeom prst="uturnArrow">
            <a:avLst>
              <a:gd name="adj1" fmla="val 35527"/>
              <a:gd name="adj2" fmla="val 25000"/>
              <a:gd name="adj3" fmla="val 42120"/>
              <a:gd name="adj4" fmla="val 37157"/>
              <a:gd name="adj5" fmla="val 100000"/>
            </a:avLst>
          </a:prstGeom>
          <a:solidFill>
            <a:srgbClr val="9BAF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31488-6911-465F-A4D3-44045C4667D7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- 9 -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3055</Words>
  <Application>Microsoft Office PowerPoint</Application>
  <PresentationFormat>와이드스크린</PresentationFormat>
  <Paragraphs>313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Gill Sans</vt:lpstr>
      <vt:lpstr>Noto Sans Symbols</vt:lpstr>
      <vt:lpstr>맑은 고딕</vt:lpstr>
      <vt:lpstr>Arial</vt:lpstr>
      <vt:lpstr>Parcel</vt:lpstr>
      <vt:lpstr>Parcel</vt:lpstr>
      <vt:lpstr>TOPIC MODELING  BY AMERICAN NEWS</vt:lpstr>
      <vt:lpstr>INDEX</vt:lpstr>
      <vt:lpstr>PROJECT DESCRIPTION</vt:lpstr>
      <vt:lpstr>PROJECT DESCRIPTION</vt:lpstr>
      <vt:lpstr>TOOLS</vt:lpstr>
      <vt:lpstr>Collaboration Tool</vt:lpstr>
      <vt:lpstr>DATASET</vt:lpstr>
      <vt:lpstr>WEEKLY PROJECT PROCESS</vt:lpstr>
      <vt:lpstr>WEEKLY PROJECT PROCESS</vt:lpstr>
      <vt:lpstr>PREPROCESSING</vt:lpstr>
      <vt:lpstr>PREPROCESSING</vt:lpstr>
      <vt:lpstr>TOPIC MODELING</vt:lpstr>
      <vt:lpstr>TROUBLE SHOOTING</vt:lpstr>
      <vt:lpstr>TROUBLE SHOOTING</vt:lpstr>
      <vt:lpstr>TOPIC MODELING</vt:lpstr>
      <vt:lpstr>PowerPoint 프레젠테이션</vt:lpstr>
      <vt:lpstr>PowerPoint 프레젠테이션</vt:lpstr>
      <vt:lpstr>EVALUATION (TOPIC COHERENCE)</vt:lpstr>
      <vt:lpstr>ANALYSIS</vt:lpstr>
      <vt:lpstr>ANALYSIS</vt:lpstr>
      <vt:lpstr>ANALYSIS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ANALYSIS</vt:lpstr>
      <vt:lpstr>토픽 분석의 한계점</vt:lpstr>
      <vt:lpstr>CONCLUSION &amp; FUTURE WORK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BY AMERICAN NEWS</dc:title>
  <dc:creator>LG</dc:creator>
  <cp:lastModifiedBy>김 희선</cp:lastModifiedBy>
  <cp:revision>45</cp:revision>
  <dcterms:created xsi:type="dcterms:W3CDTF">2015-12-01T21:32:24Z</dcterms:created>
  <dcterms:modified xsi:type="dcterms:W3CDTF">2019-06-15T04:39:35Z</dcterms:modified>
</cp:coreProperties>
</file>