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</p:sldMasterIdLst>
  <p:notesMasterIdLst>
    <p:notesMasterId r:id="rId3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85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6" roundtripDataSignature="AMtx7mjAII4kRcCkk9C3Gw0+kM+hXZoK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A21D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20C41D3-C522-43BD-9CA4-9B8E0F748B7E}">
  <a:tblStyle styleId="{A20C41D3-C522-43BD-9CA4-9B8E0F748B7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459" autoAdjust="0"/>
  </p:normalViewPr>
  <p:slideViewPr>
    <p:cSldViewPr snapToGrid="0">
      <p:cViewPr varScale="1">
        <p:scale>
          <a:sx n="48" d="100"/>
          <a:sy n="48" d="100"/>
        </p:scale>
        <p:origin x="59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8" name="Google Shape;18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4" name="Google Shape;19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1" name="Google Shape;20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07" name="Google Shape;20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칼럼에 기자와 언론사 이름이 미리 나와있기 때문에 기사에서 언급되는 부분을 제외할 수 있었다</a:t>
            </a:r>
            <a:r>
              <a:rPr lang="en-US" altLang="ko-KR" dirty="0"/>
              <a:t>. </a:t>
            </a:r>
            <a:r>
              <a:rPr lang="ko-KR" altLang="en-US" dirty="0"/>
              <a:t>아래의 빨간 부분은 보수 언론사 </a:t>
            </a:r>
            <a:r>
              <a:rPr lang="en-US" altLang="ko-KR" dirty="0"/>
              <a:t>Breitbart </a:t>
            </a:r>
            <a:r>
              <a:rPr lang="ko-KR" altLang="en-US" dirty="0"/>
              <a:t>기자의 </a:t>
            </a:r>
            <a:r>
              <a:rPr lang="en-US" altLang="ko-KR" dirty="0"/>
              <a:t>SNS </a:t>
            </a:r>
            <a:r>
              <a:rPr lang="ko-KR" altLang="en-US" dirty="0" err="1"/>
              <a:t>홍보문이었다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207" name="Google Shape;20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714241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그리고 저희는 여러 개의 토픽수로 모델링을 진행했을 때 단어의 분포가 어떻게 변하는 지 분석하였습니다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215" name="Google Shape;21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bc899e996_5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먼저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Conservative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진영의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Topic 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수를 다르게 실험하였다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Topic N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 커질수록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Topic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을 이루는 단어들의 디테일이 커지나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같은 단어가 여러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Topic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에서 등장하는 문제가 발생한다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N=10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일 때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zika, </a:t>
            </a:r>
            <a:r>
              <a:rPr lang="en-US" altLang="ko-K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obama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가 등장하였지만 직접적으로 드러나는 토픽을 알 수 없었다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하지만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N=25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일 때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zika, </a:t>
            </a:r>
            <a:r>
              <a:rPr lang="en-US" altLang="ko-K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obama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mosquito, parenthood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의 단어를 통해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버락 오바마 미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11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억 달러 </a:t>
            </a:r>
            <a:r>
              <a:rPr lang="ko-KR" altLang="ko-K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지카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대책 예산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시민단체 가족계획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(Planned Parenthood)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에 대한 예산 지원 조항 때문에 또 무산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이라는 토픽을 정확하게 파악할 수 있었다</a:t>
            </a:r>
            <a:endParaRPr dirty="0"/>
          </a:p>
        </p:txBody>
      </p:sp>
      <p:sp>
        <p:nvSpPr>
          <p:cNvPr id="222" name="Google Shape;222;g5bc899e996_5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bc899e996_5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Liberal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진영의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Topic 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수를 다르게 진행한 결과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N=15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일 때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Pipeline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과 관련된 토픽이 드러났다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‘</a:t>
            </a:r>
            <a:r>
              <a:rPr lang="en-US" altLang="ko-K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Pipelin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tribe, refuge’ 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단어를 통해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lang="ko-KR" altLang="ko-K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노스다코타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주 원주민 보호구역을 통과해 논란이 일었던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‘</a:t>
            </a:r>
            <a:r>
              <a:rPr lang="ko-KR" altLang="ko-K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다코타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액세스 송유관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(pipeline) 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건설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 수많은 원주민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(tribe)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과 연대자들의 거센 반발에 중단되었다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.’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다는 기사 내용을 추측할 수 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N=20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일 때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러시아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시리아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아사드 단어와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pipeline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 등장하면서 관련성이 적어졌다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N=25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일 때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DACA(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미성년 입국자 추방 유예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미성년자의 국외추방을 유예하는 민법 제도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가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pipeline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과 등장하면서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DACA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가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pipeline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사건과 직접적인 관련은 없지만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refuge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와 관련이 있는 것으로 보인다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lang="ko-KR" altLang="ko-K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/>
          </a:p>
        </p:txBody>
      </p:sp>
      <p:sp>
        <p:nvSpPr>
          <p:cNvPr id="229" name="Google Shape;229;g5bc899e996_5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즉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위와 같은 여러 개의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N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으로 모델을 실행시키면서 대체적으로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 높아질수록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Topic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의 정확도가 높아지는 결과를 보였다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그렇지만 한 단어가 여러 토픽에서 동시에 등장하는 경우도 증가하며 정확도를 감소시켰다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이러한 점들을 종합하여 가장 토픽을 잘 나타내는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은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15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인 것으로 판단했다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각 </a:t>
            </a:r>
            <a:r>
              <a:rPr lang="en-US" dirty="0" err="1"/>
              <a:t>데이터셋에</a:t>
            </a:r>
            <a:r>
              <a:rPr lang="en-US" dirty="0"/>
              <a:t> </a:t>
            </a:r>
            <a:r>
              <a:rPr lang="en-US" dirty="0" err="1"/>
              <a:t>대해서</a:t>
            </a:r>
            <a:r>
              <a:rPr lang="en-US" dirty="0"/>
              <a:t> </a:t>
            </a:r>
            <a:r>
              <a:rPr lang="en-US" dirty="0" err="1"/>
              <a:t>토픽</a:t>
            </a:r>
            <a:r>
              <a:rPr lang="en-US" dirty="0"/>
              <a:t> </a:t>
            </a:r>
            <a:r>
              <a:rPr lang="en-US" dirty="0" err="1"/>
              <a:t>모델링을</a:t>
            </a:r>
            <a:r>
              <a:rPr lang="en-US" dirty="0"/>
              <a:t> </a:t>
            </a:r>
            <a:r>
              <a:rPr lang="en-US" dirty="0" err="1"/>
              <a:t>수행하고</a:t>
            </a:r>
            <a:r>
              <a:rPr lang="en-US" dirty="0"/>
              <a:t> topic coherence </a:t>
            </a:r>
            <a:r>
              <a:rPr lang="en-US" dirty="0" err="1"/>
              <a:t>점수를</a:t>
            </a:r>
            <a:r>
              <a:rPr lang="en-US" dirty="0"/>
              <a:t> </a:t>
            </a:r>
            <a:r>
              <a:rPr lang="en-US" dirty="0" err="1"/>
              <a:t>계산하여</a:t>
            </a:r>
            <a:r>
              <a:rPr lang="en-US" dirty="0"/>
              <a:t> </a:t>
            </a:r>
            <a:r>
              <a:rPr lang="en-US" dirty="0" err="1"/>
              <a:t>그래프로</a:t>
            </a:r>
            <a:r>
              <a:rPr lang="en-US" dirty="0"/>
              <a:t> </a:t>
            </a:r>
            <a:r>
              <a:rPr lang="en-US" dirty="0" err="1"/>
              <a:t>나타낸</a:t>
            </a:r>
            <a:r>
              <a:rPr lang="en-US" dirty="0"/>
              <a:t> </a:t>
            </a:r>
            <a:r>
              <a:rPr lang="en-US" dirty="0" err="1"/>
              <a:t>결과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N=15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일 때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Topic Coherence Score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가 가장 높게 나타났기 때문에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N=15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일 때의 보수 및 진보의 특성을 파악하고자 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lang="ko-KR" altLang="ko-K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36" name="Google Shape;23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6" name="Google Shape;24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위의 단어를 이용하여 </a:t>
            </a:r>
            <a:r>
              <a:rPr lang="ko-KR" altLang="ko-K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벤다이어그램을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생성하고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사용 어휘를 비교했다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(Figure 8). 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하지만 모든 단어를 </a:t>
            </a:r>
            <a:r>
              <a:rPr lang="ko-KR" altLang="ko-K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벤다이어그램에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넣으면 보기에 좋지 않아 단어의 개수로 </a:t>
            </a:r>
            <a:r>
              <a:rPr lang="ko-KR" altLang="ko-K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벤다이어그램을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생성하고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자세한 단어는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뒤에서 자세히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설명드리겠습니다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  <p:sp>
        <p:nvSpPr>
          <p:cNvPr id="253" name="Google Shape;25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맨위부터 </a:t>
            </a:r>
            <a:r>
              <a:rPr lang="en-US" altLang="ko-KR" dirty="0"/>
              <a:t>liberal, </a:t>
            </a:r>
            <a:r>
              <a:rPr lang="ko-KR" altLang="en-US" dirty="0"/>
              <a:t>공통으로 쓰인 단어</a:t>
            </a:r>
            <a:r>
              <a:rPr lang="en-US" altLang="ko-KR" dirty="0"/>
              <a:t>, conservative</a:t>
            </a:r>
            <a:r>
              <a:rPr lang="ko-KR" altLang="en-US" dirty="0"/>
              <a:t>에 해당되는 단어를 나열한 것입니다</a:t>
            </a:r>
            <a:r>
              <a:rPr lang="en-US" altLang="ko-KR" dirty="0"/>
              <a:t>. </a:t>
            </a:r>
            <a:r>
              <a:rPr lang="ko-KR" altLang="en-US" dirty="0"/>
              <a:t>그중 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의미가 있다고 판단되는 단어들을 빨간색으로 표시하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였다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그리고 각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단어들에서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어떤 차이가 있는지 분석했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으며 객관적인 조사를 위해 분석할 때 쓰였던 기사와 관련 문서들은 레포트에 작성하였습니다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앞으로는 어떤 차이가 있었는지 말씀드리겠습니다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endParaRPr dirty="0"/>
          </a:p>
        </p:txBody>
      </p:sp>
      <p:sp>
        <p:nvSpPr>
          <p:cNvPr id="260" name="Google Shape;26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Liberal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에서는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China, Korea, EU, Russia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가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Conservative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에서는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Israel, Islam, Palestinian, Muslim, </a:t>
            </a:r>
            <a:r>
              <a:rPr lang="en-US" altLang="ko-K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Isra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공통적으로는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Turkey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가 등장하였다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Liberal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에서는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Conservative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보다 분쟁이 적은 나라에 대한 단어가 등장하였다</a:t>
            </a:r>
            <a:endParaRPr dirty="0"/>
          </a:p>
        </p:txBody>
      </p:sp>
      <p:sp>
        <p:nvSpPr>
          <p:cNvPr id="267" name="Google Shape;26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 err="1"/>
              <a:t>tillerson</a:t>
            </a:r>
            <a:r>
              <a:rPr lang="en-US" dirty="0"/>
              <a:t>, trump-</a:t>
            </a:r>
            <a:r>
              <a:rPr lang="en-US" dirty="0" err="1"/>
              <a:t>공화당</a:t>
            </a:r>
            <a:r>
              <a:rPr lang="ko-KR" altLang="en-US" dirty="0"/>
              <a:t>이고 </a:t>
            </a:r>
            <a:r>
              <a:rPr lang="en-US" altLang="ko-KR" sz="1500" dirty="0" err="1">
                <a:solidFill>
                  <a:srgbClr val="111111"/>
                </a:solidFill>
                <a:highlight>
                  <a:schemeClr val="lt1"/>
                </a:highlight>
              </a:rPr>
              <a:t>abedin</a:t>
            </a:r>
            <a:r>
              <a:rPr lang="en-US" altLang="ko-KR" sz="1500" dirty="0">
                <a:solidFill>
                  <a:srgbClr val="111111"/>
                </a:solidFill>
                <a:highlight>
                  <a:schemeClr val="lt1"/>
                </a:highlight>
              </a:rPr>
              <a:t>-</a:t>
            </a:r>
            <a:r>
              <a:rPr lang="ko-KR" altLang="en-US" sz="1500" dirty="0">
                <a:solidFill>
                  <a:srgbClr val="111111"/>
                </a:solidFill>
                <a:highlight>
                  <a:schemeClr val="lt1"/>
                </a:highlight>
              </a:rPr>
              <a:t>민주당</a:t>
            </a:r>
            <a:r>
              <a:rPr lang="en-US" altLang="ko-KR" sz="1500" dirty="0">
                <a:solidFill>
                  <a:srgbClr val="111111"/>
                </a:solidFill>
                <a:highlight>
                  <a:schemeClr val="lt1"/>
                </a:highlight>
              </a:rPr>
              <a:t>(</a:t>
            </a:r>
            <a:r>
              <a:rPr lang="ko-KR" altLang="en-US" sz="1500" dirty="0">
                <a:solidFill>
                  <a:srgbClr val="111111"/>
                </a:solidFill>
                <a:highlight>
                  <a:schemeClr val="lt1"/>
                </a:highlight>
              </a:rPr>
              <a:t>힐러리 보좌관</a:t>
            </a:r>
            <a:r>
              <a:rPr lang="en-US" altLang="ko-KR" sz="1500" dirty="0">
                <a:solidFill>
                  <a:srgbClr val="111111"/>
                </a:solidFill>
                <a:highlight>
                  <a:schemeClr val="lt1"/>
                </a:highlight>
              </a:rPr>
              <a:t>)</a:t>
            </a:r>
            <a:r>
              <a:rPr lang="ko-KR" altLang="en-US" sz="1500" dirty="0">
                <a:solidFill>
                  <a:srgbClr val="111111"/>
                </a:solidFill>
                <a:highlight>
                  <a:schemeClr val="lt1"/>
                </a:highlight>
              </a:rPr>
              <a:t>이다</a:t>
            </a:r>
            <a:r>
              <a:rPr lang="en-US" altLang="ko-KR" sz="1500" dirty="0">
                <a:solidFill>
                  <a:srgbClr val="111111"/>
                </a:solidFill>
                <a:highlight>
                  <a:schemeClr val="lt1"/>
                </a:highlight>
              </a:rPr>
              <a:t>.</a:t>
            </a:r>
            <a:endParaRPr lang="ko-KR" altLang="en-US" sz="1500" dirty="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sz="1500" dirty="0">
                <a:solidFill>
                  <a:srgbClr val="111111"/>
                </a:solidFill>
                <a:highlight>
                  <a:srgbClr val="FFFFFF"/>
                </a:highlight>
              </a:rPr>
              <a:t>서로 다른 정치인을 언급했다는 것은 특징적인 사건이 있기 때문이라고 판단했고 </a:t>
            </a:r>
            <a:r>
              <a:rPr lang="ko-KR" altLang="en-US" sz="1500" dirty="0" err="1">
                <a:solidFill>
                  <a:srgbClr val="111111"/>
                </a:solidFill>
                <a:highlight>
                  <a:srgbClr val="FFFFFF"/>
                </a:highlight>
              </a:rPr>
              <a:t>그당시에</a:t>
            </a:r>
            <a:r>
              <a:rPr lang="ko-KR" altLang="en-US" sz="1500" dirty="0">
                <a:solidFill>
                  <a:srgbClr val="111111"/>
                </a:solidFill>
                <a:highlight>
                  <a:srgbClr val="FFFFFF"/>
                </a:highlight>
              </a:rPr>
              <a:t> 있었던 정치적인 사건을 분석하였다</a:t>
            </a:r>
            <a:r>
              <a:rPr lang="en-US" altLang="ko-KR" sz="1500" dirty="0">
                <a:solidFill>
                  <a:srgbClr val="111111"/>
                </a:solidFill>
                <a:highlight>
                  <a:srgbClr val="FFFFFF"/>
                </a:highlight>
              </a:rPr>
              <a:t>.</a:t>
            </a:r>
            <a:endParaRPr sz="1500" dirty="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500" dirty="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500" dirty="0" err="1">
                <a:solidFill>
                  <a:srgbClr val="111111"/>
                </a:solidFill>
                <a:highlight>
                  <a:srgbClr val="FFFFFF"/>
                </a:highlight>
              </a:rPr>
              <a:t>Liberal에서</a:t>
            </a:r>
            <a:r>
              <a:rPr lang="en-US" sz="1500" dirty="0">
                <a:solidFill>
                  <a:srgbClr val="111111"/>
                </a:solidFill>
                <a:highlight>
                  <a:srgbClr val="FFFFFF"/>
                </a:highlight>
              </a:rPr>
              <a:t> Tillerson, Assad, </a:t>
            </a:r>
            <a:r>
              <a:rPr lang="en-US" sz="1500" dirty="0" err="1">
                <a:solidFill>
                  <a:srgbClr val="111111"/>
                </a:solidFill>
                <a:highlight>
                  <a:srgbClr val="FFFFFF"/>
                </a:highlight>
              </a:rPr>
              <a:t>Russia가</a:t>
            </a:r>
            <a:r>
              <a:rPr lang="en-US" sz="1500" dirty="0">
                <a:solidFill>
                  <a:srgbClr val="111111"/>
                </a:solidFill>
                <a:highlight>
                  <a:srgbClr val="FFFFFF"/>
                </a:highlight>
              </a:rPr>
              <a:t> </a:t>
            </a:r>
            <a:r>
              <a:rPr lang="en-US" sz="1500" dirty="0" err="1">
                <a:solidFill>
                  <a:srgbClr val="111111"/>
                </a:solidFill>
                <a:highlight>
                  <a:srgbClr val="FFFFFF"/>
                </a:highlight>
              </a:rPr>
              <a:t>등장하였다</a:t>
            </a:r>
            <a:r>
              <a:rPr lang="en-US" sz="1500" dirty="0">
                <a:solidFill>
                  <a:srgbClr val="111111"/>
                </a:solidFill>
                <a:highlight>
                  <a:srgbClr val="FFFFFF"/>
                </a:highlight>
              </a:rPr>
              <a:t>. Tillerson, </a:t>
            </a:r>
            <a:r>
              <a:rPr lang="en-US" sz="1500" dirty="0" err="1">
                <a:solidFill>
                  <a:srgbClr val="111111"/>
                </a:solidFill>
                <a:highlight>
                  <a:srgbClr val="FFFFFF"/>
                </a:highlight>
              </a:rPr>
              <a:t>Trump를</a:t>
            </a:r>
            <a:r>
              <a:rPr lang="en-US" sz="1500" dirty="0">
                <a:solidFill>
                  <a:srgbClr val="111111"/>
                </a:solidFill>
                <a:highlight>
                  <a:srgbClr val="FFFFFF"/>
                </a:highlight>
              </a:rPr>
              <a:t> </a:t>
            </a:r>
            <a:r>
              <a:rPr lang="en-US" sz="1500" dirty="0" err="1">
                <a:solidFill>
                  <a:srgbClr val="111111"/>
                </a:solidFill>
                <a:highlight>
                  <a:srgbClr val="FFFFFF"/>
                </a:highlight>
              </a:rPr>
              <a:t>오랫동안</a:t>
            </a:r>
            <a:r>
              <a:rPr lang="en-US" sz="1500" dirty="0">
                <a:solidFill>
                  <a:srgbClr val="111111"/>
                </a:solidFill>
                <a:highlight>
                  <a:srgbClr val="FFFFFF"/>
                </a:highlight>
              </a:rPr>
              <a:t> </a:t>
            </a:r>
            <a:r>
              <a:rPr lang="en-US" sz="1500" dirty="0" err="1">
                <a:solidFill>
                  <a:srgbClr val="111111"/>
                </a:solidFill>
                <a:highlight>
                  <a:srgbClr val="FFFFFF"/>
                </a:highlight>
              </a:rPr>
              <a:t>비판해왔던</a:t>
            </a:r>
            <a:r>
              <a:rPr lang="en-US" sz="1500" dirty="0">
                <a:solidFill>
                  <a:srgbClr val="111111"/>
                </a:solidFill>
                <a:highlight>
                  <a:srgbClr val="FFFFFF"/>
                </a:highlight>
              </a:rPr>
              <a:t> liberal </a:t>
            </a:r>
            <a:r>
              <a:rPr lang="en-US" sz="1500" dirty="0" err="1">
                <a:solidFill>
                  <a:srgbClr val="111111"/>
                </a:solidFill>
                <a:highlight>
                  <a:srgbClr val="FFFFFF"/>
                </a:highlight>
              </a:rPr>
              <a:t>진영이</a:t>
            </a:r>
            <a:r>
              <a:rPr lang="en-US" sz="1500" dirty="0">
                <a:solidFill>
                  <a:srgbClr val="111111"/>
                </a:solidFill>
                <a:highlight>
                  <a:srgbClr val="FFFFFF"/>
                </a:highlight>
              </a:rPr>
              <a:t> </a:t>
            </a:r>
            <a:r>
              <a:rPr lang="en-US" sz="1500" dirty="0" err="1">
                <a:solidFill>
                  <a:srgbClr val="111111"/>
                </a:solidFill>
                <a:highlight>
                  <a:srgbClr val="FFFFFF"/>
                </a:highlight>
              </a:rPr>
              <a:t>Assad와</a:t>
            </a:r>
            <a:r>
              <a:rPr lang="en-US" sz="1500" dirty="0">
                <a:solidFill>
                  <a:srgbClr val="111111"/>
                </a:solidFill>
                <a:highlight>
                  <a:srgbClr val="FFFFFF"/>
                </a:highlight>
              </a:rPr>
              <a:t> </a:t>
            </a:r>
            <a:r>
              <a:rPr lang="en-US" sz="1500" dirty="0" err="1">
                <a:solidFill>
                  <a:srgbClr val="111111"/>
                </a:solidFill>
                <a:highlight>
                  <a:srgbClr val="FFFFFF"/>
                </a:highlight>
              </a:rPr>
              <a:t>관련된</a:t>
            </a:r>
            <a:r>
              <a:rPr lang="en-US" sz="1500" dirty="0">
                <a:solidFill>
                  <a:srgbClr val="111111"/>
                </a:solidFill>
                <a:highlight>
                  <a:srgbClr val="FFFFFF"/>
                </a:highlight>
              </a:rPr>
              <a:t> </a:t>
            </a:r>
            <a:r>
              <a:rPr lang="en-US" sz="1500" dirty="0" err="1">
                <a:solidFill>
                  <a:srgbClr val="111111"/>
                </a:solidFill>
                <a:highlight>
                  <a:srgbClr val="FFFFFF"/>
                </a:highlight>
              </a:rPr>
              <a:t>Trump의</a:t>
            </a:r>
            <a:r>
              <a:rPr lang="en-US" sz="1500" dirty="0">
                <a:solidFill>
                  <a:srgbClr val="111111"/>
                </a:solidFill>
                <a:highlight>
                  <a:srgbClr val="FFFFFF"/>
                </a:highlight>
              </a:rPr>
              <a:t> </a:t>
            </a:r>
            <a:r>
              <a:rPr lang="en-US" sz="1500" dirty="0" err="1">
                <a:solidFill>
                  <a:srgbClr val="111111"/>
                </a:solidFill>
                <a:highlight>
                  <a:srgbClr val="FFFFFF"/>
                </a:highlight>
              </a:rPr>
              <a:t>행동을</a:t>
            </a:r>
            <a:r>
              <a:rPr lang="en-US" sz="1500" dirty="0">
                <a:solidFill>
                  <a:srgbClr val="111111"/>
                </a:solidFill>
                <a:highlight>
                  <a:srgbClr val="FFFFFF"/>
                </a:highlight>
              </a:rPr>
              <a:t> </a:t>
            </a:r>
            <a:r>
              <a:rPr lang="en-US" sz="1500" dirty="0" err="1">
                <a:solidFill>
                  <a:srgbClr val="111111"/>
                </a:solidFill>
                <a:highlight>
                  <a:srgbClr val="FFFFFF"/>
                </a:highlight>
              </a:rPr>
              <a:t>칭찬했기</a:t>
            </a:r>
            <a:r>
              <a:rPr lang="en-US" sz="1500" dirty="0">
                <a:solidFill>
                  <a:srgbClr val="111111"/>
                </a:solidFill>
                <a:highlight>
                  <a:srgbClr val="FFFFFF"/>
                </a:highlight>
              </a:rPr>
              <a:t> </a:t>
            </a:r>
            <a:r>
              <a:rPr lang="en-US" sz="1500" dirty="0" err="1">
                <a:solidFill>
                  <a:srgbClr val="111111"/>
                </a:solidFill>
                <a:highlight>
                  <a:srgbClr val="FFFFFF"/>
                </a:highlight>
              </a:rPr>
              <a:t>때문으로</a:t>
            </a:r>
            <a:r>
              <a:rPr lang="en-US" sz="1500" dirty="0">
                <a:solidFill>
                  <a:srgbClr val="111111"/>
                </a:solidFill>
                <a:highlight>
                  <a:srgbClr val="FFFFFF"/>
                </a:highlight>
              </a:rPr>
              <a:t> </a:t>
            </a:r>
            <a:r>
              <a:rPr lang="en-US" sz="1500" dirty="0" err="1">
                <a:solidFill>
                  <a:srgbClr val="111111"/>
                </a:solidFill>
                <a:highlight>
                  <a:srgbClr val="FFFFFF"/>
                </a:highlight>
              </a:rPr>
              <a:t>판단된다</a:t>
            </a:r>
            <a:r>
              <a:rPr lang="en-US" sz="1500" dirty="0">
                <a:solidFill>
                  <a:srgbClr val="111111"/>
                </a:solidFill>
                <a:highlight>
                  <a:srgbClr val="FFFFFF"/>
                </a:highlight>
              </a:rPr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500" dirty="0">
              <a:solidFill>
                <a:srgbClr val="11111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sz="1500" dirty="0">
                <a:solidFill>
                  <a:srgbClr val="111111"/>
                </a:solidFill>
                <a:highlight>
                  <a:srgbClr val="FFFFFF"/>
                </a:highlight>
              </a:rPr>
              <a:t>또한 </a:t>
            </a:r>
            <a:r>
              <a:rPr lang="en-US" altLang="ko-KR" sz="1500" dirty="0">
                <a:solidFill>
                  <a:srgbClr val="111111"/>
                </a:solidFill>
                <a:highlight>
                  <a:srgbClr val="FFFFFF"/>
                </a:highlight>
              </a:rPr>
              <a:t>Conservative</a:t>
            </a:r>
            <a:r>
              <a:rPr lang="ko-KR" altLang="en-US" sz="1500" dirty="0">
                <a:solidFill>
                  <a:srgbClr val="111111"/>
                </a:solidFill>
                <a:highlight>
                  <a:srgbClr val="FFFFFF"/>
                </a:highlight>
              </a:rPr>
              <a:t>에서 </a:t>
            </a:r>
            <a:r>
              <a:rPr lang="en-US" altLang="ko-KR" sz="1500" dirty="0">
                <a:solidFill>
                  <a:srgbClr val="111111"/>
                </a:solidFill>
                <a:highlight>
                  <a:srgbClr val="FFFFFF"/>
                </a:highlight>
              </a:rPr>
              <a:t>Abedin</a:t>
            </a:r>
            <a:r>
              <a:rPr lang="ko-KR" altLang="en-US" sz="1500" dirty="0">
                <a:solidFill>
                  <a:srgbClr val="111111"/>
                </a:solidFill>
                <a:highlight>
                  <a:srgbClr val="FFFFFF"/>
                </a:highlight>
              </a:rPr>
              <a:t>과 </a:t>
            </a:r>
            <a:r>
              <a:rPr lang="en-US" altLang="ko-KR" sz="1500" dirty="0" err="1">
                <a:solidFill>
                  <a:srgbClr val="111111"/>
                </a:solidFill>
                <a:highlight>
                  <a:srgbClr val="FFFFFF"/>
                </a:highlight>
              </a:rPr>
              <a:t>Hillari</a:t>
            </a:r>
            <a:r>
              <a:rPr lang="ko-KR" altLang="en-US" sz="1500" dirty="0">
                <a:solidFill>
                  <a:srgbClr val="111111"/>
                </a:solidFill>
                <a:highlight>
                  <a:srgbClr val="FFFFFF"/>
                </a:highlight>
              </a:rPr>
              <a:t>가 등장하였다</a:t>
            </a:r>
            <a:r>
              <a:rPr lang="en-US" altLang="ko-KR" sz="1500" dirty="0">
                <a:solidFill>
                  <a:srgbClr val="111111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500" dirty="0">
                <a:solidFill>
                  <a:srgbClr val="111111"/>
                </a:solidFill>
                <a:highlight>
                  <a:srgbClr val="FFFFFF"/>
                </a:highlight>
              </a:rPr>
              <a:t>이는 민주당인 힐러리의 최측근 보좌관인 </a:t>
            </a:r>
            <a:r>
              <a:rPr lang="ko-KR" altLang="en-US" sz="1500" dirty="0" err="1">
                <a:solidFill>
                  <a:srgbClr val="111111"/>
                </a:solidFill>
                <a:highlight>
                  <a:srgbClr val="FFFFFF"/>
                </a:highlight>
              </a:rPr>
              <a:t>후마</a:t>
            </a:r>
            <a:r>
              <a:rPr lang="ko-KR" altLang="en-US" sz="1500" dirty="0">
                <a:solidFill>
                  <a:srgbClr val="111111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500" dirty="0" err="1">
                <a:solidFill>
                  <a:srgbClr val="111111"/>
                </a:solidFill>
                <a:highlight>
                  <a:srgbClr val="FFFFFF"/>
                </a:highlight>
              </a:rPr>
              <a:t>애버딘의</a:t>
            </a:r>
            <a:r>
              <a:rPr lang="ko-KR" altLang="en-US" sz="1500" dirty="0">
                <a:solidFill>
                  <a:srgbClr val="111111"/>
                </a:solidFill>
                <a:highlight>
                  <a:srgbClr val="FFFFFF"/>
                </a:highlight>
              </a:rPr>
              <a:t> 전 남편 앤서니 </a:t>
            </a:r>
            <a:r>
              <a:rPr lang="ko-KR" altLang="en-US" sz="1500" dirty="0" err="1">
                <a:solidFill>
                  <a:srgbClr val="111111"/>
                </a:solidFill>
                <a:highlight>
                  <a:srgbClr val="FFFFFF"/>
                </a:highlight>
              </a:rPr>
              <a:t>위너의</a:t>
            </a:r>
            <a:r>
              <a:rPr lang="ko-KR" altLang="en-US" sz="1500" dirty="0">
                <a:solidFill>
                  <a:srgbClr val="111111"/>
                </a:solidFill>
                <a:highlight>
                  <a:srgbClr val="FFFFFF"/>
                </a:highlight>
              </a:rPr>
              <a:t> 노트북에서 상당수의 힐러리와 </a:t>
            </a:r>
            <a:r>
              <a:rPr lang="ko-KR" altLang="en-US" sz="1500" dirty="0" err="1">
                <a:solidFill>
                  <a:srgbClr val="111111"/>
                </a:solidFill>
                <a:highlight>
                  <a:srgbClr val="FFFFFF"/>
                </a:highlight>
              </a:rPr>
              <a:t>애버딘</a:t>
            </a:r>
            <a:r>
              <a:rPr lang="ko-KR" altLang="en-US" sz="1500" dirty="0">
                <a:solidFill>
                  <a:srgbClr val="111111"/>
                </a:solidFill>
                <a:highlight>
                  <a:srgbClr val="FFFFFF"/>
                </a:highlight>
              </a:rPr>
              <a:t> 간의 이메일이 발견됐던 이메일 스캔들과 관련된 것으로 추정된다</a:t>
            </a:r>
            <a:r>
              <a:rPr lang="en-US" altLang="ko-KR" sz="1500" dirty="0">
                <a:solidFill>
                  <a:srgbClr val="111111"/>
                </a:solidFill>
                <a:highlight>
                  <a:srgbClr val="FFFFFF"/>
                </a:highlight>
              </a:rPr>
              <a:t>. </a:t>
            </a:r>
            <a:endParaRPr sz="1500" dirty="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500" dirty="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500" dirty="0">
              <a:solidFill>
                <a:srgbClr val="111111"/>
              </a:solidFill>
              <a:highlight>
                <a:srgbClr val="FFFFFF"/>
              </a:highlight>
            </a:endParaRPr>
          </a:p>
        </p:txBody>
      </p:sp>
      <p:sp>
        <p:nvSpPr>
          <p:cNvPr id="274" name="Google Shape;27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bc899e996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Liberal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과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conservative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에서 모두 난민문제에 관한 토픽이 발견되었다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liberal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에서 발견된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Russia, Tillerson, Assad 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단어를 통해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러시아가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시리아 대통령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Assad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를 지원하고 미국이 시리아 반군을 지원했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습니다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러시아가 지원해서 참전하려고 하자 미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러 평화협정을 맺기 위해 노력했다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즉 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시리아 내전에 관한 토픽을 보이고 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altLang="ko-K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Conservative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에서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Migrant, Turkish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을 통해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터키 대통령 </a:t>
            </a:r>
            <a:r>
              <a:rPr lang="ko-KR" altLang="ko-K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에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르도</a:t>
            </a:r>
            <a:r>
              <a:rPr lang="ko-KR" altLang="ko-K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안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대통령이 아사드 정부를 반대했고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시리아 </a:t>
            </a:r>
            <a:r>
              <a:rPr lang="ko-KR" altLang="ko-K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내전로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인해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터키의 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난민이 급증했던 사건에 관한 토픽으로 짐작된다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endParaRPr lang="ko-KR" altLang="ko-K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ko-KR" altLang="ko-K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81" name="Google Shape;281;g5bc899e996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bc899e996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Zika virus 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오바마 케어 관련하여 좌우 대립이 있었다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이와 관련된 토픽으로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Liberal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에서는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‘pregnant, health, </a:t>
            </a:r>
            <a:r>
              <a:rPr lang="en-US" altLang="ko-K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vaccin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infect’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가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Conservative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에서는 </a:t>
            </a:r>
            <a:r>
              <a:rPr lang="en-US" altLang="ko-K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ryan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ko-K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오바마케어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관련 정치인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 등장하였다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즉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zika virus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는 당시 중요한 이슈였다고 판단된다</a:t>
            </a:r>
            <a:endParaRPr dirty="0"/>
          </a:p>
        </p:txBody>
      </p:sp>
      <p:sp>
        <p:nvSpPr>
          <p:cNvPr id="288" name="Google Shape;288;g5bc899e996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bc899e996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2016~2017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년도 기사에서 지지율 변화 및 후보와 당의 공약 관련 기사가 많이 포함되어 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공통적으로는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zika, women, white, refuge 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등이 언급되었지만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liberal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은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black, transgender, pregnant, </a:t>
            </a:r>
            <a:r>
              <a:rPr lang="en-US" altLang="ko-K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climatee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carbonate, emission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의 단어를 통해 인권 및 환경문제에 집중하고 있다는 것을 알 수 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Conservative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는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migrant, </a:t>
            </a:r>
            <a:r>
              <a:rPr lang="en-US" altLang="ko-K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mexican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border, </a:t>
            </a:r>
            <a:r>
              <a:rPr lang="en-US" altLang="ko-K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muslim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를 통해 안보 및 난민 문제를 중요하게 여기는 것을 알 수 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altLang="ko-K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오른쪽 그림은 뉴스에서 비교한 두 정당의 공약을 비교한 그림입니다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295" name="Google Shape;295;g5bc899e996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2" name="Google Shape;30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5bc899e996_5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-Stemming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으로 인해 단어가 일부 잘리거나 바뀌면서 모델링 된 결과를 분석하는데 어려움이 있었다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lang="ko-KR" altLang="ko-K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altLang="ko-K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stopwords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를 제거했음에도 남아있는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stopwords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로 인해 토픽을 파악하기 어려웠다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데이터 셋에 맞는 </a:t>
            </a:r>
            <a:r>
              <a:rPr lang="en-US" altLang="ko-K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stopwords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를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customize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한다면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더 많은 분석이 가능했을 것으로 예상된다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endParaRPr lang="ko-KR" altLang="ko-K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모델링 결과로 주어진 단어 분포에서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weight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값이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0.003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이하로 작은 수에 맴돌고 있어 중요한 단어를 파악하기 어려웠다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미국 정치에 대한 배경지식이 부족해 토픽을 분석하는 데에 한계가 있었다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endParaRPr lang="ko-KR" altLang="ko-K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ko-KR" altLang="ko-K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313" name="Google Shape;313;g5bc899e996_5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bc899e996_5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5bc899e996_5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arenBoth"/>
            </a:pPr>
            <a:r>
              <a:rPr lang="en-US" altLang="ko-KR" dirty="0"/>
              <a:t>5</a:t>
            </a:r>
            <a:r>
              <a:rPr lang="ko-KR" altLang="en-US" dirty="0"/>
              <a:t>주간 프로젝트를 진행하면서 </a:t>
            </a:r>
            <a:r>
              <a:rPr lang="en-US" altLang="ko-KR" dirty="0"/>
              <a:t>2016~2017</a:t>
            </a:r>
            <a:r>
              <a:rPr lang="ko-KR" altLang="en-US" dirty="0"/>
              <a:t>년도의 미국 진보와 보수의 방향성 차이를 일부 확인할 수 있었다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(4) </a:t>
            </a:r>
            <a:r>
              <a:rPr lang="ko-KR" altLang="en-US" dirty="0"/>
              <a:t>모델링과 전처리가 계속적으로 반복되며 토픽이 좀더 명확해지는 것을 확인했으며</a:t>
            </a:r>
            <a:r>
              <a:rPr lang="en-US" altLang="ko-KR" dirty="0"/>
              <a:t>, </a:t>
            </a:r>
            <a:r>
              <a:rPr lang="ko-KR" altLang="en-US" dirty="0"/>
              <a:t>좋은 데이터셋을 만드는 것이 토픽모델링에 중요하다는 것을 알게 되었다</a:t>
            </a:r>
            <a:r>
              <a:rPr lang="en-US" altLang="ko-KR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5" name="Google Shape;32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bc899e996_6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g5bc899e996_6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2" name="Google Shape;15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0" name="Google Shape;1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6" name="Google Shape;16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2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6"/>
          <p:cNvSpPr txBox="1"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6"/>
          <p:cNvSpPr txBox="1"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6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6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_WITH_CAPTION_TEXT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6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36"/>
          <p:cNvSpPr txBox="1"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1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>
            <a:spLocks noGrp="1"/>
          </p:cNvSpPr>
          <p:nvPr>
            <p:ph type="pic" idx="2"/>
          </p:nvPr>
        </p:nvSpPr>
        <p:spPr>
          <a:xfrm>
            <a:off x="6095999" y="0"/>
            <a:ext cx="6102097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8" name="Google Shape;78;p36"/>
          <p:cNvSpPr txBox="1">
            <a:spLocks noGrp="1"/>
          </p:cNvSpPr>
          <p:nvPr>
            <p:ph type="body" idx="1"/>
          </p:nvPr>
        </p:nvSpPr>
        <p:spPr>
          <a:xfrm>
            <a:off x="1115568" y="3549918"/>
            <a:ext cx="3794760" cy="219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9" name="Google Shape;79;p36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6"/>
          <p:cNvSpPr txBox="1">
            <a:spLocks noGrp="1"/>
          </p:cNvSpPr>
          <p:nvPr>
            <p:ph type="ftr" idx="11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6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7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7"/>
          <p:cNvSpPr txBox="1">
            <a:spLocks noGrp="1"/>
          </p:cNvSpPr>
          <p:nvPr>
            <p:ph type="body" idx="1"/>
          </p:nvPr>
        </p:nvSpPr>
        <p:spPr>
          <a:xfrm rot="5400000">
            <a:off x="4545009" y="324171"/>
            <a:ext cx="3101983" cy="7729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37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7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7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ITLE_AND_VERTICAL_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8"/>
          <p:cNvSpPr txBox="1">
            <a:spLocks noGrp="1"/>
          </p:cNvSpPr>
          <p:nvPr>
            <p:ph type="title"/>
          </p:nvPr>
        </p:nvSpPr>
        <p:spPr>
          <a:xfrm rot="5400000">
            <a:off x="6810676" y="2779696"/>
            <a:ext cx="4983480" cy="1298608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8"/>
          <p:cNvSpPr txBox="1">
            <a:spLocks noGrp="1"/>
          </p:cNvSpPr>
          <p:nvPr>
            <p:ph type="body" idx="1"/>
          </p:nvPr>
        </p:nvSpPr>
        <p:spPr>
          <a:xfrm rot="5400000">
            <a:off x="2838640" y="329755"/>
            <a:ext cx="4983480" cy="6198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38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8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8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8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8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8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_WITH_TEXT" type="twoTxTwoObj">
  <p:cSld name="TWO_OBJECTS_WITH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9"/>
          <p:cNvSpPr txBox="1"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0" cap="none">
                <a:solidFill>
                  <a:srgbClr val="6B889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body" idx="2"/>
          </p:nvPr>
        </p:nvSpPr>
        <p:spPr>
          <a:xfrm>
            <a:off x="1583436" y="3143250"/>
            <a:ext cx="4270248" cy="2596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body" idx="3"/>
          </p:nvPr>
        </p:nvSpPr>
        <p:spPr>
          <a:xfrm>
            <a:off x="6338316" y="3143250"/>
            <a:ext cx="4253484" cy="2596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9"/>
          <p:cNvSpPr txBox="1">
            <a:spLocks noGrp="1"/>
          </p:cNvSpPr>
          <p:nvPr>
            <p:ph type="body" idx="4"/>
          </p:nvPr>
        </p:nvSpPr>
        <p:spPr>
          <a:xfrm>
            <a:off x="633831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0" cap="none">
                <a:solidFill>
                  <a:srgbClr val="6B889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4" name="Google Shape;34;p29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9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9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29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0"/>
          <p:cNvSpPr txBox="1"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0"/>
          <p:cNvSpPr txBox="1"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1" name="Google Shape;41;p30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0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0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1"/>
          <p:cNvSpPr txBox="1"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1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" type="twoObj">
  <p:cSld name="TWO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2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body" idx="1"/>
          </p:nvPr>
        </p:nvSpPr>
        <p:spPr>
          <a:xfrm>
            <a:off x="1581912" y="2638044"/>
            <a:ext cx="4271771" cy="3101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body" idx="2"/>
          </p:nvPr>
        </p:nvSpPr>
        <p:spPr>
          <a:xfrm>
            <a:off x="6338315" y="2638044"/>
            <a:ext cx="4270247" cy="3101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32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2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2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3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3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3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3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4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4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4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_WITH_CAPTION_TEXT" type="objTx">
  <p:cSld name="OBJECT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5"/>
          <p:cNvSpPr txBox="1"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1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5"/>
          <p:cNvSpPr txBox="1">
            <a:spLocks noGrp="1"/>
          </p:cNvSpPr>
          <p:nvPr>
            <p:ph type="body" idx="1"/>
          </p:nvPr>
        </p:nvSpPr>
        <p:spPr>
          <a:xfrm>
            <a:off x="6736080" y="804672"/>
            <a:ext cx="4815840" cy="524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marL="914400" lvl="1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marL="2286000" lvl="4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marL="2743200" lvl="5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body" idx="2"/>
          </p:nvPr>
        </p:nvSpPr>
        <p:spPr>
          <a:xfrm>
            <a:off x="1115568" y="3549918"/>
            <a:ext cx="3794760" cy="2194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5"/>
          <p:cNvSpPr txBox="1">
            <a:spLocks noGrp="1"/>
          </p:cNvSpPr>
          <p:nvPr>
            <p:ph type="ftr" idx="11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5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sz="28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5"/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" name="Google Shape;8;p25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" name="Google Shape;9;p25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" name="Google Shape;10;p25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7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sz="28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1" name="Google Shape;21;p27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2" name="Google Shape;22;p27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snapcrack/all-the-new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>
            <a:spLocks noGrp="1"/>
          </p:cNvSpPr>
          <p:nvPr>
            <p:ph type="ctrTitle"/>
          </p:nvPr>
        </p:nvSpPr>
        <p:spPr>
          <a:xfrm>
            <a:off x="1600200" y="1680723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US"/>
              <a:t>TOPIC MODELING </a:t>
            </a:r>
            <a:br>
              <a:rPr lang="en-US"/>
            </a:br>
            <a:r>
              <a:rPr lang="en-US"/>
              <a:t>BY AMERICAN NEWS</a:t>
            </a:r>
            <a:endParaRPr/>
          </a:p>
        </p:txBody>
      </p:sp>
      <p:sp>
        <p:nvSpPr>
          <p:cNvPr id="99" name="Google Shape;99;p1"/>
          <p:cNvSpPr txBox="1">
            <a:spLocks noGrp="1"/>
          </p:cNvSpPr>
          <p:nvPr>
            <p:ph type="subTitle" idx="1"/>
          </p:nvPr>
        </p:nvSpPr>
        <p:spPr>
          <a:xfrm>
            <a:off x="2695194" y="3692001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20190615</a:t>
            </a:r>
            <a:endParaRPr sz="3200"/>
          </a:p>
        </p:txBody>
      </p:sp>
      <p:sp>
        <p:nvSpPr>
          <p:cNvPr id="100" name="Google Shape;100;p1"/>
          <p:cNvSpPr txBox="1"/>
          <p:nvPr/>
        </p:nvSpPr>
        <p:spPr>
          <a:xfrm>
            <a:off x="8390284" y="4931895"/>
            <a:ext cx="323381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Irene Llop Escrich</a:t>
            </a:r>
            <a:endParaRPr sz="16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허수민</a:t>
            </a:r>
            <a:endParaRPr sz="16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 김희선</a:t>
            </a:r>
            <a:endParaRPr sz="16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 박채린</a:t>
            </a:r>
            <a:endParaRPr sz="16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이은주</a:t>
            </a:r>
            <a:endParaRPr sz="16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Laura Nienajadlo</a:t>
            </a:r>
            <a:endParaRPr sz="16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9376958" y="4562563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sng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HOLA TEAM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6772275" y="1327139"/>
            <a:ext cx="445867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자연어처리 및 정보검색, 정재은 교수님</a:t>
            </a: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전처리 과정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9"/>
          <p:cNvSpPr txBox="1"/>
          <p:nvPr/>
        </p:nvSpPr>
        <p:spPr>
          <a:xfrm>
            <a:off x="2231136" y="2764171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rm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언론사 성향을 기반으로 진보, 보수 기사 분류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16000개의 기사 선정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3) TEXT OPERATION – NLTK 사용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4) 중간 테스트 결과를 반영한 추가 단어 삭제</a:t>
            </a:r>
            <a:endParaRPr sz="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5E8181-1A39-4376-B86C-2716555BE92A}"/>
              </a:ext>
            </a:extLst>
          </p:cNvPr>
          <p:cNvSpPr txBox="1"/>
          <p:nvPr/>
        </p:nvSpPr>
        <p:spPr>
          <a:xfrm>
            <a:off x="5844910" y="62795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- 10 -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전처리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2326" y="2382114"/>
            <a:ext cx="6467347" cy="154760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0"/>
          <p:cNvSpPr txBox="1"/>
          <p:nvPr/>
        </p:nvSpPr>
        <p:spPr>
          <a:xfrm>
            <a:off x="2862336" y="4158455"/>
            <a:ext cx="7729800" cy="19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rmAutofit fontScale="92500" lnSpcReduction="10000"/>
          </a:bodyPr>
          <a:lstStyle/>
          <a:p>
            <a:pPr marL="342900" marR="0" lvl="0" indent="-368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AutoNum type="arabicParenR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소문자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변경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683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AutoNum type="arabicParenR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구두점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인용부호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BAR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제거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683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AutoNum type="arabicParenR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TOKENIZE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683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AutoNum type="arabicParenR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STOPWORDS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제거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683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AutoNum type="arabicParenR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어간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추출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5EFB26-5EEA-4AA9-9A1E-720D60AE9AD3}"/>
              </a:ext>
            </a:extLst>
          </p:cNvPr>
          <p:cNvSpPr txBox="1"/>
          <p:nvPr/>
        </p:nvSpPr>
        <p:spPr>
          <a:xfrm>
            <a:off x="5844910" y="62795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- 11 -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TOPIC MODELING</a:t>
            </a:r>
            <a:endParaRPr/>
          </a:p>
        </p:txBody>
      </p:sp>
      <p:sp>
        <p:nvSpPr>
          <p:cNvPr id="204" name="Google Shape;204;p11"/>
          <p:cNvSpPr txBox="1"/>
          <p:nvPr/>
        </p:nvSpPr>
        <p:spPr>
          <a:xfrm>
            <a:off x="2089246" y="2989870"/>
            <a:ext cx="7729728" cy="1714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AutoNum type="arabicParenR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전처리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된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데이터를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불러와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BAG OF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WORDS로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만듦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AutoNum type="arabicParenR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데이터를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이용해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TF-IDF VECTTORIZATION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AutoNum type="arabicParenR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GENSIM의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LDA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모델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생성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함수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LDAMULTICORE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이용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LDA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모델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생성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 15개로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나눔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E12940-D4BF-4DDD-B694-B7E38B0D625C}"/>
              </a:ext>
            </a:extLst>
          </p:cNvPr>
          <p:cNvSpPr txBox="1"/>
          <p:nvPr/>
        </p:nvSpPr>
        <p:spPr>
          <a:xfrm>
            <a:off x="5844910" y="62795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- 12 -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TROUBLE SHOOTING</a:t>
            </a:r>
            <a:endParaRPr/>
          </a:p>
        </p:txBody>
      </p:sp>
      <p:sp>
        <p:nvSpPr>
          <p:cNvPr id="210" name="Google Shape;210;p14"/>
          <p:cNvSpPr txBox="1"/>
          <p:nvPr/>
        </p:nvSpPr>
        <p:spPr>
          <a:xfrm>
            <a:off x="999758" y="2697735"/>
            <a:ext cx="7729800" cy="3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전처리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무의미한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TOPIC들이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추출되고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공통적으로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많이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등장하는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단어로는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유의미한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결과를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내기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어려움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진보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보수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언론에서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공통으로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언급된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단어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중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빈도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차이가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0.000001%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이하인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단어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800" dirty="0">
                <a:solidFill>
                  <a:schemeClr val="dk1"/>
                </a:solidFill>
              </a:rPr>
              <a:t>ex.</a:t>
            </a:r>
            <a:r>
              <a:rPr lang="ko-KR" altLang="en-US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>
                <a:solidFill>
                  <a:schemeClr val="dk1"/>
                </a:solidFill>
              </a:rPr>
              <a:t>Trump)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14"/>
          <p:cNvPicPr preferRelativeResize="0"/>
          <p:nvPr/>
        </p:nvPicPr>
        <p:blipFill rotWithShape="1">
          <a:blip r:embed="rId3">
            <a:alphaModFix/>
          </a:blip>
          <a:srcRect r="32111"/>
          <a:stretch/>
        </p:blipFill>
        <p:spPr>
          <a:xfrm>
            <a:off x="9003835" y="2697687"/>
            <a:ext cx="2604100" cy="3276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4"/>
          <p:cNvSpPr/>
          <p:nvPr/>
        </p:nvSpPr>
        <p:spPr>
          <a:xfrm>
            <a:off x="10779775" y="3100925"/>
            <a:ext cx="670800" cy="28728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5CF6DA-7270-435C-BB72-6D689B897771}"/>
              </a:ext>
            </a:extLst>
          </p:cNvPr>
          <p:cNvSpPr txBox="1"/>
          <p:nvPr/>
        </p:nvSpPr>
        <p:spPr>
          <a:xfrm>
            <a:off x="5844910" y="62795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- 13 -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TROUBLE SHOOTING</a:t>
            </a:r>
            <a:endParaRPr/>
          </a:p>
        </p:txBody>
      </p:sp>
      <p:sp>
        <p:nvSpPr>
          <p:cNvPr id="210" name="Google Shape;210;p14"/>
          <p:cNvSpPr txBox="1"/>
          <p:nvPr/>
        </p:nvSpPr>
        <p:spPr>
          <a:xfrm>
            <a:off x="999758" y="2697735"/>
            <a:ext cx="10475962" cy="3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 AUTHOR, PUBLICATION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칼럼을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참고해서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기사에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포함된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기자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언론사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이름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및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SNS계정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5CF6DA-7270-435C-BB72-6D689B897771}"/>
              </a:ext>
            </a:extLst>
          </p:cNvPr>
          <p:cNvSpPr txBox="1"/>
          <p:nvPr/>
        </p:nvSpPr>
        <p:spPr>
          <a:xfrm>
            <a:off x="5844910" y="62795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- 13 -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그림 7" descr="https://lh6.googleusercontent.com/OdhOFH9DrO_VTxPlevBzMGgNUP7IE-4DSj3IRQ1vrWV2avLOkMh_690owCbjEx8JKdJqwoI8ft-QoNRHEbwa1gyFBhrdXnOvTiM6idUY5EXcWMaclUAYVmI6zz4gx_WvXg4vM6hg">
            <a:extLst>
              <a:ext uri="{FF2B5EF4-FFF2-40B4-BE49-F238E27FC236}">
                <a16:creationId xmlns:a16="http://schemas.microsoft.com/office/drawing/2014/main" id="{67F462F4-D285-4FE9-9D5C-718DEFA684F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535" y="3592784"/>
            <a:ext cx="6897276" cy="2061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8202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TOPIC MODELING</a:t>
            </a:r>
            <a:endParaRPr/>
          </a:p>
        </p:txBody>
      </p:sp>
      <p:pic>
        <p:nvPicPr>
          <p:cNvPr id="218" name="Google Shape;21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6526" y="2656425"/>
            <a:ext cx="4892851" cy="3564925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19" name="Google Shape;219;p12"/>
          <p:cNvPicPr preferRelativeResize="0"/>
          <p:nvPr/>
        </p:nvPicPr>
        <p:blipFill rotWithShape="1">
          <a:blip r:embed="rId4">
            <a:alphaModFix/>
          </a:blip>
          <a:srcRect r="35926"/>
          <a:stretch/>
        </p:blipFill>
        <p:spPr>
          <a:xfrm>
            <a:off x="6175500" y="2656425"/>
            <a:ext cx="4574899" cy="3564925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AA61F5-0839-4150-ACCB-2D01C35A4A5F}"/>
              </a:ext>
            </a:extLst>
          </p:cNvPr>
          <p:cNvSpPr txBox="1"/>
          <p:nvPr/>
        </p:nvSpPr>
        <p:spPr>
          <a:xfrm>
            <a:off x="5844910" y="62795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- 14 -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bc899e996_5_33"/>
          <p:cNvSpPr txBox="1">
            <a:spLocks noGrp="1"/>
          </p:cNvSpPr>
          <p:nvPr>
            <p:ph type="title"/>
          </p:nvPr>
        </p:nvSpPr>
        <p:spPr>
          <a:xfrm>
            <a:off x="2231136" y="397267"/>
            <a:ext cx="7729800" cy="11886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ANALYSIS - Topic 개수의 변화</a:t>
            </a:r>
            <a:endParaRPr/>
          </a:p>
        </p:txBody>
      </p:sp>
      <p:sp>
        <p:nvSpPr>
          <p:cNvPr id="225" name="Google Shape;225;g5bc899e996_5_33"/>
          <p:cNvSpPr/>
          <p:nvPr/>
        </p:nvSpPr>
        <p:spPr>
          <a:xfrm>
            <a:off x="6008688" y="2576513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5bc899e996_5_33"/>
          <p:cNvSpPr txBox="1"/>
          <p:nvPr/>
        </p:nvSpPr>
        <p:spPr>
          <a:xfrm>
            <a:off x="1530775" y="1846950"/>
            <a:ext cx="9130500" cy="39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4572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b="1" dirty="0">
                <a:solidFill>
                  <a:schemeClr val="dk1"/>
                </a:solidFill>
              </a:rPr>
              <a:t>Conservative</a:t>
            </a:r>
            <a:endParaRPr sz="1800" b="1" dirty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</a:rPr>
              <a:t>Zika virus outbreak(2016)</a:t>
            </a:r>
            <a:endParaRPr sz="2400" b="1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Topic N = 10</a:t>
            </a:r>
            <a:endParaRPr sz="1800" b="1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Word: </a:t>
            </a:r>
            <a:r>
              <a:rPr lang="en-US" b="1" dirty="0">
                <a:solidFill>
                  <a:schemeClr val="dk1"/>
                </a:solidFill>
              </a:rPr>
              <a:t>0.001*"</a:t>
            </a:r>
            <a:r>
              <a:rPr lang="en-US" b="1" dirty="0">
                <a:solidFill>
                  <a:srgbClr val="FF0000"/>
                </a:solidFill>
              </a:rPr>
              <a:t>zika</a:t>
            </a:r>
            <a:r>
              <a:rPr lang="en-US" b="1" dirty="0">
                <a:solidFill>
                  <a:schemeClr val="dk1"/>
                </a:solidFill>
              </a:rPr>
              <a:t>"</a:t>
            </a:r>
            <a:r>
              <a:rPr lang="en-US" dirty="0">
                <a:solidFill>
                  <a:schemeClr val="dk1"/>
                </a:solidFill>
              </a:rPr>
              <a:t> + 0.001*"2017" + 0.001*"democrat" + 0.001*"news" + 0.001*"state" + </a:t>
            </a:r>
            <a:r>
              <a:rPr lang="en-US" b="1" dirty="0">
                <a:solidFill>
                  <a:schemeClr val="dk1"/>
                </a:solidFill>
              </a:rPr>
              <a:t>0.001*"</a:t>
            </a:r>
            <a:r>
              <a:rPr lang="en-US" b="1" dirty="0" err="1">
                <a:solidFill>
                  <a:srgbClr val="FF0000"/>
                </a:solidFill>
              </a:rPr>
              <a:t>obama</a:t>
            </a:r>
            <a:r>
              <a:rPr lang="en-US" b="1" dirty="0">
                <a:solidFill>
                  <a:schemeClr val="dk1"/>
                </a:solidFill>
              </a:rPr>
              <a:t>"</a:t>
            </a:r>
            <a:r>
              <a:rPr lang="en-US" dirty="0">
                <a:solidFill>
                  <a:schemeClr val="dk1"/>
                </a:solidFill>
              </a:rPr>
              <a:t> + 0.001*"campaign" + 0.001*"attack" + 0.001*"elect" + 0.001*"white"</a:t>
            </a: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Topic N = 15</a:t>
            </a:r>
            <a:endParaRPr sz="1800" b="1" dirty="0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Topic: 10 Word: </a:t>
            </a:r>
            <a:r>
              <a:rPr lang="en-US" b="1" dirty="0">
                <a:solidFill>
                  <a:schemeClr val="dk1"/>
                </a:solidFill>
              </a:rPr>
              <a:t>0.002*"zika"</a:t>
            </a:r>
            <a:r>
              <a:rPr lang="en-US" dirty="0">
                <a:solidFill>
                  <a:schemeClr val="dk1"/>
                </a:solidFill>
              </a:rPr>
              <a:t> + 0.001*"percent" + </a:t>
            </a:r>
            <a:r>
              <a:rPr lang="en-US" b="1" dirty="0">
                <a:solidFill>
                  <a:schemeClr val="dk1"/>
                </a:solidFill>
              </a:rPr>
              <a:t>0.001*"women"</a:t>
            </a:r>
            <a:r>
              <a:rPr lang="en-US" dirty="0">
                <a:solidFill>
                  <a:schemeClr val="dk1"/>
                </a:solidFill>
              </a:rPr>
              <a:t> + 0.001*"state" + 0.001*"poll" + 0.001*"</a:t>
            </a:r>
            <a:r>
              <a:rPr lang="en-US" dirty="0" err="1">
                <a:solidFill>
                  <a:schemeClr val="dk1"/>
                </a:solidFill>
              </a:rPr>
              <a:t>broaddrick</a:t>
            </a:r>
            <a:r>
              <a:rPr lang="en-US" dirty="0">
                <a:solidFill>
                  <a:schemeClr val="dk1"/>
                </a:solidFill>
              </a:rPr>
              <a:t>" + 0.001*"attack" + 0.001*"news" + 0.001*"vote" + </a:t>
            </a:r>
            <a:r>
              <a:rPr lang="en-US" b="1" dirty="0">
                <a:solidFill>
                  <a:schemeClr val="dk1"/>
                </a:solidFill>
              </a:rPr>
              <a:t>0.001*"</a:t>
            </a:r>
            <a:r>
              <a:rPr lang="en-US" b="1" dirty="0" err="1">
                <a:solidFill>
                  <a:schemeClr val="dk1"/>
                </a:solidFill>
              </a:rPr>
              <a:t>obama</a:t>
            </a:r>
            <a:r>
              <a:rPr lang="en-US" b="1" dirty="0">
                <a:solidFill>
                  <a:schemeClr val="dk1"/>
                </a:solidFill>
              </a:rPr>
              <a:t>"</a:t>
            </a:r>
            <a:endParaRPr b="1" dirty="0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Topic N = 20</a:t>
            </a:r>
            <a:endParaRPr sz="1800" b="1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Topic: 2 Word: </a:t>
            </a:r>
            <a:r>
              <a:rPr lang="en-US" b="1" dirty="0">
                <a:solidFill>
                  <a:schemeClr val="dk1"/>
                </a:solidFill>
              </a:rPr>
              <a:t>0.002*"zika" + 0.001*"</a:t>
            </a:r>
            <a:r>
              <a:rPr lang="en-US" b="1" dirty="0" err="1">
                <a:solidFill>
                  <a:schemeClr val="dk1"/>
                </a:solidFill>
              </a:rPr>
              <a:t>obama</a:t>
            </a:r>
            <a:r>
              <a:rPr lang="en-US" b="1" dirty="0">
                <a:solidFill>
                  <a:schemeClr val="dk1"/>
                </a:solidFill>
              </a:rPr>
              <a:t>" </a:t>
            </a:r>
            <a:r>
              <a:rPr lang="en-US" dirty="0">
                <a:solidFill>
                  <a:schemeClr val="dk1"/>
                </a:solidFill>
              </a:rPr>
              <a:t>+ 0.001*"state" + 0.001*"lynch" + 0.001*"</a:t>
            </a:r>
            <a:r>
              <a:rPr lang="en-US" dirty="0" err="1">
                <a:solidFill>
                  <a:schemeClr val="dk1"/>
                </a:solidFill>
              </a:rPr>
              <a:t>fbi</a:t>
            </a:r>
            <a:r>
              <a:rPr lang="en-US" dirty="0">
                <a:solidFill>
                  <a:schemeClr val="dk1"/>
                </a:solidFill>
              </a:rPr>
              <a:t>" + 0.001*"campaign" + </a:t>
            </a:r>
            <a:r>
              <a:rPr lang="en-US" b="1" dirty="0">
                <a:solidFill>
                  <a:schemeClr val="dk1"/>
                </a:solidFill>
              </a:rPr>
              <a:t>0.001*"health" + 0.001*"2016"</a:t>
            </a:r>
            <a:r>
              <a:rPr lang="en-US" dirty="0">
                <a:solidFill>
                  <a:schemeClr val="dk1"/>
                </a:solidFill>
              </a:rPr>
              <a:t> + 0.001*"news" + 0.001*"republican"</a:t>
            </a: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Topic N = 25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Topic: 4 Word: </a:t>
            </a:r>
            <a:r>
              <a:rPr lang="en-US" b="1" dirty="0">
                <a:solidFill>
                  <a:schemeClr val="dk1"/>
                </a:solidFill>
              </a:rPr>
              <a:t>0.003*"</a:t>
            </a:r>
            <a:r>
              <a:rPr lang="en-US" b="1" dirty="0">
                <a:solidFill>
                  <a:srgbClr val="FF0000"/>
                </a:solidFill>
              </a:rPr>
              <a:t>zika</a:t>
            </a:r>
            <a:r>
              <a:rPr lang="en-US" b="1" dirty="0">
                <a:solidFill>
                  <a:schemeClr val="dk1"/>
                </a:solidFill>
              </a:rPr>
              <a:t>" </a:t>
            </a:r>
            <a:r>
              <a:rPr lang="en-US" dirty="0">
                <a:solidFill>
                  <a:schemeClr val="dk1"/>
                </a:solidFill>
              </a:rPr>
              <a:t>+ 0.002*"cartel" + 0.002*"border" + 0.001*"migrant" + 0.001*"</a:t>
            </a:r>
            <a:r>
              <a:rPr lang="en-US" dirty="0" err="1">
                <a:solidFill>
                  <a:schemeClr val="dk1"/>
                </a:solidFill>
              </a:rPr>
              <a:t>mexican</a:t>
            </a:r>
            <a:r>
              <a:rPr lang="en-US" dirty="0">
                <a:solidFill>
                  <a:schemeClr val="dk1"/>
                </a:solidFill>
              </a:rPr>
              <a:t>" + 0.001*"abort" +</a:t>
            </a:r>
            <a:r>
              <a:rPr lang="en-US" b="1" dirty="0">
                <a:solidFill>
                  <a:schemeClr val="dk1"/>
                </a:solidFill>
              </a:rPr>
              <a:t> 0.001*"</a:t>
            </a:r>
            <a:r>
              <a:rPr lang="en-US" b="1" dirty="0">
                <a:solidFill>
                  <a:srgbClr val="FF0000"/>
                </a:solidFill>
              </a:rPr>
              <a:t>mosquito</a:t>
            </a:r>
            <a:r>
              <a:rPr lang="en-US" b="1" dirty="0">
                <a:solidFill>
                  <a:schemeClr val="dk1"/>
                </a:solidFill>
              </a:rPr>
              <a:t>" </a:t>
            </a:r>
            <a:r>
              <a:rPr lang="en-US" dirty="0">
                <a:solidFill>
                  <a:schemeClr val="dk1"/>
                </a:solidFill>
              </a:rPr>
              <a:t>+ 0.001*"</a:t>
            </a:r>
            <a:r>
              <a:rPr lang="en-US" dirty="0" err="1">
                <a:solidFill>
                  <a:schemeClr val="dk1"/>
                </a:solidFill>
              </a:rPr>
              <a:t>cair</a:t>
            </a:r>
            <a:r>
              <a:rPr lang="en-US" dirty="0">
                <a:solidFill>
                  <a:schemeClr val="dk1"/>
                </a:solidFill>
              </a:rPr>
              <a:t>" + </a:t>
            </a:r>
            <a:r>
              <a:rPr lang="en-US" b="1" dirty="0">
                <a:solidFill>
                  <a:schemeClr val="dk1"/>
                </a:solidFill>
              </a:rPr>
              <a:t>0.001*"</a:t>
            </a:r>
            <a:r>
              <a:rPr lang="en-US" b="1" dirty="0">
                <a:solidFill>
                  <a:srgbClr val="FF0000"/>
                </a:solidFill>
              </a:rPr>
              <a:t>parenthood</a:t>
            </a:r>
            <a:r>
              <a:rPr lang="en-US" b="1" dirty="0">
                <a:solidFill>
                  <a:schemeClr val="dk1"/>
                </a:solidFill>
              </a:rPr>
              <a:t>"</a:t>
            </a:r>
            <a:r>
              <a:rPr lang="en-US" dirty="0">
                <a:solidFill>
                  <a:schemeClr val="dk1"/>
                </a:solidFill>
              </a:rPr>
              <a:t> + 0.001*"agent"</a:t>
            </a: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C663F0-25B1-4F39-B9D2-16F193315E98}"/>
              </a:ext>
            </a:extLst>
          </p:cNvPr>
          <p:cNvSpPr txBox="1"/>
          <p:nvPr/>
        </p:nvSpPr>
        <p:spPr>
          <a:xfrm>
            <a:off x="5844910" y="62795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- 15 -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bc899e996_5_25"/>
          <p:cNvSpPr txBox="1">
            <a:spLocks noGrp="1"/>
          </p:cNvSpPr>
          <p:nvPr>
            <p:ph type="title"/>
          </p:nvPr>
        </p:nvSpPr>
        <p:spPr>
          <a:xfrm>
            <a:off x="2231111" y="413442"/>
            <a:ext cx="7729800" cy="11886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ANALYSIS - Topic 개수의 변화</a:t>
            </a:r>
            <a:endParaRPr/>
          </a:p>
        </p:txBody>
      </p:sp>
      <p:sp>
        <p:nvSpPr>
          <p:cNvPr id="232" name="Google Shape;232;g5bc899e996_5_25"/>
          <p:cNvSpPr/>
          <p:nvPr/>
        </p:nvSpPr>
        <p:spPr>
          <a:xfrm>
            <a:off x="6008688" y="2576513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5bc899e996_5_25"/>
          <p:cNvSpPr txBox="1"/>
          <p:nvPr/>
        </p:nvSpPr>
        <p:spPr>
          <a:xfrm>
            <a:off x="1667725" y="1863150"/>
            <a:ext cx="9130500" cy="41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4572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b="1" dirty="0">
                <a:solidFill>
                  <a:schemeClr val="dk1"/>
                </a:solidFill>
              </a:rPr>
              <a:t>Liberal</a:t>
            </a:r>
            <a:endParaRPr sz="1800" b="1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</a:rPr>
              <a:t>Standing Rock protest: against the Dakota pipeline(2016)</a:t>
            </a:r>
            <a:endParaRPr sz="2400" b="1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 b="1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Topic N = 10 </a:t>
            </a:r>
            <a:endParaRPr sz="1800" b="1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None</a:t>
            </a: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Topic N = 15</a:t>
            </a:r>
            <a:endParaRPr sz="1800" b="1" dirty="0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Topic: 10 Word: 0.001</a:t>
            </a:r>
            <a:r>
              <a:rPr lang="en-US" b="1" dirty="0">
                <a:solidFill>
                  <a:schemeClr val="dk1"/>
                </a:solidFill>
              </a:rPr>
              <a:t>*"</a:t>
            </a:r>
            <a:r>
              <a:rPr lang="en-US" b="1" dirty="0" err="1">
                <a:solidFill>
                  <a:srgbClr val="FF0000"/>
                </a:solidFill>
              </a:rPr>
              <a:t>pipelin</a:t>
            </a:r>
            <a:r>
              <a:rPr lang="en-US" b="1" dirty="0">
                <a:solidFill>
                  <a:schemeClr val="dk1"/>
                </a:solidFill>
              </a:rPr>
              <a:t>"</a:t>
            </a:r>
            <a:r>
              <a:rPr lang="en-US" dirty="0">
                <a:solidFill>
                  <a:schemeClr val="dk1"/>
                </a:solidFill>
              </a:rPr>
              <a:t> + </a:t>
            </a:r>
            <a:r>
              <a:rPr lang="en-US" b="1" dirty="0">
                <a:solidFill>
                  <a:schemeClr val="dk1"/>
                </a:solidFill>
              </a:rPr>
              <a:t>0.000*"</a:t>
            </a:r>
            <a:r>
              <a:rPr lang="en-US" b="1" dirty="0">
                <a:solidFill>
                  <a:srgbClr val="FF0000"/>
                </a:solidFill>
              </a:rPr>
              <a:t>tribe</a:t>
            </a:r>
            <a:r>
              <a:rPr lang="en-US" b="1" dirty="0">
                <a:solidFill>
                  <a:schemeClr val="dk1"/>
                </a:solidFill>
              </a:rPr>
              <a:t>"</a:t>
            </a:r>
            <a:r>
              <a:rPr lang="en-US" dirty="0">
                <a:solidFill>
                  <a:schemeClr val="dk1"/>
                </a:solidFill>
              </a:rPr>
              <a:t> + 0.000*"protest" + 0.000*"state" + 0.000*"women" + 0.000*"</a:t>
            </a:r>
            <a:r>
              <a:rPr lang="en-US" b="1" dirty="0">
                <a:solidFill>
                  <a:srgbClr val="FF0000"/>
                </a:solidFill>
              </a:rPr>
              <a:t>refuge</a:t>
            </a:r>
            <a:r>
              <a:rPr lang="en-US" dirty="0">
                <a:solidFill>
                  <a:schemeClr val="dk1"/>
                </a:solidFill>
              </a:rPr>
              <a:t>" + 0.000*"yahoo" + 0.000*"court" + 0.000*"</a:t>
            </a:r>
            <a:r>
              <a:rPr lang="en-US" dirty="0" err="1">
                <a:solidFill>
                  <a:schemeClr val="dk1"/>
                </a:solidFill>
              </a:rPr>
              <a:t>countri</a:t>
            </a:r>
            <a:r>
              <a:rPr lang="en-US" dirty="0">
                <a:solidFill>
                  <a:schemeClr val="dk1"/>
                </a:solidFill>
              </a:rPr>
              <a:t>" + 0.000*"driver"</a:t>
            </a:r>
            <a:endParaRPr b="1" dirty="0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Topic N = 20</a:t>
            </a:r>
            <a:endParaRPr sz="1800" b="1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Topic: 6 Word: 0.001*"</a:t>
            </a:r>
            <a:r>
              <a:rPr lang="en-US" dirty="0" err="1">
                <a:solidFill>
                  <a:srgbClr val="FF0000"/>
                </a:solidFill>
              </a:rPr>
              <a:t>russian</a:t>
            </a:r>
            <a:r>
              <a:rPr lang="en-US" dirty="0">
                <a:solidFill>
                  <a:schemeClr val="dk1"/>
                </a:solidFill>
              </a:rPr>
              <a:t>" + 0.001*"</a:t>
            </a:r>
            <a:r>
              <a:rPr lang="en-US" dirty="0" err="1">
                <a:solidFill>
                  <a:srgbClr val="FF0000"/>
                </a:solidFill>
              </a:rPr>
              <a:t>russia</a:t>
            </a:r>
            <a:r>
              <a:rPr lang="en-US" dirty="0">
                <a:solidFill>
                  <a:schemeClr val="dk1"/>
                </a:solidFill>
              </a:rPr>
              <a:t>" + 0.001*"</a:t>
            </a:r>
            <a:r>
              <a:rPr lang="en-US" dirty="0" err="1">
                <a:solidFill>
                  <a:schemeClr val="dk1"/>
                </a:solidFill>
              </a:rPr>
              <a:t>intellig</a:t>
            </a:r>
            <a:r>
              <a:rPr lang="en-US" dirty="0">
                <a:solidFill>
                  <a:schemeClr val="dk1"/>
                </a:solidFill>
              </a:rPr>
              <a:t>" + 0.001*"attack" + 0.001*</a:t>
            </a:r>
            <a:r>
              <a:rPr lang="en-US" b="1" dirty="0">
                <a:solidFill>
                  <a:schemeClr val="dk1"/>
                </a:solidFill>
              </a:rPr>
              <a:t>"</a:t>
            </a:r>
            <a:r>
              <a:rPr lang="en-US" b="1" dirty="0" err="1">
                <a:solidFill>
                  <a:srgbClr val="FF0000"/>
                </a:solidFill>
              </a:rPr>
              <a:t>pipelin</a:t>
            </a:r>
            <a:r>
              <a:rPr lang="en-US" b="1" dirty="0">
                <a:solidFill>
                  <a:schemeClr val="dk1"/>
                </a:solidFill>
              </a:rPr>
              <a:t>"</a:t>
            </a:r>
            <a:r>
              <a:rPr lang="en-US" dirty="0">
                <a:solidFill>
                  <a:schemeClr val="dk1"/>
                </a:solidFill>
              </a:rPr>
              <a:t> + 0.001*"</a:t>
            </a:r>
            <a:r>
              <a:rPr lang="en-US" dirty="0" err="1">
                <a:solidFill>
                  <a:srgbClr val="FF0000"/>
                </a:solidFill>
              </a:rPr>
              <a:t>assad</a:t>
            </a:r>
            <a:r>
              <a:rPr lang="en-US" dirty="0">
                <a:solidFill>
                  <a:schemeClr val="dk1"/>
                </a:solidFill>
              </a:rPr>
              <a:t>" + 0.001*"emoji" + 0.001*"</a:t>
            </a:r>
            <a:r>
              <a:rPr lang="en-US" dirty="0" err="1">
                <a:solidFill>
                  <a:schemeClr val="dk1"/>
                </a:solidFill>
              </a:rPr>
              <a:t>syria</a:t>
            </a:r>
            <a:r>
              <a:rPr lang="en-US" dirty="0">
                <a:solidFill>
                  <a:schemeClr val="dk1"/>
                </a:solidFill>
              </a:rPr>
              <a:t>" + 0.001*"news" + 0.001*"</a:t>
            </a:r>
            <a:r>
              <a:rPr lang="en-US" dirty="0" err="1">
                <a:solidFill>
                  <a:schemeClr val="dk1"/>
                </a:solidFill>
              </a:rPr>
              <a:t>administr</a:t>
            </a:r>
            <a:r>
              <a:rPr lang="en-US" dirty="0">
                <a:solidFill>
                  <a:schemeClr val="dk1"/>
                </a:solidFill>
              </a:rPr>
              <a:t>"</a:t>
            </a: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Topic N = 25</a:t>
            </a:r>
            <a:endParaRPr sz="1800" b="1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Topic: 18 Word: 0.001</a:t>
            </a:r>
            <a:r>
              <a:rPr lang="en-US" b="1" dirty="0">
                <a:solidFill>
                  <a:schemeClr val="dk1"/>
                </a:solidFill>
              </a:rPr>
              <a:t>*"</a:t>
            </a:r>
            <a:r>
              <a:rPr lang="en-US" b="1" dirty="0" err="1">
                <a:solidFill>
                  <a:schemeClr val="dk1"/>
                </a:solidFill>
              </a:rPr>
              <a:t>pipelin</a:t>
            </a:r>
            <a:r>
              <a:rPr lang="en-US" b="1" dirty="0">
                <a:solidFill>
                  <a:schemeClr val="dk1"/>
                </a:solidFill>
              </a:rPr>
              <a:t>"</a:t>
            </a:r>
            <a:r>
              <a:rPr lang="en-US" dirty="0">
                <a:solidFill>
                  <a:schemeClr val="dk1"/>
                </a:solidFill>
              </a:rPr>
              <a:t> + 0.001*"republican" + 0.001*"</a:t>
            </a:r>
            <a:r>
              <a:rPr lang="en-US" dirty="0" err="1">
                <a:solidFill>
                  <a:schemeClr val="dk1"/>
                </a:solidFill>
              </a:rPr>
              <a:t>administr</a:t>
            </a:r>
            <a:r>
              <a:rPr lang="en-US" dirty="0">
                <a:solidFill>
                  <a:schemeClr val="dk1"/>
                </a:solidFill>
              </a:rPr>
              <a:t>" + 0.001*"</a:t>
            </a:r>
            <a:r>
              <a:rPr lang="en-US" dirty="0" err="1">
                <a:solidFill>
                  <a:schemeClr val="dk1"/>
                </a:solidFill>
              </a:rPr>
              <a:t>daca</a:t>
            </a:r>
            <a:r>
              <a:rPr lang="en-US" dirty="0">
                <a:solidFill>
                  <a:schemeClr val="dk1"/>
                </a:solidFill>
              </a:rPr>
              <a:t>" + 0.001*"food" + 0.001*"state" + 0.001*"</a:t>
            </a:r>
            <a:r>
              <a:rPr lang="en-US" dirty="0" err="1">
                <a:solidFill>
                  <a:schemeClr val="dk1"/>
                </a:solidFill>
              </a:rPr>
              <a:t>senat</a:t>
            </a:r>
            <a:r>
              <a:rPr lang="en-US" dirty="0">
                <a:solidFill>
                  <a:schemeClr val="dk1"/>
                </a:solidFill>
              </a:rPr>
              <a:t>" + 0.001*"democrat" + 0.001*"</a:t>
            </a:r>
            <a:r>
              <a:rPr lang="en-US" dirty="0" err="1">
                <a:solidFill>
                  <a:schemeClr val="dk1"/>
                </a:solidFill>
              </a:rPr>
              <a:t>sisi</a:t>
            </a:r>
            <a:r>
              <a:rPr lang="en-US" dirty="0">
                <a:solidFill>
                  <a:schemeClr val="dk1"/>
                </a:solidFill>
              </a:rPr>
              <a:t>" + 0.000*"order"</a:t>
            </a: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FFBB48-9FB4-41BF-9D16-5E67C64C3BF3}"/>
              </a:ext>
            </a:extLst>
          </p:cNvPr>
          <p:cNvSpPr txBox="1"/>
          <p:nvPr/>
        </p:nvSpPr>
        <p:spPr>
          <a:xfrm>
            <a:off x="5844910" y="62795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- 16 -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EVALUATION</a:t>
            </a:r>
            <a:br>
              <a:rPr lang="en-US"/>
            </a:br>
            <a:r>
              <a:rPr lang="en-US"/>
              <a:t>(TOPIC COHERENCE)</a:t>
            </a:r>
            <a:endParaRPr/>
          </a:p>
        </p:txBody>
      </p:sp>
      <p:sp>
        <p:nvSpPr>
          <p:cNvPr id="239" name="Google Shape;239;p13"/>
          <p:cNvSpPr txBox="1"/>
          <p:nvPr/>
        </p:nvSpPr>
        <p:spPr>
          <a:xfrm>
            <a:off x="2231064" y="5370865"/>
            <a:ext cx="7729800" cy="13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Topic num이 15일 때 Topic Coherence score 가장 높게 나타남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17567" y="2560653"/>
            <a:ext cx="3496389" cy="2330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82431" y="2560653"/>
            <a:ext cx="3496391" cy="2330927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3"/>
          <p:cNvSpPr txBox="1"/>
          <p:nvPr/>
        </p:nvSpPr>
        <p:spPr>
          <a:xfrm>
            <a:off x="3453250" y="2223525"/>
            <a:ext cx="1425000" cy="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Liberal</a:t>
            </a:r>
            <a:endParaRPr sz="1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3" name="Google Shape;243;p13"/>
          <p:cNvSpPr txBox="1"/>
          <p:nvPr/>
        </p:nvSpPr>
        <p:spPr>
          <a:xfrm>
            <a:off x="7318113" y="2223525"/>
            <a:ext cx="1425000" cy="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Conservative</a:t>
            </a:r>
            <a:endParaRPr sz="1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3B2A54-1704-4E9A-93D2-606AFC15DAD1}"/>
              </a:ext>
            </a:extLst>
          </p:cNvPr>
          <p:cNvSpPr txBox="1"/>
          <p:nvPr/>
        </p:nvSpPr>
        <p:spPr>
          <a:xfrm>
            <a:off x="5844910" y="62795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- 17 -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ANALYSIS</a:t>
            </a:r>
            <a:endParaRPr/>
          </a:p>
        </p:txBody>
      </p:sp>
      <p:sp>
        <p:nvSpPr>
          <p:cNvPr id="249" name="Google Shape;249;p17"/>
          <p:cNvSpPr/>
          <p:nvPr/>
        </p:nvSpPr>
        <p:spPr>
          <a:xfrm>
            <a:off x="6008688" y="2576513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04;p11">
            <a:extLst>
              <a:ext uri="{FF2B5EF4-FFF2-40B4-BE49-F238E27FC236}">
                <a16:creationId xmlns:a16="http://schemas.microsoft.com/office/drawing/2014/main" id="{5DD28A93-0973-4E4B-88F7-1C4AD48DAB5D}"/>
              </a:ext>
            </a:extLst>
          </p:cNvPr>
          <p:cNvSpPr txBox="1"/>
          <p:nvPr/>
        </p:nvSpPr>
        <p:spPr>
          <a:xfrm>
            <a:off x="1311323" y="3147547"/>
            <a:ext cx="9569354" cy="1714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800" b="1" dirty="0">
                <a:solidFill>
                  <a:schemeClr val="dk1"/>
                </a:solidFill>
              </a:rPr>
              <a:t>어휘 차이 분석</a:t>
            </a:r>
            <a:endParaRPr lang="en-US" altLang="ko-KR" sz="1800" b="1" dirty="0">
              <a:solidFill>
                <a:schemeClr val="dk1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 panose="020B0604020202020204" pitchFamily="34" charset="0"/>
              <a:buChar char="•"/>
            </a:pPr>
            <a:endParaRPr lang="en-US" sz="1800" b="1" dirty="0">
              <a:solidFill>
                <a:schemeClr val="dk1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AutoNum type="arabicParenR"/>
            </a:pPr>
            <a:r>
              <a:rPr lang="ko-KR" alt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각 지영의 모델에서 </a:t>
            </a:r>
            <a:r>
              <a:rPr lang="en-US" altLang="ko-KR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 </a:t>
            </a:r>
            <a:r>
              <a:rPr lang="ko-KR" alt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마다 가중치가 가장 높은 단어 </a:t>
            </a:r>
            <a:r>
              <a:rPr lang="en-US" altLang="ko-KR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ko-KR" alt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개를 뽑음</a:t>
            </a:r>
            <a:endParaRPr lang="en-US" altLang="ko-KR"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>
              <a:buClr>
                <a:schemeClr val="accent2"/>
              </a:buClr>
              <a:buSzPts val="1800"/>
            </a:pPr>
            <a:r>
              <a:rPr lang="en-US" sz="1800" b="1" dirty="0">
                <a:solidFill>
                  <a:schemeClr val="dk1"/>
                </a:solidFill>
              </a:rPr>
              <a:t>      → </a:t>
            </a:r>
            <a:r>
              <a:rPr lang="ko-KR" altLang="en-US" sz="1800" b="1" dirty="0">
                <a:solidFill>
                  <a:schemeClr val="dk1"/>
                </a:solidFill>
              </a:rPr>
              <a:t>총 </a:t>
            </a:r>
            <a:r>
              <a:rPr lang="en-US" sz="1800" b="1" dirty="0">
                <a:solidFill>
                  <a:schemeClr val="dk1"/>
                </a:solidFill>
              </a:rPr>
              <a:t>150</a:t>
            </a:r>
            <a:r>
              <a:rPr lang="ko-KR" altLang="en-US" sz="1800" b="1" dirty="0">
                <a:solidFill>
                  <a:schemeClr val="dk1"/>
                </a:solidFill>
              </a:rPr>
              <a:t>개의 단어에서 중복단어 제거 </a:t>
            </a:r>
            <a:r>
              <a:rPr lang="en-US" altLang="ko-KR" sz="1800" b="1" dirty="0">
                <a:solidFill>
                  <a:schemeClr val="dk1"/>
                </a:solidFill>
              </a:rPr>
              <a:t>→ liberty 75</a:t>
            </a:r>
            <a:r>
              <a:rPr lang="ko-KR" altLang="en-US" sz="1800" b="1" dirty="0">
                <a:solidFill>
                  <a:schemeClr val="dk1"/>
                </a:solidFill>
              </a:rPr>
              <a:t>개</a:t>
            </a:r>
            <a:r>
              <a:rPr lang="en-US" altLang="ko-KR" sz="1800" b="1" dirty="0">
                <a:solidFill>
                  <a:schemeClr val="dk1"/>
                </a:solidFill>
              </a:rPr>
              <a:t>, conservative 71</a:t>
            </a:r>
            <a:r>
              <a:rPr lang="ko-KR" altLang="en-US" sz="1800" b="1" dirty="0">
                <a:solidFill>
                  <a:schemeClr val="dk1"/>
                </a:solidFill>
              </a:rPr>
              <a:t>개</a:t>
            </a:r>
            <a:r>
              <a:rPr lang="en-US" altLang="ko-KR" sz="1800" b="1" dirty="0">
                <a:solidFill>
                  <a:schemeClr val="dk1"/>
                </a:solidFill>
              </a:rPr>
              <a:t> </a:t>
            </a:r>
            <a:r>
              <a:rPr lang="ko-KR" altLang="en-US" sz="1800" b="1" dirty="0">
                <a:solidFill>
                  <a:schemeClr val="dk1"/>
                </a:solidFill>
              </a:rPr>
              <a:t>사용</a:t>
            </a: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+mj-lt"/>
              <a:buAutoNum type="arabicParenR" startAt="2"/>
            </a:pPr>
            <a:r>
              <a:rPr lang="ko-KR" alt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어휘 비교를 위해 </a:t>
            </a:r>
            <a:r>
              <a:rPr lang="ko-KR" alt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벤다이어그램</a:t>
            </a:r>
            <a:r>
              <a:rPr lang="ko-KR" alt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생성</a:t>
            </a: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DBC073-5C5F-4B31-BE53-C63AEA6F7FF1}"/>
              </a:ext>
            </a:extLst>
          </p:cNvPr>
          <p:cNvSpPr txBox="1"/>
          <p:nvPr/>
        </p:nvSpPr>
        <p:spPr>
          <a:xfrm>
            <a:off x="5844910" y="62795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- 18 -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>
            <a:spLocks noGrp="1"/>
          </p:cNvSpPr>
          <p:nvPr>
            <p:ph type="ctrTitle"/>
          </p:nvPr>
        </p:nvSpPr>
        <p:spPr>
          <a:xfrm>
            <a:off x="2227068" y="831193"/>
            <a:ext cx="7737900" cy="8229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420"/>
              <a:buFont typeface="Gill Sans"/>
              <a:buNone/>
            </a:pPr>
            <a:r>
              <a:rPr lang="en-US" sz="3420"/>
              <a:t>INDEX</a:t>
            </a:r>
            <a:endParaRPr/>
          </a:p>
        </p:txBody>
      </p:sp>
      <p:sp>
        <p:nvSpPr>
          <p:cNvPr id="108" name="Google Shape;108;p2"/>
          <p:cNvSpPr txBox="1">
            <a:spLocks noGrp="1"/>
          </p:cNvSpPr>
          <p:nvPr>
            <p:ph type="subTitle" idx="1"/>
          </p:nvPr>
        </p:nvSpPr>
        <p:spPr>
          <a:xfrm>
            <a:off x="4326691" y="2502532"/>
            <a:ext cx="3538500" cy="18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AutoNum type="arabicPeriod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프로젝트 소개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457200" lvl="0" indent="-4572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AutoNum type="arabicPeriod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주간 별 진행 과정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457200" lvl="0" indent="-4572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AutoNum type="arabicPeriod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결과 분석 및 결론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457200" lvl="0" indent="-2794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22855C-47FF-456A-B62E-7DF0D0C48367}"/>
              </a:ext>
            </a:extLst>
          </p:cNvPr>
          <p:cNvSpPr txBox="1"/>
          <p:nvPr/>
        </p:nvSpPr>
        <p:spPr>
          <a:xfrm>
            <a:off x="5844910" y="627950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- 2 -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8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 dirty="0"/>
              <a:t>ANALYSIS</a:t>
            </a:r>
            <a:endParaRPr dirty="0"/>
          </a:p>
        </p:txBody>
      </p:sp>
      <p:sp>
        <p:nvSpPr>
          <p:cNvPr id="256" name="Google Shape;256;p18"/>
          <p:cNvSpPr/>
          <p:nvPr/>
        </p:nvSpPr>
        <p:spPr>
          <a:xfrm>
            <a:off x="6008688" y="2576513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18"/>
          <p:cNvPicPr preferRelativeResize="0"/>
          <p:nvPr/>
        </p:nvPicPr>
        <p:blipFill rotWithShape="1">
          <a:blip r:embed="rId3">
            <a:alphaModFix/>
          </a:blip>
          <a:srcRect l="12101" t="9780" r="7906" b="8894"/>
          <a:stretch/>
        </p:blipFill>
        <p:spPr>
          <a:xfrm>
            <a:off x="3743498" y="2434382"/>
            <a:ext cx="4705004" cy="3188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5ADC7C-16C8-4F31-B7AB-2ACEB964D1E4}"/>
              </a:ext>
            </a:extLst>
          </p:cNvPr>
          <p:cNvSpPr txBox="1"/>
          <p:nvPr/>
        </p:nvSpPr>
        <p:spPr>
          <a:xfrm>
            <a:off x="5844910" y="62795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- 19 -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B32510-0502-43C5-9713-61B8AB0FE2BF}"/>
              </a:ext>
            </a:extLst>
          </p:cNvPr>
          <p:cNvSpPr txBox="1"/>
          <p:nvPr/>
        </p:nvSpPr>
        <p:spPr>
          <a:xfrm>
            <a:off x="4274127" y="5738709"/>
            <a:ext cx="3643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Gill Sans"/>
              </a:rPr>
              <a:t>&lt;Venn Diagram - Liberal &amp; Conservative&gt;</a:t>
            </a:r>
            <a:endParaRPr lang="ko-KR" altLang="en-US" dirty="0">
              <a:latin typeface="Gill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9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ANALYSIS</a:t>
            </a:r>
            <a:endParaRPr/>
          </a:p>
        </p:txBody>
      </p:sp>
      <p:sp>
        <p:nvSpPr>
          <p:cNvPr id="263" name="Google Shape;263;p19"/>
          <p:cNvSpPr txBox="1"/>
          <p:nvPr/>
        </p:nvSpPr>
        <p:spPr>
          <a:xfrm>
            <a:off x="488950" y="2333891"/>
            <a:ext cx="11039475" cy="3276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LIBERAL ONLY: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CHINA KOREA EU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GOVERN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BLACK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EMISS EMOJI US ALBUM TAX MUSIC MARIJUANA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TRANSGEND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UPDAT CAR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CARBON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COAL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PREGNANT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YAHOO TRACK INTELLIG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RUSSIA TILLERSON ASSAD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TESLA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HEALTH VACCIN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MUSK ARCHIV </a:t>
            </a:r>
            <a:r>
              <a:rPr lang="en-US" sz="1800" b="1" i="0" u="none" strike="noStrike" cap="none" dirty="0">
                <a:solidFill>
                  <a:srgbClr val="FF0000"/>
                </a:solidFill>
              </a:rPr>
              <a:t>INFECT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SEASON DRIVER THRONE WATER READER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POKÉMON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FIRE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PIPELIN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TRIBE GUZMÁN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MOVI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SCIENC LOCHT SCHOOL CLIMAT SODA NUNE PRISON MOSQUITO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BOTH: </a:t>
            </a:r>
            <a:r>
              <a:rPr lang="en-US" sz="1800" b="1" dirty="0">
                <a:solidFill>
                  <a:srgbClr val="FF0000"/>
                </a:solidFill>
              </a:rPr>
              <a:t>TURKEY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SENAT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WHITE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VOTE FILM SANDER STATE REPUBLICAN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WOMEN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ATTACK COURT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ERDOGAN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STUDENT CAMPAIGN AMERICAN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ZIKA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DEMOCRAT PROTEST NEWS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ELECT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RUSSIAN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OBAMA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VIDEO COUNTRI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WEINER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REFUGE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CONSERVATIVE ONLY: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RUBIO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ABEDIN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TOLD BILL NEW LIVE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GERMANI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ISRAEL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MEXICAN 2016 NFL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GUN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LAW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RYAN MIGRANT TURKISH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MEDIA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FBI CARTEL ILLEG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TWEET IOWA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ISLAM PALESTINIAN CRIME MUSLIM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BROADDRICK</a:t>
            </a:r>
            <a:r>
              <a:rPr lang="en-US" sz="1800" b="1" i="0" u="none" strike="noStrike" cap="none" dirty="0">
                <a:solidFill>
                  <a:srgbClr val="FF0000"/>
                </a:solidFill>
              </a:rPr>
              <a:t> HILLARI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2017 CALL PERCENT DISCUSS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PATRIOT ISRA CARSON BORDER GINGRICH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SUPPORT CADDEL SCARBOROUGH KAIN JERUSALEM POLL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CRUZ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9"/>
          <p:cNvSpPr/>
          <p:nvPr/>
        </p:nvSpPr>
        <p:spPr>
          <a:xfrm>
            <a:off x="6008688" y="2576513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CA28C0-8D16-4D9E-9163-EFABDCB5C002}"/>
              </a:ext>
            </a:extLst>
          </p:cNvPr>
          <p:cNvSpPr txBox="1"/>
          <p:nvPr/>
        </p:nvSpPr>
        <p:spPr>
          <a:xfrm>
            <a:off x="5844910" y="62795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- 20 -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0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ANALYSIS - 나라/분쟁지역</a:t>
            </a:r>
            <a:endParaRPr/>
          </a:p>
        </p:txBody>
      </p:sp>
      <p:sp>
        <p:nvSpPr>
          <p:cNvPr id="270" name="Google Shape;270;p20"/>
          <p:cNvSpPr txBox="1"/>
          <p:nvPr/>
        </p:nvSpPr>
        <p:spPr>
          <a:xfrm>
            <a:off x="488950" y="2333891"/>
            <a:ext cx="11039475" cy="3276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LIBERAL ONLY: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CHINA KOREA EU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GOVERN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BLACK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EMISS EMOJI US ALBUM TAX MUSIC MARIJUANA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TRANSGEND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UPDAT CAR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CARBON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COAL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PREGNANT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YAHOO TRACK INTELLIG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RUSSIA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TILLERSON ASSAD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TESLA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HEALTH VACCIN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MUSK ARCHIV </a:t>
            </a:r>
            <a:r>
              <a:rPr lang="en-US" sz="1800" b="1" i="0" u="none" strike="noStrike" cap="none" dirty="0">
                <a:solidFill>
                  <a:schemeClr val="dk1"/>
                </a:solidFill>
              </a:rPr>
              <a:t>INFECT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SEASON DRIVER THRONE WATER READER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POKÉMON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FIRE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PIPELIN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TRIBE GUZMÁN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MOVI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SCIENC LOCHT SCHOOL CLIMAT SODA NUNE PRISON MOSQUITO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BOTH: </a:t>
            </a:r>
            <a:r>
              <a:rPr lang="en-US" sz="1800" b="1" i="0" u="none" strike="noStrike" cap="none" dirty="0">
                <a:solidFill>
                  <a:srgbClr val="FF0000"/>
                </a:solidFill>
              </a:rPr>
              <a:t>TURKEY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SENAT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WHITE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VOTE FILM SANDER STATE REPUBLICAN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WOMEN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ATTACK COURT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ERDOGAN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STUDENT CAMPAIGN AMERICAN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ZIKA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DEMOCRAT PROTEST NEWS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ELECT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RUSSIAN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OBAMA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VIDEO COUNTRI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WEINER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REFUGE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CONSERVATIVE ONLY: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RUBIO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ABEDIN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TOLD BILL NEW LIVE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GERMANI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ISRAEL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MEXICAN 2016 NFL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LAW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RYAN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MIGRANT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TURKISH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MEDIA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FBI CARTEL ILLEG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TWEET IOWA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ISLAM PALESTINIAN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CRIME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MUSLIM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BROADDRICK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HILLARI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2017 CALL PERCENT DISCUSS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PATRIOT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ISRA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CARSON BORDER GINGRICH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SUPPORT CADDEL SCARBOROUGH KAIN JERUSALEM POLL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CRUZ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0"/>
          <p:cNvSpPr/>
          <p:nvPr/>
        </p:nvSpPr>
        <p:spPr>
          <a:xfrm>
            <a:off x="6008688" y="2576513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F587C9-4AC1-4FBF-8975-EE65818010D0}"/>
              </a:ext>
            </a:extLst>
          </p:cNvPr>
          <p:cNvSpPr txBox="1"/>
          <p:nvPr/>
        </p:nvSpPr>
        <p:spPr>
          <a:xfrm>
            <a:off x="5844910" y="62795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- 21 -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1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ANALYSIS - 다른 정당 정치인 언급</a:t>
            </a:r>
            <a:endParaRPr/>
          </a:p>
        </p:txBody>
      </p:sp>
      <p:sp>
        <p:nvSpPr>
          <p:cNvPr id="277" name="Google Shape;277;p21"/>
          <p:cNvSpPr txBox="1"/>
          <p:nvPr/>
        </p:nvSpPr>
        <p:spPr>
          <a:xfrm>
            <a:off x="488950" y="2333891"/>
            <a:ext cx="11039475" cy="3276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LIBERAL ONLY: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CHINA KOREA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EU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GOVERN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BLACK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EMISS EMOJI US ALBUM TAX MUSIC MARIJUANA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TRANSGEND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 CAR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CARBON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COAL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PREGNANT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YAHOO TRACK INTELLIG 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RUSSIA TILLERSON ASSAD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TESLA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HEALTH VACCIN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MUSK ARCHIV </a:t>
            </a:r>
            <a:r>
              <a:rPr lang="en-US" sz="1800" b="1" i="0" u="none" strike="noStrike" cap="none">
                <a:solidFill>
                  <a:schemeClr val="dk1"/>
                </a:solidFill>
              </a:rPr>
              <a:t>INFECT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SEASON DRIVER THRONE WATER READER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POKÉMON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FIRE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PIPELIN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TRIBE GUZMÁN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MOVI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SCIENC LOCHT SCHOOL CLIMAT SODA NUNE PRISON MOSQUITO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BOTH: </a:t>
            </a:r>
            <a:r>
              <a:rPr lang="en-US" sz="1800" b="1" i="0" u="none" strike="noStrike" cap="none">
                <a:solidFill>
                  <a:schemeClr val="dk1"/>
                </a:solidFill>
              </a:rPr>
              <a:t>TURKEY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SENAT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WHITE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VOTE FILM SANDER STATE REPUBLICAN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WOMEN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ATTACK COURT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ERDOGAN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STUDENT CAMPAIGN AMERICAN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ZIKA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DEMOCRAT PROTEST NEWS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ELECT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RUSSIAN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OBAMA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VIDEO COUNTRI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WEINER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REFUGE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CONSERVATIVE ONLY: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RUBIO</a:t>
            </a: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ABEDIN</a:t>
            </a: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TOLD BILL NEW LIV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GERMANI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>
                <a:solidFill>
                  <a:srgbClr val="000000"/>
                </a:solidFill>
              </a:rPr>
              <a:t>ISRAEL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MEXICAN 2016 NFL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GUN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LAW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RYAN MIGRANT TURKISH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MEDIA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FBI CARTEL ILLEG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TWEET IOWA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ISLAM PALESTINIAN CRIME MUSLIM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BROADDRICK </a:t>
            </a:r>
            <a:r>
              <a:rPr lang="en-US" sz="1800" b="1" i="0" u="none" strike="noStrike" cap="none">
                <a:solidFill>
                  <a:srgbClr val="FF0000"/>
                </a:solidFill>
              </a:rPr>
              <a:t>HILLARI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2017 CALL PERCENT DISCUSS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PATRIOT ISRA CARSON BORDER GINGRICH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SUPPORT CADDEL SCARBOROUGH KAIN JERUSALEM POLL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CRUZ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1"/>
          <p:cNvSpPr/>
          <p:nvPr/>
        </p:nvSpPr>
        <p:spPr>
          <a:xfrm>
            <a:off x="6008688" y="2576513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B22E0E-E95C-4B60-AF37-A502E85F8AB8}"/>
              </a:ext>
            </a:extLst>
          </p:cNvPr>
          <p:cNvSpPr txBox="1"/>
          <p:nvPr/>
        </p:nvSpPr>
        <p:spPr>
          <a:xfrm>
            <a:off x="5844910" y="6279503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- 22-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bc899e996_3_0"/>
          <p:cNvSpPr txBox="1">
            <a:spLocks noGrp="1"/>
          </p:cNvSpPr>
          <p:nvPr>
            <p:ph type="title"/>
          </p:nvPr>
        </p:nvSpPr>
        <p:spPr>
          <a:xfrm>
            <a:off x="2232000" y="964800"/>
            <a:ext cx="7729800" cy="11886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ANALYSIS - 난민 문제</a:t>
            </a:r>
            <a:endParaRPr/>
          </a:p>
        </p:txBody>
      </p:sp>
      <p:sp>
        <p:nvSpPr>
          <p:cNvPr id="284" name="Google Shape;284;g5bc899e996_3_0"/>
          <p:cNvSpPr txBox="1"/>
          <p:nvPr/>
        </p:nvSpPr>
        <p:spPr>
          <a:xfrm>
            <a:off x="488950" y="2333891"/>
            <a:ext cx="11039400" cy="3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LIBERAL ONLY: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CHINA KOREA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EU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GOVERN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BLACK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EMISS EMOJI US ALBUM TAX MUSIC MARIJUANA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TRANSGEND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 CAR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CARBON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COAL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PREGNANT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YAHOO TRACK INTELLIG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RUSSIA TILLERSON ASSAD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TESLA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HEALTH VACCIN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MUSK ARCHIV INFECT SEASON DRIVER THRONE WATER READER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POKÉMON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FIRE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PIPELIN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TRIBE GUZMÁN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MOVI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SCIENC LOCHT SCHOOL CLIMAT SODA NUNE PRISON MOSQUITO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BOTH: </a:t>
            </a:r>
            <a:r>
              <a:rPr lang="en-US" sz="1800" b="1" i="0" u="none" strike="noStrike" cap="none" dirty="0">
                <a:solidFill>
                  <a:schemeClr val="dk1"/>
                </a:solidFill>
              </a:rPr>
              <a:t>TURKEY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SENAT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WHITE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VOTE FILM SANDER STATE REPUBLICAN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WOMEN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ATTACK COURT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ERDOGAN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STUDENT CAMPAIGN AMERICAN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ZIKA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DEMOCRAT PROTEST NEWS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ELECT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RUSSIAN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OBAMA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VIDEO COUNTRI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WEINER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REFUGE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CONSERVATIVE ONLY: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RUBIO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ABEDIN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TOLD BILL NEW LIV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GERMANI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>
                <a:solidFill>
                  <a:srgbClr val="000000"/>
                </a:solidFill>
              </a:rPr>
              <a:t>ISRAEL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MEXICAN 2016 NFL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LAW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RYAN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MIGRANT TURKISH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MEDIA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FBI CARTEL ILLEG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TWEET IOWA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ISLAM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PALESTINIAN CRIME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MUSLIM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BROADDRICK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HILLARI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2017 CALL PERCENT DISCUSS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PATRIOT ISRA CARSON BORDER GINGRICH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SUPPORT CADDEL SCARBOROUGH KAIN JERUSALEM POLL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CRUZ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5bc899e996_3_0"/>
          <p:cNvSpPr/>
          <p:nvPr/>
        </p:nvSpPr>
        <p:spPr>
          <a:xfrm>
            <a:off x="6008688" y="2576513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AD4C14-AF61-4AEE-8B1D-9A1E5AF18D5E}"/>
              </a:ext>
            </a:extLst>
          </p:cNvPr>
          <p:cNvSpPr txBox="1"/>
          <p:nvPr/>
        </p:nvSpPr>
        <p:spPr>
          <a:xfrm>
            <a:off x="5844910" y="62795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- 23 -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bc899e996_4_0"/>
          <p:cNvSpPr txBox="1">
            <a:spLocks noGrp="1"/>
          </p:cNvSpPr>
          <p:nvPr>
            <p:ph type="title"/>
          </p:nvPr>
        </p:nvSpPr>
        <p:spPr>
          <a:xfrm>
            <a:off x="2231136" y="964800"/>
            <a:ext cx="7729800" cy="11886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ANALYSIS - 지카 바이러스</a:t>
            </a:r>
            <a:endParaRPr/>
          </a:p>
        </p:txBody>
      </p:sp>
      <p:sp>
        <p:nvSpPr>
          <p:cNvPr id="291" name="Google Shape;291;g5bc899e996_4_0"/>
          <p:cNvSpPr txBox="1"/>
          <p:nvPr/>
        </p:nvSpPr>
        <p:spPr>
          <a:xfrm>
            <a:off x="488950" y="2333891"/>
            <a:ext cx="11039400" cy="3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LIBERAL ONLY: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CHINA KOREA EU 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GOVERN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BLACK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EMISS EMOJI US ALBUM TAX MUSIC MARIJUANA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TRANSGEND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UPDAT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R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CARBON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COAL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PREGNANT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YAHOO TRACK INTELLIG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RUSSIA TILLERSON ASSAD 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TES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HEALTH VACCIN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MUSK ARCHIV </a:t>
            </a:r>
            <a:r>
              <a:rPr lang="en-US" sz="1800" b="1" i="0" u="none" strike="noStrike" cap="none" dirty="0">
                <a:solidFill>
                  <a:srgbClr val="FF0000"/>
                </a:solidFill>
              </a:rPr>
              <a:t>INFECT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SEASON DRIVER THRONE WATER READER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POKÉMON 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FIRE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PIPELIN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TRIBE GUZMÁN 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OVI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SCIENC LOCHT SCHOOL CLIMAT SODA NUNE PRISON </a:t>
            </a:r>
            <a:r>
              <a:rPr lang="en-US" sz="1800" b="1" i="0" u="none" strike="noStrike" cap="none" dirty="0">
                <a:solidFill>
                  <a:srgbClr val="FF0000"/>
                </a:solidFill>
              </a:rPr>
              <a:t>MOSQUITO</a:t>
            </a:r>
            <a:r>
              <a:rPr lang="en-US" sz="1800" i="0" u="none" strike="noStrike" cap="none" dirty="0">
                <a:solidFill>
                  <a:srgbClr val="FF0000"/>
                </a:solidFill>
              </a:rPr>
              <a:t> </a:t>
            </a:r>
            <a:endParaRPr sz="1400" i="0" u="none" strike="noStrike" cap="none" dirty="0">
              <a:solidFill>
                <a:srgbClr val="FF0000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BOTH: </a:t>
            </a:r>
            <a:r>
              <a:rPr lang="en-US" sz="1800" b="1" dirty="0"/>
              <a:t>TURKEY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SENAT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WHITE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VO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 FILM SANDER STATE REPUBLICAN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WOMEN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ATTACK COURT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ERDOGAN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 CAMPAIGN AMERICAN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ZIKA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EMOCRAT PROTEST NEWS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ELECT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RUSSIAN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 OBAMA 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VIDEO COUNTRI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WEINER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REFUGE 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CONSERVATIVE ONLY: 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RUBIO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ABEDIN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TOLD BILL NEW LIVE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GERMANI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ISRAEL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MEXICAN 2016 NFL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GUN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LA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RYAN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MIGRANT TURKISH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DIA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FBI CARTEL ILLEG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TWEET IOWA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ISLAM PALESTINIAN CRIME MUSLIM 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BROADDRICK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HILLARI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2017 CALL PERCENT DISCUSS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PATRIOT ISRA CARSON BORDER GINGRICH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SUPPORT CADDEL SCARBOROUGH KAIN JERUSALEM POLL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CRUZ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g5bc899e996_4_0"/>
          <p:cNvSpPr/>
          <p:nvPr/>
        </p:nvSpPr>
        <p:spPr>
          <a:xfrm>
            <a:off x="6008688" y="2576513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040738-F9EB-4A63-B19B-EC05CF67EA1C}"/>
              </a:ext>
            </a:extLst>
          </p:cNvPr>
          <p:cNvSpPr txBox="1"/>
          <p:nvPr/>
        </p:nvSpPr>
        <p:spPr>
          <a:xfrm>
            <a:off x="5844910" y="62795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- 24 -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bc899e996_3_6"/>
          <p:cNvSpPr txBox="1">
            <a:spLocks noGrp="1"/>
          </p:cNvSpPr>
          <p:nvPr>
            <p:ph type="title"/>
          </p:nvPr>
        </p:nvSpPr>
        <p:spPr>
          <a:xfrm>
            <a:off x="2231135" y="201549"/>
            <a:ext cx="7729800" cy="9374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 dirty="0"/>
              <a:t>ANALYSIS – </a:t>
            </a:r>
            <a:r>
              <a:rPr lang="ko-KR" altLang="en-US" dirty="0"/>
              <a:t>주요 공약 차이</a:t>
            </a:r>
            <a:endParaRPr dirty="0"/>
          </a:p>
        </p:txBody>
      </p:sp>
      <p:sp>
        <p:nvSpPr>
          <p:cNvPr id="298" name="Google Shape;298;g5bc899e996_3_6"/>
          <p:cNvSpPr txBox="1"/>
          <p:nvPr/>
        </p:nvSpPr>
        <p:spPr>
          <a:xfrm>
            <a:off x="406456" y="1380884"/>
            <a:ext cx="7426325" cy="29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LIBERAL ONLY: CHINA KOREA EU </a:t>
            </a:r>
            <a:r>
              <a:rPr lang="en-US" sz="1800" b="0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GOVERN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BLACK</a:t>
            </a:r>
            <a:r>
              <a:rPr lang="en-US" sz="1800" b="0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EMISS</a:t>
            </a:r>
            <a:r>
              <a:rPr lang="en-US" sz="1800" b="0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EMOJI US ALBUM TAX MUSIC MARIJUANA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TRANSGEND</a:t>
            </a:r>
            <a:r>
              <a:rPr lang="en-US" sz="1800" b="0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UPDAT CAR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CARBON</a:t>
            </a:r>
            <a:r>
              <a:rPr lang="en-US" sz="1800" b="0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COAL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PREGNANT</a:t>
            </a:r>
            <a:r>
              <a:rPr lang="en-US" sz="1800" b="0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YAHOO TRACK INTELLIG </a:t>
            </a:r>
            <a:r>
              <a:rPr lang="en-US" sz="1800" b="1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RUSSIA TILLERSON ASSAD </a:t>
            </a:r>
            <a:r>
              <a:rPr lang="en-US" sz="1800" b="0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TESLA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HEALTH</a:t>
            </a:r>
            <a:r>
              <a:rPr lang="en-US" sz="1800" b="1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VACCIN</a:t>
            </a:r>
            <a:r>
              <a:rPr lang="en-US" sz="1800" b="1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MUSK ARCHIV </a:t>
            </a:r>
            <a:r>
              <a:rPr lang="en-US" sz="1800" b="1" i="0" u="none" strike="noStrike" cap="none" dirty="0">
                <a:solidFill>
                  <a:srgbClr val="434343"/>
                </a:solidFill>
              </a:rPr>
              <a:t>INFECT </a:t>
            </a:r>
            <a:r>
              <a:rPr lang="en-US" sz="1800" b="0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SEASON DRIVER THRONE WATER READER </a:t>
            </a:r>
            <a:r>
              <a:rPr lang="en-US" sz="1800" b="1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POKÉMON </a:t>
            </a:r>
            <a:r>
              <a:rPr lang="en-US" sz="1800" b="0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FIRE </a:t>
            </a:r>
            <a:r>
              <a:rPr lang="en-US" sz="1800" b="1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PIPELIN</a:t>
            </a:r>
            <a:r>
              <a:rPr lang="en-US" sz="1800" b="0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TRIBE GUZMÁN </a:t>
            </a:r>
            <a:r>
              <a:rPr lang="en-US" sz="1800" b="0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MOVI</a:t>
            </a:r>
            <a:r>
              <a:rPr lang="en-US" sz="1800" b="1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SCIENC LOCHT SCHOOL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CLIMAT</a:t>
            </a:r>
            <a:r>
              <a:rPr lang="en-US" sz="1800" b="0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SODA NUNE PRISON MOSQUITO </a:t>
            </a:r>
            <a:endParaRPr sz="1400" b="0" i="0" u="none" strike="noStrike" cap="none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BOTH: </a:t>
            </a:r>
            <a:r>
              <a:rPr lang="en-US" sz="1800" b="1" dirty="0">
                <a:solidFill>
                  <a:srgbClr val="434343"/>
                </a:solidFill>
              </a:rPr>
              <a:t>TURKEY</a:t>
            </a:r>
            <a:r>
              <a:rPr lang="en-US" sz="1800" b="0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SENAT </a:t>
            </a:r>
            <a:r>
              <a:rPr lang="en-US" sz="1800" b="1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WHITE</a:t>
            </a:r>
            <a:r>
              <a:rPr lang="en-US" sz="1800" b="0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VOTE FILM SANDER STATE REPUBLICAN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WOMEN</a:t>
            </a:r>
            <a:r>
              <a:rPr lang="en-US" sz="1800" b="0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ATTACK COURT </a:t>
            </a:r>
            <a:r>
              <a:rPr lang="en-US" sz="1800" b="1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ERDOGAN</a:t>
            </a:r>
            <a:r>
              <a:rPr lang="en-US" sz="1800" b="0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STUDENT CAMPAIGN AMERICAN</a:t>
            </a:r>
            <a:r>
              <a:rPr lang="en-US" sz="1800" b="1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ZIKA</a:t>
            </a:r>
            <a:r>
              <a:rPr lang="en-US" sz="1800" b="1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DEMOCRAT PROTEST NEWS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ELECT</a:t>
            </a:r>
            <a:r>
              <a:rPr lang="en-US" sz="1800" b="0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RUSSIAN</a:t>
            </a:r>
            <a:r>
              <a:rPr lang="en-US" sz="1800" b="1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OBAMA </a:t>
            </a:r>
            <a:r>
              <a:rPr lang="en-US" sz="1800" b="0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VIDEO COUNTRI </a:t>
            </a:r>
            <a:r>
              <a:rPr lang="en-US" sz="1800" b="1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WEINER</a:t>
            </a:r>
            <a:r>
              <a:rPr lang="en-US" sz="1800" b="0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>
                <a:solidFill>
                  <a:srgbClr val="FF0000"/>
                </a:solidFill>
              </a:rPr>
              <a:t>REFUGE</a:t>
            </a:r>
            <a:r>
              <a:rPr lang="en-US" sz="1800" b="0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CONSERVATIVE ONLY: </a:t>
            </a:r>
            <a:r>
              <a:rPr lang="en-US" sz="1800" b="0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RUBIO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ABEDIN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TOLD BILL NEW LIVE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GERMANI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ISRAEL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>
                <a:solidFill>
                  <a:srgbClr val="FF0000"/>
                </a:solidFill>
              </a:rPr>
              <a:t>MEXICAN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2016 NFL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GUN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LAW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RYAN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MIGRANT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TURKISH 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MEDIA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FBI CARTEL ILLEG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TWEET IOWA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ISLAM PALESTINIAN CRIME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MUSLIM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BROADDRICK </a:t>
            </a:r>
            <a:r>
              <a:rPr lang="en-US" sz="1800" b="1" i="0" u="none" strike="noStrike" cap="none" dirty="0"/>
              <a:t>HILLARI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2017 CALL PERCENT DISCUSS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PATRIOT ISRA CARSON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BORDER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 GINGRICH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SUPPORT CADDEL SCARBOROUGH KAIN JERUS</a:t>
            </a:r>
            <a:r>
              <a:rPr lang="en-US" sz="1800" b="0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ALEM POLL </a:t>
            </a:r>
            <a:r>
              <a:rPr lang="en-US" sz="1800" b="1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CRUZ</a:t>
            </a:r>
            <a:r>
              <a:rPr lang="en-US" sz="1800" b="0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5bc899e996_3_6"/>
          <p:cNvSpPr/>
          <p:nvPr/>
        </p:nvSpPr>
        <p:spPr>
          <a:xfrm>
            <a:off x="6008688" y="2576513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B94FA9-47CB-47B1-AAA2-6E3A66A0EB4D}"/>
              </a:ext>
            </a:extLst>
          </p:cNvPr>
          <p:cNvSpPr txBox="1"/>
          <p:nvPr/>
        </p:nvSpPr>
        <p:spPr>
          <a:xfrm>
            <a:off x="5844910" y="62795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- 25 -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6B0F8D-BF5D-4533-8A08-181B1F71C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6711" y="2552066"/>
            <a:ext cx="4088448" cy="277196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65CBA40-A8A7-4788-82C9-8978A475428F}"/>
              </a:ext>
            </a:extLst>
          </p:cNvPr>
          <p:cNvSpPr/>
          <p:nvPr/>
        </p:nvSpPr>
        <p:spPr>
          <a:xfrm>
            <a:off x="8107680" y="4927600"/>
            <a:ext cx="1696720" cy="396405"/>
          </a:xfrm>
          <a:prstGeom prst="rect">
            <a:avLst/>
          </a:prstGeom>
          <a:solidFill>
            <a:srgbClr val="F6A21D">
              <a:alpha val="3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5BC03F7-DBCB-472C-8A62-E75D1AFF196B}"/>
              </a:ext>
            </a:extLst>
          </p:cNvPr>
          <p:cNvSpPr/>
          <p:nvPr/>
        </p:nvSpPr>
        <p:spPr>
          <a:xfrm>
            <a:off x="10308439" y="4622805"/>
            <a:ext cx="1696720" cy="304795"/>
          </a:xfrm>
          <a:prstGeom prst="rect">
            <a:avLst/>
          </a:prstGeom>
          <a:solidFill>
            <a:srgbClr val="F6A21D">
              <a:alpha val="3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269419C-BE79-48E6-89F0-432D00D00704}"/>
              </a:ext>
            </a:extLst>
          </p:cNvPr>
          <p:cNvSpPr/>
          <p:nvPr/>
        </p:nvSpPr>
        <p:spPr>
          <a:xfrm>
            <a:off x="10308439" y="4927600"/>
            <a:ext cx="1696720" cy="304795"/>
          </a:xfrm>
          <a:prstGeom prst="rect">
            <a:avLst/>
          </a:prstGeom>
          <a:solidFill>
            <a:srgbClr val="F6A21D">
              <a:alpha val="3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2"/>
          <p:cNvSpPr txBox="1">
            <a:spLocks noGrp="1"/>
          </p:cNvSpPr>
          <p:nvPr>
            <p:ph type="title"/>
          </p:nvPr>
        </p:nvSpPr>
        <p:spPr>
          <a:xfrm>
            <a:off x="2231136" y="494517"/>
            <a:ext cx="7729800" cy="11886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ANALYSIS</a:t>
            </a:r>
            <a:endParaRPr/>
          </a:p>
        </p:txBody>
      </p:sp>
      <p:sp>
        <p:nvSpPr>
          <p:cNvPr id="307" name="Google Shape;307;p22"/>
          <p:cNvSpPr txBox="1"/>
          <p:nvPr/>
        </p:nvSpPr>
        <p:spPr>
          <a:xfrm>
            <a:off x="1837590" y="4821725"/>
            <a:ext cx="3123000" cy="9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LIBERAL ONLY : </a:t>
            </a:r>
            <a:endParaRPr sz="1800" b="1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</a:rPr>
              <a:t>인권</a:t>
            </a:r>
            <a:r>
              <a:rPr lang="en-US" sz="1800" b="1" dirty="0">
                <a:solidFill>
                  <a:schemeClr val="dk1"/>
                </a:solidFill>
              </a:rPr>
              <a:t>, </a:t>
            </a:r>
            <a:r>
              <a:rPr lang="en-US" sz="1800" b="1" dirty="0" err="1">
                <a:solidFill>
                  <a:schemeClr val="dk1"/>
                </a:solidFill>
              </a:rPr>
              <a:t>환경에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관한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이슈</a:t>
            </a:r>
            <a:endParaRPr sz="1800" b="1" dirty="0">
              <a:solidFill>
                <a:schemeClr val="dk1"/>
              </a:solidFill>
            </a:endParaRPr>
          </a:p>
        </p:txBody>
      </p:sp>
      <p:sp>
        <p:nvSpPr>
          <p:cNvPr id="308" name="Google Shape;308;p22"/>
          <p:cNvSpPr txBox="1"/>
          <p:nvPr/>
        </p:nvSpPr>
        <p:spPr>
          <a:xfrm>
            <a:off x="2871225" y="1752425"/>
            <a:ext cx="7537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</a:rPr>
              <a:t>정치적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이슈</a:t>
            </a:r>
            <a:r>
              <a:rPr lang="en-US" sz="1800" b="1" dirty="0">
                <a:solidFill>
                  <a:schemeClr val="dk1"/>
                </a:solidFill>
              </a:rPr>
              <a:t>(</a:t>
            </a:r>
            <a:r>
              <a:rPr lang="en-US" sz="1800" b="1" dirty="0" err="1">
                <a:solidFill>
                  <a:schemeClr val="dk1"/>
                </a:solidFill>
              </a:rPr>
              <a:t>지카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바이러스</a:t>
            </a:r>
            <a:r>
              <a:rPr lang="en-US" sz="1800" b="1" dirty="0">
                <a:solidFill>
                  <a:schemeClr val="dk1"/>
                </a:solidFill>
              </a:rPr>
              <a:t>, </a:t>
            </a:r>
            <a:r>
              <a:rPr lang="en-US" sz="1800" b="1" dirty="0" err="1">
                <a:solidFill>
                  <a:schemeClr val="dk1"/>
                </a:solidFill>
              </a:rPr>
              <a:t>이민법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개혁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여부</a:t>
            </a:r>
            <a:r>
              <a:rPr lang="en-US" sz="1800" b="1" dirty="0">
                <a:solidFill>
                  <a:schemeClr val="dk1"/>
                </a:solidFill>
              </a:rPr>
              <a:t>, </a:t>
            </a:r>
            <a:r>
              <a:rPr lang="en-US" sz="1800" b="1" dirty="0" err="1">
                <a:solidFill>
                  <a:schemeClr val="dk1"/>
                </a:solidFill>
              </a:rPr>
              <a:t>오바마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케어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존폐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여부</a:t>
            </a:r>
            <a:r>
              <a:rPr lang="en-US" sz="1800" b="1" dirty="0">
                <a:solidFill>
                  <a:schemeClr val="dk1"/>
                </a:solidFill>
              </a:rPr>
              <a:t>,</a:t>
            </a:r>
            <a:endParaRPr sz="1800" b="1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 2016 </a:t>
            </a:r>
            <a:r>
              <a:rPr lang="en-US" sz="1800" b="1" dirty="0" err="1">
                <a:solidFill>
                  <a:schemeClr val="dk1"/>
                </a:solidFill>
              </a:rPr>
              <a:t>경선</a:t>
            </a:r>
            <a:r>
              <a:rPr lang="en-US" sz="1800" b="1" dirty="0">
                <a:solidFill>
                  <a:schemeClr val="dk1"/>
                </a:solidFill>
              </a:rPr>
              <a:t> 및 </a:t>
            </a:r>
            <a:r>
              <a:rPr lang="en-US" sz="1800" b="1" dirty="0" err="1">
                <a:solidFill>
                  <a:schemeClr val="dk1"/>
                </a:solidFill>
              </a:rPr>
              <a:t>대선</a:t>
            </a:r>
            <a:r>
              <a:rPr lang="en-US" sz="1800" b="1" dirty="0">
                <a:solidFill>
                  <a:schemeClr val="dk1"/>
                </a:solidFill>
              </a:rPr>
              <a:t>, </a:t>
            </a:r>
            <a:r>
              <a:rPr lang="en-US" sz="1800" b="1" dirty="0" err="1">
                <a:solidFill>
                  <a:schemeClr val="dk1"/>
                </a:solidFill>
              </a:rPr>
              <a:t>멕시코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국경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문제</a:t>
            </a:r>
            <a:r>
              <a:rPr lang="en-US" sz="1800" b="1" dirty="0">
                <a:solidFill>
                  <a:schemeClr val="dk1"/>
                </a:solidFill>
              </a:rPr>
              <a:t>), </a:t>
            </a:r>
            <a:endParaRPr sz="1800" b="1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</a:rPr>
              <a:t>정치적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논란</a:t>
            </a:r>
            <a:r>
              <a:rPr lang="en-US" sz="1800" b="1" dirty="0">
                <a:solidFill>
                  <a:schemeClr val="dk1"/>
                </a:solidFill>
              </a:rPr>
              <a:t>(</a:t>
            </a:r>
            <a:r>
              <a:rPr lang="en-US" sz="1800" b="1" dirty="0" err="1">
                <a:solidFill>
                  <a:schemeClr val="dk1"/>
                </a:solidFill>
              </a:rPr>
              <a:t>힐러리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이메일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논란</a:t>
            </a:r>
            <a:r>
              <a:rPr lang="en-US" sz="1800" b="1" dirty="0">
                <a:solidFill>
                  <a:schemeClr val="dk1"/>
                </a:solidFill>
              </a:rPr>
              <a:t>, </a:t>
            </a:r>
            <a:r>
              <a:rPr lang="en-US" sz="1800" b="1" dirty="0" err="1">
                <a:solidFill>
                  <a:schemeClr val="dk1"/>
                </a:solidFill>
              </a:rPr>
              <a:t>러시아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게이트-러시아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대선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개입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논란</a:t>
            </a:r>
            <a:r>
              <a:rPr lang="en-US" sz="1800" b="1" dirty="0">
                <a:solidFill>
                  <a:schemeClr val="dk1"/>
                </a:solidFill>
              </a:rPr>
              <a:t>)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09" name="Google Shape;309;p22"/>
          <p:cNvSpPr txBox="1"/>
          <p:nvPr/>
        </p:nvSpPr>
        <p:spPr>
          <a:xfrm>
            <a:off x="6952677" y="4676025"/>
            <a:ext cx="4180200" cy="15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CONSERVATIVE ONLY : </a:t>
            </a:r>
            <a:endParaRPr sz="1800" b="1" dirty="0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</a:rPr>
              <a:t>분쟁지역</a:t>
            </a:r>
            <a:r>
              <a:rPr lang="en-US" sz="1800" b="1" dirty="0">
                <a:solidFill>
                  <a:schemeClr val="dk1"/>
                </a:solidFill>
              </a:rPr>
              <a:t>, </a:t>
            </a:r>
            <a:r>
              <a:rPr lang="en-US" sz="1800" b="1" dirty="0" err="1">
                <a:solidFill>
                  <a:schemeClr val="dk1"/>
                </a:solidFill>
              </a:rPr>
              <a:t>안보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문제</a:t>
            </a:r>
            <a:r>
              <a:rPr lang="en-US" sz="1800" b="1" dirty="0">
                <a:solidFill>
                  <a:schemeClr val="dk1"/>
                </a:solidFill>
              </a:rPr>
              <a:t>, </a:t>
            </a:r>
            <a:r>
              <a:rPr lang="en-US" sz="1800" b="1" dirty="0" err="1">
                <a:solidFill>
                  <a:schemeClr val="dk1"/>
                </a:solidFill>
              </a:rPr>
              <a:t>난민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문제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310" name="Google Shape;310;p22"/>
          <p:cNvSpPr txBox="1"/>
          <p:nvPr/>
        </p:nvSpPr>
        <p:spPr>
          <a:xfrm>
            <a:off x="2017925" y="1752425"/>
            <a:ext cx="1128900" cy="9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BOTH : 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CA405-B547-4976-A797-A5D8DE48921C}"/>
              </a:ext>
            </a:extLst>
          </p:cNvPr>
          <p:cNvSpPr txBox="1"/>
          <p:nvPr/>
        </p:nvSpPr>
        <p:spPr>
          <a:xfrm>
            <a:off x="5844910" y="62795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- 26 -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F95153-7896-4124-82C3-2113F2F68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081" y="2462955"/>
            <a:ext cx="6191250" cy="412432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5bc899e996_5_15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</a:pP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한계</a:t>
            </a:r>
            <a:r>
              <a:rPr lang="ko-KR" altLang="en-US" b="1" dirty="0">
                <a:latin typeface="Arial"/>
                <a:ea typeface="Arial"/>
                <a:cs typeface="Arial"/>
                <a:sym typeface="Arial"/>
              </a:rPr>
              <a:t>점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g5bc899e996_5_15"/>
          <p:cNvSpPr txBox="1"/>
          <p:nvPr/>
        </p:nvSpPr>
        <p:spPr>
          <a:xfrm>
            <a:off x="2231111" y="2535610"/>
            <a:ext cx="7729800" cy="3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</a:rPr>
              <a:t> </a:t>
            </a:r>
            <a:endParaRPr lang="ko-KR" altLang="en-US" sz="2000" b="1" dirty="0">
              <a:solidFill>
                <a:schemeClr val="dk1"/>
              </a:solidFill>
            </a:endParaRPr>
          </a:p>
          <a:p>
            <a:pPr marL="457200" lvl="0" indent="-355600" algn="just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❖"/>
            </a:pPr>
            <a:r>
              <a:rPr lang="en-US" altLang="ko-KR" sz="2000" b="1" dirty="0">
                <a:solidFill>
                  <a:schemeClr val="dk1"/>
                </a:solidFill>
              </a:rPr>
              <a:t>STEMMING</a:t>
            </a:r>
            <a:r>
              <a:rPr lang="ko-KR" altLang="en-US" sz="2000" b="1" dirty="0">
                <a:solidFill>
                  <a:schemeClr val="dk1"/>
                </a:solidFill>
              </a:rPr>
              <a:t>으로 인해 단어의 뜻을 파악하기 어려움</a:t>
            </a:r>
            <a:r>
              <a:rPr lang="en-US" altLang="ko-KR" sz="2000" b="1" dirty="0">
                <a:solidFill>
                  <a:schemeClr val="dk1"/>
                </a:solidFill>
              </a:rPr>
              <a:t>.</a:t>
            </a:r>
            <a:endParaRPr lang="ko-KR" altLang="en-US" sz="2000" b="1" dirty="0">
              <a:solidFill>
                <a:schemeClr val="dk1"/>
              </a:solidFill>
            </a:endParaRPr>
          </a:p>
          <a:p>
            <a:pPr marL="457200" lvl="0" indent="-355600" algn="just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❖"/>
            </a:pPr>
            <a:r>
              <a:rPr lang="en-US" sz="2000" b="1" dirty="0" err="1">
                <a:solidFill>
                  <a:schemeClr val="dk1"/>
                </a:solidFill>
              </a:rPr>
              <a:t>Stopwords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제거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부족</a:t>
            </a:r>
            <a:endParaRPr sz="2000" b="1" dirty="0">
              <a:solidFill>
                <a:schemeClr val="dk1"/>
              </a:solidFill>
            </a:endParaRPr>
          </a:p>
          <a:p>
            <a:pPr marL="457200" lvl="0" indent="-355600" algn="just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❖"/>
            </a:pPr>
            <a:r>
              <a:rPr lang="en-US" sz="2000" b="1" dirty="0">
                <a:solidFill>
                  <a:schemeClr val="dk1"/>
                </a:solidFill>
              </a:rPr>
              <a:t>LDA </a:t>
            </a:r>
            <a:r>
              <a:rPr lang="en-US" sz="2000" b="1" dirty="0" err="1">
                <a:solidFill>
                  <a:schemeClr val="dk1"/>
                </a:solidFill>
              </a:rPr>
              <a:t>결과로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단어에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주어진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weight가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너무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작음</a:t>
            </a:r>
            <a:r>
              <a:rPr lang="en-US" sz="2000" b="1" dirty="0">
                <a:solidFill>
                  <a:schemeClr val="dk1"/>
                </a:solidFill>
              </a:rPr>
              <a:t>(0.003이하)</a:t>
            </a:r>
            <a:endParaRPr sz="2000" b="1" dirty="0">
              <a:solidFill>
                <a:schemeClr val="dk1"/>
              </a:solidFill>
            </a:endParaRPr>
          </a:p>
          <a:p>
            <a:pPr marL="457200" lvl="0" indent="-355600" algn="just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❖"/>
            </a:pPr>
            <a:r>
              <a:rPr lang="en-US" sz="2000" b="1" dirty="0" err="1">
                <a:solidFill>
                  <a:schemeClr val="dk1"/>
                </a:solidFill>
              </a:rPr>
              <a:t>미국에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대한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배경지식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부족</a:t>
            </a:r>
            <a:endParaRPr lang="en-US" sz="2000" b="1" dirty="0">
              <a:solidFill>
                <a:schemeClr val="dk1"/>
              </a:solidFill>
            </a:endParaRPr>
          </a:p>
          <a:p>
            <a:pPr marL="457200" lvl="0" indent="-355600" algn="just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❖"/>
            </a:pPr>
            <a:endParaRPr sz="2000" b="1" dirty="0">
              <a:solidFill>
                <a:schemeClr val="dk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0D5885-CC06-445A-9EB3-93B63394B26A}"/>
              </a:ext>
            </a:extLst>
          </p:cNvPr>
          <p:cNvSpPr txBox="1"/>
          <p:nvPr/>
        </p:nvSpPr>
        <p:spPr>
          <a:xfrm>
            <a:off x="5844910" y="62795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- 28 -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bc899e996_5_20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CONCLUSION &amp; FUTURE WORK</a:t>
            </a:r>
            <a:endParaRPr b="1" dirty="0"/>
          </a:p>
        </p:txBody>
      </p:sp>
      <p:sp>
        <p:nvSpPr>
          <p:cNvPr id="322" name="Google Shape;322;g5bc899e996_5_20"/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8632482" cy="3102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-"/>
            </a:pPr>
            <a:r>
              <a:rPr lang="en-US" sz="2000" b="1" dirty="0" err="1"/>
              <a:t>진보</a:t>
            </a:r>
            <a:r>
              <a:rPr lang="en-US" sz="2000" b="1" dirty="0"/>
              <a:t>, </a:t>
            </a:r>
            <a:r>
              <a:rPr lang="en-US" sz="2000" b="1" dirty="0" err="1"/>
              <a:t>보수의</a:t>
            </a:r>
            <a:r>
              <a:rPr lang="en-US" sz="2000" b="1" dirty="0"/>
              <a:t> </a:t>
            </a:r>
            <a:r>
              <a:rPr lang="en-US" sz="2000" b="1" dirty="0" err="1"/>
              <a:t>시사</a:t>
            </a:r>
            <a:r>
              <a:rPr lang="en-US" sz="2000" b="1" dirty="0"/>
              <a:t> </a:t>
            </a:r>
            <a:r>
              <a:rPr lang="en-US" sz="2000" b="1" dirty="0" err="1"/>
              <a:t>방향성의</a:t>
            </a:r>
            <a:r>
              <a:rPr lang="en-US" sz="2000" b="1" dirty="0"/>
              <a:t> </a:t>
            </a:r>
            <a:r>
              <a:rPr lang="en-US" sz="2000" b="1" dirty="0" err="1"/>
              <a:t>차이를</a:t>
            </a:r>
            <a:r>
              <a:rPr lang="en-US" sz="2000" b="1" dirty="0"/>
              <a:t> </a:t>
            </a:r>
            <a:r>
              <a:rPr lang="en-US" sz="2000" b="1" dirty="0" err="1"/>
              <a:t>일부</a:t>
            </a:r>
            <a:r>
              <a:rPr lang="en-US" sz="2000" b="1" dirty="0"/>
              <a:t> </a:t>
            </a:r>
            <a:r>
              <a:rPr lang="en-US" sz="2000" b="1" dirty="0" err="1"/>
              <a:t>확인할</a:t>
            </a:r>
            <a:r>
              <a:rPr lang="en-US" sz="2000" b="1" dirty="0"/>
              <a:t> 수 있</a:t>
            </a:r>
            <a:r>
              <a:rPr lang="ko-KR" altLang="en-US" sz="2000" b="1" dirty="0"/>
              <a:t>음</a:t>
            </a:r>
            <a:endParaRPr lang="en-US" sz="2000" b="1" dirty="0"/>
          </a:p>
          <a:p>
            <a:pPr indent="-381000">
              <a:buSzPts val="2400"/>
              <a:buFont typeface="Arial"/>
              <a:buChar char="-"/>
            </a:pPr>
            <a:r>
              <a:rPr lang="en-US" altLang="ko-KR" sz="2000" b="1" dirty="0"/>
              <a:t>2016-17</a:t>
            </a:r>
            <a:r>
              <a:rPr lang="ko-KR" altLang="ko-KR" sz="2000" b="1" dirty="0"/>
              <a:t>년도의 정치 흐름</a:t>
            </a:r>
            <a:r>
              <a:rPr lang="ko-KR" altLang="en-US" sz="2000" b="1" dirty="0"/>
              <a:t>을 파악해</a:t>
            </a:r>
            <a:r>
              <a:rPr lang="en-US" altLang="ko-KR" sz="2000" b="1" dirty="0"/>
              <a:t>, </a:t>
            </a:r>
            <a:r>
              <a:rPr lang="ko-KR" altLang="ko-KR" sz="2000" b="1" dirty="0"/>
              <a:t>진보</a:t>
            </a:r>
            <a:r>
              <a:rPr lang="en-US" altLang="ko-KR" sz="2000" b="1" dirty="0"/>
              <a:t>, </a:t>
            </a:r>
            <a:r>
              <a:rPr lang="ko-KR" altLang="ko-KR" sz="2000" b="1" dirty="0"/>
              <a:t>보수의 </a:t>
            </a:r>
            <a:r>
              <a:rPr lang="ko-KR" altLang="en-US" sz="2000" b="1" dirty="0"/>
              <a:t>입장 </a:t>
            </a:r>
            <a:r>
              <a:rPr lang="ko-KR" altLang="ko-KR" sz="2000" b="1" dirty="0"/>
              <a:t>차이를 알아보기에는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기간이</a:t>
            </a:r>
            <a:r>
              <a:rPr lang="ko-KR" altLang="ko-KR" sz="2000" b="1" dirty="0"/>
              <a:t> </a:t>
            </a:r>
            <a:r>
              <a:rPr lang="ko-KR" altLang="en-US" sz="2000" b="1" dirty="0"/>
              <a:t>광범위하다는 의견</a:t>
            </a:r>
            <a:r>
              <a:rPr lang="en-US" altLang="ko-KR" sz="2000" b="1" dirty="0">
                <a:cs typeface="Arial" panose="020B0604020202020204" pitchFamily="34" charset="0"/>
              </a:rPr>
              <a:t>→ </a:t>
            </a:r>
            <a:r>
              <a:rPr lang="ko-KR" altLang="en-US" sz="2000" b="1" dirty="0">
                <a:cs typeface="Arial" panose="020B0604020202020204" pitchFamily="34" charset="0"/>
              </a:rPr>
              <a:t>특정 사건을 다루는 기사 데이터로 진행했다면 토픽이 더 명확했을 것</a:t>
            </a:r>
            <a:endParaRPr lang="en-US" altLang="ko-KR" sz="2000" b="1" dirty="0">
              <a:cs typeface="Arial" panose="020B0604020202020204" pitchFamily="34" charset="0"/>
            </a:endParaRPr>
          </a:p>
          <a:p>
            <a:pPr indent="-381000">
              <a:buSzPts val="2400"/>
              <a:buFont typeface="Arial"/>
              <a:buChar char="-"/>
            </a:pPr>
            <a:r>
              <a:rPr lang="en-US" altLang="ko-KR" sz="2000" b="1" dirty="0"/>
              <a:t>Pre-processing</a:t>
            </a:r>
            <a:r>
              <a:rPr lang="ko-KR" altLang="en-US" sz="2000" b="1" dirty="0"/>
              <a:t>의 중요성</a:t>
            </a:r>
            <a:endParaRPr lang="en-US" altLang="ko-KR" sz="2000" b="1" dirty="0"/>
          </a:p>
          <a:p>
            <a:pPr lvl="0" indent="-381000">
              <a:buSzPts val="2400"/>
              <a:buChar char="-"/>
            </a:pPr>
            <a:r>
              <a:rPr lang="ko-KR" altLang="en-US" sz="2000" b="1" dirty="0">
                <a:solidFill>
                  <a:schemeClr val="dk1"/>
                </a:solidFill>
              </a:rPr>
              <a:t>중립적 언론사와 두 진영에서 쓰인 공통 단어와의 차이점을 비교할 수</a:t>
            </a:r>
            <a:r>
              <a:rPr lang="en-US" altLang="ko-KR" sz="2000" b="1" dirty="0">
                <a:solidFill>
                  <a:schemeClr val="dk1"/>
                </a:solidFill>
              </a:rPr>
              <a:t> </a:t>
            </a:r>
            <a:r>
              <a:rPr lang="ko-KR" altLang="en-US" sz="2000" b="1" dirty="0">
                <a:solidFill>
                  <a:schemeClr val="dk1"/>
                </a:solidFill>
              </a:rPr>
              <a:t>있음</a:t>
            </a:r>
            <a:endParaRPr lang="en-US" altLang="ko-KR" sz="2000" b="1" dirty="0">
              <a:solidFill>
                <a:schemeClr val="dk1"/>
              </a:solidFill>
            </a:endParaRPr>
          </a:p>
          <a:p>
            <a:pPr lvl="0" indent="-381000">
              <a:buSzPts val="2400"/>
              <a:buChar char="-"/>
            </a:pPr>
            <a:endParaRPr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B0F926-26C2-4EE0-A992-E94DCC5EF777}"/>
              </a:ext>
            </a:extLst>
          </p:cNvPr>
          <p:cNvSpPr txBox="1"/>
          <p:nvPr/>
        </p:nvSpPr>
        <p:spPr>
          <a:xfrm>
            <a:off x="5844910" y="62795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- 27 -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PROJECT DESCRIPTION</a:t>
            </a:r>
            <a:endParaRPr/>
          </a:p>
        </p:txBody>
      </p:sp>
      <p:sp>
        <p:nvSpPr>
          <p:cNvPr id="114" name="Google Shape;114;p3"/>
          <p:cNvSpPr txBox="1"/>
          <p:nvPr/>
        </p:nvSpPr>
        <p:spPr>
          <a:xfrm>
            <a:off x="1710266" y="2616200"/>
            <a:ext cx="94996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주제 : 정치적 성향에 따른 미국 언론사 간의 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 어휘 차이 분석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2143125" y="3429000"/>
            <a:ext cx="2600325" cy="2609850"/>
          </a:xfrm>
          <a:prstGeom prst="ellipse">
            <a:avLst/>
          </a:prstGeom>
          <a:noFill/>
          <a:ln w="381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진보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7448550" y="3429000"/>
            <a:ext cx="2600325" cy="260985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보수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5433527" y="3857820"/>
            <a:ext cx="1324946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lang="en-US" sz="88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vs</a:t>
            </a:r>
            <a:endParaRPr sz="8800" b="0" i="0" u="none" strike="noStrike" cap="none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2FFB7A-77C6-43F2-894A-0B5EBD7FEBD5}"/>
              </a:ext>
            </a:extLst>
          </p:cNvPr>
          <p:cNvSpPr txBox="1"/>
          <p:nvPr/>
        </p:nvSpPr>
        <p:spPr>
          <a:xfrm>
            <a:off x="5844910" y="627950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- 3 -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4"/>
          <p:cNvSpPr txBox="1"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US"/>
              <a:t>THANK YOU FOR LISTENING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PROJECT DESCRIPTION</a:t>
            </a:r>
            <a:endParaRPr/>
          </a:p>
        </p:txBody>
      </p:sp>
      <p:grpSp>
        <p:nvGrpSpPr>
          <p:cNvPr id="123" name="Google Shape;123;p4"/>
          <p:cNvGrpSpPr/>
          <p:nvPr/>
        </p:nvGrpSpPr>
        <p:grpSpPr>
          <a:xfrm>
            <a:off x="2034381" y="3272707"/>
            <a:ext cx="8123237" cy="1160462"/>
            <a:chOff x="2381" y="1705163"/>
            <a:chExt cx="8123237" cy="1160462"/>
          </a:xfrm>
        </p:grpSpPr>
        <p:sp>
          <p:nvSpPr>
            <p:cNvPr id="124" name="Google Shape;124;p4"/>
            <p:cNvSpPr/>
            <p:nvPr/>
          </p:nvSpPr>
          <p:spPr>
            <a:xfrm>
              <a:off x="2381" y="1705163"/>
              <a:ext cx="2901156" cy="1160462"/>
            </a:xfrm>
            <a:prstGeom prst="chevron">
              <a:avLst>
                <a:gd name="adj" fmla="val 50000"/>
              </a:avLst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4"/>
            <p:cNvSpPr txBox="1"/>
            <p:nvPr/>
          </p:nvSpPr>
          <p:spPr>
            <a:xfrm>
              <a:off x="582612" y="1705163"/>
              <a:ext cx="1740694" cy="11604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000" tIns="29325" rIns="29325" bIns="29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Gill Sans"/>
                <a:buNone/>
              </a:pPr>
              <a:r>
                <a:rPr lang="en-US" sz="2200" b="0" i="0" u="none" strike="noStrike" cap="non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Preprocessing</a:t>
              </a:r>
              <a:endParaRPr sz="22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2613421" y="1705163"/>
              <a:ext cx="2901156" cy="1160462"/>
            </a:xfrm>
            <a:prstGeom prst="chevron">
              <a:avLst>
                <a:gd name="adj" fmla="val 50000"/>
              </a:avLst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4"/>
            <p:cNvSpPr txBox="1"/>
            <p:nvPr/>
          </p:nvSpPr>
          <p:spPr>
            <a:xfrm>
              <a:off x="3193652" y="1705163"/>
              <a:ext cx="1740694" cy="11604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000" tIns="29325" rIns="29325" bIns="29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Gill Sans"/>
                <a:buNone/>
              </a:pPr>
              <a:r>
                <a:rPr lang="en-US" sz="2200" b="0" i="0" u="none" strike="noStrike" cap="non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Topic modeling</a:t>
              </a:r>
              <a:endParaRPr sz="22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5224462" y="1705163"/>
              <a:ext cx="2901156" cy="1160462"/>
            </a:xfrm>
            <a:prstGeom prst="chevron">
              <a:avLst>
                <a:gd name="adj" fmla="val 50000"/>
              </a:avLst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4"/>
            <p:cNvSpPr txBox="1"/>
            <p:nvPr/>
          </p:nvSpPr>
          <p:spPr>
            <a:xfrm>
              <a:off x="5804693" y="1705163"/>
              <a:ext cx="1740694" cy="11604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000" tIns="29325" rIns="29325" bIns="29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Gill Sans"/>
                <a:buNone/>
              </a:pPr>
              <a:r>
                <a:rPr lang="en-US" sz="2200" b="0" i="0" u="none" strike="noStrike" cap="non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Evaluation &amp; Analysis</a:t>
              </a:r>
              <a:endParaRPr sz="22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C02C91E-4EC2-448D-8918-FE93E30480CE}"/>
              </a:ext>
            </a:extLst>
          </p:cNvPr>
          <p:cNvSpPr txBox="1"/>
          <p:nvPr/>
        </p:nvSpPr>
        <p:spPr>
          <a:xfrm>
            <a:off x="5844910" y="627950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- 4 -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>
            <a:spLocks noGrp="1"/>
          </p:cNvSpPr>
          <p:nvPr>
            <p:ph type="body" idx="1"/>
          </p:nvPr>
        </p:nvSpPr>
        <p:spPr>
          <a:xfrm>
            <a:off x="1774011" y="2038058"/>
            <a:ext cx="4270200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/>
              <a:t>LANGUAGE</a:t>
            </a:r>
            <a:endParaRPr/>
          </a:p>
        </p:txBody>
      </p:sp>
      <p:sp>
        <p:nvSpPr>
          <p:cNvPr id="135" name="Google Shape;135;p5"/>
          <p:cNvSpPr txBox="1">
            <a:spLocks noGrp="1"/>
          </p:cNvSpPr>
          <p:nvPr>
            <p:ph type="body" idx="2"/>
          </p:nvPr>
        </p:nvSpPr>
        <p:spPr>
          <a:xfrm>
            <a:off x="1840686" y="2590872"/>
            <a:ext cx="4270200" cy="2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Python 3, Anaconda</a:t>
            </a:r>
            <a:endParaRPr/>
          </a:p>
        </p:txBody>
      </p:sp>
      <p:sp>
        <p:nvSpPr>
          <p:cNvPr id="136" name="Google Shape;136;p5"/>
          <p:cNvSpPr txBox="1">
            <a:spLocks noGrp="1"/>
          </p:cNvSpPr>
          <p:nvPr>
            <p:ph type="body" idx="3"/>
          </p:nvPr>
        </p:nvSpPr>
        <p:spPr>
          <a:xfrm>
            <a:off x="7180870" y="2590872"/>
            <a:ext cx="4253400" cy="2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Jupiter Notebook</a:t>
            </a:r>
            <a:endParaRPr/>
          </a:p>
          <a:p>
            <a:pPr marL="228600" lvl="0" indent="-114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37" name="Google Shape;137;p5"/>
          <p:cNvSpPr txBox="1">
            <a:spLocks noGrp="1"/>
          </p:cNvSpPr>
          <p:nvPr>
            <p:ph type="body" idx="4"/>
          </p:nvPr>
        </p:nvSpPr>
        <p:spPr>
          <a:xfrm>
            <a:off x="7092108" y="2038058"/>
            <a:ext cx="4270200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/>
              <a:t>IDE</a:t>
            </a:r>
            <a:endParaRPr/>
          </a:p>
        </p:txBody>
      </p:sp>
      <p:sp>
        <p:nvSpPr>
          <p:cNvPr id="138" name="Google Shape;138;p5"/>
          <p:cNvSpPr txBox="1">
            <a:spLocks noGrp="1"/>
          </p:cNvSpPr>
          <p:nvPr>
            <p:ph type="title"/>
          </p:nvPr>
        </p:nvSpPr>
        <p:spPr>
          <a:xfrm>
            <a:off x="2421711" y="689317"/>
            <a:ext cx="7729800" cy="11886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TOOLS</a:t>
            </a:r>
            <a:endParaRPr/>
          </a:p>
        </p:txBody>
      </p:sp>
      <p:pic>
        <p:nvPicPr>
          <p:cNvPr id="139" name="Google Shape;139;p5" descr="Une image contenant graphiques vectoriels  Description générée avec un niveau de confiance élevé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720000">
            <a:off x="7698346" y="3196220"/>
            <a:ext cx="2743200" cy="2651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319999">
            <a:off x="1171651" y="3139457"/>
            <a:ext cx="2743199" cy="274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2999999">
            <a:off x="3424520" y="3150500"/>
            <a:ext cx="2743199" cy="27431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D542DB-9331-44B7-BF22-8763C1E0D120}"/>
              </a:ext>
            </a:extLst>
          </p:cNvPr>
          <p:cNvSpPr txBox="1"/>
          <p:nvPr/>
        </p:nvSpPr>
        <p:spPr>
          <a:xfrm>
            <a:off x="5844910" y="627950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- 5 -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bc899e996_6_1"/>
          <p:cNvSpPr txBox="1">
            <a:spLocks noGrp="1"/>
          </p:cNvSpPr>
          <p:nvPr>
            <p:ph type="title"/>
          </p:nvPr>
        </p:nvSpPr>
        <p:spPr>
          <a:xfrm>
            <a:off x="2421711" y="689317"/>
            <a:ext cx="7729800" cy="11886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Collaboration Tool</a:t>
            </a:r>
            <a:endParaRPr/>
          </a:p>
        </p:txBody>
      </p:sp>
      <p:pic>
        <p:nvPicPr>
          <p:cNvPr id="147" name="Google Shape;147;g5bc899e996_6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5425" y="3363575"/>
            <a:ext cx="3947600" cy="221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5bc899e996_6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1900" y="3134475"/>
            <a:ext cx="2539174" cy="253917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5bc899e996_6_1"/>
          <p:cNvSpPr txBox="1">
            <a:spLocks noGrp="1"/>
          </p:cNvSpPr>
          <p:nvPr>
            <p:ph type="body" idx="2"/>
          </p:nvPr>
        </p:nvSpPr>
        <p:spPr>
          <a:xfrm>
            <a:off x="4953802" y="2218625"/>
            <a:ext cx="3468000" cy="2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Github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Google Drive</a:t>
            </a: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AD6C9-0FDC-48F6-8493-0ED899CE71C0}"/>
              </a:ext>
            </a:extLst>
          </p:cNvPr>
          <p:cNvSpPr txBox="1"/>
          <p:nvPr/>
        </p:nvSpPr>
        <p:spPr>
          <a:xfrm>
            <a:off x="5844910" y="627950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- 6 -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"/>
          <p:cNvSpPr txBox="1">
            <a:spLocks noGrp="1"/>
          </p:cNvSpPr>
          <p:nvPr>
            <p:ph type="title"/>
          </p:nvPr>
        </p:nvSpPr>
        <p:spPr>
          <a:xfrm>
            <a:off x="2231136" y="309067"/>
            <a:ext cx="7729800" cy="11886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DATASET</a:t>
            </a:r>
            <a:endParaRPr/>
          </a:p>
        </p:txBody>
      </p:sp>
      <p:pic>
        <p:nvPicPr>
          <p:cNvPr id="155" name="Google Shape;15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075" y="2210950"/>
            <a:ext cx="5803549" cy="432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6"/>
          <p:cNvSpPr txBox="1"/>
          <p:nvPr/>
        </p:nvSpPr>
        <p:spPr>
          <a:xfrm>
            <a:off x="1836925" y="1674225"/>
            <a:ext cx="8889600" cy="13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595959"/>
                </a:solidFill>
              </a:rPr>
              <a:t>데이터 : </a:t>
            </a:r>
            <a:r>
              <a:rPr lang="en-US" sz="2000">
                <a:solidFill>
                  <a:schemeClr val="dk1"/>
                </a:solidFill>
              </a:rPr>
              <a:t>미국의 다양한 언론사 별 기사 32000개 (진보 16000 + 보수 16000) 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>
              <a:solidFill>
                <a:schemeClr val="dk1"/>
              </a:solidFill>
            </a:endParaRPr>
          </a:p>
        </p:txBody>
      </p:sp>
      <p:sp>
        <p:nvSpPr>
          <p:cNvPr id="157" name="Google Shape;157;p6"/>
          <p:cNvSpPr txBox="1"/>
          <p:nvPr/>
        </p:nvSpPr>
        <p:spPr>
          <a:xfrm>
            <a:off x="6367625" y="2368475"/>
            <a:ext cx="5565300" cy="3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2000">
                <a:solidFill>
                  <a:schemeClr val="dk1"/>
                </a:solidFill>
              </a:rPr>
              <a:t>liberal (Atlantic, Buzzfeed News, Vox)</a:t>
            </a:r>
            <a:endParaRPr sz="2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2000">
                <a:solidFill>
                  <a:schemeClr val="dk1"/>
                </a:solidFill>
              </a:rPr>
              <a:t>conservative (Breitbart, New York Post, National Review, Fox News)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(출처 : Dataset: </a:t>
            </a:r>
            <a:r>
              <a:rPr lang="en-US" u="sng">
                <a:solidFill>
                  <a:srgbClr val="0097A7"/>
                </a:solidFill>
                <a:hlinkClick r:id="rId4"/>
              </a:rPr>
              <a:t>https://www.kaggle.com/snapcrack/all-the-news</a:t>
            </a:r>
            <a:r>
              <a:rPr lang="en-US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WEEKLY PROJECT PROCESS</a:t>
            </a:r>
            <a:endParaRPr/>
          </a:p>
        </p:txBody>
      </p:sp>
      <p:graphicFrame>
        <p:nvGraphicFramePr>
          <p:cNvPr id="163" name="Google Shape;163;p7"/>
          <p:cNvGraphicFramePr/>
          <p:nvPr/>
        </p:nvGraphicFramePr>
        <p:xfrm>
          <a:off x="1690136" y="2556749"/>
          <a:ext cx="8811750" cy="2907450"/>
        </p:xfrm>
        <a:graphic>
          <a:graphicData uri="http://schemas.openxmlformats.org/drawingml/2006/table">
            <a:tbl>
              <a:tblPr>
                <a:noFill/>
                <a:tableStyleId>{A20C41D3-C522-43BD-9CA4-9B8E0F748B7E}</a:tableStyleId>
              </a:tblPr>
              <a:tblGrid>
                <a:gridCol w="196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8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5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/>
                        <a:t>1st Week</a:t>
                      </a:r>
                      <a:endParaRPr sz="1100" u="none" strike="noStrike" cap="none"/>
                    </a:p>
                  </a:txBody>
                  <a:tcPr marL="26500" marR="26500" marT="26500" marB="265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2nd Week</a:t>
                      </a:r>
                      <a:endParaRPr sz="1100" u="none" strike="noStrike" cap="none"/>
                    </a:p>
                  </a:txBody>
                  <a:tcPr marL="26500" marR="26500" marT="26500" marB="265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3rd Week</a:t>
                      </a:r>
                      <a:endParaRPr sz="1100" u="none" strike="noStrike" cap="none"/>
                    </a:p>
                  </a:txBody>
                  <a:tcPr marL="26500" marR="26500" marT="26500" marB="265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4th Week</a:t>
                      </a:r>
                      <a:endParaRPr sz="1100" u="none" strike="noStrike" cap="none"/>
                    </a:p>
                  </a:txBody>
                  <a:tcPr marL="26500" marR="26500" marT="26500" marB="265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5th Week</a:t>
                      </a:r>
                      <a:endParaRPr sz="1100" u="none" strike="noStrike" cap="none"/>
                    </a:p>
                  </a:txBody>
                  <a:tcPr marL="26500" marR="26500" marT="26500" marB="265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Proposal</a:t>
                      </a:r>
                      <a:endParaRPr sz="1800" u="none" strike="noStrike" cap="none"/>
                    </a:p>
                  </a:txBody>
                  <a:tcPr marL="26500" marR="26500" marT="26500" marB="265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BAF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Pre-processing</a:t>
                      </a:r>
                      <a:endParaRPr sz="1800" u="none" strike="noStrike" cap="none"/>
                    </a:p>
                  </a:txBody>
                  <a:tcPr marL="26500" marR="26500" marT="26500" marB="265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BAF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Topic modeling</a:t>
                      </a:r>
                      <a:endParaRPr sz="1800" u="none" strike="noStrike" cap="none"/>
                    </a:p>
                  </a:txBody>
                  <a:tcPr marL="26500" marR="26500" marT="26500" marB="265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BAF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BAF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/>
                        <a:t>Evaluation</a:t>
                      </a:r>
                      <a:endParaRPr sz="1800" u="none" strike="noStrike" cap="none"/>
                    </a:p>
                  </a:txBody>
                  <a:tcPr marL="26500" marR="26500" marT="26500" marB="265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BAF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/>
                        <a:t>Analysis</a:t>
                      </a:r>
                      <a:endParaRPr sz="1800" u="none" strike="noStrike" cap="none"/>
                    </a:p>
                  </a:txBody>
                  <a:tcPr marL="26500" marR="26500" marT="26500" marB="265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BAF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BAF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/>
                        <a:t>Final report</a:t>
                      </a:r>
                      <a:endParaRPr sz="1800" u="none" strike="noStrike" cap="none"/>
                    </a:p>
                  </a:txBody>
                  <a:tcPr marL="26500" marR="26500" marT="26500" marB="265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BAF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E95E857-8F88-45BB-AB52-209AF3634A58}"/>
              </a:ext>
            </a:extLst>
          </p:cNvPr>
          <p:cNvSpPr txBox="1"/>
          <p:nvPr/>
        </p:nvSpPr>
        <p:spPr>
          <a:xfrm>
            <a:off x="5844910" y="627950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- 8 -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WEEKLY PROJECT PROCESS</a:t>
            </a:r>
            <a:endParaRPr/>
          </a:p>
        </p:txBody>
      </p:sp>
      <p:grpSp>
        <p:nvGrpSpPr>
          <p:cNvPr id="169" name="Google Shape;169;p8"/>
          <p:cNvGrpSpPr/>
          <p:nvPr/>
        </p:nvGrpSpPr>
        <p:grpSpPr>
          <a:xfrm>
            <a:off x="2019806" y="3567241"/>
            <a:ext cx="8120856" cy="937021"/>
            <a:chOff x="3571" y="886155"/>
            <a:chExt cx="8120856" cy="937021"/>
          </a:xfrm>
        </p:grpSpPr>
        <p:sp>
          <p:nvSpPr>
            <p:cNvPr id="170" name="Google Shape;170;p8"/>
            <p:cNvSpPr/>
            <p:nvPr/>
          </p:nvSpPr>
          <p:spPr>
            <a:xfrm>
              <a:off x="3571" y="886155"/>
              <a:ext cx="1561703" cy="937021"/>
            </a:xfrm>
            <a:prstGeom prst="roundRect">
              <a:avLst>
                <a:gd name="adj" fmla="val 10000"/>
              </a:avLst>
            </a:prstGeom>
            <a:solidFill>
              <a:srgbClr val="9BAFB5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8"/>
            <p:cNvSpPr txBox="1"/>
            <p:nvPr/>
          </p:nvSpPr>
          <p:spPr>
            <a:xfrm>
              <a:off x="31015" y="913599"/>
              <a:ext cx="1534259" cy="8821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Gill Sans"/>
                <a:buNone/>
              </a:pPr>
              <a:r>
                <a:rPr lang="en-US" sz="1900" b="0" i="0" u="none" strike="noStrike" cap="none" dirty="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preprocessing</a:t>
              </a:r>
              <a:endParaRPr sz="19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1721445" y="1161015"/>
              <a:ext cx="331081" cy="387302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9BAF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8"/>
            <p:cNvSpPr txBox="1"/>
            <p:nvPr/>
          </p:nvSpPr>
          <p:spPr>
            <a:xfrm>
              <a:off x="1721445" y="1238475"/>
              <a:ext cx="231757" cy="2323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Gill Sans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2189956" y="886155"/>
              <a:ext cx="1561703" cy="937021"/>
            </a:xfrm>
            <a:prstGeom prst="roundRect">
              <a:avLst>
                <a:gd name="adj" fmla="val 10000"/>
              </a:avLst>
            </a:prstGeom>
            <a:solidFill>
              <a:srgbClr val="9BAFB5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8"/>
            <p:cNvSpPr txBox="1"/>
            <p:nvPr/>
          </p:nvSpPr>
          <p:spPr>
            <a:xfrm>
              <a:off x="2217400" y="913599"/>
              <a:ext cx="1506815" cy="8821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Gill Sans"/>
                <a:buNone/>
              </a:pPr>
              <a:r>
                <a:rPr lang="en-US" sz="1900" b="0" i="0" u="none" strike="noStrike" cap="non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Topic modeling</a:t>
              </a:r>
              <a:endParaRPr sz="19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3907829" y="1161015"/>
              <a:ext cx="331081" cy="387302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9BAF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8"/>
            <p:cNvSpPr txBox="1"/>
            <p:nvPr/>
          </p:nvSpPr>
          <p:spPr>
            <a:xfrm>
              <a:off x="3907829" y="1238475"/>
              <a:ext cx="231757" cy="2323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Gill Sans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4376340" y="886155"/>
              <a:ext cx="1561703" cy="937021"/>
            </a:xfrm>
            <a:prstGeom prst="roundRect">
              <a:avLst>
                <a:gd name="adj" fmla="val 10000"/>
              </a:avLst>
            </a:prstGeom>
            <a:solidFill>
              <a:srgbClr val="9BAFB5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8"/>
            <p:cNvSpPr txBox="1"/>
            <p:nvPr/>
          </p:nvSpPr>
          <p:spPr>
            <a:xfrm>
              <a:off x="4403784" y="913599"/>
              <a:ext cx="1506815" cy="8821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Gill Sans"/>
                <a:buNone/>
              </a:pPr>
              <a:r>
                <a:rPr lang="en-US" sz="1900" b="0" i="0" u="none" strike="noStrike" cap="non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Evaluation</a:t>
              </a:r>
              <a:endParaRPr sz="19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6094214" y="1161015"/>
              <a:ext cx="331081" cy="387302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9BAF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8"/>
            <p:cNvSpPr txBox="1"/>
            <p:nvPr/>
          </p:nvSpPr>
          <p:spPr>
            <a:xfrm>
              <a:off x="6094214" y="1238475"/>
              <a:ext cx="231757" cy="2323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Gill Sans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6562724" y="886155"/>
              <a:ext cx="1561703" cy="937021"/>
            </a:xfrm>
            <a:prstGeom prst="roundRect">
              <a:avLst>
                <a:gd name="adj" fmla="val 10000"/>
              </a:avLst>
            </a:prstGeom>
            <a:solidFill>
              <a:srgbClr val="9BAFB5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8"/>
            <p:cNvSpPr txBox="1"/>
            <p:nvPr/>
          </p:nvSpPr>
          <p:spPr>
            <a:xfrm>
              <a:off x="6590168" y="913599"/>
              <a:ext cx="1506815" cy="8821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Gill Sans"/>
                <a:buNone/>
              </a:pPr>
              <a:r>
                <a:rPr lang="en-US" sz="1900" b="0" i="0" u="none" strike="noStrike" cap="non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Analysis</a:t>
              </a:r>
              <a:endParaRPr sz="19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84" name="Google Shape;184;p8"/>
          <p:cNvSpPr/>
          <p:nvPr/>
        </p:nvSpPr>
        <p:spPr>
          <a:xfrm flipH="1">
            <a:off x="2680136" y="2920567"/>
            <a:ext cx="2490953" cy="413842"/>
          </a:xfrm>
          <a:prstGeom prst="uturnArrow">
            <a:avLst>
              <a:gd name="adj1" fmla="val 35527"/>
              <a:gd name="adj2" fmla="val 25000"/>
              <a:gd name="adj3" fmla="val 42120"/>
              <a:gd name="adj4" fmla="val 37157"/>
              <a:gd name="adj5" fmla="val 100000"/>
            </a:avLst>
          </a:prstGeom>
          <a:solidFill>
            <a:srgbClr val="9BAFB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5" name="Google Shape;185;p8"/>
          <p:cNvSpPr/>
          <p:nvPr/>
        </p:nvSpPr>
        <p:spPr>
          <a:xfrm rot="10800000">
            <a:off x="2666996" y="4680957"/>
            <a:ext cx="6794939" cy="413842"/>
          </a:xfrm>
          <a:prstGeom prst="uturnArrow">
            <a:avLst>
              <a:gd name="adj1" fmla="val 35527"/>
              <a:gd name="adj2" fmla="val 25000"/>
              <a:gd name="adj3" fmla="val 42120"/>
              <a:gd name="adj4" fmla="val 37157"/>
              <a:gd name="adj5" fmla="val 100000"/>
            </a:avLst>
          </a:prstGeom>
          <a:solidFill>
            <a:srgbClr val="9BAFB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831488-6911-465F-A4D3-44045C4667D7}"/>
              </a:ext>
            </a:extLst>
          </p:cNvPr>
          <p:cNvSpPr txBox="1"/>
          <p:nvPr/>
        </p:nvSpPr>
        <p:spPr>
          <a:xfrm>
            <a:off x="5844910" y="627950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- 9 -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2675</Words>
  <Application>Microsoft Office PowerPoint</Application>
  <PresentationFormat>와이드스크린</PresentationFormat>
  <Paragraphs>272</Paragraphs>
  <Slides>30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Gill Sans</vt:lpstr>
      <vt:lpstr>Noto Sans Symbols</vt:lpstr>
      <vt:lpstr>맑은 고딕</vt:lpstr>
      <vt:lpstr>Arial</vt:lpstr>
      <vt:lpstr>Parcel</vt:lpstr>
      <vt:lpstr>Parcel</vt:lpstr>
      <vt:lpstr>TOPIC MODELING  BY AMERICAN NEWS</vt:lpstr>
      <vt:lpstr>INDEX</vt:lpstr>
      <vt:lpstr>PROJECT DESCRIPTION</vt:lpstr>
      <vt:lpstr>PROJECT DESCRIPTION</vt:lpstr>
      <vt:lpstr>TOOLS</vt:lpstr>
      <vt:lpstr>Collaboration Tool</vt:lpstr>
      <vt:lpstr>DATASET</vt:lpstr>
      <vt:lpstr>WEEKLY PROJECT PROCESS</vt:lpstr>
      <vt:lpstr>WEEKLY PROJECT PROCESS</vt:lpstr>
      <vt:lpstr>전처리 과정</vt:lpstr>
      <vt:lpstr>전처리</vt:lpstr>
      <vt:lpstr>TOPIC MODELING</vt:lpstr>
      <vt:lpstr>TROUBLE SHOOTING</vt:lpstr>
      <vt:lpstr>TROUBLE SHOOTING</vt:lpstr>
      <vt:lpstr>TOPIC MODELING</vt:lpstr>
      <vt:lpstr>ANALYSIS - Topic 개수의 변화</vt:lpstr>
      <vt:lpstr>ANALYSIS - Topic 개수의 변화</vt:lpstr>
      <vt:lpstr>EVALUATION (TOPIC COHERENCE)</vt:lpstr>
      <vt:lpstr>ANALYSIS</vt:lpstr>
      <vt:lpstr>ANALYSIS</vt:lpstr>
      <vt:lpstr>ANALYSIS</vt:lpstr>
      <vt:lpstr>ANALYSIS - 나라/분쟁지역</vt:lpstr>
      <vt:lpstr>ANALYSIS - 다른 정당 정치인 언급</vt:lpstr>
      <vt:lpstr>ANALYSIS - 난민 문제</vt:lpstr>
      <vt:lpstr>ANALYSIS - 지카 바이러스</vt:lpstr>
      <vt:lpstr>ANALYSIS – 주요 공약 차이</vt:lpstr>
      <vt:lpstr>ANALYSIS</vt:lpstr>
      <vt:lpstr>한계점</vt:lpstr>
      <vt:lpstr>CONCLUSION &amp; FUTURE WORK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MODELING  BY AMERICAN NEWS</dc:title>
  <dc:creator>LG</dc:creator>
  <cp:lastModifiedBy>김 희선</cp:lastModifiedBy>
  <cp:revision>19</cp:revision>
  <dcterms:created xsi:type="dcterms:W3CDTF">2015-12-01T21:32:24Z</dcterms:created>
  <dcterms:modified xsi:type="dcterms:W3CDTF">2019-06-14T11:29:22Z</dcterms:modified>
</cp:coreProperties>
</file>