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AII4kRcCkk9C3Gw0+kM+hXZo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1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C41D3-C522-43BD-9CA4-9B8E0F748B7E}">
  <a:tblStyle styleId="{A20C41D3-C522-43BD-9CA4-9B8E0F748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59" autoAdjust="0"/>
  </p:normalViewPr>
  <p:slideViewPr>
    <p:cSldViewPr snapToGrid="0">
      <p:cViewPr varScale="1">
        <p:scale>
          <a:sx n="56" d="100"/>
          <a:sy n="56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칼럼에 기자와 언론사 이름이 미리 나와있기 때문에 기사에서 언급되는 부분을 제외할 수 있었다</a:t>
            </a:r>
            <a:r>
              <a:rPr lang="en-US" altLang="ko-KR" dirty="0"/>
              <a:t>. </a:t>
            </a:r>
            <a:r>
              <a:rPr lang="ko-KR" altLang="en-US" dirty="0"/>
              <a:t>아래의 빨간 부분은 보수 언론사 </a:t>
            </a:r>
            <a:r>
              <a:rPr lang="en-US" altLang="ko-KR" dirty="0"/>
              <a:t>Breitbart </a:t>
            </a:r>
            <a:r>
              <a:rPr lang="ko-KR" altLang="en-US" dirty="0"/>
              <a:t>기자의 </a:t>
            </a:r>
            <a:r>
              <a:rPr lang="en-US" altLang="ko-KR" dirty="0"/>
              <a:t>SNS </a:t>
            </a:r>
            <a:r>
              <a:rPr lang="ko-KR" altLang="en-US" dirty="0" err="1"/>
              <a:t>홍보문이었다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42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저희는 여러 개의 토픽수로 모델링을 진행했을 때 단어의 분포가 어떻게 변하는 지 분석하였습니다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c899e996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진영의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다르게 실험하였다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Topic 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커질수록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이루는 단어들의 디테일이 커지나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같은 단어가 여러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등장하는 문제가 발생한다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obama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등장하였지만 직접적으로 드러나는 토픽을 알 수 없었다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obama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mosquito, parenthood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버락 오바마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11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억 달러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대책 예산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시민단체 가족계획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(Planned Parenthood)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대한 예산 지원 조항 때문에 또 무산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이라는 토픽을 정확하게 파악할 수 있었다</a:t>
            </a:r>
            <a:endParaRPr dirty="0"/>
          </a:p>
        </p:txBody>
      </p:sp>
      <p:sp>
        <p:nvSpPr>
          <p:cNvPr id="222" name="Google Shape;222;g5bc899e996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c899e996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진영의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Topic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다르게 진행한 결과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관련된 토픽이 드러났다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‘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tribe, refuge’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노스다코타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주 원주민 보호구역을 통과해 논란이 일었던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액세스 송유관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(pipeline)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건설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수많은 원주민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(tribe)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연대자들의 거센 반발에 중단되었다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다는 기사 내용을 추측할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아사드 단어와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등장하면서 관련성이 적어졌다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DACA(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 입국자 추방 유예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미성년자의 국외추방을 유예하는 민법 제도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등장하면서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사건과 직접적인 관련은 없지만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refuge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관련이 있는 것으로 보인다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  <p:sp>
        <p:nvSpPr>
          <p:cNvPr id="229" name="Google Shape;229;g5bc899e996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위와 같은 여러 개의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모델을 실행시키면서 대체적으로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높아질수록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정확도가 높아지는 결과를 보였다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그렇지만 한 단어가 여러 토픽에서 동시에 등장하는 경우도 증가하며 정확도를 감소시켰다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점들을 종합하여 가장 토픽을 잘 나타내는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 것으로 판단했다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각 </a:t>
            </a:r>
            <a:r>
              <a:rPr lang="en-US" dirty="0" err="1"/>
              <a:t>데이터셋에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토픽</a:t>
            </a:r>
            <a:r>
              <a:rPr lang="en-US" dirty="0"/>
              <a:t> </a:t>
            </a:r>
            <a:r>
              <a:rPr lang="en-US" dirty="0" err="1"/>
              <a:t>모델링을</a:t>
            </a:r>
            <a:r>
              <a:rPr lang="en-US" dirty="0"/>
              <a:t> </a:t>
            </a:r>
            <a:r>
              <a:rPr lang="en-US" dirty="0" err="1"/>
              <a:t>수행하고</a:t>
            </a:r>
            <a:r>
              <a:rPr lang="en-US" dirty="0"/>
              <a:t> topic coherence </a:t>
            </a:r>
            <a:r>
              <a:rPr lang="en-US" dirty="0" err="1"/>
              <a:t>점수를</a:t>
            </a:r>
            <a:r>
              <a:rPr lang="en-US" dirty="0"/>
              <a:t> </a:t>
            </a:r>
            <a:r>
              <a:rPr lang="en-US" dirty="0" err="1"/>
              <a:t>계산하여</a:t>
            </a:r>
            <a:r>
              <a:rPr lang="en-US" dirty="0"/>
              <a:t> </a:t>
            </a:r>
            <a:r>
              <a:rPr lang="en-US" dirty="0" err="1"/>
              <a:t>그래프로</a:t>
            </a:r>
            <a:r>
              <a:rPr lang="en-US" dirty="0"/>
              <a:t> </a:t>
            </a:r>
            <a:r>
              <a:rPr lang="en-US" dirty="0" err="1"/>
              <a:t>나타낸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 Coherence Score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가장 높게 나타났기 때문에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때의 보수 및 진보의 특성을 파악하고자 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위의 단어를 이용하여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 어휘를 비교했다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(Figure 8).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모든 단어를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벤다이어그램에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넣으면 보기에 좋지 않아 단어의 개수로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자세한 단어는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뒤에서 자세히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설명드리겠습니다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맨위부터 </a:t>
            </a:r>
            <a:r>
              <a:rPr lang="en-US" altLang="ko-KR" dirty="0"/>
              <a:t>liberal, </a:t>
            </a:r>
            <a:r>
              <a:rPr lang="ko-KR" altLang="en-US" dirty="0"/>
              <a:t>공통으로 쓰인 단어</a:t>
            </a:r>
            <a:r>
              <a:rPr lang="en-US" altLang="ko-KR" dirty="0"/>
              <a:t>, conservative</a:t>
            </a:r>
            <a:r>
              <a:rPr lang="ko-KR" altLang="en-US" dirty="0"/>
              <a:t>에 해당되는 단어를 나열한 것입니다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의미가 있다고 판단되는 단어들을 빨간색으로 표시하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각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단어들에서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어떤 차이가 있는지 분석했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으며 객관적인 조사를 위해 분석할 때 쓰였던 기사와 관련 문서들은 레포트에 작성하였습니다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앞으로는 어떤 차이가 있었는지 말씀드리겠습니다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China, Korea, EU, Russia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Israel, Islam, Palestinian, Muslim,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Turkey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분쟁이 적은 나라에 대한 단어가 등장하였다</a:t>
            </a:r>
            <a:endParaRPr dirty="0"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tillerson</a:t>
            </a:r>
            <a:r>
              <a:rPr lang="en-US" dirty="0"/>
              <a:t>, trump-</a:t>
            </a:r>
            <a:r>
              <a:rPr lang="en-US" dirty="0" err="1"/>
              <a:t>공화당</a:t>
            </a:r>
            <a:r>
              <a:rPr lang="ko-KR" altLang="en-US" dirty="0"/>
              <a:t>이고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chemeClr val="lt1"/>
                </a:highlight>
              </a:rPr>
              <a:t>abedin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-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민주당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힐러리 보좌관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)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이다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  <a:endParaRPr lang="ko-KR" altLang="en-US"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서로 다른 정치인을 언급했다는 것은 특징적인 사건이 있기 때문이라고 판단했고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그당시에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있었던 정치적인 사건을 분석하였다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Liberal에서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Tillerson, Assad,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Russia가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등장하였다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 Tillerson,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Trump를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오랫동안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비판해왔던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liberal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진영이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Assad와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관련된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행동을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칭찬했기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때문으로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판단된다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또한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Conservative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Abedin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과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Hillari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가 등장하였다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이는 민주당인 힐러리의 최측근 보좌관인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후마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전 남편 앤서니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위너의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노트북에서 상당수의 힐러리와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간의 이메일이 발견됐던 이메일 스캔들과 관련된 것으로 추정된다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c899e9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터키 </a:t>
            </a:r>
            <a:r>
              <a:rPr lang="en-US" altLang="ko-KR" dirty="0"/>
              <a:t>- </a:t>
            </a:r>
            <a:r>
              <a:rPr lang="ko-KR" altLang="en-US" dirty="0"/>
              <a:t>독일 이주자 문제로 대립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이스라엘 터키 독일 이주자 등등 묶을 수 있을 듯 해요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모두 난민문제에 관한 토픽이 발견되었다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발견된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Russia, Tillerson, Assad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대통령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Assad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지원하고 미국이 시리아 반군을 지원했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 지원해서 참전하려고 하자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 평화협정을 맺기 위해 노력했다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내전에 관한 토픽을 보이고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Migrant, Turkish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 대통령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르도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대통령이 아사드 정부를 반대했고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내전로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인해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터키의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난민이 급증했던 사건에 관한 토픽으로 짐작된다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1" name="Google Shape;281;g5bc899e9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c899e9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Zika virus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 케어 관련하여 좌우 대립이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관련된 토픽으로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‘pregnant, health,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infect’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ryan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오바마케어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관련 정치인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 virus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당시 중요한 이슈였다고 판단된다</a:t>
            </a:r>
            <a:endParaRPr dirty="0"/>
          </a:p>
        </p:txBody>
      </p:sp>
      <p:sp>
        <p:nvSpPr>
          <p:cNvPr id="288" name="Google Shape;288;g5bc899e9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2016~2017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년도 기사에서 지지율 변화 및 후보와 당의 공약 관련 기사가 많이 포함되어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zika, women, white, refuge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언급되었지만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black, transgender, pregnant,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climatee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carbonate, emission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인권 및 환경문제에 집중하고 있다는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migrant,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mexican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border,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안보 및 난민 문제를 중요하게 여기는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오른쪽 그림은 뉴스에서 비교한 두 정당의 공약을 비교한 그림입니다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899e99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-Stemming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인해 단어가 일부 잘리거나 바뀌면서 모델링 된 결과를 분석하는데 어려움이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제거했음에도 남아있는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인해 토픽을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 셋에 맞는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customize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더 많은 분석이 가능했을 것으로 예상된다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모델링 결과로 주어진 단어 분포에서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0.003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이하로 작은 수에 맴돌고 있어 중요한 단어를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미국 정치에 대한 배경지식이 부족해 토픽을 분석하는 데에 한계가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3" name="Google Shape;313;g5bc899e99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c899e996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c899e996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dirty="0"/>
              <a:t>5</a:t>
            </a:r>
            <a:r>
              <a:rPr lang="ko-KR" altLang="en-US" dirty="0"/>
              <a:t>주간 프로젝트를 진행하면서 </a:t>
            </a:r>
            <a:r>
              <a:rPr lang="en-US" altLang="ko-KR" dirty="0"/>
              <a:t>2016~2017</a:t>
            </a:r>
            <a:r>
              <a:rPr lang="ko-KR" altLang="en-US" dirty="0"/>
              <a:t>년도의 미국 진보와 보수의 방향성 차이를 일부 확인할 수 있었다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(4) </a:t>
            </a:r>
            <a:r>
              <a:rPr lang="ko-KR" altLang="en-US" dirty="0"/>
              <a:t>모델링과 전처리가 계속적으로 반복되며 토픽이 좀더 명확해지는 것을 확인했으며</a:t>
            </a:r>
            <a:r>
              <a:rPr lang="en-US" altLang="ko-KR" dirty="0"/>
              <a:t>, </a:t>
            </a:r>
            <a:r>
              <a:rPr lang="ko-KR" altLang="en-US" dirty="0"/>
              <a:t>좋은 데이터셋을 만드는 것이 토픽모델링에 중요하다는 것을 알게 되었다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899e996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5bc899e996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napcrack/all-the-new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1680723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TOPIC MODELING </a:t>
            </a:r>
            <a:br>
              <a:rPr lang="en-US"/>
            </a:br>
            <a:r>
              <a:rPr lang="en-US"/>
              <a:t>BY AMERICAN NEWS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3692001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20190615</a:t>
            </a:r>
            <a:endParaRPr sz="3200"/>
          </a:p>
        </p:txBody>
      </p:sp>
      <p:sp>
        <p:nvSpPr>
          <p:cNvPr id="100" name="Google Shape;100;p1"/>
          <p:cNvSpPr txBox="1"/>
          <p:nvPr/>
        </p:nvSpPr>
        <p:spPr>
          <a:xfrm>
            <a:off x="8390284" y="4931895"/>
            <a:ext cx="32338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Irene Llop Escrich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허수민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김희선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박채린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이은주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Laura Nienajadlo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76958" y="45625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772275" y="1327139"/>
            <a:ext cx="4458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자연어처리 및 정보검색, 정재은 교수님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 과정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31136" y="2764171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언론사 성향을 기반으로 진보, 보수 기사 분류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16000개의 기사 선정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TEXT OPERATION – NLTK 사용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중간 테스트 결과를 반영한 추가 단어 삭제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8181-1A39-4376-B86C-2716555BE92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326" y="2382114"/>
            <a:ext cx="6467347" cy="15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62336" y="4158455"/>
            <a:ext cx="7729800" cy="19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 fontScale="92500" lnSpcReduction="10000"/>
          </a:bodyPr>
          <a:lstStyle/>
          <a:p>
            <a:pPr marL="3429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소문자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구두점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인용부호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FB26-5EEA-4AA9-9A1E-720D60AE9AD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만듦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VECTTORIZATION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LDAMULTICORE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15개로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나눔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2940-D4BF-4DDD-B694-B7E38B0D625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- 12 -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TOPIC들이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추출되고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공통적으로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등장하는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단어로는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어려움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언급된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차이가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0.000001%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</a:rPr>
              <a:t>ex.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Trump)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r="32111"/>
          <a:stretch/>
        </p:blipFill>
        <p:spPr>
          <a:xfrm>
            <a:off x="9003835" y="2697687"/>
            <a:ext cx="2604100" cy="3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0779775" y="3100925"/>
            <a:ext cx="670800" cy="287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10475962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AUTHOR, PUBLICATION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칼럼을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참고해서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기사에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포함된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SNS계정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https://lh6.googleusercontent.com/OdhOFH9DrO_VTxPlevBzMGgNUP7IE-4DSj3IRQ1vrWV2avLOkMh_690owCbjEx8JKdJqwoI8ft-QoNRHEbwa1gyFBhrdXnOvTiM6idUY5EXcWMaclUAYVmI6zz4gx_WvXg4vM6hg">
            <a:extLst>
              <a:ext uri="{FF2B5EF4-FFF2-40B4-BE49-F238E27FC236}">
                <a16:creationId xmlns:a16="http://schemas.microsoft.com/office/drawing/2014/main" id="{67F462F4-D285-4FE9-9D5C-718DEFA68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35" y="3592784"/>
            <a:ext cx="6897276" cy="206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2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26" y="2656425"/>
            <a:ext cx="4892851" cy="3564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6175500" y="2656425"/>
            <a:ext cx="4574899" cy="35649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A61F5-0839-4150-ACCB-2D01C35A4A5F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c899e996_5_33"/>
          <p:cNvSpPr txBox="1">
            <a:spLocks noGrp="1"/>
          </p:cNvSpPr>
          <p:nvPr>
            <p:ph type="title"/>
          </p:nvPr>
        </p:nvSpPr>
        <p:spPr>
          <a:xfrm>
            <a:off x="2231136" y="3972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25" name="Google Shape;225;g5bc899e996_5_33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bc899e996_5_33"/>
          <p:cNvSpPr txBox="1"/>
          <p:nvPr/>
        </p:nvSpPr>
        <p:spPr>
          <a:xfrm>
            <a:off x="1530775" y="1846950"/>
            <a:ext cx="9130500" cy="3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Conservative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Zika virus outbreak(2016)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Word: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+ 0.001*"2017" + 0.001*"democrat" + 0.001*"news" + 0.001*"state"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rgbClr val="FF0000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+ 0.001*"campaign" + 0.001*"attack" + 0.001*"elect" + 0.001*"white"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Topic: 10 Word: </a:t>
            </a:r>
            <a:r>
              <a:rPr lang="en-US" b="1" dirty="0">
                <a:solidFill>
                  <a:schemeClr val="dk1"/>
                </a:solidFill>
              </a:rPr>
              <a:t>0.002*"zika"</a:t>
            </a:r>
            <a:r>
              <a:rPr lang="en-US" dirty="0">
                <a:solidFill>
                  <a:schemeClr val="dk1"/>
                </a:solidFill>
              </a:rPr>
              <a:t> + 0.001*"percent" + </a:t>
            </a:r>
            <a:r>
              <a:rPr lang="en-US" b="1" dirty="0">
                <a:solidFill>
                  <a:schemeClr val="dk1"/>
                </a:solidFill>
              </a:rPr>
              <a:t>0.001*"women"</a:t>
            </a:r>
            <a:r>
              <a:rPr lang="en-US" dirty="0">
                <a:solidFill>
                  <a:schemeClr val="dk1"/>
                </a:solidFill>
              </a:rPr>
              <a:t> + 0.001*"state" + 0.001*"poll" + 0.001*"</a:t>
            </a:r>
            <a:r>
              <a:rPr lang="en-US" dirty="0" err="1">
                <a:solidFill>
                  <a:schemeClr val="dk1"/>
                </a:solidFill>
              </a:rPr>
              <a:t>broaddrick</a:t>
            </a:r>
            <a:r>
              <a:rPr lang="en-US" dirty="0">
                <a:solidFill>
                  <a:schemeClr val="dk1"/>
                </a:solidFill>
              </a:rPr>
              <a:t>" + 0.001*"attack" + 0.001*"news" + 0.001*"vote"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2 Word: </a:t>
            </a:r>
            <a:r>
              <a:rPr lang="en-US" b="1" dirty="0">
                <a:solidFill>
                  <a:schemeClr val="dk1"/>
                </a:solidFill>
              </a:rPr>
              <a:t>0.002*"zika" + 0.001*"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+ 0.001*"state" + 0.001*"lynch" + 0.001*"</a:t>
            </a:r>
            <a:r>
              <a:rPr lang="en-US" dirty="0" err="1">
                <a:solidFill>
                  <a:schemeClr val="dk1"/>
                </a:solidFill>
              </a:rPr>
              <a:t>fbi</a:t>
            </a:r>
            <a:r>
              <a:rPr lang="en-US" dirty="0">
                <a:solidFill>
                  <a:schemeClr val="dk1"/>
                </a:solidFill>
              </a:rPr>
              <a:t>" + 0.001*"campaign" + </a:t>
            </a:r>
            <a:r>
              <a:rPr lang="en-US" b="1" dirty="0">
                <a:solidFill>
                  <a:schemeClr val="dk1"/>
                </a:solidFill>
              </a:rPr>
              <a:t>0.001*"health" + 0.001*"2016"</a:t>
            </a:r>
            <a:r>
              <a:rPr lang="en-US" dirty="0">
                <a:solidFill>
                  <a:schemeClr val="dk1"/>
                </a:solidFill>
              </a:rPr>
              <a:t> + 0.001*"news" + 0.001*"republican"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4 Word: </a:t>
            </a:r>
            <a:r>
              <a:rPr lang="en-US" b="1" dirty="0">
                <a:solidFill>
                  <a:schemeClr val="dk1"/>
                </a:solidFill>
              </a:rPr>
              <a:t>0.003*"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+ 0.002*"cartel" + 0.002*"border" + 0.001*"migrant" + 0.001*"</a:t>
            </a:r>
            <a:r>
              <a:rPr lang="en-US" dirty="0" err="1">
                <a:solidFill>
                  <a:schemeClr val="dk1"/>
                </a:solidFill>
              </a:rPr>
              <a:t>mexican</a:t>
            </a:r>
            <a:r>
              <a:rPr lang="en-US" dirty="0">
                <a:solidFill>
                  <a:schemeClr val="dk1"/>
                </a:solidFill>
              </a:rPr>
              <a:t>" + 0.001*"abort" +</a:t>
            </a:r>
            <a:r>
              <a:rPr lang="en-US" b="1" dirty="0">
                <a:solidFill>
                  <a:schemeClr val="dk1"/>
                </a:solidFill>
              </a:rPr>
              <a:t> 0.001*"</a:t>
            </a:r>
            <a:r>
              <a:rPr lang="en-US" b="1" dirty="0">
                <a:solidFill>
                  <a:srgbClr val="FF0000"/>
                </a:solidFill>
              </a:rPr>
              <a:t>mosquito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</a:t>
            </a:r>
            <a:r>
              <a:rPr lang="en-US" dirty="0" err="1">
                <a:solidFill>
                  <a:schemeClr val="dk1"/>
                </a:solidFill>
              </a:rPr>
              <a:t>cair</a:t>
            </a:r>
            <a:r>
              <a:rPr lang="en-US" dirty="0">
                <a:solidFill>
                  <a:schemeClr val="dk1"/>
                </a:solidFill>
              </a:rPr>
              <a:t>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parenthood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+ 0.001*"agent"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63F0-25B1-4F39-B9D2-16F193315E98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c899e996_5_25"/>
          <p:cNvSpPr txBox="1">
            <a:spLocks noGrp="1"/>
          </p:cNvSpPr>
          <p:nvPr>
            <p:ph type="title"/>
          </p:nvPr>
        </p:nvSpPr>
        <p:spPr>
          <a:xfrm>
            <a:off x="2231111" y="41344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32" name="Google Shape;232;g5bc899e996_5_25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bc899e996_5_25"/>
          <p:cNvSpPr txBox="1"/>
          <p:nvPr/>
        </p:nvSpPr>
        <p:spPr>
          <a:xfrm>
            <a:off x="1667725" y="1863150"/>
            <a:ext cx="91305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Liberal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Standing Rock protest: against the Dakota pipeline(2016)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None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10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</a:t>
            </a:r>
            <a:r>
              <a:rPr lang="en-US" b="1" dirty="0">
                <a:solidFill>
                  <a:schemeClr val="dk1"/>
                </a:solidFill>
              </a:rPr>
              <a:t>0.000*"</a:t>
            </a:r>
            <a:r>
              <a:rPr lang="en-US" b="1" dirty="0">
                <a:solidFill>
                  <a:srgbClr val="FF0000"/>
                </a:solidFill>
              </a:rPr>
              <a:t>tribe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+ 0.000*"protest" + 0.000*"state" + 0.000*"women" + 0.000*"</a:t>
            </a:r>
            <a:r>
              <a:rPr lang="en-US" b="1" dirty="0">
                <a:solidFill>
                  <a:srgbClr val="FF0000"/>
                </a:solidFill>
              </a:rPr>
              <a:t>refuge</a:t>
            </a:r>
            <a:r>
              <a:rPr lang="en-US" dirty="0">
                <a:solidFill>
                  <a:schemeClr val="dk1"/>
                </a:solidFill>
              </a:rPr>
              <a:t>" + 0.000*"yahoo" + 0.000*"court" + 0.000*"</a:t>
            </a:r>
            <a:r>
              <a:rPr lang="en-US" dirty="0" err="1">
                <a:solidFill>
                  <a:schemeClr val="dk1"/>
                </a:solidFill>
              </a:rPr>
              <a:t>countri</a:t>
            </a:r>
            <a:r>
              <a:rPr lang="en-US" dirty="0">
                <a:solidFill>
                  <a:schemeClr val="dk1"/>
                </a:solidFill>
              </a:rPr>
              <a:t>" + 0.000*"driver"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6 Word: 0.001*"</a:t>
            </a:r>
            <a:r>
              <a:rPr lang="en-US" dirty="0" err="1">
                <a:solidFill>
                  <a:srgbClr val="FF0000"/>
                </a:solidFill>
              </a:rPr>
              <a:t>russian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rgbClr val="FF0000"/>
                </a:solidFill>
              </a:rPr>
              <a:t>russia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chemeClr val="dk1"/>
                </a:solidFill>
              </a:rPr>
              <a:t>intellig</a:t>
            </a:r>
            <a:r>
              <a:rPr lang="en-US" dirty="0">
                <a:solidFill>
                  <a:schemeClr val="dk1"/>
                </a:solidFill>
              </a:rPr>
              <a:t>" + 0.001*"attack" + 0.001*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</a:t>
            </a:r>
            <a:r>
              <a:rPr lang="en-US" dirty="0" err="1">
                <a:solidFill>
                  <a:srgbClr val="FF0000"/>
                </a:solidFill>
              </a:rPr>
              <a:t>assad</a:t>
            </a:r>
            <a:r>
              <a:rPr lang="en-US" dirty="0">
                <a:solidFill>
                  <a:schemeClr val="dk1"/>
                </a:solidFill>
              </a:rPr>
              <a:t>" + 0.001*"emoji" + 0.001*"</a:t>
            </a:r>
            <a:r>
              <a:rPr lang="en-US" dirty="0" err="1">
                <a:solidFill>
                  <a:schemeClr val="dk1"/>
                </a:solidFill>
              </a:rPr>
              <a:t>syria</a:t>
            </a:r>
            <a:r>
              <a:rPr lang="en-US" dirty="0">
                <a:solidFill>
                  <a:schemeClr val="dk1"/>
                </a:solidFill>
              </a:rPr>
              <a:t>" + 0.001*"news"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18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chemeClr val="dk1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+ 0.001*"republican"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chemeClr val="dk1"/>
                </a:solidFill>
              </a:rPr>
              <a:t>daca</a:t>
            </a:r>
            <a:r>
              <a:rPr lang="en-US" dirty="0">
                <a:solidFill>
                  <a:schemeClr val="dk1"/>
                </a:solidFill>
              </a:rPr>
              <a:t>" + 0.001*"food" + 0.001*"state" + 0.001*"</a:t>
            </a:r>
            <a:r>
              <a:rPr lang="en-US" dirty="0" err="1">
                <a:solidFill>
                  <a:schemeClr val="dk1"/>
                </a:solidFill>
              </a:rPr>
              <a:t>senat</a:t>
            </a:r>
            <a:r>
              <a:rPr lang="en-US" dirty="0">
                <a:solidFill>
                  <a:schemeClr val="dk1"/>
                </a:solidFill>
              </a:rPr>
              <a:t>" + 0.001*"democrat" + 0.001*"</a:t>
            </a:r>
            <a:r>
              <a:rPr lang="en-US" dirty="0" err="1">
                <a:solidFill>
                  <a:schemeClr val="dk1"/>
                </a:solidFill>
              </a:rPr>
              <a:t>sisi</a:t>
            </a:r>
            <a:r>
              <a:rPr lang="en-US" dirty="0">
                <a:solidFill>
                  <a:schemeClr val="dk1"/>
                </a:solidFill>
              </a:rPr>
              <a:t>" + 0.000*"order"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BB48-9FB4-41BF-9D16-5E67C64C3BF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br>
              <a:rPr lang="en-US"/>
            </a:br>
            <a:r>
              <a:rPr lang="en-US"/>
              <a:t>(TOPIC COHERENCE)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231064" y="5370865"/>
            <a:ext cx="7729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Topic num이 15일 때 Topic Coherence score 가장 높게 나타남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567" y="2560653"/>
            <a:ext cx="3496389" cy="2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31" y="2560653"/>
            <a:ext cx="3496391" cy="23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3453250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Liberal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318113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Conservative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2A54-1704-4E9A-93D2-606AFC15DAD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4;p11">
            <a:extLst>
              <a:ext uri="{FF2B5EF4-FFF2-40B4-BE49-F238E27FC236}">
                <a16:creationId xmlns:a16="http://schemas.microsoft.com/office/drawing/2014/main" id="{5DD28A93-0973-4E4B-88F7-1C4AD48DAB5D}"/>
              </a:ext>
            </a:extLst>
          </p:cNvPr>
          <p:cNvSpPr txBox="1"/>
          <p:nvPr/>
        </p:nvSpPr>
        <p:spPr>
          <a:xfrm>
            <a:off x="1311323" y="3147547"/>
            <a:ext cx="9569354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dk1"/>
                </a:solidFill>
              </a:rPr>
              <a:t>어휘 차이 분석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지영의 모델에서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마다 가중치가 가장 높은 단어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뽑음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Clr>
                <a:schemeClr val="accent2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      → </a:t>
            </a:r>
            <a:r>
              <a:rPr lang="ko-KR" altLang="en-US" sz="1800" b="1" dirty="0">
                <a:solidFill>
                  <a:schemeClr val="dk1"/>
                </a:solidFill>
              </a:rPr>
              <a:t>총 </a:t>
            </a:r>
            <a:r>
              <a:rPr lang="en-US" sz="1800" b="1" dirty="0">
                <a:solidFill>
                  <a:schemeClr val="dk1"/>
                </a:solidFill>
              </a:rPr>
              <a:t>150</a:t>
            </a:r>
            <a:r>
              <a:rPr lang="ko-KR" altLang="en-US" sz="1800" b="1" dirty="0">
                <a:solidFill>
                  <a:schemeClr val="dk1"/>
                </a:solidFill>
              </a:rPr>
              <a:t>개의 단어에서 중복단어 제거 </a:t>
            </a:r>
            <a:r>
              <a:rPr lang="en-US" altLang="ko-KR" sz="1800" b="1" dirty="0">
                <a:solidFill>
                  <a:schemeClr val="dk1"/>
                </a:solidFill>
              </a:rPr>
              <a:t>→ liberty 75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, conservative 71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</a:rPr>
              <a:t>사용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+mj-lt"/>
              <a:buAutoNum type="arabicParenR" startAt="2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어휘 비교를 위해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벤다이어그램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C073-5C5F-4B31-BE53-C63AEA6F7FF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27068" y="831193"/>
            <a:ext cx="7737900" cy="82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/>
              <a:t>INDEX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4326691" y="2502532"/>
            <a:ext cx="35385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주간 별 진행 과정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결과 분석 및 결론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855C-47FF-456A-B62E-7DF0D0C4836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- 2 -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56" name="Google Shape;256;p18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l="12101" t="9780" r="7906" b="8894"/>
          <a:stretch/>
        </p:blipFill>
        <p:spPr>
          <a:xfrm>
            <a:off x="3743498" y="2434382"/>
            <a:ext cx="4705004" cy="318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ADC7C-16C8-4F31-B7AB-2ACEB964D1E4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32510-0502-43C5-9713-61B8AB0FE2BF}"/>
              </a:ext>
            </a:extLst>
          </p:cNvPr>
          <p:cNvSpPr txBox="1"/>
          <p:nvPr/>
        </p:nvSpPr>
        <p:spPr>
          <a:xfrm>
            <a:off x="4274127" y="5738709"/>
            <a:ext cx="364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"/>
              </a:rPr>
              <a:t>&lt;Venn Diagram - Liberal &amp; Conservative&gt;</a:t>
            </a:r>
            <a:endParaRPr lang="ko-KR" altLang="en-US" dirty="0">
              <a:latin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 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8C0-8D16-4D9E-9163-EFABDCB5C002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나라/분쟁지역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PATRIOT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87C9-4AC1-4FBF-8975-EE65818010D0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다른 정당 정치인 언급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HILLARI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CALL PERCENT DISCUSS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2E0E-E95C-4B60-AF37-A502E85F8AB8}"/>
              </a:ext>
            </a:extLst>
          </p:cNvPr>
          <p:cNvSpPr txBox="1"/>
          <p:nvPr/>
        </p:nvSpPr>
        <p:spPr>
          <a:xfrm>
            <a:off x="5844910" y="62795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- 22-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c899e996_3_0"/>
          <p:cNvSpPr txBox="1">
            <a:spLocks noGrp="1"/>
          </p:cNvSpPr>
          <p:nvPr>
            <p:ph type="title"/>
          </p:nvPr>
        </p:nvSpPr>
        <p:spPr>
          <a:xfrm>
            <a:off x="2232000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난민 문제</a:t>
            </a:r>
            <a:endParaRPr/>
          </a:p>
        </p:txBody>
      </p:sp>
      <p:sp>
        <p:nvSpPr>
          <p:cNvPr id="284" name="Google Shape;284;g5bc899e996_3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INFECT 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bc899e996_3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4C14-AF61-4AEE-8B1D-9A1E5AF18D5E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c899e996_4_0"/>
          <p:cNvSpPr txBox="1">
            <a:spLocks noGrp="1"/>
          </p:cNvSpPr>
          <p:nvPr>
            <p:ph type="title"/>
          </p:nvPr>
        </p:nvSpPr>
        <p:spPr>
          <a:xfrm>
            <a:off x="2231136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지카 바이러스</a:t>
            </a:r>
            <a:endParaRPr/>
          </a:p>
        </p:txBody>
      </p:sp>
      <p:sp>
        <p:nvSpPr>
          <p:cNvPr id="291" name="Google Shape;291;g5bc899e996_4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UPDAT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MOSQUITO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endParaRPr sz="1400" i="0" u="none" strike="noStrike" cap="none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/>
              <a:t>TURKEY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VO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EMOCRAT PROTEST NEWS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bc899e996_4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40738-F9EB-4A63-B19B-EC05CF67EA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c899e996_3_6"/>
          <p:cNvSpPr txBox="1">
            <a:spLocks noGrp="1"/>
          </p:cNvSpPr>
          <p:nvPr>
            <p:ph type="title"/>
          </p:nvPr>
        </p:nvSpPr>
        <p:spPr>
          <a:xfrm>
            <a:off x="2231135" y="201548"/>
            <a:ext cx="7729800" cy="1192239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 – </a:t>
            </a:r>
            <a:r>
              <a:rPr lang="ko-KR" altLang="en-US" dirty="0"/>
              <a:t>주요 공약 차이</a:t>
            </a:r>
            <a:endParaRPr dirty="0"/>
          </a:p>
        </p:txBody>
      </p:sp>
      <p:sp>
        <p:nvSpPr>
          <p:cNvPr id="298" name="Google Shape;298;g5bc899e996_3_6"/>
          <p:cNvSpPr txBox="1"/>
          <p:nvPr/>
        </p:nvSpPr>
        <p:spPr>
          <a:xfrm>
            <a:off x="406456" y="1461094"/>
            <a:ext cx="7426325" cy="2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LIBERAL ONLY: CHINA KOREA EU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EMISS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EMOJI US ALBUM TAX MUSIC MARIJUANA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434343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SCIENC LOCHT SCHOOL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CLIMAT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SODA NUNE PRISON MOSQUITO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>
                <a:solidFill>
                  <a:srgbClr val="434343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ZIKA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REFUGE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MEXICAN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TURKISH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/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ALEM POLL </a:t>
            </a:r>
            <a:r>
              <a:rPr lang="en-US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B0F8D-BF5D-4533-8A08-181B1F71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1" y="2552066"/>
            <a:ext cx="4088448" cy="27719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5CBA40-A8A7-4788-82C9-8978A475428F}"/>
              </a:ext>
            </a:extLst>
          </p:cNvPr>
          <p:cNvSpPr/>
          <p:nvPr/>
        </p:nvSpPr>
        <p:spPr>
          <a:xfrm>
            <a:off x="8107680" y="4927600"/>
            <a:ext cx="1696720" cy="39640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C03F7-DBCB-472C-8A62-E75D1AFF196B}"/>
              </a:ext>
            </a:extLst>
          </p:cNvPr>
          <p:cNvSpPr/>
          <p:nvPr/>
        </p:nvSpPr>
        <p:spPr>
          <a:xfrm>
            <a:off x="10308439" y="4622805"/>
            <a:ext cx="1696720" cy="30479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69419C-BE79-48E6-89F0-432D00D00704}"/>
              </a:ext>
            </a:extLst>
          </p:cNvPr>
          <p:cNvSpPr/>
          <p:nvPr/>
        </p:nvSpPr>
        <p:spPr>
          <a:xfrm>
            <a:off x="10308439" y="4927600"/>
            <a:ext cx="1696720" cy="304795"/>
          </a:xfrm>
          <a:prstGeom prst="rect">
            <a:avLst/>
          </a:prstGeom>
          <a:solidFill>
            <a:srgbClr val="F6A21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2231136" y="4945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837590" y="4821725"/>
            <a:ext cx="3123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LIBERAL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인권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환경에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관한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871225" y="1752425"/>
            <a:ext cx="753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지카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바이러스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이민법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오바마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케어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존폐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 2016 </a:t>
            </a:r>
            <a:r>
              <a:rPr lang="en-US" sz="1800" b="1" dirty="0" err="1">
                <a:solidFill>
                  <a:schemeClr val="dk1"/>
                </a:solidFill>
              </a:rPr>
              <a:t>경선</a:t>
            </a:r>
            <a:r>
              <a:rPr lang="en-US" sz="1800" b="1" dirty="0">
                <a:solidFill>
                  <a:schemeClr val="dk1"/>
                </a:solidFill>
              </a:rPr>
              <a:t> 및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멕시코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국경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),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힐러리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이메일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게이트-러시아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개입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952677" y="4676025"/>
            <a:ext cx="41802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CONSERVATIVE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분쟁지역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안보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난민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017925" y="1752425"/>
            <a:ext cx="11289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BOTH :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A405-B547-4976-A797-A5D8DE4892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95153-7896-4124-82C3-2113F2F6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1" y="2462955"/>
            <a:ext cx="61912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c899e996_5_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한계</a:t>
            </a: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점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bc899e996_5_15"/>
          <p:cNvSpPr txBox="1"/>
          <p:nvPr/>
        </p:nvSpPr>
        <p:spPr>
          <a:xfrm>
            <a:off x="2231111" y="2535610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en-US" altLang="ko-KR" sz="2000" b="1" dirty="0">
                <a:solidFill>
                  <a:schemeClr val="dk1"/>
                </a:solidFill>
              </a:rPr>
              <a:t>STEMMING</a:t>
            </a:r>
            <a:r>
              <a:rPr lang="ko-KR" altLang="en-US" sz="2000" b="1" dirty="0">
                <a:solidFill>
                  <a:schemeClr val="dk1"/>
                </a:solidFill>
              </a:rPr>
              <a:t>으로 인해 단어의 뜻을 파악하기 어려움</a:t>
            </a:r>
            <a:r>
              <a:rPr lang="en-US" altLang="ko-KR" sz="2000" b="1" dirty="0">
                <a:solidFill>
                  <a:schemeClr val="dk1"/>
                </a:solidFill>
              </a:rPr>
              <a:t>.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Stopwords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제거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>
                <a:solidFill>
                  <a:schemeClr val="dk1"/>
                </a:solidFill>
              </a:rPr>
              <a:t>LDA </a:t>
            </a:r>
            <a:r>
              <a:rPr lang="en-US" sz="2000" b="1" dirty="0" err="1">
                <a:solidFill>
                  <a:schemeClr val="dk1"/>
                </a:solidFill>
              </a:rPr>
              <a:t>결과로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단어에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주어진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weight가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너무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작음</a:t>
            </a:r>
            <a:r>
              <a:rPr lang="en-US" sz="2000" b="1" dirty="0">
                <a:solidFill>
                  <a:schemeClr val="dk1"/>
                </a:solidFill>
              </a:rPr>
              <a:t>(0.003이하)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미국에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배경지식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D5885-CC06-445A-9EB3-93B63394B26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c899e996_5_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 &amp; FUTURE WORK</a:t>
            </a:r>
            <a:endParaRPr b="1" dirty="0"/>
          </a:p>
        </p:txBody>
      </p:sp>
      <p:sp>
        <p:nvSpPr>
          <p:cNvPr id="322" name="Google Shape;322;g5bc899e996_5_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8632482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/>
              <a:t>진보</a:t>
            </a:r>
            <a:r>
              <a:rPr lang="en-US" sz="2000" b="1" dirty="0"/>
              <a:t>, </a:t>
            </a:r>
            <a:r>
              <a:rPr lang="en-US" sz="2000" b="1" dirty="0" err="1"/>
              <a:t>보수의</a:t>
            </a:r>
            <a:r>
              <a:rPr lang="en-US" sz="2000" b="1" dirty="0"/>
              <a:t> </a:t>
            </a:r>
            <a:r>
              <a:rPr lang="en-US" sz="2000" b="1" dirty="0" err="1"/>
              <a:t>시사</a:t>
            </a:r>
            <a:r>
              <a:rPr lang="en-US" sz="2000" b="1" dirty="0"/>
              <a:t> </a:t>
            </a:r>
            <a:r>
              <a:rPr lang="en-US" sz="2000" b="1" dirty="0" err="1"/>
              <a:t>방향성의</a:t>
            </a:r>
            <a:r>
              <a:rPr lang="en-US" sz="2000" b="1" dirty="0"/>
              <a:t> </a:t>
            </a:r>
            <a:r>
              <a:rPr lang="en-US" sz="2000" b="1" dirty="0" err="1"/>
              <a:t>차이를</a:t>
            </a:r>
            <a:r>
              <a:rPr lang="en-US" sz="2000" b="1" dirty="0"/>
              <a:t> </a:t>
            </a:r>
            <a:r>
              <a:rPr lang="en-US" sz="2000" b="1" dirty="0" err="1"/>
              <a:t>일부</a:t>
            </a:r>
            <a:r>
              <a:rPr lang="en-US" sz="2000" b="1" dirty="0"/>
              <a:t> </a:t>
            </a:r>
            <a:r>
              <a:rPr lang="en-US" sz="2000" b="1" dirty="0" err="1"/>
              <a:t>확인할</a:t>
            </a:r>
            <a:r>
              <a:rPr lang="en-US" sz="2000" b="1" dirty="0"/>
              <a:t> 수 </a:t>
            </a:r>
            <a:r>
              <a:rPr lang="en-US" sz="2000" b="1" dirty="0" err="1"/>
              <a:t>있었다</a:t>
            </a:r>
            <a:r>
              <a:rPr lang="en-US" sz="2000" b="1" dirty="0"/>
              <a:t>.</a:t>
            </a:r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2016-17</a:t>
            </a:r>
            <a:r>
              <a:rPr lang="ko-KR" altLang="ko-KR" sz="2000" b="1" dirty="0"/>
              <a:t>년도의 정치 흐름</a:t>
            </a:r>
            <a:r>
              <a:rPr lang="ko-KR" altLang="en-US" sz="2000" b="1" dirty="0"/>
              <a:t>을 파악해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진보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보수의 </a:t>
            </a:r>
            <a:r>
              <a:rPr lang="ko-KR" altLang="en-US" sz="2000" b="1" dirty="0"/>
              <a:t>입장 </a:t>
            </a:r>
            <a:r>
              <a:rPr lang="ko-KR" altLang="ko-KR" sz="2000" b="1" dirty="0"/>
              <a:t>차이를 알아보기에는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기간이</a:t>
            </a:r>
            <a:r>
              <a:rPr lang="ko-KR" altLang="ko-KR" sz="2000" b="1" dirty="0"/>
              <a:t> </a:t>
            </a:r>
            <a:r>
              <a:rPr lang="ko-KR" altLang="en-US" sz="2000" b="1" dirty="0"/>
              <a:t>광범위하다는 의견</a:t>
            </a:r>
            <a:r>
              <a:rPr lang="en-US" altLang="ko-KR" sz="2000" b="1" dirty="0">
                <a:cs typeface="Arial" panose="020B0604020202020204" pitchFamily="34" charset="0"/>
              </a:rPr>
              <a:t>→ </a:t>
            </a:r>
            <a:r>
              <a:rPr lang="ko-KR" altLang="en-US" sz="2000" b="1" dirty="0">
                <a:cs typeface="Arial" panose="020B0604020202020204" pitchFamily="34" charset="0"/>
              </a:rPr>
              <a:t>특정 사건을 다루는 기사 데이터가 있었다면 토픽이 더 명확했을 것</a:t>
            </a:r>
            <a:endParaRPr lang="en-US" altLang="ko-KR" sz="2000" b="1" dirty="0">
              <a:cs typeface="Arial" panose="020B0604020202020204" pitchFamily="34" charset="0"/>
            </a:endParaRPr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Pre-processing</a:t>
            </a:r>
            <a:r>
              <a:rPr lang="ko-KR" altLang="en-US" sz="2000" b="1" dirty="0"/>
              <a:t>의 중요성</a:t>
            </a:r>
            <a:endParaRPr lang="en-US" altLang="ko-KR" sz="2000" b="1" dirty="0"/>
          </a:p>
          <a:p>
            <a:pPr lvl="0" indent="-381000">
              <a:buSzPts val="2400"/>
              <a:buChar char="-"/>
            </a:pPr>
            <a:r>
              <a:rPr lang="ko-KR" altLang="en-US" sz="2000" b="1" dirty="0">
                <a:solidFill>
                  <a:schemeClr val="dk1"/>
                </a:solidFill>
              </a:rPr>
              <a:t>중립적 언론사와 두 진영에서 쓰인 공통 단어와의 차이점을 비교함으로써 실제 중립을 지키고 있는지 살펴볼 수도 있음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 lvl="0" indent="-381000">
              <a:buSzPts val="2400"/>
              <a:buChar char="-"/>
            </a:pPr>
            <a:endParaRPr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F926-26C2-4EE0-A992-E94DCC5EF777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10266" y="2616200"/>
            <a:ext cx="949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: 정치적 성향에 따른 미국 언론사 간의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어휘 차이 분석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43125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48550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433527" y="3857820"/>
            <a:ext cx="132494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</a:t>
            </a:r>
            <a:endParaRPr sz="8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FFB7A-77C6-43F2-894A-0B5EBD7FEBD5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34381" y="3272707"/>
            <a:ext cx="8123237" cy="1160462"/>
            <a:chOff x="2381" y="1705163"/>
            <a:chExt cx="8123237" cy="1160462"/>
          </a:xfrm>
        </p:grpSpPr>
        <p:sp>
          <p:nvSpPr>
            <p:cNvPr id="124" name="Google Shape;124;p4"/>
            <p:cNvSpPr/>
            <p:nvPr/>
          </p:nvSpPr>
          <p:spPr>
            <a:xfrm>
              <a:off x="238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8261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61342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319365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4462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04693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 &amp; Analysis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02C91E-4EC2-448D-8918-FE93E30480CE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774011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1840686" y="2590872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3, Anaconda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7180870" y="2590872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 Notebook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4"/>
          </p:nvPr>
        </p:nvSpPr>
        <p:spPr>
          <a:xfrm>
            <a:off x="7092108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IDE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TOOLS</a:t>
            </a:r>
            <a:endParaRPr/>
          </a:p>
        </p:txBody>
      </p:sp>
      <p:pic>
        <p:nvPicPr>
          <p:cNvPr id="139" name="Google Shape;139;p5" descr="Une image contenant graphiques vectoriels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20000">
            <a:off x="7698346" y="3196220"/>
            <a:ext cx="2743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9999">
            <a:off x="1171651" y="3139457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99999">
            <a:off x="3424520" y="3150500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542DB-9331-44B7-BF22-8763C1E0D12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99e996_6_1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Collaboration Tool</a:t>
            </a:r>
            <a:endParaRPr/>
          </a:p>
        </p:txBody>
      </p:sp>
      <p:pic>
        <p:nvPicPr>
          <p:cNvPr id="147" name="Google Shape;147;g5bc899e996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3363575"/>
            <a:ext cx="3947600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bc899e996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900" y="3134475"/>
            <a:ext cx="2539174" cy="2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bc899e996_6_1"/>
          <p:cNvSpPr txBox="1">
            <a:spLocks noGrp="1"/>
          </p:cNvSpPr>
          <p:nvPr>
            <p:ph type="body" idx="2"/>
          </p:nvPr>
        </p:nvSpPr>
        <p:spPr>
          <a:xfrm>
            <a:off x="4953802" y="2218625"/>
            <a:ext cx="3468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D6C9-0FDC-48F6-8493-0ED899CE71C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2231136" y="3090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" y="2210950"/>
            <a:ext cx="5803549" cy="4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836925" y="1674225"/>
            <a:ext cx="88896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데이터 : </a:t>
            </a:r>
            <a:r>
              <a:rPr lang="en-US" sz="2000">
                <a:solidFill>
                  <a:schemeClr val="dk1"/>
                </a:solidFill>
              </a:rPr>
              <a:t>미국의 다양한 언론사 별 기사 32000개 (진보 16000 + 보수 16000)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367625" y="2368475"/>
            <a:ext cx="5565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liberal (Atlantic, Buzzfeed News, Vox)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conservative (Breitbart, New York Post, National Review, Fox News)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(출처 : Dataset: </a:t>
            </a:r>
            <a:r>
              <a:rPr lang="en-US" u="sng">
                <a:solidFill>
                  <a:srgbClr val="0097A7"/>
                </a:solidFill>
                <a:hlinkClick r:id="rId4"/>
              </a:rPr>
              <a:t>https://www.kaggle.com/snapcrack/all-the-news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1690136" y="2556749"/>
          <a:ext cx="8811750" cy="2907450"/>
        </p:xfrm>
        <a:graphic>
          <a:graphicData uri="http://schemas.openxmlformats.org/drawingml/2006/table">
            <a:tbl>
              <a:tblPr>
                <a:noFill/>
                <a:tableStyleId>{A20C41D3-C522-43BD-9CA4-9B8E0F748B7E}</a:tableStyleId>
              </a:tblPr>
              <a:tblGrid>
                <a:gridCol w="19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/>
                        <a:t>1st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Pre-processing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 modeling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Evaluation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Analysis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Final report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95E857-8F88-45BB-AB52-209AF3634A58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2019806" y="3567241"/>
            <a:ext cx="8120856" cy="937021"/>
            <a:chOff x="3571" y="886155"/>
            <a:chExt cx="8120856" cy="937021"/>
          </a:xfrm>
        </p:grpSpPr>
        <p:sp>
          <p:nvSpPr>
            <p:cNvPr id="170" name="Google Shape;170;p8"/>
            <p:cNvSpPr/>
            <p:nvPr/>
          </p:nvSpPr>
          <p:spPr>
            <a:xfrm>
              <a:off x="3571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31015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21445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721445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89956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217400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907829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3907829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376340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403784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4214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094214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62724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6590168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 flipH="1">
            <a:off x="2680136" y="2920567"/>
            <a:ext cx="2490953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2666996" y="4680957"/>
            <a:ext cx="6794939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1488-6911-465F-A4D3-44045C4667D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2697</Words>
  <Application>Microsoft Office PowerPoint</Application>
  <PresentationFormat>와이드스크린</PresentationFormat>
  <Paragraphs>276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Gill Sans</vt:lpstr>
      <vt:lpstr>Noto Sans Symbols</vt:lpstr>
      <vt:lpstr>맑은 고딕</vt:lpstr>
      <vt:lpstr>Arial</vt:lpstr>
      <vt:lpstr>Parcel</vt:lpstr>
      <vt:lpstr>Parcel</vt:lpstr>
      <vt:lpstr>TOPIC MODELING  BY AMERICAN NEWS</vt:lpstr>
      <vt:lpstr>INDEX</vt:lpstr>
      <vt:lpstr>PROJECT DESCRIPTION</vt:lpstr>
      <vt:lpstr>PROJECT DESCRIPTION</vt:lpstr>
      <vt:lpstr>TOOLS</vt:lpstr>
      <vt:lpstr>Collaboration Tool</vt:lpstr>
      <vt:lpstr>DATASET</vt:lpstr>
      <vt:lpstr>WEEKLY PROJECT PROCESS</vt:lpstr>
      <vt:lpstr>WEEKLY PROJECT PROCESS</vt:lpstr>
      <vt:lpstr>전처리 과정</vt:lpstr>
      <vt:lpstr>전처리</vt:lpstr>
      <vt:lpstr>TOPIC MODELING</vt:lpstr>
      <vt:lpstr>TROUBLE SHOOTING</vt:lpstr>
      <vt:lpstr>TROUBLE SHOOTING</vt:lpstr>
      <vt:lpstr>TOPIC MODELING</vt:lpstr>
      <vt:lpstr>ANALYSIS - Topic 개수의 변화</vt:lpstr>
      <vt:lpstr>ANALYSIS - Topic 개수의 변화</vt:lpstr>
      <vt:lpstr>EVALUATION (TOPIC COHERENCE)</vt:lpstr>
      <vt:lpstr>ANALYSIS</vt:lpstr>
      <vt:lpstr>ANALYSIS</vt:lpstr>
      <vt:lpstr>ANALYSIS</vt:lpstr>
      <vt:lpstr>ANALYSIS - 나라/분쟁지역</vt:lpstr>
      <vt:lpstr>ANALYSIS - 다른 정당 정치인 언급</vt:lpstr>
      <vt:lpstr>ANALYSIS - 난민 문제</vt:lpstr>
      <vt:lpstr>ANALYSIS - 지카 바이러스</vt:lpstr>
      <vt:lpstr>ANALYSIS – 주요 공약 차이</vt:lpstr>
      <vt:lpstr>ANALYSIS</vt:lpstr>
      <vt:lpstr>한계점</vt:lpstr>
      <vt:lpstr>CONCLUSION &amp; FUTURE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BY AMERICAN NEWS</dc:title>
  <dc:creator>LG</dc:creator>
  <cp:lastModifiedBy>김 희선</cp:lastModifiedBy>
  <cp:revision>17</cp:revision>
  <dcterms:created xsi:type="dcterms:W3CDTF">2015-12-01T21:32:24Z</dcterms:created>
  <dcterms:modified xsi:type="dcterms:W3CDTF">2019-06-14T11:18:41Z</dcterms:modified>
</cp:coreProperties>
</file>