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F08E-4B67-7249-D869-B5015D86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1113E-6363-C5CE-6528-54609E293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2749-C74C-7676-2662-C800C78E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A6-453D-466C-B5B6-406A2CFA43D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C7F7-5328-1054-90B7-AF965782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A513C-AE2B-1DF3-8748-33F992D4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9BC3-7E79-4C7B-BBF4-AC3CF68F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EBF7-2CD3-EECE-275C-A67B347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7D0BB-1745-F023-EEE2-1B78B8B62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2AB5-E2C1-EF30-A42E-71EEA718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A6-453D-466C-B5B6-406A2CFA43D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9A5C-C4BC-F00C-2E79-F75916DE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B2B43-1D88-C645-C3BF-51DCADA1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9BC3-7E79-4C7B-BBF4-AC3CF68F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3EBB6-30F4-7C9B-4FF0-32A594942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39AA8-03D4-3FC0-4E35-A193FE58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24860-3E37-66C3-8385-64BEF64E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A6-453D-466C-B5B6-406A2CFA43D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53DE-1EC4-55C7-F2FC-2664B6F5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F9B9-7C91-1DF1-037F-BAB45D63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9BC3-7E79-4C7B-BBF4-AC3CF68F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D901-5457-3BF6-B810-32080629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183C-751B-15FE-C983-261CE33A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B1CF-2D73-E91E-6BF7-50ABD9D0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A6-453D-466C-B5B6-406A2CFA43D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57CE-7859-BE18-108F-07AF2DEB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1DA7-DAFA-4636-008C-52FA273E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9BC3-7E79-4C7B-BBF4-AC3CF68F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7CA2-E0B6-E54D-3A15-7FB956DE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5CDBE-DC54-E5DC-2014-F2DFA475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1CF6-8344-0310-664F-9BC33DC9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A6-453D-466C-B5B6-406A2CFA43D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364A-304C-208C-95B3-7D748C60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9F30-4AEB-4272-A0D7-57926B7A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9BC3-7E79-4C7B-BBF4-AC3CF68F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7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5FA2-B32A-5523-086B-33F0F4B6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82DC-B1D9-54FE-D75C-0DB496156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31F2D-BD30-014A-6966-EB5544F67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41D84-32BC-7DC6-7E42-A4B5F169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A6-453D-466C-B5B6-406A2CFA43D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A38F4-DD04-59FA-E561-7911D8BC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277A5-28FF-3F09-F01F-46FEE48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9BC3-7E79-4C7B-BBF4-AC3CF68F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1253-1B6A-B561-31E9-B3B0AC8C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8E168-31DC-E70A-DA7E-D2BDDCB9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3F63-75D8-2B3A-9875-870D5418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48F31-565D-9A16-0D64-4A09A0203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A992C-D359-668B-4FFE-26311321F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F7FE5-DE23-A30F-BFA5-978CA127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A6-453D-466C-B5B6-406A2CFA43D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BF754-B19D-BB9D-D23E-0F084D4F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72576-D987-1242-06E1-5DE48115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9BC3-7E79-4C7B-BBF4-AC3CF68F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9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D429-0CD0-5934-B504-876ED8D8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E993B-F2B3-A73D-8ED1-6909AADD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A6-453D-466C-B5B6-406A2CFA43D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A11AF-1524-86DC-6A81-0E6C92E8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54AA7-979D-F6BC-1EF3-A9C37373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9BC3-7E79-4C7B-BBF4-AC3CF68F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6F62C-C528-EB8D-10CE-7C44D18C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A6-453D-466C-B5B6-406A2CFA43D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ABC75-445C-73B0-010D-CA928043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07134-68FF-BA5E-F19F-05F2ED5D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9BC3-7E79-4C7B-BBF4-AC3CF68F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7506-4767-69B3-17E4-F52F7FF3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F6A5-C804-68D3-72DD-F06097C0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8E444-7A9A-EB12-B78E-0A15B4A6D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93964-28F0-1651-EBAB-ED6B1883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A6-453D-466C-B5B6-406A2CFA43D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5B332-1E28-EE26-3783-5A0F9D57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8C828-87ED-0E27-5D4C-00746094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9BC3-7E79-4C7B-BBF4-AC3CF68F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A837-6854-81BF-895E-31C20062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A5B4A-B4E7-1E03-2DAF-C79853986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413C3-D943-C383-051C-FE164A9E8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E4AF2-E833-4F53-A2AA-7BD1D1F5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1EA6-453D-466C-B5B6-406A2CFA43D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55D3C-5A4D-04BF-F55B-539124C0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08B3B-CE4F-6CEF-3255-84C5053E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9BC3-7E79-4C7B-BBF4-AC3CF68F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51310-2A7C-9342-DFC2-F7475C91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F6C74-CA08-BFB7-1C1D-58FE2CDB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B65E-4E13-85A6-3678-EAA85784A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E1EA6-453D-466C-B5B6-406A2CFA43D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25FB-2DA7-AC12-3B7A-CB62515BA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614D3-652F-DE43-03EA-51A213434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9BC3-7E79-4C7B-BBF4-AC3CF68F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70112DC-9AB4-D2DD-8CAC-C1687165526A}"/>
              </a:ext>
            </a:extLst>
          </p:cNvPr>
          <p:cNvSpPr/>
          <p:nvPr/>
        </p:nvSpPr>
        <p:spPr>
          <a:xfrm>
            <a:off x="3950208" y="1553135"/>
            <a:ext cx="1207008" cy="1205753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F257C2-523E-30E1-B4F9-E3470CCED778}"/>
              </a:ext>
            </a:extLst>
          </p:cNvPr>
          <p:cNvSpPr/>
          <p:nvPr/>
        </p:nvSpPr>
        <p:spPr>
          <a:xfrm>
            <a:off x="7034784" y="1553135"/>
            <a:ext cx="1207008" cy="1205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F7D19F-7908-5410-6053-BE0EB4AD027B}"/>
              </a:ext>
            </a:extLst>
          </p:cNvPr>
          <p:cNvSpPr/>
          <p:nvPr/>
        </p:nvSpPr>
        <p:spPr>
          <a:xfrm>
            <a:off x="3950208" y="3221691"/>
            <a:ext cx="1207008" cy="1205753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C75795-257C-6829-5A72-079C2B9AC3B6}"/>
              </a:ext>
            </a:extLst>
          </p:cNvPr>
          <p:cNvSpPr/>
          <p:nvPr/>
        </p:nvSpPr>
        <p:spPr>
          <a:xfrm>
            <a:off x="7034784" y="3221691"/>
            <a:ext cx="1207008" cy="120575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25DC67-0E32-FF57-435F-33CB981E0EE2}"/>
              </a:ext>
            </a:extLst>
          </p:cNvPr>
          <p:cNvSpPr/>
          <p:nvPr/>
        </p:nvSpPr>
        <p:spPr>
          <a:xfrm>
            <a:off x="3950208" y="4890247"/>
            <a:ext cx="1207008" cy="120575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7714B0-4274-D453-266C-E1EAB5EDC104}"/>
              </a:ext>
            </a:extLst>
          </p:cNvPr>
          <p:cNvSpPr/>
          <p:nvPr/>
        </p:nvSpPr>
        <p:spPr>
          <a:xfrm>
            <a:off x="7034784" y="4890247"/>
            <a:ext cx="1207008" cy="1205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69C12D-E91B-C8C4-5A7A-3E5746D775F5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157216" y="2156012"/>
            <a:ext cx="1877568" cy="448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4AE43-AD88-B364-3144-E8A64BB8670C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5157216" y="3824568"/>
            <a:ext cx="1877568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9A55-35BD-8EEE-CE76-6C30C409673C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5157216" y="5493124"/>
            <a:ext cx="187756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38C9C53-9A25-A305-661E-7ABF38145BF7}"/>
              </a:ext>
            </a:extLst>
          </p:cNvPr>
          <p:cNvCxnSpPr>
            <a:cxnSpLocks/>
            <a:stCxn id="9" idx="4"/>
          </p:cNvCxnSpPr>
          <p:nvPr/>
        </p:nvCxnSpPr>
        <p:spPr>
          <a:xfrm rot="5400000">
            <a:off x="6077863" y="1371037"/>
            <a:ext cx="172574" cy="2948277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F1A2BC-E1D6-3EFA-A6EB-61F0F45FAAE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4553891" y="2931284"/>
            <a:ext cx="290228" cy="290587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3A87A7E-9B74-479A-A6D9-B4205326F1F3}"/>
              </a:ext>
            </a:extLst>
          </p:cNvPr>
          <p:cNvCxnSpPr>
            <a:cxnSpLocks/>
          </p:cNvCxnSpPr>
          <p:nvPr/>
        </p:nvCxnSpPr>
        <p:spPr>
          <a:xfrm rot="5400000">
            <a:off x="6127104" y="3040718"/>
            <a:ext cx="172574" cy="2948277"/>
          </a:xfrm>
          <a:prstGeom prst="bentConnector2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2ECE7FC-B831-228B-87AE-29EFC4331BB3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4622040" y="4531691"/>
            <a:ext cx="290228" cy="426884"/>
          </a:xfrm>
          <a:prstGeom prst="bentConnector2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CBF086-8131-179B-0A4F-476A0B8EF2EE}"/>
              </a:ext>
            </a:extLst>
          </p:cNvPr>
          <p:cNvSpPr txBox="1"/>
          <p:nvPr/>
        </p:nvSpPr>
        <p:spPr>
          <a:xfrm>
            <a:off x="500428" y="110782"/>
            <a:ext cx="4660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Plan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B50289-17C5-8D6E-4222-43A3D773418D}"/>
              </a:ext>
            </a:extLst>
          </p:cNvPr>
          <p:cNvCxnSpPr>
            <a:cxnSpLocks/>
          </p:cNvCxnSpPr>
          <p:nvPr/>
        </p:nvCxnSpPr>
        <p:spPr>
          <a:xfrm>
            <a:off x="571785" y="823866"/>
            <a:ext cx="57328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740F07-E43C-0840-C16E-7D3C572811F5}"/>
              </a:ext>
            </a:extLst>
          </p:cNvPr>
          <p:cNvSpPr txBox="1"/>
          <p:nvPr/>
        </p:nvSpPr>
        <p:spPr>
          <a:xfrm>
            <a:off x="571785" y="1694329"/>
            <a:ext cx="284376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Identify Audience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604020202020204" pitchFamily="34" charset="0"/>
              </a:rPr>
              <a:t>Determine who the target audience is in order to find a distributor who has sold similar projects.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0703F0-C9DA-960A-996E-9D56B9E7FD3C}"/>
              </a:ext>
            </a:extLst>
          </p:cNvPr>
          <p:cNvSpPr txBox="1"/>
          <p:nvPr/>
        </p:nvSpPr>
        <p:spPr>
          <a:xfrm>
            <a:off x="8776447" y="3292286"/>
            <a:ext cx="284376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masis MT Pro Light" panose="02040304050005020304" pitchFamily="18" charset="0"/>
              </a:rPr>
              <a:t>Target VOD Platforms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Work with a sale aggregator via Film Hub, Bit Max, Seed &amp; Spark, or Quiver for assistance in securing a VOD release.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D7F0D5-45DE-0C9F-AA8B-48909242C603}"/>
              </a:ext>
            </a:extLst>
          </p:cNvPr>
          <p:cNvSpPr txBox="1"/>
          <p:nvPr/>
        </p:nvSpPr>
        <p:spPr>
          <a:xfrm>
            <a:off x="8763231" y="4890243"/>
            <a:ext cx="2843768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Light" panose="02040304050005020304" pitchFamily="18" charset="0"/>
              </a:rPr>
              <a:t>Theatrical Release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Host a public screening of the film at a local Baltimore theater and engage community members in a moderated panel discussion about the film’s intended message.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880BE-9B7F-54AD-23F8-FC62E1C1A0A0}"/>
              </a:ext>
            </a:extLst>
          </p:cNvPr>
          <p:cNvSpPr txBox="1"/>
          <p:nvPr/>
        </p:nvSpPr>
        <p:spPr>
          <a:xfrm>
            <a:off x="571785" y="5110804"/>
            <a:ext cx="284376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masis MT Pro Light" panose="02040304050005020304" pitchFamily="18" charset="0"/>
              </a:rPr>
              <a:t>TV Broadcast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Hire a sales agent to represent the film to educational outlets like PBS for airing.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AC961-CB17-CC78-C207-E2FE5142DFDA}"/>
              </a:ext>
            </a:extLst>
          </p:cNvPr>
          <p:cNvSpPr txBox="1"/>
          <p:nvPr/>
        </p:nvSpPr>
        <p:spPr>
          <a:xfrm>
            <a:off x="8776447" y="1694329"/>
            <a:ext cx="284376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masis MT Pro Light" panose="02040304050005020304" pitchFamily="18" charset="0"/>
              </a:rPr>
              <a:t>Attend Film Festivals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Showcase the film in several film festivals to gain recognition for the film and potentially secure distribution.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403C5-E575-C342-EB53-C7C7877DC165}"/>
              </a:ext>
            </a:extLst>
          </p:cNvPr>
          <p:cNvSpPr txBox="1"/>
          <p:nvPr/>
        </p:nvSpPr>
        <p:spPr>
          <a:xfrm>
            <a:off x="594428" y="3270569"/>
            <a:ext cx="284376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masis MT Pro Light" panose="02040304050005020304" pitchFamily="18" charset="0"/>
              </a:rPr>
              <a:t>Contact Film Distributors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Find a film distributor by researching distribution deals of similar films either independently or with the aid of a sales agent.</a:t>
            </a:r>
          </a:p>
        </p:txBody>
      </p:sp>
      <p:pic>
        <p:nvPicPr>
          <p:cNvPr id="6" name="Graphic 5" descr="Film strip with solid fill">
            <a:extLst>
              <a:ext uri="{FF2B5EF4-FFF2-40B4-BE49-F238E27FC236}">
                <a16:creationId xmlns:a16="http://schemas.microsoft.com/office/drawing/2014/main" id="{A4E8421A-A144-7A69-1671-9FF6375A6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1592" y="1779315"/>
            <a:ext cx="753394" cy="753394"/>
          </a:xfrm>
          <a:prstGeom prst="rect">
            <a:avLst/>
          </a:prstGeom>
        </p:spPr>
      </p:pic>
      <p:pic>
        <p:nvPicPr>
          <p:cNvPr id="14" name="Graphic 13" descr="Theatre with solid fill">
            <a:extLst>
              <a:ext uri="{FF2B5EF4-FFF2-40B4-BE49-F238E27FC236}">
                <a16:creationId xmlns:a16="http://schemas.microsoft.com/office/drawing/2014/main" id="{64714333-1748-DFA7-16F5-2712FE73F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7686" y="5110804"/>
            <a:ext cx="781205" cy="781205"/>
          </a:xfrm>
          <a:prstGeom prst="rect">
            <a:avLst/>
          </a:prstGeom>
        </p:spPr>
      </p:pic>
      <p:pic>
        <p:nvPicPr>
          <p:cNvPr id="18" name="Graphic 17" descr="Male profile with solid fill">
            <a:extLst>
              <a:ext uri="{FF2B5EF4-FFF2-40B4-BE49-F238E27FC236}">
                <a16:creationId xmlns:a16="http://schemas.microsoft.com/office/drawing/2014/main" id="{142C2925-E1D8-184E-5507-045509C88B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1088" y="3367367"/>
            <a:ext cx="914400" cy="914400"/>
          </a:xfrm>
          <a:prstGeom prst="rect">
            <a:avLst/>
          </a:prstGeom>
        </p:spPr>
      </p:pic>
      <p:pic>
        <p:nvPicPr>
          <p:cNvPr id="22" name="Graphic 21" descr="Female Profile with solid fill">
            <a:extLst>
              <a:ext uri="{FF2B5EF4-FFF2-40B4-BE49-F238E27FC236}">
                <a16:creationId xmlns:a16="http://schemas.microsoft.com/office/drawing/2014/main" id="{93995D6F-0EF1-CB33-5805-78E0137170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5645" y="3429000"/>
            <a:ext cx="856132" cy="856132"/>
          </a:xfrm>
          <a:prstGeom prst="rect">
            <a:avLst/>
          </a:prstGeom>
        </p:spPr>
      </p:pic>
      <p:pic>
        <p:nvPicPr>
          <p:cNvPr id="25" name="Graphic 24" descr="Target Audience with solid fill">
            <a:extLst>
              <a:ext uri="{FF2B5EF4-FFF2-40B4-BE49-F238E27FC236}">
                <a16:creationId xmlns:a16="http://schemas.microsoft.com/office/drawing/2014/main" id="{02597387-97B8-73C7-B006-52A2E7380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87187" y="1694329"/>
            <a:ext cx="914400" cy="914400"/>
          </a:xfrm>
          <a:prstGeom prst="rect">
            <a:avLst/>
          </a:prstGeom>
        </p:spPr>
      </p:pic>
      <p:pic>
        <p:nvPicPr>
          <p:cNvPr id="27" name="Graphic 26" descr="Remote control with solid fill">
            <a:extLst>
              <a:ext uri="{FF2B5EF4-FFF2-40B4-BE49-F238E27FC236}">
                <a16:creationId xmlns:a16="http://schemas.microsoft.com/office/drawing/2014/main" id="{8D52B2AD-19CF-6E0D-FBF3-E0D60E1C8E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8093" y="5062818"/>
            <a:ext cx="871235" cy="87123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BE0F3BA-C519-7A42-691F-0415099A1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t="29878" r="27777" b="27438"/>
          <a:stretch>
            <a:fillRect/>
          </a:stretch>
        </p:blipFill>
        <p:spPr bwMode="auto">
          <a:xfrm>
            <a:off x="10922640" y="110782"/>
            <a:ext cx="799303" cy="99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88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Amasis MT Pro Light</vt:lpstr>
      <vt:lpstr>Arial</vt:lpstr>
      <vt:lpstr>Arial Nova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Jones</dc:creator>
  <cp:lastModifiedBy>April Jones</cp:lastModifiedBy>
  <cp:revision>1</cp:revision>
  <dcterms:created xsi:type="dcterms:W3CDTF">2023-03-06T17:29:57Z</dcterms:created>
  <dcterms:modified xsi:type="dcterms:W3CDTF">2023-03-06T17:31:02Z</dcterms:modified>
</cp:coreProperties>
</file>