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2E80-B65F-75C9-F92C-4DE95C310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E4892-CDF9-6F82-811B-1A88996CF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0965-BA40-534A-E737-8519476B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ECD72-7C10-FE74-090C-E294EEDB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DCE3-C972-FB14-4265-A8F9FB6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D580-30D9-018E-944F-D3DBF2CE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2F3DD-C797-8701-1826-18812B88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5ADF-CD80-C722-3266-DCA0D4E8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5BB3-DC3C-F167-71DA-9DBD64F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AE1A-1F07-2A30-4D81-F68BBE2A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732A3-EE95-D015-B6C3-4369020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5FEF6-7C6A-EDFD-579F-5B473E5D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ED9D-42FB-6B17-0F1E-D9746CA1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B522-902C-0073-F106-90D49F84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AD0C-8CAB-A83A-3682-A3DF8EAD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18F0-BC86-C0F6-1C1C-97C01C72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BA63-80C3-D220-0F3B-9866FE58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CF8C-3B25-EAA2-FB05-FF9D745A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198A-5DDB-80FB-81F8-23FBB3CA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5CC9-B7D9-6242-9D5B-0FB494E9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FB9-C822-573B-1AB7-3DC62A61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87038-5926-8451-9D36-A2BCBD43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865D-087E-3975-BFCF-6BA9D26B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1C9D-CBC4-F281-91EB-6C0265E7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D48C-CF84-60D7-21F9-73A6C3B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E5A6-C6D9-9146-A488-20B18BB0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B527-7D2C-F3D8-7C17-8508D2B3A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A049-4509-B6A7-9708-7C8A1D7D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42670-4951-B7E9-3C07-49F1EB12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655B-9A57-B07F-6D13-69FA867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D0E6A-2943-7782-9675-51186B02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C00-8C86-8AD9-D103-AAEB19AE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5F000-FCB0-C6A0-4579-91950D72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0D16-8C83-42EB-DF25-4D056E55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F04C5-A577-31D1-A022-8B91C78CC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91F9B-22FE-EF1C-8865-1210AF59A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AAE43-FFE1-182C-E5FB-B4F025C7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D44E2-D244-D15C-60A2-42B87290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C9F84-8ECE-6EF4-384E-30AAEB04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2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20A1-CA49-368E-DE44-A21B105B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B9475-F1B7-8832-C91C-073F4724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475EE-2E3E-6736-048E-E25E93B4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7D73-5F8C-8270-058E-DA3B289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6F960-3CD1-9F56-B58A-B2EFC72E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865FB-3652-7AEA-F026-5D9DE801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9BBBE-521C-EF70-F10C-5D80DCE5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F109-191C-9D2E-173A-2E942DF6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450E-E886-CEFC-65AA-7D9B0486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1AA93-D81C-3D22-67DA-E16F50D5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7974-4F37-5019-F2A0-9F1D6997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885F4-A766-ECFC-8411-96962577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D0B0-397D-10BC-3769-3649B864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17AA-DBF4-2184-ABF6-84B1E277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8775B-3026-BF8C-6D26-86134936B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40EEF-7559-0E18-53DA-790B5980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1B28-F205-9EAD-2A4D-24D622D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2B55-7C05-A718-A35D-D4879666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DD2E-E8C9-B52D-CEBB-BB711C5D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6C03-56DB-7652-2F22-5C27EA1A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8F38-F50B-6115-9160-F542BC15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CB84-194C-1AB3-496C-28BBB8F4D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7B80-7A41-40AC-B52A-D6210FA4650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975B-8073-F4B5-796F-9788D5C8E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82E1-D69B-A365-3586-33924C4A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B287-5E50-4E40-8D08-85C66CA9C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5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CCBF086-8131-179B-0A4F-476A0B8EF2EE}"/>
              </a:ext>
            </a:extLst>
          </p:cNvPr>
          <p:cNvSpPr txBox="1"/>
          <p:nvPr/>
        </p:nvSpPr>
        <p:spPr>
          <a:xfrm>
            <a:off x="500428" y="110782"/>
            <a:ext cx="4660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B50289-17C5-8D6E-4222-43A3D773418D}"/>
              </a:ext>
            </a:extLst>
          </p:cNvPr>
          <p:cNvCxnSpPr>
            <a:cxnSpLocks/>
          </p:cNvCxnSpPr>
          <p:nvPr/>
        </p:nvCxnSpPr>
        <p:spPr>
          <a:xfrm>
            <a:off x="571785" y="823866"/>
            <a:ext cx="57328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0E75F5-1FE1-5255-FC16-0551D271ED2E}"/>
              </a:ext>
            </a:extLst>
          </p:cNvPr>
          <p:cNvSpPr/>
          <p:nvPr/>
        </p:nvSpPr>
        <p:spPr>
          <a:xfrm>
            <a:off x="160758" y="1654863"/>
            <a:ext cx="2870301" cy="537882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Light" panose="02040304050005020304" pitchFamily="18" charset="0"/>
              </a:rPr>
              <a:t>Film Website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051ED-1C7B-B2F9-0F4C-6BFF237038C8}"/>
              </a:ext>
            </a:extLst>
          </p:cNvPr>
          <p:cNvSpPr/>
          <p:nvPr/>
        </p:nvSpPr>
        <p:spPr>
          <a:xfrm>
            <a:off x="160757" y="2638324"/>
            <a:ext cx="2870301" cy="3743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49D40-ED48-624E-236C-F89C74604FB9}"/>
              </a:ext>
            </a:extLst>
          </p:cNvPr>
          <p:cNvSpPr txBox="1"/>
          <p:nvPr/>
        </p:nvSpPr>
        <p:spPr>
          <a:xfrm>
            <a:off x="825742" y="3015040"/>
            <a:ext cx="19991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Post teasers and trailers to engage audiences.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3C8180-50FC-BF9F-B8E3-DE090E22AB3F}"/>
              </a:ext>
            </a:extLst>
          </p:cNvPr>
          <p:cNvSpPr txBox="1"/>
          <p:nvPr/>
        </p:nvSpPr>
        <p:spPr>
          <a:xfrm>
            <a:off x="825742" y="3958134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Share behind-the scenes interviews with the cast and crew.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B8D51-59C1-450E-6608-805410273011}"/>
              </a:ext>
            </a:extLst>
          </p:cNvPr>
          <p:cNvSpPr txBox="1"/>
          <p:nvPr/>
        </p:nvSpPr>
        <p:spPr>
          <a:xfrm>
            <a:off x="825742" y="4901813"/>
            <a:ext cx="19991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Keep audiences up-to-date on our pre-production, production, and post production progress.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0361AD-E260-A401-7360-389DF3398099}"/>
              </a:ext>
            </a:extLst>
          </p:cNvPr>
          <p:cNvSpPr txBox="1"/>
          <p:nvPr/>
        </p:nvSpPr>
        <p:spPr>
          <a:xfrm>
            <a:off x="160758" y="2277035"/>
            <a:ext cx="28703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Posting Frequency: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Every two weeks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04A533A-FAEE-9E9F-A2FA-A26BAA7D74E3}"/>
              </a:ext>
            </a:extLst>
          </p:cNvPr>
          <p:cNvSpPr/>
          <p:nvPr/>
        </p:nvSpPr>
        <p:spPr>
          <a:xfrm>
            <a:off x="3157361" y="1654863"/>
            <a:ext cx="2870301" cy="53788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Light" panose="02040304050005020304" pitchFamily="18" charset="0"/>
              </a:rPr>
              <a:t>Blog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49B98-312B-477B-40D9-CED34F9438E0}"/>
              </a:ext>
            </a:extLst>
          </p:cNvPr>
          <p:cNvSpPr/>
          <p:nvPr/>
        </p:nvSpPr>
        <p:spPr>
          <a:xfrm>
            <a:off x="3157360" y="2638324"/>
            <a:ext cx="2870301" cy="37431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B790B0-184A-9A78-8D35-EACCAEBBFEA8}"/>
              </a:ext>
            </a:extLst>
          </p:cNvPr>
          <p:cNvSpPr txBox="1"/>
          <p:nvPr/>
        </p:nvSpPr>
        <p:spPr>
          <a:xfrm>
            <a:off x="3822345" y="3015040"/>
            <a:ext cx="19991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Provide personal experiences of the cast and crew involved in the production.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D384CD-D702-C607-7F77-8C3655410481}"/>
              </a:ext>
            </a:extLst>
          </p:cNvPr>
          <p:cNvSpPr txBox="1"/>
          <p:nvPr/>
        </p:nvSpPr>
        <p:spPr>
          <a:xfrm>
            <a:off x="3822345" y="3958134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Increase engagement for the film by providing up-to-date progress.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E7ADBF-B0BB-E626-1B63-6B4006A7FC19}"/>
              </a:ext>
            </a:extLst>
          </p:cNvPr>
          <p:cNvSpPr txBox="1"/>
          <p:nvPr/>
        </p:nvSpPr>
        <p:spPr>
          <a:xfrm>
            <a:off x="3822345" y="4901813"/>
            <a:ext cx="199912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Serve as another tool to discuss the film’s message and get responses from audiences.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2E24A5-71D3-314F-3486-A600E1A90558}"/>
              </a:ext>
            </a:extLst>
          </p:cNvPr>
          <p:cNvSpPr txBox="1"/>
          <p:nvPr/>
        </p:nvSpPr>
        <p:spPr>
          <a:xfrm>
            <a:off x="3157361" y="2277035"/>
            <a:ext cx="28703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Posting Frequency: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Monthly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C9B4344-5EFD-8222-C21C-E6540A468D96}"/>
              </a:ext>
            </a:extLst>
          </p:cNvPr>
          <p:cNvSpPr/>
          <p:nvPr/>
        </p:nvSpPr>
        <p:spPr>
          <a:xfrm>
            <a:off x="6153964" y="1654863"/>
            <a:ext cx="2870301" cy="53788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Light" panose="02040304050005020304" pitchFamily="18" charset="0"/>
              </a:rPr>
              <a:t>Facebook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F041D2-7AB9-5289-D537-4BAE14A8F491}"/>
              </a:ext>
            </a:extLst>
          </p:cNvPr>
          <p:cNvSpPr/>
          <p:nvPr/>
        </p:nvSpPr>
        <p:spPr>
          <a:xfrm>
            <a:off x="6153963" y="2638324"/>
            <a:ext cx="2870301" cy="3743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353C4E-85B4-1D24-75DA-4325D8CFE890}"/>
              </a:ext>
            </a:extLst>
          </p:cNvPr>
          <p:cNvSpPr txBox="1"/>
          <p:nvPr/>
        </p:nvSpPr>
        <p:spPr>
          <a:xfrm>
            <a:off x="6818948" y="3015040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Increase awareness of the film and reach a broader audience.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83BF73-81C6-73FE-5AF8-142FD1595DD3}"/>
              </a:ext>
            </a:extLst>
          </p:cNvPr>
          <p:cNvSpPr txBox="1"/>
          <p:nvPr/>
        </p:nvSpPr>
        <p:spPr>
          <a:xfrm>
            <a:off x="6818948" y="3958134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Track the primary audience’s response to the film to gauge interest.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BE4D52-6A1A-D516-2A7C-2DC0271AD90A}"/>
              </a:ext>
            </a:extLst>
          </p:cNvPr>
          <p:cNvSpPr txBox="1"/>
          <p:nvPr/>
        </p:nvSpPr>
        <p:spPr>
          <a:xfrm>
            <a:off x="6818948" y="4901813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Build anticipation for the release of the film and the film screening.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75C62-1853-AC88-D228-8B3610AE2CD2}"/>
              </a:ext>
            </a:extLst>
          </p:cNvPr>
          <p:cNvSpPr txBox="1"/>
          <p:nvPr/>
        </p:nvSpPr>
        <p:spPr>
          <a:xfrm>
            <a:off x="6153964" y="2277035"/>
            <a:ext cx="28703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Posting Frequency: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Twice a week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77D8362-536C-D882-D0DA-4BA0770BF2CB}"/>
              </a:ext>
            </a:extLst>
          </p:cNvPr>
          <p:cNvSpPr/>
          <p:nvPr/>
        </p:nvSpPr>
        <p:spPr>
          <a:xfrm>
            <a:off x="9150567" y="1654863"/>
            <a:ext cx="2870301" cy="53788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masis MT Pro Light" panose="02040304050005020304" pitchFamily="18" charset="0"/>
              </a:rPr>
              <a:t>Instagram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CFB124A-ECC5-E93C-06AE-7FC27609615C}"/>
              </a:ext>
            </a:extLst>
          </p:cNvPr>
          <p:cNvSpPr/>
          <p:nvPr/>
        </p:nvSpPr>
        <p:spPr>
          <a:xfrm>
            <a:off x="9150566" y="2638324"/>
            <a:ext cx="2870301" cy="3743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4C334B-6EC4-0E1A-E5B9-856BAFCA2AD9}"/>
              </a:ext>
            </a:extLst>
          </p:cNvPr>
          <p:cNvSpPr txBox="1"/>
          <p:nvPr/>
        </p:nvSpPr>
        <p:spPr>
          <a:xfrm>
            <a:off x="9815551" y="3015040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Increase awareness of the film and reach a broader audience.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09B11D-2E54-57E1-73E8-660A366B0652}"/>
              </a:ext>
            </a:extLst>
          </p:cNvPr>
          <p:cNvSpPr txBox="1"/>
          <p:nvPr/>
        </p:nvSpPr>
        <p:spPr>
          <a:xfrm>
            <a:off x="9815551" y="3958134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Track the primary audience’s response to the film to gauge interest.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A0085B-484E-CDE6-3146-8719B04A9D1A}"/>
              </a:ext>
            </a:extLst>
          </p:cNvPr>
          <p:cNvSpPr txBox="1"/>
          <p:nvPr/>
        </p:nvSpPr>
        <p:spPr>
          <a:xfrm>
            <a:off x="9815551" y="4901813"/>
            <a:ext cx="19991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Build anticipation for the release of the film and the film screening.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93CDB-EF4F-C8A5-0DB4-09028D988BF8}"/>
              </a:ext>
            </a:extLst>
          </p:cNvPr>
          <p:cNvSpPr txBox="1"/>
          <p:nvPr/>
        </p:nvSpPr>
        <p:spPr>
          <a:xfrm>
            <a:off x="9150567" y="2277035"/>
            <a:ext cx="28703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Posting Frequency: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</a:rPr>
              <a:t>Twice a week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 Nova" panose="020B0504020202020204" pitchFamily="34" charset="0"/>
            </a:endParaRPr>
          </a:p>
        </p:txBody>
      </p:sp>
      <p:pic>
        <p:nvPicPr>
          <p:cNvPr id="1034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D2E64102-5BFD-4BC4-143D-78B4EEAA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2" y="2851382"/>
            <a:ext cx="816933" cy="816933"/>
          </a:xfrm>
          <a:prstGeom prst="rect">
            <a:avLst/>
          </a:prstGeom>
          <a:noFill/>
        </p:spPr>
      </p:pic>
      <p:pic>
        <p:nvPicPr>
          <p:cNvPr id="67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9FF192AD-6E49-915C-CBA4-2757F54F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2" y="3831973"/>
            <a:ext cx="816933" cy="816933"/>
          </a:xfrm>
          <a:prstGeom prst="rect">
            <a:avLst/>
          </a:prstGeom>
          <a:noFill/>
        </p:spPr>
      </p:pic>
      <p:pic>
        <p:nvPicPr>
          <p:cNvPr id="68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2133450C-C178-A164-6E83-DD4F4B0B2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2" y="4812564"/>
            <a:ext cx="816933" cy="816933"/>
          </a:xfrm>
          <a:prstGeom prst="rect">
            <a:avLst/>
          </a:prstGeom>
          <a:noFill/>
        </p:spPr>
      </p:pic>
      <p:pic>
        <p:nvPicPr>
          <p:cNvPr id="69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AFE88A41-3CC6-6450-8042-34EE33BB4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70" y="2851382"/>
            <a:ext cx="816933" cy="816933"/>
          </a:xfrm>
          <a:prstGeom prst="rect">
            <a:avLst/>
          </a:prstGeom>
          <a:noFill/>
        </p:spPr>
      </p:pic>
      <p:pic>
        <p:nvPicPr>
          <p:cNvPr id="70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1D4433C3-83C4-1F7E-5943-185CA0E6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70" y="3831973"/>
            <a:ext cx="816933" cy="816933"/>
          </a:xfrm>
          <a:prstGeom prst="rect">
            <a:avLst/>
          </a:prstGeom>
          <a:noFill/>
        </p:spPr>
      </p:pic>
      <p:pic>
        <p:nvPicPr>
          <p:cNvPr id="71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9075C4ED-F4FC-9EFB-AFE6-C7B76713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70" y="4812564"/>
            <a:ext cx="816933" cy="816933"/>
          </a:xfrm>
          <a:prstGeom prst="rect">
            <a:avLst/>
          </a:prstGeom>
          <a:noFill/>
        </p:spPr>
      </p:pic>
      <p:pic>
        <p:nvPicPr>
          <p:cNvPr id="72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A9477281-EFF9-5DC2-B262-CA8D50E8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98" y="2851382"/>
            <a:ext cx="816933" cy="816933"/>
          </a:xfrm>
          <a:prstGeom prst="rect">
            <a:avLst/>
          </a:prstGeom>
          <a:noFill/>
        </p:spPr>
      </p:pic>
      <p:pic>
        <p:nvPicPr>
          <p:cNvPr id="73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0BD820DB-8DD7-30FF-EBD1-25BC27FF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98" y="3831973"/>
            <a:ext cx="816933" cy="816933"/>
          </a:xfrm>
          <a:prstGeom prst="rect">
            <a:avLst/>
          </a:prstGeom>
          <a:noFill/>
        </p:spPr>
      </p:pic>
      <p:pic>
        <p:nvPicPr>
          <p:cNvPr id="74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5C387F5A-7EF5-8912-5085-20595FA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98" y="4812564"/>
            <a:ext cx="816933" cy="816933"/>
          </a:xfrm>
          <a:prstGeom prst="rect">
            <a:avLst/>
          </a:prstGeom>
          <a:noFill/>
        </p:spPr>
      </p:pic>
      <p:pic>
        <p:nvPicPr>
          <p:cNvPr id="75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E7EEB99E-2E13-6016-168E-1393C2EC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246" y="2851382"/>
            <a:ext cx="816933" cy="816933"/>
          </a:xfrm>
          <a:prstGeom prst="rect">
            <a:avLst/>
          </a:prstGeom>
          <a:noFill/>
        </p:spPr>
      </p:pic>
      <p:pic>
        <p:nvPicPr>
          <p:cNvPr id="76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0BEBC0D5-34FD-3EB8-7C6D-09852CDC7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246" y="3831973"/>
            <a:ext cx="816933" cy="816933"/>
          </a:xfrm>
          <a:prstGeom prst="rect">
            <a:avLst/>
          </a:prstGeom>
          <a:noFill/>
        </p:spPr>
      </p:pic>
      <p:pic>
        <p:nvPicPr>
          <p:cNvPr id="77" name="Picture 10" descr="Check Mark Vector Art, Icons, and Graphics for Free Download">
            <a:extLst>
              <a:ext uri="{FF2B5EF4-FFF2-40B4-BE49-F238E27FC236}">
                <a16:creationId xmlns:a16="http://schemas.microsoft.com/office/drawing/2014/main" id="{8D2D8CCB-7A75-3EF6-7C61-A63F6F80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167" y1="50469" x2="39167" y2="5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246" y="4812564"/>
            <a:ext cx="816933" cy="816933"/>
          </a:xfrm>
          <a:prstGeom prst="rect">
            <a:avLst/>
          </a:prstGeom>
          <a:noFill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0A5B1B9-784F-027E-23E0-A64562FB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9" t="29878" r="27777" b="27438"/>
          <a:stretch>
            <a:fillRect/>
          </a:stretch>
        </p:blipFill>
        <p:spPr bwMode="auto">
          <a:xfrm>
            <a:off x="10922640" y="110782"/>
            <a:ext cx="799303" cy="99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85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Amasis MT Pro Light</vt:lpstr>
      <vt:lpstr>Arial</vt:lpstr>
      <vt:lpstr>Arial Nova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Jones</dc:creator>
  <cp:lastModifiedBy>April Jones</cp:lastModifiedBy>
  <cp:revision>1</cp:revision>
  <dcterms:created xsi:type="dcterms:W3CDTF">2023-03-06T17:30:00Z</dcterms:created>
  <dcterms:modified xsi:type="dcterms:W3CDTF">2023-03-06T17:30:45Z</dcterms:modified>
</cp:coreProperties>
</file>