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67C45-D549-BFDA-411B-4933D5986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265A6-8C79-05AF-19D5-13FE47001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3DDEB-B9AE-FEA3-527F-94A89CA02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0786-E7E7-48B3-925C-778B70F8B39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C82E8-128C-4FFF-A0D0-95CEF6AE9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366AB-8EE5-C595-D0CE-42C2D6B6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F644-1E97-4FFB-AB67-CBF94FF42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3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32E6-DB16-C8EA-75B9-E3E172AD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25BD6-DBD0-ECC3-9D90-D42171019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6DA49-2C71-8B58-41C6-2A2A2E0FC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0786-E7E7-48B3-925C-778B70F8B39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8A5DC-A65B-E5F3-D1BC-776E8EEE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8C831-A518-FA34-3441-7EF8C6A9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F644-1E97-4FFB-AB67-CBF94FF42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9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A5C8A-7C44-ACC8-9FA4-E313D2442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A7FCA-DE70-DA17-C01E-A8AE80746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52F66-3DB4-D731-3C97-F796BFC0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0786-E7E7-48B3-925C-778B70F8B39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23356-43B1-C4BE-5E34-6FC50B8AB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D6E6C-1280-B515-66EA-33CCCEFF6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F644-1E97-4FFB-AB67-CBF94FF42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8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0059-6E70-0903-AF2D-C0A6CA54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855E8-0067-28C0-6EED-C2416AB1C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7B4EB-922E-D352-9187-C011CCB2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0786-E7E7-48B3-925C-778B70F8B39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E2376-CE39-0C71-5BF1-3DE7A2C7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D64D0-5C43-FB50-4810-2D9EA889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F644-1E97-4FFB-AB67-CBF94FF42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1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8BCF-4F3D-195E-0564-D4E968D0F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79E81-35A4-AE26-A933-475C52844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0C058-7CCB-D9C1-B22F-D765586FD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0786-E7E7-48B3-925C-778B70F8B39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0FAB0-ACA8-A438-4F91-D2F1A97B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C1AC6-D63A-28C2-4F85-47C3AF87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F644-1E97-4FFB-AB67-CBF94FF42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3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5BC03-276C-0498-41B7-232B0231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55C42-71E9-FAD6-471A-DB5350552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BCBF7-A989-A390-5D0C-58DB5F906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117D7-5108-D1BB-F978-CE6289A5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0786-E7E7-48B3-925C-778B70F8B39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D768B-7DF0-A549-0A8A-8D5A43A1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07FC1-A7D1-BE78-2213-40308725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F644-1E97-4FFB-AB67-CBF94FF42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3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72858-1DB3-0A01-2AEA-20C50A5B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840CB-FFEF-8C34-8FF5-E8E71F76D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475C2-C7C2-3C6A-0547-9019F8F02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DD0B60-E2D6-2FDB-2E9D-C9FA2B856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6B4181-EB7D-6BBE-0850-DC470A6D1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6548C-60ED-116E-AD9A-0931F9B31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0786-E7E7-48B3-925C-778B70F8B39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8F4B40-FA72-2BAC-2425-1376B53A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C97FCF-A8F7-D981-F739-4442346F0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F644-1E97-4FFB-AB67-CBF94FF42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4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6536-3CFF-4032-A9CB-F8CA71878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7494A-93F2-681E-CE3A-C233D4E6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0786-E7E7-48B3-925C-778B70F8B39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9F396-D2CE-ACB0-B3BA-04B01905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D4AA4-3B6B-6BDD-5FF5-8F05E68A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F644-1E97-4FFB-AB67-CBF94FF42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0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9B836-ECF9-1B39-45B6-90CA697D2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0786-E7E7-48B3-925C-778B70F8B39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D35731-2CF0-5261-217B-7A986AF1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93642-CE09-ED0C-7BAF-8665A356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F644-1E97-4FFB-AB67-CBF94FF42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3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5E12-33D2-08ED-717A-3BD062D8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9C8B4-95A1-ED17-6515-9E84DF586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54F12-EE7C-B486-71F3-19F3CD4A1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ECC9E-46F4-E59C-F537-094FD8509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0786-E7E7-48B3-925C-778B70F8B39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883E5-CF11-3ADB-8AD9-49E56B8F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7B652-28AB-7B41-0890-4B4B05D9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F644-1E97-4FFB-AB67-CBF94FF42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4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4469-DF7B-A203-0F1F-1C2FA4F9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1F93C1-3E0C-D6BE-D38F-AECDFEF28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EADBB-0492-106E-6724-601A788D1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ED3AC-057B-418A-86DC-FE58E5D4D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0786-E7E7-48B3-925C-778B70F8B39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CD02A-11CF-37F9-CC04-87E3BE850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58302-A823-424E-FCC5-CB010794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F644-1E97-4FFB-AB67-CBF94FF42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3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BAEB9C-8121-1C77-908F-7AF86B4F2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6C287-888E-E5A8-8F37-EACB56D02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BE514-6465-442D-14FB-8441E9EA5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F0786-E7E7-48B3-925C-778B70F8B39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0F8B2-36E3-5EAC-EE9D-B68E03503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B4115-7F07-CCC1-CAF9-A74C847A7C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3F644-1E97-4FFB-AB67-CBF94FF42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7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Film reel with solid fill">
            <a:extLst>
              <a:ext uri="{FF2B5EF4-FFF2-40B4-BE49-F238E27FC236}">
                <a16:creationId xmlns:a16="http://schemas.microsoft.com/office/drawing/2014/main" id="{DBD1D81A-4BF3-4E21-D4E7-F64AC2DC1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901" y="3321606"/>
            <a:ext cx="914400" cy="914400"/>
          </a:xfrm>
          <a:prstGeom prst="rect">
            <a:avLst/>
          </a:prstGeom>
        </p:spPr>
      </p:pic>
      <p:pic>
        <p:nvPicPr>
          <p:cNvPr id="9" name="Graphic 8" descr="Film strip outline">
            <a:extLst>
              <a:ext uri="{FF2B5EF4-FFF2-40B4-BE49-F238E27FC236}">
                <a16:creationId xmlns:a16="http://schemas.microsoft.com/office/drawing/2014/main" id="{DC3E8AF6-5F24-4F1F-1257-28D6A81B2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02096" y="5572589"/>
            <a:ext cx="914400" cy="914400"/>
          </a:xfrm>
          <a:prstGeom prst="rect">
            <a:avLst/>
          </a:prstGeom>
        </p:spPr>
      </p:pic>
      <p:pic>
        <p:nvPicPr>
          <p:cNvPr id="23" name="Graphic 22" descr="Theatre outline">
            <a:extLst>
              <a:ext uri="{FF2B5EF4-FFF2-40B4-BE49-F238E27FC236}">
                <a16:creationId xmlns:a16="http://schemas.microsoft.com/office/drawing/2014/main" id="{E6A29718-A91D-805D-4F2C-9A3D8C4455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3063" y="5572589"/>
            <a:ext cx="914400" cy="9144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590E0A-5B55-654F-4722-4B95F77844D2}"/>
              </a:ext>
            </a:extLst>
          </p:cNvPr>
          <p:cNvCxnSpPr/>
          <p:nvPr/>
        </p:nvCxnSpPr>
        <p:spPr>
          <a:xfrm>
            <a:off x="1140463" y="4126868"/>
            <a:ext cx="9580873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16E0C5-F658-5C22-45AF-6A7497A5D194}"/>
              </a:ext>
            </a:extLst>
          </p:cNvPr>
          <p:cNvCxnSpPr/>
          <p:nvPr/>
        </p:nvCxnSpPr>
        <p:spPr>
          <a:xfrm>
            <a:off x="2159297" y="2652566"/>
            <a:ext cx="0" cy="286688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A0A4A19-EC7B-D295-FC5B-F35710A03C4E}"/>
              </a:ext>
            </a:extLst>
          </p:cNvPr>
          <p:cNvCxnSpPr/>
          <p:nvPr/>
        </p:nvCxnSpPr>
        <p:spPr>
          <a:xfrm>
            <a:off x="4007332" y="2202566"/>
            <a:ext cx="0" cy="286688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BE69EC-4F51-3B5B-E44B-E0207D38666F}"/>
              </a:ext>
            </a:extLst>
          </p:cNvPr>
          <p:cNvCxnSpPr/>
          <p:nvPr/>
        </p:nvCxnSpPr>
        <p:spPr>
          <a:xfrm>
            <a:off x="5871642" y="2625193"/>
            <a:ext cx="0" cy="286688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DF450-547D-E76F-73C9-384480AA6DC7}"/>
              </a:ext>
            </a:extLst>
          </p:cNvPr>
          <p:cNvCxnSpPr/>
          <p:nvPr/>
        </p:nvCxnSpPr>
        <p:spPr>
          <a:xfrm>
            <a:off x="7691565" y="2202566"/>
            <a:ext cx="0" cy="286688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2B39448-E5EB-C84B-F433-B49E039A31FA}"/>
              </a:ext>
            </a:extLst>
          </p:cNvPr>
          <p:cNvCxnSpPr/>
          <p:nvPr/>
        </p:nvCxnSpPr>
        <p:spPr>
          <a:xfrm>
            <a:off x="9600264" y="2625193"/>
            <a:ext cx="0" cy="286688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A593004-32CB-641A-67D6-DE2811DB0BF4}"/>
              </a:ext>
            </a:extLst>
          </p:cNvPr>
          <p:cNvSpPr txBox="1"/>
          <p:nvPr/>
        </p:nvSpPr>
        <p:spPr>
          <a:xfrm>
            <a:off x="1449084" y="4744253"/>
            <a:ext cx="1437173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Teasers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23439C-5DDD-560E-C14E-9782A02679FE}"/>
              </a:ext>
            </a:extLst>
          </p:cNvPr>
          <p:cNvSpPr txBox="1"/>
          <p:nvPr/>
        </p:nvSpPr>
        <p:spPr>
          <a:xfrm>
            <a:off x="1005741" y="1567777"/>
            <a:ext cx="23071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 teasers related to the film’s content to create buzz about the film early on to be shared on the film’s website, YouTube, and other social media venues.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C5750B-6650-6591-EA28-BDD3B3A254DA}"/>
              </a:ext>
            </a:extLst>
          </p:cNvPr>
          <p:cNvSpPr txBox="1"/>
          <p:nvPr/>
        </p:nvSpPr>
        <p:spPr>
          <a:xfrm>
            <a:off x="3260633" y="2692403"/>
            <a:ext cx="143717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Blog</a:t>
            </a:r>
          </a:p>
        </p:txBody>
      </p:sp>
      <p:pic>
        <p:nvPicPr>
          <p:cNvPr id="38" name="Graphic 37" descr="Vlog with solid fill">
            <a:extLst>
              <a:ext uri="{FF2B5EF4-FFF2-40B4-BE49-F238E27FC236}">
                <a16:creationId xmlns:a16="http://schemas.microsoft.com/office/drawing/2014/main" id="{EE142297-71D3-34AD-AA3C-9A3B2520E1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22019" y="1273052"/>
            <a:ext cx="914400" cy="914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26EC09C-9EEA-9ECE-32AC-C20CD2F38B0F}"/>
              </a:ext>
            </a:extLst>
          </p:cNvPr>
          <p:cNvSpPr txBox="1"/>
          <p:nvPr/>
        </p:nvSpPr>
        <p:spPr>
          <a:xfrm>
            <a:off x="2853777" y="5171378"/>
            <a:ext cx="23071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 blog posts on my established “Genesis of My Revelations” blog. Discuss the intent behind the film, the inspiration, behind-the-scenes action, and the thoughts of the cast and crew.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D5C1E6-A99D-A811-E881-955AD05D74ED}"/>
              </a:ext>
            </a:extLst>
          </p:cNvPr>
          <p:cNvSpPr txBox="1"/>
          <p:nvPr/>
        </p:nvSpPr>
        <p:spPr>
          <a:xfrm>
            <a:off x="5160886" y="4744253"/>
            <a:ext cx="143717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Advertise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733F97-D0AF-150C-0F8A-51C294D12C99}"/>
              </a:ext>
            </a:extLst>
          </p:cNvPr>
          <p:cNvSpPr txBox="1"/>
          <p:nvPr/>
        </p:nvSpPr>
        <p:spPr>
          <a:xfrm>
            <a:off x="6538010" y="5164243"/>
            <a:ext cx="2307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interviews with the Afro, The Baltimore Times, and        The Baltimore Sun. </a:t>
            </a:r>
          </a:p>
        </p:txBody>
      </p:sp>
      <p:pic>
        <p:nvPicPr>
          <p:cNvPr id="44" name="Graphic 43" descr="Newspaper with solid fill">
            <a:extLst>
              <a:ext uri="{FF2B5EF4-FFF2-40B4-BE49-F238E27FC236}">
                <a16:creationId xmlns:a16="http://schemas.microsoft.com/office/drawing/2014/main" id="{6875BF5F-FBDC-F572-82F8-CC8FCBE58A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44973" y="5486361"/>
            <a:ext cx="914400" cy="914400"/>
          </a:xfrm>
          <a:prstGeom prst="rect">
            <a:avLst/>
          </a:prstGeom>
        </p:spPr>
      </p:pic>
      <p:pic>
        <p:nvPicPr>
          <p:cNvPr id="46" name="Graphic 45" descr="Boardroom with solid fill">
            <a:extLst>
              <a:ext uri="{FF2B5EF4-FFF2-40B4-BE49-F238E27FC236}">
                <a16:creationId xmlns:a16="http://schemas.microsoft.com/office/drawing/2014/main" id="{53E6D6CA-A649-A65A-478A-DBC0439FE3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25990" y="1273052"/>
            <a:ext cx="914400" cy="9144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6BAC69B-21F0-6CA1-996D-B05CDC99F136}"/>
              </a:ext>
            </a:extLst>
          </p:cNvPr>
          <p:cNvSpPr txBox="1"/>
          <p:nvPr/>
        </p:nvSpPr>
        <p:spPr>
          <a:xfrm>
            <a:off x="6964604" y="2695190"/>
            <a:ext cx="14371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Interviews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9EE13A-EAB8-8C2D-EEA9-D4ABCECE4ACB}"/>
              </a:ext>
            </a:extLst>
          </p:cNvPr>
          <p:cNvSpPr txBox="1"/>
          <p:nvPr/>
        </p:nvSpPr>
        <p:spPr>
          <a:xfrm>
            <a:off x="4726224" y="1887992"/>
            <a:ext cx="2307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posters and newspaper and magazine ads. Distribute flyers and outdoor signs.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AC30FF-2A7B-9544-263A-960F30215948}"/>
              </a:ext>
            </a:extLst>
          </p:cNvPr>
          <p:cNvSpPr txBox="1"/>
          <p:nvPr/>
        </p:nvSpPr>
        <p:spPr>
          <a:xfrm>
            <a:off x="8807229" y="4744253"/>
            <a:ext cx="158606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Film Festivals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07517C-0BC0-156A-DDE0-5D2F7EDBC1A1}"/>
              </a:ext>
            </a:extLst>
          </p:cNvPr>
          <p:cNvSpPr txBox="1"/>
          <p:nvPr/>
        </p:nvSpPr>
        <p:spPr>
          <a:xfrm>
            <a:off x="8446708" y="1889844"/>
            <a:ext cx="2307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film at various film festivals to gain the attention of producers and distributors.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A7ABAE-9478-B4CC-D5F2-176662DA8602}"/>
              </a:ext>
            </a:extLst>
          </p:cNvPr>
          <p:cNvSpPr txBox="1"/>
          <p:nvPr/>
        </p:nvSpPr>
        <p:spPr>
          <a:xfrm>
            <a:off x="500428" y="110782"/>
            <a:ext cx="4660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Plan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AFFDC06-7E8F-EBE8-D2FE-D65A20E94E49}"/>
              </a:ext>
            </a:extLst>
          </p:cNvPr>
          <p:cNvCxnSpPr>
            <a:cxnSpLocks/>
          </p:cNvCxnSpPr>
          <p:nvPr/>
        </p:nvCxnSpPr>
        <p:spPr>
          <a:xfrm>
            <a:off x="571785" y="823866"/>
            <a:ext cx="57328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8F9671-2B19-CF15-4407-00DFDA03C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9" t="29878" r="27777" b="27438"/>
          <a:stretch>
            <a:fillRect/>
          </a:stretch>
        </p:blipFill>
        <p:spPr bwMode="auto">
          <a:xfrm>
            <a:off x="10922640" y="110782"/>
            <a:ext cx="799303" cy="991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2543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119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Abadi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April Jones</dc:creator>
  <cp:lastModifiedBy>April Jones</cp:lastModifiedBy>
  <cp:revision>11</cp:revision>
  <dcterms:created xsi:type="dcterms:W3CDTF">2023-02-09T22:20:13Z</dcterms:created>
  <dcterms:modified xsi:type="dcterms:W3CDTF">2023-03-06T17:31:34Z</dcterms:modified>
</cp:coreProperties>
</file>