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Ethan Leet 22/05/202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Ethan Leet 22/05/2022</a:t>
            </a:r>
          </a:p>
        </p:txBody>
      </p:sp>
      <p:sp>
        <p:nvSpPr>
          <p:cNvPr id="152" name="A local and global approach to the minimum vertex cover optimisation problem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225" sz="11252"/>
            </a:lvl1pPr>
          </a:lstStyle>
          <a:p>
            <a:pPr/>
            <a:r>
              <a:t>A local and global approach to the minimum vertex cover optimisation problem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55" name="Minimum Vertex Cover is a NP-hard optimisation probl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Minimum Vertex Cover is a NP-hard optimisation problem</a:t>
            </a:r>
          </a:p>
          <a:p>
            <a:pPr/>
            <a:r>
              <a:t>Two local search algorithms and one global stochastic algorithm were implemented in polynomial time and provide a naive solution</a:t>
            </a:r>
          </a:p>
          <a:p>
            <a:pPr/>
            <a:r>
              <a:t>All testing conducted with stage four compile optimisations</a:t>
            </a:r>
          </a:p>
          <a:p>
            <a:pPr/>
            <a:r>
              <a:t>Promising results for the global approach should further research be invested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Local Approach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Local Approach 1</a:t>
            </a:r>
          </a:p>
        </p:txBody>
      </p:sp>
      <p:sp>
        <p:nvSpPr>
          <p:cNvPr id="158" name="Next-Best Greed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Next-Best Greedy</a:t>
            </a:r>
          </a:p>
        </p:txBody>
      </p:sp>
      <p:sp>
        <p:nvSpPr>
          <p:cNvPr id="159" name="Ranks each node based of its degree…"/>
          <p:cNvSpPr txBox="1"/>
          <p:nvPr>
            <p:ph type="body" sz="half" idx="1"/>
          </p:nvPr>
        </p:nvSpPr>
        <p:spPr>
          <a:xfrm>
            <a:off x="1044060" y="4248504"/>
            <a:ext cx="13176096" cy="8256012"/>
          </a:xfrm>
          <a:prstGeom prst="rect">
            <a:avLst/>
          </a:prstGeom>
        </p:spPr>
        <p:txBody>
          <a:bodyPr/>
          <a:lstStyle/>
          <a:p>
            <a:pPr/>
            <a:r>
              <a:t>Ranks each node based of its degree</a:t>
            </a:r>
          </a:p>
          <a:p>
            <a:pPr/>
            <a:r>
              <a:t>Chooses next node to add to the cover based off highest rank</a:t>
            </a:r>
          </a:p>
          <a:p>
            <a:pPr/>
            <a:r>
              <a:t>No node will be chosen twice in the same cover</a:t>
            </a:r>
          </a:p>
          <a:p>
            <a:pPr/>
            <a:r>
              <a:t>Hash-map randomness ensures a new variation of ‘next-best’ every trial</a:t>
            </a:r>
          </a:p>
        </p:txBody>
      </p:sp>
      <p:pic>
        <p:nvPicPr>
          <p:cNvPr id="160" name="Screen Shot 2022-05-22 at 6.36.55 pm.png" descr="Screen Shot 2022-05-22 at 6.36.5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52087" y="4197879"/>
            <a:ext cx="8981820" cy="53202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Local Approach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Local Approach 2</a:t>
            </a:r>
          </a:p>
        </p:txBody>
      </p:sp>
      <p:sp>
        <p:nvSpPr>
          <p:cNvPr id="163" name="Randomised Local Search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Randomised Local Search</a:t>
            </a:r>
          </a:p>
        </p:txBody>
      </p:sp>
      <p:sp>
        <p:nvSpPr>
          <p:cNvPr id="164" name="Chooses next node based off a normally distributed random choice…"/>
          <p:cNvSpPr txBox="1"/>
          <p:nvPr>
            <p:ph type="body" sz="half" idx="1"/>
          </p:nvPr>
        </p:nvSpPr>
        <p:spPr>
          <a:xfrm>
            <a:off x="1007962" y="4248504"/>
            <a:ext cx="13176096" cy="8256012"/>
          </a:xfrm>
          <a:prstGeom prst="rect">
            <a:avLst/>
          </a:prstGeom>
        </p:spPr>
        <p:txBody>
          <a:bodyPr/>
          <a:lstStyle/>
          <a:p>
            <a:pPr/>
            <a:r>
              <a:t>Chooses next node based off a normally distributed random choice</a:t>
            </a:r>
          </a:p>
          <a:p>
            <a:pPr/>
            <a:r>
              <a:t>Each node has the same chance of being picked</a:t>
            </a:r>
          </a:p>
          <a:p>
            <a:pPr/>
            <a:r>
              <a:t>No node will be chosen twice in the same cover</a:t>
            </a:r>
          </a:p>
          <a:p>
            <a:pPr/>
            <a:r>
              <a:t>Identical local minima compared to next-best greedy</a:t>
            </a:r>
          </a:p>
        </p:txBody>
      </p:sp>
      <p:pic>
        <p:nvPicPr>
          <p:cNvPr id="165" name="Screen Shot 2022-05-22 at 6.36.55 pm.png" descr="Screen Shot 2022-05-22 at 6.36.5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53145" y="4180782"/>
            <a:ext cx="8947647" cy="530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lobal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Global Approach</a:t>
            </a:r>
          </a:p>
        </p:txBody>
      </p:sp>
      <p:sp>
        <p:nvSpPr>
          <p:cNvPr id="168" name="Simulated Anneal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Simulated Annealing</a:t>
            </a:r>
          </a:p>
        </p:txBody>
      </p:sp>
      <p:sp>
        <p:nvSpPr>
          <p:cNvPr id="169" name="Outperforms both local search algorithms…"/>
          <p:cNvSpPr txBox="1"/>
          <p:nvPr>
            <p:ph type="body" sz="half" idx="1"/>
          </p:nvPr>
        </p:nvSpPr>
        <p:spPr>
          <a:xfrm>
            <a:off x="1007962" y="4248504"/>
            <a:ext cx="13176096" cy="8256012"/>
          </a:xfrm>
          <a:prstGeom prst="rect">
            <a:avLst/>
          </a:prstGeom>
        </p:spPr>
        <p:txBody>
          <a:bodyPr/>
          <a:lstStyle/>
          <a:p>
            <a:pPr marL="603504" indent="-603504" defTabSz="2413955">
              <a:spcBef>
                <a:spcPts val="4400"/>
              </a:spcBef>
              <a:defRPr sz="4752"/>
            </a:pPr>
            <a:r>
              <a:t>Outperforms both local search algorithms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Cooled at a rate of 0.8 for temperature = 100,000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Iteratively improves its solution at every temperature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Probability of choosing a worse solution decreases as temperature lowers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Algorithm approaches better minima as it cools</a:t>
            </a:r>
          </a:p>
        </p:txBody>
      </p:sp>
      <p:pic>
        <p:nvPicPr>
          <p:cNvPr id="170" name="Screen Shot 2022-05-22 at 6.46.06 pm.png" descr="Screen Shot 2022-05-22 at 6.46.0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07402" y="4520570"/>
            <a:ext cx="9195990" cy="49275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onclu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sp>
        <p:nvSpPr>
          <p:cNvPr id="173" name="Local Search algorithms should be avoided for the anti-greedy Brock collection of graph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Local Search algorithms should be avoided for the anti-greedy Brock collection of graphs</a:t>
            </a:r>
          </a:p>
          <a:p>
            <a:pPr/>
            <a:r>
              <a:t>If close enough is good enough an extension to Simulated Annealing should be chosen</a:t>
            </a:r>
          </a:p>
          <a:p>
            <a:pPr/>
            <a:r>
              <a:t>If benchmark results are required further research is required into different types of algorithms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