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doogal.co.uk/london_postcodes.php"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www.ons.gov.uk/economy/regionalaccounts/grossdisposablehouseholdincome/datasets/regionalgrossdisposablehouseholdincomebylocalauthoritiesbynuts1region" TargetMode="Externa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Mrs</a:t>
            </a:r>
            <a:r>
              <a:rPr lang="en-US" sz="4400" dirty="0">
                <a:solidFill>
                  <a:schemeClr val="tx1"/>
                </a:solidFill>
              </a:rPr>
              <a:t> A’s Italian restaurant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Which </a:t>
            </a:r>
            <a:r>
              <a:rPr lang="en-US" dirty="0" err="1">
                <a:solidFill>
                  <a:schemeClr val="tx1"/>
                </a:solidFill>
              </a:rPr>
              <a:t>neighbourhood</a:t>
            </a:r>
            <a:r>
              <a:rPr lang="en-US" dirty="0">
                <a:solidFill>
                  <a:schemeClr val="tx1"/>
                </a:solidFill>
              </a:rPr>
              <a:t> in London is the best to open the restaurant?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The problem:</a:t>
            </a:r>
          </a:p>
        </p:txBody>
      </p:sp>
      <p:sp>
        <p:nvSpPr>
          <p:cNvPr id="4" name="Content Placeholder 3">
            <a:extLst>
              <a:ext uri="{FF2B5EF4-FFF2-40B4-BE49-F238E27FC236}">
                <a16:creationId xmlns:a16="http://schemas.microsoft.com/office/drawing/2014/main" id="{D7762813-FBC3-4FD4-B155-B76CBE938F3D}"/>
              </a:ext>
            </a:extLst>
          </p:cNvPr>
          <p:cNvSpPr>
            <a:spLocks noGrp="1"/>
          </p:cNvSpPr>
          <p:nvPr>
            <p:ph idx="1"/>
          </p:nvPr>
        </p:nvSpPr>
        <p:spPr/>
        <p:txBody>
          <a:bodyPr>
            <a:normAutofit/>
          </a:bodyPr>
          <a:lstStyle/>
          <a:p>
            <a:pPr marL="0" indent="0" algn="ctr">
              <a:buNone/>
            </a:pPr>
            <a:r>
              <a:rPr lang="en-GB" sz="1800" dirty="0"/>
              <a:t>Mrs A recently moved to London from Italy and is unfamiliar with the different areas. </a:t>
            </a:r>
          </a:p>
          <a:p>
            <a:pPr marL="0" indent="0" algn="ctr">
              <a:buNone/>
            </a:pPr>
            <a:r>
              <a:rPr lang="en-GB" sz="1800" dirty="0"/>
              <a:t>She needs some help deciding which neighbourhood in London would be the best for her new Italian restaurant.</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506698"/>
          </a:xfrm>
        </p:spPr>
        <p:txBody>
          <a:bodyPr anchor="ctr">
            <a:normAutofit fontScale="90000"/>
          </a:bodyPr>
          <a:lstStyle/>
          <a:p>
            <a:r>
              <a:rPr lang="en-US" dirty="0"/>
              <a:t>Borough names acquisition &amp; preparation</a:t>
            </a:r>
          </a:p>
        </p:txBody>
      </p:sp>
      <p:sp>
        <p:nvSpPr>
          <p:cNvPr id="8" name="Content Placeholder 2">
            <a:extLst>
              <a:ext uri="{FF2B5EF4-FFF2-40B4-BE49-F238E27FC236}">
                <a16:creationId xmlns:a16="http://schemas.microsoft.com/office/drawing/2014/main" id="{0F7FB390-A123-4D1A-AC4D-16D8A95AFE57}"/>
              </a:ext>
            </a:extLst>
          </p:cNvPr>
          <p:cNvSpPr>
            <a:spLocks noGrp="1"/>
          </p:cNvSpPr>
          <p:nvPr>
            <p:ph sz="half" idx="1"/>
          </p:nvPr>
        </p:nvSpPr>
        <p:spPr>
          <a:xfrm>
            <a:off x="1066800" y="2103120"/>
            <a:ext cx="4663440" cy="3749040"/>
          </a:xfrm>
        </p:spPr>
        <p:txBody>
          <a:bodyPr/>
          <a:lstStyle/>
          <a:p>
            <a:pPr marL="342900" indent="-342900">
              <a:buAutoNum type="arabicPeriod"/>
            </a:pPr>
            <a:r>
              <a:rPr lang="en-GB" sz="1200" dirty="0">
                <a:effectLst/>
                <a:latin typeface="Calibri" panose="020F0502020204030204" pitchFamily="34" charset="0"/>
                <a:ea typeface="Calibri" panose="020F0502020204030204" pitchFamily="34" charset="0"/>
                <a:cs typeface="Times New Roman" panose="02020603050405020304" pitchFamily="18" charset="0"/>
              </a:rPr>
              <a:t>A list of postcodes and borough names obtained from </a:t>
            </a:r>
            <a:r>
              <a:rPr lang="en-GB" sz="1200"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https://www.doogal.co.uk/london_postcodes.php</a:t>
            </a:r>
            <a:endParaRPr lang="en-GB" sz="12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endParaRPr lang="en-GB" sz="16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endParaRPr lang="en-GB" sz="16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endParaRPr lang="en-GB" sz="16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GB" sz="1200" dirty="0">
                <a:latin typeface="Calibri" panose="020F0502020204030204" pitchFamily="34" charset="0"/>
                <a:ea typeface="Calibri" panose="020F0502020204030204" pitchFamily="34" charset="0"/>
                <a:cs typeface="Times New Roman" panose="02020603050405020304" pitchFamily="18" charset="0"/>
              </a:rPr>
              <a:t>After Kensington and Chelsea has been identified as the preferable borough, the postcodes </a:t>
            </a:r>
            <a:r>
              <a:rPr lang="en-GB" sz="1200" dirty="0" err="1">
                <a:latin typeface="Calibri" panose="020F0502020204030204" pitchFamily="34" charset="0"/>
                <a:ea typeface="Calibri" panose="020F0502020204030204" pitchFamily="34" charset="0"/>
                <a:cs typeface="Times New Roman" panose="02020603050405020304" pitchFamily="18" charset="0"/>
              </a:rPr>
              <a:t>dataframe</a:t>
            </a:r>
            <a:r>
              <a:rPr lang="en-GB" sz="1200" dirty="0">
                <a:latin typeface="Calibri" panose="020F0502020204030204" pitchFamily="34" charset="0"/>
                <a:ea typeface="Calibri" panose="020F0502020204030204" pitchFamily="34" charset="0"/>
                <a:cs typeface="Times New Roman" panose="02020603050405020304" pitchFamily="18" charset="0"/>
              </a:rPr>
              <a:t> is filtered to just the wards in that borough. List of unique ward names:</a:t>
            </a:r>
          </a:p>
        </p:txBody>
      </p:sp>
      <p:pic>
        <p:nvPicPr>
          <p:cNvPr id="5" name="Picture 4">
            <a:extLst>
              <a:ext uri="{FF2B5EF4-FFF2-40B4-BE49-F238E27FC236}">
                <a16:creationId xmlns:a16="http://schemas.microsoft.com/office/drawing/2014/main" id="{20CDDA38-C485-40AF-B57E-EF98FA6DB739}"/>
              </a:ext>
            </a:extLst>
          </p:cNvPr>
          <p:cNvPicPr>
            <a:picLocks noChangeAspect="1"/>
          </p:cNvPicPr>
          <p:nvPr/>
        </p:nvPicPr>
        <p:blipFill>
          <a:blip r:embed="rId3"/>
          <a:stretch>
            <a:fillRect/>
          </a:stretch>
        </p:blipFill>
        <p:spPr>
          <a:xfrm>
            <a:off x="1460244" y="2672177"/>
            <a:ext cx="5117530" cy="1083574"/>
          </a:xfrm>
          <a:prstGeom prst="rect">
            <a:avLst/>
          </a:prstGeom>
        </p:spPr>
      </p:pic>
      <p:pic>
        <p:nvPicPr>
          <p:cNvPr id="11" name="Picture 10">
            <a:extLst>
              <a:ext uri="{FF2B5EF4-FFF2-40B4-BE49-F238E27FC236}">
                <a16:creationId xmlns:a16="http://schemas.microsoft.com/office/drawing/2014/main" id="{6BAD8D67-7B3A-4088-9D93-E2EA112A0003}"/>
              </a:ext>
            </a:extLst>
          </p:cNvPr>
          <p:cNvPicPr>
            <a:picLocks noChangeAspect="1"/>
          </p:cNvPicPr>
          <p:nvPr/>
        </p:nvPicPr>
        <p:blipFill>
          <a:blip r:embed="rId4"/>
          <a:stretch>
            <a:fillRect/>
          </a:stretch>
        </p:blipFill>
        <p:spPr>
          <a:xfrm>
            <a:off x="1460244" y="4522427"/>
            <a:ext cx="4487550" cy="1053376"/>
          </a:xfrm>
          <a:prstGeom prst="rect">
            <a:avLst/>
          </a:prstGeom>
        </p:spPr>
      </p:pic>
    </p:spTree>
    <p:extLst>
      <p:ext uri="{BB962C8B-B14F-4D97-AF65-F5344CB8AC3E}">
        <p14:creationId xmlns:p14="http://schemas.microsoft.com/office/powerpoint/2010/main" val="92936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363246"/>
          </a:xfrm>
        </p:spPr>
        <p:txBody>
          <a:bodyPr anchor="ctr">
            <a:normAutofit fontScale="90000"/>
          </a:bodyPr>
          <a:lstStyle/>
          <a:p>
            <a:r>
              <a:rPr lang="en-US" dirty="0"/>
              <a:t>GDHI data acquisition and preparation</a:t>
            </a:r>
          </a:p>
        </p:txBody>
      </p:sp>
      <p:sp>
        <p:nvSpPr>
          <p:cNvPr id="8" name="Content Placeholder 2">
            <a:extLst>
              <a:ext uri="{FF2B5EF4-FFF2-40B4-BE49-F238E27FC236}">
                <a16:creationId xmlns:a16="http://schemas.microsoft.com/office/drawing/2014/main" id="{0F7FB390-A123-4D1A-AC4D-16D8A95AFE57}"/>
              </a:ext>
            </a:extLst>
          </p:cNvPr>
          <p:cNvSpPr>
            <a:spLocks noGrp="1"/>
          </p:cNvSpPr>
          <p:nvPr>
            <p:ph sz="half" idx="1"/>
          </p:nvPr>
        </p:nvSpPr>
        <p:spPr>
          <a:xfrm>
            <a:off x="1066800" y="1736521"/>
            <a:ext cx="5321976" cy="4115639"/>
          </a:xfrm>
        </p:spPr>
        <p:txBody>
          <a:bodyPr>
            <a:normAutofit/>
          </a:bodyPr>
          <a:lstStyle/>
          <a:p>
            <a:pPr marL="342900" indent="-342900">
              <a:buFont typeface="+mj-lt"/>
              <a:buAutoNum type="arabicPeriod"/>
            </a:pPr>
            <a:r>
              <a:rPr lang="en-GB" sz="1200" dirty="0">
                <a:effectLst/>
                <a:latin typeface="Calibri" panose="020F0502020204030204" pitchFamily="34" charset="0"/>
                <a:ea typeface="Calibri" panose="020F0502020204030204" pitchFamily="34" charset="0"/>
                <a:cs typeface="Times New Roman" panose="02020603050405020304" pitchFamily="18" charset="0"/>
              </a:rPr>
              <a:t>Dataset showing the regional gross disposable household income (GDHI) in London from the gov website (</a:t>
            </a:r>
            <a:r>
              <a:rPr lang="en-GB" sz="12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https://www.ons.gov.uk/economy/regionalaccounts/grossdisposablehouseholdincome/datasets/regionalgrossdisposablehouseholdincomebylocalauthoritiesbynuts1region</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mj-lt"/>
              <a:buAutoNum type="arabicPeriod"/>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200" dirty="0">
                <a:effectLst/>
                <a:latin typeface="Calibri" panose="020F0502020204030204" pitchFamily="34" charset="0"/>
                <a:ea typeface="Calibri" panose="020F0502020204030204" pitchFamily="34" charset="0"/>
                <a:cs typeface="Times New Roman" panose="02020603050405020304" pitchFamily="18" charset="0"/>
              </a:rPr>
              <a:t>GDHI dataset with just the last 5 years </a:t>
            </a:r>
            <a:r>
              <a:rPr lang="en-GB" sz="1200" dirty="0">
                <a:latin typeface="Calibri" panose="020F0502020204030204" pitchFamily="34" charset="0"/>
                <a:ea typeface="Calibri" panose="020F0502020204030204" pitchFamily="34" charset="0"/>
                <a:cs typeface="Times New Roman" panose="02020603050405020304" pitchFamily="18" charset="0"/>
              </a:rPr>
              <a:t>of data and an average figure in a new column.</a:t>
            </a:r>
          </a:p>
          <a:p>
            <a:pPr marL="342900" indent="-342900">
              <a:buFont typeface="+mj-lt"/>
              <a:buAutoNum type="arabicPeriod"/>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200" dirty="0">
                <a:latin typeface="Calibri" panose="020F0502020204030204" pitchFamily="34" charset="0"/>
                <a:ea typeface="Calibri" panose="020F0502020204030204" pitchFamily="34" charset="0"/>
                <a:cs typeface="Times New Roman" panose="02020603050405020304" pitchFamily="18" charset="0"/>
              </a:rPr>
              <a:t>Region with the highest average GDHI identified</a:t>
            </a:r>
          </a:p>
          <a:p>
            <a:endParaRPr lang="en-GB" sz="1600" dirty="0">
              <a:latin typeface="Calibri" panose="020F0502020204030204" pitchFamily="34" charset="0"/>
              <a:cs typeface="Times New Roman" panose="02020603050405020304" pitchFamily="18" charset="0"/>
            </a:endParaRPr>
          </a:p>
          <a:p>
            <a:endParaRPr lang="en-US" sz="1600" dirty="0"/>
          </a:p>
        </p:txBody>
      </p:sp>
      <p:pic>
        <p:nvPicPr>
          <p:cNvPr id="9" name="Picture 8">
            <a:extLst>
              <a:ext uri="{FF2B5EF4-FFF2-40B4-BE49-F238E27FC236}">
                <a16:creationId xmlns:a16="http://schemas.microsoft.com/office/drawing/2014/main" id="{582826D8-7FCF-449D-AA06-4ECEE5726C67}"/>
              </a:ext>
            </a:extLst>
          </p:cNvPr>
          <p:cNvPicPr>
            <a:picLocks noChangeAspect="1"/>
          </p:cNvPicPr>
          <p:nvPr/>
        </p:nvPicPr>
        <p:blipFill>
          <a:blip r:embed="rId3"/>
          <a:stretch>
            <a:fillRect/>
          </a:stretch>
        </p:blipFill>
        <p:spPr>
          <a:xfrm>
            <a:off x="2171910" y="4119942"/>
            <a:ext cx="3111756" cy="867638"/>
          </a:xfrm>
          <a:prstGeom prst="rect">
            <a:avLst/>
          </a:prstGeom>
        </p:spPr>
      </p:pic>
      <p:pic>
        <p:nvPicPr>
          <p:cNvPr id="10" name="Content Placeholder 2">
            <a:extLst>
              <a:ext uri="{FF2B5EF4-FFF2-40B4-BE49-F238E27FC236}">
                <a16:creationId xmlns:a16="http://schemas.microsoft.com/office/drawing/2014/main" id="{F8404A6E-DDF4-4FB7-A917-A905D80F9F35}"/>
              </a:ext>
            </a:extLst>
          </p:cNvPr>
          <p:cNvPicPr>
            <a:picLocks noGrp="1" noChangeAspect="1"/>
          </p:cNvPicPr>
          <p:nvPr>
            <p:ph sz="half" idx="2"/>
          </p:nvPr>
        </p:nvPicPr>
        <p:blipFill>
          <a:blip r:embed="rId4"/>
          <a:stretch>
            <a:fillRect/>
          </a:stretch>
        </p:blipFill>
        <p:spPr>
          <a:xfrm>
            <a:off x="1378034" y="2841994"/>
            <a:ext cx="5010742" cy="757835"/>
          </a:xfrm>
          <a:prstGeom prst="rect">
            <a:avLst/>
          </a:prstGeom>
          <a:noFill/>
        </p:spPr>
      </p:pic>
      <p:pic>
        <p:nvPicPr>
          <p:cNvPr id="12" name="Picture 11">
            <a:extLst>
              <a:ext uri="{FF2B5EF4-FFF2-40B4-BE49-F238E27FC236}">
                <a16:creationId xmlns:a16="http://schemas.microsoft.com/office/drawing/2014/main" id="{59BA1377-D131-47F5-85A2-477AF86E3C8E}"/>
              </a:ext>
            </a:extLst>
          </p:cNvPr>
          <p:cNvPicPr>
            <a:picLocks noChangeAspect="1"/>
          </p:cNvPicPr>
          <p:nvPr/>
        </p:nvPicPr>
        <p:blipFill>
          <a:blip r:embed="rId5"/>
          <a:stretch>
            <a:fillRect/>
          </a:stretch>
        </p:blipFill>
        <p:spPr>
          <a:xfrm>
            <a:off x="1512258" y="5590229"/>
            <a:ext cx="3707448" cy="521987"/>
          </a:xfrm>
          <a:prstGeom prst="rect">
            <a:avLst/>
          </a:prstGeom>
        </p:spPr>
      </p:pic>
      <p:sp>
        <p:nvSpPr>
          <p:cNvPr id="13" name="Content Placeholder 2">
            <a:extLst>
              <a:ext uri="{FF2B5EF4-FFF2-40B4-BE49-F238E27FC236}">
                <a16:creationId xmlns:a16="http://schemas.microsoft.com/office/drawing/2014/main" id="{A553C9CA-1C92-446C-B3EC-C833214665EE}"/>
              </a:ext>
            </a:extLst>
          </p:cNvPr>
          <p:cNvSpPr txBox="1">
            <a:spLocks/>
          </p:cNvSpPr>
          <p:nvPr/>
        </p:nvSpPr>
        <p:spPr>
          <a:xfrm>
            <a:off x="6537820" y="1736521"/>
            <a:ext cx="5321976" cy="411563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indent="-342900">
              <a:buFont typeface="+mj-lt"/>
              <a:buAutoNum type="arabicPeriod" startAt="4"/>
            </a:pPr>
            <a:r>
              <a:rPr lang="en-GB" sz="1200" dirty="0">
                <a:latin typeface="Calibri" panose="020F0502020204030204" pitchFamily="34" charset="0"/>
                <a:ea typeface="Calibri" panose="020F0502020204030204" pitchFamily="34" charset="0"/>
                <a:cs typeface="Times New Roman" panose="02020603050405020304" pitchFamily="18" charset="0"/>
              </a:rPr>
              <a:t>Each ward within the region now has coordinates obtained via </a:t>
            </a:r>
            <a:r>
              <a:rPr lang="en-GB" sz="1200" dirty="0" err="1">
                <a:latin typeface="Calibri" panose="020F0502020204030204" pitchFamily="34" charset="0"/>
                <a:ea typeface="Calibri" panose="020F0502020204030204" pitchFamily="34" charset="0"/>
                <a:cs typeface="Times New Roman" panose="02020603050405020304" pitchFamily="18" charset="0"/>
              </a:rPr>
              <a:t>Geopy</a:t>
            </a:r>
            <a:r>
              <a:rPr lang="en-GB" sz="1200" dirty="0">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r>
              <a:rPr lang="en-GB" sz="1200" dirty="0">
                <a:latin typeface="Calibri" panose="020F0502020204030204" pitchFamily="34" charset="0"/>
                <a:ea typeface="Calibri" panose="020F0502020204030204" pitchFamily="34" charset="0"/>
                <a:cs typeface="Times New Roman" panose="02020603050405020304" pitchFamily="18" charset="0"/>
              </a:rPr>
              <a:t>Each ward visualised in Folium:</a:t>
            </a: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endParaRPr lang="en-GB" sz="1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600" dirty="0">
              <a:latin typeface="Calibri" panose="020F0502020204030204" pitchFamily="34" charset="0"/>
              <a:cs typeface="Times New Roman" panose="02020603050405020304" pitchFamily="18" charset="0"/>
            </a:endParaRPr>
          </a:p>
          <a:p>
            <a:endParaRPr lang="en-US" sz="1600" dirty="0"/>
          </a:p>
        </p:txBody>
      </p:sp>
      <p:pic>
        <p:nvPicPr>
          <p:cNvPr id="16" name="Picture 15">
            <a:extLst>
              <a:ext uri="{FF2B5EF4-FFF2-40B4-BE49-F238E27FC236}">
                <a16:creationId xmlns:a16="http://schemas.microsoft.com/office/drawing/2014/main" id="{0F369573-A268-4482-AF87-6B2A05A15642}"/>
              </a:ext>
            </a:extLst>
          </p:cNvPr>
          <p:cNvPicPr>
            <a:picLocks noChangeAspect="1"/>
          </p:cNvPicPr>
          <p:nvPr/>
        </p:nvPicPr>
        <p:blipFill>
          <a:blip r:embed="rId6"/>
          <a:stretch>
            <a:fillRect/>
          </a:stretch>
        </p:blipFill>
        <p:spPr>
          <a:xfrm>
            <a:off x="7041632" y="1998330"/>
            <a:ext cx="1817142" cy="826571"/>
          </a:xfrm>
          <a:prstGeom prst="rect">
            <a:avLst/>
          </a:prstGeom>
        </p:spPr>
      </p:pic>
      <p:pic>
        <p:nvPicPr>
          <p:cNvPr id="18" name="Picture 17">
            <a:extLst>
              <a:ext uri="{FF2B5EF4-FFF2-40B4-BE49-F238E27FC236}">
                <a16:creationId xmlns:a16="http://schemas.microsoft.com/office/drawing/2014/main" id="{AE64A220-1AA4-46CF-B1FB-F1BA94EDD3C0}"/>
              </a:ext>
            </a:extLst>
          </p:cNvPr>
          <p:cNvPicPr>
            <a:picLocks noChangeAspect="1"/>
          </p:cNvPicPr>
          <p:nvPr/>
        </p:nvPicPr>
        <p:blipFill>
          <a:blip r:embed="rId7"/>
          <a:stretch>
            <a:fillRect/>
          </a:stretch>
        </p:blipFill>
        <p:spPr>
          <a:xfrm>
            <a:off x="6972296" y="3294883"/>
            <a:ext cx="3337692" cy="2980082"/>
          </a:xfrm>
          <a:prstGeom prst="rect">
            <a:avLst/>
          </a:prstGeom>
        </p:spPr>
      </p:pic>
    </p:spTree>
    <p:extLst>
      <p:ext uri="{BB962C8B-B14F-4D97-AF65-F5344CB8AC3E}">
        <p14:creationId xmlns:p14="http://schemas.microsoft.com/office/powerpoint/2010/main" val="156371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55DE-FED2-4F55-94D4-EF826C388B86}"/>
              </a:ext>
            </a:extLst>
          </p:cNvPr>
          <p:cNvSpPr>
            <a:spLocks noGrp="1"/>
          </p:cNvSpPr>
          <p:nvPr>
            <p:ph type="title"/>
          </p:nvPr>
        </p:nvSpPr>
        <p:spPr>
          <a:xfrm>
            <a:off x="1066800" y="642594"/>
            <a:ext cx="10058400" cy="481531"/>
          </a:xfrm>
        </p:spPr>
        <p:txBody>
          <a:bodyPr>
            <a:normAutofit fontScale="90000"/>
          </a:bodyPr>
          <a:lstStyle/>
          <a:p>
            <a:r>
              <a:rPr lang="en-GB" dirty="0"/>
              <a:t>Obtaining nearby venue details</a:t>
            </a:r>
          </a:p>
        </p:txBody>
      </p:sp>
      <p:sp>
        <p:nvSpPr>
          <p:cNvPr id="3" name="Content Placeholder 2">
            <a:extLst>
              <a:ext uri="{FF2B5EF4-FFF2-40B4-BE49-F238E27FC236}">
                <a16:creationId xmlns:a16="http://schemas.microsoft.com/office/drawing/2014/main" id="{C3FD3B4F-B45A-48A6-86F0-4C034159A389}"/>
              </a:ext>
            </a:extLst>
          </p:cNvPr>
          <p:cNvSpPr>
            <a:spLocks noGrp="1"/>
          </p:cNvSpPr>
          <p:nvPr>
            <p:ph sz="half" idx="1"/>
          </p:nvPr>
        </p:nvSpPr>
        <p:spPr/>
        <p:txBody>
          <a:bodyPr/>
          <a:lstStyle/>
          <a:p>
            <a:pPr marL="342900" indent="-342900">
              <a:buAutoNum type="arabicPeriod"/>
            </a:pPr>
            <a:r>
              <a:rPr lang="en-GB" dirty="0"/>
              <a:t>API call to Foursquare made to obtain nearby venue details. </a:t>
            </a:r>
          </a:p>
          <a:p>
            <a:pPr marL="342900" indent="-342900">
              <a:buAutoNum type="arabicPeriod"/>
            </a:pPr>
            <a:endParaRPr lang="en-GB" dirty="0"/>
          </a:p>
          <a:p>
            <a:pPr marL="342900" indent="-342900">
              <a:buAutoNum type="arabicPeriod"/>
            </a:pPr>
            <a:r>
              <a:rPr lang="en-GB" dirty="0"/>
              <a:t>132 categories returned (see right)</a:t>
            </a:r>
          </a:p>
          <a:p>
            <a:pPr marL="342900" indent="-342900">
              <a:buAutoNum type="arabicPeriod"/>
            </a:pPr>
            <a:endParaRPr lang="en-GB" dirty="0"/>
          </a:p>
          <a:p>
            <a:pPr marL="342900" indent="-342900">
              <a:buAutoNum type="arabicPeriod"/>
            </a:pPr>
            <a:r>
              <a:rPr lang="en-GB" dirty="0"/>
              <a:t>One hot encoding used to convert categorical data to numerical:</a:t>
            </a:r>
          </a:p>
          <a:p>
            <a:endParaRPr lang="en-GB" dirty="0"/>
          </a:p>
        </p:txBody>
      </p:sp>
      <p:pic>
        <p:nvPicPr>
          <p:cNvPr id="5" name="Content Placeholder 4">
            <a:extLst>
              <a:ext uri="{FF2B5EF4-FFF2-40B4-BE49-F238E27FC236}">
                <a16:creationId xmlns:a16="http://schemas.microsoft.com/office/drawing/2014/main" id="{A73FFEA8-7FA8-4C3D-BEA5-C9543EFCC06D}"/>
              </a:ext>
            </a:extLst>
          </p:cNvPr>
          <p:cNvPicPr>
            <a:picLocks noGrp="1" noChangeAspect="1"/>
          </p:cNvPicPr>
          <p:nvPr>
            <p:ph sz="half" idx="2"/>
          </p:nvPr>
        </p:nvPicPr>
        <p:blipFill>
          <a:blip r:embed="rId2"/>
          <a:stretch>
            <a:fillRect/>
          </a:stretch>
        </p:blipFill>
        <p:spPr>
          <a:xfrm>
            <a:off x="7199322" y="2036326"/>
            <a:ext cx="3187681" cy="3748087"/>
          </a:xfrm>
          <a:prstGeom prst="rect">
            <a:avLst/>
          </a:prstGeom>
        </p:spPr>
      </p:pic>
      <p:pic>
        <p:nvPicPr>
          <p:cNvPr id="6" name="Picture 5">
            <a:extLst>
              <a:ext uri="{FF2B5EF4-FFF2-40B4-BE49-F238E27FC236}">
                <a16:creationId xmlns:a16="http://schemas.microsoft.com/office/drawing/2014/main" id="{4DADA366-5A32-40E6-8B50-32A9CB18F24F}"/>
              </a:ext>
            </a:extLst>
          </p:cNvPr>
          <p:cNvPicPr>
            <a:picLocks noChangeAspect="1"/>
          </p:cNvPicPr>
          <p:nvPr/>
        </p:nvPicPr>
        <p:blipFill>
          <a:blip r:embed="rId3"/>
          <a:stretch>
            <a:fillRect/>
          </a:stretch>
        </p:blipFill>
        <p:spPr>
          <a:xfrm>
            <a:off x="1181195" y="4918076"/>
            <a:ext cx="5159755" cy="1165484"/>
          </a:xfrm>
          <a:prstGeom prst="rect">
            <a:avLst/>
          </a:prstGeom>
        </p:spPr>
      </p:pic>
    </p:spTree>
    <p:extLst>
      <p:ext uri="{BB962C8B-B14F-4D97-AF65-F5344CB8AC3E}">
        <p14:creationId xmlns:p14="http://schemas.microsoft.com/office/powerpoint/2010/main" val="18239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C2EB-E76A-4385-AE63-EFD91BA39727}"/>
              </a:ext>
            </a:extLst>
          </p:cNvPr>
          <p:cNvSpPr>
            <a:spLocks noGrp="1"/>
          </p:cNvSpPr>
          <p:nvPr>
            <p:ph type="title"/>
          </p:nvPr>
        </p:nvSpPr>
        <p:spPr>
          <a:xfrm>
            <a:off x="1066800" y="642594"/>
            <a:ext cx="10058400" cy="531865"/>
          </a:xfrm>
        </p:spPr>
        <p:txBody>
          <a:bodyPr>
            <a:normAutofit fontScale="90000"/>
          </a:bodyPr>
          <a:lstStyle/>
          <a:p>
            <a:r>
              <a:rPr lang="en-GB" dirty="0"/>
              <a:t>Most common restaurant types</a:t>
            </a:r>
          </a:p>
        </p:txBody>
      </p:sp>
      <p:pic>
        <p:nvPicPr>
          <p:cNvPr id="5" name="Content Placeholder 4">
            <a:extLst>
              <a:ext uri="{FF2B5EF4-FFF2-40B4-BE49-F238E27FC236}">
                <a16:creationId xmlns:a16="http://schemas.microsoft.com/office/drawing/2014/main" id="{725955FF-E6DC-471F-8EA3-B6FAFB168DFB}"/>
              </a:ext>
            </a:extLst>
          </p:cNvPr>
          <p:cNvPicPr>
            <a:picLocks noGrp="1" noChangeAspect="1"/>
          </p:cNvPicPr>
          <p:nvPr>
            <p:ph sz="half" idx="1"/>
          </p:nvPr>
        </p:nvPicPr>
        <p:blipFill>
          <a:blip r:embed="rId2"/>
          <a:stretch>
            <a:fillRect/>
          </a:stretch>
        </p:blipFill>
        <p:spPr>
          <a:xfrm>
            <a:off x="1493241" y="2593402"/>
            <a:ext cx="6152054" cy="1201411"/>
          </a:xfrm>
          <a:prstGeom prst="rect">
            <a:avLst/>
          </a:prstGeom>
        </p:spPr>
      </p:pic>
      <p:sp>
        <p:nvSpPr>
          <p:cNvPr id="4" name="Content Placeholder 3">
            <a:extLst>
              <a:ext uri="{FF2B5EF4-FFF2-40B4-BE49-F238E27FC236}">
                <a16:creationId xmlns:a16="http://schemas.microsoft.com/office/drawing/2014/main" id="{2E66CB9A-F839-4329-8EB1-42F3FFA5862C}"/>
              </a:ext>
            </a:extLst>
          </p:cNvPr>
          <p:cNvSpPr>
            <a:spLocks noGrp="1"/>
          </p:cNvSpPr>
          <p:nvPr>
            <p:ph sz="half" idx="2"/>
          </p:nvPr>
        </p:nvSpPr>
        <p:spPr>
          <a:xfrm>
            <a:off x="1181195" y="2086342"/>
            <a:ext cx="4663440" cy="3749040"/>
          </a:xfrm>
        </p:spPr>
        <p:txBody>
          <a:bodyPr/>
          <a:lstStyle/>
          <a:p>
            <a:pPr marL="342900" indent="-342900">
              <a:buFont typeface="+mj-lt"/>
              <a:buAutoNum type="arabicPeriod"/>
            </a:pPr>
            <a:r>
              <a:rPr lang="en-GB" sz="1200" dirty="0"/>
              <a:t>One hot encoding used to convert categorical data to numerical and mean for each category obtained:</a:t>
            </a:r>
          </a:p>
          <a:p>
            <a:pPr marL="342900" indent="-342900">
              <a:buFont typeface="+mj-lt"/>
              <a:buAutoNum type="arabicPeriod"/>
            </a:pPr>
            <a:endParaRPr lang="en-GB" sz="1200" dirty="0"/>
          </a:p>
          <a:p>
            <a:pPr marL="342900" indent="-342900">
              <a:buFont typeface="+mj-lt"/>
              <a:buAutoNum type="arabicPeriod"/>
            </a:pPr>
            <a:endParaRPr lang="en-GB" sz="1200" dirty="0"/>
          </a:p>
          <a:p>
            <a:pPr marL="342900" indent="-342900">
              <a:buFont typeface="+mj-lt"/>
              <a:buAutoNum type="arabicPeriod"/>
            </a:pPr>
            <a:endParaRPr lang="en-GB" sz="1200" dirty="0"/>
          </a:p>
          <a:p>
            <a:pPr marL="342900" indent="-342900">
              <a:buFont typeface="+mj-lt"/>
              <a:buAutoNum type="arabicPeriod"/>
            </a:pPr>
            <a:endParaRPr lang="en-GB" sz="1200" dirty="0"/>
          </a:p>
          <a:p>
            <a:pPr marL="342900" indent="-342900">
              <a:buFont typeface="+mj-lt"/>
              <a:buAutoNum type="arabicPeriod"/>
            </a:pPr>
            <a:endParaRPr lang="en-GB" sz="1200" dirty="0"/>
          </a:p>
          <a:p>
            <a:pPr marL="342900" indent="-342900">
              <a:buFont typeface="+mj-lt"/>
              <a:buAutoNum type="arabicPeriod"/>
            </a:pPr>
            <a:r>
              <a:rPr lang="en-GB" sz="1200" dirty="0"/>
              <a:t>Restaurant types ordered by frequency for each neighbourhood:</a:t>
            </a:r>
          </a:p>
          <a:p>
            <a:endParaRPr lang="en-GB" dirty="0"/>
          </a:p>
          <a:p>
            <a:pPr marL="0" indent="0">
              <a:buNone/>
            </a:pPr>
            <a:endParaRPr lang="en-GB" dirty="0"/>
          </a:p>
          <a:p>
            <a:endParaRPr lang="en-GB" dirty="0"/>
          </a:p>
        </p:txBody>
      </p:sp>
      <p:pic>
        <p:nvPicPr>
          <p:cNvPr id="7" name="Picture 6">
            <a:extLst>
              <a:ext uri="{FF2B5EF4-FFF2-40B4-BE49-F238E27FC236}">
                <a16:creationId xmlns:a16="http://schemas.microsoft.com/office/drawing/2014/main" id="{C0A54DEC-32C4-45A1-B382-DA9488E1C79E}"/>
              </a:ext>
            </a:extLst>
          </p:cNvPr>
          <p:cNvPicPr>
            <a:picLocks noChangeAspect="1"/>
          </p:cNvPicPr>
          <p:nvPr/>
        </p:nvPicPr>
        <p:blipFill>
          <a:blip r:embed="rId3"/>
          <a:stretch>
            <a:fillRect/>
          </a:stretch>
        </p:blipFill>
        <p:spPr>
          <a:xfrm>
            <a:off x="1493241" y="4851553"/>
            <a:ext cx="5587878" cy="1055977"/>
          </a:xfrm>
          <a:prstGeom prst="rect">
            <a:avLst/>
          </a:prstGeom>
        </p:spPr>
      </p:pic>
    </p:spTree>
    <p:extLst>
      <p:ext uri="{BB962C8B-B14F-4D97-AF65-F5344CB8AC3E}">
        <p14:creationId xmlns:p14="http://schemas.microsoft.com/office/powerpoint/2010/main" val="278680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908A-CF9F-4B24-8574-054C9AE25E31}"/>
              </a:ext>
            </a:extLst>
          </p:cNvPr>
          <p:cNvSpPr>
            <a:spLocks noGrp="1"/>
          </p:cNvSpPr>
          <p:nvPr>
            <p:ph type="title"/>
          </p:nvPr>
        </p:nvSpPr>
        <p:spPr>
          <a:xfrm>
            <a:off x="1066800" y="642594"/>
            <a:ext cx="10058400" cy="515087"/>
          </a:xfrm>
        </p:spPr>
        <p:txBody>
          <a:bodyPr>
            <a:normAutofit fontScale="90000"/>
          </a:bodyPr>
          <a:lstStyle/>
          <a:p>
            <a:r>
              <a:rPr lang="en-GB" dirty="0"/>
              <a:t>Least competition</a:t>
            </a:r>
          </a:p>
        </p:txBody>
      </p:sp>
      <p:sp>
        <p:nvSpPr>
          <p:cNvPr id="3" name="Content Placeholder 2">
            <a:extLst>
              <a:ext uri="{FF2B5EF4-FFF2-40B4-BE49-F238E27FC236}">
                <a16:creationId xmlns:a16="http://schemas.microsoft.com/office/drawing/2014/main" id="{11578EEE-4CE3-460B-8B5D-D8A947A6A091}"/>
              </a:ext>
            </a:extLst>
          </p:cNvPr>
          <p:cNvSpPr>
            <a:spLocks noGrp="1"/>
          </p:cNvSpPr>
          <p:nvPr>
            <p:ph sz="half" idx="1"/>
          </p:nvPr>
        </p:nvSpPr>
        <p:spPr>
          <a:xfrm>
            <a:off x="1066799" y="1380361"/>
            <a:ext cx="5659709" cy="4191311"/>
          </a:xfrm>
        </p:spPr>
        <p:txBody>
          <a:bodyPr>
            <a:normAutofit/>
          </a:bodyPr>
          <a:lstStyle/>
          <a:p>
            <a:pPr marL="228600" indent="-228600">
              <a:buFont typeface="+mj-lt"/>
              <a:buAutoNum type="arabicPeriod"/>
            </a:pPr>
            <a:r>
              <a:rPr lang="en-GB" sz="1200" b="0" i="0" dirty="0">
                <a:solidFill>
                  <a:srgbClr val="000000"/>
                </a:solidFill>
                <a:effectLst/>
              </a:rPr>
              <a:t>We can see that Italian restaurants are very common in quite a few of the neighbourhoods. We want to find neighbourhoods in which Italian restaurants are not very common.</a:t>
            </a:r>
          </a:p>
          <a:p>
            <a:pPr marL="228600" indent="-228600">
              <a:buFont typeface="+mj-lt"/>
              <a:buAutoNum type="arabicPeriod"/>
            </a:pPr>
            <a:endParaRPr lang="en-GB" sz="1200" b="0" i="0" dirty="0">
              <a:solidFill>
                <a:srgbClr val="000000"/>
              </a:solidFill>
              <a:effectLst/>
            </a:endParaRPr>
          </a:p>
          <a:p>
            <a:pPr marL="228600" indent="-228600">
              <a:buFont typeface="+mj-lt"/>
              <a:buAutoNum type="arabicPeriod"/>
            </a:pPr>
            <a:r>
              <a:rPr lang="en-GB" sz="1200" b="0" i="0" dirty="0">
                <a:solidFill>
                  <a:srgbClr val="000000"/>
                </a:solidFill>
                <a:effectLst/>
              </a:rPr>
              <a:t>T</a:t>
            </a:r>
            <a:r>
              <a:rPr lang="en-GB" sz="1200" dirty="0">
                <a:solidFill>
                  <a:srgbClr val="000000"/>
                </a:solidFill>
              </a:rPr>
              <a:t>wo neighbourhoods identified:</a:t>
            </a:r>
          </a:p>
          <a:p>
            <a:pPr marL="228600" indent="-228600">
              <a:buFont typeface="+mj-lt"/>
              <a:buAutoNum type="arabicPeriod"/>
            </a:pPr>
            <a:endParaRPr lang="en-GB" sz="1200" dirty="0">
              <a:solidFill>
                <a:srgbClr val="000000"/>
              </a:solidFill>
            </a:endParaRPr>
          </a:p>
          <a:p>
            <a:pPr marL="228600" indent="-228600">
              <a:buFont typeface="+mj-lt"/>
              <a:buAutoNum type="arabicPeriod"/>
            </a:pPr>
            <a:endParaRPr lang="en-GB" sz="1200" dirty="0">
              <a:solidFill>
                <a:srgbClr val="000000"/>
              </a:solidFill>
            </a:endParaRPr>
          </a:p>
          <a:p>
            <a:pPr marL="228600" indent="-228600">
              <a:buFont typeface="+mj-lt"/>
              <a:buAutoNum type="arabicPeriod"/>
            </a:pPr>
            <a:endParaRPr lang="en-GB" sz="1200" dirty="0">
              <a:solidFill>
                <a:srgbClr val="000000"/>
              </a:solidFill>
            </a:endParaRPr>
          </a:p>
          <a:p>
            <a:pPr marL="228600" indent="-228600">
              <a:buFont typeface="+mj-lt"/>
              <a:buAutoNum type="arabicPeriod"/>
            </a:pPr>
            <a:endParaRPr lang="en-GB" sz="1200" dirty="0">
              <a:solidFill>
                <a:srgbClr val="000000"/>
              </a:solidFill>
            </a:endParaRPr>
          </a:p>
          <a:p>
            <a:pPr marL="228600" indent="-228600">
              <a:buFont typeface="+mj-lt"/>
              <a:buAutoNum type="arabicPeriod"/>
            </a:pPr>
            <a:r>
              <a:rPr lang="en-GB" sz="1200" dirty="0">
                <a:solidFill>
                  <a:srgbClr val="000000"/>
                </a:solidFill>
              </a:rPr>
              <a:t>Looking at all restaurants for each of the two neighbourhoods:</a:t>
            </a:r>
            <a:endParaRPr lang="en-GB" sz="1200" dirty="0"/>
          </a:p>
        </p:txBody>
      </p:sp>
      <p:pic>
        <p:nvPicPr>
          <p:cNvPr id="5" name="Picture 4">
            <a:extLst>
              <a:ext uri="{FF2B5EF4-FFF2-40B4-BE49-F238E27FC236}">
                <a16:creationId xmlns:a16="http://schemas.microsoft.com/office/drawing/2014/main" id="{D3A01A78-A8F2-437D-BAD5-378AAF7FF3AB}"/>
              </a:ext>
            </a:extLst>
          </p:cNvPr>
          <p:cNvPicPr>
            <a:picLocks noChangeAspect="1"/>
          </p:cNvPicPr>
          <p:nvPr/>
        </p:nvPicPr>
        <p:blipFill>
          <a:blip r:embed="rId2"/>
          <a:stretch>
            <a:fillRect/>
          </a:stretch>
        </p:blipFill>
        <p:spPr>
          <a:xfrm>
            <a:off x="1368846" y="2762752"/>
            <a:ext cx="5659709" cy="750842"/>
          </a:xfrm>
          <a:prstGeom prst="rect">
            <a:avLst/>
          </a:prstGeom>
        </p:spPr>
      </p:pic>
      <p:pic>
        <p:nvPicPr>
          <p:cNvPr id="6" name="Picture 5">
            <a:extLst>
              <a:ext uri="{FF2B5EF4-FFF2-40B4-BE49-F238E27FC236}">
                <a16:creationId xmlns:a16="http://schemas.microsoft.com/office/drawing/2014/main" id="{C0DFBBCE-43FA-41B5-AC21-9F39082A50A1}"/>
              </a:ext>
            </a:extLst>
          </p:cNvPr>
          <p:cNvPicPr>
            <a:picLocks noChangeAspect="1"/>
          </p:cNvPicPr>
          <p:nvPr/>
        </p:nvPicPr>
        <p:blipFill>
          <a:blip r:embed="rId3"/>
          <a:stretch>
            <a:fillRect/>
          </a:stretch>
        </p:blipFill>
        <p:spPr>
          <a:xfrm>
            <a:off x="1368846" y="4339139"/>
            <a:ext cx="7260070" cy="775269"/>
          </a:xfrm>
          <a:prstGeom prst="rect">
            <a:avLst/>
          </a:prstGeom>
        </p:spPr>
      </p:pic>
      <p:pic>
        <p:nvPicPr>
          <p:cNvPr id="7" name="Picture 6">
            <a:extLst>
              <a:ext uri="{FF2B5EF4-FFF2-40B4-BE49-F238E27FC236}">
                <a16:creationId xmlns:a16="http://schemas.microsoft.com/office/drawing/2014/main" id="{109B7853-B5B4-4490-BD0D-D0F30F627747}"/>
              </a:ext>
            </a:extLst>
          </p:cNvPr>
          <p:cNvPicPr>
            <a:picLocks noChangeAspect="1"/>
          </p:cNvPicPr>
          <p:nvPr/>
        </p:nvPicPr>
        <p:blipFill>
          <a:blip r:embed="rId4"/>
          <a:stretch>
            <a:fillRect/>
          </a:stretch>
        </p:blipFill>
        <p:spPr>
          <a:xfrm>
            <a:off x="1368846" y="5114408"/>
            <a:ext cx="7260070" cy="914528"/>
          </a:xfrm>
          <a:prstGeom prst="rect">
            <a:avLst/>
          </a:prstGeom>
        </p:spPr>
      </p:pic>
    </p:spTree>
    <p:extLst>
      <p:ext uri="{BB962C8B-B14F-4D97-AF65-F5344CB8AC3E}">
        <p14:creationId xmlns:p14="http://schemas.microsoft.com/office/powerpoint/2010/main" val="238695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908A-CF9F-4B24-8574-054C9AE25E31}"/>
              </a:ext>
            </a:extLst>
          </p:cNvPr>
          <p:cNvSpPr>
            <a:spLocks noGrp="1"/>
          </p:cNvSpPr>
          <p:nvPr>
            <p:ph type="title"/>
          </p:nvPr>
        </p:nvSpPr>
        <p:spPr>
          <a:xfrm>
            <a:off x="1066800" y="642594"/>
            <a:ext cx="10058400" cy="515087"/>
          </a:xfrm>
        </p:spPr>
        <p:txBody>
          <a:bodyPr>
            <a:normAutofit fontScale="90000"/>
          </a:bodyPr>
          <a:lstStyle/>
          <a:p>
            <a:r>
              <a:rPr lang="en-GB" dirty="0"/>
              <a:t>Highest ratings</a:t>
            </a:r>
          </a:p>
        </p:txBody>
      </p:sp>
      <p:sp>
        <p:nvSpPr>
          <p:cNvPr id="3" name="Content Placeholder 2">
            <a:extLst>
              <a:ext uri="{FF2B5EF4-FFF2-40B4-BE49-F238E27FC236}">
                <a16:creationId xmlns:a16="http://schemas.microsoft.com/office/drawing/2014/main" id="{11578EEE-4CE3-460B-8B5D-D8A947A6A091}"/>
              </a:ext>
            </a:extLst>
          </p:cNvPr>
          <p:cNvSpPr>
            <a:spLocks noGrp="1"/>
          </p:cNvSpPr>
          <p:nvPr>
            <p:ph sz="half" idx="1"/>
          </p:nvPr>
        </p:nvSpPr>
        <p:spPr>
          <a:xfrm>
            <a:off x="1066799" y="1870745"/>
            <a:ext cx="5659709" cy="3700927"/>
          </a:xfrm>
        </p:spPr>
        <p:txBody>
          <a:bodyPr>
            <a:normAutofit/>
          </a:bodyPr>
          <a:lstStyle/>
          <a:p>
            <a:pPr marL="0" indent="0">
              <a:buNone/>
            </a:pPr>
            <a:r>
              <a:rPr lang="en-GB" sz="1200" b="0" i="0" dirty="0">
                <a:solidFill>
                  <a:srgbClr val="000000"/>
                </a:solidFill>
                <a:effectLst/>
              </a:rPr>
              <a:t>So we’ve identified two possible locations, both of which have two existing restaurants. How do we choose between these two locations?</a:t>
            </a:r>
          </a:p>
          <a:p>
            <a:pPr marL="0" indent="0">
              <a:buNone/>
            </a:pPr>
            <a:endParaRPr lang="en-GB" sz="1200" dirty="0">
              <a:solidFill>
                <a:srgbClr val="000000"/>
              </a:solidFill>
            </a:endParaRPr>
          </a:p>
          <a:p>
            <a:pPr marL="0" indent="0">
              <a:buNone/>
            </a:pPr>
            <a:r>
              <a:rPr lang="en-GB" sz="1200" dirty="0">
                <a:solidFill>
                  <a:srgbClr val="000000"/>
                </a:solidFill>
              </a:rPr>
              <a:t>By calling the foursquare API to obtain the average venue ratings for each of the restaurants this can give us some clue about the success of the restaurants. Of the two locations </a:t>
            </a:r>
            <a:r>
              <a:rPr lang="en-GB" sz="1200" b="1" dirty="0">
                <a:solidFill>
                  <a:srgbClr val="000000"/>
                </a:solidFill>
              </a:rPr>
              <a:t>Holland </a:t>
            </a:r>
            <a:r>
              <a:rPr lang="en-GB" sz="1200" dirty="0">
                <a:solidFill>
                  <a:srgbClr val="000000"/>
                </a:solidFill>
              </a:rPr>
              <a:t>has the highest average rating and, importantly, a higher number of ratings. </a:t>
            </a:r>
            <a:endParaRPr lang="en-GB" sz="1200" dirty="0"/>
          </a:p>
        </p:txBody>
      </p:sp>
      <p:pic>
        <p:nvPicPr>
          <p:cNvPr id="4" name="Picture 3">
            <a:extLst>
              <a:ext uri="{FF2B5EF4-FFF2-40B4-BE49-F238E27FC236}">
                <a16:creationId xmlns:a16="http://schemas.microsoft.com/office/drawing/2014/main" id="{53426203-13A0-470E-BD2F-A1CA6DD3E733}"/>
              </a:ext>
            </a:extLst>
          </p:cNvPr>
          <p:cNvPicPr>
            <a:picLocks noChangeAspect="1"/>
          </p:cNvPicPr>
          <p:nvPr/>
        </p:nvPicPr>
        <p:blipFill>
          <a:blip r:embed="rId2"/>
          <a:stretch>
            <a:fillRect/>
          </a:stretch>
        </p:blipFill>
        <p:spPr>
          <a:xfrm>
            <a:off x="7066152" y="1631310"/>
            <a:ext cx="3848100" cy="3276600"/>
          </a:xfrm>
          <a:prstGeom prst="rect">
            <a:avLst/>
          </a:prstGeom>
        </p:spPr>
      </p:pic>
      <p:sp>
        <p:nvSpPr>
          <p:cNvPr id="8" name="Oval 7">
            <a:extLst>
              <a:ext uri="{FF2B5EF4-FFF2-40B4-BE49-F238E27FC236}">
                <a16:creationId xmlns:a16="http://schemas.microsoft.com/office/drawing/2014/main" id="{E289240F-39AD-40C6-9414-37C650E355E1}"/>
              </a:ext>
            </a:extLst>
          </p:cNvPr>
          <p:cNvSpPr/>
          <p:nvPr/>
        </p:nvSpPr>
        <p:spPr>
          <a:xfrm>
            <a:off x="6990651" y="4488110"/>
            <a:ext cx="483940" cy="419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012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908A-CF9F-4B24-8574-054C9AE25E31}"/>
              </a:ext>
            </a:extLst>
          </p:cNvPr>
          <p:cNvSpPr>
            <a:spLocks noGrp="1"/>
          </p:cNvSpPr>
          <p:nvPr>
            <p:ph type="title"/>
          </p:nvPr>
        </p:nvSpPr>
        <p:spPr>
          <a:xfrm>
            <a:off x="1066800" y="642594"/>
            <a:ext cx="10058400" cy="515087"/>
          </a:xfrm>
        </p:spPr>
        <p:txBody>
          <a:bodyPr>
            <a:normAutofit fontScale="90000"/>
          </a:bodyPr>
          <a:lstStyle/>
          <a:p>
            <a:r>
              <a:rPr lang="en-GB" dirty="0"/>
              <a:t>Conclusion</a:t>
            </a:r>
          </a:p>
        </p:txBody>
      </p:sp>
      <p:sp>
        <p:nvSpPr>
          <p:cNvPr id="3" name="Content Placeholder 2">
            <a:extLst>
              <a:ext uri="{FF2B5EF4-FFF2-40B4-BE49-F238E27FC236}">
                <a16:creationId xmlns:a16="http://schemas.microsoft.com/office/drawing/2014/main" id="{11578EEE-4CE3-460B-8B5D-D8A947A6A091}"/>
              </a:ext>
            </a:extLst>
          </p:cNvPr>
          <p:cNvSpPr>
            <a:spLocks noGrp="1"/>
          </p:cNvSpPr>
          <p:nvPr>
            <p:ph sz="half" idx="1"/>
          </p:nvPr>
        </p:nvSpPr>
        <p:spPr>
          <a:xfrm>
            <a:off x="1066800" y="1870745"/>
            <a:ext cx="4478324" cy="3700927"/>
          </a:xfrm>
        </p:spPr>
        <p:txBody>
          <a:bodyPr>
            <a:normAutofit/>
          </a:bodyPr>
          <a:lstStyle/>
          <a:p>
            <a:pPr marL="0" indent="0">
              <a:buNone/>
            </a:pPr>
            <a:r>
              <a:rPr lang="en-GB" sz="1200" dirty="0"/>
              <a:t>From our analysis we can conclude that the ward of Holland is the preferable location for Mrs A’s new Italian restaurant as it belongs to a borough with a high gross household disposable income, there are no nearby Italian restaurants to compete with and the businesses already in the location are successful with good reviews.</a:t>
            </a:r>
          </a:p>
          <a:p>
            <a:pPr marL="0" indent="0">
              <a:buNone/>
            </a:pPr>
            <a:endParaRPr lang="en-GB" sz="1200" dirty="0"/>
          </a:p>
          <a:p>
            <a:pPr marL="0" indent="0">
              <a:buNone/>
            </a:pPr>
            <a:r>
              <a:rPr lang="en-GB" sz="1200" dirty="0"/>
              <a:t>To further this analysis, business rates and available premises would need to be considered but this provides a useful starting point for Mrs A.    </a:t>
            </a:r>
          </a:p>
        </p:txBody>
      </p:sp>
      <p:pic>
        <p:nvPicPr>
          <p:cNvPr id="5" name="Picture 4">
            <a:extLst>
              <a:ext uri="{FF2B5EF4-FFF2-40B4-BE49-F238E27FC236}">
                <a16:creationId xmlns:a16="http://schemas.microsoft.com/office/drawing/2014/main" id="{BD639336-BB73-4BA4-A184-3E2ECD5D28DE}"/>
              </a:ext>
            </a:extLst>
          </p:cNvPr>
          <p:cNvPicPr>
            <a:picLocks noChangeAspect="1"/>
          </p:cNvPicPr>
          <p:nvPr/>
        </p:nvPicPr>
        <p:blipFill>
          <a:blip r:embed="rId2"/>
          <a:stretch>
            <a:fillRect/>
          </a:stretch>
        </p:blipFill>
        <p:spPr>
          <a:xfrm>
            <a:off x="6096000" y="900137"/>
            <a:ext cx="5239481" cy="4896533"/>
          </a:xfrm>
          <a:prstGeom prst="rect">
            <a:avLst/>
          </a:prstGeom>
        </p:spPr>
      </p:pic>
      <p:sp>
        <p:nvSpPr>
          <p:cNvPr id="6" name="Oval 5">
            <a:extLst>
              <a:ext uri="{FF2B5EF4-FFF2-40B4-BE49-F238E27FC236}">
                <a16:creationId xmlns:a16="http://schemas.microsoft.com/office/drawing/2014/main" id="{42179C61-D69C-4A2E-B985-4AB3787A89DA}"/>
              </a:ext>
            </a:extLst>
          </p:cNvPr>
          <p:cNvSpPr/>
          <p:nvPr/>
        </p:nvSpPr>
        <p:spPr>
          <a:xfrm>
            <a:off x="8350898" y="3051110"/>
            <a:ext cx="522514" cy="515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73642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{A5A10716-AB7E-43D1-8CB9-AEEBFA9EC8DF}tf78438558_win32</Template>
  <TotalTime>57</TotalTime>
  <Words>471</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Garamond</vt:lpstr>
      <vt:lpstr>SavonVTI</vt:lpstr>
      <vt:lpstr>Mrs A’s Italian restaurant</vt:lpstr>
      <vt:lpstr>The problem:</vt:lpstr>
      <vt:lpstr>Borough names acquisition &amp; preparation</vt:lpstr>
      <vt:lpstr>GDHI data acquisition and preparation</vt:lpstr>
      <vt:lpstr>Obtaining nearby venue details</vt:lpstr>
      <vt:lpstr>Most common restaurant types</vt:lpstr>
      <vt:lpstr>Least competition</vt:lpstr>
      <vt:lpstr>Highest ratings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Mrs A’s Italian restaurant</dc:title>
  <dc:creator>Eilidh Mayne</dc:creator>
  <cp:lastModifiedBy>Eilidh Mayne</cp:lastModifiedBy>
  <cp:revision>9</cp:revision>
  <dcterms:created xsi:type="dcterms:W3CDTF">2020-12-06T16:53:55Z</dcterms:created>
  <dcterms:modified xsi:type="dcterms:W3CDTF">2020-12-07T19:38:09Z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